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4"/>
  </p:notesMasterIdLst>
  <p:sldIdLst>
    <p:sldId id="933" r:id="rId2"/>
    <p:sldId id="774" r:id="rId3"/>
    <p:sldId id="872" r:id="rId4"/>
    <p:sldId id="935" r:id="rId5"/>
    <p:sldId id="936" r:id="rId6"/>
    <p:sldId id="934" r:id="rId7"/>
    <p:sldId id="864" r:id="rId8"/>
    <p:sldId id="867" r:id="rId9"/>
    <p:sldId id="383" r:id="rId10"/>
    <p:sldId id="923" r:id="rId11"/>
    <p:sldId id="875" r:id="rId12"/>
    <p:sldId id="915" r:id="rId13"/>
    <p:sldId id="848" r:id="rId14"/>
    <p:sldId id="893" r:id="rId15"/>
    <p:sldId id="581" r:id="rId16"/>
    <p:sldId id="610" r:id="rId17"/>
    <p:sldId id="619" r:id="rId18"/>
    <p:sldId id="625" r:id="rId19"/>
    <p:sldId id="269" r:id="rId20"/>
    <p:sldId id="626" r:id="rId21"/>
    <p:sldId id="268" r:id="rId22"/>
    <p:sldId id="609" r:id="rId23"/>
    <p:sldId id="535" r:id="rId24"/>
    <p:sldId id="624" r:id="rId25"/>
    <p:sldId id="611" r:id="rId26"/>
    <p:sldId id="612" r:id="rId27"/>
    <p:sldId id="623" r:id="rId28"/>
    <p:sldId id="613" r:id="rId29"/>
    <p:sldId id="620" r:id="rId30"/>
    <p:sldId id="622" r:id="rId31"/>
    <p:sldId id="615" r:id="rId32"/>
    <p:sldId id="62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7"/>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78ABE-0795-497E-97EE-FE8B9DD00DA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5D5CB0C-B9E3-41E5-940A-1A2594A78313}">
      <dgm:prSet phldrT="[Text]" custT="1"/>
      <dgm:spPr/>
      <dgm:t>
        <a:bodyPr/>
        <a:lstStyle/>
        <a:p>
          <a:endParaRPr lang="en-US" sz="5400" dirty="0">
            <a:latin typeface="Segoe UI" panose="020B0502040204020203" pitchFamily="34" charset="0"/>
            <a:ea typeface="Segoe UI" panose="020B0502040204020203" pitchFamily="34" charset="0"/>
            <a:cs typeface="Segoe UI" panose="020B0502040204020203" pitchFamily="34" charset="0"/>
          </a:endParaRPr>
        </a:p>
        <a:p>
          <a:endParaRPr lang="en-US" sz="5400" dirty="0">
            <a:latin typeface="Segoe UI" panose="020B0502040204020203" pitchFamily="34" charset="0"/>
            <a:ea typeface="Segoe UI" panose="020B0502040204020203" pitchFamily="34" charset="0"/>
            <a:cs typeface="Segoe UI" panose="020B0502040204020203" pitchFamily="34" charset="0"/>
          </a:endParaRPr>
        </a:p>
      </dgm:t>
    </dgm:pt>
    <dgm:pt modelId="{CE3EC3DB-96AD-43CC-BAA0-2F8DFD8E5516}" type="parTrans" cxnId="{45297D0C-69DD-4B88-AA00-892F175D4D5E}">
      <dgm:prSet/>
      <dgm:spPr/>
      <dgm:t>
        <a:bodyPr/>
        <a:lstStyle/>
        <a:p>
          <a:endParaRPr lang="en-US"/>
        </a:p>
      </dgm:t>
    </dgm:pt>
    <dgm:pt modelId="{627EC421-7B10-4ADB-AF40-C3EE808C3A8C}" type="sibTrans" cxnId="{45297D0C-69DD-4B88-AA00-892F175D4D5E}">
      <dgm:prSet/>
      <dgm:spPr/>
      <dgm:t>
        <a:bodyPr/>
        <a:lstStyle/>
        <a:p>
          <a:endParaRPr lang="en-US"/>
        </a:p>
      </dgm:t>
    </dgm:pt>
    <dgm:pt modelId="{2658CCEE-C4A5-4477-9921-BE0C9C8573D2}">
      <dgm:prSet phldrT="[Text]" custT="1"/>
      <dgm:spPr/>
      <dgm:t>
        <a:bodyPr anchor="ctr"/>
        <a:lstStyle/>
        <a:p>
          <a:r>
            <a:rPr lang="en-US" sz="1400" strike="noStrike" baseline="0" dirty="0">
              <a:solidFill>
                <a:schemeClr val="accent1"/>
              </a:solidFill>
              <a:latin typeface="Segoe UI" panose="020B0502040204020203" pitchFamily="34" charset="0"/>
              <a:cs typeface="Segoe UI" panose="020B0502040204020203" pitchFamily="34" charset="0"/>
            </a:rPr>
            <a:t>Data volume and velocity is at a high pace and non-relational too..</a:t>
          </a:r>
          <a:endParaRPr lang="en-US" sz="1400" strike="noStrike" baseline="0" dirty="0">
            <a:latin typeface="Segoe UI" panose="020B0502040204020203" pitchFamily="34" charset="0"/>
            <a:cs typeface="Segoe UI" panose="020B0502040204020203" pitchFamily="34" charset="0"/>
          </a:endParaRPr>
        </a:p>
        <a:p>
          <a:r>
            <a:rPr lang="en-US" sz="1400" strike="noStrike" baseline="0" dirty="0">
              <a:latin typeface="Segoe UI" panose="020B0502040204020203" pitchFamily="34" charset="0"/>
              <a:cs typeface="Segoe UI" panose="020B0502040204020203" pitchFamily="34" charset="0"/>
            </a:rPr>
            <a:t>Manual validation and QC is beyond the scope ..</a:t>
          </a:r>
        </a:p>
      </dgm:t>
    </dgm:pt>
    <dgm:pt modelId="{15B57FEE-EF34-4220-8CCE-A54D22FB72D3}" type="parTrans" cxnId="{54531377-F45A-431E-8C7A-C726F99ED5C1}">
      <dgm:prSet/>
      <dgm:spPr/>
      <dgm:t>
        <a:bodyPr/>
        <a:lstStyle/>
        <a:p>
          <a:endParaRPr lang="en-US"/>
        </a:p>
      </dgm:t>
    </dgm:pt>
    <dgm:pt modelId="{8F8D8F75-101E-4F1C-98AA-36B8889F52B5}" type="sibTrans" cxnId="{54531377-F45A-431E-8C7A-C726F99ED5C1}">
      <dgm:prSet/>
      <dgm:spPr/>
      <dgm:t>
        <a:bodyPr/>
        <a:lstStyle/>
        <a:p>
          <a:endParaRPr lang="en-US"/>
        </a:p>
      </dgm:t>
    </dgm:pt>
    <dgm:pt modelId="{C0A33D2E-94D2-4D27-9D4B-57CBB3579744}">
      <dgm:prSet phldrT="[Text]" custT="1"/>
      <dgm:spPr/>
      <dgm:t>
        <a:bodyPr anchor="ctr"/>
        <a:lstStyle/>
        <a:p>
          <a:r>
            <a:rPr lang="en-US" sz="1400" strike="noStrike" baseline="0" dirty="0">
              <a:solidFill>
                <a:schemeClr val="accent1"/>
              </a:solidFill>
              <a:latin typeface="Segoe UI" panose="020B0502040204020203" pitchFamily="34" charset="0"/>
              <a:cs typeface="Segoe UI" panose="020B0502040204020203" pitchFamily="34" charset="0"/>
            </a:rPr>
            <a:t>Lack of traditional policy checks like PKs, FKs, etc.</a:t>
          </a:r>
          <a:endParaRPr lang="en-US" sz="1400" strike="noStrike" baseline="0" dirty="0">
            <a:latin typeface="Segoe UI" panose="020B0502040204020203" pitchFamily="34" charset="0"/>
            <a:cs typeface="Segoe UI" panose="020B0502040204020203" pitchFamily="34" charset="0"/>
          </a:endParaRPr>
        </a:p>
        <a:p>
          <a:r>
            <a:rPr lang="en-US" sz="1400" strike="noStrike" baseline="0" dirty="0">
              <a:latin typeface="Segoe UI" panose="020B0502040204020203" pitchFamily="34" charset="0"/>
              <a:cs typeface="Segoe UI" panose="020B0502040204020203" pitchFamily="34" charset="0"/>
            </a:rPr>
            <a:t>Putting together ACID rules is hard</a:t>
          </a:r>
        </a:p>
      </dgm:t>
    </dgm:pt>
    <dgm:pt modelId="{A413E6FD-DC79-4B70-A42F-9505E5D4A267}" type="parTrans" cxnId="{90D4C6C8-D122-4CE6-8CF9-2FBDC9A2F5CB}">
      <dgm:prSet/>
      <dgm:spPr/>
      <dgm:t>
        <a:bodyPr/>
        <a:lstStyle/>
        <a:p>
          <a:endParaRPr lang="en-US"/>
        </a:p>
      </dgm:t>
    </dgm:pt>
    <dgm:pt modelId="{9E98217A-87A0-490F-AC1B-9833CBC0A5D3}" type="sibTrans" cxnId="{90D4C6C8-D122-4CE6-8CF9-2FBDC9A2F5CB}">
      <dgm:prSet/>
      <dgm:spPr/>
      <dgm:t>
        <a:bodyPr/>
        <a:lstStyle/>
        <a:p>
          <a:endParaRPr lang="en-US"/>
        </a:p>
      </dgm:t>
    </dgm:pt>
    <dgm:pt modelId="{5834516D-67B6-4CA3-A41D-A8C3BF08F282}">
      <dgm:prSet phldrT="[Text]" custT="1"/>
      <dgm:spPr/>
      <dgm:t>
        <a:bodyPr anchor="ctr"/>
        <a:lstStyle/>
        <a:p>
          <a:r>
            <a:rPr lang="en-US" sz="1400" strike="noStrike" baseline="0" dirty="0">
              <a:solidFill>
                <a:schemeClr val="accent1"/>
              </a:solidFill>
              <a:latin typeface="Segoe UI" panose="020B0502040204020203" pitchFamily="34" charset="0"/>
              <a:cs typeface="Segoe UI" panose="020B0502040204020203" pitchFamily="34" charset="0"/>
            </a:rPr>
            <a:t>Data counts needs to be continuously checked..</a:t>
          </a:r>
          <a:endParaRPr lang="en-US" sz="1400" strike="noStrike" baseline="0" dirty="0">
            <a:latin typeface="Segoe UI" panose="020B0502040204020203" pitchFamily="34" charset="0"/>
            <a:cs typeface="Segoe UI" panose="020B0502040204020203" pitchFamily="34" charset="0"/>
          </a:endParaRPr>
        </a:p>
        <a:p>
          <a:r>
            <a:rPr lang="en-US" sz="1400" strike="noStrike" baseline="0" dirty="0">
              <a:latin typeface="Segoe UI" panose="020B0502040204020203" pitchFamily="34" charset="0"/>
              <a:cs typeface="Segoe UI" panose="020B0502040204020203" pitchFamily="34" charset="0"/>
            </a:rPr>
            <a:t>Need to know the freshness of billions of data..</a:t>
          </a:r>
        </a:p>
      </dgm:t>
    </dgm:pt>
    <dgm:pt modelId="{7348C486-07C0-4B8D-AC36-0AFD09731263}" type="parTrans" cxnId="{79F5030B-27A5-496D-BF9B-654C79A2AFC6}">
      <dgm:prSet/>
      <dgm:spPr/>
      <dgm:t>
        <a:bodyPr/>
        <a:lstStyle/>
        <a:p>
          <a:endParaRPr lang="en-US"/>
        </a:p>
      </dgm:t>
    </dgm:pt>
    <dgm:pt modelId="{B38C6C43-3017-45C3-A70D-6CDB3DC7A700}" type="sibTrans" cxnId="{79F5030B-27A5-496D-BF9B-654C79A2AFC6}">
      <dgm:prSet/>
      <dgm:spPr/>
      <dgm:t>
        <a:bodyPr/>
        <a:lstStyle/>
        <a:p>
          <a:endParaRPr lang="en-US"/>
        </a:p>
      </dgm:t>
    </dgm:pt>
    <dgm:pt modelId="{FD3CAAE7-8E08-45A6-B840-156AD2964408}">
      <dgm:prSet phldrT="[Text]" custT="1"/>
      <dgm:spPr/>
      <dgm:t>
        <a:bodyPr anchor="ctr"/>
        <a:lstStyle/>
        <a:p>
          <a:endParaRPr lang="en-US" sz="1400" strike="noStrike" baseline="0" dirty="0">
            <a:latin typeface="Segoe UI" panose="020B0502040204020203" pitchFamily="34" charset="0"/>
            <a:cs typeface="Segoe UI" panose="020B0502040204020203" pitchFamily="34" charset="0"/>
          </a:endParaRPr>
        </a:p>
      </dgm:t>
    </dgm:pt>
    <dgm:pt modelId="{AAC46C3E-9614-4E05-8B19-D728DB0868B5}" type="parTrans" cxnId="{7AAB443E-8A7A-4230-AA24-C081E9291E07}">
      <dgm:prSet/>
      <dgm:spPr/>
      <dgm:t>
        <a:bodyPr/>
        <a:lstStyle/>
        <a:p>
          <a:endParaRPr lang="en-US"/>
        </a:p>
      </dgm:t>
    </dgm:pt>
    <dgm:pt modelId="{192BD439-E303-42A0-B5C6-9216BD112DF9}" type="sibTrans" cxnId="{7AAB443E-8A7A-4230-AA24-C081E9291E07}">
      <dgm:prSet/>
      <dgm:spPr/>
      <dgm:t>
        <a:bodyPr/>
        <a:lstStyle/>
        <a:p>
          <a:endParaRPr lang="en-US"/>
        </a:p>
      </dgm:t>
    </dgm:pt>
    <dgm:pt modelId="{0CE79905-ED57-4673-8D9F-9C5536010838}">
      <dgm:prSet phldrT="[Text]" custT="1"/>
      <dgm:spPr/>
      <dgm:t>
        <a:bodyPr/>
        <a:lstStyle/>
        <a:p>
          <a:r>
            <a:rPr lang="en-US" sz="1400" dirty="0">
              <a:solidFill>
                <a:schemeClr val="accent1"/>
              </a:solidFill>
              <a:latin typeface="Segoe UI" panose="020B0502040204020203" pitchFamily="34" charset="0"/>
              <a:cs typeface="Segoe UI" panose="020B0502040204020203" pitchFamily="34" charset="0"/>
            </a:rPr>
            <a:t>Need to ensure data coverage of transition of millions records across storage layers</a:t>
          </a:r>
          <a:endParaRPr lang="en-US" sz="1400" dirty="0">
            <a:latin typeface="Segoe UI" panose="020B0502040204020203" pitchFamily="34" charset="0"/>
            <a:cs typeface="Segoe UI" panose="020B0502040204020203" pitchFamily="34" charset="0"/>
          </a:endParaRPr>
        </a:p>
        <a:p>
          <a:r>
            <a:rPr lang="en-US" sz="1400" strike="noStrike" baseline="0" dirty="0">
              <a:latin typeface="Segoe UI" panose="020B0502040204020203" pitchFamily="34" charset="0"/>
              <a:cs typeface="Segoe UI" panose="020B0502040204020203" pitchFamily="34" charset="0"/>
            </a:rPr>
            <a:t>Data moves between relational and non-relational stores and ensuring consistency</a:t>
          </a:r>
        </a:p>
      </dgm:t>
    </dgm:pt>
    <dgm:pt modelId="{F43CFFED-A1C6-42D3-8E0A-E4204210CC0B}" type="parTrans" cxnId="{B57EDC57-39AE-4DFD-9DC6-E173D62557F7}">
      <dgm:prSet/>
      <dgm:spPr/>
      <dgm:t>
        <a:bodyPr/>
        <a:lstStyle/>
        <a:p>
          <a:endParaRPr lang="en-US"/>
        </a:p>
      </dgm:t>
    </dgm:pt>
    <dgm:pt modelId="{C07E6CD6-5E6A-46DB-AC39-8A51D8795D36}" type="sibTrans" cxnId="{B57EDC57-39AE-4DFD-9DC6-E173D62557F7}">
      <dgm:prSet/>
      <dgm:spPr/>
      <dgm:t>
        <a:bodyPr/>
        <a:lstStyle/>
        <a:p>
          <a:endParaRPr lang="en-US"/>
        </a:p>
      </dgm:t>
    </dgm:pt>
    <dgm:pt modelId="{0A1205C7-1D31-479F-A7A8-5D55021C4235}">
      <dgm:prSet phldrT="[Text]" custT="1"/>
      <dgm:spPr/>
      <dgm:t>
        <a:bodyPr/>
        <a:lstStyle/>
        <a:p>
          <a:endParaRPr lang="en-US" sz="1400" strike="noStrike" baseline="0" dirty="0">
            <a:latin typeface="Segoe UI" panose="020B0502040204020203" pitchFamily="34" charset="0"/>
            <a:cs typeface="Segoe UI" panose="020B0502040204020203" pitchFamily="34" charset="0"/>
          </a:endParaRPr>
        </a:p>
      </dgm:t>
    </dgm:pt>
    <dgm:pt modelId="{BE311BA2-7F58-48A2-9818-B24BF63314D4}" type="parTrans" cxnId="{0ADF4308-F27F-4249-BE43-7AC005EFA2FA}">
      <dgm:prSet/>
      <dgm:spPr/>
      <dgm:t>
        <a:bodyPr/>
        <a:lstStyle/>
        <a:p>
          <a:endParaRPr lang="en-US"/>
        </a:p>
      </dgm:t>
    </dgm:pt>
    <dgm:pt modelId="{0C79D86B-5B37-43F8-8A29-D98C9F5E4137}" type="sibTrans" cxnId="{0ADF4308-F27F-4249-BE43-7AC005EFA2FA}">
      <dgm:prSet/>
      <dgm:spPr/>
      <dgm:t>
        <a:bodyPr/>
        <a:lstStyle/>
        <a:p>
          <a:endParaRPr lang="en-US"/>
        </a:p>
      </dgm:t>
    </dgm:pt>
    <dgm:pt modelId="{E0EA8244-0446-4F18-9B2C-46AC52F86467}" type="pres">
      <dgm:prSet presAssocID="{09678ABE-0795-497E-97EE-FE8B9DD00DA3}" presName="vert0" presStyleCnt="0">
        <dgm:presLayoutVars>
          <dgm:dir/>
          <dgm:animOne val="branch"/>
          <dgm:animLvl val="lvl"/>
        </dgm:presLayoutVars>
      </dgm:prSet>
      <dgm:spPr/>
    </dgm:pt>
    <dgm:pt modelId="{5B4322D2-5C29-49F1-AA10-1ABCC91C058D}" type="pres">
      <dgm:prSet presAssocID="{45D5CB0C-B9E3-41E5-940A-1A2594A78313}" presName="thickLine" presStyleLbl="alignNode1" presStyleIdx="0" presStyleCnt="1"/>
      <dgm:spPr/>
    </dgm:pt>
    <dgm:pt modelId="{07E010EB-EF6E-46FF-9992-37F18D53334F}" type="pres">
      <dgm:prSet presAssocID="{45D5CB0C-B9E3-41E5-940A-1A2594A78313}" presName="horz1" presStyleCnt="0"/>
      <dgm:spPr/>
    </dgm:pt>
    <dgm:pt modelId="{04C5554C-0E05-4232-AE0E-0992EA3A23FA}" type="pres">
      <dgm:prSet presAssocID="{45D5CB0C-B9E3-41E5-940A-1A2594A78313}" presName="tx1" presStyleLbl="revTx" presStyleIdx="0" presStyleCnt="7" custScaleX="31252"/>
      <dgm:spPr/>
    </dgm:pt>
    <dgm:pt modelId="{0D562954-B8BD-4021-89CC-231455283242}" type="pres">
      <dgm:prSet presAssocID="{45D5CB0C-B9E3-41E5-940A-1A2594A78313}" presName="vert1" presStyleCnt="0"/>
      <dgm:spPr/>
    </dgm:pt>
    <dgm:pt modelId="{20C31F1A-8EC6-4BCF-BFB5-1B193E027C87}" type="pres">
      <dgm:prSet presAssocID="{2658CCEE-C4A5-4477-9921-BE0C9C8573D2}" presName="vertSpace2a" presStyleCnt="0"/>
      <dgm:spPr/>
    </dgm:pt>
    <dgm:pt modelId="{EE548411-792F-4ECC-8450-D7EAEAB398DC}" type="pres">
      <dgm:prSet presAssocID="{2658CCEE-C4A5-4477-9921-BE0C9C8573D2}" presName="horz2" presStyleCnt="0"/>
      <dgm:spPr/>
    </dgm:pt>
    <dgm:pt modelId="{33780F9E-6BB8-41D1-94AA-3473940A1789}" type="pres">
      <dgm:prSet presAssocID="{2658CCEE-C4A5-4477-9921-BE0C9C8573D2}" presName="horzSpace2" presStyleCnt="0"/>
      <dgm:spPr/>
    </dgm:pt>
    <dgm:pt modelId="{07550DFE-46E3-4B94-BD64-7A99FA5D24D5}" type="pres">
      <dgm:prSet presAssocID="{2658CCEE-C4A5-4477-9921-BE0C9C8573D2}" presName="tx2" presStyleLbl="revTx" presStyleIdx="1" presStyleCnt="7"/>
      <dgm:spPr/>
    </dgm:pt>
    <dgm:pt modelId="{8CBA67E5-6625-4921-AE28-10B5DFEAEE90}" type="pres">
      <dgm:prSet presAssocID="{2658CCEE-C4A5-4477-9921-BE0C9C8573D2}" presName="vert2" presStyleCnt="0"/>
      <dgm:spPr/>
    </dgm:pt>
    <dgm:pt modelId="{2FF53D8E-E32C-459B-99FE-A6BB43595F16}" type="pres">
      <dgm:prSet presAssocID="{2658CCEE-C4A5-4477-9921-BE0C9C8573D2}" presName="thinLine2b" presStyleLbl="callout" presStyleIdx="0" presStyleCnt="6"/>
      <dgm:spPr/>
    </dgm:pt>
    <dgm:pt modelId="{9B514509-3F39-418E-9120-5D98A30DA26E}" type="pres">
      <dgm:prSet presAssocID="{2658CCEE-C4A5-4477-9921-BE0C9C8573D2}" presName="vertSpace2b" presStyleCnt="0"/>
      <dgm:spPr/>
    </dgm:pt>
    <dgm:pt modelId="{5CF20028-F6F7-43A6-8CE8-3524C9358BF0}" type="pres">
      <dgm:prSet presAssocID="{C0A33D2E-94D2-4D27-9D4B-57CBB3579744}" presName="horz2" presStyleCnt="0"/>
      <dgm:spPr/>
    </dgm:pt>
    <dgm:pt modelId="{15ADC22E-04D8-4CB7-823E-8DC595C432A2}" type="pres">
      <dgm:prSet presAssocID="{C0A33D2E-94D2-4D27-9D4B-57CBB3579744}" presName="horzSpace2" presStyleCnt="0"/>
      <dgm:spPr/>
    </dgm:pt>
    <dgm:pt modelId="{F576A4B7-FDEA-438F-B8F4-5A9F313C4678}" type="pres">
      <dgm:prSet presAssocID="{C0A33D2E-94D2-4D27-9D4B-57CBB3579744}" presName="tx2" presStyleLbl="revTx" presStyleIdx="2" presStyleCnt="7"/>
      <dgm:spPr/>
    </dgm:pt>
    <dgm:pt modelId="{DD38E0BB-6CAE-43A6-A6F9-B39700F2345F}" type="pres">
      <dgm:prSet presAssocID="{C0A33D2E-94D2-4D27-9D4B-57CBB3579744}" presName="vert2" presStyleCnt="0"/>
      <dgm:spPr/>
    </dgm:pt>
    <dgm:pt modelId="{C61C03C7-61FD-4683-9F33-7CBB1F4BC93D}" type="pres">
      <dgm:prSet presAssocID="{C0A33D2E-94D2-4D27-9D4B-57CBB3579744}" presName="thinLine2b" presStyleLbl="callout" presStyleIdx="1" presStyleCnt="6"/>
      <dgm:spPr/>
    </dgm:pt>
    <dgm:pt modelId="{64F8DC61-B7BC-4BAE-ACD4-7F1096B5659E}" type="pres">
      <dgm:prSet presAssocID="{C0A33D2E-94D2-4D27-9D4B-57CBB3579744}" presName="vertSpace2b" presStyleCnt="0"/>
      <dgm:spPr/>
    </dgm:pt>
    <dgm:pt modelId="{9845790C-E265-4DEE-91B7-1E38B9261B52}" type="pres">
      <dgm:prSet presAssocID="{5834516D-67B6-4CA3-A41D-A8C3BF08F282}" presName="horz2" presStyleCnt="0"/>
      <dgm:spPr/>
    </dgm:pt>
    <dgm:pt modelId="{189E04E9-7235-4E65-982B-5F47E8FA82AA}" type="pres">
      <dgm:prSet presAssocID="{5834516D-67B6-4CA3-A41D-A8C3BF08F282}" presName="horzSpace2" presStyleCnt="0"/>
      <dgm:spPr/>
    </dgm:pt>
    <dgm:pt modelId="{FC1F61C5-B55B-47F1-93D9-3B10626BFD6D}" type="pres">
      <dgm:prSet presAssocID="{5834516D-67B6-4CA3-A41D-A8C3BF08F282}" presName="tx2" presStyleLbl="revTx" presStyleIdx="3" presStyleCnt="7"/>
      <dgm:spPr/>
    </dgm:pt>
    <dgm:pt modelId="{ADD00C62-3F59-426D-B0E4-07FFF5487A3E}" type="pres">
      <dgm:prSet presAssocID="{5834516D-67B6-4CA3-A41D-A8C3BF08F282}" presName="vert2" presStyleCnt="0"/>
      <dgm:spPr/>
    </dgm:pt>
    <dgm:pt modelId="{A507F1A1-12FB-4A50-8CEA-3876217A0968}" type="pres">
      <dgm:prSet presAssocID="{5834516D-67B6-4CA3-A41D-A8C3BF08F282}" presName="thinLine2b" presStyleLbl="callout" presStyleIdx="2" presStyleCnt="6"/>
      <dgm:spPr/>
    </dgm:pt>
    <dgm:pt modelId="{424EFADD-1ABF-4705-903E-123C82BB19A9}" type="pres">
      <dgm:prSet presAssocID="{5834516D-67B6-4CA3-A41D-A8C3BF08F282}" presName="vertSpace2b" presStyleCnt="0"/>
      <dgm:spPr/>
    </dgm:pt>
    <dgm:pt modelId="{F5893EC3-CCB7-49E3-A064-3CC80E57E485}" type="pres">
      <dgm:prSet presAssocID="{FD3CAAE7-8E08-45A6-B840-156AD2964408}" presName="horz2" presStyleCnt="0"/>
      <dgm:spPr/>
    </dgm:pt>
    <dgm:pt modelId="{02F79E2A-C6AF-433D-9FF8-CC9FE68811A5}" type="pres">
      <dgm:prSet presAssocID="{FD3CAAE7-8E08-45A6-B840-156AD2964408}" presName="horzSpace2" presStyleCnt="0"/>
      <dgm:spPr/>
    </dgm:pt>
    <dgm:pt modelId="{1118FB29-E0A2-4F16-A04C-6E6014645D91}" type="pres">
      <dgm:prSet presAssocID="{FD3CAAE7-8E08-45A6-B840-156AD2964408}" presName="tx2" presStyleLbl="revTx" presStyleIdx="4" presStyleCnt="7"/>
      <dgm:spPr/>
    </dgm:pt>
    <dgm:pt modelId="{5DE54253-64AD-4713-8436-331220CEBA61}" type="pres">
      <dgm:prSet presAssocID="{FD3CAAE7-8E08-45A6-B840-156AD2964408}" presName="vert2" presStyleCnt="0"/>
      <dgm:spPr/>
    </dgm:pt>
    <dgm:pt modelId="{1DB5C7F8-8DE0-4E38-BD61-1BDE3B4F836D}" type="pres">
      <dgm:prSet presAssocID="{FD3CAAE7-8E08-45A6-B840-156AD2964408}" presName="thinLine2b" presStyleLbl="callout" presStyleIdx="3" presStyleCnt="6"/>
      <dgm:spPr/>
    </dgm:pt>
    <dgm:pt modelId="{384633E2-2E34-40D8-8C53-AEC73ADFC740}" type="pres">
      <dgm:prSet presAssocID="{FD3CAAE7-8E08-45A6-B840-156AD2964408}" presName="vertSpace2b" presStyleCnt="0"/>
      <dgm:spPr/>
    </dgm:pt>
    <dgm:pt modelId="{24365E2F-CF31-43D4-A49B-182604A834D0}" type="pres">
      <dgm:prSet presAssocID="{0A1205C7-1D31-479F-A7A8-5D55021C4235}" presName="horz2" presStyleCnt="0"/>
      <dgm:spPr/>
    </dgm:pt>
    <dgm:pt modelId="{019EC620-BC03-49DE-8FAF-26A1E3804E1F}" type="pres">
      <dgm:prSet presAssocID="{0A1205C7-1D31-479F-A7A8-5D55021C4235}" presName="horzSpace2" presStyleCnt="0"/>
      <dgm:spPr/>
    </dgm:pt>
    <dgm:pt modelId="{868586FB-7C17-4E48-BB68-AF39F8592E18}" type="pres">
      <dgm:prSet presAssocID="{0A1205C7-1D31-479F-A7A8-5D55021C4235}" presName="tx2" presStyleLbl="revTx" presStyleIdx="5" presStyleCnt="7" custLinFactNeighborX="-254" custLinFactNeighborY="-4221"/>
      <dgm:spPr/>
    </dgm:pt>
    <dgm:pt modelId="{C47CA9D9-6056-4549-8664-E77F312C5BD5}" type="pres">
      <dgm:prSet presAssocID="{0A1205C7-1D31-479F-A7A8-5D55021C4235}" presName="vert2" presStyleCnt="0"/>
      <dgm:spPr/>
    </dgm:pt>
    <dgm:pt modelId="{D35B3718-C541-4982-A9BA-8D6A5686D946}" type="pres">
      <dgm:prSet presAssocID="{0A1205C7-1D31-479F-A7A8-5D55021C4235}" presName="thinLine2b" presStyleLbl="callout" presStyleIdx="4" presStyleCnt="6"/>
      <dgm:spPr/>
    </dgm:pt>
    <dgm:pt modelId="{33B09862-27DB-4A9C-A640-E8C5C8035A96}" type="pres">
      <dgm:prSet presAssocID="{0A1205C7-1D31-479F-A7A8-5D55021C4235}" presName="vertSpace2b" presStyleCnt="0"/>
      <dgm:spPr/>
    </dgm:pt>
    <dgm:pt modelId="{96AB4A2D-EB6D-496C-BB25-8746DAF5BF6D}" type="pres">
      <dgm:prSet presAssocID="{0CE79905-ED57-4673-8D9F-9C5536010838}" presName="horz2" presStyleCnt="0"/>
      <dgm:spPr/>
    </dgm:pt>
    <dgm:pt modelId="{09A041DC-31F8-4928-A443-95A5FB6B515F}" type="pres">
      <dgm:prSet presAssocID="{0CE79905-ED57-4673-8D9F-9C5536010838}" presName="horzSpace2" presStyleCnt="0"/>
      <dgm:spPr/>
    </dgm:pt>
    <dgm:pt modelId="{24A6CCE4-8343-412F-AF13-B879BD30BF63}" type="pres">
      <dgm:prSet presAssocID="{0CE79905-ED57-4673-8D9F-9C5536010838}" presName="tx2" presStyleLbl="revTx" presStyleIdx="6" presStyleCnt="7" custScaleX="115652"/>
      <dgm:spPr/>
    </dgm:pt>
    <dgm:pt modelId="{FD1AC5AC-F546-493C-A284-BB931447EC7A}" type="pres">
      <dgm:prSet presAssocID="{0CE79905-ED57-4673-8D9F-9C5536010838}" presName="vert2" presStyleCnt="0"/>
      <dgm:spPr/>
    </dgm:pt>
    <dgm:pt modelId="{4764FF6E-BC8B-4129-A9A7-1B9891B469E0}" type="pres">
      <dgm:prSet presAssocID="{0CE79905-ED57-4673-8D9F-9C5536010838}" presName="thinLine2b" presStyleLbl="callout" presStyleIdx="5" presStyleCnt="6"/>
      <dgm:spPr/>
    </dgm:pt>
    <dgm:pt modelId="{B1E54242-40CB-4ACD-899F-E8FB2BE3F04B}" type="pres">
      <dgm:prSet presAssocID="{0CE79905-ED57-4673-8D9F-9C5536010838}" presName="vertSpace2b" presStyleCnt="0"/>
      <dgm:spPr/>
    </dgm:pt>
  </dgm:ptLst>
  <dgm:cxnLst>
    <dgm:cxn modelId="{75A42404-2642-4FA4-813B-6311B2D46B59}" type="presOf" srcId="{0CE79905-ED57-4673-8D9F-9C5536010838}" destId="{24A6CCE4-8343-412F-AF13-B879BD30BF63}" srcOrd="0" destOrd="0" presId="urn:microsoft.com/office/officeart/2008/layout/LinedList"/>
    <dgm:cxn modelId="{0ADF4308-F27F-4249-BE43-7AC005EFA2FA}" srcId="{45D5CB0C-B9E3-41E5-940A-1A2594A78313}" destId="{0A1205C7-1D31-479F-A7A8-5D55021C4235}" srcOrd="4" destOrd="0" parTransId="{BE311BA2-7F58-48A2-9818-B24BF63314D4}" sibTransId="{0C79D86B-5B37-43F8-8A29-D98C9F5E4137}"/>
    <dgm:cxn modelId="{79F5030B-27A5-496D-BF9B-654C79A2AFC6}" srcId="{45D5CB0C-B9E3-41E5-940A-1A2594A78313}" destId="{5834516D-67B6-4CA3-A41D-A8C3BF08F282}" srcOrd="2" destOrd="0" parTransId="{7348C486-07C0-4B8D-AC36-0AFD09731263}" sibTransId="{B38C6C43-3017-45C3-A70D-6CDB3DC7A700}"/>
    <dgm:cxn modelId="{45297D0C-69DD-4B88-AA00-892F175D4D5E}" srcId="{09678ABE-0795-497E-97EE-FE8B9DD00DA3}" destId="{45D5CB0C-B9E3-41E5-940A-1A2594A78313}" srcOrd="0" destOrd="0" parTransId="{CE3EC3DB-96AD-43CC-BAA0-2F8DFD8E5516}" sibTransId="{627EC421-7B10-4ADB-AF40-C3EE808C3A8C}"/>
    <dgm:cxn modelId="{236D6B15-C477-4C64-B238-63525C6A5964}" type="presOf" srcId="{FD3CAAE7-8E08-45A6-B840-156AD2964408}" destId="{1118FB29-E0A2-4F16-A04C-6E6014645D91}" srcOrd="0" destOrd="0" presId="urn:microsoft.com/office/officeart/2008/layout/LinedList"/>
    <dgm:cxn modelId="{7AAB443E-8A7A-4230-AA24-C081E9291E07}" srcId="{45D5CB0C-B9E3-41E5-940A-1A2594A78313}" destId="{FD3CAAE7-8E08-45A6-B840-156AD2964408}" srcOrd="3" destOrd="0" parTransId="{AAC46C3E-9614-4E05-8B19-D728DB0868B5}" sibTransId="{192BD439-E303-42A0-B5C6-9216BD112DF9}"/>
    <dgm:cxn modelId="{E32D5154-5A10-4708-96B8-963FB1A8C85F}" type="presOf" srcId="{5834516D-67B6-4CA3-A41D-A8C3BF08F282}" destId="{FC1F61C5-B55B-47F1-93D9-3B10626BFD6D}" srcOrd="0" destOrd="0" presId="urn:microsoft.com/office/officeart/2008/layout/LinedList"/>
    <dgm:cxn modelId="{B57EDC57-39AE-4DFD-9DC6-E173D62557F7}" srcId="{45D5CB0C-B9E3-41E5-940A-1A2594A78313}" destId="{0CE79905-ED57-4673-8D9F-9C5536010838}" srcOrd="5" destOrd="0" parTransId="{F43CFFED-A1C6-42D3-8E0A-E4204210CC0B}" sibTransId="{C07E6CD6-5E6A-46DB-AC39-8A51D8795D36}"/>
    <dgm:cxn modelId="{54531377-F45A-431E-8C7A-C726F99ED5C1}" srcId="{45D5CB0C-B9E3-41E5-940A-1A2594A78313}" destId="{2658CCEE-C4A5-4477-9921-BE0C9C8573D2}" srcOrd="0" destOrd="0" parTransId="{15B57FEE-EF34-4220-8CCE-A54D22FB72D3}" sibTransId="{8F8D8F75-101E-4F1C-98AA-36B8889F52B5}"/>
    <dgm:cxn modelId="{19D74686-04BE-43CF-8053-38459FD723EC}" type="presOf" srcId="{45D5CB0C-B9E3-41E5-940A-1A2594A78313}" destId="{04C5554C-0E05-4232-AE0E-0992EA3A23FA}" srcOrd="0" destOrd="0" presId="urn:microsoft.com/office/officeart/2008/layout/LinedList"/>
    <dgm:cxn modelId="{1DB88CAA-2E30-4512-82BD-6080C8C32E88}" type="presOf" srcId="{09678ABE-0795-497E-97EE-FE8B9DD00DA3}" destId="{E0EA8244-0446-4F18-9B2C-46AC52F86467}" srcOrd="0" destOrd="0" presId="urn:microsoft.com/office/officeart/2008/layout/LinedList"/>
    <dgm:cxn modelId="{89521FB9-7A52-4F7C-BAC3-3A3803877981}" type="presOf" srcId="{0A1205C7-1D31-479F-A7A8-5D55021C4235}" destId="{868586FB-7C17-4E48-BB68-AF39F8592E18}" srcOrd="0" destOrd="0" presId="urn:microsoft.com/office/officeart/2008/layout/LinedList"/>
    <dgm:cxn modelId="{90D4C6C8-D122-4CE6-8CF9-2FBDC9A2F5CB}" srcId="{45D5CB0C-B9E3-41E5-940A-1A2594A78313}" destId="{C0A33D2E-94D2-4D27-9D4B-57CBB3579744}" srcOrd="1" destOrd="0" parTransId="{A413E6FD-DC79-4B70-A42F-9505E5D4A267}" sibTransId="{9E98217A-87A0-490F-AC1B-9833CBC0A5D3}"/>
    <dgm:cxn modelId="{8EE780CA-34D7-4D7E-94CA-64E8DFD2A6BD}" type="presOf" srcId="{2658CCEE-C4A5-4477-9921-BE0C9C8573D2}" destId="{07550DFE-46E3-4B94-BD64-7A99FA5D24D5}" srcOrd="0" destOrd="0" presId="urn:microsoft.com/office/officeart/2008/layout/LinedList"/>
    <dgm:cxn modelId="{F63C1EE3-FB7E-4B73-BA7C-FDA0EE24E7F6}" type="presOf" srcId="{C0A33D2E-94D2-4D27-9D4B-57CBB3579744}" destId="{F576A4B7-FDEA-438F-B8F4-5A9F313C4678}" srcOrd="0" destOrd="0" presId="urn:microsoft.com/office/officeart/2008/layout/LinedList"/>
    <dgm:cxn modelId="{78E2EF34-E9E1-4C09-BC01-33DF37137B34}" type="presParOf" srcId="{E0EA8244-0446-4F18-9B2C-46AC52F86467}" destId="{5B4322D2-5C29-49F1-AA10-1ABCC91C058D}" srcOrd="0" destOrd="0" presId="urn:microsoft.com/office/officeart/2008/layout/LinedList"/>
    <dgm:cxn modelId="{47DBEB41-8595-48BB-9465-C47CBD301F74}" type="presParOf" srcId="{E0EA8244-0446-4F18-9B2C-46AC52F86467}" destId="{07E010EB-EF6E-46FF-9992-37F18D53334F}" srcOrd="1" destOrd="0" presId="urn:microsoft.com/office/officeart/2008/layout/LinedList"/>
    <dgm:cxn modelId="{954603A8-0C1A-4396-AAC5-EB710B99ACEA}" type="presParOf" srcId="{07E010EB-EF6E-46FF-9992-37F18D53334F}" destId="{04C5554C-0E05-4232-AE0E-0992EA3A23FA}" srcOrd="0" destOrd="0" presId="urn:microsoft.com/office/officeart/2008/layout/LinedList"/>
    <dgm:cxn modelId="{AF151A7A-A95D-4B6E-82AE-7F0822772007}" type="presParOf" srcId="{07E010EB-EF6E-46FF-9992-37F18D53334F}" destId="{0D562954-B8BD-4021-89CC-231455283242}" srcOrd="1" destOrd="0" presId="urn:microsoft.com/office/officeart/2008/layout/LinedList"/>
    <dgm:cxn modelId="{B0FD27A4-000D-4732-98BD-E8C11A7F365E}" type="presParOf" srcId="{0D562954-B8BD-4021-89CC-231455283242}" destId="{20C31F1A-8EC6-4BCF-BFB5-1B193E027C87}" srcOrd="0" destOrd="0" presId="urn:microsoft.com/office/officeart/2008/layout/LinedList"/>
    <dgm:cxn modelId="{FD6ED019-D27E-424D-A98A-D1A75BFC0AFD}" type="presParOf" srcId="{0D562954-B8BD-4021-89CC-231455283242}" destId="{EE548411-792F-4ECC-8450-D7EAEAB398DC}" srcOrd="1" destOrd="0" presId="urn:microsoft.com/office/officeart/2008/layout/LinedList"/>
    <dgm:cxn modelId="{E18CF4CA-59DD-4153-818B-37FE59820102}" type="presParOf" srcId="{EE548411-792F-4ECC-8450-D7EAEAB398DC}" destId="{33780F9E-6BB8-41D1-94AA-3473940A1789}" srcOrd="0" destOrd="0" presId="urn:microsoft.com/office/officeart/2008/layout/LinedList"/>
    <dgm:cxn modelId="{A4C90E3B-A141-40D9-B395-1BC04FE1A0E0}" type="presParOf" srcId="{EE548411-792F-4ECC-8450-D7EAEAB398DC}" destId="{07550DFE-46E3-4B94-BD64-7A99FA5D24D5}" srcOrd="1" destOrd="0" presId="urn:microsoft.com/office/officeart/2008/layout/LinedList"/>
    <dgm:cxn modelId="{E41E0C04-CDB3-4285-8CC2-48B12167BBC7}" type="presParOf" srcId="{EE548411-792F-4ECC-8450-D7EAEAB398DC}" destId="{8CBA67E5-6625-4921-AE28-10B5DFEAEE90}" srcOrd="2" destOrd="0" presId="urn:microsoft.com/office/officeart/2008/layout/LinedList"/>
    <dgm:cxn modelId="{9EC3B77F-C77C-453A-B8F7-4286C5D7EB5B}" type="presParOf" srcId="{0D562954-B8BD-4021-89CC-231455283242}" destId="{2FF53D8E-E32C-459B-99FE-A6BB43595F16}" srcOrd="2" destOrd="0" presId="urn:microsoft.com/office/officeart/2008/layout/LinedList"/>
    <dgm:cxn modelId="{7276B1F9-D648-4D0B-8CC7-F18AB27A87F1}" type="presParOf" srcId="{0D562954-B8BD-4021-89CC-231455283242}" destId="{9B514509-3F39-418E-9120-5D98A30DA26E}" srcOrd="3" destOrd="0" presId="urn:microsoft.com/office/officeart/2008/layout/LinedList"/>
    <dgm:cxn modelId="{F4E6A81C-D87D-442A-AEBB-546D2D0A9556}" type="presParOf" srcId="{0D562954-B8BD-4021-89CC-231455283242}" destId="{5CF20028-F6F7-43A6-8CE8-3524C9358BF0}" srcOrd="4" destOrd="0" presId="urn:microsoft.com/office/officeart/2008/layout/LinedList"/>
    <dgm:cxn modelId="{07804C0B-49BF-4C0A-8460-D3156DDD0E9D}" type="presParOf" srcId="{5CF20028-F6F7-43A6-8CE8-3524C9358BF0}" destId="{15ADC22E-04D8-4CB7-823E-8DC595C432A2}" srcOrd="0" destOrd="0" presId="urn:microsoft.com/office/officeart/2008/layout/LinedList"/>
    <dgm:cxn modelId="{EDFC9696-5EAE-4A5A-8381-E1681FEA804C}" type="presParOf" srcId="{5CF20028-F6F7-43A6-8CE8-3524C9358BF0}" destId="{F576A4B7-FDEA-438F-B8F4-5A9F313C4678}" srcOrd="1" destOrd="0" presId="urn:microsoft.com/office/officeart/2008/layout/LinedList"/>
    <dgm:cxn modelId="{D603A451-2039-44FF-8DD2-E93F7E6A5A1A}" type="presParOf" srcId="{5CF20028-F6F7-43A6-8CE8-3524C9358BF0}" destId="{DD38E0BB-6CAE-43A6-A6F9-B39700F2345F}" srcOrd="2" destOrd="0" presId="urn:microsoft.com/office/officeart/2008/layout/LinedList"/>
    <dgm:cxn modelId="{13DD93BF-D3F0-4EB7-8DF3-848B13BEA7DB}" type="presParOf" srcId="{0D562954-B8BD-4021-89CC-231455283242}" destId="{C61C03C7-61FD-4683-9F33-7CBB1F4BC93D}" srcOrd="5" destOrd="0" presId="urn:microsoft.com/office/officeart/2008/layout/LinedList"/>
    <dgm:cxn modelId="{B8581EED-D217-4968-8ADC-FC443B93C515}" type="presParOf" srcId="{0D562954-B8BD-4021-89CC-231455283242}" destId="{64F8DC61-B7BC-4BAE-ACD4-7F1096B5659E}" srcOrd="6" destOrd="0" presId="urn:microsoft.com/office/officeart/2008/layout/LinedList"/>
    <dgm:cxn modelId="{3C3DF1C1-802B-400D-86AE-03A0DC7146A8}" type="presParOf" srcId="{0D562954-B8BD-4021-89CC-231455283242}" destId="{9845790C-E265-4DEE-91B7-1E38B9261B52}" srcOrd="7" destOrd="0" presId="urn:microsoft.com/office/officeart/2008/layout/LinedList"/>
    <dgm:cxn modelId="{125D1883-08A7-4E05-A2D3-3E268A8CCFAE}" type="presParOf" srcId="{9845790C-E265-4DEE-91B7-1E38B9261B52}" destId="{189E04E9-7235-4E65-982B-5F47E8FA82AA}" srcOrd="0" destOrd="0" presId="urn:microsoft.com/office/officeart/2008/layout/LinedList"/>
    <dgm:cxn modelId="{39FC7E79-6A88-44C9-A95F-5BD92BED6DE4}" type="presParOf" srcId="{9845790C-E265-4DEE-91B7-1E38B9261B52}" destId="{FC1F61C5-B55B-47F1-93D9-3B10626BFD6D}" srcOrd="1" destOrd="0" presId="urn:microsoft.com/office/officeart/2008/layout/LinedList"/>
    <dgm:cxn modelId="{D3630A8E-593F-404F-80EB-D7A2BA4D59B9}" type="presParOf" srcId="{9845790C-E265-4DEE-91B7-1E38B9261B52}" destId="{ADD00C62-3F59-426D-B0E4-07FFF5487A3E}" srcOrd="2" destOrd="0" presId="urn:microsoft.com/office/officeart/2008/layout/LinedList"/>
    <dgm:cxn modelId="{680B2A51-41F5-49B0-B09C-E512EA419A82}" type="presParOf" srcId="{0D562954-B8BD-4021-89CC-231455283242}" destId="{A507F1A1-12FB-4A50-8CEA-3876217A0968}" srcOrd="8" destOrd="0" presId="urn:microsoft.com/office/officeart/2008/layout/LinedList"/>
    <dgm:cxn modelId="{8F35A17A-9E84-49AF-A5BD-C37D95526356}" type="presParOf" srcId="{0D562954-B8BD-4021-89CC-231455283242}" destId="{424EFADD-1ABF-4705-903E-123C82BB19A9}" srcOrd="9" destOrd="0" presId="urn:microsoft.com/office/officeart/2008/layout/LinedList"/>
    <dgm:cxn modelId="{D45ABA46-B9E6-4FC6-80A6-EB06FD27C647}" type="presParOf" srcId="{0D562954-B8BD-4021-89CC-231455283242}" destId="{F5893EC3-CCB7-49E3-A064-3CC80E57E485}" srcOrd="10" destOrd="0" presId="urn:microsoft.com/office/officeart/2008/layout/LinedList"/>
    <dgm:cxn modelId="{A7012A47-F384-45FE-857C-1544FA5C106E}" type="presParOf" srcId="{F5893EC3-CCB7-49E3-A064-3CC80E57E485}" destId="{02F79E2A-C6AF-433D-9FF8-CC9FE68811A5}" srcOrd="0" destOrd="0" presId="urn:microsoft.com/office/officeart/2008/layout/LinedList"/>
    <dgm:cxn modelId="{91349B1F-E62A-4504-8A55-0A12B90D7695}" type="presParOf" srcId="{F5893EC3-CCB7-49E3-A064-3CC80E57E485}" destId="{1118FB29-E0A2-4F16-A04C-6E6014645D91}" srcOrd="1" destOrd="0" presId="urn:microsoft.com/office/officeart/2008/layout/LinedList"/>
    <dgm:cxn modelId="{D6B3E5BD-92A2-4E2F-8835-570CAC8491DF}" type="presParOf" srcId="{F5893EC3-CCB7-49E3-A064-3CC80E57E485}" destId="{5DE54253-64AD-4713-8436-331220CEBA61}" srcOrd="2" destOrd="0" presId="urn:microsoft.com/office/officeart/2008/layout/LinedList"/>
    <dgm:cxn modelId="{DF2A9E40-32FF-437F-B21D-FE935A06A899}" type="presParOf" srcId="{0D562954-B8BD-4021-89CC-231455283242}" destId="{1DB5C7F8-8DE0-4E38-BD61-1BDE3B4F836D}" srcOrd="11" destOrd="0" presId="urn:microsoft.com/office/officeart/2008/layout/LinedList"/>
    <dgm:cxn modelId="{058643EB-3928-4D6C-BE3F-3A0F9A147371}" type="presParOf" srcId="{0D562954-B8BD-4021-89CC-231455283242}" destId="{384633E2-2E34-40D8-8C53-AEC73ADFC740}" srcOrd="12" destOrd="0" presId="urn:microsoft.com/office/officeart/2008/layout/LinedList"/>
    <dgm:cxn modelId="{7BA964F6-B76C-4E33-B2F5-44568B7B2DCE}" type="presParOf" srcId="{0D562954-B8BD-4021-89CC-231455283242}" destId="{24365E2F-CF31-43D4-A49B-182604A834D0}" srcOrd="13" destOrd="0" presId="urn:microsoft.com/office/officeart/2008/layout/LinedList"/>
    <dgm:cxn modelId="{0D87D2C5-0A06-4062-85A2-FF0EDDC9A89F}" type="presParOf" srcId="{24365E2F-CF31-43D4-A49B-182604A834D0}" destId="{019EC620-BC03-49DE-8FAF-26A1E3804E1F}" srcOrd="0" destOrd="0" presId="urn:microsoft.com/office/officeart/2008/layout/LinedList"/>
    <dgm:cxn modelId="{60FECEB7-C385-43FA-91E9-B33C700FC450}" type="presParOf" srcId="{24365E2F-CF31-43D4-A49B-182604A834D0}" destId="{868586FB-7C17-4E48-BB68-AF39F8592E18}" srcOrd="1" destOrd="0" presId="urn:microsoft.com/office/officeart/2008/layout/LinedList"/>
    <dgm:cxn modelId="{FE7340F3-8BB7-452F-8431-23594B5FDA52}" type="presParOf" srcId="{24365E2F-CF31-43D4-A49B-182604A834D0}" destId="{C47CA9D9-6056-4549-8664-E77F312C5BD5}" srcOrd="2" destOrd="0" presId="urn:microsoft.com/office/officeart/2008/layout/LinedList"/>
    <dgm:cxn modelId="{6BC21479-9DC2-4DFC-8C82-B6EFC8E0BF9C}" type="presParOf" srcId="{0D562954-B8BD-4021-89CC-231455283242}" destId="{D35B3718-C541-4982-A9BA-8D6A5686D946}" srcOrd="14" destOrd="0" presId="urn:microsoft.com/office/officeart/2008/layout/LinedList"/>
    <dgm:cxn modelId="{658D24DC-5B28-4492-BE57-0B3541024F22}" type="presParOf" srcId="{0D562954-B8BD-4021-89CC-231455283242}" destId="{33B09862-27DB-4A9C-A640-E8C5C8035A96}" srcOrd="15" destOrd="0" presId="urn:microsoft.com/office/officeart/2008/layout/LinedList"/>
    <dgm:cxn modelId="{904F3EC8-B744-492C-B677-1F373CB1088B}" type="presParOf" srcId="{0D562954-B8BD-4021-89CC-231455283242}" destId="{96AB4A2D-EB6D-496C-BB25-8746DAF5BF6D}" srcOrd="16" destOrd="0" presId="urn:microsoft.com/office/officeart/2008/layout/LinedList"/>
    <dgm:cxn modelId="{CB59302B-B456-4767-85B4-3A6E35C93A17}" type="presParOf" srcId="{96AB4A2D-EB6D-496C-BB25-8746DAF5BF6D}" destId="{09A041DC-31F8-4928-A443-95A5FB6B515F}" srcOrd="0" destOrd="0" presId="urn:microsoft.com/office/officeart/2008/layout/LinedList"/>
    <dgm:cxn modelId="{55F74227-8C94-403C-B716-C6379D092A90}" type="presParOf" srcId="{96AB4A2D-EB6D-496C-BB25-8746DAF5BF6D}" destId="{24A6CCE4-8343-412F-AF13-B879BD30BF63}" srcOrd="1" destOrd="0" presId="urn:microsoft.com/office/officeart/2008/layout/LinedList"/>
    <dgm:cxn modelId="{26B90314-C3B7-41C0-86F8-6519B01FB835}" type="presParOf" srcId="{96AB4A2D-EB6D-496C-BB25-8746DAF5BF6D}" destId="{FD1AC5AC-F546-493C-A284-BB931447EC7A}" srcOrd="2" destOrd="0" presId="urn:microsoft.com/office/officeart/2008/layout/LinedList"/>
    <dgm:cxn modelId="{9C497E35-AEFD-4714-84BB-50ACB4F75072}" type="presParOf" srcId="{0D562954-B8BD-4021-89CC-231455283242}" destId="{4764FF6E-BC8B-4129-A9A7-1B9891B469E0}" srcOrd="17" destOrd="0" presId="urn:microsoft.com/office/officeart/2008/layout/LinedList"/>
    <dgm:cxn modelId="{CD8AB0B4-2CDB-48EF-857E-2D3DAC8B6956}" type="presParOf" srcId="{0D562954-B8BD-4021-89CC-231455283242}" destId="{B1E54242-40CB-4ACD-899F-E8FB2BE3F04B}"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322D2-5C29-49F1-AA10-1ABCC91C058D}">
      <dsp:nvSpPr>
        <dsp:cNvPr id="0" name=""/>
        <dsp:cNvSpPr/>
      </dsp:nvSpPr>
      <dsp:spPr>
        <a:xfrm>
          <a:off x="0" y="2164"/>
          <a:ext cx="74774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5554C-0E05-4232-AE0E-0992EA3A23FA}">
      <dsp:nvSpPr>
        <dsp:cNvPr id="0" name=""/>
        <dsp:cNvSpPr/>
      </dsp:nvSpPr>
      <dsp:spPr>
        <a:xfrm>
          <a:off x="0" y="2164"/>
          <a:ext cx="467369" cy="4428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endParaRPr lang="en-US" sz="5400" kern="1200" dirty="0">
            <a:latin typeface="Segoe UI" panose="020B0502040204020203" pitchFamily="34" charset="0"/>
            <a:ea typeface="Segoe UI" panose="020B0502040204020203" pitchFamily="34" charset="0"/>
            <a:cs typeface="Segoe UI" panose="020B0502040204020203" pitchFamily="34" charset="0"/>
          </a:endParaRPr>
        </a:p>
        <a:p>
          <a:pPr marL="0" lvl="0" indent="0" algn="l" defTabSz="2400300">
            <a:lnSpc>
              <a:spcPct val="90000"/>
            </a:lnSpc>
            <a:spcBef>
              <a:spcPct val="0"/>
            </a:spcBef>
            <a:spcAft>
              <a:spcPct val="35000"/>
            </a:spcAft>
            <a:buNone/>
          </a:pPr>
          <a:endParaRPr lang="en-US" sz="5400" kern="1200" dirty="0">
            <a:latin typeface="Segoe UI" panose="020B0502040204020203" pitchFamily="34" charset="0"/>
            <a:ea typeface="Segoe UI" panose="020B0502040204020203" pitchFamily="34" charset="0"/>
            <a:cs typeface="Segoe UI" panose="020B0502040204020203" pitchFamily="34" charset="0"/>
          </a:endParaRPr>
        </a:p>
      </dsp:txBody>
      <dsp:txXfrm>
        <a:off x="0" y="2164"/>
        <a:ext cx="467369" cy="4428034"/>
      </dsp:txXfrm>
    </dsp:sp>
    <dsp:sp modelId="{07550DFE-46E3-4B94-BD64-7A99FA5D24D5}">
      <dsp:nvSpPr>
        <dsp:cNvPr id="0" name=""/>
        <dsp:cNvSpPr/>
      </dsp:nvSpPr>
      <dsp:spPr>
        <a:xfrm>
          <a:off x="579531" y="37028"/>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strike="noStrike" kern="1200" baseline="0" dirty="0">
              <a:solidFill>
                <a:schemeClr val="accent1"/>
              </a:solidFill>
              <a:latin typeface="Segoe UI" panose="020B0502040204020203" pitchFamily="34" charset="0"/>
              <a:cs typeface="Segoe UI" panose="020B0502040204020203" pitchFamily="34" charset="0"/>
            </a:rPr>
            <a:t>Data volume and velocity is at a high pace and non-relational too..</a:t>
          </a:r>
          <a:endParaRPr lang="en-US" sz="1400" strike="noStrike" kern="1200" baseline="0" dirty="0">
            <a:latin typeface="Segoe UI" panose="020B0502040204020203" pitchFamily="34" charset="0"/>
            <a:cs typeface="Segoe UI" panose="020B0502040204020203" pitchFamily="34" charset="0"/>
          </a:endParaRPr>
        </a:p>
        <a:p>
          <a:pPr marL="0" lvl="0" indent="0" algn="l" defTabSz="622300">
            <a:lnSpc>
              <a:spcPct val="90000"/>
            </a:lnSpc>
            <a:spcBef>
              <a:spcPct val="0"/>
            </a:spcBef>
            <a:spcAft>
              <a:spcPct val="35000"/>
            </a:spcAft>
            <a:buNone/>
          </a:pPr>
          <a:r>
            <a:rPr lang="en-US" sz="1400" strike="noStrike" kern="1200" baseline="0" dirty="0">
              <a:latin typeface="Segoe UI" panose="020B0502040204020203" pitchFamily="34" charset="0"/>
              <a:cs typeface="Segoe UI" panose="020B0502040204020203" pitchFamily="34" charset="0"/>
            </a:rPr>
            <a:t>Manual validation and QC is beyond the scope ..</a:t>
          </a:r>
        </a:p>
      </dsp:txBody>
      <dsp:txXfrm>
        <a:off x="579531" y="37028"/>
        <a:ext cx="5869785" cy="697285"/>
      </dsp:txXfrm>
    </dsp:sp>
    <dsp:sp modelId="{2FF53D8E-E32C-459B-99FE-A6BB43595F16}">
      <dsp:nvSpPr>
        <dsp:cNvPr id="0" name=""/>
        <dsp:cNvSpPr/>
      </dsp:nvSpPr>
      <dsp:spPr>
        <a:xfrm>
          <a:off x="467369" y="73431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76A4B7-FDEA-438F-B8F4-5A9F313C4678}">
      <dsp:nvSpPr>
        <dsp:cNvPr id="0" name=""/>
        <dsp:cNvSpPr/>
      </dsp:nvSpPr>
      <dsp:spPr>
        <a:xfrm>
          <a:off x="579531" y="769178"/>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strike="noStrike" kern="1200" baseline="0" dirty="0">
              <a:solidFill>
                <a:schemeClr val="accent1"/>
              </a:solidFill>
              <a:latin typeface="Segoe UI" panose="020B0502040204020203" pitchFamily="34" charset="0"/>
              <a:cs typeface="Segoe UI" panose="020B0502040204020203" pitchFamily="34" charset="0"/>
            </a:rPr>
            <a:t>Lack of traditional policy checks like PKs, FKs, etc.</a:t>
          </a:r>
          <a:endParaRPr lang="en-US" sz="1400" strike="noStrike" kern="1200" baseline="0" dirty="0">
            <a:latin typeface="Segoe UI" panose="020B0502040204020203" pitchFamily="34" charset="0"/>
            <a:cs typeface="Segoe UI" panose="020B0502040204020203" pitchFamily="34" charset="0"/>
          </a:endParaRPr>
        </a:p>
        <a:p>
          <a:pPr marL="0" lvl="0" indent="0" algn="l" defTabSz="622300">
            <a:lnSpc>
              <a:spcPct val="90000"/>
            </a:lnSpc>
            <a:spcBef>
              <a:spcPct val="0"/>
            </a:spcBef>
            <a:spcAft>
              <a:spcPct val="35000"/>
            </a:spcAft>
            <a:buNone/>
          </a:pPr>
          <a:r>
            <a:rPr lang="en-US" sz="1400" strike="noStrike" kern="1200" baseline="0" dirty="0">
              <a:latin typeface="Segoe UI" panose="020B0502040204020203" pitchFamily="34" charset="0"/>
              <a:cs typeface="Segoe UI" panose="020B0502040204020203" pitchFamily="34" charset="0"/>
            </a:rPr>
            <a:t>Putting together ACID rules is hard</a:t>
          </a:r>
        </a:p>
      </dsp:txBody>
      <dsp:txXfrm>
        <a:off x="579531" y="769178"/>
        <a:ext cx="5869785" cy="697285"/>
      </dsp:txXfrm>
    </dsp:sp>
    <dsp:sp modelId="{C61C03C7-61FD-4683-9F33-7CBB1F4BC93D}">
      <dsp:nvSpPr>
        <dsp:cNvPr id="0" name=""/>
        <dsp:cNvSpPr/>
      </dsp:nvSpPr>
      <dsp:spPr>
        <a:xfrm>
          <a:off x="467369" y="146646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1F61C5-B55B-47F1-93D9-3B10626BFD6D}">
      <dsp:nvSpPr>
        <dsp:cNvPr id="0" name=""/>
        <dsp:cNvSpPr/>
      </dsp:nvSpPr>
      <dsp:spPr>
        <a:xfrm>
          <a:off x="579531" y="1501328"/>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strike="noStrike" kern="1200" baseline="0" dirty="0">
              <a:solidFill>
                <a:schemeClr val="accent1"/>
              </a:solidFill>
              <a:latin typeface="Segoe UI" panose="020B0502040204020203" pitchFamily="34" charset="0"/>
              <a:cs typeface="Segoe UI" panose="020B0502040204020203" pitchFamily="34" charset="0"/>
            </a:rPr>
            <a:t>Data counts needs to be continuously checked..</a:t>
          </a:r>
          <a:endParaRPr lang="en-US" sz="1400" strike="noStrike" kern="1200" baseline="0" dirty="0">
            <a:latin typeface="Segoe UI" panose="020B0502040204020203" pitchFamily="34" charset="0"/>
            <a:cs typeface="Segoe UI" panose="020B0502040204020203" pitchFamily="34" charset="0"/>
          </a:endParaRPr>
        </a:p>
        <a:p>
          <a:pPr marL="0" lvl="0" indent="0" algn="l" defTabSz="622300">
            <a:lnSpc>
              <a:spcPct val="90000"/>
            </a:lnSpc>
            <a:spcBef>
              <a:spcPct val="0"/>
            </a:spcBef>
            <a:spcAft>
              <a:spcPct val="35000"/>
            </a:spcAft>
            <a:buNone/>
          </a:pPr>
          <a:r>
            <a:rPr lang="en-US" sz="1400" strike="noStrike" kern="1200" baseline="0" dirty="0">
              <a:latin typeface="Segoe UI" panose="020B0502040204020203" pitchFamily="34" charset="0"/>
              <a:cs typeface="Segoe UI" panose="020B0502040204020203" pitchFamily="34" charset="0"/>
            </a:rPr>
            <a:t>Need to know the freshness of billions of data..</a:t>
          </a:r>
        </a:p>
      </dsp:txBody>
      <dsp:txXfrm>
        <a:off x="579531" y="1501328"/>
        <a:ext cx="5869785" cy="697285"/>
      </dsp:txXfrm>
    </dsp:sp>
    <dsp:sp modelId="{A507F1A1-12FB-4A50-8CEA-3876217A0968}">
      <dsp:nvSpPr>
        <dsp:cNvPr id="0" name=""/>
        <dsp:cNvSpPr/>
      </dsp:nvSpPr>
      <dsp:spPr>
        <a:xfrm>
          <a:off x="467369" y="219861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8FB29-E0A2-4F16-A04C-6E6014645D91}">
      <dsp:nvSpPr>
        <dsp:cNvPr id="0" name=""/>
        <dsp:cNvSpPr/>
      </dsp:nvSpPr>
      <dsp:spPr>
        <a:xfrm>
          <a:off x="579531" y="2233478"/>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US" sz="1400" strike="noStrike" kern="1200" baseline="0" dirty="0">
            <a:latin typeface="Segoe UI" panose="020B0502040204020203" pitchFamily="34" charset="0"/>
            <a:cs typeface="Segoe UI" panose="020B0502040204020203" pitchFamily="34" charset="0"/>
          </a:endParaRPr>
        </a:p>
      </dsp:txBody>
      <dsp:txXfrm>
        <a:off x="579531" y="2233478"/>
        <a:ext cx="5869785" cy="697285"/>
      </dsp:txXfrm>
    </dsp:sp>
    <dsp:sp modelId="{1DB5C7F8-8DE0-4E38-BD61-1BDE3B4F836D}">
      <dsp:nvSpPr>
        <dsp:cNvPr id="0" name=""/>
        <dsp:cNvSpPr/>
      </dsp:nvSpPr>
      <dsp:spPr>
        <a:xfrm>
          <a:off x="467369" y="293076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8586FB-7C17-4E48-BB68-AF39F8592E18}">
      <dsp:nvSpPr>
        <dsp:cNvPr id="0" name=""/>
        <dsp:cNvSpPr/>
      </dsp:nvSpPr>
      <dsp:spPr>
        <a:xfrm>
          <a:off x="564621" y="2936196"/>
          <a:ext cx="5869785"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US" sz="1400" strike="noStrike" kern="1200" baseline="0" dirty="0">
            <a:latin typeface="Segoe UI" panose="020B0502040204020203" pitchFamily="34" charset="0"/>
            <a:cs typeface="Segoe UI" panose="020B0502040204020203" pitchFamily="34" charset="0"/>
          </a:endParaRPr>
        </a:p>
      </dsp:txBody>
      <dsp:txXfrm>
        <a:off x="564621" y="2936196"/>
        <a:ext cx="5869785" cy="697285"/>
      </dsp:txXfrm>
    </dsp:sp>
    <dsp:sp modelId="{D35B3718-C541-4982-A9BA-8D6A5686D946}">
      <dsp:nvSpPr>
        <dsp:cNvPr id="0" name=""/>
        <dsp:cNvSpPr/>
      </dsp:nvSpPr>
      <dsp:spPr>
        <a:xfrm>
          <a:off x="467369" y="366291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A6CCE4-8343-412F-AF13-B879BD30BF63}">
      <dsp:nvSpPr>
        <dsp:cNvPr id="0" name=""/>
        <dsp:cNvSpPr/>
      </dsp:nvSpPr>
      <dsp:spPr>
        <a:xfrm>
          <a:off x="579531" y="3697778"/>
          <a:ext cx="6788524" cy="697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accent1"/>
              </a:solidFill>
              <a:latin typeface="Segoe UI" panose="020B0502040204020203" pitchFamily="34" charset="0"/>
              <a:cs typeface="Segoe UI" panose="020B0502040204020203" pitchFamily="34" charset="0"/>
            </a:rPr>
            <a:t>Need to ensure data coverage of transition of millions records across storage layers</a:t>
          </a:r>
          <a:endParaRPr lang="en-US" sz="1400" kern="1200" dirty="0">
            <a:latin typeface="Segoe UI" panose="020B0502040204020203" pitchFamily="34" charset="0"/>
            <a:cs typeface="Segoe UI" panose="020B0502040204020203" pitchFamily="34" charset="0"/>
          </a:endParaRPr>
        </a:p>
        <a:p>
          <a:pPr marL="0" lvl="0" indent="0" algn="l" defTabSz="622300">
            <a:lnSpc>
              <a:spcPct val="90000"/>
            </a:lnSpc>
            <a:spcBef>
              <a:spcPct val="0"/>
            </a:spcBef>
            <a:spcAft>
              <a:spcPct val="35000"/>
            </a:spcAft>
            <a:buNone/>
          </a:pPr>
          <a:r>
            <a:rPr lang="en-US" sz="1400" strike="noStrike" kern="1200" baseline="0" dirty="0">
              <a:latin typeface="Segoe UI" panose="020B0502040204020203" pitchFamily="34" charset="0"/>
              <a:cs typeface="Segoe UI" panose="020B0502040204020203" pitchFamily="34" charset="0"/>
            </a:rPr>
            <a:t>Data moves between relational and non-relational stores and ensuring consistency</a:t>
          </a:r>
        </a:p>
      </dsp:txBody>
      <dsp:txXfrm>
        <a:off x="579531" y="3697778"/>
        <a:ext cx="6788524" cy="697285"/>
      </dsp:txXfrm>
    </dsp:sp>
    <dsp:sp modelId="{4764FF6E-BC8B-4129-A9A7-1B9891B469E0}">
      <dsp:nvSpPr>
        <dsp:cNvPr id="0" name=""/>
        <dsp:cNvSpPr/>
      </dsp:nvSpPr>
      <dsp:spPr>
        <a:xfrm>
          <a:off x="467369" y="4395064"/>
          <a:ext cx="59819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5566A-0DC1-304B-8320-02E41EC0F1F9}" type="datetimeFigureOut">
              <a:rPr lang="en-US" smtClean="0"/>
              <a:t>12/29/19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81613-78E3-1A4D-8867-040FCC347446}" type="slidenum">
              <a:rPr lang="en-US" smtClean="0"/>
              <a:t>‹#›</a:t>
            </a:fld>
            <a:endParaRPr lang="en-US"/>
          </a:p>
        </p:txBody>
      </p:sp>
    </p:spTree>
    <p:extLst>
      <p:ext uri="{BB962C8B-B14F-4D97-AF65-F5344CB8AC3E}">
        <p14:creationId xmlns:p14="http://schemas.microsoft.com/office/powerpoint/2010/main" val="238913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66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Require SVHP Support for Test Cases on what basis they do . </a:t>
            </a:r>
          </a:p>
        </p:txBody>
      </p:sp>
      <p:sp>
        <p:nvSpPr>
          <p:cNvPr id="4" name="Slide Number Placeholder 3"/>
          <p:cNvSpPr>
            <a:spLocks noGrp="1"/>
          </p:cNvSpPr>
          <p:nvPr>
            <p:ph type="sldNum" sz="quarter" idx="10"/>
          </p:nvPr>
        </p:nvSpPr>
        <p:spPr/>
        <p:txBody>
          <a:bodyPr/>
          <a:lstStyle/>
          <a:p>
            <a:fld id="{55720A29-E5A6-3444-AB3B-4BB7375CEF50}" type="slidenum">
              <a:rPr lang="en-US" smtClean="0"/>
              <a:t>9</a:t>
            </a:fld>
            <a:endParaRPr lang="en-US"/>
          </a:p>
        </p:txBody>
      </p:sp>
    </p:spTree>
    <p:extLst>
      <p:ext uri="{BB962C8B-B14F-4D97-AF65-F5344CB8AC3E}">
        <p14:creationId xmlns:p14="http://schemas.microsoft.com/office/powerpoint/2010/main" val="185138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60BF8-B5EF-5C4E-B67E-8975DFB71FB2}" type="datetimeFigureOut">
              <a:rPr lang="en-US" smtClean="0"/>
              <a:t>12/29/19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406815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60BF8-B5EF-5C4E-B67E-8975DFB71FB2}" type="datetimeFigureOut">
              <a:rPr lang="en-US" smtClean="0"/>
              <a:t>12/29/19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32964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60BF8-B5EF-5C4E-B67E-8975DFB71FB2}" type="datetimeFigureOut">
              <a:rPr lang="en-US" smtClean="0"/>
              <a:t>12/29/19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35340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Our Portfolio 03">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3"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791633" y="656089"/>
            <a:ext cx="1219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JAFAR DESIGNS </a:t>
            </a:r>
            <a:r>
              <a:rPr lang="en-US" sz="1067" b="1" spc="40" baseline="0" dirty="0">
                <a:solidFill>
                  <a:schemeClr val="accent2"/>
                </a:solidFill>
                <a:latin typeface="Lato" panose="020F0502020204030203" pitchFamily="34" charset="0"/>
              </a:rPr>
              <a:t>STUDIO</a:t>
            </a:r>
          </a:p>
        </p:txBody>
      </p:sp>
      <p:sp>
        <p:nvSpPr>
          <p:cNvPr id="17" name="TextBox 16"/>
          <p:cNvSpPr txBox="1"/>
          <p:nvPr userDrawn="1"/>
        </p:nvSpPr>
        <p:spPr>
          <a:xfrm>
            <a:off x="8908408" y="6297122"/>
            <a:ext cx="1547245" cy="164212"/>
          </a:xfrm>
          <a:prstGeom prst="rect">
            <a:avLst/>
          </a:prstGeom>
          <a:noFill/>
        </p:spPr>
        <p:txBody>
          <a:bodyPr wrap="square" lIns="0" tIns="0" rIns="0" bIns="0" rtlCol="0">
            <a:spAutoFit/>
          </a:bodyPr>
          <a:lstStyle/>
          <a:p>
            <a:pPr algn="r"/>
            <a:r>
              <a:rPr lang="en-US" sz="1067" b="1" spc="40" baseline="0" dirty="0">
                <a:solidFill>
                  <a:schemeClr val="accent3"/>
                </a:solidFill>
                <a:latin typeface="Lato" panose="020F0502020204030203" pitchFamily="34" charset="0"/>
              </a:rPr>
              <a:t>BUSINESS </a:t>
            </a:r>
            <a:r>
              <a:rPr lang="en-US" sz="1067" b="1" spc="40" baseline="0" dirty="0">
                <a:solidFill>
                  <a:schemeClr val="accent2"/>
                </a:solidFill>
                <a:latin typeface="Lato" panose="020F0502020204030203" pitchFamily="34" charset="0"/>
              </a:rPr>
              <a:t>PROPOSAL</a:t>
            </a:r>
          </a:p>
        </p:txBody>
      </p:sp>
      <p:sp>
        <p:nvSpPr>
          <p:cNvPr id="23" name="TextBox 22"/>
          <p:cNvSpPr txBox="1"/>
          <p:nvPr userDrawn="1"/>
        </p:nvSpPr>
        <p:spPr>
          <a:xfrm>
            <a:off x="10585897" y="6297122"/>
            <a:ext cx="275991" cy="164212"/>
          </a:xfrm>
          <a:prstGeom prst="rect">
            <a:avLst/>
          </a:prstGeom>
          <a:noFill/>
        </p:spPr>
        <p:txBody>
          <a:bodyPr wrap="square" lIns="0" tIns="0" rIns="0" bIns="0" rtlCol="0">
            <a:spAutoFit/>
          </a:bodyPr>
          <a:lstStyle/>
          <a:p>
            <a:pPr algn="r"/>
            <a:fld id="{27692F5A-FC14-4E83-B4CC-18F6C2D780A4}" type="slidenum">
              <a:rPr lang="en-US" sz="1067" b="0" spc="40" baseline="0" smtClean="0">
                <a:solidFill>
                  <a:schemeClr val="accent4"/>
                </a:solidFill>
                <a:latin typeface="Lato" panose="020F0502020204030203" pitchFamily="34" charset="0"/>
              </a:rPr>
              <a:pPr algn="r"/>
              <a:t>‹#›</a:t>
            </a:fld>
            <a:endParaRPr lang="en-US" sz="1067" b="0" spc="4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11209905" y="6284422"/>
            <a:ext cx="188345" cy="188345"/>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5">
            <a:hlinkClick r:id="" action="ppaction://hlinkshowjump?jump=previousslide"/>
          </p:cNvPr>
          <p:cNvSpPr>
            <a:spLocks noEditPoints="1"/>
          </p:cNvSpPr>
          <p:nvPr userDrawn="1"/>
        </p:nvSpPr>
        <p:spPr bwMode="auto">
          <a:xfrm>
            <a:off x="10992130" y="6284422"/>
            <a:ext cx="188345" cy="188345"/>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Picture Placeholder 2"/>
          <p:cNvSpPr>
            <a:spLocks noGrp="1"/>
          </p:cNvSpPr>
          <p:nvPr>
            <p:ph type="pic" sz="quarter" idx="12"/>
          </p:nvPr>
        </p:nvSpPr>
        <p:spPr>
          <a:xfrm>
            <a:off x="791634" y="2057400"/>
            <a:ext cx="3413477" cy="1755360"/>
          </a:xfrm>
          <a:prstGeom prst="rect">
            <a:avLst/>
          </a:prstGeom>
        </p:spPr>
        <p:txBody>
          <a:bodyPr anchor="ctr" anchorCtr="0"/>
          <a:lstStyle>
            <a:lvl1pPr marL="0" indent="0" algn="ctr">
              <a:buFontTx/>
              <a:buNone/>
              <a:defRPr sz="1067">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7980578" y="2057400"/>
            <a:ext cx="3413477" cy="1755360"/>
          </a:xfrm>
          <a:prstGeom prst="rect">
            <a:avLst/>
          </a:prstGeom>
        </p:spPr>
        <p:txBody>
          <a:bodyPr anchor="ctr" anchorCtr="0"/>
          <a:lstStyle>
            <a:lvl1pPr marL="0" indent="0" algn="ctr">
              <a:buFontTx/>
              <a:buNone/>
              <a:defRPr sz="1067">
                <a:solidFill>
                  <a:schemeClr val="accent5"/>
                </a:solidFill>
                <a:latin typeface="Lato" panose="020F0502020204030203" pitchFamily="34" charset="0"/>
              </a:defRPr>
            </a:lvl1pPr>
          </a:lstStyle>
          <a:p>
            <a:endParaRPr lang="en-US"/>
          </a:p>
        </p:txBody>
      </p:sp>
      <p:sp>
        <p:nvSpPr>
          <p:cNvPr id="27" name="Picture Placeholder 2"/>
          <p:cNvSpPr>
            <a:spLocks noGrp="1"/>
          </p:cNvSpPr>
          <p:nvPr>
            <p:ph type="pic" sz="quarter" idx="15"/>
          </p:nvPr>
        </p:nvSpPr>
        <p:spPr>
          <a:xfrm>
            <a:off x="791634" y="3954623"/>
            <a:ext cx="3413477" cy="1755360"/>
          </a:xfrm>
          <a:prstGeom prst="rect">
            <a:avLst/>
          </a:prstGeom>
        </p:spPr>
        <p:txBody>
          <a:bodyPr anchor="ctr" anchorCtr="0"/>
          <a:lstStyle>
            <a:lvl1pPr marL="0" indent="0" algn="ctr">
              <a:buFontTx/>
              <a:buNone/>
              <a:defRPr sz="1067">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7980578" y="3954623"/>
            <a:ext cx="3413477" cy="1755360"/>
          </a:xfrm>
          <a:prstGeom prst="rect">
            <a:avLst/>
          </a:prstGeom>
        </p:spPr>
        <p:txBody>
          <a:bodyPr anchor="ctr" anchorCtr="0"/>
          <a:lstStyle>
            <a:lvl1pPr marL="0" indent="0" algn="ctr">
              <a:buFontTx/>
              <a:buNone/>
              <a:defRPr sz="1067">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4389262" y="3954623"/>
            <a:ext cx="3413477" cy="1755360"/>
          </a:xfrm>
          <a:prstGeom prst="rect">
            <a:avLst/>
          </a:prstGeom>
        </p:spPr>
        <p:txBody>
          <a:bodyPr anchor="ctr" anchorCtr="0"/>
          <a:lstStyle>
            <a:lvl1pPr marL="0" indent="0" algn="ctr">
              <a:buFontTx/>
              <a:buNone/>
              <a:defRPr sz="1067">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690975090"/>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 with Half Picture at R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1" y="0"/>
            <a:ext cx="6096000" cy="6858000"/>
          </a:xfrm>
          <a:prstGeom prst="rect">
            <a:avLst/>
          </a:prstGeom>
        </p:spPr>
        <p:txBody>
          <a:bodyPr anchor="ctr" anchorCtr="0"/>
          <a:lstStyle>
            <a:lvl1pPr marL="0" indent="0" algn="ctr">
              <a:buFontTx/>
              <a:buNone/>
              <a:defRPr sz="1333">
                <a:solidFill>
                  <a:schemeClr val="accent5"/>
                </a:solidFill>
                <a:latin typeface="Lato" panose="020F0502020204030203" pitchFamily="34" charset="0"/>
              </a:defRPr>
            </a:lvl1pPr>
          </a:lstStyle>
          <a:p>
            <a:endParaRPr lang="en-US"/>
          </a:p>
        </p:txBody>
      </p:sp>
      <p:sp>
        <p:nvSpPr>
          <p:cNvPr id="8" name="TextBox 7"/>
          <p:cNvSpPr txBox="1"/>
          <p:nvPr userDrawn="1"/>
        </p:nvSpPr>
        <p:spPr>
          <a:xfrm>
            <a:off x="791634" y="6297122"/>
            <a:ext cx="2378073" cy="164212"/>
          </a:xfrm>
          <a:prstGeom prst="rect">
            <a:avLst/>
          </a:prstGeom>
          <a:noFill/>
        </p:spPr>
        <p:txBody>
          <a:bodyPr wrap="square" lIns="0" tIns="0" rIns="0" bIns="0" rtlCol="0">
            <a:spAutoFit/>
          </a:bodyPr>
          <a:lstStyle/>
          <a:p>
            <a:pPr algn="l"/>
            <a:r>
              <a:rPr lang="en-US" sz="1067" b="1" spc="40" baseline="0" dirty="0">
                <a:solidFill>
                  <a:schemeClr val="accent3"/>
                </a:solidFill>
                <a:latin typeface="Lato" panose="020F0502020204030203" pitchFamily="34" charset="0"/>
              </a:rPr>
              <a:t>JAFAR DESIGNS </a:t>
            </a:r>
            <a:r>
              <a:rPr lang="en-US" sz="1067" b="1" spc="40" baseline="0" dirty="0">
                <a:solidFill>
                  <a:schemeClr val="accent2"/>
                </a:solidFill>
                <a:latin typeface="Lato" panose="020F0502020204030203" pitchFamily="34" charset="0"/>
              </a:rPr>
              <a:t>STUDIO</a:t>
            </a:r>
          </a:p>
        </p:txBody>
      </p:sp>
    </p:spTree>
    <p:extLst>
      <p:ext uri="{BB962C8B-B14F-4D97-AF65-F5344CB8AC3E}">
        <p14:creationId xmlns:p14="http://schemas.microsoft.com/office/powerpoint/2010/main" val="206562521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60BF8-B5EF-5C4E-B67E-8975DFB71FB2}" type="datetimeFigureOut">
              <a:rPr lang="en-US" smtClean="0"/>
              <a:t>12/29/19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416597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60BF8-B5EF-5C4E-B67E-8975DFB71FB2}" type="datetimeFigureOut">
              <a:rPr lang="en-US" smtClean="0"/>
              <a:t>12/29/19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382070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F60BF8-B5EF-5C4E-B67E-8975DFB71FB2}" type="datetimeFigureOut">
              <a:rPr lang="en-US" smtClean="0"/>
              <a:t>12/29/19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411194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F60BF8-B5EF-5C4E-B67E-8975DFB71FB2}" type="datetimeFigureOut">
              <a:rPr lang="en-US" smtClean="0"/>
              <a:t>12/29/19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3549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F60BF8-B5EF-5C4E-B67E-8975DFB71FB2}" type="datetimeFigureOut">
              <a:rPr lang="en-US" smtClean="0"/>
              <a:t>12/29/19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421965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60BF8-B5EF-5C4E-B67E-8975DFB71FB2}" type="datetimeFigureOut">
              <a:rPr lang="en-US" smtClean="0"/>
              <a:t>12/29/19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10990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60BF8-B5EF-5C4E-B67E-8975DFB71FB2}" type="datetimeFigureOut">
              <a:rPr lang="en-US" smtClean="0"/>
              <a:t>12/29/19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172489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60BF8-B5EF-5C4E-B67E-8975DFB71FB2}" type="datetimeFigureOut">
              <a:rPr lang="en-US" smtClean="0"/>
              <a:t>12/29/19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3E95A-DD19-1447-B8BE-77739E822FEB}" type="slidenum">
              <a:rPr lang="en-US" smtClean="0"/>
              <a:t>‹#›</a:t>
            </a:fld>
            <a:endParaRPr lang="en-US"/>
          </a:p>
        </p:txBody>
      </p:sp>
    </p:spTree>
    <p:extLst>
      <p:ext uri="{BB962C8B-B14F-4D97-AF65-F5344CB8AC3E}">
        <p14:creationId xmlns:p14="http://schemas.microsoft.com/office/powerpoint/2010/main" val="30874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60BF8-B5EF-5C4E-B67E-8975DFB71FB2}" type="datetimeFigureOut">
              <a:rPr lang="en-US" smtClean="0"/>
              <a:t>12/29/19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3E95A-DD19-1447-B8BE-77739E822FEB}" type="slidenum">
              <a:rPr lang="en-US" smtClean="0"/>
              <a:t>‹#›</a:t>
            </a:fld>
            <a:endParaRPr lang="en-US"/>
          </a:p>
        </p:txBody>
      </p:sp>
    </p:spTree>
    <p:extLst>
      <p:ext uri="{BB962C8B-B14F-4D97-AF65-F5344CB8AC3E}">
        <p14:creationId xmlns:p14="http://schemas.microsoft.com/office/powerpoint/2010/main" val="123645570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youtube.com/watch?v=ub1uxo5nhxE"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A339-29DE-9E47-AC43-7734714993EB}"/>
              </a:ext>
            </a:extLst>
          </p:cNvPr>
          <p:cNvSpPr>
            <a:spLocks noGrp="1"/>
          </p:cNvSpPr>
          <p:nvPr>
            <p:ph type="ctrTitle"/>
          </p:nvPr>
        </p:nvSpPr>
        <p:spPr/>
        <p:txBody>
          <a:bodyPr/>
          <a:lstStyle/>
          <a:p>
            <a:r>
              <a:rPr lang="en-US" dirty="0" err="1"/>
              <a:t>BigData</a:t>
            </a:r>
            <a:r>
              <a:rPr lang="en-US" dirty="0"/>
              <a:t> for Bing Ads</a:t>
            </a:r>
          </a:p>
        </p:txBody>
      </p:sp>
      <p:sp>
        <p:nvSpPr>
          <p:cNvPr id="4" name="Subtitle 3">
            <a:extLst>
              <a:ext uri="{FF2B5EF4-FFF2-40B4-BE49-F238E27FC236}">
                <a16:creationId xmlns:a16="http://schemas.microsoft.com/office/drawing/2014/main" id="{49DB4619-7DB5-4449-9717-AAC805F208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734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443817" y="6620663"/>
            <a:ext cx="121887" cy="221593"/>
          </a:xfrm>
        </p:spPr>
        <p:txBody>
          <a:bodyPr/>
          <a:lstStyle/>
          <a:p>
            <a:fld id="{14D65173-87C9-47C0-A890-7AD8E2754265}" type="slidenum">
              <a:rPr lang="en-US" sz="1200" smtClean="0">
                <a:solidFill>
                  <a:srgbClr val="6D6E71"/>
                </a:solidFill>
              </a:rPr>
              <a:pPr/>
              <a:t>10</a:t>
            </a:fld>
            <a:endParaRPr lang="en-US" sz="1200" dirty="0">
              <a:solidFill>
                <a:srgbClr val="6D6E71"/>
              </a:solidFill>
            </a:endParaRPr>
          </a:p>
        </p:txBody>
      </p:sp>
      <p:sp>
        <p:nvSpPr>
          <p:cNvPr id="97" name="Title 1"/>
          <p:cNvSpPr txBox="1">
            <a:spLocks/>
          </p:cNvSpPr>
          <p:nvPr/>
        </p:nvSpPr>
        <p:spPr>
          <a:xfrm>
            <a:off x="258180" y="177641"/>
            <a:ext cx="11933820" cy="457921"/>
          </a:xfrm>
          <a:prstGeom prst="rect">
            <a:avLst/>
          </a:prstGeom>
        </p:spPr>
        <p:txBody>
          <a:bodyPr vert="horz" lIns="91396" tIns="45699" rIns="91396" bIns="45699" rtlCol="0" anchor="b">
            <a:normAutofit/>
          </a:bodyPr>
          <a:lstStyle>
            <a:lvl1pPr defTabSz="1218337">
              <a:lnSpc>
                <a:spcPct val="90000"/>
              </a:lnSpc>
              <a:spcBef>
                <a:spcPct val="0"/>
              </a:spcBef>
              <a:buNone/>
              <a:defRPr sz="2400" b="1">
                <a:solidFill>
                  <a:schemeClr val="accent1"/>
                </a:solidFill>
                <a:latin typeface="Segoe UI Light" panose="020B0502040204020203" pitchFamily="34" charset="0"/>
                <a:ea typeface="+mj-ea"/>
                <a:cs typeface="Segoe UI Light" panose="020B0502040204020203" pitchFamily="34" charset="0"/>
              </a:defRPr>
            </a:lvl1pPr>
          </a:lstStyle>
          <a:p>
            <a:r>
              <a:rPr lang="en-US" dirty="0"/>
              <a:t>What are the rules validated in UCM-B</a:t>
            </a:r>
          </a:p>
        </p:txBody>
      </p:sp>
      <p:sp>
        <p:nvSpPr>
          <p:cNvPr id="117" name="Rectangle 116"/>
          <p:cNvSpPr/>
          <p:nvPr/>
        </p:nvSpPr>
        <p:spPr>
          <a:xfrm>
            <a:off x="7298662" y="1044013"/>
            <a:ext cx="1570897" cy="4228245"/>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18" name="TextBox 117"/>
          <p:cNvSpPr txBox="1"/>
          <p:nvPr/>
        </p:nvSpPr>
        <p:spPr>
          <a:xfrm>
            <a:off x="7282188" y="1033344"/>
            <a:ext cx="1591242"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CACHED</a:t>
            </a:r>
          </a:p>
          <a:p>
            <a:r>
              <a:rPr lang="en-US" sz="1100" b="1" dirty="0"/>
              <a:t>VIEWS</a:t>
            </a:r>
          </a:p>
        </p:txBody>
      </p:sp>
      <p:sp>
        <p:nvSpPr>
          <p:cNvPr id="119" name="Rectangle 118"/>
          <p:cNvSpPr/>
          <p:nvPr/>
        </p:nvSpPr>
        <p:spPr>
          <a:xfrm>
            <a:off x="10265923" y="1036758"/>
            <a:ext cx="1633093" cy="4217821"/>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0" name="Slide Number Placeholder 3"/>
          <p:cNvSpPr txBox="1">
            <a:spLocks/>
          </p:cNvSpPr>
          <p:nvPr/>
        </p:nvSpPr>
        <p:spPr>
          <a:xfrm>
            <a:off x="5443817" y="6620663"/>
            <a:ext cx="121887" cy="221593"/>
          </a:xfrm>
          <a:prstGeom prst="rect">
            <a:avLst/>
          </a:prstGeom>
        </p:spPr>
        <p:txBody>
          <a:bodyPr vert="horz" wrap="none" lIns="18285" tIns="18285" rIns="18285" bIns="18285" rtlCol="0" anchor="ctr">
            <a:spAutoFit/>
          </a:bodyPr>
          <a:lstStyle>
            <a:defPPr>
              <a:defRPr lang="en-US"/>
            </a:defPPr>
            <a:lvl1pPr marL="0" algn="ctr" defTabSz="914400" rtl="0" eaLnBrk="1" latinLnBrk="0" hangingPunct="1">
              <a:defRPr sz="13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z="1200" smtClean="0">
                <a:solidFill>
                  <a:srgbClr val="6D6E71"/>
                </a:solidFill>
              </a:rPr>
              <a:pPr/>
              <a:t>10</a:t>
            </a:fld>
            <a:endParaRPr lang="en-US" sz="1200" dirty="0">
              <a:solidFill>
                <a:srgbClr val="6D6E71"/>
              </a:solidFill>
            </a:endParaRPr>
          </a:p>
        </p:txBody>
      </p:sp>
      <p:sp>
        <p:nvSpPr>
          <p:cNvPr id="121" name="Rectangle 120"/>
          <p:cNvSpPr/>
          <p:nvPr/>
        </p:nvSpPr>
        <p:spPr>
          <a:xfrm>
            <a:off x="6049457" y="1047690"/>
            <a:ext cx="1272090" cy="4228245"/>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5971213" y="1024142"/>
            <a:ext cx="1288565"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RDBMS</a:t>
            </a:r>
          </a:p>
          <a:p>
            <a:r>
              <a:rPr lang="en-US" sz="1100" b="1" dirty="0"/>
              <a:t>ADW</a:t>
            </a:r>
          </a:p>
        </p:txBody>
      </p:sp>
      <p:sp>
        <p:nvSpPr>
          <p:cNvPr id="123" name="Rectangle 122"/>
          <p:cNvSpPr/>
          <p:nvPr/>
        </p:nvSpPr>
        <p:spPr>
          <a:xfrm>
            <a:off x="8870806" y="1047690"/>
            <a:ext cx="1362259" cy="4217821"/>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4" name="TextBox 123"/>
          <p:cNvSpPr txBox="1"/>
          <p:nvPr/>
        </p:nvSpPr>
        <p:spPr>
          <a:xfrm>
            <a:off x="8869559" y="1026012"/>
            <a:ext cx="137705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PIVOTS</a:t>
            </a:r>
          </a:p>
          <a:p>
            <a:r>
              <a:rPr lang="en-US" sz="1100" b="1" dirty="0"/>
              <a:t>Cube</a:t>
            </a:r>
          </a:p>
        </p:txBody>
      </p:sp>
      <p:sp>
        <p:nvSpPr>
          <p:cNvPr id="125" name="Rectangle 124"/>
          <p:cNvSpPr/>
          <p:nvPr/>
        </p:nvSpPr>
        <p:spPr>
          <a:xfrm>
            <a:off x="4579532" y="1127646"/>
            <a:ext cx="1448718" cy="415542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6" name="TextBox 125"/>
          <p:cNvSpPr txBox="1"/>
          <p:nvPr/>
        </p:nvSpPr>
        <p:spPr>
          <a:xfrm>
            <a:off x="4517763" y="1025276"/>
            <a:ext cx="1448718" cy="415498"/>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b="1" dirty="0"/>
              <a:t>TRANSFORMATION</a:t>
            </a:r>
          </a:p>
          <a:p>
            <a:r>
              <a:rPr lang="en-US" sz="1050" b="1" dirty="0"/>
              <a:t>ADLA / USQL</a:t>
            </a:r>
          </a:p>
        </p:txBody>
      </p:sp>
      <p:sp>
        <p:nvSpPr>
          <p:cNvPr id="127" name="Rectangle 126"/>
          <p:cNvSpPr/>
          <p:nvPr/>
        </p:nvSpPr>
        <p:spPr>
          <a:xfrm>
            <a:off x="3071104" y="1088156"/>
            <a:ext cx="1492951" cy="4194913"/>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28" name="TextBox 127"/>
          <p:cNvSpPr txBox="1"/>
          <p:nvPr/>
        </p:nvSpPr>
        <p:spPr>
          <a:xfrm>
            <a:off x="3009335" y="1025130"/>
            <a:ext cx="1492951"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CLEANSING</a:t>
            </a:r>
          </a:p>
          <a:p>
            <a:r>
              <a:rPr lang="en-US" sz="1100" b="1" dirty="0"/>
              <a:t>/ENRICHMENT</a:t>
            </a:r>
          </a:p>
        </p:txBody>
      </p:sp>
      <p:sp>
        <p:nvSpPr>
          <p:cNvPr id="129" name="Rectangle 128"/>
          <p:cNvSpPr/>
          <p:nvPr/>
        </p:nvSpPr>
        <p:spPr>
          <a:xfrm>
            <a:off x="1571800" y="1024142"/>
            <a:ext cx="1476296" cy="4258927"/>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0" name="TextBox 129"/>
          <p:cNvSpPr txBox="1"/>
          <p:nvPr/>
        </p:nvSpPr>
        <p:spPr>
          <a:xfrm>
            <a:off x="1488614" y="1024436"/>
            <a:ext cx="1507900"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STAGING</a:t>
            </a:r>
          </a:p>
          <a:p>
            <a:r>
              <a:rPr lang="en-US" sz="1100" b="1" dirty="0"/>
              <a:t>ADLS</a:t>
            </a:r>
          </a:p>
        </p:txBody>
      </p:sp>
      <p:sp>
        <p:nvSpPr>
          <p:cNvPr id="133" name="Rectangle 132"/>
          <p:cNvSpPr/>
          <p:nvPr/>
        </p:nvSpPr>
        <p:spPr>
          <a:xfrm>
            <a:off x="138876" y="1034677"/>
            <a:ext cx="1411508" cy="4250602"/>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134" name="TextBox 133"/>
          <p:cNvSpPr txBox="1"/>
          <p:nvPr/>
        </p:nvSpPr>
        <p:spPr>
          <a:xfrm>
            <a:off x="105788" y="1024155"/>
            <a:ext cx="1382826"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SOURCES/</a:t>
            </a:r>
          </a:p>
          <a:p>
            <a:r>
              <a:rPr lang="en-US" sz="1100" b="1" dirty="0"/>
              <a:t>PRODUCERS</a:t>
            </a:r>
          </a:p>
        </p:txBody>
      </p:sp>
      <p:sp>
        <p:nvSpPr>
          <p:cNvPr id="137" name="Right Arrow 136"/>
          <p:cNvSpPr/>
          <p:nvPr/>
        </p:nvSpPr>
        <p:spPr>
          <a:xfrm>
            <a:off x="1392068" y="114006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Right Arrow 137"/>
          <p:cNvSpPr/>
          <p:nvPr/>
        </p:nvSpPr>
        <p:spPr>
          <a:xfrm>
            <a:off x="2900593" y="1127648"/>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 name="Right Arrow 138"/>
          <p:cNvSpPr/>
          <p:nvPr/>
        </p:nvSpPr>
        <p:spPr>
          <a:xfrm>
            <a:off x="7170919" y="1170203"/>
            <a:ext cx="257287" cy="20409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 name="Left-Right Arrow 139"/>
          <p:cNvSpPr/>
          <p:nvPr/>
        </p:nvSpPr>
        <p:spPr>
          <a:xfrm>
            <a:off x="4307411" y="1226399"/>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1" name="Left-Right Arrow 140"/>
          <p:cNvSpPr/>
          <p:nvPr/>
        </p:nvSpPr>
        <p:spPr>
          <a:xfrm>
            <a:off x="5751856" y="1208466"/>
            <a:ext cx="404071" cy="20409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2" name="TextBox 141"/>
          <p:cNvSpPr txBox="1"/>
          <p:nvPr/>
        </p:nvSpPr>
        <p:spPr>
          <a:xfrm>
            <a:off x="10267169" y="1028284"/>
            <a:ext cx="1633093" cy="430887"/>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b="1" dirty="0"/>
              <a:t>PRESENTATION/</a:t>
            </a:r>
          </a:p>
          <a:p>
            <a:r>
              <a:rPr lang="en-US" sz="1100" b="1" dirty="0"/>
              <a:t> ACTIONS</a:t>
            </a:r>
          </a:p>
        </p:txBody>
      </p:sp>
      <p:sp>
        <p:nvSpPr>
          <p:cNvPr id="233" name="Rectangular Callout 232"/>
          <p:cNvSpPr/>
          <p:nvPr/>
        </p:nvSpPr>
        <p:spPr>
          <a:xfrm>
            <a:off x="4413670" y="4831095"/>
            <a:ext cx="2846108" cy="1101453"/>
          </a:xfrm>
          <a:prstGeom prst="wedgeRectCallout">
            <a:avLst>
              <a:gd name="adj1" fmla="val 36065"/>
              <a:gd name="adj2" fmla="val -7245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All the rules above are automated using a custom PowerShell engine</a:t>
            </a:r>
          </a:p>
        </p:txBody>
      </p:sp>
      <p:sp>
        <p:nvSpPr>
          <p:cNvPr id="38" name="TextBox 37"/>
          <p:cNvSpPr txBox="1"/>
          <p:nvPr/>
        </p:nvSpPr>
        <p:spPr>
          <a:xfrm>
            <a:off x="1649355" y="1871973"/>
            <a:ext cx="1322181" cy="338554"/>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Count Check</a:t>
            </a:r>
          </a:p>
        </p:txBody>
      </p:sp>
      <p:sp>
        <p:nvSpPr>
          <p:cNvPr id="39" name="TextBox 38"/>
          <p:cNvSpPr txBox="1"/>
          <p:nvPr/>
        </p:nvSpPr>
        <p:spPr>
          <a:xfrm>
            <a:off x="1661177" y="3440472"/>
            <a:ext cx="1322652" cy="584775"/>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Data Type Check      </a:t>
            </a:r>
          </a:p>
        </p:txBody>
      </p:sp>
      <p:sp>
        <p:nvSpPr>
          <p:cNvPr id="40" name="TextBox 39"/>
          <p:cNvSpPr txBox="1"/>
          <p:nvPr/>
        </p:nvSpPr>
        <p:spPr>
          <a:xfrm>
            <a:off x="1647366" y="2343410"/>
            <a:ext cx="1318843" cy="584775"/>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Data Length Check</a:t>
            </a:r>
          </a:p>
        </p:txBody>
      </p:sp>
      <p:sp>
        <p:nvSpPr>
          <p:cNvPr id="43" name="TextBox 42"/>
          <p:cNvSpPr txBox="1"/>
          <p:nvPr/>
        </p:nvSpPr>
        <p:spPr>
          <a:xfrm>
            <a:off x="1643239" y="4099022"/>
            <a:ext cx="1335009" cy="584775"/>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Duplicate Row Check</a:t>
            </a:r>
          </a:p>
        </p:txBody>
      </p:sp>
      <p:sp>
        <p:nvSpPr>
          <p:cNvPr id="44" name="TextBox 43"/>
          <p:cNvSpPr txBox="1"/>
          <p:nvPr/>
        </p:nvSpPr>
        <p:spPr>
          <a:xfrm>
            <a:off x="5255377" y="1876166"/>
            <a:ext cx="1611461" cy="584775"/>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PrimaryKey Check</a:t>
            </a:r>
          </a:p>
        </p:txBody>
      </p:sp>
      <p:sp>
        <p:nvSpPr>
          <p:cNvPr id="45" name="TextBox 44"/>
          <p:cNvSpPr txBox="1"/>
          <p:nvPr/>
        </p:nvSpPr>
        <p:spPr>
          <a:xfrm>
            <a:off x="3479920" y="2976391"/>
            <a:ext cx="1612034" cy="338554"/>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Missing Quota</a:t>
            </a:r>
          </a:p>
        </p:txBody>
      </p:sp>
      <p:sp>
        <p:nvSpPr>
          <p:cNvPr id="46" name="TextBox 45"/>
          <p:cNvSpPr txBox="1"/>
          <p:nvPr/>
        </p:nvSpPr>
        <p:spPr>
          <a:xfrm>
            <a:off x="5277772" y="2600837"/>
            <a:ext cx="1607392" cy="584775"/>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Foreign Key Check</a:t>
            </a:r>
          </a:p>
        </p:txBody>
      </p:sp>
      <p:sp>
        <p:nvSpPr>
          <p:cNvPr id="48" name="TextBox 47"/>
          <p:cNvSpPr txBox="1"/>
          <p:nvPr/>
        </p:nvSpPr>
        <p:spPr>
          <a:xfrm>
            <a:off x="7895697" y="1867382"/>
            <a:ext cx="1611461" cy="584775"/>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BoB &amp; Quota Checks</a:t>
            </a:r>
          </a:p>
        </p:txBody>
      </p:sp>
      <p:sp>
        <p:nvSpPr>
          <p:cNvPr id="51" name="TextBox 50"/>
          <p:cNvSpPr txBox="1"/>
          <p:nvPr/>
        </p:nvSpPr>
        <p:spPr>
          <a:xfrm>
            <a:off x="9762561" y="3602560"/>
            <a:ext cx="1612034" cy="1323439"/>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Other Cube Check:</a:t>
            </a:r>
          </a:p>
          <a:p>
            <a:pPr marL="171450" indent="-171450">
              <a:buFont typeface="Arial" panose="020B0604020202020204" pitchFamily="34" charset="0"/>
              <a:buChar char="•"/>
            </a:pPr>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ARC</a:t>
            </a:r>
          </a:p>
          <a:p>
            <a:pPr marL="171450" indent="-171450">
              <a:buFont typeface="Arial" panose="020B0604020202020204" pitchFamily="34" charset="0"/>
              <a:buChar char="•"/>
            </a:pPr>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RvR</a:t>
            </a:r>
          </a:p>
          <a:p>
            <a:pPr marL="171450" indent="-171450">
              <a:buFont typeface="Arial" panose="020B0604020202020204" pitchFamily="34" charset="0"/>
              <a:buChar char="•"/>
            </a:pPr>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KPI Billing</a:t>
            </a:r>
          </a:p>
        </p:txBody>
      </p:sp>
      <p:sp>
        <p:nvSpPr>
          <p:cNvPr id="56" name="TextBox 55"/>
          <p:cNvSpPr txBox="1"/>
          <p:nvPr/>
        </p:nvSpPr>
        <p:spPr>
          <a:xfrm>
            <a:off x="7895697" y="2600837"/>
            <a:ext cx="1607392" cy="1815882"/>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Attainment Checks</a:t>
            </a:r>
          </a:p>
          <a:p>
            <a:pPr marL="171450" indent="-171450">
              <a:buFont typeface="Arial" panose="020B0604020202020204" pitchFamily="34" charset="0"/>
              <a:buChar char="•"/>
            </a:pPr>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Client Unit</a:t>
            </a:r>
          </a:p>
          <a:p>
            <a:pPr marL="171450" indent="-171450">
              <a:buFont typeface="Arial" panose="020B0604020202020204" pitchFamily="34" charset="0"/>
              <a:buChar char="•"/>
            </a:pPr>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Segment</a:t>
            </a:r>
          </a:p>
          <a:p>
            <a:pPr marL="171450" indent="-171450">
              <a:buFont typeface="Arial" panose="020B0604020202020204" pitchFamily="34" charset="0"/>
              <a:buChar char="•"/>
            </a:pPr>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New Business</a:t>
            </a:r>
          </a:p>
          <a:p>
            <a:pPr marL="171450" indent="-171450">
              <a:buFont typeface="Arial" panose="020B0604020202020204" pitchFamily="34" charset="0"/>
              <a:buChar char="•"/>
            </a:pPr>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Channel Partner</a:t>
            </a:r>
          </a:p>
        </p:txBody>
      </p:sp>
      <p:sp>
        <p:nvSpPr>
          <p:cNvPr id="57" name="TextBox 56"/>
          <p:cNvSpPr txBox="1"/>
          <p:nvPr/>
        </p:nvSpPr>
        <p:spPr>
          <a:xfrm>
            <a:off x="185208" y="1907714"/>
            <a:ext cx="1318843" cy="584775"/>
          </a:xfrm>
          <a:prstGeom prst="rect">
            <a:avLst/>
          </a:prstGeom>
          <a:solidFill>
            <a:schemeClr val="accent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Data availability</a:t>
            </a:r>
          </a:p>
        </p:txBody>
      </p:sp>
      <p:sp>
        <p:nvSpPr>
          <p:cNvPr id="58" name="TextBox 57"/>
          <p:cNvSpPr txBox="1"/>
          <p:nvPr/>
        </p:nvSpPr>
        <p:spPr>
          <a:xfrm>
            <a:off x="169771" y="2631605"/>
            <a:ext cx="1318843" cy="584775"/>
          </a:xfrm>
          <a:prstGeom prst="rect">
            <a:avLst/>
          </a:prstGeom>
          <a:solidFill>
            <a:schemeClr val="accent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Data archiving</a:t>
            </a:r>
          </a:p>
        </p:txBody>
      </p:sp>
      <p:sp>
        <p:nvSpPr>
          <p:cNvPr id="59" name="TextBox 58"/>
          <p:cNvSpPr txBox="1"/>
          <p:nvPr/>
        </p:nvSpPr>
        <p:spPr>
          <a:xfrm>
            <a:off x="5268284" y="3329340"/>
            <a:ext cx="1607392" cy="584775"/>
          </a:xfrm>
          <a:prstGeom prst="rect">
            <a:avLst/>
          </a:prstGeom>
          <a:solidFill>
            <a:schemeClr val="tx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bg1"/>
                </a:solidFill>
                <a:latin typeface="Segoe UI Light" panose="020B0502040204020203" pitchFamily="34" charset="0"/>
                <a:ea typeface="Segoe UI" panose="020B0502040204020203" pitchFamily="34" charset="0"/>
                <a:cs typeface="Segoe UI Light" panose="020B0502040204020203" pitchFamily="34" charset="0"/>
              </a:rPr>
              <a:t>Dev/Prod Checks</a:t>
            </a:r>
          </a:p>
        </p:txBody>
      </p:sp>
      <p:sp>
        <p:nvSpPr>
          <p:cNvPr id="42" name="Rectangle 41"/>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Quality</a:t>
            </a:r>
          </a:p>
        </p:txBody>
      </p:sp>
    </p:spTree>
    <p:extLst>
      <p:ext uri="{BB962C8B-B14F-4D97-AF65-F5344CB8AC3E}">
        <p14:creationId xmlns:p14="http://schemas.microsoft.com/office/powerpoint/2010/main" val="323977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136" y="148344"/>
            <a:ext cx="11579517" cy="465500"/>
          </a:xfrm>
        </p:spPr>
        <p:txBody>
          <a:bodyPr>
            <a:normAutofit/>
          </a:bodyPr>
          <a:lstStyle/>
          <a:p>
            <a:r>
              <a:rPr lang="en-US" sz="2400" dirty="0">
                <a:latin typeface="Segoe UI Light" panose="020B0502040204020203" pitchFamily="34" charset="0"/>
                <a:cs typeface="Segoe UI Light" panose="020B0502040204020203" pitchFamily="34" charset="0"/>
              </a:rPr>
              <a:t>Daily Validation status in email</a:t>
            </a:r>
            <a:endParaRPr lang="en-US" sz="2400" dirty="0"/>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11</a:t>
            </a:fld>
            <a:endParaRPr lang="en-US" dirty="0">
              <a:solidFill>
                <a:srgbClr val="6D6E71"/>
              </a:solidFill>
            </a:endParaRPr>
          </a:p>
        </p:txBody>
      </p:sp>
      <p:sp>
        <p:nvSpPr>
          <p:cNvPr id="6" name="Rectangle 5"/>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Program Highlights</a:t>
            </a:r>
          </a:p>
        </p:txBody>
      </p:sp>
      <p:pic>
        <p:nvPicPr>
          <p:cNvPr id="5" name="Picture 4"/>
          <p:cNvPicPr>
            <a:picLocks noChangeAspect="1"/>
          </p:cNvPicPr>
          <p:nvPr/>
        </p:nvPicPr>
        <p:blipFill>
          <a:blip r:embed="rId2"/>
          <a:stretch>
            <a:fillRect/>
          </a:stretch>
        </p:blipFill>
        <p:spPr>
          <a:xfrm>
            <a:off x="411815" y="726858"/>
            <a:ext cx="11412157" cy="5748725"/>
          </a:xfrm>
          <a:prstGeom prst="rect">
            <a:avLst/>
          </a:prstGeom>
        </p:spPr>
      </p:pic>
    </p:spTree>
    <p:extLst>
      <p:ext uri="{BB962C8B-B14F-4D97-AF65-F5344CB8AC3E}">
        <p14:creationId xmlns:p14="http://schemas.microsoft.com/office/powerpoint/2010/main" val="3743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1115045" y="5494274"/>
            <a:ext cx="10761640" cy="386297"/>
            <a:chOff x="1111149" y="5175261"/>
            <a:chExt cx="10770052" cy="457200"/>
          </a:xfrm>
        </p:grpSpPr>
        <p:sp>
          <p:nvSpPr>
            <p:cNvPr id="91" name="Rectangle 678"/>
            <p:cNvSpPr/>
            <p:nvPr/>
          </p:nvSpPr>
          <p:spPr>
            <a:xfrm>
              <a:off x="4030007"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SECURITY</a:t>
              </a:r>
            </a:p>
          </p:txBody>
        </p:sp>
        <p:sp>
          <p:nvSpPr>
            <p:cNvPr id="92" name="Rectangle 679"/>
            <p:cNvSpPr/>
            <p:nvPr/>
          </p:nvSpPr>
          <p:spPr>
            <a:xfrm>
              <a:off x="7972628"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LOGGING</a:t>
              </a:r>
            </a:p>
          </p:txBody>
        </p:sp>
        <p:sp>
          <p:nvSpPr>
            <p:cNvPr id="93" name="Rectangle 680"/>
            <p:cNvSpPr/>
            <p:nvPr/>
          </p:nvSpPr>
          <p:spPr>
            <a:xfrm>
              <a:off x="5344214" y="5175261"/>
              <a:ext cx="1280160" cy="457200"/>
            </a:xfrm>
            <a:prstGeom prst="rect">
              <a:avLst/>
            </a:prstGeom>
            <a:solidFill>
              <a:schemeClr val="accent2"/>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DATA QUALITY</a:t>
              </a:r>
            </a:p>
          </p:txBody>
        </p:sp>
        <p:sp>
          <p:nvSpPr>
            <p:cNvPr id="94" name="Rectangle 681"/>
            <p:cNvSpPr/>
            <p:nvPr/>
          </p:nvSpPr>
          <p:spPr>
            <a:xfrm>
              <a:off x="6658421"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TELEMETRY</a:t>
              </a:r>
            </a:p>
          </p:txBody>
        </p:sp>
        <p:sp>
          <p:nvSpPr>
            <p:cNvPr id="95" name="Rectangle 682"/>
            <p:cNvSpPr/>
            <p:nvPr/>
          </p:nvSpPr>
          <p:spPr>
            <a:xfrm>
              <a:off x="9286835"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ERROR HANDLING</a:t>
              </a:r>
            </a:p>
          </p:txBody>
        </p:sp>
        <p:sp>
          <p:nvSpPr>
            <p:cNvPr id="86" name="Rectangle 678"/>
            <p:cNvSpPr/>
            <p:nvPr/>
          </p:nvSpPr>
          <p:spPr>
            <a:xfrm>
              <a:off x="2715800"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ENCRYPTION</a:t>
              </a:r>
              <a:endParaRPr lang="en-US" sz="1000" dirty="0">
                <a:solidFill>
                  <a:schemeClr val="bg1"/>
                </a:solidFill>
                <a:cs typeface="Segoe UI Light" panose="020B0502040204020203" pitchFamily="34" charset="0"/>
              </a:endParaRPr>
            </a:p>
          </p:txBody>
        </p:sp>
        <p:sp>
          <p:nvSpPr>
            <p:cNvPr id="87" name="TextBox 86"/>
            <p:cNvSpPr txBox="1"/>
            <p:nvPr/>
          </p:nvSpPr>
          <p:spPr>
            <a:xfrm>
              <a:off x="1111149" y="5253536"/>
              <a:ext cx="1737360" cy="309385"/>
            </a:xfrm>
            <a:prstGeom prst="rect">
              <a:avLst/>
            </a:prstGeom>
            <a:solidFill>
              <a:schemeClr val="accent6">
                <a:lumMod val="50000"/>
              </a:schemeClr>
            </a:solidFill>
            <a:ln w="38100">
              <a:solidFill>
                <a:schemeClr val="bg1"/>
              </a:solid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AZURE CAPABILITIES</a:t>
              </a:r>
            </a:p>
          </p:txBody>
        </p:sp>
        <p:sp>
          <p:nvSpPr>
            <p:cNvPr id="187" name="Rectangle 682"/>
            <p:cNvSpPr/>
            <p:nvPr/>
          </p:nvSpPr>
          <p:spPr>
            <a:xfrm>
              <a:off x="10601041" y="5175261"/>
              <a:ext cx="1280160" cy="457200"/>
            </a:xfrm>
            <a:prstGeom prst="rect">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solidFill>
                    <a:schemeClr val="bg1"/>
                  </a:solidFill>
                  <a:cs typeface="Segoe UI Light" panose="020B0502040204020203" pitchFamily="34" charset="0"/>
                </a:rPr>
                <a:t>WORK FLOWS</a:t>
              </a:r>
            </a:p>
          </p:txBody>
        </p:sp>
      </p:grpSp>
      <p:grpSp>
        <p:nvGrpSpPr>
          <p:cNvPr id="85" name="Group 84"/>
          <p:cNvGrpSpPr/>
          <p:nvPr/>
        </p:nvGrpSpPr>
        <p:grpSpPr>
          <a:xfrm>
            <a:off x="1138663" y="5906432"/>
            <a:ext cx="10763219" cy="383748"/>
            <a:chOff x="1147663" y="5783672"/>
            <a:chExt cx="10733538" cy="457200"/>
          </a:xfrm>
        </p:grpSpPr>
        <p:sp>
          <p:nvSpPr>
            <p:cNvPr id="99" name="Rectangle 678"/>
            <p:cNvSpPr/>
            <p:nvPr/>
          </p:nvSpPr>
          <p:spPr>
            <a:xfrm>
              <a:off x="4028217"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LINEAGE</a:t>
              </a:r>
            </a:p>
          </p:txBody>
        </p:sp>
        <p:sp>
          <p:nvSpPr>
            <p:cNvPr id="100" name="Rectangle 679"/>
            <p:cNvSpPr/>
            <p:nvPr/>
          </p:nvSpPr>
          <p:spPr>
            <a:xfrm>
              <a:off x="7971912"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ALERTS</a:t>
              </a:r>
            </a:p>
          </p:txBody>
        </p:sp>
        <p:sp>
          <p:nvSpPr>
            <p:cNvPr id="101" name="Rectangle 680"/>
            <p:cNvSpPr/>
            <p:nvPr/>
          </p:nvSpPr>
          <p:spPr>
            <a:xfrm>
              <a:off x="5342782"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AUDITS</a:t>
              </a:r>
            </a:p>
          </p:txBody>
        </p:sp>
        <p:sp>
          <p:nvSpPr>
            <p:cNvPr id="102" name="Rectangle 681"/>
            <p:cNvSpPr/>
            <p:nvPr/>
          </p:nvSpPr>
          <p:spPr>
            <a:xfrm>
              <a:off x="6657347"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REPORTS</a:t>
              </a:r>
            </a:p>
          </p:txBody>
        </p:sp>
        <p:sp>
          <p:nvSpPr>
            <p:cNvPr id="103" name="Rectangle 682"/>
            <p:cNvSpPr/>
            <p:nvPr/>
          </p:nvSpPr>
          <p:spPr>
            <a:xfrm>
              <a:off x="9286477"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ROLES</a:t>
              </a:r>
            </a:p>
          </p:txBody>
        </p:sp>
        <p:sp>
          <p:nvSpPr>
            <p:cNvPr id="104" name="Rectangle 678"/>
            <p:cNvSpPr/>
            <p:nvPr/>
          </p:nvSpPr>
          <p:spPr>
            <a:xfrm>
              <a:off x="2713652"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META-DATA</a:t>
              </a:r>
            </a:p>
          </p:txBody>
        </p:sp>
        <p:sp>
          <p:nvSpPr>
            <p:cNvPr id="110" name="TextBox 109"/>
            <p:cNvSpPr txBox="1"/>
            <p:nvPr/>
          </p:nvSpPr>
          <p:spPr>
            <a:xfrm>
              <a:off x="1147663" y="5861818"/>
              <a:ext cx="1737360" cy="311440"/>
            </a:xfrm>
            <a:prstGeom prst="rect">
              <a:avLst/>
            </a:prstGeom>
            <a:solidFill>
              <a:schemeClr val="accent4">
                <a:lumMod val="50000"/>
              </a:schemeClr>
            </a:solidFill>
            <a:ln w="38100">
              <a:solidFill>
                <a:schemeClr val="bg1"/>
              </a:solid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GOVERNANCE</a:t>
              </a:r>
            </a:p>
          </p:txBody>
        </p:sp>
        <p:sp>
          <p:nvSpPr>
            <p:cNvPr id="188" name="Rectangle 682"/>
            <p:cNvSpPr/>
            <p:nvPr/>
          </p:nvSpPr>
          <p:spPr>
            <a:xfrm>
              <a:off x="10601041" y="5783672"/>
              <a:ext cx="1280160" cy="457200"/>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cs typeface="Segoe UI Light" panose="020B0502040204020203" pitchFamily="34" charset="0"/>
                </a:rPr>
                <a:t>RULES</a:t>
              </a:r>
            </a:p>
          </p:txBody>
        </p:sp>
      </p:grpSp>
      <p:sp>
        <p:nvSpPr>
          <p:cNvPr id="119" name="Slide Number Placeholder 2"/>
          <p:cNvSpPr>
            <a:spLocks noGrp="1"/>
          </p:cNvSpPr>
          <p:nvPr>
            <p:ph type="sldNum" sz="quarter" idx="12"/>
          </p:nvPr>
        </p:nvSpPr>
        <p:spPr>
          <a:xfrm>
            <a:off x="5868641" y="6485776"/>
            <a:ext cx="251731" cy="236982"/>
          </a:xfrm>
          <a:prstGeom prst="rect">
            <a:avLst/>
          </a:prstGeom>
        </p:spPr>
        <p:txBody>
          <a:bodyPr/>
          <a:lstStyle/>
          <a:p>
            <a:fld id="{14D65173-87C9-47C0-A890-7AD8E2754265}" type="slidenum">
              <a:rPr lang="en-US" smtClean="0">
                <a:latin typeface="Segoe UI" panose="020B0502040204020203" pitchFamily="34" charset="0"/>
                <a:ea typeface="Segoe UI" panose="020B0502040204020203" pitchFamily="34" charset="0"/>
                <a:cs typeface="Segoe UI" panose="020B0502040204020203" pitchFamily="34" charset="0"/>
              </a:rPr>
              <a:pPr/>
              <a:t>12</a:t>
            </a:fld>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31" name="Rectangle 130"/>
          <p:cNvSpPr/>
          <p:nvPr/>
        </p:nvSpPr>
        <p:spPr>
          <a:xfrm>
            <a:off x="9733019" y="1227991"/>
            <a:ext cx="1583971" cy="4294323"/>
          </a:xfrm>
          <a:prstGeom prst="rect">
            <a:avLst/>
          </a:prstGeom>
          <a:solidFill>
            <a:schemeClr val="bg1"/>
          </a:solidFill>
          <a:ln>
            <a:solidFill>
              <a:schemeClr val="bg1">
                <a:lumMod val="9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6"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8680896" y="958646"/>
            <a:ext cx="1562292" cy="430551"/>
          </a:xfrm>
          <a:prstGeom prst="rect">
            <a:avLst/>
          </a:prstGeom>
          <a:solidFill>
            <a:schemeClr val="accent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CACHED VIEWS</a:t>
            </a:r>
          </a:p>
          <a:p>
            <a:r>
              <a:rPr lang="en-US" sz="1100" dirty="0">
                <a:latin typeface="+mn-lt"/>
              </a:rPr>
              <a:t>PIVOTS</a:t>
            </a:r>
          </a:p>
        </p:txBody>
      </p:sp>
      <p:sp>
        <p:nvSpPr>
          <p:cNvPr id="18" name="TextBox 17"/>
          <p:cNvSpPr txBox="1"/>
          <p:nvPr/>
        </p:nvSpPr>
        <p:spPr>
          <a:xfrm>
            <a:off x="5409566" y="1047058"/>
            <a:ext cx="1563020" cy="253718"/>
          </a:xfrm>
          <a:prstGeom prst="rect">
            <a:avLst/>
          </a:prstGeom>
          <a:solidFill>
            <a:schemeClr val="accent4">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dirty="0">
                <a:latin typeface="+mn-lt"/>
              </a:rPr>
              <a:t>TRANSFORMATION</a:t>
            </a:r>
          </a:p>
        </p:txBody>
      </p:sp>
      <p:sp>
        <p:nvSpPr>
          <p:cNvPr id="20" name="TextBox 19"/>
          <p:cNvSpPr txBox="1"/>
          <p:nvPr/>
        </p:nvSpPr>
        <p:spPr>
          <a:xfrm>
            <a:off x="3728079" y="958646"/>
            <a:ext cx="1621585" cy="430551"/>
          </a:xfrm>
          <a:prstGeom prst="rect">
            <a:avLst/>
          </a:prstGeom>
          <a:solidFill>
            <a:schemeClr val="accent5">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MERGE/CLEANSING</a:t>
            </a:r>
          </a:p>
          <a:p>
            <a:r>
              <a:rPr lang="en-US" sz="1100" dirty="0">
                <a:latin typeface="+mn-lt"/>
              </a:rPr>
              <a:t>/ENRICHMENT</a:t>
            </a:r>
          </a:p>
        </p:txBody>
      </p:sp>
      <p:sp>
        <p:nvSpPr>
          <p:cNvPr id="22" name="TextBox 21"/>
          <p:cNvSpPr txBox="1"/>
          <p:nvPr/>
        </p:nvSpPr>
        <p:spPr>
          <a:xfrm>
            <a:off x="1797799" y="1043214"/>
            <a:ext cx="1827372" cy="261406"/>
          </a:xfrm>
          <a:prstGeom prst="rect">
            <a:avLst/>
          </a:prstGeom>
          <a:solidFill>
            <a:schemeClr val="accent6">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COLLECTION / STAGING</a:t>
            </a:r>
          </a:p>
        </p:txBody>
      </p:sp>
      <p:sp>
        <p:nvSpPr>
          <p:cNvPr id="40" name="Rectangle 39"/>
          <p:cNvSpPr/>
          <p:nvPr/>
        </p:nvSpPr>
        <p:spPr>
          <a:xfrm>
            <a:off x="1797802" y="1503800"/>
            <a:ext cx="6826381" cy="511849"/>
          </a:xfrm>
          <a:prstGeom prst="rect">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Segoe UI Light" panose="020B0502040204020203" pitchFamily="34" charset="0"/>
              </a:rPr>
              <a:t>Azure Data Factory</a:t>
            </a:r>
            <a:r>
              <a:rPr lang="en-US" sz="1100" b="1" dirty="0">
                <a:solidFill>
                  <a:schemeClr val="bg1"/>
                </a:solidFill>
                <a:cs typeface="Segoe UI Light" panose="020B0502040204020203" pitchFamily="34" charset="0"/>
              </a:rPr>
              <a:t> </a:t>
            </a:r>
          </a:p>
          <a:p>
            <a:pPr algn="ctr"/>
            <a:r>
              <a:rPr lang="en-US" sz="1050" i="1" dirty="0">
                <a:solidFill>
                  <a:schemeClr val="bg1"/>
                </a:solidFill>
                <a:cs typeface="Segoe UI Light" panose="020B0502040204020203" pitchFamily="34" charset="0"/>
              </a:rPr>
              <a:t>[ Data Ingestion, Layers Orchestration and Data Auditing]</a:t>
            </a:r>
            <a:r>
              <a:rPr lang="en-US" sz="1050" dirty="0">
                <a:solidFill>
                  <a:schemeClr val="bg1"/>
                </a:solidFill>
                <a:cs typeface="Segoe UI Light" panose="020B0502040204020203" pitchFamily="34" charset="0"/>
              </a:rPr>
              <a:t> </a:t>
            </a:r>
            <a:endParaRPr lang="en-US" sz="1050" dirty="0">
              <a:solidFill>
                <a:schemeClr val="bg1"/>
              </a:solidFill>
            </a:endParaRPr>
          </a:p>
        </p:txBody>
      </p:sp>
      <p:sp>
        <p:nvSpPr>
          <p:cNvPr id="132" name="TextBox 131"/>
          <p:cNvSpPr txBox="1"/>
          <p:nvPr/>
        </p:nvSpPr>
        <p:spPr>
          <a:xfrm>
            <a:off x="10319231" y="958646"/>
            <a:ext cx="1586474" cy="430551"/>
          </a:xfrm>
          <a:prstGeom prst="rect">
            <a:avLst/>
          </a:prstGeom>
          <a:solidFill>
            <a:srgbClr val="7030A0"/>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PRESENTATION/</a:t>
            </a:r>
          </a:p>
          <a:p>
            <a:r>
              <a:rPr lang="en-US" sz="1100" dirty="0">
                <a:latin typeface="+mn-lt"/>
              </a:rPr>
              <a:t> ACTIONS</a:t>
            </a:r>
          </a:p>
        </p:txBody>
      </p:sp>
      <p:sp>
        <p:nvSpPr>
          <p:cNvPr id="159" name="Rectangle 158"/>
          <p:cNvSpPr/>
          <p:nvPr/>
        </p:nvSpPr>
        <p:spPr>
          <a:xfrm>
            <a:off x="1929369" y="5221557"/>
            <a:ext cx="1580592" cy="228421"/>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HYBRID STORAGE </a:t>
            </a:r>
            <a:r>
              <a:rPr lang="en-US" sz="800" dirty="0"/>
              <a:t>[BLOB/DB]</a:t>
            </a:r>
          </a:p>
        </p:txBody>
      </p:sp>
      <p:sp>
        <p:nvSpPr>
          <p:cNvPr id="164" name="Rectangle 163"/>
          <p:cNvSpPr/>
          <p:nvPr/>
        </p:nvSpPr>
        <p:spPr>
          <a:xfrm>
            <a:off x="4602225" y="2189379"/>
            <a:ext cx="1965607" cy="394767"/>
          </a:xfrm>
          <a:prstGeom prst="rect">
            <a:avLst/>
          </a:prstGeom>
          <a:solidFill>
            <a:srgbClr val="FFC0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rgbClr val="002060"/>
                </a:solidFill>
                <a:cs typeface="Arial" panose="020B0604020202020204" pitchFamily="34" charset="0"/>
              </a:rPr>
              <a:t>Azure Data Lake</a:t>
            </a:r>
          </a:p>
        </p:txBody>
      </p:sp>
      <p:sp>
        <p:nvSpPr>
          <p:cNvPr id="166" name="Rectangle 165"/>
          <p:cNvSpPr/>
          <p:nvPr/>
        </p:nvSpPr>
        <p:spPr>
          <a:xfrm>
            <a:off x="4611615" y="4771986"/>
            <a:ext cx="5035578" cy="246808"/>
          </a:xfrm>
          <a:prstGeom prst="rect">
            <a:avLst/>
          </a:prstGeom>
          <a:solidFill>
            <a:schemeClr val="tx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solidFill>
                  <a:prstClr val="white"/>
                </a:solidFill>
              </a:rPr>
              <a:t>HYBRID PROCESSING</a:t>
            </a:r>
            <a:endParaRPr lang="en-US" sz="1000" dirty="0"/>
          </a:p>
        </p:txBody>
      </p:sp>
      <p:sp>
        <p:nvSpPr>
          <p:cNvPr id="167" name="Rectangle 166"/>
          <p:cNvSpPr/>
          <p:nvPr/>
        </p:nvSpPr>
        <p:spPr>
          <a:xfrm>
            <a:off x="3842020" y="5221557"/>
            <a:ext cx="1398580" cy="228421"/>
          </a:xfrm>
          <a:prstGeom prst="rect">
            <a:avLst/>
          </a:prstGeom>
          <a:solidFill>
            <a:schemeClr val="accent5">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NORMALIZE</a:t>
            </a:r>
          </a:p>
        </p:txBody>
      </p:sp>
      <p:sp>
        <p:nvSpPr>
          <p:cNvPr id="183" name="Rectangle 182"/>
          <p:cNvSpPr/>
          <p:nvPr/>
        </p:nvSpPr>
        <p:spPr>
          <a:xfrm>
            <a:off x="8170147" y="2161754"/>
            <a:ext cx="1533933" cy="1076458"/>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MDX CUBE</a:t>
            </a:r>
            <a:endParaRPr lang="en-US" sz="1050" b="1" dirty="0"/>
          </a:p>
          <a:p>
            <a:r>
              <a:rPr lang="en-US" sz="1050" dirty="0">
                <a:solidFill>
                  <a:schemeClr val="bg1"/>
                </a:solidFill>
                <a:cs typeface="Segoe UI Light" panose="020B0502040204020203" pitchFamily="34" charset="0"/>
              </a:rPr>
              <a:t>KPIs, Metrics Hierarchy</a:t>
            </a:r>
            <a:endParaRPr lang="en-US" sz="1050" dirty="0"/>
          </a:p>
        </p:txBody>
      </p:sp>
      <p:grpSp>
        <p:nvGrpSpPr>
          <p:cNvPr id="81" name="Group 80"/>
          <p:cNvGrpSpPr/>
          <p:nvPr/>
        </p:nvGrpSpPr>
        <p:grpSpPr>
          <a:xfrm>
            <a:off x="10039734" y="2006480"/>
            <a:ext cx="1507581" cy="1045235"/>
            <a:chOff x="10042506" y="2193006"/>
            <a:chExt cx="1508760" cy="1046051"/>
          </a:xfrm>
        </p:grpSpPr>
        <p:sp>
          <p:nvSpPr>
            <p:cNvPr id="190" name="Rectangle 189"/>
            <p:cNvSpPr/>
            <p:nvPr/>
          </p:nvSpPr>
          <p:spPr>
            <a:xfrm>
              <a:off x="10042506" y="2193006"/>
              <a:ext cx="1508760" cy="1046051"/>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200" b="1" dirty="0">
                  <a:solidFill>
                    <a:schemeClr val="tx1"/>
                  </a:solidFill>
                </a:rPr>
                <a:t>Adhoc Engines</a:t>
              </a:r>
            </a:p>
          </p:txBody>
        </p:sp>
        <p:pic>
          <p:nvPicPr>
            <p:cNvPr id="54" name="Picture 53"/>
            <p:cNvPicPr>
              <a:picLocks noChangeAspect="1"/>
            </p:cNvPicPr>
            <p:nvPr/>
          </p:nvPicPr>
          <p:blipFill>
            <a:blip r:embed="rId2"/>
            <a:stretch>
              <a:fillRect/>
            </a:stretch>
          </p:blipFill>
          <p:spPr>
            <a:xfrm>
              <a:off x="10544765" y="2584264"/>
              <a:ext cx="474721" cy="421081"/>
            </a:xfrm>
            <a:prstGeom prst="rect">
              <a:avLst/>
            </a:prstGeom>
            <a:effectLst/>
          </p:spPr>
        </p:pic>
        <p:pic>
          <p:nvPicPr>
            <p:cNvPr id="146" name="Picture 145"/>
            <p:cNvPicPr>
              <a:picLocks noChangeAspect="1"/>
            </p:cNvPicPr>
            <p:nvPr/>
          </p:nvPicPr>
          <p:blipFill>
            <a:blip r:embed="rId3"/>
            <a:stretch>
              <a:fillRect/>
            </a:stretch>
          </p:blipFill>
          <p:spPr>
            <a:xfrm>
              <a:off x="10122972" y="2566652"/>
              <a:ext cx="444181" cy="419954"/>
            </a:xfrm>
            <a:prstGeom prst="rect">
              <a:avLst/>
            </a:prstGeom>
            <a:effectLst/>
          </p:spPr>
        </p:pic>
      </p:grpSp>
      <p:sp>
        <p:nvSpPr>
          <p:cNvPr id="189" name="Rectangle 188"/>
          <p:cNvSpPr/>
          <p:nvPr/>
        </p:nvSpPr>
        <p:spPr>
          <a:xfrm>
            <a:off x="8779894" y="5221557"/>
            <a:ext cx="1398580" cy="228421"/>
          </a:xfrm>
          <a:prstGeom prst="rect">
            <a:avLst/>
          </a:prstGeom>
          <a:solidFill>
            <a:schemeClr val="accent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METRICS ENGINE</a:t>
            </a:r>
          </a:p>
        </p:txBody>
      </p:sp>
      <p:sp>
        <p:nvSpPr>
          <p:cNvPr id="194" name="Rectangle 193"/>
          <p:cNvSpPr/>
          <p:nvPr/>
        </p:nvSpPr>
        <p:spPr>
          <a:xfrm>
            <a:off x="10420089" y="5221557"/>
            <a:ext cx="1398580" cy="228421"/>
          </a:xfrm>
          <a:prstGeom prst="rect">
            <a:avLst/>
          </a:prstGeom>
          <a:solidFill>
            <a:srgbClr val="C39BE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REPORTING and UIX</a:t>
            </a:r>
          </a:p>
        </p:txBody>
      </p:sp>
      <p:sp>
        <p:nvSpPr>
          <p:cNvPr id="24" name="TextBox 23"/>
          <p:cNvSpPr txBox="1"/>
          <p:nvPr/>
        </p:nvSpPr>
        <p:spPr>
          <a:xfrm>
            <a:off x="296039" y="958646"/>
            <a:ext cx="1401933" cy="430551"/>
          </a:xfrm>
          <a:prstGeom prst="rect">
            <a:avLst/>
          </a:prstGeom>
          <a:solidFill>
            <a:schemeClr val="tx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SOURCES/</a:t>
            </a:r>
          </a:p>
          <a:p>
            <a:r>
              <a:rPr lang="en-US" sz="1100" dirty="0">
                <a:latin typeface="+mn-lt"/>
              </a:rPr>
              <a:t>PRODUCERS</a:t>
            </a:r>
          </a:p>
        </p:txBody>
      </p:sp>
      <p:grpSp>
        <p:nvGrpSpPr>
          <p:cNvPr id="222" name="Group 221"/>
          <p:cNvGrpSpPr/>
          <p:nvPr/>
        </p:nvGrpSpPr>
        <p:grpSpPr>
          <a:xfrm>
            <a:off x="523985" y="4122774"/>
            <a:ext cx="151611" cy="208850"/>
            <a:chOff x="8732028" y="1269144"/>
            <a:chExt cx="686513" cy="1040259"/>
          </a:xfrm>
        </p:grpSpPr>
        <p:sp>
          <p:nvSpPr>
            <p:cNvPr id="226" name="Freeform 9"/>
            <p:cNvSpPr>
              <a:spLocks/>
            </p:cNvSpPr>
            <p:nvPr/>
          </p:nvSpPr>
          <p:spPr bwMode="auto">
            <a:xfrm>
              <a:off x="9073316" y="2294621"/>
              <a:ext cx="345225" cy="14782"/>
            </a:xfrm>
            <a:custGeom>
              <a:avLst/>
              <a:gdLst>
                <a:gd name="T0" fmla="*/ 251 w 251"/>
                <a:gd name="T1" fmla="*/ 3 h 6"/>
                <a:gd name="T2" fmla="*/ 248 w 251"/>
                <a:gd name="T3" fmla="*/ 6 h 6"/>
                <a:gd name="T4" fmla="*/ 3 w 251"/>
                <a:gd name="T5" fmla="*/ 6 h 6"/>
                <a:gd name="T6" fmla="*/ 0 w 251"/>
                <a:gd name="T7" fmla="*/ 3 h 6"/>
                <a:gd name="T8" fmla="*/ 0 w 251"/>
                <a:gd name="T9" fmla="*/ 3 h 6"/>
                <a:gd name="T10" fmla="*/ 3 w 251"/>
                <a:gd name="T11" fmla="*/ 0 h 6"/>
                <a:gd name="T12" fmla="*/ 248 w 251"/>
                <a:gd name="T13" fmla="*/ 0 h 6"/>
                <a:gd name="T14" fmla="*/ 251 w 25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6">
                  <a:moveTo>
                    <a:pt x="251" y="3"/>
                  </a:moveTo>
                  <a:cubicBezTo>
                    <a:pt x="251" y="5"/>
                    <a:pt x="250" y="6"/>
                    <a:pt x="248" y="6"/>
                  </a:cubicBezTo>
                  <a:cubicBezTo>
                    <a:pt x="3" y="6"/>
                    <a:pt x="3" y="6"/>
                    <a:pt x="3" y="6"/>
                  </a:cubicBezTo>
                  <a:cubicBezTo>
                    <a:pt x="1" y="6"/>
                    <a:pt x="0" y="5"/>
                    <a:pt x="0" y="3"/>
                  </a:cubicBezTo>
                  <a:cubicBezTo>
                    <a:pt x="0" y="3"/>
                    <a:pt x="0" y="3"/>
                    <a:pt x="0" y="3"/>
                  </a:cubicBezTo>
                  <a:cubicBezTo>
                    <a:pt x="0" y="2"/>
                    <a:pt x="1" y="0"/>
                    <a:pt x="3" y="0"/>
                  </a:cubicBezTo>
                  <a:cubicBezTo>
                    <a:pt x="248" y="0"/>
                    <a:pt x="248" y="0"/>
                    <a:pt x="248" y="0"/>
                  </a:cubicBezTo>
                  <a:cubicBezTo>
                    <a:pt x="250" y="0"/>
                    <a:pt x="251" y="2"/>
                    <a:pt x="251"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7" name="Freeform 10"/>
            <p:cNvSpPr>
              <a:spLocks/>
            </p:cNvSpPr>
            <p:nvPr/>
          </p:nvSpPr>
          <p:spPr bwMode="auto">
            <a:xfrm>
              <a:off x="8732028" y="1570321"/>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8" name="Freeform 11"/>
            <p:cNvSpPr>
              <a:spLocks/>
            </p:cNvSpPr>
            <p:nvPr/>
          </p:nvSpPr>
          <p:spPr bwMode="auto">
            <a:xfrm>
              <a:off x="8732028" y="1269144"/>
              <a:ext cx="663327" cy="12935"/>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5"/>
                    <a:pt x="271" y="6"/>
                    <a:pt x="269" y="6"/>
                  </a:cubicBezTo>
                  <a:cubicBezTo>
                    <a:pt x="3" y="6"/>
                    <a:pt x="3" y="6"/>
                    <a:pt x="3" y="6"/>
                  </a:cubicBezTo>
                  <a:cubicBezTo>
                    <a:pt x="1" y="6"/>
                    <a:pt x="0" y="5"/>
                    <a:pt x="0" y="3"/>
                  </a:cubicBezTo>
                  <a:cubicBezTo>
                    <a:pt x="0" y="3"/>
                    <a:pt x="0" y="3"/>
                    <a:pt x="0" y="3"/>
                  </a:cubicBezTo>
                  <a:cubicBezTo>
                    <a:pt x="0" y="2"/>
                    <a:pt x="1" y="0"/>
                    <a:pt x="3" y="0"/>
                  </a:cubicBezTo>
                  <a:cubicBezTo>
                    <a:pt x="269" y="0"/>
                    <a:pt x="269" y="0"/>
                    <a:pt x="269" y="0"/>
                  </a:cubicBezTo>
                  <a:cubicBezTo>
                    <a:pt x="271" y="0"/>
                    <a:pt x="272" y="2"/>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9" name="Freeform 12"/>
            <p:cNvSpPr>
              <a:spLocks/>
            </p:cNvSpPr>
            <p:nvPr/>
          </p:nvSpPr>
          <p:spPr bwMode="auto">
            <a:xfrm>
              <a:off x="8732028" y="1302403"/>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0" name="Freeform 13"/>
            <p:cNvSpPr>
              <a:spLocks/>
            </p:cNvSpPr>
            <p:nvPr/>
          </p:nvSpPr>
          <p:spPr bwMode="auto">
            <a:xfrm>
              <a:off x="8732028" y="1333814"/>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1" name="Freeform 14"/>
            <p:cNvSpPr>
              <a:spLocks/>
            </p:cNvSpPr>
            <p:nvPr/>
          </p:nvSpPr>
          <p:spPr bwMode="auto">
            <a:xfrm>
              <a:off x="8732028" y="1365225"/>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2" name="Freeform 15"/>
            <p:cNvSpPr>
              <a:spLocks/>
            </p:cNvSpPr>
            <p:nvPr/>
          </p:nvSpPr>
          <p:spPr bwMode="auto">
            <a:xfrm>
              <a:off x="8732028" y="1396636"/>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3" name="Freeform 16"/>
            <p:cNvSpPr>
              <a:spLocks/>
            </p:cNvSpPr>
            <p:nvPr/>
          </p:nvSpPr>
          <p:spPr bwMode="auto">
            <a:xfrm>
              <a:off x="8732028" y="1428047"/>
              <a:ext cx="663327" cy="14782"/>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4"/>
                    <a:pt x="271" y="6"/>
                    <a:pt x="269" y="6"/>
                  </a:cubicBezTo>
                  <a:cubicBezTo>
                    <a:pt x="3" y="6"/>
                    <a:pt x="3" y="6"/>
                    <a:pt x="3" y="6"/>
                  </a:cubicBezTo>
                  <a:cubicBezTo>
                    <a:pt x="1" y="6"/>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5" name="Freeform 18"/>
            <p:cNvSpPr>
              <a:spLocks/>
            </p:cNvSpPr>
            <p:nvPr/>
          </p:nvSpPr>
          <p:spPr bwMode="auto">
            <a:xfrm>
              <a:off x="8732028" y="1633143"/>
              <a:ext cx="461926" cy="12935"/>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7" name="Freeform 20"/>
            <p:cNvSpPr>
              <a:spLocks/>
            </p:cNvSpPr>
            <p:nvPr/>
          </p:nvSpPr>
          <p:spPr bwMode="auto">
            <a:xfrm>
              <a:off x="8732028" y="1694116"/>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2"/>
                    <a:pt x="1" y="0"/>
                    <a:pt x="2" y="0"/>
                  </a:cubicBezTo>
                  <a:cubicBezTo>
                    <a:pt x="187" y="0"/>
                    <a:pt x="187" y="0"/>
                    <a:pt x="187" y="0"/>
                  </a:cubicBezTo>
                  <a:cubicBezTo>
                    <a:pt x="188" y="0"/>
                    <a:pt x="189" y="2"/>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9" name="Freeform 22"/>
            <p:cNvSpPr>
              <a:spLocks/>
            </p:cNvSpPr>
            <p:nvPr/>
          </p:nvSpPr>
          <p:spPr bwMode="auto">
            <a:xfrm>
              <a:off x="8732028" y="1756938"/>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0" name="Freeform 23"/>
            <p:cNvSpPr>
              <a:spLocks/>
            </p:cNvSpPr>
            <p:nvPr/>
          </p:nvSpPr>
          <p:spPr bwMode="auto">
            <a:xfrm>
              <a:off x="8732028" y="1788350"/>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1" name="Freeform 24"/>
            <p:cNvSpPr>
              <a:spLocks/>
            </p:cNvSpPr>
            <p:nvPr/>
          </p:nvSpPr>
          <p:spPr bwMode="auto">
            <a:xfrm>
              <a:off x="8732028" y="1821609"/>
              <a:ext cx="461926" cy="11086"/>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273" name="Group 272"/>
          <p:cNvGrpSpPr/>
          <p:nvPr/>
        </p:nvGrpSpPr>
        <p:grpSpPr>
          <a:xfrm>
            <a:off x="4203694" y="2569659"/>
            <a:ext cx="343648" cy="341037"/>
            <a:chOff x="2204975" y="1216590"/>
            <a:chExt cx="925528" cy="925528"/>
          </a:xfrm>
        </p:grpSpPr>
        <p:sp>
          <p:nvSpPr>
            <p:cNvPr id="274" name="Freeform 273"/>
            <p:cNvSpPr/>
            <p:nvPr/>
          </p:nvSpPr>
          <p:spPr>
            <a:xfrm>
              <a:off x="2204975" y="1216590"/>
              <a:ext cx="925528" cy="925528"/>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bg1">
                <a:lumMod val="8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75" name="Oval 274"/>
            <p:cNvSpPr/>
            <p:nvPr/>
          </p:nvSpPr>
          <p:spPr>
            <a:xfrm>
              <a:off x="2580791" y="1565232"/>
              <a:ext cx="191742" cy="191742"/>
            </a:xfrm>
            <a:prstGeom prst="ellipse">
              <a:avLst/>
            </a:prstGeom>
            <a:gradFill flip="none" rotWithShape="1">
              <a:gsLst>
                <a:gs pos="100000">
                  <a:schemeClr val="bg1">
                    <a:lumMod val="85000"/>
                  </a:schemeClr>
                </a:gs>
                <a:gs pos="50000">
                  <a:schemeClr val="bg1"/>
                </a:gs>
                <a:gs pos="0">
                  <a:schemeClr val="bg1">
                    <a:lumMod val="85000"/>
                  </a:schemeClr>
                </a:gs>
              </a:gsLst>
              <a:lin ang="0" scaled="0"/>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sp>
        <p:nvSpPr>
          <p:cNvPr id="68" name="Isosceles Triangle 67"/>
          <p:cNvSpPr/>
          <p:nvPr/>
        </p:nvSpPr>
        <p:spPr>
          <a:xfrm rot="5400000">
            <a:off x="1584276" y="1540076"/>
            <a:ext cx="393327" cy="4151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grpSp>
        <p:nvGrpSpPr>
          <p:cNvPr id="74" name="Group 73"/>
          <p:cNvGrpSpPr/>
          <p:nvPr/>
        </p:nvGrpSpPr>
        <p:grpSpPr>
          <a:xfrm>
            <a:off x="2117822" y="1549651"/>
            <a:ext cx="1219629" cy="374481"/>
            <a:chOff x="2937607" y="1690563"/>
            <a:chExt cx="1220583" cy="374775"/>
          </a:xfrm>
        </p:grpSpPr>
        <p:grpSp>
          <p:nvGrpSpPr>
            <p:cNvPr id="70" name="Group 69"/>
            <p:cNvGrpSpPr/>
            <p:nvPr/>
          </p:nvGrpSpPr>
          <p:grpSpPr>
            <a:xfrm>
              <a:off x="2937607" y="1690563"/>
              <a:ext cx="650090" cy="374775"/>
              <a:chOff x="2937607" y="1690563"/>
              <a:chExt cx="650090" cy="374775"/>
            </a:xfrm>
          </p:grpSpPr>
          <p:sp>
            <p:nvSpPr>
              <p:cNvPr id="363"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4"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5"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6" name="Rectangle 85"/>
              <p:cNvSpPr>
                <a:spLocks noChangeArrowheads="1"/>
              </p:cNvSpPr>
              <p:nvPr/>
            </p:nvSpPr>
            <p:spPr bwMode="auto">
              <a:xfrm>
                <a:off x="2999974" y="1787620"/>
                <a:ext cx="126847" cy="26618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7" name="Rectangle 86"/>
              <p:cNvSpPr>
                <a:spLocks noChangeArrowheads="1"/>
              </p:cNvSpPr>
              <p:nvPr/>
            </p:nvSpPr>
            <p:spPr bwMode="auto">
              <a:xfrm>
                <a:off x="3152190" y="1876989"/>
                <a:ext cx="162787" cy="174895"/>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8" name="Rectangle 87"/>
              <p:cNvSpPr>
                <a:spLocks noChangeArrowheads="1"/>
              </p:cNvSpPr>
              <p:nvPr/>
            </p:nvSpPr>
            <p:spPr bwMode="auto">
              <a:xfrm>
                <a:off x="3335060" y="1704016"/>
                <a:ext cx="135303" cy="33633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9"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0"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1"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2" name="Rectangle 91"/>
              <p:cNvSpPr>
                <a:spLocks noChangeArrowheads="1"/>
              </p:cNvSpPr>
              <p:nvPr/>
            </p:nvSpPr>
            <p:spPr bwMode="auto">
              <a:xfrm>
                <a:off x="3020057" y="1822215"/>
                <a:ext cx="34883" cy="29790"/>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3" name="Rectangle 92"/>
              <p:cNvSpPr>
                <a:spLocks noChangeArrowheads="1"/>
              </p:cNvSpPr>
              <p:nvPr/>
            </p:nvSpPr>
            <p:spPr bwMode="auto">
              <a:xfrm>
                <a:off x="3077138" y="186353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4" name="Rectangle 93"/>
              <p:cNvSpPr>
                <a:spLocks noChangeArrowheads="1"/>
              </p:cNvSpPr>
              <p:nvPr/>
            </p:nvSpPr>
            <p:spPr bwMode="auto">
              <a:xfrm>
                <a:off x="3024286" y="1922155"/>
                <a:ext cx="35940"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5" name="Rectangle 94"/>
              <p:cNvSpPr>
                <a:spLocks noChangeArrowheads="1"/>
              </p:cNvSpPr>
              <p:nvPr/>
            </p:nvSpPr>
            <p:spPr bwMode="auto">
              <a:xfrm>
                <a:off x="3077138" y="196347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6" name="Rectangle 95"/>
              <p:cNvSpPr>
                <a:spLocks noChangeArrowheads="1"/>
              </p:cNvSpPr>
              <p:nvPr/>
            </p:nvSpPr>
            <p:spPr bwMode="auto">
              <a:xfrm>
                <a:off x="3157475" y="1906779"/>
                <a:ext cx="12685"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7" name="Rectangle 96"/>
              <p:cNvSpPr>
                <a:spLocks noChangeArrowheads="1"/>
              </p:cNvSpPr>
              <p:nvPr/>
            </p:nvSpPr>
            <p:spPr bwMode="auto">
              <a:xfrm>
                <a:off x="3294892" y="1906779"/>
                <a:ext cx="14799"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8" name="Rectangle 97"/>
              <p:cNvSpPr>
                <a:spLocks noChangeArrowheads="1"/>
              </p:cNvSpPr>
              <p:nvPr/>
            </p:nvSpPr>
            <p:spPr bwMode="auto">
              <a:xfrm>
                <a:off x="3179673" y="1906779"/>
                <a:ext cx="47568"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9" name="Rectangle 98"/>
              <p:cNvSpPr>
                <a:spLocks noChangeArrowheads="1"/>
              </p:cNvSpPr>
              <p:nvPr/>
            </p:nvSpPr>
            <p:spPr bwMode="auto">
              <a:xfrm>
                <a:off x="3237811" y="1906779"/>
                <a:ext cx="46510"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80" name="Rectangle 99"/>
              <p:cNvSpPr>
                <a:spLocks noChangeArrowheads="1"/>
              </p:cNvSpPr>
              <p:nvPr/>
            </p:nvSpPr>
            <p:spPr bwMode="auto">
              <a:xfrm>
                <a:off x="335725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81" name="Rectangle 100"/>
              <p:cNvSpPr>
                <a:spLocks noChangeArrowheads="1"/>
              </p:cNvSpPr>
              <p:nvPr/>
            </p:nvSpPr>
            <p:spPr bwMode="auto">
              <a:xfrm>
                <a:off x="3399541"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82" name="Rectangle 101"/>
              <p:cNvSpPr>
                <a:spLocks noChangeArrowheads="1"/>
              </p:cNvSpPr>
              <p:nvPr/>
            </p:nvSpPr>
            <p:spPr bwMode="auto">
              <a:xfrm>
                <a:off x="343970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83"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grpSp>
        <p:grpSp>
          <p:nvGrpSpPr>
            <p:cNvPr id="451" name="Group 450"/>
            <p:cNvGrpSpPr/>
            <p:nvPr/>
          </p:nvGrpSpPr>
          <p:grpSpPr>
            <a:xfrm>
              <a:off x="3508100" y="1690563"/>
              <a:ext cx="650090" cy="374775"/>
              <a:chOff x="2937607" y="1690563"/>
              <a:chExt cx="650090" cy="374775"/>
            </a:xfrm>
          </p:grpSpPr>
          <p:sp>
            <p:nvSpPr>
              <p:cNvPr id="452"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3"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4"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5" name="Rectangle 85"/>
              <p:cNvSpPr>
                <a:spLocks noChangeArrowheads="1"/>
              </p:cNvSpPr>
              <p:nvPr/>
            </p:nvSpPr>
            <p:spPr bwMode="auto">
              <a:xfrm>
                <a:off x="2999974" y="1787620"/>
                <a:ext cx="126847" cy="26618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6" name="Rectangle 86"/>
              <p:cNvSpPr>
                <a:spLocks noChangeArrowheads="1"/>
              </p:cNvSpPr>
              <p:nvPr/>
            </p:nvSpPr>
            <p:spPr bwMode="auto">
              <a:xfrm>
                <a:off x="3152190" y="1876989"/>
                <a:ext cx="162787" cy="174895"/>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7" name="Rectangle 87"/>
              <p:cNvSpPr>
                <a:spLocks noChangeArrowheads="1"/>
              </p:cNvSpPr>
              <p:nvPr/>
            </p:nvSpPr>
            <p:spPr bwMode="auto">
              <a:xfrm>
                <a:off x="3335060" y="1704016"/>
                <a:ext cx="135303" cy="33633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8"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9"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0"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1" name="Rectangle 91"/>
              <p:cNvSpPr>
                <a:spLocks noChangeArrowheads="1"/>
              </p:cNvSpPr>
              <p:nvPr/>
            </p:nvSpPr>
            <p:spPr bwMode="auto">
              <a:xfrm>
                <a:off x="3020057" y="1822215"/>
                <a:ext cx="34883" cy="29790"/>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2" name="Rectangle 92"/>
              <p:cNvSpPr>
                <a:spLocks noChangeArrowheads="1"/>
              </p:cNvSpPr>
              <p:nvPr/>
            </p:nvSpPr>
            <p:spPr bwMode="auto">
              <a:xfrm>
                <a:off x="3077138" y="186353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3" name="Rectangle 93"/>
              <p:cNvSpPr>
                <a:spLocks noChangeArrowheads="1"/>
              </p:cNvSpPr>
              <p:nvPr/>
            </p:nvSpPr>
            <p:spPr bwMode="auto">
              <a:xfrm>
                <a:off x="3024286" y="1922155"/>
                <a:ext cx="35940"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4" name="Rectangle 94"/>
              <p:cNvSpPr>
                <a:spLocks noChangeArrowheads="1"/>
              </p:cNvSpPr>
              <p:nvPr/>
            </p:nvSpPr>
            <p:spPr bwMode="auto">
              <a:xfrm>
                <a:off x="3077138" y="196347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5" name="Rectangle 95"/>
              <p:cNvSpPr>
                <a:spLocks noChangeArrowheads="1"/>
              </p:cNvSpPr>
              <p:nvPr/>
            </p:nvSpPr>
            <p:spPr bwMode="auto">
              <a:xfrm>
                <a:off x="3157475" y="1906779"/>
                <a:ext cx="12685"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6" name="Rectangle 96"/>
              <p:cNvSpPr>
                <a:spLocks noChangeArrowheads="1"/>
              </p:cNvSpPr>
              <p:nvPr/>
            </p:nvSpPr>
            <p:spPr bwMode="auto">
              <a:xfrm>
                <a:off x="3294892" y="1906779"/>
                <a:ext cx="14799"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7" name="Rectangle 97"/>
              <p:cNvSpPr>
                <a:spLocks noChangeArrowheads="1"/>
              </p:cNvSpPr>
              <p:nvPr/>
            </p:nvSpPr>
            <p:spPr bwMode="auto">
              <a:xfrm>
                <a:off x="3179673" y="1906779"/>
                <a:ext cx="47568"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8" name="Rectangle 98"/>
              <p:cNvSpPr>
                <a:spLocks noChangeArrowheads="1"/>
              </p:cNvSpPr>
              <p:nvPr/>
            </p:nvSpPr>
            <p:spPr bwMode="auto">
              <a:xfrm>
                <a:off x="3237811" y="1906779"/>
                <a:ext cx="46510"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9" name="Rectangle 99"/>
              <p:cNvSpPr>
                <a:spLocks noChangeArrowheads="1"/>
              </p:cNvSpPr>
              <p:nvPr/>
            </p:nvSpPr>
            <p:spPr bwMode="auto">
              <a:xfrm>
                <a:off x="335725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0" name="Rectangle 100"/>
              <p:cNvSpPr>
                <a:spLocks noChangeArrowheads="1"/>
              </p:cNvSpPr>
              <p:nvPr/>
            </p:nvSpPr>
            <p:spPr bwMode="auto">
              <a:xfrm>
                <a:off x="3399541"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1" name="Rectangle 101"/>
              <p:cNvSpPr>
                <a:spLocks noChangeArrowheads="1"/>
              </p:cNvSpPr>
              <p:nvPr/>
            </p:nvSpPr>
            <p:spPr bwMode="auto">
              <a:xfrm>
                <a:off x="343970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2"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grpSp>
      </p:grpSp>
      <p:grpSp>
        <p:nvGrpSpPr>
          <p:cNvPr id="473" name="Group 472"/>
          <p:cNvGrpSpPr/>
          <p:nvPr/>
        </p:nvGrpSpPr>
        <p:grpSpPr>
          <a:xfrm>
            <a:off x="7257882" y="1581790"/>
            <a:ext cx="1219629" cy="374481"/>
            <a:chOff x="2937607" y="1690563"/>
            <a:chExt cx="1220583" cy="374775"/>
          </a:xfrm>
        </p:grpSpPr>
        <p:grpSp>
          <p:nvGrpSpPr>
            <p:cNvPr id="474" name="Group 473"/>
            <p:cNvGrpSpPr/>
            <p:nvPr/>
          </p:nvGrpSpPr>
          <p:grpSpPr>
            <a:xfrm>
              <a:off x="2937607" y="1690563"/>
              <a:ext cx="650090" cy="374775"/>
              <a:chOff x="2937607" y="1690563"/>
              <a:chExt cx="650090" cy="374775"/>
            </a:xfrm>
          </p:grpSpPr>
          <p:sp>
            <p:nvSpPr>
              <p:cNvPr id="497"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8"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9"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0" name="Rectangle 85"/>
              <p:cNvSpPr>
                <a:spLocks noChangeArrowheads="1"/>
              </p:cNvSpPr>
              <p:nvPr/>
            </p:nvSpPr>
            <p:spPr bwMode="auto">
              <a:xfrm>
                <a:off x="2999974" y="1787620"/>
                <a:ext cx="126847" cy="26618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1" name="Rectangle 86"/>
              <p:cNvSpPr>
                <a:spLocks noChangeArrowheads="1"/>
              </p:cNvSpPr>
              <p:nvPr/>
            </p:nvSpPr>
            <p:spPr bwMode="auto">
              <a:xfrm>
                <a:off x="3152190" y="1876989"/>
                <a:ext cx="162787" cy="174895"/>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2" name="Rectangle 87"/>
              <p:cNvSpPr>
                <a:spLocks noChangeArrowheads="1"/>
              </p:cNvSpPr>
              <p:nvPr/>
            </p:nvSpPr>
            <p:spPr bwMode="auto">
              <a:xfrm>
                <a:off x="3335060" y="1704016"/>
                <a:ext cx="135303" cy="33633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3"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4"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5"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6" name="Rectangle 91"/>
              <p:cNvSpPr>
                <a:spLocks noChangeArrowheads="1"/>
              </p:cNvSpPr>
              <p:nvPr/>
            </p:nvSpPr>
            <p:spPr bwMode="auto">
              <a:xfrm>
                <a:off x="3020057" y="1822215"/>
                <a:ext cx="34883" cy="29790"/>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7" name="Rectangle 92"/>
              <p:cNvSpPr>
                <a:spLocks noChangeArrowheads="1"/>
              </p:cNvSpPr>
              <p:nvPr/>
            </p:nvSpPr>
            <p:spPr bwMode="auto">
              <a:xfrm>
                <a:off x="3077138" y="186353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8" name="Rectangle 93"/>
              <p:cNvSpPr>
                <a:spLocks noChangeArrowheads="1"/>
              </p:cNvSpPr>
              <p:nvPr/>
            </p:nvSpPr>
            <p:spPr bwMode="auto">
              <a:xfrm>
                <a:off x="3024286" y="1922155"/>
                <a:ext cx="35940"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9" name="Rectangle 94"/>
              <p:cNvSpPr>
                <a:spLocks noChangeArrowheads="1"/>
              </p:cNvSpPr>
              <p:nvPr/>
            </p:nvSpPr>
            <p:spPr bwMode="auto">
              <a:xfrm>
                <a:off x="3077138" y="196347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0" name="Rectangle 95"/>
              <p:cNvSpPr>
                <a:spLocks noChangeArrowheads="1"/>
              </p:cNvSpPr>
              <p:nvPr/>
            </p:nvSpPr>
            <p:spPr bwMode="auto">
              <a:xfrm>
                <a:off x="3157475" y="1906779"/>
                <a:ext cx="12685"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1" name="Rectangle 96"/>
              <p:cNvSpPr>
                <a:spLocks noChangeArrowheads="1"/>
              </p:cNvSpPr>
              <p:nvPr/>
            </p:nvSpPr>
            <p:spPr bwMode="auto">
              <a:xfrm>
                <a:off x="3294892" y="1906779"/>
                <a:ext cx="14799"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2" name="Rectangle 97"/>
              <p:cNvSpPr>
                <a:spLocks noChangeArrowheads="1"/>
              </p:cNvSpPr>
              <p:nvPr/>
            </p:nvSpPr>
            <p:spPr bwMode="auto">
              <a:xfrm>
                <a:off x="3179673" y="1906779"/>
                <a:ext cx="47568"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3" name="Rectangle 98"/>
              <p:cNvSpPr>
                <a:spLocks noChangeArrowheads="1"/>
              </p:cNvSpPr>
              <p:nvPr/>
            </p:nvSpPr>
            <p:spPr bwMode="auto">
              <a:xfrm>
                <a:off x="3237811" y="1906779"/>
                <a:ext cx="46510"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4" name="Rectangle 99"/>
              <p:cNvSpPr>
                <a:spLocks noChangeArrowheads="1"/>
              </p:cNvSpPr>
              <p:nvPr/>
            </p:nvSpPr>
            <p:spPr bwMode="auto">
              <a:xfrm>
                <a:off x="335725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5" name="Rectangle 100"/>
              <p:cNvSpPr>
                <a:spLocks noChangeArrowheads="1"/>
              </p:cNvSpPr>
              <p:nvPr/>
            </p:nvSpPr>
            <p:spPr bwMode="auto">
              <a:xfrm>
                <a:off x="3399541"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6" name="Rectangle 101"/>
              <p:cNvSpPr>
                <a:spLocks noChangeArrowheads="1"/>
              </p:cNvSpPr>
              <p:nvPr/>
            </p:nvSpPr>
            <p:spPr bwMode="auto">
              <a:xfrm>
                <a:off x="343970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7"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grpSp>
        <p:grpSp>
          <p:nvGrpSpPr>
            <p:cNvPr id="475" name="Group 474"/>
            <p:cNvGrpSpPr/>
            <p:nvPr/>
          </p:nvGrpSpPr>
          <p:grpSpPr>
            <a:xfrm>
              <a:off x="3508100" y="1690563"/>
              <a:ext cx="650090" cy="374775"/>
              <a:chOff x="2937607" y="1690563"/>
              <a:chExt cx="650090" cy="374775"/>
            </a:xfrm>
          </p:grpSpPr>
          <p:sp>
            <p:nvSpPr>
              <p:cNvPr id="476"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7"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8"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9" name="Rectangle 85"/>
              <p:cNvSpPr>
                <a:spLocks noChangeArrowheads="1"/>
              </p:cNvSpPr>
              <p:nvPr/>
            </p:nvSpPr>
            <p:spPr bwMode="auto">
              <a:xfrm>
                <a:off x="2999974" y="1787620"/>
                <a:ext cx="126847" cy="26618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0" name="Rectangle 86"/>
              <p:cNvSpPr>
                <a:spLocks noChangeArrowheads="1"/>
              </p:cNvSpPr>
              <p:nvPr/>
            </p:nvSpPr>
            <p:spPr bwMode="auto">
              <a:xfrm>
                <a:off x="3152190" y="1876989"/>
                <a:ext cx="162787" cy="174895"/>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1" name="Rectangle 87"/>
              <p:cNvSpPr>
                <a:spLocks noChangeArrowheads="1"/>
              </p:cNvSpPr>
              <p:nvPr/>
            </p:nvSpPr>
            <p:spPr bwMode="auto">
              <a:xfrm>
                <a:off x="3335060" y="1704016"/>
                <a:ext cx="135303" cy="33633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2"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3"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4"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5" name="Rectangle 91"/>
              <p:cNvSpPr>
                <a:spLocks noChangeArrowheads="1"/>
              </p:cNvSpPr>
              <p:nvPr/>
            </p:nvSpPr>
            <p:spPr bwMode="auto">
              <a:xfrm>
                <a:off x="3020057" y="1822215"/>
                <a:ext cx="34883" cy="29790"/>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6" name="Rectangle 92"/>
              <p:cNvSpPr>
                <a:spLocks noChangeArrowheads="1"/>
              </p:cNvSpPr>
              <p:nvPr/>
            </p:nvSpPr>
            <p:spPr bwMode="auto">
              <a:xfrm>
                <a:off x="3077138" y="186353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7" name="Rectangle 93"/>
              <p:cNvSpPr>
                <a:spLocks noChangeArrowheads="1"/>
              </p:cNvSpPr>
              <p:nvPr/>
            </p:nvSpPr>
            <p:spPr bwMode="auto">
              <a:xfrm>
                <a:off x="3024286" y="1922155"/>
                <a:ext cx="35940"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8" name="Rectangle 94"/>
              <p:cNvSpPr>
                <a:spLocks noChangeArrowheads="1"/>
              </p:cNvSpPr>
              <p:nvPr/>
            </p:nvSpPr>
            <p:spPr bwMode="auto">
              <a:xfrm>
                <a:off x="3077138" y="196347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9" name="Rectangle 95"/>
              <p:cNvSpPr>
                <a:spLocks noChangeArrowheads="1"/>
              </p:cNvSpPr>
              <p:nvPr/>
            </p:nvSpPr>
            <p:spPr bwMode="auto">
              <a:xfrm>
                <a:off x="3157475" y="1906779"/>
                <a:ext cx="12685"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0" name="Rectangle 96"/>
              <p:cNvSpPr>
                <a:spLocks noChangeArrowheads="1"/>
              </p:cNvSpPr>
              <p:nvPr/>
            </p:nvSpPr>
            <p:spPr bwMode="auto">
              <a:xfrm>
                <a:off x="3294892" y="1906779"/>
                <a:ext cx="14799"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1" name="Rectangle 97"/>
              <p:cNvSpPr>
                <a:spLocks noChangeArrowheads="1"/>
              </p:cNvSpPr>
              <p:nvPr/>
            </p:nvSpPr>
            <p:spPr bwMode="auto">
              <a:xfrm>
                <a:off x="3179673" y="1906779"/>
                <a:ext cx="47568"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2" name="Rectangle 98"/>
              <p:cNvSpPr>
                <a:spLocks noChangeArrowheads="1"/>
              </p:cNvSpPr>
              <p:nvPr/>
            </p:nvSpPr>
            <p:spPr bwMode="auto">
              <a:xfrm>
                <a:off x="3237811" y="1906779"/>
                <a:ext cx="46510"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3" name="Rectangle 99"/>
              <p:cNvSpPr>
                <a:spLocks noChangeArrowheads="1"/>
              </p:cNvSpPr>
              <p:nvPr/>
            </p:nvSpPr>
            <p:spPr bwMode="auto">
              <a:xfrm>
                <a:off x="335725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4" name="Rectangle 100"/>
              <p:cNvSpPr>
                <a:spLocks noChangeArrowheads="1"/>
              </p:cNvSpPr>
              <p:nvPr/>
            </p:nvSpPr>
            <p:spPr bwMode="auto">
              <a:xfrm>
                <a:off x="3399541"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5" name="Rectangle 101"/>
              <p:cNvSpPr>
                <a:spLocks noChangeArrowheads="1"/>
              </p:cNvSpPr>
              <p:nvPr/>
            </p:nvSpPr>
            <p:spPr bwMode="auto">
              <a:xfrm>
                <a:off x="343970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6"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grpSp>
      </p:grpSp>
      <p:sp>
        <p:nvSpPr>
          <p:cNvPr id="518" name="Isosceles Triangle 517"/>
          <p:cNvSpPr/>
          <p:nvPr/>
        </p:nvSpPr>
        <p:spPr>
          <a:xfrm rot="5400000">
            <a:off x="1607622"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19" name="Isosceles Triangle 518"/>
          <p:cNvSpPr/>
          <p:nvPr/>
        </p:nvSpPr>
        <p:spPr>
          <a:xfrm rot="5400000">
            <a:off x="3572146" y="1012240"/>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75" name="Rectangle 74"/>
          <p:cNvSpPr/>
          <p:nvPr/>
        </p:nvSpPr>
        <p:spPr>
          <a:xfrm rot="18856293">
            <a:off x="5262019" y="1064727"/>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pic>
        <p:nvPicPr>
          <p:cNvPr id="79" name="Picture 78"/>
          <p:cNvPicPr>
            <a:picLocks noChangeAspect="1"/>
          </p:cNvPicPr>
          <p:nvPr/>
        </p:nvPicPr>
        <p:blipFill>
          <a:blip r:embed="rId4"/>
          <a:stretch>
            <a:fillRect/>
          </a:stretch>
        </p:blipFill>
        <p:spPr>
          <a:xfrm>
            <a:off x="4683451" y="2122003"/>
            <a:ext cx="429119" cy="298394"/>
          </a:xfrm>
          <a:prstGeom prst="rect">
            <a:avLst/>
          </a:prstGeom>
        </p:spPr>
      </p:pic>
      <p:sp>
        <p:nvSpPr>
          <p:cNvPr id="304" name="Rectangle 303"/>
          <p:cNvSpPr/>
          <p:nvPr/>
        </p:nvSpPr>
        <p:spPr>
          <a:xfrm>
            <a:off x="8161805" y="3725824"/>
            <a:ext cx="1485389" cy="520353"/>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Business Reporting Views</a:t>
            </a:r>
          </a:p>
        </p:txBody>
      </p:sp>
      <p:sp>
        <p:nvSpPr>
          <p:cNvPr id="307" name="Rectangle 306"/>
          <p:cNvSpPr/>
          <p:nvPr/>
        </p:nvSpPr>
        <p:spPr>
          <a:xfrm>
            <a:off x="2136529" y="2105172"/>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Fast ETL</a:t>
            </a:r>
          </a:p>
        </p:txBody>
      </p:sp>
      <p:sp>
        <p:nvSpPr>
          <p:cNvPr id="308" name="Rectangle 307"/>
          <p:cNvSpPr/>
          <p:nvPr/>
        </p:nvSpPr>
        <p:spPr>
          <a:xfrm>
            <a:off x="2155262" y="2335898"/>
            <a:ext cx="1249020" cy="379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311" name="Right Arrow 310"/>
          <p:cNvSpPr/>
          <p:nvPr/>
        </p:nvSpPr>
        <p:spPr>
          <a:xfrm rot="1126206">
            <a:off x="3509045" y="2316904"/>
            <a:ext cx="639579" cy="428270"/>
          </a:xfrm>
          <a:prstGeom prst="rightArrow">
            <a:avLst/>
          </a:prstGeom>
          <a:solidFill>
            <a:schemeClr val="accent2">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315" name="Right Arrow 314"/>
          <p:cNvSpPr/>
          <p:nvPr/>
        </p:nvSpPr>
        <p:spPr>
          <a:xfrm>
            <a:off x="1779474" y="3084580"/>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16" name="Freeform 315"/>
          <p:cNvSpPr/>
          <p:nvPr/>
        </p:nvSpPr>
        <p:spPr>
          <a:xfrm>
            <a:off x="4172122" y="4246177"/>
            <a:ext cx="336340" cy="287392"/>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accent6">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24" name="Rectangle 323"/>
          <p:cNvSpPr/>
          <p:nvPr/>
        </p:nvSpPr>
        <p:spPr>
          <a:xfrm>
            <a:off x="207859" y="4363549"/>
            <a:ext cx="1482324" cy="7329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Structured  Files</a:t>
            </a:r>
          </a:p>
          <a:p>
            <a:r>
              <a:rPr lang="en-US" sz="1100" dirty="0">
                <a:latin typeface="Segoe UI" panose="020B0502040204020203" pitchFamily="34" charset="0"/>
                <a:cs typeface="Segoe UI" panose="020B0502040204020203" pitchFamily="34" charset="0"/>
              </a:rPr>
              <a:t>[KPIBillingCube]</a:t>
            </a:r>
          </a:p>
        </p:txBody>
      </p:sp>
      <p:sp>
        <p:nvSpPr>
          <p:cNvPr id="325" name="Rectangle 324"/>
          <p:cNvSpPr/>
          <p:nvPr/>
        </p:nvSpPr>
        <p:spPr>
          <a:xfrm>
            <a:off x="207859" y="2950794"/>
            <a:ext cx="1482324" cy="7568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SQL Sources</a:t>
            </a:r>
          </a:p>
          <a:p>
            <a:r>
              <a:rPr lang="en-US" sz="1100" dirty="0">
                <a:latin typeface="Segoe UI" panose="020B0502040204020203" pitchFamily="34" charset="0"/>
                <a:cs typeface="Segoe UI" panose="020B0502040204020203" pitchFamily="34" charset="0"/>
              </a:rPr>
              <a:t>PAAS/On-Prem</a:t>
            </a:r>
          </a:p>
          <a:p>
            <a:r>
              <a:rPr lang="en-US" sz="1100" dirty="0">
                <a:latin typeface="Segoe UI" panose="020B0502040204020203" pitchFamily="34" charset="0"/>
                <a:cs typeface="Segoe UI" panose="020B0502040204020203" pitchFamily="34" charset="0"/>
              </a:rPr>
              <a:t>[MDB, UCM, etc.]</a:t>
            </a:r>
          </a:p>
        </p:txBody>
      </p:sp>
      <p:grpSp>
        <p:nvGrpSpPr>
          <p:cNvPr id="329" name="Group 328"/>
          <p:cNvGrpSpPr/>
          <p:nvPr/>
        </p:nvGrpSpPr>
        <p:grpSpPr>
          <a:xfrm>
            <a:off x="2126669" y="2982662"/>
            <a:ext cx="1264365" cy="609989"/>
            <a:chOff x="1961888" y="99650"/>
            <a:chExt cx="1412371" cy="701736"/>
          </a:xfrm>
        </p:grpSpPr>
        <p:sp>
          <p:nvSpPr>
            <p:cNvPr id="330" name="Rectangle 329"/>
            <p:cNvSpPr/>
            <p:nvPr/>
          </p:nvSpPr>
          <p:spPr>
            <a:xfrm>
              <a:off x="1961888" y="99650"/>
              <a:ext cx="1403961" cy="2325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00" dirty="0"/>
                <a:t>SQL Server Gateway</a:t>
              </a:r>
            </a:p>
          </p:txBody>
        </p:sp>
        <p:sp>
          <p:nvSpPr>
            <p:cNvPr id="331" name="Rectangle 330"/>
            <p:cNvSpPr/>
            <p:nvPr/>
          </p:nvSpPr>
          <p:spPr>
            <a:xfrm>
              <a:off x="1979029" y="365078"/>
              <a:ext cx="1395230" cy="436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p:txBody>
        </p:sp>
      </p:grpSp>
      <p:sp>
        <p:nvSpPr>
          <p:cNvPr id="334" name="Right Arrow 333"/>
          <p:cNvSpPr/>
          <p:nvPr/>
        </p:nvSpPr>
        <p:spPr>
          <a:xfrm>
            <a:off x="1752758" y="4451074"/>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48" name="Rectangle 247"/>
          <p:cNvSpPr/>
          <p:nvPr/>
        </p:nvSpPr>
        <p:spPr>
          <a:xfrm>
            <a:off x="2108180" y="3996884"/>
            <a:ext cx="1249020" cy="10089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ADLS as TSV</a:t>
            </a:r>
          </a:p>
          <a:p>
            <a:endPar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[Archived daily]</a:t>
            </a:r>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256" name="TextBox 255"/>
          <p:cNvSpPr txBox="1"/>
          <p:nvPr/>
        </p:nvSpPr>
        <p:spPr>
          <a:xfrm>
            <a:off x="4181296" y="2941583"/>
            <a:ext cx="496172" cy="23083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258" name="TextBox 257"/>
          <p:cNvSpPr txBox="1"/>
          <p:nvPr/>
        </p:nvSpPr>
        <p:spPr>
          <a:xfrm>
            <a:off x="4112676" y="4542753"/>
            <a:ext cx="540154" cy="23071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399" name="Freeform 253"/>
          <p:cNvSpPr>
            <a:spLocks/>
          </p:cNvSpPr>
          <p:nvPr/>
        </p:nvSpPr>
        <p:spPr bwMode="black">
          <a:xfrm>
            <a:off x="11565889" y="2097813"/>
            <a:ext cx="217832" cy="237190"/>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0" name="Oval 254"/>
          <p:cNvSpPr>
            <a:spLocks noChangeArrowheads="1"/>
          </p:cNvSpPr>
          <p:nvPr/>
        </p:nvSpPr>
        <p:spPr bwMode="black">
          <a:xfrm>
            <a:off x="11603036" y="1962761"/>
            <a:ext cx="146066" cy="14349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1" name="TextBox 400"/>
          <p:cNvSpPr txBox="1"/>
          <p:nvPr/>
        </p:nvSpPr>
        <p:spPr>
          <a:xfrm>
            <a:off x="11439329" y="2430488"/>
            <a:ext cx="663525" cy="338466"/>
          </a:xfrm>
          <a:prstGeom prst="rect">
            <a:avLst/>
          </a:prstGeom>
          <a:noFill/>
        </p:spPr>
        <p:txBody>
          <a:bodyPr wrap="square" rtlCol="0">
            <a:spAutoFit/>
          </a:bodyPr>
          <a:lstStyle/>
          <a:p>
            <a:pPr algn="ctr"/>
            <a:r>
              <a:rPr lang="en-US" sz="800" dirty="0">
                <a:latin typeface="Arial" pitchFamily="34" charset="0"/>
                <a:cs typeface="Arial" pitchFamily="34" charset="0"/>
              </a:rPr>
              <a:t>Business</a:t>
            </a:r>
          </a:p>
          <a:p>
            <a:pPr algn="ctr"/>
            <a:r>
              <a:rPr lang="en-US" sz="800" dirty="0">
                <a:latin typeface="Arial" pitchFamily="34" charset="0"/>
                <a:cs typeface="Arial" pitchFamily="34" charset="0"/>
              </a:rPr>
              <a:t>Users</a:t>
            </a:r>
          </a:p>
        </p:txBody>
      </p:sp>
      <p:sp>
        <p:nvSpPr>
          <p:cNvPr id="411" name="Right Arrow 410"/>
          <p:cNvSpPr/>
          <p:nvPr/>
        </p:nvSpPr>
        <p:spPr>
          <a:xfrm>
            <a:off x="1805315" y="2227031"/>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12" name="Right Arrow 411"/>
          <p:cNvSpPr/>
          <p:nvPr/>
        </p:nvSpPr>
        <p:spPr>
          <a:xfrm rot="20657554">
            <a:off x="3496482" y="302486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413" name="Right Arrow 412"/>
          <p:cNvSpPr/>
          <p:nvPr/>
        </p:nvSpPr>
        <p:spPr>
          <a:xfrm>
            <a:off x="3432219" y="435961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28" name="TextBox 27"/>
          <p:cNvSpPr txBox="1"/>
          <p:nvPr/>
        </p:nvSpPr>
        <p:spPr>
          <a:xfrm rot="1144725">
            <a:off x="3487917" y="2409935"/>
            <a:ext cx="679236" cy="230652"/>
          </a:xfrm>
          <a:prstGeom prst="rect">
            <a:avLst/>
          </a:prstGeom>
          <a:noFill/>
        </p:spPr>
        <p:txBody>
          <a:bodyPr wrap="square" rtlCol="0">
            <a:spAutoFit/>
          </a:bodyPr>
          <a:lstStyle/>
          <a:p>
            <a:r>
              <a:rPr lang="en-US" sz="900" dirty="0">
                <a:solidFill>
                  <a:srgbClr val="002060"/>
                </a:solidFill>
                <a:latin typeface="Arial" pitchFamily="34" charset="0"/>
                <a:cs typeface="Arial" pitchFamily="34" charset="0"/>
              </a:rPr>
              <a:t>HOT</a:t>
            </a:r>
            <a:endParaRPr lang="en-US" sz="1050" dirty="0">
              <a:solidFill>
                <a:srgbClr val="002060"/>
              </a:solidFill>
              <a:latin typeface="Arial" pitchFamily="34" charset="0"/>
              <a:cs typeface="Arial" pitchFamily="34" charset="0"/>
            </a:endParaRPr>
          </a:p>
        </p:txBody>
      </p:sp>
      <p:sp>
        <p:nvSpPr>
          <p:cNvPr id="29" name="TextBox 28"/>
          <p:cNvSpPr txBox="1"/>
          <p:nvPr/>
        </p:nvSpPr>
        <p:spPr>
          <a:xfrm rot="20548857">
            <a:off x="3511397" y="3400429"/>
            <a:ext cx="743634" cy="199899"/>
          </a:xfrm>
          <a:prstGeom prst="rect">
            <a:avLst/>
          </a:prstGeom>
          <a:noFill/>
        </p:spPr>
        <p:txBody>
          <a:bodyPr wrap="square" rtlCol="0">
            <a:spAutoFit/>
          </a:bodyPr>
          <a:lstStyle/>
          <a:p>
            <a:r>
              <a:rPr lang="en-US" sz="700" dirty="0">
                <a:solidFill>
                  <a:srgbClr val="002060"/>
                </a:solidFill>
                <a:latin typeface="Arial" pitchFamily="34" charset="0"/>
                <a:cs typeface="Arial" pitchFamily="34" charset="0"/>
              </a:rPr>
              <a:t>WARM/COLD</a:t>
            </a:r>
          </a:p>
        </p:txBody>
      </p:sp>
      <p:sp>
        <p:nvSpPr>
          <p:cNvPr id="416" name="TextBox 415"/>
          <p:cNvSpPr txBox="1"/>
          <p:nvPr/>
        </p:nvSpPr>
        <p:spPr>
          <a:xfrm>
            <a:off x="3381639" y="4462210"/>
            <a:ext cx="743634" cy="230652"/>
          </a:xfrm>
          <a:prstGeom prst="rect">
            <a:avLst/>
          </a:prstGeom>
          <a:noFill/>
        </p:spPr>
        <p:txBody>
          <a:bodyPr wrap="square" rtlCol="0">
            <a:spAutoFit/>
          </a:bodyPr>
          <a:lstStyle/>
          <a:p>
            <a:r>
              <a:rPr lang="en-US" sz="900" dirty="0">
                <a:solidFill>
                  <a:srgbClr val="002060"/>
                </a:solidFill>
                <a:latin typeface="Arial" pitchFamily="34" charset="0"/>
                <a:cs typeface="Arial" pitchFamily="34" charset="0"/>
              </a:rPr>
              <a:t>COLD</a:t>
            </a:r>
          </a:p>
        </p:txBody>
      </p:sp>
      <p:sp>
        <p:nvSpPr>
          <p:cNvPr id="14" name="TextBox 13"/>
          <p:cNvSpPr txBox="1"/>
          <p:nvPr/>
        </p:nvSpPr>
        <p:spPr>
          <a:xfrm>
            <a:off x="7046911" y="1043214"/>
            <a:ext cx="1550548" cy="261406"/>
          </a:xfrm>
          <a:prstGeom prst="rect">
            <a:avLst/>
          </a:prstGeom>
          <a:solidFill>
            <a:schemeClr val="accent3">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BUSINESS RULES</a:t>
            </a:r>
          </a:p>
        </p:txBody>
      </p:sp>
      <p:sp>
        <p:nvSpPr>
          <p:cNvPr id="522" name="Isosceles Triangle 521"/>
          <p:cNvSpPr/>
          <p:nvPr/>
        </p:nvSpPr>
        <p:spPr>
          <a:xfrm rot="5400000">
            <a:off x="8582684" y="1012241"/>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21" name="Rectangle 520"/>
          <p:cNvSpPr/>
          <p:nvPr/>
        </p:nvSpPr>
        <p:spPr>
          <a:xfrm rot="18856293">
            <a:off x="6896521" y="1062681"/>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7" name="Isosceles Triangle 416"/>
          <p:cNvSpPr/>
          <p:nvPr/>
        </p:nvSpPr>
        <p:spPr>
          <a:xfrm rot="5400000">
            <a:off x="10201477"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8" name="Right Arrow 417"/>
          <p:cNvSpPr/>
          <p:nvPr/>
        </p:nvSpPr>
        <p:spPr>
          <a:xfrm>
            <a:off x="9753419" y="2449166"/>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35" name="Rectangle 434"/>
          <p:cNvSpPr/>
          <p:nvPr/>
        </p:nvSpPr>
        <p:spPr>
          <a:xfrm>
            <a:off x="220491" y="2034509"/>
            <a:ext cx="1469692" cy="85125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Staging Area Subscriber</a:t>
            </a:r>
          </a:p>
          <a:p>
            <a:r>
              <a:rPr lang="en-US" sz="1050" dirty="0">
                <a:latin typeface="Segoe UI" panose="020B0502040204020203" pitchFamily="34" charset="0"/>
                <a:cs typeface="Segoe UI" panose="020B0502040204020203" pitchFamily="34" charset="0"/>
              </a:rPr>
              <a:t>[Accounts, Customer, Exchange rates, etc.]</a:t>
            </a:r>
          </a:p>
        </p:txBody>
      </p:sp>
      <p:sp>
        <p:nvSpPr>
          <p:cNvPr id="436" name="Rectangle 435"/>
          <p:cNvSpPr/>
          <p:nvPr/>
        </p:nvSpPr>
        <p:spPr>
          <a:xfrm>
            <a:off x="4602225" y="2632378"/>
            <a:ext cx="1974755" cy="2004336"/>
          </a:xfrm>
          <a:prstGeom prst="rect">
            <a:avLst/>
          </a:prstGeom>
          <a:solidFill>
            <a:srgbClr val="FEF3F0"/>
          </a:solidFill>
          <a:ln w="317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50000"/>
              </a:lnSpc>
            </a:pPr>
            <a:endParaRPr lang="en-US" sz="1000" dirty="0">
              <a:solidFill>
                <a:srgbClr val="002060"/>
              </a:solidFill>
              <a:cs typeface="Segoe UI Light" panose="020B0502040204020203" pitchFamily="34" charset="0"/>
            </a:endParaRPr>
          </a:p>
        </p:txBody>
      </p:sp>
      <p:sp>
        <p:nvSpPr>
          <p:cNvPr id="437" name="Rectangle 436"/>
          <p:cNvSpPr/>
          <p:nvPr/>
        </p:nvSpPr>
        <p:spPr>
          <a:xfrm>
            <a:off x="4658377" y="2718021"/>
            <a:ext cx="1876535" cy="533954"/>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Confirmed Dimensions</a:t>
            </a:r>
            <a:endParaRPr lang="en-US" sz="1050" b="1" dirty="0"/>
          </a:p>
          <a:p>
            <a:r>
              <a:rPr lang="en-US" sz="1050" dirty="0">
                <a:solidFill>
                  <a:schemeClr val="bg1"/>
                </a:solidFill>
                <a:cs typeface="Segoe UI Light" panose="020B0502040204020203" pitchFamily="34" charset="0"/>
              </a:rPr>
              <a:t>Date, Product, etc.</a:t>
            </a:r>
            <a:endParaRPr lang="en-US" sz="1050" dirty="0"/>
          </a:p>
        </p:txBody>
      </p:sp>
      <p:sp>
        <p:nvSpPr>
          <p:cNvPr id="439" name="Rectangle 438"/>
          <p:cNvSpPr/>
          <p:nvPr/>
        </p:nvSpPr>
        <p:spPr>
          <a:xfrm>
            <a:off x="4669284" y="3298557"/>
            <a:ext cx="1876535" cy="383410"/>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Dimensions</a:t>
            </a:r>
            <a:endParaRPr lang="en-US" sz="1050" b="1" dirty="0"/>
          </a:p>
          <a:p>
            <a:r>
              <a:rPr lang="en-US" sz="1050" dirty="0">
                <a:solidFill>
                  <a:schemeClr val="bg1"/>
                </a:solidFill>
                <a:cs typeface="Segoe UI Light" panose="020B0502040204020203" pitchFamily="34" charset="0"/>
              </a:rPr>
              <a:t>Customer, Account, ..</a:t>
            </a:r>
            <a:endParaRPr lang="en-US" sz="1050" dirty="0"/>
          </a:p>
        </p:txBody>
      </p:sp>
      <p:sp>
        <p:nvSpPr>
          <p:cNvPr id="440" name="Rectangle 439"/>
          <p:cNvSpPr/>
          <p:nvPr/>
        </p:nvSpPr>
        <p:spPr>
          <a:xfrm>
            <a:off x="4661529" y="3701412"/>
            <a:ext cx="1873382" cy="448796"/>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Facts</a:t>
            </a:r>
            <a:endParaRPr lang="en-US" sz="1050" b="1" dirty="0"/>
          </a:p>
          <a:p>
            <a:r>
              <a:rPr lang="en-US" sz="1050" dirty="0">
                <a:solidFill>
                  <a:schemeClr val="bg1"/>
                </a:solidFill>
                <a:cs typeface="Segoe UI Light" panose="020B0502040204020203" pitchFamily="34" charset="0"/>
              </a:rPr>
              <a:t>Revenue, Attainments,</a:t>
            </a:r>
            <a:endParaRPr lang="en-US" sz="1050" dirty="0"/>
          </a:p>
        </p:txBody>
      </p:sp>
      <p:sp>
        <p:nvSpPr>
          <p:cNvPr id="441" name="Rectangle 440"/>
          <p:cNvSpPr/>
          <p:nvPr/>
        </p:nvSpPr>
        <p:spPr>
          <a:xfrm>
            <a:off x="4657402" y="4179887"/>
            <a:ext cx="1877510" cy="418235"/>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Maps</a:t>
            </a:r>
          </a:p>
          <a:p>
            <a:r>
              <a:rPr lang="en-US" sz="1100" dirty="0"/>
              <a:t>Account-CU, Timeline</a:t>
            </a:r>
            <a:endParaRPr lang="en-US" sz="1000" dirty="0"/>
          </a:p>
        </p:txBody>
      </p:sp>
      <p:sp>
        <p:nvSpPr>
          <p:cNvPr id="234" name="Rectangle 233"/>
          <p:cNvSpPr/>
          <p:nvPr/>
        </p:nvSpPr>
        <p:spPr>
          <a:xfrm>
            <a:off x="6663815" y="2201896"/>
            <a:ext cx="1446184" cy="394767"/>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chemeClr val="bg1"/>
                </a:solidFill>
                <a:cs typeface="Arial" panose="020B0604020202020204" pitchFamily="34" charset="0"/>
              </a:rPr>
              <a:t>ADW</a:t>
            </a:r>
          </a:p>
        </p:txBody>
      </p:sp>
      <p:sp>
        <p:nvSpPr>
          <p:cNvPr id="236" name="Rectangle 235"/>
          <p:cNvSpPr/>
          <p:nvPr/>
        </p:nvSpPr>
        <p:spPr>
          <a:xfrm>
            <a:off x="6684422" y="2714620"/>
            <a:ext cx="1380650" cy="533954"/>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Optimized for  2 year</a:t>
            </a:r>
            <a:endParaRPr lang="en-US" sz="1050" dirty="0">
              <a:solidFill>
                <a:schemeClr val="bg1"/>
              </a:solidFill>
            </a:endParaRPr>
          </a:p>
        </p:txBody>
      </p:sp>
      <p:sp>
        <p:nvSpPr>
          <p:cNvPr id="238" name="Rectangle 237"/>
          <p:cNvSpPr/>
          <p:nvPr/>
        </p:nvSpPr>
        <p:spPr>
          <a:xfrm>
            <a:off x="6695329" y="3295156"/>
            <a:ext cx="1380650" cy="383410"/>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Delta Merges</a:t>
            </a:r>
            <a:endParaRPr lang="en-US" sz="1050" dirty="0">
              <a:solidFill>
                <a:schemeClr val="bg1"/>
              </a:solidFill>
            </a:endParaRPr>
          </a:p>
        </p:txBody>
      </p:sp>
      <p:sp>
        <p:nvSpPr>
          <p:cNvPr id="242" name="Rectangle 241"/>
          <p:cNvSpPr/>
          <p:nvPr/>
        </p:nvSpPr>
        <p:spPr>
          <a:xfrm>
            <a:off x="6686742" y="3698010"/>
            <a:ext cx="1378331" cy="448796"/>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Relational DW</a:t>
            </a:r>
            <a:endParaRPr lang="en-US" sz="1050" dirty="0">
              <a:solidFill>
                <a:schemeClr val="bg1"/>
              </a:solidFill>
            </a:endParaRPr>
          </a:p>
        </p:txBody>
      </p:sp>
      <p:sp>
        <p:nvSpPr>
          <p:cNvPr id="243" name="Rectangle 242"/>
          <p:cNvSpPr/>
          <p:nvPr/>
        </p:nvSpPr>
        <p:spPr>
          <a:xfrm>
            <a:off x="6683706" y="4176486"/>
            <a:ext cx="1381367" cy="418235"/>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Cached Data</a:t>
            </a:r>
          </a:p>
        </p:txBody>
      </p:sp>
      <p:pic>
        <p:nvPicPr>
          <p:cNvPr id="244" name="Picture 243"/>
          <p:cNvPicPr>
            <a:picLocks noChangeAspect="1"/>
          </p:cNvPicPr>
          <p:nvPr/>
        </p:nvPicPr>
        <p:blipFill>
          <a:blip r:embed="rId4"/>
          <a:stretch>
            <a:fillRect/>
          </a:stretch>
        </p:blipFill>
        <p:spPr>
          <a:xfrm>
            <a:off x="6611182" y="2107774"/>
            <a:ext cx="429119" cy="298394"/>
          </a:xfrm>
          <a:prstGeom prst="rect">
            <a:avLst/>
          </a:prstGeom>
        </p:spPr>
      </p:pic>
      <p:sp>
        <p:nvSpPr>
          <p:cNvPr id="245" name="Title 1"/>
          <p:cNvSpPr txBox="1">
            <a:spLocks/>
          </p:cNvSpPr>
          <p:nvPr/>
        </p:nvSpPr>
        <p:spPr>
          <a:xfrm>
            <a:off x="212282" y="306622"/>
            <a:ext cx="11933820" cy="457921"/>
          </a:xfrm>
          <a:prstGeom prst="rect">
            <a:avLst/>
          </a:prstGeom>
        </p:spPr>
        <p:txBody>
          <a:bodyPr vert="horz" lIns="91372" tIns="45687" rIns="91372" bIns="45687" rtlCol="0" anchor="t">
            <a:noAutofit/>
          </a:bodyPr>
          <a:lstStyle>
            <a:lvl1pPr defTabSz="1218895">
              <a:lnSpc>
                <a:spcPct val="90000"/>
              </a:lnSpc>
              <a:spcBef>
                <a:spcPct val="0"/>
              </a:spcBef>
              <a:buNone/>
              <a:defRPr sz="2300" b="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sz="2399" dirty="0">
                <a:solidFill>
                  <a:srgbClr val="007CC3"/>
                </a:solidFill>
              </a:rPr>
              <a:t>NFR view in UCM-B</a:t>
            </a:r>
            <a:endParaRPr lang="en-US" sz="2000" dirty="0">
              <a:solidFill>
                <a:srgbClr val="007CC3"/>
              </a:solidFill>
            </a:endParaRPr>
          </a:p>
        </p:txBody>
      </p:sp>
      <p:sp>
        <p:nvSpPr>
          <p:cNvPr id="246" name="Rectangle 245"/>
          <p:cNvSpPr/>
          <p:nvPr/>
        </p:nvSpPr>
        <p:spPr>
          <a:xfrm>
            <a:off x="8170147" y="4315543"/>
            <a:ext cx="1485389" cy="288730"/>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WWIC Views</a:t>
            </a:r>
          </a:p>
        </p:txBody>
      </p:sp>
      <p:sp>
        <p:nvSpPr>
          <p:cNvPr id="251" name="Rectangle 250"/>
          <p:cNvSpPr/>
          <p:nvPr/>
        </p:nvSpPr>
        <p:spPr>
          <a:xfrm>
            <a:off x="9987341" y="3842365"/>
            <a:ext cx="1242636" cy="675901"/>
          </a:xfrm>
          <a:prstGeom prst="rec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UCM-B Business Reporting Web site</a:t>
            </a:r>
          </a:p>
        </p:txBody>
      </p:sp>
      <p:sp>
        <p:nvSpPr>
          <p:cNvPr id="252" name="Right Arrow 251"/>
          <p:cNvSpPr/>
          <p:nvPr/>
        </p:nvSpPr>
        <p:spPr>
          <a:xfrm>
            <a:off x="9699513" y="3886407"/>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nvGrpSpPr>
          <p:cNvPr id="297" name="Group 296"/>
          <p:cNvGrpSpPr/>
          <p:nvPr/>
        </p:nvGrpSpPr>
        <p:grpSpPr bwMode="black">
          <a:xfrm>
            <a:off x="11402815" y="3699439"/>
            <a:ext cx="746373" cy="575671"/>
            <a:chOff x="6673850" y="4338638"/>
            <a:chExt cx="1403351" cy="1082675"/>
          </a:xfrm>
          <a:solidFill>
            <a:srgbClr val="FFFFFF"/>
          </a:solidFill>
        </p:grpSpPr>
        <p:sp>
          <p:nvSpPr>
            <p:cNvPr id="29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9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1" name="Oval 250"/>
            <p:cNvSpPr>
              <a:spLocks noChangeArrowheads="1"/>
            </p:cNvSpPr>
            <p:nvPr/>
          </p:nvSpPr>
          <p:spPr bwMode="black">
            <a:xfrm>
              <a:off x="7351713" y="4338638"/>
              <a:ext cx="209550" cy="2143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6" name="Oval 254"/>
            <p:cNvSpPr>
              <a:spLocks noChangeArrowheads="1"/>
            </p:cNvSpPr>
            <p:nvPr/>
          </p:nvSpPr>
          <p:spPr bwMode="black">
            <a:xfrm>
              <a:off x="6888163" y="4386263"/>
              <a:ext cx="274638" cy="2698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2"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grpSp>
      <p:sp>
        <p:nvSpPr>
          <p:cNvPr id="313" name="TextBox 312"/>
          <p:cNvSpPr txBox="1"/>
          <p:nvPr/>
        </p:nvSpPr>
        <p:spPr>
          <a:xfrm>
            <a:off x="11482578" y="4240721"/>
            <a:ext cx="663525" cy="338466"/>
          </a:xfrm>
          <a:prstGeom prst="rect">
            <a:avLst/>
          </a:prstGeom>
          <a:noFill/>
        </p:spPr>
        <p:txBody>
          <a:bodyPr wrap="square" rtlCol="0">
            <a:spAutoFit/>
          </a:bodyPr>
          <a:lstStyle/>
          <a:p>
            <a:r>
              <a:rPr lang="en-US" sz="800" dirty="0">
                <a:latin typeface="Arial" pitchFamily="34" charset="0"/>
                <a:cs typeface="Arial" pitchFamily="34" charset="0"/>
              </a:rPr>
              <a:t>Account Teams</a:t>
            </a:r>
          </a:p>
        </p:txBody>
      </p:sp>
      <p:sp>
        <p:nvSpPr>
          <p:cNvPr id="211" name="Rectangle 210"/>
          <p:cNvSpPr/>
          <p:nvPr/>
        </p:nvSpPr>
        <p:spPr>
          <a:xfrm>
            <a:off x="208469" y="3756288"/>
            <a:ext cx="1489503" cy="5404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Analysis Services</a:t>
            </a:r>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RvR Cube</a:t>
            </a:r>
            <a:endParaRPr lang="en-US" sz="1050" dirty="0">
              <a:latin typeface="Segoe UI" panose="020B0502040204020203" pitchFamily="34" charset="0"/>
              <a:cs typeface="Segoe UI" panose="020B0502040204020203" pitchFamily="34" charset="0"/>
            </a:endParaRPr>
          </a:p>
        </p:txBody>
      </p:sp>
      <p:sp>
        <p:nvSpPr>
          <p:cNvPr id="212" name="Right Arrow 211"/>
          <p:cNvSpPr/>
          <p:nvPr/>
        </p:nvSpPr>
        <p:spPr>
          <a:xfrm>
            <a:off x="1777197" y="3843813"/>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14" name="Rectangle 213"/>
          <p:cNvSpPr/>
          <p:nvPr/>
        </p:nvSpPr>
        <p:spPr>
          <a:xfrm>
            <a:off x="2107984" y="3768340"/>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PowerShell Upload</a:t>
            </a:r>
          </a:p>
        </p:txBody>
      </p:sp>
    </p:spTree>
    <p:extLst>
      <p:ext uri="{BB962C8B-B14F-4D97-AF65-F5344CB8AC3E}">
        <p14:creationId xmlns:p14="http://schemas.microsoft.com/office/powerpoint/2010/main" val="23352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16" y="0"/>
            <a:ext cx="11576502" cy="640080"/>
          </a:xfrm>
        </p:spPr>
        <p:txBody>
          <a:bodyPr vert="horz" lIns="91396" tIns="45699" rIns="91396" bIns="45699" rtlCol="0" anchor="b">
            <a:normAutofit/>
          </a:bodyPr>
          <a:lstStyle/>
          <a:p>
            <a:r>
              <a:rPr lang="en-US" sz="2400" b="0" dirty="0">
                <a:ea typeface="Segoe UI" panose="020B0502040204020203" pitchFamily="34" charset="0"/>
              </a:rPr>
              <a:t>What is the criteria in choosing a ‘high-performance’ data platform for UCM-B </a:t>
            </a:r>
          </a:p>
        </p:txBody>
      </p:sp>
      <p:sp>
        <p:nvSpPr>
          <p:cNvPr id="3" name="Slide Number Placeholder 2"/>
          <p:cNvSpPr>
            <a:spLocks noGrp="1"/>
          </p:cNvSpPr>
          <p:nvPr>
            <p:ph type="sldNum" sz="quarter" idx="12"/>
          </p:nvPr>
        </p:nvSpPr>
        <p:spPr>
          <a:xfrm>
            <a:off x="5932684" y="6478118"/>
            <a:ext cx="123489" cy="236982"/>
          </a:xfrm>
        </p:spPr>
        <p:txBody>
          <a:bodyPr/>
          <a:lstStyle/>
          <a:p>
            <a:fld id="{14D65173-87C9-47C0-A890-7AD8E2754265}" type="slidenum">
              <a:rPr lang="en-US" smtClean="0">
                <a:latin typeface="Segoe UI Light" panose="020B0502040204020203" pitchFamily="34" charset="0"/>
                <a:cs typeface="Segoe UI Light" panose="020B0502040204020203" pitchFamily="34" charset="0"/>
              </a:rPr>
              <a:pPr/>
              <a:t>13</a:t>
            </a:fld>
            <a:endParaRPr lang="en-US" dirty="0">
              <a:latin typeface="Segoe UI Light" panose="020B0502040204020203" pitchFamily="34" charset="0"/>
              <a:cs typeface="Segoe UI Light" panose="020B0502040204020203" pitchFamily="34" charset="0"/>
            </a:endParaRPr>
          </a:p>
        </p:txBody>
      </p:sp>
      <p:graphicFrame>
        <p:nvGraphicFramePr>
          <p:cNvPr id="50" name="Table 49"/>
          <p:cNvGraphicFramePr>
            <a:graphicFrameLocks noGrp="1"/>
          </p:cNvGraphicFramePr>
          <p:nvPr>
            <p:extLst>
              <p:ext uri="{D42A27DB-BD31-4B8C-83A1-F6EECF244321}">
                <p14:modId xmlns:p14="http://schemas.microsoft.com/office/powerpoint/2010/main" val="1020645269"/>
              </p:ext>
            </p:extLst>
          </p:nvPr>
        </p:nvGraphicFramePr>
        <p:xfrm>
          <a:off x="102880" y="875086"/>
          <a:ext cx="11914094" cy="5138928"/>
        </p:xfrm>
        <a:graphic>
          <a:graphicData uri="http://schemas.openxmlformats.org/drawingml/2006/table">
            <a:tbl>
              <a:tblPr firstRow="1" bandRow="1">
                <a:tableStyleId>{69012ECD-51FC-41F1-AA8D-1B2483CD663E}</a:tableStyleId>
              </a:tblPr>
              <a:tblGrid>
                <a:gridCol w="1732959">
                  <a:extLst>
                    <a:ext uri="{9D8B030D-6E8A-4147-A177-3AD203B41FA5}">
                      <a16:colId xmlns:a16="http://schemas.microsoft.com/office/drawing/2014/main" val="20000"/>
                    </a:ext>
                  </a:extLst>
                </a:gridCol>
                <a:gridCol w="3357609">
                  <a:extLst>
                    <a:ext uri="{9D8B030D-6E8A-4147-A177-3AD203B41FA5}">
                      <a16:colId xmlns:a16="http://schemas.microsoft.com/office/drawing/2014/main" val="20001"/>
                    </a:ext>
                  </a:extLst>
                </a:gridCol>
                <a:gridCol w="3465919">
                  <a:extLst>
                    <a:ext uri="{9D8B030D-6E8A-4147-A177-3AD203B41FA5}">
                      <a16:colId xmlns:a16="http://schemas.microsoft.com/office/drawing/2014/main" val="20002"/>
                    </a:ext>
                  </a:extLst>
                </a:gridCol>
                <a:gridCol w="3357607">
                  <a:extLst>
                    <a:ext uri="{9D8B030D-6E8A-4147-A177-3AD203B41FA5}">
                      <a16:colId xmlns:a16="http://schemas.microsoft.com/office/drawing/2014/main" val="20003"/>
                    </a:ext>
                  </a:extLst>
                </a:gridCol>
              </a:tblGrid>
              <a:tr h="612648">
                <a:tc rowSpan="2">
                  <a:txBody>
                    <a:bodyPr/>
                    <a:lstStyle/>
                    <a:p>
                      <a:endParaRPr lang="en-US" sz="1500" dirty="0">
                        <a:solidFill>
                          <a:schemeClr val="tx1"/>
                        </a:solidFill>
                        <a:latin typeface="Segoe UI" panose="020B0502040204020203" pitchFamily="34" charset="0"/>
                        <a:cs typeface="Segoe UI" panose="020B0502040204020203" pitchFamily="34" charset="0"/>
                      </a:endParaRPr>
                    </a:p>
                  </a:txBody>
                  <a:tcPr marL="60944" marR="60944" marT="60944" marB="60944" anchor="ctr">
                    <a:lnR w="12700" cap="flat" cmpd="sng" algn="ctr">
                      <a:solidFill>
                        <a:schemeClr val="tx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solidFill>
                  </a:tcPr>
                </a:tc>
                <a:tc>
                  <a:txBody>
                    <a:bodyPr/>
                    <a:lstStyle/>
                    <a:p>
                      <a:pPr marL="0" marR="0" indent="0" algn="ctr" defTabSz="914324"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rPr>
                        <a:t>Azure DW</a:t>
                      </a:r>
                      <a:endParaRPr lang="en-US" sz="16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60944" marR="60944" marT="60944"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lumMod val="95000"/>
                      </a:schemeClr>
                    </a:solidFill>
                  </a:tcPr>
                </a:tc>
                <a:tc>
                  <a:txBody>
                    <a:bodyPr/>
                    <a:lstStyle/>
                    <a:p>
                      <a:pPr marL="0" marR="0" indent="0" algn="ctr" defTabSz="914324"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rPr>
                        <a:t>Azure Data Lake</a:t>
                      </a:r>
                    </a:p>
                  </a:txBody>
                  <a:tcPr marL="60944" marR="60944" marT="60944" marB="609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solidFill>
                          <a:latin typeface="Segoe UI" panose="020B0502040204020203" pitchFamily="34" charset="0"/>
                          <a:ea typeface="Segoe UI" panose="020B0502040204020203" pitchFamily="34" charset="0"/>
                          <a:cs typeface="Segoe UI" panose="020B0502040204020203" pitchFamily="34" charset="0"/>
                        </a:rPr>
                        <a:t>COSMOS</a:t>
                      </a:r>
                      <a:endParaRPr lang="en-US" sz="16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60944" marR="60944" marT="60944" marB="60944"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57200">
                <a:tc vMerge="1">
                  <a:txBody>
                    <a:bodyPr/>
                    <a:lstStyle/>
                    <a:p>
                      <a:endParaRPr lang="en-US" sz="1200" dirty="0">
                        <a:latin typeface="Segoe UI" panose="020B0502040204020203" pitchFamily="34" charset="0"/>
                        <a:cs typeface="Segoe UI" panose="020B0502040204020203" pitchFamily="34" charset="0"/>
                      </a:endParaRPr>
                    </a:p>
                  </a:txBody>
                  <a:tcPr marL="121888" marR="121888" marT="60944" marB="60944"/>
                </a:tc>
                <a:tc>
                  <a:txBody>
                    <a:bodyPr/>
                    <a:lstStyle/>
                    <a:p>
                      <a:pPr marL="171450" indent="-171450">
                        <a:buFont typeface="Wingdings" panose="05000000000000000000" pitchFamily="2" charset="2"/>
                        <a:buChar char="§"/>
                      </a:pPr>
                      <a:r>
                        <a:rPr lang="en-US" sz="1100" dirty="0">
                          <a:solidFill>
                            <a:schemeClr val="tx1"/>
                          </a:solidFill>
                          <a:latin typeface="Segoe UI" panose="020B0502040204020203" pitchFamily="34" charset="0"/>
                          <a:cs typeface="Segoe UI" panose="020B0502040204020203" pitchFamily="34" charset="0"/>
                        </a:rPr>
                        <a:t>SQL Azure DWH – PAAS</a:t>
                      </a:r>
                      <a:r>
                        <a:rPr lang="en-US" sz="1100" baseline="0" dirty="0">
                          <a:solidFill>
                            <a:schemeClr val="tx1"/>
                          </a:solidFill>
                          <a:latin typeface="Segoe UI" panose="020B0502040204020203" pitchFamily="34" charset="0"/>
                          <a:cs typeface="Segoe UI" panose="020B0502040204020203" pitchFamily="34" charset="0"/>
                        </a:rPr>
                        <a:t> solution with elastic scale for performance/scalability</a:t>
                      </a:r>
                      <a:endParaRPr lang="en-US" sz="1100" dirty="0">
                        <a:solidFill>
                          <a:schemeClr val="tx1"/>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
                      </a:pPr>
                      <a:r>
                        <a:rPr lang="en-US" sz="1100" dirty="0">
                          <a:solidFill>
                            <a:schemeClr val="tx1"/>
                          </a:solidFill>
                          <a:latin typeface="Segoe UI" panose="020B0502040204020203" pitchFamily="34" charset="0"/>
                          <a:cs typeface="Segoe UI" panose="020B0502040204020203" pitchFamily="34" charset="0"/>
                        </a:rPr>
                        <a:t>Central DWH contains granular data</a:t>
                      </a:r>
                    </a:p>
                  </a:txBody>
                  <a:tcPr marL="24378" marR="24378"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lumMod val="95000"/>
                      </a:schemeClr>
                    </a:solidFill>
                  </a:tcPr>
                </a:tc>
                <a:tc>
                  <a:txBody>
                    <a:bodyPr/>
                    <a:lstStyle/>
                    <a:p>
                      <a:pPr marL="171450" indent="-171450" algn="l" defTabSz="914324" rtl="0" eaLnBrk="1" latinLnBrk="0" hangingPunct="1">
                        <a:buFont typeface="Wingdings" panose="05000000000000000000" pitchFamily="2" charset="2"/>
                        <a:buChar char="§"/>
                      </a:pPr>
                      <a:r>
                        <a:rPr lang="en-US" sz="1200" kern="1200" dirty="0">
                          <a:solidFill>
                            <a:schemeClr val="tx1"/>
                          </a:solidFill>
                          <a:latin typeface="Segoe UI" panose="020B0502040204020203" pitchFamily="34" charset="0"/>
                          <a:cs typeface="Segoe UI" panose="020B0502040204020203" pitchFamily="34" charset="0"/>
                        </a:rPr>
                        <a:t>Azure Data Lake store/analytics</a:t>
                      </a:r>
                      <a:r>
                        <a:rPr lang="en-US" sz="1200" kern="1200" baseline="0" dirty="0">
                          <a:solidFill>
                            <a:schemeClr val="tx1"/>
                          </a:solidFill>
                          <a:latin typeface="Segoe UI" panose="020B0502040204020203" pitchFamily="34" charset="0"/>
                          <a:cs typeface="Segoe UI" panose="020B0502040204020203" pitchFamily="34" charset="0"/>
                        </a:rPr>
                        <a:t> aligning to Cortana Analytics Suite</a:t>
                      </a:r>
                      <a:endParaRPr lang="en-US" sz="1200" kern="1200" dirty="0">
                        <a:solidFill>
                          <a:schemeClr val="tx1"/>
                        </a:solidFill>
                        <a:latin typeface="Segoe UI" panose="020B0502040204020203" pitchFamily="34" charset="0"/>
                        <a:ea typeface="+mn-ea"/>
                        <a:cs typeface="Segoe UI" panose="020B0502040204020203" pitchFamily="34" charset="0"/>
                      </a:endParaRPr>
                    </a:p>
                  </a:txBody>
                  <a:tcPr marL="24378" marR="2437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lumMod val="95000"/>
                      </a:schemeClr>
                    </a:solidFill>
                  </a:tcPr>
                </a:tc>
                <a:tc>
                  <a:txBody>
                    <a:bodyPr/>
                    <a:lstStyle/>
                    <a:p>
                      <a:pPr marL="171450" indent="-171450" algn="l" defTabSz="914324" rtl="0" eaLnBrk="1" latinLnBrk="0" hangingPunct="1">
                        <a:buFont typeface="Wingdings" panose="05000000000000000000" pitchFamily="2" charset="2"/>
                        <a:buChar char="§"/>
                      </a:pPr>
                      <a:r>
                        <a:rPr lang="en-US" sz="1200" kern="1200" dirty="0">
                          <a:solidFill>
                            <a:schemeClr val="tx1"/>
                          </a:solidFill>
                          <a:latin typeface="Segoe UI" panose="020B0502040204020203" pitchFamily="34" charset="0"/>
                          <a:cs typeface="Segoe UI" panose="020B0502040204020203" pitchFamily="34" charset="0"/>
                        </a:rPr>
                        <a:t>COSMOS Data store for processing</a:t>
                      </a:r>
                      <a:r>
                        <a:rPr lang="en-US" sz="1200" kern="1200" baseline="0" dirty="0">
                          <a:solidFill>
                            <a:schemeClr val="tx1"/>
                          </a:solidFill>
                          <a:latin typeface="Segoe UI" panose="020B0502040204020203" pitchFamily="34" charset="0"/>
                          <a:cs typeface="Segoe UI" panose="020B0502040204020203" pitchFamily="34" charset="0"/>
                        </a:rPr>
                        <a:t>/storing data </a:t>
                      </a:r>
                      <a:endParaRPr lang="en-US" sz="1200" kern="1200" dirty="0">
                        <a:solidFill>
                          <a:schemeClr val="tx1"/>
                        </a:solidFill>
                        <a:latin typeface="Segoe UI" panose="020B0502040204020203" pitchFamily="34" charset="0"/>
                        <a:ea typeface="+mn-ea"/>
                        <a:cs typeface="Segoe UI" panose="020B0502040204020203" pitchFamily="34" charset="0"/>
                      </a:endParaRPr>
                    </a:p>
                  </a:txBody>
                  <a:tcPr marL="24378" marR="24378" marT="0"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r h="457200">
                <a:tc>
                  <a:txBody>
                    <a:bodyPr/>
                    <a:lstStyle/>
                    <a:p>
                      <a:pPr marL="0" algn="l" defTabSz="914324" rtl="0" eaLnBrk="1" latinLnBrk="0" hangingPunct="1"/>
                      <a:r>
                        <a:rPr lang="en-US" sz="1400" b="1" kern="1200" dirty="0">
                          <a:solidFill>
                            <a:schemeClr val="tx1"/>
                          </a:solidFill>
                          <a:latin typeface="Segoe UI" panose="020B0502040204020203" pitchFamily="34" charset="0"/>
                          <a:cs typeface="Segoe UI" panose="020B0502040204020203" pitchFamily="34" charset="0"/>
                        </a:rPr>
                        <a:t>Volume</a:t>
                      </a:r>
                      <a:endParaRPr lang="en-US" sz="1400" b="1"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solidFill>
                            <a:schemeClr val="tx1"/>
                          </a:solidFill>
                          <a:latin typeface="Segoe UI" panose="020B0502040204020203" pitchFamily="34" charset="0"/>
                          <a:cs typeface="Segoe UI" panose="020B0502040204020203" pitchFamily="34" charset="0"/>
                        </a:rPr>
                        <a:t>Traditional central EDW is known to work for</a:t>
                      </a:r>
                      <a:r>
                        <a:rPr lang="en-US" sz="1100" baseline="0" dirty="0">
                          <a:solidFill>
                            <a:schemeClr val="tx1"/>
                          </a:solidFill>
                          <a:latin typeface="Segoe UI" panose="020B0502040204020203" pitchFamily="34" charset="0"/>
                          <a:cs typeface="Segoe UI" panose="020B0502040204020203" pitchFamily="34" charset="0"/>
                        </a:rPr>
                        <a:t> the projected volume but </a:t>
                      </a:r>
                      <a:r>
                        <a:rPr lang="en-US" sz="1100" u="sng" baseline="0" dirty="0">
                          <a:solidFill>
                            <a:schemeClr val="tx1"/>
                          </a:solidFill>
                          <a:latin typeface="Segoe UI" panose="020B0502040204020203" pitchFamily="34" charset="0"/>
                          <a:cs typeface="Segoe UI" panose="020B0502040204020203" pitchFamily="34" charset="0"/>
                        </a:rPr>
                        <a:t>may not be optimal</a:t>
                      </a:r>
                      <a:r>
                        <a:rPr lang="en-US" sz="1100" baseline="0" dirty="0">
                          <a:solidFill>
                            <a:schemeClr val="tx1"/>
                          </a:solidFill>
                          <a:latin typeface="Segoe UI" panose="020B0502040204020203" pitchFamily="34" charset="0"/>
                          <a:cs typeface="Segoe UI" panose="020B0502040204020203" pitchFamily="34" charset="0"/>
                        </a:rPr>
                        <a:t> with data size of 1-2 TB</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Physically partitioned data and hence</a:t>
                      </a:r>
                      <a:r>
                        <a:rPr lang="en-US" sz="1100" u="sng" dirty="0">
                          <a:solidFill>
                            <a:schemeClr val="tx1"/>
                          </a:solidFill>
                          <a:latin typeface="Segoe UI" panose="020B0502040204020203" pitchFamily="34" charset="0"/>
                          <a:cs typeface="Segoe UI" panose="020B0502040204020203" pitchFamily="34" charset="0"/>
                        </a:rPr>
                        <a:t> can accommodate higher volumes</a:t>
                      </a:r>
                      <a:r>
                        <a:rPr lang="en-US" sz="1100" dirty="0">
                          <a:solidFill>
                            <a:schemeClr val="tx1"/>
                          </a:solidFill>
                          <a:latin typeface="Segoe UI" panose="020B0502040204020203" pitchFamily="34" charset="0"/>
                          <a:cs typeface="Segoe UI" panose="020B0502040204020203" pitchFamily="34" charset="0"/>
                        </a:rPr>
                        <a:t>.</a:t>
                      </a: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Designed for </a:t>
                      </a:r>
                      <a:r>
                        <a:rPr lang="en-US" sz="1100" u="sng" dirty="0">
                          <a:solidFill>
                            <a:schemeClr val="tx1"/>
                          </a:solidFill>
                          <a:latin typeface="Segoe UI" panose="020B0502040204020203" pitchFamily="34" charset="0"/>
                          <a:cs typeface="Segoe UI" panose="020B0502040204020203" pitchFamily="34" charset="0"/>
                        </a:rPr>
                        <a:t>high volume data</a:t>
                      </a:r>
                      <a:r>
                        <a:rPr lang="en-US" sz="1100" u="sng" baseline="0" dirty="0">
                          <a:solidFill>
                            <a:schemeClr val="tx1"/>
                          </a:solidFill>
                          <a:latin typeface="Segoe UI" panose="020B0502040204020203" pitchFamily="34" charset="0"/>
                          <a:cs typeface="Segoe UI" panose="020B0502040204020203" pitchFamily="34" charset="0"/>
                        </a:rPr>
                        <a:t> warehouses</a:t>
                      </a:r>
                      <a:r>
                        <a:rPr lang="en-US" sz="1100" baseline="0" dirty="0">
                          <a:solidFill>
                            <a:schemeClr val="tx1"/>
                          </a:solidFill>
                          <a:latin typeface="Segoe UI" panose="020B0502040204020203" pitchFamily="34" charset="0"/>
                          <a:cs typeface="Segoe UI" panose="020B0502040204020203" pitchFamily="34" charset="0"/>
                        </a:rPr>
                        <a:t>.</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2"/>
                  </a:ext>
                </a:extLst>
              </a:tr>
              <a:tr h="457200">
                <a:tc>
                  <a:txBody>
                    <a:bodyPr/>
                    <a:lstStyle/>
                    <a:p>
                      <a:pPr marL="0" algn="l" defTabSz="914324" rtl="0" eaLnBrk="1" latinLnBrk="0" hangingPunct="1"/>
                      <a:r>
                        <a:rPr lang="en-US" sz="1400" b="1" kern="1200" dirty="0">
                          <a:solidFill>
                            <a:schemeClr val="tx1"/>
                          </a:solidFill>
                          <a:latin typeface="Segoe UI" panose="020B0502040204020203" pitchFamily="34" charset="0"/>
                          <a:cs typeface="Segoe UI" panose="020B0502040204020203" pitchFamily="34" charset="0"/>
                        </a:rPr>
                        <a:t>Load Performance</a:t>
                      </a:r>
                      <a:endParaRPr lang="en-US" sz="1400" b="1"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82880" marT="0" marB="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solidFill>
                            <a:schemeClr val="tx1"/>
                          </a:solidFill>
                          <a:latin typeface="Segoe UI" panose="020B0502040204020203" pitchFamily="34" charset="0"/>
                          <a:cs typeface="Segoe UI" panose="020B0502040204020203" pitchFamily="34" charset="0"/>
                        </a:rPr>
                        <a:t>L</a:t>
                      </a:r>
                      <a:r>
                        <a:rPr lang="en-US" sz="1100" baseline="0" dirty="0">
                          <a:solidFill>
                            <a:schemeClr val="tx1"/>
                          </a:solidFill>
                          <a:latin typeface="Segoe UI" panose="020B0502040204020203" pitchFamily="34" charset="0"/>
                          <a:cs typeface="Segoe UI" panose="020B0502040204020203" pitchFamily="34" charset="0"/>
                        </a:rPr>
                        <a:t>oad performance can be matched with increased DTUs but comes with cost</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P</a:t>
                      </a:r>
                      <a:r>
                        <a:rPr lang="en-US" sz="1100" baseline="0" dirty="0">
                          <a:solidFill>
                            <a:schemeClr val="tx1"/>
                          </a:solidFill>
                          <a:latin typeface="Segoe UI" panose="020B0502040204020203" pitchFamily="34" charset="0"/>
                          <a:cs typeface="Segoe UI" panose="020B0502040204020203" pitchFamily="34" charset="0"/>
                        </a:rPr>
                        <a:t>arallel processing with MPP results in better performance and performance can be boosted with increased DTUs</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P</a:t>
                      </a:r>
                      <a:r>
                        <a:rPr lang="en-US" sz="1100" baseline="0" dirty="0">
                          <a:solidFill>
                            <a:schemeClr val="tx1"/>
                          </a:solidFill>
                          <a:latin typeface="Segoe UI" panose="020B0502040204020203" pitchFamily="34" charset="0"/>
                          <a:cs typeface="Segoe UI" panose="020B0502040204020203" pitchFamily="34" charset="0"/>
                        </a:rPr>
                        <a:t>arallel processing with Map-Reduce results in better performance.</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3"/>
                  </a:ext>
                </a:extLst>
              </a:tr>
              <a:tr h="502920">
                <a:tc>
                  <a:txBody>
                    <a:bodyPr/>
                    <a:lstStyle/>
                    <a:p>
                      <a:pPr marL="0" algn="l" defTabSz="914324" rtl="0" eaLnBrk="1" latinLnBrk="0" hangingPunct="1"/>
                      <a:r>
                        <a:rPr lang="en-US" sz="1400" b="1" kern="1200" dirty="0">
                          <a:solidFill>
                            <a:schemeClr val="tx1"/>
                          </a:solidFill>
                          <a:latin typeface="Segoe UI" panose="020B0502040204020203" pitchFamily="34" charset="0"/>
                          <a:cs typeface="Segoe UI" panose="020B0502040204020203" pitchFamily="34" charset="0"/>
                        </a:rPr>
                        <a:t>Data Access</a:t>
                      </a:r>
                      <a:endParaRPr lang="en-US" sz="1400" b="1"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solidFill>
                            <a:schemeClr val="tx1"/>
                          </a:solidFill>
                          <a:latin typeface="Segoe UI" panose="020B0502040204020203" pitchFamily="34" charset="0"/>
                          <a:cs typeface="Segoe UI" panose="020B0502040204020203" pitchFamily="34" charset="0"/>
                        </a:rPr>
                        <a:t>Access is easier.</a:t>
                      </a:r>
                    </a:p>
                    <a:p>
                      <a:r>
                        <a:rPr lang="en-US" sz="1100" dirty="0">
                          <a:solidFill>
                            <a:schemeClr val="tx1"/>
                          </a:solidFill>
                          <a:latin typeface="Segoe UI" panose="020B0502040204020203" pitchFamily="34" charset="0"/>
                          <a:cs typeface="Segoe UI" panose="020B0502040204020203" pitchFamily="34" charset="0"/>
                        </a:rPr>
                        <a:t>Query</a:t>
                      </a:r>
                      <a:r>
                        <a:rPr lang="en-US" sz="1100" baseline="0" dirty="0">
                          <a:solidFill>
                            <a:schemeClr val="tx1"/>
                          </a:solidFill>
                          <a:latin typeface="Segoe UI" panose="020B0502040204020203" pitchFamily="34" charset="0"/>
                          <a:cs typeface="Segoe UI" panose="020B0502040204020203" pitchFamily="34" charset="0"/>
                        </a:rPr>
                        <a:t> performance can be an issue.</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Easier</a:t>
                      </a:r>
                      <a:r>
                        <a:rPr lang="en-US" sz="1100" baseline="0" dirty="0">
                          <a:solidFill>
                            <a:schemeClr val="tx1"/>
                          </a:solidFill>
                          <a:latin typeface="Segoe UI" panose="020B0502040204020203" pitchFamily="34" charset="0"/>
                          <a:cs typeface="Segoe UI" panose="020B0502040204020203" pitchFamily="34" charset="0"/>
                        </a:rPr>
                        <a:t> and data access through USQL other standard open source. </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Data access</a:t>
                      </a:r>
                      <a:r>
                        <a:rPr lang="en-US" sz="1100" baseline="0" dirty="0">
                          <a:solidFill>
                            <a:schemeClr val="tx1"/>
                          </a:solidFill>
                          <a:latin typeface="Segoe UI" panose="020B0502040204020203" pitchFamily="34" charset="0"/>
                          <a:cs typeface="Segoe UI" panose="020B0502040204020203" pitchFamily="34" charset="0"/>
                        </a:rPr>
                        <a:t> restricted through Scope scripts</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4"/>
                  </a:ext>
                </a:extLst>
              </a:tr>
              <a:tr h="502920">
                <a:tc>
                  <a:txBody>
                    <a:bodyPr/>
                    <a:lstStyle/>
                    <a:p>
                      <a:pPr marL="0" algn="l" defTabSz="914324" rtl="0" eaLnBrk="1" latinLnBrk="0" hangingPunct="1"/>
                      <a:r>
                        <a:rPr lang="en-US" sz="1400" b="1" kern="1200" dirty="0">
                          <a:solidFill>
                            <a:schemeClr val="tx1"/>
                          </a:solidFill>
                          <a:latin typeface="Segoe UI" panose="020B0502040204020203" pitchFamily="34" charset="0"/>
                          <a:cs typeface="Segoe UI" panose="020B0502040204020203" pitchFamily="34" charset="0"/>
                        </a:rPr>
                        <a:t>Scalability</a:t>
                      </a:r>
                      <a:endParaRPr lang="en-US" sz="1400" b="1"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solidFill>
                            <a:schemeClr val="tx1"/>
                          </a:solidFill>
                          <a:latin typeface="Segoe UI" panose="020B0502040204020203" pitchFamily="34" charset="0"/>
                          <a:cs typeface="Segoe UI" panose="020B0502040204020203" pitchFamily="34" charset="0"/>
                        </a:rPr>
                        <a:t>4-5 TB SQL Azure node has to be partitioned to multiple DBs</a:t>
                      </a: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Can be scalable by adding more logical partitions for new data</a:t>
                      </a:r>
                      <a:r>
                        <a:rPr lang="en-US" sz="1100" baseline="0" dirty="0">
                          <a:solidFill>
                            <a:schemeClr val="tx1"/>
                          </a:solidFill>
                          <a:latin typeface="Segoe UI" panose="020B0502040204020203" pitchFamily="34" charset="0"/>
                          <a:cs typeface="Segoe UI" panose="020B0502040204020203" pitchFamily="34" charset="0"/>
                        </a:rPr>
                        <a:t> source/growth</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Good</a:t>
                      </a:r>
                      <a:r>
                        <a:rPr lang="en-US" sz="1100" baseline="0" dirty="0">
                          <a:solidFill>
                            <a:schemeClr val="tx1"/>
                          </a:solidFill>
                          <a:latin typeface="Segoe UI" panose="020B0502040204020203" pitchFamily="34" charset="0"/>
                          <a:cs typeface="Segoe UI" panose="020B0502040204020203" pitchFamily="34" charset="0"/>
                        </a:rPr>
                        <a:t> Scalability</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5"/>
                  </a:ext>
                </a:extLst>
              </a:tr>
              <a:tr h="457200">
                <a:tc>
                  <a:txBody>
                    <a:bodyPr/>
                    <a:lstStyle/>
                    <a:p>
                      <a:pPr marL="0" algn="l" defTabSz="914324" rtl="0" eaLnBrk="1" latinLnBrk="0" hangingPunct="1"/>
                      <a:r>
                        <a:rPr lang="en-US" sz="1400" b="1" kern="1200" dirty="0">
                          <a:solidFill>
                            <a:schemeClr val="tx1"/>
                          </a:solidFill>
                          <a:latin typeface="Segoe UI" panose="020B0502040204020203" pitchFamily="34" charset="0"/>
                          <a:cs typeface="Segoe UI" panose="020B0502040204020203" pitchFamily="34" charset="0"/>
                        </a:rPr>
                        <a:t>Strategic</a:t>
                      </a:r>
                      <a:r>
                        <a:rPr lang="en-US" sz="1400" b="1" kern="1200" baseline="0" dirty="0">
                          <a:solidFill>
                            <a:schemeClr val="tx1"/>
                          </a:solidFill>
                          <a:latin typeface="Segoe UI" panose="020B0502040204020203" pitchFamily="34" charset="0"/>
                          <a:cs typeface="Segoe UI" panose="020B0502040204020203" pitchFamily="34" charset="0"/>
                        </a:rPr>
                        <a:t> Alignment</a:t>
                      </a:r>
                      <a:endParaRPr lang="en-US" sz="1400" b="1"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82880" marT="0" marB="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solidFill>
                            <a:schemeClr val="tx1"/>
                          </a:solidFill>
                          <a:latin typeface="Segoe UI" panose="020B0502040204020203" pitchFamily="34" charset="0"/>
                          <a:cs typeface="Segoe UI" panose="020B0502040204020203" pitchFamily="34" charset="0"/>
                        </a:rPr>
                        <a:t>Aligns</a:t>
                      </a:r>
                      <a:r>
                        <a:rPr lang="en-US" sz="1100" baseline="0" dirty="0">
                          <a:solidFill>
                            <a:schemeClr val="tx1"/>
                          </a:solidFill>
                          <a:latin typeface="Segoe UI" panose="020B0502040204020203" pitchFamily="34" charset="0"/>
                          <a:cs typeface="Segoe UI" panose="020B0502040204020203" pitchFamily="34" charset="0"/>
                        </a:rPr>
                        <a:t> with Cortana Analytics suite recommendation</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Aligns</a:t>
                      </a:r>
                      <a:r>
                        <a:rPr lang="en-US" sz="1100" baseline="0" dirty="0">
                          <a:solidFill>
                            <a:schemeClr val="tx1"/>
                          </a:solidFill>
                          <a:latin typeface="Segoe UI" panose="020B0502040204020203" pitchFamily="34" charset="0"/>
                          <a:cs typeface="Segoe UI" panose="020B0502040204020203" pitchFamily="34" charset="0"/>
                        </a:rPr>
                        <a:t> with Cortana Analytics suite recommendation and strategy to migrated from COSMOS to ADL</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indent="0" algn="l" defTabSz="914324"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Segoe UI" panose="020B0502040204020203" pitchFamily="34" charset="0"/>
                          <a:cs typeface="Segoe UI" panose="020B0502040204020203" pitchFamily="34" charset="0"/>
                        </a:rPr>
                        <a:t>With latest development</a:t>
                      </a:r>
                      <a:r>
                        <a:rPr lang="en-US" sz="1100" baseline="0" dirty="0">
                          <a:solidFill>
                            <a:schemeClr val="tx1"/>
                          </a:solidFill>
                          <a:latin typeface="Segoe UI" panose="020B0502040204020203" pitchFamily="34" charset="0"/>
                          <a:cs typeface="Segoe UI" panose="020B0502040204020203" pitchFamily="34" charset="0"/>
                        </a:rPr>
                        <a:t> with strategy to move to Azure Data Lake</a:t>
                      </a:r>
                      <a:endParaRPr lang="en-US" sz="1100" dirty="0">
                        <a:solidFill>
                          <a:schemeClr val="tx1"/>
                        </a:solidFill>
                        <a:latin typeface="Segoe UI" panose="020B0502040204020203" pitchFamily="34" charset="0"/>
                        <a:cs typeface="Segoe UI" panose="020B0502040204020203" pitchFamily="34" charset="0"/>
                      </a:endParaRPr>
                    </a:p>
                    <a:p>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6"/>
                  </a:ext>
                </a:extLst>
              </a:tr>
              <a:tr h="502920">
                <a:tc>
                  <a:txBody>
                    <a:bodyPr/>
                    <a:lstStyle/>
                    <a:p>
                      <a:pPr marL="0" algn="l" defTabSz="914324" rtl="0" eaLnBrk="1" latinLnBrk="0" hangingPunct="1"/>
                      <a:r>
                        <a:rPr lang="en-US" sz="1400" b="1" kern="1200" dirty="0">
                          <a:solidFill>
                            <a:schemeClr val="tx1"/>
                          </a:solidFill>
                          <a:latin typeface="Segoe UI" panose="020B0502040204020203" pitchFamily="34" charset="0"/>
                          <a:cs typeface="Segoe UI" panose="020B0502040204020203" pitchFamily="34" charset="0"/>
                        </a:rPr>
                        <a:t>Complexity</a:t>
                      </a:r>
                      <a:endParaRPr lang="en-US" sz="1400" b="1"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solidFill>
                            <a:schemeClr val="tx1"/>
                          </a:solidFill>
                          <a:latin typeface="Segoe UI" panose="020B0502040204020203" pitchFamily="34" charset="0"/>
                          <a:cs typeface="Segoe UI" panose="020B0502040204020203" pitchFamily="34" charset="0"/>
                        </a:rPr>
                        <a:t>Simplest</a:t>
                      </a:r>
                      <a:r>
                        <a:rPr lang="en-US" sz="1100" baseline="0" dirty="0">
                          <a:solidFill>
                            <a:schemeClr val="tx1"/>
                          </a:solidFill>
                          <a:latin typeface="Segoe UI" panose="020B0502040204020203" pitchFamily="34" charset="0"/>
                          <a:cs typeface="Segoe UI" panose="020B0502040204020203" pitchFamily="34" charset="0"/>
                        </a:rPr>
                        <a:t> of the 3 approaches</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Development and Complexity higher for configurable calculation</a:t>
                      </a:r>
                      <a:r>
                        <a:rPr lang="en-US" sz="1100" baseline="0" dirty="0">
                          <a:solidFill>
                            <a:schemeClr val="tx1"/>
                          </a:solidFill>
                          <a:latin typeface="Segoe UI" panose="020B0502040204020203" pitchFamily="34" charset="0"/>
                          <a:cs typeface="Segoe UI" panose="020B0502040204020203" pitchFamily="34" charset="0"/>
                        </a:rPr>
                        <a:t> engine</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Development and Complexity higher for configurable calculation</a:t>
                      </a:r>
                      <a:r>
                        <a:rPr lang="en-US" sz="1100" baseline="0" dirty="0">
                          <a:solidFill>
                            <a:schemeClr val="tx1"/>
                          </a:solidFill>
                          <a:latin typeface="Segoe UI" panose="020B0502040204020203" pitchFamily="34" charset="0"/>
                          <a:cs typeface="Segoe UI" panose="020B0502040204020203" pitchFamily="34" charset="0"/>
                        </a:rPr>
                        <a:t> engine</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7"/>
                  </a:ext>
                </a:extLst>
              </a:tr>
              <a:tr h="502920">
                <a:tc>
                  <a:txBody>
                    <a:bodyPr/>
                    <a:lstStyle/>
                    <a:p>
                      <a:pPr algn="l"/>
                      <a:r>
                        <a:rPr lang="en-US" sz="1400" b="1" dirty="0">
                          <a:solidFill>
                            <a:schemeClr val="tx1"/>
                          </a:solidFill>
                          <a:latin typeface="Segoe UI" panose="020B0502040204020203" pitchFamily="34" charset="0"/>
                          <a:cs typeface="Segoe UI" panose="020B0502040204020203" pitchFamily="34" charset="0"/>
                        </a:rPr>
                        <a:t>Cost</a:t>
                      </a:r>
                      <a:endParaRPr lang="en-US" sz="14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82880" marT="60944" marB="60944"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100" dirty="0">
                          <a:solidFill>
                            <a:schemeClr val="tx1"/>
                          </a:solidFill>
                          <a:latin typeface="Segoe UI" panose="020B0502040204020203" pitchFamily="34" charset="0"/>
                          <a:cs typeface="Segoe UI" panose="020B0502040204020203" pitchFamily="34" charset="0"/>
                        </a:rPr>
                        <a:t>Cost assuming a 4-5 TB size</a:t>
                      </a:r>
                      <a:r>
                        <a:rPr lang="en-US" sz="1100" baseline="0" dirty="0">
                          <a:solidFill>
                            <a:schemeClr val="tx1"/>
                          </a:solidFill>
                          <a:latin typeface="Segoe UI" panose="020B0502040204020203" pitchFamily="34" charset="0"/>
                          <a:cs typeface="Segoe UI" panose="020B0502040204020203" pitchFamily="34" charset="0"/>
                        </a:rPr>
                        <a:t> </a:t>
                      </a:r>
                      <a:r>
                        <a:rPr lang="en-US" sz="1100" dirty="0">
                          <a:solidFill>
                            <a:schemeClr val="tx1"/>
                          </a:solidFill>
                          <a:latin typeface="Segoe UI" panose="020B0502040204020203" pitchFamily="34" charset="0"/>
                          <a:cs typeface="Segoe UI" panose="020B0502040204020203" pitchFamily="34" charset="0"/>
                        </a:rPr>
                        <a:t>will be around </a:t>
                      </a:r>
                      <a:r>
                        <a:rPr lang="en-US" sz="1100" u="sng" dirty="0">
                          <a:solidFill>
                            <a:schemeClr val="tx1"/>
                          </a:solidFill>
                          <a:latin typeface="Segoe UI" panose="020B0502040204020203" pitchFamily="34" charset="0"/>
                          <a:cs typeface="Segoe UI" panose="020B0502040204020203" pitchFamily="34" charset="0"/>
                        </a:rPr>
                        <a:t>$7000/TB</a:t>
                      </a: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u="sng" dirty="0">
                          <a:solidFill>
                            <a:schemeClr val="tx1"/>
                          </a:solidFill>
                          <a:latin typeface="Segoe UI" panose="020B0502040204020203" pitchFamily="34" charset="0"/>
                          <a:cs typeface="Segoe UI" panose="020B0502040204020203" pitchFamily="34" charset="0"/>
                        </a:rPr>
                        <a:t>Medium</a:t>
                      </a:r>
                      <a:r>
                        <a:rPr lang="en-US" sz="1100" dirty="0">
                          <a:solidFill>
                            <a:schemeClr val="tx1"/>
                          </a:solidFill>
                          <a:latin typeface="Segoe UI" panose="020B0502040204020203" pitchFamily="34" charset="0"/>
                          <a:cs typeface="Segoe UI" panose="020B0502040204020203" pitchFamily="34" charset="0"/>
                        </a:rPr>
                        <a:t> considering</a:t>
                      </a:r>
                      <a:r>
                        <a:rPr lang="en-US" sz="1100" baseline="0" dirty="0">
                          <a:solidFill>
                            <a:schemeClr val="tx1"/>
                          </a:solidFill>
                          <a:latin typeface="Segoe UI" panose="020B0502040204020203" pitchFamily="34" charset="0"/>
                          <a:cs typeface="Segoe UI" panose="020B0502040204020203" pitchFamily="34" charset="0"/>
                        </a:rPr>
                        <a:t> Azure Data Lake instance and worker role process</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u="sng" dirty="0">
                          <a:solidFill>
                            <a:schemeClr val="tx1"/>
                          </a:solidFill>
                          <a:latin typeface="Segoe UI" panose="020B0502040204020203" pitchFamily="34" charset="0"/>
                          <a:cs typeface="Segoe UI" panose="020B0502040204020203" pitchFamily="34" charset="0"/>
                        </a:rPr>
                        <a:t>Medium -</a:t>
                      </a:r>
                      <a:r>
                        <a:rPr lang="en-US" sz="1100" u="sng" baseline="0" dirty="0">
                          <a:solidFill>
                            <a:schemeClr val="tx1"/>
                          </a:solidFill>
                          <a:latin typeface="Segoe UI" panose="020B0502040204020203" pitchFamily="34" charset="0"/>
                          <a:cs typeface="Segoe UI" panose="020B0502040204020203" pitchFamily="34" charset="0"/>
                        </a:rPr>
                        <a:t> High</a:t>
                      </a:r>
                      <a:endParaRPr lang="en-US" sz="1100" u="sng" dirty="0">
                        <a:solidFill>
                          <a:schemeClr val="tx1"/>
                        </a:solidFill>
                        <a:latin typeface="Segoe UI" panose="020B0502040204020203" pitchFamily="34" charset="0"/>
                        <a:cs typeface="Segoe UI" panose="020B0502040204020203" pitchFamily="34" charset="0"/>
                      </a:endParaRPr>
                    </a:p>
                  </a:txBody>
                  <a:tcPr marL="457200" marR="36566" marT="24378" marB="24378" anchor="ctr">
                    <a:lnL w="12700" cap="flat" cmpd="sng" algn="ctr">
                      <a:noFill/>
                      <a:prstDash val="solid"/>
                      <a:round/>
                      <a:headEnd type="none" w="med" len="med"/>
                      <a:tailEnd type="none" w="med" len="med"/>
                    </a:lnL>
                  </a:tcPr>
                </a:tc>
                <a:extLst>
                  <a:ext uri="{0D108BD9-81ED-4DB2-BD59-A6C34878D82A}">
                    <a16:rowId xmlns:a16="http://schemas.microsoft.com/office/drawing/2014/main" val="10008"/>
                  </a:ext>
                </a:extLst>
              </a:tr>
              <a:tr h="502920">
                <a:tc>
                  <a:txBody>
                    <a:bodyPr/>
                    <a:lstStyle/>
                    <a:p>
                      <a:pPr algn="l"/>
                      <a:r>
                        <a:rPr lang="en-US" sz="1400" b="1" dirty="0">
                          <a:solidFill>
                            <a:schemeClr val="tx1"/>
                          </a:solidFill>
                          <a:latin typeface="Segoe UI" panose="020B0502040204020203" pitchFamily="34" charset="0"/>
                          <a:cs typeface="Segoe UI" panose="020B0502040204020203" pitchFamily="34" charset="0"/>
                        </a:rPr>
                        <a:t>Security</a:t>
                      </a:r>
                      <a:r>
                        <a:rPr lang="en-US" sz="1400" b="1" baseline="0" dirty="0">
                          <a:solidFill>
                            <a:schemeClr val="tx1"/>
                          </a:solidFill>
                          <a:latin typeface="Segoe UI" panose="020B0502040204020203" pitchFamily="34" charset="0"/>
                          <a:cs typeface="Segoe UI" panose="020B0502040204020203" pitchFamily="34" charset="0"/>
                        </a:rPr>
                        <a:t> Compliance</a:t>
                      </a:r>
                      <a:endParaRPr lang="en-US" sz="14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82880" marT="0" marB="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bg1"/>
                    </a:solidFill>
                  </a:tcPr>
                </a:tc>
                <a:tc>
                  <a:txBody>
                    <a:bodyPr/>
                    <a:lstStyle/>
                    <a:p>
                      <a:r>
                        <a:rPr lang="en-US" sz="1100" dirty="0">
                          <a:solidFill>
                            <a:schemeClr val="tx1"/>
                          </a:solidFill>
                          <a:latin typeface="Segoe UI" panose="020B0502040204020203" pitchFamily="34" charset="0"/>
                          <a:cs typeface="Segoe UI" panose="020B0502040204020203" pitchFamily="34" charset="0"/>
                        </a:rPr>
                        <a:t>Storing</a:t>
                      </a:r>
                      <a:r>
                        <a:rPr lang="en-US" sz="1100" baseline="0" dirty="0">
                          <a:solidFill>
                            <a:schemeClr val="tx1"/>
                          </a:solidFill>
                          <a:latin typeface="Segoe UI" panose="020B0502040204020203" pitchFamily="34" charset="0"/>
                          <a:cs typeface="Segoe UI" panose="020B0502040204020203" pitchFamily="34" charset="0"/>
                        </a:rPr>
                        <a:t> PII/HBI data through encryption/ decryption modules</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100" dirty="0">
                          <a:solidFill>
                            <a:schemeClr val="tx1"/>
                          </a:solidFill>
                          <a:latin typeface="Segoe UI" panose="020B0502040204020203" pitchFamily="34" charset="0"/>
                          <a:cs typeface="Segoe UI" panose="020B0502040204020203" pitchFamily="34" charset="0"/>
                        </a:rPr>
                        <a:t>ADL support storing PII/HBI data at</a:t>
                      </a:r>
                      <a:r>
                        <a:rPr lang="en-US" sz="1100" baseline="0" dirty="0">
                          <a:solidFill>
                            <a:schemeClr val="tx1"/>
                          </a:solidFill>
                          <a:latin typeface="Segoe UI" panose="020B0502040204020203" pitchFamily="34" charset="0"/>
                          <a:cs typeface="Segoe UI" panose="020B0502040204020203" pitchFamily="34" charset="0"/>
                        </a:rPr>
                        <a:t> rest through OOB functionality</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indent="0" algn="l" defTabSz="914324"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Segoe UI" panose="020B0502040204020203" pitchFamily="34" charset="0"/>
                          <a:cs typeface="Segoe UI" panose="020B0502040204020203" pitchFamily="34" charset="0"/>
                        </a:rPr>
                        <a:t>PI information in a common environment will not comply</a:t>
                      </a:r>
                      <a:r>
                        <a:rPr lang="en-US" sz="1100" baseline="0" dirty="0">
                          <a:solidFill>
                            <a:schemeClr val="tx1"/>
                          </a:solidFill>
                          <a:latin typeface="Segoe UI" panose="020B0502040204020203" pitchFamily="34" charset="0"/>
                          <a:cs typeface="Segoe UI" panose="020B0502040204020203" pitchFamily="34" charset="0"/>
                        </a:rPr>
                        <a:t> and has to do custom coding</a:t>
                      </a:r>
                      <a:endParaRPr lang="en-US" sz="1100" dirty="0">
                        <a:solidFill>
                          <a:schemeClr val="tx1"/>
                        </a:solidFill>
                        <a:latin typeface="Segoe UI" panose="020B0502040204020203" pitchFamily="34" charset="0"/>
                        <a:cs typeface="Segoe UI" panose="020B0502040204020203" pitchFamily="34" charset="0"/>
                      </a:endParaRPr>
                    </a:p>
                  </a:txBody>
                  <a:tcPr marL="457200" marR="36566"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
        <p:nvSpPr>
          <p:cNvPr id="57" name="Oval 56"/>
          <p:cNvSpPr/>
          <p:nvPr/>
        </p:nvSpPr>
        <p:spPr>
          <a:xfrm>
            <a:off x="1988648" y="260604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68" name="Oval 67"/>
          <p:cNvSpPr/>
          <p:nvPr/>
        </p:nvSpPr>
        <p:spPr>
          <a:xfrm>
            <a:off x="1988648" y="310896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82" name="TextBox 81"/>
          <p:cNvSpPr txBox="1"/>
          <p:nvPr/>
        </p:nvSpPr>
        <p:spPr>
          <a:xfrm>
            <a:off x="5358914" y="3016461"/>
            <a:ext cx="65" cy="574324"/>
          </a:xfrm>
          <a:prstGeom prst="rect">
            <a:avLst/>
          </a:prstGeom>
          <a:noFill/>
          <a:ln>
            <a:noFill/>
          </a:ln>
        </p:spPr>
        <p:txBody>
          <a:bodyPr wrap="none" lIns="0" tIns="0" rIns="0" bIns="0" rtlCol="0">
            <a:spAutoFit/>
          </a:bodyPr>
          <a:lstStyle/>
          <a:p>
            <a:endParaRPr lang="en-US" sz="3732" b="1" dirty="0">
              <a:solidFill>
                <a:srgbClr val="FFC000"/>
              </a:solidFill>
              <a:latin typeface="Segoe UI Light" panose="020B0502040204020203" pitchFamily="34" charset="0"/>
              <a:cs typeface="Segoe UI Light" panose="020B0502040204020203" pitchFamily="34" charset="0"/>
            </a:endParaRPr>
          </a:p>
        </p:txBody>
      </p:sp>
      <p:sp>
        <p:nvSpPr>
          <p:cNvPr id="93" name="Oval 92"/>
          <p:cNvSpPr/>
          <p:nvPr/>
        </p:nvSpPr>
        <p:spPr>
          <a:xfrm>
            <a:off x="283718" y="96813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0" name="Isosceles Triangle 9"/>
          <p:cNvSpPr/>
          <p:nvPr/>
        </p:nvSpPr>
        <p:spPr>
          <a:xfrm>
            <a:off x="283718" y="1262493"/>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1" name="Octagon 10"/>
          <p:cNvSpPr/>
          <p:nvPr/>
        </p:nvSpPr>
        <p:spPr>
          <a:xfrm>
            <a:off x="283718" y="1643946"/>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4" name="Octagon 93"/>
          <p:cNvSpPr/>
          <p:nvPr/>
        </p:nvSpPr>
        <p:spPr>
          <a:xfrm>
            <a:off x="1988648" y="3611880"/>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5" name="Isosceles Triangle 94"/>
          <p:cNvSpPr/>
          <p:nvPr/>
        </p:nvSpPr>
        <p:spPr>
          <a:xfrm>
            <a:off x="1988648" y="2100848"/>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6" name="Oval 95"/>
          <p:cNvSpPr/>
          <p:nvPr/>
        </p:nvSpPr>
        <p:spPr>
          <a:xfrm>
            <a:off x="1988648" y="411480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7" name="Oval 96"/>
          <p:cNvSpPr/>
          <p:nvPr/>
        </p:nvSpPr>
        <p:spPr>
          <a:xfrm>
            <a:off x="1988648" y="461772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8" name="Octagon 97"/>
          <p:cNvSpPr/>
          <p:nvPr/>
        </p:nvSpPr>
        <p:spPr>
          <a:xfrm>
            <a:off x="1988648" y="5120640"/>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99" name="Oval 98"/>
          <p:cNvSpPr/>
          <p:nvPr/>
        </p:nvSpPr>
        <p:spPr>
          <a:xfrm>
            <a:off x="1988648" y="562356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13" name="TextBox 12"/>
          <p:cNvSpPr txBox="1"/>
          <p:nvPr/>
        </p:nvSpPr>
        <p:spPr>
          <a:xfrm>
            <a:off x="473710" y="956067"/>
            <a:ext cx="689612" cy="261610"/>
          </a:xfrm>
          <a:prstGeom prst="rect">
            <a:avLst/>
          </a:prstGeom>
          <a:noFill/>
        </p:spPr>
        <p:txBody>
          <a:bodyPr wrap="none" rtlCol="0">
            <a:spAutoFit/>
          </a:bodyPr>
          <a:lstStyle/>
          <a:p>
            <a:r>
              <a:rPr lang="en-US" sz="1100" dirty="0">
                <a:latin typeface="Segoe UI Light" panose="020B0502040204020203" pitchFamily="34" charset="0"/>
                <a:ea typeface="Segoe UI" panose="020B0502040204020203" pitchFamily="34" charset="0"/>
                <a:cs typeface="Segoe UI Light" panose="020B0502040204020203" pitchFamily="34" charset="0"/>
              </a:rPr>
              <a:t>Good Fit</a:t>
            </a:r>
          </a:p>
        </p:txBody>
      </p:sp>
      <p:sp>
        <p:nvSpPr>
          <p:cNvPr id="110" name="TextBox 109"/>
          <p:cNvSpPr txBox="1"/>
          <p:nvPr/>
        </p:nvSpPr>
        <p:spPr>
          <a:xfrm>
            <a:off x="473710" y="1197859"/>
            <a:ext cx="960519" cy="430887"/>
          </a:xfrm>
          <a:prstGeom prst="rect">
            <a:avLst/>
          </a:prstGeom>
          <a:noFill/>
        </p:spPr>
        <p:txBody>
          <a:bodyPr wrap="none" rtlCol="0">
            <a:spAutoFit/>
          </a:bodyPr>
          <a:lstStyle/>
          <a:p>
            <a:r>
              <a:rPr lang="en-US" sz="1100" dirty="0">
                <a:latin typeface="Segoe UI Light" panose="020B0502040204020203" pitchFamily="34" charset="0"/>
                <a:ea typeface="Segoe UI" panose="020B0502040204020203" pitchFamily="34" charset="0"/>
                <a:cs typeface="Segoe UI Light" panose="020B0502040204020203" pitchFamily="34" charset="0"/>
              </a:rPr>
              <a:t>Workaround </a:t>
            </a:r>
            <a:br>
              <a:rPr lang="en-US" sz="1100" dirty="0">
                <a:latin typeface="Segoe UI Light" panose="020B0502040204020203" pitchFamily="34" charset="0"/>
                <a:ea typeface="Segoe UI" panose="020B0502040204020203" pitchFamily="34" charset="0"/>
                <a:cs typeface="Segoe UI Light" panose="020B0502040204020203" pitchFamily="34" charset="0"/>
              </a:rPr>
            </a:br>
            <a:r>
              <a:rPr lang="en-US" sz="1100" dirty="0">
                <a:latin typeface="Segoe UI Light" panose="020B0502040204020203" pitchFamily="34" charset="0"/>
                <a:ea typeface="Segoe UI" panose="020B0502040204020203" pitchFamily="34" charset="0"/>
                <a:cs typeface="Segoe UI Light" panose="020B0502040204020203" pitchFamily="34" charset="0"/>
              </a:rPr>
              <a:t>Needed</a:t>
            </a:r>
          </a:p>
        </p:txBody>
      </p:sp>
      <p:sp>
        <p:nvSpPr>
          <p:cNvPr id="111" name="TextBox 110"/>
          <p:cNvSpPr txBox="1"/>
          <p:nvPr/>
        </p:nvSpPr>
        <p:spPr>
          <a:xfrm>
            <a:off x="473710" y="1631877"/>
            <a:ext cx="947695" cy="261610"/>
          </a:xfrm>
          <a:prstGeom prst="rect">
            <a:avLst/>
          </a:prstGeom>
          <a:noFill/>
        </p:spPr>
        <p:txBody>
          <a:bodyPr wrap="none" rtlCol="0">
            <a:spAutoFit/>
          </a:bodyPr>
          <a:lstStyle/>
          <a:p>
            <a:r>
              <a:rPr lang="en-US" sz="1100" dirty="0">
                <a:latin typeface="Segoe UI Light" panose="020B0502040204020203" pitchFamily="34" charset="0"/>
                <a:ea typeface="Segoe UI" panose="020B0502040204020203" pitchFamily="34" charset="0"/>
                <a:cs typeface="Segoe UI Light" panose="020B0502040204020203" pitchFamily="34" charset="0"/>
              </a:rPr>
              <a:t>Not Good Fit</a:t>
            </a:r>
          </a:p>
        </p:txBody>
      </p:sp>
      <p:sp>
        <p:nvSpPr>
          <p:cNvPr id="36" name="Oval 35"/>
          <p:cNvSpPr/>
          <p:nvPr/>
        </p:nvSpPr>
        <p:spPr>
          <a:xfrm>
            <a:off x="5344690" y="2128144"/>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7" name="Oval 36"/>
          <p:cNvSpPr/>
          <p:nvPr/>
        </p:nvSpPr>
        <p:spPr>
          <a:xfrm>
            <a:off x="5344690" y="263333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8" name="Oval 37"/>
          <p:cNvSpPr/>
          <p:nvPr/>
        </p:nvSpPr>
        <p:spPr>
          <a:xfrm>
            <a:off x="5344690" y="313625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39" name="Oval 38"/>
          <p:cNvSpPr/>
          <p:nvPr/>
        </p:nvSpPr>
        <p:spPr>
          <a:xfrm>
            <a:off x="5344690" y="363917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0" name="Oval 39"/>
          <p:cNvSpPr/>
          <p:nvPr/>
        </p:nvSpPr>
        <p:spPr>
          <a:xfrm>
            <a:off x="5344690" y="41420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1" name="Oval 40"/>
          <p:cNvSpPr/>
          <p:nvPr/>
        </p:nvSpPr>
        <p:spPr>
          <a:xfrm>
            <a:off x="5344690" y="565085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2" name="Isosceles Triangle 41"/>
          <p:cNvSpPr/>
          <p:nvPr/>
        </p:nvSpPr>
        <p:spPr>
          <a:xfrm>
            <a:off x="5344690" y="464501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3" name="Isosceles Triangle 42"/>
          <p:cNvSpPr/>
          <p:nvPr/>
        </p:nvSpPr>
        <p:spPr>
          <a:xfrm>
            <a:off x="5344690" y="514793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4" name="Isosceles Triangle 43"/>
          <p:cNvSpPr/>
          <p:nvPr/>
        </p:nvSpPr>
        <p:spPr>
          <a:xfrm>
            <a:off x="8833495" y="464501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5" name="Isosceles Triangle 44"/>
          <p:cNvSpPr/>
          <p:nvPr/>
        </p:nvSpPr>
        <p:spPr>
          <a:xfrm>
            <a:off x="8833495" y="514793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6" name="Isosceles Triangle 45"/>
          <p:cNvSpPr/>
          <p:nvPr/>
        </p:nvSpPr>
        <p:spPr>
          <a:xfrm>
            <a:off x="8833495" y="3136256"/>
            <a:ext cx="228600" cy="2286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7" name="Octagon 46"/>
          <p:cNvSpPr/>
          <p:nvPr/>
        </p:nvSpPr>
        <p:spPr>
          <a:xfrm>
            <a:off x="8833495" y="5650856"/>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8" name="Octagon 47"/>
          <p:cNvSpPr/>
          <p:nvPr/>
        </p:nvSpPr>
        <p:spPr>
          <a:xfrm>
            <a:off x="8833495" y="4142096"/>
            <a:ext cx="228600" cy="228600"/>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49" name="Oval 48"/>
          <p:cNvSpPr/>
          <p:nvPr/>
        </p:nvSpPr>
        <p:spPr>
          <a:xfrm>
            <a:off x="8833495" y="2128144"/>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51" name="Oval 50"/>
          <p:cNvSpPr/>
          <p:nvPr/>
        </p:nvSpPr>
        <p:spPr>
          <a:xfrm>
            <a:off x="8833495" y="263333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52" name="Oval 51"/>
          <p:cNvSpPr/>
          <p:nvPr/>
        </p:nvSpPr>
        <p:spPr>
          <a:xfrm>
            <a:off x="8833495" y="363917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466" y="956067"/>
            <a:ext cx="438378" cy="417190"/>
          </a:xfrm>
          <a:prstGeom prst="rect">
            <a:avLst/>
          </a:prstGeom>
        </p:spPr>
      </p:pic>
      <p:sp>
        <p:nvSpPr>
          <p:cNvPr id="54" name="Rectangle 53"/>
          <p:cNvSpPr/>
          <p:nvPr/>
        </p:nvSpPr>
        <p:spPr>
          <a:xfrm>
            <a:off x="10496282" y="-38636"/>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Design &amp; Engineering</a:t>
            </a:r>
          </a:p>
        </p:txBody>
      </p:sp>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1147" y="875086"/>
            <a:ext cx="438378" cy="417190"/>
          </a:xfrm>
          <a:prstGeom prst="rect">
            <a:avLst/>
          </a:prstGeom>
        </p:spPr>
      </p:pic>
    </p:spTree>
    <p:extLst>
      <p:ext uri="{BB962C8B-B14F-4D97-AF65-F5344CB8AC3E}">
        <p14:creationId xmlns:p14="http://schemas.microsoft.com/office/powerpoint/2010/main" val="584324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Ingestion and Orchestration needs…	</a:t>
            </a:r>
          </a:p>
        </p:txBody>
      </p:sp>
      <p:sp>
        <p:nvSpPr>
          <p:cNvPr id="3" name="Content Placeholder 2"/>
          <p:cNvSpPr>
            <a:spLocks noGrp="1"/>
          </p:cNvSpPr>
          <p:nvPr>
            <p:ph idx="1"/>
          </p:nvPr>
        </p:nvSpPr>
        <p:spPr/>
        <p:txBody>
          <a:bodyPr/>
          <a:lstStyle/>
          <a:p>
            <a:r>
              <a:rPr lang="en-US" dirty="0"/>
              <a:t>We had the challenge to find a right solution that can </a:t>
            </a:r>
          </a:p>
          <a:p>
            <a:pPr lvl="1">
              <a:buBlip>
                <a:blip r:embed="rId2"/>
              </a:buBlip>
            </a:pPr>
            <a:r>
              <a:rPr lang="en-US" dirty="0"/>
              <a:t>Ingest millions of records per day</a:t>
            </a:r>
          </a:p>
          <a:p>
            <a:pPr lvl="1">
              <a:buBlip>
                <a:blip r:embed="rId2"/>
              </a:buBlip>
            </a:pPr>
            <a:r>
              <a:rPr lang="en-US" dirty="0"/>
              <a:t>Orchestrate with On-Premise sources like SQL Servers and Cosmos, as well as cloud sources like SQL Azure databases</a:t>
            </a:r>
          </a:p>
          <a:p>
            <a:pPr lvl="1">
              <a:buBlip>
                <a:blip r:embed="rId2"/>
              </a:buBlip>
            </a:pPr>
            <a:r>
              <a:rPr lang="en-US" dirty="0"/>
              <a:t>Have inbuilt capability to process data ‘as-is’ including files, databases, services etc.</a:t>
            </a:r>
          </a:p>
          <a:p>
            <a:pPr lvl="1">
              <a:buBlip>
                <a:blip r:embed="rId2"/>
              </a:buBlip>
            </a:pPr>
            <a:endParaRPr lang="en-US" dirty="0"/>
          </a:p>
          <a:p>
            <a:pPr lvl="1">
              <a:buBlip>
                <a:blip r:embed="rId2"/>
              </a:buBlip>
            </a:pPr>
            <a:endParaRPr lang="en-US" dirty="0"/>
          </a:p>
          <a:p>
            <a:pPr lvl="1">
              <a:buBlip>
                <a:blip r:embed="rId2"/>
              </a:buBlip>
            </a:pPr>
            <a:r>
              <a:rPr lang="en-US" b="1" dirty="0"/>
              <a:t>We have chosen Azure Data Factories for ingestion and orchestration..</a:t>
            </a:r>
          </a:p>
          <a:p>
            <a:pPr lvl="1">
              <a:buBlip>
                <a:blip r:embed="rId2"/>
              </a:buBlip>
            </a:pPr>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14</a:t>
            </a:fld>
            <a:endParaRPr lang="en-US" dirty="0">
              <a:solidFill>
                <a:srgbClr val="6D6E71"/>
              </a:solidFill>
            </a:endParaRPr>
          </a:p>
        </p:txBody>
      </p:sp>
    </p:spTree>
    <p:extLst>
      <p:ext uri="{BB962C8B-B14F-4D97-AF65-F5344CB8AC3E}">
        <p14:creationId xmlns:p14="http://schemas.microsoft.com/office/powerpoint/2010/main" val="309221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p:cNvSpPr>
            <a:spLocks noGrp="1"/>
          </p:cNvSpPr>
          <p:nvPr>
            <p:ph type="body" sz="quarter" idx="10"/>
          </p:nvPr>
        </p:nvSpPr>
        <p:spPr/>
        <p:txBody>
          <a:bodyPr/>
          <a:lstStyle/>
          <a:p>
            <a:r>
              <a:rPr lang="en-US" dirty="0"/>
              <a:t>Services  </a:t>
            </a:r>
            <a:r>
              <a:rPr lang="en-US" dirty="0">
                <a:solidFill>
                  <a:schemeClr val="accent2"/>
                </a:solidFill>
              </a:rPr>
              <a:t>Industry vertical-wise</a:t>
            </a:r>
          </a:p>
        </p:txBody>
      </p:sp>
      <p:sp>
        <p:nvSpPr>
          <p:cNvPr id="39" name="Rectangle 38"/>
          <p:cNvSpPr/>
          <p:nvPr/>
        </p:nvSpPr>
        <p:spPr>
          <a:xfrm>
            <a:off x="4389262" y="2057400"/>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TextBox 46"/>
          <p:cNvSpPr txBox="1"/>
          <p:nvPr/>
        </p:nvSpPr>
        <p:spPr>
          <a:xfrm>
            <a:off x="4881342"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FMCG</a:t>
            </a:r>
          </a:p>
        </p:txBody>
      </p:sp>
      <p:sp>
        <p:nvSpPr>
          <p:cNvPr id="3" name="Picture Placeholder 2"/>
          <p:cNvSpPr>
            <a:spLocks noGrp="1"/>
          </p:cNvSpPr>
          <p:nvPr>
            <p:ph type="pic" sz="quarter" idx="12"/>
          </p:nvPr>
        </p:nvSpPr>
        <p:spPr/>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
        <p:nvSpPr>
          <p:cNvPr id="7" name="Picture Placeholder 6"/>
          <p:cNvSpPr>
            <a:spLocks noGrp="1"/>
          </p:cNvSpPr>
          <p:nvPr>
            <p:ph type="pic" sz="quarter" idx="13"/>
          </p:nvPr>
        </p:nvSpPr>
        <p:spPr>
          <a:xfrm>
            <a:off x="7980578" y="2065867"/>
            <a:ext cx="3413477" cy="1755360"/>
          </a:xfrm>
        </p:spPr>
      </p:sp>
      <p:sp>
        <p:nvSpPr>
          <p:cNvPr id="9" name="Text Placeholder 8">
            <a:extLst>
              <a:ext uri="{FF2B5EF4-FFF2-40B4-BE49-F238E27FC236}">
                <a16:creationId xmlns:a16="http://schemas.microsoft.com/office/drawing/2014/main" id="{2A7B1AF9-8117-4004-B035-C0FAA6699BFB}"/>
              </a:ext>
            </a:extLst>
          </p:cNvPr>
          <p:cNvSpPr>
            <a:spLocks noGrp="1"/>
          </p:cNvSpPr>
          <p:nvPr>
            <p:ph type="body" sz="quarter" idx="11"/>
          </p:nvPr>
        </p:nvSpPr>
        <p:spPr/>
        <p:txBody>
          <a:bodyPr>
            <a:normAutofit fontScale="85000" lnSpcReduction="10000"/>
          </a:bodyPr>
          <a:lstStyle/>
          <a:p>
            <a:endParaRPr lang="en-IN"/>
          </a:p>
        </p:txBody>
      </p:sp>
      <p:sp>
        <p:nvSpPr>
          <p:cNvPr id="15" name="Rectangle 14">
            <a:extLst>
              <a:ext uri="{FF2B5EF4-FFF2-40B4-BE49-F238E27FC236}">
                <a16:creationId xmlns:a16="http://schemas.microsoft.com/office/drawing/2014/main" id="{287CDE7E-D7A3-4632-85EB-67E245F9E647}"/>
              </a:ext>
            </a:extLst>
          </p:cNvPr>
          <p:cNvSpPr/>
          <p:nvPr/>
        </p:nvSpPr>
        <p:spPr>
          <a:xfrm>
            <a:off x="807862" y="2074333"/>
            <a:ext cx="3413477" cy="1755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a:extLst>
              <a:ext uri="{FF2B5EF4-FFF2-40B4-BE49-F238E27FC236}">
                <a16:creationId xmlns:a16="http://schemas.microsoft.com/office/drawing/2014/main" id="{23C54025-7858-4880-9321-1B77D5491081}"/>
              </a:ext>
            </a:extLst>
          </p:cNvPr>
          <p:cNvSpPr txBox="1"/>
          <p:nvPr/>
        </p:nvSpPr>
        <p:spPr>
          <a:xfrm>
            <a:off x="1308397" y="2799971"/>
            <a:ext cx="2425081" cy="205121"/>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manufacturing</a:t>
            </a:r>
          </a:p>
        </p:txBody>
      </p:sp>
      <p:sp>
        <p:nvSpPr>
          <p:cNvPr id="19" name="TextBox 18">
            <a:extLst>
              <a:ext uri="{FF2B5EF4-FFF2-40B4-BE49-F238E27FC236}">
                <a16:creationId xmlns:a16="http://schemas.microsoft.com/office/drawing/2014/main" id="{5E4C4D80-4A54-4409-A012-2D8F3F4936C1}"/>
              </a:ext>
            </a:extLst>
          </p:cNvPr>
          <p:cNvSpPr txBox="1"/>
          <p:nvPr/>
        </p:nvSpPr>
        <p:spPr>
          <a:xfrm>
            <a:off x="8474776" y="2799971"/>
            <a:ext cx="2425081" cy="205121"/>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BFSI</a:t>
            </a:r>
          </a:p>
        </p:txBody>
      </p:sp>
      <p:sp>
        <p:nvSpPr>
          <p:cNvPr id="20" name="Rectangle 19">
            <a:extLst>
              <a:ext uri="{FF2B5EF4-FFF2-40B4-BE49-F238E27FC236}">
                <a16:creationId xmlns:a16="http://schemas.microsoft.com/office/drawing/2014/main" id="{7B303605-F472-4E9D-B459-E2683CED4D99}"/>
              </a:ext>
            </a:extLst>
          </p:cNvPr>
          <p:cNvSpPr/>
          <p:nvPr/>
        </p:nvSpPr>
        <p:spPr>
          <a:xfrm>
            <a:off x="7987595" y="207433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TextBox 20">
            <a:extLst>
              <a:ext uri="{FF2B5EF4-FFF2-40B4-BE49-F238E27FC236}">
                <a16:creationId xmlns:a16="http://schemas.microsoft.com/office/drawing/2014/main" id="{32BD22B6-8736-4EF7-8F79-BB9761567426}"/>
              </a:ext>
            </a:extLst>
          </p:cNvPr>
          <p:cNvSpPr txBox="1"/>
          <p:nvPr/>
        </p:nvSpPr>
        <p:spPr>
          <a:xfrm>
            <a:off x="8458524"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bfsi</a:t>
            </a:r>
          </a:p>
        </p:txBody>
      </p:sp>
      <p:sp>
        <p:nvSpPr>
          <p:cNvPr id="23" name="Rectangle 22">
            <a:extLst>
              <a:ext uri="{FF2B5EF4-FFF2-40B4-BE49-F238E27FC236}">
                <a16:creationId xmlns:a16="http://schemas.microsoft.com/office/drawing/2014/main" id="{B4B0F39C-7147-4B8A-B1F6-57EFD2254E23}"/>
              </a:ext>
            </a:extLst>
          </p:cNvPr>
          <p:cNvSpPr/>
          <p:nvPr/>
        </p:nvSpPr>
        <p:spPr>
          <a:xfrm>
            <a:off x="4397728" y="3962400"/>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71E71AE9-6F60-4655-8DFA-AE408A991D2D}"/>
              </a:ext>
            </a:extLst>
          </p:cNvPr>
          <p:cNvSpPr/>
          <p:nvPr/>
        </p:nvSpPr>
        <p:spPr>
          <a:xfrm>
            <a:off x="799395" y="3962400"/>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TextBox 24">
            <a:extLst>
              <a:ext uri="{FF2B5EF4-FFF2-40B4-BE49-F238E27FC236}">
                <a16:creationId xmlns:a16="http://schemas.microsoft.com/office/drawing/2014/main" id="{0305CC47-FD6D-4927-9458-9B53A5EF23E8}"/>
              </a:ext>
            </a:extLst>
          </p:cNvPr>
          <p:cNvSpPr txBox="1"/>
          <p:nvPr/>
        </p:nvSpPr>
        <p:spPr>
          <a:xfrm>
            <a:off x="4864409" y="4744809"/>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Govt related</a:t>
            </a:r>
          </a:p>
        </p:txBody>
      </p:sp>
      <p:sp>
        <p:nvSpPr>
          <p:cNvPr id="27" name="TextBox 26">
            <a:extLst>
              <a:ext uri="{FF2B5EF4-FFF2-40B4-BE49-F238E27FC236}">
                <a16:creationId xmlns:a16="http://schemas.microsoft.com/office/drawing/2014/main" id="{7D63607F-08B3-44DD-87C5-74714E5D1FB5}"/>
              </a:ext>
            </a:extLst>
          </p:cNvPr>
          <p:cNvSpPr txBox="1"/>
          <p:nvPr/>
        </p:nvSpPr>
        <p:spPr>
          <a:xfrm>
            <a:off x="1223278" y="4744809"/>
            <a:ext cx="2425081" cy="41024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Non profit (ngos)</a:t>
            </a:r>
          </a:p>
          <a:p>
            <a:pPr algn="ctr"/>
            <a:endParaRPr lang="en-US" sz="1333" b="1" cap="all" spc="27" dirty="0">
              <a:latin typeface="Lato" panose="020F0502020204030203" pitchFamily="34" charset="0"/>
            </a:endParaRPr>
          </a:p>
        </p:txBody>
      </p:sp>
    </p:spTree>
    <p:extLst>
      <p:ext uri="{BB962C8B-B14F-4D97-AF65-F5344CB8AC3E}">
        <p14:creationId xmlns:p14="http://schemas.microsoft.com/office/powerpoint/2010/main" val="4221601567"/>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250"/>
                                        <p:tgtEl>
                                          <p:spTgt spid="39"/>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5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25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25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25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25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5" grpId="0" animBg="1"/>
      <p:bldP spid="20" grpId="0" animBg="1"/>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3337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Text Placeholder 1"/>
          <p:cNvSpPr txBox="1">
            <a:spLocks/>
          </p:cNvSpPr>
          <p:nvPr/>
        </p:nvSpPr>
        <p:spPr>
          <a:xfrm>
            <a:off x="774706" y="759399"/>
            <a:ext cx="4373028" cy="451342"/>
          </a:xfrm>
          <a:prstGeom prst="rect">
            <a:avLst/>
          </a:prstGeom>
        </p:spPr>
        <p:txBody>
          <a:bodyPr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2200" b="0" kern="120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a:t>manufacturing</a:t>
            </a:r>
            <a:endParaRPr lang="en-US" sz="2933" dirty="0">
              <a:solidFill>
                <a:schemeClr val="bg1"/>
              </a:solidFill>
            </a:endParaRPr>
          </a:p>
        </p:txBody>
      </p:sp>
      <p:cxnSp>
        <p:nvCxnSpPr>
          <p:cNvPr id="7" name="Straight Connector 6"/>
          <p:cNvCxnSpPr/>
          <p:nvPr/>
        </p:nvCxnSpPr>
        <p:spPr>
          <a:xfrm>
            <a:off x="787403" y="647700"/>
            <a:ext cx="1219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p:cNvSpPr txBox="1">
            <a:spLocks/>
          </p:cNvSpPr>
          <p:nvPr/>
        </p:nvSpPr>
        <p:spPr>
          <a:xfrm>
            <a:off x="787403" y="1280252"/>
            <a:ext cx="4373028" cy="156068"/>
          </a:xfrm>
          <a:prstGeom prst="rect">
            <a:avLst/>
          </a:prstGeom>
        </p:spPr>
        <p:txBody>
          <a:bodyPr lIns="0" tIns="0" rIns="0" bIns="0">
            <a:spAutoFit/>
          </a:bodyPr>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chemeClr val="bg1"/>
                </a:solidFill>
              </a:rPr>
              <a:t>Problem Statement</a:t>
            </a:r>
          </a:p>
        </p:txBody>
      </p:sp>
      <p:grpSp>
        <p:nvGrpSpPr>
          <p:cNvPr id="2" name="Group 1"/>
          <p:cNvGrpSpPr/>
          <p:nvPr/>
        </p:nvGrpSpPr>
        <p:grpSpPr>
          <a:xfrm>
            <a:off x="88899" y="3448756"/>
            <a:ext cx="6007100" cy="1602545"/>
            <a:chOff x="593725" y="3485068"/>
            <a:chExt cx="1311648" cy="755500"/>
          </a:xfrm>
        </p:grpSpPr>
        <p:sp>
          <p:nvSpPr>
            <p:cNvPr id="10" name="TextBox 9"/>
            <p:cNvSpPr txBox="1"/>
            <p:nvPr/>
          </p:nvSpPr>
          <p:spPr>
            <a:xfrm>
              <a:off x="593725" y="3682306"/>
              <a:ext cx="1311648" cy="558262"/>
            </a:xfrm>
            <a:prstGeom prst="rect">
              <a:avLst/>
            </a:prstGeom>
            <a:noFill/>
            <a:ln>
              <a:noFill/>
            </a:ln>
          </p:spPr>
          <p:txBody>
            <a:bodyPr wrap="square" lIns="0" tIns="0" rIns="0" bIns="0" rtlCol="0">
              <a:spAutoFit/>
            </a:bodyPr>
            <a:lstStyle/>
            <a:p>
              <a:pPr>
                <a:lnSpc>
                  <a:spcPct val="130000"/>
                </a:lnSpc>
              </a:pPr>
              <a:r>
                <a:rPr lang="en-US" sz="1000" dirty="0">
                  <a:latin typeface="Lato" panose="020F0502020204030203" pitchFamily="34" charset="0"/>
                  <a:ea typeface="Open Sans Light" panose="020B0306030504020204" pitchFamily="34" charset="0"/>
                  <a:cs typeface="Open Sans Light" panose="020B0306030504020204" pitchFamily="34" charset="0"/>
                </a:rPr>
                <a:t>Data is getting inserted from multiple sources and from multiple formatted files. The approach is to get the data as is and storage them into multiple zones in Data Lake . </a:t>
              </a:r>
            </a:p>
            <a:p>
              <a:pPr>
                <a:lnSpc>
                  <a:spcPct val="130000"/>
                </a:lnSpc>
              </a:pPr>
              <a:r>
                <a:rPr lang="en-US" sz="1000" dirty="0">
                  <a:latin typeface="Lato" panose="020F0502020204030203" pitchFamily="34" charset="0"/>
                  <a:ea typeface="Open Sans Light" panose="020B0306030504020204" pitchFamily="34" charset="0"/>
                  <a:cs typeface="Open Sans Light" panose="020B0306030504020204" pitchFamily="34" charset="0"/>
                </a:rPr>
                <a:t>Leverage the importance of Azure Data Factory for scheduled data loads on SCD2. Completely Automate the Data Travel from source to destination DB. </a:t>
              </a:r>
            </a:p>
            <a:p>
              <a:pPr>
                <a:lnSpc>
                  <a:spcPct val="130000"/>
                </a:lnSpc>
              </a:pPr>
              <a:endParaRPr lang="en-US" sz="1000" dirty="0">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r>
                <a:rPr lang="en-US" sz="1000" dirty="0">
                  <a:latin typeface="Lato" panose="020F0502020204030203" pitchFamily="34" charset="0"/>
                  <a:ea typeface="Open Sans Light" panose="020B0306030504020204" pitchFamily="34" charset="0"/>
                  <a:cs typeface="Open Sans Light" panose="020B0306030504020204" pitchFamily="34" charset="0"/>
                </a:rPr>
                <a:t>System should be capable of handling more than 15 sources . </a:t>
              </a:r>
            </a:p>
          </p:txBody>
        </p:sp>
        <p:sp>
          <p:nvSpPr>
            <p:cNvPr id="11" name="Title 2"/>
            <p:cNvSpPr txBox="1">
              <a:spLocks/>
            </p:cNvSpPr>
            <p:nvPr/>
          </p:nvSpPr>
          <p:spPr>
            <a:xfrm>
              <a:off x="593725" y="3485068"/>
              <a:ext cx="1311648" cy="8705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Solution approach</a:t>
              </a:r>
            </a:p>
          </p:txBody>
        </p:sp>
      </p:grpSp>
      <p:sp>
        <p:nvSpPr>
          <p:cNvPr id="25" name="TextBox 24"/>
          <p:cNvSpPr txBox="1"/>
          <p:nvPr/>
        </p:nvSpPr>
        <p:spPr>
          <a:xfrm>
            <a:off x="774706" y="1670817"/>
            <a:ext cx="4089397" cy="836576"/>
          </a:xfrm>
          <a:prstGeom prst="rect">
            <a:avLst/>
          </a:prstGeom>
          <a:noFill/>
        </p:spPr>
        <p:txBody>
          <a:bodyPr wrap="square" lIns="0" tIns="0" rIns="0" bIns="0" rtlCol="0">
            <a:spAutoFit/>
          </a:bodyPr>
          <a:lstStyle/>
          <a:p>
            <a:pPr>
              <a:lnSpc>
                <a:spcPct val="130000"/>
              </a:lnSpc>
            </a:pP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Ability to analyze data coming from SAP &amp; Manufacturing Distributors related data for Loan &amp; Repayment of Spare Parts. </a:t>
            </a:r>
          </a:p>
          <a:p>
            <a:pPr>
              <a:lnSpc>
                <a:spcPct val="130000"/>
              </a:lnSpc>
            </a:pP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System should provide clean and estimated view of how the business can leverage the data coming from multiple systems. </a:t>
            </a:r>
          </a:p>
        </p:txBody>
      </p:sp>
      <p:pic>
        <p:nvPicPr>
          <p:cNvPr id="1028" name="Picture 4" descr="Image result for Toyota">
            <a:extLst>
              <a:ext uri="{FF2B5EF4-FFF2-40B4-BE49-F238E27FC236}">
                <a16:creationId xmlns:a16="http://schemas.microsoft.com/office/drawing/2014/main" id="{A5805B2D-79AA-4147-8890-E41E28DFD5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0786" y="34725"/>
            <a:ext cx="1705215" cy="121080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81AE0162-743D-4225-B5D7-B5239C4A522F}"/>
              </a:ext>
            </a:extLst>
          </p:cNvPr>
          <p:cNvGrpSpPr/>
          <p:nvPr/>
        </p:nvGrpSpPr>
        <p:grpSpPr>
          <a:xfrm>
            <a:off x="6184901" y="34722"/>
            <a:ext cx="6007100" cy="446880"/>
            <a:chOff x="593725" y="3485068"/>
            <a:chExt cx="1311648" cy="335160"/>
          </a:xfrm>
        </p:grpSpPr>
        <p:sp>
          <p:nvSpPr>
            <p:cNvPr id="21" name="TextBox 20">
              <a:extLst>
                <a:ext uri="{FF2B5EF4-FFF2-40B4-BE49-F238E27FC236}">
                  <a16:creationId xmlns:a16="http://schemas.microsoft.com/office/drawing/2014/main" id="{093FCD3B-632C-4F4B-BE99-1B61B64DD28E}"/>
                </a:ext>
              </a:extLst>
            </p:cNvPr>
            <p:cNvSpPr txBox="1"/>
            <p:nvPr/>
          </p:nvSpPr>
          <p:spPr>
            <a:xfrm>
              <a:off x="593725" y="3682306"/>
              <a:ext cx="1311648" cy="137922"/>
            </a:xfrm>
            <a:prstGeom prst="rect">
              <a:avLst/>
            </a:prstGeom>
            <a:noFill/>
            <a:ln>
              <a:noFill/>
            </a:ln>
          </p:spPr>
          <p:txBody>
            <a:bodyPr wrap="square" lIns="0" tIns="0" rIns="0" bIns="0" rtlCol="0">
              <a:spAutoFit/>
            </a:bodyPr>
            <a:lstStyle/>
            <a:p>
              <a:pPr>
                <a:lnSpc>
                  <a:spcPct val="130000"/>
                </a:lnSpc>
              </a:pPr>
              <a:r>
                <a:rPr lang="en-US" sz="10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brief data, analysis and information about the title main here. </a:t>
              </a:r>
            </a:p>
          </p:txBody>
        </p:sp>
        <p:sp>
          <p:nvSpPr>
            <p:cNvPr id="22" name="Title 2">
              <a:extLst>
                <a:ext uri="{FF2B5EF4-FFF2-40B4-BE49-F238E27FC236}">
                  <a16:creationId xmlns:a16="http://schemas.microsoft.com/office/drawing/2014/main" id="{E0A98450-DE44-4C99-ABB9-B8B5F364C4C9}"/>
                </a:ext>
              </a:extLst>
            </p:cNvPr>
            <p:cNvSpPr txBox="1">
              <a:spLocks/>
            </p:cNvSpPr>
            <p:nvPr/>
          </p:nvSpPr>
          <p:spPr>
            <a:xfrm>
              <a:off x="593725" y="3485068"/>
              <a:ext cx="1311648" cy="138500"/>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Architectural blueprint</a:t>
              </a:r>
            </a:p>
          </p:txBody>
        </p:sp>
      </p:grpSp>
      <p:grpSp>
        <p:nvGrpSpPr>
          <p:cNvPr id="17" name="Group 16">
            <a:extLst>
              <a:ext uri="{FF2B5EF4-FFF2-40B4-BE49-F238E27FC236}">
                <a16:creationId xmlns:a16="http://schemas.microsoft.com/office/drawing/2014/main" id="{BC48FDC1-6973-2143-B22B-E877CD7CF217}"/>
              </a:ext>
            </a:extLst>
          </p:cNvPr>
          <p:cNvGrpSpPr/>
          <p:nvPr/>
        </p:nvGrpSpPr>
        <p:grpSpPr>
          <a:xfrm>
            <a:off x="6302584" y="5556386"/>
            <a:ext cx="5677749" cy="778626"/>
            <a:chOff x="2531103" y="3613055"/>
            <a:chExt cx="1329697" cy="277053"/>
          </a:xfrm>
        </p:grpSpPr>
        <p:sp>
          <p:nvSpPr>
            <p:cNvPr id="18" name="TextBox 17">
              <a:extLst>
                <a:ext uri="{FF2B5EF4-FFF2-40B4-BE49-F238E27FC236}">
                  <a16:creationId xmlns:a16="http://schemas.microsoft.com/office/drawing/2014/main" id="{CC7E3E14-572F-D44E-9A3D-16CF68DED7CE}"/>
                </a:ext>
              </a:extLst>
            </p:cNvPr>
            <p:cNvSpPr txBox="1"/>
            <p:nvPr/>
          </p:nvSpPr>
          <p:spPr>
            <a:xfrm>
              <a:off x="2543210" y="3682305"/>
              <a:ext cx="1317590" cy="207803"/>
            </a:xfrm>
            <a:prstGeom prst="rect">
              <a:avLst/>
            </a:prstGeom>
            <a:noFill/>
            <a:ln>
              <a:noFill/>
            </a:ln>
          </p:spPr>
          <p:txBody>
            <a:bodyPr wrap="square" lIns="0" tIns="0" rIns="0" bIns="0" rtlCol="0">
              <a:spAutoFit/>
            </a:bodyPr>
            <a:lstStyle/>
            <a:p>
              <a:pPr>
                <a:lnSpc>
                  <a:spcPct val="130000"/>
                </a:lnSpc>
              </a:pPr>
              <a:r>
                <a:rPr lang="en-US" sz="1000" dirty="0">
                  <a:latin typeface="Lato" panose="020F0502020204030203" pitchFamily="34" charset="0"/>
                  <a:ea typeface="Open Sans Light" panose="020B0306030504020204" pitchFamily="34" charset="0"/>
                  <a:cs typeface="Open Sans Light" panose="020B0306030504020204" pitchFamily="34" charset="0"/>
                </a:rPr>
                <a:t>Completely Automated Data Movement and Analysis . Build Easily usable Power BI reports by creating data marts .  Ability to predict if the distributors would pay the monthly payment before time.  Increased the approach of investment </a:t>
              </a:r>
            </a:p>
          </p:txBody>
        </p:sp>
        <p:sp>
          <p:nvSpPr>
            <p:cNvPr id="19" name="Title 2">
              <a:extLst>
                <a:ext uri="{FF2B5EF4-FFF2-40B4-BE49-F238E27FC236}">
                  <a16:creationId xmlns:a16="http://schemas.microsoft.com/office/drawing/2014/main" id="{FEC863D9-2B11-5848-B6D8-5EA140FF43CC}"/>
                </a:ext>
              </a:extLst>
            </p:cNvPr>
            <p:cNvSpPr txBox="1">
              <a:spLocks/>
            </p:cNvSpPr>
            <p:nvPr/>
          </p:nvSpPr>
          <p:spPr>
            <a:xfrm>
              <a:off x="2531103" y="3613055"/>
              <a:ext cx="1317590" cy="6570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Business impact</a:t>
              </a:r>
            </a:p>
          </p:txBody>
        </p:sp>
      </p:grpSp>
      <p:pic>
        <p:nvPicPr>
          <p:cNvPr id="23" name="Picture 22" descr="A screenshot of a cell phone&#10;&#10;Description automatically generated">
            <a:extLst>
              <a:ext uri="{FF2B5EF4-FFF2-40B4-BE49-F238E27FC236}">
                <a16:creationId xmlns:a16="http://schemas.microsoft.com/office/drawing/2014/main" id="{64DB3D39-B186-E54E-B600-C7EDBEFE4E76}"/>
              </a:ext>
            </a:extLst>
          </p:cNvPr>
          <p:cNvPicPr>
            <a:picLocks noChangeAspect="1"/>
          </p:cNvPicPr>
          <p:nvPr/>
        </p:nvPicPr>
        <p:blipFill>
          <a:blip r:embed="rId3"/>
          <a:stretch>
            <a:fillRect/>
          </a:stretch>
        </p:blipFill>
        <p:spPr>
          <a:xfrm>
            <a:off x="6159499" y="2257806"/>
            <a:ext cx="5943599" cy="3262257"/>
          </a:xfrm>
          <a:prstGeom prst="rect">
            <a:avLst/>
          </a:prstGeom>
        </p:spPr>
      </p:pic>
      <p:pic>
        <p:nvPicPr>
          <p:cNvPr id="24" name="Picture 23">
            <a:extLst>
              <a:ext uri="{FF2B5EF4-FFF2-40B4-BE49-F238E27FC236}">
                <a16:creationId xmlns:a16="http://schemas.microsoft.com/office/drawing/2014/main" id="{9191E81C-0C7C-AA4B-A3EC-6267C494E35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159499" y="347337"/>
            <a:ext cx="5943600" cy="1981200"/>
          </a:xfrm>
          <a:prstGeom prst="rect">
            <a:avLst/>
          </a:prstGeom>
        </p:spPr>
      </p:pic>
    </p:spTree>
    <p:extLst>
      <p:ext uri="{BB962C8B-B14F-4D97-AF65-F5344CB8AC3E}">
        <p14:creationId xmlns:p14="http://schemas.microsoft.com/office/powerpoint/2010/main" val="395670514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fill="hold"/>
                                        <p:tgtEl>
                                          <p:spTgt spid="2"/>
                                        </p:tgtEl>
                                        <p:attrNameLst>
                                          <p:attrName>ppt_x</p:attrName>
                                        </p:attrNameLst>
                                      </p:cBhvr>
                                      <p:tavLst>
                                        <p:tav tm="0">
                                          <p:val>
                                            <p:strVal val="0-#ppt_w/2"/>
                                          </p:val>
                                        </p:tav>
                                        <p:tav tm="100000">
                                          <p:val>
                                            <p:strVal val="#ppt_x"/>
                                          </p:val>
                                        </p:tav>
                                      </p:tavLst>
                                    </p:anim>
                                    <p:anim calcmode="lin" valueType="num">
                                      <p:cBhvr additive="base">
                                        <p:cTn id="24" dur="25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250" fill="hold"/>
                                        <p:tgtEl>
                                          <p:spTgt spid="20"/>
                                        </p:tgtEl>
                                        <p:attrNameLst>
                                          <p:attrName>ppt_x</p:attrName>
                                        </p:attrNameLst>
                                      </p:cBhvr>
                                      <p:tavLst>
                                        <p:tav tm="0">
                                          <p:val>
                                            <p:strVal val="0-#ppt_w/2"/>
                                          </p:val>
                                        </p:tav>
                                        <p:tav tm="100000">
                                          <p:val>
                                            <p:strVal val="#ppt_x"/>
                                          </p:val>
                                        </p:tav>
                                      </p:tavLst>
                                    </p:anim>
                                    <p:anim calcmode="lin" valueType="num">
                                      <p:cBhvr additive="base">
                                        <p:cTn id="29" dur="2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250" fill="hold"/>
                                        <p:tgtEl>
                                          <p:spTgt spid="17"/>
                                        </p:tgtEl>
                                        <p:attrNameLst>
                                          <p:attrName>ppt_x</p:attrName>
                                        </p:attrNameLst>
                                      </p:cBhvr>
                                      <p:tavLst>
                                        <p:tav tm="0">
                                          <p:val>
                                            <p:strVal val="0-#ppt_w/2"/>
                                          </p:val>
                                        </p:tav>
                                        <p:tav tm="100000">
                                          <p:val>
                                            <p:strVal val="#ppt_x"/>
                                          </p:val>
                                        </p:tav>
                                      </p:tavLst>
                                    </p:anim>
                                    <p:anim calcmode="lin" valueType="num">
                                      <p:cBhvr additive="base">
                                        <p:cTn id="34" dur="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6007100" cy="31986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p>
          <a:p>
            <a:pPr algn="ctr"/>
            <a:endParaRPr lang="en-US" sz="675" dirty="0"/>
          </a:p>
          <a:p>
            <a:pPr algn="ctr"/>
            <a:endParaRPr lang="en-US" sz="675" dirty="0"/>
          </a:p>
          <a:p>
            <a:pPr algn="ctr"/>
            <a:endParaRPr lang="en-US" sz="675" dirty="0"/>
          </a:p>
          <a:p>
            <a:pPr algn="ctr"/>
            <a:endParaRPr lang="en-US" sz="675" dirty="0"/>
          </a:p>
          <a:p>
            <a:pPr algn="just"/>
            <a:r>
              <a:rPr lang="en-US" sz="933" dirty="0"/>
              <a:t>	</a:t>
            </a:r>
            <a:r>
              <a:rPr lang="en-US" sz="1200" dirty="0"/>
              <a:t>Have 360 degree view of Sales , Revenue Management of Bing Ads . Ability to 	view the data by mapping the account level managers to revenue generation . 	All the sources to be integrated are in silos and needs to be integrated .  </a:t>
            </a:r>
          </a:p>
          <a:p>
            <a:pPr algn="just"/>
            <a:r>
              <a:rPr lang="en-US" sz="1200" dirty="0"/>
              <a:t>	 Volume of data is varying from 500GB - 1TB every day. This data needs to be 	tapered to get consolidated 	reports to the business analysts.</a:t>
            </a:r>
            <a:endParaRPr lang="en-US" sz="800" dirty="0"/>
          </a:p>
          <a:p>
            <a:endParaRPr lang="en-US" sz="675" dirty="0"/>
          </a:p>
        </p:txBody>
      </p:sp>
      <p:sp>
        <p:nvSpPr>
          <p:cNvPr id="5" name="Text Placeholder 1"/>
          <p:cNvSpPr txBox="1">
            <a:spLocks/>
          </p:cNvSpPr>
          <p:nvPr/>
        </p:nvSpPr>
        <p:spPr>
          <a:xfrm>
            <a:off x="774706" y="759399"/>
            <a:ext cx="4373028" cy="451342"/>
          </a:xfrm>
          <a:prstGeom prst="rect">
            <a:avLst/>
          </a:prstGeom>
        </p:spPr>
        <p:txBody>
          <a:bodyPr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2200" b="0" kern="120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a:t>Retail</a:t>
            </a:r>
            <a:endParaRPr lang="en-US" sz="2933" dirty="0">
              <a:solidFill>
                <a:schemeClr val="bg1"/>
              </a:solidFill>
            </a:endParaRPr>
          </a:p>
        </p:txBody>
      </p:sp>
      <p:cxnSp>
        <p:nvCxnSpPr>
          <p:cNvPr id="7" name="Straight Connector 6"/>
          <p:cNvCxnSpPr/>
          <p:nvPr/>
        </p:nvCxnSpPr>
        <p:spPr>
          <a:xfrm>
            <a:off x="787403" y="647700"/>
            <a:ext cx="1219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p:cNvSpPr txBox="1">
            <a:spLocks/>
          </p:cNvSpPr>
          <p:nvPr/>
        </p:nvSpPr>
        <p:spPr>
          <a:xfrm>
            <a:off x="787403" y="1158016"/>
            <a:ext cx="4373028" cy="156068"/>
          </a:xfrm>
          <a:prstGeom prst="rect">
            <a:avLst/>
          </a:prstGeom>
        </p:spPr>
        <p:txBody>
          <a:bodyPr lIns="0" tIns="0" rIns="0" bIns="0">
            <a:spAutoFit/>
          </a:bodyPr>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chemeClr val="bg1"/>
                </a:solidFill>
              </a:rPr>
              <a:t>Problem Statement</a:t>
            </a:r>
          </a:p>
        </p:txBody>
      </p:sp>
      <p:grpSp>
        <p:nvGrpSpPr>
          <p:cNvPr id="2" name="Group 1"/>
          <p:cNvGrpSpPr/>
          <p:nvPr/>
        </p:nvGrpSpPr>
        <p:grpSpPr>
          <a:xfrm>
            <a:off x="-159071" y="3955320"/>
            <a:ext cx="11580312" cy="1466494"/>
            <a:chOff x="524260" y="3485068"/>
            <a:chExt cx="1381113" cy="691361"/>
          </a:xfrm>
        </p:grpSpPr>
        <p:sp>
          <p:nvSpPr>
            <p:cNvPr id="10" name="TextBox 9"/>
            <p:cNvSpPr txBox="1"/>
            <p:nvPr/>
          </p:nvSpPr>
          <p:spPr>
            <a:xfrm>
              <a:off x="524260" y="3644253"/>
              <a:ext cx="1311648" cy="532176"/>
            </a:xfrm>
            <a:prstGeom prst="rect">
              <a:avLst/>
            </a:prstGeom>
            <a:noFill/>
            <a:ln>
              <a:noFill/>
            </a:ln>
          </p:spPr>
          <p:txBody>
            <a:bodyPr wrap="square" lIns="0" tIns="0" rIns="0" bIns="0" rtlCol="0">
              <a:spAutoFit/>
            </a:bodyPr>
            <a:lstStyle/>
            <a:p>
              <a:pPr lvl="1"/>
              <a:r>
                <a:rPr lang="en-US" sz="1467" dirty="0"/>
                <a:t>1. Azure Data Factory for ingesting data from multiple sources to Data Lake and then to DW.</a:t>
              </a:r>
            </a:p>
            <a:p>
              <a:pPr lvl="1"/>
              <a:r>
                <a:rPr lang="en-US" sz="1467" dirty="0"/>
                <a:t>2. Azure Data Lake for storing the raw and transformed data and define the dimensions and facts using Lake analytics . </a:t>
              </a:r>
            </a:p>
            <a:p>
              <a:pPr lvl="1"/>
              <a:r>
                <a:rPr lang="en-US" sz="1467" dirty="0"/>
                <a:t>3. SQL Data Warehouse for storing 16 months of data and creating views on top of it . </a:t>
              </a:r>
            </a:p>
            <a:p>
              <a:pPr lvl="1"/>
              <a:r>
                <a:rPr lang="en-US" sz="1467" dirty="0"/>
                <a:t>4. Azure Analysis Services for creating cached views . </a:t>
              </a:r>
            </a:p>
            <a:p>
              <a:pPr lvl="1"/>
              <a:r>
                <a:rPr lang="en-US" sz="1467" dirty="0"/>
                <a:t>5. Power BI for Representing the data as per User Needs.</a:t>
              </a:r>
            </a:p>
          </p:txBody>
        </p:sp>
        <p:sp>
          <p:nvSpPr>
            <p:cNvPr id="11" name="Title 2"/>
            <p:cNvSpPr txBox="1">
              <a:spLocks/>
            </p:cNvSpPr>
            <p:nvPr/>
          </p:nvSpPr>
          <p:spPr>
            <a:xfrm>
              <a:off x="593725" y="3485068"/>
              <a:ext cx="1311648" cy="87059"/>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Solution approach</a:t>
              </a:r>
            </a:p>
          </p:txBody>
        </p:sp>
      </p:grpSp>
      <p:grpSp>
        <p:nvGrpSpPr>
          <p:cNvPr id="20" name="Group 19">
            <a:extLst>
              <a:ext uri="{FF2B5EF4-FFF2-40B4-BE49-F238E27FC236}">
                <a16:creationId xmlns:a16="http://schemas.microsoft.com/office/drawing/2014/main" id="{81AE0162-743D-4225-B5D7-B5239C4A522F}"/>
              </a:ext>
            </a:extLst>
          </p:cNvPr>
          <p:cNvGrpSpPr/>
          <p:nvPr/>
        </p:nvGrpSpPr>
        <p:grpSpPr>
          <a:xfrm>
            <a:off x="6172203" y="281246"/>
            <a:ext cx="6007100" cy="446880"/>
            <a:chOff x="593725" y="3485068"/>
            <a:chExt cx="1311648" cy="335160"/>
          </a:xfrm>
        </p:grpSpPr>
        <p:sp>
          <p:nvSpPr>
            <p:cNvPr id="21" name="TextBox 20">
              <a:extLst>
                <a:ext uri="{FF2B5EF4-FFF2-40B4-BE49-F238E27FC236}">
                  <a16:creationId xmlns:a16="http://schemas.microsoft.com/office/drawing/2014/main" id="{093FCD3B-632C-4F4B-BE99-1B61B64DD28E}"/>
                </a:ext>
              </a:extLst>
            </p:cNvPr>
            <p:cNvSpPr txBox="1"/>
            <p:nvPr/>
          </p:nvSpPr>
          <p:spPr>
            <a:xfrm>
              <a:off x="593725" y="3682306"/>
              <a:ext cx="1311648" cy="137922"/>
            </a:xfrm>
            <a:prstGeom prst="rect">
              <a:avLst/>
            </a:prstGeom>
            <a:noFill/>
            <a:ln>
              <a:noFill/>
            </a:ln>
          </p:spPr>
          <p:txBody>
            <a:bodyPr wrap="square" lIns="0" tIns="0" rIns="0" bIns="0" rtlCol="0">
              <a:spAutoFit/>
            </a:bodyPr>
            <a:lstStyle/>
            <a:p>
              <a:pPr>
                <a:lnSpc>
                  <a:spcPct val="130000"/>
                </a:lnSpc>
              </a:pPr>
              <a:r>
                <a:rPr lang="en-US" sz="10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brief data, analysis and information about the title main here. </a:t>
              </a:r>
            </a:p>
          </p:txBody>
        </p:sp>
        <p:sp>
          <p:nvSpPr>
            <p:cNvPr id="22" name="Title 2">
              <a:extLst>
                <a:ext uri="{FF2B5EF4-FFF2-40B4-BE49-F238E27FC236}">
                  <a16:creationId xmlns:a16="http://schemas.microsoft.com/office/drawing/2014/main" id="{E0A98450-DE44-4C99-ABB9-B8B5F364C4C9}"/>
                </a:ext>
              </a:extLst>
            </p:cNvPr>
            <p:cNvSpPr txBox="1">
              <a:spLocks/>
            </p:cNvSpPr>
            <p:nvPr/>
          </p:nvSpPr>
          <p:spPr>
            <a:xfrm>
              <a:off x="593725" y="3485068"/>
              <a:ext cx="1311648" cy="138500"/>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endParaRPr lang="en-US" sz="1200" cap="all" spc="27" dirty="0">
                <a:solidFill>
                  <a:schemeClr val="accent1"/>
                </a:solidFill>
                <a:latin typeface="Lato" panose="020F0502020204030203" pitchFamily="34" charset="0"/>
              </a:endParaRPr>
            </a:p>
          </p:txBody>
        </p:sp>
      </p:grpSp>
      <p:grpSp>
        <p:nvGrpSpPr>
          <p:cNvPr id="17" name="Group 16">
            <a:extLst>
              <a:ext uri="{FF2B5EF4-FFF2-40B4-BE49-F238E27FC236}">
                <a16:creationId xmlns:a16="http://schemas.microsoft.com/office/drawing/2014/main" id="{BC48FDC1-6973-2143-B22B-E877CD7CF217}"/>
              </a:ext>
            </a:extLst>
          </p:cNvPr>
          <p:cNvGrpSpPr/>
          <p:nvPr/>
        </p:nvGrpSpPr>
        <p:grpSpPr>
          <a:xfrm>
            <a:off x="6184899" y="246179"/>
            <a:ext cx="5754852" cy="1872711"/>
            <a:chOff x="2531103" y="3622922"/>
            <a:chExt cx="1329697" cy="90679"/>
          </a:xfrm>
        </p:grpSpPr>
        <p:sp>
          <p:nvSpPr>
            <p:cNvPr id="18" name="TextBox 17">
              <a:extLst>
                <a:ext uri="{FF2B5EF4-FFF2-40B4-BE49-F238E27FC236}">
                  <a16:creationId xmlns:a16="http://schemas.microsoft.com/office/drawing/2014/main" id="{CC7E3E14-572F-D44E-9A3D-16CF68DED7CE}"/>
                </a:ext>
              </a:extLst>
            </p:cNvPr>
            <p:cNvSpPr txBox="1"/>
            <p:nvPr/>
          </p:nvSpPr>
          <p:spPr>
            <a:xfrm>
              <a:off x="2543210" y="3682305"/>
              <a:ext cx="1317590" cy="31296"/>
            </a:xfrm>
            <a:prstGeom prst="rect">
              <a:avLst/>
            </a:prstGeom>
            <a:noFill/>
            <a:ln>
              <a:noFill/>
            </a:ln>
          </p:spPr>
          <p:txBody>
            <a:bodyPr wrap="square" lIns="0" tIns="0" rIns="0" bIns="0" rtlCol="0">
              <a:spAutoFit/>
            </a:bodyPr>
            <a:lstStyle/>
            <a:p>
              <a:r>
                <a:rPr lang="en-US" sz="1400" dirty="0"/>
                <a:t>Ability to have complete overview on Bing Ads life cycle  . Sales Management Hierarchy and region specific view of data . Reduced manual effort to update the excel sheet on a daily basis for the reporting needs. </a:t>
              </a:r>
            </a:p>
          </p:txBody>
        </p:sp>
        <p:sp>
          <p:nvSpPr>
            <p:cNvPr id="19" name="Title 2">
              <a:extLst>
                <a:ext uri="{FF2B5EF4-FFF2-40B4-BE49-F238E27FC236}">
                  <a16:creationId xmlns:a16="http://schemas.microsoft.com/office/drawing/2014/main" id="{FEC863D9-2B11-5848-B6D8-5EA140FF43CC}"/>
                </a:ext>
              </a:extLst>
            </p:cNvPr>
            <p:cNvSpPr txBox="1">
              <a:spLocks/>
            </p:cNvSpPr>
            <p:nvPr/>
          </p:nvSpPr>
          <p:spPr>
            <a:xfrm>
              <a:off x="2531103" y="3622922"/>
              <a:ext cx="1317590" cy="10432"/>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400" cap="all" spc="27" dirty="0">
                  <a:solidFill>
                    <a:schemeClr val="accent1"/>
                  </a:solidFill>
                  <a:latin typeface="Lato" panose="020F0502020204030203" pitchFamily="34" charset="0"/>
                </a:rPr>
                <a:t>Business impact</a:t>
              </a:r>
            </a:p>
          </p:txBody>
        </p:sp>
      </p:grpSp>
      <p:pic>
        <p:nvPicPr>
          <p:cNvPr id="3" name="Picture 2">
            <a:extLst>
              <a:ext uri="{FF2B5EF4-FFF2-40B4-BE49-F238E27FC236}">
                <a16:creationId xmlns:a16="http://schemas.microsoft.com/office/drawing/2014/main" id="{F5FC5C10-E610-E44B-8AA5-B2E1578EA6E2}"/>
              </a:ext>
            </a:extLst>
          </p:cNvPr>
          <p:cNvPicPr>
            <a:picLocks noChangeAspect="1"/>
          </p:cNvPicPr>
          <p:nvPr/>
        </p:nvPicPr>
        <p:blipFill>
          <a:blip r:embed="rId2"/>
          <a:stretch>
            <a:fillRect/>
          </a:stretch>
        </p:blipFill>
        <p:spPr>
          <a:xfrm>
            <a:off x="3825765" y="-24815"/>
            <a:ext cx="2194031" cy="1146557"/>
          </a:xfrm>
          <a:prstGeom prst="rect">
            <a:avLst/>
          </a:prstGeom>
        </p:spPr>
      </p:pic>
    </p:spTree>
    <p:extLst>
      <p:ext uri="{BB962C8B-B14F-4D97-AF65-F5344CB8AC3E}">
        <p14:creationId xmlns:p14="http://schemas.microsoft.com/office/powerpoint/2010/main" val="82480634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fill="hold"/>
                                        <p:tgtEl>
                                          <p:spTgt spid="2"/>
                                        </p:tgtEl>
                                        <p:attrNameLst>
                                          <p:attrName>ppt_x</p:attrName>
                                        </p:attrNameLst>
                                      </p:cBhvr>
                                      <p:tavLst>
                                        <p:tav tm="0">
                                          <p:val>
                                            <p:strVal val="0-#ppt_w/2"/>
                                          </p:val>
                                        </p:tav>
                                        <p:tav tm="100000">
                                          <p:val>
                                            <p:strVal val="#ppt_x"/>
                                          </p:val>
                                        </p:tav>
                                      </p:tavLst>
                                    </p:anim>
                                    <p:anim calcmode="lin" valueType="num">
                                      <p:cBhvr additive="base">
                                        <p:cTn id="24" dur="25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250" fill="hold"/>
                                        <p:tgtEl>
                                          <p:spTgt spid="20"/>
                                        </p:tgtEl>
                                        <p:attrNameLst>
                                          <p:attrName>ppt_x</p:attrName>
                                        </p:attrNameLst>
                                      </p:cBhvr>
                                      <p:tavLst>
                                        <p:tav tm="0">
                                          <p:val>
                                            <p:strVal val="0-#ppt_w/2"/>
                                          </p:val>
                                        </p:tav>
                                        <p:tav tm="100000">
                                          <p:val>
                                            <p:strVal val="#ppt_x"/>
                                          </p:val>
                                        </p:tav>
                                      </p:tavLst>
                                    </p:anim>
                                    <p:anim calcmode="lin" valueType="num">
                                      <p:cBhvr additive="base">
                                        <p:cTn id="29" dur="2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250" fill="hold"/>
                                        <p:tgtEl>
                                          <p:spTgt spid="17"/>
                                        </p:tgtEl>
                                        <p:attrNameLst>
                                          <p:attrName>ppt_x</p:attrName>
                                        </p:attrNameLst>
                                      </p:cBhvr>
                                      <p:tavLst>
                                        <p:tav tm="0">
                                          <p:val>
                                            <p:strVal val="0-#ppt_w/2"/>
                                          </p:val>
                                        </p:tav>
                                        <p:tav tm="100000">
                                          <p:val>
                                            <p:strVal val="#ppt_x"/>
                                          </p:val>
                                        </p:tav>
                                      </p:tavLst>
                                    </p:anim>
                                    <p:anim calcmode="lin" valueType="num">
                                      <p:cBhvr additive="base">
                                        <p:cTn id="34" dur="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BA7F7-1782-A842-9849-368A90D1470B}"/>
              </a:ext>
            </a:extLst>
          </p:cNvPr>
          <p:cNvSpPr txBox="1"/>
          <p:nvPr/>
        </p:nvSpPr>
        <p:spPr>
          <a:xfrm>
            <a:off x="3083034" y="504497"/>
            <a:ext cx="5437353" cy="502766"/>
          </a:xfrm>
          <a:prstGeom prst="rect">
            <a:avLst/>
          </a:prstGeom>
          <a:noFill/>
        </p:spPr>
        <p:txBody>
          <a:bodyPr wrap="square" rtlCol="0">
            <a:spAutoFit/>
          </a:bodyPr>
          <a:lstStyle/>
          <a:p>
            <a:r>
              <a:rPr lang="en-US" sz="2667" dirty="0"/>
              <a:t>Architectural Implementation </a:t>
            </a:r>
          </a:p>
        </p:txBody>
      </p:sp>
      <p:pic>
        <p:nvPicPr>
          <p:cNvPr id="5" name="Content Placeholder 6">
            <a:extLst>
              <a:ext uri="{FF2B5EF4-FFF2-40B4-BE49-F238E27FC236}">
                <a16:creationId xmlns:a16="http://schemas.microsoft.com/office/drawing/2014/main" id="{C18F578B-8560-8448-80B6-FEFE12104F9C}"/>
              </a:ext>
            </a:extLst>
          </p:cNvPr>
          <p:cNvPicPr>
            <a:picLocks noChangeAspect="1"/>
          </p:cNvPicPr>
          <p:nvPr/>
        </p:nvPicPr>
        <p:blipFill>
          <a:blip r:embed="rId2"/>
          <a:stretch>
            <a:fillRect/>
          </a:stretch>
        </p:blipFill>
        <p:spPr>
          <a:xfrm>
            <a:off x="250940" y="1611588"/>
            <a:ext cx="11690121" cy="4971216"/>
          </a:xfrm>
          <a:prstGeom prst="rect">
            <a:avLst/>
          </a:prstGeom>
        </p:spPr>
      </p:pic>
    </p:spTree>
    <p:extLst>
      <p:ext uri="{BB962C8B-B14F-4D97-AF65-F5344CB8AC3E}">
        <p14:creationId xmlns:p14="http://schemas.microsoft.com/office/powerpoint/2010/main" val="2913579495"/>
      </p:ext>
    </p:extLst>
  </p:cSld>
  <p:clrMapOvr>
    <a:masterClrMapping/>
  </p:clrMapOvr>
  <p:transition spd="slow" advClick="0" advTm="3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A4A0-F5F8-4B43-A43F-CAA8F3C24A8D}"/>
              </a:ext>
            </a:extLst>
          </p:cNvPr>
          <p:cNvSpPr>
            <a:spLocks noGrp="1"/>
          </p:cNvSpPr>
          <p:nvPr>
            <p:ph type="title"/>
          </p:nvPr>
        </p:nvSpPr>
        <p:spPr/>
        <p:txBody>
          <a:bodyPr/>
          <a:lstStyle/>
          <a:p>
            <a:r>
              <a:rPr lang="en-US" dirty="0"/>
              <a:t>Approach for Image Classification and Tagging</a:t>
            </a:r>
          </a:p>
        </p:txBody>
      </p:sp>
    </p:spTree>
    <p:extLst>
      <p:ext uri="{BB962C8B-B14F-4D97-AF65-F5344CB8AC3E}">
        <p14:creationId xmlns:p14="http://schemas.microsoft.com/office/powerpoint/2010/main" val="334574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2"/>
          <p:cNvSpPr>
            <a:spLocks noGrp="1"/>
          </p:cNvSpPr>
          <p:nvPr>
            <p:ph type="sldNum" sz="quarter" idx="12"/>
          </p:nvPr>
        </p:nvSpPr>
        <p:spPr>
          <a:xfrm>
            <a:off x="5868641" y="6485776"/>
            <a:ext cx="251731" cy="236982"/>
          </a:xfrm>
          <a:prstGeom prst="rect">
            <a:avLst/>
          </a:prstGeom>
        </p:spPr>
        <p:txBody>
          <a:bodyPr/>
          <a:lstStyle/>
          <a:p>
            <a:fld id="{14D65173-87C9-47C0-A890-7AD8E2754265}" type="slidenum">
              <a:rPr lang="en-US" smtClean="0">
                <a:latin typeface="Segoe UI" panose="020B0502040204020203" pitchFamily="34" charset="0"/>
                <a:ea typeface="Segoe UI" panose="020B0502040204020203" pitchFamily="34" charset="0"/>
                <a:cs typeface="Segoe UI" panose="020B0502040204020203" pitchFamily="34" charset="0"/>
              </a:rPr>
              <a:pPr/>
              <a:t>2</a:t>
            </a:fld>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31" name="Rectangle 130"/>
          <p:cNvSpPr/>
          <p:nvPr/>
        </p:nvSpPr>
        <p:spPr>
          <a:xfrm>
            <a:off x="9733019" y="1227991"/>
            <a:ext cx="1583971" cy="4294323"/>
          </a:xfrm>
          <a:prstGeom prst="rect">
            <a:avLst/>
          </a:prstGeom>
          <a:solidFill>
            <a:schemeClr val="bg1"/>
          </a:solidFill>
          <a:ln>
            <a:solidFill>
              <a:schemeClr val="bg1">
                <a:lumMod val="9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6"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8680896" y="958646"/>
            <a:ext cx="1562292" cy="430551"/>
          </a:xfrm>
          <a:prstGeom prst="rect">
            <a:avLst/>
          </a:prstGeom>
          <a:solidFill>
            <a:schemeClr val="accent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CACHED VIEWS</a:t>
            </a:r>
          </a:p>
          <a:p>
            <a:r>
              <a:rPr lang="en-US" sz="1100" dirty="0">
                <a:latin typeface="+mn-lt"/>
              </a:rPr>
              <a:t>PIVOTS</a:t>
            </a:r>
          </a:p>
        </p:txBody>
      </p:sp>
      <p:sp>
        <p:nvSpPr>
          <p:cNvPr id="18" name="TextBox 17"/>
          <p:cNvSpPr txBox="1"/>
          <p:nvPr/>
        </p:nvSpPr>
        <p:spPr>
          <a:xfrm>
            <a:off x="5409566" y="1047058"/>
            <a:ext cx="1563020" cy="253718"/>
          </a:xfrm>
          <a:prstGeom prst="rect">
            <a:avLst/>
          </a:prstGeom>
          <a:solidFill>
            <a:schemeClr val="accent4">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050" dirty="0">
                <a:latin typeface="+mn-lt"/>
              </a:rPr>
              <a:t>TRANSFORMATION</a:t>
            </a:r>
          </a:p>
        </p:txBody>
      </p:sp>
      <p:sp>
        <p:nvSpPr>
          <p:cNvPr id="20" name="TextBox 19"/>
          <p:cNvSpPr txBox="1"/>
          <p:nvPr/>
        </p:nvSpPr>
        <p:spPr>
          <a:xfrm>
            <a:off x="3728079" y="958646"/>
            <a:ext cx="1621585" cy="430551"/>
          </a:xfrm>
          <a:prstGeom prst="rect">
            <a:avLst/>
          </a:prstGeom>
          <a:solidFill>
            <a:schemeClr val="accent5">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MERGE/CLEANSING</a:t>
            </a:r>
          </a:p>
          <a:p>
            <a:r>
              <a:rPr lang="en-US" sz="1100" dirty="0">
                <a:latin typeface="+mn-lt"/>
              </a:rPr>
              <a:t>/ENRICHMENT</a:t>
            </a:r>
          </a:p>
        </p:txBody>
      </p:sp>
      <p:sp>
        <p:nvSpPr>
          <p:cNvPr id="22" name="TextBox 21"/>
          <p:cNvSpPr txBox="1"/>
          <p:nvPr/>
        </p:nvSpPr>
        <p:spPr>
          <a:xfrm>
            <a:off x="1797799" y="1043214"/>
            <a:ext cx="1827372" cy="261406"/>
          </a:xfrm>
          <a:prstGeom prst="rect">
            <a:avLst/>
          </a:prstGeom>
          <a:solidFill>
            <a:schemeClr val="accent6">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COLLECTION / STAGING</a:t>
            </a:r>
          </a:p>
        </p:txBody>
      </p:sp>
      <p:sp>
        <p:nvSpPr>
          <p:cNvPr id="40" name="Rectangle 39"/>
          <p:cNvSpPr/>
          <p:nvPr/>
        </p:nvSpPr>
        <p:spPr>
          <a:xfrm>
            <a:off x="1797802" y="1503800"/>
            <a:ext cx="6826381" cy="511849"/>
          </a:xfrm>
          <a:prstGeom prst="rect">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Segoe UI Light" panose="020B0502040204020203" pitchFamily="34" charset="0"/>
              </a:rPr>
              <a:t>Azure Data Factory</a:t>
            </a:r>
            <a:r>
              <a:rPr lang="en-US" sz="1100" b="1" dirty="0">
                <a:solidFill>
                  <a:schemeClr val="bg1"/>
                </a:solidFill>
                <a:cs typeface="Segoe UI Light" panose="020B0502040204020203" pitchFamily="34" charset="0"/>
              </a:rPr>
              <a:t> </a:t>
            </a:r>
          </a:p>
          <a:p>
            <a:pPr algn="ctr"/>
            <a:r>
              <a:rPr lang="en-US" sz="1050" i="1" dirty="0">
                <a:solidFill>
                  <a:schemeClr val="bg1"/>
                </a:solidFill>
                <a:cs typeface="Segoe UI Light" panose="020B0502040204020203" pitchFamily="34" charset="0"/>
              </a:rPr>
              <a:t>[ Data Ingestion, Layers Orchestration and Data Auditing]</a:t>
            </a:r>
            <a:r>
              <a:rPr lang="en-US" sz="1050" dirty="0">
                <a:solidFill>
                  <a:schemeClr val="bg1"/>
                </a:solidFill>
                <a:cs typeface="Segoe UI Light" panose="020B0502040204020203" pitchFamily="34" charset="0"/>
              </a:rPr>
              <a:t> </a:t>
            </a:r>
            <a:endParaRPr lang="en-US" sz="1050" dirty="0">
              <a:solidFill>
                <a:schemeClr val="bg1"/>
              </a:solidFill>
            </a:endParaRPr>
          </a:p>
        </p:txBody>
      </p:sp>
      <p:sp>
        <p:nvSpPr>
          <p:cNvPr id="132" name="TextBox 131"/>
          <p:cNvSpPr txBox="1"/>
          <p:nvPr/>
        </p:nvSpPr>
        <p:spPr>
          <a:xfrm>
            <a:off x="10319231" y="958646"/>
            <a:ext cx="1586474" cy="430551"/>
          </a:xfrm>
          <a:prstGeom prst="rect">
            <a:avLst/>
          </a:prstGeom>
          <a:solidFill>
            <a:srgbClr val="7030A0"/>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PRESENTATION/</a:t>
            </a:r>
          </a:p>
          <a:p>
            <a:r>
              <a:rPr lang="en-US" sz="1100" dirty="0">
                <a:latin typeface="+mn-lt"/>
              </a:rPr>
              <a:t> ACTIONS</a:t>
            </a:r>
          </a:p>
        </p:txBody>
      </p:sp>
      <p:sp>
        <p:nvSpPr>
          <p:cNvPr id="159" name="Rectangle 158"/>
          <p:cNvSpPr/>
          <p:nvPr/>
        </p:nvSpPr>
        <p:spPr>
          <a:xfrm>
            <a:off x="1929369" y="5221557"/>
            <a:ext cx="1580592" cy="228421"/>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HYBRID STORAGE </a:t>
            </a:r>
            <a:r>
              <a:rPr lang="en-US" sz="800" dirty="0"/>
              <a:t>[BLOB/DB]</a:t>
            </a:r>
          </a:p>
        </p:txBody>
      </p:sp>
      <p:sp>
        <p:nvSpPr>
          <p:cNvPr id="164" name="Rectangle 163"/>
          <p:cNvSpPr/>
          <p:nvPr/>
        </p:nvSpPr>
        <p:spPr>
          <a:xfrm>
            <a:off x="4602225" y="2189379"/>
            <a:ext cx="1965607" cy="394767"/>
          </a:xfrm>
          <a:prstGeom prst="rect">
            <a:avLst/>
          </a:prstGeom>
          <a:solidFill>
            <a:srgbClr val="FFC0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rgbClr val="002060"/>
                </a:solidFill>
                <a:cs typeface="Arial" panose="020B0604020202020204" pitchFamily="34" charset="0"/>
              </a:rPr>
              <a:t>Azure Data Lake</a:t>
            </a:r>
          </a:p>
        </p:txBody>
      </p:sp>
      <p:sp>
        <p:nvSpPr>
          <p:cNvPr id="166" name="Rectangle 165"/>
          <p:cNvSpPr/>
          <p:nvPr/>
        </p:nvSpPr>
        <p:spPr>
          <a:xfrm>
            <a:off x="4611615" y="4771986"/>
            <a:ext cx="5035578" cy="246808"/>
          </a:xfrm>
          <a:prstGeom prst="rect">
            <a:avLst/>
          </a:prstGeom>
          <a:solidFill>
            <a:schemeClr val="tx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solidFill>
                  <a:prstClr val="white"/>
                </a:solidFill>
              </a:rPr>
              <a:t>HYBRID PROCESSING</a:t>
            </a:r>
            <a:endParaRPr lang="en-US" sz="1000" dirty="0"/>
          </a:p>
        </p:txBody>
      </p:sp>
      <p:sp>
        <p:nvSpPr>
          <p:cNvPr id="167" name="Rectangle 166"/>
          <p:cNvSpPr/>
          <p:nvPr/>
        </p:nvSpPr>
        <p:spPr>
          <a:xfrm>
            <a:off x="3706469" y="5221556"/>
            <a:ext cx="1398580" cy="228421"/>
          </a:xfrm>
          <a:prstGeom prst="rect">
            <a:avLst/>
          </a:prstGeom>
          <a:solidFill>
            <a:schemeClr val="accent5">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NORMALIZE</a:t>
            </a:r>
          </a:p>
        </p:txBody>
      </p:sp>
      <p:sp>
        <p:nvSpPr>
          <p:cNvPr id="183" name="Rectangle 182"/>
          <p:cNvSpPr/>
          <p:nvPr/>
        </p:nvSpPr>
        <p:spPr>
          <a:xfrm>
            <a:off x="8170147" y="2161754"/>
            <a:ext cx="1533933" cy="1076458"/>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MDX CUBE</a:t>
            </a:r>
            <a:endParaRPr lang="en-US" sz="1050" b="1" dirty="0"/>
          </a:p>
          <a:p>
            <a:r>
              <a:rPr lang="en-US" sz="1050" dirty="0">
                <a:solidFill>
                  <a:schemeClr val="bg1"/>
                </a:solidFill>
                <a:cs typeface="Segoe UI Light" panose="020B0502040204020203" pitchFamily="34" charset="0"/>
              </a:rPr>
              <a:t>KPIs, Metrics Hierarchy</a:t>
            </a:r>
            <a:endParaRPr lang="en-US" sz="1050" dirty="0"/>
          </a:p>
        </p:txBody>
      </p:sp>
      <p:grpSp>
        <p:nvGrpSpPr>
          <p:cNvPr id="81" name="Group 80"/>
          <p:cNvGrpSpPr/>
          <p:nvPr/>
        </p:nvGrpSpPr>
        <p:grpSpPr>
          <a:xfrm>
            <a:off x="10039734" y="2006480"/>
            <a:ext cx="1507581" cy="1045235"/>
            <a:chOff x="10042506" y="2193006"/>
            <a:chExt cx="1508760" cy="1046051"/>
          </a:xfrm>
        </p:grpSpPr>
        <p:sp>
          <p:nvSpPr>
            <p:cNvPr id="190" name="Rectangle 189"/>
            <p:cNvSpPr/>
            <p:nvPr/>
          </p:nvSpPr>
          <p:spPr>
            <a:xfrm>
              <a:off x="10042506" y="2193006"/>
              <a:ext cx="1508760" cy="1046051"/>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200" b="1" dirty="0">
                  <a:solidFill>
                    <a:schemeClr val="tx1"/>
                  </a:solidFill>
                </a:rPr>
                <a:t>Adhoc Engines</a:t>
              </a:r>
            </a:p>
          </p:txBody>
        </p:sp>
        <p:pic>
          <p:nvPicPr>
            <p:cNvPr id="54" name="Picture 53"/>
            <p:cNvPicPr>
              <a:picLocks noChangeAspect="1"/>
            </p:cNvPicPr>
            <p:nvPr/>
          </p:nvPicPr>
          <p:blipFill>
            <a:blip r:embed="rId2"/>
            <a:stretch>
              <a:fillRect/>
            </a:stretch>
          </p:blipFill>
          <p:spPr>
            <a:xfrm>
              <a:off x="10544765" y="2584264"/>
              <a:ext cx="474721" cy="421081"/>
            </a:xfrm>
            <a:prstGeom prst="rect">
              <a:avLst/>
            </a:prstGeom>
            <a:effectLst/>
          </p:spPr>
        </p:pic>
        <p:pic>
          <p:nvPicPr>
            <p:cNvPr id="146" name="Picture 145"/>
            <p:cNvPicPr>
              <a:picLocks noChangeAspect="1"/>
            </p:cNvPicPr>
            <p:nvPr/>
          </p:nvPicPr>
          <p:blipFill>
            <a:blip r:embed="rId3"/>
            <a:stretch>
              <a:fillRect/>
            </a:stretch>
          </p:blipFill>
          <p:spPr>
            <a:xfrm>
              <a:off x="10122972" y="2566652"/>
              <a:ext cx="444181" cy="419954"/>
            </a:xfrm>
            <a:prstGeom prst="rect">
              <a:avLst/>
            </a:prstGeom>
            <a:effectLst/>
          </p:spPr>
        </p:pic>
      </p:grpSp>
      <p:sp>
        <p:nvSpPr>
          <p:cNvPr id="189" name="Rectangle 188"/>
          <p:cNvSpPr/>
          <p:nvPr/>
        </p:nvSpPr>
        <p:spPr>
          <a:xfrm>
            <a:off x="8747683" y="5229475"/>
            <a:ext cx="1398580" cy="228421"/>
          </a:xfrm>
          <a:prstGeom prst="rect">
            <a:avLst/>
          </a:prstGeom>
          <a:solidFill>
            <a:schemeClr val="accent2">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METRICS ENGINE</a:t>
            </a:r>
          </a:p>
        </p:txBody>
      </p:sp>
      <p:sp>
        <p:nvSpPr>
          <p:cNvPr id="194" name="Rectangle 193"/>
          <p:cNvSpPr/>
          <p:nvPr/>
        </p:nvSpPr>
        <p:spPr>
          <a:xfrm>
            <a:off x="10380645" y="5221556"/>
            <a:ext cx="1398580" cy="228421"/>
          </a:xfrm>
          <a:prstGeom prst="rect">
            <a:avLst/>
          </a:prstGeom>
          <a:solidFill>
            <a:srgbClr val="C39BE1"/>
          </a:solidFill>
          <a:ln>
            <a:noFill/>
          </a:ln>
          <a:effectLst/>
        </p:spPr>
        <p:style>
          <a:lnRef idx="1">
            <a:schemeClr val="accent6"/>
          </a:lnRef>
          <a:fillRef idx="3">
            <a:schemeClr val="accent6"/>
          </a:fillRef>
          <a:effectRef idx="2">
            <a:schemeClr val="accent6"/>
          </a:effectRef>
          <a:fontRef idx="minor">
            <a:schemeClr val="lt1"/>
          </a:fontRef>
        </p:style>
        <p:txBody>
          <a:bodyPr rtlCol="0" anchor="t"/>
          <a:lstStyle/>
          <a:p>
            <a:pPr algn="ctr"/>
            <a:r>
              <a:rPr lang="en-US" sz="1000" dirty="0"/>
              <a:t>REPORTING and UIX</a:t>
            </a:r>
          </a:p>
        </p:txBody>
      </p:sp>
      <p:sp>
        <p:nvSpPr>
          <p:cNvPr id="24" name="TextBox 23"/>
          <p:cNvSpPr txBox="1"/>
          <p:nvPr/>
        </p:nvSpPr>
        <p:spPr>
          <a:xfrm>
            <a:off x="296039" y="958646"/>
            <a:ext cx="1401933" cy="430551"/>
          </a:xfrm>
          <a:prstGeom prst="rect">
            <a:avLst/>
          </a:prstGeom>
          <a:solidFill>
            <a:schemeClr val="tx2">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SOURCES/</a:t>
            </a:r>
          </a:p>
          <a:p>
            <a:r>
              <a:rPr lang="en-US" sz="1100" dirty="0">
                <a:latin typeface="+mn-lt"/>
              </a:rPr>
              <a:t>PRODUCERS</a:t>
            </a:r>
          </a:p>
        </p:txBody>
      </p:sp>
      <p:grpSp>
        <p:nvGrpSpPr>
          <p:cNvPr id="222" name="Group 221"/>
          <p:cNvGrpSpPr/>
          <p:nvPr/>
        </p:nvGrpSpPr>
        <p:grpSpPr>
          <a:xfrm>
            <a:off x="523985" y="4122774"/>
            <a:ext cx="151611" cy="208850"/>
            <a:chOff x="8732028" y="1269144"/>
            <a:chExt cx="686513" cy="1040259"/>
          </a:xfrm>
        </p:grpSpPr>
        <p:sp>
          <p:nvSpPr>
            <p:cNvPr id="226" name="Freeform 9"/>
            <p:cNvSpPr>
              <a:spLocks/>
            </p:cNvSpPr>
            <p:nvPr/>
          </p:nvSpPr>
          <p:spPr bwMode="auto">
            <a:xfrm>
              <a:off x="9073316" y="2294621"/>
              <a:ext cx="345225" cy="14782"/>
            </a:xfrm>
            <a:custGeom>
              <a:avLst/>
              <a:gdLst>
                <a:gd name="T0" fmla="*/ 251 w 251"/>
                <a:gd name="T1" fmla="*/ 3 h 6"/>
                <a:gd name="T2" fmla="*/ 248 w 251"/>
                <a:gd name="T3" fmla="*/ 6 h 6"/>
                <a:gd name="T4" fmla="*/ 3 w 251"/>
                <a:gd name="T5" fmla="*/ 6 h 6"/>
                <a:gd name="T6" fmla="*/ 0 w 251"/>
                <a:gd name="T7" fmla="*/ 3 h 6"/>
                <a:gd name="T8" fmla="*/ 0 w 251"/>
                <a:gd name="T9" fmla="*/ 3 h 6"/>
                <a:gd name="T10" fmla="*/ 3 w 251"/>
                <a:gd name="T11" fmla="*/ 0 h 6"/>
                <a:gd name="T12" fmla="*/ 248 w 251"/>
                <a:gd name="T13" fmla="*/ 0 h 6"/>
                <a:gd name="T14" fmla="*/ 251 w 25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6">
                  <a:moveTo>
                    <a:pt x="251" y="3"/>
                  </a:moveTo>
                  <a:cubicBezTo>
                    <a:pt x="251" y="5"/>
                    <a:pt x="250" y="6"/>
                    <a:pt x="248" y="6"/>
                  </a:cubicBezTo>
                  <a:cubicBezTo>
                    <a:pt x="3" y="6"/>
                    <a:pt x="3" y="6"/>
                    <a:pt x="3" y="6"/>
                  </a:cubicBezTo>
                  <a:cubicBezTo>
                    <a:pt x="1" y="6"/>
                    <a:pt x="0" y="5"/>
                    <a:pt x="0" y="3"/>
                  </a:cubicBezTo>
                  <a:cubicBezTo>
                    <a:pt x="0" y="3"/>
                    <a:pt x="0" y="3"/>
                    <a:pt x="0" y="3"/>
                  </a:cubicBezTo>
                  <a:cubicBezTo>
                    <a:pt x="0" y="2"/>
                    <a:pt x="1" y="0"/>
                    <a:pt x="3" y="0"/>
                  </a:cubicBezTo>
                  <a:cubicBezTo>
                    <a:pt x="248" y="0"/>
                    <a:pt x="248" y="0"/>
                    <a:pt x="248" y="0"/>
                  </a:cubicBezTo>
                  <a:cubicBezTo>
                    <a:pt x="250" y="0"/>
                    <a:pt x="251" y="2"/>
                    <a:pt x="251"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7" name="Freeform 10"/>
            <p:cNvSpPr>
              <a:spLocks/>
            </p:cNvSpPr>
            <p:nvPr/>
          </p:nvSpPr>
          <p:spPr bwMode="auto">
            <a:xfrm>
              <a:off x="8732028" y="1570321"/>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8" name="Freeform 11"/>
            <p:cNvSpPr>
              <a:spLocks/>
            </p:cNvSpPr>
            <p:nvPr/>
          </p:nvSpPr>
          <p:spPr bwMode="auto">
            <a:xfrm>
              <a:off x="8732028" y="1269144"/>
              <a:ext cx="663327" cy="12935"/>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5"/>
                    <a:pt x="271" y="6"/>
                    <a:pt x="269" y="6"/>
                  </a:cubicBezTo>
                  <a:cubicBezTo>
                    <a:pt x="3" y="6"/>
                    <a:pt x="3" y="6"/>
                    <a:pt x="3" y="6"/>
                  </a:cubicBezTo>
                  <a:cubicBezTo>
                    <a:pt x="1" y="6"/>
                    <a:pt x="0" y="5"/>
                    <a:pt x="0" y="3"/>
                  </a:cubicBezTo>
                  <a:cubicBezTo>
                    <a:pt x="0" y="3"/>
                    <a:pt x="0" y="3"/>
                    <a:pt x="0" y="3"/>
                  </a:cubicBezTo>
                  <a:cubicBezTo>
                    <a:pt x="0" y="2"/>
                    <a:pt x="1" y="0"/>
                    <a:pt x="3" y="0"/>
                  </a:cubicBezTo>
                  <a:cubicBezTo>
                    <a:pt x="269" y="0"/>
                    <a:pt x="269" y="0"/>
                    <a:pt x="269" y="0"/>
                  </a:cubicBezTo>
                  <a:cubicBezTo>
                    <a:pt x="271" y="0"/>
                    <a:pt x="272" y="2"/>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29" name="Freeform 12"/>
            <p:cNvSpPr>
              <a:spLocks/>
            </p:cNvSpPr>
            <p:nvPr/>
          </p:nvSpPr>
          <p:spPr bwMode="auto">
            <a:xfrm>
              <a:off x="8732028" y="1302403"/>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0" name="Freeform 13"/>
            <p:cNvSpPr>
              <a:spLocks/>
            </p:cNvSpPr>
            <p:nvPr/>
          </p:nvSpPr>
          <p:spPr bwMode="auto">
            <a:xfrm>
              <a:off x="8732028" y="1333814"/>
              <a:ext cx="663327" cy="12935"/>
            </a:xfrm>
            <a:custGeom>
              <a:avLst/>
              <a:gdLst>
                <a:gd name="T0" fmla="*/ 272 w 272"/>
                <a:gd name="T1" fmla="*/ 2 h 5"/>
                <a:gd name="T2" fmla="*/ 269 w 272"/>
                <a:gd name="T3" fmla="*/ 5 h 5"/>
                <a:gd name="T4" fmla="*/ 3 w 272"/>
                <a:gd name="T5" fmla="*/ 5 h 5"/>
                <a:gd name="T6" fmla="*/ 0 w 272"/>
                <a:gd name="T7" fmla="*/ 2 h 5"/>
                <a:gd name="T8" fmla="*/ 0 w 272"/>
                <a:gd name="T9" fmla="*/ 2 h 5"/>
                <a:gd name="T10" fmla="*/ 3 w 272"/>
                <a:gd name="T11" fmla="*/ 0 h 5"/>
                <a:gd name="T12" fmla="*/ 269 w 272"/>
                <a:gd name="T13" fmla="*/ 0 h 5"/>
                <a:gd name="T14" fmla="*/ 272 w 27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2"/>
                  </a:moveTo>
                  <a:cubicBezTo>
                    <a:pt x="272" y="4"/>
                    <a:pt x="271" y="5"/>
                    <a:pt x="269" y="5"/>
                  </a:cubicBezTo>
                  <a:cubicBezTo>
                    <a:pt x="3" y="5"/>
                    <a:pt x="3" y="5"/>
                    <a:pt x="3" y="5"/>
                  </a:cubicBezTo>
                  <a:cubicBezTo>
                    <a:pt x="1" y="5"/>
                    <a:pt x="0" y="4"/>
                    <a:pt x="0" y="2"/>
                  </a:cubicBezTo>
                  <a:cubicBezTo>
                    <a:pt x="0" y="2"/>
                    <a:pt x="0" y="2"/>
                    <a:pt x="0" y="2"/>
                  </a:cubicBezTo>
                  <a:cubicBezTo>
                    <a:pt x="0" y="1"/>
                    <a:pt x="1" y="0"/>
                    <a:pt x="3" y="0"/>
                  </a:cubicBezTo>
                  <a:cubicBezTo>
                    <a:pt x="269" y="0"/>
                    <a:pt x="269" y="0"/>
                    <a:pt x="269" y="0"/>
                  </a:cubicBezTo>
                  <a:cubicBezTo>
                    <a:pt x="271" y="0"/>
                    <a:pt x="272" y="1"/>
                    <a:pt x="272" y="2"/>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1" name="Freeform 14"/>
            <p:cNvSpPr>
              <a:spLocks/>
            </p:cNvSpPr>
            <p:nvPr/>
          </p:nvSpPr>
          <p:spPr bwMode="auto">
            <a:xfrm>
              <a:off x="8732028" y="1365225"/>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2" name="Freeform 15"/>
            <p:cNvSpPr>
              <a:spLocks/>
            </p:cNvSpPr>
            <p:nvPr/>
          </p:nvSpPr>
          <p:spPr bwMode="auto">
            <a:xfrm>
              <a:off x="8732028" y="1396636"/>
              <a:ext cx="663327" cy="12935"/>
            </a:xfrm>
            <a:custGeom>
              <a:avLst/>
              <a:gdLst>
                <a:gd name="T0" fmla="*/ 272 w 272"/>
                <a:gd name="T1" fmla="*/ 3 h 5"/>
                <a:gd name="T2" fmla="*/ 269 w 272"/>
                <a:gd name="T3" fmla="*/ 5 h 5"/>
                <a:gd name="T4" fmla="*/ 3 w 272"/>
                <a:gd name="T5" fmla="*/ 5 h 5"/>
                <a:gd name="T6" fmla="*/ 0 w 272"/>
                <a:gd name="T7" fmla="*/ 3 h 5"/>
                <a:gd name="T8" fmla="*/ 0 w 272"/>
                <a:gd name="T9" fmla="*/ 3 h 5"/>
                <a:gd name="T10" fmla="*/ 3 w 272"/>
                <a:gd name="T11" fmla="*/ 0 h 5"/>
                <a:gd name="T12" fmla="*/ 269 w 272"/>
                <a:gd name="T13" fmla="*/ 0 h 5"/>
                <a:gd name="T14" fmla="*/ 272 w 27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5">
                  <a:moveTo>
                    <a:pt x="272" y="3"/>
                  </a:moveTo>
                  <a:cubicBezTo>
                    <a:pt x="272" y="4"/>
                    <a:pt x="271" y="5"/>
                    <a:pt x="269" y="5"/>
                  </a:cubicBezTo>
                  <a:cubicBezTo>
                    <a:pt x="3" y="5"/>
                    <a:pt x="3" y="5"/>
                    <a:pt x="3" y="5"/>
                  </a:cubicBezTo>
                  <a:cubicBezTo>
                    <a:pt x="1" y="5"/>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3" name="Freeform 16"/>
            <p:cNvSpPr>
              <a:spLocks/>
            </p:cNvSpPr>
            <p:nvPr/>
          </p:nvSpPr>
          <p:spPr bwMode="auto">
            <a:xfrm>
              <a:off x="8732028" y="1428047"/>
              <a:ext cx="663327" cy="14782"/>
            </a:xfrm>
            <a:custGeom>
              <a:avLst/>
              <a:gdLst>
                <a:gd name="T0" fmla="*/ 272 w 272"/>
                <a:gd name="T1" fmla="*/ 3 h 6"/>
                <a:gd name="T2" fmla="*/ 269 w 272"/>
                <a:gd name="T3" fmla="*/ 6 h 6"/>
                <a:gd name="T4" fmla="*/ 3 w 272"/>
                <a:gd name="T5" fmla="*/ 6 h 6"/>
                <a:gd name="T6" fmla="*/ 0 w 272"/>
                <a:gd name="T7" fmla="*/ 3 h 6"/>
                <a:gd name="T8" fmla="*/ 0 w 272"/>
                <a:gd name="T9" fmla="*/ 3 h 6"/>
                <a:gd name="T10" fmla="*/ 3 w 272"/>
                <a:gd name="T11" fmla="*/ 0 h 6"/>
                <a:gd name="T12" fmla="*/ 269 w 272"/>
                <a:gd name="T13" fmla="*/ 0 h 6"/>
                <a:gd name="T14" fmla="*/ 272 w 272"/>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6">
                  <a:moveTo>
                    <a:pt x="272" y="3"/>
                  </a:moveTo>
                  <a:cubicBezTo>
                    <a:pt x="272" y="4"/>
                    <a:pt x="271" y="6"/>
                    <a:pt x="269" y="6"/>
                  </a:cubicBezTo>
                  <a:cubicBezTo>
                    <a:pt x="3" y="6"/>
                    <a:pt x="3" y="6"/>
                    <a:pt x="3" y="6"/>
                  </a:cubicBezTo>
                  <a:cubicBezTo>
                    <a:pt x="1" y="6"/>
                    <a:pt x="0" y="4"/>
                    <a:pt x="0" y="3"/>
                  </a:cubicBezTo>
                  <a:cubicBezTo>
                    <a:pt x="0" y="3"/>
                    <a:pt x="0" y="3"/>
                    <a:pt x="0" y="3"/>
                  </a:cubicBezTo>
                  <a:cubicBezTo>
                    <a:pt x="0" y="1"/>
                    <a:pt x="1" y="0"/>
                    <a:pt x="3" y="0"/>
                  </a:cubicBezTo>
                  <a:cubicBezTo>
                    <a:pt x="269" y="0"/>
                    <a:pt x="269" y="0"/>
                    <a:pt x="269" y="0"/>
                  </a:cubicBezTo>
                  <a:cubicBezTo>
                    <a:pt x="271" y="0"/>
                    <a:pt x="272" y="1"/>
                    <a:pt x="272"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5" name="Freeform 18"/>
            <p:cNvSpPr>
              <a:spLocks/>
            </p:cNvSpPr>
            <p:nvPr/>
          </p:nvSpPr>
          <p:spPr bwMode="auto">
            <a:xfrm>
              <a:off x="8732028" y="1633143"/>
              <a:ext cx="461926" cy="12935"/>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7" name="Freeform 20"/>
            <p:cNvSpPr>
              <a:spLocks/>
            </p:cNvSpPr>
            <p:nvPr/>
          </p:nvSpPr>
          <p:spPr bwMode="auto">
            <a:xfrm>
              <a:off x="8732028" y="1694116"/>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2"/>
                    <a:pt x="1" y="0"/>
                    <a:pt x="2" y="0"/>
                  </a:cubicBezTo>
                  <a:cubicBezTo>
                    <a:pt x="187" y="0"/>
                    <a:pt x="187" y="0"/>
                    <a:pt x="187" y="0"/>
                  </a:cubicBezTo>
                  <a:cubicBezTo>
                    <a:pt x="188" y="0"/>
                    <a:pt x="189" y="2"/>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39" name="Freeform 22"/>
            <p:cNvSpPr>
              <a:spLocks/>
            </p:cNvSpPr>
            <p:nvPr/>
          </p:nvSpPr>
          <p:spPr bwMode="auto">
            <a:xfrm>
              <a:off x="8732028" y="1756938"/>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5"/>
                    <a:pt x="188" y="6"/>
                    <a:pt x="187" y="6"/>
                  </a:cubicBezTo>
                  <a:cubicBezTo>
                    <a:pt x="2" y="6"/>
                    <a:pt x="2" y="6"/>
                    <a:pt x="2" y="6"/>
                  </a:cubicBezTo>
                  <a:cubicBezTo>
                    <a:pt x="1" y="6"/>
                    <a:pt x="0" y="5"/>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0" name="Freeform 23"/>
            <p:cNvSpPr>
              <a:spLocks/>
            </p:cNvSpPr>
            <p:nvPr/>
          </p:nvSpPr>
          <p:spPr bwMode="auto">
            <a:xfrm>
              <a:off x="8732028" y="1788350"/>
              <a:ext cx="461926" cy="14782"/>
            </a:xfrm>
            <a:custGeom>
              <a:avLst/>
              <a:gdLst>
                <a:gd name="T0" fmla="*/ 189 w 189"/>
                <a:gd name="T1" fmla="*/ 3 h 6"/>
                <a:gd name="T2" fmla="*/ 187 w 189"/>
                <a:gd name="T3" fmla="*/ 6 h 6"/>
                <a:gd name="T4" fmla="*/ 2 w 189"/>
                <a:gd name="T5" fmla="*/ 6 h 6"/>
                <a:gd name="T6" fmla="*/ 0 w 189"/>
                <a:gd name="T7" fmla="*/ 3 h 6"/>
                <a:gd name="T8" fmla="*/ 0 w 189"/>
                <a:gd name="T9" fmla="*/ 3 h 6"/>
                <a:gd name="T10" fmla="*/ 2 w 189"/>
                <a:gd name="T11" fmla="*/ 0 h 6"/>
                <a:gd name="T12" fmla="*/ 187 w 189"/>
                <a:gd name="T13" fmla="*/ 0 h 6"/>
                <a:gd name="T14" fmla="*/ 189 w 18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6">
                  <a:moveTo>
                    <a:pt x="189" y="3"/>
                  </a:moveTo>
                  <a:cubicBezTo>
                    <a:pt x="189" y="4"/>
                    <a:pt x="188" y="6"/>
                    <a:pt x="187" y="6"/>
                  </a:cubicBezTo>
                  <a:cubicBezTo>
                    <a:pt x="2" y="6"/>
                    <a:pt x="2" y="6"/>
                    <a:pt x="2" y="6"/>
                  </a:cubicBezTo>
                  <a:cubicBezTo>
                    <a:pt x="1" y="6"/>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sp>
          <p:nvSpPr>
            <p:cNvPr id="241" name="Freeform 24"/>
            <p:cNvSpPr>
              <a:spLocks/>
            </p:cNvSpPr>
            <p:nvPr/>
          </p:nvSpPr>
          <p:spPr bwMode="auto">
            <a:xfrm>
              <a:off x="8732028" y="1821609"/>
              <a:ext cx="461926" cy="11086"/>
            </a:xfrm>
            <a:custGeom>
              <a:avLst/>
              <a:gdLst>
                <a:gd name="T0" fmla="*/ 189 w 189"/>
                <a:gd name="T1" fmla="*/ 3 h 5"/>
                <a:gd name="T2" fmla="*/ 187 w 189"/>
                <a:gd name="T3" fmla="*/ 5 h 5"/>
                <a:gd name="T4" fmla="*/ 2 w 189"/>
                <a:gd name="T5" fmla="*/ 5 h 5"/>
                <a:gd name="T6" fmla="*/ 0 w 189"/>
                <a:gd name="T7" fmla="*/ 3 h 5"/>
                <a:gd name="T8" fmla="*/ 0 w 189"/>
                <a:gd name="T9" fmla="*/ 3 h 5"/>
                <a:gd name="T10" fmla="*/ 2 w 189"/>
                <a:gd name="T11" fmla="*/ 0 h 5"/>
                <a:gd name="T12" fmla="*/ 187 w 189"/>
                <a:gd name="T13" fmla="*/ 0 h 5"/>
                <a:gd name="T14" fmla="*/ 189 w 189"/>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5">
                  <a:moveTo>
                    <a:pt x="189" y="3"/>
                  </a:moveTo>
                  <a:cubicBezTo>
                    <a:pt x="189" y="4"/>
                    <a:pt x="188"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8" y="0"/>
                    <a:pt x="189" y="1"/>
                    <a:pt x="189" y="3"/>
                  </a:cubicBezTo>
                  <a:close/>
                </a:path>
              </a:pathLst>
            </a:custGeom>
            <a:solidFill>
              <a:srgbClr val="F78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797" dirty="0"/>
            </a:p>
          </p:txBody>
        </p:sp>
      </p:grpSp>
      <p:grpSp>
        <p:nvGrpSpPr>
          <p:cNvPr id="273" name="Group 272"/>
          <p:cNvGrpSpPr/>
          <p:nvPr/>
        </p:nvGrpSpPr>
        <p:grpSpPr>
          <a:xfrm>
            <a:off x="4203694" y="2569659"/>
            <a:ext cx="343648" cy="341037"/>
            <a:chOff x="2204975" y="1216590"/>
            <a:chExt cx="925528" cy="925528"/>
          </a:xfrm>
        </p:grpSpPr>
        <p:sp>
          <p:nvSpPr>
            <p:cNvPr id="274" name="Freeform 273"/>
            <p:cNvSpPr/>
            <p:nvPr/>
          </p:nvSpPr>
          <p:spPr>
            <a:xfrm>
              <a:off x="2204975" y="1216590"/>
              <a:ext cx="925528" cy="925528"/>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bg1">
                <a:lumMod val="8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75" name="Oval 274"/>
            <p:cNvSpPr/>
            <p:nvPr/>
          </p:nvSpPr>
          <p:spPr>
            <a:xfrm>
              <a:off x="2580791" y="1565232"/>
              <a:ext cx="191742" cy="191742"/>
            </a:xfrm>
            <a:prstGeom prst="ellipse">
              <a:avLst/>
            </a:prstGeom>
            <a:gradFill flip="none" rotWithShape="1">
              <a:gsLst>
                <a:gs pos="100000">
                  <a:schemeClr val="bg1">
                    <a:lumMod val="85000"/>
                  </a:schemeClr>
                </a:gs>
                <a:gs pos="50000">
                  <a:schemeClr val="bg1"/>
                </a:gs>
                <a:gs pos="0">
                  <a:schemeClr val="bg1">
                    <a:lumMod val="85000"/>
                  </a:schemeClr>
                </a:gs>
              </a:gsLst>
              <a:lin ang="0" scaled="0"/>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sp>
        <p:nvSpPr>
          <p:cNvPr id="68" name="Isosceles Triangle 67"/>
          <p:cNvSpPr/>
          <p:nvPr/>
        </p:nvSpPr>
        <p:spPr>
          <a:xfrm rot="5400000">
            <a:off x="1584276" y="1540076"/>
            <a:ext cx="393327" cy="4151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grpSp>
        <p:nvGrpSpPr>
          <p:cNvPr id="74" name="Group 73"/>
          <p:cNvGrpSpPr/>
          <p:nvPr/>
        </p:nvGrpSpPr>
        <p:grpSpPr>
          <a:xfrm>
            <a:off x="2117822" y="1549651"/>
            <a:ext cx="1219629" cy="374481"/>
            <a:chOff x="2937607" y="1690563"/>
            <a:chExt cx="1220583" cy="374775"/>
          </a:xfrm>
        </p:grpSpPr>
        <p:grpSp>
          <p:nvGrpSpPr>
            <p:cNvPr id="70" name="Group 69"/>
            <p:cNvGrpSpPr/>
            <p:nvPr/>
          </p:nvGrpSpPr>
          <p:grpSpPr>
            <a:xfrm>
              <a:off x="2937607" y="1690563"/>
              <a:ext cx="650090" cy="374775"/>
              <a:chOff x="2937607" y="1690563"/>
              <a:chExt cx="650090" cy="374775"/>
            </a:xfrm>
          </p:grpSpPr>
          <p:sp>
            <p:nvSpPr>
              <p:cNvPr id="363"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4"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5"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6" name="Rectangle 85"/>
              <p:cNvSpPr>
                <a:spLocks noChangeArrowheads="1"/>
              </p:cNvSpPr>
              <p:nvPr/>
            </p:nvSpPr>
            <p:spPr bwMode="auto">
              <a:xfrm>
                <a:off x="2999974" y="1787620"/>
                <a:ext cx="126847" cy="26618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7" name="Rectangle 86"/>
              <p:cNvSpPr>
                <a:spLocks noChangeArrowheads="1"/>
              </p:cNvSpPr>
              <p:nvPr/>
            </p:nvSpPr>
            <p:spPr bwMode="auto">
              <a:xfrm>
                <a:off x="3152190" y="1876989"/>
                <a:ext cx="162787" cy="174895"/>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8" name="Rectangle 87"/>
              <p:cNvSpPr>
                <a:spLocks noChangeArrowheads="1"/>
              </p:cNvSpPr>
              <p:nvPr/>
            </p:nvSpPr>
            <p:spPr bwMode="auto">
              <a:xfrm>
                <a:off x="3335060" y="1704016"/>
                <a:ext cx="135303" cy="33633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69"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0"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1"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2" name="Rectangle 91"/>
              <p:cNvSpPr>
                <a:spLocks noChangeArrowheads="1"/>
              </p:cNvSpPr>
              <p:nvPr/>
            </p:nvSpPr>
            <p:spPr bwMode="auto">
              <a:xfrm>
                <a:off x="3020057" y="1822215"/>
                <a:ext cx="34883" cy="29790"/>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3" name="Rectangle 92"/>
              <p:cNvSpPr>
                <a:spLocks noChangeArrowheads="1"/>
              </p:cNvSpPr>
              <p:nvPr/>
            </p:nvSpPr>
            <p:spPr bwMode="auto">
              <a:xfrm>
                <a:off x="3077138" y="186353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4" name="Rectangle 93"/>
              <p:cNvSpPr>
                <a:spLocks noChangeArrowheads="1"/>
              </p:cNvSpPr>
              <p:nvPr/>
            </p:nvSpPr>
            <p:spPr bwMode="auto">
              <a:xfrm>
                <a:off x="3024286" y="1922155"/>
                <a:ext cx="35940"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5" name="Rectangle 94"/>
              <p:cNvSpPr>
                <a:spLocks noChangeArrowheads="1"/>
              </p:cNvSpPr>
              <p:nvPr/>
            </p:nvSpPr>
            <p:spPr bwMode="auto">
              <a:xfrm>
                <a:off x="3077138" y="196347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6" name="Rectangle 95"/>
              <p:cNvSpPr>
                <a:spLocks noChangeArrowheads="1"/>
              </p:cNvSpPr>
              <p:nvPr/>
            </p:nvSpPr>
            <p:spPr bwMode="auto">
              <a:xfrm>
                <a:off x="3157475" y="1906779"/>
                <a:ext cx="12685"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7" name="Rectangle 96"/>
              <p:cNvSpPr>
                <a:spLocks noChangeArrowheads="1"/>
              </p:cNvSpPr>
              <p:nvPr/>
            </p:nvSpPr>
            <p:spPr bwMode="auto">
              <a:xfrm>
                <a:off x="3294892" y="1906779"/>
                <a:ext cx="14799"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8" name="Rectangle 97"/>
              <p:cNvSpPr>
                <a:spLocks noChangeArrowheads="1"/>
              </p:cNvSpPr>
              <p:nvPr/>
            </p:nvSpPr>
            <p:spPr bwMode="auto">
              <a:xfrm>
                <a:off x="3179673" y="1906779"/>
                <a:ext cx="47568"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79" name="Rectangle 98"/>
              <p:cNvSpPr>
                <a:spLocks noChangeArrowheads="1"/>
              </p:cNvSpPr>
              <p:nvPr/>
            </p:nvSpPr>
            <p:spPr bwMode="auto">
              <a:xfrm>
                <a:off x="3237811" y="1906779"/>
                <a:ext cx="46510"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80" name="Rectangle 99"/>
              <p:cNvSpPr>
                <a:spLocks noChangeArrowheads="1"/>
              </p:cNvSpPr>
              <p:nvPr/>
            </p:nvSpPr>
            <p:spPr bwMode="auto">
              <a:xfrm>
                <a:off x="335725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81" name="Rectangle 100"/>
              <p:cNvSpPr>
                <a:spLocks noChangeArrowheads="1"/>
              </p:cNvSpPr>
              <p:nvPr/>
            </p:nvSpPr>
            <p:spPr bwMode="auto">
              <a:xfrm>
                <a:off x="3399541"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82" name="Rectangle 101"/>
              <p:cNvSpPr>
                <a:spLocks noChangeArrowheads="1"/>
              </p:cNvSpPr>
              <p:nvPr/>
            </p:nvSpPr>
            <p:spPr bwMode="auto">
              <a:xfrm>
                <a:off x="343970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383"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grpSp>
        <p:grpSp>
          <p:nvGrpSpPr>
            <p:cNvPr id="451" name="Group 450"/>
            <p:cNvGrpSpPr/>
            <p:nvPr/>
          </p:nvGrpSpPr>
          <p:grpSpPr>
            <a:xfrm>
              <a:off x="3508100" y="1690563"/>
              <a:ext cx="650090" cy="374775"/>
              <a:chOff x="2937607" y="1690563"/>
              <a:chExt cx="650090" cy="374775"/>
            </a:xfrm>
          </p:grpSpPr>
          <p:sp>
            <p:nvSpPr>
              <p:cNvPr id="452"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3"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4"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5" name="Rectangle 85"/>
              <p:cNvSpPr>
                <a:spLocks noChangeArrowheads="1"/>
              </p:cNvSpPr>
              <p:nvPr/>
            </p:nvSpPr>
            <p:spPr bwMode="auto">
              <a:xfrm>
                <a:off x="2999974" y="1787620"/>
                <a:ext cx="126847" cy="26618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6" name="Rectangle 86"/>
              <p:cNvSpPr>
                <a:spLocks noChangeArrowheads="1"/>
              </p:cNvSpPr>
              <p:nvPr/>
            </p:nvSpPr>
            <p:spPr bwMode="auto">
              <a:xfrm>
                <a:off x="3152190" y="1876989"/>
                <a:ext cx="162787" cy="174895"/>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7" name="Rectangle 87"/>
              <p:cNvSpPr>
                <a:spLocks noChangeArrowheads="1"/>
              </p:cNvSpPr>
              <p:nvPr/>
            </p:nvSpPr>
            <p:spPr bwMode="auto">
              <a:xfrm>
                <a:off x="3335060" y="1704016"/>
                <a:ext cx="135303" cy="33633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8"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59"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0"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1" name="Rectangle 91"/>
              <p:cNvSpPr>
                <a:spLocks noChangeArrowheads="1"/>
              </p:cNvSpPr>
              <p:nvPr/>
            </p:nvSpPr>
            <p:spPr bwMode="auto">
              <a:xfrm>
                <a:off x="3020057" y="1822215"/>
                <a:ext cx="34883" cy="29790"/>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2" name="Rectangle 92"/>
              <p:cNvSpPr>
                <a:spLocks noChangeArrowheads="1"/>
              </p:cNvSpPr>
              <p:nvPr/>
            </p:nvSpPr>
            <p:spPr bwMode="auto">
              <a:xfrm>
                <a:off x="3077138" y="186353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3" name="Rectangle 93"/>
              <p:cNvSpPr>
                <a:spLocks noChangeArrowheads="1"/>
              </p:cNvSpPr>
              <p:nvPr/>
            </p:nvSpPr>
            <p:spPr bwMode="auto">
              <a:xfrm>
                <a:off x="3024286" y="1922155"/>
                <a:ext cx="35940"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4" name="Rectangle 94"/>
              <p:cNvSpPr>
                <a:spLocks noChangeArrowheads="1"/>
              </p:cNvSpPr>
              <p:nvPr/>
            </p:nvSpPr>
            <p:spPr bwMode="auto">
              <a:xfrm>
                <a:off x="3077138" y="196347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5" name="Rectangle 95"/>
              <p:cNvSpPr>
                <a:spLocks noChangeArrowheads="1"/>
              </p:cNvSpPr>
              <p:nvPr/>
            </p:nvSpPr>
            <p:spPr bwMode="auto">
              <a:xfrm>
                <a:off x="3157475" y="1906779"/>
                <a:ext cx="12685"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6" name="Rectangle 96"/>
              <p:cNvSpPr>
                <a:spLocks noChangeArrowheads="1"/>
              </p:cNvSpPr>
              <p:nvPr/>
            </p:nvSpPr>
            <p:spPr bwMode="auto">
              <a:xfrm>
                <a:off x="3294892" y="1906779"/>
                <a:ext cx="14799"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7" name="Rectangle 97"/>
              <p:cNvSpPr>
                <a:spLocks noChangeArrowheads="1"/>
              </p:cNvSpPr>
              <p:nvPr/>
            </p:nvSpPr>
            <p:spPr bwMode="auto">
              <a:xfrm>
                <a:off x="3179673" y="1906779"/>
                <a:ext cx="47568"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8" name="Rectangle 98"/>
              <p:cNvSpPr>
                <a:spLocks noChangeArrowheads="1"/>
              </p:cNvSpPr>
              <p:nvPr/>
            </p:nvSpPr>
            <p:spPr bwMode="auto">
              <a:xfrm>
                <a:off x="3237811" y="1906779"/>
                <a:ext cx="46510"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69" name="Rectangle 99"/>
              <p:cNvSpPr>
                <a:spLocks noChangeArrowheads="1"/>
              </p:cNvSpPr>
              <p:nvPr/>
            </p:nvSpPr>
            <p:spPr bwMode="auto">
              <a:xfrm>
                <a:off x="335725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0" name="Rectangle 100"/>
              <p:cNvSpPr>
                <a:spLocks noChangeArrowheads="1"/>
              </p:cNvSpPr>
              <p:nvPr/>
            </p:nvSpPr>
            <p:spPr bwMode="auto">
              <a:xfrm>
                <a:off x="3399541"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1" name="Rectangle 101"/>
              <p:cNvSpPr>
                <a:spLocks noChangeArrowheads="1"/>
              </p:cNvSpPr>
              <p:nvPr/>
            </p:nvSpPr>
            <p:spPr bwMode="auto">
              <a:xfrm>
                <a:off x="343970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2"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grpSp>
      </p:grpSp>
      <p:grpSp>
        <p:nvGrpSpPr>
          <p:cNvPr id="473" name="Group 472"/>
          <p:cNvGrpSpPr/>
          <p:nvPr/>
        </p:nvGrpSpPr>
        <p:grpSpPr>
          <a:xfrm>
            <a:off x="7257882" y="1581790"/>
            <a:ext cx="1219629" cy="374481"/>
            <a:chOff x="2937607" y="1690563"/>
            <a:chExt cx="1220583" cy="374775"/>
          </a:xfrm>
        </p:grpSpPr>
        <p:grpSp>
          <p:nvGrpSpPr>
            <p:cNvPr id="474" name="Group 473"/>
            <p:cNvGrpSpPr/>
            <p:nvPr/>
          </p:nvGrpSpPr>
          <p:grpSpPr>
            <a:xfrm>
              <a:off x="2937607" y="1690563"/>
              <a:ext cx="650090" cy="374775"/>
              <a:chOff x="2937607" y="1690563"/>
              <a:chExt cx="650090" cy="374775"/>
            </a:xfrm>
          </p:grpSpPr>
          <p:sp>
            <p:nvSpPr>
              <p:cNvPr id="497"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8"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9"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0" name="Rectangle 85"/>
              <p:cNvSpPr>
                <a:spLocks noChangeArrowheads="1"/>
              </p:cNvSpPr>
              <p:nvPr/>
            </p:nvSpPr>
            <p:spPr bwMode="auto">
              <a:xfrm>
                <a:off x="2999974" y="1787620"/>
                <a:ext cx="126847" cy="26618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1" name="Rectangle 86"/>
              <p:cNvSpPr>
                <a:spLocks noChangeArrowheads="1"/>
              </p:cNvSpPr>
              <p:nvPr/>
            </p:nvSpPr>
            <p:spPr bwMode="auto">
              <a:xfrm>
                <a:off x="3152190" y="1876989"/>
                <a:ext cx="162787" cy="174895"/>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2" name="Rectangle 87"/>
              <p:cNvSpPr>
                <a:spLocks noChangeArrowheads="1"/>
              </p:cNvSpPr>
              <p:nvPr/>
            </p:nvSpPr>
            <p:spPr bwMode="auto">
              <a:xfrm>
                <a:off x="3335060" y="1704016"/>
                <a:ext cx="135303" cy="33633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3"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4"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5"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6" name="Rectangle 91"/>
              <p:cNvSpPr>
                <a:spLocks noChangeArrowheads="1"/>
              </p:cNvSpPr>
              <p:nvPr/>
            </p:nvSpPr>
            <p:spPr bwMode="auto">
              <a:xfrm>
                <a:off x="3020057" y="1822215"/>
                <a:ext cx="34883" cy="29790"/>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7" name="Rectangle 92"/>
              <p:cNvSpPr>
                <a:spLocks noChangeArrowheads="1"/>
              </p:cNvSpPr>
              <p:nvPr/>
            </p:nvSpPr>
            <p:spPr bwMode="auto">
              <a:xfrm>
                <a:off x="3077138" y="186353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8" name="Rectangle 93"/>
              <p:cNvSpPr>
                <a:spLocks noChangeArrowheads="1"/>
              </p:cNvSpPr>
              <p:nvPr/>
            </p:nvSpPr>
            <p:spPr bwMode="auto">
              <a:xfrm>
                <a:off x="3024286" y="1922155"/>
                <a:ext cx="35940"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09" name="Rectangle 94"/>
              <p:cNvSpPr>
                <a:spLocks noChangeArrowheads="1"/>
              </p:cNvSpPr>
              <p:nvPr/>
            </p:nvSpPr>
            <p:spPr bwMode="auto">
              <a:xfrm>
                <a:off x="3077138" y="196347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0" name="Rectangle 95"/>
              <p:cNvSpPr>
                <a:spLocks noChangeArrowheads="1"/>
              </p:cNvSpPr>
              <p:nvPr/>
            </p:nvSpPr>
            <p:spPr bwMode="auto">
              <a:xfrm>
                <a:off x="3157475" y="1906779"/>
                <a:ext cx="12685"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1" name="Rectangle 96"/>
              <p:cNvSpPr>
                <a:spLocks noChangeArrowheads="1"/>
              </p:cNvSpPr>
              <p:nvPr/>
            </p:nvSpPr>
            <p:spPr bwMode="auto">
              <a:xfrm>
                <a:off x="3294892" y="1906779"/>
                <a:ext cx="14799"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2" name="Rectangle 97"/>
              <p:cNvSpPr>
                <a:spLocks noChangeArrowheads="1"/>
              </p:cNvSpPr>
              <p:nvPr/>
            </p:nvSpPr>
            <p:spPr bwMode="auto">
              <a:xfrm>
                <a:off x="3179673" y="1906779"/>
                <a:ext cx="47568"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3" name="Rectangle 98"/>
              <p:cNvSpPr>
                <a:spLocks noChangeArrowheads="1"/>
              </p:cNvSpPr>
              <p:nvPr/>
            </p:nvSpPr>
            <p:spPr bwMode="auto">
              <a:xfrm>
                <a:off x="3237811" y="1906779"/>
                <a:ext cx="46510"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4" name="Rectangle 99"/>
              <p:cNvSpPr>
                <a:spLocks noChangeArrowheads="1"/>
              </p:cNvSpPr>
              <p:nvPr/>
            </p:nvSpPr>
            <p:spPr bwMode="auto">
              <a:xfrm>
                <a:off x="335725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5" name="Rectangle 100"/>
              <p:cNvSpPr>
                <a:spLocks noChangeArrowheads="1"/>
              </p:cNvSpPr>
              <p:nvPr/>
            </p:nvSpPr>
            <p:spPr bwMode="auto">
              <a:xfrm>
                <a:off x="3399541"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6" name="Rectangle 101"/>
              <p:cNvSpPr>
                <a:spLocks noChangeArrowheads="1"/>
              </p:cNvSpPr>
              <p:nvPr/>
            </p:nvSpPr>
            <p:spPr bwMode="auto">
              <a:xfrm>
                <a:off x="343970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517"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grpSp>
        <p:grpSp>
          <p:nvGrpSpPr>
            <p:cNvPr id="475" name="Group 474"/>
            <p:cNvGrpSpPr/>
            <p:nvPr/>
          </p:nvGrpSpPr>
          <p:grpSpPr>
            <a:xfrm>
              <a:off x="3508100" y="1690563"/>
              <a:ext cx="650090" cy="374775"/>
              <a:chOff x="2937607" y="1690563"/>
              <a:chExt cx="650090" cy="374775"/>
            </a:xfrm>
          </p:grpSpPr>
          <p:sp>
            <p:nvSpPr>
              <p:cNvPr id="476" name="Freeform 82"/>
              <p:cNvSpPr>
                <a:spLocks/>
              </p:cNvSpPr>
              <p:nvPr/>
            </p:nvSpPr>
            <p:spPr bwMode="auto">
              <a:xfrm>
                <a:off x="3166989" y="1690563"/>
                <a:ext cx="130018" cy="33634"/>
              </a:xfrm>
              <a:custGeom>
                <a:avLst/>
                <a:gdLst>
                  <a:gd name="T0" fmla="*/ 52 w 52"/>
                  <a:gd name="T1" fmla="*/ 11 h 15"/>
                  <a:gd name="T2" fmla="*/ 24 w 52"/>
                  <a:gd name="T3" fmla="*/ 0 h 15"/>
                  <a:gd name="T4" fmla="*/ 0 w 52"/>
                  <a:gd name="T5" fmla="*/ 11 h 15"/>
                  <a:gd name="T6" fmla="*/ 0 w 52"/>
                  <a:gd name="T7" fmla="*/ 11 h 15"/>
                  <a:gd name="T8" fmla="*/ 0 w 52"/>
                  <a:gd name="T9" fmla="*/ 11 h 15"/>
                  <a:gd name="T10" fmla="*/ 3 w 52"/>
                  <a:gd name="T11" fmla="*/ 15 h 15"/>
                  <a:gd name="T12" fmla="*/ 26 w 52"/>
                  <a:gd name="T13" fmla="*/ 6 h 15"/>
                  <a:gd name="T14" fmla="*/ 48 w 52"/>
                  <a:gd name="T15" fmla="*/ 15 h 15"/>
                  <a:gd name="T16" fmla="*/ 48 w 52"/>
                  <a:gd name="T17" fmla="*/ 15 h 15"/>
                  <a:gd name="T18" fmla="*/ 48 w 52"/>
                  <a:gd name="T19" fmla="*/ 15 h 15"/>
                  <a:gd name="T20" fmla="*/ 52 w 52"/>
                  <a:gd name="T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5">
                    <a:moveTo>
                      <a:pt x="52" y="11"/>
                    </a:moveTo>
                    <a:cubicBezTo>
                      <a:pt x="45" y="5"/>
                      <a:pt x="36" y="0"/>
                      <a:pt x="24" y="0"/>
                    </a:cubicBezTo>
                    <a:cubicBezTo>
                      <a:pt x="13" y="1"/>
                      <a:pt x="6" y="5"/>
                      <a:pt x="0" y="11"/>
                    </a:cubicBezTo>
                    <a:cubicBezTo>
                      <a:pt x="0" y="11"/>
                      <a:pt x="0" y="11"/>
                      <a:pt x="0" y="11"/>
                    </a:cubicBezTo>
                    <a:cubicBezTo>
                      <a:pt x="0" y="11"/>
                      <a:pt x="0" y="11"/>
                      <a:pt x="0" y="11"/>
                    </a:cubicBezTo>
                    <a:cubicBezTo>
                      <a:pt x="3" y="15"/>
                      <a:pt x="3" y="15"/>
                      <a:pt x="3" y="15"/>
                    </a:cubicBezTo>
                    <a:cubicBezTo>
                      <a:pt x="9" y="10"/>
                      <a:pt x="16" y="6"/>
                      <a:pt x="26" y="6"/>
                    </a:cubicBezTo>
                    <a:cubicBezTo>
                      <a:pt x="36" y="6"/>
                      <a:pt x="43" y="10"/>
                      <a:pt x="48" y="15"/>
                    </a:cubicBezTo>
                    <a:cubicBezTo>
                      <a:pt x="48" y="15"/>
                      <a:pt x="48" y="15"/>
                      <a:pt x="48" y="15"/>
                    </a:cubicBezTo>
                    <a:cubicBezTo>
                      <a:pt x="48" y="15"/>
                      <a:pt x="48" y="15"/>
                      <a:pt x="48" y="15"/>
                    </a:cubicBezTo>
                    <a:cubicBezTo>
                      <a:pt x="52" y="11"/>
                      <a:pt x="52" y="11"/>
                      <a:pt x="52" y="11"/>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7" name="Freeform 83"/>
              <p:cNvSpPr>
                <a:spLocks/>
              </p:cNvSpPr>
              <p:nvPr/>
            </p:nvSpPr>
            <p:spPr bwMode="auto">
              <a:xfrm>
                <a:off x="3199757" y="1730923"/>
                <a:ext cx="65537" cy="23063"/>
              </a:xfrm>
              <a:custGeom>
                <a:avLst/>
                <a:gdLst>
                  <a:gd name="T0" fmla="*/ 25 w 26"/>
                  <a:gd name="T1" fmla="*/ 6 h 10"/>
                  <a:gd name="T2" fmla="*/ 25 w 26"/>
                  <a:gd name="T3" fmla="*/ 6 h 10"/>
                  <a:gd name="T4" fmla="*/ 25 w 26"/>
                  <a:gd name="T5" fmla="*/ 6 h 10"/>
                  <a:gd name="T6" fmla="*/ 25 w 26"/>
                  <a:gd name="T7" fmla="*/ 6 h 10"/>
                  <a:gd name="T8" fmla="*/ 14 w 26"/>
                  <a:gd name="T9" fmla="*/ 1 h 10"/>
                  <a:gd name="T10" fmla="*/ 0 w 26"/>
                  <a:gd name="T11" fmla="*/ 6 h 10"/>
                  <a:gd name="T12" fmla="*/ 0 w 26"/>
                  <a:gd name="T13" fmla="*/ 6 h 10"/>
                  <a:gd name="T14" fmla="*/ 0 w 26"/>
                  <a:gd name="T15" fmla="*/ 6 h 10"/>
                  <a:gd name="T16" fmla="*/ 0 w 26"/>
                  <a:gd name="T17" fmla="*/ 6 h 10"/>
                  <a:gd name="T18" fmla="*/ 0 w 26"/>
                  <a:gd name="T19" fmla="*/ 6 h 10"/>
                  <a:gd name="T20" fmla="*/ 4 w 26"/>
                  <a:gd name="T21" fmla="*/ 10 h 10"/>
                  <a:gd name="T22" fmla="*/ 4 w 26"/>
                  <a:gd name="T23" fmla="*/ 10 h 10"/>
                  <a:gd name="T24" fmla="*/ 22 w 26"/>
                  <a:gd name="T25" fmla="*/ 10 h 10"/>
                  <a:gd name="T26" fmla="*/ 22 w 26"/>
                  <a:gd name="T27" fmla="*/ 10 h 10"/>
                  <a:gd name="T28" fmla="*/ 22 w 26"/>
                  <a:gd name="T29" fmla="*/ 10 h 10"/>
                  <a:gd name="T30" fmla="*/ 25 w 26"/>
                  <a:gd name="T31" fmla="*/ 7 h 10"/>
                  <a:gd name="T32" fmla="*/ 25 w 26"/>
                  <a:gd name="T33" fmla="*/ 7 h 10"/>
                  <a:gd name="T34" fmla="*/ 26 w 26"/>
                  <a:gd name="T35" fmla="*/ 6 h 10"/>
                  <a:gd name="T36" fmla="*/ 25 w 2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0">
                    <a:moveTo>
                      <a:pt x="25" y="6"/>
                    </a:moveTo>
                    <a:cubicBezTo>
                      <a:pt x="25" y="6"/>
                      <a:pt x="25" y="6"/>
                      <a:pt x="25" y="6"/>
                    </a:cubicBezTo>
                    <a:cubicBezTo>
                      <a:pt x="25" y="6"/>
                      <a:pt x="25" y="6"/>
                      <a:pt x="25" y="6"/>
                    </a:cubicBezTo>
                    <a:cubicBezTo>
                      <a:pt x="25" y="6"/>
                      <a:pt x="25" y="6"/>
                      <a:pt x="25" y="6"/>
                    </a:cubicBezTo>
                    <a:cubicBezTo>
                      <a:pt x="23" y="3"/>
                      <a:pt x="19" y="1"/>
                      <a:pt x="14" y="1"/>
                    </a:cubicBezTo>
                    <a:cubicBezTo>
                      <a:pt x="8" y="0"/>
                      <a:pt x="3" y="3"/>
                      <a:pt x="0" y="6"/>
                    </a:cubicBezTo>
                    <a:cubicBezTo>
                      <a:pt x="0" y="6"/>
                      <a:pt x="0" y="6"/>
                      <a:pt x="0" y="6"/>
                    </a:cubicBezTo>
                    <a:cubicBezTo>
                      <a:pt x="0" y="6"/>
                      <a:pt x="0" y="6"/>
                      <a:pt x="0" y="6"/>
                    </a:cubicBezTo>
                    <a:cubicBezTo>
                      <a:pt x="0" y="6"/>
                      <a:pt x="0" y="6"/>
                      <a:pt x="0" y="6"/>
                    </a:cubicBezTo>
                    <a:cubicBezTo>
                      <a:pt x="0" y="6"/>
                      <a:pt x="0" y="6"/>
                      <a:pt x="0" y="6"/>
                    </a:cubicBezTo>
                    <a:cubicBezTo>
                      <a:pt x="4" y="10"/>
                      <a:pt x="4" y="10"/>
                      <a:pt x="4" y="10"/>
                    </a:cubicBezTo>
                    <a:cubicBezTo>
                      <a:pt x="4" y="10"/>
                      <a:pt x="4" y="10"/>
                      <a:pt x="4" y="10"/>
                    </a:cubicBezTo>
                    <a:cubicBezTo>
                      <a:pt x="7" y="5"/>
                      <a:pt x="18" y="5"/>
                      <a:pt x="22" y="10"/>
                    </a:cubicBezTo>
                    <a:cubicBezTo>
                      <a:pt x="22" y="10"/>
                      <a:pt x="22" y="10"/>
                      <a:pt x="22" y="10"/>
                    </a:cubicBezTo>
                    <a:cubicBezTo>
                      <a:pt x="22" y="10"/>
                      <a:pt x="22" y="10"/>
                      <a:pt x="22" y="10"/>
                    </a:cubicBezTo>
                    <a:cubicBezTo>
                      <a:pt x="25" y="7"/>
                      <a:pt x="25" y="7"/>
                      <a:pt x="25" y="7"/>
                    </a:cubicBezTo>
                    <a:cubicBezTo>
                      <a:pt x="25" y="7"/>
                      <a:pt x="25" y="7"/>
                      <a:pt x="25" y="7"/>
                    </a:cubicBezTo>
                    <a:cubicBezTo>
                      <a:pt x="26" y="6"/>
                      <a:pt x="26" y="6"/>
                      <a:pt x="26" y="6"/>
                    </a:cubicBezTo>
                    <a:cubicBezTo>
                      <a:pt x="25" y="6"/>
                      <a:pt x="25" y="6"/>
                      <a:pt x="2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8" name="Freeform 84"/>
              <p:cNvSpPr>
                <a:spLocks/>
              </p:cNvSpPr>
              <p:nvPr/>
            </p:nvSpPr>
            <p:spPr bwMode="auto">
              <a:xfrm>
                <a:off x="3182844" y="1710743"/>
                <a:ext cx="97249" cy="29790"/>
              </a:xfrm>
              <a:custGeom>
                <a:avLst/>
                <a:gdLst>
                  <a:gd name="T0" fmla="*/ 35 w 39"/>
                  <a:gd name="T1" fmla="*/ 6 h 13"/>
                  <a:gd name="T2" fmla="*/ 21 w 39"/>
                  <a:gd name="T3" fmla="*/ 1 h 13"/>
                  <a:gd name="T4" fmla="*/ 0 w 39"/>
                  <a:gd name="T5" fmla="*/ 9 h 13"/>
                  <a:gd name="T6" fmla="*/ 4 w 39"/>
                  <a:gd name="T7" fmla="*/ 13 h 13"/>
                  <a:gd name="T8" fmla="*/ 6 w 39"/>
                  <a:gd name="T9" fmla="*/ 11 h 13"/>
                  <a:gd name="T10" fmla="*/ 7 w 39"/>
                  <a:gd name="T11" fmla="*/ 10 h 13"/>
                  <a:gd name="T12" fmla="*/ 8 w 39"/>
                  <a:gd name="T13" fmla="*/ 9 h 13"/>
                  <a:gd name="T14" fmla="*/ 8 w 39"/>
                  <a:gd name="T15" fmla="*/ 9 h 13"/>
                  <a:gd name="T16" fmla="*/ 9 w 39"/>
                  <a:gd name="T17" fmla="*/ 9 h 13"/>
                  <a:gd name="T18" fmla="*/ 10 w 39"/>
                  <a:gd name="T19" fmla="*/ 8 h 13"/>
                  <a:gd name="T20" fmla="*/ 35 w 39"/>
                  <a:gd name="T21" fmla="*/ 12 h 13"/>
                  <a:gd name="T22" fmla="*/ 35 w 39"/>
                  <a:gd name="T23" fmla="*/ 12 h 13"/>
                  <a:gd name="T24" fmla="*/ 35 w 39"/>
                  <a:gd name="T25" fmla="*/ 12 h 13"/>
                  <a:gd name="T26" fmla="*/ 39 w 39"/>
                  <a:gd name="T27" fmla="*/ 9 h 13"/>
                  <a:gd name="T28" fmla="*/ 39 w 39"/>
                  <a:gd name="T29" fmla="*/ 8 h 13"/>
                  <a:gd name="T30" fmla="*/ 35 w 39"/>
                  <a:gd name="T3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13">
                    <a:moveTo>
                      <a:pt x="35" y="6"/>
                    </a:moveTo>
                    <a:cubicBezTo>
                      <a:pt x="32" y="3"/>
                      <a:pt x="26" y="1"/>
                      <a:pt x="21" y="1"/>
                    </a:cubicBezTo>
                    <a:cubicBezTo>
                      <a:pt x="11" y="0"/>
                      <a:pt x="5" y="5"/>
                      <a:pt x="0" y="9"/>
                    </a:cubicBezTo>
                    <a:cubicBezTo>
                      <a:pt x="4" y="13"/>
                      <a:pt x="4" y="13"/>
                      <a:pt x="4" y="13"/>
                    </a:cubicBezTo>
                    <a:cubicBezTo>
                      <a:pt x="4" y="13"/>
                      <a:pt x="5" y="12"/>
                      <a:pt x="6" y="11"/>
                    </a:cubicBezTo>
                    <a:cubicBezTo>
                      <a:pt x="6" y="10"/>
                      <a:pt x="7" y="10"/>
                      <a:pt x="7" y="10"/>
                    </a:cubicBezTo>
                    <a:cubicBezTo>
                      <a:pt x="7" y="10"/>
                      <a:pt x="8" y="9"/>
                      <a:pt x="8" y="9"/>
                    </a:cubicBezTo>
                    <a:cubicBezTo>
                      <a:pt x="8" y="9"/>
                      <a:pt x="8" y="9"/>
                      <a:pt x="8" y="9"/>
                    </a:cubicBezTo>
                    <a:cubicBezTo>
                      <a:pt x="9" y="9"/>
                      <a:pt x="9" y="9"/>
                      <a:pt x="9" y="9"/>
                    </a:cubicBezTo>
                    <a:cubicBezTo>
                      <a:pt x="9" y="8"/>
                      <a:pt x="10" y="8"/>
                      <a:pt x="10" y="8"/>
                    </a:cubicBezTo>
                    <a:cubicBezTo>
                      <a:pt x="18" y="4"/>
                      <a:pt x="30" y="6"/>
                      <a:pt x="35" y="12"/>
                    </a:cubicBezTo>
                    <a:cubicBezTo>
                      <a:pt x="35" y="12"/>
                      <a:pt x="35" y="12"/>
                      <a:pt x="35" y="12"/>
                    </a:cubicBezTo>
                    <a:cubicBezTo>
                      <a:pt x="35" y="12"/>
                      <a:pt x="35" y="12"/>
                      <a:pt x="35" y="12"/>
                    </a:cubicBezTo>
                    <a:cubicBezTo>
                      <a:pt x="39" y="9"/>
                      <a:pt x="39" y="9"/>
                      <a:pt x="39" y="9"/>
                    </a:cubicBezTo>
                    <a:cubicBezTo>
                      <a:pt x="39" y="8"/>
                      <a:pt x="39" y="8"/>
                      <a:pt x="39" y="8"/>
                    </a:cubicBezTo>
                    <a:cubicBezTo>
                      <a:pt x="38" y="8"/>
                      <a:pt x="36" y="6"/>
                      <a:pt x="35" y="6"/>
                    </a:cubicBez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79" name="Rectangle 85"/>
              <p:cNvSpPr>
                <a:spLocks noChangeArrowheads="1"/>
              </p:cNvSpPr>
              <p:nvPr/>
            </p:nvSpPr>
            <p:spPr bwMode="auto">
              <a:xfrm>
                <a:off x="2999974" y="1787620"/>
                <a:ext cx="126847" cy="26618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0" name="Rectangle 86"/>
              <p:cNvSpPr>
                <a:spLocks noChangeArrowheads="1"/>
              </p:cNvSpPr>
              <p:nvPr/>
            </p:nvSpPr>
            <p:spPr bwMode="auto">
              <a:xfrm>
                <a:off x="3152190" y="1876989"/>
                <a:ext cx="162787" cy="174895"/>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1" name="Rectangle 87"/>
              <p:cNvSpPr>
                <a:spLocks noChangeArrowheads="1"/>
              </p:cNvSpPr>
              <p:nvPr/>
            </p:nvSpPr>
            <p:spPr bwMode="auto">
              <a:xfrm>
                <a:off x="3335060" y="1704016"/>
                <a:ext cx="135303" cy="336336"/>
              </a:xfrm>
              <a:prstGeom prst="rect">
                <a:avLst/>
              </a:pr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2" name="Freeform 88"/>
              <p:cNvSpPr>
                <a:spLocks/>
              </p:cNvSpPr>
              <p:nvPr/>
            </p:nvSpPr>
            <p:spPr bwMode="auto">
              <a:xfrm>
                <a:off x="3040142" y="1752064"/>
                <a:ext cx="77165" cy="60541"/>
              </a:xfrm>
              <a:custGeom>
                <a:avLst/>
                <a:gdLst>
                  <a:gd name="T0" fmla="*/ 0 w 73"/>
                  <a:gd name="T1" fmla="*/ 54 h 63"/>
                  <a:gd name="T2" fmla="*/ 0 w 73"/>
                  <a:gd name="T3" fmla="*/ 16 h 63"/>
                  <a:gd name="T4" fmla="*/ 73 w 73"/>
                  <a:gd name="T5" fmla="*/ 0 h 63"/>
                  <a:gd name="T6" fmla="*/ 73 w 73"/>
                  <a:gd name="T7" fmla="*/ 63 h 63"/>
                  <a:gd name="T8" fmla="*/ 0 w 73"/>
                  <a:gd name="T9" fmla="*/ 54 h 63"/>
                </a:gdLst>
                <a:ahLst/>
                <a:cxnLst>
                  <a:cxn ang="0">
                    <a:pos x="T0" y="T1"/>
                  </a:cxn>
                  <a:cxn ang="0">
                    <a:pos x="T2" y="T3"/>
                  </a:cxn>
                  <a:cxn ang="0">
                    <a:pos x="T4" y="T5"/>
                  </a:cxn>
                  <a:cxn ang="0">
                    <a:pos x="T6" y="T7"/>
                  </a:cxn>
                  <a:cxn ang="0">
                    <a:pos x="T8" y="T9"/>
                  </a:cxn>
                </a:cxnLst>
                <a:rect l="0" t="0" r="r" b="b"/>
                <a:pathLst>
                  <a:path w="73" h="63">
                    <a:moveTo>
                      <a:pt x="0" y="54"/>
                    </a:moveTo>
                    <a:lnTo>
                      <a:pt x="0" y="16"/>
                    </a:lnTo>
                    <a:lnTo>
                      <a:pt x="73" y="0"/>
                    </a:lnTo>
                    <a:lnTo>
                      <a:pt x="73" y="63"/>
                    </a:lnTo>
                    <a:lnTo>
                      <a:pt x="0" y="54"/>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3" name="Freeform 89"/>
              <p:cNvSpPr>
                <a:spLocks/>
              </p:cNvSpPr>
              <p:nvPr/>
            </p:nvSpPr>
            <p:spPr bwMode="auto">
              <a:xfrm>
                <a:off x="3190244" y="1855848"/>
                <a:ext cx="117334" cy="61501"/>
              </a:xfrm>
              <a:custGeom>
                <a:avLst/>
                <a:gdLst>
                  <a:gd name="T0" fmla="*/ 0 w 111"/>
                  <a:gd name="T1" fmla="*/ 53 h 64"/>
                  <a:gd name="T2" fmla="*/ 0 w 111"/>
                  <a:gd name="T3" fmla="*/ 17 h 64"/>
                  <a:gd name="T4" fmla="*/ 111 w 111"/>
                  <a:gd name="T5" fmla="*/ 0 h 64"/>
                  <a:gd name="T6" fmla="*/ 111 w 111"/>
                  <a:gd name="T7" fmla="*/ 64 h 64"/>
                  <a:gd name="T8" fmla="*/ 0 w 111"/>
                  <a:gd name="T9" fmla="*/ 53 h 64"/>
                </a:gdLst>
                <a:ahLst/>
                <a:cxnLst>
                  <a:cxn ang="0">
                    <a:pos x="T0" y="T1"/>
                  </a:cxn>
                  <a:cxn ang="0">
                    <a:pos x="T2" y="T3"/>
                  </a:cxn>
                  <a:cxn ang="0">
                    <a:pos x="T4" y="T5"/>
                  </a:cxn>
                  <a:cxn ang="0">
                    <a:pos x="T6" y="T7"/>
                  </a:cxn>
                  <a:cxn ang="0">
                    <a:pos x="T8" y="T9"/>
                  </a:cxn>
                </a:cxnLst>
                <a:rect l="0" t="0" r="r" b="b"/>
                <a:pathLst>
                  <a:path w="111" h="64">
                    <a:moveTo>
                      <a:pt x="0" y="53"/>
                    </a:moveTo>
                    <a:lnTo>
                      <a:pt x="0" y="17"/>
                    </a:lnTo>
                    <a:lnTo>
                      <a:pt x="111" y="0"/>
                    </a:lnTo>
                    <a:lnTo>
                      <a:pt x="111" y="64"/>
                    </a:lnTo>
                    <a:lnTo>
                      <a:pt x="0" y="53"/>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4" name="Freeform 90"/>
              <p:cNvSpPr>
                <a:spLocks/>
              </p:cNvSpPr>
              <p:nvPr/>
            </p:nvSpPr>
            <p:spPr bwMode="auto">
              <a:xfrm>
                <a:off x="3494676" y="1885638"/>
                <a:ext cx="32769" cy="150871"/>
              </a:xfrm>
              <a:custGeom>
                <a:avLst/>
                <a:gdLst>
                  <a:gd name="T0" fmla="*/ 31 w 31"/>
                  <a:gd name="T1" fmla="*/ 45 h 157"/>
                  <a:gd name="T2" fmla="*/ 31 w 31"/>
                  <a:gd name="T3" fmla="*/ 157 h 157"/>
                  <a:gd name="T4" fmla="*/ 0 w 31"/>
                  <a:gd name="T5" fmla="*/ 157 h 157"/>
                  <a:gd name="T6" fmla="*/ 0 w 31"/>
                  <a:gd name="T7" fmla="*/ 0 h 157"/>
                  <a:gd name="T8" fmla="*/ 31 w 31"/>
                  <a:gd name="T9" fmla="*/ 45 h 157"/>
                </a:gdLst>
                <a:ahLst/>
                <a:cxnLst>
                  <a:cxn ang="0">
                    <a:pos x="T0" y="T1"/>
                  </a:cxn>
                  <a:cxn ang="0">
                    <a:pos x="T2" y="T3"/>
                  </a:cxn>
                  <a:cxn ang="0">
                    <a:pos x="T4" y="T5"/>
                  </a:cxn>
                  <a:cxn ang="0">
                    <a:pos x="T6" y="T7"/>
                  </a:cxn>
                  <a:cxn ang="0">
                    <a:pos x="T8" y="T9"/>
                  </a:cxn>
                </a:cxnLst>
                <a:rect l="0" t="0" r="r" b="b"/>
                <a:pathLst>
                  <a:path w="31" h="157">
                    <a:moveTo>
                      <a:pt x="31" y="45"/>
                    </a:moveTo>
                    <a:lnTo>
                      <a:pt x="31" y="157"/>
                    </a:lnTo>
                    <a:lnTo>
                      <a:pt x="0" y="157"/>
                    </a:lnTo>
                    <a:lnTo>
                      <a:pt x="0" y="0"/>
                    </a:lnTo>
                    <a:lnTo>
                      <a:pt x="31" y="45"/>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5" name="Rectangle 91"/>
              <p:cNvSpPr>
                <a:spLocks noChangeArrowheads="1"/>
              </p:cNvSpPr>
              <p:nvPr/>
            </p:nvSpPr>
            <p:spPr bwMode="auto">
              <a:xfrm>
                <a:off x="3020057" y="1822215"/>
                <a:ext cx="34883" cy="29790"/>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6" name="Rectangle 92"/>
              <p:cNvSpPr>
                <a:spLocks noChangeArrowheads="1"/>
              </p:cNvSpPr>
              <p:nvPr/>
            </p:nvSpPr>
            <p:spPr bwMode="auto">
              <a:xfrm>
                <a:off x="3077138" y="186353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7" name="Rectangle 93"/>
              <p:cNvSpPr>
                <a:spLocks noChangeArrowheads="1"/>
              </p:cNvSpPr>
              <p:nvPr/>
            </p:nvSpPr>
            <p:spPr bwMode="auto">
              <a:xfrm>
                <a:off x="3024286" y="1922155"/>
                <a:ext cx="35940"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8" name="Rectangle 94"/>
              <p:cNvSpPr>
                <a:spLocks noChangeArrowheads="1"/>
              </p:cNvSpPr>
              <p:nvPr/>
            </p:nvSpPr>
            <p:spPr bwMode="auto">
              <a:xfrm>
                <a:off x="3077138" y="1963476"/>
                <a:ext cx="34883" cy="31712"/>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89" name="Rectangle 95"/>
              <p:cNvSpPr>
                <a:spLocks noChangeArrowheads="1"/>
              </p:cNvSpPr>
              <p:nvPr/>
            </p:nvSpPr>
            <p:spPr bwMode="auto">
              <a:xfrm>
                <a:off x="3157475" y="1906779"/>
                <a:ext cx="12685"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0" name="Rectangle 96"/>
              <p:cNvSpPr>
                <a:spLocks noChangeArrowheads="1"/>
              </p:cNvSpPr>
              <p:nvPr/>
            </p:nvSpPr>
            <p:spPr bwMode="auto">
              <a:xfrm>
                <a:off x="3294892" y="1906779"/>
                <a:ext cx="14799"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1" name="Rectangle 97"/>
              <p:cNvSpPr>
                <a:spLocks noChangeArrowheads="1"/>
              </p:cNvSpPr>
              <p:nvPr/>
            </p:nvSpPr>
            <p:spPr bwMode="auto">
              <a:xfrm>
                <a:off x="3179673" y="1906779"/>
                <a:ext cx="47568"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2" name="Rectangle 98"/>
              <p:cNvSpPr>
                <a:spLocks noChangeArrowheads="1"/>
              </p:cNvSpPr>
              <p:nvPr/>
            </p:nvSpPr>
            <p:spPr bwMode="auto">
              <a:xfrm>
                <a:off x="3237811" y="1906779"/>
                <a:ext cx="46510" cy="38438"/>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3" name="Rectangle 99"/>
              <p:cNvSpPr>
                <a:spLocks noChangeArrowheads="1"/>
              </p:cNvSpPr>
              <p:nvPr/>
            </p:nvSpPr>
            <p:spPr bwMode="auto">
              <a:xfrm>
                <a:off x="335725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4" name="Rectangle 100"/>
              <p:cNvSpPr>
                <a:spLocks noChangeArrowheads="1"/>
              </p:cNvSpPr>
              <p:nvPr/>
            </p:nvSpPr>
            <p:spPr bwMode="auto">
              <a:xfrm>
                <a:off x="3399541"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5" name="Rectangle 101"/>
              <p:cNvSpPr>
                <a:spLocks noChangeArrowheads="1"/>
              </p:cNvSpPr>
              <p:nvPr/>
            </p:nvSpPr>
            <p:spPr bwMode="auto">
              <a:xfrm>
                <a:off x="3439709" y="1733807"/>
                <a:ext cx="12685" cy="266186"/>
              </a:xfrm>
              <a:prstGeom prst="rect">
                <a:avLst/>
              </a:prstGeom>
              <a:solidFill>
                <a:schemeClr val="tx1"/>
              </a:solidFill>
              <a:ln>
                <a:noFill/>
              </a:ln>
            </p:spPr>
            <p:txBody>
              <a:bodyPr vert="horz" wrap="square" lIns="91368" tIns="45684" rIns="91368" bIns="45684" numCol="1" anchor="t" anchorCtr="0" compatLnSpc="1">
                <a:prstTxWarp prst="textNoShape">
                  <a:avLst/>
                </a:prstTxWarp>
              </a:bodyPr>
              <a:lstStyle/>
              <a:p>
                <a:endParaRPr lang="en-US" sz="1797" dirty="0"/>
              </a:p>
            </p:txBody>
          </p:sp>
          <p:sp>
            <p:nvSpPr>
              <p:cNvPr id="496" name="Freeform 102"/>
              <p:cNvSpPr>
                <a:spLocks/>
              </p:cNvSpPr>
              <p:nvPr/>
            </p:nvSpPr>
            <p:spPr bwMode="auto">
              <a:xfrm>
                <a:off x="2937607" y="2018251"/>
                <a:ext cx="650090" cy="47087"/>
              </a:xfrm>
              <a:custGeom>
                <a:avLst/>
                <a:gdLst>
                  <a:gd name="T0" fmla="*/ 35 w 615"/>
                  <a:gd name="T1" fmla="*/ 0 h 49"/>
                  <a:gd name="T2" fmla="*/ 579 w 615"/>
                  <a:gd name="T3" fmla="*/ 0 h 49"/>
                  <a:gd name="T4" fmla="*/ 615 w 615"/>
                  <a:gd name="T5" fmla="*/ 49 h 49"/>
                  <a:gd name="T6" fmla="*/ 0 w 615"/>
                  <a:gd name="T7" fmla="*/ 49 h 49"/>
                  <a:gd name="T8" fmla="*/ 35 w 615"/>
                  <a:gd name="T9" fmla="*/ 0 h 49"/>
                </a:gdLst>
                <a:ahLst/>
                <a:cxnLst>
                  <a:cxn ang="0">
                    <a:pos x="T0" y="T1"/>
                  </a:cxn>
                  <a:cxn ang="0">
                    <a:pos x="T2" y="T3"/>
                  </a:cxn>
                  <a:cxn ang="0">
                    <a:pos x="T4" y="T5"/>
                  </a:cxn>
                  <a:cxn ang="0">
                    <a:pos x="T6" y="T7"/>
                  </a:cxn>
                  <a:cxn ang="0">
                    <a:pos x="T8" y="T9"/>
                  </a:cxn>
                </a:cxnLst>
                <a:rect l="0" t="0" r="r" b="b"/>
                <a:pathLst>
                  <a:path w="615" h="49">
                    <a:moveTo>
                      <a:pt x="35" y="0"/>
                    </a:moveTo>
                    <a:lnTo>
                      <a:pt x="579" y="0"/>
                    </a:lnTo>
                    <a:lnTo>
                      <a:pt x="615" y="49"/>
                    </a:lnTo>
                    <a:lnTo>
                      <a:pt x="0" y="49"/>
                    </a:lnTo>
                    <a:lnTo>
                      <a:pt x="35" y="0"/>
                    </a:lnTo>
                    <a:close/>
                  </a:path>
                </a:pathLst>
              </a:custGeom>
              <a:solidFill>
                <a:schemeClr val="bg1"/>
              </a:solidFill>
              <a:ln>
                <a:noFill/>
              </a:ln>
            </p:spPr>
            <p:txBody>
              <a:bodyPr vert="horz" wrap="square" lIns="91368" tIns="45684" rIns="91368" bIns="45684" numCol="1" anchor="t" anchorCtr="0" compatLnSpc="1">
                <a:prstTxWarp prst="textNoShape">
                  <a:avLst/>
                </a:prstTxWarp>
              </a:bodyPr>
              <a:lstStyle/>
              <a:p>
                <a:endParaRPr lang="en-US" sz="1797" dirty="0"/>
              </a:p>
            </p:txBody>
          </p:sp>
        </p:grpSp>
      </p:grpSp>
      <p:sp>
        <p:nvSpPr>
          <p:cNvPr id="518" name="Isosceles Triangle 517"/>
          <p:cNvSpPr/>
          <p:nvPr/>
        </p:nvSpPr>
        <p:spPr>
          <a:xfrm rot="5400000">
            <a:off x="1607622"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19" name="Isosceles Triangle 518"/>
          <p:cNvSpPr/>
          <p:nvPr/>
        </p:nvSpPr>
        <p:spPr>
          <a:xfrm rot="5400000">
            <a:off x="3572146" y="1012240"/>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75" name="Rectangle 74"/>
          <p:cNvSpPr/>
          <p:nvPr/>
        </p:nvSpPr>
        <p:spPr>
          <a:xfrm rot="18856293">
            <a:off x="5262019" y="1064727"/>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pic>
        <p:nvPicPr>
          <p:cNvPr id="79" name="Picture 78"/>
          <p:cNvPicPr>
            <a:picLocks noChangeAspect="1"/>
          </p:cNvPicPr>
          <p:nvPr/>
        </p:nvPicPr>
        <p:blipFill>
          <a:blip r:embed="rId4"/>
          <a:stretch>
            <a:fillRect/>
          </a:stretch>
        </p:blipFill>
        <p:spPr>
          <a:xfrm>
            <a:off x="4683451" y="2122003"/>
            <a:ext cx="429119" cy="298394"/>
          </a:xfrm>
          <a:prstGeom prst="rect">
            <a:avLst/>
          </a:prstGeom>
        </p:spPr>
      </p:pic>
      <p:sp>
        <p:nvSpPr>
          <p:cNvPr id="304" name="Rectangle 303"/>
          <p:cNvSpPr/>
          <p:nvPr/>
        </p:nvSpPr>
        <p:spPr>
          <a:xfrm>
            <a:off x="8158720" y="3313848"/>
            <a:ext cx="1485389" cy="520353"/>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Business Reporting Views</a:t>
            </a:r>
          </a:p>
        </p:txBody>
      </p:sp>
      <p:sp>
        <p:nvSpPr>
          <p:cNvPr id="307" name="Rectangle 306"/>
          <p:cNvSpPr/>
          <p:nvPr/>
        </p:nvSpPr>
        <p:spPr>
          <a:xfrm>
            <a:off x="2136529" y="2105172"/>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ETL</a:t>
            </a:r>
          </a:p>
        </p:txBody>
      </p:sp>
      <p:sp>
        <p:nvSpPr>
          <p:cNvPr id="308" name="Rectangle 307"/>
          <p:cNvSpPr/>
          <p:nvPr/>
        </p:nvSpPr>
        <p:spPr>
          <a:xfrm>
            <a:off x="2155262" y="2335898"/>
            <a:ext cx="1249020" cy="379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311" name="Right Arrow 310"/>
          <p:cNvSpPr/>
          <p:nvPr/>
        </p:nvSpPr>
        <p:spPr>
          <a:xfrm rot="1126206">
            <a:off x="3509045" y="2316904"/>
            <a:ext cx="639579" cy="428270"/>
          </a:xfrm>
          <a:prstGeom prst="rightArrow">
            <a:avLst/>
          </a:prstGeom>
          <a:solidFill>
            <a:schemeClr val="accent2">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315" name="Right Arrow 314"/>
          <p:cNvSpPr/>
          <p:nvPr/>
        </p:nvSpPr>
        <p:spPr>
          <a:xfrm>
            <a:off x="1779474" y="3084580"/>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16" name="Freeform 315"/>
          <p:cNvSpPr/>
          <p:nvPr/>
        </p:nvSpPr>
        <p:spPr>
          <a:xfrm>
            <a:off x="4172122" y="4246177"/>
            <a:ext cx="336340" cy="287392"/>
          </a:xfrm>
          <a:custGeom>
            <a:avLst/>
            <a:gdLst>
              <a:gd name="connsiteX0" fmla="*/ 518565 w 1018081"/>
              <a:gd name="connsiteY0" fmla="*/ 293479 h 1018081"/>
              <a:gd name="connsiteX1" fmla="*/ 734126 w 1018081"/>
              <a:gd name="connsiteY1" fmla="*/ 509040 h 1018081"/>
              <a:gd name="connsiteX2" fmla="*/ 518565 w 1018081"/>
              <a:gd name="connsiteY2" fmla="*/ 724601 h 1018081"/>
              <a:gd name="connsiteX3" fmla="*/ 303004 w 1018081"/>
              <a:gd name="connsiteY3" fmla="*/ 509040 h 1018081"/>
              <a:gd name="connsiteX4" fmla="*/ 518565 w 1018081"/>
              <a:gd name="connsiteY4" fmla="*/ 293479 h 1018081"/>
              <a:gd name="connsiteX5" fmla="*/ 518565 w 1018081"/>
              <a:gd name="connsiteY5" fmla="*/ 211271 h 1018081"/>
              <a:gd name="connsiteX6" fmla="*/ 220796 w 1018081"/>
              <a:gd name="connsiteY6" fmla="*/ 509040 h 1018081"/>
              <a:gd name="connsiteX7" fmla="*/ 518565 w 1018081"/>
              <a:gd name="connsiteY7" fmla="*/ 806809 h 1018081"/>
              <a:gd name="connsiteX8" fmla="*/ 816334 w 1018081"/>
              <a:gd name="connsiteY8" fmla="*/ 509040 h 1018081"/>
              <a:gd name="connsiteX9" fmla="*/ 518565 w 1018081"/>
              <a:gd name="connsiteY9" fmla="*/ 211271 h 1018081"/>
              <a:gd name="connsiteX10" fmla="*/ 509041 w 1018081"/>
              <a:gd name="connsiteY10" fmla="*/ 0 h 1018081"/>
              <a:gd name="connsiteX11" fmla="*/ 547128 w 1018081"/>
              <a:gd name="connsiteY11" fmla="*/ 38087 h 1018081"/>
              <a:gd name="connsiteX12" fmla="*/ 547128 w 1018081"/>
              <a:gd name="connsiteY12" fmla="*/ 102761 h 1018081"/>
              <a:gd name="connsiteX13" fmla="*/ 550855 w 1018081"/>
              <a:gd name="connsiteY13" fmla="*/ 102949 h 1018081"/>
              <a:gd name="connsiteX14" fmla="*/ 668230 w 1018081"/>
              <a:gd name="connsiteY14" fmla="*/ 132977 h 1018081"/>
              <a:gd name="connsiteX15" fmla="*/ 679145 w 1018081"/>
              <a:gd name="connsiteY15" fmla="*/ 138235 h 1018081"/>
              <a:gd name="connsiteX16" fmla="*/ 711532 w 1018081"/>
              <a:gd name="connsiteY16" fmla="*/ 82140 h 1018081"/>
              <a:gd name="connsiteX17" fmla="*/ 763560 w 1018081"/>
              <a:gd name="connsiteY17" fmla="*/ 68199 h 1018081"/>
              <a:gd name="connsiteX18" fmla="*/ 777501 w 1018081"/>
              <a:gd name="connsiteY18" fmla="*/ 120227 h 1018081"/>
              <a:gd name="connsiteX19" fmla="*/ 744927 w 1018081"/>
              <a:gd name="connsiteY19" fmla="*/ 176647 h 1018081"/>
              <a:gd name="connsiteX20" fmla="*/ 798226 w 1018081"/>
              <a:gd name="connsiteY20" fmla="*/ 220623 h 1018081"/>
              <a:gd name="connsiteX21" fmla="*/ 841525 w 1018081"/>
              <a:gd name="connsiteY21" fmla="*/ 273101 h 1018081"/>
              <a:gd name="connsiteX22" fmla="*/ 897853 w 1018081"/>
              <a:gd name="connsiteY22" fmla="*/ 240579 h 1018081"/>
              <a:gd name="connsiteX23" fmla="*/ 949882 w 1018081"/>
              <a:gd name="connsiteY23" fmla="*/ 254520 h 1018081"/>
              <a:gd name="connsiteX24" fmla="*/ 935941 w 1018081"/>
              <a:gd name="connsiteY24" fmla="*/ 306549 h 1018081"/>
              <a:gd name="connsiteX25" fmla="*/ 880157 w 1018081"/>
              <a:gd name="connsiteY25" fmla="*/ 338756 h 1018081"/>
              <a:gd name="connsiteX26" fmla="*/ 885873 w 1018081"/>
              <a:gd name="connsiteY26" fmla="*/ 350619 h 1018081"/>
              <a:gd name="connsiteX27" fmla="*/ 915900 w 1018081"/>
              <a:gd name="connsiteY27" fmla="*/ 467995 h 1018081"/>
              <a:gd name="connsiteX28" fmla="*/ 916050 w 1018081"/>
              <a:gd name="connsiteY28" fmla="*/ 470954 h 1018081"/>
              <a:gd name="connsiteX29" fmla="*/ 979994 w 1018081"/>
              <a:gd name="connsiteY29" fmla="*/ 470954 h 1018081"/>
              <a:gd name="connsiteX30" fmla="*/ 1015088 w 1018081"/>
              <a:gd name="connsiteY30" fmla="*/ 494216 h 1018081"/>
              <a:gd name="connsiteX31" fmla="*/ 1018081 w 1018081"/>
              <a:gd name="connsiteY31" fmla="*/ 509041 h 1018081"/>
              <a:gd name="connsiteX32" fmla="*/ 1015088 w 1018081"/>
              <a:gd name="connsiteY32" fmla="*/ 523866 h 1018081"/>
              <a:gd name="connsiteX33" fmla="*/ 979994 w 1018081"/>
              <a:gd name="connsiteY33" fmla="*/ 547128 h 1018081"/>
              <a:gd name="connsiteX34" fmla="*/ 916127 w 1018081"/>
              <a:gd name="connsiteY34" fmla="*/ 547128 h 1018081"/>
              <a:gd name="connsiteX35" fmla="*/ 915900 w 1018081"/>
              <a:gd name="connsiteY35" fmla="*/ 551625 h 1018081"/>
              <a:gd name="connsiteX36" fmla="*/ 885873 w 1018081"/>
              <a:gd name="connsiteY36" fmla="*/ 669000 h 1018081"/>
              <a:gd name="connsiteX37" fmla="*/ 880737 w 1018081"/>
              <a:gd name="connsiteY37" fmla="*/ 679661 h 1018081"/>
              <a:gd name="connsiteX38" fmla="*/ 935941 w 1018081"/>
              <a:gd name="connsiteY38" fmla="*/ 711533 h 1018081"/>
              <a:gd name="connsiteX39" fmla="*/ 949882 w 1018081"/>
              <a:gd name="connsiteY39" fmla="*/ 763561 h 1018081"/>
              <a:gd name="connsiteX40" fmla="*/ 949882 w 1018081"/>
              <a:gd name="connsiteY40" fmla="*/ 763561 h 1018081"/>
              <a:gd name="connsiteX41" fmla="*/ 897854 w 1018081"/>
              <a:gd name="connsiteY41" fmla="*/ 777502 h 1018081"/>
              <a:gd name="connsiteX42" fmla="*/ 842384 w 1018081"/>
              <a:gd name="connsiteY42" fmla="*/ 745477 h 1018081"/>
              <a:gd name="connsiteX43" fmla="*/ 798226 w 1018081"/>
              <a:gd name="connsiteY43" fmla="*/ 798997 h 1018081"/>
              <a:gd name="connsiteX44" fmla="*/ 745528 w 1018081"/>
              <a:gd name="connsiteY44" fmla="*/ 842477 h 1018081"/>
              <a:gd name="connsiteX45" fmla="*/ 777500 w 1018081"/>
              <a:gd name="connsiteY45" fmla="*/ 897854 h 1018081"/>
              <a:gd name="connsiteX46" fmla="*/ 763559 w 1018081"/>
              <a:gd name="connsiteY46" fmla="*/ 949882 h 1018081"/>
              <a:gd name="connsiteX47" fmla="*/ 763560 w 1018081"/>
              <a:gd name="connsiteY47" fmla="*/ 949882 h 1018081"/>
              <a:gd name="connsiteX48" fmla="*/ 711532 w 1018081"/>
              <a:gd name="connsiteY48" fmla="*/ 935942 h 1018081"/>
              <a:gd name="connsiteX49" fmla="*/ 679840 w 1018081"/>
              <a:gd name="connsiteY49" fmla="*/ 881050 h 1018081"/>
              <a:gd name="connsiteX50" fmla="*/ 668230 w 1018081"/>
              <a:gd name="connsiteY50" fmla="*/ 886643 h 1018081"/>
              <a:gd name="connsiteX51" fmla="*/ 550855 w 1018081"/>
              <a:gd name="connsiteY51" fmla="*/ 916670 h 1018081"/>
              <a:gd name="connsiteX52" fmla="*/ 547128 w 1018081"/>
              <a:gd name="connsiteY52" fmla="*/ 916858 h 1018081"/>
              <a:gd name="connsiteX53" fmla="*/ 547128 w 1018081"/>
              <a:gd name="connsiteY53" fmla="*/ 979994 h 1018081"/>
              <a:gd name="connsiteX54" fmla="*/ 509040 w 1018081"/>
              <a:gd name="connsiteY54" fmla="*/ 1018081 h 1018081"/>
              <a:gd name="connsiteX55" fmla="*/ 509041 w 1018081"/>
              <a:gd name="connsiteY55" fmla="*/ 1018081 h 1018081"/>
              <a:gd name="connsiteX56" fmla="*/ 470953 w 1018081"/>
              <a:gd name="connsiteY56" fmla="*/ 979993 h 1018081"/>
              <a:gd name="connsiteX57" fmla="*/ 470953 w 1018081"/>
              <a:gd name="connsiteY57" fmla="*/ 916858 h 1018081"/>
              <a:gd name="connsiteX58" fmla="*/ 467224 w 1018081"/>
              <a:gd name="connsiteY58" fmla="*/ 916670 h 1018081"/>
              <a:gd name="connsiteX59" fmla="*/ 349849 w 1018081"/>
              <a:gd name="connsiteY59" fmla="*/ 886643 h 1018081"/>
              <a:gd name="connsiteX60" fmla="*/ 338239 w 1018081"/>
              <a:gd name="connsiteY60" fmla="*/ 881050 h 1018081"/>
              <a:gd name="connsiteX61" fmla="*/ 306548 w 1018081"/>
              <a:gd name="connsiteY61" fmla="*/ 935942 h 1018081"/>
              <a:gd name="connsiteX62" fmla="*/ 254519 w 1018081"/>
              <a:gd name="connsiteY62" fmla="*/ 949882 h 1018081"/>
              <a:gd name="connsiteX63" fmla="*/ 254520 w 1018081"/>
              <a:gd name="connsiteY63" fmla="*/ 949882 h 1018081"/>
              <a:gd name="connsiteX64" fmla="*/ 240579 w 1018081"/>
              <a:gd name="connsiteY64" fmla="*/ 897854 h 1018081"/>
              <a:gd name="connsiteX65" fmla="*/ 272551 w 1018081"/>
              <a:gd name="connsiteY65" fmla="*/ 842477 h 1018081"/>
              <a:gd name="connsiteX66" fmla="*/ 219852 w 1018081"/>
              <a:gd name="connsiteY66" fmla="*/ 798997 h 1018081"/>
              <a:gd name="connsiteX67" fmla="*/ 175694 w 1018081"/>
              <a:gd name="connsiteY67" fmla="*/ 745476 h 1018081"/>
              <a:gd name="connsiteX68" fmla="*/ 120225 w 1018081"/>
              <a:gd name="connsiteY68" fmla="*/ 777502 h 1018081"/>
              <a:gd name="connsiteX69" fmla="*/ 68197 w 1018081"/>
              <a:gd name="connsiteY69" fmla="*/ 763561 h 1018081"/>
              <a:gd name="connsiteX70" fmla="*/ 68198 w 1018081"/>
              <a:gd name="connsiteY70" fmla="*/ 763561 h 1018081"/>
              <a:gd name="connsiteX71" fmla="*/ 82138 w 1018081"/>
              <a:gd name="connsiteY71" fmla="*/ 711533 h 1018081"/>
              <a:gd name="connsiteX72" fmla="*/ 137342 w 1018081"/>
              <a:gd name="connsiteY72" fmla="*/ 679661 h 1018081"/>
              <a:gd name="connsiteX73" fmla="*/ 132206 w 1018081"/>
              <a:gd name="connsiteY73" fmla="*/ 669000 h 1018081"/>
              <a:gd name="connsiteX74" fmla="*/ 102179 w 1018081"/>
              <a:gd name="connsiteY74" fmla="*/ 551625 h 1018081"/>
              <a:gd name="connsiteX75" fmla="*/ 101951 w 1018081"/>
              <a:gd name="connsiteY75" fmla="*/ 547129 h 1018081"/>
              <a:gd name="connsiteX76" fmla="*/ 38087 w 1018081"/>
              <a:gd name="connsiteY76" fmla="*/ 547129 h 1018081"/>
              <a:gd name="connsiteX77" fmla="*/ 0 w 1018081"/>
              <a:gd name="connsiteY77" fmla="*/ 509041 h 1018081"/>
              <a:gd name="connsiteX78" fmla="*/ 38087 w 1018081"/>
              <a:gd name="connsiteY78" fmla="*/ 470954 h 1018081"/>
              <a:gd name="connsiteX79" fmla="*/ 102029 w 1018081"/>
              <a:gd name="connsiteY79" fmla="*/ 470954 h 1018081"/>
              <a:gd name="connsiteX80" fmla="*/ 102179 w 1018081"/>
              <a:gd name="connsiteY80" fmla="*/ 467995 h 1018081"/>
              <a:gd name="connsiteX81" fmla="*/ 132206 w 1018081"/>
              <a:gd name="connsiteY81" fmla="*/ 350619 h 1018081"/>
              <a:gd name="connsiteX82" fmla="*/ 137921 w 1018081"/>
              <a:gd name="connsiteY82" fmla="*/ 338755 h 1018081"/>
              <a:gd name="connsiteX83" fmla="*/ 82139 w 1018081"/>
              <a:gd name="connsiteY83" fmla="*/ 306549 h 1018081"/>
              <a:gd name="connsiteX84" fmla="*/ 68198 w 1018081"/>
              <a:gd name="connsiteY84" fmla="*/ 254521 h 1018081"/>
              <a:gd name="connsiteX85" fmla="*/ 120226 w 1018081"/>
              <a:gd name="connsiteY85" fmla="*/ 240580 h 1018081"/>
              <a:gd name="connsiteX86" fmla="*/ 176554 w 1018081"/>
              <a:gd name="connsiteY86" fmla="*/ 273101 h 1018081"/>
              <a:gd name="connsiteX87" fmla="*/ 219852 w 1018081"/>
              <a:gd name="connsiteY87" fmla="*/ 220623 h 1018081"/>
              <a:gd name="connsiteX88" fmla="*/ 273152 w 1018081"/>
              <a:gd name="connsiteY88" fmla="*/ 176647 h 1018081"/>
              <a:gd name="connsiteX89" fmla="*/ 240578 w 1018081"/>
              <a:gd name="connsiteY89" fmla="*/ 120227 h 1018081"/>
              <a:gd name="connsiteX90" fmla="*/ 254518 w 1018081"/>
              <a:gd name="connsiteY90" fmla="*/ 68199 h 1018081"/>
              <a:gd name="connsiteX91" fmla="*/ 268854 w 1018081"/>
              <a:gd name="connsiteY91" fmla="*/ 63378 h 1018081"/>
              <a:gd name="connsiteX92" fmla="*/ 306547 w 1018081"/>
              <a:gd name="connsiteY92" fmla="*/ 82140 h 1018081"/>
              <a:gd name="connsiteX93" fmla="*/ 338933 w 1018081"/>
              <a:gd name="connsiteY93" fmla="*/ 138235 h 1018081"/>
              <a:gd name="connsiteX94" fmla="*/ 349849 w 1018081"/>
              <a:gd name="connsiteY94" fmla="*/ 132977 h 1018081"/>
              <a:gd name="connsiteX95" fmla="*/ 467224 w 1018081"/>
              <a:gd name="connsiteY95" fmla="*/ 102949 h 1018081"/>
              <a:gd name="connsiteX96" fmla="*/ 470953 w 1018081"/>
              <a:gd name="connsiteY96" fmla="*/ 102761 h 1018081"/>
              <a:gd name="connsiteX97" fmla="*/ 470953 w 1018081"/>
              <a:gd name="connsiteY97" fmla="*/ 38087 h 1018081"/>
              <a:gd name="connsiteX98" fmla="*/ 509041 w 1018081"/>
              <a:gd name="connsiteY98" fmla="*/ 0 h 10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18081" h="1018081">
                <a:moveTo>
                  <a:pt x="518565" y="293479"/>
                </a:moveTo>
                <a:cubicBezTo>
                  <a:pt x="637616" y="293479"/>
                  <a:pt x="734126" y="389989"/>
                  <a:pt x="734126" y="509040"/>
                </a:cubicBezTo>
                <a:cubicBezTo>
                  <a:pt x="734126" y="628091"/>
                  <a:pt x="637616" y="724601"/>
                  <a:pt x="518565" y="724601"/>
                </a:cubicBezTo>
                <a:cubicBezTo>
                  <a:pt x="399514" y="724601"/>
                  <a:pt x="303004" y="628091"/>
                  <a:pt x="303004" y="509040"/>
                </a:cubicBezTo>
                <a:cubicBezTo>
                  <a:pt x="303004" y="389989"/>
                  <a:pt x="399514" y="293479"/>
                  <a:pt x="518565" y="293479"/>
                </a:cubicBezTo>
                <a:close/>
                <a:moveTo>
                  <a:pt x="518565" y="211271"/>
                </a:moveTo>
                <a:cubicBezTo>
                  <a:pt x="354112" y="211271"/>
                  <a:pt x="220796" y="344587"/>
                  <a:pt x="220796" y="509040"/>
                </a:cubicBezTo>
                <a:cubicBezTo>
                  <a:pt x="220796" y="673493"/>
                  <a:pt x="354112" y="806809"/>
                  <a:pt x="518565" y="806809"/>
                </a:cubicBezTo>
                <a:cubicBezTo>
                  <a:pt x="683018" y="806809"/>
                  <a:pt x="816334" y="673493"/>
                  <a:pt x="816334" y="509040"/>
                </a:cubicBezTo>
                <a:cubicBezTo>
                  <a:pt x="816334" y="344587"/>
                  <a:pt x="683018" y="211271"/>
                  <a:pt x="518565" y="211271"/>
                </a:cubicBezTo>
                <a:close/>
                <a:moveTo>
                  <a:pt x="509041" y="0"/>
                </a:moveTo>
                <a:cubicBezTo>
                  <a:pt x="530076" y="0"/>
                  <a:pt x="547128" y="17052"/>
                  <a:pt x="547128" y="38087"/>
                </a:cubicBezTo>
                <a:lnTo>
                  <a:pt x="547128" y="102761"/>
                </a:lnTo>
                <a:lnTo>
                  <a:pt x="550855" y="102949"/>
                </a:lnTo>
                <a:cubicBezTo>
                  <a:pt x="592100" y="107138"/>
                  <a:pt x="631533" y="117456"/>
                  <a:pt x="668230" y="132977"/>
                </a:cubicBezTo>
                <a:lnTo>
                  <a:pt x="679145" y="138235"/>
                </a:lnTo>
                <a:lnTo>
                  <a:pt x="711532" y="82140"/>
                </a:lnTo>
                <a:cubicBezTo>
                  <a:pt x="722050" y="63923"/>
                  <a:pt x="745343" y="57681"/>
                  <a:pt x="763560" y="68199"/>
                </a:cubicBezTo>
                <a:cubicBezTo>
                  <a:pt x="781777" y="78716"/>
                  <a:pt x="788019" y="102010"/>
                  <a:pt x="777501" y="120227"/>
                </a:cubicBezTo>
                <a:lnTo>
                  <a:pt x="744927" y="176647"/>
                </a:lnTo>
                <a:lnTo>
                  <a:pt x="798226" y="220623"/>
                </a:lnTo>
                <a:lnTo>
                  <a:pt x="841525" y="273101"/>
                </a:lnTo>
                <a:lnTo>
                  <a:pt x="897853" y="240579"/>
                </a:lnTo>
                <a:cubicBezTo>
                  <a:pt x="916070" y="230062"/>
                  <a:pt x="939364" y="236303"/>
                  <a:pt x="949882" y="254520"/>
                </a:cubicBezTo>
                <a:cubicBezTo>
                  <a:pt x="960399" y="272738"/>
                  <a:pt x="954158" y="296031"/>
                  <a:pt x="935941" y="306549"/>
                </a:cubicBezTo>
                <a:lnTo>
                  <a:pt x="880157" y="338756"/>
                </a:lnTo>
                <a:lnTo>
                  <a:pt x="885873" y="350619"/>
                </a:lnTo>
                <a:cubicBezTo>
                  <a:pt x="901394" y="387316"/>
                  <a:pt x="911712" y="426749"/>
                  <a:pt x="915900" y="467995"/>
                </a:cubicBezTo>
                <a:lnTo>
                  <a:pt x="916050" y="470954"/>
                </a:lnTo>
                <a:lnTo>
                  <a:pt x="979994" y="470954"/>
                </a:lnTo>
                <a:cubicBezTo>
                  <a:pt x="995770" y="470954"/>
                  <a:pt x="1009306" y="480546"/>
                  <a:pt x="1015088" y="494216"/>
                </a:cubicBezTo>
                <a:lnTo>
                  <a:pt x="1018081" y="509041"/>
                </a:lnTo>
                <a:lnTo>
                  <a:pt x="1015088" y="523866"/>
                </a:lnTo>
                <a:cubicBezTo>
                  <a:pt x="1009306" y="537536"/>
                  <a:pt x="995770" y="547128"/>
                  <a:pt x="979994" y="547128"/>
                </a:cubicBezTo>
                <a:lnTo>
                  <a:pt x="916127" y="547128"/>
                </a:lnTo>
                <a:lnTo>
                  <a:pt x="915900" y="551625"/>
                </a:lnTo>
                <a:cubicBezTo>
                  <a:pt x="911712" y="592870"/>
                  <a:pt x="901394" y="632304"/>
                  <a:pt x="885873" y="669000"/>
                </a:cubicBezTo>
                <a:lnTo>
                  <a:pt x="880737" y="679661"/>
                </a:lnTo>
                <a:lnTo>
                  <a:pt x="935941" y="711533"/>
                </a:lnTo>
                <a:cubicBezTo>
                  <a:pt x="954158" y="722051"/>
                  <a:pt x="960400" y="745344"/>
                  <a:pt x="949882" y="763561"/>
                </a:cubicBezTo>
                <a:lnTo>
                  <a:pt x="949882" y="763561"/>
                </a:lnTo>
                <a:cubicBezTo>
                  <a:pt x="939365" y="781778"/>
                  <a:pt x="916071" y="788020"/>
                  <a:pt x="897854" y="777502"/>
                </a:cubicBezTo>
                <a:lnTo>
                  <a:pt x="842384" y="745477"/>
                </a:lnTo>
                <a:lnTo>
                  <a:pt x="798226" y="798997"/>
                </a:lnTo>
                <a:lnTo>
                  <a:pt x="745528" y="842477"/>
                </a:lnTo>
                <a:lnTo>
                  <a:pt x="777500" y="897854"/>
                </a:lnTo>
                <a:cubicBezTo>
                  <a:pt x="788018" y="916071"/>
                  <a:pt x="781776" y="939365"/>
                  <a:pt x="763559" y="949882"/>
                </a:cubicBezTo>
                <a:lnTo>
                  <a:pt x="763560" y="949882"/>
                </a:lnTo>
                <a:cubicBezTo>
                  <a:pt x="745343" y="960400"/>
                  <a:pt x="722049" y="954159"/>
                  <a:pt x="711532" y="935942"/>
                </a:cubicBezTo>
                <a:lnTo>
                  <a:pt x="679840" y="881050"/>
                </a:lnTo>
                <a:lnTo>
                  <a:pt x="668230" y="886643"/>
                </a:lnTo>
                <a:cubicBezTo>
                  <a:pt x="631533" y="902164"/>
                  <a:pt x="592100" y="912482"/>
                  <a:pt x="550855" y="916670"/>
                </a:cubicBezTo>
                <a:lnTo>
                  <a:pt x="547128" y="916858"/>
                </a:lnTo>
                <a:lnTo>
                  <a:pt x="547128" y="979994"/>
                </a:lnTo>
                <a:cubicBezTo>
                  <a:pt x="547128" y="1001029"/>
                  <a:pt x="530075" y="1018082"/>
                  <a:pt x="509040" y="1018081"/>
                </a:cubicBezTo>
                <a:lnTo>
                  <a:pt x="509041" y="1018081"/>
                </a:lnTo>
                <a:cubicBezTo>
                  <a:pt x="488005" y="1018081"/>
                  <a:pt x="470953" y="1001029"/>
                  <a:pt x="470953" y="979993"/>
                </a:cubicBezTo>
                <a:lnTo>
                  <a:pt x="470953" y="916858"/>
                </a:lnTo>
                <a:lnTo>
                  <a:pt x="467224" y="916670"/>
                </a:lnTo>
                <a:cubicBezTo>
                  <a:pt x="425979" y="912482"/>
                  <a:pt x="386546" y="902164"/>
                  <a:pt x="349849" y="886643"/>
                </a:cubicBezTo>
                <a:lnTo>
                  <a:pt x="338239" y="881050"/>
                </a:lnTo>
                <a:lnTo>
                  <a:pt x="306548" y="935942"/>
                </a:lnTo>
                <a:cubicBezTo>
                  <a:pt x="296030" y="954159"/>
                  <a:pt x="272736" y="960400"/>
                  <a:pt x="254519" y="949882"/>
                </a:cubicBezTo>
                <a:lnTo>
                  <a:pt x="254520" y="949882"/>
                </a:lnTo>
                <a:cubicBezTo>
                  <a:pt x="236303" y="939365"/>
                  <a:pt x="230061" y="916071"/>
                  <a:pt x="240579" y="897854"/>
                </a:cubicBezTo>
                <a:lnTo>
                  <a:pt x="272551" y="842477"/>
                </a:lnTo>
                <a:lnTo>
                  <a:pt x="219852" y="798997"/>
                </a:lnTo>
                <a:lnTo>
                  <a:pt x="175694" y="745476"/>
                </a:lnTo>
                <a:lnTo>
                  <a:pt x="120225" y="777502"/>
                </a:lnTo>
                <a:cubicBezTo>
                  <a:pt x="102008" y="788019"/>
                  <a:pt x="78714" y="781778"/>
                  <a:pt x="68197" y="763561"/>
                </a:cubicBezTo>
                <a:lnTo>
                  <a:pt x="68198" y="763561"/>
                </a:lnTo>
                <a:cubicBezTo>
                  <a:pt x="57680" y="745344"/>
                  <a:pt x="63921" y="722050"/>
                  <a:pt x="82138" y="711533"/>
                </a:cubicBezTo>
                <a:lnTo>
                  <a:pt x="137342" y="679661"/>
                </a:lnTo>
                <a:lnTo>
                  <a:pt x="132206" y="669000"/>
                </a:lnTo>
                <a:cubicBezTo>
                  <a:pt x="116685" y="632304"/>
                  <a:pt x="106367" y="592870"/>
                  <a:pt x="102179" y="551625"/>
                </a:cubicBezTo>
                <a:lnTo>
                  <a:pt x="101951" y="547129"/>
                </a:lnTo>
                <a:lnTo>
                  <a:pt x="38087" y="547129"/>
                </a:lnTo>
                <a:cubicBezTo>
                  <a:pt x="17052" y="547129"/>
                  <a:pt x="-1" y="530076"/>
                  <a:pt x="0" y="509041"/>
                </a:cubicBezTo>
                <a:cubicBezTo>
                  <a:pt x="0" y="488006"/>
                  <a:pt x="17052" y="470954"/>
                  <a:pt x="38087" y="470954"/>
                </a:cubicBezTo>
                <a:lnTo>
                  <a:pt x="102029" y="470954"/>
                </a:lnTo>
                <a:lnTo>
                  <a:pt x="102179" y="467995"/>
                </a:lnTo>
                <a:cubicBezTo>
                  <a:pt x="106367" y="426749"/>
                  <a:pt x="116685" y="387316"/>
                  <a:pt x="132206" y="350619"/>
                </a:cubicBezTo>
                <a:lnTo>
                  <a:pt x="137921" y="338755"/>
                </a:lnTo>
                <a:lnTo>
                  <a:pt x="82139" y="306549"/>
                </a:lnTo>
                <a:cubicBezTo>
                  <a:pt x="63922" y="296032"/>
                  <a:pt x="57680" y="272738"/>
                  <a:pt x="68198" y="254521"/>
                </a:cubicBezTo>
                <a:cubicBezTo>
                  <a:pt x="78716" y="236304"/>
                  <a:pt x="102009" y="230062"/>
                  <a:pt x="120226" y="240580"/>
                </a:cubicBezTo>
                <a:lnTo>
                  <a:pt x="176554" y="273101"/>
                </a:lnTo>
                <a:lnTo>
                  <a:pt x="219852" y="220623"/>
                </a:lnTo>
                <a:lnTo>
                  <a:pt x="273152" y="176647"/>
                </a:lnTo>
                <a:lnTo>
                  <a:pt x="240578" y="120227"/>
                </a:lnTo>
                <a:cubicBezTo>
                  <a:pt x="230060" y="102010"/>
                  <a:pt x="236301" y="78716"/>
                  <a:pt x="254518" y="68199"/>
                </a:cubicBezTo>
                <a:cubicBezTo>
                  <a:pt x="259073" y="65569"/>
                  <a:pt x="263944" y="63987"/>
                  <a:pt x="268854" y="63378"/>
                </a:cubicBezTo>
                <a:cubicBezTo>
                  <a:pt x="283584" y="61550"/>
                  <a:pt x="298659" y="68477"/>
                  <a:pt x="306547" y="82140"/>
                </a:cubicBezTo>
                <a:lnTo>
                  <a:pt x="338933" y="138235"/>
                </a:lnTo>
                <a:lnTo>
                  <a:pt x="349849" y="132977"/>
                </a:lnTo>
                <a:cubicBezTo>
                  <a:pt x="386546" y="117456"/>
                  <a:pt x="425979" y="107138"/>
                  <a:pt x="467224" y="102949"/>
                </a:cubicBezTo>
                <a:lnTo>
                  <a:pt x="470953" y="102761"/>
                </a:lnTo>
                <a:lnTo>
                  <a:pt x="470953" y="38087"/>
                </a:lnTo>
                <a:cubicBezTo>
                  <a:pt x="470953" y="17052"/>
                  <a:pt x="488005" y="0"/>
                  <a:pt x="509041" y="0"/>
                </a:cubicBezTo>
                <a:close/>
              </a:path>
            </a:pathLst>
          </a:custGeom>
          <a:solidFill>
            <a:schemeClr val="accent6">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324" name="Rectangle 323"/>
          <p:cNvSpPr/>
          <p:nvPr/>
        </p:nvSpPr>
        <p:spPr>
          <a:xfrm>
            <a:off x="207859" y="4363549"/>
            <a:ext cx="1482324" cy="7329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Structured  Files</a:t>
            </a:r>
          </a:p>
          <a:p>
            <a:r>
              <a:rPr lang="en-US" sz="1100" dirty="0">
                <a:latin typeface="Segoe UI" panose="020B0502040204020203" pitchFamily="34" charset="0"/>
                <a:cs typeface="Segoe UI" panose="020B0502040204020203" pitchFamily="34" charset="0"/>
              </a:rPr>
              <a:t>[KPIBillingCube]</a:t>
            </a:r>
          </a:p>
        </p:txBody>
      </p:sp>
      <p:sp>
        <p:nvSpPr>
          <p:cNvPr id="325" name="Rectangle 324"/>
          <p:cNvSpPr/>
          <p:nvPr/>
        </p:nvSpPr>
        <p:spPr>
          <a:xfrm>
            <a:off x="207859" y="2950794"/>
            <a:ext cx="1482324" cy="7568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SQL Sources</a:t>
            </a:r>
          </a:p>
          <a:p>
            <a:r>
              <a:rPr lang="en-US" sz="1100" dirty="0">
                <a:latin typeface="Segoe UI" panose="020B0502040204020203" pitchFamily="34" charset="0"/>
                <a:cs typeface="Segoe UI" panose="020B0502040204020203" pitchFamily="34" charset="0"/>
              </a:rPr>
              <a:t>PAAS: UCM</a:t>
            </a:r>
          </a:p>
          <a:p>
            <a:r>
              <a:rPr lang="en-US" sz="1050" dirty="0">
                <a:latin typeface="Segoe UI" panose="020B0502040204020203" pitchFamily="34" charset="0"/>
                <a:cs typeface="Segoe UI" panose="020B0502040204020203" pitchFamily="34" charset="0"/>
              </a:rPr>
              <a:t>On-Premise </a:t>
            </a:r>
            <a:r>
              <a:rPr lang="en-US" sz="1100" dirty="0">
                <a:latin typeface="Segoe UI" panose="020B0502040204020203" pitchFamily="34" charset="0"/>
                <a:cs typeface="Segoe UI" panose="020B0502040204020203" pitchFamily="34" charset="0"/>
              </a:rPr>
              <a:t>: MDB</a:t>
            </a:r>
          </a:p>
        </p:txBody>
      </p:sp>
      <p:grpSp>
        <p:nvGrpSpPr>
          <p:cNvPr id="329" name="Group 328"/>
          <p:cNvGrpSpPr/>
          <p:nvPr/>
        </p:nvGrpSpPr>
        <p:grpSpPr>
          <a:xfrm>
            <a:off x="2126669" y="2982662"/>
            <a:ext cx="1264365" cy="609989"/>
            <a:chOff x="1961888" y="99650"/>
            <a:chExt cx="1412371" cy="701736"/>
          </a:xfrm>
        </p:grpSpPr>
        <p:sp>
          <p:nvSpPr>
            <p:cNvPr id="330" name="Rectangle 329"/>
            <p:cNvSpPr/>
            <p:nvPr/>
          </p:nvSpPr>
          <p:spPr>
            <a:xfrm>
              <a:off x="1961888" y="99650"/>
              <a:ext cx="1403961" cy="2325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00" dirty="0"/>
                <a:t>SQL Server Gateway</a:t>
              </a:r>
            </a:p>
          </p:txBody>
        </p:sp>
        <p:sp>
          <p:nvSpPr>
            <p:cNvPr id="331" name="Rectangle 330"/>
            <p:cNvSpPr/>
            <p:nvPr/>
          </p:nvSpPr>
          <p:spPr>
            <a:xfrm>
              <a:off x="1979029" y="365078"/>
              <a:ext cx="1395230" cy="436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rPr>
                <a:t>ADLS STAGING</a:t>
              </a:r>
            </a:p>
          </p:txBody>
        </p:sp>
      </p:grpSp>
      <p:sp>
        <p:nvSpPr>
          <p:cNvPr id="334" name="Right Arrow 333"/>
          <p:cNvSpPr/>
          <p:nvPr/>
        </p:nvSpPr>
        <p:spPr>
          <a:xfrm>
            <a:off x="1779474" y="4515899"/>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48" name="Rectangle 247"/>
          <p:cNvSpPr/>
          <p:nvPr/>
        </p:nvSpPr>
        <p:spPr>
          <a:xfrm>
            <a:off x="2108180" y="3996884"/>
            <a:ext cx="1249020" cy="10089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ADLS as TSV</a:t>
            </a:r>
          </a:p>
          <a:p>
            <a:endPar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r>
              <a:rPr lang="en-US" sz="1050" dirty="0">
                <a:solidFill>
                  <a:prstClr val="black"/>
                </a:solidFill>
                <a:latin typeface="Segoe UI" panose="020B0502040204020203" pitchFamily="34" charset="0"/>
                <a:ea typeface="Segoe UI" panose="020B0502040204020203" pitchFamily="34" charset="0"/>
                <a:cs typeface="Segoe UI" panose="020B0502040204020203" pitchFamily="34" charset="0"/>
              </a:rPr>
              <a:t>[Archived daily]</a:t>
            </a:r>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endParaRPr lang="en-US"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256" name="TextBox 255"/>
          <p:cNvSpPr txBox="1"/>
          <p:nvPr/>
        </p:nvSpPr>
        <p:spPr>
          <a:xfrm>
            <a:off x="4181296" y="2941583"/>
            <a:ext cx="496172" cy="23083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258" name="TextBox 257"/>
          <p:cNvSpPr txBox="1"/>
          <p:nvPr/>
        </p:nvSpPr>
        <p:spPr>
          <a:xfrm>
            <a:off x="4112676" y="4542753"/>
            <a:ext cx="540154" cy="230712"/>
          </a:xfrm>
          <a:prstGeom prst="rect">
            <a:avLst/>
          </a:prstGeom>
          <a:noFill/>
        </p:spPr>
        <p:txBody>
          <a:bodyPr wrap="square" rtlCol="0">
            <a:spAutoFit/>
          </a:bodyPr>
          <a:lstStyle/>
          <a:p>
            <a:r>
              <a:rPr lang="en-US" sz="900" dirty="0">
                <a:latin typeface="Arial" pitchFamily="34" charset="0"/>
                <a:cs typeface="Arial" pitchFamily="34" charset="0"/>
              </a:rPr>
              <a:t>USQL</a:t>
            </a:r>
          </a:p>
        </p:txBody>
      </p:sp>
      <p:sp>
        <p:nvSpPr>
          <p:cNvPr id="399" name="Freeform 253"/>
          <p:cNvSpPr>
            <a:spLocks/>
          </p:cNvSpPr>
          <p:nvPr/>
        </p:nvSpPr>
        <p:spPr bwMode="black">
          <a:xfrm>
            <a:off x="11563446" y="2226162"/>
            <a:ext cx="217832" cy="237190"/>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0" name="Oval 254"/>
          <p:cNvSpPr>
            <a:spLocks noChangeArrowheads="1"/>
          </p:cNvSpPr>
          <p:nvPr/>
        </p:nvSpPr>
        <p:spPr bwMode="black">
          <a:xfrm>
            <a:off x="11600593" y="2091110"/>
            <a:ext cx="146066" cy="14349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401" name="TextBox 400"/>
          <p:cNvSpPr txBox="1"/>
          <p:nvPr/>
        </p:nvSpPr>
        <p:spPr>
          <a:xfrm>
            <a:off x="11348010" y="2468415"/>
            <a:ext cx="663525" cy="338466"/>
          </a:xfrm>
          <a:prstGeom prst="rect">
            <a:avLst/>
          </a:prstGeom>
          <a:noFill/>
        </p:spPr>
        <p:txBody>
          <a:bodyPr wrap="square" rtlCol="0">
            <a:spAutoFit/>
          </a:bodyPr>
          <a:lstStyle/>
          <a:p>
            <a:pPr algn="ctr"/>
            <a:r>
              <a:rPr lang="en-US" sz="800" dirty="0">
                <a:latin typeface="Arial" pitchFamily="34" charset="0"/>
                <a:cs typeface="Arial" pitchFamily="34" charset="0"/>
              </a:rPr>
              <a:t>Business</a:t>
            </a:r>
          </a:p>
          <a:p>
            <a:pPr algn="ctr"/>
            <a:r>
              <a:rPr lang="en-US" sz="800" dirty="0">
                <a:latin typeface="Arial" pitchFamily="34" charset="0"/>
                <a:cs typeface="Arial" pitchFamily="34" charset="0"/>
              </a:rPr>
              <a:t>Users</a:t>
            </a:r>
          </a:p>
        </p:txBody>
      </p:sp>
      <p:sp>
        <p:nvSpPr>
          <p:cNvPr id="411" name="Right Arrow 410"/>
          <p:cNvSpPr/>
          <p:nvPr/>
        </p:nvSpPr>
        <p:spPr>
          <a:xfrm>
            <a:off x="1780638" y="2279233"/>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12" name="Right Arrow 411"/>
          <p:cNvSpPr/>
          <p:nvPr/>
        </p:nvSpPr>
        <p:spPr>
          <a:xfrm rot="20657554">
            <a:off x="3496482" y="302486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413" name="Right Arrow 412"/>
          <p:cNvSpPr/>
          <p:nvPr/>
        </p:nvSpPr>
        <p:spPr>
          <a:xfrm>
            <a:off x="3432219" y="4359610"/>
            <a:ext cx="639579" cy="428270"/>
          </a:xfrm>
          <a:prstGeom prst="rightArrow">
            <a:avLst/>
          </a:prstGeom>
          <a:solidFill>
            <a:schemeClr val="accent4">
              <a:lumMod val="5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sp>
        <p:nvSpPr>
          <p:cNvPr id="28" name="TextBox 27"/>
          <p:cNvSpPr txBox="1"/>
          <p:nvPr/>
        </p:nvSpPr>
        <p:spPr>
          <a:xfrm rot="1144725">
            <a:off x="3487917" y="2409935"/>
            <a:ext cx="679236" cy="230652"/>
          </a:xfrm>
          <a:prstGeom prst="rect">
            <a:avLst/>
          </a:prstGeom>
          <a:noFill/>
        </p:spPr>
        <p:txBody>
          <a:bodyPr wrap="square" rtlCol="0">
            <a:spAutoFit/>
          </a:bodyPr>
          <a:lstStyle/>
          <a:p>
            <a:r>
              <a:rPr lang="en-US" sz="900" dirty="0">
                <a:solidFill>
                  <a:srgbClr val="002060"/>
                </a:solidFill>
                <a:latin typeface="Arial" pitchFamily="34" charset="0"/>
                <a:cs typeface="Arial" pitchFamily="34" charset="0"/>
              </a:rPr>
              <a:t>WARM</a:t>
            </a:r>
            <a:endParaRPr lang="en-US" sz="1050" dirty="0">
              <a:solidFill>
                <a:srgbClr val="002060"/>
              </a:solidFill>
              <a:latin typeface="Arial" pitchFamily="34" charset="0"/>
              <a:cs typeface="Arial" pitchFamily="34" charset="0"/>
            </a:endParaRPr>
          </a:p>
        </p:txBody>
      </p:sp>
      <p:sp>
        <p:nvSpPr>
          <p:cNvPr id="29" name="TextBox 28"/>
          <p:cNvSpPr txBox="1"/>
          <p:nvPr/>
        </p:nvSpPr>
        <p:spPr>
          <a:xfrm rot="20548857">
            <a:off x="3472789" y="3133776"/>
            <a:ext cx="743634" cy="215444"/>
          </a:xfrm>
          <a:prstGeom prst="rect">
            <a:avLst/>
          </a:prstGeom>
          <a:noFill/>
        </p:spPr>
        <p:txBody>
          <a:bodyPr wrap="square" rtlCol="0">
            <a:spAutoFit/>
          </a:bodyPr>
          <a:lstStyle/>
          <a:p>
            <a:r>
              <a:rPr lang="en-US" sz="800" dirty="0">
                <a:solidFill>
                  <a:srgbClr val="002060"/>
                </a:solidFill>
                <a:latin typeface="Arial" pitchFamily="34" charset="0"/>
                <a:cs typeface="Arial" pitchFamily="34" charset="0"/>
              </a:rPr>
              <a:t>WARM</a:t>
            </a:r>
            <a:endParaRPr lang="en-US" sz="700" dirty="0">
              <a:solidFill>
                <a:srgbClr val="002060"/>
              </a:solidFill>
              <a:latin typeface="Arial" pitchFamily="34" charset="0"/>
              <a:cs typeface="Arial" pitchFamily="34" charset="0"/>
            </a:endParaRPr>
          </a:p>
        </p:txBody>
      </p:sp>
      <p:sp>
        <p:nvSpPr>
          <p:cNvPr id="416" name="TextBox 415"/>
          <p:cNvSpPr txBox="1"/>
          <p:nvPr/>
        </p:nvSpPr>
        <p:spPr>
          <a:xfrm>
            <a:off x="3381639" y="4462210"/>
            <a:ext cx="743634" cy="230652"/>
          </a:xfrm>
          <a:prstGeom prst="rect">
            <a:avLst/>
          </a:prstGeom>
          <a:noFill/>
        </p:spPr>
        <p:txBody>
          <a:bodyPr wrap="square" rtlCol="0">
            <a:spAutoFit/>
          </a:bodyPr>
          <a:lstStyle/>
          <a:p>
            <a:r>
              <a:rPr lang="en-US" sz="900" dirty="0">
                <a:solidFill>
                  <a:srgbClr val="002060"/>
                </a:solidFill>
                <a:latin typeface="Arial" pitchFamily="34" charset="0"/>
                <a:cs typeface="Arial" pitchFamily="34" charset="0"/>
              </a:rPr>
              <a:t>COLD</a:t>
            </a:r>
          </a:p>
        </p:txBody>
      </p:sp>
      <p:sp>
        <p:nvSpPr>
          <p:cNvPr id="14" name="TextBox 13"/>
          <p:cNvSpPr txBox="1"/>
          <p:nvPr/>
        </p:nvSpPr>
        <p:spPr>
          <a:xfrm>
            <a:off x="7046911" y="1043214"/>
            <a:ext cx="1550548" cy="261406"/>
          </a:xfrm>
          <a:prstGeom prst="rect">
            <a:avLst/>
          </a:prstGeom>
          <a:solidFill>
            <a:schemeClr val="accent3">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nchor="ctr">
            <a:spAutoFit/>
          </a:bodyPr>
          <a:lstStyle>
            <a:defPPr>
              <a:defRPr lang="en-US"/>
            </a:defPPr>
            <a:lvl1pPr algn="ctr">
              <a:defRPr sz="14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sz="1100" dirty="0">
                <a:latin typeface="+mn-lt"/>
              </a:rPr>
              <a:t>BUSINESS RULES</a:t>
            </a:r>
          </a:p>
        </p:txBody>
      </p:sp>
      <p:sp>
        <p:nvSpPr>
          <p:cNvPr id="522" name="Isosceles Triangle 521"/>
          <p:cNvSpPr/>
          <p:nvPr/>
        </p:nvSpPr>
        <p:spPr>
          <a:xfrm rot="5400000">
            <a:off x="8582684" y="1012241"/>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521" name="Rectangle 520"/>
          <p:cNvSpPr/>
          <p:nvPr/>
        </p:nvSpPr>
        <p:spPr>
          <a:xfrm rot="18856293">
            <a:off x="6896521" y="1062681"/>
            <a:ext cx="228421" cy="22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7" name="Isosceles Triangle 416"/>
          <p:cNvSpPr/>
          <p:nvPr/>
        </p:nvSpPr>
        <p:spPr>
          <a:xfrm rot="5400000">
            <a:off x="10201477" y="1008142"/>
            <a:ext cx="268647" cy="3263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dirty="0"/>
          </a:p>
        </p:txBody>
      </p:sp>
      <p:sp>
        <p:nvSpPr>
          <p:cNvPr id="418" name="Right Arrow 417"/>
          <p:cNvSpPr/>
          <p:nvPr/>
        </p:nvSpPr>
        <p:spPr>
          <a:xfrm>
            <a:off x="9753419" y="2449166"/>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435" name="Rectangle 434"/>
          <p:cNvSpPr/>
          <p:nvPr/>
        </p:nvSpPr>
        <p:spPr>
          <a:xfrm>
            <a:off x="220491" y="2034509"/>
            <a:ext cx="1469692" cy="85125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b="1" dirty="0">
                <a:latin typeface="Segoe UI" panose="020B0502040204020203" pitchFamily="34" charset="0"/>
                <a:cs typeface="Segoe UI" panose="020B0502040204020203" pitchFamily="34" charset="0"/>
              </a:rPr>
              <a:t>Staging Area Subscriber</a:t>
            </a:r>
          </a:p>
          <a:p>
            <a:r>
              <a:rPr lang="en-US" sz="1050" dirty="0">
                <a:latin typeface="Segoe UI" panose="020B0502040204020203" pitchFamily="34" charset="0"/>
                <a:cs typeface="Segoe UI" panose="020B0502040204020203" pitchFamily="34" charset="0"/>
              </a:rPr>
              <a:t>[Accounts, Customer, Exchange rates, etc.]</a:t>
            </a:r>
          </a:p>
        </p:txBody>
      </p:sp>
      <p:sp>
        <p:nvSpPr>
          <p:cNvPr id="436" name="Rectangle 435"/>
          <p:cNvSpPr/>
          <p:nvPr/>
        </p:nvSpPr>
        <p:spPr>
          <a:xfrm>
            <a:off x="4602225" y="2632378"/>
            <a:ext cx="1974755" cy="2004336"/>
          </a:xfrm>
          <a:prstGeom prst="rect">
            <a:avLst/>
          </a:prstGeom>
          <a:solidFill>
            <a:srgbClr val="FEF3F0"/>
          </a:solidFill>
          <a:ln w="317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50000"/>
              </a:lnSpc>
            </a:pPr>
            <a:endParaRPr lang="en-US" sz="1000" dirty="0">
              <a:solidFill>
                <a:srgbClr val="002060"/>
              </a:solidFill>
              <a:cs typeface="Segoe UI Light" panose="020B0502040204020203" pitchFamily="34" charset="0"/>
            </a:endParaRPr>
          </a:p>
        </p:txBody>
      </p:sp>
      <p:sp>
        <p:nvSpPr>
          <p:cNvPr id="437" name="Rectangle 436"/>
          <p:cNvSpPr/>
          <p:nvPr/>
        </p:nvSpPr>
        <p:spPr>
          <a:xfrm>
            <a:off x="4658377" y="2718021"/>
            <a:ext cx="1876535" cy="533954"/>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Confirmed Dimensions</a:t>
            </a:r>
            <a:endParaRPr lang="en-US" sz="1050" b="1" dirty="0"/>
          </a:p>
          <a:p>
            <a:r>
              <a:rPr lang="en-US" sz="1050" dirty="0">
                <a:solidFill>
                  <a:schemeClr val="bg1"/>
                </a:solidFill>
                <a:cs typeface="Segoe UI Light" panose="020B0502040204020203" pitchFamily="34" charset="0"/>
              </a:rPr>
              <a:t>Date, Product, etc.</a:t>
            </a:r>
            <a:endParaRPr lang="en-US" sz="1050" dirty="0"/>
          </a:p>
        </p:txBody>
      </p:sp>
      <p:sp>
        <p:nvSpPr>
          <p:cNvPr id="439" name="Rectangle 438"/>
          <p:cNvSpPr/>
          <p:nvPr/>
        </p:nvSpPr>
        <p:spPr>
          <a:xfrm>
            <a:off x="4669284" y="3298557"/>
            <a:ext cx="1876535" cy="383410"/>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Dimensions</a:t>
            </a:r>
            <a:endParaRPr lang="en-US" sz="1050" b="1" dirty="0"/>
          </a:p>
          <a:p>
            <a:r>
              <a:rPr lang="en-US" sz="1050" dirty="0">
                <a:solidFill>
                  <a:schemeClr val="bg1"/>
                </a:solidFill>
                <a:cs typeface="Segoe UI Light" panose="020B0502040204020203" pitchFamily="34" charset="0"/>
              </a:rPr>
              <a:t>Customer, Account, ..</a:t>
            </a:r>
            <a:endParaRPr lang="en-US" sz="1050" dirty="0"/>
          </a:p>
        </p:txBody>
      </p:sp>
      <p:sp>
        <p:nvSpPr>
          <p:cNvPr id="440" name="Rectangle 439"/>
          <p:cNvSpPr/>
          <p:nvPr/>
        </p:nvSpPr>
        <p:spPr>
          <a:xfrm>
            <a:off x="4661529" y="3701412"/>
            <a:ext cx="1873382" cy="448796"/>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Facts</a:t>
            </a:r>
            <a:endParaRPr lang="en-US" sz="1050" b="1" dirty="0"/>
          </a:p>
          <a:p>
            <a:r>
              <a:rPr lang="en-US" sz="1050" dirty="0">
                <a:solidFill>
                  <a:schemeClr val="bg1"/>
                </a:solidFill>
                <a:cs typeface="Segoe UI Light" panose="020B0502040204020203" pitchFamily="34" charset="0"/>
              </a:rPr>
              <a:t>Revenue, Attainments,</a:t>
            </a:r>
            <a:endParaRPr lang="en-US" sz="1050" dirty="0"/>
          </a:p>
        </p:txBody>
      </p:sp>
      <p:sp>
        <p:nvSpPr>
          <p:cNvPr id="441" name="Rectangle 440"/>
          <p:cNvSpPr/>
          <p:nvPr/>
        </p:nvSpPr>
        <p:spPr>
          <a:xfrm>
            <a:off x="4657402" y="4179887"/>
            <a:ext cx="1877510" cy="418235"/>
          </a:xfrm>
          <a:prstGeom prst="rect">
            <a:avLst/>
          </a:prstGeom>
          <a:solidFill>
            <a:srgbClr val="FFC000"/>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Maps</a:t>
            </a:r>
          </a:p>
          <a:p>
            <a:r>
              <a:rPr lang="en-US" sz="1100" dirty="0"/>
              <a:t>Account-CU, Timeline</a:t>
            </a:r>
            <a:endParaRPr lang="en-US" sz="1000" dirty="0"/>
          </a:p>
        </p:txBody>
      </p:sp>
      <p:sp>
        <p:nvSpPr>
          <p:cNvPr id="234" name="Rectangle 233"/>
          <p:cNvSpPr/>
          <p:nvPr/>
        </p:nvSpPr>
        <p:spPr>
          <a:xfrm>
            <a:off x="6663815" y="2201896"/>
            <a:ext cx="1446184" cy="394767"/>
          </a:xfrm>
          <a:prstGeom prst="rect">
            <a:avLst/>
          </a:prstGeom>
          <a:solidFill>
            <a:schemeClr val="accent6">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lvl="1"/>
            <a:r>
              <a:rPr lang="en-US" sz="1200" b="1" dirty="0">
                <a:solidFill>
                  <a:schemeClr val="bg1"/>
                </a:solidFill>
                <a:cs typeface="Arial" panose="020B0604020202020204" pitchFamily="34" charset="0"/>
              </a:rPr>
              <a:t>ADW</a:t>
            </a:r>
          </a:p>
        </p:txBody>
      </p:sp>
      <p:sp>
        <p:nvSpPr>
          <p:cNvPr id="236" name="Rectangle 235"/>
          <p:cNvSpPr/>
          <p:nvPr/>
        </p:nvSpPr>
        <p:spPr>
          <a:xfrm>
            <a:off x="6684422" y="2714620"/>
            <a:ext cx="1380650" cy="533954"/>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Optimized for  2 year</a:t>
            </a:r>
            <a:endParaRPr lang="en-US" sz="1050" dirty="0">
              <a:solidFill>
                <a:schemeClr val="bg1"/>
              </a:solidFill>
            </a:endParaRPr>
          </a:p>
        </p:txBody>
      </p:sp>
      <p:sp>
        <p:nvSpPr>
          <p:cNvPr id="238" name="Rectangle 237"/>
          <p:cNvSpPr/>
          <p:nvPr/>
        </p:nvSpPr>
        <p:spPr>
          <a:xfrm>
            <a:off x="6695329" y="3295156"/>
            <a:ext cx="1380650" cy="383410"/>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Delta Merges</a:t>
            </a:r>
            <a:endParaRPr lang="en-US" sz="1050" dirty="0">
              <a:solidFill>
                <a:schemeClr val="bg1"/>
              </a:solidFill>
            </a:endParaRPr>
          </a:p>
        </p:txBody>
      </p:sp>
      <p:sp>
        <p:nvSpPr>
          <p:cNvPr id="242" name="Rectangle 241"/>
          <p:cNvSpPr/>
          <p:nvPr/>
        </p:nvSpPr>
        <p:spPr>
          <a:xfrm>
            <a:off x="6686742" y="3698010"/>
            <a:ext cx="1378331" cy="448796"/>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Relational DW</a:t>
            </a:r>
            <a:endParaRPr lang="en-US" sz="1050" dirty="0">
              <a:solidFill>
                <a:schemeClr val="bg1"/>
              </a:solidFill>
            </a:endParaRPr>
          </a:p>
        </p:txBody>
      </p:sp>
      <p:sp>
        <p:nvSpPr>
          <p:cNvPr id="243" name="Rectangle 242"/>
          <p:cNvSpPr/>
          <p:nvPr/>
        </p:nvSpPr>
        <p:spPr>
          <a:xfrm>
            <a:off x="6683706" y="4176486"/>
            <a:ext cx="1381367" cy="418235"/>
          </a:xfrm>
          <a:prstGeom prst="rect">
            <a:avLst/>
          </a:prstGeom>
          <a:solidFill>
            <a:schemeClr val="accent6">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Cached Data</a:t>
            </a:r>
          </a:p>
        </p:txBody>
      </p:sp>
      <p:pic>
        <p:nvPicPr>
          <p:cNvPr id="244" name="Picture 243"/>
          <p:cNvPicPr>
            <a:picLocks noChangeAspect="1"/>
          </p:cNvPicPr>
          <p:nvPr/>
        </p:nvPicPr>
        <p:blipFill>
          <a:blip r:embed="rId4"/>
          <a:stretch>
            <a:fillRect/>
          </a:stretch>
        </p:blipFill>
        <p:spPr>
          <a:xfrm>
            <a:off x="6611182" y="2107774"/>
            <a:ext cx="429119" cy="298394"/>
          </a:xfrm>
          <a:prstGeom prst="rect">
            <a:avLst/>
          </a:prstGeom>
        </p:spPr>
      </p:pic>
      <p:sp>
        <p:nvSpPr>
          <p:cNvPr id="245" name="Title 1"/>
          <p:cNvSpPr txBox="1">
            <a:spLocks/>
          </p:cNvSpPr>
          <p:nvPr/>
        </p:nvSpPr>
        <p:spPr>
          <a:xfrm>
            <a:off x="172071" y="203876"/>
            <a:ext cx="11933820" cy="457921"/>
          </a:xfrm>
          <a:prstGeom prst="rect">
            <a:avLst/>
          </a:prstGeom>
        </p:spPr>
        <p:txBody>
          <a:bodyPr vert="horz" lIns="91396" tIns="45699" rIns="91396" bIns="45699" rtlCol="0" anchor="b">
            <a:noAutofit/>
          </a:bodyPr>
          <a:lstStyle>
            <a:defPPr>
              <a:defRPr lang="en-US"/>
            </a:defPPr>
            <a:lvl1pPr marL="225425" defTabSz="1218337">
              <a:lnSpc>
                <a:spcPct val="90000"/>
              </a:lnSpc>
              <a:spcBef>
                <a:spcPct val="0"/>
              </a:spcBef>
              <a:buNone/>
              <a:defRPr sz="2400" b="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Architecture Overview of UCM-B</a:t>
            </a:r>
          </a:p>
        </p:txBody>
      </p:sp>
      <p:sp>
        <p:nvSpPr>
          <p:cNvPr id="246" name="Rectangle 245"/>
          <p:cNvSpPr/>
          <p:nvPr/>
        </p:nvSpPr>
        <p:spPr>
          <a:xfrm>
            <a:off x="8170147" y="4315543"/>
            <a:ext cx="1485389" cy="288730"/>
          </a:xfrm>
          <a:prstGeom prst="rect">
            <a:avLst/>
          </a:prstGeom>
          <a:solidFill>
            <a:schemeClr val="accent1">
              <a:lumMod val="75000"/>
            </a:schemeClr>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t>WWIC Views</a:t>
            </a:r>
          </a:p>
        </p:txBody>
      </p:sp>
      <p:sp>
        <p:nvSpPr>
          <p:cNvPr id="251" name="Rectangle 250"/>
          <p:cNvSpPr/>
          <p:nvPr/>
        </p:nvSpPr>
        <p:spPr>
          <a:xfrm>
            <a:off x="10037538" y="3277926"/>
            <a:ext cx="1242636" cy="675901"/>
          </a:xfrm>
          <a:prstGeom prst="rec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UCM-B Business Reporting Web site</a:t>
            </a:r>
          </a:p>
        </p:txBody>
      </p:sp>
      <p:sp>
        <p:nvSpPr>
          <p:cNvPr id="252" name="Right Arrow 251"/>
          <p:cNvSpPr/>
          <p:nvPr/>
        </p:nvSpPr>
        <p:spPr>
          <a:xfrm>
            <a:off x="9681258" y="3421342"/>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nvGrpSpPr>
          <p:cNvPr id="297" name="Group 296"/>
          <p:cNvGrpSpPr/>
          <p:nvPr/>
        </p:nvGrpSpPr>
        <p:grpSpPr bwMode="black">
          <a:xfrm>
            <a:off x="11375915" y="3172415"/>
            <a:ext cx="746373" cy="575671"/>
            <a:chOff x="6673850" y="4338638"/>
            <a:chExt cx="1403351" cy="1082675"/>
          </a:xfrm>
          <a:solidFill>
            <a:srgbClr val="FFFFFF"/>
          </a:solidFill>
        </p:grpSpPr>
        <p:sp>
          <p:nvSpPr>
            <p:cNvPr id="29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9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1" name="Oval 250"/>
            <p:cNvSpPr>
              <a:spLocks noChangeArrowheads="1"/>
            </p:cNvSpPr>
            <p:nvPr/>
          </p:nvSpPr>
          <p:spPr bwMode="black">
            <a:xfrm>
              <a:off x="7351713" y="4338638"/>
              <a:ext cx="209550" cy="2143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6" name="Oval 254"/>
            <p:cNvSpPr>
              <a:spLocks noChangeArrowheads="1"/>
            </p:cNvSpPr>
            <p:nvPr/>
          </p:nvSpPr>
          <p:spPr bwMode="black">
            <a:xfrm>
              <a:off x="6888163" y="4386263"/>
              <a:ext cx="274638" cy="2698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0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312"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grpSp>
      <p:sp>
        <p:nvSpPr>
          <p:cNvPr id="313" name="TextBox 312"/>
          <p:cNvSpPr txBox="1"/>
          <p:nvPr/>
        </p:nvSpPr>
        <p:spPr>
          <a:xfrm>
            <a:off x="11399539" y="3727506"/>
            <a:ext cx="663525" cy="338466"/>
          </a:xfrm>
          <a:prstGeom prst="rect">
            <a:avLst/>
          </a:prstGeom>
          <a:noFill/>
        </p:spPr>
        <p:txBody>
          <a:bodyPr wrap="square" rtlCol="0">
            <a:spAutoFit/>
          </a:bodyPr>
          <a:lstStyle/>
          <a:p>
            <a:r>
              <a:rPr lang="en-US" sz="800" dirty="0">
                <a:latin typeface="Arial" pitchFamily="34" charset="0"/>
                <a:cs typeface="Arial" pitchFamily="34" charset="0"/>
              </a:rPr>
              <a:t>Account Teams</a:t>
            </a:r>
          </a:p>
        </p:txBody>
      </p:sp>
      <p:sp>
        <p:nvSpPr>
          <p:cNvPr id="211" name="Rectangle 210"/>
          <p:cNvSpPr/>
          <p:nvPr/>
        </p:nvSpPr>
        <p:spPr>
          <a:xfrm>
            <a:off x="208469" y="3756288"/>
            <a:ext cx="1489503" cy="5404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050" b="1" dirty="0">
                <a:latin typeface="Segoe UI" panose="020B0502040204020203" pitchFamily="34" charset="0"/>
                <a:cs typeface="Segoe UI" panose="020B0502040204020203" pitchFamily="34" charset="0"/>
              </a:rPr>
              <a:t>Analysis Services</a:t>
            </a:r>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RvR Cube</a:t>
            </a:r>
            <a:endParaRPr lang="en-US" sz="1050" dirty="0">
              <a:latin typeface="Segoe UI" panose="020B0502040204020203" pitchFamily="34" charset="0"/>
              <a:cs typeface="Segoe UI" panose="020B0502040204020203" pitchFamily="34" charset="0"/>
            </a:endParaRPr>
          </a:p>
        </p:txBody>
      </p:sp>
      <p:sp>
        <p:nvSpPr>
          <p:cNvPr id="212" name="Right Arrow 211"/>
          <p:cNvSpPr/>
          <p:nvPr/>
        </p:nvSpPr>
        <p:spPr>
          <a:xfrm>
            <a:off x="1777875" y="3868522"/>
            <a:ext cx="195862" cy="428270"/>
          </a:xfrm>
          <a:prstGeom prst="rightArrow">
            <a:avLst/>
          </a:prstGeom>
          <a:solidFill>
            <a:srgbClr val="7B7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sp>
        <p:nvSpPr>
          <p:cNvPr id="214" name="Rectangle 213"/>
          <p:cNvSpPr/>
          <p:nvPr/>
        </p:nvSpPr>
        <p:spPr>
          <a:xfrm>
            <a:off x="2107984" y="3768340"/>
            <a:ext cx="1256836" cy="202111"/>
          </a:xfrm>
          <a:prstGeom prst="rect">
            <a:avLst/>
          </a:prstGeom>
          <a:solidFill>
            <a:schemeClr val="bg2">
              <a:lumMod val="50000"/>
            </a:schemeClr>
          </a:solidFill>
          <a:ln>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sz="1050" dirty="0"/>
              <a:t>PowerShell Upload</a:t>
            </a:r>
          </a:p>
        </p:txBody>
      </p:sp>
      <p:sp>
        <p:nvSpPr>
          <p:cNvPr id="195" name="Rectangle 194"/>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Architecture</a:t>
            </a:r>
          </a:p>
        </p:txBody>
      </p:sp>
      <p:sp>
        <p:nvSpPr>
          <p:cNvPr id="197" name="Right Arrow 196"/>
          <p:cNvSpPr/>
          <p:nvPr/>
        </p:nvSpPr>
        <p:spPr>
          <a:xfrm>
            <a:off x="9714335" y="4319902"/>
            <a:ext cx="347114" cy="339732"/>
          </a:xfrm>
          <a:prstGeom prst="rightArrow">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97" dirty="0"/>
          </a:p>
        </p:txBody>
      </p:sp>
      <p:grpSp>
        <p:nvGrpSpPr>
          <p:cNvPr id="198" name="Group 197"/>
          <p:cNvGrpSpPr/>
          <p:nvPr/>
        </p:nvGrpSpPr>
        <p:grpSpPr bwMode="black">
          <a:xfrm>
            <a:off x="11439329" y="4191220"/>
            <a:ext cx="746373" cy="575671"/>
            <a:chOff x="6673850" y="4338638"/>
            <a:chExt cx="1403351" cy="1082675"/>
          </a:xfrm>
          <a:solidFill>
            <a:srgbClr val="FFFFFF"/>
          </a:solidFill>
        </p:grpSpPr>
        <p:sp>
          <p:nvSpPr>
            <p:cNvPr id="199"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0"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1"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2" name="Oval 250"/>
            <p:cNvSpPr>
              <a:spLocks noChangeArrowheads="1"/>
            </p:cNvSpPr>
            <p:nvPr/>
          </p:nvSpPr>
          <p:spPr bwMode="black">
            <a:xfrm>
              <a:off x="7351713" y="4338638"/>
              <a:ext cx="209550" cy="2143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3"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4"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6" name="Oval 254"/>
            <p:cNvSpPr>
              <a:spLocks noChangeArrowheads="1"/>
            </p:cNvSpPr>
            <p:nvPr/>
          </p:nvSpPr>
          <p:spPr bwMode="black">
            <a:xfrm>
              <a:off x="6888163" y="4386263"/>
              <a:ext cx="274638" cy="2698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7"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8"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sp>
          <p:nvSpPr>
            <p:cNvPr id="209"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8" tIns="45684" rIns="91368" bIns="45684" numCol="1" anchor="t" anchorCtr="0" compatLnSpc="1">
              <a:prstTxWarp prst="textNoShape">
                <a:avLst/>
              </a:prstTxWarp>
            </a:bodyPr>
            <a:lstStyle/>
            <a:p>
              <a:endParaRPr lang="en-US" sz="1600" dirty="0"/>
            </a:p>
          </p:txBody>
        </p:sp>
      </p:grpSp>
      <p:sp>
        <p:nvSpPr>
          <p:cNvPr id="210" name="Flowchart: Multidocument 209"/>
          <p:cNvSpPr/>
          <p:nvPr/>
        </p:nvSpPr>
        <p:spPr>
          <a:xfrm>
            <a:off x="10035324" y="4164508"/>
            <a:ext cx="1242636" cy="675901"/>
          </a:xfrm>
          <a:prstGeom prst="flowChartMultidocument">
            <a:avLst/>
          </a:prstGeom>
          <a:solidFill>
            <a:schemeClr val="tx1">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r>
              <a:rPr lang="en-US" sz="1200" b="1" dirty="0">
                <a:solidFill>
                  <a:schemeClr val="bg1"/>
                </a:solidFill>
              </a:rPr>
              <a:t>WWIC Flat Files</a:t>
            </a:r>
          </a:p>
        </p:txBody>
      </p:sp>
      <p:sp>
        <p:nvSpPr>
          <p:cNvPr id="213" name="TextBox 212"/>
          <p:cNvSpPr txBox="1"/>
          <p:nvPr/>
        </p:nvSpPr>
        <p:spPr>
          <a:xfrm>
            <a:off x="11458763" y="4706938"/>
            <a:ext cx="663525" cy="338554"/>
          </a:xfrm>
          <a:prstGeom prst="rect">
            <a:avLst/>
          </a:prstGeom>
          <a:noFill/>
        </p:spPr>
        <p:txBody>
          <a:bodyPr wrap="square" rtlCol="0">
            <a:spAutoFit/>
          </a:bodyPr>
          <a:lstStyle/>
          <a:p>
            <a:r>
              <a:rPr lang="en-US" sz="800" dirty="0">
                <a:latin typeface="Arial" pitchFamily="34" charset="0"/>
                <a:cs typeface="Arial" pitchFamily="34" charset="0"/>
              </a:rPr>
              <a:t>WWIC Teams</a:t>
            </a:r>
          </a:p>
        </p:txBody>
      </p:sp>
      <p:pic>
        <p:nvPicPr>
          <p:cNvPr id="215" name="Picture 214"/>
          <p:cNvPicPr>
            <a:picLocks noChangeAspect="1"/>
          </p:cNvPicPr>
          <p:nvPr/>
        </p:nvPicPr>
        <p:blipFill>
          <a:blip r:embed="rId5"/>
          <a:stretch>
            <a:fillRect/>
          </a:stretch>
        </p:blipFill>
        <p:spPr>
          <a:xfrm>
            <a:off x="10721038" y="3775442"/>
            <a:ext cx="574646" cy="246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2971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 y="352359"/>
            <a:ext cx="6096000" cy="3337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Text Placeholder 1"/>
          <p:cNvSpPr txBox="1">
            <a:spLocks/>
          </p:cNvSpPr>
          <p:nvPr/>
        </p:nvSpPr>
        <p:spPr>
          <a:xfrm>
            <a:off x="774706" y="759399"/>
            <a:ext cx="4373028" cy="451342"/>
          </a:xfrm>
          <a:prstGeom prst="rect">
            <a:avLst/>
          </a:prstGeom>
        </p:spPr>
        <p:txBody>
          <a:bodyPr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2200" b="0" kern="120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a:t>BFSI</a:t>
            </a:r>
            <a:endParaRPr lang="en-US" sz="2933" dirty="0">
              <a:solidFill>
                <a:schemeClr val="bg1"/>
              </a:solidFill>
            </a:endParaRPr>
          </a:p>
        </p:txBody>
      </p:sp>
      <p:cxnSp>
        <p:nvCxnSpPr>
          <p:cNvPr id="7" name="Straight Connector 6"/>
          <p:cNvCxnSpPr/>
          <p:nvPr/>
        </p:nvCxnSpPr>
        <p:spPr>
          <a:xfrm>
            <a:off x="787403" y="647700"/>
            <a:ext cx="1219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p:cNvSpPr txBox="1">
            <a:spLocks/>
          </p:cNvSpPr>
          <p:nvPr/>
        </p:nvSpPr>
        <p:spPr>
          <a:xfrm>
            <a:off x="787403" y="1280252"/>
            <a:ext cx="4373028" cy="156068"/>
          </a:xfrm>
          <a:prstGeom prst="rect">
            <a:avLst/>
          </a:prstGeom>
        </p:spPr>
        <p:txBody>
          <a:bodyPr lIns="0" tIns="0" rIns="0" bIns="0">
            <a:spAutoFit/>
          </a:bodyPr>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chemeClr val="bg1"/>
                </a:solidFill>
              </a:rPr>
              <a:t>Problem Statement</a:t>
            </a:r>
          </a:p>
        </p:txBody>
      </p:sp>
      <p:grpSp>
        <p:nvGrpSpPr>
          <p:cNvPr id="2" name="Group 1"/>
          <p:cNvGrpSpPr/>
          <p:nvPr/>
        </p:nvGrpSpPr>
        <p:grpSpPr>
          <a:xfrm>
            <a:off x="106876" y="3814609"/>
            <a:ext cx="6096000" cy="2043962"/>
            <a:chOff x="593725" y="3485068"/>
            <a:chExt cx="1311648" cy="1052968"/>
          </a:xfrm>
        </p:grpSpPr>
        <p:sp>
          <p:nvSpPr>
            <p:cNvPr id="10" name="TextBox 9"/>
            <p:cNvSpPr txBox="1"/>
            <p:nvPr/>
          </p:nvSpPr>
          <p:spPr>
            <a:xfrm>
              <a:off x="593725" y="3682306"/>
              <a:ext cx="1311648" cy="855730"/>
            </a:xfrm>
            <a:prstGeom prst="rect">
              <a:avLst/>
            </a:prstGeom>
            <a:noFill/>
            <a:ln>
              <a:noFill/>
            </a:ln>
          </p:spPr>
          <p:txBody>
            <a:bodyPr wrap="square" lIns="0" tIns="0" rIns="0" bIns="0" rtlCol="0">
              <a:spAutoFit/>
            </a:bodyPr>
            <a:lstStyle/>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Below are the steps involved in implementing the solution .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a:p>
              <a:pPr marL="304792" indent="-304792">
                <a:lnSpc>
                  <a:spcPct val="130000"/>
                </a:lnSpc>
                <a:buAutoNum type="arabicPeriod"/>
              </a:pPr>
              <a:r>
                <a:rPr lang="en-US" sz="1200" dirty="0">
                  <a:latin typeface="Lato" panose="020F0502020204030203" pitchFamily="34" charset="0"/>
                  <a:ea typeface="Open Sans Light" panose="020B0306030504020204" pitchFamily="34" charset="0"/>
                  <a:cs typeface="Open Sans Light" panose="020B0306030504020204" pitchFamily="34" charset="0"/>
                </a:rPr>
                <a:t>Get the image files from the store location and upload into the system through web portal. </a:t>
              </a:r>
            </a:p>
            <a:p>
              <a:pPr marL="304792" indent="-304792">
                <a:lnSpc>
                  <a:spcPct val="130000"/>
                </a:lnSpc>
                <a:buAutoNum type="arabicPeriod"/>
              </a:pPr>
              <a:r>
                <a:rPr lang="en-US" sz="1200" dirty="0">
                  <a:latin typeface="Lato" panose="020F0502020204030203" pitchFamily="34" charset="0"/>
                  <a:ea typeface="Open Sans Light" panose="020B0306030504020204" pitchFamily="34" charset="0"/>
                  <a:cs typeface="Open Sans Light" panose="020B0306030504020204" pitchFamily="34" charset="0"/>
                </a:rPr>
                <a:t>Apply Custom Vision and generate tags for the images . </a:t>
              </a:r>
            </a:p>
            <a:p>
              <a:pPr marL="304792" indent="-304792">
                <a:lnSpc>
                  <a:spcPct val="130000"/>
                </a:lnSpc>
                <a:buAutoNum type="arabicPeriod"/>
              </a:pPr>
              <a:r>
                <a:rPr lang="en-US" sz="1200" dirty="0">
                  <a:latin typeface="Lato" panose="020F0502020204030203" pitchFamily="34" charset="0"/>
                  <a:ea typeface="Open Sans Light" panose="020B0306030504020204" pitchFamily="34" charset="0"/>
                  <a:cs typeface="Open Sans Light" panose="020B0306030504020204" pitchFamily="34" charset="0"/>
                </a:rPr>
                <a:t>Pass the Images into the system as categories and send to SQL DB. </a:t>
              </a:r>
            </a:p>
            <a:p>
              <a:pPr marL="304792" indent="-304792">
                <a:lnSpc>
                  <a:spcPct val="130000"/>
                </a:lnSpc>
                <a:buAutoNum type="arabicPeriod"/>
              </a:pPr>
              <a:r>
                <a:rPr lang="en-US" sz="1200" dirty="0">
                  <a:latin typeface="Lato" panose="020F0502020204030203" pitchFamily="34" charset="0"/>
                  <a:ea typeface="Open Sans Light" panose="020B0306030504020204" pitchFamily="34" charset="0"/>
                  <a:cs typeface="Open Sans Light" panose="020B0306030504020204" pitchFamily="34" charset="0"/>
                </a:rPr>
                <a:t>Apply Machine Learning Model on top of the SQL DB using AML Services and generate insights . </a:t>
              </a:r>
            </a:p>
          </p:txBody>
        </p:sp>
        <p:sp>
          <p:nvSpPr>
            <p:cNvPr id="11" name="Title 2"/>
            <p:cNvSpPr txBox="1">
              <a:spLocks/>
            </p:cNvSpPr>
            <p:nvPr/>
          </p:nvSpPr>
          <p:spPr>
            <a:xfrm>
              <a:off x="593725" y="3485068"/>
              <a:ext cx="1311648" cy="95133"/>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Solution approach</a:t>
              </a:r>
            </a:p>
          </p:txBody>
        </p:sp>
      </p:grpSp>
      <p:grpSp>
        <p:nvGrpSpPr>
          <p:cNvPr id="6" name="Group 5"/>
          <p:cNvGrpSpPr/>
          <p:nvPr/>
        </p:nvGrpSpPr>
        <p:grpSpPr>
          <a:xfrm>
            <a:off x="6159985" y="4923816"/>
            <a:ext cx="5668945" cy="1071518"/>
            <a:chOff x="2533165" y="3404291"/>
            <a:chExt cx="1327635" cy="803639"/>
          </a:xfrm>
        </p:grpSpPr>
        <p:sp>
          <p:nvSpPr>
            <p:cNvPr id="13" name="TextBox 12"/>
            <p:cNvSpPr txBox="1"/>
            <p:nvPr/>
          </p:nvSpPr>
          <p:spPr>
            <a:xfrm>
              <a:off x="2543210" y="3682305"/>
              <a:ext cx="1317590" cy="525625"/>
            </a:xfrm>
            <a:prstGeom prst="rect">
              <a:avLst/>
            </a:prstGeom>
            <a:noFill/>
            <a:ln>
              <a:noFill/>
            </a:ln>
          </p:spPr>
          <p:txBody>
            <a:bodyPr wrap="square" lIns="0" tIns="0" rIns="0" bIns="0" rtlCol="0">
              <a:spAutoFit/>
            </a:bodyPr>
            <a:lstStyle/>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Now the bank is ready to deploy the solution to have better acceptance of small scale and medium defaulter . We are able to implement solution which improved the accuracy from 81 to 89% in accuracy. </a:t>
              </a:r>
            </a:p>
          </p:txBody>
        </p:sp>
        <p:sp>
          <p:nvSpPr>
            <p:cNvPr id="14" name="Title 2"/>
            <p:cNvSpPr txBox="1">
              <a:spLocks/>
            </p:cNvSpPr>
            <p:nvPr/>
          </p:nvSpPr>
          <p:spPr>
            <a:xfrm>
              <a:off x="2533165" y="3404291"/>
              <a:ext cx="1317590" cy="138500"/>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Business impact</a:t>
              </a:r>
            </a:p>
          </p:txBody>
        </p:sp>
      </p:grpSp>
      <p:sp>
        <p:nvSpPr>
          <p:cNvPr id="25" name="TextBox 24"/>
          <p:cNvSpPr txBox="1"/>
          <p:nvPr/>
        </p:nvSpPr>
        <p:spPr>
          <a:xfrm>
            <a:off x="774705" y="1670815"/>
            <a:ext cx="4550536" cy="700833"/>
          </a:xfrm>
          <a:prstGeom prst="rect">
            <a:avLst/>
          </a:prstGeom>
          <a:noFill/>
        </p:spPr>
        <p:txBody>
          <a:bodyPr wrap="square" lIns="0" tIns="0" rIns="0" bIns="0" rtlCol="0">
            <a:spAutoFit/>
          </a:bodyPr>
          <a:lstStyle/>
          <a:p>
            <a:pPr>
              <a:lnSpc>
                <a:spcPct val="130000"/>
              </a:lnSpc>
            </a:pPr>
            <a:r>
              <a:rPr lang="en-US" sz="1200"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Providing Loans to customers who have small and medium scale shops and business is difficult but they wanted to go with an approach which can at least help them identify better prediction rate. </a:t>
            </a:r>
          </a:p>
        </p:txBody>
      </p:sp>
      <p:grpSp>
        <p:nvGrpSpPr>
          <p:cNvPr id="20" name="Group 19">
            <a:extLst>
              <a:ext uri="{FF2B5EF4-FFF2-40B4-BE49-F238E27FC236}">
                <a16:creationId xmlns:a16="http://schemas.microsoft.com/office/drawing/2014/main" id="{81AE0162-743D-4225-B5D7-B5239C4A522F}"/>
              </a:ext>
            </a:extLst>
          </p:cNvPr>
          <p:cNvGrpSpPr/>
          <p:nvPr/>
        </p:nvGrpSpPr>
        <p:grpSpPr>
          <a:xfrm>
            <a:off x="6172507" y="182180"/>
            <a:ext cx="6019493" cy="3938811"/>
            <a:chOff x="591019" y="3485068"/>
            <a:chExt cx="1314354" cy="596046"/>
          </a:xfrm>
        </p:grpSpPr>
        <p:sp>
          <p:nvSpPr>
            <p:cNvPr id="21" name="TextBox 20">
              <a:extLst>
                <a:ext uri="{FF2B5EF4-FFF2-40B4-BE49-F238E27FC236}">
                  <a16:creationId xmlns:a16="http://schemas.microsoft.com/office/drawing/2014/main" id="{093FCD3B-632C-4F4B-BE99-1B61B64DD28E}"/>
                </a:ext>
              </a:extLst>
            </p:cNvPr>
            <p:cNvSpPr txBox="1"/>
            <p:nvPr/>
          </p:nvSpPr>
          <p:spPr>
            <a:xfrm>
              <a:off x="591019" y="3575448"/>
              <a:ext cx="1311648" cy="505666"/>
            </a:xfrm>
            <a:prstGeom prst="rect">
              <a:avLst/>
            </a:prstGeom>
            <a:noFill/>
            <a:ln>
              <a:noFill/>
            </a:ln>
          </p:spPr>
          <p:txBody>
            <a:bodyPr wrap="square" lIns="0" tIns="0" rIns="0" bIns="0" rtlCol="0">
              <a:spAutoFit/>
            </a:bodyPr>
            <a:lstStyle/>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The main concern for the banks is to provide the better prediction model which can predict the defaulters in a better way.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We considered a solution to get the images of the business outlet location </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Gather images related to </a:t>
              </a:r>
            </a:p>
            <a:p>
              <a:pPr marL="228594" indent="-228594">
                <a:lnSpc>
                  <a:spcPct val="130000"/>
                </a:lnSpc>
                <a:buFont typeface="Arial" panose="020B0604020202020204" pitchFamily="34" charset="0"/>
                <a:buChar char="•"/>
              </a:pPr>
              <a:r>
                <a:rPr lang="en-US" sz="1200" dirty="0">
                  <a:latin typeface="Lato" panose="020F0502020204030203" pitchFamily="34" charset="0"/>
                  <a:ea typeface="Open Sans Light" panose="020B0306030504020204" pitchFamily="34" charset="0"/>
                  <a:cs typeface="Open Sans Light" panose="020B0306030504020204" pitchFamily="34" charset="0"/>
                </a:rPr>
                <a:t>Inside of Business </a:t>
              </a:r>
            </a:p>
            <a:p>
              <a:pPr marL="228594" indent="-228594">
                <a:lnSpc>
                  <a:spcPct val="130000"/>
                </a:lnSpc>
                <a:buFont typeface="Arial" panose="020B0604020202020204" pitchFamily="34" charset="0"/>
                <a:buChar char="•"/>
              </a:pPr>
              <a:r>
                <a:rPr lang="en-US" sz="1200" dirty="0">
                  <a:latin typeface="Lato" panose="020F0502020204030203" pitchFamily="34" charset="0"/>
                  <a:ea typeface="Open Sans Light" panose="020B0306030504020204" pitchFamily="34" charset="0"/>
                  <a:cs typeface="Open Sans Light" panose="020B0306030504020204" pitchFamily="34" charset="0"/>
                </a:rPr>
                <a:t>Outside View </a:t>
              </a:r>
            </a:p>
            <a:p>
              <a:pPr marL="228594" indent="-228594">
                <a:lnSpc>
                  <a:spcPct val="130000"/>
                </a:lnSpc>
                <a:buFont typeface="Arial" panose="020B0604020202020204" pitchFamily="34" charset="0"/>
                <a:buChar char="•"/>
              </a:pPr>
              <a:r>
                <a:rPr lang="en-US" sz="1200" dirty="0">
                  <a:latin typeface="Lato" panose="020F0502020204030203" pitchFamily="34" charset="0"/>
                  <a:ea typeface="Open Sans Light" panose="020B0306030504020204" pitchFamily="34" charset="0"/>
                  <a:cs typeface="Open Sans Light" panose="020B0306030504020204" pitchFamily="34" charset="0"/>
                </a:rPr>
                <a:t>Street View </a:t>
              </a:r>
            </a:p>
            <a:p>
              <a:pPr marL="228594" indent="-228594">
                <a:lnSpc>
                  <a:spcPct val="130000"/>
                </a:lnSpc>
                <a:buFont typeface="Arial" panose="020B0604020202020204" pitchFamily="34" charset="0"/>
                <a:buChar char="•"/>
              </a:pPr>
              <a:r>
                <a:rPr lang="en-US" sz="1200" dirty="0">
                  <a:latin typeface="Lato" panose="020F0502020204030203" pitchFamily="34" charset="0"/>
                  <a:ea typeface="Open Sans Light" panose="020B0306030504020204" pitchFamily="34" charset="0"/>
                  <a:cs typeface="Open Sans Light" panose="020B0306030504020204" pitchFamily="34" charset="0"/>
                </a:rPr>
                <a:t>Electronic Goods </a:t>
              </a:r>
            </a:p>
            <a:p>
              <a:pPr marL="228594" indent="-228594">
                <a:lnSpc>
                  <a:spcPct val="130000"/>
                </a:lnSpc>
                <a:buFont typeface="Arial" panose="020B0604020202020204" pitchFamily="34" charset="0"/>
                <a:buChar char="•"/>
              </a:pPr>
              <a:r>
                <a:rPr lang="en-US" sz="1200" dirty="0">
                  <a:latin typeface="Lato" panose="020F0502020204030203" pitchFamily="34" charset="0"/>
                  <a:ea typeface="Open Sans Light" panose="020B0306030504020204" pitchFamily="34" charset="0"/>
                  <a:cs typeface="Open Sans Light" panose="020B0306030504020204" pitchFamily="34" charset="0"/>
                </a:rPr>
                <a:t>Type of Business. </a:t>
              </a:r>
            </a:p>
            <a:p>
              <a:pPr marL="228594" indent="-228594">
                <a:lnSpc>
                  <a:spcPct val="130000"/>
                </a:lnSpc>
                <a:buFont typeface="Arial" panose="020B0604020202020204" pitchFamily="34" charset="0"/>
                <a:buChar char="•"/>
              </a:pPr>
              <a:r>
                <a:rPr lang="en-US" sz="1200" dirty="0">
                  <a:latin typeface="Lato" panose="020F0502020204030203" pitchFamily="34" charset="0"/>
                  <a:ea typeface="Open Sans Light" panose="020B0306030504020204" pitchFamily="34" charset="0"/>
                  <a:cs typeface="Open Sans Light" panose="020B0306030504020204" pitchFamily="34" charset="0"/>
                </a:rPr>
                <a:t>License Agreement.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This Data is fed into the existing model as a tag for the above features. This feed is used for predicting better analytics for Business . </a:t>
              </a:r>
            </a:p>
          </p:txBody>
        </p:sp>
        <p:sp>
          <p:nvSpPr>
            <p:cNvPr id="22" name="Title 2">
              <a:extLst>
                <a:ext uri="{FF2B5EF4-FFF2-40B4-BE49-F238E27FC236}">
                  <a16:creationId xmlns:a16="http://schemas.microsoft.com/office/drawing/2014/main" id="{E0A98450-DE44-4C99-ABB9-B8B5F364C4C9}"/>
                </a:ext>
              </a:extLst>
            </p:cNvPr>
            <p:cNvSpPr txBox="1">
              <a:spLocks/>
            </p:cNvSpPr>
            <p:nvPr/>
          </p:nvSpPr>
          <p:spPr>
            <a:xfrm>
              <a:off x="593725" y="3485068"/>
              <a:ext cx="1311648" cy="27945"/>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Architectural blueprint</a:t>
              </a:r>
            </a:p>
          </p:txBody>
        </p:sp>
      </p:grpSp>
    </p:spTree>
    <p:extLst>
      <p:ext uri="{BB962C8B-B14F-4D97-AF65-F5344CB8AC3E}">
        <p14:creationId xmlns:p14="http://schemas.microsoft.com/office/powerpoint/2010/main" val="375421993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fill="hold"/>
                                        <p:tgtEl>
                                          <p:spTgt spid="2"/>
                                        </p:tgtEl>
                                        <p:attrNameLst>
                                          <p:attrName>ppt_x</p:attrName>
                                        </p:attrNameLst>
                                      </p:cBhvr>
                                      <p:tavLst>
                                        <p:tav tm="0">
                                          <p:val>
                                            <p:strVal val="0-#ppt_w/2"/>
                                          </p:val>
                                        </p:tav>
                                        <p:tav tm="100000">
                                          <p:val>
                                            <p:strVal val="#ppt_x"/>
                                          </p:val>
                                        </p:tav>
                                      </p:tavLst>
                                    </p:anim>
                                    <p:anim calcmode="lin" valueType="num">
                                      <p:cBhvr additive="base">
                                        <p:cTn id="24" dur="25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50" fill="hold"/>
                                        <p:tgtEl>
                                          <p:spTgt spid="6"/>
                                        </p:tgtEl>
                                        <p:attrNameLst>
                                          <p:attrName>ppt_x</p:attrName>
                                        </p:attrNameLst>
                                      </p:cBhvr>
                                      <p:tavLst>
                                        <p:tav tm="0">
                                          <p:val>
                                            <p:strVal val="0-#ppt_w/2"/>
                                          </p:val>
                                        </p:tav>
                                        <p:tav tm="100000">
                                          <p:val>
                                            <p:strVal val="#ppt_x"/>
                                          </p:val>
                                        </p:tav>
                                      </p:tavLst>
                                    </p:anim>
                                    <p:anim calcmode="lin" valueType="num">
                                      <p:cBhvr additive="base">
                                        <p:cTn id="29" dur="25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250" fill="hold"/>
                                        <p:tgtEl>
                                          <p:spTgt spid="20"/>
                                        </p:tgtEl>
                                        <p:attrNameLst>
                                          <p:attrName>ppt_x</p:attrName>
                                        </p:attrNameLst>
                                      </p:cBhvr>
                                      <p:tavLst>
                                        <p:tav tm="0">
                                          <p:val>
                                            <p:strVal val="0-#ppt_w/2"/>
                                          </p:val>
                                        </p:tav>
                                        <p:tav tm="100000">
                                          <p:val>
                                            <p:strVal val="#ppt_x"/>
                                          </p:val>
                                        </p:tav>
                                      </p:tavLst>
                                    </p:anim>
                                    <p:anim calcmode="lin" valueType="num">
                                      <p:cBhvr additive="base">
                                        <p:cTn id="34" dur="2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202825-C686-45FA-A1F5-281E802D3DE8}"/>
              </a:ext>
            </a:extLst>
          </p:cNvPr>
          <p:cNvPicPr>
            <a:picLocks noChangeAspect="1"/>
          </p:cNvPicPr>
          <p:nvPr/>
        </p:nvPicPr>
        <p:blipFill>
          <a:blip r:embed="rId2"/>
          <a:stretch>
            <a:fillRect/>
          </a:stretch>
        </p:blipFill>
        <p:spPr>
          <a:xfrm>
            <a:off x="707613" y="1113183"/>
            <a:ext cx="10748695" cy="4240696"/>
          </a:xfrm>
          <a:prstGeom prst="rect">
            <a:avLst/>
          </a:prstGeom>
        </p:spPr>
      </p:pic>
    </p:spTree>
    <p:extLst>
      <p:ext uri="{BB962C8B-B14F-4D97-AF65-F5344CB8AC3E}">
        <p14:creationId xmlns:p14="http://schemas.microsoft.com/office/powerpoint/2010/main" val="335892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p:sp>
      <p:sp>
        <p:nvSpPr>
          <p:cNvPr id="15" name="Rectangle 14">
            <a:extLst>
              <a:ext uri="{FF2B5EF4-FFF2-40B4-BE49-F238E27FC236}">
                <a16:creationId xmlns:a16="http://schemas.microsoft.com/office/drawing/2014/main" id="{287CDE7E-D7A3-4632-85EB-67E245F9E647}"/>
              </a:ext>
            </a:extLst>
          </p:cNvPr>
          <p:cNvSpPr/>
          <p:nvPr/>
        </p:nvSpPr>
        <p:spPr>
          <a:xfrm>
            <a:off x="4484367" y="2074333"/>
            <a:ext cx="3413477" cy="1755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 Placeholder 31"/>
          <p:cNvSpPr>
            <a:spLocks noGrp="1"/>
          </p:cNvSpPr>
          <p:nvPr>
            <p:ph type="body" sz="quarter" idx="10"/>
          </p:nvPr>
        </p:nvSpPr>
        <p:spPr/>
        <p:txBody>
          <a:bodyPr/>
          <a:lstStyle/>
          <a:p>
            <a:r>
              <a:rPr lang="en-US" dirty="0"/>
              <a:t>Services  </a:t>
            </a:r>
            <a:r>
              <a:rPr lang="en-US" dirty="0">
                <a:solidFill>
                  <a:schemeClr val="accent2"/>
                </a:solidFill>
              </a:rPr>
              <a:t>Industry vertical-wise</a:t>
            </a:r>
          </a:p>
        </p:txBody>
      </p:sp>
      <p:sp>
        <p:nvSpPr>
          <p:cNvPr id="39" name="Rectangle 38"/>
          <p:cNvSpPr/>
          <p:nvPr/>
        </p:nvSpPr>
        <p:spPr>
          <a:xfrm>
            <a:off x="797823" y="205740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TextBox 46"/>
          <p:cNvSpPr txBox="1"/>
          <p:nvPr/>
        </p:nvSpPr>
        <p:spPr>
          <a:xfrm>
            <a:off x="4881342"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FMCG</a:t>
            </a:r>
          </a:p>
        </p:txBody>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
        <p:nvSpPr>
          <p:cNvPr id="7" name="Picture Placeholder 6"/>
          <p:cNvSpPr>
            <a:spLocks noGrp="1"/>
          </p:cNvSpPr>
          <p:nvPr>
            <p:ph type="pic" sz="quarter" idx="13"/>
          </p:nvPr>
        </p:nvSpPr>
        <p:spPr>
          <a:xfrm>
            <a:off x="7980578" y="2065867"/>
            <a:ext cx="3413477" cy="1755360"/>
          </a:xfrm>
        </p:spPr>
      </p:sp>
      <p:sp>
        <p:nvSpPr>
          <p:cNvPr id="9" name="Text Placeholder 8">
            <a:extLst>
              <a:ext uri="{FF2B5EF4-FFF2-40B4-BE49-F238E27FC236}">
                <a16:creationId xmlns:a16="http://schemas.microsoft.com/office/drawing/2014/main" id="{2A7B1AF9-8117-4004-B035-C0FAA6699BFB}"/>
              </a:ext>
            </a:extLst>
          </p:cNvPr>
          <p:cNvSpPr>
            <a:spLocks noGrp="1"/>
          </p:cNvSpPr>
          <p:nvPr>
            <p:ph type="body" sz="quarter" idx="11"/>
          </p:nvPr>
        </p:nvSpPr>
        <p:spPr/>
        <p:txBody>
          <a:bodyPr>
            <a:normAutofit fontScale="85000" lnSpcReduction="10000"/>
          </a:bodyPr>
          <a:lstStyle/>
          <a:p>
            <a:endParaRPr lang="en-IN"/>
          </a:p>
        </p:txBody>
      </p:sp>
      <p:sp>
        <p:nvSpPr>
          <p:cNvPr id="16" name="TextBox 15">
            <a:extLst>
              <a:ext uri="{FF2B5EF4-FFF2-40B4-BE49-F238E27FC236}">
                <a16:creationId xmlns:a16="http://schemas.microsoft.com/office/drawing/2014/main" id="{23C54025-7858-4880-9321-1B77D5491081}"/>
              </a:ext>
            </a:extLst>
          </p:cNvPr>
          <p:cNvSpPr txBox="1"/>
          <p:nvPr/>
        </p:nvSpPr>
        <p:spPr>
          <a:xfrm>
            <a:off x="1308397" y="2818873"/>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manufacturing</a:t>
            </a:r>
          </a:p>
        </p:txBody>
      </p:sp>
      <p:sp>
        <p:nvSpPr>
          <p:cNvPr id="19" name="TextBox 18">
            <a:extLst>
              <a:ext uri="{FF2B5EF4-FFF2-40B4-BE49-F238E27FC236}">
                <a16:creationId xmlns:a16="http://schemas.microsoft.com/office/drawing/2014/main" id="{5E4C4D80-4A54-4409-A012-2D8F3F4936C1}"/>
              </a:ext>
            </a:extLst>
          </p:cNvPr>
          <p:cNvSpPr txBox="1"/>
          <p:nvPr/>
        </p:nvSpPr>
        <p:spPr>
          <a:xfrm>
            <a:off x="8474776" y="2799971"/>
            <a:ext cx="2425081" cy="205121"/>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BFSI</a:t>
            </a:r>
          </a:p>
        </p:txBody>
      </p:sp>
      <p:sp>
        <p:nvSpPr>
          <p:cNvPr id="20" name="Rectangle 19">
            <a:extLst>
              <a:ext uri="{FF2B5EF4-FFF2-40B4-BE49-F238E27FC236}">
                <a16:creationId xmlns:a16="http://schemas.microsoft.com/office/drawing/2014/main" id="{7B303605-F472-4E9D-B459-E2683CED4D99}"/>
              </a:ext>
            </a:extLst>
          </p:cNvPr>
          <p:cNvSpPr/>
          <p:nvPr/>
        </p:nvSpPr>
        <p:spPr>
          <a:xfrm>
            <a:off x="7987595" y="207433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TextBox 20">
            <a:extLst>
              <a:ext uri="{FF2B5EF4-FFF2-40B4-BE49-F238E27FC236}">
                <a16:creationId xmlns:a16="http://schemas.microsoft.com/office/drawing/2014/main" id="{32BD22B6-8736-4EF7-8F79-BB9761567426}"/>
              </a:ext>
            </a:extLst>
          </p:cNvPr>
          <p:cNvSpPr txBox="1"/>
          <p:nvPr/>
        </p:nvSpPr>
        <p:spPr>
          <a:xfrm>
            <a:off x="8458524"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bfsi</a:t>
            </a:r>
          </a:p>
        </p:txBody>
      </p:sp>
      <p:sp>
        <p:nvSpPr>
          <p:cNvPr id="23" name="Rectangle 22">
            <a:extLst>
              <a:ext uri="{FF2B5EF4-FFF2-40B4-BE49-F238E27FC236}">
                <a16:creationId xmlns:a16="http://schemas.microsoft.com/office/drawing/2014/main" id="{B4B0F39C-7147-4B8A-B1F6-57EFD2254E23}"/>
              </a:ext>
            </a:extLst>
          </p:cNvPr>
          <p:cNvSpPr/>
          <p:nvPr/>
        </p:nvSpPr>
        <p:spPr>
          <a:xfrm>
            <a:off x="4397728" y="3962400"/>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71E71AE9-6F60-4655-8DFA-AE408A991D2D}"/>
              </a:ext>
            </a:extLst>
          </p:cNvPr>
          <p:cNvSpPr/>
          <p:nvPr/>
        </p:nvSpPr>
        <p:spPr>
          <a:xfrm>
            <a:off x="799395" y="3962400"/>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TextBox 24">
            <a:extLst>
              <a:ext uri="{FF2B5EF4-FFF2-40B4-BE49-F238E27FC236}">
                <a16:creationId xmlns:a16="http://schemas.microsoft.com/office/drawing/2014/main" id="{0305CC47-FD6D-4927-9458-9B53A5EF23E8}"/>
              </a:ext>
            </a:extLst>
          </p:cNvPr>
          <p:cNvSpPr txBox="1"/>
          <p:nvPr/>
        </p:nvSpPr>
        <p:spPr>
          <a:xfrm>
            <a:off x="4864409" y="4744809"/>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Govt related</a:t>
            </a:r>
          </a:p>
        </p:txBody>
      </p:sp>
      <p:sp>
        <p:nvSpPr>
          <p:cNvPr id="27" name="TextBox 26">
            <a:extLst>
              <a:ext uri="{FF2B5EF4-FFF2-40B4-BE49-F238E27FC236}">
                <a16:creationId xmlns:a16="http://schemas.microsoft.com/office/drawing/2014/main" id="{7D63607F-08B3-44DD-87C5-74714E5D1FB5}"/>
              </a:ext>
            </a:extLst>
          </p:cNvPr>
          <p:cNvSpPr txBox="1"/>
          <p:nvPr/>
        </p:nvSpPr>
        <p:spPr>
          <a:xfrm>
            <a:off x="1223278" y="4744809"/>
            <a:ext cx="2425081" cy="41024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Non profit (ngos)</a:t>
            </a:r>
          </a:p>
          <a:p>
            <a:pPr algn="ctr"/>
            <a:endParaRPr lang="en-US" sz="1333" b="1" cap="all" spc="27" dirty="0">
              <a:latin typeface="Lato" panose="020F0502020204030203" pitchFamily="34" charset="0"/>
            </a:endParaRPr>
          </a:p>
        </p:txBody>
      </p:sp>
    </p:spTree>
    <p:extLst>
      <p:ext uri="{BB962C8B-B14F-4D97-AF65-F5344CB8AC3E}">
        <p14:creationId xmlns:p14="http://schemas.microsoft.com/office/powerpoint/2010/main" val="1116970464"/>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250"/>
                                        <p:tgtEl>
                                          <p:spTgt spid="39"/>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5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25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25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25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25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9" grpId="0" animBg="1"/>
      <p:bldP spid="20"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 y="352359"/>
            <a:ext cx="6096000" cy="3337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Text Placeholder 1"/>
          <p:cNvSpPr txBox="1">
            <a:spLocks/>
          </p:cNvSpPr>
          <p:nvPr/>
        </p:nvSpPr>
        <p:spPr>
          <a:xfrm>
            <a:off x="774706" y="759399"/>
            <a:ext cx="4373028" cy="451342"/>
          </a:xfrm>
          <a:prstGeom prst="rect">
            <a:avLst/>
          </a:prstGeom>
        </p:spPr>
        <p:txBody>
          <a:bodyPr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2200" b="0" kern="120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err="1"/>
              <a:t>fmcg</a:t>
            </a:r>
            <a:endParaRPr lang="en-US" sz="2933" dirty="0">
              <a:solidFill>
                <a:schemeClr val="bg1"/>
              </a:solidFill>
            </a:endParaRPr>
          </a:p>
        </p:txBody>
      </p:sp>
      <p:cxnSp>
        <p:nvCxnSpPr>
          <p:cNvPr id="7" name="Straight Connector 6"/>
          <p:cNvCxnSpPr/>
          <p:nvPr/>
        </p:nvCxnSpPr>
        <p:spPr>
          <a:xfrm>
            <a:off x="787403" y="647700"/>
            <a:ext cx="1219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p:cNvSpPr txBox="1">
            <a:spLocks/>
          </p:cNvSpPr>
          <p:nvPr/>
        </p:nvSpPr>
        <p:spPr>
          <a:xfrm>
            <a:off x="787403" y="1280252"/>
            <a:ext cx="4373028" cy="156068"/>
          </a:xfrm>
          <a:prstGeom prst="rect">
            <a:avLst/>
          </a:prstGeom>
        </p:spPr>
        <p:txBody>
          <a:bodyPr lIns="0" tIns="0" rIns="0" bIns="0">
            <a:spAutoFit/>
          </a:bodyPr>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chemeClr val="bg1"/>
                </a:solidFill>
              </a:rPr>
              <a:t>Problem Statement</a:t>
            </a:r>
          </a:p>
        </p:txBody>
      </p:sp>
      <p:grpSp>
        <p:nvGrpSpPr>
          <p:cNvPr id="2" name="Group 1"/>
          <p:cNvGrpSpPr/>
          <p:nvPr/>
        </p:nvGrpSpPr>
        <p:grpSpPr>
          <a:xfrm>
            <a:off x="106876" y="3814613"/>
            <a:ext cx="6096000" cy="2284028"/>
            <a:chOff x="593725" y="3485068"/>
            <a:chExt cx="1311648" cy="1176640"/>
          </a:xfrm>
        </p:grpSpPr>
        <p:sp>
          <p:nvSpPr>
            <p:cNvPr id="10" name="TextBox 9"/>
            <p:cNvSpPr txBox="1"/>
            <p:nvPr/>
          </p:nvSpPr>
          <p:spPr>
            <a:xfrm>
              <a:off x="593725" y="3682306"/>
              <a:ext cx="1311648" cy="979402"/>
            </a:xfrm>
            <a:prstGeom prst="rect">
              <a:avLst/>
            </a:prstGeom>
            <a:noFill/>
            <a:ln>
              <a:noFill/>
            </a:ln>
          </p:spPr>
          <p:txBody>
            <a:bodyPr wrap="square" lIns="0" tIns="0" rIns="0" bIns="0" rtlCol="0">
              <a:spAutoFit/>
            </a:bodyPr>
            <a:lstStyle/>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Design a solution which can scale up to handle multiple sources and centralized .</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1. Get the data from SAP  and Amazon S3 as flat files . </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2. Apply the transformations using Azure Data Bricks </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3. Sent the data into SQL DB using Data Factory . </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4. Expose the data into Presentation Layer for end users . </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5. Define the archival and aggregation process using data bricks and data factory.</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6. Data coming from sensors goes through Databricks Delta for storage and aggregation .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p:txBody>
        </p:sp>
        <p:sp>
          <p:nvSpPr>
            <p:cNvPr id="11" name="Title 2"/>
            <p:cNvSpPr txBox="1">
              <a:spLocks/>
            </p:cNvSpPr>
            <p:nvPr/>
          </p:nvSpPr>
          <p:spPr>
            <a:xfrm>
              <a:off x="593725" y="3485068"/>
              <a:ext cx="1311648" cy="95133"/>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Solution approach</a:t>
              </a:r>
            </a:p>
          </p:txBody>
        </p:sp>
      </p:grpSp>
      <p:grpSp>
        <p:nvGrpSpPr>
          <p:cNvPr id="6" name="Group 5"/>
          <p:cNvGrpSpPr/>
          <p:nvPr/>
        </p:nvGrpSpPr>
        <p:grpSpPr>
          <a:xfrm>
            <a:off x="6159985" y="4923816"/>
            <a:ext cx="5668945" cy="1551649"/>
            <a:chOff x="2533165" y="3404291"/>
            <a:chExt cx="1327635" cy="1163737"/>
          </a:xfrm>
        </p:grpSpPr>
        <p:sp>
          <p:nvSpPr>
            <p:cNvPr id="13" name="TextBox 12"/>
            <p:cNvSpPr txBox="1"/>
            <p:nvPr/>
          </p:nvSpPr>
          <p:spPr>
            <a:xfrm>
              <a:off x="2543210" y="3682305"/>
              <a:ext cx="1317590" cy="885723"/>
            </a:xfrm>
            <a:prstGeom prst="rect">
              <a:avLst/>
            </a:prstGeom>
            <a:noFill/>
            <a:ln>
              <a:noFill/>
            </a:ln>
          </p:spPr>
          <p:txBody>
            <a:bodyPr wrap="square" lIns="0" tIns="0" rIns="0" bIns="0" rtlCol="0">
              <a:spAutoFit/>
            </a:bodyPr>
            <a:lstStyle/>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The greatest impact is to have users manually upload the file into the storage location and the system can automatically validate and push the data by doing the transformation into a report. </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It reduced 40% of the Purchase &amp; Inventory department workloads which used to be manually reviewing the inventory and purchase reports and validating on daily basis. </a:t>
              </a:r>
            </a:p>
          </p:txBody>
        </p:sp>
        <p:sp>
          <p:nvSpPr>
            <p:cNvPr id="14" name="Title 2"/>
            <p:cNvSpPr txBox="1">
              <a:spLocks/>
            </p:cNvSpPr>
            <p:nvPr/>
          </p:nvSpPr>
          <p:spPr>
            <a:xfrm>
              <a:off x="2533165" y="3404291"/>
              <a:ext cx="1317590" cy="138500"/>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Business impact</a:t>
              </a:r>
            </a:p>
          </p:txBody>
        </p:sp>
      </p:grpSp>
      <p:sp>
        <p:nvSpPr>
          <p:cNvPr id="25" name="TextBox 24"/>
          <p:cNvSpPr txBox="1"/>
          <p:nvPr/>
        </p:nvSpPr>
        <p:spPr>
          <a:xfrm>
            <a:off x="774705" y="1670815"/>
            <a:ext cx="4550536" cy="700833"/>
          </a:xfrm>
          <a:prstGeom prst="rect">
            <a:avLst/>
          </a:prstGeom>
          <a:noFill/>
        </p:spPr>
        <p:txBody>
          <a:bodyPr wrap="square" lIns="0" tIns="0" rIns="0" bIns="0" rtlCol="0">
            <a:spAutoFit/>
          </a:bodyPr>
          <a:lstStyle/>
          <a:p>
            <a:pPr>
              <a:lnSpc>
                <a:spcPct val="130000"/>
              </a:lnSpc>
            </a:pPr>
            <a:r>
              <a:rPr lang="en-US" sz="1200"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Reduce the Manual daily effort to consolidate the data from Sales , Inventory &amp; Purchases Departments . To have centralized governance of the data .  Centralized Governance of all the data sources . </a:t>
            </a:r>
          </a:p>
        </p:txBody>
      </p:sp>
      <p:grpSp>
        <p:nvGrpSpPr>
          <p:cNvPr id="20" name="Group 19">
            <a:extLst>
              <a:ext uri="{FF2B5EF4-FFF2-40B4-BE49-F238E27FC236}">
                <a16:creationId xmlns:a16="http://schemas.microsoft.com/office/drawing/2014/main" id="{81AE0162-743D-4225-B5D7-B5239C4A522F}"/>
              </a:ext>
            </a:extLst>
          </p:cNvPr>
          <p:cNvGrpSpPr/>
          <p:nvPr/>
        </p:nvGrpSpPr>
        <p:grpSpPr>
          <a:xfrm>
            <a:off x="6172507" y="182183"/>
            <a:ext cx="6019493" cy="4899074"/>
            <a:chOff x="591019" y="3485068"/>
            <a:chExt cx="1314354" cy="741359"/>
          </a:xfrm>
        </p:grpSpPr>
        <p:sp>
          <p:nvSpPr>
            <p:cNvPr id="21" name="TextBox 20">
              <a:extLst>
                <a:ext uri="{FF2B5EF4-FFF2-40B4-BE49-F238E27FC236}">
                  <a16:creationId xmlns:a16="http://schemas.microsoft.com/office/drawing/2014/main" id="{093FCD3B-632C-4F4B-BE99-1B61B64DD28E}"/>
                </a:ext>
              </a:extLst>
            </p:cNvPr>
            <p:cNvSpPr txBox="1"/>
            <p:nvPr/>
          </p:nvSpPr>
          <p:spPr>
            <a:xfrm>
              <a:off x="591019" y="3575448"/>
              <a:ext cx="1311648" cy="650979"/>
            </a:xfrm>
            <a:prstGeom prst="rect">
              <a:avLst/>
            </a:prstGeom>
            <a:noFill/>
            <a:ln>
              <a:noFill/>
            </a:ln>
          </p:spPr>
          <p:txBody>
            <a:bodyPr wrap="square" lIns="0" tIns="0" rIns="0" bIns="0" rtlCol="0">
              <a:spAutoFit/>
            </a:bodyPr>
            <a:lstStyle/>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Purchase &amp; Inventory Management takes a tedious process of reading each file from the system and apply the periodic and validation logic  . Multiple departments receives data through email and the purchase data comes through SAP .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The solution is designed in a robust way that all the scalability and modelling will be designed just by users uploading the files into a storage in Azure and the whole process gets initiated through triggers.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Databricks is leveraged by Mars globally to have a centralized medium for transformation and  building models. We have leveraged data lake as a storage medium for the data globally across MARS. This data points are mounted onto Azure Data bricks. Where the data files are first converted to Parquet formats .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Data from sensors comes through </a:t>
              </a:r>
              <a:r>
                <a:rPr lang="en-US" sz="1200" dirty="0" err="1">
                  <a:latin typeface="Lato" panose="020F0502020204030203" pitchFamily="34" charset="0"/>
                  <a:ea typeface="Open Sans Light" panose="020B0306030504020204" pitchFamily="34" charset="0"/>
                  <a:cs typeface="Open Sans Light" panose="020B0306030504020204" pitchFamily="34" charset="0"/>
                </a:rPr>
                <a:t>kafta</a:t>
              </a:r>
              <a:r>
                <a:rPr lang="en-US" sz="1200" dirty="0">
                  <a:latin typeface="Lato" panose="020F0502020204030203" pitchFamily="34" charset="0"/>
                  <a:ea typeface="Open Sans Light" panose="020B0306030504020204" pitchFamily="34" charset="0"/>
                  <a:cs typeface="Open Sans Light" panose="020B0306030504020204" pitchFamily="34" charset="0"/>
                </a:rPr>
                <a:t> and leverages Data bricks to use continuously streaming and delta storage into the tables.  This data is aggregated and stored into SQL DB for reporting to Sales &amp; Inventory Teams.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p:txBody>
        </p:sp>
        <p:sp>
          <p:nvSpPr>
            <p:cNvPr id="22" name="Title 2">
              <a:extLst>
                <a:ext uri="{FF2B5EF4-FFF2-40B4-BE49-F238E27FC236}">
                  <a16:creationId xmlns:a16="http://schemas.microsoft.com/office/drawing/2014/main" id="{E0A98450-DE44-4C99-ABB9-B8B5F364C4C9}"/>
                </a:ext>
              </a:extLst>
            </p:cNvPr>
            <p:cNvSpPr txBox="1">
              <a:spLocks/>
            </p:cNvSpPr>
            <p:nvPr/>
          </p:nvSpPr>
          <p:spPr>
            <a:xfrm>
              <a:off x="593725" y="3485068"/>
              <a:ext cx="1311648" cy="27945"/>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Architectural blueprint</a:t>
              </a:r>
            </a:p>
          </p:txBody>
        </p:sp>
      </p:grpSp>
      <p:pic>
        <p:nvPicPr>
          <p:cNvPr id="1030" name="Picture 6" descr="Image result for mars petcare">
            <a:extLst>
              <a:ext uri="{FF2B5EF4-FFF2-40B4-BE49-F238E27FC236}">
                <a16:creationId xmlns:a16="http://schemas.microsoft.com/office/drawing/2014/main" id="{442D620B-70E7-4B7F-B7D1-B90194AED6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1684" y="9204"/>
            <a:ext cx="2154865" cy="107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60713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fill="hold"/>
                                        <p:tgtEl>
                                          <p:spTgt spid="2"/>
                                        </p:tgtEl>
                                        <p:attrNameLst>
                                          <p:attrName>ppt_x</p:attrName>
                                        </p:attrNameLst>
                                      </p:cBhvr>
                                      <p:tavLst>
                                        <p:tav tm="0">
                                          <p:val>
                                            <p:strVal val="0-#ppt_w/2"/>
                                          </p:val>
                                        </p:tav>
                                        <p:tav tm="100000">
                                          <p:val>
                                            <p:strVal val="#ppt_x"/>
                                          </p:val>
                                        </p:tav>
                                      </p:tavLst>
                                    </p:anim>
                                    <p:anim calcmode="lin" valueType="num">
                                      <p:cBhvr additive="base">
                                        <p:cTn id="24" dur="25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50" fill="hold"/>
                                        <p:tgtEl>
                                          <p:spTgt spid="6"/>
                                        </p:tgtEl>
                                        <p:attrNameLst>
                                          <p:attrName>ppt_x</p:attrName>
                                        </p:attrNameLst>
                                      </p:cBhvr>
                                      <p:tavLst>
                                        <p:tav tm="0">
                                          <p:val>
                                            <p:strVal val="0-#ppt_w/2"/>
                                          </p:val>
                                        </p:tav>
                                        <p:tav tm="100000">
                                          <p:val>
                                            <p:strVal val="#ppt_x"/>
                                          </p:val>
                                        </p:tav>
                                      </p:tavLst>
                                    </p:anim>
                                    <p:anim calcmode="lin" valueType="num">
                                      <p:cBhvr additive="base">
                                        <p:cTn id="29" dur="25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250" fill="hold"/>
                                        <p:tgtEl>
                                          <p:spTgt spid="20"/>
                                        </p:tgtEl>
                                        <p:attrNameLst>
                                          <p:attrName>ppt_x</p:attrName>
                                        </p:attrNameLst>
                                      </p:cBhvr>
                                      <p:tavLst>
                                        <p:tav tm="0">
                                          <p:val>
                                            <p:strVal val="0-#ppt_w/2"/>
                                          </p:val>
                                        </p:tav>
                                        <p:tav tm="100000">
                                          <p:val>
                                            <p:strVal val="#ppt_x"/>
                                          </p:val>
                                        </p:tav>
                                      </p:tavLst>
                                    </p:anim>
                                    <p:anim calcmode="lin" valueType="num">
                                      <p:cBhvr additive="base">
                                        <p:cTn id="34" dur="2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8702A9-DCE6-8947-B85A-86CF865DE7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9560" y="1317297"/>
            <a:ext cx="11092880" cy="5213132"/>
          </a:xfrm>
          <a:prstGeom prst="rect">
            <a:avLst/>
          </a:prstGeom>
          <a:noFill/>
          <a:ln>
            <a:noFill/>
          </a:ln>
        </p:spPr>
      </p:pic>
      <p:sp>
        <p:nvSpPr>
          <p:cNvPr id="2" name="TextBox 1">
            <a:extLst>
              <a:ext uri="{FF2B5EF4-FFF2-40B4-BE49-F238E27FC236}">
                <a16:creationId xmlns:a16="http://schemas.microsoft.com/office/drawing/2014/main" id="{9B6BA7F7-1782-A842-9849-368A90D1470B}"/>
              </a:ext>
            </a:extLst>
          </p:cNvPr>
          <p:cNvSpPr txBox="1"/>
          <p:nvPr/>
        </p:nvSpPr>
        <p:spPr>
          <a:xfrm>
            <a:off x="3083034" y="504497"/>
            <a:ext cx="5437353" cy="502766"/>
          </a:xfrm>
          <a:prstGeom prst="rect">
            <a:avLst/>
          </a:prstGeom>
          <a:noFill/>
        </p:spPr>
        <p:txBody>
          <a:bodyPr wrap="square" rtlCol="0">
            <a:spAutoFit/>
          </a:bodyPr>
          <a:lstStyle/>
          <a:p>
            <a:r>
              <a:rPr lang="en-US" sz="2667" dirty="0"/>
              <a:t>Architectural Implementation </a:t>
            </a:r>
          </a:p>
        </p:txBody>
      </p:sp>
    </p:spTree>
    <p:extLst>
      <p:ext uri="{BB962C8B-B14F-4D97-AF65-F5344CB8AC3E}">
        <p14:creationId xmlns:p14="http://schemas.microsoft.com/office/powerpoint/2010/main" val="336191319"/>
      </p:ext>
    </p:extLst>
  </p:cSld>
  <p:clrMapOvr>
    <a:masterClrMapping/>
  </p:clrMapOvr>
  <p:transition spd="slow" advClick="0" advTm="3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7999479" y="2065867"/>
            <a:ext cx="3413477" cy="1755360"/>
          </a:xfrm>
        </p:spPr>
      </p:sp>
      <p:sp>
        <p:nvSpPr>
          <p:cNvPr id="20" name="Rectangle 19">
            <a:extLst>
              <a:ext uri="{FF2B5EF4-FFF2-40B4-BE49-F238E27FC236}">
                <a16:creationId xmlns:a16="http://schemas.microsoft.com/office/drawing/2014/main" id="{7B303605-F472-4E9D-B459-E2683CED4D99}"/>
              </a:ext>
            </a:extLst>
          </p:cNvPr>
          <p:cNvSpPr/>
          <p:nvPr/>
        </p:nvSpPr>
        <p:spPr>
          <a:xfrm>
            <a:off x="4396152" y="207433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Picture Placeholder 2"/>
          <p:cNvSpPr>
            <a:spLocks noGrp="1"/>
          </p:cNvSpPr>
          <p:nvPr>
            <p:ph type="pic" sz="quarter" idx="12"/>
          </p:nvPr>
        </p:nvSpPr>
        <p:spPr/>
      </p:sp>
      <p:sp>
        <p:nvSpPr>
          <p:cNvPr id="15" name="Rectangle 14">
            <a:extLst>
              <a:ext uri="{FF2B5EF4-FFF2-40B4-BE49-F238E27FC236}">
                <a16:creationId xmlns:a16="http://schemas.microsoft.com/office/drawing/2014/main" id="{287CDE7E-D7A3-4632-85EB-67E245F9E647}"/>
              </a:ext>
            </a:extLst>
          </p:cNvPr>
          <p:cNvSpPr/>
          <p:nvPr/>
        </p:nvSpPr>
        <p:spPr>
          <a:xfrm>
            <a:off x="8000200" y="2074333"/>
            <a:ext cx="3413477" cy="1755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 Placeholder 31"/>
          <p:cNvSpPr>
            <a:spLocks noGrp="1"/>
          </p:cNvSpPr>
          <p:nvPr>
            <p:ph type="body" sz="quarter" idx="10"/>
          </p:nvPr>
        </p:nvSpPr>
        <p:spPr/>
        <p:txBody>
          <a:bodyPr/>
          <a:lstStyle/>
          <a:p>
            <a:r>
              <a:rPr lang="en-US" dirty="0"/>
              <a:t>Services  </a:t>
            </a:r>
            <a:r>
              <a:rPr lang="en-US" dirty="0">
                <a:solidFill>
                  <a:schemeClr val="accent2"/>
                </a:solidFill>
              </a:rPr>
              <a:t>Industry vertical-wise</a:t>
            </a:r>
          </a:p>
        </p:txBody>
      </p:sp>
      <p:sp>
        <p:nvSpPr>
          <p:cNvPr id="39" name="Rectangle 38"/>
          <p:cNvSpPr/>
          <p:nvPr/>
        </p:nvSpPr>
        <p:spPr>
          <a:xfrm>
            <a:off x="797823" y="205740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TextBox 46"/>
          <p:cNvSpPr txBox="1"/>
          <p:nvPr/>
        </p:nvSpPr>
        <p:spPr>
          <a:xfrm>
            <a:off x="4881342"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FMCG</a:t>
            </a:r>
          </a:p>
        </p:txBody>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
        <p:nvSpPr>
          <p:cNvPr id="9" name="Text Placeholder 8">
            <a:extLst>
              <a:ext uri="{FF2B5EF4-FFF2-40B4-BE49-F238E27FC236}">
                <a16:creationId xmlns:a16="http://schemas.microsoft.com/office/drawing/2014/main" id="{2A7B1AF9-8117-4004-B035-C0FAA6699BFB}"/>
              </a:ext>
            </a:extLst>
          </p:cNvPr>
          <p:cNvSpPr>
            <a:spLocks noGrp="1"/>
          </p:cNvSpPr>
          <p:nvPr>
            <p:ph type="body" sz="quarter" idx="11"/>
          </p:nvPr>
        </p:nvSpPr>
        <p:spPr/>
        <p:txBody>
          <a:bodyPr>
            <a:normAutofit fontScale="85000" lnSpcReduction="10000"/>
          </a:bodyPr>
          <a:lstStyle/>
          <a:p>
            <a:endParaRPr lang="en-IN"/>
          </a:p>
        </p:txBody>
      </p:sp>
      <p:sp>
        <p:nvSpPr>
          <p:cNvPr id="16" name="TextBox 15">
            <a:extLst>
              <a:ext uri="{FF2B5EF4-FFF2-40B4-BE49-F238E27FC236}">
                <a16:creationId xmlns:a16="http://schemas.microsoft.com/office/drawing/2014/main" id="{23C54025-7858-4880-9321-1B77D5491081}"/>
              </a:ext>
            </a:extLst>
          </p:cNvPr>
          <p:cNvSpPr txBox="1"/>
          <p:nvPr/>
        </p:nvSpPr>
        <p:spPr>
          <a:xfrm>
            <a:off x="1308397" y="2818873"/>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manufacturing</a:t>
            </a:r>
          </a:p>
        </p:txBody>
      </p:sp>
      <p:sp>
        <p:nvSpPr>
          <p:cNvPr id="19" name="TextBox 18">
            <a:extLst>
              <a:ext uri="{FF2B5EF4-FFF2-40B4-BE49-F238E27FC236}">
                <a16:creationId xmlns:a16="http://schemas.microsoft.com/office/drawing/2014/main" id="{5E4C4D80-4A54-4409-A012-2D8F3F4936C1}"/>
              </a:ext>
            </a:extLst>
          </p:cNvPr>
          <p:cNvSpPr txBox="1"/>
          <p:nvPr/>
        </p:nvSpPr>
        <p:spPr>
          <a:xfrm>
            <a:off x="8474776" y="2799971"/>
            <a:ext cx="2425081" cy="205121"/>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BFSI</a:t>
            </a:r>
          </a:p>
        </p:txBody>
      </p:sp>
      <p:sp>
        <p:nvSpPr>
          <p:cNvPr id="21" name="TextBox 20">
            <a:extLst>
              <a:ext uri="{FF2B5EF4-FFF2-40B4-BE49-F238E27FC236}">
                <a16:creationId xmlns:a16="http://schemas.microsoft.com/office/drawing/2014/main" id="{32BD22B6-8736-4EF7-8F79-BB9761567426}"/>
              </a:ext>
            </a:extLst>
          </p:cNvPr>
          <p:cNvSpPr txBox="1"/>
          <p:nvPr/>
        </p:nvSpPr>
        <p:spPr>
          <a:xfrm>
            <a:off x="8477425"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bfsi</a:t>
            </a:r>
          </a:p>
        </p:txBody>
      </p:sp>
      <p:sp>
        <p:nvSpPr>
          <p:cNvPr id="23" name="Rectangle 22">
            <a:extLst>
              <a:ext uri="{FF2B5EF4-FFF2-40B4-BE49-F238E27FC236}">
                <a16:creationId xmlns:a16="http://schemas.microsoft.com/office/drawing/2014/main" id="{B4B0F39C-7147-4B8A-B1F6-57EFD2254E23}"/>
              </a:ext>
            </a:extLst>
          </p:cNvPr>
          <p:cNvSpPr/>
          <p:nvPr/>
        </p:nvSpPr>
        <p:spPr>
          <a:xfrm>
            <a:off x="4397728" y="3962400"/>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71E71AE9-6F60-4655-8DFA-AE408A991D2D}"/>
              </a:ext>
            </a:extLst>
          </p:cNvPr>
          <p:cNvSpPr/>
          <p:nvPr/>
        </p:nvSpPr>
        <p:spPr>
          <a:xfrm>
            <a:off x="799395" y="3962400"/>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TextBox 24">
            <a:extLst>
              <a:ext uri="{FF2B5EF4-FFF2-40B4-BE49-F238E27FC236}">
                <a16:creationId xmlns:a16="http://schemas.microsoft.com/office/drawing/2014/main" id="{0305CC47-FD6D-4927-9458-9B53A5EF23E8}"/>
              </a:ext>
            </a:extLst>
          </p:cNvPr>
          <p:cNvSpPr txBox="1"/>
          <p:nvPr/>
        </p:nvSpPr>
        <p:spPr>
          <a:xfrm>
            <a:off x="4864409" y="4744809"/>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Govt related</a:t>
            </a:r>
          </a:p>
        </p:txBody>
      </p:sp>
      <p:sp>
        <p:nvSpPr>
          <p:cNvPr id="27" name="TextBox 26">
            <a:extLst>
              <a:ext uri="{FF2B5EF4-FFF2-40B4-BE49-F238E27FC236}">
                <a16:creationId xmlns:a16="http://schemas.microsoft.com/office/drawing/2014/main" id="{7D63607F-08B3-44DD-87C5-74714E5D1FB5}"/>
              </a:ext>
            </a:extLst>
          </p:cNvPr>
          <p:cNvSpPr txBox="1"/>
          <p:nvPr/>
        </p:nvSpPr>
        <p:spPr>
          <a:xfrm>
            <a:off x="1223278" y="4744809"/>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Non profit (NGOs)</a:t>
            </a:r>
          </a:p>
        </p:txBody>
      </p:sp>
    </p:spTree>
    <p:extLst>
      <p:ext uri="{BB962C8B-B14F-4D97-AF65-F5344CB8AC3E}">
        <p14:creationId xmlns:p14="http://schemas.microsoft.com/office/powerpoint/2010/main" val="297573872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250"/>
                                        <p:tgtEl>
                                          <p:spTgt spid="39"/>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5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25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25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25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25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P spid="39" grpId="0" animBg="1"/>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3337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Text Placeholder 1"/>
          <p:cNvSpPr txBox="1">
            <a:spLocks/>
          </p:cNvSpPr>
          <p:nvPr/>
        </p:nvSpPr>
        <p:spPr>
          <a:xfrm>
            <a:off x="774706" y="759399"/>
            <a:ext cx="4373028" cy="451342"/>
          </a:xfrm>
          <a:prstGeom prst="rect">
            <a:avLst/>
          </a:prstGeom>
        </p:spPr>
        <p:txBody>
          <a:bodyPr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2200" b="0" kern="120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a:t>BFSI</a:t>
            </a:r>
            <a:endParaRPr lang="en-US" sz="2933" dirty="0">
              <a:solidFill>
                <a:schemeClr val="bg1"/>
              </a:solidFill>
            </a:endParaRPr>
          </a:p>
        </p:txBody>
      </p:sp>
      <p:cxnSp>
        <p:nvCxnSpPr>
          <p:cNvPr id="7" name="Straight Connector 6"/>
          <p:cNvCxnSpPr/>
          <p:nvPr/>
        </p:nvCxnSpPr>
        <p:spPr>
          <a:xfrm>
            <a:off x="787403" y="647700"/>
            <a:ext cx="1219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p:cNvSpPr txBox="1">
            <a:spLocks/>
          </p:cNvSpPr>
          <p:nvPr/>
        </p:nvSpPr>
        <p:spPr>
          <a:xfrm>
            <a:off x="787403" y="1280252"/>
            <a:ext cx="4373028" cy="156068"/>
          </a:xfrm>
          <a:prstGeom prst="rect">
            <a:avLst/>
          </a:prstGeom>
        </p:spPr>
        <p:txBody>
          <a:bodyPr lIns="0" tIns="0" rIns="0" bIns="0">
            <a:spAutoFit/>
          </a:bodyPr>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chemeClr val="bg1"/>
                </a:solidFill>
              </a:rPr>
              <a:t>Problem Statement</a:t>
            </a:r>
          </a:p>
        </p:txBody>
      </p:sp>
      <p:grpSp>
        <p:nvGrpSpPr>
          <p:cNvPr id="2" name="Group 1"/>
          <p:cNvGrpSpPr/>
          <p:nvPr/>
        </p:nvGrpSpPr>
        <p:grpSpPr>
          <a:xfrm>
            <a:off x="88899" y="3448754"/>
            <a:ext cx="6007100" cy="3409601"/>
            <a:chOff x="593725" y="3485068"/>
            <a:chExt cx="1311648" cy="2557201"/>
          </a:xfrm>
        </p:grpSpPr>
        <p:sp>
          <p:nvSpPr>
            <p:cNvPr id="10" name="TextBox 9"/>
            <p:cNvSpPr txBox="1"/>
            <p:nvPr/>
          </p:nvSpPr>
          <p:spPr>
            <a:xfrm>
              <a:off x="593725" y="3653730"/>
              <a:ext cx="1311648" cy="2388539"/>
            </a:xfrm>
            <a:prstGeom prst="rect">
              <a:avLst/>
            </a:prstGeom>
            <a:noFill/>
            <a:ln>
              <a:noFill/>
            </a:ln>
          </p:spPr>
          <p:txBody>
            <a:bodyPr wrap="square" lIns="0" tIns="0" rIns="0" bIns="0" rtlCol="0">
              <a:spAutoFit/>
            </a:bodyPr>
            <a:lstStyle/>
            <a:p>
              <a:pPr>
                <a:lnSpc>
                  <a:spcPct val="130000"/>
                </a:lnSpc>
              </a:pPr>
              <a:r>
                <a:rPr lang="en-US" sz="10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JumpStartNinja is involved in developing the following building blocks that enables KMBL consumers register their Face as a biometric measure for authentication</a:t>
              </a:r>
            </a:p>
            <a:p>
              <a:pPr>
                <a:lnSpc>
                  <a:spcPct val="130000"/>
                </a:lnSpc>
              </a:pPr>
              <a:endParaRPr lang="en-US" sz="1000" dirty="0">
                <a:solidFill>
                  <a:schemeClr val="accent4"/>
                </a:solidFill>
                <a:latin typeface="Lato" panose="020F0502020204030203" pitchFamily="34" charset="0"/>
              </a:endParaRPr>
            </a:p>
            <a:p>
              <a:pPr>
                <a:lnSpc>
                  <a:spcPct val="130000"/>
                </a:lnSpc>
              </a:pPr>
              <a:r>
                <a:rPr lang="en-US" sz="1000" dirty="0">
                  <a:solidFill>
                    <a:schemeClr val="accent4"/>
                  </a:solidFill>
                  <a:latin typeface="Lato" panose="020F0502020204030203" pitchFamily="34" charset="0"/>
                </a:rPr>
                <a:t>Image Validation : Validates the Image with respect to FACE Recognition Guidelines – Face Availability, Face Visibility, More number of Faces, Face Image Guidelines ( Min Pixel, Max Pixel, Optimal </a:t>
              </a:r>
              <a:r>
                <a:rPr lang="en-US" sz="1000" dirty="0" err="1">
                  <a:solidFill>
                    <a:schemeClr val="accent4"/>
                  </a:solidFill>
                  <a:latin typeface="Lato" panose="020F0502020204030203" pitchFamily="34" charset="0"/>
                </a:rPr>
                <a:t>Pixcels</a:t>
              </a:r>
              <a:r>
                <a:rPr lang="en-US" sz="1000" dirty="0">
                  <a:solidFill>
                    <a:schemeClr val="accent4"/>
                  </a:solidFill>
                  <a:latin typeface="Lato" panose="020F0502020204030203" pitchFamily="34" charset="0"/>
                </a:rPr>
                <a:t>, Pixel Distance Between Eyes), Face Angle and Head Orientation</a:t>
              </a:r>
            </a:p>
            <a:p>
              <a:pPr>
                <a:lnSpc>
                  <a:spcPct val="130000"/>
                </a:lnSpc>
              </a:pPr>
              <a:endParaRPr lang="en-US" sz="1000" dirty="0">
                <a:solidFill>
                  <a:schemeClr val="accent4"/>
                </a:solidFill>
                <a:latin typeface="Lato" panose="020F0502020204030203" pitchFamily="34" charset="0"/>
              </a:endParaRPr>
            </a:p>
            <a:p>
              <a:pPr fontAlgn="base">
                <a:lnSpc>
                  <a:spcPct val="130000"/>
                </a:lnSpc>
                <a:spcBef>
                  <a:spcPct val="0"/>
                </a:spcBef>
                <a:spcAft>
                  <a:spcPct val="0"/>
                </a:spcAft>
              </a:pPr>
              <a:r>
                <a:rPr lang="en-US" sz="1000" dirty="0">
                  <a:solidFill>
                    <a:schemeClr val="accent4"/>
                  </a:solidFill>
                  <a:latin typeface="Lato" panose="020F0502020204030203" pitchFamily="34" charset="0"/>
                </a:rPr>
                <a:t>This is second level of validation which measure the depth of the image used for Face detection using Python based CNN Model </a:t>
              </a:r>
            </a:p>
            <a:p>
              <a:pPr fontAlgn="base">
                <a:lnSpc>
                  <a:spcPct val="130000"/>
                </a:lnSpc>
                <a:spcBef>
                  <a:spcPct val="0"/>
                </a:spcBef>
                <a:spcAft>
                  <a:spcPct val="0"/>
                </a:spcAft>
              </a:pPr>
              <a:r>
                <a:rPr lang="en-US" sz="1000" dirty="0">
                  <a:solidFill>
                    <a:schemeClr val="accent4"/>
                  </a:solidFill>
                  <a:latin typeface="Lato" panose="020F0502020204030203" pitchFamily="34" charset="0"/>
                </a:rPr>
                <a:t>JumpStartNinja has build a CNN Model with minimal set of Image data that classifies Images either as “Fake” or “Real” Images. Challenge that most of Face Recognition systems encounter is “Spoofing” of image with Photos, Live Videos and Masks. </a:t>
              </a:r>
            </a:p>
            <a:p>
              <a:pPr fontAlgn="base">
                <a:lnSpc>
                  <a:spcPct val="130000"/>
                </a:lnSpc>
                <a:spcBef>
                  <a:spcPct val="0"/>
                </a:spcBef>
                <a:spcAft>
                  <a:spcPct val="0"/>
                </a:spcAft>
              </a:pPr>
              <a:endParaRPr lang="en-US" sz="1000" dirty="0">
                <a:solidFill>
                  <a:schemeClr val="accent4"/>
                </a:solidFill>
                <a:latin typeface="Lato" panose="020F0502020204030203" pitchFamily="34" charset="0"/>
              </a:endParaRPr>
            </a:p>
            <a:p>
              <a:pPr fontAlgn="base">
                <a:lnSpc>
                  <a:spcPct val="130000"/>
                </a:lnSpc>
                <a:spcBef>
                  <a:spcPct val="0"/>
                </a:spcBef>
                <a:spcAft>
                  <a:spcPct val="0"/>
                </a:spcAft>
              </a:pPr>
              <a:r>
                <a:rPr lang="en-US" sz="1000" dirty="0">
                  <a:solidFill>
                    <a:schemeClr val="accent4"/>
                  </a:solidFill>
                  <a:latin typeface="Lato" panose="020F0502020204030203" pitchFamily="34" charset="0"/>
                </a:rPr>
                <a:t>Our Algorithm eliminates this risk by classifying and filtering out the images that are used for Spoofing Purposes. Please see a small demo of the engine – </a:t>
              </a:r>
              <a:r>
                <a:rPr lang="en-US" sz="1000" dirty="0">
                  <a:solidFill>
                    <a:schemeClr val="accent4"/>
                  </a:solidFill>
                  <a:latin typeface="Lato" panose="020F0502020204030203" pitchFamily="34" charset="0"/>
                  <a:hlinkClick r:id="rId2">
                    <a:extLst>
                      <a:ext uri="{A12FA001-AC4F-418D-AE19-62706E023703}">
                        <ahyp:hlinkClr xmlns:ahyp="http://schemas.microsoft.com/office/drawing/2018/hyperlinkcolor" val="tx"/>
                      </a:ext>
                    </a:extLst>
                  </a:hlinkClick>
                </a:rPr>
                <a:t>Link</a:t>
              </a:r>
              <a:r>
                <a:rPr lang="en-US" sz="1000" dirty="0">
                  <a:solidFill>
                    <a:schemeClr val="accent4"/>
                  </a:solidFill>
                  <a:latin typeface="Lato" panose="020F0502020204030203" pitchFamily="34" charset="0"/>
                </a:rPr>
                <a:t> </a:t>
              </a:r>
              <a:endParaRPr lang="en-US" sz="10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endParaRPr lang="en-US" sz="10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11" name="Title 2"/>
            <p:cNvSpPr txBox="1">
              <a:spLocks/>
            </p:cNvSpPr>
            <p:nvPr/>
          </p:nvSpPr>
          <p:spPr>
            <a:xfrm>
              <a:off x="593725" y="3485068"/>
              <a:ext cx="1311648" cy="138500"/>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Solution approach</a:t>
              </a:r>
            </a:p>
          </p:txBody>
        </p:sp>
      </p:grpSp>
      <p:grpSp>
        <p:nvGrpSpPr>
          <p:cNvPr id="6" name="Group 5"/>
          <p:cNvGrpSpPr/>
          <p:nvPr/>
        </p:nvGrpSpPr>
        <p:grpSpPr>
          <a:xfrm>
            <a:off x="6370231" y="5414263"/>
            <a:ext cx="5635503" cy="409074"/>
            <a:chOff x="2540997" y="3513421"/>
            <a:chExt cx="1319803" cy="306806"/>
          </a:xfrm>
        </p:grpSpPr>
        <p:sp>
          <p:nvSpPr>
            <p:cNvPr id="13" name="TextBox 12"/>
            <p:cNvSpPr txBox="1"/>
            <p:nvPr/>
          </p:nvSpPr>
          <p:spPr>
            <a:xfrm>
              <a:off x="2543210" y="3682305"/>
              <a:ext cx="1317590" cy="137922"/>
            </a:xfrm>
            <a:prstGeom prst="rect">
              <a:avLst/>
            </a:prstGeom>
            <a:noFill/>
            <a:ln>
              <a:noFill/>
            </a:ln>
          </p:spPr>
          <p:txBody>
            <a:bodyPr wrap="square" lIns="0" tIns="0" rIns="0" bIns="0" rtlCol="0">
              <a:spAutoFit/>
            </a:bodyPr>
            <a:lstStyle/>
            <a:p>
              <a:pPr>
                <a:lnSpc>
                  <a:spcPct val="130000"/>
                </a:lnSpc>
              </a:pPr>
              <a:r>
                <a:rPr lang="en-US" sz="10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Facial Authentication based access to Transactions of 19 million users of KMBL</a:t>
              </a:r>
            </a:p>
          </p:txBody>
        </p:sp>
        <p:sp>
          <p:nvSpPr>
            <p:cNvPr id="14" name="Title 2"/>
            <p:cNvSpPr txBox="1">
              <a:spLocks/>
            </p:cNvSpPr>
            <p:nvPr/>
          </p:nvSpPr>
          <p:spPr>
            <a:xfrm>
              <a:off x="2540997" y="3513421"/>
              <a:ext cx="1317590" cy="138500"/>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Business impact</a:t>
              </a:r>
            </a:p>
          </p:txBody>
        </p:sp>
      </p:grpSp>
      <p:sp>
        <p:nvSpPr>
          <p:cNvPr id="25" name="TextBox 24"/>
          <p:cNvSpPr txBox="1"/>
          <p:nvPr/>
        </p:nvSpPr>
        <p:spPr>
          <a:xfrm>
            <a:off x="160889" y="1643385"/>
            <a:ext cx="6687585" cy="943656"/>
          </a:xfrm>
          <a:prstGeom prst="rect">
            <a:avLst/>
          </a:prstGeom>
          <a:noFill/>
        </p:spPr>
        <p:txBody>
          <a:bodyPr wrap="square" lIns="0" tIns="0" rIns="0" bIns="0" rtlCol="0">
            <a:spAutoFit/>
          </a:bodyPr>
          <a:lstStyle/>
          <a:p>
            <a:pPr marL="253994" marR="1513802" indent="-8466" algn="just">
              <a:lnSpc>
                <a:spcPct val="117000"/>
              </a:lnSpc>
              <a:spcAft>
                <a:spcPts val="827"/>
              </a:spcAft>
            </a:pPr>
            <a:r>
              <a:rPr lang="en-IN" sz="1067" dirty="0">
                <a:solidFill>
                  <a:srgbClr val="000000"/>
                </a:solidFill>
                <a:latin typeface="Arial" panose="020B0604020202020204" pitchFamily="34" charset="0"/>
                <a:ea typeface="Arial" panose="020B0604020202020204" pitchFamily="34" charset="0"/>
              </a:rPr>
              <a:t>Kotak Bank is embarking on a key organizational initiative aimed at introducing “Facial Recognition” as the 3 Factor Authentication to all customers. It is the most innovate and “first of its kind “in India’s Banking Ecosystem. By December 2019, 19 million banking consumers of KMBL will be using Facial Recognition based authentication for many of the critical use-cases that needs 3 factor authentication</a:t>
            </a:r>
          </a:p>
        </p:txBody>
      </p:sp>
      <p:pic>
        <p:nvPicPr>
          <p:cNvPr id="4098" name="Picture 2" descr="Image result for kotak mahindra bank">
            <a:extLst>
              <a:ext uri="{FF2B5EF4-FFF2-40B4-BE49-F238E27FC236}">
                <a16:creationId xmlns:a16="http://schemas.microsoft.com/office/drawing/2014/main" id="{BF92019A-6CF9-4C9C-A785-C8B0C3FD84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9939" y="-3698"/>
            <a:ext cx="2159107" cy="121449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D74D7D4-1E21-4C8D-92B3-738929FAC38D}"/>
              </a:ext>
            </a:extLst>
          </p:cNvPr>
          <p:cNvSpPr txBox="1"/>
          <p:nvPr/>
        </p:nvSpPr>
        <p:spPr>
          <a:xfrm>
            <a:off x="6256889" y="441167"/>
            <a:ext cx="5878697" cy="4822730"/>
          </a:xfrm>
          <a:prstGeom prst="rect">
            <a:avLst/>
          </a:prstGeom>
          <a:noFill/>
          <a:ln>
            <a:noFill/>
          </a:ln>
        </p:spPr>
        <p:txBody>
          <a:bodyPr wrap="square" lIns="0" tIns="0" rIns="0" bIns="0" rtlCol="0">
            <a:spAutoFit/>
          </a:bodyPr>
          <a:lstStyle/>
          <a:p>
            <a:pPr lvl="0" eaLnBrk="0" fontAlgn="base" hangingPunct="0">
              <a:spcBef>
                <a:spcPct val="0"/>
              </a:spcBef>
              <a:spcAft>
                <a:spcPct val="0"/>
              </a:spcAft>
            </a:pPr>
            <a:r>
              <a:rPr lang="en-US" sz="1333" b="1" u="sng" dirty="0">
                <a:solidFill>
                  <a:schemeClr val="accent1"/>
                </a:solidFill>
              </a:rPr>
              <a:t>Liveliness Detection</a:t>
            </a:r>
          </a:p>
          <a:p>
            <a:pPr lvl="0" eaLnBrk="0" fontAlgn="base" hangingPunct="0">
              <a:spcBef>
                <a:spcPct val="0"/>
              </a:spcBef>
              <a:spcAft>
                <a:spcPct val="0"/>
              </a:spcAft>
            </a:pPr>
            <a:endParaRPr lang="en-US" sz="1067" dirty="0"/>
          </a:p>
          <a:p>
            <a:pPr lvl="0" eaLnBrk="0" fontAlgn="base" hangingPunct="0">
              <a:spcBef>
                <a:spcPct val="0"/>
              </a:spcBef>
              <a:spcAft>
                <a:spcPct val="0"/>
              </a:spcAft>
            </a:pPr>
            <a:r>
              <a:rPr lang="en-US" sz="1067" dirty="0"/>
              <a:t>This is the Final Level of Validation where in User Gestures are validated and the Liveliness of the photo is tested.</a:t>
            </a:r>
          </a:p>
          <a:p>
            <a:pPr lvl="0" eaLnBrk="0" fontAlgn="base" hangingPunct="0">
              <a:spcBef>
                <a:spcPct val="0"/>
              </a:spcBef>
              <a:spcAft>
                <a:spcPct val="0"/>
              </a:spcAft>
            </a:pPr>
            <a:endParaRPr lang="en-US" sz="1067" dirty="0"/>
          </a:p>
          <a:p>
            <a:pPr lvl="0" eaLnBrk="0" fontAlgn="base" hangingPunct="0">
              <a:spcBef>
                <a:spcPct val="0"/>
              </a:spcBef>
              <a:spcAft>
                <a:spcPct val="0"/>
              </a:spcAft>
            </a:pPr>
            <a:r>
              <a:rPr lang="en-US" sz="1067" b="1" dirty="0">
                <a:solidFill>
                  <a:schemeClr val="accent1"/>
                </a:solidFill>
              </a:rPr>
              <a:t>GUIS (Gesture Understanding Intelligent System)</a:t>
            </a:r>
            <a:r>
              <a:rPr lang="en-US" sz="1067" dirty="0">
                <a:solidFill>
                  <a:schemeClr val="accent1"/>
                </a:solidFill>
              </a:rPr>
              <a:t>: </a:t>
            </a:r>
            <a:r>
              <a:rPr lang="en-US" sz="1067" dirty="0"/>
              <a:t>We Propose to Build a Platform to Capture all the possible Gestures that Bank Customers can use for the liveliness detection like – </a:t>
            </a:r>
            <a:r>
              <a:rPr lang="en-US" sz="1067" b="1" dirty="0">
                <a:solidFill>
                  <a:schemeClr val="accent1"/>
                </a:solidFill>
              </a:rPr>
              <a:t>Eye Blinking, Raising of Hand, Moving Head Left or Right</a:t>
            </a:r>
            <a:r>
              <a:rPr lang="en-US" sz="1067" dirty="0"/>
              <a:t> etc. This platform allows IT admin to Mask / Unmask the Gestures from time-to-time. If admin things Gestures are times out and there is possibility to break the system using recorded gestures, he can mask those gestures and create a new set of Gestures. </a:t>
            </a:r>
          </a:p>
          <a:p>
            <a:pPr lvl="0" eaLnBrk="0" fontAlgn="base" hangingPunct="0">
              <a:spcBef>
                <a:spcPct val="0"/>
              </a:spcBef>
              <a:spcAft>
                <a:spcPct val="0"/>
              </a:spcAft>
            </a:pPr>
            <a:endParaRPr lang="en-US" sz="1067" dirty="0"/>
          </a:p>
          <a:p>
            <a:pPr lvl="0" eaLnBrk="0" fontAlgn="base" hangingPunct="0">
              <a:spcBef>
                <a:spcPct val="0"/>
              </a:spcBef>
              <a:spcAft>
                <a:spcPct val="0"/>
              </a:spcAft>
            </a:pPr>
            <a:r>
              <a:rPr lang="en-US" sz="1067" dirty="0"/>
              <a:t>While Reiteration or Verification, users will be randomized with Gestures created in this Platform and the liveliness is validated.</a:t>
            </a:r>
          </a:p>
          <a:p>
            <a:pPr lvl="0" eaLnBrk="0" fontAlgn="base" hangingPunct="0">
              <a:spcBef>
                <a:spcPct val="0"/>
              </a:spcBef>
              <a:spcAft>
                <a:spcPct val="0"/>
              </a:spcAft>
            </a:pPr>
            <a:r>
              <a:rPr lang="en-US" sz="1067" dirty="0"/>
              <a:t> </a:t>
            </a:r>
          </a:p>
          <a:p>
            <a:pPr lvl="0" eaLnBrk="0" fontAlgn="base" hangingPunct="0">
              <a:spcBef>
                <a:spcPct val="0"/>
              </a:spcBef>
              <a:spcAft>
                <a:spcPct val="0"/>
              </a:spcAft>
            </a:pPr>
            <a:r>
              <a:rPr lang="en-US" sz="1067" dirty="0"/>
              <a:t>GUIS internally uses the right Cognitive API for the right gesture – Computer Vision, Customer Vision Classification, Custom Vision Object Detection.</a:t>
            </a:r>
          </a:p>
          <a:p>
            <a:pPr lvl="0" eaLnBrk="0" fontAlgn="base" hangingPunct="0">
              <a:spcBef>
                <a:spcPct val="0"/>
              </a:spcBef>
              <a:spcAft>
                <a:spcPct val="0"/>
              </a:spcAft>
            </a:pPr>
            <a:endParaRPr lang="en-US" sz="1067" dirty="0"/>
          </a:p>
          <a:p>
            <a:pPr eaLnBrk="0" fontAlgn="base" hangingPunct="0">
              <a:spcBef>
                <a:spcPct val="0"/>
              </a:spcBef>
              <a:spcAft>
                <a:spcPct val="0"/>
              </a:spcAft>
            </a:pPr>
            <a:r>
              <a:rPr lang="en-US" sz="1067" dirty="0"/>
              <a:t>Active Learning Module</a:t>
            </a:r>
          </a:p>
          <a:p>
            <a:pPr eaLnBrk="0" fontAlgn="base" hangingPunct="0">
              <a:spcBef>
                <a:spcPct val="0"/>
              </a:spcBef>
              <a:spcAft>
                <a:spcPct val="0"/>
              </a:spcAft>
            </a:pPr>
            <a:endParaRPr lang="en-US" sz="1067" dirty="0"/>
          </a:p>
          <a:p>
            <a:pPr eaLnBrk="0" fontAlgn="base" hangingPunct="0">
              <a:spcBef>
                <a:spcPct val="0"/>
              </a:spcBef>
              <a:spcAft>
                <a:spcPct val="0"/>
              </a:spcAft>
            </a:pPr>
            <a:r>
              <a:rPr lang="en-US" sz="1067" dirty="0"/>
              <a:t>This is a very crucial module for any ML problem that we are trying to solve – Vision, Audio or NLP. Precision &amp; Recall for ML problems progressively gets better. To achieve the same, we need to have proper instrumentation system in place that helps in fine-tuning the algorithm results</a:t>
            </a:r>
          </a:p>
          <a:p>
            <a:pPr eaLnBrk="0" fontAlgn="base" hangingPunct="0">
              <a:spcBef>
                <a:spcPct val="0"/>
              </a:spcBef>
              <a:spcAft>
                <a:spcPct val="0"/>
              </a:spcAft>
            </a:pPr>
            <a:endParaRPr lang="en-US" sz="1067" dirty="0"/>
          </a:p>
          <a:p>
            <a:pPr eaLnBrk="0" fontAlgn="base" hangingPunct="0">
              <a:spcBef>
                <a:spcPct val="0"/>
              </a:spcBef>
              <a:spcAft>
                <a:spcPct val="0"/>
              </a:spcAft>
            </a:pPr>
            <a:r>
              <a:rPr lang="en-US" sz="1067" dirty="0"/>
              <a:t>We need to fine-tune results of “Client Side Image Validation Engine (Gate 1)” and “Image Depth Analytics Engine (Gate 2)”. For this purpose, we have to store all the failed Images of these two engines in a temporary storage ( Blob, Cosmos DB) with a retention period of 2-4 weeks. Active Learning Modules reads all the images from this storage and helps to enrich algorithms by adding more data-sets</a:t>
            </a:r>
          </a:p>
          <a:p>
            <a:pPr lvl="0" eaLnBrk="0" fontAlgn="base" hangingPunct="0">
              <a:spcBef>
                <a:spcPct val="0"/>
              </a:spcBef>
              <a:spcAft>
                <a:spcPct val="0"/>
              </a:spcAft>
            </a:pPr>
            <a:endParaRPr lang="en-US" sz="1067" dirty="0"/>
          </a:p>
          <a:p>
            <a:pPr>
              <a:lnSpc>
                <a:spcPct val="130000"/>
              </a:lnSpc>
            </a:pPr>
            <a:endParaRPr lang="en-US" sz="10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18" name="Title 2">
            <a:extLst>
              <a:ext uri="{FF2B5EF4-FFF2-40B4-BE49-F238E27FC236}">
                <a16:creationId xmlns:a16="http://schemas.microsoft.com/office/drawing/2014/main" id="{7576BA82-73BC-4FE3-A2F9-FFE43F9513E7}"/>
              </a:ext>
            </a:extLst>
          </p:cNvPr>
          <p:cNvSpPr txBox="1">
            <a:spLocks/>
          </p:cNvSpPr>
          <p:nvPr/>
        </p:nvSpPr>
        <p:spPr>
          <a:xfrm>
            <a:off x="6209647" y="123228"/>
            <a:ext cx="6007100" cy="184666"/>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Solution approach continued…</a:t>
            </a:r>
          </a:p>
        </p:txBody>
      </p:sp>
    </p:spTree>
    <p:extLst>
      <p:ext uri="{BB962C8B-B14F-4D97-AF65-F5344CB8AC3E}">
        <p14:creationId xmlns:p14="http://schemas.microsoft.com/office/powerpoint/2010/main" val="4067743777"/>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fill="hold"/>
                                        <p:tgtEl>
                                          <p:spTgt spid="2"/>
                                        </p:tgtEl>
                                        <p:attrNameLst>
                                          <p:attrName>ppt_x</p:attrName>
                                        </p:attrNameLst>
                                      </p:cBhvr>
                                      <p:tavLst>
                                        <p:tav tm="0">
                                          <p:val>
                                            <p:strVal val="0-#ppt_w/2"/>
                                          </p:val>
                                        </p:tav>
                                        <p:tav tm="100000">
                                          <p:val>
                                            <p:strVal val="#ppt_x"/>
                                          </p:val>
                                        </p:tav>
                                      </p:tavLst>
                                    </p:anim>
                                    <p:anim calcmode="lin" valueType="num">
                                      <p:cBhvr additive="base">
                                        <p:cTn id="24" dur="25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50" fill="hold"/>
                                        <p:tgtEl>
                                          <p:spTgt spid="6"/>
                                        </p:tgtEl>
                                        <p:attrNameLst>
                                          <p:attrName>ppt_x</p:attrName>
                                        </p:attrNameLst>
                                      </p:cBhvr>
                                      <p:tavLst>
                                        <p:tav tm="0">
                                          <p:val>
                                            <p:strVal val="0-#ppt_w/2"/>
                                          </p:val>
                                        </p:tav>
                                        <p:tav tm="100000">
                                          <p:val>
                                            <p:strVal val="#ppt_x"/>
                                          </p:val>
                                        </p:tav>
                                      </p:tavLst>
                                    </p:anim>
                                    <p:anim calcmode="lin" valueType="num">
                                      <p:cBhvr additive="base">
                                        <p:cTn id="29"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B20D15-92A9-41C1-AE9F-A531FB1988C7}"/>
              </a:ext>
            </a:extLst>
          </p:cNvPr>
          <p:cNvPicPr>
            <a:picLocks noChangeAspect="1"/>
          </p:cNvPicPr>
          <p:nvPr/>
        </p:nvPicPr>
        <p:blipFill>
          <a:blip r:embed="rId2"/>
          <a:stretch>
            <a:fillRect/>
          </a:stretch>
        </p:blipFill>
        <p:spPr>
          <a:xfrm>
            <a:off x="1167384" y="0"/>
            <a:ext cx="9857232" cy="6858000"/>
          </a:xfrm>
          <a:prstGeom prst="rect">
            <a:avLst/>
          </a:prstGeom>
        </p:spPr>
      </p:pic>
    </p:spTree>
    <p:extLst>
      <p:ext uri="{BB962C8B-B14F-4D97-AF65-F5344CB8AC3E}">
        <p14:creationId xmlns:p14="http://schemas.microsoft.com/office/powerpoint/2010/main" val="1162859954"/>
      </p:ext>
    </p:extLst>
  </p:cSld>
  <p:clrMapOvr>
    <a:masterClrMapping/>
  </p:clrMapOvr>
  <p:transition spd="slow" advClick="0" advTm="3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p:sp>
      <p:sp>
        <p:nvSpPr>
          <p:cNvPr id="7" name="Picture Placeholder 6"/>
          <p:cNvSpPr>
            <a:spLocks noGrp="1"/>
          </p:cNvSpPr>
          <p:nvPr>
            <p:ph type="pic" sz="quarter" idx="13"/>
          </p:nvPr>
        </p:nvSpPr>
        <p:spPr>
          <a:xfrm>
            <a:off x="7999479" y="2075317"/>
            <a:ext cx="3413477" cy="1755360"/>
          </a:xfrm>
        </p:spPr>
      </p:sp>
      <p:sp>
        <p:nvSpPr>
          <p:cNvPr id="24" name="Rectangle 23">
            <a:extLst>
              <a:ext uri="{FF2B5EF4-FFF2-40B4-BE49-F238E27FC236}">
                <a16:creationId xmlns:a16="http://schemas.microsoft.com/office/drawing/2014/main" id="{71E71AE9-6F60-4655-8DFA-AE408A991D2D}"/>
              </a:ext>
            </a:extLst>
          </p:cNvPr>
          <p:cNvSpPr/>
          <p:nvPr/>
        </p:nvSpPr>
        <p:spPr>
          <a:xfrm>
            <a:off x="8001203" y="2072171"/>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Rectangle 19">
            <a:extLst>
              <a:ext uri="{FF2B5EF4-FFF2-40B4-BE49-F238E27FC236}">
                <a16:creationId xmlns:a16="http://schemas.microsoft.com/office/drawing/2014/main" id="{7B303605-F472-4E9D-B459-E2683CED4D99}"/>
              </a:ext>
            </a:extLst>
          </p:cNvPr>
          <p:cNvSpPr/>
          <p:nvPr/>
        </p:nvSpPr>
        <p:spPr>
          <a:xfrm>
            <a:off x="4396152" y="207433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Picture Placeholder 2"/>
          <p:cNvSpPr>
            <a:spLocks noGrp="1"/>
          </p:cNvSpPr>
          <p:nvPr>
            <p:ph type="pic" sz="quarter" idx="12"/>
          </p:nvPr>
        </p:nvSpPr>
        <p:spPr/>
      </p:sp>
      <p:sp>
        <p:nvSpPr>
          <p:cNvPr id="15" name="Rectangle 14">
            <a:extLst>
              <a:ext uri="{FF2B5EF4-FFF2-40B4-BE49-F238E27FC236}">
                <a16:creationId xmlns:a16="http://schemas.microsoft.com/office/drawing/2014/main" id="{287CDE7E-D7A3-4632-85EB-67E245F9E647}"/>
              </a:ext>
            </a:extLst>
          </p:cNvPr>
          <p:cNvSpPr/>
          <p:nvPr/>
        </p:nvSpPr>
        <p:spPr>
          <a:xfrm>
            <a:off x="807850" y="3955109"/>
            <a:ext cx="3413477" cy="1755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 Placeholder 31"/>
          <p:cNvSpPr>
            <a:spLocks noGrp="1"/>
          </p:cNvSpPr>
          <p:nvPr>
            <p:ph type="body" sz="quarter" idx="10"/>
          </p:nvPr>
        </p:nvSpPr>
        <p:spPr/>
        <p:txBody>
          <a:bodyPr/>
          <a:lstStyle/>
          <a:p>
            <a:r>
              <a:rPr lang="en-US" dirty="0"/>
              <a:t>Services  </a:t>
            </a:r>
            <a:r>
              <a:rPr lang="en-US" dirty="0">
                <a:solidFill>
                  <a:schemeClr val="accent2"/>
                </a:solidFill>
              </a:rPr>
              <a:t>Industry vertical-wise</a:t>
            </a:r>
          </a:p>
        </p:txBody>
      </p:sp>
      <p:sp>
        <p:nvSpPr>
          <p:cNvPr id="39" name="Rectangle 38"/>
          <p:cNvSpPr/>
          <p:nvPr/>
        </p:nvSpPr>
        <p:spPr>
          <a:xfrm>
            <a:off x="797823" y="205740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TextBox 46"/>
          <p:cNvSpPr txBox="1"/>
          <p:nvPr/>
        </p:nvSpPr>
        <p:spPr>
          <a:xfrm>
            <a:off x="4881342"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FMCG</a:t>
            </a:r>
          </a:p>
        </p:txBody>
      </p:sp>
      <p:sp>
        <p:nvSpPr>
          <p:cNvPr id="5" name="Picture Placeholder 4"/>
          <p:cNvSpPr>
            <a:spLocks noGrp="1"/>
          </p:cNvSpPr>
          <p:nvPr>
            <p:ph type="pic" sz="quarter" idx="17"/>
          </p:nvPr>
        </p:nvSpPr>
        <p:spPr/>
      </p:sp>
      <p:sp>
        <p:nvSpPr>
          <p:cNvPr id="9" name="Text Placeholder 8">
            <a:extLst>
              <a:ext uri="{FF2B5EF4-FFF2-40B4-BE49-F238E27FC236}">
                <a16:creationId xmlns:a16="http://schemas.microsoft.com/office/drawing/2014/main" id="{2A7B1AF9-8117-4004-B035-C0FAA6699BFB}"/>
              </a:ext>
            </a:extLst>
          </p:cNvPr>
          <p:cNvSpPr>
            <a:spLocks noGrp="1"/>
          </p:cNvSpPr>
          <p:nvPr>
            <p:ph type="body" sz="quarter" idx="11"/>
          </p:nvPr>
        </p:nvSpPr>
        <p:spPr/>
        <p:txBody>
          <a:bodyPr>
            <a:normAutofit fontScale="85000" lnSpcReduction="10000"/>
          </a:bodyPr>
          <a:lstStyle/>
          <a:p>
            <a:endParaRPr lang="en-IN"/>
          </a:p>
        </p:txBody>
      </p:sp>
      <p:sp>
        <p:nvSpPr>
          <p:cNvPr id="16" name="TextBox 15">
            <a:extLst>
              <a:ext uri="{FF2B5EF4-FFF2-40B4-BE49-F238E27FC236}">
                <a16:creationId xmlns:a16="http://schemas.microsoft.com/office/drawing/2014/main" id="{23C54025-7858-4880-9321-1B77D5491081}"/>
              </a:ext>
            </a:extLst>
          </p:cNvPr>
          <p:cNvSpPr txBox="1"/>
          <p:nvPr/>
        </p:nvSpPr>
        <p:spPr>
          <a:xfrm>
            <a:off x="1308397" y="2818873"/>
            <a:ext cx="2425081" cy="205121"/>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manufacturing</a:t>
            </a:r>
          </a:p>
        </p:txBody>
      </p:sp>
      <p:sp>
        <p:nvSpPr>
          <p:cNvPr id="19" name="TextBox 18">
            <a:extLst>
              <a:ext uri="{FF2B5EF4-FFF2-40B4-BE49-F238E27FC236}">
                <a16:creationId xmlns:a16="http://schemas.microsoft.com/office/drawing/2014/main" id="{5E4C4D80-4A54-4409-A012-2D8F3F4936C1}"/>
              </a:ext>
            </a:extLst>
          </p:cNvPr>
          <p:cNvSpPr txBox="1"/>
          <p:nvPr/>
        </p:nvSpPr>
        <p:spPr>
          <a:xfrm>
            <a:off x="8474776" y="2799971"/>
            <a:ext cx="2425081" cy="205121"/>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BFSI</a:t>
            </a:r>
          </a:p>
        </p:txBody>
      </p:sp>
      <p:sp>
        <p:nvSpPr>
          <p:cNvPr id="23" name="Rectangle 22">
            <a:extLst>
              <a:ext uri="{FF2B5EF4-FFF2-40B4-BE49-F238E27FC236}">
                <a16:creationId xmlns:a16="http://schemas.microsoft.com/office/drawing/2014/main" id="{B4B0F39C-7147-4B8A-B1F6-57EFD2254E23}"/>
              </a:ext>
            </a:extLst>
          </p:cNvPr>
          <p:cNvSpPr/>
          <p:nvPr/>
        </p:nvSpPr>
        <p:spPr>
          <a:xfrm>
            <a:off x="4397728" y="3962400"/>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TextBox 24">
            <a:extLst>
              <a:ext uri="{FF2B5EF4-FFF2-40B4-BE49-F238E27FC236}">
                <a16:creationId xmlns:a16="http://schemas.microsoft.com/office/drawing/2014/main" id="{0305CC47-FD6D-4927-9458-9B53A5EF23E8}"/>
              </a:ext>
            </a:extLst>
          </p:cNvPr>
          <p:cNvSpPr txBox="1"/>
          <p:nvPr/>
        </p:nvSpPr>
        <p:spPr>
          <a:xfrm>
            <a:off x="4864409" y="4744809"/>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Govt related</a:t>
            </a:r>
          </a:p>
        </p:txBody>
      </p:sp>
      <p:sp>
        <p:nvSpPr>
          <p:cNvPr id="27" name="TextBox 26">
            <a:extLst>
              <a:ext uri="{FF2B5EF4-FFF2-40B4-BE49-F238E27FC236}">
                <a16:creationId xmlns:a16="http://schemas.microsoft.com/office/drawing/2014/main" id="{7D63607F-08B3-44DD-87C5-74714E5D1FB5}"/>
              </a:ext>
            </a:extLst>
          </p:cNvPr>
          <p:cNvSpPr txBox="1"/>
          <p:nvPr/>
        </p:nvSpPr>
        <p:spPr>
          <a:xfrm>
            <a:off x="1248029" y="4773161"/>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Non profit (NGOs)</a:t>
            </a:r>
          </a:p>
        </p:txBody>
      </p:sp>
      <p:sp>
        <p:nvSpPr>
          <p:cNvPr id="21" name="TextBox 20">
            <a:extLst>
              <a:ext uri="{FF2B5EF4-FFF2-40B4-BE49-F238E27FC236}">
                <a16:creationId xmlns:a16="http://schemas.microsoft.com/office/drawing/2014/main" id="{32BD22B6-8736-4EF7-8F79-BB9761567426}"/>
              </a:ext>
            </a:extLst>
          </p:cNvPr>
          <p:cNvSpPr txBox="1"/>
          <p:nvPr/>
        </p:nvSpPr>
        <p:spPr>
          <a:xfrm>
            <a:off x="8477425"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bfsi</a:t>
            </a:r>
          </a:p>
        </p:txBody>
      </p:sp>
    </p:spTree>
    <p:extLst>
      <p:ext uri="{BB962C8B-B14F-4D97-AF65-F5344CB8AC3E}">
        <p14:creationId xmlns:p14="http://schemas.microsoft.com/office/powerpoint/2010/main" val="16454472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250"/>
                                        <p:tgtEl>
                                          <p:spTgt spid="39"/>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5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25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25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25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25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0" grpId="0" animBg="1"/>
      <p:bldP spid="15" grpId="0" animBg="1"/>
      <p:bldP spid="39"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5677"/>
            <a:ext cx="6096000" cy="3337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Text Placeholder 1"/>
          <p:cNvSpPr txBox="1">
            <a:spLocks/>
          </p:cNvSpPr>
          <p:nvPr/>
        </p:nvSpPr>
        <p:spPr>
          <a:xfrm>
            <a:off x="774706" y="759399"/>
            <a:ext cx="4373028" cy="451342"/>
          </a:xfrm>
          <a:prstGeom prst="rect">
            <a:avLst/>
          </a:prstGeom>
        </p:spPr>
        <p:txBody>
          <a:bodyPr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2200" b="0" kern="120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a:t>Non profits</a:t>
            </a:r>
            <a:endParaRPr lang="en-US" sz="2933" dirty="0">
              <a:solidFill>
                <a:schemeClr val="bg1"/>
              </a:solidFill>
            </a:endParaRPr>
          </a:p>
        </p:txBody>
      </p:sp>
      <p:cxnSp>
        <p:nvCxnSpPr>
          <p:cNvPr id="7" name="Straight Connector 6"/>
          <p:cNvCxnSpPr/>
          <p:nvPr/>
        </p:nvCxnSpPr>
        <p:spPr>
          <a:xfrm>
            <a:off x="787403" y="647700"/>
            <a:ext cx="1219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p:cNvSpPr txBox="1">
            <a:spLocks/>
          </p:cNvSpPr>
          <p:nvPr/>
        </p:nvSpPr>
        <p:spPr>
          <a:xfrm>
            <a:off x="787403" y="1195193"/>
            <a:ext cx="4373028" cy="156068"/>
          </a:xfrm>
          <a:prstGeom prst="rect">
            <a:avLst/>
          </a:prstGeom>
        </p:spPr>
        <p:txBody>
          <a:bodyPr lIns="0" tIns="0" rIns="0" bIns="0">
            <a:spAutoFit/>
          </a:bodyPr>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chemeClr val="bg1"/>
                </a:solidFill>
              </a:rPr>
              <a:t>Problem Statement</a:t>
            </a:r>
          </a:p>
        </p:txBody>
      </p:sp>
      <p:grpSp>
        <p:nvGrpSpPr>
          <p:cNvPr id="2" name="Group 1"/>
          <p:cNvGrpSpPr/>
          <p:nvPr/>
        </p:nvGrpSpPr>
        <p:grpSpPr>
          <a:xfrm>
            <a:off x="6208378" y="259906"/>
            <a:ext cx="6007100" cy="4668402"/>
            <a:chOff x="593725" y="3485068"/>
            <a:chExt cx="1311648" cy="2511814"/>
          </a:xfrm>
        </p:grpSpPr>
        <p:sp>
          <p:nvSpPr>
            <p:cNvPr id="10" name="TextBox 9"/>
            <p:cNvSpPr txBox="1"/>
            <p:nvPr/>
          </p:nvSpPr>
          <p:spPr>
            <a:xfrm>
              <a:off x="593725" y="3682306"/>
              <a:ext cx="1311648" cy="2314576"/>
            </a:xfrm>
            <a:prstGeom prst="rect">
              <a:avLst/>
            </a:prstGeom>
            <a:noFill/>
            <a:ln>
              <a:noFill/>
            </a:ln>
          </p:spPr>
          <p:txBody>
            <a:bodyPr wrap="square" lIns="0" tIns="0" rIns="0" bIns="0" rtlCol="0">
              <a:spAutoFit/>
            </a:bodyPr>
            <a:lstStyle/>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We have build a Cognitive Data Pipeline that automates all the work of consultant with a very minimal manual intervention with the following building blocks</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Data Ingestion</a:t>
              </a:r>
            </a:p>
            <a:p>
              <a:pPr lvl="1">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Bing New API</a:t>
              </a:r>
            </a:p>
            <a:p>
              <a:pPr lvl="1">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Moderation of Keywords / Content Extraction using a Custom UI</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Data Storage</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             Storage of website Content from Bing API results in Azure Cosmos DB – Document DB Engine</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             Storage of Keywords, Sentiments and Recommendations on Azure SQL Server</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Preparation &amp; Training</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             Azure Function for Text Extraction and Sentiments Extraction using Cognitive Services API</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             Fetching Entity details like Place, Person and other critical information for Model Training Purpose</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             Azure ML Model to generate recommended actions as per the sentiments and Keywords </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 Reports Generation</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            Azure SQL DB and Azure Analytics Services to build Cubes required for Power BI Report</a:t>
              </a:r>
            </a:p>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            Data Visualization using Power BI Report with filtering &amp; search options            </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p:txBody>
        </p:sp>
        <p:sp>
          <p:nvSpPr>
            <p:cNvPr id="11" name="Title 2"/>
            <p:cNvSpPr txBox="1">
              <a:spLocks/>
            </p:cNvSpPr>
            <p:nvPr/>
          </p:nvSpPr>
          <p:spPr>
            <a:xfrm>
              <a:off x="593725" y="3485068"/>
              <a:ext cx="1311648" cy="99359"/>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Solution approach</a:t>
              </a:r>
            </a:p>
          </p:txBody>
        </p:sp>
      </p:grpSp>
      <p:grpSp>
        <p:nvGrpSpPr>
          <p:cNvPr id="6" name="Group 5"/>
          <p:cNvGrpSpPr/>
          <p:nvPr/>
        </p:nvGrpSpPr>
        <p:grpSpPr>
          <a:xfrm>
            <a:off x="67956" y="4398374"/>
            <a:ext cx="11785752" cy="1535152"/>
            <a:chOff x="2540997" y="3513421"/>
            <a:chExt cx="1319803" cy="673584"/>
          </a:xfrm>
        </p:grpSpPr>
        <p:sp>
          <p:nvSpPr>
            <p:cNvPr id="13" name="TextBox 12"/>
            <p:cNvSpPr txBox="1"/>
            <p:nvPr/>
          </p:nvSpPr>
          <p:spPr>
            <a:xfrm>
              <a:off x="2543210" y="3682305"/>
              <a:ext cx="1317590" cy="504700"/>
            </a:xfrm>
            <a:prstGeom prst="rect">
              <a:avLst/>
            </a:prstGeom>
            <a:noFill/>
            <a:ln>
              <a:noFill/>
            </a:ln>
          </p:spPr>
          <p:txBody>
            <a:bodyPr wrap="square" lIns="0" tIns="0" rIns="0" bIns="0" rtlCol="0">
              <a:spAutoFit/>
            </a:bodyPr>
            <a:lstStyle/>
            <a:p>
              <a:pPr marL="228594" indent="-228594">
                <a:lnSpc>
                  <a:spcPct val="130000"/>
                </a:lnSpc>
                <a:buFont typeface="Arial" panose="020B0604020202020204" pitchFamily="34" charset="0"/>
                <a:buChar char="•"/>
              </a:pPr>
              <a:r>
                <a:rPr lang="en-US" sz="1467" dirty="0">
                  <a:latin typeface="Lato" panose="020F0502020204030203" pitchFamily="34" charset="0"/>
                  <a:ea typeface="Open Sans Light" panose="020B0306030504020204" pitchFamily="34" charset="0"/>
                  <a:cs typeface="Open Sans Light" panose="020B0306030504020204" pitchFamily="34" charset="0"/>
                </a:rPr>
                <a:t>End to End automation of Data Search, Ingestion, Moderation, Sentiment Extraction, ML based Data  Curation and Reporting</a:t>
              </a:r>
            </a:p>
            <a:p>
              <a:pPr marL="228594" indent="-228594">
                <a:lnSpc>
                  <a:spcPct val="130000"/>
                </a:lnSpc>
                <a:buFont typeface="Arial" panose="020B0604020202020204" pitchFamily="34" charset="0"/>
                <a:buChar char="•"/>
              </a:pPr>
              <a:r>
                <a:rPr lang="en-US" sz="1467" dirty="0">
                  <a:latin typeface="Lato" panose="020F0502020204030203" pitchFamily="34" charset="0"/>
                  <a:ea typeface="Open Sans Light" panose="020B0306030504020204" pitchFamily="34" charset="0"/>
                  <a:cs typeface="Open Sans Light" panose="020B0306030504020204" pitchFamily="34" charset="0"/>
                </a:rPr>
                <a:t>Reduced TTM (Time to Market) : Reduced almost 50 % of time required by consultants – Keywords to Power BI Report</a:t>
              </a:r>
            </a:p>
            <a:p>
              <a:pPr marL="228594" indent="-228594">
                <a:lnSpc>
                  <a:spcPct val="130000"/>
                </a:lnSpc>
                <a:buFont typeface="Arial" panose="020B0604020202020204" pitchFamily="34" charset="0"/>
                <a:buChar char="•"/>
              </a:pPr>
              <a:r>
                <a:rPr lang="en-US" sz="1467" dirty="0">
                  <a:latin typeface="Lato" panose="020F0502020204030203" pitchFamily="34" charset="0"/>
                  <a:ea typeface="Open Sans Light" panose="020B0306030504020204" pitchFamily="34" charset="0"/>
                  <a:cs typeface="Open Sans Light" panose="020B0306030504020204" pitchFamily="34" charset="0"/>
                </a:rPr>
                <a:t>Increased Accuracy Levels in Reports : Sentiment Extraction and Recommendations from Past History is at 90 % levels of accuracy </a:t>
              </a:r>
            </a:p>
            <a:p>
              <a:pPr>
                <a:lnSpc>
                  <a:spcPct val="130000"/>
                </a:lnSpc>
              </a:pPr>
              <a:endParaRPr lang="en-US" sz="1467" dirty="0">
                <a:latin typeface="Lato" panose="020F0502020204030203" pitchFamily="34" charset="0"/>
                <a:ea typeface="Open Sans Light" panose="020B0306030504020204" pitchFamily="34" charset="0"/>
                <a:cs typeface="Open Sans Light" panose="020B0306030504020204" pitchFamily="34" charset="0"/>
              </a:endParaRPr>
            </a:p>
          </p:txBody>
        </p:sp>
        <p:sp>
          <p:nvSpPr>
            <p:cNvPr id="14" name="Title 2"/>
            <p:cNvSpPr txBox="1">
              <a:spLocks/>
            </p:cNvSpPr>
            <p:nvPr/>
          </p:nvSpPr>
          <p:spPr>
            <a:xfrm>
              <a:off x="2540997" y="3513421"/>
              <a:ext cx="1317590" cy="81027"/>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Business impact</a:t>
              </a:r>
            </a:p>
          </p:txBody>
        </p:sp>
      </p:grpSp>
      <p:sp>
        <p:nvSpPr>
          <p:cNvPr id="25" name="TextBox 24"/>
          <p:cNvSpPr txBox="1"/>
          <p:nvPr/>
        </p:nvSpPr>
        <p:spPr>
          <a:xfrm>
            <a:off x="774706" y="1443993"/>
            <a:ext cx="5151173" cy="1690399"/>
          </a:xfrm>
          <a:prstGeom prst="rect">
            <a:avLst/>
          </a:prstGeom>
          <a:noFill/>
        </p:spPr>
        <p:txBody>
          <a:bodyPr wrap="square" lIns="0" tIns="0" rIns="0" bIns="0" rtlCol="0">
            <a:spAutoFit/>
          </a:bodyPr>
          <a:lstStyle/>
          <a:p>
            <a:pPr algn="just">
              <a:lnSpc>
                <a:spcPct val="130000"/>
              </a:lnSpc>
            </a:pP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Consultants at Amnesty spend a lot of time on the net to collect relevant information using the keywords and extract sentiments from the content. Once content &amp; sentiments are computed, they need to put together a report of Keywords, Location, Content, sentiment and possible action items and submit to their managers</a:t>
            </a:r>
          </a:p>
          <a:p>
            <a:pPr algn="just">
              <a:lnSpc>
                <a:spcPct val="130000"/>
              </a:lnSpc>
            </a:pPr>
            <a:endPar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endParaRPr>
          </a:p>
          <a:p>
            <a:pPr algn="just">
              <a:lnSpc>
                <a:spcPct val="130000"/>
              </a:lnSpc>
            </a:pP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Typically a team of 3-5 consultants spend minimum of 3 weeks </a:t>
            </a:r>
            <a:r>
              <a:rPr lang="en-US" sz="1067" dirty="0" err="1">
                <a:solidFill>
                  <a:schemeClr val="bg1"/>
                </a:solidFill>
                <a:latin typeface="Lato" panose="020F0502020204030203" pitchFamily="34" charset="0"/>
                <a:ea typeface="Open Sans Light" panose="020B0306030504020204" pitchFamily="34" charset="0"/>
                <a:cs typeface="Open Sans Light" panose="020B0306030504020204" pitchFamily="34" charset="0"/>
              </a:rPr>
              <a:t>fo</a:t>
            </a: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 time to generate a report for a set of 8-10 keywords. Amnesty hired JumpStartNinja to automate the whole process of content search, text &amp; sentiment extraction and preparing good visual reports </a:t>
            </a:r>
          </a:p>
        </p:txBody>
      </p:sp>
      <p:sp>
        <p:nvSpPr>
          <p:cNvPr id="22" name="Title 2">
            <a:extLst>
              <a:ext uri="{FF2B5EF4-FFF2-40B4-BE49-F238E27FC236}">
                <a16:creationId xmlns:a16="http://schemas.microsoft.com/office/drawing/2014/main" id="{E0A98450-DE44-4C99-ABB9-B8B5F364C4C9}"/>
              </a:ext>
            </a:extLst>
          </p:cNvPr>
          <p:cNvSpPr txBox="1">
            <a:spLocks/>
          </p:cNvSpPr>
          <p:nvPr/>
        </p:nvSpPr>
        <p:spPr>
          <a:xfrm>
            <a:off x="6184901" y="34726"/>
            <a:ext cx="6007100" cy="184666"/>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Architectural blueprint</a:t>
            </a:r>
          </a:p>
        </p:txBody>
      </p:sp>
      <p:pic>
        <p:nvPicPr>
          <p:cNvPr id="5122" name="Picture 2" descr="Image result for amnesty">
            <a:extLst>
              <a:ext uri="{FF2B5EF4-FFF2-40B4-BE49-F238E27FC236}">
                <a16:creationId xmlns:a16="http://schemas.microsoft.com/office/drawing/2014/main" id="{C1CED86A-9194-4554-ACCC-A0494F7FD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3331" y="-2713"/>
            <a:ext cx="2183216" cy="121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473542"/>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fill="hold"/>
                                        <p:tgtEl>
                                          <p:spTgt spid="2"/>
                                        </p:tgtEl>
                                        <p:attrNameLst>
                                          <p:attrName>ppt_x</p:attrName>
                                        </p:attrNameLst>
                                      </p:cBhvr>
                                      <p:tavLst>
                                        <p:tav tm="0">
                                          <p:val>
                                            <p:strVal val="0-#ppt_w/2"/>
                                          </p:val>
                                        </p:tav>
                                        <p:tav tm="100000">
                                          <p:val>
                                            <p:strVal val="#ppt_x"/>
                                          </p:val>
                                        </p:tav>
                                      </p:tavLst>
                                    </p:anim>
                                    <p:anim calcmode="lin" valueType="num">
                                      <p:cBhvr additive="base">
                                        <p:cTn id="24" dur="25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50" fill="hold"/>
                                        <p:tgtEl>
                                          <p:spTgt spid="6"/>
                                        </p:tgtEl>
                                        <p:attrNameLst>
                                          <p:attrName>ppt_x</p:attrName>
                                        </p:attrNameLst>
                                      </p:cBhvr>
                                      <p:tavLst>
                                        <p:tav tm="0">
                                          <p:val>
                                            <p:strVal val="0-#ppt_w/2"/>
                                          </p:val>
                                        </p:tav>
                                        <p:tav tm="100000">
                                          <p:val>
                                            <p:strVal val="#ppt_x"/>
                                          </p:val>
                                        </p:tav>
                                      </p:tavLst>
                                    </p:anim>
                                    <p:anim calcmode="lin" valueType="num">
                                      <p:cBhvr additive="base">
                                        <p:cTn id="29"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882963" y="6478119"/>
            <a:ext cx="222875" cy="236982"/>
          </a:xfrm>
        </p:spPr>
        <p:txBody>
          <a:bodyPr/>
          <a:lstStyle/>
          <a:p>
            <a:fld id="{14D65173-87C9-47C0-A890-7AD8E2754265}" type="slidenum">
              <a:rPr lang="en-US" smtClean="0"/>
              <a:pPr/>
              <a:t>3</a:t>
            </a:fld>
            <a:endParaRPr lang="en-US" dirty="0"/>
          </a:p>
        </p:txBody>
      </p:sp>
      <p:sp>
        <p:nvSpPr>
          <p:cNvPr id="7" name="Rectangle 6"/>
          <p:cNvSpPr/>
          <p:nvPr/>
        </p:nvSpPr>
        <p:spPr>
          <a:xfrm>
            <a:off x="2313493" y="2053848"/>
            <a:ext cx="9594160" cy="92171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ea typeface="Segoe UI" panose="020B0502040204020203" pitchFamily="34" charset="0"/>
                <a:cs typeface="Segoe UI" panose="020B0502040204020203" pitchFamily="34" charset="0"/>
              </a:rPr>
              <a:t>How do we ensure the data security of UCM-B Centralized Data Warehouse ?</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Data Masking, Encryption and Transparent Data Security will ensure the data security for HBI data</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Down stream requirements where row-level security is required shall be replicated as satellite databases with Azure SQL and data managed  </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All access shall be centrally managed with AAD (Azure Active Directory) Service Accounts</a:t>
            </a:r>
          </a:p>
        </p:txBody>
      </p:sp>
      <p:sp>
        <p:nvSpPr>
          <p:cNvPr id="8" name="Rectangle 7"/>
          <p:cNvSpPr/>
          <p:nvPr/>
        </p:nvSpPr>
        <p:spPr>
          <a:xfrm>
            <a:off x="542071" y="2053848"/>
            <a:ext cx="1673095" cy="921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dirty="0">
                <a:solidFill>
                  <a:schemeClr val="bg1"/>
                </a:solidFill>
                <a:latin typeface="Segoe UI Light" panose="020B0502040204020203" pitchFamily="34" charset="0"/>
                <a:cs typeface="Segoe UI Light" panose="020B0502040204020203" pitchFamily="34" charset="0"/>
              </a:rPr>
              <a:t>Security</a:t>
            </a:r>
          </a:p>
        </p:txBody>
      </p:sp>
      <p:pic>
        <p:nvPicPr>
          <p:cNvPr id="9" name="Picture 3" descr="C:\Users\sigurdg\Desktop\user.png"/>
          <p:cNvPicPr>
            <a:picLocks noChangeAspect="1" noChangeArrowheads="1"/>
          </p:cNvPicPr>
          <p:nvPr/>
        </p:nvPicPr>
        <p:blipFill>
          <a:blip r:embed="rId2" cstate="print"/>
          <a:srcRect/>
          <a:stretch>
            <a:fillRect/>
          </a:stretch>
        </p:blipFill>
        <p:spPr bwMode="auto">
          <a:xfrm>
            <a:off x="1829260" y="2199332"/>
            <a:ext cx="268229" cy="382890"/>
          </a:xfrm>
          <a:prstGeom prst="rect">
            <a:avLst/>
          </a:prstGeom>
          <a:noFill/>
        </p:spPr>
      </p:pic>
      <p:sp>
        <p:nvSpPr>
          <p:cNvPr id="11" name="Rectangle 10"/>
          <p:cNvSpPr/>
          <p:nvPr/>
        </p:nvSpPr>
        <p:spPr>
          <a:xfrm>
            <a:off x="2313493" y="4193489"/>
            <a:ext cx="9594160" cy="88737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ea typeface="Segoe UI" panose="020B0502040204020203" pitchFamily="34" charset="0"/>
                <a:cs typeface="Segoe UI" panose="020B0502040204020203" pitchFamily="34" charset="0"/>
              </a:rPr>
              <a:t>How do we ensure the combined data sources will not impact the overall processing time?</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With increased number of data sources, multiple data pulls will be managed by Azure Data Factories in parallel</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Fast-Data concepts ensure data is cleansed within the pipelines and is available faster thereby avoiding multiple data hops.</a:t>
            </a:r>
            <a:endParaRPr lang="en-IN" sz="1200" dirty="0">
              <a:solidFill>
                <a:schemeClr val="tx1"/>
              </a:solidFill>
              <a:ea typeface="Segoe UI" panose="020B0502040204020203" pitchFamily="34" charset="0"/>
              <a:cs typeface="Segoe UI" panose="020B0502040204020203" pitchFamily="34" charset="0"/>
            </a:endParaRPr>
          </a:p>
        </p:txBody>
      </p:sp>
      <p:sp>
        <p:nvSpPr>
          <p:cNvPr id="12" name="Rectangle 11"/>
          <p:cNvSpPr/>
          <p:nvPr/>
        </p:nvSpPr>
        <p:spPr>
          <a:xfrm>
            <a:off x="542070" y="4185048"/>
            <a:ext cx="1673095" cy="9432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dirty="0">
                <a:solidFill>
                  <a:schemeClr val="bg1"/>
                </a:solidFill>
                <a:latin typeface="Segoe UI Light" panose="020B0502040204020203" pitchFamily="34" charset="0"/>
                <a:cs typeface="Segoe UI Light" panose="020B0502040204020203" pitchFamily="34" charset="0"/>
              </a:rPr>
              <a:t>Orchestration</a:t>
            </a:r>
          </a:p>
          <a:p>
            <a:r>
              <a:rPr lang="en-IN" dirty="0">
                <a:solidFill>
                  <a:schemeClr val="bg1"/>
                </a:solidFill>
                <a:latin typeface="Segoe UI Light" panose="020B0502040204020203" pitchFamily="34" charset="0"/>
                <a:cs typeface="Segoe UI Light" panose="020B0502040204020203" pitchFamily="34" charset="0"/>
              </a:rPr>
              <a:t>&amp; Schedules</a:t>
            </a:r>
          </a:p>
        </p:txBody>
      </p:sp>
      <p:sp>
        <p:nvSpPr>
          <p:cNvPr id="15" name="Rectangle 14"/>
          <p:cNvSpPr/>
          <p:nvPr/>
        </p:nvSpPr>
        <p:spPr>
          <a:xfrm>
            <a:off x="2313493" y="3120513"/>
            <a:ext cx="9594160" cy="94725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ea typeface="Segoe UI" panose="020B0502040204020203" pitchFamily="34" charset="0"/>
                <a:cs typeface="Segoe UI" panose="020B0502040204020203" pitchFamily="34" charset="0"/>
              </a:rPr>
              <a:t>How do we ensure the high-volume availability requirement for all the end users?</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ADW can be replicated onto multiple servers within a few minutes based on the load patterns of down streams</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Dynamic scalability can be provided based on Geo-proximity for faster data access</a:t>
            </a:r>
            <a:endParaRPr lang="en-IN" sz="1200" dirty="0">
              <a:solidFill>
                <a:schemeClr val="tx1"/>
              </a:solidFill>
              <a:ea typeface="Segoe UI" panose="020B0502040204020203" pitchFamily="34" charset="0"/>
              <a:cs typeface="Segoe UI" panose="020B0502040204020203" pitchFamily="34" charset="0"/>
            </a:endParaRPr>
          </a:p>
        </p:txBody>
      </p:sp>
      <p:sp>
        <p:nvSpPr>
          <p:cNvPr id="16" name="Rectangle 15"/>
          <p:cNvSpPr/>
          <p:nvPr/>
        </p:nvSpPr>
        <p:spPr>
          <a:xfrm>
            <a:off x="542070" y="3121051"/>
            <a:ext cx="1673095" cy="946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sz="1600" dirty="0">
                <a:solidFill>
                  <a:schemeClr val="bg1"/>
                </a:solidFill>
                <a:latin typeface="Segoe UI Light" panose="020B0502040204020203" pitchFamily="34" charset="0"/>
                <a:cs typeface="Segoe UI Light" panose="020B0502040204020203" pitchFamily="34" charset="0"/>
              </a:rPr>
              <a:t>Geo-Availability</a:t>
            </a:r>
          </a:p>
        </p:txBody>
      </p:sp>
      <p:pic>
        <p:nvPicPr>
          <p:cNvPr id="17" name="Picture 4" descr="\\MAGNUM\Projects\Microsoft\Cloud Power FY12\Design\ICONS_PNG\Open_Web_Platform.png"/>
          <p:cNvPicPr>
            <a:picLocks noChangeAspect="1" noChangeArrowheads="1"/>
          </p:cNvPicPr>
          <p:nvPr/>
        </p:nvPicPr>
        <p:blipFill>
          <a:blip r:embed="rId3" cstate="print">
            <a:lum bright="100000"/>
          </a:blip>
          <a:srcRect/>
          <a:stretch>
            <a:fillRect/>
          </a:stretch>
        </p:blipFill>
        <p:spPr bwMode="auto">
          <a:xfrm>
            <a:off x="1650698" y="3283160"/>
            <a:ext cx="525449" cy="525312"/>
          </a:xfrm>
          <a:prstGeom prst="rect">
            <a:avLst/>
          </a:prstGeom>
          <a:noFill/>
        </p:spPr>
      </p:pic>
      <p:sp>
        <p:nvSpPr>
          <p:cNvPr id="23" name="Rectangle 22"/>
          <p:cNvSpPr/>
          <p:nvPr/>
        </p:nvSpPr>
        <p:spPr>
          <a:xfrm>
            <a:off x="2313493" y="5245578"/>
            <a:ext cx="9594160" cy="92327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ea typeface="Segoe UI" panose="020B0502040204020203" pitchFamily="34" charset="0"/>
                <a:cs typeface="Segoe UI" panose="020B0502040204020203" pitchFamily="34" charset="0"/>
              </a:rPr>
              <a:t>How do we ensure the connectivity of down-streams?</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ADW works similar to SQL Server and works the same with a connection string and access control</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It is similar to a Server upgrade and most of the down streams will not be impacted</a:t>
            </a:r>
            <a:endParaRPr lang="en-IN" sz="1200" dirty="0">
              <a:solidFill>
                <a:schemeClr val="tx1"/>
              </a:solidFill>
              <a:ea typeface="Segoe UI" panose="020B0502040204020203" pitchFamily="34" charset="0"/>
              <a:cs typeface="Segoe UI" panose="020B0502040204020203" pitchFamily="34" charset="0"/>
            </a:endParaRPr>
          </a:p>
          <a:p>
            <a:pPr marL="171450" indent="-171450">
              <a:buFont typeface="Wingdings" panose="05000000000000000000" pitchFamily="2" charset="2"/>
              <a:buChar char="§"/>
            </a:pPr>
            <a:endParaRPr lang="en-IN" sz="1200" dirty="0">
              <a:solidFill>
                <a:schemeClr val="tx1"/>
              </a:solidFill>
              <a:ea typeface="Segoe UI" panose="020B0502040204020203" pitchFamily="34" charset="0"/>
              <a:cs typeface="Segoe UI" panose="020B0502040204020203" pitchFamily="34" charset="0"/>
            </a:endParaRPr>
          </a:p>
        </p:txBody>
      </p:sp>
      <p:sp>
        <p:nvSpPr>
          <p:cNvPr id="24" name="Rectangle 23"/>
          <p:cNvSpPr/>
          <p:nvPr/>
        </p:nvSpPr>
        <p:spPr>
          <a:xfrm>
            <a:off x="542071" y="5245578"/>
            <a:ext cx="1673095" cy="923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IN" sz="1600" dirty="0">
                <a:solidFill>
                  <a:schemeClr val="bg1"/>
                </a:solidFill>
                <a:latin typeface="Segoe UI Light" panose="020B0502040204020203" pitchFamily="34" charset="0"/>
                <a:cs typeface="Segoe UI Light" panose="020B0502040204020203" pitchFamily="34" charset="0"/>
              </a:rPr>
              <a:t>Down-streams</a:t>
            </a:r>
          </a:p>
        </p:txBody>
      </p:sp>
      <p:grpSp>
        <p:nvGrpSpPr>
          <p:cNvPr id="25" name="Group 24"/>
          <p:cNvGrpSpPr>
            <a:grpSpLocks noChangeAspect="1"/>
          </p:cNvGrpSpPr>
          <p:nvPr/>
        </p:nvGrpSpPr>
        <p:grpSpPr bwMode="black">
          <a:xfrm>
            <a:off x="1634499" y="5473353"/>
            <a:ext cx="509456" cy="310238"/>
            <a:chOff x="10387012" y="4179358"/>
            <a:chExt cx="974726" cy="593725"/>
          </a:xfrm>
          <a:solidFill>
            <a:srgbClr val="FFFFFF"/>
          </a:solidFill>
        </p:grpSpPr>
        <p:sp>
          <p:nvSpPr>
            <p:cNvPr id="26"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3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3" name="Group 2"/>
          <p:cNvGrpSpPr/>
          <p:nvPr/>
        </p:nvGrpSpPr>
        <p:grpSpPr>
          <a:xfrm>
            <a:off x="542071" y="843020"/>
            <a:ext cx="11365582" cy="1080000"/>
            <a:chOff x="542071" y="843020"/>
            <a:chExt cx="11365582" cy="1080000"/>
          </a:xfrm>
        </p:grpSpPr>
        <p:sp>
          <p:nvSpPr>
            <p:cNvPr id="19" name="Rectangle 18"/>
            <p:cNvSpPr/>
            <p:nvPr/>
          </p:nvSpPr>
          <p:spPr>
            <a:xfrm>
              <a:off x="2313492" y="843020"/>
              <a:ext cx="9594161" cy="1080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endParaRPr lang="en-IN" sz="1200" b="1" dirty="0">
                <a:solidFill>
                  <a:srgbClr val="000000"/>
                </a:solidFill>
                <a:ea typeface="Segoe UI" panose="020B0502040204020203" pitchFamily="34" charset="0"/>
                <a:cs typeface="Segoe UI" panose="020B0502040204020203" pitchFamily="34" charset="0"/>
              </a:endParaRPr>
            </a:p>
            <a:p>
              <a:r>
                <a:rPr lang="en-IN" sz="1200" b="1" dirty="0">
                  <a:solidFill>
                    <a:srgbClr val="000000"/>
                  </a:solidFill>
                  <a:ea typeface="Segoe UI" panose="020B0502040204020203" pitchFamily="34" charset="0"/>
                  <a:cs typeface="Segoe UI" panose="020B0502040204020203" pitchFamily="34" charset="0"/>
                </a:rPr>
                <a:t>How do we ensure the combined volume of UCM-B data can be managed effectively in a Centralized Data Warehouse ?</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Considering the combined data volume from UCM-B platform and the future growth, we will apply the concepts of HOT and COLD path for active data processing and historical data storage.</a:t>
              </a:r>
            </a:p>
            <a:p>
              <a:pPr marL="171450" indent="-171450">
                <a:buFont typeface="Wingdings" panose="05000000000000000000" pitchFamily="2" charset="2"/>
                <a:buChar char="§"/>
              </a:pPr>
              <a:r>
                <a:rPr lang="en-US" altLang="en-US" sz="1200" dirty="0">
                  <a:solidFill>
                    <a:srgbClr val="000000"/>
                  </a:solidFill>
                  <a:ea typeface="Segoe UI" panose="020B0502040204020203" pitchFamily="34" charset="0"/>
                  <a:cs typeface="Segoe UI" panose="020B0502040204020203" pitchFamily="34" charset="0"/>
                </a:rPr>
                <a:t>60% of the total data volume is older than a year. This will be managed as Flat files in Azure Storage with an option to load on-demand using Polybase/USQL </a:t>
              </a:r>
            </a:p>
            <a:p>
              <a:pPr marL="171450" indent="-171450">
                <a:buFont typeface="Wingdings" panose="05000000000000000000" pitchFamily="2" charset="2"/>
                <a:buChar char="§"/>
              </a:pPr>
              <a:r>
                <a:rPr lang="en-IN" sz="1200" dirty="0">
                  <a:solidFill>
                    <a:srgbClr val="000000"/>
                  </a:solidFill>
                  <a:ea typeface="Segoe UI" panose="020B0502040204020203" pitchFamily="34" charset="0"/>
                  <a:cs typeface="Segoe UI" panose="020B0502040204020203" pitchFamily="34" charset="0"/>
                </a:rPr>
                <a:t>This effectively makes the ACTIVE Data warehouse efficient and highly performing.</a:t>
              </a:r>
            </a:p>
            <a:p>
              <a:pPr marL="171450" indent="-171450">
                <a:buFont typeface="Wingdings" panose="05000000000000000000" pitchFamily="2" charset="2"/>
                <a:buChar char="§"/>
              </a:pPr>
              <a:endParaRPr lang="en-IN" sz="1200" dirty="0">
                <a:solidFill>
                  <a:srgbClr val="000000"/>
                </a:solidFill>
                <a:ea typeface="Segoe UI" panose="020B0502040204020203" pitchFamily="34" charset="0"/>
                <a:cs typeface="Segoe UI" panose="020B0502040204020203" pitchFamily="34" charset="0"/>
              </a:endParaRPr>
            </a:p>
          </p:txBody>
        </p:sp>
        <p:sp>
          <p:nvSpPr>
            <p:cNvPr id="20" name="Rectangle 19"/>
            <p:cNvSpPr/>
            <p:nvPr/>
          </p:nvSpPr>
          <p:spPr>
            <a:xfrm>
              <a:off x="542071" y="843020"/>
              <a:ext cx="1673095" cy="10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r>
                <a:rPr lang="en-US" dirty="0">
                  <a:latin typeface="Segoe UI Light" panose="020B0502040204020203" pitchFamily="34" charset="0"/>
                  <a:cs typeface="Segoe UI Light" panose="020B0502040204020203" pitchFamily="34" charset="0"/>
                </a:rPr>
                <a:t>Data Volume</a:t>
              </a:r>
              <a:endParaRPr lang="en-IN" dirty="0"/>
            </a:p>
          </p:txBody>
        </p:sp>
        <p:pic>
          <p:nvPicPr>
            <p:cNvPr id="32" name="Picture 31"/>
            <p:cNvPicPr>
              <a:picLocks noChangeAspect="1"/>
            </p:cNvPicPr>
            <p:nvPr/>
          </p:nvPicPr>
          <p:blipFill>
            <a:blip r:embed="rId4"/>
            <a:stretch>
              <a:fillRect/>
            </a:stretch>
          </p:blipFill>
          <p:spPr>
            <a:xfrm>
              <a:off x="1685958" y="1004552"/>
              <a:ext cx="413346" cy="360738"/>
            </a:xfrm>
            <a:prstGeom prst="rect">
              <a:avLst/>
            </a:prstGeom>
          </p:spPr>
        </p:pic>
      </p:grpSp>
      <p:sp>
        <p:nvSpPr>
          <p:cNvPr id="31" name="Title 1"/>
          <p:cNvSpPr txBox="1">
            <a:spLocks/>
          </p:cNvSpPr>
          <p:nvPr/>
        </p:nvSpPr>
        <p:spPr>
          <a:xfrm>
            <a:off x="365760" y="0"/>
            <a:ext cx="11579517" cy="640080"/>
          </a:xfrm>
          <a:prstGeom prst="rect">
            <a:avLst/>
          </a:prstGeom>
        </p:spPr>
        <p:txBody>
          <a:bodyPr vert="horz" lIns="91396" tIns="45699" rIns="91396" bIns="45699" rtlCol="0" anchor="b">
            <a:normAutofit/>
          </a:bodyPr>
          <a:lstStyle>
            <a:lvl1pPr algn="l" defTabSz="1218337" rtl="0" eaLnBrk="1" latinLnBrk="0" hangingPunct="1">
              <a:lnSpc>
                <a:spcPct val="90000"/>
              </a:lnSpc>
              <a:spcBef>
                <a:spcPct val="0"/>
              </a:spcBef>
              <a:buNone/>
              <a:defRPr sz="3300" b="1" kern="1200">
                <a:solidFill>
                  <a:schemeClr val="accent1"/>
                </a:solidFill>
                <a:latin typeface="Arial" pitchFamily="34" charset="0"/>
                <a:ea typeface="+mj-ea"/>
                <a:cs typeface="Arial" pitchFamily="34" charset="0"/>
              </a:defRPr>
            </a:lvl1pPr>
          </a:lstStyle>
          <a:p>
            <a:r>
              <a:rPr lang="en-US" sz="2400" b="0" dirty="0">
                <a:latin typeface="Segoe UI" panose="020B0502040204020203" pitchFamily="34" charset="0"/>
                <a:ea typeface="Segoe UI" panose="020B0502040204020203" pitchFamily="34" charset="0"/>
                <a:cs typeface="Segoe UI" panose="020B0502040204020203" pitchFamily="34" charset="0"/>
              </a:rPr>
              <a:t>Key Learnings from Engineering</a:t>
            </a:r>
          </a:p>
        </p:txBody>
      </p:sp>
      <p:sp>
        <p:nvSpPr>
          <p:cNvPr id="2" name="Rectangle 1"/>
          <p:cNvSpPr>
            <a:spLocks noChangeArrowheads="1"/>
          </p:cNvSpPr>
          <p:nvPr/>
        </p:nvSpPr>
        <p:spPr bwMode="auto">
          <a:xfrm>
            <a:off x="0" y="-779077"/>
            <a:ext cx="1916610" cy="201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rPr>
              <a:t>.</a:t>
            </a:r>
            <a:r>
              <a:rPr kumimoji="0" lang="en-US" altLang="en-US" sz="1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32"/>
          <p:cNvSpPr/>
          <p:nvPr/>
        </p:nvSpPr>
        <p:spPr>
          <a:xfrm>
            <a:off x="10496282" y="-38636"/>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Design &amp; Engineering</a:t>
            </a:r>
          </a:p>
        </p:txBody>
      </p:sp>
    </p:spTree>
    <p:extLst>
      <p:ext uri="{BB962C8B-B14F-4D97-AF65-F5344CB8AC3E}">
        <p14:creationId xmlns:p14="http://schemas.microsoft.com/office/powerpoint/2010/main" val="638462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8A485B-3C95-4BAD-870E-36F526979120}"/>
              </a:ext>
            </a:extLst>
          </p:cNvPr>
          <p:cNvSpPr>
            <a:spLocks noChangeArrowheads="1"/>
          </p:cNvSpPr>
          <p:nvPr/>
        </p:nvSpPr>
        <p:spPr bwMode="auto">
          <a:xfrm>
            <a:off x="1638301" y="70628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en-IN" sz="2400"/>
          </a:p>
        </p:txBody>
      </p:sp>
      <p:graphicFrame>
        <p:nvGraphicFramePr>
          <p:cNvPr id="5" name="Object 4">
            <a:extLst>
              <a:ext uri="{FF2B5EF4-FFF2-40B4-BE49-F238E27FC236}">
                <a16:creationId xmlns:a16="http://schemas.microsoft.com/office/drawing/2014/main" id="{0A07DAFD-8E10-40B1-9A2B-8ED5A5D62F5A}"/>
              </a:ext>
            </a:extLst>
          </p:cNvPr>
          <p:cNvGraphicFramePr>
            <a:graphicFrameLocks noChangeAspect="1"/>
          </p:cNvGraphicFramePr>
          <p:nvPr/>
        </p:nvGraphicFramePr>
        <p:xfrm>
          <a:off x="1638300" y="952499"/>
          <a:ext cx="9018769" cy="4210047"/>
        </p:xfrm>
        <a:graphic>
          <a:graphicData uri="http://schemas.openxmlformats.org/presentationml/2006/ole">
            <mc:AlternateContent xmlns:mc="http://schemas.openxmlformats.org/markup-compatibility/2006">
              <mc:Choice xmlns:v="urn:schemas-microsoft-com:vml" Requires="v">
                <p:oleObj spid="_x0000_s1028" r:id="rId3" imgW="10372725" imgH="4834188" progId="Visio.Drawing.15">
                  <p:embed/>
                </p:oleObj>
              </mc:Choice>
              <mc:Fallback>
                <p:oleObj r:id="rId3" imgW="10372725" imgH="4834188" progId="Visio.Drawing.15">
                  <p:embed/>
                  <p:pic>
                    <p:nvPicPr>
                      <p:cNvPr id="5" name="Object 4">
                        <a:extLst>
                          <a:ext uri="{FF2B5EF4-FFF2-40B4-BE49-F238E27FC236}">
                            <a16:creationId xmlns:a16="http://schemas.microsoft.com/office/drawing/2014/main" id="{0A07DAFD-8E10-40B1-9A2B-8ED5A5D62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952499"/>
                        <a:ext cx="9018769" cy="4210047"/>
                      </a:xfrm>
                      <a:prstGeom prst="rect">
                        <a:avLst/>
                      </a:prstGeom>
                      <a:noFill/>
                    </p:spPr>
                  </p:pic>
                </p:oleObj>
              </mc:Fallback>
            </mc:AlternateContent>
          </a:graphicData>
        </a:graphic>
      </p:graphicFrame>
    </p:spTree>
    <p:extLst>
      <p:ext uri="{BB962C8B-B14F-4D97-AF65-F5344CB8AC3E}">
        <p14:creationId xmlns:p14="http://schemas.microsoft.com/office/powerpoint/2010/main" val="417067965"/>
      </p:ext>
    </p:extLst>
  </p:cSld>
  <p:clrMapOvr>
    <a:masterClrMapping/>
  </p:clrMapOvr>
  <p:transition spd="slow" advClick="0" advTm="3000">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p:sp>
      <p:sp>
        <p:nvSpPr>
          <p:cNvPr id="4" name="Picture Placeholder 3"/>
          <p:cNvSpPr>
            <a:spLocks noGrp="1"/>
          </p:cNvSpPr>
          <p:nvPr>
            <p:ph type="pic" sz="quarter" idx="15"/>
          </p:nvPr>
        </p:nvSpPr>
        <p:spPr/>
      </p:sp>
      <p:sp>
        <p:nvSpPr>
          <p:cNvPr id="7" name="Picture Placeholder 6"/>
          <p:cNvSpPr>
            <a:spLocks noGrp="1"/>
          </p:cNvSpPr>
          <p:nvPr>
            <p:ph type="pic" sz="quarter" idx="13"/>
          </p:nvPr>
        </p:nvSpPr>
        <p:spPr>
          <a:xfrm>
            <a:off x="7999479" y="2075317"/>
            <a:ext cx="3413477" cy="1755360"/>
          </a:xfrm>
        </p:spPr>
      </p:sp>
      <p:sp>
        <p:nvSpPr>
          <p:cNvPr id="24" name="Rectangle 23">
            <a:extLst>
              <a:ext uri="{FF2B5EF4-FFF2-40B4-BE49-F238E27FC236}">
                <a16:creationId xmlns:a16="http://schemas.microsoft.com/office/drawing/2014/main" id="{71E71AE9-6F60-4655-8DFA-AE408A991D2D}"/>
              </a:ext>
            </a:extLst>
          </p:cNvPr>
          <p:cNvSpPr/>
          <p:nvPr/>
        </p:nvSpPr>
        <p:spPr>
          <a:xfrm>
            <a:off x="8001203" y="2072171"/>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Rectangle 19">
            <a:extLst>
              <a:ext uri="{FF2B5EF4-FFF2-40B4-BE49-F238E27FC236}">
                <a16:creationId xmlns:a16="http://schemas.microsoft.com/office/drawing/2014/main" id="{7B303605-F472-4E9D-B459-E2683CED4D99}"/>
              </a:ext>
            </a:extLst>
          </p:cNvPr>
          <p:cNvSpPr/>
          <p:nvPr/>
        </p:nvSpPr>
        <p:spPr>
          <a:xfrm>
            <a:off x="4396152" y="207433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Picture Placeholder 2"/>
          <p:cNvSpPr>
            <a:spLocks noGrp="1"/>
          </p:cNvSpPr>
          <p:nvPr>
            <p:ph type="pic" sz="quarter" idx="12"/>
          </p:nvPr>
        </p:nvSpPr>
        <p:spPr/>
      </p:sp>
      <p:sp>
        <p:nvSpPr>
          <p:cNvPr id="15" name="Rectangle 14">
            <a:extLst>
              <a:ext uri="{FF2B5EF4-FFF2-40B4-BE49-F238E27FC236}">
                <a16:creationId xmlns:a16="http://schemas.microsoft.com/office/drawing/2014/main" id="{287CDE7E-D7A3-4632-85EB-67E245F9E647}"/>
              </a:ext>
            </a:extLst>
          </p:cNvPr>
          <p:cNvSpPr/>
          <p:nvPr/>
        </p:nvSpPr>
        <p:spPr>
          <a:xfrm>
            <a:off x="4389838" y="3955109"/>
            <a:ext cx="3413477" cy="1755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Text Placeholder 31"/>
          <p:cNvSpPr>
            <a:spLocks noGrp="1"/>
          </p:cNvSpPr>
          <p:nvPr>
            <p:ph type="body" sz="quarter" idx="10"/>
          </p:nvPr>
        </p:nvSpPr>
        <p:spPr/>
        <p:txBody>
          <a:bodyPr/>
          <a:lstStyle/>
          <a:p>
            <a:r>
              <a:rPr lang="en-US" dirty="0"/>
              <a:t>Services  </a:t>
            </a:r>
            <a:r>
              <a:rPr lang="en-US" dirty="0">
                <a:solidFill>
                  <a:schemeClr val="accent2"/>
                </a:solidFill>
              </a:rPr>
              <a:t>Industry vertical-wise</a:t>
            </a:r>
          </a:p>
        </p:txBody>
      </p:sp>
      <p:sp>
        <p:nvSpPr>
          <p:cNvPr id="39" name="Rectangle 38"/>
          <p:cNvSpPr/>
          <p:nvPr/>
        </p:nvSpPr>
        <p:spPr>
          <a:xfrm>
            <a:off x="797823" y="2057403"/>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TextBox 46"/>
          <p:cNvSpPr txBox="1"/>
          <p:nvPr/>
        </p:nvSpPr>
        <p:spPr>
          <a:xfrm>
            <a:off x="4881342"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FMCG</a:t>
            </a:r>
          </a:p>
        </p:txBody>
      </p:sp>
      <p:sp>
        <p:nvSpPr>
          <p:cNvPr id="9" name="Text Placeholder 8">
            <a:extLst>
              <a:ext uri="{FF2B5EF4-FFF2-40B4-BE49-F238E27FC236}">
                <a16:creationId xmlns:a16="http://schemas.microsoft.com/office/drawing/2014/main" id="{2A7B1AF9-8117-4004-B035-C0FAA6699BFB}"/>
              </a:ext>
            </a:extLst>
          </p:cNvPr>
          <p:cNvSpPr>
            <a:spLocks noGrp="1"/>
          </p:cNvSpPr>
          <p:nvPr>
            <p:ph type="body" sz="quarter" idx="11"/>
          </p:nvPr>
        </p:nvSpPr>
        <p:spPr/>
        <p:txBody>
          <a:bodyPr>
            <a:normAutofit fontScale="85000" lnSpcReduction="10000"/>
          </a:bodyPr>
          <a:lstStyle/>
          <a:p>
            <a:endParaRPr lang="en-IN"/>
          </a:p>
        </p:txBody>
      </p:sp>
      <p:sp>
        <p:nvSpPr>
          <p:cNvPr id="16" name="TextBox 15">
            <a:extLst>
              <a:ext uri="{FF2B5EF4-FFF2-40B4-BE49-F238E27FC236}">
                <a16:creationId xmlns:a16="http://schemas.microsoft.com/office/drawing/2014/main" id="{23C54025-7858-4880-9321-1B77D5491081}"/>
              </a:ext>
            </a:extLst>
          </p:cNvPr>
          <p:cNvSpPr txBox="1"/>
          <p:nvPr/>
        </p:nvSpPr>
        <p:spPr>
          <a:xfrm>
            <a:off x="1308397" y="2818873"/>
            <a:ext cx="2425081" cy="205121"/>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manufacturing</a:t>
            </a:r>
          </a:p>
        </p:txBody>
      </p:sp>
      <p:sp>
        <p:nvSpPr>
          <p:cNvPr id="19" name="TextBox 18">
            <a:extLst>
              <a:ext uri="{FF2B5EF4-FFF2-40B4-BE49-F238E27FC236}">
                <a16:creationId xmlns:a16="http://schemas.microsoft.com/office/drawing/2014/main" id="{5E4C4D80-4A54-4409-A012-2D8F3F4936C1}"/>
              </a:ext>
            </a:extLst>
          </p:cNvPr>
          <p:cNvSpPr txBox="1"/>
          <p:nvPr/>
        </p:nvSpPr>
        <p:spPr>
          <a:xfrm>
            <a:off x="8474776" y="2799971"/>
            <a:ext cx="2425081" cy="205121"/>
          </a:xfrm>
          <a:prstGeom prst="rect">
            <a:avLst/>
          </a:prstGeom>
          <a:noFill/>
        </p:spPr>
        <p:txBody>
          <a:bodyPr wrap="square" lIns="0" tIns="0" rIns="0" bIns="0" rtlCol="0">
            <a:spAutoFit/>
          </a:bodyPr>
          <a:lstStyle/>
          <a:p>
            <a:pPr algn="ctr"/>
            <a:r>
              <a:rPr lang="en-US" sz="1333" b="1" cap="all" spc="27" dirty="0">
                <a:solidFill>
                  <a:schemeClr val="bg1"/>
                </a:solidFill>
                <a:latin typeface="Lato" panose="020F0502020204030203" pitchFamily="34" charset="0"/>
              </a:rPr>
              <a:t>BFSI</a:t>
            </a:r>
          </a:p>
        </p:txBody>
      </p:sp>
      <p:sp>
        <p:nvSpPr>
          <p:cNvPr id="23" name="Rectangle 22">
            <a:extLst>
              <a:ext uri="{FF2B5EF4-FFF2-40B4-BE49-F238E27FC236}">
                <a16:creationId xmlns:a16="http://schemas.microsoft.com/office/drawing/2014/main" id="{B4B0F39C-7147-4B8A-B1F6-57EFD2254E23}"/>
              </a:ext>
            </a:extLst>
          </p:cNvPr>
          <p:cNvSpPr/>
          <p:nvPr/>
        </p:nvSpPr>
        <p:spPr>
          <a:xfrm>
            <a:off x="806436" y="3957061"/>
            <a:ext cx="3413477" cy="17553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TextBox 24">
            <a:extLst>
              <a:ext uri="{FF2B5EF4-FFF2-40B4-BE49-F238E27FC236}">
                <a16:creationId xmlns:a16="http://schemas.microsoft.com/office/drawing/2014/main" id="{0305CC47-FD6D-4927-9458-9B53A5EF23E8}"/>
              </a:ext>
            </a:extLst>
          </p:cNvPr>
          <p:cNvSpPr txBox="1"/>
          <p:nvPr/>
        </p:nvSpPr>
        <p:spPr>
          <a:xfrm>
            <a:off x="4864409" y="4744809"/>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Govt related</a:t>
            </a:r>
          </a:p>
        </p:txBody>
      </p:sp>
      <p:sp>
        <p:nvSpPr>
          <p:cNvPr id="27" name="TextBox 26">
            <a:extLst>
              <a:ext uri="{FF2B5EF4-FFF2-40B4-BE49-F238E27FC236}">
                <a16:creationId xmlns:a16="http://schemas.microsoft.com/office/drawing/2014/main" id="{7D63607F-08B3-44DD-87C5-74714E5D1FB5}"/>
              </a:ext>
            </a:extLst>
          </p:cNvPr>
          <p:cNvSpPr txBox="1"/>
          <p:nvPr/>
        </p:nvSpPr>
        <p:spPr>
          <a:xfrm>
            <a:off x="1248029" y="4773161"/>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Non profit (NGOs)</a:t>
            </a:r>
          </a:p>
        </p:txBody>
      </p:sp>
      <p:sp>
        <p:nvSpPr>
          <p:cNvPr id="21" name="TextBox 20">
            <a:extLst>
              <a:ext uri="{FF2B5EF4-FFF2-40B4-BE49-F238E27FC236}">
                <a16:creationId xmlns:a16="http://schemas.microsoft.com/office/drawing/2014/main" id="{32BD22B6-8736-4EF7-8F79-BB9761567426}"/>
              </a:ext>
            </a:extLst>
          </p:cNvPr>
          <p:cNvSpPr txBox="1"/>
          <p:nvPr/>
        </p:nvSpPr>
        <p:spPr>
          <a:xfrm>
            <a:off x="8477425" y="2797475"/>
            <a:ext cx="2425081" cy="205121"/>
          </a:xfrm>
          <a:prstGeom prst="rect">
            <a:avLst/>
          </a:prstGeom>
          <a:noFill/>
        </p:spPr>
        <p:txBody>
          <a:bodyPr wrap="square" lIns="0" tIns="0" rIns="0" bIns="0" rtlCol="0">
            <a:spAutoFit/>
          </a:bodyPr>
          <a:lstStyle/>
          <a:p>
            <a:pPr algn="ctr"/>
            <a:r>
              <a:rPr lang="en-US" sz="1333" b="1" cap="all" spc="27" dirty="0">
                <a:latin typeface="Lato" panose="020F0502020204030203" pitchFamily="34" charset="0"/>
              </a:rPr>
              <a:t>bfsi</a:t>
            </a:r>
          </a:p>
        </p:txBody>
      </p:sp>
    </p:spTree>
    <p:extLst>
      <p:ext uri="{BB962C8B-B14F-4D97-AF65-F5344CB8AC3E}">
        <p14:creationId xmlns:p14="http://schemas.microsoft.com/office/powerpoint/2010/main" val="2872576287"/>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250"/>
                                        <p:tgtEl>
                                          <p:spTgt spid="39"/>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5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25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25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25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25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0" grpId="0" animBg="1"/>
      <p:bldP spid="15" grpId="0" animBg="1"/>
      <p:bldP spid="39"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3337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Text Placeholder 1"/>
          <p:cNvSpPr txBox="1">
            <a:spLocks/>
          </p:cNvSpPr>
          <p:nvPr/>
        </p:nvSpPr>
        <p:spPr>
          <a:xfrm>
            <a:off x="774706" y="759399"/>
            <a:ext cx="4373028" cy="451342"/>
          </a:xfrm>
          <a:prstGeom prst="rect">
            <a:avLst/>
          </a:prstGeom>
        </p:spPr>
        <p:txBody>
          <a:bodyPr lIns="0" tIns="0" rIns="0" bIns="0">
            <a:spAutoFit/>
          </a:bodyPr>
          <a:lstStyle>
            <a:lvl1pPr marL="0" indent="0" algn="l" defTabSz="685800" rtl="0" eaLnBrk="1" latinLnBrk="0" hangingPunct="1">
              <a:lnSpc>
                <a:spcPct val="100000"/>
              </a:lnSpc>
              <a:spcBef>
                <a:spcPts val="0"/>
              </a:spcBef>
              <a:buFont typeface="Arial" panose="020B0604020202020204" pitchFamily="34" charset="0"/>
              <a:buNone/>
              <a:defRPr sz="2200" b="0" kern="120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a:t>Govt related</a:t>
            </a:r>
            <a:endParaRPr lang="en-US" sz="2933" dirty="0">
              <a:solidFill>
                <a:schemeClr val="bg1"/>
              </a:solidFill>
            </a:endParaRPr>
          </a:p>
        </p:txBody>
      </p:sp>
      <p:cxnSp>
        <p:nvCxnSpPr>
          <p:cNvPr id="7" name="Straight Connector 6"/>
          <p:cNvCxnSpPr/>
          <p:nvPr/>
        </p:nvCxnSpPr>
        <p:spPr>
          <a:xfrm>
            <a:off x="787403" y="647700"/>
            <a:ext cx="1219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p:cNvSpPr txBox="1">
            <a:spLocks/>
          </p:cNvSpPr>
          <p:nvPr/>
        </p:nvSpPr>
        <p:spPr>
          <a:xfrm>
            <a:off x="787403" y="1157389"/>
            <a:ext cx="4373028" cy="156068"/>
          </a:xfrm>
          <a:prstGeom prst="rect">
            <a:avLst/>
          </a:prstGeom>
        </p:spPr>
        <p:txBody>
          <a:bodyPr lIns="0" tIns="0" rIns="0" bIns="0">
            <a:spAutoFit/>
          </a:bodyPr>
          <a:lstStyle>
            <a:lvl1pPr marL="0" indent="0" algn="l" defTabSz="685800" rtl="0" eaLnBrk="1" latinLnBrk="0" hangingPunct="1">
              <a:lnSpc>
                <a:spcPts val="1200"/>
              </a:lnSpc>
              <a:spcBef>
                <a:spcPts val="0"/>
              </a:spcBef>
              <a:buFont typeface="Arial" panose="020B0604020202020204" pitchFamily="34" charset="0"/>
              <a:buNone/>
              <a:defRPr sz="900" b="0" kern="120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dirty="0">
                <a:solidFill>
                  <a:schemeClr val="bg1"/>
                </a:solidFill>
              </a:rPr>
              <a:t>Problem Statement</a:t>
            </a:r>
          </a:p>
        </p:txBody>
      </p:sp>
      <p:grpSp>
        <p:nvGrpSpPr>
          <p:cNvPr id="2" name="Group 1"/>
          <p:cNvGrpSpPr/>
          <p:nvPr/>
        </p:nvGrpSpPr>
        <p:grpSpPr>
          <a:xfrm>
            <a:off x="691936" y="3735049"/>
            <a:ext cx="10182768" cy="1988542"/>
            <a:chOff x="593725" y="3485068"/>
            <a:chExt cx="1311648" cy="1197804"/>
          </a:xfrm>
        </p:grpSpPr>
        <p:sp>
          <p:nvSpPr>
            <p:cNvPr id="10" name="TextBox 9"/>
            <p:cNvSpPr txBox="1"/>
            <p:nvPr/>
          </p:nvSpPr>
          <p:spPr>
            <a:xfrm>
              <a:off x="593725" y="3682306"/>
              <a:ext cx="1311648" cy="1000566"/>
            </a:xfrm>
            <a:prstGeom prst="rect">
              <a:avLst/>
            </a:prstGeom>
            <a:noFill/>
            <a:ln>
              <a:noFill/>
            </a:ln>
          </p:spPr>
          <p:txBody>
            <a:bodyPr wrap="square" lIns="0" tIns="0" rIns="0" bIns="0" rtlCol="0">
              <a:spAutoFit/>
            </a:bodyPr>
            <a:lstStyle/>
            <a:p>
              <a:pPr>
                <a:lnSpc>
                  <a:spcPct val="130000"/>
                </a:lnSpc>
              </a:pPr>
              <a:r>
                <a:rPr lang="en-US" sz="1200" dirty="0">
                  <a:latin typeface="Lato" panose="020F0502020204030203" pitchFamily="34" charset="0"/>
                  <a:ea typeface="Open Sans Light" panose="020B0306030504020204" pitchFamily="34" charset="0"/>
                  <a:cs typeface="Open Sans Light" panose="020B0306030504020204" pitchFamily="34" charset="0"/>
                </a:rPr>
                <a:t>JumpStartNinja has been very instrumental with the vision of </a:t>
              </a:r>
              <a:r>
                <a:rPr lang="en-US" sz="1200" dirty="0" err="1">
                  <a:latin typeface="Lato" panose="020F0502020204030203" pitchFamily="34" charset="0"/>
                  <a:ea typeface="Open Sans Light" panose="020B0306030504020204" pitchFamily="34" charset="0"/>
                  <a:cs typeface="Open Sans Light" panose="020B0306030504020204" pitchFamily="34" charset="0"/>
                </a:rPr>
                <a:t>ibvi</a:t>
              </a:r>
              <a:r>
                <a:rPr lang="en-US" sz="1200" dirty="0">
                  <a:latin typeface="Lato" panose="020F0502020204030203" pitchFamily="34" charset="0"/>
                  <a:ea typeface="Open Sans Light" panose="020B0306030504020204" pitchFamily="34" charset="0"/>
                  <a:cs typeface="Open Sans Light" panose="020B0306030504020204" pitchFamily="34" charset="0"/>
                </a:rPr>
                <a:t> in empowering their blind staff to achieve more. We have built a layer on top of the applications that you use with eyes and ears using computer vision and Speech Services. The following Azure Components are using to build our “Eyes” “Ears” layers</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a:p>
              <a:pPr marL="304792" indent="-304792">
                <a:lnSpc>
                  <a:spcPct val="130000"/>
                </a:lnSpc>
                <a:buAutoNum type="arabicPeriod"/>
              </a:pPr>
              <a:r>
                <a:rPr lang="en-US" sz="1200" dirty="0">
                  <a:latin typeface="Lato" panose="020F0502020204030203" pitchFamily="34" charset="0"/>
                  <a:ea typeface="Open Sans Light" panose="020B0306030504020204" pitchFamily="34" charset="0"/>
                  <a:cs typeface="Open Sans Light" panose="020B0306030504020204" pitchFamily="34" charset="0"/>
                </a:rPr>
                <a:t>Language Understanding Intelligent Service – NLP Layer of Azure</a:t>
              </a:r>
            </a:p>
            <a:p>
              <a:pPr marL="304792" indent="-304792">
                <a:lnSpc>
                  <a:spcPct val="130000"/>
                </a:lnSpc>
                <a:buAutoNum type="arabicPeriod" startAt="2"/>
              </a:pPr>
              <a:r>
                <a:rPr lang="en-US" sz="1200" dirty="0">
                  <a:latin typeface="Lato" panose="020F0502020204030203" pitchFamily="34" charset="0"/>
                  <a:ea typeface="Open Sans Light" panose="020B0306030504020204" pitchFamily="34" charset="0"/>
                  <a:cs typeface="Open Sans Light" panose="020B0306030504020204" pitchFamily="34" charset="0"/>
                </a:rPr>
                <a:t>Speech to Text , Text to Speech Services</a:t>
              </a:r>
            </a:p>
            <a:p>
              <a:pPr marL="304792" indent="-304792">
                <a:lnSpc>
                  <a:spcPct val="130000"/>
                </a:lnSpc>
                <a:buAutoNum type="arabicPeriod" startAt="2"/>
              </a:pPr>
              <a:r>
                <a:rPr lang="en-US" sz="1200" dirty="0">
                  <a:latin typeface="Lato" panose="020F0502020204030203" pitchFamily="34" charset="0"/>
                  <a:ea typeface="Open Sans Light" panose="020B0306030504020204" pitchFamily="34" charset="0"/>
                  <a:cs typeface="Open Sans Light" panose="020B0306030504020204" pitchFamily="34" charset="0"/>
                </a:rPr>
                <a:t>Azure Custom Acoustics Model</a:t>
              </a:r>
            </a:p>
            <a:p>
              <a:pPr marL="304792" indent="-304792">
                <a:lnSpc>
                  <a:spcPct val="130000"/>
                </a:lnSpc>
                <a:buAutoNum type="arabicPeriod" startAt="2"/>
              </a:pPr>
              <a:r>
                <a:rPr lang="en-US" sz="1200" dirty="0">
                  <a:latin typeface="Lato" panose="020F0502020204030203" pitchFamily="34" charset="0"/>
                  <a:ea typeface="Open Sans Light" panose="020B0306030504020204" pitchFamily="34" charset="0"/>
                  <a:cs typeface="Open Sans Light" panose="020B0306030504020204" pitchFamily="34" charset="0"/>
                </a:rPr>
                <a:t>Web Browser Extensions that can integrate the above AI components with applications</a:t>
              </a:r>
            </a:p>
          </p:txBody>
        </p:sp>
        <p:sp>
          <p:nvSpPr>
            <p:cNvPr id="11" name="Title 2"/>
            <p:cNvSpPr txBox="1">
              <a:spLocks/>
            </p:cNvSpPr>
            <p:nvPr/>
          </p:nvSpPr>
          <p:spPr>
            <a:xfrm>
              <a:off x="593725" y="3485068"/>
              <a:ext cx="1311648" cy="111234"/>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Solution approach</a:t>
              </a:r>
            </a:p>
          </p:txBody>
        </p:sp>
      </p:grpSp>
      <p:grpSp>
        <p:nvGrpSpPr>
          <p:cNvPr id="6" name="Group 5"/>
          <p:cNvGrpSpPr/>
          <p:nvPr/>
        </p:nvGrpSpPr>
        <p:grpSpPr>
          <a:xfrm>
            <a:off x="6286149" y="1048926"/>
            <a:ext cx="5635503" cy="1567888"/>
            <a:chOff x="2540997" y="3513421"/>
            <a:chExt cx="1319803" cy="684350"/>
          </a:xfrm>
        </p:grpSpPr>
        <p:sp>
          <p:nvSpPr>
            <p:cNvPr id="13" name="TextBox 12"/>
            <p:cNvSpPr txBox="1"/>
            <p:nvPr/>
          </p:nvSpPr>
          <p:spPr>
            <a:xfrm>
              <a:off x="2543210" y="3682305"/>
              <a:ext cx="1317590" cy="515466"/>
            </a:xfrm>
            <a:prstGeom prst="rect">
              <a:avLst/>
            </a:prstGeom>
            <a:noFill/>
            <a:ln>
              <a:noFill/>
            </a:ln>
          </p:spPr>
          <p:txBody>
            <a:bodyPr wrap="square" lIns="0" tIns="0" rIns="0" bIns="0" rtlCol="0">
              <a:spAutoFit/>
            </a:bodyPr>
            <a:lstStyle/>
            <a:p>
              <a:pPr marL="228594" indent="-228594">
                <a:lnSpc>
                  <a:spcPct val="130000"/>
                </a:lnSpc>
                <a:buFont typeface="Arial" panose="020B0604020202020204" pitchFamily="34" charset="0"/>
                <a:buChar char="•"/>
              </a:pPr>
              <a:r>
                <a:rPr lang="en-US" sz="1200" dirty="0">
                  <a:latin typeface="Lato" panose="020F0502020204030203" pitchFamily="34" charset="0"/>
                  <a:ea typeface="Open Sans Light" panose="020B0306030504020204" pitchFamily="34" charset="0"/>
                  <a:cs typeface="Open Sans Light" panose="020B0306030504020204" pitchFamily="34" charset="0"/>
                </a:rPr>
                <a:t>Staff of </a:t>
              </a:r>
              <a:r>
                <a:rPr lang="en-US" sz="1200" dirty="0" err="1">
                  <a:latin typeface="Lato" panose="020F0502020204030203" pitchFamily="34" charset="0"/>
                  <a:ea typeface="Open Sans Light" panose="020B0306030504020204" pitchFamily="34" charset="0"/>
                  <a:cs typeface="Open Sans Light" panose="020B0306030504020204" pitchFamily="34" charset="0"/>
                </a:rPr>
                <a:t>ibvi</a:t>
              </a:r>
              <a:r>
                <a:rPr lang="en-US" sz="1200" dirty="0">
                  <a:latin typeface="Lato" panose="020F0502020204030203" pitchFamily="34" charset="0"/>
                  <a:ea typeface="Open Sans Light" panose="020B0306030504020204" pitchFamily="34" charset="0"/>
                  <a:cs typeface="Open Sans Light" panose="020B0306030504020204" pitchFamily="34" charset="0"/>
                </a:rPr>
                <a:t> able to do their day to day activities more efficiently by talking to the applications</a:t>
              </a:r>
            </a:p>
            <a:p>
              <a:pPr marL="228594" indent="-228594">
                <a:lnSpc>
                  <a:spcPct val="130000"/>
                </a:lnSpc>
                <a:buFont typeface="Arial" panose="020B0604020202020204" pitchFamily="34" charset="0"/>
                <a:buChar char="•"/>
              </a:pPr>
              <a:r>
                <a:rPr lang="en-US" sz="1200" dirty="0">
                  <a:latin typeface="Lato" panose="020F0502020204030203" pitchFamily="34" charset="0"/>
                  <a:ea typeface="Open Sans Light" panose="020B0306030504020204" pitchFamily="34" charset="0"/>
                  <a:cs typeface="Open Sans Light" panose="020B0306030504020204" pitchFamily="34" charset="0"/>
                </a:rPr>
                <a:t>Workload on supervisors drastically reduced as they do not need to monitor staff while working with applications</a:t>
              </a:r>
            </a:p>
            <a:p>
              <a:pPr>
                <a:lnSpc>
                  <a:spcPct val="130000"/>
                </a:lnSpc>
              </a:pPr>
              <a:endParaRPr lang="en-US" sz="1200" dirty="0">
                <a:latin typeface="Lato" panose="020F0502020204030203" pitchFamily="34" charset="0"/>
                <a:ea typeface="Open Sans Light" panose="020B0306030504020204" pitchFamily="34" charset="0"/>
                <a:cs typeface="Open Sans Light" panose="020B0306030504020204" pitchFamily="34" charset="0"/>
              </a:endParaRPr>
            </a:p>
          </p:txBody>
        </p:sp>
        <p:sp>
          <p:nvSpPr>
            <p:cNvPr id="14" name="Title 2"/>
            <p:cNvSpPr txBox="1">
              <a:spLocks/>
            </p:cNvSpPr>
            <p:nvPr/>
          </p:nvSpPr>
          <p:spPr>
            <a:xfrm>
              <a:off x="2540997" y="3513421"/>
              <a:ext cx="1317590" cy="80603"/>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7" dirty="0">
                  <a:solidFill>
                    <a:schemeClr val="accent1"/>
                  </a:solidFill>
                  <a:latin typeface="Lato" panose="020F0502020204030203" pitchFamily="34" charset="0"/>
                </a:rPr>
                <a:t>Business impact</a:t>
              </a:r>
            </a:p>
          </p:txBody>
        </p:sp>
      </p:grpSp>
      <p:sp>
        <p:nvSpPr>
          <p:cNvPr id="25" name="TextBox 24"/>
          <p:cNvSpPr txBox="1"/>
          <p:nvPr/>
        </p:nvSpPr>
        <p:spPr>
          <a:xfrm>
            <a:off x="774706" y="1349480"/>
            <a:ext cx="5151173" cy="1690399"/>
          </a:xfrm>
          <a:prstGeom prst="rect">
            <a:avLst/>
          </a:prstGeom>
          <a:noFill/>
        </p:spPr>
        <p:txBody>
          <a:bodyPr wrap="square" lIns="0" tIns="0" rIns="0" bIns="0" rtlCol="0">
            <a:spAutoFit/>
          </a:bodyPr>
          <a:lstStyle/>
          <a:p>
            <a:pPr>
              <a:lnSpc>
                <a:spcPct val="130000"/>
              </a:lnSpc>
            </a:pPr>
            <a:r>
              <a:rPr lang="en-US" sz="1067" dirty="0" err="1">
                <a:solidFill>
                  <a:schemeClr val="bg1"/>
                </a:solidFill>
                <a:latin typeface="Lato" panose="020F0502020204030203" pitchFamily="34" charset="0"/>
                <a:ea typeface="Open Sans Light" panose="020B0306030504020204" pitchFamily="34" charset="0"/>
                <a:cs typeface="Open Sans Light" panose="020B0306030504020204" pitchFamily="34" charset="0"/>
              </a:rPr>
              <a:t>Ibvi</a:t>
            </a: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 is as an organization having a policy of employing staff who are either blind or visually in paired. They are very well training in using a lot of computer applications for performing their day-to-day operations like “Clock In”. Clock Out”, “Productivity Reporting”, Sales Order , Purchase Order Creation etc.</a:t>
            </a:r>
          </a:p>
          <a:p>
            <a:pPr>
              <a:lnSpc>
                <a:spcPct val="130000"/>
              </a:lnSpc>
            </a:pPr>
            <a:endPar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pP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Though staff is well trained, it takes  a lot of effort for supervisors who monitors their day to day interaction with computer applications. </a:t>
            </a:r>
            <a:r>
              <a:rPr lang="en-US" sz="1067" dirty="0" err="1">
                <a:solidFill>
                  <a:schemeClr val="bg1"/>
                </a:solidFill>
                <a:latin typeface="Lato" panose="020F0502020204030203" pitchFamily="34" charset="0"/>
                <a:ea typeface="Open Sans Light" panose="020B0306030504020204" pitchFamily="34" charset="0"/>
                <a:cs typeface="Open Sans Light" panose="020B0306030504020204" pitchFamily="34" charset="0"/>
              </a:rPr>
              <a:t>ibvi</a:t>
            </a: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 hired JSN to come up with some innovative solutions to </a:t>
            </a:r>
            <a:r>
              <a:rPr lang="en-US" sz="1067" dirty="0" err="1">
                <a:solidFill>
                  <a:schemeClr val="bg1"/>
                </a:solidFill>
                <a:latin typeface="Lato" panose="020F0502020204030203" pitchFamily="34" charset="0"/>
                <a:ea typeface="Open Sans Light" panose="020B0306030504020204" pitchFamily="34" charset="0"/>
                <a:cs typeface="Open Sans Light" panose="020B0306030504020204" pitchFamily="34" charset="0"/>
              </a:rPr>
              <a:t>emppwer</a:t>
            </a:r>
            <a:r>
              <a:rPr lang="en-US" sz="1067"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 their blind staff to do more using voice commands  </a:t>
            </a:r>
          </a:p>
        </p:txBody>
      </p:sp>
      <p:pic>
        <p:nvPicPr>
          <p:cNvPr id="6146" name="Picture 2" descr="Image result for ibvi">
            <a:extLst>
              <a:ext uri="{FF2B5EF4-FFF2-40B4-BE49-F238E27FC236}">
                <a16:creationId xmlns:a16="http://schemas.microsoft.com/office/drawing/2014/main" id="{CC70E975-C6AD-4090-9654-37FD4F77A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988" y="1"/>
            <a:ext cx="1729561" cy="139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53703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500"/>
                            </p:stCondLst>
                            <p:childTnLst>
                              <p:par>
                                <p:cTn id="13" presetID="22" presetClass="entr" presetSubtype="8"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50"/>
                                        <p:tgtEl>
                                          <p:spTgt spid="8"/>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50" fill="hold"/>
                                        <p:tgtEl>
                                          <p:spTgt spid="2"/>
                                        </p:tgtEl>
                                        <p:attrNameLst>
                                          <p:attrName>ppt_x</p:attrName>
                                        </p:attrNameLst>
                                      </p:cBhvr>
                                      <p:tavLst>
                                        <p:tav tm="0">
                                          <p:val>
                                            <p:strVal val="0-#ppt_w/2"/>
                                          </p:val>
                                        </p:tav>
                                        <p:tav tm="100000">
                                          <p:val>
                                            <p:strVal val="#ppt_x"/>
                                          </p:val>
                                        </p:tav>
                                      </p:tavLst>
                                    </p:anim>
                                    <p:anim calcmode="lin" valueType="num">
                                      <p:cBhvr additive="base">
                                        <p:cTn id="24" dur="25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50" fill="hold"/>
                                        <p:tgtEl>
                                          <p:spTgt spid="6"/>
                                        </p:tgtEl>
                                        <p:attrNameLst>
                                          <p:attrName>ppt_x</p:attrName>
                                        </p:attrNameLst>
                                      </p:cBhvr>
                                      <p:tavLst>
                                        <p:tav tm="0">
                                          <p:val>
                                            <p:strVal val="0-#ppt_w/2"/>
                                          </p:val>
                                        </p:tav>
                                        <p:tav tm="100000">
                                          <p:val>
                                            <p:strVal val="#ppt_x"/>
                                          </p:val>
                                        </p:tav>
                                      </p:tavLst>
                                    </p:anim>
                                    <p:anim calcmode="lin" valueType="num">
                                      <p:cBhvr additive="base">
                                        <p:cTn id="29"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5BA64-1DF1-BF46-A170-83EF7A3A4651}"/>
              </a:ext>
            </a:extLst>
          </p:cNvPr>
          <p:cNvSpPr>
            <a:spLocks noGrp="1"/>
          </p:cNvSpPr>
          <p:nvPr>
            <p:ph type="ctrTitle"/>
          </p:nvPr>
        </p:nvSpPr>
        <p:spPr/>
        <p:txBody>
          <a:bodyPr/>
          <a:lstStyle/>
          <a:p>
            <a:r>
              <a:rPr lang="en-US"/>
              <a:t>Data Engineering for MARS India</a:t>
            </a:r>
            <a:endParaRPr lang="en-US" dirty="0"/>
          </a:p>
        </p:txBody>
      </p:sp>
      <p:sp>
        <p:nvSpPr>
          <p:cNvPr id="5" name="Subtitle 4">
            <a:extLst>
              <a:ext uri="{FF2B5EF4-FFF2-40B4-BE49-F238E27FC236}">
                <a16:creationId xmlns:a16="http://schemas.microsoft.com/office/drawing/2014/main" id="{4989CC47-B482-C848-9F78-1BF21F5C04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538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580D-664E-874A-97F1-05B6945F0A64}"/>
              </a:ext>
            </a:extLst>
          </p:cNvPr>
          <p:cNvSpPr>
            <a:spLocks noGrp="1"/>
          </p:cNvSpPr>
          <p:nvPr>
            <p:ph type="title"/>
          </p:nvPr>
        </p:nvSpPr>
        <p:spPr>
          <a:xfrm>
            <a:off x="-48393" y="149607"/>
            <a:ext cx="15569455" cy="2170254"/>
          </a:xfrm>
        </p:spPr>
        <p:txBody>
          <a:bodyPr/>
          <a:lstStyle/>
          <a:p>
            <a:endParaRPr lang="en-US"/>
          </a:p>
        </p:txBody>
      </p:sp>
      <p:sp>
        <p:nvSpPr>
          <p:cNvPr id="3" name="Content Placeholder 2">
            <a:extLst>
              <a:ext uri="{FF2B5EF4-FFF2-40B4-BE49-F238E27FC236}">
                <a16:creationId xmlns:a16="http://schemas.microsoft.com/office/drawing/2014/main" id="{17AE8859-87BE-C24C-96CB-ED06391997F3}"/>
              </a:ext>
            </a:extLst>
          </p:cNvPr>
          <p:cNvSpPr>
            <a:spLocks noGrp="1"/>
          </p:cNvSpPr>
          <p:nvPr>
            <p:ph idx="1"/>
          </p:nvPr>
        </p:nvSpPr>
        <p:spPr>
          <a:xfrm>
            <a:off x="-48393" y="1118158"/>
            <a:ext cx="15569455" cy="7124147"/>
          </a:xfrm>
        </p:spPr>
        <p:txBody>
          <a:bodyPr/>
          <a:lstStyle/>
          <a:p>
            <a:endParaRPr lang="en-US" dirty="0"/>
          </a:p>
        </p:txBody>
      </p:sp>
      <p:pic>
        <p:nvPicPr>
          <p:cNvPr id="4" name="Picture 3">
            <a:extLst>
              <a:ext uri="{FF2B5EF4-FFF2-40B4-BE49-F238E27FC236}">
                <a16:creationId xmlns:a16="http://schemas.microsoft.com/office/drawing/2014/main" id="{41FC9174-45D2-ED40-9F63-D469347C04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ln>
            <a:noFill/>
          </a:ln>
        </p:spPr>
      </p:pic>
    </p:spTree>
    <p:extLst>
      <p:ext uri="{BB962C8B-B14F-4D97-AF65-F5344CB8AC3E}">
        <p14:creationId xmlns:p14="http://schemas.microsoft.com/office/powerpoint/2010/main" val="36424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8CF5B2-701F-1542-A1B9-4D408A8A0AF9}"/>
              </a:ext>
            </a:extLst>
          </p:cNvPr>
          <p:cNvSpPr>
            <a:spLocks noGrp="1"/>
          </p:cNvSpPr>
          <p:nvPr>
            <p:ph type="ctrTitle"/>
          </p:nvPr>
        </p:nvSpPr>
        <p:spPr/>
        <p:txBody>
          <a:bodyPr/>
          <a:lstStyle/>
          <a:p>
            <a:r>
              <a:rPr lang="en-US" dirty="0"/>
              <a:t>Data Quality Automation</a:t>
            </a:r>
          </a:p>
        </p:txBody>
      </p:sp>
      <p:sp>
        <p:nvSpPr>
          <p:cNvPr id="5" name="Subtitle 4">
            <a:extLst>
              <a:ext uri="{FF2B5EF4-FFF2-40B4-BE49-F238E27FC236}">
                <a16:creationId xmlns:a16="http://schemas.microsoft.com/office/drawing/2014/main" id="{10FFF9A8-0595-1549-A91B-FF42939A37A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456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8162" y="50529"/>
            <a:ext cx="11576502" cy="708469"/>
          </a:xfrm>
        </p:spPr>
        <p:txBody>
          <a:bodyPr>
            <a:normAutofit/>
          </a:bodyPr>
          <a:lstStyle/>
          <a:p>
            <a:r>
              <a:rPr lang="en-US" sz="2400" dirty="0"/>
              <a:t>What are the challenges in data quality on Azure Big Data systems..</a:t>
            </a:r>
            <a:endParaRPr lang="en-US" sz="2400" dirty="0">
              <a:latin typeface="Segoe UI Light" panose="020B0502040204020203" pitchFamily="34" charset="0"/>
              <a:cs typeface="Segoe UI Light" panose="020B0502040204020203" pitchFamily="34" charset="0"/>
            </a:endParaRPr>
          </a:p>
        </p:txBody>
      </p:sp>
      <p:graphicFrame>
        <p:nvGraphicFramePr>
          <p:cNvPr id="6" name="Diagram 5"/>
          <p:cNvGraphicFramePr/>
          <p:nvPr/>
        </p:nvGraphicFramePr>
        <p:xfrm>
          <a:off x="573930" y="1138355"/>
          <a:ext cx="7477434" cy="443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8345348" y="3235904"/>
            <a:ext cx="3628103" cy="392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Goals</a:t>
            </a:r>
          </a:p>
        </p:txBody>
      </p:sp>
      <p:sp>
        <p:nvSpPr>
          <p:cNvPr id="3" name="TextBox 2"/>
          <p:cNvSpPr txBox="1"/>
          <p:nvPr/>
        </p:nvSpPr>
        <p:spPr>
          <a:xfrm>
            <a:off x="8345349" y="3803177"/>
            <a:ext cx="3628103" cy="163121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Support multiple connectors</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Fully automated testing</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Dynamic scalability</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Centralized Governance</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Team &amp; Reports friendly</a:t>
            </a:r>
          </a:p>
          <a:p>
            <a:pPr marL="285750" indent="-285750">
              <a:buFont typeface="Arial" panose="020B0604020202020204" pitchFamily="34" charset="0"/>
              <a:buChar char="•"/>
            </a:pP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Isosceles Triangle 7"/>
          <p:cNvSpPr/>
          <p:nvPr/>
        </p:nvSpPr>
        <p:spPr>
          <a:xfrm rot="5400000">
            <a:off x="5999038" y="3111499"/>
            <a:ext cx="3972538" cy="486074"/>
          </a:xfrm>
          <a:prstGeom prst="triangle">
            <a:avLst>
              <a:gd name="adj" fmla="val 5031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396950" y="1188601"/>
            <a:ext cx="608707" cy="62045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1</a:t>
            </a:r>
          </a:p>
        </p:txBody>
      </p:sp>
      <p:sp>
        <p:nvSpPr>
          <p:cNvPr id="10" name="Rounded Rectangle 9"/>
          <p:cNvSpPr/>
          <p:nvPr/>
        </p:nvSpPr>
        <p:spPr>
          <a:xfrm>
            <a:off x="396950" y="1912013"/>
            <a:ext cx="608707" cy="62045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2</a:t>
            </a:r>
          </a:p>
        </p:txBody>
      </p:sp>
      <p:sp>
        <p:nvSpPr>
          <p:cNvPr id="11" name="Rounded Rectangle 10"/>
          <p:cNvSpPr/>
          <p:nvPr/>
        </p:nvSpPr>
        <p:spPr>
          <a:xfrm>
            <a:off x="396950" y="2635425"/>
            <a:ext cx="608707" cy="6204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3</a:t>
            </a:r>
          </a:p>
        </p:txBody>
      </p:sp>
      <p:sp>
        <p:nvSpPr>
          <p:cNvPr id="12" name="Rounded Rectangle 11"/>
          <p:cNvSpPr/>
          <p:nvPr/>
        </p:nvSpPr>
        <p:spPr>
          <a:xfrm>
            <a:off x="396950" y="3358837"/>
            <a:ext cx="608707" cy="62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4</a:t>
            </a:r>
          </a:p>
        </p:txBody>
      </p:sp>
      <p:sp>
        <p:nvSpPr>
          <p:cNvPr id="14" name="Rounded Rectangle 13"/>
          <p:cNvSpPr/>
          <p:nvPr/>
        </p:nvSpPr>
        <p:spPr>
          <a:xfrm>
            <a:off x="396950" y="4082249"/>
            <a:ext cx="608707" cy="62045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5</a:t>
            </a:r>
          </a:p>
        </p:txBody>
      </p:sp>
      <p:sp>
        <p:nvSpPr>
          <p:cNvPr id="15" name="Rounded Rectangle 14"/>
          <p:cNvSpPr/>
          <p:nvPr/>
        </p:nvSpPr>
        <p:spPr>
          <a:xfrm>
            <a:off x="396950" y="4805659"/>
            <a:ext cx="608707" cy="620451"/>
          </a:xfrm>
          <a:prstGeom prst="roundRect">
            <a:avLst/>
          </a:prstGeom>
          <a:solidFill>
            <a:srgbClr val="00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haroni" panose="02010803020104030203" pitchFamily="2" charset="-79"/>
                <a:ea typeface="Segoe UI" panose="020B0502040204020203" pitchFamily="34" charset="0"/>
                <a:cs typeface="Aharoni" panose="02010803020104030203" pitchFamily="2" charset="-79"/>
              </a:rPr>
              <a:t>6</a:t>
            </a:r>
          </a:p>
        </p:txBody>
      </p:sp>
      <p:sp>
        <p:nvSpPr>
          <p:cNvPr id="13" name="Rectangle 12"/>
          <p:cNvSpPr/>
          <p:nvPr/>
        </p:nvSpPr>
        <p:spPr>
          <a:xfrm>
            <a:off x="8345348" y="970930"/>
            <a:ext cx="3628103" cy="392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Vision</a:t>
            </a:r>
          </a:p>
        </p:txBody>
      </p:sp>
      <p:sp>
        <p:nvSpPr>
          <p:cNvPr id="16" name="TextBox 15"/>
          <p:cNvSpPr txBox="1"/>
          <p:nvPr/>
        </p:nvSpPr>
        <p:spPr>
          <a:xfrm>
            <a:off x="8345348" y="1487158"/>
            <a:ext cx="3628103" cy="1569660"/>
          </a:xfrm>
          <a:prstGeom prst="rect">
            <a:avLst/>
          </a:prstGeom>
          <a:noFill/>
          <a:ln>
            <a:solidFill>
              <a:schemeClr val="accent1"/>
            </a:solidFill>
          </a:ln>
        </p:spPr>
        <p:txBody>
          <a:bodyPr wrap="square" rtlCol="0">
            <a:spAutoFit/>
          </a:bodyPr>
          <a:lstStyle/>
          <a:p>
            <a:r>
              <a:rPr lang="en-US" sz="1600" dirty="0">
                <a:latin typeface="Segoe UI" panose="020B0502040204020203" pitchFamily="34" charset="0"/>
                <a:cs typeface="Segoe UI" panose="020B0502040204020203" pitchFamily="34" charset="0"/>
              </a:rPr>
              <a:t>Develop a generic data quality engine that can run on Azure and capable of verifying data against multiple data sources including Azure DBs, Azure Data Lake, Warehouses and MDX Cubes</a:t>
            </a:r>
          </a:p>
        </p:txBody>
      </p:sp>
      <p:grpSp>
        <p:nvGrpSpPr>
          <p:cNvPr id="17" name="Group 16"/>
          <p:cNvGrpSpPr/>
          <p:nvPr/>
        </p:nvGrpSpPr>
        <p:grpSpPr>
          <a:xfrm>
            <a:off x="1191273" y="3354536"/>
            <a:ext cx="5869785" cy="697967"/>
            <a:chOff x="579531" y="767764"/>
            <a:chExt cx="5869785" cy="697967"/>
          </a:xfrm>
        </p:grpSpPr>
        <p:sp>
          <p:nvSpPr>
            <p:cNvPr id="18" name="Rectangle 17"/>
            <p:cNvSpPr/>
            <p:nvPr/>
          </p:nvSpPr>
          <p:spPr>
            <a:xfrm>
              <a:off x="579531" y="767764"/>
              <a:ext cx="5869785" cy="6979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Rectangle 18"/>
            <p:cNvSpPr/>
            <p:nvPr/>
          </p:nvSpPr>
          <p:spPr>
            <a:xfrm>
              <a:off x="579531" y="767764"/>
              <a:ext cx="5869785" cy="6979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lvl="0"/>
              <a:r>
                <a:rPr lang="en-US" sz="1400" dirty="0">
                  <a:solidFill>
                    <a:schemeClr val="accent1"/>
                  </a:solidFill>
                  <a:latin typeface="Segoe UI" panose="020B0502040204020203" pitchFamily="34" charset="0"/>
                  <a:cs typeface="Segoe UI" panose="020B0502040204020203" pitchFamily="34" charset="0"/>
                </a:rPr>
                <a:t>Distributed business rules.. </a:t>
              </a:r>
              <a:endParaRPr lang="en-US" sz="1400" dirty="0">
                <a:latin typeface="Segoe UI" panose="020B0502040204020203" pitchFamily="34" charset="0"/>
                <a:cs typeface="Segoe UI" panose="020B0502040204020203" pitchFamily="34" charset="0"/>
              </a:endParaRPr>
            </a:p>
            <a:p>
              <a:pPr lvl="0"/>
              <a:r>
                <a:rPr lang="en-US" sz="1400" dirty="0">
                  <a:latin typeface="Segoe UI" panose="020B0502040204020203" pitchFamily="34" charset="0"/>
                  <a:cs typeface="Segoe UI" panose="020B0502040204020203" pitchFamily="34" charset="0"/>
                </a:rPr>
                <a:t>Data is processed at multiple stages and faults can occur anywhere..</a:t>
              </a:r>
            </a:p>
          </p:txBody>
        </p:sp>
      </p:grpSp>
      <p:grpSp>
        <p:nvGrpSpPr>
          <p:cNvPr id="20" name="Group 19"/>
          <p:cNvGrpSpPr/>
          <p:nvPr/>
        </p:nvGrpSpPr>
        <p:grpSpPr>
          <a:xfrm>
            <a:off x="1182637" y="4091942"/>
            <a:ext cx="5869785" cy="697967"/>
            <a:chOff x="579531" y="767764"/>
            <a:chExt cx="5869785" cy="697967"/>
          </a:xfrm>
        </p:grpSpPr>
        <p:sp>
          <p:nvSpPr>
            <p:cNvPr id="21" name="Rectangle 20"/>
            <p:cNvSpPr/>
            <p:nvPr/>
          </p:nvSpPr>
          <p:spPr>
            <a:xfrm>
              <a:off x="579531" y="767764"/>
              <a:ext cx="5869785" cy="6979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579531" y="767764"/>
              <a:ext cx="5869785" cy="6979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lvl="0"/>
              <a:r>
                <a:rPr lang="en-US" sz="1400" dirty="0">
                  <a:solidFill>
                    <a:schemeClr val="accent1"/>
                  </a:solidFill>
                  <a:latin typeface="Segoe UI" panose="020B0502040204020203" pitchFamily="34" charset="0"/>
                  <a:cs typeface="Segoe UI" panose="020B0502040204020203" pitchFamily="34" charset="0"/>
                </a:rPr>
                <a:t>Lack of Visual Studio validation tools</a:t>
              </a:r>
              <a:endParaRPr lang="en-US" sz="1400" dirty="0">
                <a:latin typeface="Segoe UI" panose="020B0502040204020203" pitchFamily="34" charset="0"/>
                <a:cs typeface="Segoe UI" panose="020B0502040204020203" pitchFamily="34" charset="0"/>
              </a:endParaRPr>
            </a:p>
            <a:p>
              <a:pPr lvl="0"/>
              <a:r>
                <a:rPr lang="en-US" sz="1400" dirty="0">
                  <a:latin typeface="Segoe UI" panose="020B0502040204020203" pitchFamily="34" charset="0"/>
                  <a:cs typeface="Segoe UI" panose="020B0502040204020203" pitchFamily="34" charset="0"/>
                </a:rPr>
                <a:t>No ready available tools like Performance tester etc. </a:t>
              </a:r>
            </a:p>
          </p:txBody>
        </p:sp>
      </p:grpSp>
      <p:sp>
        <p:nvSpPr>
          <p:cNvPr id="23" name="Rectangle 22"/>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Quality</a:t>
            </a:r>
          </a:p>
        </p:txBody>
      </p:sp>
    </p:spTree>
    <p:extLst>
      <p:ext uri="{BB962C8B-B14F-4D97-AF65-F5344CB8AC3E}">
        <p14:creationId xmlns:p14="http://schemas.microsoft.com/office/powerpoint/2010/main" val="53549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136" y="14608"/>
            <a:ext cx="11579517" cy="708469"/>
          </a:xfrm>
        </p:spPr>
        <p:txBody>
          <a:bodyPr>
            <a:normAutofit/>
          </a:bodyPr>
          <a:lstStyle/>
          <a:p>
            <a:r>
              <a:rPr lang="en-US" sz="2400" dirty="0">
                <a:latin typeface="Segoe UI Light" panose="020B0502040204020203" pitchFamily="34" charset="0"/>
                <a:cs typeface="Segoe UI Light" panose="020B0502040204020203" pitchFamily="34" charset="0"/>
              </a:rPr>
              <a:t>Data flow diagram of the Data Quality engine</a:t>
            </a:r>
            <a:endParaRPr lang="en-US" sz="2400" dirty="0"/>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8</a:t>
            </a:fld>
            <a:endParaRPr lang="en-US" dirty="0">
              <a:solidFill>
                <a:srgbClr val="6D6E71"/>
              </a:solidFill>
            </a:endParaRPr>
          </a:p>
        </p:txBody>
      </p:sp>
      <p:grpSp>
        <p:nvGrpSpPr>
          <p:cNvPr id="5" name="Group 4"/>
          <p:cNvGrpSpPr/>
          <p:nvPr/>
        </p:nvGrpSpPr>
        <p:grpSpPr>
          <a:xfrm>
            <a:off x="3290089" y="1068538"/>
            <a:ext cx="8455944" cy="4557410"/>
            <a:chOff x="1820985" y="591425"/>
            <a:chExt cx="9243063" cy="5635918"/>
          </a:xfrm>
        </p:grpSpPr>
        <p:grpSp>
          <p:nvGrpSpPr>
            <p:cNvPr id="6" name="Group 5"/>
            <p:cNvGrpSpPr/>
            <p:nvPr/>
          </p:nvGrpSpPr>
          <p:grpSpPr>
            <a:xfrm>
              <a:off x="1843090" y="591426"/>
              <a:ext cx="4039006" cy="2356939"/>
              <a:chOff x="863633" y="422672"/>
              <a:chExt cx="4104898" cy="2356939"/>
            </a:xfrm>
          </p:grpSpPr>
          <p:sp>
            <p:nvSpPr>
              <p:cNvPr id="23" name="Rectangle 22"/>
              <p:cNvSpPr/>
              <p:nvPr/>
            </p:nvSpPr>
            <p:spPr>
              <a:xfrm>
                <a:off x="863633" y="799909"/>
                <a:ext cx="4093525" cy="1979702"/>
              </a:xfrm>
              <a:prstGeom prst="rect">
                <a:avLst/>
              </a:prstGeom>
              <a:solidFill>
                <a:schemeClr val="bg1">
                  <a:lumMod val="50000"/>
                </a:schemeClr>
              </a:solidFill>
              <a:ln/>
              <a:effectLst>
                <a:outerShdw blurRad="40000" dist="20000" dir="5400000" rotWithShape="0">
                  <a:srgbClr val="000000">
                    <a:alpha val="38000"/>
                  </a:srgbClr>
                </a:out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Test Case Authoring Engine</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Test Case Scheduling</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Test Case Flags</a:t>
                </a:r>
              </a:p>
            </p:txBody>
          </p:sp>
          <p:pic>
            <p:nvPicPr>
              <p:cNvPr id="24" name="Picture 23"/>
              <p:cNvPicPr>
                <a:picLocks noChangeAspect="1"/>
              </p:cNvPicPr>
              <p:nvPr/>
            </p:nvPicPr>
            <p:blipFill>
              <a:blip r:embed="rId2"/>
              <a:stretch>
                <a:fillRect/>
              </a:stretch>
            </p:blipFill>
            <p:spPr>
              <a:xfrm>
                <a:off x="3755226" y="937021"/>
                <a:ext cx="1080124" cy="1624247"/>
              </a:xfrm>
              <a:prstGeom prst="rect">
                <a:avLst/>
              </a:prstGeom>
            </p:spPr>
          </p:pic>
          <p:sp>
            <p:nvSpPr>
              <p:cNvPr id="25" name="TextBox 24"/>
              <p:cNvSpPr txBox="1"/>
              <p:nvPr/>
            </p:nvSpPr>
            <p:spPr>
              <a:xfrm>
                <a:off x="875005" y="422672"/>
                <a:ext cx="4093526" cy="418673"/>
              </a:xfrm>
              <a:prstGeom prst="rect">
                <a:avLst/>
              </a:prstGeom>
              <a:solidFill>
                <a:schemeClr val="accent6">
                  <a:lumMod val="60000"/>
                  <a:lumOff val="40000"/>
                </a:schemeClr>
              </a:solidFill>
              <a:effectLst>
                <a:softEdge rad="12700"/>
              </a:effectLst>
            </p:spPr>
            <p:txBody>
              <a:bodyPr wrap="square" rtlCol="0">
                <a:spAutoFit/>
              </a:bodyPr>
              <a:lstStyle/>
              <a:p>
                <a:r>
                  <a:rPr lang="en-US" sz="1600" dirty="0">
                    <a:solidFill>
                      <a:schemeClr val="bg1"/>
                    </a:solidFill>
                    <a:latin typeface="Segoe UI" panose="020B0502040204020203" pitchFamily="34" charset="0"/>
                    <a:cs typeface="Segoe UI" panose="020B0502040204020203" pitchFamily="34" charset="0"/>
                  </a:rPr>
                  <a:t>Authoring</a:t>
                </a:r>
                <a:r>
                  <a:rPr lang="en-US" sz="1600" dirty="0">
                    <a:solidFill>
                      <a:schemeClr val="bg1"/>
                    </a:solidFill>
                    <a:latin typeface="Arial" pitchFamily="34" charset="0"/>
                    <a:cs typeface="Arial" pitchFamily="34" charset="0"/>
                  </a:rPr>
                  <a:t> </a:t>
                </a:r>
              </a:p>
            </p:txBody>
          </p:sp>
        </p:grpSp>
        <p:grpSp>
          <p:nvGrpSpPr>
            <p:cNvPr id="7" name="Group 6"/>
            <p:cNvGrpSpPr/>
            <p:nvPr/>
          </p:nvGrpSpPr>
          <p:grpSpPr>
            <a:xfrm>
              <a:off x="7035207" y="591425"/>
              <a:ext cx="4028841" cy="2367433"/>
              <a:chOff x="6117895" y="505627"/>
              <a:chExt cx="4028841" cy="2367433"/>
            </a:xfrm>
          </p:grpSpPr>
          <p:sp>
            <p:nvSpPr>
              <p:cNvPr id="20" name="Rectangle 19"/>
              <p:cNvSpPr/>
              <p:nvPr/>
            </p:nvSpPr>
            <p:spPr>
              <a:xfrm>
                <a:off x="6117895" y="897391"/>
                <a:ext cx="4028841" cy="1975669"/>
              </a:xfrm>
              <a:prstGeom prst="rect">
                <a:avLst/>
              </a:prstGeom>
              <a:solidFill>
                <a:schemeClr val="bg1">
                  <a:lumMod val="50000"/>
                </a:schemeClr>
              </a:solidFill>
              <a:ln/>
              <a:effectLst>
                <a:outerShdw blurRad="40000" dist="20000" dir="5400000" rotWithShape="0">
                  <a:srgbClr val="000000">
                    <a:alpha val="38000"/>
                  </a:srgbClr>
                </a:out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endParaRPr lang="en-US" sz="1400" dirty="0">
                  <a:solidFill>
                    <a:schemeClr val="tx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PowerShell Engine</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Execute on</a:t>
                </a:r>
              </a:p>
              <a:p>
                <a:pPr marL="285750" lvl="1"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ADL</a:t>
                </a:r>
              </a:p>
              <a:p>
                <a:pPr marL="285750" lvl="1"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ADW</a:t>
                </a:r>
              </a:p>
              <a:p>
                <a:pPr marL="285750" lvl="1"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DB</a:t>
                </a:r>
              </a:p>
              <a:p>
                <a:pPr marL="285750" lvl="1"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Files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9068" y="1587185"/>
                <a:ext cx="1576303" cy="828802"/>
              </a:xfrm>
              <a:prstGeom prst="rect">
                <a:avLst/>
              </a:prstGeom>
            </p:spPr>
          </p:pic>
          <p:sp>
            <p:nvSpPr>
              <p:cNvPr id="22" name="TextBox 21"/>
              <p:cNvSpPr txBox="1"/>
              <p:nvPr/>
            </p:nvSpPr>
            <p:spPr>
              <a:xfrm>
                <a:off x="6117895" y="505627"/>
                <a:ext cx="4028841" cy="418673"/>
              </a:xfrm>
              <a:prstGeom prst="rect">
                <a:avLst/>
              </a:prstGeom>
              <a:solidFill>
                <a:schemeClr val="accent6">
                  <a:lumMod val="60000"/>
                  <a:lumOff val="40000"/>
                </a:schemeClr>
              </a:solidFill>
              <a:effectLst>
                <a:softEdge rad="12700"/>
              </a:effectLst>
            </p:spPr>
            <p:txBody>
              <a:bodyPr wrap="square" rtlCol="0">
                <a:spAutoFit/>
              </a:bodyPr>
              <a:lstStyle>
                <a:defPPr>
                  <a:defRPr lang="en-US"/>
                </a:defPPr>
                <a:lvl1pPr>
                  <a:defRPr>
                    <a:solidFill>
                      <a:schemeClr val="bg1"/>
                    </a:solidFill>
                    <a:latin typeface="Arial" pitchFamily="34" charset="0"/>
                    <a:cs typeface="Arial" pitchFamily="34" charset="0"/>
                  </a:defRPr>
                </a:lvl1pPr>
              </a:lstStyle>
              <a:p>
                <a:r>
                  <a:rPr lang="en-US" sz="1600" dirty="0">
                    <a:latin typeface="Segoe UI" panose="020B0502040204020203" pitchFamily="34" charset="0"/>
                    <a:cs typeface="Segoe UI" panose="020B0502040204020203" pitchFamily="34" charset="0"/>
                  </a:rPr>
                  <a:t>Execution</a:t>
                </a:r>
                <a:r>
                  <a:rPr lang="en-US" sz="1600" dirty="0"/>
                  <a:t> </a:t>
                </a:r>
                <a:endParaRPr lang="en-US" dirty="0"/>
              </a:p>
            </p:txBody>
          </p:sp>
        </p:grpSp>
        <p:grpSp>
          <p:nvGrpSpPr>
            <p:cNvPr id="9" name="Group 8"/>
            <p:cNvGrpSpPr/>
            <p:nvPr/>
          </p:nvGrpSpPr>
          <p:grpSpPr>
            <a:xfrm>
              <a:off x="7035207" y="3799872"/>
              <a:ext cx="4028841" cy="2359734"/>
              <a:chOff x="6256900" y="3799872"/>
              <a:chExt cx="4819447" cy="2359734"/>
            </a:xfrm>
          </p:grpSpPr>
          <p:sp>
            <p:nvSpPr>
              <p:cNvPr id="17" name="Rectangle 16"/>
              <p:cNvSpPr/>
              <p:nvPr/>
            </p:nvSpPr>
            <p:spPr>
              <a:xfrm>
                <a:off x="6256900" y="4183937"/>
                <a:ext cx="4819447" cy="1975669"/>
              </a:xfrm>
              <a:prstGeom prst="rect">
                <a:avLst/>
              </a:prstGeom>
              <a:solidFill>
                <a:schemeClr val="bg1">
                  <a:lumMod val="50000"/>
                </a:schemeClr>
              </a:solidFill>
              <a:ln/>
              <a:effectLst>
                <a:outerShdw blurRad="40000" dist="20000" dir="5400000" rotWithShape="0">
                  <a:srgbClr val="000000">
                    <a:alpha val="38000"/>
                  </a:srgbClr>
                </a:out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Live Visualization</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View Logs</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View Exceptions</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3255" y="4671282"/>
                <a:ext cx="1846216" cy="1000978"/>
              </a:xfrm>
              <a:prstGeom prst="rect">
                <a:avLst/>
              </a:prstGeom>
            </p:spPr>
          </p:pic>
          <p:sp>
            <p:nvSpPr>
              <p:cNvPr id="19" name="TextBox 18"/>
              <p:cNvSpPr txBox="1"/>
              <p:nvPr/>
            </p:nvSpPr>
            <p:spPr>
              <a:xfrm>
                <a:off x="6256900" y="3799872"/>
                <a:ext cx="4819447" cy="418673"/>
              </a:xfrm>
              <a:prstGeom prst="rect">
                <a:avLst/>
              </a:prstGeom>
              <a:solidFill>
                <a:schemeClr val="accent6">
                  <a:lumMod val="60000"/>
                  <a:lumOff val="40000"/>
                </a:schemeClr>
              </a:solidFill>
              <a:effectLst>
                <a:softEdge rad="12700"/>
              </a:effectLst>
            </p:spPr>
            <p:txBody>
              <a:bodyPr wrap="square" rtlCol="0">
                <a:spAutoFit/>
              </a:bodyPr>
              <a:lstStyle/>
              <a:p>
                <a:r>
                  <a:rPr lang="en-US" sz="1600" dirty="0">
                    <a:solidFill>
                      <a:schemeClr val="bg1"/>
                    </a:solidFill>
                    <a:latin typeface="Segoe UI" panose="020B0502040204020203" pitchFamily="34" charset="0"/>
                    <a:cs typeface="Segoe UI" panose="020B0502040204020203" pitchFamily="34" charset="0"/>
                  </a:rPr>
                  <a:t>Monitoring</a:t>
                </a:r>
                <a:r>
                  <a:rPr lang="en-US" sz="1600" dirty="0">
                    <a:solidFill>
                      <a:schemeClr val="bg1"/>
                    </a:solidFill>
                    <a:latin typeface="Arial" pitchFamily="34" charset="0"/>
                    <a:cs typeface="Arial" pitchFamily="34" charset="0"/>
                  </a:rPr>
                  <a:t> </a:t>
                </a:r>
                <a:endParaRPr lang="en-US" dirty="0">
                  <a:solidFill>
                    <a:schemeClr val="bg1"/>
                  </a:solidFill>
                  <a:latin typeface="Arial" pitchFamily="34" charset="0"/>
                  <a:cs typeface="Arial" pitchFamily="34" charset="0"/>
                </a:endParaRPr>
              </a:p>
            </p:txBody>
          </p:sp>
        </p:grpSp>
        <p:grpSp>
          <p:nvGrpSpPr>
            <p:cNvPr id="12" name="Group 11"/>
            <p:cNvGrpSpPr/>
            <p:nvPr/>
          </p:nvGrpSpPr>
          <p:grpSpPr>
            <a:xfrm>
              <a:off x="1820985" y="3838817"/>
              <a:ext cx="4049921" cy="2388526"/>
              <a:chOff x="1020950" y="3803614"/>
              <a:chExt cx="4037966" cy="2214754"/>
            </a:xfrm>
          </p:grpSpPr>
          <p:sp>
            <p:nvSpPr>
              <p:cNvPr id="14" name="Rectangle 13"/>
              <p:cNvSpPr/>
              <p:nvPr/>
            </p:nvSpPr>
            <p:spPr>
              <a:xfrm>
                <a:off x="1020950" y="4186434"/>
                <a:ext cx="4015928" cy="1831934"/>
              </a:xfrm>
              <a:prstGeom prst="rect">
                <a:avLst/>
              </a:prstGeom>
              <a:solidFill>
                <a:schemeClr val="bg1">
                  <a:lumMod val="50000"/>
                </a:schemeClr>
              </a:solidFill>
              <a:ln/>
              <a:effectLst>
                <a:outerShdw blurRad="40000" dist="20000" dir="5400000" rotWithShape="0">
                  <a:srgbClr val="000000">
                    <a:alpha val="38000"/>
                  </a:srgbClr>
                </a:out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Emails with Logs</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Action on Bugs</a:t>
                </a:r>
              </a:p>
              <a:p>
                <a:pPr marL="285750" indent="-285750">
                  <a:buFont typeface="Arial" panose="020B0604020202020204" pitchFamily="34" charset="0"/>
                  <a:buChar char="•"/>
                </a:pPr>
                <a:r>
                  <a:rPr lang="en-US" sz="1400" dirty="0">
                    <a:solidFill>
                      <a:schemeClr val="tx1"/>
                    </a:solidFill>
                    <a:latin typeface="Segoe UI Light" panose="020B0502040204020203" pitchFamily="34" charset="0"/>
                    <a:cs typeface="Segoe UI Light" panose="020B0502040204020203" pitchFamily="34" charset="0"/>
                  </a:rPr>
                  <a:t>Missing test cases</a:t>
                </a:r>
              </a:p>
              <a:p>
                <a:pPr marL="285750" indent="-285750">
                  <a:buFont typeface="Arial" panose="020B0604020202020204" pitchFamily="34" charset="0"/>
                  <a:buChar char="•"/>
                </a:pPr>
                <a:endParaRPr lang="en-US" sz="1400" dirty="0">
                  <a:solidFill>
                    <a:schemeClr val="tx1"/>
                  </a:solidFill>
                  <a:latin typeface="Segoe UI" panose="020B0502040204020203" pitchFamily="34" charset="0"/>
                  <a:cs typeface="Segoe UI" panose="020B0502040204020203" pitchFamily="34" charset="0"/>
                </a:endParaRPr>
              </a:p>
            </p:txBody>
          </p:sp>
          <p:sp>
            <p:nvSpPr>
              <p:cNvPr id="15" name="TextBox 14"/>
              <p:cNvSpPr txBox="1"/>
              <p:nvPr/>
            </p:nvSpPr>
            <p:spPr>
              <a:xfrm>
                <a:off x="1042988" y="3803614"/>
                <a:ext cx="4015928" cy="388213"/>
              </a:xfrm>
              <a:prstGeom prst="rect">
                <a:avLst/>
              </a:prstGeom>
              <a:solidFill>
                <a:schemeClr val="accent6">
                  <a:lumMod val="60000"/>
                  <a:lumOff val="40000"/>
                </a:schemeClr>
              </a:solidFill>
              <a:effectLst>
                <a:softEdge rad="12700"/>
              </a:effectLst>
            </p:spPr>
            <p:txBody>
              <a:bodyPr wrap="square" rtlCol="0">
                <a:spAutoFit/>
              </a:bodyPr>
              <a:lstStyle/>
              <a:p>
                <a:r>
                  <a:rPr lang="en-US" sz="1600" dirty="0">
                    <a:solidFill>
                      <a:schemeClr val="bg1"/>
                    </a:solidFill>
                    <a:latin typeface="Segoe UI" panose="020B0502040204020203" pitchFamily="34" charset="0"/>
                    <a:cs typeface="Segoe UI" panose="020B0502040204020203" pitchFamily="34" charset="0"/>
                  </a:rPr>
                  <a:t>Alerting</a:t>
                </a:r>
                <a:r>
                  <a:rPr lang="en-US" sz="1600" dirty="0">
                    <a:solidFill>
                      <a:schemeClr val="bg1"/>
                    </a:solidFill>
                    <a:latin typeface="Arial" pitchFamily="34" charset="0"/>
                    <a:cs typeface="Arial" pitchFamily="34" charset="0"/>
                  </a:rPr>
                  <a:t> </a:t>
                </a:r>
                <a:endParaRPr lang="en-US" dirty="0">
                  <a:solidFill>
                    <a:schemeClr val="bg1"/>
                  </a:solidFill>
                  <a:latin typeface="Arial" pitchFamily="34" charset="0"/>
                  <a:cs typeface="Arial" pitchFamily="34" charset="0"/>
                </a:endParaRPr>
              </a:p>
            </p:txBody>
          </p:sp>
          <p:pic>
            <p:nvPicPr>
              <p:cNvPr id="16" name="Picture 15"/>
              <p:cNvPicPr>
                <a:picLocks noChangeAspect="1"/>
              </p:cNvPicPr>
              <p:nvPr/>
            </p:nvPicPr>
            <p:blipFill>
              <a:blip r:embed="rId5"/>
              <a:stretch>
                <a:fillRect/>
              </a:stretch>
            </p:blipFill>
            <p:spPr>
              <a:xfrm>
                <a:off x="3214454" y="4464169"/>
                <a:ext cx="1606375" cy="865940"/>
              </a:xfrm>
              <a:prstGeom prst="rect">
                <a:avLst/>
              </a:prstGeom>
            </p:spPr>
          </p:pic>
        </p:grpSp>
      </p:grpSp>
      <p:sp>
        <p:nvSpPr>
          <p:cNvPr id="27" name="Right Arrow 26"/>
          <p:cNvSpPr/>
          <p:nvPr/>
        </p:nvSpPr>
        <p:spPr>
          <a:xfrm>
            <a:off x="7311412" y="1878032"/>
            <a:ext cx="413298" cy="5193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p:cNvSpPr/>
          <p:nvPr/>
        </p:nvSpPr>
        <p:spPr>
          <a:xfrm>
            <a:off x="9898758" y="3192775"/>
            <a:ext cx="560279" cy="43799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Arrow 28"/>
          <p:cNvSpPr/>
          <p:nvPr/>
        </p:nvSpPr>
        <p:spPr>
          <a:xfrm rot="10800000">
            <a:off x="7321901" y="4556033"/>
            <a:ext cx="402809" cy="5193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own Arrow 29"/>
          <p:cNvSpPr/>
          <p:nvPr/>
        </p:nvSpPr>
        <p:spPr>
          <a:xfrm rot="10800000">
            <a:off x="4847959" y="3158806"/>
            <a:ext cx="560279" cy="37687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234196" y="1453381"/>
            <a:ext cx="2838847" cy="477053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buFont typeface="+mj-lt"/>
              <a:buAutoNum type="arabicPeriod"/>
            </a:pPr>
            <a:r>
              <a:rPr lang="en-US" sz="1600" b="1" dirty="0">
                <a:solidFill>
                  <a:srgbClr val="002060"/>
                </a:solidFill>
                <a:latin typeface="Segoe UI" panose="020B0502040204020203" pitchFamily="34" charset="0"/>
                <a:ea typeface="Segoe UI" panose="020B0502040204020203" pitchFamily="34" charset="0"/>
                <a:cs typeface="Segoe UI" panose="020B0502040204020203" pitchFamily="34" charset="0"/>
              </a:rPr>
              <a:t>Data Quality Engine </a:t>
            </a:r>
            <a:r>
              <a:rPr lang="en-US" sz="1600" dirty="0">
                <a:solidFill>
                  <a:srgbClr val="002060"/>
                </a:solidFill>
                <a:latin typeface="Segoe UI" panose="020B0502040204020203" pitchFamily="34" charset="0"/>
                <a:ea typeface="Segoe UI" panose="020B0502040204020203" pitchFamily="34" charset="0"/>
                <a:cs typeface="Segoe UI" panose="020B0502040204020203" pitchFamily="34" charset="0"/>
              </a:rPr>
              <a:t>enabled to validate 18 rules likes value checks, primary key checks, row count checks etc.</a:t>
            </a:r>
          </a:p>
          <a:p>
            <a:pPr marL="342900" indent="-342900">
              <a:buFont typeface="+mj-lt"/>
              <a:buAutoNum type="arabicPeriod"/>
            </a:pPr>
            <a:r>
              <a:rPr lang="en-US" sz="1600" dirty="0">
                <a:solidFill>
                  <a:srgbClr val="002060"/>
                </a:solidFill>
                <a:latin typeface="Segoe UI" panose="020B0502040204020203" pitchFamily="34" charset="0"/>
                <a:ea typeface="Segoe UI" panose="020B0502040204020203" pitchFamily="34" charset="0"/>
                <a:cs typeface="Segoe UI" panose="020B0502040204020203" pitchFamily="34" charset="0"/>
              </a:rPr>
              <a:t>Comprehensive work flow for authoring, execution and monitoring for </a:t>
            </a:r>
            <a:r>
              <a:rPr lang="en-US" sz="1600" b="1" dirty="0">
                <a:solidFill>
                  <a:srgbClr val="002060"/>
                </a:solidFill>
                <a:latin typeface="Segoe UI" panose="020B0502040204020203" pitchFamily="34" charset="0"/>
                <a:ea typeface="Segoe UI" panose="020B0502040204020203" pitchFamily="34" charset="0"/>
                <a:cs typeface="Segoe UI" panose="020B0502040204020203" pitchFamily="34" charset="0"/>
              </a:rPr>
              <a:t>Azure Data warehouse and Azure Data Lake</a:t>
            </a:r>
          </a:p>
          <a:p>
            <a:pPr marL="342900" indent="-342900">
              <a:buFont typeface="+mj-lt"/>
              <a:buAutoNum type="arabicPeriod"/>
            </a:pPr>
            <a:r>
              <a:rPr lang="en-US" sz="1600" b="1" dirty="0">
                <a:solidFill>
                  <a:srgbClr val="002060"/>
                </a:solidFill>
                <a:latin typeface="Segoe UI" panose="020B0502040204020203" pitchFamily="34" charset="0"/>
                <a:ea typeface="Segoe UI" panose="020B0502040204020203" pitchFamily="34" charset="0"/>
                <a:cs typeface="Segoe UI" panose="020B0502040204020203" pitchFamily="34" charset="0"/>
              </a:rPr>
              <a:t>ATC (Automated Test Controller) </a:t>
            </a:r>
            <a:r>
              <a:rPr lang="en-US" sz="1600" dirty="0">
                <a:solidFill>
                  <a:srgbClr val="002060"/>
                </a:solidFill>
                <a:latin typeface="Segoe UI" panose="020B0502040204020203" pitchFamily="34" charset="0"/>
                <a:ea typeface="Segoe UI" panose="020B0502040204020203" pitchFamily="34" charset="0"/>
                <a:cs typeface="Segoe UI" panose="020B0502040204020203" pitchFamily="34" charset="0"/>
              </a:rPr>
              <a:t>with daily mails to all the stake holders</a:t>
            </a:r>
          </a:p>
          <a:p>
            <a:pPr marL="342900" indent="-342900">
              <a:buFont typeface="+mj-lt"/>
              <a:buAutoNum type="arabicPeriod"/>
            </a:pPr>
            <a:r>
              <a:rPr lang="en-US" sz="1600" b="1" dirty="0">
                <a:solidFill>
                  <a:srgbClr val="002060"/>
                </a:solidFill>
                <a:latin typeface="Segoe UI" panose="020B0502040204020203" pitchFamily="34" charset="0"/>
                <a:ea typeface="Segoe UI" panose="020B0502040204020203" pitchFamily="34" charset="0"/>
                <a:cs typeface="Segoe UI" panose="020B0502040204020203" pitchFamily="34" charset="0"/>
              </a:rPr>
              <a:t>Live Power BI dashboards </a:t>
            </a:r>
            <a:r>
              <a:rPr lang="en-US" sz="1600" dirty="0">
                <a:solidFill>
                  <a:srgbClr val="002060"/>
                </a:solidFill>
                <a:latin typeface="Segoe UI" panose="020B0502040204020203" pitchFamily="34" charset="0"/>
                <a:ea typeface="Segoe UI" panose="020B0502040204020203" pitchFamily="34" charset="0"/>
                <a:cs typeface="Segoe UI" panose="020B0502040204020203" pitchFamily="34" charset="0"/>
              </a:rPr>
              <a:t>for analyzing the quality of the system</a:t>
            </a:r>
          </a:p>
          <a:p>
            <a:pPr marL="342900" indent="-342900">
              <a:buFont typeface="+mj-lt"/>
              <a:buAutoNum type="arabicPeriod"/>
            </a:pPr>
            <a:endParaRPr lang="en-US" sz="16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a:xfrm>
            <a:off x="220920" y="900028"/>
            <a:ext cx="2838847" cy="528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 Quality</a:t>
            </a:r>
          </a:p>
        </p:txBody>
      </p:sp>
      <p:sp>
        <p:nvSpPr>
          <p:cNvPr id="35" name="Rectangle 34"/>
          <p:cNvSpPr/>
          <p:nvPr/>
        </p:nvSpPr>
        <p:spPr>
          <a:xfrm>
            <a:off x="10496282" y="0"/>
            <a:ext cx="1695718" cy="244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panose="020B0502040204020203" pitchFamily="34" charset="0"/>
                <a:ea typeface="Segoe UI" panose="020B0502040204020203" pitchFamily="34" charset="0"/>
                <a:cs typeface="Segoe UI" panose="020B0502040204020203" pitchFamily="34" charset="0"/>
              </a:rPr>
              <a:t>Data Quality</a:t>
            </a:r>
          </a:p>
        </p:txBody>
      </p:sp>
    </p:spTree>
    <p:extLst>
      <p:ext uri="{BB962C8B-B14F-4D97-AF65-F5344CB8AC3E}">
        <p14:creationId xmlns:p14="http://schemas.microsoft.com/office/powerpoint/2010/main" val="230972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93F33F-FD00-443B-A702-12F6FFB863A9}"/>
              </a:ext>
            </a:extLst>
          </p:cNvPr>
          <p:cNvPicPr>
            <a:picLocks noChangeAspect="1"/>
          </p:cNvPicPr>
          <p:nvPr/>
        </p:nvPicPr>
        <p:blipFill>
          <a:blip r:embed="rId3"/>
          <a:stretch>
            <a:fillRect/>
          </a:stretch>
        </p:blipFill>
        <p:spPr>
          <a:xfrm>
            <a:off x="256935" y="1388303"/>
            <a:ext cx="11810117" cy="3956388"/>
          </a:xfrm>
          <a:prstGeom prst="rect">
            <a:avLst/>
          </a:prstGeom>
        </p:spPr>
      </p:pic>
      <p:sp>
        <p:nvSpPr>
          <p:cNvPr id="7" name="Title 6">
            <a:extLst>
              <a:ext uri="{FF2B5EF4-FFF2-40B4-BE49-F238E27FC236}">
                <a16:creationId xmlns:a16="http://schemas.microsoft.com/office/drawing/2014/main" id="{E033DB3F-9646-476B-8F75-D7D4E1980EBC}"/>
              </a:ext>
            </a:extLst>
          </p:cNvPr>
          <p:cNvSpPr>
            <a:spLocks noGrp="1"/>
          </p:cNvSpPr>
          <p:nvPr>
            <p:ph type="title"/>
          </p:nvPr>
        </p:nvSpPr>
        <p:spPr>
          <a:xfrm>
            <a:off x="556532" y="643467"/>
            <a:ext cx="11210925" cy="744836"/>
          </a:xfrm>
        </p:spPr>
        <p:txBody>
          <a:bodyPr>
            <a:normAutofit/>
          </a:bodyPr>
          <a:lstStyle/>
          <a:p>
            <a:pPr algn="ctr"/>
            <a:r>
              <a:rPr lang="en-US" sz="3200" dirty="0">
                <a:solidFill>
                  <a:srgbClr val="FF0000"/>
                </a:solidFill>
              </a:rPr>
              <a:t>Phase 2 - Validation Storage</a:t>
            </a:r>
          </a:p>
        </p:txBody>
      </p:sp>
    </p:spTree>
    <p:extLst>
      <p:ext uri="{BB962C8B-B14F-4D97-AF65-F5344CB8AC3E}">
        <p14:creationId xmlns:p14="http://schemas.microsoft.com/office/powerpoint/2010/main" val="1339310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TotalTime>
  <Words>3684</Words>
  <Application>Microsoft Macintosh PowerPoint</Application>
  <PresentationFormat>Widescreen</PresentationFormat>
  <Paragraphs>528</Paragraphs>
  <Slides>32</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Aharoni</vt:lpstr>
      <vt:lpstr>Arial</vt:lpstr>
      <vt:lpstr>Calibri</vt:lpstr>
      <vt:lpstr>Calibri Light</vt:lpstr>
      <vt:lpstr>Lato</vt:lpstr>
      <vt:lpstr>Lato Black</vt:lpstr>
      <vt:lpstr>Segoe UI</vt:lpstr>
      <vt:lpstr>Segoe UI Light</vt:lpstr>
      <vt:lpstr>Wingdings</vt:lpstr>
      <vt:lpstr>Office Theme</vt:lpstr>
      <vt:lpstr>Visio.Drawing.15</vt:lpstr>
      <vt:lpstr>BigData for Bing Ads</vt:lpstr>
      <vt:lpstr>PowerPoint Presentation</vt:lpstr>
      <vt:lpstr>PowerPoint Presentation</vt:lpstr>
      <vt:lpstr>Data Engineering for MARS India</vt:lpstr>
      <vt:lpstr>PowerPoint Presentation</vt:lpstr>
      <vt:lpstr>Data Quality Automation</vt:lpstr>
      <vt:lpstr>What are the challenges in data quality on Azure Big Data systems..</vt:lpstr>
      <vt:lpstr>Data flow diagram of the Data Quality engine</vt:lpstr>
      <vt:lpstr>Phase 2 - Validation Storage</vt:lpstr>
      <vt:lpstr>PowerPoint Presentation</vt:lpstr>
      <vt:lpstr>Daily Validation status in email</vt:lpstr>
      <vt:lpstr>PowerPoint Presentation</vt:lpstr>
      <vt:lpstr>What is the criteria in choosing a ‘high-performance’ data platform for UCM-B </vt:lpstr>
      <vt:lpstr>Data Ingestion and Orchestration needs… </vt:lpstr>
      <vt:lpstr>PowerPoint Presentation</vt:lpstr>
      <vt:lpstr>PowerPoint Presentation</vt:lpstr>
      <vt:lpstr>PowerPoint Presentation</vt:lpstr>
      <vt:lpstr>PowerPoint Presentation</vt:lpstr>
      <vt:lpstr>Approach for Image Classification and Tagging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Sashank Pappu</dc:creator>
  <cp:lastModifiedBy>Sashank Pappu</cp:lastModifiedBy>
  <cp:revision>14</cp:revision>
  <dcterms:created xsi:type="dcterms:W3CDTF">2019-01-25T11:33:25Z</dcterms:created>
  <dcterms:modified xsi:type="dcterms:W3CDTF">2019-12-29T07:26:25Z</dcterms:modified>
</cp:coreProperties>
</file>