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E6F741-885E-4BFA-B746-830E6A926C49}" v="6" dt="2024-08-24T17:23:19.96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guide orient="horz" pos="2880"/>
        <p:guide pos="2160"/>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3429000"/>
            <a:ext cx="10553699" cy="1936284"/>
          </a:xfrm>
          <a:prstGeom prst="rect">
            <a:avLst/>
          </a:prstGeom>
          <a:noFill/>
        </p:spPr>
        <p:txBody>
          <a:bodyPr wrap="square" rtlCol="0">
            <a:spAutoFit/>
          </a:bodyPr>
          <a:lstStyle/>
          <a:p>
            <a:r>
              <a:rPr lang="en-US" sz="2400"/>
              <a:t>STUDENT NAME: PRIYADARSHINI M </a:t>
            </a:r>
          </a:p>
          <a:p>
            <a:r>
              <a:rPr lang="en-US" sz="2400"/>
              <a:t>REGISTER NO: 59D7EECA95E5336A13B4EA374B37061C / 312208739</a:t>
            </a:r>
          </a:p>
          <a:p>
            <a:r>
              <a:rPr lang="en-US" sz="2400"/>
              <a:t>DEPARTMENT: B.COM[GENERAL]</a:t>
            </a:r>
          </a:p>
          <a:p>
            <a:r>
              <a:rPr lang="en-US" sz="2400"/>
              <a:t>COLLEGE : MEENAKSHI COLLEGE  FOR WOMEN </a:t>
            </a:r>
          </a:p>
          <a:p>
            <a:r>
              <a:rPr lang="en-US" sz="2400"/>
              <a:t>           </a:t>
            </a:r>
            <a:endParaRPr lang="en-I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itle 9">
            <a:extLst>
              <a:ext uri="{FF2B5EF4-FFF2-40B4-BE49-F238E27FC236}">
                <a16:creationId xmlns:a16="http://schemas.microsoft.com/office/drawing/2014/main" id="{E6F63388-4E10-7356-D99D-FA1D37EC7C58}"/>
              </a:ext>
            </a:extLst>
          </p:cNvPr>
          <p:cNvSpPr>
            <a:spLocks noGrp="1"/>
          </p:cNvSpPr>
          <p:nvPr>
            <p:ph type="title"/>
          </p:nvPr>
        </p:nvSpPr>
        <p:spPr>
          <a:xfrm>
            <a:off x="739775" y="989715"/>
            <a:ext cx="10309225" cy="2983543"/>
          </a:xfrm>
        </p:spPr>
        <p:txBody>
          <a:bodyPr/>
          <a:lstStyle/>
          <a:p>
            <a:pPr>
              <a:lnSpc>
                <a:spcPct val="150000"/>
              </a:lnSpc>
            </a:pPr>
            <a:r>
              <a:rPr lang="en-IN" sz="1600"/>
              <a:t>STEP – 1 : </a:t>
            </a:r>
            <a:br>
              <a:rPr lang="en-IN" sz="1600"/>
            </a:br>
            <a:r>
              <a:rPr lang="en-IN" sz="1600" b="0"/>
              <a:t>Download the employee data set and open it in KAGGLE . </a:t>
            </a:r>
            <a:br>
              <a:rPr lang="en-IN" sz="1600" b="0"/>
            </a:br>
            <a:r>
              <a:rPr lang="en-IN" sz="1600" b="0"/>
              <a:t>STEP – 2 :</a:t>
            </a:r>
            <a:br>
              <a:rPr lang="en-IN" sz="1600" b="0"/>
            </a:br>
            <a:r>
              <a:rPr lang="en-IN" sz="1600" b="0"/>
              <a:t>Select the entire data and click on the data then choose filter option </a:t>
            </a:r>
            <a:br>
              <a:rPr lang="en-IN" sz="1600" b="0"/>
            </a:br>
            <a:r>
              <a:rPr lang="en-IN" sz="1600" b="0"/>
              <a:t>STEP – 3 :</a:t>
            </a:r>
            <a:br>
              <a:rPr lang="en-IN" sz="1600" b="0"/>
            </a:br>
            <a:r>
              <a:rPr lang="en-IN" sz="1600" b="0"/>
              <a:t>Sort from A-Z order </a:t>
            </a:r>
            <a:br>
              <a:rPr lang="en-IN" sz="1600" b="0"/>
            </a:br>
            <a:r>
              <a:rPr lang="en-IN" sz="1600" b="0"/>
              <a:t>STEP – 4 : </a:t>
            </a:r>
            <a:br>
              <a:rPr lang="en-IN" sz="1600" b="0"/>
            </a:br>
            <a:r>
              <a:rPr lang="en-IN" sz="1600" b="0"/>
              <a:t>Select the entire data then click on insert and click on pivot table to create a table </a:t>
            </a:r>
            <a:br>
              <a:rPr lang="en-IN" sz="1600" b="0"/>
            </a:br>
            <a:r>
              <a:rPr lang="en-IN" sz="1600" b="0"/>
              <a:t>STEP – 5 : </a:t>
            </a:r>
            <a:br>
              <a:rPr lang="en-IN" sz="1600" b="0"/>
            </a:br>
            <a:r>
              <a:rPr lang="en-IN" sz="1600" b="0"/>
              <a:t>Drag the needed data and create a pivot table </a:t>
            </a:r>
            <a:br>
              <a:rPr lang="en-IN" sz="1600" b="0"/>
            </a:br>
            <a:r>
              <a:rPr lang="en-IN" sz="1600" b="0"/>
              <a:t>STEP – 6 : </a:t>
            </a:r>
            <a:br>
              <a:rPr lang="en-IN" sz="1600" b="0"/>
            </a:br>
            <a:r>
              <a:rPr lang="en-IN" sz="1600" b="0"/>
              <a:t>Select the pivot table and click on insert </a:t>
            </a:r>
            <a:br>
              <a:rPr lang="en-IN" sz="1600" b="0"/>
            </a:br>
            <a:r>
              <a:rPr lang="en-IN" sz="1600" b="0"/>
              <a:t>STEP – 7 : </a:t>
            </a:r>
            <a:br>
              <a:rPr lang="en-IN" sz="1600" b="0"/>
            </a:br>
            <a:r>
              <a:rPr lang="en-IN" sz="1600" b="0"/>
              <a:t>Now choose the chart type that you want </a:t>
            </a:r>
            <a:br>
              <a:rPr lang="en-IN" sz="1600" b="0"/>
            </a:br>
            <a:r>
              <a:rPr lang="en-IN" sz="1600" b="0"/>
              <a:t>STEP – 8 : </a:t>
            </a:r>
            <a:br>
              <a:rPr lang="en-IN" sz="1600" b="0"/>
            </a:br>
            <a:r>
              <a:rPr lang="en-IN" sz="1600" b="0"/>
              <a:t>The chart is created </a:t>
            </a:r>
            <a:br>
              <a:rPr lang="en-IN" sz="1600" b="0"/>
            </a:br>
            <a:endParaRPr lang="en-IN" sz="1600"/>
          </a:p>
        </p:txBody>
      </p:sp>
      <p:sp>
        <p:nvSpPr>
          <p:cNvPr id="3" name="Text Placeholder 2">
            <a:extLst>
              <a:ext uri="{FF2B5EF4-FFF2-40B4-BE49-F238E27FC236}">
                <a16:creationId xmlns:a16="http://schemas.microsoft.com/office/drawing/2014/main" id="{97CFEA44-A348-CEDB-7514-1F90CFCD973B}"/>
              </a:ext>
            </a:extLst>
          </p:cNvPr>
          <p:cNvSpPr>
            <a:spLocks noGrp="1"/>
          </p:cNvSpPr>
          <p:nvPr>
            <p:ph type="body" idx="1"/>
          </p:nvPr>
        </p:nvSpPr>
        <p:spPr>
          <a:xfrm>
            <a:off x="609600" y="1577340"/>
            <a:ext cx="10972800" cy="276999"/>
          </a:xfrm>
        </p:spPr>
        <p:txBody>
          <a:bodyPr/>
          <a:lstStyle/>
          <a:p>
            <a:r>
              <a:rPr lang="en-IN"/>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2" name="Text Placeholder 1">
            <a:extLst>
              <a:ext uri="{FF2B5EF4-FFF2-40B4-BE49-F238E27FC236}">
                <a16:creationId xmlns:a16="http://schemas.microsoft.com/office/drawing/2014/main" id="{CBA05A13-CCC3-2C9C-DD70-D66FDA1C4EBE}"/>
              </a:ext>
            </a:extLst>
          </p:cNvPr>
          <p:cNvSpPr>
            <a:spLocks noGrp="1"/>
          </p:cNvSpPr>
          <p:nvPr>
            <p:ph type="body" idx="1"/>
          </p:nvPr>
        </p:nvSpPr>
        <p:spPr>
          <a:xfrm>
            <a:off x="735667" y="1580376"/>
            <a:ext cx="8889161" cy="492443"/>
          </a:xfrm>
        </p:spPr>
        <p:txBody>
          <a:bodyPr/>
          <a:lstStyle/>
          <a:p>
            <a:pPr marL="514350" indent="-514350">
              <a:buAutoNum type="arabicPeriod"/>
            </a:pPr>
            <a:r>
              <a:rPr lang="en-IN" sz="3200"/>
              <a:t>TABLE: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9459EA9B-2D8F-97AA-36DC-93FD2F40B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287" y="2438400"/>
            <a:ext cx="8810949" cy="2133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416C2A3-46A5-A3A9-1273-6B7369E28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057400"/>
            <a:ext cx="5557631" cy="3352800"/>
          </a:xfrm>
          <a:prstGeom prst="rect">
            <a:avLst/>
          </a:prstGeom>
        </p:spPr>
      </p:pic>
      <p:sp>
        <p:nvSpPr>
          <p:cNvPr id="11" name="TextBox 10">
            <a:extLst>
              <a:ext uri="{FF2B5EF4-FFF2-40B4-BE49-F238E27FC236}">
                <a16:creationId xmlns:a16="http://schemas.microsoft.com/office/drawing/2014/main" id="{4B564A76-B871-9A3D-A8E1-8C4A3BB3A0AE}"/>
              </a:ext>
            </a:extLst>
          </p:cNvPr>
          <p:cNvSpPr txBox="1"/>
          <p:nvPr/>
        </p:nvSpPr>
        <p:spPr>
          <a:xfrm>
            <a:off x="685800" y="941809"/>
            <a:ext cx="8696325" cy="584775"/>
          </a:xfrm>
          <a:prstGeom prst="rect">
            <a:avLst/>
          </a:prstGeom>
          <a:noFill/>
        </p:spPr>
        <p:txBody>
          <a:bodyPr wrap="square" rtlCol="0">
            <a:spAutoFit/>
          </a:bodyPr>
          <a:lstStyle/>
          <a:p>
            <a:r>
              <a:rPr lang="en-IN" sz="3200"/>
              <a:t>2</a:t>
            </a:r>
            <a:r>
              <a:rPr lang="en-IN"/>
              <a:t>.  </a:t>
            </a:r>
            <a:r>
              <a:rPr lang="en-IN" sz="3200"/>
              <a:t>BAR DIAGRAM:</a:t>
            </a:r>
          </a:p>
        </p:txBody>
      </p:sp>
    </p:spTree>
    <p:extLst>
      <p:ext uri="{BB962C8B-B14F-4D97-AF65-F5344CB8AC3E}">
        <p14:creationId xmlns:p14="http://schemas.microsoft.com/office/powerpoint/2010/main" val="1594145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54F7627A-8591-1D6A-754B-7F720997128C}"/>
              </a:ext>
            </a:extLst>
          </p:cNvPr>
          <p:cNvSpPr>
            <a:spLocks noGrp="1"/>
          </p:cNvSpPr>
          <p:nvPr>
            <p:ph type="body" idx="1"/>
          </p:nvPr>
        </p:nvSpPr>
        <p:spPr>
          <a:xfrm>
            <a:off x="740584" y="1447800"/>
            <a:ext cx="8763000" cy="3016210"/>
          </a:xfrm>
        </p:spPr>
        <p:txBody>
          <a:bodyPr/>
          <a:lstStyle/>
          <a:p>
            <a:r>
              <a:rPr lang="en-US" sz="2800"/>
              <a:t>The analysis of employee data focusing on gender, department, and salary using Excel provides critical insights that can significantly impact organizational practices and policies. By leveraging Excel’s analytical and visualization tools, organizations can uncover valuable patterns and disparities that drive informed decision-making and strategic planning. </a:t>
            </a:r>
            <a:endParaRPr lang="en-IN"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4368" y="-10001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938992"/>
          </a:xfrm>
          <a:prstGeom prst="rect">
            <a:avLst/>
          </a:prstGeom>
          <a:noFill/>
        </p:spPr>
        <p:txBody>
          <a:bodyPr wrap="square" rtlCol="0">
            <a:spAutoFit/>
          </a:bodyPr>
          <a:lstStyle/>
          <a:p>
            <a:r>
              <a:rPr lang="en-US" sz="3200">
                <a:solidFill>
                  <a:srgbClr val="0F0F0F"/>
                </a:solidFill>
                <a:latin typeface="Times New Roman" panose="02020603050405020304" pitchFamily="18" charset="0"/>
                <a:cs typeface="Times New Roman" panose="02020603050405020304" pitchFamily="18" charset="0"/>
              </a:rPr>
              <a:t>Employee Data Analysis Based on Gender , Department and Salary Using Excel</a:t>
            </a:r>
            <a:r>
              <a:rPr lang="en-US" sz="4400">
                <a:solidFill>
                  <a:srgbClr val="0F0F0F"/>
                </a:solidFill>
                <a:latin typeface="Times New Roman" panose="02020603050405020304" pitchFamily="18" charset="0"/>
                <a:cs typeface="Times New Roman" panose="02020603050405020304" pitchFamily="18" charset="0"/>
              </a:rPr>
              <a:t>.</a:t>
            </a:r>
          </a:p>
          <a:p>
            <a:r>
              <a:rPr lang="en-US" sz="4400" b="1">
                <a:solidFill>
                  <a:srgbClr val="0F0F0F"/>
                </a:solidFill>
                <a:latin typeface="Times New Roman" panose="02020603050405020304" pitchFamily="18" charset="0"/>
                <a:cs typeface="Times New Roman" panose="02020603050405020304" pitchFamily="18" charset="0"/>
              </a:rPr>
              <a:t>                    </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05A6B3EF-E4F8-08CD-A8AE-60CC75A854BA}"/>
              </a:ext>
            </a:extLst>
          </p:cNvPr>
          <p:cNvSpPr>
            <a:spLocks noGrp="1"/>
          </p:cNvSpPr>
          <p:nvPr>
            <p:ph type="body" idx="1"/>
          </p:nvPr>
        </p:nvSpPr>
        <p:spPr>
          <a:xfrm>
            <a:off x="609600" y="1447800"/>
            <a:ext cx="7239000" cy="2954655"/>
          </a:xfrm>
        </p:spPr>
        <p:txBody>
          <a:bodyPr/>
          <a:lstStyle/>
          <a:p>
            <a:r>
              <a:rPr lang="en-US" sz="3200"/>
              <a:t>To analyze and gain insights into employee data with a focus on gender, department, and salary. This analysis aims to identify patterns, disparities, and trends that could inform HR decisions and support equitable workplace practices.</a:t>
            </a:r>
            <a:endParaRPr lang="en-IN"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14400" y="1351508"/>
            <a:ext cx="7924800" cy="4154984"/>
          </a:xfrm>
          <a:prstGeom prst="rect">
            <a:avLst/>
          </a:prstGeom>
          <a:noFill/>
        </p:spPr>
        <p:txBody>
          <a:bodyPr wrap="square" rtlCol="0">
            <a:spAutoFit/>
          </a:bodyPr>
          <a:lstStyle/>
          <a:p>
            <a:r>
              <a:rPr lang="en-US" sz="2400"/>
              <a:t>Organizations strive to maintain a balanced and equitable work environment. Analyzing employee data related to gender, department, and salary can provide valuable insights into diversity and pay equity within the organization. This analysis can help identify any disparities or trends that may need addressing to promote fairness and inclusivity.</a:t>
            </a:r>
          </a:p>
          <a:p>
            <a:r>
              <a:rPr lang="en-US" sz="2400"/>
              <a:t>To perform a comprehensive analysis of employee data focusing on gender, departmental distribution, and salary metrics using Excel. The goal is to uncover patterns, disparities, and trends to inform decision-making processes and support equitable practices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sp>
        <p:nvSpPr>
          <p:cNvPr id="7" name="Text Placeholder 6">
            <a:extLst>
              <a:ext uri="{FF2B5EF4-FFF2-40B4-BE49-F238E27FC236}">
                <a16:creationId xmlns:a16="http://schemas.microsoft.com/office/drawing/2014/main" id="{A214A41A-1AAF-78A9-EBE8-272BB19D7C34}"/>
              </a:ext>
            </a:extLst>
          </p:cNvPr>
          <p:cNvSpPr>
            <a:spLocks noGrp="1"/>
          </p:cNvSpPr>
          <p:nvPr>
            <p:ph type="body" idx="1"/>
          </p:nvPr>
        </p:nvSpPr>
        <p:spPr>
          <a:xfrm>
            <a:off x="609600" y="1577340"/>
            <a:ext cx="10972800" cy="5170646"/>
          </a:xfrm>
        </p:spPr>
        <p:txBody>
          <a:bodyPr/>
          <a:lstStyle/>
          <a:p>
            <a:pPr marL="342900" indent="-342900">
              <a:buFont typeface="Wingdings" panose="05000000000000000000" pitchFamily="2" charset="2"/>
              <a:buChar char="v"/>
            </a:pPr>
            <a:r>
              <a:rPr lang="en-IN" sz="2400"/>
              <a:t>HUMAN RESOURCE DEPARTMENT  </a:t>
            </a:r>
          </a:p>
          <a:p>
            <a:pPr marL="342900" indent="-342900">
              <a:buFont typeface="Wingdings" panose="05000000000000000000" pitchFamily="2" charset="2"/>
              <a:buChar char="v"/>
            </a:pPr>
            <a:endParaRPr lang="en-IN" sz="2400"/>
          </a:p>
          <a:p>
            <a:pPr marL="342900" indent="-342900">
              <a:buFont typeface="Wingdings" panose="05000000000000000000" pitchFamily="2" charset="2"/>
              <a:buChar char="v"/>
            </a:pPr>
            <a:r>
              <a:rPr lang="en-IN" sz="2400"/>
              <a:t> MANAGEMENT AND LEADERSHIP </a:t>
            </a:r>
          </a:p>
          <a:p>
            <a:pPr marL="342900" indent="-342900">
              <a:buFont typeface="Wingdings" panose="05000000000000000000" pitchFamily="2" charset="2"/>
              <a:buChar char="v"/>
            </a:pPr>
            <a:endParaRPr lang="en-IN" sz="2400"/>
          </a:p>
          <a:p>
            <a:pPr marL="342900" indent="-342900">
              <a:buFont typeface="Wingdings" panose="05000000000000000000" pitchFamily="2" charset="2"/>
              <a:buChar char="v"/>
            </a:pPr>
            <a:r>
              <a:rPr lang="en-IN" sz="2400"/>
              <a:t>TEAM LEEADERS AND SUPERVISORS </a:t>
            </a:r>
          </a:p>
          <a:p>
            <a:pPr marL="342900" indent="-342900">
              <a:buFont typeface="Wingdings" panose="05000000000000000000" pitchFamily="2" charset="2"/>
              <a:buChar char="v"/>
            </a:pPr>
            <a:endParaRPr lang="en-IN" sz="2400"/>
          </a:p>
          <a:p>
            <a:pPr marL="342900" indent="-342900">
              <a:buFont typeface="Wingdings" panose="05000000000000000000" pitchFamily="2" charset="2"/>
              <a:buChar char="v"/>
            </a:pPr>
            <a:r>
              <a:rPr lang="en-IN" sz="2400"/>
              <a:t>EMPLOYEES </a:t>
            </a:r>
          </a:p>
          <a:p>
            <a:pPr marL="342900" indent="-342900">
              <a:buFont typeface="Wingdings" panose="05000000000000000000" pitchFamily="2" charset="2"/>
              <a:buChar char="v"/>
            </a:pPr>
            <a:endParaRPr lang="en-IN" sz="2400"/>
          </a:p>
          <a:p>
            <a:pPr marL="342900" indent="-342900">
              <a:buFont typeface="Wingdings" panose="05000000000000000000" pitchFamily="2" charset="2"/>
              <a:buChar char="v"/>
            </a:pPr>
            <a:r>
              <a:rPr lang="en-IN" sz="2400"/>
              <a:t>EXECUTIVE LEADERSHIP </a:t>
            </a:r>
          </a:p>
          <a:p>
            <a:pPr marL="342900" indent="-342900">
              <a:buFont typeface="Wingdings" panose="05000000000000000000" pitchFamily="2" charset="2"/>
              <a:buChar char="v"/>
            </a:pPr>
            <a:endParaRPr lang="en-IN" sz="2400"/>
          </a:p>
          <a:p>
            <a:pPr marL="342900" indent="-342900">
              <a:buFont typeface="Wingdings" panose="05000000000000000000" pitchFamily="2" charset="2"/>
              <a:buChar char="v"/>
            </a:pPr>
            <a:r>
              <a:rPr lang="en-IN" sz="2400"/>
              <a:t>BUSINESS ANALYSTS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endParaRPr lang="en-IN"/>
          </a:p>
          <a:p>
            <a:endParaRPr lang="en-IN"/>
          </a:p>
          <a:p>
            <a:endParaRPr lang="en-IN"/>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sp>
        <p:nvSpPr>
          <p:cNvPr id="8" name="Subtitle 7">
            <a:extLst>
              <a:ext uri="{FF2B5EF4-FFF2-40B4-BE49-F238E27FC236}">
                <a16:creationId xmlns:a16="http://schemas.microsoft.com/office/drawing/2014/main" id="{18DEA883-EA05-10A2-7C7E-9FD01BC9E70B}"/>
              </a:ext>
            </a:extLst>
          </p:cNvPr>
          <p:cNvSpPr>
            <a:spLocks noGrp="1"/>
          </p:cNvSpPr>
          <p:nvPr>
            <p:ph type="subTitle" idx="4"/>
          </p:nvPr>
        </p:nvSpPr>
        <p:spPr/>
        <p:txBody>
          <a:bodyPr/>
          <a:lstStyle/>
          <a:p>
            <a:r>
              <a:rPr lang="en-IN" sz="2000"/>
              <a:t>                        1. Filtering – Remove values </a:t>
            </a:r>
          </a:p>
          <a:p>
            <a:r>
              <a:rPr lang="en-IN" sz="2000"/>
              <a:t>                        2. Pivot table – summary of employee performance </a:t>
            </a:r>
          </a:p>
          <a:p>
            <a:r>
              <a:rPr lang="en-IN" sz="2000"/>
              <a:t>                        3. Bar diagram – final report </a:t>
            </a:r>
          </a:p>
          <a:p>
            <a:r>
              <a:rPr lang="en-IN" sz="2000"/>
              <a:t>                               </a:t>
            </a:r>
          </a:p>
          <a:p>
            <a:r>
              <a:rPr lang="en-IN"/>
              <a:t>                        </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t>Dataset Description</a:t>
            </a:r>
          </a:p>
        </p:txBody>
      </p:sp>
      <p:sp>
        <p:nvSpPr>
          <p:cNvPr id="4" name="Text Placeholder 3">
            <a:extLst>
              <a:ext uri="{FF2B5EF4-FFF2-40B4-BE49-F238E27FC236}">
                <a16:creationId xmlns:a16="http://schemas.microsoft.com/office/drawing/2014/main" id="{4598727C-7459-8C83-D1ED-7895ABED4D59}"/>
              </a:ext>
            </a:extLst>
          </p:cNvPr>
          <p:cNvSpPr>
            <a:spLocks noGrp="1"/>
          </p:cNvSpPr>
          <p:nvPr>
            <p:ph type="body" idx="1"/>
          </p:nvPr>
        </p:nvSpPr>
        <p:spPr>
          <a:xfrm>
            <a:off x="304800" y="1676400"/>
            <a:ext cx="9829800" cy="3077766"/>
          </a:xfrm>
        </p:spPr>
        <p:txBody>
          <a:bodyPr/>
          <a:lstStyle/>
          <a:p>
            <a:r>
              <a:rPr lang="en-IN" sz="2000"/>
              <a:t>Employee Data Set  - KAGGLE </a:t>
            </a:r>
          </a:p>
          <a:p>
            <a:r>
              <a:rPr lang="en-IN" b="1" u="sng"/>
              <a:t>7 features in excel </a:t>
            </a:r>
          </a:p>
          <a:p>
            <a:pPr marL="285750" indent="-285750">
              <a:buFont typeface="Arial" panose="020B0604020202020204" pitchFamily="34" charset="0"/>
              <a:buChar char="•"/>
            </a:pPr>
            <a:r>
              <a:rPr lang="en-IN" b="1"/>
              <a:t>Employee ID – </a:t>
            </a:r>
            <a:r>
              <a:rPr lang="en-IN"/>
              <a:t>A unique identifier assigned to each employee .</a:t>
            </a:r>
          </a:p>
          <a:p>
            <a:pPr marL="285750" indent="-285750">
              <a:buFont typeface="Arial" panose="020B0604020202020204" pitchFamily="34" charset="0"/>
              <a:buChar char="•"/>
            </a:pPr>
            <a:r>
              <a:rPr lang="en-IN" b="1"/>
              <a:t>NAME : </a:t>
            </a:r>
            <a:r>
              <a:rPr lang="en-IN"/>
              <a:t>The name of the employee </a:t>
            </a:r>
          </a:p>
          <a:p>
            <a:pPr marL="285750" indent="-285750">
              <a:buFont typeface="Arial" panose="020B0604020202020204" pitchFamily="34" charset="0"/>
              <a:buChar char="•"/>
            </a:pPr>
            <a:r>
              <a:rPr lang="en-IN" b="1"/>
              <a:t>GENDER – </a:t>
            </a:r>
            <a:r>
              <a:rPr lang="en-IN"/>
              <a:t>The gender of the employee</a:t>
            </a:r>
          </a:p>
          <a:p>
            <a:pPr marL="285750" indent="-285750">
              <a:buFont typeface="Arial" panose="020B0604020202020204" pitchFamily="34" charset="0"/>
              <a:buChar char="•"/>
            </a:pPr>
            <a:r>
              <a:rPr lang="en-IN" b="1"/>
              <a:t>DEPARTMENT</a:t>
            </a:r>
            <a:r>
              <a:rPr lang="en-IN"/>
              <a:t> : The employee work in various department such as training , marketing , support  etc </a:t>
            </a:r>
          </a:p>
          <a:p>
            <a:pPr marL="285750" indent="-285750">
              <a:buFont typeface="Arial" panose="020B0604020202020204" pitchFamily="34" charset="0"/>
              <a:buChar char="•"/>
            </a:pPr>
            <a:r>
              <a:rPr lang="en-IN" b="1"/>
              <a:t>SALARY  : </a:t>
            </a:r>
            <a:r>
              <a:rPr lang="en-IN"/>
              <a:t>This feature contain average income of each employee </a:t>
            </a:r>
          </a:p>
          <a:p>
            <a:pPr marL="285750" indent="-285750">
              <a:buFont typeface="Arial" panose="020B0604020202020204" pitchFamily="34" charset="0"/>
              <a:buChar char="•"/>
            </a:pPr>
            <a:r>
              <a:rPr lang="en-IN" b="1"/>
              <a:t>START DATE : </a:t>
            </a:r>
            <a:r>
              <a:rPr lang="en-IN"/>
              <a:t>It shows the joining date of the employee .</a:t>
            </a:r>
          </a:p>
          <a:p>
            <a:pPr marL="285750" indent="-285750">
              <a:buFont typeface="Arial" panose="020B0604020202020204" pitchFamily="34" charset="0"/>
              <a:buChar char="•"/>
            </a:pPr>
            <a:r>
              <a:rPr lang="en-IN" b="1"/>
              <a:t>FTE : </a:t>
            </a:r>
            <a:r>
              <a:rPr lang="en-IN"/>
              <a:t>This shows the efficiency of the employees . </a:t>
            </a:r>
          </a:p>
          <a:p>
            <a:pPr marL="285750" indent="-285750">
              <a:buFont typeface="Arial" panose="020B0604020202020204" pitchFamily="34" charset="0"/>
              <a:buChar char="•"/>
            </a:pPr>
            <a:r>
              <a:rPr lang="en-IN" b="1"/>
              <a:t>EMPLOYEE TYPE : </a:t>
            </a:r>
            <a:r>
              <a:rPr lang="en-IN"/>
              <a:t>It varies like temporary , fixed , permanent . </a:t>
            </a:r>
          </a:p>
          <a:p>
            <a:pPr marL="285750" indent="-285750">
              <a:buFont typeface="Arial" panose="020B0604020202020204" pitchFamily="34" charset="0"/>
              <a:buChar char="•"/>
            </a:pPr>
            <a:r>
              <a:rPr lang="en-IN" b="1"/>
              <a:t>WORK LOCATION : </a:t>
            </a:r>
            <a:r>
              <a:rPr lang="en-IN"/>
              <a:t>The employees work in different location . </a:t>
            </a:r>
            <a:endParaRPr lang="en-IN" b="1"/>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10" name="Text Placeholder 9">
            <a:extLst>
              <a:ext uri="{FF2B5EF4-FFF2-40B4-BE49-F238E27FC236}">
                <a16:creationId xmlns:a16="http://schemas.microsoft.com/office/drawing/2014/main" id="{20BA7D1C-1193-FBA5-8475-D822026C988D}"/>
              </a:ext>
            </a:extLst>
          </p:cNvPr>
          <p:cNvSpPr>
            <a:spLocks noGrp="1"/>
          </p:cNvSpPr>
          <p:nvPr>
            <p:ph type="body" idx="1"/>
          </p:nvPr>
        </p:nvSpPr>
        <p:spPr>
          <a:xfrm>
            <a:off x="990600" y="1371600"/>
            <a:ext cx="7315200" cy="1384995"/>
          </a:xfrm>
        </p:spPr>
        <p:txBody>
          <a:bodyPr/>
          <a:lstStyle/>
          <a:p>
            <a:r>
              <a:rPr lang="en-IN"/>
              <a:t>1. </a:t>
            </a:r>
            <a:r>
              <a:rPr lang="en-IN" b="1"/>
              <a:t>Identifying Inequities</a:t>
            </a:r>
          </a:p>
          <a:p>
            <a:r>
              <a:rPr lang="en-IN"/>
              <a:t>2. </a:t>
            </a:r>
            <a:r>
              <a:rPr lang="en-IN" b="1"/>
              <a:t>Improving Decision-Making</a:t>
            </a:r>
          </a:p>
          <a:p>
            <a:r>
              <a:rPr lang="en-US"/>
              <a:t>3. </a:t>
            </a:r>
            <a:r>
              <a:rPr lang="en-US" b="1"/>
              <a:t>Enhancing Transparency and Accountability</a:t>
            </a:r>
            <a:endParaRPr lang="en-IN" b="1"/>
          </a:p>
          <a:p>
            <a:r>
              <a:rPr lang="en-IN"/>
              <a:t>4. </a:t>
            </a:r>
            <a:r>
              <a:rPr lang="en-IN" b="1"/>
              <a:t>Supporting Strategic HR Initiatives</a:t>
            </a:r>
          </a:p>
          <a:p>
            <a:r>
              <a:rPr lang="en-US"/>
              <a:t>5. </a:t>
            </a:r>
            <a:r>
              <a:rPr lang="en-US" b="1"/>
              <a:t>Facilitating Compliance and Benchmarking</a:t>
            </a:r>
            <a:endParaRPr lang="en-IN"/>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606</Words>
  <Application>Microsoft Office PowerPoint</Application>
  <PresentationFormat>Widescreen</PresentationFormat>
  <Paragraphs>83</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STEP – 1 :  Download the employee data set and open it in KAGGLE .  STEP – 2 : Select the entire data and click on the data then choose filter option  STEP – 3 : Sort from A-Z order  STEP – 4 :  Select the entire data then click on insert and click on pivot table to create a table  STEP – 5 :  Drag the needed data and create a pivot table  STEP – 6 :  Select the pivot table and click on insert  STEP – 7 :  Now choose the chart type that you want  STEP – 8 :  The chart is created  </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Priyadharshini Murali</cp:lastModifiedBy>
  <cp:revision>1</cp:revision>
  <dcterms:created xsi:type="dcterms:W3CDTF">2024-03-29T15:07:22Z</dcterms:created>
  <dcterms:modified xsi:type="dcterms:W3CDTF">2024-08-24T17:28:53Z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