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4" r:id="rId1"/>
  </p:sldMasterIdLst>
  <p:sldIdLst>
    <p:sldId id="256" r:id="rId2"/>
    <p:sldId id="260" r:id="rId3"/>
    <p:sldId id="259" r:id="rId4"/>
    <p:sldId id="261" r:id="rId5"/>
    <p:sldId id="263" r:id="rId6"/>
    <p:sldId id="269" r:id="rId7"/>
    <p:sldId id="296" r:id="rId8"/>
    <p:sldId id="264" r:id="rId9"/>
    <p:sldId id="284" r:id="rId10"/>
    <p:sldId id="279" r:id="rId11"/>
    <p:sldId id="298" r:id="rId12"/>
    <p:sldId id="268" r:id="rId13"/>
    <p:sldId id="297" r:id="rId14"/>
    <p:sldId id="270" r:id="rId15"/>
    <p:sldId id="291" r:id="rId16"/>
    <p:sldId id="292"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928"/>
  </p:normalViewPr>
  <p:slideViewPr>
    <p:cSldViewPr snapToGrid="0" snapToObjects="1">
      <p:cViewPr varScale="1">
        <p:scale>
          <a:sx n="104" d="100"/>
          <a:sy n="104" d="100"/>
        </p:scale>
        <p:origin x="83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8255AB-DB88-8C4A-9BEA-FA47F23A870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384921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255AB-DB88-8C4A-9BEA-FA47F23A870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213167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255AB-DB88-8C4A-9BEA-FA47F23A870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6552C-6236-C14E-AB62-483C260E0AA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3807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255AB-DB88-8C4A-9BEA-FA47F23A870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2556792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255AB-DB88-8C4A-9BEA-FA47F23A870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6552C-6236-C14E-AB62-483C260E0A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11591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255AB-DB88-8C4A-9BEA-FA47F23A870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992823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255AB-DB88-8C4A-9BEA-FA47F23A870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3721031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255AB-DB88-8C4A-9BEA-FA47F23A870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156869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255AB-DB88-8C4A-9BEA-FA47F23A870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526603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255AB-DB88-8C4A-9BEA-FA47F23A870D}"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676699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8255AB-DB88-8C4A-9BEA-FA47F23A870D}"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241710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8255AB-DB88-8C4A-9BEA-FA47F23A870D}" type="datetimeFigureOut">
              <a:rPr lang="en-US" smtClean="0"/>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772322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8255AB-DB88-8C4A-9BEA-FA47F23A870D}" type="datetimeFigureOut">
              <a:rPr lang="en-US" smtClean="0"/>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2520551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8255AB-DB88-8C4A-9BEA-FA47F23A870D}" type="datetimeFigureOut">
              <a:rPr lang="en-US" smtClean="0"/>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403489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8255AB-DB88-8C4A-9BEA-FA47F23A870D}"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342559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8255AB-DB88-8C4A-9BEA-FA47F23A870D}"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56552C-6236-C14E-AB62-483C260E0AAA}" type="slidenum">
              <a:rPr lang="en-US" smtClean="0"/>
              <a:t>‹#›</a:t>
            </a:fld>
            <a:endParaRPr lang="en-US"/>
          </a:p>
        </p:txBody>
      </p:sp>
    </p:spTree>
    <p:extLst>
      <p:ext uri="{BB962C8B-B14F-4D97-AF65-F5344CB8AC3E}">
        <p14:creationId xmlns:p14="http://schemas.microsoft.com/office/powerpoint/2010/main" val="361166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C8255AB-DB88-8C4A-9BEA-FA47F23A870D}" type="datetimeFigureOut">
              <a:rPr lang="en-US" smtClean="0"/>
              <a:t>3/21/2025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56552C-6236-C14E-AB62-483C260E0AAA}" type="slidenum">
              <a:rPr lang="en-US" smtClean="0"/>
              <a:t>‹#›</a:t>
            </a:fld>
            <a:endParaRPr lang="en-US"/>
          </a:p>
        </p:txBody>
      </p:sp>
    </p:spTree>
    <p:extLst>
      <p:ext uri="{BB962C8B-B14F-4D97-AF65-F5344CB8AC3E}">
        <p14:creationId xmlns:p14="http://schemas.microsoft.com/office/powerpoint/2010/main" val="325823616"/>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PS90MP/Data_Analyst_Course/blob/main/Dashbord%20code.ipynb"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0636ABB-FEA0-F847-8D74-2C530F990908}"/>
              </a:ext>
            </a:extLst>
          </p:cNvPr>
          <p:cNvSpPr txBox="1"/>
          <p:nvPr/>
        </p:nvSpPr>
        <p:spPr>
          <a:xfrm>
            <a:off x="0" y="6457890"/>
            <a:ext cx="12192000" cy="400110"/>
          </a:xfrm>
          <a:prstGeom prst="rect">
            <a:avLst/>
          </a:prstGeom>
          <a:noFill/>
        </p:spPr>
        <p:txBody>
          <a:bodyPr wrap="square" rtlCol="0">
            <a:spAutoFit/>
          </a:bodyPr>
          <a:lstStyle/>
          <a:p>
            <a:r>
              <a:rPr lang="en-US" sz="1000" dirty="0">
                <a:solidFill>
                  <a:schemeClr val="bg1"/>
                </a:solidFill>
              </a:rPr>
              <a:t>Background image: https://</a:t>
            </a:r>
            <a:r>
              <a:rPr lang="en-US" sz="1000" dirty="0" err="1">
                <a:solidFill>
                  <a:schemeClr val="bg1"/>
                </a:solidFill>
              </a:rPr>
              <a:t>www.google.com</a:t>
            </a:r>
            <a:r>
              <a:rPr lang="en-US" sz="1000" dirty="0">
                <a:solidFill>
                  <a:schemeClr val="bg1"/>
                </a:solidFill>
              </a:rPr>
              <a:t>/</a:t>
            </a:r>
            <a:r>
              <a:rPr lang="en-US" sz="1000" dirty="0" err="1">
                <a:solidFill>
                  <a:schemeClr val="bg1"/>
                </a:solidFill>
              </a:rPr>
              <a:t>url?sa</a:t>
            </a:r>
            <a:r>
              <a:rPr lang="en-US" sz="1000" dirty="0">
                <a:solidFill>
                  <a:schemeClr val="bg1"/>
                </a:solidFill>
              </a:rPr>
              <a:t>=</a:t>
            </a:r>
            <a:r>
              <a:rPr lang="en-US" sz="1000" dirty="0" err="1">
                <a:solidFill>
                  <a:schemeClr val="bg1"/>
                </a:solidFill>
              </a:rPr>
              <a:t>i&amp;url</a:t>
            </a:r>
            <a:r>
              <a:rPr lang="en-US" sz="1000" dirty="0">
                <a:solidFill>
                  <a:schemeClr val="bg1"/>
                </a:solidFill>
              </a:rPr>
              <a:t>=https%3A%2F%2Fspacenews.com%2Fnext-commercial-falcon-heavy-mission-to-launch-debut-astranis-satellite%2F&amp;psig=AOvVaw2Fk66iSj6PnCc2akAiFPco&amp;ust=1641344747041000&amp;source=</a:t>
            </a:r>
            <a:r>
              <a:rPr lang="en-US" sz="1000" dirty="0" err="1">
                <a:solidFill>
                  <a:schemeClr val="bg1"/>
                </a:solidFill>
              </a:rPr>
              <a:t>images&amp;cd</a:t>
            </a:r>
            <a:r>
              <a:rPr lang="en-US" sz="1000" dirty="0">
                <a:solidFill>
                  <a:schemeClr val="bg1"/>
                </a:solidFill>
              </a:rPr>
              <a:t>=</a:t>
            </a:r>
            <a:r>
              <a:rPr lang="en-US" sz="1000" dirty="0" err="1">
                <a:solidFill>
                  <a:schemeClr val="bg1"/>
                </a:solidFill>
              </a:rPr>
              <a:t>vfe&amp;ved</a:t>
            </a:r>
            <a:r>
              <a:rPr lang="en-US" sz="1000" dirty="0">
                <a:solidFill>
                  <a:schemeClr val="bg1"/>
                </a:solidFill>
              </a:rPr>
              <a:t>=0CAsQjRxqFwoTCLi42-bzlvUCFQAAAAAdAAAAABAG</a:t>
            </a:r>
          </a:p>
        </p:txBody>
      </p:sp>
      <p:sp>
        <p:nvSpPr>
          <p:cNvPr id="9" name="TextBox 8">
            <a:extLst>
              <a:ext uri="{FF2B5EF4-FFF2-40B4-BE49-F238E27FC236}">
                <a16:creationId xmlns:a16="http://schemas.microsoft.com/office/drawing/2014/main" id="{752C7E0C-6C35-9841-AB81-981DE286F6B4}"/>
              </a:ext>
            </a:extLst>
          </p:cNvPr>
          <p:cNvSpPr txBox="1"/>
          <p:nvPr/>
        </p:nvSpPr>
        <p:spPr>
          <a:xfrm>
            <a:off x="9563157" y="5919281"/>
            <a:ext cx="2499678" cy="738664"/>
          </a:xfrm>
          <a:prstGeom prst="rect">
            <a:avLst/>
          </a:prstGeom>
          <a:noFill/>
        </p:spPr>
        <p:txBody>
          <a:bodyPr wrap="square" rtlCol="0">
            <a:spAutoFit/>
          </a:bodyPr>
          <a:lstStyle/>
          <a:p>
            <a:pPr algn="r"/>
            <a:r>
              <a:rPr lang="en-US" sz="2400" b="1" dirty="0">
                <a:solidFill>
                  <a:schemeClr val="bg1"/>
                </a:solidFill>
                <a:latin typeface="Ariel"/>
              </a:rPr>
              <a:t>Manpreet Padwal</a:t>
            </a:r>
          </a:p>
          <a:p>
            <a:pPr algn="r"/>
            <a:r>
              <a:rPr lang="en-US" b="1" dirty="0">
                <a:solidFill>
                  <a:schemeClr val="bg1"/>
                </a:solidFill>
                <a:latin typeface="Ariel"/>
              </a:rPr>
              <a:t>March 21st 2025</a:t>
            </a:r>
          </a:p>
        </p:txBody>
      </p:sp>
      <p:sp>
        <p:nvSpPr>
          <p:cNvPr id="5" name="Title 4">
            <a:extLst>
              <a:ext uri="{FF2B5EF4-FFF2-40B4-BE49-F238E27FC236}">
                <a16:creationId xmlns:a16="http://schemas.microsoft.com/office/drawing/2014/main" id="{F81B7C50-4C6F-F7AB-E83E-1E76CA5396E8}"/>
              </a:ext>
            </a:extLst>
          </p:cNvPr>
          <p:cNvSpPr>
            <a:spLocks noGrp="1"/>
          </p:cNvSpPr>
          <p:nvPr>
            <p:ph type="ctrTitle"/>
          </p:nvPr>
        </p:nvSpPr>
        <p:spPr/>
        <p:txBody>
          <a:bodyPr/>
          <a:lstStyle/>
          <a:p>
            <a:r>
              <a:rPr lang="en-GB" dirty="0">
                <a:latin typeface="Ariel"/>
              </a:rPr>
              <a:t>Data Analyst Capstone Project</a:t>
            </a:r>
          </a:p>
        </p:txBody>
      </p:sp>
    </p:spTree>
    <p:extLst>
      <p:ext uri="{BB962C8B-B14F-4D97-AF65-F5344CB8AC3E}">
        <p14:creationId xmlns:p14="http://schemas.microsoft.com/office/powerpoint/2010/main" val="4210014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23712" y="2300638"/>
            <a:ext cx="5181600" cy="4351338"/>
          </a:xfrm>
        </p:spPr>
        <p:txBody>
          <a:bodyPr vert="horz" lIns="91440" tIns="45720" rIns="91440" bIns="45720" rtlCol="0" anchor="t">
            <a:normAutofit/>
          </a:bodyPr>
          <a:lstStyle/>
          <a:p>
            <a:pPr marL="0" indent="0">
              <a:buNone/>
            </a:pPr>
            <a:r>
              <a:rPr lang="en-US" dirty="0"/>
              <a:t>Observations</a:t>
            </a:r>
          </a:p>
          <a:p>
            <a:pPr marL="0" indent="0">
              <a:buNone/>
            </a:pPr>
            <a:endParaRPr lang="en-US" dirty="0"/>
          </a:p>
          <a:p>
            <a:pPr marL="0" indent="0">
              <a:buNone/>
            </a:pPr>
            <a:r>
              <a:rPr lang="en-GB" b="0" i="0" dirty="0">
                <a:solidFill>
                  <a:srgbClr val="242424"/>
                </a:solidFill>
                <a:effectLst/>
                <a:latin typeface="Segoe UI" panose="020B0502040204020203" pitchFamily="34" charset="0"/>
              </a:rPr>
              <a:t>Currently, the top five most used databases are MySQL, Microsoft SQL Server, PostgreSQL, SQLite, and MongoDB. However, PostgreSQL, MongoDB, Redis, MySQL, and </a:t>
            </a:r>
            <a:r>
              <a:rPr lang="en-GB" b="0" i="0" dirty="0" err="1">
                <a:solidFill>
                  <a:srgbClr val="242424"/>
                </a:solidFill>
                <a:effectLst/>
                <a:latin typeface="Segoe UI" panose="020B0502040204020203" pitchFamily="34" charset="0"/>
              </a:rPr>
              <a:t>Elasticsense</a:t>
            </a:r>
            <a:r>
              <a:rPr lang="en-GB" b="0" i="0" dirty="0">
                <a:solidFill>
                  <a:srgbClr val="242424"/>
                </a:solidFill>
                <a:effectLst/>
                <a:latin typeface="Segoe UI" panose="020B0502040204020203" pitchFamily="34" charset="0"/>
              </a:rPr>
              <a:t> are projected to become more popular in the future. Redis and </a:t>
            </a:r>
            <a:r>
              <a:rPr lang="en-GB" b="0" i="0" dirty="0" err="1">
                <a:solidFill>
                  <a:srgbClr val="242424"/>
                </a:solidFill>
                <a:effectLst/>
                <a:latin typeface="Segoe UI" panose="020B0502040204020203" pitchFamily="34" charset="0"/>
              </a:rPr>
              <a:t>Elasticsense</a:t>
            </a:r>
            <a:r>
              <a:rPr lang="en-GB" b="0" i="0" dirty="0">
                <a:solidFill>
                  <a:srgbClr val="242424"/>
                </a:solidFill>
                <a:effectLst/>
                <a:latin typeface="Segoe UI" panose="020B0502040204020203" pitchFamily="34" charset="0"/>
              </a:rPr>
              <a:t>, being relatively new tools, are set to gain more traction in the IT space.</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41477" y="2299049"/>
            <a:ext cx="4825159" cy="3416300"/>
          </a:xfrm>
        </p:spPr>
        <p:txBody>
          <a:bodyPr vert="horz" lIns="91440" tIns="45720" rIns="91440" bIns="45720" rtlCol="0" anchor="t">
            <a:normAutofit/>
          </a:bodyPr>
          <a:lstStyle/>
          <a:p>
            <a:pPr marL="0" indent="0">
              <a:buNone/>
            </a:pPr>
            <a:r>
              <a:rPr lang="en-US" dirty="0"/>
              <a:t>Consequences</a:t>
            </a:r>
          </a:p>
          <a:p>
            <a:pPr marL="0" indent="0">
              <a:buNone/>
            </a:pPr>
            <a:endParaRPr lang="en-GB" b="0" i="0" dirty="0">
              <a:solidFill>
                <a:srgbClr val="242424"/>
              </a:solidFill>
              <a:effectLst/>
              <a:latin typeface="Segoe UI" panose="020B0502040204020203" pitchFamily="34" charset="0"/>
            </a:endParaRPr>
          </a:p>
          <a:p>
            <a:pPr marL="0" indent="0">
              <a:buNone/>
            </a:pPr>
            <a:r>
              <a:rPr lang="en-GB" b="0" i="0" dirty="0">
                <a:solidFill>
                  <a:srgbClr val="242424"/>
                </a:solidFill>
                <a:effectLst/>
                <a:latin typeface="Segoe UI" panose="020B0502040204020203" pitchFamily="34" charset="0"/>
              </a:rPr>
              <a:t>SQL remains a top tool for data specialists. Companies continue to </a:t>
            </a:r>
            <a:r>
              <a:rPr lang="en-GB" b="0" i="0" dirty="0" err="1">
                <a:solidFill>
                  <a:srgbClr val="242424"/>
                </a:solidFill>
                <a:effectLst/>
                <a:latin typeface="Segoe UI" panose="020B0502040204020203" pitchFamily="34" charset="0"/>
              </a:rPr>
              <a:t>favor</a:t>
            </a:r>
            <a:r>
              <a:rPr lang="en-GB" b="0" i="0" dirty="0">
                <a:solidFill>
                  <a:srgbClr val="242424"/>
                </a:solidFill>
                <a:effectLst/>
                <a:latin typeface="Segoe UI" panose="020B0502040204020203" pitchFamily="34" charset="0"/>
              </a:rPr>
              <a:t> open-source databases. Oracle SQL, however, was not among the top five and is gradually losing relevance over time.</a:t>
            </a:r>
            <a:endParaRPr lang="en-US" dirty="0"/>
          </a:p>
          <a:p>
            <a:endParaRPr lang="en-US" dirty="0"/>
          </a:p>
          <a:p>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248-4059-8C7E-2FE4-BDB980A029CF}"/>
              </a:ext>
            </a:extLst>
          </p:cNvPr>
          <p:cNvSpPr>
            <a:spLocks noGrp="1"/>
          </p:cNvSpPr>
          <p:nvPr>
            <p:ph type="title"/>
          </p:nvPr>
        </p:nvSpPr>
        <p:spPr/>
        <p:txBody>
          <a:bodyPr/>
          <a:lstStyle/>
          <a:p>
            <a:r>
              <a:rPr lang="en-GB" dirty="0"/>
              <a:t>Dashboard code link in </a:t>
            </a:r>
            <a:r>
              <a:rPr lang="en-GB" dirty="0" err="1"/>
              <a:t>Juypter</a:t>
            </a:r>
            <a:r>
              <a:rPr lang="en-GB" dirty="0"/>
              <a:t> Notebook</a:t>
            </a:r>
          </a:p>
        </p:txBody>
      </p:sp>
      <p:sp>
        <p:nvSpPr>
          <p:cNvPr id="3" name="Content Placeholder 2">
            <a:extLst>
              <a:ext uri="{FF2B5EF4-FFF2-40B4-BE49-F238E27FC236}">
                <a16:creationId xmlns:a16="http://schemas.microsoft.com/office/drawing/2014/main" id="{4E31754D-FABC-F558-94A9-B10F139172BE}"/>
              </a:ext>
            </a:extLst>
          </p:cNvPr>
          <p:cNvSpPr>
            <a:spLocks noGrp="1"/>
          </p:cNvSpPr>
          <p:nvPr>
            <p:ph sz="half" idx="1"/>
          </p:nvPr>
        </p:nvSpPr>
        <p:spPr>
          <a:xfrm>
            <a:off x="677334" y="2160589"/>
            <a:ext cx="5675965" cy="3880772"/>
          </a:xfrm>
        </p:spPr>
        <p:txBody>
          <a:bodyPr/>
          <a:lstStyle/>
          <a:p>
            <a:r>
              <a:rPr lang="en-GB" dirty="0" err="1">
                <a:hlinkClick r:id="rId2"/>
              </a:rPr>
              <a:t>Data_Analyst_Course</a:t>
            </a:r>
            <a:r>
              <a:rPr lang="en-GB" dirty="0">
                <a:hlinkClick r:id="rId2"/>
              </a:rPr>
              <a:t>/</a:t>
            </a:r>
            <a:r>
              <a:rPr lang="en-GB" dirty="0" err="1">
                <a:hlinkClick r:id="rId2"/>
              </a:rPr>
              <a:t>Dashbord</a:t>
            </a:r>
            <a:r>
              <a:rPr lang="en-GB" dirty="0">
                <a:hlinkClick r:id="rId2"/>
              </a:rPr>
              <a:t> </a:t>
            </a:r>
            <a:r>
              <a:rPr lang="en-GB" dirty="0" err="1">
                <a:hlinkClick r:id="rId2"/>
              </a:rPr>
              <a:t>code.ipynb</a:t>
            </a:r>
            <a:r>
              <a:rPr lang="en-GB" dirty="0">
                <a:hlinkClick r:id="rId2"/>
              </a:rPr>
              <a:t> at main · MPS90MP/</a:t>
            </a:r>
            <a:r>
              <a:rPr lang="en-GB" dirty="0" err="1">
                <a:hlinkClick r:id="rId2"/>
              </a:rPr>
              <a:t>Data_Analyst_Course</a:t>
            </a:r>
            <a:endParaRPr lang="en-GB"/>
          </a:p>
          <a:p>
            <a:endParaRPr lang="en-GB" dirty="0"/>
          </a:p>
        </p:txBody>
      </p:sp>
    </p:spTree>
    <p:extLst>
      <p:ext uri="{BB962C8B-B14F-4D97-AF65-F5344CB8AC3E}">
        <p14:creationId xmlns:p14="http://schemas.microsoft.com/office/powerpoint/2010/main" val="165501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86449" y="5315267"/>
            <a:ext cx="4839060" cy="693399"/>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1</a:t>
            </a:r>
          </a:p>
        </p:txBody>
      </p:sp>
      <p:pic>
        <p:nvPicPr>
          <p:cNvPr id="4" name="Picture 4" descr="Chart, timeline&#10;&#10;Description automatically generated">
            <a:extLst>
              <a:ext uri="{FF2B5EF4-FFF2-40B4-BE49-F238E27FC236}">
                <a16:creationId xmlns:a16="http://schemas.microsoft.com/office/drawing/2014/main" id="{8DD358B3-3980-95EB-31C8-7E88A322A8CF}"/>
              </a:ext>
            </a:extLst>
          </p:cNvPr>
          <p:cNvPicPr>
            <a:picLocks noChangeAspect="1"/>
          </p:cNvPicPr>
          <p:nvPr/>
        </p:nvPicPr>
        <p:blipFill>
          <a:blip r:embed="rId2"/>
          <a:stretch>
            <a:fillRect/>
          </a:stretch>
        </p:blipFill>
        <p:spPr>
          <a:xfrm>
            <a:off x="3272500" y="783154"/>
            <a:ext cx="8297465" cy="4257632"/>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210950" y="1135473"/>
            <a:ext cx="5332120" cy="4772340"/>
          </a:xfrm>
        </p:spPr>
        <p:txBody>
          <a:bodyPr vert="horz" lIns="91440" tIns="45720" rIns="91440" bIns="45720" rtlCol="0" anchor="b">
            <a:normAutofit/>
          </a:bodyPr>
          <a:lstStyle/>
          <a:p>
            <a:r>
              <a:rPr lang="en-US" sz="3800" b="0" i="0" kern="1200">
                <a:solidFill>
                  <a:srgbClr val="EBEBEB"/>
                </a:solidFill>
                <a:latin typeface="+mj-lt"/>
                <a:ea typeface="+mj-ea"/>
                <a:cs typeface="+mj-cs"/>
              </a:rPr>
              <a:t>DASHBOARD TAB 2</a:t>
            </a:r>
          </a:p>
        </p:txBody>
      </p:sp>
      <p:pic>
        <p:nvPicPr>
          <p:cNvPr id="3" name="Picture 3" descr="Chart&#10;&#10;Description automatically generated">
            <a:extLst>
              <a:ext uri="{FF2B5EF4-FFF2-40B4-BE49-F238E27FC236}">
                <a16:creationId xmlns:a16="http://schemas.microsoft.com/office/drawing/2014/main" id="{5572411F-1431-142D-D653-BA9FF2760C4C}"/>
              </a:ext>
            </a:extLst>
          </p:cNvPr>
          <p:cNvPicPr>
            <a:picLocks noChangeAspect="1"/>
          </p:cNvPicPr>
          <p:nvPr/>
        </p:nvPicPr>
        <p:blipFill>
          <a:blip r:embed="rId2"/>
          <a:stretch>
            <a:fillRect/>
          </a:stretch>
        </p:blipFill>
        <p:spPr>
          <a:xfrm>
            <a:off x="639116" y="829914"/>
            <a:ext cx="7871642" cy="433220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a:normAutofit/>
          </a:bodyPr>
          <a:lstStyle/>
          <a:p>
            <a:r>
              <a:rPr lang="en-US">
                <a:solidFill>
                  <a:srgbClr val="EBEBEB"/>
                </a:solidFill>
              </a:rPr>
              <a:t>DASHBOARD TAB 3</a:t>
            </a:r>
          </a:p>
        </p:txBody>
      </p:sp>
      <p:pic>
        <p:nvPicPr>
          <p:cNvPr id="3" name="Picture 3" descr="Chart&#10;&#10;Description automatically generated">
            <a:extLst>
              <a:ext uri="{FF2B5EF4-FFF2-40B4-BE49-F238E27FC236}">
                <a16:creationId xmlns:a16="http://schemas.microsoft.com/office/drawing/2014/main" id="{08ED6B3F-B8F7-F71B-D1FC-64B9FBFB023A}"/>
              </a:ext>
            </a:extLst>
          </p:cNvPr>
          <p:cNvPicPr>
            <a:picLocks noChangeAspect="1"/>
          </p:cNvPicPr>
          <p:nvPr/>
        </p:nvPicPr>
        <p:blipFill>
          <a:blip r:embed="rId2"/>
          <a:stretch>
            <a:fillRect/>
          </a:stretch>
        </p:blipFill>
        <p:spPr>
          <a:xfrm>
            <a:off x="2096265" y="2338921"/>
            <a:ext cx="7599507" cy="4210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2126756"/>
            <a:ext cx="10515600" cy="4731244"/>
          </a:xfrm>
        </p:spPr>
        <p:txBody>
          <a:bodyPr>
            <a:normAutofit/>
          </a:bodyPr>
          <a:lstStyle/>
          <a:p>
            <a:pPr algn="l">
              <a:spcBef>
                <a:spcPts val="750"/>
              </a:spcBef>
              <a:spcAft>
                <a:spcPts val="750"/>
              </a:spcAft>
              <a:buFont typeface="Arial" panose="020B0604020202020204" pitchFamily="34" charset="0"/>
              <a:buChar char="•"/>
            </a:pPr>
            <a:r>
              <a:rPr lang="en-GB" sz="2400" b="0" i="0" dirty="0">
                <a:solidFill>
                  <a:srgbClr val="242424"/>
                </a:solidFill>
                <a:effectLst/>
                <a:latin typeface="Segoe UI" panose="020B0502040204020203" pitchFamily="34" charset="0"/>
              </a:rPr>
              <a:t>Upskilling in the tech sector.</a:t>
            </a:r>
          </a:p>
          <a:p>
            <a:pPr algn="l">
              <a:spcBef>
                <a:spcPts val="750"/>
              </a:spcBef>
              <a:spcAft>
                <a:spcPts val="750"/>
              </a:spcAft>
              <a:buFont typeface="Arial" panose="020B0604020202020204" pitchFamily="34" charset="0"/>
              <a:buChar char="•"/>
            </a:pPr>
            <a:r>
              <a:rPr lang="en-GB" sz="2400" b="0" i="0" dirty="0">
                <a:solidFill>
                  <a:srgbClr val="242424"/>
                </a:solidFill>
                <a:effectLst/>
                <a:latin typeface="Segoe UI" panose="020B0502040204020203" pitchFamily="34" charset="0"/>
              </a:rPr>
              <a:t>Closing the gender gap in technology.</a:t>
            </a:r>
          </a:p>
          <a:p>
            <a:pPr algn="l">
              <a:spcBef>
                <a:spcPts val="750"/>
              </a:spcBef>
              <a:spcAft>
                <a:spcPts val="750"/>
              </a:spcAft>
              <a:buFont typeface="Arial" panose="020B0604020202020204" pitchFamily="34" charset="0"/>
              <a:buChar char="•"/>
            </a:pPr>
            <a:r>
              <a:rPr lang="en-GB" sz="2400" b="0" i="0" dirty="0">
                <a:solidFill>
                  <a:srgbClr val="242424"/>
                </a:solidFill>
                <a:effectLst/>
                <a:latin typeface="Segoe UI" panose="020B0502040204020203" pitchFamily="34" charset="0"/>
              </a:rPr>
              <a:t>Is a master's or doctorate degree necessary?</a:t>
            </a:r>
          </a:p>
          <a:p>
            <a:pPr algn="l">
              <a:spcBef>
                <a:spcPts val="750"/>
              </a:spcBef>
              <a:spcAft>
                <a:spcPts val="750"/>
              </a:spcAft>
              <a:buFont typeface="Arial" panose="020B0604020202020204" pitchFamily="34" charset="0"/>
              <a:buChar char="•"/>
            </a:pPr>
            <a:r>
              <a:rPr lang="en-GB" sz="2400" b="0" i="0" dirty="0">
                <a:solidFill>
                  <a:srgbClr val="242424"/>
                </a:solidFill>
                <a:effectLst/>
                <a:latin typeface="Segoe UI" panose="020B0502040204020203" pitchFamily="34" charset="0"/>
              </a:rPr>
              <a:t>Rising demand for mobile development with Kotlin.</a:t>
            </a:r>
          </a:p>
          <a:p>
            <a:pPr algn="l">
              <a:spcBef>
                <a:spcPts val="750"/>
              </a:spcBef>
              <a:spcAft>
                <a:spcPts val="750"/>
              </a:spcAft>
              <a:buFont typeface="Arial" panose="020B0604020202020204" pitchFamily="34" charset="0"/>
              <a:buChar char="•"/>
            </a:pPr>
            <a:r>
              <a:rPr lang="en-GB" sz="2400" b="0" i="0" dirty="0">
                <a:solidFill>
                  <a:srgbClr val="242424"/>
                </a:solidFill>
                <a:effectLst/>
                <a:latin typeface="Segoe UI" panose="020B0502040204020203" pitchFamily="34" charset="0"/>
              </a:rPr>
              <a:t>Expanding tech education and access in less developed regions (South East Asia, South America, Africa, parts of Europe).</a:t>
            </a:r>
          </a:p>
          <a:p>
            <a:pPr algn="l">
              <a:spcBef>
                <a:spcPts val="750"/>
              </a:spcBef>
              <a:spcAft>
                <a:spcPts val="750"/>
              </a:spcAft>
              <a:buFont typeface="Arial" panose="020B0604020202020204" pitchFamily="34" charset="0"/>
              <a:buChar char="•"/>
            </a:pPr>
            <a:r>
              <a:rPr lang="en-GB" sz="2400" b="0" i="0" dirty="0">
                <a:solidFill>
                  <a:srgbClr val="242424"/>
                </a:solidFill>
                <a:effectLst/>
                <a:latin typeface="Segoe UI" panose="020B0502040204020203" pitchFamily="34" charset="0"/>
              </a:rPr>
              <a:t>Future relevance of Oracle SQL.</a:t>
            </a:r>
          </a:p>
          <a:p>
            <a:pPr marL="0" indent="0">
              <a:buNone/>
            </a:pPr>
            <a:br>
              <a:rPr lang="en-US" sz="2400" b="0" i="0" dirty="0">
                <a:solidFill>
                  <a:srgbClr val="424242"/>
                </a:solidFill>
                <a:effectLst/>
                <a:latin typeface="Ariel"/>
              </a:rPr>
            </a:br>
            <a:endParaRPr lang="en-MY" sz="2400" dirty="0">
              <a:latin typeface="Ariel"/>
            </a:endParaRP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308610" y="301131"/>
            <a:ext cx="1019721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bg1"/>
                </a:solidFill>
                <a:latin typeface="Ariel"/>
              </a:rPr>
              <a:t>DISCUSSION</a:t>
            </a:r>
          </a:p>
        </p:txBody>
      </p:sp>
    </p:spTree>
    <p:extLst>
      <p:ext uri="{BB962C8B-B14F-4D97-AF65-F5344CB8AC3E}">
        <p14:creationId xmlns:p14="http://schemas.microsoft.com/office/powerpoint/2010/main" val="4138664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2318486"/>
            <a:ext cx="10515600" cy="4731244"/>
          </a:xfrm>
        </p:spPr>
        <p:txBody>
          <a:bodyPr>
            <a:normAutofit/>
          </a:bodyPr>
          <a:lstStyle/>
          <a:p>
            <a:pPr algn="l">
              <a:spcBef>
                <a:spcPts val="750"/>
              </a:spcBef>
              <a:spcAft>
                <a:spcPts val="750"/>
              </a:spcAft>
              <a:buFont typeface="Arial" panose="020B0604020202020204" pitchFamily="34" charset="0"/>
              <a:buChar char="•"/>
            </a:pPr>
            <a:r>
              <a:rPr lang="en-GB" b="0" i="0" dirty="0">
                <a:solidFill>
                  <a:srgbClr val="242424"/>
                </a:solidFill>
                <a:effectLst/>
                <a:latin typeface="Segoe UI" panose="020B0502040204020203" pitchFamily="34" charset="0"/>
              </a:rPr>
              <a:t>Most IT professionals have a bachelor's degree.</a:t>
            </a:r>
          </a:p>
          <a:p>
            <a:pPr algn="l">
              <a:spcBef>
                <a:spcPts val="750"/>
              </a:spcBef>
              <a:spcAft>
                <a:spcPts val="750"/>
              </a:spcAft>
              <a:buFont typeface="Arial" panose="020B0604020202020204" pitchFamily="34" charset="0"/>
              <a:buChar char="•"/>
            </a:pPr>
            <a:r>
              <a:rPr lang="en-GB" b="0" i="0" dirty="0">
                <a:solidFill>
                  <a:srgbClr val="242424"/>
                </a:solidFill>
                <a:effectLst/>
                <a:latin typeface="Segoe UI" panose="020B0502040204020203" pitchFamily="34" charset="0"/>
              </a:rPr>
              <a:t>Web development languages are currently the most popular and in-demand tools in IT.</a:t>
            </a:r>
          </a:p>
          <a:p>
            <a:pPr algn="l">
              <a:spcBef>
                <a:spcPts val="750"/>
              </a:spcBef>
              <a:spcAft>
                <a:spcPts val="750"/>
              </a:spcAft>
              <a:buFont typeface="Arial" panose="020B0604020202020204" pitchFamily="34" charset="0"/>
              <a:buChar char="•"/>
            </a:pPr>
            <a:r>
              <a:rPr lang="en-GB" b="0" i="0" dirty="0">
                <a:solidFill>
                  <a:srgbClr val="242424"/>
                </a:solidFill>
                <a:effectLst/>
                <a:latin typeface="Segoe UI" panose="020B0502040204020203" pitchFamily="34" charset="0"/>
              </a:rPr>
              <a:t>The tech sector is predominantly composed of individuals under 40.</a:t>
            </a:r>
          </a:p>
          <a:p>
            <a:pPr algn="l">
              <a:spcBef>
                <a:spcPts val="750"/>
              </a:spcBef>
              <a:spcAft>
                <a:spcPts val="750"/>
              </a:spcAft>
              <a:buFont typeface="Arial" panose="020B0604020202020204" pitchFamily="34" charset="0"/>
              <a:buChar char="•"/>
            </a:pPr>
            <a:r>
              <a:rPr lang="en-GB" b="0" i="0" dirty="0">
                <a:solidFill>
                  <a:srgbClr val="242424"/>
                </a:solidFill>
                <a:effectLst/>
                <a:latin typeface="Segoe UI" panose="020B0502040204020203" pitchFamily="34" charset="0"/>
              </a:rPr>
              <a:t>Many respondents aim to learn PostgreSQL and React JS next year.</a:t>
            </a:r>
          </a:p>
          <a:p>
            <a:pPr algn="l">
              <a:spcBef>
                <a:spcPts val="750"/>
              </a:spcBef>
              <a:spcAft>
                <a:spcPts val="750"/>
              </a:spcAft>
              <a:buFont typeface="Arial" panose="020B0604020202020204" pitchFamily="34" charset="0"/>
              <a:buChar char="•"/>
            </a:pPr>
            <a:r>
              <a:rPr lang="en-GB" b="0" i="0" dirty="0">
                <a:solidFill>
                  <a:srgbClr val="242424"/>
                </a:solidFill>
                <a:effectLst/>
                <a:latin typeface="Segoe UI" panose="020B0502040204020203" pitchFamily="34" charset="0"/>
              </a:rPr>
              <a:t>Data professionals should master NoSQL alongside SQL databases.</a:t>
            </a:r>
          </a:p>
          <a:p>
            <a:pPr algn="l">
              <a:spcBef>
                <a:spcPts val="750"/>
              </a:spcBef>
              <a:spcAft>
                <a:spcPts val="750"/>
              </a:spcAft>
              <a:buFont typeface="Arial" panose="020B0604020202020204" pitchFamily="34" charset="0"/>
              <a:buChar char="•"/>
            </a:pPr>
            <a:r>
              <a:rPr lang="en-GB" b="0" i="0" dirty="0">
                <a:solidFill>
                  <a:srgbClr val="242424"/>
                </a:solidFill>
                <a:effectLst/>
                <a:latin typeface="Segoe UI" panose="020B0502040204020203" pitchFamily="34" charset="0"/>
              </a:rPr>
              <a:t>Web development remains a lucrative skill.</a:t>
            </a:r>
          </a:p>
          <a:p>
            <a:pPr algn="l">
              <a:spcBef>
                <a:spcPts val="750"/>
              </a:spcBef>
              <a:spcAft>
                <a:spcPts val="750"/>
              </a:spcAft>
              <a:buFont typeface="Arial" panose="020B0604020202020204" pitchFamily="34" charset="0"/>
              <a:buChar char="•"/>
            </a:pPr>
            <a:r>
              <a:rPr lang="en-GB" b="0" i="0" dirty="0">
                <a:solidFill>
                  <a:srgbClr val="242424"/>
                </a:solidFill>
                <a:effectLst/>
                <a:latin typeface="Segoe UI" panose="020B0502040204020203" pitchFamily="34" charset="0"/>
              </a:rPr>
              <a:t>Less developed countries need greater access to tech training and education.</a:t>
            </a:r>
          </a:p>
          <a:p>
            <a:pPr marL="0" indent="0" algn="l">
              <a:spcBef>
                <a:spcPts val="750"/>
              </a:spcBef>
              <a:spcAft>
                <a:spcPts val="750"/>
              </a:spcAft>
              <a:buNone/>
            </a:pPr>
            <a:endParaRPr lang="en-GB" b="0" i="0" dirty="0">
              <a:solidFill>
                <a:srgbClr val="242424"/>
              </a:solidFill>
              <a:effectLst/>
              <a:latin typeface="Segoe UI" panose="020B0502040204020203" pitchFamily="34" charset="0"/>
            </a:endParaRPr>
          </a:p>
          <a:p>
            <a:pPr lvl="1">
              <a:buFont typeface="Wingdings" panose="05000000000000000000" pitchFamily="2" charset="2"/>
              <a:buChar char="v"/>
            </a:pPr>
            <a:endParaRPr lang="en-US" dirty="0">
              <a:latin typeface="Ariel"/>
            </a:endParaRPr>
          </a:p>
          <a:p>
            <a:pPr>
              <a:buFont typeface="Wingdings" panose="05000000000000000000" pitchFamily="2" charset="2"/>
              <a:buChar char="v"/>
            </a:pPr>
            <a:endParaRPr lang="en-US" sz="2400" dirty="0">
              <a:latin typeface="Ariel"/>
            </a:endParaRPr>
          </a:p>
          <a:p>
            <a:pPr lvl="1">
              <a:buFont typeface="Wingdings" panose="05000000000000000000" pitchFamily="2" charset="2"/>
              <a:buChar char="v"/>
            </a:pPr>
            <a:endParaRPr lang="en-US" sz="1800" dirty="0">
              <a:latin typeface="Ariel"/>
            </a:endParaRP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114300" y="301131"/>
            <a:ext cx="103915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bg1"/>
                </a:solidFill>
                <a:latin typeface="Ariel"/>
              </a:rPr>
              <a:t>CONCLUSION</a:t>
            </a:r>
          </a:p>
        </p:txBody>
      </p:sp>
    </p:spTree>
    <p:extLst>
      <p:ext uri="{BB962C8B-B14F-4D97-AF65-F5344CB8AC3E}">
        <p14:creationId xmlns:p14="http://schemas.microsoft.com/office/powerpoint/2010/main" val="3127404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descr="Frequency chart that showed most of the respondents were developers.">
            <a:extLst>
              <a:ext uri="{FF2B5EF4-FFF2-40B4-BE49-F238E27FC236}">
                <a16:creationId xmlns:a16="http://schemas.microsoft.com/office/drawing/2014/main" id="{A7BB7C60-6B03-5439-BE57-946AE1A9C08B}"/>
              </a:ext>
            </a:extLst>
          </p:cNvPr>
          <p:cNvPicPr>
            <a:picLocks noChangeAspect="1"/>
          </p:cNvPicPr>
          <p:nvPr/>
        </p:nvPicPr>
        <p:blipFill>
          <a:blip r:embed="rId2"/>
          <a:stretch>
            <a:fillRect/>
          </a:stretch>
        </p:blipFill>
        <p:spPr>
          <a:xfrm>
            <a:off x="404227" y="186294"/>
            <a:ext cx="3781133" cy="3017968"/>
          </a:xfrm>
          <a:prstGeom prst="roundRect">
            <a:avLst>
              <a:gd name="adj" fmla="val 1858"/>
            </a:avLst>
          </a:prstGeom>
          <a:effectLst/>
        </p:spPr>
      </p:pic>
      <p:pic>
        <p:nvPicPr>
          <p:cNvPr id="7" name="Picture 7" descr="A histogram showing the frequency distribution for Age.">
            <a:extLst>
              <a:ext uri="{FF2B5EF4-FFF2-40B4-BE49-F238E27FC236}">
                <a16:creationId xmlns:a16="http://schemas.microsoft.com/office/drawing/2014/main" id="{9114C103-4F66-A9DC-EE37-D3FDB6884A1E}"/>
              </a:ext>
            </a:extLst>
          </p:cNvPr>
          <p:cNvPicPr>
            <a:picLocks noGrp="1" noChangeAspect="1"/>
          </p:cNvPicPr>
          <p:nvPr>
            <p:ph sz="half" idx="1"/>
          </p:nvPr>
        </p:nvPicPr>
        <p:blipFill>
          <a:blip r:embed="rId3"/>
          <a:stretch>
            <a:fillRect/>
          </a:stretch>
        </p:blipFill>
        <p:spPr>
          <a:xfrm>
            <a:off x="4311818" y="73263"/>
            <a:ext cx="4128516" cy="3287268"/>
          </a:xfrm>
          <a:prstGeom prst="roundRect">
            <a:avLst>
              <a:gd name="adj" fmla="val 1858"/>
            </a:avLst>
          </a:prstGeom>
          <a:effectLst/>
        </p:spPr>
      </p:pic>
      <p:pic>
        <p:nvPicPr>
          <p:cNvPr id="9" name="Picture 9" descr="Correlation statistics for Age and other numerical columns in the survey.">
            <a:extLst>
              <a:ext uri="{FF2B5EF4-FFF2-40B4-BE49-F238E27FC236}">
                <a16:creationId xmlns:a16="http://schemas.microsoft.com/office/drawing/2014/main" id="{D87EE0E3-5264-C7F8-C7EC-098D4860FDFE}"/>
              </a:ext>
            </a:extLst>
          </p:cNvPr>
          <p:cNvPicPr>
            <a:picLocks noChangeAspect="1"/>
          </p:cNvPicPr>
          <p:nvPr/>
        </p:nvPicPr>
        <p:blipFill>
          <a:blip r:embed="rId4"/>
          <a:stretch>
            <a:fillRect/>
          </a:stretch>
        </p:blipFill>
        <p:spPr>
          <a:xfrm>
            <a:off x="8381237" y="1333468"/>
            <a:ext cx="3557016" cy="2190005"/>
          </a:xfrm>
          <a:prstGeom prst="roundRect">
            <a:avLst>
              <a:gd name="adj" fmla="val 1858"/>
            </a:avLst>
          </a:prstGeom>
          <a:effectLst/>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49975" y="4517136"/>
            <a:ext cx="10893095" cy="1174947"/>
          </a:xfrm>
        </p:spPr>
        <p:txBody>
          <a:bodyPr vert="horz" lIns="91440" tIns="45720" rIns="91440" bIns="45720" rtlCol="0" anchor="b">
            <a:normAutofit/>
          </a:bodyPr>
          <a:lstStyle/>
          <a:p>
            <a:r>
              <a:rPr lang="en-US" sz="6000" b="0" i="0" kern="1200">
                <a:solidFill>
                  <a:schemeClr val="bg2"/>
                </a:solidFill>
                <a:latin typeface="+mj-lt"/>
                <a:ea typeface="+mj-ea"/>
                <a:cs typeface="+mj-cs"/>
              </a:rPr>
              <a:t>APPENDIX</a:t>
            </a:r>
          </a:p>
        </p:txBody>
      </p:sp>
    </p:spTree>
    <p:extLst>
      <p:ext uri="{BB962C8B-B14F-4D97-AF65-F5344CB8AC3E}">
        <p14:creationId xmlns:p14="http://schemas.microsoft.com/office/powerpoint/2010/main" val="341000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639098" y="629265"/>
            <a:ext cx="5132438" cy="1622322"/>
          </a:xfrm>
        </p:spPr>
        <p:txBody>
          <a:bodyPr vert="horz" lIns="91440" tIns="45720" rIns="91440" bIns="45720" rtlCol="0" anchor="ctr">
            <a:normAutofit/>
          </a:bodyPr>
          <a:lstStyle/>
          <a:p>
            <a:r>
              <a:rPr lang="en-US" b="0" i="0" kern="1200">
                <a:solidFill>
                  <a:srgbClr val="EBEBEB"/>
                </a:solidFill>
                <a:latin typeface="+mj-lt"/>
                <a:ea typeface="+mj-ea"/>
                <a:cs typeface="+mj-cs"/>
              </a:rPr>
              <a:t> JOB POSTINGS</a:t>
            </a:r>
          </a:p>
        </p:txBody>
      </p:sp>
      <p:pic>
        <p:nvPicPr>
          <p:cNvPr id="5" name="Picture 5" descr="Chart&#10;&#10;Description automatically generated">
            <a:extLst>
              <a:ext uri="{FF2B5EF4-FFF2-40B4-BE49-F238E27FC236}">
                <a16:creationId xmlns:a16="http://schemas.microsoft.com/office/drawing/2014/main" id="{E8EBEA2E-84D9-D555-56B9-B18C97327CD2}"/>
              </a:ext>
            </a:extLst>
          </p:cNvPr>
          <p:cNvPicPr>
            <a:picLocks noChangeAspect="1"/>
          </p:cNvPicPr>
          <p:nvPr/>
        </p:nvPicPr>
        <p:blipFill>
          <a:blip r:embed="rId2"/>
          <a:stretch>
            <a:fillRect/>
          </a:stretch>
        </p:blipFill>
        <p:spPr>
          <a:xfrm>
            <a:off x="6714836" y="1984678"/>
            <a:ext cx="4828707" cy="2906225"/>
          </a:xfrm>
          <a:prstGeom prst="rect">
            <a:avLst/>
          </a:prstGeom>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39098" y="2418735"/>
            <a:ext cx="5132439" cy="3811742"/>
          </a:xfrm>
        </p:spPr>
        <p:txBody>
          <a:bodyPr vert="horz" lIns="91440" tIns="45720" rIns="91440" bIns="45720" rtlCol="0" anchor="ctr">
            <a:normAutofit/>
          </a:bodyPr>
          <a:lstStyle/>
          <a:p>
            <a:pPr marL="0" indent="0">
              <a:buNone/>
            </a:pPr>
            <a:r>
              <a:rPr lang="en-US" dirty="0">
                <a:solidFill>
                  <a:srgbClr val="FFFFFF"/>
                </a:solidFill>
              </a:rPr>
              <a:t>Bar chart presenting the job posting data collected using </a:t>
            </a:r>
            <a:r>
              <a:rPr lang="en-US" dirty="0" err="1">
                <a:solidFill>
                  <a:srgbClr val="FFFFFF"/>
                </a:solidFill>
              </a:rPr>
              <a:t>Github</a:t>
            </a:r>
            <a:r>
              <a:rPr lang="en-US" dirty="0">
                <a:solidFill>
                  <a:srgbClr val="FFFFFF"/>
                </a:solidFill>
              </a:rPr>
              <a:t> Job API.</a:t>
            </a:r>
            <a:endParaRPr lang="en-US" dirty="0"/>
          </a:p>
          <a:p>
            <a:pPr marL="0" indent="0"/>
            <a:endParaRPr lang="en-US">
              <a:solidFill>
                <a:srgbClr val="FFFFFF"/>
              </a:solidFill>
            </a:endParaRPr>
          </a:p>
        </p:txBody>
      </p:sp>
    </p:spTree>
    <p:extLst>
      <p:ext uri="{BB962C8B-B14F-4D97-AF65-F5344CB8AC3E}">
        <p14:creationId xmlns:p14="http://schemas.microsoft.com/office/powerpoint/2010/main" val="307855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b="0" i="0" kern="1200">
                <a:solidFill>
                  <a:srgbClr val="EBEBEB"/>
                </a:solidFill>
                <a:latin typeface="+mj-lt"/>
                <a:ea typeface="+mj-ea"/>
                <a:cs typeface="+mj-cs"/>
              </a:rPr>
              <a:t>POPULAR LANGUAGES</a:t>
            </a:r>
          </a:p>
        </p:txBody>
      </p:sp>
      <p:pic>
        <p:nvPicPr>
          <p:cNvPr id="5" name="Picture 5" descr="Table&#10;&#10;Description automatically generated">
            <a:extLst>
              <a:ext uri="{FF2B5EF4-FFF2-40B4-BE49-F238E27FC236}">
                <a16:creationId xmlns:a16="http://schemas.microsoft.com/office/drawing/2014/main" id="{58A28FE6-503E-9EA8-1347-2EAD34C19572}"/>
              </a:ext>
            </a:extLst>
          </p:cNvPr>
          <p:cNvPicPr>
            <a:picLocks noChangeAspect="1"/>
          </p:cNvPicPr>
          <p:nvPr/>
        </p:nvPicPr>
        <p:blipFill>
          <a:blip r:embed="rId2"/>
          <a:stretch>
            <a:fillRect/>
          </a:stretch>
        </p:blipFill>
        <p:spPr>
          <a:xfrm>
            <a:off x="613586" y="2653212"/>
            <a:ext cx="5241493" cy="3133346"/>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417983" y="2603500"/>
            <a:ext cx="5211979" cy="3416300"/>
          </a:xfrm>
        </p:spPr>
        <p:txBody>
          <a:bodyPr vert="horz" lIns="91440" tIns="45720" rIns="91440" bIns="45720" rtlCol="0" anchor="ctr">
            <a:normAutofit/>
          </a:bodyPr>
          <a:lstStyle/>
          <a:p>
            <a:pPr marL="0" indent="0">
              <a:buNone/>
            </a:pPr>
            <a:r>
              <a:rPr lang="en-US" dirty="0"/>
              <a:t>Bar chart displaying popular languages and their average annual salary. The data was collected through web scraping the </a:t>
            </a:r>
            <a:r>
              <a:rPr lang="en-US" dirty="0" err="1"/>
              <a:t>Github</a:t>
            </a:r>
            <a:r>
              <a:rPr lang="en-US" dirty="0"/>
              <a:t> jobs data and saved in a csv file.</a:t>
            </a:r>
          </a:p>
        </p:txBody>
      </p:sp>
    </p:spTree>
    <p:extLst>
      <p:ext uri="{BB962C8B-B14F-4D97-AF65-F5344CB8AC3E}">
        <p14:creationId xmlns:p14="http://schemas.microsoft.com/office/powerpoint/2010/main" val="181739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9A10AF-4476-7E45-9D48-1671FBA1ACE1}"/>
              </a:ext>
            </a:extLst>
          </p:cNvPr>
          <p:cNvSpPr txBox="1">
            <a:spLocks/>
          </p:cNvSpPr>
          <p:nvPr/>
        </p:nvSpPr>
        <p:spPr>
          <a:xfrm>
            <a:off x="1229032" y="1129257"/>
            <a:ext cx="96676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000000"/>
                </a:solidFill>
                <a:latin typeface="Ariel"/>
              </a:rPr>
              <a:t>Contents</a:t>
            </a:r>
          </a:p>
        </p:txBody>
      </p:sp>
      <p:sp>
        <p:nvSpPr>
          <p:cNvPr id="14" name="Content Placeholder 2">
            <a:extLst>
              <a:ext uri="{FF2B5EF4-FFF2-40B4-BE49-F238E27FC236}">
                <a16:creationId xmlns:a16="http://schemas.microsoft.com/office/drawing/2014/main" id="{F1AC84E3-A2A7-1F4E-B80E-0E4F24D9896D}"/>
              </a:ext>
            </a:extLst>
          </p:cNvPr>
          <p:cNvSpPr txBox="1">
            <a:spLocks/>
          </p:cNvSpPr>
          <p:nvPr/>
        </p:nvSpPr>
        <p:spPr>
          <a:xfrm>
            <a:off x="1229032" y="2501489"/>
            <a:ext cx="10515600" cy="47312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sz="2800" dirty="0">
                <a:solidFill>
                  <a:srgbClr val="000000"/>
                </a:solidFill>
                <a:latin typeface="Ariel"/>
              </a:rPr>
              <a:t>Executive Summary</a:t>
            </a:r>
          </a:p>
          <a:p>
            <a:pPr marL="342900" indent="-342900" algn="l">
              <a:buFont typeface="Arial" panose="020B0604020202020204" pitchFamily="34" charset="0"/>
              <a:buChar char="•"/>
            </a:pPr>
            <a:r>
              <a:rPr lang="en-US" sz="2800" dirty="0">
                <a:solidFill>
                  <a:srgbClr val="000000"/>
                </a:solidFill>
                <a:latin typeface="Ariel"/>
              </a:rPr>
              <a:t>Introduction</a:t>
            </a:r>
          </a:p>
          <a:p>
            <a:pPr marL="342900" indent="-342900" algn="l">
              <a:buFont typeface="Arial" panose="020B0604020202020204" pitchFamily="34" charset="0"/>
              <a:buChar char="•"/>
            </a:pPr>
            <a:r>
              <a:rPr lang="en-US" sz="2800" dirty="0">
                <a:solidFill>
                  <a:srgbClr val="000000"/>
                </a:solidFill>
                <a:latin typeface="Ariel"/>
              </a:rPr>
              <a:t>Methodology</a:t>
            </a:r>
          </a:p>
          <a:p>
            <a:pPr marL="342900" indent="-342900" algn="l">
              <a:buFont typeface="Arial" panose="020B0604020202020204" pitchFamily="34" charset="0"/>
              <a:buChar char="•"/>
            </a:pPr>
            <a:r>
              <a:rPr lang="en-US" sz="2800" dirty="0">
                <a:solidFill>
                  <a:srgbClr val="000000"/>
                </a:solidFill>
                <a:latin typeface="Ariel"/>
              </a:rPr>
              <a:t>Results</a:t>
            </a:r>
          </a:p>
          <a:p>
            <a:pPr marL="342900" indent="-342900" algn="l">
              <a:buFont typeface="Arial" panose="020B0604020202020204" pitchFamily="34" charset="0"/>
              <a:buChar char="•"/>
            </a:pPr>
            <a:r>
              <a:rPr lang="en-US" sz="2800" dirty="0">
                <a:solidFill>
                  <a:srgbClr val="000000"/>
                </a:solidFill>
                <a:latin typeface="Ariel"/>
              </a:rPr>
              <a:t>Discussion </a:t>
            </a:r>
          </a:p>
          <a:p>
            <a:pPr marL="342900" indent="-342900" algn="l">
              <a:buFont typeface="Arial" panose="020B0604020202020204" pitchFamily="34" charset="0"/>
              <a:buChar char="•"/>
            </a:pPr>
            <a:r>
              <a:rPr lang="en-US" sz="2800" dirty="0">
                <a:solidFill>
                  <a:srgbClr val="000000"/>
                </a:solidFill>
                <a:latin typeface="Ariel"/>
              </a:rPr>
              <a:t>Conclusion</a:t>
            </a:r>
          </a:p>
        </p:txBody>
      </p:sp>
    </p:spTree>
    <p:extLst>
      <p:ext uri="{BB962C8B-B14F-4D97-AF65-F5344CB8AC3E}">
        <p14:creationId xmlns:p14="http://schemas.microsoft.com/office/powerpoint/2010/main" val="37957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825625"/>
            <a:ext cx="10515600" cy="4731244"/>
          </a:xfrm>
        </p:spPr>
        <p:txBody>
          <a:bodyPr>
            <a:normAutofit/>
          </a:bodyPr>
          <a:lstStyle/>
          <a:p>
            <a:r>
              <a:rPr lang="en-GB" dirty="0"/>
              <a:t>To stay competitive in IT, keeping up with evolving technologies is key. </a:t>
            </a:r>
          </a:p>
          <a:p>
            <a:r>
              <a:rPr lang="en-GB" dirty="0"/>
              <a:t>This report </a:t>
            </a:r>
            <a:r>
              <a:rPr lang="en-GB" dirty="0" err="1"/>
              <a:t>analyzes</a:t>
            </a:r>
            <a:r>
              <a:rPr lang="en-GB" dirty="0"/>
              <a:t> skill demand trends in programming languages, databases, and tech demographics using data from Stack Overflow, IBM, and GitHub.</a:t>
            </a:r>
          </a:p>
          <a:p>
            <a:r>
              <a:rPr lang="en-GB" dirty="0"/>
              <a:t>Findings show JavaScript as the most popular language, with PostgreSQL expected to surpass MySQL in demand. Most survey respondents are male, based in the USA, and around 28 years old.</a:t>
            </a:r>
          </a:p>
          <a:p>
            <a:pPr lvl="1"/>
            <a:endParaRPr lang="en-US" sz="1600" dirty="0">
              <a:latin typeface="Ariel"/>
            </a:endParaRP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114300" y="301131"/>
            <a:ext cx="103915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bg1"/>
                </a:solidFill>
                <a:latin typeface="Arial" panose="020B0604020202020204" pitchFamily="34" charset="0"/>
                <a:cs typeface="Arial" panose="020B0604020202020204" pitchFamily="34" charset="0"/>
              </a:rPr>
              <a:t>EXECUTIVE SUMMARY</a:t>
            </a:r>
          </a:p>
        </p:txBody>
      </p:sp>
    </p:spTree>
    <p:extLst>
      <p:ext uri="{BB962C8B-B14F-4D97-AF65-F5344CB8AC3E}">
        <p14:creationId xmlns:p14="http://schemas.microsoft.com/office/powerpoint/2010/main" val="238404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598413"/>
            <a:ext cx="10515600" cy="5126852"/>
          </a:xfrm>
        </p:spPr>
        <p:txBody>
          <a:bodyPr>
            <a:normAutofit/>
          </a:bodyPr>
          <a:lstStyle/>
          <a:p>
            <a:pPr lvl="2"/>
            <a:r>
              <a:rPr lang="en-GB" sz="2400" dirty="0">
                <a:latin typeface="Ariel"/>
              </a:rPr>
              <a:t>This report </a:t>
            </a:r>
            <a:r>
              <a:rPr lang="en-GB" sz="2400" dirty="0" err="1">
                <a:latin typeface="Ariel"/>
              </a:rPr>
              <a:t>analyzes</a:t>
            </a:r>
            <a:r>
              <a:rPr lang="en-GB" sz="2400" dirty="0">
                <a:latin typeface="Ariel"/>
              </a:rPr>
              <a:t> trends in programming languages, databases, platforms, and web frameworks using data analytics. </a:t>
            </a:r>
          </a:p>
          <a:p>
            <a:pPr lvl="2"/>
            <a:r>
              <a:rPr lang="en-GB" sz="2400" dirty="0">
                <a:latin typeface="Ariel"/>
              </a:rPr>
              <a:t>It explores: The most in-demand programming languages; Key database skills in demand; Popular IDEs and web frameworks Targeted at IT professionals, HR managers, and anyone interested in future-proof IT skills.</a:t>
            </a:r>
            <a:endParaRPr lang="en-US" sz="2400" dirty="0">
              <a:latin typeface="Ariel"/>
            </a:endParaRPr>
          </a:p>
          <a:p>
            <a:pPr lvl="1"/>
            <a:endParaRPr lang="en-US" sz="2400" dirty="0">
              <a:latin typeface="Ariel"/>
            </a:endParaRPr>
          </a:p>
          <a:p>
            <a:pPr lvl="1"/>
            <a:endParaRPr lang="en-US" sz="2400" dirty="0">
              <a:latin typeface="Ariel"/>
            </a:endParaRPr>
          </a:p>
          <a:p>
            <a:endParaRPr lang="en-US" sz="2400" dirty="0">
              <a:latin typeface="Ariel"/>
            </a:endParaRPr>
          </a:p>
          <a:p>
            <a:pPr lvl="1"/>
            <a:endParaRPr lang="en-US" sz="2400" dirty="0">
              <a:latin typeface="Ariel"/>
            </a:endParaRP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0" y="301131"/>
            <a:ext cx="105058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bg1"/>
                </a:solidFill>
                <a:latin typeface="Arial" panose="020B0604020202020204" pitchFamily="34" charset="0"/>
                <a:cs typeface="Arial" panose="020B0604020202020204" pitchFamily="34" charset="0"/>
              </a:rPr>
              <a:t>INTRODUCTION</a:t>
            </a:r>
          </a:p>
        </p:txBody>
      </p:sp>
    </p:spTree>
    <p:extLst>
      <p:ext uri="{BB962C8B-B14F-4D97-AF65-F5344CB8AC3E}">
        <p14:creationId xmlns:p14="http://schemas.microsoft.com/office/powerpoint/2010/main" val="389903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3" name="Content Placeholder 2">
            <a:extLst>
              <a:ext uri="{FF2B5EF4-FFF2-40B4-BE49-F238E27FC236}">
                <a16:creationId xmlns:a16="http://schemas.microsoft.com/office/drawing/2014/main" id="{DCA05393-84A6-864C-AC25-D8C720CE3900}"/>
              </a:ext>
            </a:extLst>
          </p:cNvPr>
          <p:cNvSpPr>
            <a:spLocks noGrp="1"/>
          </p:cNvSpPr>
          <p:nvPr>
            <p:ph idx="1"/>
          </p:nvPr>
        </p:nvSpPr>
        <p:spPr>
          <a:xfrm>
            <a:off x="838200" y="1598413"/>
            <a:ext cx="10515600" cy="5333506"/>
          </a:xfrm>
        </p:spPr>
        <p:txBody>
          <a:bodyPr>
            <a:normAutofit/>
          </a:bodyPr>
          <a:lstStyle/>
          <a:p>
            <a:pPr marL="514350" indent="-457200">
              <a:buFont typeface="+mj-lt"/>
              <a:buAutoNum type="arabicPeriod"/>
            </a:pPr>
            <a:r>
              <a:rPr lang="en-GB" sz="2400" dirty="0">
                <a:latin typeface="Ariel"/>
              </a:rPr>
              <a:t>Data on job availability across technologies and locations was collected using the GitHub Jobs API in Python.</a:t>
            </a:r>
            <a:r>
              <a:rPr lang="en-US" sz="2400" dirty="0">
                <a:latin typeface="Ariel"/>
              </a:rPr>
              <a:t>Exploratory data analysis (EDA)</a:t>
            </a:r>
          </a:p>
          <a:p>
            <a:pPr marL="514350" indent="-457200">
              <a:buFont typeface="+mj-lt"/>
              <a:buAutoNum type="arabicPeriod"/>
            </a:pPr>
            <a:r>
              <a:rPr lang="en-GB" sz="2400" dirty="0">
                <a:latin typeface="Ariel"/>
              </a:rPr>
              <a:t>Programming languages and salaries were scraped from IBM, while Stack Overflow’s 2019 survey data was downloaded and saved.</a:t>
            </a:r>
          </a:p>
          <a:p>
            <a:pPr marL="514350" indent="-457200">
              <a:buFont typeface="+mj-lt"/>
              <a:buAutoNum type="arabicPeriod"/>
            </a:pPr>
            <a:r>
              <a:rPr lang="en-GB" sz="2400" dirty="0">
                <a:latin typeface="Ariel"/>
              </a:rPr>
              <a:t>Python was used for data cleaning and analysis, including exploratory data analysis to check distribution, outliers, and correlations.</a:t>
            </a:r>
          </a:p>
          <a:p>
            <a:pPr marL="514350" indent="-457200">
              <a:buFont typeface="+mj-lt"/>
              <a:buAutoNum type="arabicPeriod"/>
            </a:pPr>
            <a:r>
              <a:rPr lang="en-US" sz="2400" b="0" dirty="0">
                <a:latin typeface="Calibri"/>
                <a:cs typeface="Calibri"/>
              </a:rPr>
              <a:t>Charts, graphs, and dashboards were created using Python and Cognos analytics to visualize the data. All the python analyses were carried out on </a:t>
            </a:r>
            <a:r>
              <a:rPr lang="en-US" sz="2400" b="0" dirty="0" err="1">
                <a:latin typeface="Calibri"/>
                <a:cs typeface="Calibri"/>
              </a:rPr>
              <a:t>Jupyter</a:t>
            </a:r>
            <a:r>
              <a:rPr lang="en-US" sz="2400" b="0" dirty="0">
                <a:latin typeface="Calibri"/>
                <a:cs typeface="Calibri"/>
              </a:rPr>
              <a:t> notebook through visual studio.</a:t>
            </a:r>
          </a:p>
          <a:p>
            <a:pPr marL="514350" indent="-457200">
              <a:buFont typeface="+mj-lt"/>
              <a:buAutoNum type="arabicPeriod"/>
            </a:pPr>
            <a:endParaRPr lang="en-US" sz="2400" dirty="0">
              <a:latin typeface="Ariel"/>
            </a:endParaRPr>
          </a:p>
          <a:p>
            <a:pPr marL="514350" indent="-457200">
              <a:buFont typeface="+mj-lt"/>
              <a:buAutoNum type="arabicPeriod"/>
            </a:pPr>
            <a:endParaRPr lang="en-US" sz="2400" dirty="0">
              <a:latin typeface="Ariel"/>
            </a:endParaRPr>
          </a:p>
          <a:p>
            <a:pPr lvl="2"/>
            <a:endParaRPr lang="en-US" sz="2400" dirty="0">
              <a:latin typeface="Ariel"/>
            </a:endParaRPr>
          </a:p>
          <a:p>
            <a:pPr lvl="1"/>
            <a:endParaRPr lang="en-US" sz="2400" dirty="0">
              <a:latin typeface="Ariel"/>
            </a:endParaRPr>
          </a:p>
          <a:p>
            <a:pPr lvl="1"/>
            <a:endParaRPr lang="en-US" sz="2400" dirty="0">
              <a:latin typeface="Ariel"/>
            </a:endParaRPr>
          </a:p>
          <a:p>
            <a:endParaRPr lang="en-US" sz="2400" dirty="0">
              <a:latin typeface="Ariel"/>
            </a:endParaRPr>
          </a:p>
          <a:p>
            <a:pPr lvl="1"/>
            <a:endParaRPr lang="en-US" sz="2400" dirty="0">
              <a:latin typeface="Ariel"/>
            </a:endParaRP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414BE2C-2BB2-7848-ABC8-62EC9035BBB6}"/>
              </a:ext>
            </a:extLst>
          </p:cNvPr>
          <p:cNvSpPr txBox="1">
            <a:spLocks/>
          </p:cNvSpPr>
          <p:nvPr/>
        </p:nvSpPr>
        <p:spPr>
          <a:xfrm>
            <a:off x="0" y="301131"/>
            <a:ext cx="1050582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bg1"/>
                </a:solidFill>
                <a:latin typeface="Arial" panose="020B0604020202020204" pitchFamily="34" charset="0"/>
                <a:cs typeface="Arial" panose="020B0604020202020204" pitchFamily="34" charset="0"/>
              </a:rPr>
              <a:t>METHODOLOGY</a:t>
            </a:r>
            <a:r>
              <a:rPr lang="en-US" sz="5400" b="1" dirty="0">
                <a:solidFill>
                  <a:schemeClr val="bg1"/>
                </a:solidFill>
                <a:latin typeface="Tw Cen MT Condensed" panose="020B0606020104020203" pitchFamily="34" charset="77"/>
              </a:rPr>
              <a:t> </a:t>
            </a:r>
          </a:p>
        </p:txBody>
      </p:sp>
    </p:spTree>
    <p:extLst>
      <p:ext uri="{BB962C8B-B14F-4D97-AF65-F5344CB8AC3E}">
        <p14:creationId xmlns:p14="http://schemas.microsoft.com/office/powerpoint/2010/main" val="324479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85056-A789-9147-AA6C-9B96526FC48A}"/>
              </a:ext>
            </a:extLst>
          </p:cNvPr>
          <p:cNvSpPr>
            <a:spLocks noGrp="1"/>
          </p:cNvSpPr>
          <p:nvPr>
            <p:ph type="title"/>
          </p:nvPr>
        </p:nvSpPr>
        <p:spPr>
          <a:xfrm>
            <a:off x="670167" y="132735"/>
            <a:ext cx="9720072" cy="1499616"/>
          </a:xfrm>
        </p:spPr>
        <p:txBody>
          <a:bodyPr>
            <a:normAutofit/>
          </a:bodyPr>
          <a:lstStyle/>
          <a:p>
            <a:r>
              <a:rPr lang="en-US" sz="6600" dirty="0">
                <a:solidFill>
                  <a:schemeClr val="bg1"/>
                </a:solidFill>
              </a:rPr>
              <a:t>Outline</a:t>
            </a:r>
          </a:p>
        </p:txBody>
      </p:sp>
      <p:sp>
        <p:nvSpPr>
          <p:cNvPr id="4" name="Rectangle 3">
            <a:extLst>
              <a:ext uri="{FF2B5EF4-FFF2-40B4-BE49-F238E27FC236}">
                <a16:creationId xmlns:a16="http://schemas.microsoft.com/office/drawing/2014/main" id="{8463694A-1AD3-8A4E-8298-231A1B992490}"/>
              </a:ext>
            </a:extLst>
          </p:cNvPr>
          <p:cNvSpPr/>
          <p:nvPr/>
        </p:nvSpPr>
        <p:spPr>
          <a:xfrm>
            <a:off x="0" y="-1"/>
            <a:ext cx="12192000" cy="1499617"/>
          </a:xfrm>
          <a:prstGeom prst="rect">
            <a:avLst/>
          </a:prstGeom>
          <a:solidFill>
            <a:schemeClr val="bg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91F8B2D-F9CE-E64C-8EF4-32DF66F9BE61}"/>
              </a:ext>
            </a:extLst>
          </p:cNvPr>
          <p:cNvSpPr txBox="1">
            <a:spLocks/>
          </p:cNvSpPr>
          <p:nvPr/>
        </p:nvSpPr>
        <p:spPr>
          <a:xfrm>
            <a:off x="102870" y="301131"/>
            <a:ext cx="10402956" cy="99615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b="1" dirty="0">
                <a:solidFill>
                  <a:schemeClr val="bg1"/>
                </a:solidFill>
                <a:latin typeface="Ariel"/>
              </a:rPr>
              <a:t>RESULTS</a:t>
            </a:r>
          </a:p>
        </p:txBody>
      </p:sp>
    </p:spTree>
    <p:extLst>
      <p:ext uri="{BB962C8B-B14F-4D97-AF65-F5344CB8AC3E}">
        <p14:creationId xmlns:p14="http://schemas.microsoft.com/office/powerpoint/2010/main" val="4293172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3E5BC-3FB0-9D42-0936-BD0D18BF8C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D5A9D8-93C1-8D80-0A5F-0F4FDBA75D6B}"/>
              </a:ext>
            </a:extLst>
          </p:cNvPr>
          <p:cNvSpPr>
            <a:spLocks noGrp="1"/>
          </p:cNvSpPr>
          <p:nvPr>
            <p:ph type="title"/>
          </p:nvPr>
        </p:nvSpPr>
        <p:spPr/>
        <p:txBody>
          <a:bodyPr/>
          <a:lstStyle/>
          <a:p>
            <a:r>
              <a:rPr lang="en-US" dirty="0">
                <a:ea typeface="+mj-lt"/>
                <a:cs typeface="+mj-lt"/>
              </a:rPr>
              <a:t>PROGRAMMING LANGUAGE TRENDS</a:t>
            </a:r>
          </a:p>
          <a:p>
            <a:endParaRPr lang="en-US" dirty="0"/>
          </a:p>
        </p:txBody>
      </p:sp>
      <p:sp>
        <p:nvSpPr>
          <p:cNvPr id="3" name="Text Placeholder 2">
            <a:extLst>
              <a:ext uri="{FF2B5EF4-FFF2-40B4-BE49-F238E27FC236}">
                <a16:creationId xmlns:a16="http://schemas.microsoft.com/office/drawing/2014/main" id="{B95BBE24-58EA-8E2E-F5E5-599038C3370E}"/>
              </a:ext>
            </a:extLst>
          </p:cNvPr>
          <p:cNvSpPr>
            <a:spLocks noGrp="1"/>
          </p:cNvSpPr>
          <p:nvPr>
            <p:ph type="body" idx="4294967295"/>
          </p:nvPr>
        </p:nvSpPr>
        <p:spPr>
          <a:xfrm>
            <a:off x="969818" y="2212048"/>
            <a:ext cx="4826000" cy="576262"/>
          </a:xfrm>
        </p:spPr>
        <p:txBody>
          <a:bodyPr/>
          <a:lstStyle/>
          <a:p>
            <a:r>
              <a:rPr lang="en-US" dirty="0"/>
              <a:t>Current year</a:t>
            </a:r>
          </a:p>
        </p:txBody>
      </p:sp>
      <p:sp>
        <p:nvSpPr>
          <p:cNvPr id="5" name="Text Placeholder 4">
            <a:extLst>
              <a:ext uri="{FF2B5EF4-FFF2-40B4-BE49-F238E27FC236}">
                <a16:creationId xmlns:a16="http://schemas.microsoft.com/office/drawing/2014/main" id="{43340D54-7325-E98B-B83F-356508D9D31F}"/>
              </a:ext>
            </a:extLst>
          </p:cNvPr>
          <p:cNvSpPr>
            <a:spLocks noGrp="1"/>
          </p:cNvSpPr>
          <p:nvPr>
            <p:ph type="body" sz="quarter" idx="4294967295"/>
          </p:nvPr>
        </p:nvSpPr>
        <p:spPr>
          <a:xfrm>
            <a:off x="6100887" y="2100324"/>
            <a:ext cx="4824412" cy="576263"/>
          </a:xfrm>
        </p:spPr>
        <p:txBody>
          <a:bodyPr/>
          <a:lstStyle/>
          <a:p>
            <a:pPr algn="r"/>
            <a:r>
              <a:rPr lang="en-US"/>
              <a:t>Next year</a:t>
            </a:r>
          </a:p>
        </p:txBody>
      </p:sp>
      <p:pic>
        <p:nvPicPr>
          <p:cNvPr id="10" name="Picture 10" descr="Chart, funnel chart&#10;&#10;Description automatically generated">
            <a:extLst>
              <a:ext uri="{FF2B5EF4-FFF2-40B4-BE49-F238E27FC236}">
                <a16:creationId xmlns:a16="http://schemas.microsoft.com/office/drawing/2014/main" id="{E7A9A773-DB0B-4B86-495D-A79CAEE35466}"/>
              </a:ext>
            </a:extLst>
          </p:cNvPr>
          <p:cNvPicPr>
            <a:picLocks noGrp="1" noChangeAspect="1"/>
          </p:cNvPicPr>
          <p:nvPr>
            <p:ph idx="1"/>
          </p:nvPr>
        </p:nvPicPr>
        <p:blipFill>
          <a:blip r:embed="rId2"/>
          <a:stretch>
            <a:fillRect/>
          </a:stretch>
        </p:blipFill>
        <p:spPr>
          <a:xfrm>
            <a:off x="727295" y="2603500"/>
            <a:ext cx="10304431" cy="4109027"/>
          </a:xfrm>
        </p:spPr>
      </p:pic>
    </p:spTree>
    <p:extLst>
      <p:ext uri="{BB962C8B-B14F-4D97-AF65-F5344CB8AC3E}">
        <p14:creationId xmlns:p14="http://schemas.microsoft.com/office/powerpoint/2010/main" val="198815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510200" y="2258426"/>
            <a:ext cx="5585011" cy="4452190"/>
          </a:xfrm>
        </p:spPr>
        <p:txBody>
          <a:bodyPr vert="horz" lIns="91440" tIns="45720" rIns="91440" bIns="45720" rtlCol="0" anchor="t">
            <a:normAutofit/>
          </a:bodyPr>
          <a:lstStyle/>
          <a:p>
            <a:pPr marL="0" indent="0">
              <a:buNone/>
            </a:pPr>
            <a:r>
              <a:rPr lang="en-US" sz="2000" dirty="0">
                <a:solidFill>
                  <a:schemeClr val="tx1"/>
                </a:solidFill>
                <a:latin typeface="IBM Plex Mono Text"/>
              </a:rPr>
              <a:t>Observations</a:t>
            </a:r>
          </a:p>
          <a:p>
            <a:r>
              <a:rPr lang="en-GB" sz="2000" b="0" i="0" dirty="0">
                <a:solidFill>
                  <a:srgbClr val="242424"/>
                </a:solidFill>
                <a:effectLst/>
                <a:latin typeface="Segoe UI" panose="020B0502040204020203" pitchFamily="34" charset="0"/>
              </a:rPr>
              <a:t>Currently, the most widely used programming languages are JavaScript, HTML/CSS, SQL, Shell languages, and Python. Looking ahead to next year and beyond, JavaScript, HTML/CSS, Python, SQL, and TypeScript are expected to dominate. Python, in particular, is projected to surpass SQL in demand next year.</a:t>
            </a:r>
            <a:endParaRPr lang="en-US" sz="2000" dirty="0">
              <a:solidFill>
                <a:schemeClr val="tx1"/>
              </a:solidFill>
              <a:latin typeface="IBM Plex Mono Text"/>
            </a:endParaRPr>
          </a:p>
          <a:p>
            <a:endParaRPr lang="en-US" sz="2000" dirty="0">
              <a:solidFill>
                <a:schemeClr val="tx1"/>
              </a:solidFill>
              <a:latin typeface="IBM Plex Mono Text"/>
            </a:endParaRPr>
          </a:p>
          <a:p>
            <a:endParaRPr lang="en-US" sz="2000" dirty="0">
              <a:solidFill>
                <a:schemeClr val="tx1"/>
              </a:solidFill>
              <a:latin typeface="IBM Plex Mono Text"/>
            </a:endParaRP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235389" y="2315926"/>
            <a:ext cx="5400005" cy="4235202"/>
          </a:xfrm>
        </p:spPr>
        <p:txBody>
          <a:bodyPr vert="horz" lIns="91440" tIns="45720" rIns="91440" bIns="45720" rtlCol="0" anchor="t">
            <a:normAutofit/>
          </a:bodyPr>
          <a:lstStyle/>
          <a:p>
            <a:pPr marL="0" indent="0">
              <a:buNone/>
            </a:pPr>
            <a:r>
              <a:rPr lang="en-US" sz="2000" dirty="0">
                <a:solidFill>
                  <a:schemeClr val="tx1"/>
                </a:solidFill>
                <a:latin typeface="IBM Plex Mono Text"/>
              </a:rPr>
              <a:t>Suggestions</a:t>
            </a:r>
          </a:p>
          <a:p>
            <a:r>
              <a:rPr lang="en-GB" sz="2000" dirty="0">
                <a:solidFill>
                  <a:srgbClr val="242424"/>
                </a:solidFill>
                <a:latin typeface="Segoe UI" panose="020B0502040204020203" pitchFamily="34" charset="0"/>
              </a:rPr>
              <a:t>JavaScript and HTML are essential for web development, making web development one of the most in-demand tech skills, especially with the rising popularity of TypeScript. Python is increasingly sought after due to the growing demand for AI and ML expertise. SQL remains the most relevant language for data professionals, making it crucial for aspiring data analysts, scientists, and business analysts to master SQL skills.</a:t>
            </a:r>
            <a:endParaRPr lang="en-US" sz="2000"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F112F-B5DE-97B2-BD38-30F448C3976D}"/>
              </a:ext>
            </a:extLst>
          </p:cNvPr>
          <p:cNvSpPr>
            <a:spLocks noGrp="1"/>
          </p:cNvSpPr>
          <p:nvPr>
            <p:ph type="title"/>
          </p:nvPr>
        </p:nvSpPr>
        <p:spPr/>
        <p:txBody>
          <a:bodyPr/>
          <a:lstStyle/>
          <a:p>
            <a:r>
              <a:rPr lang="en-US">
                <a:ea typeface="+mj-lt"/>
                <a:cs typeface="+mj-lt"/>
              </a:rPr>
              <a:t>DATABASE TRENDS</a:t>
            </a:r>
            <a:endParaRPr lang="en-US"/>
          </a:p>
        </p:txBody>
      </p:sp>
      <p:sp>
        <p:nvSpPr>
          <p:cNvPr id="3" name="Text Placeholder 2">
            <a:extLst>
              <a:ext uri="{FF2B5EF4-FFF2-40B4-BE49-F238E27FC236}">
                <a16:creationId xmlns:a16="http://schemas.microsoft.com/office/drawing/2014/main" id="{46B95146-08D9-2441-872A-14664C4839A3}"/>
              </a:ext>
            </a:extLst>
          </p:cNvPr>
          <p:cNvSpPr>
            <a:spLocks noGrp="1"/>
          </p:cNvSpPr>
          <p:nvPr>
            <p:ph type="body" idx="4294967295"/>
          </p:nvPr>
        </p:nvSpPr>
        <p:spPr>
          <a:xfrm>
            <a:off x="672935" y="2240334"/>
            <a:ext cx="4824413" cy="576262"/>
          </a:xfrm>
        </p:spPr>
        <p:txBody>
          <a:bodyPr/>
          <a:lstStyle/>
          <a:p>
            <a:r>
              <a:rPr lang="en-US"/>
              <a:t>Current year</a:t>
            </a:r>
          </a:p>
        </p:txBody>
      </p:sp>
      <p:sp>
        <p:nvSpPr>
          <p:cNvPr id="5" name="Text Placeholder 4">
            <a:extLst>
              <a:ext uri="{FF2B5EF4-FFF2-40B4-BE49-F238E27FC236}">
                <a16:creationId xmlns:a16="http://schemas.microsoft.com/office/drawing/2014/main" id="{43669C30-DA8C-A58D-6A7B-F78477B8DF67}"/>
              </a:ext>
            </a:extLst>
          </p:cNvPr>
          <p:cNvSpPr>
            <a:spLocks noGrp="1"/>
          </p:cNvSpPr>
          <p:nvPr>
            <p:ph type="body" sz="quarter" idx="4294967295"/>
          </p:nvPr>
        </p:nvSpPr>
        <p:spPr>
          <a:xfrm>
            <a:off x="6476939" y="2331563"/>
            <a:ext cx="5042126" cy="586159"/>
          </a:xfrm>
        </p:spPr>
        <p:txBody>
          <a:bodyPr vert="horz" lIns="91440" tIns="45720" rIns="91440" bIns="45720" rtlCol="0" anchor="t">
            <a:normAutofit/>
          </a:bodyPr>
          <a:lstStyle/>
          <a:p>
            <a:pPr algn="r"/>
            <a:r>
              <a:rPr lang="en-US"/>
              <a:t>Next year</a:t>
            </a:r>
          </a:p>
        </p:txBody>
      </p:sp>
      <p:pic>
        <p:nvPicPr>
          <p:cNvPr id="9" name="Picture 9" descr="Chart, bar chart&#10;&#10;Description automatically generated">
            <a:extLst>
              <a:ext uri="{FF2B5EF4-FFF2-40B4-BE49-F238E27FC236}">
                <a16:creationId xmlns:a16="http://schemas.microsoft.com/office/drawing/2014/main" id="{961B93AE-C9C9-6E03-8ACE-93D7F3F35B7C}"/>
              </a:ext>
            </a:extLst>
          </p:cNvPr>
          <p:cNvPicPr>
            <a:picLocks noGrp="1" noChangeAspect="1"/>
          </p:cNvPicPr>
          <p:nvPr>
            <p:ph idx="1"/>
          </p:nvPr>
        </p:nvPicPr>
        <p:blipFill>
          <a:blip r:embed="rId2"/>
          <a:stretch>
            <a:fillRect/>
          </a:stretch>
        </p:blipFill>
        <p:spPr>
          <a:xfrm>
            <a:off x="709630" y="2826600"/>
            <a:ext cx="10943425" cy="3732103"/>
          </a:xfrm>
        </p:spPr>
      </p:pic>
    </p:spTree>
    <p:extLst>
      <p:ext uri="{BB962C8B-B14F-4D97-AF65-F5344CB8AC3E}">
        <p14:creationId xmlns:p14="http://schemas.microsoft.com/office/powerpoint/2010/main" val="31735286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545</TotalTime>
  <Words>780</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Ariel</vt:lpstr>
      <vt:lpstr>Calibri</vt:lpstr>
      <vt:lpstr>IBM Plex Mono Text</vt:lpstr>
      <vt:lpstr>Segoe UI</vt:lpstr>
      <vt:lpstr>Trebuchet MS</vt:lpstr>
      <vt:lpstr>Tw Cen MT Condensed</vt:lpstr>
      <vt:lpstr>Wingdings</vt:lpstr>
      <vt:lpstr>Wingdings 3</vt:lpstr>
      <vt:lpstr>Facet</vt:lpstr>
      <vt:lpstr>Data Analyst Capstone Project</vt:lpstr>
      <vt:lpstr>PowerPoint Presentation</vt:lpstr>
      <vt:lpstr>Outline</vt:lpstr>
      <vt:lpstr>Outline</vt:lpstr>
      <vt:lpstr>Outline</vt:lpstr>
      <vt:lpstr>Outline</vt:lpstr>
      <vt:lpstr>PROGRAMMING LANGUAGE TRENDS </vt:lpstr>
      <vt:lpstr>PROGRAMMING LANGUAGE</vt:lpstr>
      <vt:lpstr>DATABASE TRENDS</vt:lpstr>
      <vt:lpstr>DATABASE TRENDS</vt:lpstr>
      <vt:lpstr>Dashboard code link in Juypter Notebook</vt:lpstr>
      <vt:lpstr>DASHBOARD TAB 1</vt:lpstr>
      <vt:lpstr>DASHBOARD TAB 2</vt:lpstr>
      <vt:lpstr>DASHBOARD TAB 3</vt:lpstr>
      <vt:lpstr>Outline</vt:lpstr>
      <vt:lpstr>Outline</vt:lpstr>
      <vt:lpstr>APPENDIX</vt:lpstr>
      <vt:lpstr> JOB POSTINGS</vt:lpstr>
      <vt:lpstr>POPULAR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Manpreet Padwal</cp:lastModifiedBy>
  <cp:revision>308</cp:revision>
  <dcterms:created xsi:type="dcterms:W3CDTF">2022-01-04T01:00:05Z</dcterms:created>
  <dcterms:modified xsi:type="dcterms:W3CDTF">2025-03-21T15:29:37Z</dcterms:modified>
</cp:coreProperties>
</file>