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47" r:id="rId3"/>
    <p:sldId id="349" r:id="rId4"/>
    <p:sldId id="348" r:id="rId5"/>
    <p:sldId id="372" r:id="rId6"/>
    <p:sldId id="350" r:id="rId7"/>
    <p:sldId id="351" r:id="rId8"/>
    <p:sldId id="354" r:id="rId9"/>
    <p:sldId id="357" r:id="rId10"/>
    <p:sldId id="359" r:id="rId11"/>
    <p:sldId id="362" r:id="rId12"/>
    <p:sldId id="361" r:id="rId13"/>
    <p:sldId id="366" r:id="rId14"/>
    <p:sldId id="367" r:id="rId15"/>
    <p:sldId id="368" r:id="rId16"/>
    <p:sldId id="335" r:id="rId17"/>
    <p:sldId id="369" r:id="rId18"/>
    <p:sldId id="370" r:id="rId19"/>
    <p:sldId id="371" r:id="rId20"/>
    <p:sldId id="373" r:id="rId21"/>
    <p:sldId id="376" r:id="rId22"/>
    <p:sldId id="377" r:id="rId23"/>
    <p:sldId id="374" r:id="rId24"/>
    <p:sldId id="342" r:id="rId25"/>
    <p:sldId id="341" r:id="rId26"/>
    <p:sldId id="375" r:id="rId27"/>
    <p:sldId id="364" r:id="rId28"/>
    <p:sldId id="35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5C5"/>
    <a:srgbClr val="F9B074"/>
    <a:srgbClr val="78C1D4"/>
    <a:srgbClr val="A08BB9"/>
    <a:srgbClr val="B4CC82"/>
    <a:srgbClr val="558ED5"/>
    <a:srgbClr val="D99694"/>
    <a:srgbClr val="C3D69B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4715" autoAdjust="0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24D4-B72B-4492-8A7C-87BAB8E8534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8138E-D3B1-4D2E-AE2D-170FC7C6F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Documentation in progress.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mux is in the last stage of adder for selecting </a:t>
            </a:r>
            <a:r>
              <a:rPr lang="en-US" dirty="0" err="1"/>
              <a:t>val</a:t>
            </a:r>
            <a:r>
              <a:rPr lang="en-US" dirty="0"/>
              <a:t> from 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46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unused bits to be used for more functionality like reduction, write-back</a:t>
            </a:r>
          </a:p>
          <a:p>
            <a:r>
              <a:rPr lang="en-US" dirty="0"/>
              <a:t>Rest can be reserved, e.g., for future enhanced PE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Simulator can be extended to perform operations other than multiply/add.</a:t>
            </a:r>
          </a:p>
          <a:p>
            <a:r>
              <a:rPr lang="en-US" dirty="0"/>
              <a:t>Plan for future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1 PE?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Makes understanding the interconnect’s configuration easier.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Convolution or matrix multiply example features more PEs.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Presentation is in call-and-response (or theory-and-practical) manner:</a:t>
            </a:r>
          </a:p>
          <a:p>
            <a:r>
              <a:rPr lang="en-US" dirty="0"/>
              <a:t>- First comes some details about underlying microarchitecture blocks</a:t>
            </a:r>
          </a:p>
          <a:p>
            <a:r>
              <a:rPr lang="en-US" dirty="0"/>
              <a:t>- Then comes real example about how you can configure them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Longer version: Need a slide that explains how buffer indices are accurately updated upon meeting certain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Longer version: Need a slide that explains how buffer indices are accurately updated upon meeting certain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colTag</a:t>
            </a:r>
            <a:r>
              <a:rPr lang="en-US" dirty="0"/>
              <a:t> for col-wise MCs does not matter. Can specify as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8138E-D3B1-4D2E-AE2D-170FC7C6F8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Interleaves communication with  communication to reduce impact of the miss penalty for 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28138E-D3B1-4D2E-AE2D-170FC7C6F8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66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4D2D-3B45-4149-9C40-8CBC35FDD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52639-99A9-4851-9D4B-9DE361773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47288-002D-4DFB-9C38-A9EF3941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A22F-20FC-481B-B2B3-417AEF6F7CE1}" type="datetime6">
              <a:rPr lang="en-US" smtClean="0"/>
              <a:t>October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C5AC-FC84-49FC-B886-E8B2E490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B2CC-FE7F-4916-A812-C5F40510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5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35FA-82BB-42AD-9F82-A85179D9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F3289-CDAF-481E-B92E-5F2937CD2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7DF2-B04B-43C3-A19F-32672E15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7960-2CB8-4F66-8B7B-3A6853D38A55}" type="datetime6">
              <a:rPr lang="en-US" smtClean="0"/>
              <a:t>October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A856-5FDA-472B-B99F-364447A1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6077-3EC2-4108-A8AE-A0E4E4E2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A0940-D252-4D74-8972-FD1751AD7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F0EC-24A3-4424-9D08-CD5F7E9D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1E950-9C7F-4F41-9829-8E92636D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B1C0-B7B1-4187-9EA8-82D2305E94B6}" type="datetime6">
              <a:rPr lang="en-US" smtClean="0"/>
              <a:t>October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B58F-8093-4F0D-86D2-C4FF1B19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8281-D379-4082-9EB3-50A6512F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64AC-D2E6-4A19-8935-EDFF58BB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E6BE-38B0-442C-96B7-53189551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  <a:lvl2pPr>
              <a:lnSpc>
                <a:spcPct val="100000"/>
              </a:lnSpc>
              <a:defRPr>
                <a:latin typeface="+mj-lt"/>
              </a:defRPr>
            </a:lvl2pPr>
            <a:lvl3pPr>
              <a:lnSpc>
                <a:spcPct val="100000"/>
              </a:lnSpc>
              <a:defRPr>
                <a:latin typeface="+mj-lt"/>
              </a:defRPr>
            </a:lvl3pPr>
            <a:lvl4pPr>
              <a:lnSpc>
                <a:spcPct val="100000"/>
              </a:lnSpc>
              <a:defRPr>
                <a:latin typeface="+mj-lt"/>
              </a:defRPr>
            </a:lvl4pPr>
            <a:lvl5pPr>
              <a:lnSpc>
                <a:spcPct val="100000"/>
              </a:lnSpc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AD41-F955-44EC-AE14-9452199D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9A536297-CC62-45C6-ADF4-32659CA16AFE}" type="datetime6">
              <a:rPr lang="en-US" smtClean="0"/>
              <a:t>October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B108-BF4B-4651-B0EA-6D37A791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C106-C3DA-47B9-9318-F2608AF9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3FC0A99-8D9F-4667-919E-539272A29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B016-AA80-4FC8-8E43-A63A5D55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68B68-5750-49A5-8C1F-C2E4ECA2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56A7-732F-42D1-A329-8C08BBC1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65A-47A1-4AAF-886A-6051E6E69930}" type="datetime6">
              <a:rPr lang="en-US" smtClean="0"/>
              <a:t>October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AE9F-EC94-4158-8152-6CED62DD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55C8-BD06-4311-845C-9A02F4B4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58EC-1423-48B1-8E36-D0B8A7B5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8F1E-D5AC-4200-9A3E-141C59158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0C7D1-3732-4DFE-855D-2D3DF64DD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4D1A7-A81B-4919-937F-3CB64466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0534-0072-4A99-8C5D-E185326B2138}" type="datetime6">
              <a:rPr lang="en-US" smtClean="0"/>
              <a:t>October 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2DCD-028B-4944-8DE8-25E7EE2E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7249C-8CC2-42F4-B5E0-A6AA5BBC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FB89-AC10-47E3-B592-9CA66676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1109-9F36-4780-BACA-4B3542AF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BB97D-A0F8-458E-9DFA-89238219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50C94-9B28-4207-8C98-ABEF0068C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9BB50-C0AA-43E4-962B-7A022CBA0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FDF2C-F9EE-4AC3-94F1-29C66804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7BCF-D1CF-4C4B-915B-C23A7C74FCC5}" type="datetime6">
              <a:rPr lang="en-US" smtClean="0"/>
              <a:t>October 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544C-2CB0-40A7-BFC3-642AF7D9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530B2-BDC4-4F8D-B64A-F020FC34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1901-6937-4816-B2C1-A84A22E4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6EEE-BAAF-4D26-AD8A-C77139C1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2426-04D6-4885-BD09-EA4F7B3F92E5}" type="datetime6">
              <a:rPr lang="en-US" smtClean="0"/>
              <a:t>October 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63F69-1205-4F22-B355-D6DBAAD8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D1B14-51C2-494E-A8A4-01C53CA6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C4688-3F88-4D1D-B218-FFD547F0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BE6-27DE-4AF6-9488-22CC94F60BE1}" type="datetime6">
              <a:rPr lang="en-US" smtClean="0"/>
              <a:t>October 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0774F-DF2C-427C-BB2D-751588EB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EC2D5-DE16-4BE4-91BB-E3040E6B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FC2B-62A4-4B37-AC27-8984A541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5113-288B-4656-A8E8-C6E58162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E814D-0700-4F36-8C7B-FF51903CC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225C5-28FF-46E3-B234-B6525D8E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536-A8A6-4531-9981-AC16DD263346}" type="datetime6">
              <a:rPr lang="en-US" smtClean="0"/>
              <a:t>October 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87B5D-AD7F-4D2B-B58B-DD589A92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DC52-B100-4001-838A-DED69919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8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72C1-4AFC-42E1-9350-175E56F5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D2970-ADE5-4BB6-9654-FD746DD05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0C1B8-415F-4201-A456-A500F58EE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6EFD-6393-4ACB-A411-2C3F5CFB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A51A-D890-4100-971E-CF78C38E3855}" type="datetime6">
              <a:rPr lang="en-US" smtClean="0"/>
              <a:t>October 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9699B-2D75-4507-BA18-3B60638A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Shail Dave / ASU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55AD-F79D-43D3-A202-A532D507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78AA1-808D-4019-9001-C143584B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B8CF7-8553-4156-ABFF-F83FDC99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4CD8-BA95-4391-84F1-9615F0426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E5963-CC36-4500-B71B-D62EDF5B3615}" type="datetime6">
              <a:rPr lang="en-US" smtClean="0"/>
              <a:t>October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822F-2A2D-452A-92FE-85810133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Shail Dave / ASU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858E-13AE-4800-A6C5-B46D36F7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0A99-8D9F-4667-919E-539272A29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8CE3-B4AE-4958-95C1-B57C0726B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4" y="1122363"/>
            <a:ext cx="9559636" cy="238760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err="1"/>
              <a:t>DiRAC</a:t>
            </a:r>
            <a:r>
              <a:rPr lang="en-US" sz="4400" dirty="0"/>
              <a:t>: </a:t>
            </a:r>
            <a:r>
              <a:rPr lang="en-US" sz="4000" dirty="0"/>
              <a:t>Dynamically Reconfigurable Architecture Template and Cycle-Accurate Simulator for Dataflow Accelerators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15714-FC47-4C96-8959-26AC02EF9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Shail Dave</a:t>
            </a:r>
            <a:br>
              <a:rPr lang="en-US" sz="2800" dirty="0"/>
            </a:br>
            <a:r>
              <a:rPr lang="en-US" sz="2400" dirty="0"/>
              <a:t>Compiler Microarchitecture Lab, ASU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180C-8AD6-47B1-A3C5-0EDB30A1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2" y="5159427"/>
            <a:ext cx="2535223" cy="1940912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13FA55DD-904E-4096-BD8A-293127F5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62" y="5525399"/>
            <a:ext cx="1483884" cy="98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47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D47A-5D94-49FA-A2F9-6F3F8E9D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Architecture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4D7DB-50D0-42D2-8AC0-C4D93363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37F3F-AF09-447F-9E4F-046CA88E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8400"/>
            <a:ext cx="4857750" cy="555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61767-317A-4BD2-B430-D2AEA3436D85}"/>
              </a:ext>
            </a:extLst>
          </p:cNvPr>
          <p:cNvSpPr txBox="1"/>
          <p:nvPr/>
        </p:nvSpPr>
        <p:spPr>
          <a:xfrm>
            <a:off x="6496052" y="1163852"/>
            <a:ext cx="327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File: test/arch/accelerator.txt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5820A-B5FC-4644-A317-E2C60FB5BDB8}"/>
              </a:ext>
            </a:extLst>
          </p:cNvPr>
          <p:cNvSpPr txBox="1"/>
          <p:nvPr/>
        </p:nvSpPr>
        <p:spPr>
          <a:xfrm>
            <a:off x="2774022" y="5440413"/>
            <a:ext cx="1641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instruction words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851D6-F397-430B-BF7E-1526380EF9F6}"/>
              </a:ext>
            </a:extLst>
          </p:cNvPr>
          <p:cNvCxnSpPr/>
          <p:nvPr/>
        </p:nvCxnSpPr>
        <p:spPr>
          <a:xfrm>
            <a:off x="2424701" y="5609690"/>
            <a:ext cx="349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F07A92-64B0-4DAD-BE74-973797F3A984}"/>
              </a:ext>
            </a:extLst>
          </p:cNvPr>
          <p:cNvCxnSpPr/>
          <p:nvPr/>
        </p:nvCxnSpPr>
        <p:spPr>
          <a:xfrm>
            <a:off x="2443536" y="4220966"/>
            <a:ext cx="349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FA7593-0E96-45F1-B444-C525108CBCF8}"/>
              </a:ext>
            </a:extLst>
          </p:cNvPr>
          <p:cNvCxnSpPr/>
          <p:nvPr/>
        </p:nvCxnSpPr>
        <p:spPr>
          <a:xfrm>
            <a:off x="2917754" y="4414462"/>
            <a:ext cx="349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590FE3-64B1-41DD-9EAD-F5258028FB88}"/>
              </a:ext>
            </a:extLst>
          </p:cNvPr>
          <p:cNvSpPr txBox="1"/>
          <p:nvPr/>
        </p:nvSpPr>
        <p:spPr>
          <a:xfrm>
            <a:off x="2792857" y="402653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MHZ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A6DCA-7D0C-4F6E-AB3F-853C96EC6921}"/>
              </a:ext>
            </a:extLst>
          </p:cNvPr>
          <p:cNvSpPr txBox="1"/>
          <p:nvPr/>
        </p:nvSpPr>
        <p:spPr>
          <a:xfrm>
            <a:off x="3267075" y="424518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MHZ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1368A-CD95-47DB-ADC9-C733A349C06A}"/>
              </a:ext>
            </a:extLst>
          </p:cNvPr>
          <p:cNvSpPr txBox="1"/>
          <p:nvPr/>
        </p:nvSpPr>
        <p:spPr>
          <a:xfrm flipH="1">
            <a:off x="6496052" y="1998838"/>
            <a:ext cx="557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Accelerator treats each data operand as of same type.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Default: uint16_t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2AF70-5837-46F7-A3B8-EF309ED3236A}"/>
              </a:ext>
            </a:extLst>
          </p:cNvPr>
          <p:cNvSpPr/>
          <p:nvPr/>
        </p:nvSpPr>
        <p:spPr>
          <a:xfrm>
            <a:off x="6496052" y="2673943"/>
            <a:ext cx="461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DiRAC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/include/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definitions.h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26E22-C178-4B2C-85F0-597C5DF05BA5}"/>
              </a:ext>
            </a:extLst>
          </p:cNvPr>
          <p:cNvSpPr/>
          <p:nvPr/>
        </p:nvSpPr>
        <p:spPr>
          <a:xfrm>
            <a:off x="6496052" y="2953319"/>
            <a:ext cx="281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typedef uint16_t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data_type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F1D35-4226-4456-BA51-91AAA48857DF}"/>
              </a:ext>
            </a:extLst>
          </p:cNvPr>
          <p:cNvSpPr/>
          <p:nvPr/>
        </p:nvSpPr>
        <p:spPr>
          <a:xfrm>
            <a:off x="6496052" y="3361612"/>
            <a:ext cx="4998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Simulator is parameterized.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needed, change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data_type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re-build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2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2874-DF8C-4F72-B89A-6608184C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Providing Data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94EF3-FB67-480A-BB13-08CE03A4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63AA7-6C9B-48F2-9B66-5FF09818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17" y="1557123"/>
            <a:ext cx="1134438" cy="3445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D2FCC-C460-44E1-A646-CAAED579BE2B}"/>
              </a:ext>
            </a:extLst>
          </p:cNvPr>
          <p:cNvSpPr txBox="1"/>
          <p:nvPr/>
        </p:nvSpPr>
        <p:spPr>
          <a:xfrm>
            <a:off x="7427340" y="1557123"/>
            <a:ext cx="2894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Files: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test/data/op1.txt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test/data/op2.txt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test/data/golden_op3.txt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7E786-3391-459A-A674-6852C8C95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32" y="1557123"/>
            <a:ext cx="1668359" cy="80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A44B6A-33B2-4401-A88B-D39798B4E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268" y="1557123"/>
            <a:ext cx="1731462" cy="80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4E377-2A47-48E6-8808-3562E932B605}"/>
              </a:ext>
            </a:extLst>
          </p:cNvPr>
          <p:cNvSpPr txBox="1"/>
          <p:nvPr/>
        </p:nvSpPr>
        <p:spPr>
          <a:xfrm>
            <a:off x="1692641" y="118779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FC332-21FA-45CA-A2A9-E618DC16BAE4}"/>
              </a:ext>
            </a:extLst>
          </p:cNvPr>
          <p:cNvSpPr txBox="1"/>
          <p:nvPr/>
        </p:nvSpPr>
        <p:spPr>
          <a:xfrm>
            <a:off x="5205176" y="11935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69225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914F-CFB5-4CBC-8EF0-3F3A9399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Execution of SPM 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A20-13D6-491B-A76B-599B721A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36"/>
            <a:ext cx="8244155" cy="2558566"/>
          </a:xfrm>
        </p:spPr>
        <p:txBody>
          <a:bodyPr>
            <a:normAutofit/>
          </a:bodyPr>
          <a:lstStyle/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SPM pass: Processing of the data in SPM by PE array. </a:t>
            </a: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Each SPM pass usually consists of multiple RF passes.</a:t>
            </a:r>
          </a:p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Scratchpads are typically double-buffered (ping-pong execution); in an SPM pass, while PE-array processes data from one buffer of the scratchpad, DMA controller communicates data between another buffer and DRAM.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214B-25AF-4242-9A03-CE6D532C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AFF25BC-DFCA-4751-9F88-75FEE07D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355" y="832864"/>
            <a:ext cx="2471038" cy="279932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B938DE6A-7D68-49F9-AAC5-7FA93008975B}"/>
              </a:ext>
            </a:extLst>
          </p:cNvPr>
          <p:cNvGrpSpPr/>
          <p:nvPr/>
        </p:nvGrpSpPr>
        <p:grpSpPr>
          <a:xfrm>
            <a:off x="778147" y="4104636"/>
            <a:ext cx="7951708" cy="1958514"/>
            <a:chOff x="1181528" y="4304872"/>
            <a:chExt cx="7951708" cy="19585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0E79E1-3F04-4761-BD43-06AC009F5011}"/>
                </a:ext>
              </a:extLst>
            </p:cNvPr>
            <p:cNvSpPr txBox="1"/>
            <p:nvPr/>
          </p:nvSpPr>
          <p:spPr>
            <a:xfrm>
              <a:off x="1181528" y="4304872"/>
              <a:ext cx="1372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SPM Pass #0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E031E50-71F7-45FA-9AD9-71AB72FA9265}"/>
                </a:ext>
              </a:extLst>
            </p:cNvPr>
            <p:cNvCxnSpPr/>
            <p:nvPr/>
          </p:nvCxnSpPr>
          <p:spPr>
            <a:xfrm flipH="1">
              <a:off x="2733865" y="4499812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DC26E9-12C5-4960-AC49-CF97C89858BD}"/>
                </a:ext>
              </a:extLst>
            </p:cNvPr>
            <p:cNvSpPr txBox="1"/>
            <p:nvPr/>
          </p:nvSpPr>
          <p:spPr>
            <a:xfrm>
              <a:off x="3124283" y="4315146"/>
              <a:ext cx="5589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Schedule DMA transfer for 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prefetch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to SPM; PE-array idle.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1CB35-86D1-47A4-BAA5-357101E80FE6}"/>
                </a:ext>
              </a:extLst>
            </p:cNvPr>
            <p:cNvSpPr txBox="1"/>
            <p:nvPr/>
          </p:nvSpPr>
          <p:spPr>
            <a:xfrm>
              <a:off x="1181528" y="4630065"/>
              <a:ext cx="134831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SPM Pass #1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SPM Pass #n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BB8C08-96BC-4C5E-93D9-A33587EADAEE}"/>
                </a:ext>
              </a:extLst>
            </p:cNvPr>
            <p:cNvSpPr txBox="1"/>
            <p:nvPr/>
          </p:nvSpPr>
          <p:spPr>
            <a:xfrm>
              <a:off x="3124283" y="4668229"/>
              <a:ext cx="56818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Schedule DMA transfer for:</a:t>
              </a:r>
              <a:b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- [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prefetch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to SPM]</a:t>
              </a:r>
            </a:p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- [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write-back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from SPM]</a:t>
              </a:r>
            </a:p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Scheduling of data transfers determines data reuse in SPM.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769C9C1A-72CD-41FB-A810-24BC1950115E}"/>
                </a:ext>
              </a:extLst>
            </p:cNvPr>
            <p:cNvSpPr/>
            <p:nvPr/>
          </p:nvSpPr>
          <p:spPr>
            <a:xfrm>
              <a:off x="2626719" y="4827135"/>
              <a:ext cx="390418" cy="8668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87E18F-68F8-47A1-9AE9-886229DE0729}"/>
                </a:ext>
              </a:extLst>
            </p:cNvPr>
            <p:cNvSpPr txBox="1"/>
            <p:nvPr/>
          </p:nvSpPr>
          <p:spPr>
            <a:xfrm>
              <a:off x="1181528" y="5894054"/>
              <a:ext cx="161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SPM Pass #n+1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273D32-78F4-4CB9-A8C0-D30FB9D94809}"/>
                </a:ext>
              </a:extLst>
            </p:cNvPr>
            <p:cNvCxnSpPr/>
            <p:nvPr/>
          </p:nvCxnSpPr>
          <p:spPr>
            <a:xfrm flipH="1">
              <a:off x="2733865" y="6078720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B562F2-E33F-4288-B630-C1ED7FDFD93F}"/>
                </a:ext>
              </a:extLst>
            </p:cNvPr>
            <p:cNvSpPr txBox="1"/>
            <p:nvPr/>
          </p:nvSpPr>
          <p:spPr>
            <a:xfrm>
              <a:off x="3124283" y="5894054"/>
              <a:ext cx="6008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Schedule DMA transfer for 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write-back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from SPM; PE-array idle.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45E30AB-96A3-4BDE-9E76-CC05DB6523A7}"/>
              </a:ext>
            </a:extLst>
          </p:cNvPr>
          <p:cNvSpPr txBox="1"/>
          <p:nvPr/>
        </p:nvSpPr>
        <p:spPr>
          <a:xfrm>
            <a:off x="1233483" y="6235658"/>
            <a:ext cx="43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n: Total SPM passes for PE-array processing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211256-6271-4410-B624-1DDA4E3EFBED}"/>
              </a:ext>
            </a:extLst>
          </p:cNvPr>
          <p:cNvSpPr txBox="1"/>
          <p:nvPr/>
        </p:nvSpPr>
        <p:spPr>
          <a:xfrm>
            <a:off x="8742218" y="3966980"/>
            <a:ext cx="3151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Size of the data to be transferred depends on tiling of the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reused in consecutive passes depends on ordering of loops.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67D95B-9658-47D2-B060-49D96306CFE1}"/>
              </a:ext>
            </a:extLst>
          </p:cNvPr>
          <p:cNvSpPr txBox="1"/>
          <p:nvPr/>
        </p:nvSpPr>
        <p:spPr>
          <a:xfrm>
            <a:off x="9082355" y="5788647"/>
            <a:ext cx="187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alibri" panose="020F0502020204030204" pitchFamily="34" charset="0"/>
              </a:rPr>
              <a:t>[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dMazeRunner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,</a:t>
            </a:r>
            <a:br>
              <a:rPr lang="en-US" sz="1600" dirty="0">
                <a:latin typeface="+mj-lt"/>
                <a:cs typeface="Calibri" panose="020F0502020204030204" pitchFamily="34" charset="0"/>
              </a:rPr>
            </a:br>
            <a:r>
              <a:rPr lang="en-US" sz="1600" dirty="0">
                <a:latin typeface="+mj-lt"/>
                <a:cs typeface="Calibri" panose="020F0502020204030204" pitchFamily="34" charset="0"/>
              </a:rPr>
              <a:t>S. Dave et al., </a:t>
            </a:r>
            <a:br>
              <a:rPr lang="en-US" sz="1600" dirty="0">
                <a:latin typeface="+mj-lt"/>
                <a:cs typeface="Calibri" panose="020F0502020204030204" pitchFamily="34" charset="0"/>
              </a:rPr>
            </a:br>
            <a:r>
              <a:rPr lang="en-US" sz="1600" dirty="0">
                <a:latin typeface="+mj-lt"/>
                <a:cs typeface="Calibri" panose="020F0502020204030204" pitchFamily="34" charset="0"/>
              </a:rPr>
              <a:t>TECS 19]</a:t>
            </a:r>
          </a:p>
        </p:txBody>
      </p:sp>
    </p:spTree>
    <p:extLst>
      <p:ext uri="{BB962C8B-B14F-4D97-AF65-F5344CB8AC3E}">
        <p14:creationId xmlns:p14="http://schemas.microsoft.com/office/powerpoint/2010/main" val="18698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5550-00CF-4705-A4AD-38E209AA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421"/>
            <a:ext cx="10515600" cy="1325563"/>
          </a:xfrm>
        </p:spPr>
        <p:txBody>
          <a:bodyPr anchor="t"/>
          <a:lstStyle/>
          <a:p>
            <a:r>
              <a:rPr lang="en-US" dirty="0"/>
              <a:t>Managing Double-Buffered Scratchpad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0B34-B193-4221-ABD7-C119F536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13" y="1060923"/>
            <a:ext cx="5784404" cy="2424245"/>
          </a:xfrm>
        </p:spPr>
        <p:txBody>
          <a:bodyPr>
            <a:normAutofit/>
          </a:bodyPr>
          <a:lstStyle/>
          <a:p>
            <a:r>
              <a:rPr lang="en-US" sz="2400" dirty="0"/>
              <a:t>Specify the starting address of each operand for double buffers.</a:t>
            </a:r>
          </a:p>
          <a:p>
            <a:pPr lvl="1"/>
            <a:r>
              <a:rPr lang="en-US" sz="2000" dirty="0"/>
              <a:t>Better practice: Allocate different operand in separate banks (avoid data access conflicts).</a:t>
            </a:r>
          </a:p>
          <a:p>
            <a:pPr lvl="1"/>
            <a:r>
              <a:rPr lang="en-US" sz="2000" dirty="0"/>
              <a:t>Currently, lacking multi-bank management.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EF6EB-B6D3-4388-B331-363B37C3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0CD6D-3B3E-435D-8CB0-A238A760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74" y="1399171"/>
            <a:ext cx="5187797" cy="12360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A852D2-086F-4D45-9218-B41774AB3DFB}"/>
              </a:ext>
            </a:extLst>
          </p:cNvPr>
          <p:cNvCxnSpPr>
            <a:cxnSpLocks/>
          </p:cNvCxnSpPr>
          <p:nvPr/>
        </p:nvCxnSpPr>
        <p:spPr>
          <a:xfrm flipH="1" flipV="1">
            <a:off x="7167764" y="2407212"/>
            <a:ext cx="887175" cy="17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2A51BA-0109-4EF3-906F-BF0F0130A775}"/>
              </a:ext>
            </a:extLst>
          </p:cNvPr>
          <p:cNvSpPr txBox="1"/>
          <p:nvPr/>
        </p:nvSpPr>
        <p:spPr>
          <a:xfrm>
            <a:off x="8054939" y="2403324"/>
            <a:ext cx="2565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Each bank houses 128 bytes.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5A8C0-2B4D-4B3D-B074-88B7AA2A6C2F}"/>
              </a:ext>
            </a:extLst>
          </p:cNvPr>
          <p:cNvSpPr txBox="1"/>
          <p:nvPr/>
        </p:nvSpPr>
        <p:spPr>
          <a:xfrm>
            <a:off x="6496052" y="1016174"/>
            <a:ext cx="439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test/kernel/data_manage_SPM.txt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978CED-4900-4C79-9207-1684203AAAF2}"/>
              </a:ext>
            </a:extLst>
          </p:cNvPr>
          <p:cNvGrpSpPr/>
          <p:nvPr/>
        </p:nvGrpSpPr>
        <p:grpSpPr>
          <a:xfrm>
            <a:off x="688370" y="3466173"/>
            <a:ext cx="5241798" cy="1646763"/>
            <a:chOff x="1148725" y="4304872"/>
            <a:chExt cx="5241798" cy="16467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D54A2F-7554-40F7-AC6C-A8FBCEE041B7}"/>
                </a:ext>
              </a:extLst>
            </p:cNvPr>
            <p:cNvSpPr txBox="1"/>
            <p:nvPr/>
          </p:nvSpPr>
          <p:spPr>
            <a:xfrm>
              <a:off x="1181528" y="4304872"/>
              <a:ext cx="1372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SPM Pass #0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14A492-9766-4BB4-89AC-9E5C1A0A9B43}"/>
                </a:ext>
              </a:extLst>
            </p:cNvPr>
            <p:cNvCxnSpPr/>
            <p:nvPr/>
          </p:nvCxnSpPr>
          <p:spPr>
            <a:xfrm flipH="1">
              <a:off x="2521537" y="4485584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FACC63-7E10-44F5-A91E-E5B3F0F63A32}"/>
                </a:ext>
              </a:extLst>
            </p:cNvPr>
            <p:cNvSpPr txBox="1"/>
            <p:nvPr/>
          </p:nvSpPr>
          <p:spPr>
            <a:xfrm>
              <a:off x="2916516" y="4315146"/>
              <a:ext cx="311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prefetch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to SPM; PE-array idle.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8CC197-0DED-4DF7-A289-F073F2218B69}"/>
                </a:ext>
              </a:extLst>
            </p:cNvPr>
            <p:cNvSpPr txBox="1"/>
            <p:nvPr/>
          </p:nvSpPr>
          <p:spPr>
            <a:xfrm>
              <a:off x="1181528" y="4981254"/>
              <a:ext cx="1372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SPM Pass #1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EEFB31-67C9-4C91-BD80-292A2CCAA5EC}"/>
                </a:ext>
              </a:extLst>
            </p:cNvPr>
            <p:cNvSpPr txBox="1"/>
            <p:nvPr/>
          </p:nvSpPr>
          <p:spPr>
            <a:xfrm>
              <a:off x="2892570" y="4700834"/>
              <a:ext cx="2909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Small data. Multiple DMA transfers are not required.</a:t>
              </a:r>
              <a:b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PE-array processes the data.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6F7EE1-DB68-48BB-A8D6-398339800AF3}"/>
                </a:ext>
              </a:extLst>
            </p:cNvPr>
            <p:cNvSpPr txBox="1"/>
            <p:nvPr/>
          </p:nvSpPr>
          <p:spPr>
            <a:xfrm>
              <a:off x="1148725" y="5582303"/>
              <a:ext cx="1372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SPM Pass #2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DF7625-1D7B-434A-8A21-F5EBEE29CC2C}"/>
                </a:ext>
              </a:extLst>
            </p:cNvPr>
            <p:cNvCxnSpPr/>
            <p:nvPr/>
          </p:nvCxnSpPr>
          <p:spPr>
            <a:xfrm flipH="1">
              <a:off x="2521537" y="5777243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714954-2C1B-4586-BBBC-3BEC8E08E860}"/>
                </a:ext>
              </a:extLst>
            </p:cNvPr>
            <p:cNvSpPr txBox="1"/>
            <p:nvPr/>
          </p:nvSpPr>
          <p:spPr>
            <a:xfrm>
              <a:off x="2883714" y="5582303"/>
              <a:ext cx="3506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write-back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from SPM; PE-array idle.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CB2F45-83F1-4CB5-B8A7-464F40340EB5}"/>
              </a:ext>
            </a:extLst>
          </p:cNvPr>
          <p:cNvCxnSpPr/>
          <p:nvPr/>
        </p:nvCxnSpPr>
        <p:spPr>
          <a:xfrm flipH="1">
            <a:off x="2061182" y="4348024"/>
            <a:ext cx="39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5D353D-AA2F-498B-88E7-DEA063F6DF1D}"/>
              </a:ext>
            </a:extLst>
          </p:cNvPr>
          <p:cNvSpPr txBox="1"/>
          <p:nvPr/>
        </p:nvSpPr>
        <p:spPr>
          <a:xfrm>
            <a:off x="701713" y="5103041"/>
            <a:ext cx="43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 = 1 =  SPM passes for PE-array processing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B218-4983-457B-9505-359E039CF643}"/>
              </a:ext>
            </a:extLst>
          </p:cNvPr>
          <p:cNvSpPr txBox="1"/>
          <p:nvPr/>
        </p:nvSpPr>
        <p:spPr>
          <a:xfrm>
            <a:off x="6301201" y="2770150"/>
            <a:ext cx="5468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test/kernel/DMAC_prefetch_SPM_passes.txt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9641186-5760-4AD3-A191-8B9D1DFEC20A}"/>
              </a:ext>
            </a:extLst>
          </p:cNvPr>
          <p:cNvSpPr/>
          <p:nvPr/>
        </p:nvSpPr>
        <p:spPr>
          <a:xfrm>
            <a:off x="5457555" y="3651373"/>
            <a:ext cx="923905" cy="556961"/>
          </a:xfrm>
          <a:custGeom>
            <a:avLst/>
            <a:gdLst>
              <a:gd name="connsiteX0" fmla="*/ 0 w 945223"/>
              <a:gd name="connsiteY0" fmla="*/ 3954 h 620403"/>
              <a:gd name="connsiteX1" fmla="*/ 595901 w 945223"/>
              <a:gd name="connsiteY1" fmla="*/ 65598 h 620403"/>
              <a:gd name="connsiteX2" fmla="*/ 575353 w 945223"/>
              <a:gd name="connsiteY2" fmla="*/ 456016 h 620403"/>
              <a:gd name="connsiteX3" fmla="*/ 945223 w 945223"/>
              <a:gd name="connsiteY3" fmla="*/ 620403 h 62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223" h="620403">
                <a:moveTo>
                  <a:pt x="0" y="3954"/>
                </a:moveTo>
                <a:cubicBezTo>
                  <a:pt x="250004" y="-2896"/>
                  <a:pt x="500009" y="-9746"/>
                  <a:pt x="595901" y="65598"/>
                </a:cubicBezTo>
                <a:cubicBezTo>
                  <a:pt x="691793" y="140942"/>
                  <a:pt x="517133" y="363549"/>
                  <a:pt x="575353" y="456016"/>
                </a:cubicBezTo>
                <a:cubicBezTo>
                  <a:pt x="633573" y="548484"/>
                  <a:pt x="789398" y="584443"/>
                  <a:pt x="945223" y="62040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187CCC-11F9-4CDC-BA49-A3569A7A992D}"/>
              </a:ext>
            </a:extLst>
          </p:cNvPr>
          <p:cNvGrpSpPr/>
          <p:nvPr/>
        </p:nvGrpSpPr>
        <p:grpSpPr>
          <a:xfrm>
            <a:off x="6441321" y="3188845"/>
            <a:ext cx="4629150" cy="1389169"/>
            <a:chOff x="6496052" y="3592212"/>
            <a:chExt cx="4629150" cy="138916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A40DE18-D070-4645-BFFF-5AC6D23B2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6052" y="3592212"/>
              <a:ext cx="4629150" cy="13335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8A34FB-3E95-4DA9-90B2-E67DFDBAA0DB}"/>
                </a:ext>
              </a:extLst>
            </p:cNvPr>
            <p:cNvSpPr txBox="1"/>
            <p:nvPr/>
          </p:nvSpPr>
          <p:spPr>
            <a:xfrm>
              <a:off x="8153501" y="4475574"/>
              <a:ext cx="13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Prefetch </a:t>
              </a:r>
              <a:r>
                <a:rPr lang="en-US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arr</a:t>
              </a: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[0:9]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0A69AC-B33F-4B4C-ABED-B36153AE241A}"/>
                </a:ext>
              </a:extLst>
            </p:cNvPr>
            <p:cNvSpPr txBox="1"/>
            <p:nvPr/>
          </p:nvSpPr>
          <p:spPr>
            <a:xfrm>
              <a:off x="8153501" y="4673604"/>
              <a:ext cx="2310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Prefetch a scalar with value 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6C2874D-EDAD-4F4E-AE9D-FF2FB3151608}"/>
                </a:ext>
              </a:extLst>
            </p:cNvPr>
            <p:cNvCxnSpPr>
              <a:cxnSpLocks/>
            </p:cNvCxnSpPr>
            <p:nvPr/>
          </p:nvCxnSpPr>
          <p:spPr>
            <a:xfrm>
              <a:off x="7763083" y="4595417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1A95A2-139D-4ED8-8A18-273E60213D12}"/>
                </a:ext>
              </a:extLst>
            </p:cNvPr>
            <p:cNvCxnSpPr>
              <a:cxnSpLocks/>
            </p:cNvCxnSpPr>
            <p:nvPr/>
          </p:nvCxnSpPr>
          <p:spPr>
            <a:xfrm>
              <a:off x="7763083" y="4800649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F95A900-5682-4E58-9440-FB3190EAFEF6}"/>
              </a:ext>
            </a:extLst>
          </p:cNvPr>
          <p:cNvSpPr/>
          <p:nvPr/>
        </p:nvSpPr>
        <p:spPr>
          <a:xfrm>
            <a:off x="5943511" y="4938544"/>
            <a:ext cx="515549" cy="932879"/>
          </a:xfrm>
          <a:custGeom>
            <a:avLst/>
            <a:gdLst>
              <a:gd name="connsiteX0" fmla="*/ 0 w 945223"/>
              <a:gd name="connsiteY0" fmla="*/ 3954 h 620403"/>
              <a:gd name="connsiteX1" fmla="*/ 595901 w 945223"/>
              <a:gd name="connsiteY1" fmla="*/ 65598 h 620403"/>
              <a:gd name="connsiteX2" fmla="*/ 575353 w 945223"/>
              <a:gd name="connsiteY2" fmla="*/ 456016 h 620403"/>
              <a:gd name="connsiteX3" fmla="*/ 945223 w 945223"/>
              <a:gd name="connsiteY3" fmla="*/ 620403 h 62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223" h="620403">
                <a:moveTo>
                  <a:pt x="0" y="3954"/>
                </a:moveTo>
                <a:cubicBezTo>
                  <a:pt x="250004" y="-2896"/>
                  <a:pt x="500009" y="-9746"/>
                  <a:pt x="595901" y="65598"/>
                </a:cubicBezTo>
                <a:cubicBezTo>
                  <a:pt x="691793" y="140942"/>
                  <a:pt x="517133" y="363549"/>
                  <a:pt x="575353" y="456016"/>
                </a:cubicBezTo>
                <a:cubicBezTo>
                  <a:pt x="633573" y="548484"/>
                  <a:pt x="789398" y="584443"/>
                  <a:pt x="945223" y="62040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CCC15-32E5-497B-B934-A071CA43441B}"/>
              </a:ext>
            </a:extLst>
          </p:cNvPr>
          <p:cNvGrpSpPr/>
          <p:nvPr/>
        </p:nvGrpSpPr>
        <p:grpSpPr>
          <a:xfrm>
            <a:off x="6474124" y="4947941"/>
            <a:ext cx="4610100" cy="1170310"/>
            <a:chOff x="6505577" y="5186612"/>
            <a:chExt cx="4610100" cy="117031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A6103BF-24FE-4658-9686-F88727B38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5577" y="5186612"/>
              <a:ext cx="4610100" cy="11239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468756-F67F-405D-8736-BFDF03873770}"/>
                </a:ext>
              </a:extLst>
            </p:cNvPr>
            <p:cNvSpPr txBox="1"/>
            <p:nvPr/>
          </p:nvSpPr>
          <p:spPr>
            <a:xfrm>
              <a:off x="8050625" y="6049145"/>
              <a:ext cx="202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Write-back a variable out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A4A0C4-756D-4EE7-9A94-800701F47E30}"/>
                </a:ext>
              </a:extLst>
            </p:cNvPr>
            <p:cNvCxnSpPr>
              <a:cxnSpLocks/>
            </p:cNvCxnSpPr>
            <p:nvPr/>
          </p:nvCxnSpPr>
          <p:spPr>
            <a:xfrm>
              <a:off x="7664521" y="6187145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CC8F00B-5C2A-45AF-8DC2-A412085B3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93" y="6072671"/>
            <a:ext cx="5591175" cy="2190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E994ECF-A41F-47F7-BC06-4FBDC399A07F}"/>
              </a:ext>
            </a:extLst>
          </p:cNvPr>
          <p:cNvSpPr txBox="1"/>
          <p:nvPr/>
        </p:nvSpPr>
        <p:spPr>
          <a:xfrm>
            <a:off x="523011" y="5685411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Specifying DMAC schedules are analogous to APIs: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6360CAC-89F6-4091-BCB8-3FA544D04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0" y="6284926"/>
            <a:ext cx="5734050" cy="228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9688513-F360-4A90-AB3A-3EBB35118FE1}"/>
              </a:ext>
            </a:extLst>
          </p:cNvPr>
          <p:cNvSpPr txBox="1"/>
          <p:nvPr/>
        </p:nvSpPr>
        <p:spPr>
          <a:xfrm>
            <a:off x="6414264" y="4575989"/>
            <a:ext cx="495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test/kernel/DMAC_WB_SPM_passes.txt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47410C-4C81-4D62-B486-11B4735F36C6}"/>
              </a:ext>
            </a:extLst>
          </p:cNvPr>
          <p:cNvSpPr txBox="1"/>
          <p:nvPr/>
        </p:nvSpPr>
        <p:spPr>
          <a:xfrm>
            <a:off x="6396441" y="6182208"/>
            <a:ext cx="478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Absolute addresses calculated in accel. controller. generated dynamically in processing tensors.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49A33BF-A26C-469E-A035-8CB6708F7F4D}"/>
              </a:ext>
            </a:extLst>
          </p:cNvPr>
          <p:cNvSpPr txBox="1">
            <a:spLocks/>
          </p:cNvSpPr>
          <p:nvPr/>
        </p:nvSpPr>
        <p:spPr>
          <a:xfrm>
            <a:off x="659115" y="2966811"/>
            <a:ext cx="5784404" cy="5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Schedule DMA transfers.</a:t>
            </a:r>
          </a:p>
        </p:txBody>
      </p:sp>
    </p:spTree>
    <p:extLst>
      <p:ext uri="{BB962C8B-B14F-4D97-AF65-F5344CB8AC3E}">
        <p14:creationId xmlns:p14="http://schemas.microsoft.com/office/powerpoint/2010/main" val="33657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 animBg="1"/>
      <p:bldP spid="34" grpId="0" animBg="1"/>
      <p:bldP spid="42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8527-E5C5-4184-BA0B-AE398E9F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Execution During an SPM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9C19-4C44-4E3B-ADC6-05A846FB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5755"/>
            <a:ext cx="695988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Since SPM accommodates more data than RFs, each SPM pass typically consists of many RF passes. In each RF pass, data is communicated between SPM and PE-array via interconnect.</a:t>
            </a:r>
          </a:p>
          <a:p>
            <a:r>
              <a:rPr lang="en-US" sz="2400" dirty="0"/>
              <a:t>Scheduling SPM accesses for data communication: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02039-A4A0-436B-841F-7F10B0A7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9D53B4-F6EE-4779-A852-FB2A65723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86"/>
          <a:stretch/>
        </p:blipFill>
        <p:spPr>
          <a:xfrm>
            <a:off x="9082355" y="832865"/>
            <a:ext cx="2471038" cy="204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1436CC-94B0-490C-BC29-0E0BD383393E}"/>
              </a:ext>
            </a:extLst>
          </p:cNvPr>
          <p:cNvSpPr/>
          <p:nvPr/>
        </p:nvSpPr>
        <p:spPr>
          <a:xfrm>
            <a:off x="10818688" y="2137025"/>
            <a:ext cx="636997" cy="29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682B3-FEBF-442C-ACF2-11440939B5A5}"/>
              </a:ext>
            </a:extLst>
          </p:cNvPr>
          <p:cNvGrpSpPr/>
          <p:nvPr/>
        </p:nvGrpSpPr>
        <p:grpSpPr>
          <a:xfrm>
            <a:off x="1010793" y="3851311"/>
            <a:ext cx="8138673" cy="1948240"/>
            <a:chOff x="1229239" y="4307604"/>
            <a:chExt cx="8138673" cy="19482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2A0E7-5FEA-433F-A6A0-018EC757E7E7}"/>
                </a:ext>
              </a:extLst>
            </p:cNvPr>
            <p:cNvSpPr txBox="1"/>
            <p:nvPr/>
          </p:nvSpPr>
          <p:spPr>
            <a:xfrm>
              <a:off x="1252499" y="4315146"/>
              <a:ext cx="117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RF Pass #0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550016-A22E-4515-AAF5-029387D437C9}"/>
                </a:ext>
              </a:extLst>
            </p:cNvPr>
            <p:cNvCxnSpPr/>
            <p:nvPr/>
          </p:nvCxnSpPr>
          <p:spPr>
            <a:xfrm flipH="1">
              <a:off x="2634667" y="4492270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A15A2B-C91D-494E-95CF-5B9B65BEB7B5}"/>
                </a:ext>
              </a:extLst>
            </p:cNvPr>
            <p:cNvSpPr txBox="1"/>
            <p:nvPr/>
          </p:nvSpPr>
          <p:spPr>
            <a:xfrm>
              <a:off x="3025085" y="4307604"/>
              <a:ext cx="563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Schedule SPM Read for 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prefetch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to PE-array; PE-array idle.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4C0DFF-E378-4B09-9799-D33F30B3CD2A}"/>
                </a:ext>
              </a:extLst>
            </p:cNvPr>
            <p:cNvSpPr txBox="1"/>
            <p:nvPr/>
          </p:nvSpPr>
          <p:spPr>
            <a:xfrm>
              <a:off x="1229239" y="4658209"/>
              <a:ext cx="12248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RF Pass #1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RF Pass #m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C8FE26-B638-4A47-87C4-8DA484E0CA5A}"/>
                </a:ext>
              </a:extLst>
            </p:cNvPr>
            <p:cNvSpPr txBox="1"/>
            <p:nvPr/>
          </p:nvSpPr>
          <p:spPr>
            <a:xfrm>
              <a:off x="3025085" y="4660687"/>
              <a:ext cx="63428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Schedule SPM accesses for:</a:t>
              </a:r>
              <a:b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- [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prefetch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to PE-array]</a:t>
              </a:r>
            </a:p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- [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write-back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from PE-array]</a:t>
              </a:r>
            </a:p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Scheduling of data transfers determines data reuse in RFs of PEs.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E9C9A27A-95AE-4D6C-AEB4-D5E48BFEE7F3}"/>
                </a:ext>
              </a:extLst>
            </p:cNvPr>
            <p:cNvSpPr/>
            <p:nvPr/>
          </p:nvSpPr>
          <p:spPr>
            <a:xfrm>
              <a:off x="2538656" y="4824449"/>
              <a:ext cx="390418" cy="8668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57AAC1-AF6B-4543-96D5-9F9BCDD4DF91}"/>
                </a:ext>
              </a:extLst>
            </p:cNvPr>
            <p:cNvSpPr txBox="1"/>
            <p:nvPr/>
          </p:nvSpPr>
          <p:spPr>
            <a:xfrm>
              <a:off x="1276906" y="5886512"/>
              <a:ext cx="147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RF Pass #m+1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B16A3F-546B-40A3-A674-7CFD7A82F688}"/>
                </a:ext>
              </a:extLst>
            </p:cNvPr>
            <p:cNvCxnSpPr/>
            <p:nvPr/>
          </p:nvCxnSpPr>
          <p:spPr>
            <a:xfrm flipH="1">
              <a:off x="2634667" y="6071178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1137B6-7B8C-450C-8E72-A6B2DC8F2292}"/>
                </a:ext>
              </a:extLst>
            </p:cNvPr>
            <p:cNvSpPr txBox="1"/>
            <p:nvPr/>
          </p:nvSpPr>
          <p:spPr>
            <a:xfrm>
              <a:off x="3025085" y="5886512"/>
              <a:ext cx="5803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Schedule SPM Write for 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write-back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from SPM; PE-array idle.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3F0C2F-320E-49B7-AE46-7E85F52B3EB7}"/>
              </a:ext>
            </a:extLst>
          </p:cNvPr>
          <p:cNvSpPr txBox="1"/>
          <p:nvPr/>
        </p:nvSpPr>
        <p:spPr>
          <a:xfrm>
            <a:off x="1044456" y="5913574"/>
            <a:ext cx="43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m: Total RF passes for PE-array 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1AC80-6749-4568-973C-AF584084C17D}"/>
              </a:ext>
            </a:extLst>
          </p:cNvPr>
          <p:cNvSpPr txBox="1"/>
          <p:nvPr/>
        </p:nvSpPr>
        <p:spPr>
          <a:xfrm>
            <a:off x="9040689" y="3480708"/>
            <a:ext cx="3151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Size of the data to be transferred depends on tiling of the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reused in consecutive passes depends on ordering of loops.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1EE2A-520E-4E62-8C2C-1EB2D70ECB5D}"/>
              </a:ext>
            </a:extLst>
          </p:cNvPr>
          <p:cNvSpPr txBox="1"/>
          <p:nvPr/>
        </p:nvSpPr>
        <p:spPr>
          <a:xfrm>
            <a:off x="9380826" y="5302375"/>
            <a:ext cx="187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alibri" panose="020F0502020204030204" pitchFamily="34" charset="0"/>
              </a:rPr>
              <a:t>[</a:t>
            </a:r>
            <a:r>
              <a:rPr lang="en-US" sz="1600" dirty="0" err="1">
                <a:latin typeface="+mj-lt"/>
                <a:cs typeface="Calibri" panose="020F0502020204030204" pitchFamily="34" charset="0"/>
              </a:rPr>
              <a:t>dMazeRunner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,</a:t>
            </a:r>
            <a:br>
              <a:rPr lang="en-US" sz="1600" dirty="0">
                <a:latin typeface="+mj-lt"/>
                <a:cs typeface="Calibri" panose="020F0502020204030204" pitchFamily="34" charset="0"/>
              </a:rPr>
            </a:br>
            <a:r>
              <a:rPr lang="en-US" sz="1600" dirty="0">
                <a:latin typeface="+mj-lt"/>
                <a:cs typeface="Calibri" panose="020F0502020204030204" pitchFamily="34" charset="0"/>
              </a:rPr>
              <a:t>S. Dave et al., </a:t>
            </a:r>
            <a:br>
              <a:rPr lang="en-US" sz="1600" dirty="0">
                <a:latin typeface="+mj-lt"/>
                <a:cs typeface="Calibri" panose="020F0502020204030204" pitchFamily="34" charset="0"/>
              </a:rPr>
            </a:br>
            <a:r>
              <a:rPr lang="en-US" sz="1600" dirty="0">
                <a:latin typeface="+mj-lt"/>
                <a:cs typeface="Calibri" panose="020F0502020204030204" pitchFamily="34" charset="0"/>
              </a:rPr>
              <a:t>TECS 19]</a:t>
            </a:r>
          </a:p>
        </p:txBody>
      </p:sp>
    </p:spTree>
    <p:extLst>
      <p:ext uri="{BB962C8B-B14F-4D97-AF65-F5344CB8AC3E}">
        <p14:creationId xmlns:p14="http://schemas.microsoft.com/office/powerpoint/2010/main" val="21792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CF40625A-56D9-4902-A3AD-049BA229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63" y="3977151"/>
            <a:ext cx="4619625" cy="133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32A4D-AE18-40DF-B893-45E99231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28"/>
            <a:ext cx="10515600" cy="1325563"/>
          </a:xfrm>
        </p:spPr>
        <p:txBody>
          <a:bodyPr anchor="t"/>
          <a:lstStyle/>
          <a:p>
            <a:r>
              <a:rPr lang="en-US" dirty="0"/>
              <a:t>Accessing SPM in Multiple RF Passes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E188A-96B4-4D42-88D6-73952DD0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45991F-DEA2-4A6C-876A-9AF1EB7B8F39}"/>
              </a:ext>
            </a:extLst>
          </p:cNvPr>
          <p:cNvGrpSpPr/>
          <p:nvPr/>
        </p:nvGrpSpPr>
        <p:grpSpPr>
          <a:xfrm>
            <a:off x="734515" y="2053243"/>
            <a:ext cx="5208996" cy="2180744"/>
            <a:chOff x="1181527" y="4304872"/>
            <a:chExt cx="5208996" cy="21807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506A64-BF45-408D-9DDC-B8D1D791DCB2}"/>
                </a:ext>
              </a:extLst>
            </p:cNvPr>
            <p:cNvSpPr txBox="1"/>
            <p:nvPr/>
          </p:nvSpPr>
          <p:spPr>
            <a:xfrm>
              <a:off x="1181528" y="4304872"/>
              <a:ext cx="117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RF Pass #0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B29798-5823-4DF3-9266-F8322F352955}"/>
                </a:ext>
              </a:extLst>
            </p:cNvPr>
            <p:cNvCxnSpPr/>
            <p:nvPr/>
          </p:nvCxnSpPr>
          <p:spPr>
            <a:xfrm flipH="1">
              <a:off x="2521537" y="4485584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83508A-AEC4-4FE6-B733-598E8837F566}"/>
                </a:ext>
              </a:extLst>
            </p:cNvPr>
            <p:cNvSpPr txBox="1"/>
            <p:nvPr/>
          </p:nvSpPr>
          <p:spPr>
            <a:xfrm>
              <a:off x="2916516" y="4315146"/>
              <a:ext cx="3114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prefetch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from SPM to PEs; </a:t>
              </a:r>
              <a:b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no computation on PE-array.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14922C-C1CD-473C-8F82-F07E6AB6B230}"/>
                </a:ext>
              </a:extLst>
            </p:cNvPr>
            <p:cNvSpPr txBox="1"/>
            <p:nvPr/>
          </p:nvSpPr>
          <p:spPr>
            <a:xfrm>
              <a:off x="1187063" y="4976020"/>
              <a:ext cx="117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RF Pass #1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D93D3D-705B-4AC1-95B4-2183CD33554D}"/>
                </a:ext>
              </a:extLst>
            </p:cNvPr>
            <p:cNvSpPr txBox="1"/>
            <p:nvPr/>
          </p:nvSpPr>
          <p:spPr>
            <a:xfrm>
              <a:off x="2882498" y="4950200"/>
              <a:ext cx="2909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Small data. Multiple data transfers are not required.</a:t>
              </a:r>
              <a:b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PE-array processes the data.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F1839E-12B0-48FE-B845-545A5F14834B}"/>
                </a:ext>
              </a:extLst>
            </p:cNvPr>
            <p:cNvSpPr txBox="1"/>
            <p:nvPr/>
          </p:nvSpPr>
          <p:spPr>
            <a:xfrm>
              <a:off x="1181527" y="5839285"/>
              <a:ext cx="117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RF Pass #2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0830BCA-CA82-4A25-96D0-1155ECD1CAA8}"/>
                </a:ext>
              </a:extLst>
            </p:cNvPr>
            <p:cNvCxnSpPr/>
            <p:nvPr/>
          </p:nvCxnSpPr>
          <p:spPr>
            <a:xfrm flipH="1">
              <a:off x="2520682" y="6067413"/>
              <a:ext cx="39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EF33E2-0AE7-4939-A050-907866DBB58A}"/>
                </a:ext>
              </a:extLst>
            </p:cNvPr>
            <p:cNvSpPr txBox="1"/>
            <p:nvPr/>
          </p:nvSpPr>
          <p:spPr>
            <a:xfrm>
              <a:off x="2883714" y="5839285"/>
              <a:ext cx="35068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write-back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from PEs to SPM; </a:t>
              </a:r>
              <a:b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no computation on PE-array.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EED8BC-7B29-4863-B981-8A989CEEFB65}"/>
              </a:ext>
            </a:extLst>
          </p:cNvPr>
          <p:cNvCxnSpPr/>
          <p:nvPr/>
        </p:nvCxnSpPr>
        <p:spPr>
          <a:xfrm flipH="1">
            <a:off x="2074525" y="2910870"/>
            <a:ext cx="39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61F8C5-3602-4259-8D2F-D2ECE46FEF95}"/>
              </a:ext>
            </a:extLst>
          </p:cNvPr>
          <p:cNvSpPr txBox="1"/>
          <p:nvPr/>
        </p:nvSpPr>
        <p:spPr>
          <a:xfrm>
            <a:off x="945890" y="4188060"/>
            <a:ext cx="43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 = 1 =  RF passes for PE-array 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9B714-8B13-4A2B-A40A-F92D5D9BA134}"/>
              </a:ext>
            </a:extLst>
          </p:cNvPr>
          <p:cNvSpPr txBox="1"/>
          <p:nvPr/>
        </p:nvSpPr>
        <p:spPr>
          <a:xfrm>
            <a:off x="6003005" y="1054792"/>
            <a:ext cx="464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test/kernel/SPM_read_RF_passes.txt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B39312-246A-4D3D-843D-EE8B44AAF239}"/>
              </a:ext>
            </a:extLst>
          </p:cNvPr>
          <p:cNvSpPr/>
          <p:nvPr/>
        </p:nvSpPr>
        <p:spPr>
          <a:xfrm>
            <a:off x="5091646" y="2275472"/>
            <a:ext cx="925638" cy="700092"/>
          </a:xfrm>
          <a:custGeom>
            <a:avLst/>
            <a:gdLst>
              <a:gd name="connsiteX0" fmla="*/ 0 w 945223"/>
              <a:gd name="connsiteY0" fmla="*/ 3954 h 620403"/>
              <a:gd name="connsiteX1" fmla="*/ 595901 w 945223"/>
              <a:gd name="connsiteY1" fmla="*/ 65598 h 620403"/>
              <a:gd name="connsiteX2" fmla="*/ 575353 w 945223"/>
              <a:gd name="connsiteY2" fmla="*/ 456016 h 620403"/>
              <a:gd name="connsiteX3" fmla="*/ 945223 w 945223"/>
              <a:gd name="connsiteY3" fmla="*/ 620403 h 62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223" h="620403">
                <a:moveTo>
                  <a:pt x="0" y="3954"/>
                </a:moveTo>
                <a:cubicBezTo>
                  <a:pt x="250004" y="-2896"/>
                  <a:pt x="500009" y="-9746"/>
                  <a:pt x="595901" y="65598"/>
                </a:cubicBezTo>
                <a:cubicBezTo>
                  <a:pt x="691793" y="140942"/>
                  <a:pt x="517133" y="363549"/>
                  <a:pt x="575353" y="456016"/>
                </a:cubicBezTo>
                <a:cubicBezTo>
                  <a:pt x="633573" y="548484"/>
                  <a:pt x="789398" y="584443"/>
                  <a:pt x="945223" y="62040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2A55F5-85A4-466F-B885-F567006B9457}"/>
              </a:ext>
            </a:extLst>
          </p:cNvPr>
          <p:cNvSpPr/>
          <p:nvPr/>
        </p:nvSpPr>
        <p:spPr>
          <a:xfrm>
            <a:off x="5215682" y="4078210"/>
            <a:ext cx="895682" cy="1099788"/>
          </a:xfrm>
          <a:custGeom>
            <a:avLst/>
            <a:gdLst>
              <a:gd name="connsiteX0" fmla="*/ 0 w 945223"/>
              <a:gd name="connsiteY0" fmla="*/ 3954 h 620403"/>
              <a:gd name="connsiteX1" fmla="*/ 595901 w 945223"/>
              <a:gd name="connsiteY1" fmla="*/ 65598 h 620403"/>
              <a:gd name="connsiteX2" fmla="*/ 575353 w 945223"/>
              <a:gd name="connsiteY2" fmla="*/ 456016 h 620403"/>
              <a:gd name="connsiteX3" fmla="*/ 945223 w 945223"/>
              <a:gd name="connsiteY3" fmla="*/ 620403 h 62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223" h="620403">
                <a:moveTo>
                  <a:pt x="0" y="3954"/>
                </a:moveTo>
                <a:cubicBezTo>
                  <a:pt x="250004" y="-2896"/>
                  <a:pt x="500009" y="-9746"/>
                  <a:pt x="595901" y="65598"/>
                </a:cubicBezTo>
                <a:cubicBezTo>
                  <a:pt x="691793" y="140942"/>
                  <a:pt x="517133" y="363549"/>
                  <a:pt x="575353" y="456016"/>
                </a:cubicBezTo>
                <a:cubicBezTo>
                  <a:pt x="633573" y="548484"/>
                  <a:pt x="789398" y="584443"/>
                  <a:pt x="945223" y="62040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BEE7B2-E08A-4732-8064-1B5BE5985785}"/>
              </a:ext>
            </a:extLst>
          </p:cNvPr>
          <p:cNvSpPr txBox="1"/>
          <p:nvPr/>
        </p:nvSpPr>
        <p:spPr>
          <a:xfrm>
            <a:off x="6051177" y="3581550"/>
            <a:ext cx="4724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test/kernel/SPM_write_RF_passes.txt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825EAF-5181-4EDF-B9ED-B35FDFFEB80A}"/>
              </a:ext>
            </a:extLst>
          </p:cNvPr>
          <p:cNvSpPr txBox="1"/>
          <p:nvPr/>
        </p:nvSpPr>
        <p:spPr>
          <a:xfrm>
            <a:off x="5706365" y="5523353"/>
            <a:ext cx="6208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Offset_base_addr_SPM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(in bytes) indicates the starting address of a data operand from which #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burst_width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should be communicated to PEs in a concerned RF pass. Absolute address is determined from adding offset to the start address of the operand in an SPM buffer.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2CE379D-9413-4283-8973-92A3B0D89128}"/>
              </a:ext>
            </a:extLst>
          </p:cNvPr>
          <p:cNvSpPr txBox="1">
            <a:spLocks/>
          </p:cNvSpPr>
          <p:nvPr/>
        </p:nvSpPr>
        <p:spPr>
          <a:xfrm>
            <a:off x="838200" y="1355751"/>
            <a:ext cx="5784404" cy="50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Schedule SPM accesses.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5058891-EDF1-449A-BC03-17F488D9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284" y="1707706"/>
            <a:ext cx="4391025" cy="1552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DE8F488-C3DC-41F6-B45B-F371ED3CE51A}"/>
              </a:ext>
            </a:extLst>
          </p:cNvPr>
          <p:cNvSpPr txBox="1"/>
          <p:nvPr/>
        </p:nvSpPr>
        <p:spPr>
          <a:xfrm>
            <a:off x="7996029" y="2782201"/>
            <a:ext cx="1141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[0:9]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39DCB9-C461-4AA8-A192-D2F269376C63}"/>
              </a:ext>
            </a:extLst>
          </p:cNvPr>
          <p:cNvSpPr txBox="1"/>
          <p:nvPr/>
        </p:nvSpPr>
        <p:spPr>
          <a:xfrm>
            <a:off x="7996029" y="3020862"/>
            <a:ext cx="2067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Read a scalar with value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1736F3-1976-43CA-820A-8BA7CFC814B9}"/>
              </a:ext>
            </a:extLst>
          </p:cNvPr>
          <p:cNvCxnSpPr>
            <a:cxnSpLocks/>
          </p:cNvCxnSpPr>
          <p:nvPr/>
        </p:nvCxnSpPr>
        <p:spPr>
          <a:xfrm>
            <a:off x="7605611" y="2942675"/>
            <a:ext cx="39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41CEC6-D697-4BD7-95DC-70693840C42E}"/>
              </a:ext>
            </a:extLst>
          </p:cNvPr>
          <p:cNvCxnSpPr>
            <a:cxnSpLocks/>
          </p:cNvCxnSpPr>
          <p:nvPr/>
        </p:nvCxnSpPr>
        <p:spPr>
          <a:xfrm>
            <a:off x="7605611" y="3147907"/>
            <a:ext cx="39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1BD0628-8ED2-4D95-B2D7-6B31EB58569C}"/>
              </a:ext>
            </a:extLst>
          </p:cNvPr>
          <p:cNvSpPr txBox="1"/>
          <p:nvPr/>
        </p:nvSpPr>
        <p:spPr>
          <a:xfrm>
            <a:off x="7877981" y="5011684"/>
            <a:ext cx="202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Write-back a variable 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8389EB-0F5E-410A-A0B2-E7E279E630C0}"/>
              </a:ext>
            </a:extLst>
          </p:cNvPr>
          <p:cNvCxnSpPr>
            <a:cxnSpLocks/>
          </p:cNvCxnSpPr>
          <p:nvPr/>
        </p:nvCxnSpPr>
        <p:spPr>
          <a:xfrm>
            <a:off x="7519924" y="5182360"/>
            <a:ext cx="39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6969411-F0F8-46AD-A38A-C32016FA65F0}"/>
              </a:ext>
            </a:extLst>
          </p:cNvPr>
          <p:cNvSpPr/>
          <p:nvPr/>
        </p:nvSpPr>
        <p:spPr>
          <a:xfrm>
            <a:off x="6362246" y="2816120"/>
            <a:ext cx="536708" cy="434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E8ECD8-E8E8-45D1-B7F7-896CC8AFD376}"/>
              </a:ext>
            </a:extLst>
          </p:cNvPr>
          <p:cNvSpPr/>
          <p:nvPr/>
        </p:nvSpPr>
        <p:spPr>
          <a:xfrm>
            <a:off x="6397691" y="5041206"/>
            <a:ext cx="536708" cy="305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E2CB57-909C-4A35-BEA1-33E2B6080E43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05611" y="1834683"/>
            <a:ext cx="767979" cy="42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F5530B-DD55-4EFE-94C6-802207E54334}"/>
              </a:ext>
            </a:extLst>
          </p:cNvPr>
          <p:cNvSpPr txBox="1"/>
          <p:nvPr/>
        </p:nvSpPr>
        <p:spPr>
          <a:xfrm>
            <a:off x="8373590" y="1573073"/>
            <a:ext cx="337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Packets are required for finding out what interconnect metadata to communicate.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75BE6D-FE69-4613-95B7-AB0DF6DF5B7D}"/>
              </a:ext>
            </a:extLst>
          </p:cNvPr>
          <p:cNvSpPr txBox="1"/>
          <p:nvPr/>
        </p:nvSpPr>
        <p:spPr>
          <a:xfrm>
            <a:off x="10178596" y="2436086"/>
            <a:ext cx="19637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ID of beginning packet for an operand. Non-zero when variable size data communicated at different RF passes.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21ADE7-B247-4530-8871-78A48FD2AB67}"/>
              </a:ext>
            </a:extLst>
          </p:cNvPr>
          <p:cNvCxnSpPr>
            <a:cxnSpLocks/>
          </p:cNvCxnSpPr>
          <p:nvPr/>
        </p:nvCxnSpPr>
        <p:spPr>
          <a:xfrm flipH="1" flipV="1">
            <a:off x="8373590" y="2458043"/>
            <a:ext cx="1805006" cy="42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93C1AC-9050-4A92-9D83-84A008E1E97D}"/>
              </a:ext>
            </a:extLst>
          </p:cNvPr>
          <p:cNvCxnSpPr>
            <a:cxnSpLocks/>
          </p:cNvCxnSpPr>
          <p:nvPr/>
        </p:nvCxnSpPr>
        <p:spPr>
          <a:xfrm flipV="1">
            <a:off x="6129347" y="4865057"/>
            <a:ext cx="322214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9AD00A3-1E0B-431D-8CBF-790A7EE12CDC}"/>
              </a:ext>
            </a:extLst>
          </p:cNvPr>
          <p:cNvSpPr txBox="1"/>
          <p:nvPr/>
        </p:nvSpPr>
        <p:spPr>
          <a:xfrm>
            <a:off x="5609486" y="1380092"/>
            <a:ext cx="320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Network number refers to input network.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886748-F3BB-4470-B07C-3308890F9795}"/>
              </a:ext>
            </a:extLst>
          </p:cNvPr>
          <p:cNvCxnSpPr>
            <a:cxnSpLocks/>
          </p:cNvCxnSpPr>
          <p:nvPr/>
        </p:nvCxnSpPr>
        <p:spPr>
          <a:xfrm>
            <a:off x="7335309" y="1664380"/>
            <a:ext cx="344584" cy="43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CF68631-CB78-4E31-AB10-5F56FFE8D9A7}"/>
              </a:ext>
            </a:extLst>
          </p:cNvPr>
          <p:cNvSpPr txBox="1"/>
          <p:nvPr/>
        </p:nvSpPr>
        <p:spPr>
          <a:xfrm>
            <a:off x="8194982" y="3949118"/>
            <a:ext cx="3320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Network number refers to output network.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B696976-DC72-4515-8048-945DD4EDB767}"/>
              </a:ext>
            </a:extLst>
          </p:cNvPr>
          <p:cNvCxnSpPr>
            <a:cxnSpLocks/>
          </p:cNvCxnSpPr>
          <p:nvPr/>
        </p:nvCxnSpPr>
        <p:spPr>
          <a:xfrm flipH="1">
            <a:off x="8087316" y="4208758"/>
            <a:ext cx="231270" cy="13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3ED11A-D2C7-471E-9181-8BFD0CA87755}"/>
              </a:ext>
            </a:extLst>
          </p:cNvPr>
          <p:cNvSpPr txBox="1"/>
          <p:nvPr/>
        </p:nvSpPr>
        <p:spPr>
          <a:xfrm>
            <a:off x="476658" y="4749509"/>
            <a:ext cx="4868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an operand, need to communicate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burst_width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elements from the packets, beginning with packet-id as specified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offset_base_network_packets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Packet = metadata and data for interconnect; data is read/written from/to SPM.</a:t>
            </a:r>
          </a:p>
        </p:txBody>
      </p:sp>
    </p:spTree>
    <p:extLst>
      <p:ext uri="{BB962C8B-B14F-4D97-AF65-F5344CB8AC3E}">
        <p14:creationId xmlns:p14="http://schemas.microsoft.com/office/powerpoint/2010/main" val="200447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1126-EF65-48ED-AB10-474EB02B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18"/>
            <a:ext cx="10515600" cy="1325563"/>
          </a:xfrm>
        </p:spPr>
        <p:txBody>
          <a:bodyPr anchor="t"/>
          <a:lstStyle/>
          <a:p>
            <a:r>
              <a:rPr lang="en-US" dirty="0"/>
              <a:t>Overview of Multi-Cast (MC) Interconnect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BEF06-AB86-4605-8D07-0E206E75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A6A183D-51A2-4365-855B-00651FD2F8C7}"/>
              </a:ext>
            </a:extLst>
          </p:cNvPr>
          <p:cNvGrpSpPr/>
          <p:nvPr/>
        </p:nvGrpSpPr>
        <p:grpSpPr>
          <a:xfrm>
            <a:off x="914400" y="1405153"/>
            <a:ext cx="8666357" cy="4775673"/>
            <a:chOff x="1132976" y="1105042"/>
            <a:chExt cx="8666357" cy="47756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E61617-B070-4C9D-A8F8-FBDC67BD5722}"/>
                </a:ext>
              </a:extLst>
            </p:cNvPr>
            <p:cNvSpPr/>
            <p:nvPr/>
          </p:nvSpPr>
          <p:spPr>
            <a:xfrm>
              <a:off x="1132976" y="2263697"/>
              <a:ext cx="1699434" cy="2330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Accelerator</a:t>
              </a:r>
              <a:br>
                <a:rPr lang="en-US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Controller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5FE5D-444A-455D-8D22-ACF3C0EBF471}"/>
                </a:ext>
              </a:extLst>
            </p:cNvPr>
            <p:cNvSpPr txBox="1"/>
            <p:nvPr/>
          </p:nvSpPr>
          <p:spPr>
            <a:xfrm>
              <a:off x="3229035" y="5234384"/>
              <a:ext cx="15376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Row-Wise </a:t>
              </a:r>
              <a:b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MC Controller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5420F6-EFE4-4609-81E7-647B7C73B30C}"/>
                </a:ext>
              </a:extLst>
            </p:cNvPr>
            <p:cNvSpPr/>
            <p:nvPr/>
          </p:nvSpPr>
          <p:spPr>
            <a:xfrm>
              <a:off x="4705813" y="1432212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3FF445-DC45-4C68-A41E-9577023E2080}"/>
                </a:ext>
              </a:extLst>
            </p:cNvPr>
            <p:cNvSpPr/>
            <p:nvPr/>
          </p:nvSpPr>
          <p:spPr>
            <a:xfrm>
              <a:off x="4608241" y="2032796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0F2578-8413-4052-8A96-F70FA5E4303D}"/>
                </a:ext>
              </a:extLst>
            </p:cNvPr>
            <p:cNvSpPr/>
            <p:nvPr/>
          </p:nvSpPr>
          <p:spPr>
            <a:xfrm>
              <a:off x="5576536" y="2018370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19ACFC-BD36-4319-BF0C-F919238C6CDF}"/>
                </a:ext>
              </a:extLst>
            </p:cNvPr>
            <p:cNvSpPr/>
            <p:nvPr/>
          </p:nvSpPr>
          <p:spPr>
            <a:xfrm>
              <a:off x="6520523" y="2032796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F5178D-93A8-4B02-B95C-C4C426059CB6}"/>
                </a:ext>
              </a:extLst>
            </p:cNvPr>
            <p:cNvSpPr/>
            <p:nvPr/>
          </p:nvSpPr>
          <p:spPr>
            <a:xfrm>
              <a:off x="7421759" y="2031969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F9B4D0-AA68-4BAC-AE83-3F6B72B49513}"/>
                </a:ext>
              </a:extLst>
            </p:cNvPr>
            <p:cNvSpPr/>
            <p:nvPr/>
          </p:nvSpPr>
          <p:spPr>
            <a:xfrm>
              <a:off x="5676897" y="1454515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4E3CA8-68DB-48FC-B68A-7B56FCDB793A}"/>
                </a:ext>
              </a:extLst>
            </p:cNvPr>
            <p:cNvSpPr/>
            <p:nvPr/>
          </p:nvSpPr>
          <p:spPr>
            <a:xfrm>
              <a:off x="6620883" y="1432210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46A43-5313-4364-89D8-DFEB2D6C4250}"/>
                </a:ext>
              </a:extLst>
            </p:cNvPr>
            <p:cNvSpPr/>
            <p:nvPr/>
          </p:nvSpPr>
          <p:spPr>
            <a:xfrm>
              <a:off x="7525059" y="1437627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00E8AD-1FF4-42BA-BA0B-6AC57BE6A25F}"/>
                </a:ext>
              </a:extLst>
            </p:cNvPr>
            <p:cNvSpPr/>
            <p:nvPr/>
          </p:nvSpPr>
          <p:spPr>
            <a:xfrm>
              <a:off x="3904938" y="2104432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3396089-C430-49E7-819F-6790113AED63}"/>
                </a:ext>
              </a:extLst>
            </p:cNvPr>
            <p:cNvCxnSpPr>
              <a:stCxn id="22" idx="0"/>
              <a:endCxn id="11" idx="0"/>
            </p:cNvCxnSpPr>
            <p:nvPr/>
          </p:nvCxnSpPr>
          <p:spPr>
            <a:xfrm rot="5400000" flipH="1" flipV="1">
              <a:off x="4136534" y="1367885"/>
              <a:ext cx="672220" cy="800875"/>
            </a:xfrm>
            <a:prstGeom prst="bentConnector3">
              <a:avLst>
                <a:gd name="adj1" fmla="val 1340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8854082-EEC0-42AE-B954-1A1C3B3CF54C}"/>
                </a:ext>
              </a:extLst>
            </p:cNvPr>
            <p:cNvCxnSpPr>
              <a:cxnSpLocks/>
              <a:stCxn id="22" idx="0"/>
              <a:endCxn id="19" idx="0"/>
            </p:cNvCxnSpPr>
            <p:nvPr/>
          </p:nvCxnSpPr>
          <p:spPr>
            <a:xfrm rot="5400000" flipH="1" flipV="1">
              <a:off x="4633228" y="893495"/>
              <a:ext cx="649917" cy="1771959"/>
            </a:xfrm>
            <a:prstGeom prst="bentConnector3">
              <a:avLst>
                <a:gd name="adj1" fmla="val 1351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D4906C51-72FA-4B7C-83E6-ECA804774363}"/>
                </a:ext>
              </a:extLst>
            </p:cNvPr>
            <p:cNvCxnSpPr>
              <a:cxnSpLocks/>
              <a:stCxn id="22" idx="0"/>
              <a:endCxn id="20" idx="0"/>
            </p:cNvCxnSpPr>
            <p:nvPr/>
          </p:nvCxnSpPr>
          <p:spPr>
            <a:xfrm rot="5400000" flipH="1" flipV="1">
              <a:off x="5094068" y="410349"/>
              <a:ext cx="672222" cy="2715945"/>
            </a:xfrm>
            <a:prstGeom prst="bentConnector3">
              <a:avLst>
                <a:gd name="adj1" fmla="val 1340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D697D38A-CCE5-42BF-AC30-2E58A7DDBFE0}"/>
                </a:ext>
              </a:extLst>
            </p:cNvPr>
            <p:cNvCxnSpPr>
              <a:cxnSpLocks/>
              <a:stCxn id="22" idx="0"/>
              <a:endCxn id="21" idx="0"/>
            </p:cNvCxnSpPr>
            <p:nvPr/>
          </p:nvCxnSpPr>
          <p:spPr>
            <a:xfrm rot="5400000" flipH="1" flipV="1">
              <a:off x="5548865" y="-39030"/>
              <a:ext cx="666805" cy="3620121"/>
            </a:xfrm>
            <a:prstGeom prst="bentConnector3">
              <a:avLst>
                <a:gd name="adj1" fmla="val 1342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36C3910-42CC-4340-9216-A6008CA48925}"/>
                </a:ext>
              </a:extLst>
            </p:cNvPr>
            <p:cNvCxnSpPr>
              <a:stCxn id="11" idx="2"/>
              <a:endCxn id="15" idx="0"/>
            </p:cNvCxnSpPr>
            <p:nvPr/>
          </p:nvCxnSpPr>
          <p:spPr>
            <a:xfrm>
              <a:off x="4873082" y="1750741"/>
              <a:ext cx="2789" cy="28205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63883C9-88C1-4FD3-877C-DDEEFA554FFD}"/>
                </a:ext>
              </a:extLst>
            </p:cNvPr>
            <p:cNvCxnSpPr>
              <a:cxnSpLocks/>
              <a:stCxn id="19" idx="2"/>
              <a:endCxn id="16" idx="0"/>
            </p:cNvCxnSpPr>
            <p:nvPr/>
          </p:nvCxnSpPr>
          <p:spPr>
            <a:xfrm>
              <a:off x="5844166" y="1773044"/>
              <a:ext cx="0" cy="24532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048B35D-529A-48C9-BEB7-91A318072238}"/>
                </a:ext>
              </a:extLst>
            </p:cNvPr>
            <p:cNvCxnSpPr>
              <a:cxnSpLocks/>
              <a:stCxn id="20" idx="2"/>
              <a:endCxn id="17" idx="0"/>
            </p:cNvCxnSpPr>
            <p:nvPr/>
          </p:nvCxnSpPr>
          <p:spPr>
            <a:xfrm>
              <a:off x="6788152" y="1750739"/>
              <a:ext cx="1" cy="28205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27D85B5-3608-44EF-8518-0B22F7068EEB}"/>
                </a:ext>
              </a:extLst>
            </p:cNvPr>
            <p:cNvCxnSpPr>
              <a:cxnSpLocks/>
              <a:stCxn id="21" idx="2"/>
              <a:endCxn id="18" idx="0"/>
            </p:cNvCxnSpPr>
            <p:nvPr/>
          </p:nvCxnSpPr>
          <p:spPr>
            <a:xfrm flipH="1">
              <a:off x="7689389" y="1756156"/>
              <a:ext cx="2939" cy="27581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7D1C564-6A80-418A-8575-F9CD559663AF}"/>
                </a:ext>
              </a:extLst>
            </p:cNvPr>
            <p:cNvSpPr/>
            <p:nvPr/>
          </p:nvSpPr>
          <p:spPr>
            <a:xfrm>
              <a:off x="4604818" y="2962500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3592AE-F477-4D58-AE7F-2ED543500831}"/>
                </a:ext>
              </a:extLst>
            </p:cNvPr>
            <p:cNvSpPr/>
            <p:nvPr/>
          </p:nvSpPr>
          <p:spPr>
            <a:xfrm>
              <a:off x="5573113" y="2948074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EDF568-BABB-468D-9231-7903D92D41AF}"/>
                </a:ext>
              </a:extLst>
            </p:cNvPr>
            <p:cNvSpPr/>
            <p:nvPr/>
          </p:nvSpPr>
          <p:spPr>
            <a:xfrm>
              <a:off x="6517100" y="2962500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9BF9B4F-F7AF-4263-9BDA-5F1A6FF7AB5C}"/>
                </a:ext>
              </a:extLst>
            </p:cNvPr>
            <p:cNvSpPr/>
            <p:nvPr/>
          </p:nvSpPr>
          <p:spPr>
            <a:xfrm>
              <a:off x="7418336" y="2961673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F7211C-651A-4DDF-A96E-BE3859A59B67}"/>
                </a:ext>
              </a:extLst>
            </p:cNvPr>
            <p:cNvSpPr/>
            <p:nvPr/>
          </p:nvSpPr>
          <p:spPr>
            <a:xfrm>
              <a:off x="3901515" y="3034136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83E114-15C1-445A-A5D4-FB32E1D6D1FA}"/>
                </a:ext>
              </a:extLst>
            </p:cNvPr>
            <p:cNvSpPr/>
            <p:nvPr/>
          </p:nvSpPr>
          <p:spPr>
            <a:xfrm>
              <a:off x="4615969" y="3847157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E61D34-FDB1-461A-AFD9-7547A61E5C02}"/>
                </a:ext>
              </a:extLst>
            </p:cNvPr>
            <p:cNvSpPr/>
            <p:nvPr/>
          </p:nvSpPr>
          <p:spPr>
            <a:xfrm>
              <a:off x="5584264" y="3832731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F1FC721-2DAF-4EB1-BEFD-850D1EF91B91}"/>
                </a:ext>
              </a:extLst>
            </p:cNvPr>
            <p:cNvSpPr/>
            <p:nvPr/>
          </p:nvSpPr>
          <p:spPr>
            <a:xfrm>
              <a:off x="6528251" y="3847157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4797C5-2C6F-43E9-BEC8-AC2AF08DAB2E}"/>
                </a:ext>
              </a:extLst>
            </p:cNvPr>
            <p:cNvSpPr/>
            <p:nvPr/>
          </p:nvSpPr>
          <p:spPr>
            <a:xfrm>
              <a:off x="7429487" y="3846330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077BB-DA0D-468B-BE96-7758C4B420ED}"/>
                </a:ext>
              </a:extLst>
            </p:cNvPr>
            <p:cNvSpPr/>
            <p:nvPr/>
          </p:nvSpPr>
          <p:spPr>
            <a:xfrm>
              <a:off x="3912666" y="3918793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4D7310-04E4-4FA4-B5E3-8B8D86CF8943}"/>
                </a:ext>
              </a:extLst>
            </p:cNvPr>
            <p:cNvSpPr/>
            <p:nvPr/>
          </p:nvSpPr>
          <p:spPr>
            <a:xfrm>
              <a:off x="4627120" y="4680086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B757A9-EF6E-4852-87F4-011B587800D4}"/>
                </a:ext>
              </a:extLst>
            </p:cNvPr>
            <p:cNvSpPr/>
            <p:nvPr/>
          </p:nvSpPr>
          <p:spPr>
            <a:xfrm>
              <a:off x="5595415" y="4665660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B551E1-11BE-42BC-9A70-32DFA51C8EF2}"/>
                </a:ext>
              </a:extLst>
            </p:cNvPr>
            <p:cNvSpPr/>
            <p:nvPr/>
          </p:nvSpPr>
          <p:spPr>
            <a:xfrm>
              <a:off x="6539402" y="4680086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268B02-C7C2-400D-A7F7-7800F6352F57}"/>
                </a:ext>
              </a:extLst>
            </p:cNvPr>
            <p:cNvSpPr/>
            <p:nvPr/>
          </p:nvSpPr>
          <p:spPr>
            <a:xfrm>
              <a:off x="7440638" y="4679259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BBD6923-E667-4BCA-808E-F67E8FA1DF27}"/>
                </a:ext>
              </a:extLst>
            </p:cNvPr>
            <p:cNvSpPr/>
            <p:nvPr/>
          </p:nvSpPr>
          <p:spPr>
            <a:xfrm>
              <a:off x="3923817" y="4751722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CA5E380-0C46-4C20-A98A-C90EE4EE26C8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2832410" y="2263697"/>
              <a:ext cx="1072528" cy="11653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87033DC7-E1BD-4D99-83B8-274D8204FC81}"/>
                </a:ext>
              </a:extLst>
            </p:cNvPr>
            <p:cNvCxnSpPr>
              <a:cxnSpLocks/>
              <a:stCxn id="5" idx="3"/>
              <a:endCxn id="54" idx="1"/>
            </p:cNvCxnSpPr>
            <p:nvPr/>
          </p:nvCxnSpPr>
          <p:spPr>
            <a:xfrm flipV="1">
              <a:off x="2832410" y="3193401"/>
              <a:ext cx="1069105" cy="2355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502B5EE3-50A8-4941-9722-5056F83DB07E}"/>
                </a:ext>
              </a:extLst>
            </p:cNvPr>
            <p:cNvCxnSpPr>
              <a:cxnSpLocks/>
              <a:stCxn id="5" idx="3"/>
              <a:endCxn id="59" idx="1"/>
            </p:cNvCxnSpPr>
            <p:nvPr/>
          </p:nvCxnSpPr>
          <p:spPr>
            <a:xfrm>
              <a:off x="2832410" y="3429000"/>
              <a:ext cx="1080256" cy="6490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11EC19CB-F702-42DE-B37B-9B016C60A2B2}"/>
                </a:ext>
              </a:extLst>
            </p:cNvPr>
            <p:cNvCxnSpPr>
              <a:cxnSpLocks/>
              <a:stCxn id="5" idx="3"/>
              <a:endCxn id="64" idx="1"/>
            </p:cNvCxnSpPr>
            <p:nvPr/>
          </p:nvCxnSpPr>
          <p:spPr>
            <a:xfrm>
              <a:off x="2832410" y="3429000"/>
              <a:ext cx="1091407" cy="14819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E3D12EF-177B-4426-A2DE-171ACA67FF6A}"/>
                </a:ext>
              </a:extLst>
            </p:cNvPr>
            <p:cNvSpPr/>
            <p:nvPr/>
          </p:nvSpPr>
          <p:spPr>
            <a:xfrm>
              <a:off x="3075239" y="1105042"/>
              <a:ext cx="5040351" cy="151813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825FBE-8B6C-4054-883B-D778DA3F5EA2}"/>
                </a:ext>
              </a:extLst>
            </p:cNvPr>
            <p:cNvSpPr txBox="1"/>
            <p:nvPr/>
          </p:nvSpPr>
          <p:spPr>
            <a:xfrm>
              <a:off x="8165551" y="1245436"/>
              <a:ext cx="16337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Column-Wise </a:t>
              </a:r>
              <a:b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MC Controllers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F632446-6458-4DAE-9B03-DDB1D444DF71}"/>
              </a:ext>
            </a:extLst>
          </p:cNvPr>
          <p:cNvSpPr txBox="1"/>
          <p:nvPr/>
        </p:nvSpPr>
        <p:spPr>
          <a:xfrm flipH="1">
            <a:off x="8303185" y="2455459"/>
            <a:ext cx="33249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n/w features row-wise MC controllers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Each row-wise MC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connected to multiple col-wise MC controllers.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Each col-wise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MC controller -&gt; 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C4A159-303D-4DBE-A269-30749B9BE864}"/>
              </a:ext>
            </a:extLst>
          </p:cNvPr>
          <p:cNvSpPr/>
          <p:nvPr/>
        </p:nvSpPr>
        <p:spPr>
          <a:xfrm>
            <a:off x="4494584" y="3087152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78741-5006-4016-A617-0DC602DFD3CE}"/>
              </a:ext>
            </a:extLst>
          </p:cNvPr>
          <p:cNvSpPr/>
          <p:nvPr/>
        </p:nvSpPr>
        <p:spPr>
          <a:xfrm>
            <a:off x="5471321" y="3087152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D888BF-A492-4031-A5BA-5FAC3B703E8D}"/>
              </a:ext>
            </a:extLst>
          </p:cNvPr>
          <p:cNvSpPr/>
          <p:nvPr/>
        </p:nvSpPr>
        <p:spPr>
          <a:xfrm>
            <a:off x="6402307" y="3087152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E71B90-BDCD-4AE1-9A39-42F465417EB8}"/>
              </a:ext>
            </a:extLst>
          </p:cNvPr>
          <p:cNvSpPr/>
          <p:nvPr/>
        </p:nvSpPr>
        <p:spPr>
          <a:xfrm>
            <a:off x="7305011" y="3087152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60A101-4503-4FDB-8332-932A01E9A1E0}"/>
              </a:ext>
            </a:extLst>
          </p:cNvPr>
          <p:cNvSpPr/>
          <p:nvPr/>
        </p:nvSpPr>
        <p:spPr>
          <a:xfrm>
            <a:off x="4498812" y="3987176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DEFFDB-3776-4FF5-B210-2D9337C9C353}"/>
              </a:ext>
            </a:extLst>
          </p:cNvPr>
          <p:cNvSpPr/>
          <p:nvPr/>
        </p:nvSpPr>
        <p:spPr>
          <a:xfrm>
            <a:off x="5463888" y="3998734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C125BD-3737-484C-AABA-A95012B8C0A9}"/>
              </a:ext>
            </a:extLst>
          </p:cNvPr>
          <p:cNvSpPr/>
          <p:nvPr/>
        </p:nvSpPr>
        <p:spPr>
          <a:xfrm>
            <a:off x="6402665" y="3998734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D5D244-890F-44F1-A8B3-7E9724B63F31}"/>
              </a:ext>
            </a:extLst>
          </p:cNvPr>
          <p:cNvSpPr/>
          <p:nvPr/>
        </p:nvSpPr>
        <p:spPr>
          <a:xfrm>
            <a:off x="7306483" y="3987176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76E043-095A-4328-BF8D-518A8884A437}"/>
              </a:ext>
            </a:extLst>
          </p:cNvPr>
          <p:cNvSpPr/>
          <p:nvPr/>
        </p:nvSpPr>
        <p:spPr>
          <a:xfrm>
            <a:off x="4504699" y="4816330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040008-A0D6-40D1-AA76-145D32F48A26}"/>
              </a:ext>
            </a:extLst>
          </p:cNvPr>
          <p:cNvSpPr/>
          <p:nvPr/>
        </p:nvSpPr>
        <p:spPr>
          <a:xfrm>
            <a:off x="5468848" y="4816330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B4449C-B827-4136-8CD9-00DDE8D54FBD}"/>
              </a:ext>
            </a:extLst>
          </p:cNvPr>
          <p:cNvSpPr/>
          <p:nvPr/>
        </p:nvSpPr>
        <p:spPr>
          <a:xfrm>
            <a:off x="6401108" y="4806506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D6C8BF-AF75-4D61-9070-DCA2773672A3}"/>
              </a:ext>
            </a:extLst>
          </p:cNvPr>
          <p:cNvSpPr/>
          <p:nvPr/>
        </p:nvSpPr>
        <p:spPr>
          <a:xfrm>
            <a:off x="7293949" y="4816330"/>
            <a:ext cx="334538" cy="31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43A1-85B9-41C8-9C0F-2777BC7D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Configuring MC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A87A-400F-4D7B-8F0C-D19053747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75" y="117089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MC controller consists of a counter that increments upon getting new packet.</a:t>
            </a:r>
          </a:p>
          <a:p>
            <a:r>
              <a:rPr lang="en-US" sz="2400" dirty="0"/>
              <a:t>Processes packet only if: counter’s value is within bounds defined by offset and </a:t>
            </a:r>
            <a:r>
              <a:rPr lang="en-US" sz="2400" dirty="0" err="1"/>
              <a:t>keepVal</a:t>
            </a:r>
            <a:r>
              <a:rPr lang="en-US" sz="2400" dirty="0"/>
              <a:t>, otherwise skip the packet for </a:t>
            </a:r>
            <a:r>
              <a:rPr lang="en-US" sz="2400" dirty="0" err="1"/>
              <a:t>skipVal</a:t>
            </a:r>
            <a:r>
              <a:rPr lang="en-US" sz="2400" dirty="0"/>
              <a:t> times. Forwards packet upon matching tag of the processed packet, i.e.,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B2F44-A042-44CC-83E3-BF147D98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3FC0A99-8D9F-4667-919E-539272A299A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E20AD-F883-46C9-A928-917F469840F4}"/>
              </a:ext>
            </a:extLst>
          </p:cNvPr>
          <p:cNvSpPr txBox="1"/>
          <p:nvPr/>
        </p:nvSpPr>
        <p:spPr>
          <a:xfrm>
            <a:off x="9120495" y="265538"/>
            <a:ext cx="247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4-Tuple: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configVal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start_offset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cnt_keepVal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cnt_skipVal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8F144A-8264-4BA1-BA99-0D8C71DFDBEB}"/>
              </a:ext>
            </a:extLst>
          </p:cNvPr>
          <p:cNvSpPr/>
          <p:nvPr/>
        </p:nvSpPr>
        <p:spPr>
          <a:xfrm>
            <a:off x="916398" y="2888499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(counter &gt;=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start_offset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 &amp;&amp; (counter &lt;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start_offset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cnt_keepVal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 &amp;&amp; 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configVal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== *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TagIn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8AD34CF-9080-4F36-8804-8EC1F31E5EE3}"/>
              </a:ext>
            </a:extLst>
          </p:cNvPr>
          <p:cNvGrpSpPr/>
          <p:nvPr/>
        </p:nvGrpSpPr>
        <p:grpSpPr>
          <a:xfrm>
            <a:off x="8610600" y="3429000"/>
            <a:ext cx="3246422" cy="2622844"/>
            <a:chOff x="7270625" y="3640294"/>
            <a:chExt cx="3246422" cy="262284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DEB8F9-75C9-465B-9308-ED750D278A8B}"/>
                </a:ext>
              </a:extLst>
            </p:cNvPr>
            <p:cNvSpPr/>
            <p:nvPr/>
          </p:nvSpPr>
          <p:spPr>
            <a:xfrm>
              <a:off x="8515460" y="4185085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CE07E9-8E30-4865-8EDF-05EED972A1E4}"/>
                </a:ext>
              </a:extLst>
            </p:cNvPr>
            <p:cNvSpPr/>
            <p:nvPr/>
          </p:nvSpPr>
          <p:spPr>
            <a:xfrm>
              <a:off x="9483755" y="4170659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091F6C-EC80-44B8-A194-F40C3B0336CE}"/>
                </a:ext>
              </a:extLst>
            </p:cNvPr>
            <p:cNvSpPr/>
            <p:nvPr/>
          </p:nvSpPr>
          <p:spPr>
            <a:xfrm>
              <a:off x="7812157" y="4256721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AED29F-2599-4F58-9F72-6DCD9C276D5C}"/>
                </a:ext>
              </a:extLst>
            </p:cNvPr>
            <p:cNvSpPr/>
            <p:nvPr/>
          </p:nvSpPr>
          <p:spPr>
            <a:xfrm>
              <a:off x="8526611" y="5069742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8DBDE4-C7DB-4BFE-9C5B-6B94021799DE}"/>
                </a:ext>
              </a:extLst>
            </p:cNvPr>
            <p:cNvSpPr/>
            <p:nvPr/>
          </p:nvSpPr>
          <p:spPr>
            <a:xfrm>
              <a:off x="9494906" y="5055316"/>
              <a:ext cx="535259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6E8906-6D31-4658-9A58-7DFD5D9C5C56}"/>
                </a:ext>
              </a:extLst>
            </p:cNvPr>
            <p:cNvSpPr/>
            <p:nvPr/>
          </p:nvSpPr>
          <p:spPr>
            <a:xfrm>
              <a:off x="7823308" y="5141378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10B33EAE-9DC7-43AD-BB47-1CBC757548FC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7270625" y="4415986"/>
              <a:ext cx="541532" cy="3838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CF9C6AA-AFD1-4AD9-8FA6-54EE75A86280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7270625" y="4799812"/>
              <a:ext cx="552683" cy="50083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D22B79-E65C-4FA6-BA47-8C7C46B55D8F}"/>
                </a:ext>
              </a:extLst>
            </p:cNvPr>
            <p:cNvSpPr/>
            <p:nvPr/>
          </p:nvSpPr>
          <p:spPr>
            <a:xfrm>
              <a:off x="8623802" y="4009626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B4AEBE9-7546-4AED-A6E7-40CFFC3C16E7}"/>
                </a:ext>
              </a:extLst>
            </p:cNvPr>
            <p:cNvSpPr/>
            <p:nvPr/>
          </p:nvSpPr>
          <p:spPr>
            <a:xfrm>
              <a:off x="9600539" y="4009626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EC15E2-AAD7-4666-A3E0-A6E00F86D5AD}"/>
                </a:ext>
              </a:extLst>
            </p:cNvPr>
            <p:cNvSpPr/>
            <p:nvPr/>
          </p:nvSpPr>
          <p:spPr>
            <a:xfrm>
              <a:off x="8628030" y="4909650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77F506-38B8-4726-B0AA-89DA1C1747A7}"/>
                </a:ext>
              </a:extLst>
            </p:cNvPr>
            <p:cNvSpPr/>
            <p:nvPr/>
          </p:nvSpPr>
          <p:spPr>
            <a:xfrm>
              <a:off x="9593106" y="4921208"/>
              <a:ext cx="334538" cy="3185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03C6CD-47F1-48E8-B3E6-F09AD1D59454}"/>
                </a:ext>
              </a:extLst>
            </p:cNvPr>
            <p:cNvSpPr txBox="1"/>
            <p:nvPr/>
          </p:nvSpPr>
          <p:spPr>
            <a:xfrm>
              <a:off x="7606692" y="5616807"/>
              <a:ext cx="2910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Value in blue box is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configVal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for MC controller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55B3BE-48B4-41FB-B2B1-C4FDA6926748}"/>
                </a:ext>
              </a:extLst>
            </p:cNvPr>
            <p:cNvSpPr txBox="1"/>
            <p:nvPr/>
          </p:nvSpPr>
          <p:spPr>
            <a:xfrm>
              <a:off x="8331686" y="365364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&lt;1,0,1,1&gt;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D67B93-B34B-4A0F-B626-87680913B65B}"/>
                </a:ext>
              </a:extLst>
            </p:cNvPr>
            <p:cNvSpPr txBox="1"/>
            <p:nvPr/>
          </p:nvSpPr>
          <p:spPr>
            <a:xfrm>
              <a:off x="9271925" y="3640294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&lt;1,1,1,1&gt;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A14897-AC6E-4ADD-B0A2-D88CA793E8DF}"/>
                </a:ext>
              </a:extLst>
            </p:cNvPr>
            <p:cNvSpPr txBox="1"/>
            <p:nvPr/>
          </p:nvSpPr>
          <p:spPr>
            <a:xfrm>
              <a:off x="8341582" y="4599261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&lt;2,0,1,1&gt;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390AE3-10FA-4DEF-A7D3-BAECAEAE041D}"/>
                </a:ext>
              </a:extLst>
            </p:cNvPr>
            <p:cNvSpPr txBox="1"/>
            <p:nvPr/>
          </p:nvSpPr>
          <p:spPr>
            <a:xfrm>
              <a:off x="9330557" y="4616087"/>
              <a:ext cx="986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&lt;2,1,1,1&gt;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4FECBF-560C-4523-A603-6A9A5EA4A80D}"/>
                </a:ext>
              </a:extLst>
            </p:cNvPr>
            <p:cNvSpPr txBox="1"/>
            <p:nvPr/>
          </p:nvSpPr>
          <p:spPr>
            <a:xfrm>
              <a:off x="7393865" y="3939166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&lt;1,0,4,0&gt;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722935-7637-42D7-B65F-E67976682740}"/>
                </a:ext>
              </a:extLst>
            </p:cNvPr>
            <p:cNvSpPr txBox="1"/>
            <p:nvPr/>
          </p:nvSpPr>
          <p:spPr>
            <a:xfrm>
              <a:off x="7475026" y="4799812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&lt;2,0,4,0&gt;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F6394CE-C375-4CAD-A6A6-D9B8D388D522}"/>
              </a:ext>
            </a:extLst>
          </p:cNvPr>
          <p:cNvGrpSpPr/>
          <p:nvPr/>
        </p:nvGrpSpPr>
        <p:grpSpPr>
          <a:xfrm>
            <a:off x="2525467" y="3528395"/>
            <a:ext cx="2919478" cy="646373"/>
            <a:chOff x="3520485" y="3999235"/>
            <a:chExt cx="2919478" cy="64637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75347-3BE7-4B44-81C4-4381A38B33CE}"/>
                </a:ext>
              </a:extLst>
            </p:cNvPr>
            <p:cNvSpPr/>
            <p:nvPr/>
          </p:nvSpPr>
          <p:spPr>
            <a:xfrm>
              <a:off x="5268363" y="4336410"/>
              <a:ext cx="256522" cy="244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3CCED59-9DF6-40CC-97C7-1AEEF14FDA3B}"/>
                </a:ext>
              </a:extLst>
            </p:cNvPr>
            <p:cNvSpPr/>
            <p:nvPr/>
          </p:nvSpPr>
          <p:spPr>
            <a:xfrm>
              <a:off x="4698057" y="4353200"/>
              <a:ext cx="256522" cy="2444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FCE1046-E798-47DE-8B71-66599417918D}"/>
                </a:ext>
              </a:extLst>
            </p:cNvPr>
            <p:cNvSpPr/>
            <p:nvPr/>
          </p:nvSpPr>
          <p:spPr>
            <a:xfrm>
              <a:off x="3562646" y="4336168"/>
              <a:ext cx="256522" cy="244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F0A7372-822A-47AD-839A-80691E09E053}"/>
                </a:ext>
              </a:extLst>
            </p:cNvPr>
            <p:cNvSpPr txBox="1"/>
            <p:nvPr/>
          </p:nvSpPr>
          <p:spPr>
            <a:xfrm>
              <a:off x="5251778" y="3999671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E41B003-C3BB-4B0C-A8A6-5FF9D04E01DF}"/>
                </a:ext>
              </a:extLst>
            </p:cNvPr>
            <p:cNvSpPr txBox="1"/>
            <p:nvPr/>
          </p:nvSpPr>
          <p:spPr>
            <a:xfrm>
              <a:off x="4686850" y="3999235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86085F6-FBC8-4F1C-933B-3B7217E8DA60}"/>
                </a:ext>
              </a:extLst>
            </p:cNvPr>
            <p:cNvSpPr txBox="1"/>
            <p:nvPr/>
          </p:nvSpPr>
          <p:spPr>
            <a:xfrm>
              <a:off x="4084811" y="399923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03A3690-687C-4A0E-A529-90C64DDE19B5}"/>
                </a:ext>
              </a:extLst>
            </p:cNvPr>
            <p:cNvSpPr txBox="1"/>
            <p:nvPr/>
          </p:nvSpPr>
          <p:spPr>
            <a:xfrm>
              <a:off x="3520485" y="399923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EDB26CE-FF28-465E-A84F-59435D85325A}"/>
                </a:ext>
              </a:extLst>
            </p:cNvPr>
            <p:cNvSpPr txBox="1"/>
            <p:nvPr/>
          </p:nvSpPr>
          <p:spPr>
            <a:xfrm>
              <a:off x="5700367" y="3999235"/>
              <a:ext cx="720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TagIn</a:t>
              </a:r>
              <a:endParaRPr lang="en-US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1B8B055-597B-4890-8251-7A561E1233D0}"/>
                </a:ext>
              </a:extLst>
            </p:cNvPr>
            <p:cNvSpPr txBox="1"/>
            <p:nvPr/>
          </p:nvSpPr>
          <p:spPr>
            <a:xfrm>
              <a:off x="5795235" y="427627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CD44605-3FA6-44A4-989D-1CEA01225CDF}"/>
              </a:ext>
            </a:extLst>
          </p:cNvPr>
          <p:cNvGrpSpPr/>
          <p:nvPr/>
        </p:nvGrpSpPr>
        <p:grpSpPr>
          <a:xfrm>
            <a:off x="6320628" y="4308585"/>
            <a:ext cx="2315057" cy="1880055"/>
            <a:chOff x="7315646" y="4779425"/>
            <a:chExt cx="2315057" cy="1880055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9573BD5-4BB8-401D-92B6-B6C9602E2168}"/>
                </a:ext>
              </a:extLst>
            </p:cNvPr>
            <p:cNvSpPr txBox="1"/>
            <p:nvPr/>
          </p:nvSpPr>
          <p:spPr>
            <a:xfrm>
              <a:off x="7315646" y="4779425"/>
              <a:ext cx="23150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offset=0, keep=4, skip=0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5251379-6212-485C-B857-DF8195BE8E59}"/>
                </a:ext>
              </a:extLst>
            </p:cNvPr>
            <p:cNvSpPr txBox="1"/>
            <p:nvPr/>
          </p:nvSpPr>
          <p:spPr>
            <a:xfrm>
              <a:off x="7315646" y="5066862"/>
              <a:ext cx="2238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offset=0, keep=1, skip=1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E4897F7-6C47-4934-84FA-05FC715AB991}"/>
                </a:ext>
              </a:extLst>
            </p:cNvPr>
            <p:cNvSpPr txBox="1"/>
            <p:nvPr/>
          </p:nvSpPr>
          <p:spPr>
            <a:xfrm>
              <a:off x="7336726" y="5349301"/>
              <a:ext cx="2198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offset=1, keep=1, skip=1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B54519D-290F-4E3A-B474-8920F1EF47A6}"/>
                </a:ext>
              </a:extLst>
            </p:cNvPr>
            <p:cNvSpPr txBox="1"/>
            <p:nvPr/>
          </p:nvSpPr>
          <p:spPr>
            <a:xfrm>
              <a:off x="7315646" y="5751050"/>
              <a:ext cx="23150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offset=0, keep=4, skip=0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4A44351-992B-45CD-A19F-6112B98C49AA}"/>
                </a:ext>
              </a:extLst>
            </p:cNvPr>
            <p:cNvSpPr txBox="1"/>
            <p:nvPr/>
          </p:nvSpPr>
          <p:spPr>
            <a:xfrm>
              <a:off x="7315646" y="6038487"/>
              <a:ext cx="2238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offset=0, keep=1, skip=1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38AE491-43EE-4F92-9A44-D8BC3512176C}"/>
                </a:ext>
              </a:extLst>
            </p:cNvPr>
            <p:cNvSpPr txBox="1"/>
            <p:nvPr/>
          </p:nvSpPr>
          <p:spPr>
            <a:xfrm>
              <a:off x="7336726" y="6320926"/>
              <a:ext cx="2198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offset=1, keep=1, skip=1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93A138E-C18C-4846-8FA5-DF4CEB78049B}"/>
              </a:ext>
            </a:extLst>
          </p:cNvPr>
          <p:cNvGrpSpPr/>
          <p:nvPr/>
        </p:nvGrpSpPr>
        <p:grpSpPr>
          <a:xfrm>
            <a:off x="2463031" y="4257998"/>
            <a:ext cx="3840426" cy="1993315"/>
            <a:chOff x="3458049" y="4728838"/>
            <a:chExt cx="3840426" cy="199331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6C3FFA-9324-446F-83D2-9DD885A0FEA9}"/>
                </a:ext>
              </a:extLst>
            </p:cNvPr>
            <p:cNvSpPr txBox="1"/>
            <p:nvPr/>
          </p:nvSpPr>
          <p:spPr>
            <a:xfrm>
              <a:off x="5691176" y="4728838"/>
              <a:ext cx="1607299" cy="1021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MC Row1</a:t>
              </a:r>
            </a:p>
            <a:p>
              <a:pPr>
                <a:lnSpc>
                  <a:spcPct val="114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MC Row1, Col1</a:t>
              </a:r>
            </a:p>
            <a:p>
              <a:pPr>
                <a:lnSpc>
                  <a:spcPct val="114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MC Row1, Col2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8D055D0-42AA-40B6-8445-4D1DAFAC6A22}"/>
                </a:ext>
              </a:extLst>
            </p:cNvPr>
            <p:cNvSpPr/>
            <p:nvPr/>
          </p:nvSpPr>
          <p:spPr>
            <a:xfrm>
              <a:off x="4600914" y="4804056"/>
              <a:ext cx="1030260" cy="23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14A3AFD-2550-4BF7-9DC1-22B5F6B7F6F5}"/>
                </a:ext>
              </a:extLst>
            </p:cNvPr>
            <p:cNvSpPr/>
            <p:nvPr/>
          </p:nvSpPr>
          <p:spPr>
            <a:xfrm>
              <a:off x="3463635" y="4804056"/>
              <a:ext cx="1030260" cy="235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2F5F4CC-C84F-4DE7-9D7F-CABFD8BFB52C}"/>
                </a:ext>
              </a:extLst>
            </p:cNvPr>
            <p:cNvSpPr/>
            <p:nvPr/>
          </p:nvSpPr>
          <p:spPr>
            <a:xfrm>
              <a:off x="5199085" y="5127765"/>
              <a:ext cx="453840" cy="23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2B1034F-8E6B-474B-B999-103B38E296DE}"/>
                </a:ext>
              </a:extLst>
            </p:cNvPr>
            <p:cNvSpPr/>
            <p:nvPr/>
          </p:nvSpPr>
          <p:spPr>
            <a:xfrm>
              <a:off x="4642389" y="5127765"/>
              <a:ext cx="453840" cy="235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795576E-B5A4-4FA6-B2DB-7195C18A314C}"/>
                </a:ext>
              </a:extLst>
            </p:cNvPr>
            <p:cNvSpPr/>
            <p:nvPr/>
          </p:nvSpPr>
          <p:spPr>
            <a:xfrm>
              <a:off x="4645809" y="5440816"/>
              <a:ext cx="453840" cy="23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25BA0AA-20E6-4D39-B9CD-BFFA4F1D0C3B}"/>
                </a:ext>
              </a:extLst>
            </p:cNvPr>
            <p:cNvSpPr/>
            <p:nvPr/>
          </p:nvSpPr>
          <p:spPr>
            <a:xfrm>
              <a:off x="5199085" y="5450930"/>
              <a:ext cx="453840" cy="235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0E2DA02-4780-4749-AFA5-447517FAD442}"/>
                </a:ext>
              </a:extLst>
            </p:cNvPr>
            <p:cNvSpPr txBox="1"/>
            <p:nvPr/>
          </p:nvSpPr>
          <p:spPr>
            <a:xfrm>
              <a:off x="5691176" y="5700463"/>
              <a:ext cx="1607299" cy="1021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MC Row2</a:t>
              </a:r>
            </a:p>
            <a:p>
              <a:pPr>
                <a:lnSpc>
                  <a:spcPct val="114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MC Row2, Col1</a:t>
              </a:r>
            </a:p>
            <a:p>
              <a:pPr>
                <a:lnSpc>
                  <a:spcPct val="114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MC Row2, Col2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E47BD90-72E6-4C04-AA32-1053AAE95D62}"/>
                </a:ext>
              </a:extLst>
            </p:cNvPr>
            <p:cNvSpPr/>
            <p:nvPr/>
          </p:nvSpPr>
          <p:spPr>
            <a:xfrm>
              <a:off x="3463635" y="5752319"/>
              <a:ext cx="1030260" cy="23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E57F355-7710-4723-97B5-4D84A342EBF2}"/>
                </a:ext>
              </a:extLst>
            </p:cNvPr>
            <p:cNvSpPr/>
            <p:nvPr/>
          </p:nvSpPr>
          <p:spPr>
            <a:xfrm>
              <a:off x="4634827" y="5758499"/>
              <a:ext cx="1030260" cy="235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4DF2DF4-138C-40C7-B73E-3A008B60B56F}"/>
                </a:ext>
              </a:extLst>
            </p:cNvPr>
            <p:cNvSpPr/>
            <p:nvPr/>
          </p:nvSpPr>
          <p:spPr>
            <a:xfrm>
              <a:off x="4014745" y="6077151"/>
              <a:ext cx="453840" cy="23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704E249-71A2-4A38-8FB5-576AD0B43FD2}"/>
                </a:ext>
              </a:extLst>
            </p:cNvPr>
            <p:cNvSpPr/>
            <p:nvPr/>
          </p:nvSpPr>
          <p:spPr>
            <a:xfrm>
              <a:off x="3458049" y="6077151"/>
              <a:ext cx="453840" cy="235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9B661A5-F281-405C-AD8E-3BB088240E96}"/>
                </a:ext>
              </a:extLst>
            </p:cNvPr>
            <p:cNvSpPr/>
            <p:nvPr/>
          </p:nvSpPr>
          <p:spPr>
            <a:xfrm>
              <a:off x="3461469" y="6390202"/>
              <a:ext cx="453840" cy="23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98B9CC8-C58D-4A55-8DBB-D42B5904ABEE}"/>
                </a:ext>
              </a:extLst>
            </p:cNvPr>
            <p:cNvSpPr/>
            <p:nvPr/>
          </p:nvSpPr>
          <p:spPr>
            <a:xfrm>
              <a:off x="4014745" y="6400316"/>
              <a:ext cx="453840" cy="235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1B21C4E-66C0-472F-90BD-392996C7F327}"/>
              </a:ext>
            </a:extLst>
          </p:cNvPr>
          <p:cNvSpPr/>
          <p:nvPr/>
        </p:nvSpPr>
        <p:spPr>
          <a:xfrm>
            <a:off x="3117647" y="3865328"/>
            <a:ext cx="256522" cy="24440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B58B115-1E43-453C-8350-83BBFF7A7994}"/>
              </a:ext>
            </a:extLst>
          </p:cNvPr>
          <p:cNvGrpSpPr/>
          <p:nvPr/>
        </p:nvGrpSpPr>
        <p:grpSpPr>
          <a:xfrm>
            <a:off x="523169" y="3606776"/>
            <a:ext cx="1539808" cy="2121902"/>
            <a:chOff x="298468" y="3613722"/>
            <a:chExt cx="1539808" cy="2121902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FAC0985-7FFF-4B09-BE49-C28CCC041CCB}"/>
                </a:ext>
              </a:extLst>
            </p:cNvPr>
            <p:cNvSpPr txBox="1"/>
            <p:nvPr/>
          </p:nvSpPr>
          <p:spPr>
            <a:xfrm>
              <a:off x="841593" y="3613722"/>
              <a:ext cx="996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PE#</a:t>
              </a:r>
              <a:b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row,col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B706A45-7E89-4310-AAD2-7548D16CB7A0}"/>
                </a:ext>
              </a:extLst>
            </p:cNvPr>
            <p:cNvSpPr txBox="1"/>
            <p:nvPr/>
          </p:nvSpPr>
          <p:spPr>
            <a:xfrm>
              <a:off x="298468" y="3693084"/>
              <a:ext cx="644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E484D24-DF63-41BC-AA19-3DBC6582EFA4}"/>
                </a:ext>
              </a:extLst>
            </p:cNvPr>
            <p:cNvSpPr/>
            <p:nvPr/>
          </p:nvSpPr>
          <p:spPr>
            <a:xfrm>
              <a:off x="480116" y="4404589"/>
              <a:ext cx="256522" cy="244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B36A13D-4114-4473-8C89-3487EF5CE598}"/>
                </a:ext>
              </a:extLst>
            </p:cNvPr>
            <p:cNvSpPr/>
            <p:nvPr/>
          </p:nvSpPr>
          <p:spPr>
            <a:xfrm>
              <a:off x="480116" y="4741602"/>
              <a:ext cx="256522" cy="2444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A9E04F7C-7BEA-4017-A069-AA87925DA19B}"/>
                </a:ext>
              </a:extLst>
            </p:cNvPr>
            <p:cNvSpPr/>
            <p:nvPr/>
          </p:nvSpPr>
          <p:spPr>
            <a:xfrm>
              <a:off x="480116" y="5071522"/>
              <a:ext cx="256522" cy="24440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DA022F3-AFA7-4A10-899C-4B5972615D26}"/>
                </a:ext>
              </a:extLst>
            </p:cNvPr>
            <p:cNvSpPr/>
            <p:nvPr/>
          </p:nvSpPr>
          <p:spPr>
            <a:xfrm>
              <a:off x="483862" y="5442706"/>
              <a:ext cx="256522" cy="244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F9878DA-0275-4D17-8726-85FB21A92357}"/>
                </a:ext>
              </a:extLst>
            </p:cNvPr>
            <p:cNvSpPr txBox="1"/>
            <p:nvPr/>
          </p:nvSpPr>
          <p:spPr>
            <a:xfrm>
              <a:off x="888493" y="431047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(1,1)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456867B-77B0-44AD-8160-87204782902B}"/>
                </a:ext>
              </a:extLst>
            </p:cNvPr>
            <p:cNvSpPr txBox="1"/>
            <p:nvPr/>
          </p:nvSpPr>
          <p:spPr>
            <a:xfrm>
              <a:off x="888492" y="469145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(1,2)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7FEABEF-7BB1-4B5A-B83D-4BDB350A0045}"/>
                </a:ext>
              </a:extLst>
            </p:cNvPr>
            <p:cNvSpPr txBox="1"/>
            <p:nvPr/>
          </p:nvSpPr>
          <p:spPr>
            <a:xfrm>
              <a:off x="877570" y="503783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(2,1)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915B876-5F77-480B-BD05-642EE8FEACEB}"/>
                </a:ext>
              </a:extLst>
            </p:cNvPr>
            <p:cNvSpPr txBox="1"/>
            <p:nvPr/>
          </p:nvSpPr>
          <p:spPr>
            <a:xfrm>
              <a:off x="886155" y="53662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(2,2)</a:t>
              </a:r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7726AC8-9FD2-40BC-81CA-903ACCB8F9ED}"/>
              </a:ext>
            </a:extLst>
          </p:cNvPr>
          <p:cNvCxnSpPr>
            <a:cxnSpLocks/>
          </p:cNvCxnSpPr>
          <p:nvPr/>
        </p:nvCxnSpPr>
        <p:spPr>
          <a:xfrm>
            <a:off x="2156243" y="3606776"/>
            <a:ext cx="0" cy="26445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E4677F5-E69E-42DC-8809-76CCF864760F}"/>
              </a:ext>
            </a:extLst>
          </p:cNvPr>
          <p:cNvSpPr txBox="1"/>
          <p:nvPr/>
        </p:nvSpPr>
        <p:spPr>
          <a:xfrm>
            <a:off x="500089" y="6354246"/>
            <a:ext cx="780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TagIn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refers to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rowTagIn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a row-wise MC controller,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colTagIn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otherwise. </a:t>
            </a:r>
          </a:p>
        </p:txBody>
      </p:sp>
    </p:spTree>
    <p:extLst>
      <p:ext uri="{BB962C8B-B14F-4D97-AF65-F5344CB8AC3E}">
        <p14:creationId xmlns:p14="http://schemas.microsoft.com/office/powerpoint/2010/main" val="110834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144B-E712-426C-8D51-9C936B61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4" y="278545"/>
            <a:ext cx="8090042" cy="1325563"/>
          </a:xfrm>
        </p:spPr>
        <p:txBody>
          <a:bodyPr anchor="t"/>
          <a:lstStyle/>
          <a:p>
            <a:r>
              <a:rPr lang="en-US" dirty="0"/>
              <a:t>Configuring MC Interconnects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86B4-6A71-45CE-A9BB-B765613E2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94" y="1290577"/>
            <a:ext cx="6400800" cy="280810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Specify length of data operand packets</a:t>
            </a:r>
          </a:p>
          <a:p>
            <a:pPr lvl="1"/>
            <a:r>
              <a:rPr lang="en-US" dirty="0"/>
              <a:t>For each operand, length corresponds to maximum number of packets communicated in an RF pass.</a:t>
            </a:r>
          </a:p>
          <a:p>
            <a:r>
              <a:rPr lang="en-US" dirty="0"/>
              <a:t>Specify length of packets for </a:t>
            </a:r>
            <a:r>
              <a:rPr lang="en-US" dirty="0" err="1"/>
              <a:t>output_networks</a:t>
            </a:r>
            <a:r>
              <a:rPr lang="en-US" dirty="0"/>
              <a:t>.</a:t>
            </a:r>
          </a:p>
          <a:p>
            <a:r>
              <a:rPr lang="en-US" dirty="0"/>
              <a:t>For PE trigger (explained later), delay is maximum output elements communicated by a PE through a network in an RF pass (specifies writeback/reduction of data for a PE).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83C9-BB8A-43A4-9C14-CBEFF864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90673-82B6-4A6E-8529-1EB3813E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83" y="4637391"/>
            <a:ext cx="2901505" cy="1718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3787C-F97B-459B-B501-052FF99CE485}"/>
              </a:ext>
            </a:extLst>
          </p:cNvPr>
          <p:cNvSpPr txBox="1"/>
          <p:nvPr/>
        </p:nvSpPr>
        <p:spPr>
          <a:xfrm>
            <a:off x="838200" y="4217928"/>
            <a:ext cx="422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test/kernel/interconnect_info.txt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39160-B6DF-43C1-A103-F01132F43DB2}"/>
              </a:ext>
            </a:extLst>
          </p:cNvPr>
          <p:cNvSpPr txBox="1"/>
          <p:nvPr/>
        </p:nvSpPr>
        <p:spPr>
          <a:xfrm>
            <a:off x="2062703" y="5016114"/>
            <a:ext cx="3541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PE_trigger_latency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max_elements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_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per_PE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per_output_network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7BE8EA-5AD3-4BBC-8A8D-90B5F2A86FDC}"/>
              </a:ext>
            </a:extLst>
          </p:cNvPr>
          <p:cNvCxnSpPr>
            <a:cxnSpLocks/>
          </p:cNvCxnSpPr>
          <p:nvPr/>
        </p:nvCxnSpPr>
        <p:spPr>
          <a:xfrm>
            <a:off x="1672285" y="5176588"/>
            <a:ext cx="39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7A6B2A48-ADD4-4675-91C9-3FE1BA92182D}"/>
              </a:ext>
            </a:extLst>
          </p:cNvPr>
          <p:cNvSpPr/>
          <p:nvPr/>
        </p:nvSpPr>
        <p:spPr>
          <a:xfrm>
            <a:off x="1672285" y="5338593"/>
            <a:ext cx="243682" cy="613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A1411-BD68-4EE4-A449-974FFA45C626}"/>
              </a:ext>
            </a:extLst>
          </p:cNvPr>
          <p:cNvSpPr txBox="1"/>
          <p:nvPr/>
        </p:nvSpPr>
        <p:spPr>
          <a:xfrm>
            <a:off x="1915967" y="5484365"/>
            <a:ext cx="3408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length of packets for each of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total_operands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3237C-F5A7-4511-A351-B6C59C5D115C}"/>
              </a:ext>
            </a:extLst>
          </p:cNvPr>
          <p:cNvSpPr txBox="1"/>
          <p:nvPr/>
        </p:nvSpPr>
        <p:spPr>
          <a:xfrm>
            <a:off x="2109626" y="5952375"/>
            <a:ext cx="2474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length of packets for each of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output_networks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8413EC-91FB-4169-B7D0-E0440AFE80B9}"/>
              </a:ext>
            </a:extLst>
          </p:cNvPr>
          <p:cNvCxnSpPr>
            <a:cxnSpLocks/>
          </p:cNvCxnSpPr>
          <p:nvPr/>
        </p:nvCxnSpPr>
        <p:spPr>
          <a:xfrm>
            <a:off x="1672285" y="6190922"/>
            <a:ext cx="39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D7CB-B722-45E9-86EA-6CCB23ADFAEF}"/>
              </a:ext>
            </a:extLst>
          </p:cNvPr>
          <p:cNvSpPr/>
          <p:nvPr/>
        </p:nvSpPr>
        <p:spPr>
          <a:xfrm>
            <a:off x="7691686" y="1483636"/>
            <a:ext cx="4066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Format: &lt;network, 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id_MC_controller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idx_tuple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rowTag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colTag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 tuple-value&gt;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F6D3D-2EE2-4B5D-8AF1-3237FFDB27FC}"/>
              </a:ext>
            </a:extLst>
          </p:cNvPr>
          <p:cNvSpPr txBox="1"/>
          <p:nvPr/>
        </p:nvSpPr>
        <p:spPr>
          <a:xfrm>
            <a:off x="7284974" y="1075085"/>
            <a:ext cx="474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test/kernel/config_network_controllers.txt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9A4B0D-6314-4F07-996B-FFE88CFC363E}"/>
              </a:ext>
            </a:extLst>
          </p:cNvPr>
          <p:cNvSpPr txBox="1"/>
          <p:nvPr/>
        </p:nvSpPr>
        <p:spPr>
          <a:xfrm>
            <a:off x="6514596" y="5676474"/>
            <a:ext cx="5244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4-Tuple: &lt;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configVal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start_offset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cnt_keepVal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cnt_skipVal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89B1A7-2F37-40DA-A63D-F747130E1A34}"/>
              </a:ext>
            </a:extLst>
          </p:cNvPr>
          <p:cNvGrpSpPr/>
          <p:nvPr/>
        </p:nvGrpSpPr>
        <p:grpSpPr>
          <a:xfrm>
            <a:off x="7614363" y="2110472"/>
            <a:ext cx="4284324" cy="3526497"/>
            <a:chOff x="7698233" y="2437264"/>
            <a:chExt cx="4284324" cy="35264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007779D-572D-40F7-98CA-7062A7E4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0975" y="2437264"/>
              <a:ext cx="1619250" cy="3495675"/>
            </a:xfrm>
            <a:prstGeom prst="rect">
              <a:avLst/>
            </a:prstGeom>
          </p:spPr>
        </p:pic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899B4C11-BDFD-4EA1-BCAB-2B1D7EC70C81}"/>
                </a:ext>
              </a:extLst>
            </p:cNvPr>
            <p:cNvSpPr/>
            <p:nvPr/>
          </p:nvSpPr>
          <p:spPr>
            <a:xfrm>
              <a:off x="10171411" y="2694629"/>
              <a:ext cx="188795" cy="7343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706882-4B7D-4DAA-91A2-6E9EEACCB8CE}"/>
                </a:ext>
              </a:extLst>
            </p:cNvPr>
            <p:cNvSpPr txBox="1"/>
            <p:nvPr/>
          </p:nvSpPr>
          <p:spPr>
            <a:xfrm>
              <a:off x="10348133" y="2744827"/>
              <a:ext cx="5209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row-</a:t>
              </a:r>
              <a:b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wise</a:t>
              </a:r>
              <a:b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MC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8B0AC7AE-1715-44D0-921A-4A19221C4B3A}"/>
                </a:ext>
              </a:extLst>
            </p:cNvPr>
            <p:cNvSpPr/>
            <p:nvPr/>
          </p:nvSpPr>
          <p:spPr>
            <a:xfrm>
              <a:off x="10171411" y="3567855"/>
              <a:ext cx="188795" cy="6500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AFC9EF-704F-4A49-AEF8-04E0FB014C5B}"/>
                </a:ext>
              </a:extLst>
            </p:cNvPr>
            <p:cNvSpPr txBox="1"/>
            <p:nvPr/>
          </p:nvSpPr>
          <p:spPr>
            <a:xfrm>
              <a:off x="10360206" y="3515310"/>
              <a:ext cx="5148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col-</a:t>
              </a:r>
              <a:b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wise</a:t>
              </a:r>
              <a:b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MC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5E1E818E-4A3C-457F-9F07-9F617CD242CF}"/>
                </a:ext>
              </a:extLst>
            </p:cNvPr>
            <p:cNvSpPr/>
            <p:nvPr/>
          </p:nvSpPr>
          <p:spPr>
            <a:xfrm>
              <a:off x="10171411" y="4384340"/>
              <a:ext cx="188795" cy="7343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A4AF80-2D33-4840-9BEE-D4F5A6C8A7B9}"/>
                </a:ext>
              </a:extLst>
            </p:cNvPr>
            <p:cNvSpPr txBox="1"/>
            <p:nvPr/>
          </p:nvSpPr>
          <p:spPr>
            <a:xfrm>
              <a:off x="10360206" y="4412268"/>
              <a:ext cx="5469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row-</a:t>
              </a:r>
            </a:p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Wise</a:t>
              </a:r>
            </a:p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MC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4622683A-F4C4-4A0D-A198-CF6C719BCB0C}"/>
                </a:ext>
              </a:extLst>
            </p:cNvPr>
            <p:cNvSpPr/>
            <p:nvPr/>
          </p:nvSpPr>
          <p:spPr>
            <a:xfrm>
              <a:off x="10171411" y="5257566"/>
              <a:ext cx="188795" cy="6500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EC6B40-32D4-48DB-9E8B-75C448EF7EE5}"/>
                </a:ext>
              </a:extLst>
            </p:cNvPr>
            <p:cNvSpPr txBox="1"/>
            <p:nvPr/>
          </p:nvSpPr>
          <p:spPr>
            <a:xfrm>
              <a:off x="10360206" y="5225097"/>
              <a:ext cx="5469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col-</a:t>
              </a:r>
            </a:p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Wise</a:t>
              </a:r>
            </a:p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MC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8DED8AF8-32B7-4718-A137-23944BA84A28}"/>
                </a:ext>
              </a:extLst>
            </p:cNvPr>
            <p:cNvSpPr/>
            <p:nvPr/>
          </p:nvSpPr>
          <p:spPr>
            <a:xfrm>
              <a:off x="10908007" y="2694628"/>
              <a:ext cx="188795" cy="15508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9AD9E697-E818-4EBE-BD7F-3F74A810833E}"/>
                </a:ext>
              </a:extLst>
            </p:cNvPr>
            <p:cNvSpPr/>
            <p:nvPr/>
          </p:nvSpPr>
          <p:spPr>
            <a:xfrm>
              <a:off x="10908007" y="4387064"/>
              <a:ext cx="191945" cy="15205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02FE35-DB22-438D-9AFE-B1D42042D409}"/>
                </a:ext>
              </a:extLst>
            </p:cNvPr>
            <p:cNvSpPr txBox="1"/>
            <p:nvPr/>
          </p:nvSpPr>
          <p:spPr>
            <a:xfrm>
              <a:off x="11085367" y="3306579"/>
              <a:ext cx="885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network0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2C6107-C15B-4B50-8E73-09D316464E0A}"/>
                </a:ext>
              </a:extLst>
            </p:cNvPr>
            <p:cNvSpPr txBox="1"/>
            <p:nvPr/>
          </p:nvSpPr>
          <p:spPr>
            <a:xfrm>
              <a:off x="11096802" y="4979361"/>
              <a:ext cx="885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network1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ECEB4C8-5629-4FB7-8536-7BD2F0933B38}"/>
                </a:ext>
              </a:extLst>
            </p:cNvPr>
            <p:cNvCxnSpPr>
              <a:cxnSpLocks/>
            </p:cNvCxnSpPr>
            <p:nvPr/>
          </p:nvCxnSpPr>
          <p:spPr>
            <a:xfrm>
              <a:off x="9091451" y="2822093"/>
              <a:ext cx="258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44F915-B333-4870-A9BA-2F1C5E15A70D}"/>
                </a:ext>
              </a:extLst>
            </p:cNvPr>
            <p:cNvSpPr txBox="1"/>
            <p:nvPr/>
          </p:nvSpPr>
          <p:spPr>
            <a:xfrm>
              <a:off x="9349482" y="2657369"/>
              <a:ext cx="84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configVal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19D845-FA22-4BC6-BC7B-EA5E84F2E0BD}"/>
                </a:ext>
              </a:extLst>
            </p:cNvPr>
            <p:cNvSpPr txBox="1"/>
            <p:nvPr/>
          </p:nvSpPr>
          <p:spPr>
            <a:xfrm>
              <a:off x="9341681" y="2850364"/>
              <a:ext cx="6043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B414F4-0DDA-4E6C-8F35-463DB90C15BC}"/>
                </a:ext>
              </a:extLst>
            </p:cNvPr>
            <p:cNvSpPr txBox="1"/>
            <p:nvPr/>
          </p:nvSpPr>
          <p:spPr>
            <a:xfrm>
              <a:off x="9349482" y="3035473"/>
              <a:ext cx="755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keepVal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AC018D-0289-4E40-B4E2-C1D464F1AA82}"/>
                </a:ext>
              </a:extLst>
            </p:cNvPr>
            <p:cNvSpPr txBox="1"/>
            <p:nvPr/>
          </p:nvSpPr>
          <p:spPr>
            <a:xfrm>
              <a:off x="9359751" y="3261283"/>
              <a:ext cx="694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skipVal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9DBD63-3D66-471E-B8C1-B9407CCABBBE}"/>
                </a:ext>
              </a:extLst>
            </p:cNvPr>
            <p:cNvCxnSpPr>
              <a:cxnSpLocks/>
            </p:cNvCxnSpPr>
            <p:nvPr/>
          </p:nvCxnSpPr>
          <p:spPr>
            <a:xfrm>
              <a:off x="9106880" y="3015705"/>
              <a:ext cx="258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6EFDA4-B0BB-4E20-AB8B-2E6E98D8EC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428" y="3215174"/>
              <a:ext cx="258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D2F0B1-F646-4147-BA26-945878222B6B}"/>
                </a:ext>
              </a:extLst>
            </p:cNvPr>
            <p:cNvCxnSpPr>
              <a:cxnSpLocks/>
            </p:cNvCxnSpPr>
            <p:nvPr/>
          </p:nvCxnSpPr>
          <p:spPr>
            <a:xfrm>
              <a:off x="9106880" y="3415171"/>
              <a:ext cx="258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671317-FE3E-4034-8E2E-9720DB7461BA}"/>
                </a:ext>
              </a:extLst>
            </p:cNvPr>
            <p:cNvSpPr txBox="1"/>
            <p:nvPr/>
          </p:nvSpPr>
          <p:spPr>
            <a:xfrm>
              <a:off x="9359211" y="4635309"/>
              <a:ext cx="755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keepVal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D006857-79B7-4841-89ED-FAB302A3DDA4}"/>
                </a:ext>
              </a:extLst>
            </p:cNvPr>
            <p:cNvCxnSpPr>
              <a:cxnSpLocks/>
            </p:cNvCxnSpPr>
            <p:nvPr/>
          </p:nvCxnSpPr>
          <p:spPr>
            <a:xfrm>
              <a:off x="9137157" y="4815010"/>
              <a:ext cx="258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28B2DB-1638-425A-9C2D-A34A2E01998E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7800975" y="3515310"/>
              <a:ext cx="28166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7EF633-792C-476E-BD14-D36AFD4A7EE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7698233" y="5139094"/>
              <a:ext cx="2935446" cy="118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DBE073-2FB4-4331-8B79-8E6A0EDB23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4274" y="4325728"/>
              <a:ext cx="344510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4C003F7-B741-434A-8EAB-974F17566F3B}"/>
              </a:ext>
            </a:extLst>
          </p:cNvPr>
          <p:cNvSpPr txBox="1"/>
          <p:nvPr/>
        </p:nvSpPr>
        <p:spPr>
          <a:xfrm>
            <a:off x="8526730" y="386565"/>
            <a:ext cx="324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Simple configuration in this example.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Pass all data to the only PE.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B96A67-1877-419B-8E72-494BD497BD7A}"/>
              </a:ext>
            </a:extLst>
          </p:cNvPr>
          <p:cNvSpPr txBox="1"/>
          <p:nvPr/>
        </p:nvSpPr>
        <p:spPr>
          <a:xfrm>
            <a:off x="6514596" y="5983250"/>
            <a:ext cx="483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Rule: Configurations for all row-wise MCs of a network specified first before col-wise MCs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D76C54-4BD2-42A5-9A67-1E00CC5D763F}"/>
              </a:ext>
            </a:extLst>
          </p:cNvPr>
          <p:cNvCxnSpPr>
            <a:cxnSpLocks/>
          </p:cNvCxnSpPr>
          <p:nvPr/>
        </p:nvCxnSpPr>
        <p:spPr>
          <a:xfrm>
            <a:off x="7222732" y="1191802"/>
            <a:ext cx="0" cy="44451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7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52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1F5E-0E8D-4CE8-8DEE-F701BEF9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878"/>
            <a:ext cx="10515600" cy="1325563"/>
          </a:xfrm>
        </p:spPr>
        <p:txBody>
          <a:bodyPr anchor="t"/>
          <a:lstStyle/>
          <a:p>
            <a:r>
              <a:rPr lang="en-US" dirty="0"/>
              <a:t>Configuring Metadata of Data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ECD92-0A8E-4957-A217-5491F8DB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88A8F-670B-43FA-82BF-3ABC21A7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6" y="1902479"/>
            <a:ext cx="1921055" cy="295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864319-6129-430D-BA2C-99093B9935B9}"/>
              </a:ext>
            </a:extLst>
          </p:cNvPr>
          <p:cNvSpPr txBox="1"/>
          <p:nvPr/>
        </p:nvSpPr>
        <p:spPr>
          <a:xfrm>
            <a:off x="944004" y="1473047"/>
            <a:ext cx="48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test/kernel/data_packets_interconnect.txt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67539-0051-40DF-A7E3-C6CA958B025D}"/>
              </a:ext>
            </a:extLst>
          </p:cNvPr>
          <p:cNvSpPr txBox="1"/>
          <p:nvPr/>
        </p:nvSpPr>
        <p:spPr>
          <a:xfrm>
            <a:off x="2455901" y="2300692"/>
            <a:ext cx="327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Format: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&lt;network,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rowTagIn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colTagIn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C8269-6D72-4CD9-9BDF-06AAAA8E6378}"/>
              </a:ext>
            </a:extLst>
          </p:cNvPr>
          <p:cNvSpPr txBox="1"/>
          <p:nvPr/>
        </p:nvSpPr>
        <p:spPr>
          <a:xfrm>
            <a:off x="2455901" y="3077145"/>
            <a:ext cx="3811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Depending on scheduling communication in RF passes, packets with indices varying for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burst_width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elements are read from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offset_base_network_packets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(as specified in test/configs/SPM_read_RF_passes.txt).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0C3E3-DC88-40EC-8617-E966E6FEBF53}"/>
              </a:ext>
            </a:extLst>
          </p:cNvPr>
          <p:cNvSpPr txBox="1"/>
          <p:nvPr/>
        </p:nvSpPr>
        <p:spPr>
          <a:xfrm>
            <a:off x="944004" y="1117114"/>
            <a:ext cx="49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Metadata of all data operands for input networks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C259F6C-23B2-4B53-AFAB-FD822262C8F3}"/>
              </a:ext>
            </a:extLst>
          </p:cNvPr>
          <p:cNvSpPr/>
          <p:nvPr/>
        </p:nvSpPr>
        <p:spPr>
          <a:xfrm>
            <a:off x="692831" y="2300692"/>
            <a:ext cx="302374" cy="2218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93B9B-5253-49C9-B9BD-1949F1DB40CA}"/>
              </a:ext>
            </a:extLst>
          </p:cNvPr>
          <p:cNvSpPr txBox="1"/>
          <p:nvPr/>
        </p:nvSpPr>
        <p:spPr>
          <a:xfrm>
            <a:off x="230845" y="32254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27789-21F6-4022-8BD9-DE6D0C950824}"/>
              </a:ext>
            </a:extLst>
          </p:cNvPr>
          <p:cNvSpPr txBox="1"/>
          <p:nvPr/>
        </p:nvSpPr>
        <p:spPr>
          <a:xfrm>
            <a:off x="221656" y="451529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D5206-1E98-4AF6-8923-A310D417D4D9}"/>
              </a:ext>
            </a:extLst>
          </p:cNvPr>
          <p:cNvSpPr txBox="1"/>
          <p:nvPr/>
        </p:nvSpPr>
        <p:spPr>
          <a:xfrm>
            <a:off x="1021926" y="5069324"/>
            <a:ext cx="4524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rowTagIn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colTagIn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are 1 for all elements,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since they should reach to both the MC controllers and then to the only PE.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22FEE-E8C7-4703-9E37-8634CB726691}"/>
              </a:ext>
            </a:extLst>
          </p:cNvPr>
          <p:cNvSpPr txBox="1"/>
          <p:nvPr/>
        </p:nvSpPr>
        <p:spPr>
          <a:xfrm>
            <a:off x="6525781" y="1110102"/>
            <a:ext cx="445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Metadata of all packets for output networks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CB5B78-80C6-44C1-B53D-88FB2F8D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41" y="1942492"/>
            <a:ext cx="4146158" cy="1041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3AE633-7946-4B48-8AED-21B0E155DEE6}"/>
              </a:ext>
            </a:extLst>
          </p:cNvPr>
          <p:cNvSpPr txBox="1"/>
          <p:nvPr/>
        </p:nvSpPr>
        <p:spPr>
          <a:xfrm>
            <a:off x="6525781" y="1465635"/>
            <a:ext cx="48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test/kernel/data_packets_interconnect.txt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44EBE-6C1F-4F04-964C-02D1DFE374E5}"/>
              </a:ext>
            </a:extLst>
          </p:cNvPr>
          <p:cNvSpPr txBox="1"/>
          <p:nvPr/>
        </p:nvSpPr>
        <p:spPr>
          <a:xfrm>
            <a:off x="7936281" y="2631261"/>
            <a:ext cx="3883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Offset indicates that for a given burst size, how far the concerned data element should be stored in SPM from the beginning address for the specified burst.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8D04D-82CE-4BFC-B1FC-AF18DDC06E32}"/>
              </a:ext>
            </a:extLst>
          </p:cNvPr>
          <p:cNvSpPr/>
          <p:nvPr/>
        </p:nvSpPr>
        <p:spPr>
          <a:xfrm>
            <a:off x="6563962" y="3594815"/>
            <a:ext cx="3519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example,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Beginning address for this burst is x.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packet1: offset = 0; SPM address = x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packet2: offset = 2; SPM address = x + 2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packet3: offset = 1; SPM address = x + 1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packet4: offset = 3; SPM address = x + 3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97FB-451E-4A2B-8439-449CF955F541}"/>
              </a:ext>
            </a:extLst>
          </p:cNvPr>
          <p:cNvSpPr txBox="1"/>
          <p:nvPr/>
        </p:nvSpPr>
        <p:spPr>
          <a:xfrm>
            <a:off x="6525781" y="5146178"/>
            <a:ext cx="5380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may happen because depending on the dataflow execution, one PE may produce T[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] and T[i+2] while another PE may produce T[i+1] and T[i+3].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129123-5187-4F26-A8B4-477BFC3BE367}"/>
              </a:ext>
            </a:extLst>
          </p:cNvPr>
          <p:cNvSpPr/>
          <p:nvPr/>
        </p:nvSpPr>
        <p:spPr>
          <a:xfrm>
            <a:off x="6867767" y="2300692"/>
            <a:ext cx="3883632" cy="259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24C1F-965A-4BB5-9CF2-CAB88F441DFA}"/>
              </a:ext>
            </a:extLst>
          </p:cNvPr>
          <p:cNvSpPr txBox="1"/>
          <p:nvPr/>
        </p:nvSpPr>
        <p:spPr>
          <a:xfrm>
            <a:off x="726370" y="6135253"/>
            <a:ext cx="1050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Note: For each operand, length corresponds to maximum number of packets communicated in an RF pass.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Some/all of these packet information can be used for some/all of RF passes in some/all of SPM passes.</a:t>
            </a:r>
          </a:p>
        </p:txBody>
      </p:sp>
    </p:spTree>
    <p:extLst>
      <p:ext uri="{BB962C8B-B14F-4D97-AF65-F5344CB8AC3E}">
        <p14:creationId xmlns:p14="http://schemas.microsoft.com/office/powerpoint/2010/main" val="346561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DB3B-E288-4C71-9A85-73C4DC3D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ACE5-B501-406E-A75E-AD4C6789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simulator do?</a:t>
            </a:r>
          </a:p>
          <a:p>
            <a:r>
              <a:rPr lang="en-US" dirty="0"/>
              <a:t>How to work with the simulator?</a:t>
            </a:r>
          </a:p>
          <a:p>
            <a:r>
              <a:rPr lang="en-US" dirty="0"/>
              <a:t>How can simulation infrastructure help?</a:t>
            </a:r>
          </a:p>
          <a:p>
            <a:r>
              <a:rPr lang="en-US" dirty="0"/>
              <a:t>What kind of functionalities you can simulate?</a:t>
            </a:r>
          </a:p>
          <a:p>
            <a:r>
              <a:rPr lang="en-US" dirty="0"/>
              <a:t>What variations of accelerator architecture you can simulate?</a:t>
            </a:r>
          </a:p>
          <a:p>
            <a:r>
              <a:rPr lang="en-US" dirty="0"/>
              <a:t>What is the underlying microarchitecture? How does it execute?</a:t>
            </a:r>
          </a:p>
          <a:p>
            <a:r>
              <a:rPr lang="en-US" dirty="0"/>
              <a:t>How can you configure the execution (through specification files)?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9AF82-2FDC-4A25-8FAE-BBC27F5F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F4BE-053F-4E28-847A-7C2AC913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807"/>
            <a:ext cx="10515600" cy="1325563"/>
          </a:xfrm>
        </p:spPr>
        <p:txBody>
          <a:bodyPr anchor="t"/>
          <a:lstStyle/>
          <a:p>
            <a:r>
              <a:rPr lang="en-US" dirty="0"/>
              <a:t>Triggering the PEs for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BCD0-B9F9-4C4A-B4EC-22529860C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464"/>
            <a:ext cx="10515600" cy="3328857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For computation, PEs are triggered at beginning of each RF pass</a:t>
            </a:r>
            <a:r>
              <a:rPr lang="en-US" sz="2400" dirty="0"/>
              <a:t>; RF passes are: #1 to #m; m = </a:t>
            </a:r>
            <a:r>
              <a:rPr lang="en-US" sz="2400" dirty="0" err="1"/>
              <a:t>total_RF_passes</a:t>
            </a:r>
            <a:r>
              <a:rPr lang="en-US" sz="2400" dirty="0"/>
              <a:t> for PE-array processing. </a:t>
            </a:r>
          </a:p>
          <a:p>
            <a:pPr lvl="1"/>
            <a:r>
              <a:rPr lang="en-US" sz="2000" dirty="0"/>
              <a:t>Upon triggered, a PE processes data from the part of the RF (RFs are usually double-buffered). Depending on the data reuse, triggers inform whether PEs should switch the buffer for processing new data.</a:t>
            </a:r>
          </a:p>
          <a:p>
            <a:r>
              <a:rPr lang="en-US" sz="2400" dirty="0"/>
              <a:t>All PEs write-back through the same output network; each PEs should output ‘x’ elements via network one-after-another at every ‘x’ cycles. Therefore, </a:t>
            </a:r>
            <a:r>
              <a:rPr lang="en-US" sz="2400" b="1" dirty="0"/>
              <a:t>PEs are triggered for write-back one-by-one at every ‘x’ cycles (x = </a:t>
            </a:r>
            <a:r>
              <a:rPr lang="en-US" sz="2400" b="1" dirty="0" err="1"/>
              <a:t>PE_trigger_latency</a:t>
            </a:r>
            <a:r>
              <a:rPr lang="en-US" sz="2400" b="1" dirty="0"/>
              <a:t>)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Same mechanism can apply for reducing data spatially among 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AD4C7-46F2-4271-AD7D-32DD42AF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8A2307-1961-4798-A4B7-F516552B910E}"/>
              </a:ext>
            </a:extLst>
          </p:cNvPr>
          <p:cNvGrpSpPr/>
          <p:nvPr/>
        </p:nvGrpSpPr>
        <p:grpSpPr>
          <a:xfrm>
            <a:off x="3003225" y="4562302"/>
            <a:ext cx="2279942" cy="1285616"/>
            <a:chOff x="3003225" y="4480110"/>
            <a:chExt cx="2279942" cy="12856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43278E-D580-4879-B82F-D6D56F6B536F}"/>
                </a:ext>
              </a:extLst>
            </p:cNvPr>
            <p:cNvSpPr/>
            <p:nvPr/>
          </p:nvSpPr>
          <p:spPr>
            <a:xfrm>
              <a:off x="3556185" y="4480110"/>
              <a:ext cx="641398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(1,1)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11077E-716F-4DD4-88DC-D50343FD0858}"/>
                </a:ext>
              </a:extLst>
            </p:cNvPr>
            <p:cNvSpPr/>
            <p:nvPr/>
          </p:nvSpPr>
          <p:spPr>
            <a:xfrm>
              <a:off x="4641769" y="4480110"/>
              <a:ext cx="641398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77DC64-1B20-4866-84FE-0B742D589792}"/>
                </a:ext>
              </a:extLst>
            </p:cNvPr>
            <p:cNvSpPr/>
            <p:nvPr/>
          </p:nvSpPr>
          <p:spPr>
            <a:xfrm>
              <a:off x="3556186" y="5275073"/>
              <a:ext cx="652548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(2,1)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1EBC55-3B54-44C8-9F6F-32479B6B40B9}"/>
                </a:ext>
              </a:extLst>
            </p:cNvPr>
            <p:cNvSpPr/>
            <p:nvPr/>
          </p:nvSpPr>
          <p:spPr>
            <a:xfrm>
              <a:off x="4641769" y="5275073"/>
              <a:ext cx="641398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(2,2)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3916F14-35D4-4070-9D5D-95BDE11D7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225" y="4640831"/>
              <a:ext cx="541809" cy="45241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5B5821E-6AAE-4352-B02F-41A5305C80C4}"/>
                </a:ext>
              </a:extLst>
            </p:cNvPr>
            <p:cNvCxnSpPr>
              <a:cxnSpLocks/>
            </p:cNvCxnSpPr>
            <p:nvPr/>
          </p:nvCxnSpPr>
          <p:spPr>
            <a:xfrm>
              <a:off x="3003225" y="5095686"/>
              <a:ext cx="552960" cy="4298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4A011F6-B508-4F63-A477-99BD2CDC5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5420" y="4643274"/>
              <a:ext cx="1345198" cy="452412"/>
            </a:xfrm>
            <a:prstGeom prst="bentConnector3">
              <a:avLst>
                <a:gd name="adj1" fmla="val 813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FE88389-2D6B-4D52-AD55-33CEC1685253}"/>
                </a:ext>
              </a:extLst>
            </p:cNvPr>
            <p:cNvCxnSpPr>
              <a:cxnSpLocks/>
            </p:cNvCxnSpPr>
            <p:nvPr/>
          </p:nvCxnSpPr>
          <p:spPr>
            <a:xfrm>
              <a:off x="3273712" y="5097486"/>
              <a:ext cx="1368057" cy="430445"/>
            </a:xfrm>
            <a:prstGeom prst="bentConnector3">
              <a:avLst>
                <a:gd name="adj1" fmla="val 800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C3CD25F-DB15-41F1-A298-3A2C5A1D3985}"/>
              </a:ext>
            </a:extLst>
          </p:cNvPr>
          <p:cNvSpPr txBox="1"/>
          <p:nvPr/>
        </p:nvSpPr>
        <p:spPr>
          <a:xfrm>
            <a:off x="838200" y="5938814"/>
            <a:ext cx="4819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computation: Trigger all PEs at beginning of RF pass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at cycle #t).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309F8-C5D4-438B-973B-CF18ED87BE79}"/>
              </a:ext>
            </a:extLst>
          </p:cNvPr>
          <p:cNvSpPr/>
          <p:nvPr/>
        </p:nvSpPr>
        <p:spPr>
          <a:xfrm>
            <a:off x="1993428" y="4587585"/>
            <a:ext cx="868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pe_exec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BDB86-C901-4413-92B2-45699B5DBF52}"/>
              </a:ext>
            </a:extLst>
          </p:cNvPr>
          <p:cNvSpPr/>
          <p:nvPr/>
        </p:nvSpPr>
        <p:spPr>
          <a:xfrm>
            <a:off x="1783300" y="4782395"/>
            <a:ext cx="1143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is_zero_init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0BCFEF-9E7C-45DD-A1E9-FB6F8D4B0628}"/>
              </a:ext>
            </a:extLst>
          </p:cNvPr>
          <p:cNvSpPr/>
          <p:nvPr/>
        </p:nvSpPr>
        <p:spPr>
          <a:xfrm>
            <a:off x="1034907" y="5027253"/>
            <a:ext cx="19205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change_RF_buf_Op1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3B1B92-6CF7-43DA-B525-DB509E7912AE}"/>
              </a:ext>
            </a:extLst>
          </p:cNvPr>
          <p:cNvSpPr/>
          <p:nvPr/>
        </p:nvSpPr>
        <p:spPr>
          <a:xfrm>
            <a:off x="1034907" y="5258169"/>
            <a:ext cx="19205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change_RF_buf_Op2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580D09-51F1-4220-AA12-D88007CC15DB}"/>
              </a:ext>
            </a:extLst>
          </p:cNvPr>
          <p:cNvSpPr/>
          <p:nvPr/>
        </p:nvSpPr>
        <p:spPr>
          <a:xfrm>
            <a:off x="1042263" y="5473444"/>
            <a:ext cx="19205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change_RF_buf_Op3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8C83D8-4176-4A53-A904-5A8D9D63C6E0}"/>
              </a:ext>
            </a:extLst>
          </p:cNvPr>
          <p:cNvSpPr/>
          <p:nvPr/>
        </p:nvSpPr>
        <p:spPr>
          <a:xfrm>
            <a:off x="6204012" y="4714401"/>
            <a:ext cx="13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is_write_back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1C7501-30A7-4ACA-A809-0878780B09BF}"/>
              </a:ext>
            </a:extLst>
          </p:cNvPr>
          <p:cNvSpPr/>
          <p:nvPr/>
        </p:nvSpPr>
        <p:spPr>
          <a:xfrm>
            <a:off x="6204012" y="4933564"/>
            <a:ext cx="1635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is_spatial_reduce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CA7DBE-74FB-4A93-BC4D-29FE060796E2}"/>
              </a:ext>
            </a:extLst>
          </p:cNvPr>
          <p:cNvSpPr txBox="1"/>
          <p:nvPr/>
        </p:nvSpPr>
        <p:spPr>
          <a:xfrm>
            <a:off x="1567919" y="435082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1-bit triggers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F7EBB-563B-4C4A-AC70-C00EAF3ED80F}"/>
              </a:ext>
            </a:extLst>
          </p:cNvPr>
          <p:cNvSpPr txBox="1"/>
          <p:nvPr/>
        </p:nvSpPr>
        <p:spPr>
          <a:xfrm>
            <a:off x="6211368" y="441306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1-bit triggers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31CDA0-F2DB-48A8-A845-5AA2A666E344}"/>
              </a:ext>
            </a:extLst>
          </p:cNvPr>
          <p:cNvGrpSpPr/>
          <p:nvPr/>
        </p:nvGrpSpPr>
        <p:grpSpPr>
          <a:xfrm>
            <a:off x="7908545" y="4532627"/>
            <a:ext cx="2279942" cy="1285616"/>
            <a:chOff x="3003225" y="4480110"/>
            <a:chExt cx="2279942" cy="128561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072B94-5EDD-45FB-BF4D-108DE9239595}"/>
                </a:ext>
              </a:extLst>
            </p:cNvPr>
            <p:cNvSpPr/>
            <p:nvPr/>
          </p:nvSpPr>
          <p:spPr>
            <a:xfrm>
              <a:off x="3556185" y="4480110"/>
              <a:ext cx="641398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(1,1)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016B1C-A95E-4ADE-9323-C7FB1445C2D8}"/>
                </a:ext>
              </a:extLst>
            </p:cNvPr>
            <p:cNvSpPr/>
            <p:nvPr/>
          </p:nvSpPr>
          <p:spPr>
            <a:xfrm>
              <a:off x="4641769" y="4480110"/>
              <a:ext cx="641398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3BCE2-C353-4885-812A-0C9C6B4797A5}"/>
                </a:ext>
              </a:extLst>
            </p:cNvPr>
            <p:cNvSpPr/>
            <p:nvPr/>
          </p:nvSpPr>
          <p:spPr>
            <a:xfrm>
              <a:off x="3556186" y="5275073"/>
              <a:ext cx="652548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(2,1)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650DFD-5824-4ED2-8C85-8B487B3F915C}"/>
                </a:ext>
              </a:extLst>
            </p:cNvPr>
            <p:cNvSpPr/>
            <p:nvPr/>
          </p:nvSpPr>
          <p:spPr>
            <a:xfrm>
              <a:off x="4641769" y="5275073"/>
              <a:ext cx="641398" cy="4906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(2,2)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7020FD7F-3E3A-4850-9DA2-6E5153EFA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225" y="4640831"/>
              <a:ext cx="541809" cy="45241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FCE74F2C-9F5C-49C5-81C2-7CBF96808E81}"/>
                </a:ext>
              </a:extLst>
            </p:cNvPr>
            <p:cNvCxnSpPr>
              <a:cxnSpLocks/>
            </p:cNvCxnSpPr>
            <p:nvPr/>
          </p:nvCxnSpPr>
          <p:spPr>
            <a:xfrm>
              <a:off x="3003225" y="5095686"/>
              <a:ext cx="552960" cy="4298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4E5262C1-FF3F-418E-9ABA-4C6513415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5420" y="4643274"/>
              <a:ext cx="1345198" cy="452412"/>
            </a:xfrm>
            <a:prstGeom prst="bentConnector3">
              <a:avLst>
                <a:gd name="adj1" fmla="val 813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9F3D462-DB3D-4FC8-8117-33C3020B223D}"/>
                </a:ext>
              </a:extLst>
            </p:cNvPr>
            <p:cNvCxnSpPr>
              <a:cxnSpLocks/>
            </p:cNvCxnSpPr>
            <p:nvPr/>
          </p:nvCxnSpPr>
          <p:spPr>
            <a:xfrm>
              <a:off x="3273712" y="5097486"/>
              <a:ext cx="1368057" cy="430445"/>
            </a:xfrm>
            <a:prstGeom prst="bentConnector3">
              <a:avLst>
                <a:gd name="adj1" fmla="val 800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E84DAAB-61FF-4AF9-99FA-903B2AE20023}"/>
              </a:ext>
            </a:extLst>
          </p:cNvPr>
          <p:cNvSpPr txBox="1"/>
          <p:nvPr/>
        </p:nvSpPr>
        <p:spPr>
          <a:xfrm>
            <a:off x="8676238" y="4196935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03DA91-B68C-4D81-BD5F-2843629B251F}"/>
              </a:ext>
            </a:extLst>
          </p:cNvPr>
          <p:cNvSpPr txBox="1"/>
          <p:nvPr/>
        </p:nvSpPr>
        <p:spPr>
          <a:xfrm>
            <a:off x="9620087" y="419931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t+x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5CABE3-760A-4B4E-9918-4E77F3223478}"/>
              </a:ext>
            </a:extLst>
          </p:cNvPr>
          <p:cNvSpPr txBox="1"/>
          <p:nvPr/>
        </p:nvSpPr>
        <p:spPr>
          <a:xfrm>
            <a:off x="8504592" y="503161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t+2x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915FAB-7C83-4337-AB9C-91ABF2168931}"/>
              </a:ext>
            </a:extLst>
          </p:cNvPr>
          <p:cNvSpPr txBox="1"/>
          <p:nvPr/>
        </p:nvSpPr>
        <p:spPr>
          <a:xfrm>
            <a:off x="9535938" y="50327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t+3x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2B06EC-E6A0-4A28-8ECF-3BB7680D0904}"/>
              </a:ext>
            </a:extLst>
          </p:cNvPr>
          <p:cNvSpPr txBox="1"/>
          <p:nvPr/>
        </p:nvSpPr>
        <p:spPr>
          <a:xfrm>
            <a:off x="6204012" y="5938302"/>
            <a:ext cx="440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write-back: Trigger PEs at beginning of RF pass,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one-by-one with offset of ‘x’ cycles.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6BA6FB-CD9E-43C1-AF6E-5A79043487D9}"/>
              </a:ext>
            </a:extLst>
          </p:cNvPr>
          <p:cNvSpPr txBox="1"/>
          <p:nvPr/>
        </p:nvSpPr>
        <p:spPr>
          <a:xfrm>
            <a:off x="3701892" y="4228397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595E2F-4340-4A9E-8C1B-483812041D43}"/>
              </a:ext>
            </a:extLst>
          </p:cNvPr>
          <p:cNvSpPr txBox="1"/>
          <p:nvPr/>
        </p:nvSpPr>
        <p:spPr>
          <a:xfrm>
            <a:off x="4822619" y="4234017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E2BE83-54EC-4A3E-A7D3-0AE08B81F3FD}"/>
              </a:ext>
            </a:extLst>
          </p:cNvPr>
          <p:cNvSpPr txBox="1"/>
          <p:nvPr/>
        </p:nvSpPr>
        <p:spPr>
          <a:xfrm>
            <a:off x="3732349" y="507350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0F9CD6-C2C3-4C78-AE60-442BC00D9B2B}"/>
              </a:ext>
            </a:extLst>
          </p:cNvPr>
          <p:cNvSpPr txBox="1"/>
          <p:nvPr/>
        </p:nvSpPr>
        <p:spPr>
          <a:xfrm>
            <a:off x="4861557" y="507350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5957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112C-425B-4122-BB85-3EA41DC9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Scheduling Triggers for PE Executions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72AD-CA43-44BB-8634-A61C05E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C3157-1376-444C-AA6F-8A9FD4C3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9" y="1914525"/>
            <a:ext cx="4610100" cy="1514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51A205-9AC8-4C61-A8E6-05E8E461FCD2}"/>
              </a:ext>
            </a:extLst>
          </p:cNvPr>
          <p:cNvSpPr/>
          <p:nvPr/>
        </p:nvSpPr>
        <p:spPr>
          <a:xfrm>
            <a:off x="606175" y="4411863"/>
            <a:ext cx="11229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SPM_pass_number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RF_pass_number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	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pe_exec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is_zero_init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is_write_back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is_spatial_reduce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		1	      1	          1		0		0	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		2	      0	          0		1		0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1BF366-FD28-4F99-A3B8-264E5C0CAED9}"/>
              </a:ext>
            </a:extLst>
          </p:cNvPr>
          <p:cNvSpPr/>
          <p:nvPr/>
        </p:nvSpPr>
        <p:spPr>
          <a:xfrm>
            <a:off x="4982964" y="5620360"/>
            <a:ext cx="4918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		1		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			0		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54CEE-BD2E-41C0-9EDF-1F75B07713C6}"/>
              </a:ext>
            </a:extLst>
          </p:cNvPr>
          <p:cNvSpPr txBox="1"/>
          <p:nvPr/>
        </p:nvSpPr>
        <p:spPr>
          <a:xfrm>
            <a:off x="996379" y="1461218"/>
            <a:ext cx="48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test/kernel/data_packets_interconnect.txt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F6115-6BE5-47F3-B66C-B339F519DF61}"/>
              </a:ext>
            </a:extLst>
          </p:cNvPr>
          <p:cNvSpPr/>
          <p:nvPr/>
        </p:nvSpPr>
        <p:spPr>
          <a:xfrm>
            <a:off x="4292219" y="5347874"/>
            <a:ext cx="755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change_RF_buf_Op1   change_RF_buf_Op2   change_RF_buf_Op3	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C2DC2B-C8BA-4CB6-BED6-568497224191}"/>
              </a:ext>
            </a:extLst>
          </p:cNvPr>
          <p:cNvCxnSpPr/>
          <p:nvPr/>
        </p:nvCxnSpPr>
        <p:spPr>
          <a:xfrm>
            <a:off x="2941833" y="4877105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1F3C0C-738A-42BC-91F3-B1B23745CCC4}"/>
              </a:ext>
            </a:extLst>
          </p:cNvPr>
          <p:cNvSpPr txBox="1"/>
          <p:nvPr/>
        </p:nvSpPr>
        <p:spPr>
          <a:xfrm>
            <a:off x="1999672" y="4666230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53AD0-C946-4C00-8887-B9694E1827A4}"/>
              </a:ext>
            </a:extLst>
          </p:cNvPr>
          <p:cNvSpPr txBox="1"/>
          <p:nvPr/>
        </p:nvSpPr>
        <p:spPr>
          <a:xfrm>
            <a:off x="1912790" y="4961348"/>
            <a:ext cx="11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writeback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C03AB-578A-42DB-96E7-664157451470}"/>
              </a:ext>
            </a:extLst>
          </p:cNvPr>
          <p:cNvCxnSpPr/>
          <p:nvPr/>
        </p:nvCxnSpPr>
        <p:spPr>
          <a:xfrm>
            <a:off x="2941832" y="5146014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09F55-F449-4678-8DA1-932BF58DC9F8}"/>
              </a:ext>
            </a:extLst>
          </p:cNvPr>
          <p:cNvSpPr/>
          <p:nvPr/>
        </p:nvSpPr>
        <p:spPr>
          <a:xfrm>
            <a:off x="598279" y="5343361"/>
            <a:ext cx="4232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SPM_pass_number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RF_pass_number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		1	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		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B0751-6441-481F-8811-398D695BD9BD}"/>
              </a:ext>
            </a:extLst>
          </p:cNvPr>
          <p:cNvSpPr txBox="1"/>
          <p:nvPr/>
        </p:nvSpPr>
        <p:spPr>
          <a:xfrm>
            <a:off x="6035639" y="1461218"/>
            <a:ext cx="5878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Rule: For triggering buffer change of operands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an input operand was prefetched in RF pass u,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trigger swapping of buffers for the operand in RF pass u+1.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an operand is going to be written back in RF pass v,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trigger swapping of buffers for the operand in RF pass v.</a:t>
            </a:r>
          </a:p>
        </p:txBody>
      </p:sp>
    </p:spTree>
    <p:extLst>
      <p:ext uri="{BB962C8B-B14F-4D97-AF65-F5344CB8AC3E}">
        <p14:creationId xmlns:p14="http://schemas.microsoft.com/office/powerpoint/2010/main" val="64358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6735-1D3A-4363-8CE1-15736C90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Processing Data in Double-buffered RFs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752F-AA21-497D-A87D-29B628D8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3955325"/>
            <a:ext cx="10710332" cy="2378076"/>
          </a:xfrm>
        </p:spPr>
        <p:txBody>
          <a:bodyPr>
            <a:normAutofit fontScale="92500"/>
          </a:bodyPr>
          <a:lstStyle/>
          <a:p>
            <a:r>
              <a:rPr lang="en-US" dirty="0"/>
              <a:t>Buffer indices swapped upon trigger to PEs for executing different RF pass.</a:t>
            </a:r>
          </a:p>
          <a:p>
            <a:pPr lvl="1"/>
            <a:r>
              <a:rPr lang="en-US" dirty="0"/>
              <a:t>Possible to reuse data throughout multiple RF passes.</a:t>
            </a:r>
          </a:p>
          <a:p>
            <a:r>
              <a:rPr lang="en-US" dirty="0"/>
              <a:t>Programmer/compiler provides starting address of each data operand</a:t>
            </a:r>
          </a:p>
          <a:p>
            <a:r>
              <a:rPr lang="en-US" dirty="0"/>
              <a:t>Allows single buffer management: both buffers should indicate to same set of registers while data communication and computation is done sequentially.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AE026-662D-4C1E-90BC-E2C04663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FC0A99-8D9F-4667-919E-539272A299A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1F15AC1-14E0-44F6-A895-E6BA96D2FD71}"/>
              </a:ext>
            </a:extLst>
          </p:cNvPr>
          <p:cNvSpPr/>
          <p:nvPr/>
        </p:nvSpPr>
        <p:spPr>
          <a:xfrm>
            <a:off x="3793066" y="2638592"/>
            <a:ext cx="1151467" cy="36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E249B-BA20-4DEC-AD11-5AD07C4ACA57}"/>
              </a:ext>
            </a:extLst>
          </p:cNvPr>
          <p:cNvSpPr/>
          <p:nvPr/>
        </p:nvSpPr>
        <p:spPr>
          <a:xfrm>
            <a:off x="4944533" y="1483086"/>
            <a:ext cx="1473199" cy="1912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6876D7E-B211-4A8B-9437-C22620F19D40}"/>
              </a:ext>
            </a:extLst>
          </p:cNvPr>
          <p:cNvSpPr/>
          <p:nvPr/>
        </p:nvSpPr>
        <p:spPr>
          <a:xfrm flipH="1">
            <a:off x="3793066" y="3009272"/>
            <a:ext cx="1151467" cy="36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46750-B668-470A-ACDE-476A99E890D1}"/>
              </a:ext>
            </a:extLst>
          </p:cNvPr>
          <p:cNvSpPr txBox="1"/>
          <p:nvPr/>
        </p:nvSpPr>
        <p:spPr>
          <a:xfrm>
            <a:off x="809568" y="2404295"/>
            <a:ext cx="312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Data communicated via interconnect with accelerator 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6CEC5-91AD-4561-A181-46BAAB2AFA43}"/>
              </a:ext>
            </a:extLst>
          </p:cNvPr>
          <p:cNvSpPr txBox="1"/>
          <p:nvPr/>
        </p:nvSpPr>
        <p:spPr>
          <a:xfrm>
            <a:off x="5012519" y="1832760"/>
            <a:ext cx="1337226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Register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File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B14AE-C8EE-4E89-8C0D-469D32EC8FB8}"/>
              </a:ext>
            </a:extLst>
          </p:cNvPr>
          <p:cNvCxnSpPr>
            <a:cxnSpLocks/>
          </p:cNvCxnSpPr>
          <p:nvPr/>
        </p:nvCxnSpPr>
        <p:spPr>
          <a:xfrm>
            <a:off x="4509503" y="2452853"/>
            <a:ext cx="248396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328DC1-B52C-4D74-BB2C-A7834B9DA760}"/>
              </a:ext>
            </a:extLst>
          </p:cNvPr>
          <p:cNvSpPr/>
          <p:nvPr/>
        </p:nvSpPr>
        <p:spPr>
          <a:xfrm>
            <a:off x="6417732" y="1616943"/>
            <a:ext cx="1151467" cy="36882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0D4CC0-43AB-43EF-8DC5-487B34003EAE}"/>
              </a:ext>
            </a:extLst>
          </p:cNvPr>
          <p:cNvSpPr/>
          <p:nvPr/>
        </p:nvSpPr>
        <p:spPr>
          <a:xfrm flipH="1">
            <a:off x="6417732" y="1970690"/>
            <a:ext cx="1151467" cy="36882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F0B9B-81FF-4690-B735-473939C5836C}"/>
              </a:ext>
            </a:extLst>
          </p:cNvPr>
          <p:cNvSpPr txBox="1"/>
          <p:nvPr/>
        </p:nvSpPr>
        <p:spPr>
          <a:xfrm>
            <a:off x="7679265" y="1532346"/>
            <a:ext cx="252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Data processed by function unit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92FEF-BBFF-4C74-83EC-D4EFF973E286}"/>
              </a:ext>
            </a:extLst>
          </p:cNvPr>
          <p:cNvSpPr txBox="1"/>
          <p:nvPr/>
        </p:nvSpPr>
        <p:spPr>
          <a:xfrm>
            <a:off x="1864843" y="1660489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reg_buf1_startIdx_Opi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FC69CE-FE24-4E7E-9F07-9DE9A376CE5C}"/>
              </a:ext>
            </a:extLst>
          </p:cNvPr>
          <p:cNvSpPr txBox="1"/>
          <p:nvPr/>
        </p:nvSpPr>
        <p:spPr>
          <a:xfrm>
            <a:off x="4565756" y="13442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A880F-E005-425B-94B6-4693F1F13578}"/>
              </a:ext>
            </a:extLst>
          </p:cNvPr>
          <p:cNvSpPr txBox="1"/>
          <p:nvPr/>
        </p:nvSpPr>
        <p:spPr>
          <a:xfrm>
            <a:off x="6417731" y="2496116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reg_buf2_startIdx_Opi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66997-98EE-48DD-A7EE-7602421E4FA8}"/>
              </a:ext>
            </a:extLst>
          </p:cNvPr>
          <p:cNvSpPr txBox="1"/>
          <p:nvPr/>
        </p:nvSpPr>
        <p:spPr>
          <a:xfrm>
            <a:off x="4633849" y="1816910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A72C2-E4FF-48C1-88EE-F2CE0CE16342}"/>
              </a:ext>
            </a:extLst>
          </p:cNvPr>
          <p:cNvSpPr txBox="1"/>
          <p:nvPr/>
        </p:nvSpPr>
        <p:spPr>
          <a:xfrm>
            <a:off x="6523460" y="2629133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C35385-37DC-4CE4-BCDF-B8652C625758}"/>
              </a:ext>
            </a:extLst>
          </p:cNvPr>
          <p:cNvSpPr txBox="1"/>
          <p:nvPr/>
        </p:nvSpPr>
        <p:spPr>
          <a:xfrm>
            <a:off x="6402390" y="312416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total_registers-1</a:t>
            </a:r>
          </a:p>
        </p:txBody>
      </p:sp>
    </p:spTree>
    <p:extLst>
      <p:ext uri="{BB962C8B-B14F-4D97-AF65-F5344CB8AC3E}">
        <p14:creationId xmlns:p14="http://schemas.microsoft.com/office/powerpoint/2010/main" val="142764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D9E4-5C1D-4BB6-BC04-F6272075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Configuring PE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B207E-2C75-49BD-8EC6-8306D52D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A82E4-181B-4772-9DA4-D9632ADEDF6D}"/>
              </a:ext>
            </a:extLst>
          </p:cNvPr>
          <p:cNvSpPr txBox="1"/>
          <p:nvPr/>
        </p:nvSpPr>
        <p:spPr>
          <a:xfrm>
            <a:off x="838200" y="1111988"/>
            <a:ext cx="48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test/kernel/config_PEs.txt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622FBD-1317-4718-9E5B-8A60CF3C19C7}"/>
              </a:ext>
            </a:extLst>
          </p:cNvPr>
          <p:cNvGrpSpPr/>
          <p:nvPr/>
        </p:nvGrpSpPr>
        <p:grpSpPr>
          <a:xfrm>
            <a:off x="799119" y="1506022"/>
            <a:ext cx="9897474" cy="4476750"/>
            <a:chOff x="866775" y="1879600"/>
            <a:chExt cx="9897474" cy="44767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F451AA-BB12-4A0D-A7C7-4EE21E94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775" y="1879600"/>
              <a:ext cx="5229225" cy="44767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CFA62B4-D780-4B46-AE26-420295327241}"/>
                </a:ext>
              </a:extLst>
            </p:cNvPr>
            <p:cNvCxnSpPr/>
            <p:nvPr/>
          </p:nvCxnSpPr>
          <p:spPr>
            <a:xfrm>
              <a:off x="3307315" y="3760342"/>
              <a:ext cx="5865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6FAD8C-4709-4409-B596-C4BFBF6C6AD8}"/>
                </a:ext>
              </a:extLst>
            </p:cNvPr>
            <p:cNvSpPr txBox="1"/>
            <p:nvPr/>
          </p:nvSpPr>
          <p:spPr>
            <a:xfrm>
              <a:off x="3976099" y="3575676"/>
              <a:ext cx="2814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Latency of the shortest RF pass.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7E642A-74DB-49E6-93E6-6891AA42D813}"/>
                </a:ext>
              </a:extLst>
            </p:cNvPr>
            <p:cNvCxnSpPr/>
            <p:nvPr/>
          </p:nvCxnSpPr>
          <p:spPr>
            <a:xfrm>
              <a:off x="3788488" y="3974118"/>
              <a:ext cx="5865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A9CBBB-C561-4CC5-8875-3F7181F0B537}"/>
                </a:ext>
              </a:extLst>
            </p:cNvPr>
            <p:cNvSpPr txBox="1"/>
            <p:nvPr/>
          </p:nvSpPr>
          <p:spPr>
            <a:xfrm>
              <a:off x="4375079" y="3803757"/>
              <a:ext cx="6177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Total cycles in which PEs fetch new instructions and perform operations.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ADD329C4-6BC4-4EF3-9665-3F0775EBE3D4}"/>
                </a:ext>
              </a:extLst>
            </p:cNvPr>
            <p:cNvSpPr/>
            <p:nvPr/>
          </p:nvSpPr>
          <p:spPr>
            <a:xfrm>
              <a:off x="6411074" y="4376791"/>
              <a:ext cx="349322" cy="190936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144CD7-2A37-4658-B279-8AFD8FE1B68B}"/>
                </a:ext>
              </a:extLst>
            </p:cNvPr>
            <p:cNvSpPr txBox="1"/>
            <p:nvPr/>
          </p:nvSpPr>
          <p:spPr>
            <a:xfrm>
              <a:off x="6760396" y="5126804"/>
              <a:ext cx="4003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Specify partitioning of RF for double-buffering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CC97F6-E6AF-45E5-A1FF-FB9AD06AC056}"/>
              </a:ext>
            </a:extLst>
          </p:cNvPr>
          <p:cNvSpPr txBox="1"/>
          <p:nvPr/>
        </p:nvSpPr>
        <p:spPr>
          <a:xfrm>
            <a:off x="678712" y="5954137"/>
            <a:ext cx="8210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 this example of vector summation, since there is 1 effective RF and SPM pass, we do not benefit from double buffering. So we set the indices for both buffers to the same values.</a:t>
            </a:r>
          </a:p>
        </p:txBody>
      </p:sp>
    </p:spTree>
    <p:extLst>
      <p:ext uri="{BB962C8B-B14F-4D97-AF65-F5344CB8AC3E}">
        <p14:creationId xmlns:p14="http://schemas.microsoft.com/office/powerpoint/2010/main" val="121828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1956D43-A972-4CBB-96AD-ACFA181965BC}"/>
              </a:ext>
            </a:extLst>
          </p:cNvPr>
          <p:cNvCxnSpPr/>
          <p:nvPr/>
        </p:nvCxnSpPr>
        <p:spPr>
          <a:xfrm>
            <a:off x="9266755" y="3136084"/>
            <a:ext cx="18992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A3798F6-3690-45C9-9FFA-F81C1310E723}"/>
              </a:ext>
            </a:extLst>
          </p:cNvPr>
          <p:cNvCxnSpPr/>
          <p:nvPr/>
        </p:nvCxnSpPr>
        <p:spPr>
          <a:xfrm>
            <a:off x="9285799" y="3270197"/>
            <a:ext cx="189926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5452FE-3105-472A-B768-666B0CA3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/>
              <a:t>PE Execution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BDC8-486D-4BC2-B724-C7C5EBAB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3C5FA-9C10-4994-A6B5-ED6DB2356144}"/>
              </a:ext>
            </a:extLst>
          </p:cNvPr>
          <p:cNvSpPr txBox="1"/>
          <p:nvPr/>
        </p:nvSpPr>
        <p:spPr>
          <a:xfrm>
            <a:off x="2073750" y="2494802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Fetched</a:t>
            </a:r>
            <a:br>
              <a:rPr lang="en-US" dirty="0"/>
            </a:br>
            <a:r>
              <a:rPr lang="en-US" dirty="0"/>
              <a:t>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E4E5F-1979-43C0-9D88-FCED009C120B}"/>
              </a:ext>
            </a:extLst>
          </p:cNvPr>
          <p:cNvSpPr txBox="1"/>
          <p:nvPr/>
        </p:nvSpPr>
        <p:spPr>
          <a:xfrm>
            <a:off x="283710" y="344304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s_fetch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4316A-F3CB-4A4D-BAEF-2017B13BE852}"/>
              </a:ext>
            </a:extLst>
          </p:cNvPr>
          <p:cNvSpPr/>
          <p:nvPr/>
        </p:nvSpPr>
        <p:spPr>
          <a:xfrm>
            <a:off x="3548331" y="1796534"/>
            <a:ext cx="406400" cy="20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A44E5ED-CF30-493D-B2A3-7CED108146F1}"/>
              </a:ext>
            </a:extLst>
          </p:cNvPr>
          <p:cNvSpPr/>
          <p:nvPr/>
        </p:nvSpPr>
        <p:spPr>
          <a:xfrm>
            <a:off x="3548331" y="3523734"/>
            <a:ext cx="4064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282FE-7C51-417E-93F1-3D4A2729D78E}"/>
              </a:ext>
            </a:extLst>
          </p:cNvPr>
          <p:cNvSpPr txBox="1"/>
          <p:nvPr/>
        </p:nvSpPr>
        <p:spPr>
          <a:xfrm>
            <a:off x="2380142" y="160951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3EDE1F-6AF6-4A11-9921-57DFF2AC869B}"/>
              </a:ext>
            </a:extLst>
          </p:cNvPr>
          <p:cNvSpPr/>
          <p:nvPr/>
        </p:nvSpPr>
        <p:spPr>
          <a:xfrm>
            <a:off x="6359260" y="1796534"/>
            <a:ext cx="406400" cy="20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33A3464-F753-4CFC-A3F2-813E99CF7770}"/>
              </a:ext>
            </a:extLst>
          </p:cNvPr>
          <p:cNvSpPr/>
          <p:nvPr/>
        </p:nvSpPr>
        <p:spPr>
          <a:xfrm>
            <a:off x="6359260" y="3523734"/>
            <a:ext cx="4064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BA90F-1003-45D7-BDDF-410D3EBF7B45}"/>
              </a:ext>
            </a:extLst>
          </p:cNvPr>
          <p:cNvSpPr txBox="1"/>
          <p:nvPr/>
        </p:nvSpPr>
        <p:spPr>
          <a:xfrm>
            <a:off x="2330395" y="3437994"/>
            <a:ext cx="11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s_decode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3839D-BB90-4F97-B38D-165FCE536E59}"/>
              </a:ext>
            </a:extLst>
          </p:cNvPr>
          <p:cNvSpPr/>
          <p:nvPr/>
        </p:nvSpPr>
        <p:spPr>
          <a:xfrm>
            <a:off x="8860355" y="1796534"/>
            <a:ext cx="406400" cy="20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9B5A33-A4E2-4DC9-94EE-E33A2FA0CEBB}"/>
              </a:ext>
            </a:extLst>
          </p:cNvPr>
          <p:cNvSpPr/>
          <p:nvPr/>
        </p:nvSpPr>
        <p:spPr>
          <a:xfrm>
            <a:off x="8860355" y="3523734"/>
            <a:ext cx="4064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5DB3E-66C7-4FAA-940D-526F6EE4B1E7}"/>
              </a:ext>
            </a:extLst>
          </p:cNvPr>
          <p:cNvSpPr txBox="1"/>
          <p:nvPr/>
        </p:nvSpPr>
        <p:spPr>
          <a:xfrm>
            <a:off x="4615103" y="3437994"/>
            <a:ext cx="12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s_RF_read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5CA93F-A30F-4DC6-B522-996815BD6B80}"/>
              </a:ext>
            </a:extLst>
          </p:cNvPr>
          <p:cNvSpPr txBox="1"/>
          <p:nvPr/>
        </p:nvSpPr>
        <p:spPr>
          <a:xfrm>
            <a:off x="6917464" y="3437994"/>
            <a:ext cx="195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s_mult_stages</a:t>
            </a:r>
            <a:r>
              <a:rPr lang="en-US" dirty="0"/>
              <a:t>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BF8138-987B-437A-BDF2-4E395DEEA6C9}"/>
              </a:ext>
            </a:extLst>
          </p:cNvPr>
          <p:cNvSpPr/>
          <p:nvPr/>
        </p:nvSpPr>
        <p:spPr>
          <a:xfrm>
            <a:off x="11166015" y="1796534"/>
            <a:ext cx="406400" cy="20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285DE7-E19D-4B42-AA7B-F7D509598FF9}"/>
              </a:ext>
            </a:extLst>
          </p:cNvPr>
          <p:cNvSpPr/>
          <p:nvPr/>
        </p:nvSpPr>
        <p:spPr>
          <a:xfrm>
            <a:off x="11166015" y="3523734"/>
            <a:ext cx="4064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340E0-09B7-474D-BF1F-B038E3962330}"/>
              </a:ext>
            </a:extLst>
          </p:cNvPr>
          <p:cNvSpPr txBox="1"/>
          <p:nvPr/>
        </p:nvSpPr>
        <p:spPr>
          <a:xfrm>
            <a:off x="2520086" y="5984415"/>
            <a:ext cx="195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s_add_stages</a:t>
            </a:r>
            <a:r>
              <a:rPr lang="en-US" dirty="0"/>
              <a:t>[1:y]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744070-2E52-4591-8DE2-032F33521C7C}"/>
              </a:ext>
            </a:extLst>
          </p:cNvPr>
          <p:cNvSpPr/>
          <p:nvPr/>
        </p:nvSpPr>
        <p:spPr>
          <a:xfrm>
            <a:off x="4968526" y="4148667"/>
            <a:ext cx="406400" cy="20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5CFAD57-6CA0-4296-B548-FCB84160C271}"/>
              </a:ext>
            </a:extLst>
          </p:cNvPr>
          <p:cNvSpPr/>
          <p:nvPr/>
        </p:nvSpPr>
        <p:spPr>
          <a:xfrm>
            <a:off x="4968526" y="5875867"/>
            <a:ext cx="4064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0ED9A-7B06-478C-8E75-7E399EB536B1}"/>
              </a:ext>
            </a:extLst>
          </p:cNvPr>
          <p:cNvSpPr txBox="1"/>
          <p:nvPr/>
        </p:nvSpPr>
        <p:spPr>
          <a:xfrm>
            <a:off x="2868753" y="6260167"/>
            <a:ext cx="12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s_RF_write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8877B-AAC3-4725-A10A-F496A91CC0E7}"/>
              </a:ext>
            </a:extLst>
          </p:cNvPr>
          <p:cNvSpPr txBox="1"/>
          <p:nvPr/>
        </p:nvSpPr>
        <p:spPr>
          <a:xfrm>
            <a:off x="4374152" y="2069868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reg_Op1</a:t>
            </a:r>
            <a:br>
              <a:rPr lang="en-US" dirty="0"/>
            </a:br>
            <a:r>
              <a:rPr lang="en-US" dirty="0"/>
              <a:t>reg_Op2</a:t>
            </a:r>
          </a:p>
          <a:p>
            <a:r>
              <a:rPr lang="en-US" dirty="0"/>
              <a:t>reg_Op3</a:t>
            </a:r>
            <a:br>
              <a:rPr lang="en-US" dirty="0"/>
            </a:br>
            <a:r>
              <a:rPr lang="en-US" dirty="0"/>
              <a:t>is_add_Op2_self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A9819D3-D211-4F35-8C9A-55C59FFFC23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22810" y="2494802"/>
            <a:ext cx="1051342" cy="323166"/>
          </a:xfrm>
          <a:prstGeom prst="bentConnector3">
            <a:avLst>
              <a:gd name="adj1" fmla="val 78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EC93DB0-217F-4BA9-8CAD-092816E1A46A}"/>
              </a:ext>
            </a:extLst>
          </p:cNvPr>
          <p:cNvCxnSpPr>
            <a:stCxn id="5" idx="3"/>
          </p:cNvCxnSpPr>
          <p:nvPr/>
        </p:nvCxnSpPr>
        <p:spPr>
          <a:xfrm flipV="1">
            <a:off x="3322810" y="2232133"/>
            <a:ext cx="1051342" cy="585835"/>
          </a:xfrm>
          <a:prstGeom prst="bentConnector3">
            <a:avLst>
              <a:gd name="adj1" fmla="val 78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F5A7B93-13F2-481D-A8B1-E28800F603DE}"/>
              </a:ext>
            </a:extLst>
          </p:cNvPr>
          <p:cNvCxnSpPr>
            <a:stCxn id="5" idx="3"/>
          </p:cNvCxnSpPr>
          <p:nvPr/>
        </p:nvCxnSpPr>
        <p:spPr>
          <a:xfrm>
            <a:off x="3322810" y="2817968"/>
            <a:ext cx="10513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73ADFA-DF08-4D09-A800-0561E58E9A37}"/>
              </a:ext>
            </a:extLst>
          </p:cNvPr>
          <p:cNvCxnSpPr>
            <a:stCxn id="5" idx="3"/>
          </p:cNvCxnSpPr>
          <p:nvPr/>
        </p:nvCxnSpPr>
        <p:spPr>
          <a:xfrm>
            <a:off x="3322810" y="2817968"/>
            <a:ext cx="1051342" cy="323165"/>
          </a:xfrm>
          <a:prstGeom prst="bentConnector3">
            <a:avLst>
              <a:gd name="adj1" fmla="val 78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992CA5-2981-4749-B141-9D88C16529E6}"/>
              </a:ext>
            </a:extLst>
          </p:cNvPr>
          <p:cNvSpPr/>
          <p:nvPr/>
        </p:nvSpPr>
        <p:spPr>
          <a:xfrm>
            <a:off x="7217865" y="1862268"/>
            <a:ext cx="1096458" cy="115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46691-9135-4DC7-A532-B93097D0B9D7}"/>
              </a:ext>
            </a:extLst>
          </p:cNvPr>
          <p:cNvCxnSpPr>
            <a:cxnSpLocks/>
          </p:cNvCxnSpPr>
          <p:nvPr/>
        </p:nvCxnSpPr>
        <p:spPr>
          <a:xfrm>
            <a:off x="5480637" y="2232133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F901B5-B552-4B1E-8984-C53C616D94AA}"/>
              </a:ext>
            </a:extLst>
          </p:cNvPr>
          <p:cNvCxnSpPr>
            <a:cxnSpLocks/>
          </p:cNvCxnSpPr>
          <p:nvPr/>
        </p:nvCxnSpPr>
        <p:spPr>
          <a:xfrm>
            <a:off x="5480637" y="2525049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74D46C-E922-4F36-BFF7-4A6755E2036A}"/>
              </a:ext>
            </a:extLst>
          </p:cNvPr>
          <p:cNvCxnSpPr>
            <a:cxnSpLocks/>
          </p:cNvCxnSpPr>
          <p:nvPr/>
        </p:nvCxnSpPr>
        <p:spPr>
          <a:xfrm>
            <a:off x="5480637" y="2831050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D63793-A414-49D0-B855-1AA78DBFC4CF}"/>
              </a:ext>
            </a:extLst>
          </p:cNvPr>
          <p:cNvCxnSpPr>
            <a:cxnSpLocks/>
          </p:cNvCxnSpPr>
          <p:nvPr/>
        </p:nvCxnSpPr>
        <p:spPr>
          <a:xfrm>
            <a:off x="8313497" y="2232133"/>
            <a:ext cx="1408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6AFB5A-0BB5-4C25-874A-BECA557590B5}"/>
              </a:ext>
            </a:extLst>
          </p:cNvPr>
          <p:cNvCxnSpPr>
            <a:cxnSpLocks/>
          </p:cNvCxnSpPr>
          <p:nvPr/>
        </p:nvCxnSpPr>
        <p:spPr>
          <a:xfrm>
            <a:off x="8320987" y="2525049"/>
            <a:ext cx="140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9CD940-C287-49E4-B766-ECC2A9A63E3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301781" y="2812534"/>
            <a:ext cx="558574" cy="1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B24B36C-85AA-4A8B-98D0-1DEAADBF34C6}"/>
              </a:ext>
            </a:extLst>
          </p:cNvPr>
          <p:cNvSpPr txBox="1"/>
          <p:nvPr/>
        </p:nvSpPr>
        <p:spPr>
          <a:xfrm>
            <a:off x="8301781" y="19073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BAAC6F-6BDE-4D13-B7AD-A117E031220B}"/>
              </a:ext>
            </a:extLst>
          </p:cNvPr>
          <p:cNvSpPr txBox="1"/>
          <p:nvPr/>
        </p:nvSpPr>
        <p:spPr>
          <a:xfrm>
            <a:off x="8301781" y="219481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C50B78-D3AB-4EA5-B563-994B798FB40B}"/>
              </a:ext>
            </a:extLst>
          </p:cNvPr>
          <p:cNvSpPr txBox="1"/>
          <p:nvPr/>
        </p:nvSpPr>
        <p:spPr>
          <a:xfrm>
            <a:off x="8320987" y="248230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Op3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47E7893-BB23-4C41-BCC5-16F9DFD46D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18156" y="3029207"/>
            <a:ext cx="101137" cy="414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05BA3E-AA9D-4BBF-82AD-19226E59EB05}"/>
              </a:ext>
            </a:extLst>
          </p:cNvPr>
          <p:cNvCxnSpPr/>
          <p:nvPr/>
        </p:nvCxnSpPr>
        <p:spPr>
          <a:xfrm>
            <a:off x="6765660" y="3271336"/>
            <a:ext cx="208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A4864EF-E91B-4493-9E69-88212E435A96}"/>
              </a:ext>
            </a:extLst>
          </p:cNvPr>
          <p:cNvSpPr/>
          <p:nvPr/>
        </p:nvSpPr>
        <p:spPr>
          <a:xfrm>
            <a:off x="9722437" y="1907333"/>
            <a:ext cx="838200" cy="786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6F5910-FD44-4C48-9B56-14906C4B904D}"/>
              </a:ext>
            </a:extLst>
          </p:cNvPr>
          <p:cNvSpPr txBox="1"/>
          <p:nvPr/>
        </p:nvSpPr>
        <p:spPr>
          <a:xfrm>
            <a:off x="46756" y="317293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is_zero_init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2875866-9117-441B-B8C8-56A2AC9D2E9E}"/>
              </a:ext>
            </a:extLst>
          </p:cNvPr>
          <p:cNvCxnSpPr>
            <a:cxnSpLocks/>
          </p:cNvCxnSpPr>
          <p:nvPr/>
        </p:nvCxnSpPr>
        <p:spPr>
          <a:xfrm>
            <a:off x="1284842" y="3390070"/>
            <a:ext cx="367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DE1CF91-E473-46F7-98BD-ABF79A4A5CB1}"/>
              </a:ext>
            </a:extLst>
          </p:cNvPr>
          <p:cNvCxnSpPr/>
          <p:nvPr/>
        </p:nvCxnSpPr>
        <p:spPr>
          <a:xfrm>
            <a:off x="3954731" y="3402201"/>
            <a:ext cx="2404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C8A68A-0EF9-4F97-9AE8-A6B351756472}"/>
              </a:ext>
            </a:extLst>
          </p:cNvPr>
          <p:cNvCxnSpPr>
            <a:cxnSpLocks/>
          </p:cNvCxnSpPr>
          <p:nvPr/>
        </p:nvCxnSpPr>
        <p:spPr>
          <a:xfrm>
            <a:off x="6765660" y="3402201"/>
            <a:ext cx="208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FE3EC7-251D-4AA9-A218-764D13A30CDA}"/>
              </a:ext>
            </a:extLst>
          </p:cNvPr>
          <p:cNvSpPr/>
          <p:nvPr/>
        </p:nvSpPr>
        <p:spPr>
          <a:xfrm>
            <a:off x="1652653" y="1796534"/>
            <a:ext cx="406400" cy="20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9D058DBA-11F2-4224-96A4-C0B43C47FB55}"/>
              </a:ext>
            </a:extLst>
          </p:cNvPr>
          <p:cNvSpPr/>
          <p:nvPr/>
        </p:nvSpPr>
        <p:spPr>
          <a:xfrm>
            <a:off x="1652653" y="3523734"/>
            <a:ext cx="4064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4B42F4-645B-4B2D-BA9A-3D0C6777B063}"/>
              </a:ext>
            </a:extLst>
          </p:cNvPr>
          <p:cNvCxnSpPr>
            <a:cxnSpLocks/>
          </p:cNvCxnSpPr>
          <p:nvPr/>
        </p:nvCxnSpPr>
        <p:spPr>
          <a:xfrm>
            <a:off x="2073750" y="3390070"/>
            <a:ext cx="146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270F0D58-8686-4B31-8565-D2F547CD81E4}"/>
              </a:ext>
            </a:extLst>
          </p:cNvPr>
          <p:cNvSpPr/>
          <p:nvPr/>
        </p:nvSpPr>
        <p:spPr>
          <a:xfrm>
            <a:off x="9872133" y="2921732"/>
            <a:ext cx="220134" cy="786668"/>
          </a:xfrm>
          <a:custGeom>
            <a:avLst/>
            <a:gdLst>
              <a:gd name="connsiteX0" fmla="*/ 0 w 355600"/>
              <a:gd name="connsiteY0" fmla="*/ 0 h 1845733"/>
              <a:gd name="connsiteX1" fmla="*/ 0 w 355600"/>
              <a:gd name="connsiteY1" fmla="*/ 1845733 h 1845733"/>
              <a:gd name="connsiteX2" fmla="*/ 355600 w 355600"/>
              <a:gd name="connsiteY2" fmla="*/ 1490133 h 1845733"/>
              <a:gd name="connsiteX3" fmla="*/ 355600 w 355600"/>
              <a:gd name="connsiteY3" fmla="*/ 287867 h 1845733"/>
              <a:gd name="connsiteX4" fmla="*/ 0 w 355600"/>
              <a:gd name="connsiteY4" fmla="*/ 0 h 184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" h="1845733">
                <a:moveTo>
                  <a:pt x="0" y="0"/>
                </a:moveTo>
                <a:lnTo>
                  <a:pt x="0" y="1845733"/>
                </a:lnTo>
                <a:lnTo>
                  <a:pt x="355600" y="1490133"/>
                </a:lnTo>
                <a:lnTo>
                  <a:pt x="355600" y="28786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DE0ED7-3D19-4072-A58A-8B545196FF73}"/>
              </a:ext>
            </a:extLst>
          </p:cNvPr>
          <p:cNvSpPr txBox="1"/>
          <p:nvPr/>
        </p:nvSpPr>
        <p:spPr>
          <a:xfrm>
            <a:off x="9327984" y="30855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BFD2205-AEA9-4F57-920A-90B5F907607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66755" y="2812534"/>
            <a:ext cx="605378" cy="323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012109-4BB3-4E1F-95F3-680A482CB573}"/>
              </a:ext>
            </a:extLst>
          </p:cNvPr>
          <p:cNvCxnSpPr>
            <a:cxnSpLocks/>
          </p:cNvCxnSpPr>
          <p:nvPr/>
        </p:nvCxnSpPr>
        <p:spPr>
          <a:xfrm>
            <a:off x="9585061" y="3322571"/>
            <a:ext cx="28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45BE0EF-4D4C-4499-BFC6-B59A0608B190}"/>
              </a:ext>
            </a:extLst>
          </p:cNvPr>
          <p:cNvCxnSpPr>
            <a:cxnSpLocks/>
          </p:cNvCxnSpPr>
          <p:nvPr/>
        </p:nvCxnSpPr>
        <p:spPr>
          <a:xfrm>
            <a:off x="9266755" y="3429000"/>
            <a:ext cx="713110" cy="210529"/>
          </a:xfrm>
          <a:prstGeom prst="bentConnector4">
            <a:avLst>
              <a:gd name="adj1" fmla="val 31950"/>
              <a:gd name="adj2" fmla="val 208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26DFC0-6021-42C5-AED3-E4ECEA0271F1}"/>
              </a:ext>
            </a:extLst>
          </p:cNvPr>
          <p:cNvCxnSpPr/>
          <p:nvPr/>
        </p:nvCxnSpPr>
        <p:spPr>
          <a:xfrm>
            <a:off x="10092267" y="3429000"/>
            <a:ext cx="1073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B51E497-D682-4811-B3E0-2230320FF105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0560637" y="2300667"/>
            <a:ext cx="60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0DDA99B-5385-4ABF-828F-BA1FEA760DA1}"/>
              </a:ext>
            </a:extLst>
          </p:cNvPr>
          <p:cNvCxnSpPr>
            <a:cxnSpLocks/>
          </p:cNvCxnSpPr>
          <p:nvPr/>
        </p:nvCxnSpPr>
        <p:spPr>
          <a:xfrm>
            <a:off x="5961601" y="2830668"/>
            <a:ext cx="382636" cy="267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666B39-516B-4AC0-813F-8CA9747014A5}"/>
              </a:ext>
            </a:extLst>
          </p:cNvPr>
          <p:cNvCxnSpPr/>
          <p:nvPr/>
        </p:nvCxnSpPr>
        <p:spPr>
          <a:xfrm>
            <a:off x="6765660" y="3136084"/>
            <a:ext cx="208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FA85B8A-F63F-49A6-81F2-EC05C1F1269C}"/>
              </a:ext>
            </a:extLst>
          </p:cNvPr>
          <p:cNvSpPr/>
          <p:nvPr/>
        </p:nvSpPr>
        <p:spPr>
          <a:xfrm>
            <a:off x="1652653" y="4148667"/>
            <a:ext cx="406400" cy="20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B8CE4211-6A3A-40DD-ABEA-F346CBE6CF2F}"/>
              </a:ext>
            </a:extLst>
          </p:cNvPr>
          <p:cNvSpPr/>
          <p:nvPr/>
        </p:nvSpPr>
        <p:spPr>
          <a:xfrm>
            <a:off x="1652653" y="5875867"/>
            <a:ext cx="4064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EF1F43B-D4BA-4A1E-AC9B-B5D7D22B8038}"/>
              </a:ext>
            </a:extLst>
          </p:cNvPr>
          <p:cNvCxnSpPr>
            <a:cxnSpLocks/>
          </p:cNvCxnSpPr>
          <p:nvPr/>
        </p:nvCxnSpPr>
        <p:spPr>
          <a:xfrm>
            <a:off x="1284842" y="5743803"/>
            <a:ext cx="367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19BBD66-54D9-410E-8133-643D0EED308E}"/>
              </a:ext>
            </a:extLst>
          </p:cNvPr>
          <p:cNvCxnSpPr>
            <a:cxnSpLocks/>
          </p:cNvCxnSpPr>
          <p:nvPr/>
        </p:nvCxnSpPr>
        <p:spPr>
          <a:xfrm>
            <a:off x="1284842" y="5486401"/>
            <a:ext cx="367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C294F68-4933-4E5F-A593-C63E92EE2E5F}"/>
              </a:ext>
            </a:extLst>
          </p:cNvPr>
          <p:cNvCxnSpPr>
            <a:cxnSpLocks/>
          </p:cNvCxnSpPr>
          <p:nvPr/>
        </p:nvCxnSpPr>
        <p:spPr>
          <a:xfrm>
            <a:off x="1284841" y="5209662"/>
            <a:ext cx="367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CC7B317-0F90-442C-BCC3-1D7E0EDD68EF}"/>
              </a:ext>
            </a:extLst>
          </p:cNvPr>
          <p:cNvSpPr/>
          <p:nvPr/>
        </p:nvSpPr>
        <p:spPr>
          <a:xfrm>
            <a:off x="2694632" y="4957135"/>
            <a:ext cx="220134" cy="786668"/>
          </a:xfrm>
          <a:custGeom>
            <a:avLst/>
            <a:gdLst>
              <a:gd name="connsiteX0" fmla="*/ 0 w 355600"/>
              <a:gd name="connsiteY0" fmla="*/ 0 h 1845733"/>
              <a:gd name="connsiteX1" fmla="*/ 0 w 355600"/>
              <a:gd name="connsiteY1" fmla="*/ 1845733 h 1845733"/>
              <a:gd name="connsiteX2" fmla="*/ 355600 w 355600"/>
              <a:gd name="connsiteY2" fmla="*/ 1490133 h 1845733"/>
              <a:gd name="connsiteX3" fmla="*/ 355600 w 355600"/>
              <a:gd name="connsiteY3" fmla="*/ 287867 h 1845733"/>
              <a:gd name="connsiteX4" fmla="*/ 0 w 355600"/>
              <a:gd name="connsiteY4" fmla="*/ 0 h 184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" h="1845733">
                <a:moveTo>
                  <a:pt x="0" y="0"/>
                </a:moveTo>
                <a:lnTo>
                  <a:pt x="0" y="1845733"/>
                </a:lnTo>
                <a:lnTo>
                  <a:pt x="355600" y="1490133"/>
                </a:lnTo>
                <a:lnTo>
                  <a:pt x="355600" y="28786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C11C4F34-1945-4336-8FC9-365E0278D7F9}"/>
              </a:ext>
            </a:extLst>
          </p:cNvPr>
          <p:cNvCxnSpPr>
            <a:cxnSpLocks/>
          </p:cNvCxnSpPr>
          <p:nvPr/>
        </p:nvCxnSpPr>
        <p:spPr>
          <a:xfrm>
            <a:off x="2089254" y="5464403"/>
            <a:ext cx="713110" cy="210529"/>
          </a:xfrm>
          <a:prstGeom prst="bentConnector4">
            <a:avLst>
              <a:gd name="adj1" fmla="val 31950"/>
              <a:gd name="adj2" fmla="val 208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DD6EE16-D9FB-47F2-A3CF-0AAEC24F768D}"/>
              </a:ext>
            </a:extLst>
          </p:cNvPr>
          <p:cNvSpPr txBox="1"/>
          <p:nvPr/>
        </p:nvSpPr>
        <p:spPr>
          <a:xfrm>
            <a:off x="263338" y="512726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add_</a:t>
            </a:r>
            <a:br>
              <a:rPr lang="en-US" dirty="0"/>
            </a:br>
            <a:r>
              <a:rPr lang="en-US" dirty="0"/>
              <a:t>Op2_self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D9315FF-ABF8-45D2-AFE0-B1B16234E8EC}"/>
              </a:ext>
            </a:extLst>
          </p:cNvPr>
          <p:cNvSpPr txBox="1"/>
          <p:nvPr/>
        </p:nvSpPr>
        <p:spPr>
          <a:xfrm>
            <a:off x="375740" y="56912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Op2_init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D06E59E-6D94-4039-A295-85B1C2BD4065}"/>
              </a:ext>
            </a:extLst>
          </p:cNvPr>
          <p:cNvCxnSpPr>
            <a:cxnSpLocks/>
            <a:stCxn id="160" idx="3"/>
          </p:cNvCxnSpPr>
          <p:nvPr/>
        </p:nvCxnSpPr>
        <p:spPr>
          <a:xfrm flipH="1" flipV="1">
            <a:off x="2677443" y="5090590"/>
            <a:ext cx="1418181" cy="36677"/>
          </a:xfrm>
          <a:prstGeom prst="bentConnector5">
            <a:avLst>
              <a:gd name="adj1" fmla="val -16119"/>
              <a:gd name="adj2" fmla="val 1412275"/>
              <a:gd name="adj3" fmla="val 116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EB02CDA6-D0D7-47A2-A04D-6F93282DA355}"/>
              </a:ext>
            </a:extLst>
          </p:cNvPr>
          <p:cNvCxnSpPr/>
          <p:nvPr/>
        </p:nvCxnSpPr>
        <p:spPr>
          <a:xfrm flipV="1">
            <a:off x="2059053" y="5350469"/>
            <a:ext cx="650858" cy="393334"/>
          </a:xfrm>
          <a:prstGeom prst="bentConnector3">
            <a:avLst>
              <a:gd name="adj1" fmla="val 57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1A8AA1F-E0D0-4485-9544-04472FE560B7}"/>
              </a:ext>
            </a:extLst>
          </p:cNvPr>
          <p:cNvSpPr/>
          <p:nvPr/>
        </p:nvSpPr>
        <p:spPr>
          <a:xfrm>
            <a:off x="3270123" y="4837887"/>
            <a:ext cx="825501" cy="578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08BEEFF-B65A-4D75-8869-75FFA47D9881}"/>
              </a:ext>
            </a:extLst>
          </p:cNvPr>
          <p:cNvCxnSpPr>
            <a:endCxn id="160" idx="1"/>
          </p:cNvCxnSpPr>
          <p:nvPr/>
        </p:nvCxnSpPr>
        <p:spPr>
          <a:xfrm>
            <a:off x="2897577" y="5123635"/>
            <a:ext cx="372546" cy="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43C0C45-0F27-4821-8C92-D0990607139E}"/>
              </a:ext>
            </a:extLst>
          </p:cNvPr>
          <p:cNvSpPr txBox="1"/>
          <p:nvPr/>
        </p:nvSpPr>
        <p:spPr>
          <a:xfrm>
            <a:off x="375740" y="482562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reg_Op3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A1482D-7AEA-43AB-8C9C-5517B405B4D3}"/>
              </a:ext>
            </a:extLst>
          </p:cNvPr>
          <p:cNvSpPr/>
          <p:nvPr/>
        </p:nvSpPr>
        <p:spPr>
          <a:xfrm>
            <a:off x="5961601" y="4415399"/>
            <a:ext cx="1096458" cy="115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712C14-E2AC-481C-A425-220E4030AF8D}"/>
              </a:ext>
            </a:extLst>
          </p:cNvPr>
          <p:cNvCxnSpPr>
            <a:cxnSpLocks/>
          </p:cNvCxnSpPr>
          <p:nvPr/>
        </p:nvCxnSpPr>
        <p:spPr>
          <a:xfrm flipV="1">
            <a:off x="4095624" y="4598704"/>
            <a:ext cx="1848788" cy="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211DF7A-AD37-46DB-9354-F95F72E96E43}"/>
              </a:ext>
            </a:extLst>
          </p:cNvPr>
          <p:cNvCxnSpPr>
            <a:cxnSpLocks/>
          </p:cNvCxnSpPr>
          <p:nvPr/>
        </p:nvCxnSpPr>
        <p:spPr>
          <a:xfrm>
            <a:off x="5374926" y="5209662"/>
            <a:ext cx="603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31ABD6A-C2C6-4629-A647-044868BA8256}"/>
              </a:ext>
            </a:extLst>
          </p:cNvPr>
          <p:cNvCxnSpPr>
            <a:cxnSpLocks/>
          </p:cNvCxnSpPr>
          <p:nvPr/>
        </p:nvCxnSpPr>
        <p:spPr>
          <a:xfrm>
            <a:off x="2089254" y="5209662"/>
            <a:ext cx="287927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CECBA66-C24A-4C29-AE3E-0C26E612CEAA}"/>
              </a:ext>
            </a:extLst>
          </p:cNvPr>
          <p:cNvSpPr txBox="1"/>
          <p:nvPr/>
        </p:nvSpPr>
        <p:spPr>
          <a:xfrm>
            <a:off x="4804606" y="164355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AB0644-F8AD-446A-9A88-53AE87C05999}"/>
              </a:ext>
            </a:extLst>
          </p:cNvPr>
          <p:cNvSpPr txBox="1"/>
          <p:nvPr/>
        </p:nvSpPr>
        <p:spPr>
          <a:xfrm>
            <a:off x="7224466" y="129778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RF Read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E970469-F4B9-420A-8182-B384F3C548A2}"/>
              </a:ext>
            </a:extLst>
          </p:cNvPr>
          <p:cNvSpPr txBox="1"/>
          <p:nvPr/>
        </p:nvSpPr>
        <p:spPr>
          <a:xfrm>
            <a:off x="9461431" y="132051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Multiplication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0DE49C-6E4D-491E-B1E6-18DC8179C867}"/>
              </a:ext>
            </a:extLst>
          </p:cNvPr>
          <p:cNvSpPr txBox="1"/>
          <p:nvPr/>
        </p:nvSpPr>
        <p:spPr>
          <a:xfrm>
            <a:off x="3029599" y="407747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68908C5-CD71-48E9-9BDF-75C75A43FD2D}"/>
              </a:ext>
            </a:extLst>
          </p:cNvPr>
          <p:cNvSpPr txBox="1"/>
          <p:nvPr/>
        </p:nvSpPr>
        <p:spPr>
          <a:xfrm>
            <a:off x="6042235" y="3979582"/>
            <a:ext cx="104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RF Write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4BCF7D-2F5D-41E5-ABED-14E99AF4B050}"/>
              </a:ext>
            </a:extLst>
          </p:cNvPr>
          <p:cNvSpPr txBox="1"/>
          <p:nvPr/>
        </p:nvSpPr>
        <p:spPr>
          <a:xfrm>
            <a:off x="9266755" y="3947816"/>
            <a:ext cx="20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s_mult_stages</a:t>
            </a:r>
            <a:r>
              <a:rPr lang="en-US" dirty="0"/>
              <a:t>[1:x]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36BCA9-BA1D-473E-9D1A-436F06503C51}"/>
              </a:ext>
            </a:extLst>
          </p:cNvPr>
          <p:cNvSpPr txBox="1"/>
          <p:nvPr/>
        </p:nvSpPr>
        <p:spPr>
          <a:xfrm>
            <a:off x="9285799" y="4194920"/>
            <a:ext cx="195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s_add_stages</a:t>
            </a:r>
            <a:r>
              <a:rPr lang="en-US" dirty="0"/>
              <a:t>[0]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49473-956F-4BB1-A76F-A28ACC41032C}"/>
              </a:ext>
            </a:extLst>
          </p:cNvPr>
          <p:cNvSpPr txBox="1"/>
          <p:nvPr/>
        </p:nvSpPr>
        <p:spPr>
          <a:xfrm>
            <a:off x="6708511" y="5888279"/>
            <a:ext cx="5107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s_xxx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indicates state variables (1-bit) that determine whether the next stage should execute.</a:t>
            </a:r>
          </a:p>
        </p:txBody>
      </p:sp>
    </p:spTree>
    <p:extLst>
      <p:ext uri="{BB962C8B-B14F-4D97-AF65-F5344CB8AC3E}">
        <p14:creationId xmlns:p14="http://schemas.microsoft.com/office/powerpoint/2010/main" val="1545731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E315-482E-4FEC-9871-0BB731AB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/>
              <a:t>PE Instruction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068C5-C7CD-4150-948B-C1189091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EDAA2-8C5A-4DE0-B7EC-98A3191CD706}"/>
              </a:ext>
            </a:extLst>
          </p:cNvPr>
          <p:cNvSpPr txBox="1"/>
          <p:nvPr/>
        </p:nvSpPr>
        <p:spPr>
          <a:xfrm>
            <a:off x="1338333" y="2285999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FA7F4-E7B9-4F53-9344-B423B964F951}"/>
              </a:ext>
            </a:extLst>
          </p:cNvPr>
          <p:cNvSpPr/>
          <p:nvPr/>
        </p:nvSpPr>
        <p:spPr>
          <a:xfrm>
            <a:off x="2908031" y="2285999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00011011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B3509-A83F-4FE6-B7A1-2EA38652F127}"/>
              </a:ext>
            </a:extLst>
          </p:cNvPr>
          <p:cNvSpPr/>
          <p:nvPr/>
        </p:nvSpPr>
        <p:spPr>
          <a:xfrm>
            <a:off x="4529128" y="2285999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DD350-4E9A-46CE-977C-F1D851B5E55C}"/>
              </a:ext>
            </a:extLst>
          </p:cNvPr>
          <p:cNvSpPr/>
          <p:nvPr/>
        </p:nvSpPr>
        <p:spPr>
          <a:xfrm>
            <a:off x="6501323" y="2302931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625C7-4FC1-41A8-BAC9-E5DE5AC3EBAF}"/>
              </a:ext>
            </a:extLst>
          </p:cNvPr>
          <p:cNvSpPr txBox="1"/>
          <p:nvPr/>
        </p:nvSpPr>
        <p:spPr>
          <a:xfrm>
            <a:off x="1500236" y="289504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idx_Op1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301EA-3049-462A-B87C-7ECA3395AE59}"/>
              </a:ext>
            </a:extLst>
          </p:cNvPr>
          <p:cNvSpPr txBox="1"/>
          <p:nvPr/>
        </p:nvSpPr>
        <p:spPr>
          <a:xfrm>
            <a:off x="3069934" y="289504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idx_Op2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E268C-0F73-4898-9990-D767A5F2353B}"/>
              </a:ext>
            </a:extLst>
          </p:cNvPr>
          <p:cNvSpPr txBox="1"/>
          <p:nvPr/>
        </p:nvSpPr>
        <p:spPr>
          <a:xfrm>
            <a:off x="4639632" y="289504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idx_Op3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2D835-FD0F-4C67-8379-D8D7582C7955}"/>
              </a:ext>
            </a:extLst>
          </p:cNvPr>
          <p:cNvSpPr txBox="1"/>
          <p:nvPr/>
        </p:nvSpPr>
        <p:spPr>
          <a:xfrm>
            <a:off x="6588645" y="287434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1D00E-16C0-490E-8543-3EE01F4D2622}"/>
              </a:ext>
            </a:extLst>
          </p:cNvPr>
          <p:cNvSpPr txBox="1"/>
          <p:nvPr/>
        </p:nvSpPr>
        <p:spPr>
          <a:xfrm>
            <a:off x="7497020" y="2878107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add_Op2_self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59D93-864B-4D52-8C95-ED422EE3EC11}"/>
              </a:ext>
            </a:extLst>
          </p:cNvPr>
          <p:cNvSpPr txBox="1"/>
          <p:nvPr/>
        </p:nvSpPr>
        <p:spPr>
          <a:xfrm>
            <a:off x="1500236" y="1727755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[31:24]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DD975-1AF6-420B-A9BF-003F441A5906}"/>
              </a:ext>
            </a:extLst>
          </p:cNvPr>
          <p:cNvSpPr txBox="1"/>
          <p:nvPr/>
        </p:nvSpPr>
        <p:spPr>
          <a:xfrm>
            <a:off x="3135656" y="172775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[23:16]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531AC-99C5-4692-A78C-3345D29409B8}"/>
              </a:ext>
            </a:extLst>
          </p:cNvPr>
          <p:cNvSpPr txBox="1"/>
          <p:nvPr/>
        </p:nvSpPr>
        <p:spPr>
          <a:xfrm>
            <a:off x="4758253" y="1727755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[15:8]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1634B-35D6-4FCD-868B-3B4B5B77E9F6}"/>
              </a:ext>
            </a:extLst>
          </p:cNvPr>
          <p:cNvSpPr txBox="1"/>
          <p:nvPr/>
        </p:nvSpPr>
        <p:spPr>
          <a:xfrm>
            <a:off x="7064897" y="174941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[7:0]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312F1-018D-4B9C-BF1B-92FE8AF2360C}"/>
              </a:ext>
            </a:extLst>
          </p:cNvPr>
          <p:cNvSpPr txBox="1"/>
          <p:nvPr/>
        </p:nvSpPr>
        <p:spPr>
          <a:xfrm>
            <a:off x="1280365" y="3566333"/>
            <a:ext cx="5285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reg_Op1 = reg_idx_Op1_comp + idx_Op1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reg_Op2 = reg_idx_Op2_comp + idx_Op2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reg_Op3 = reg_idx_Op3_comp + idx_Op3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D4C8E3-CF98-4BB5-9659-0A408C14F290}"/>
              </a:ext>
            </a:extLst>
          </p:cNvPr>
          <p:cNvSpPr txBox="1"/>
          <p:nvPr/>
        </p:nvSpPr>
        <p:spPr>
          <a:xfrm>
            <a:off x="962984" y="4712020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reg_idx_Op1_comp = regs_startId_Op1[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buffer_num_comp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reg_idx_Op2_comp = regs_startId_Op2[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buffer_num_comp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reg_idx_Op3_comp = regs_startId_Op3[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buffer_num_comp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319C0-979C-49D7-8503-D6B2A7DAD41A}"/>
              </a:ext>
            </a:extLst>
          </p:cNvPr>
          <p:cNvSpPr txBox="1"/>
          <p:nvPr/>
        </p:nvSpPr>
        <p:spPr>
          <a:xfrm>
            <a:off x="8568492" y="4850521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Determined at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RF pass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E8FDA9F1-2D77-4930-9F06-2DE0AA0FBA96}"/>
              </a:ext>
            </a:extLst>
          </p:cNvPr>
          <p:cNvSpPr/>
          <p:nvPr/>
        </p:nvSpPr>
        <p:spPr>
          <a:xfrm>
            <a:off x="8207999" y="4850521"/>
            <a:ext cx="300122" cy="646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B5966-BA29-4A9A-A9E8-319B0868458B}"/>
              </a:ext>
            </a:extLst>
          </p:cNvPr>
          <p:cNvSpPr txBox="1"/>
          <p:nvPr/>
        </p:nvSpPr>
        <p:spPr>
          <a:xfrm>
            <a:off x="8070983" y="5534541"/>
            <a:ext cx="343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(depending on PE trigger, buffer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swapped between 0 and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4DDBB-6197-422E-8054-2F5D42328209}"/>
              </a:ext>
            </a:extLst>
          </p:cNvPr>
          <p:cNvSpPr txBox="1"/>
          <p:nvPr/>
        </p:nvSpPr>
        <p:spPr>
          <a:xfrm>
            <a:off x="7801994" y="3566333"/>
            <a:ext cx="3015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1 – adder op2 is either a register value or 0,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0 – adder adds upon value computed in previous cycle.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BFF0B1-040D-485B-93E3-74D5955965A2}"/>
              </a:ext>
            </a:extLst>
          </p:cNvPr>
          <p:cNvCxnSpPr/>
          <p:nvPr/>
        </p:nvCxnSpPr>
        <p:spPr>
          <a:xfrm flipV="1">
            <a:off x="8314712" y="3270429"/>
            <a:ext cx="0" cy="35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3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4E30-59CF-487D-ACB5-EE965EEB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14" y="250925"/>
            <a:ext cx="10515600" cy="1325563"/>
          </a:xfrm>
        </p:spPr>
        <p:txBody>
          <a:bodyPr anchor="t"/>
          <a:lstStyle/>
          <a:p>
            <a:r>
              <a:rPr lang="en-US" dirty="0"/>
              <a:t>Preparing PE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C7E3B-179C-4004-85B7-F305A530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A7DEB-532C-4186-BEA5-9E437E38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71" y="1414600"/>
            <a:ext cx="4240498" cy="3046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A468F-4917-4C18-A7ED-F9760F13C8B9}"/>
              </a:ext>
            </a:extLst>
          </p:cNvPr>
          <p:cNvSpPr txBox="1"/>
          <p:nvPr/>
        </p:nvSpPr>
        <p:spPr>
          <a:xfrm>
            <a:off x="935331" y="1038692"/>
            <a:ext cx="48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PEInstns.bin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F6F19-063F-4E84-97EA-3093EA847531}"/>
              </a:ext>
            </a:extLst>
          </p:cNvPr>
          <p:cNvSpPr txBox="1"/>
          <p:nvPr/>
        </p:nvSpPr>
        <p:spPr>
          <a:xfrm>
            <a:off x="1464062" y="4431235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Op1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87F65-A354-4F2B-A341-94B279DD438E}"/>
              </a:ext>
            </a:extLst>
          </p:cNvPr>
          <p:cNvSpPr txBox="1"/>
          <p:nvPr/>
        </p:nvSpPr>
        <p:spPr>
          <a:xfrm>
            <a:off x="2469219" y="4431234"/>
            <a:ext cx="89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Op2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73BBE-729E-4A87-9206-05D22B26CFA8}"/>
              </a:ext>
            </a:extLst>
          </p:cNvPr>
          <p:cNvSpPr txBox="1"/>
          <p:nvPr/>
        </p:nvSpPr>
        <p:spPr>
          <a:xfrm>
            <a:off x="3477522" y="4431235"/>
            <a:ext cx="89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Op3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31846-E160-47D3-803A-673421BB8F66}"/>
              </a:ext>
            </a:extLst>
          </p:cNvPr>
          <p:cNvSpPr txBox="1"/>
          <p:nvPr/>
        </p:nvSpPr>
        <p:spPr>
          <a:xfrm>
            <a:off x="4382913" y="4453326"/>
            <a:ext cx="25844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adder_Op2_self=1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i.e., adder input is from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register/zero.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Need to set this for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zero initialization.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next 9 times, set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bit to 1, since we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want to accumulate ‘out’.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574E8C-AE01-4652-84E0-351984FB8D7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138816" y="2025324"/>
            <a:ext cx="536342" cy="242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BC358-F1F0-4D26-8E58-8BA82928CC34}"/>
              </a:ext>
            </a:extLst>
          </p:cNvPr>
          <p:cNvSpPr/>
          <p:nvPr/>
        </p:nvSpPr>
        <p:spPr>
          <a:xfrm>
            <a:off x="5005251" y="1830114"/>
            <a:ext cx="133564" cy="195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E4698-A900-47AE-8179-26E13B779580}"/>
              </a:ext>
            </a:extLst>
          </p:cNvPr>
          <p:cNvSpPr txBox="1"/>
          <p:nvPr/>
        </p:nvSpPr>
        <p:spPr>
          <a:xfrm>
            <a:off x="1420153" y="4983410"/>
            <a:ext cx="1147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0:9 for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10-element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BDFF2-1326-425C-B88B-D52BE3261D73}"/>
              </a:ext>
            </a:extLst>
          </p:cNvPr>
          <p:cNvSpPr txBox="1"/>
          <p:nvPr/>
        </p:nvSpPr>
        <p:spPr>
          <a:xfrm>
            <a:off x="2562676" y="4990895"/>
            <a:ext cx="80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 for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scalar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3F7658-6680-4E56-B271-EDC34AFB4261}"/>
              </a:ext>
            </a:extLst>
          </p:cNvPr>
          <p:cNvSpPr txBox="1"/>
          <p:nvPr/>
        </p:nvSpPr>
        <p:spPr>
          <a:xfrm>
            <a:off x="3477522" y="4983410"/>
            <a:ext cx="98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 for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B90D2-6C3D-406E-A2BD-03E5C30A2A17}"/>
              </a:ext>
            </a:extLst>
          </p:cNvPr>
          <p:cNvSpPr txBox="1"/>
          <p:nvPr/>
        </p:nvSpPr>
        <p:spPr>
          <a:xfrm>
            <a:off x="1375395" y="5812136"/>
            <a:ext cx="19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reg_Op1 = 0 + (0 -&gt; 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6E670-8EE2-42A1-8083-3970BCEFD41A}"/>
              </a:ext>
            </a:extLst>
          </p:cNvPr>
          <p:cNvSpPr txBox="1"/>
          <p:nvPr/>
        </p:nvSpPr>
        <p:spPr>
          <a:xfrm>
            <a:off x="1375395" y="6090303"/>
            <a:ext cx="1607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reg_Op2 = 10 + 0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FC1A8-63D6-476A-A8DA-E3475971F2A8}"/>
              </a:ext>
            </a:extLst>
          </p:cNvPr>
          <p:cNvSpPr txBox="1"/>
          <p:nvPr/>
        </p:nvSpPr>
        <p:spPr>
          <a:xfrm>
            <a:off x="1375395" y="6366199"/>
            <a:ext cx="1607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reg_Op3 = 11 + 0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4D412-D0FA-4336-8DCA-12489D50C6B1}"/>
              </a:ext>
            </a:extLst>
          </p:cNvPr>
          <p:cNvSpPr txBox="1"/>
          <p:nvPr/>
        </p:nvSpPr>
        <p:spPr>
          <a:xfrm>
            <a:off x="7269477" y="1045268"/>
            <a:ext cx="48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test/kernel/PEInstns.txt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11099-21E6-444F-9B61-5CB606EE4BDE}"/>
              </a:ext>
            </a:extLst>
          </p:cNvPr>
          <p:cNvSpPr txBox="1"/>
          <p:nvPr/>
        </p:nvSpPr>
        <p:spPr>
          <a:xfrm>
            <a:off x="7337259" y="4407719"/>
            <a:ext cx="363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Simulator actually processes this file.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Convert binary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PEInstns.bin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unsigned integer.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D1B9CC-7D73-4350-BF85-397932DF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653" y="1414600"/>
            <a:ext cx="1813411" cy="29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02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2874-DF8C-4F72-B89A-6608184C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Simulation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94EF3-FB67-480A-BB13-08CE03A4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D2FCC-C460-44E1-A646-CAAED579BE2B}"/>
              </a:ext>
            </a:extLst>
          </p:cNvPr>
          <p:cNvSpPr txBox="1"/>
          <p:nvPr/>
        </p:nvSpPr>
        <p:spPr>
          <a:xfrm>
            <a:off x="1012004" y="2937827"/>
            <a:ext cx="1980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File: 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test/data/op3.txt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5F4E1-0091-45EA-BE51-FF4D82EF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04" y="3649016"/>
            <a:ext cx="1943765" cy="84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C3402-CD4E-41D2-BFF7-37CDA414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65" y="3645713"/>
            <a:ext cx="1731462" cy="80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13158-A5C6-42BE-B494-2ACCE2A8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04" y="1690688"/>
            <a:ext cx="10341796" cy="8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98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2A63-1372-4A90-B186-2600CB58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658"/>
            <a:ext cx="10515600" cy="1325563"/>
          </a:xfrm>
        </p:spPr>
        <p:txBody>
          <a:bodyPr anchor="t"/>
          <a:lstStyle/>
          <a:p>
            <a:r>
              <a:rPr lang="en-US" dirty="0"/>
              <a:t>Making Programming the Simulator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C37E-63F2-44A4-955F-C6734501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335"/>
            <a:ext cx="10921429" cy="525701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b="1" dirty="0"/>
              <a:t>Learning from Simulator Behavior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Throws error if any configuration/data file is missing.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Assertions inform programmer to rectify any mismatch in specifying configurations.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Unending execution informs incorrect data transfer schedules </a:t>
            </a:r>
            <a:br>
              <a:rPr lang="en-US" sz="2200" dirty="0"/>
            </a:br>
            <a:r>
              <a:rPr lang="en-US" sz="2000" dirty="0"/>
              <a:t>(at incorrect passes, wrong burst widths).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Invalid data addresses (of SPM buffers, tensors in DRAM) leads to segmentation faults.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Throws error if output data does not match expected values (still some mismatch in configurations).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/>
              <a:t>Resources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Examples: tests/</a:t>
            </a:r>
            <a:r>
              <a:rPr lang="en-US" sz="2200" dirty="0" err="1"/>
              <a:t>vector_sum</a:t>
            </a:r>
            <a:r>
              <a:rPr lang="en-US" sz="2200" dirty="0"/>
              <a:t>,  tests/</a:t>
            </a:r>
            <a:r>
              <a:rPr lang="en-US" sz="2200" dirty="0" err="1"/>
              <a:t>convolution_output_stationary</a:t>
            </a:r>
            <a:r>
              <a:rPr lang="en-US" sz="2200" dirty="0"/>
              <a:t>,  tests/</a:t>
            </a:r>
            <a:r>
              <a:rPr lang="en-US" sz="2200" dirty="0" err="1"/>
              <a:t>mat_mul</a:t>
            </a:r>
            <a:r>
              <a:rPr lang="en-US" sz="2200" dirty="0"/>
              <a:t>  </a:t>
            </a:r>
            <a:br>
              <a:rPr lang="en-US" sz="2200" dirty="0"/>
            </a:br>
            <a:r>
              <a:rPr lang="en-US" sz="2000" dirty="0"/>
              <a:t>[a few more coming soon.]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Common files: Sample code for generating PE instructions, network configurations.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Detailed documentation [ongoing].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Optimize mappings for executing RF/SPM passes: </a:t>
            </a:r>
            <a:r>
              <a:rPr lang="en-US" sz="2200" dirty="0" err="1"/>
              <a:t>dMazeRunner</a:t>
            </a:r>
            <a:r>
              <a:rPr lang="en-US" sz="2200" dirty="0"/>
              <a:t> [TECS 19]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456D-EB93-44BC-B605-0471EA48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4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60EB4CC5-9A5D-459B-9A16-C279E14CCE25}"/>
              </a:ext>
            </a:extLst>
          </p:cNvPr>
          <p:cNvSpPr/>
          <p:nvPr/>
        </p:nvSpPr>
        <p:spPr>
          <a:xfrm>
            <a:off x="4051294" y="3799707"/>
            <a:ext cx="207359" cy="151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0B4F2-1638-43C2-BE81-261AA5EF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224FD-94A4-45F5-86C3-F14B2F4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73292-47EC-448A-84CD-2B20AA30C35B}"/>
              </a:ext>
            </a:extLst>
          </p:cNvPr>
          <p:cNvSpPr/>
          <p:nvPr/>
        </p:nvSpPr>
        <p:spPr>
          <a:xfrm>
            <a:off x="1498283" y="1543671"/>
            <a:ext cx="1890445" cy="750012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for(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=0;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&lt;10;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++)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out += </a:t>
            </a:r>
            <a:r>
              <a:rPr lang="en-US" sz="1600" dirty="0" err="1">
                <a:solidFill>
                  <a:schemeClr val="tx1"/>
                </a:solidFill>
              </a:rPr>
              <a:t>arr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0055A-C9C3-4F7D-8F46-233885297ADD}"/>
              </a:ext>
            </a:extLst>
          </p:cNvPr>
          <p:cNvSpPr txBox="1"/>
          <p:nvPr/>
        </p:nvSpPr>
        <p:spPr>
          <a:xfrm>
            <a:off x="1408532" y="2303815"/>
            <a:ext cx="2296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(nested loop)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69E29-C4A1-49A8-8CD2-A3FBFC098FC2}"/>
              </a:ext>
            </a:extLst>
          </p:cNvPr>
          <p:cNvSpPr txBox="1"/>
          <p:nvPr/>
        </p:nvSpPr>
        <p:spPr>
          <a:xfrm>
            <a:off x="1376983" y="2851706"/>
            <a:ext cx="328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 Description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55E73D2-0D97-40DF-865F-0DD58DD22CD1}"/>
              </a:ext>
            </a:extLst>
          </p:cNvPr>
          <p:cNvGrpSpPr/>
          <p:nvPr/>
        </p:nvGrpSpPr>
        <p:grpSpPr>
          <a:xfrm>
            <a:off x="1431582" y="3333081"/>
            <a:ext cx="2302042" cy="1699192"/>
            <a:chOff x="4735756" y="2743200"/>
            <a:chExt cx="2302042" cy="16991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F3375-F79A-43A1-87B3-04F52E52F77D}"/>
                </a:ext>
              </a:extLst>
            </p:cNvPr>
            <p:cNvSpPr/>
            <p:nvPr/>
          </p:nvSpPr>
          <p:spPr>
            <a:xfrm>
              <a:off x="4798853" y="2743200"/>
              <a:ext cx="2238945" cy="75001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BE9BDA-487A-4568-935C-8A7E49B7CC58}"/>
                </a:ext>
              </a:extLst>
            </p:cNvPr>
            <p:cNvGrpSpPr/>
            <p:nvPr/>
          </p:nvGrpSpPr>
          <p:grpSpPr>
            <a:xfrm>
              <a:off x="5010356" y="3480847"/>
              <a:ext cx="1714099" cy="448506"/>
              <a:chOff x="3727820" y="-1117370"/>
              <a:chExt cx="2505926" cy="101336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D1CDD9-830C-4D70-9986-3DAA8DC0FC01}"/>
                  </a:ext>
                </a:extLst>
              </p:cNvPr>
              <p:cNvSpPr/>
              <p:nvPr/>
            </p:nvSpPr>
            <p:spPr>
              <a:xfrm>
                <a:off x="3727820" y="-701893"/>
                <a:ext cx="2505926" cy="597884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" name="Arrow: Up-Down 16">
                <a:extLst>
                  <a:ext uri="{FF2B5EF4-FFF2-40B4-BE49-F238E27FC236}">
                    <a16:creationId xmlns:a16="http://schemas.microsoft.com/office/drawing/2014/main" id="{84EBBC5A-AD1B-446B-9639-7D87E971407D}"/>
                  </a:ext>
                </a:extLst>
              </p:cNvPr>
              <p:cNvSpPr/>
              <p:nvPr/>
            </p:nvSpPr>
            <p:spPr>
              <a:xfrm>
                <a:off x="4869680" y="-1117370"/>
                <a:ext cx="186605" cy="391665"/>
              </a:xfrm>
              <a:prstGeom prst="upDownArrow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00038043-9B22-4163-BF8A-0095284E075F}"/>
                </a:ext>
              </a:extLst>
            </p:cNvPr>
            <p:cNvSpPr/>
            <p:nvPr/>
          </p:nvSpPr>
          <p:spPr>
            <a:xfrm>
              <a:off x="5749587" y="3934500"/>
              <a:ext cx="148261" cy="214067"/>
            </a:xfrm>
            <a:prstGeom prst="up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100AD-B528-4065-8E1A-57F45E583244}"/>
                </a:ext>
              </a:extLst>
            </p:cNvPr>
            <p:cNvSpPr/>
            <p:nvPr/>
          </p:nvSpPr>
          <p:spPr>
            <a:xfrm>
              <a:off x="4735756" y="4177773"/>
              <a:ext cx="2238945" cy="2646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DRAM (Off-Chip)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B0B5039-C933-44FA-88F7-602FBC94C4B9}"/>
                </a:ext>
              </a:extLst>
            </p:cNvPr>
            <p:cNvGrpSpPr/>
            <p:nvPr/>
          </p:nvGrpSpPr>
          <p:grpSpPr>
            <a:xfrm>
              <a:off x="5842745" y="2816995"/>
              <a:ext cx="1121740" cy="593818"/>
              <a:chOff x="5842745" y="2816995"/>
              <a:chExt cx="1121740" cy="59381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91BD22-0EDF-4F98-87A2-2868F01E725D}"/>
                  </a:ext>
                </a:extLst>
              </p:cNvPr>
              <p:cNvSpPr/>
              <p:nvPr/>
            </p:nvSpPr>
            <p:spPr>
              <a:xfrm>
                <a:off x="5931921" y="2914722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1B6A955-881F-4FC1-9201-59F05AF44D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366" y="3157751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F2961F-1608-4767-B04B-E03A96E4B908}"/>
                  </a:ext>
                </a:extLst>
              </p:cNvPr>
              <p:cNvSpPr/>
              <p:nvPr/>
            </p:nvSpPr>
            <p:spPr>
              <a:xfrm>
                <a:off x="6096432" y="2917341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CA76563-B2F5-4B68-8080-F273520AFB1C}"/>
                  </a:ext>
                </a:extLst>
              </p:cNvPr>
              <p:cNvSpPr/>
              <p:nvPr/>
            </p:nvSpPr>
            <p:spPr>
              <a:xfrm>
                <a:off x="6474252" y="2915877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0B9A75-CE9B-4A81-8F1D-D79E418CC094}"/>
                  </a:ext>
                </a:extLst>
              </p:cNvPr>
              <p:cNvSpPr/>
              <p:nvPr/>
            </p:nvSpPr>
            <p:spPr>
              <a:xfrm>
                <a:off x="6309741" y="2914722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46D384-81C4-44AB-AB33-2C7A45D28C8F}"/>
                  </a:ext>
                </a:extLst>
              </p:cNvPr>
              <p:cNvSpPr/>
              <p:nvPr/>
            </p:nvSpPr>
            <p:spPr>
              <a:xfrm>
                <a:off x="6857413" y="2916660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A26CD8-E8FA-48CB-AA31-A357D46E3A32}"/>
                  </a:ext>
                </a:extLst>
              </p:cNvPr>
              <p:cNvSpPr/>
              <p:nvPr/>
            </p:nvSpPr>
            <p:spPr>
              <a:xfrm>
                <a:off x="6692902" y="2914722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EEF7447-C7ED-440C-B8B1-C82B3A39A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466" y="3157751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B2150E8-5BCE-44CE-9D18-44010D60F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1114" y="3157751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80D5A91-9B62-457A-9233-D4FFEF0E8A41}"/>
                  </a:ext>
                </a:extLst>
              </p:cNvPr>
              <p:cNvSpPr/>
              <p:nvPr/>
            </p:nvSpPr>
            <p:spPr>
              <a:xfrm>
                <a:off x="6096433" y="3252385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C8BA1D-5B2A-456B-88DB-3C9BFE1F43B1}"/>
                  </a:ext>
                </a:extLst>
              </p:cNvPr>
              <p:cNvSpPr/>
              <p:nvPr/>
            </p:nvSpPr>
            <p:spPr>
              <a:xfrm>
                <a:off x="5931922" y="3249766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7295362-A58C-4E99-9505-4D11DC637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2680" y="3327217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2DEC58A-57E1-4AA8-9F8B-08AC73039A9F}"/>
                  </a:ext>
                </a:extLst>
              </p:cNvPr>
              <p:cNvSpPr/>
              <p:nvPr/>
            </p:nvSpPr>
            <p:spPr>
              <a:xfrm>
                <a:off x="6474253" y="3250921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F6B1ECB-6137-4499-966D-224ACAEF704A}"/>
                  </a:ext>
                </a:extLst>
              </p:cNvPr>
              <p:cNvSpPr/>
              <p:nvPr/>
            </p:nvSpPr>
            <p:spPr>
              <a:xfrm>
                <a:off x="6309742" y="3249766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29511DD-CAF7-483E-9503-E6094083A0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6665" y="3327217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533750D-EFE8-4550-9A40-6058108EA87F}"/>
                  </a:ext>
                </a:extLst>
              </p:cNvPr>
              <p:cNvSpPr/>
              <p:nvPr/>
            </p:nvSpPr>
            <p:spPr>
              <a:xfrm>
                <a:off x="6857413" y="3251704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F6BFC21-1958-4A5C-A154-5C3700C99A49}"/>
                  </a:ext>
                </a:extLst>
              </p:cNvPr>
              <p:cNvSpPr/>
              <p:nvPr/>
            </p:nvSpPr>
            <p:spPr>
              <a:xfrm>
                <a:off x="6692902" y="3249766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A94383CE-0344-4DF4-9FB1-071258D26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5656" y="2816995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0E5D1EB8-B94D-41CA-9C67-BD19167A8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7756" y="2816995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BFC5C5B1-BD03-4D2B-855F-84B030E17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9404" y="2816995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5126924-C166-4084-8874-D404A859C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745" y="2816995"/>
                <a:ext cx="926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ECEA389-7489-48D6-922B-221E2F37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745" y="3165946"/>
                <a:ext cx="9067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FEA0A63-E5B4-42EF-802A-6E9D5FB198BB}"/>
                  </a:ext>
                </a:extLst>
              </p:cNvPr>
              <p:cNvCxnSpPr/>
              <p:nvPr/>
            </p:nvCxnSpPr>
            <p:spPr>
              <a:xfrm>
                <a:off x="5842745" y="2816995"/>
                <a:ext cx="0" cy="3489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DF48FFD-5CE8-47A5-8D66-6FE3E29D3B5D}"/>
                </a:ext>
              </a:extLst>
            </p:cNvPr>
            <p:cNvGrpSpPr/>
            <p:nvPr/>
          </p:nvGrpSpPr>
          <p:grpSpPr>
            <a:xfrm>
              <a:off x="4798853" y="2816995"/>
              <a:ext cx="933269" cy="510222"/>
              <a:chOff x="4869900" y="2816995"/>
              <a:chExt cx="933269" cy="5102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AD33159-26BE-4FCB-B09B-82EC140306AF}"/>
                  </a:ext>
                </a:extLst>
              </p:cNvPr>
              <p:cNvSpPr/>
              <p:nvPr/>
            </p:nvSpPr>
            <p:spPr>
              <a:xfrm>
                <a:off x="4955194" y="2816995"/>
                <a:ext cx="765747" cy="5102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4BDC1FE-C522-4708-93D4-881B63C80C7A}"/>
                  </a:ext>
                </a:extLst>
              </p:cNvPr>
              <p:cNvSpPr/>
              <p:nvPr/>
            </p:nvSpPr>
            <p:spPr>
              <a:xfrm>
                <a:off x="4869900" y="2883929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controller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B2F0D22-6AC5-4030-8DD4-167095E64D55}"/>
                </a:ext>
              </a:extLst>
            </p:cNvPr>
            <p:cNvSpPr txBox="1"/>
            <p:nvPr/>
          </p:nvSpPr>
          <p:spPr>
            <a:xfrm>
              <a:off x="5042895" y="3672546"/>
              <a:ext cx="1715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Scratch-Pad Memory</a:t>
              </a:r>
            </a:p>
          </p:txBody>
        </p:sp>
      </p:grp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601F18F0-CBBC-47B8-8B63-BC6E725F58BA}"/>
              </a:ext>
            </a:extLst>
          </p:cNvPr>
          <p:cNvSpPr/>
          <p:nvPr/>
        </p:nvSpPr>
        <p:spPr>
          <a:xfrm>
            <a:off x="3904414" y="2275203"/>
            <a:ext cx="1428801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22D4C6B2-D0FF-4F19-86EB-5CEDF6A9799D}"/>
              </a:ext>
            </a:extLst>
          </p:cNvPr>
          <p:cNvSpPr/>
          <p:nvPr/>
        </p:nvSpPr>
        <p:spPr>
          <a:xfrm>
            <a:off x="4201184" y="2851706"/>
            <a:ext cx="1132031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52457BC-2659-4EFA-A866-3DF135ECFA39}"/>
              </a:ext>
            </a:extLst>
          </p:cNvPr>
          <p:cNvSpPr txBox="1"/>
          <p:nvPr/>
        </p:nvSpPr>
        <p:spPr>
          <a:xfrm>
            <a:off x="1497498" y="5356354"/>
            <a:ext cx="328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Execution Configurations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F95B726-3B25-42CC-BE33-9BA0640216BA}"/>
              </a:ext>
            </a:extLst>
          </p:cNvPr>
          <p:cNvSpPr/>
          <p:nvPr/>
        </p:nvSpPr>
        <p:spPr>
          <a:xfrm>
            <a:off x="5333215" y="1949756"/>
            <a:ext cx="2155688" cy="23582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Cycle-level Architectural Simulation of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Dataflow Accelerator</a:t>
            </a:r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192D7CBA-5BA5-486A-BBD6-A4B06327F1A3}"/>
              </a:ext>
            </a:extLst>
          </p:cNvPr>
          <p:cNvSpPr/>
          <p:nvPr/>
        </p:nvSpPr>
        <p:spPr>
          <a:xfrm>
            <a:off x="4052089" y="3690947"/>
            <a:ext cx="128112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956E7B-5930-43C1-B609-426ECF180808}"/>
              </a:ext>
            </a:extLst>
          </p:cNvPr>
          <p:cNvSpPr txBox="1"/>
          <p:nvPr/>
        </p:nvSpPr>
        <p:spPr>
          <a:xfrm>
            <a:off x="1308182" y="5710019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managing PEs/memories/interconnect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Provided by programmer/compiler</a:t>
            </a:r>
          </a:p>
        </p:txBody>
      </p:sp>
      <p:sp>
        <p:nvSpPr>
          <p:cNvPr id="180" name="Arrow: Right 179">
            <a:extLst>
              <a:ext uri="{FF2B5EF4-FFF2-40B4-BE49-F238E27FC236}">
                <a16:creationId xmlns:a16="http://schemas.microsoft.com/office/drawing/2014/main" id="{AE1F7C7E-DF44-434F-9036-9A3726E56FB1}"/>
              </a:ext>
            </a:extLst>
          </p:cNvPr>
          <p:cNvSpPr/>
          <p:nvPr/>
        </p:nvSpPr>
        <p:spPr>
          <a:xfrm>
            <a:off x="7488903" y="2303815"/>
            <a:ext cx="1132031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F53F4B2-4A38-472C-9FB1-17B857AF816E}"/>
              </a:ext>
            </a:extLst>
          </p:cNvPr>
          <p:cNvSpPr txBox="1"/>
          <p:nvPr/>
        </p:nvSpPr>
        <p:spPr>
          <a:xfrm>
            <a:off x="8648965" y="2303815"/>
            <a:ext cx="1938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Execution Cycles</a:t>
            </a:r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BBA73998-59FA-4828-A185-C1FA1F7E0122}"/>
              </a:ext>
            </a:extLst>
          </p:cNvPr>
          <p:cNvSpPr/>
          <p:nvPr/>
        </p:nvSpPr>
        <p:spPr>
          <a:xfrm>
            <a:off x="7488902" y="3227588"/>
            <a:ext cx="1132031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E06748E-AFC4-46D0-8E4A-68096C1F544F}"/>
              </a:ext>
            </a:extLst>
          </p:cNvPr>
          <p:cNvSpPr txBox="1"/>
          <p:nvPr/>
        </p:nvSpPr>
        <p:spPr>
          <a:xfrm>
            <a:off x="8648965" y="3197287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Output Data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BD64F51-198E-47D4-B784-BDE4F1810D0C}"/>
              </a:ext>
            </a:extLst>
          </p:cNvPr>
          <p:cNvSpPr txBox="1"/>
          <p:nvPr/>
        </p:nvSpPr>
        <p:spPr>
          <a:xfrm>
            <a:off x="6990734" y="4355627"/>
            <a:ext cx="1503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 Data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AAA3A373-E29C-4672-BB99-25249E888F16}"/>
              </a:ext>
            </a:extLst>
          </p:cNvPr>
          <p:cNvSpPr/>
          <p:nvPr/>
        </p:nvSpPr>
        <p:spPr>
          <a:xfrm>
            <a:off x="8928184" y="4381295"/>
            <a:ext cx="660176" cy="4943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188" name="Arrow: Right 187">
            <a:extLst>
              <a:ext uri="{FF2B5EF4-FFF2-40B4-BE49-F238E27FC236}">
                <a16:creationId xmlns:a16="http://schemas.microsoft.com/office/drawing/2014/main" id="{21B92343-F65F-4E77-B6C7-42457A934FC1}"/>
              </a:ext>
            </a:extLst>
          </p:cNvPr>
          <p:cNvSpPr/>
          <p:nvPr/>
        </p:nvSpPr>
        <p:spPr>
          <a:xfrm rot="5400000" flipV="1">
            <a:off x="8890233" y="3854268"/>
            <a:ext cx="736077" cy="28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5265ECA5-01FB-444A-BCF4-E483612CCF5E}"/>
              </a:ext>
            </a:extLst>
          </p:cNvPr>
          <p:cNvSpPr/>
          <p:nvPr/>
        </p:nvSpPr>
        <p:spPr>
          <a:xfrm flipV="1">
            <a:off x="8327886" y="4503073"/>
            <a:ext cx="586094" cy="28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1DA21A9-4800-431B-A9A5-80F7845F8E4E}"/>
              </a:ext>
            </a:extLst>
          </p:cNvPr>
          <p:cNvCxnSpPr>
            <a:cxnSpLocks/>
            <a:stCxn id="187" idx="6"/>
          </p:cNvCxnSpPr>
          <p:nvPr/>
        </p:nvCxnSpPr>
        <p:spPr>
          <a:xfrm>
            <a:off x="9588360" y="4628481"/>
            <a:ext cx="4335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1506E19-1368-4DF3-A0C0-F0192E335818}"/>
              </a:ext>
            </a:extLst>
          </p:cNvPr>
          <p:cNvSpPr txBox="1"/>
          <p:nvPr/>
        </p:nvSpPr>
        <p:spPr>
          <a:xfrm>
            <a:off x="10012672" y="441667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3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8DC-F17B-4B14-8153-37002C4E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Explore Dataflow Executions in </a:t>
            </a:r>
            <a:r>
              <a:rPr lang="en-US" dirty="0" err="1"/>
              <a:t>DiRAC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63FB-D12B-4F3E-B245-BD6A8A7F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1120918" cy="5103019"/>
          </a:xfrm>
        </p:spPr>
        <p:txBody>
          <a:bodyPr>
            <a:normAutofit/>
          </a:bodyPr>
          <a:lstStyle/>
          <a:p>
            <a:r>
              <a:rPr lang="en-US" sz="2400" dirty="0"/>
              <a:t>Installation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Setup accelerator execution</a:t>
            </a:r>
          </a:p>
          <a:p>
            <a:pPr lvl="1"/>
            <a:r>
              <a:rPr lang="en-US" sz="2000" b="1" dirty="0"/>
              <a:t>test1/arch</a:t>
            </a:r>
            <a:r>
              <a:rPr lang="en-US" sz="2000" dirty="0"/>
              <a:t>: Target architecture</a:t>
            </a:r>
          </a:p>
          <a:p>
            <a:pPr lvl="1"/>
            <a:r>
              <a:rPr lang="en-US" sz="2000" b="1" dirty="0"/>
              <a:t>test1/data</a:t>
            </a:r>
            <a:r>
              <a:rPr lang="en-US" sz="2000" dirty="0"/>
              <a:t>: Input data operands, [Golden reference for output data]</a:t>
            </a:r>
          </a:p>
          <a:p>
            <a:pPr lvl="1"/>
            <a:r>
              <a:rPr lang="en-US" sz="2000" b="1" dirty="0"/>
              <a:t>test1/kernel</a:t>
            </a:r>
            <a:r>
              <a:rPr lang="en-US" sz="2000" dirty="0"/>
              <a:t>: Kernel functionality,  Configurations for accelerator including for PEs, scratchpad, RFs, interconnect, scheduling comm. to PEs via interconnect, and DMA transfers.</a:t>
            </a:r>
          </a:p>
          <a:p>
            <a:pPr lvl="2"/>
            <a:r>
              <a:rPr lang="en-US" sz="1800" b="1" dirty="0"/>
              <a:t>Kick-starter examples</a:t>
            </a:r>
            <a:r>
              <a:rPr lang="en-US" sz="1800" dirty="0"/>
              <a:t>: Vector summation, matrix multiply, convolution.</a:t>
            </a:r>
          </a:p>
          <a:p>
            <a:r>
              <a:rPr lang="en-US" sz="2400" dirty="0"/>
              <a:t>Simulate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58AF-A64A-421E-A7F6-81360959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C8A265-1C0C-4264-AAB7-FAF3F83B4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69" y="1367522"/>
            <a:ext cx="4304873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clone --recursive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repository-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/path/to/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906BC1-95FF-4C8B-B01E-0046FE5B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19" y="4953869"/>
            <a:ext cx="5611402" cy="2154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./out/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--path ./tests/test1/ [--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-golden 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E0C38-2060-40AB-A5A1-AB86E7D40C40}"/>
              </a:ext>
            </a:extLst>
          </p:cNvPr>
          <p:cNvSpPr txBox="1"/>
          <p:nvPr/>
        </p:nvSpPr>
        <p:spPr>
          <a:xfrm>
            <a:off x="8178229" y="4694356"/>
            <a:ext cx="375718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Summation of 10-element vector op1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DRAM -&gt; scratchpad -&gt; interconnect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-&gt; PE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-&gt; interconnect -&gt; scratchpad -&gt; DRAM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E469B-239D-4D96-A104-58403E8D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12" y="5356916"/>
            <a:ext cx="6515100" cy="50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0C1F1-CBA0-4FEF-AA6A-8EE7841665ED}"/>
              </a:ext>
            </a:extLst>
          </p:cNvPr>
          <p:cNvSpPr txBox="1"/>
          <p:nvPr/>
        </p:nvSpPr>
        <p:spPr>
          <a:xfrm>
            <a:off x="1064945" y="5979681"/>
            <a:ext cx="754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Files:      op1.txt – 2 3 5 6 4 7 1 8 9 5     op2.txt – 1     golden_op3.txt – 50</a:t>
            </a:r>
          </a:p>
          <a:p>
            <a:r>
              <a:rPr lang="en-US" dirty="0"/>
              <a:t>Output Files:  op3.txt – 50 </a:t>
            </a:r>
          </a:p>
        </p:txBody>
      </p:sp>
    </p:spTree>
    <p:extLst>
      <p:ext uri="{BB962C8B-B14F-4D97-AF65-F5344CB8AC3E}">
        <p14:creationId xmlns:p14="http://schemas.microsoft.com/office/powerpoint/2010/main" val="27513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6D34-3F3B-42A2-99F3-BEBEB13B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93" y="365125"/>
            <a:ext cx="10700107" cy="1325563"/>
          </a:xfrm>
        </p:spPr>
        <p:txBody>
          <a:bodyPr/>
          <a:lstStyle/>
          <a:p>
            <a:r>
              <a:rPr lang="en-US" dirty="0"/>
              <a:t>Simulation Infrastructure: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8856-1042-4FBE-9E5F-8180BD08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93" y="1551398"/>
            <a:ext cx="10884613" cy="4563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that </a:t>
            </a:r>
            <a:r>
              <a:rPr lang="en-US" i="1" dirty="0"/>
              <a:t>coarse-grained dataflow or spatial architectures are basic blocks in several ML and other domain-specific accelerators …</a:t>
            </a:r>
          </a:p>
          <a:p>
            <a:r>
              <a:rPr lang="en-US" dirty="0"/>
              <a:t>Faster design time; provides reusable blocks or at least a good kick-start vs. efforts from the scratch.</a:t>
            </a:r>
          </a:p>
          <a:p>
            <a:r>
              <a:rPr lang="en-US" dirty="0"/>
              <a:t>Simulation with plug-and-play environment before going to silicon. Makes possible easy emulation on FPGA (e.g., through </a:t>
            </a:r>
            <a:r>
              <a:rPr lang="en-US" dirty="0" err="1"/>
              <a:t>Vivado</a:t>
            </a:r>
            <a:r>
              <a:rPr lang="en-US" dirty="0"/>
              <a:t> HLS).</a:t>
            </a:r>
          </a:p>
          <a:p>
            <a:r>
              <a:rPr lang="en-US" dirty="0"/>
              <a:t>Although programmable, FPGA design is often challenging. Dataflow accelerators serve as a template for virtualization of FPGA designs.</a:t>
            </a:r>
          </a:p>
          <a:p>
            <a:r>
              <a:rPr lang="en-US" dirty="0"/>
              <a:t>Serves as a learning tool for students/professionals including non-experts.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16A6-073E-4922-8D13-8950A341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D25F-F052-48B1-B8F5-E59E092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Functionalities that can be Simulated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F035-9604-4279-9B6C-27DEFC52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nested loop.</a:t>
            </a:r>
          </a:p>
          <a:p>
            <a:r>
              <a:rPr lang="en-US" dirty="0"/>
              <a:t>Any number of input/output operands.</a:t>
            </a:r>
          </a:p>
          <a:p>
            <a:r>
              <a:rPr lang="en-US" dirty="0"/>
              <a:t>All loop operations should be expressed as a multiply-and-accumulate.</a:t>
            </a:r>
          </a:p>
          <a:p>
            <a:pPr lvl="1"/>
            <a:r>
              <a:rPr lang="en-US" dirty="0"/>
              <a:t>out = a*b; a, b, and out are scalars or elements of arrays.</a:t>
            </a:r>
          </a:p>
          <a:p>
            <a:r>
              <a:rPr lang="en-US" dirty="0"/>
              <a:t>No conditional statements (No if-then-else, switch-case).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EB90D-D9DE-438B-A1AE-2022DE92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92C4-2B9F-43D2-9B23-00618548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Variations of Accelerator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66CC-488C-4075-8367-5896B8A7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69"/>
            <a:ext cx="10515600" cy="52086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PE-grid layout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PE pipeline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Pipeline stages for function units, size of instruction memory, </a:t>
            </a:r>
            <a:br>
              <a:rPr lang="en-US" sz="2200" dirty="0"/>
            </a:br>
            <a:r>
              <a:rPr lang="en-US" sz="2200" dirty="0"/>
              <a:t>length of FIFOs for buffering data from interconnect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Register file configuration (local to PEs)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Size, buffering, partitioning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Interconnect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Number of networks for communicating input and output data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Scratchpad memory configuration (shared with PE-array)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Size, buffering, partitioning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DMA (direct memory access) controller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Setup time, link bandwidth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4489C-706B-40EF-8C7B-4667D0E0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F8CFF3-204D-413D-ABD8-89980E17085B}"/>
              </a:ext>
            </a:extLst>
          </p:cNvPr>
          <p:cNvGrpSpPr/>
          <p:nvPr/>
        </p:nvGrpSpPr>
        <p:grpSpPr>
          <a:xfrm>
            <a:off x="8831179" y="1573024"/>
            <a:ext cx="2302042" cy="1699192"/>
            <a:chOff x="4735756" y="2743200"/>
            <a:chExt cx="2302042" cy="1699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202FD-D28D-4A19-ACBA-0876F1D83BF1}"/>
                </a:ext>
              </a:extLst>
            </p:cNvPr>
            <p:cNvSpPr/>
            <p:nvPr/>
          </p:nvSpPr>
          <p:spPr>
            <a:xfrm>
              <a:off x="4798853" y="2743200"/>
              <a:ext cx="2238945" cy="75001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DF472-CBD7-4799-9A54-48372AA0E6B2}"/>
                </a:ext>
              </a:extLst>
            </p:cNvPr>
            <p:cNvGrpSpPr/>
            <p:nvPr/>
          </p:nvGrpSpPr>
          <p:grpSpPr>
            <a:xfrm>
              <a:off x="5010356" y="3480847"/>
              <a:ext cx="1714099" cy="448506"/>
              <a:chOff x="3727820" y="-1117370"/>
              <a:chExt cx="2505926" cy="101336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3CE6D4-24C7-405A-B140-F4B7B24001DC}"/>
                  </a:ext>
                </a:extLst>
              </p:cNvPr>
              <p:cNvSpPr/>
              <p:nvPr/>
            </p:nvSpPr>
            <p:spPr>
              <a:xfrm>
                <a:off x="3727820" y="-701893"/>
                <a:ext cx="2505926" cy="597884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9" name="Arrow: Up-Down 38">
                <a:extLst>
                  <a:ext uri="{FF2B5EF4-FFF2-40B4-BE49-F238E27FC236}">
                    <a16:creationId xmlns:a16="http://schemas.microsoft.com/office/drawing/2014/main" id="{64A70A85-89F2-487B-860B-45DF9F55017D}"/>
                  </a:ext>
                </a:extLst>
              </p:cNvPr>
              <p:cNvSpPr/>
              <p:nvPr/>
            </p:nvSpPr>
            <p:spPr>
              <a:xfrm>
                <a:off x="4869680" y="-1117370"/>
                <a:ext cx="186605" cy="391665"/>
              </a:xfrm>
              <a:prstGeom prst="upDownArrow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F0232660-1123-4D05-BA9B-B6A4E1610CE9}"/>
                </a:ext>
              </a:extLst>
            </p:cNvPr>
            <p:cNvSpPr/>
            <p:nvPr/>
          </p:nvSpPr>
          <p:spPr>
            <a:xfrm>
              <a:off x="5749587" y="3934500"/>
              <a:ext cx="148261" cy="214067"/>
            </a:xfrm>
            <a:prstGeom prst="up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5A0894-D50D-46A4-9980-7420A6BD3155}"/>
                </a:ext>
              </a:extLst>
            </p:cNvPr>
            <p:cNvSpPr/>
            <p:nvPr/>
          </p:nvSpPr>
          <p:spPr>
            <a:xfrm>
              <a:off x="4735756" y="4177773"/>
              <a:ext cx="2238945" cy="26461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DRAM (Off-Chip)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FFED9BF-0D4F-4656-A04B-1FDB1A514304}"/>
                </a:ext>
              </a:extLst>
            </p:cNvPr>
            <p:cNvGrpSpPr/>
            <p:nvPr/>
          </p:nvGrpSpPr>
          <p:grpSpPr>
            <a:xfrm>
              <a:off x="5842745" y="2816995"/>
              <a:ext cx="1121740" cy="593818"/>
              <a:chOff x="5842745" y="2816995"/>
              <a:chExt cx="1121740" cy="59381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5D29E2-BB33-44C2-B5A3-1720D0056597}"/>
                  </a:ext>
                </a:extLst>
              </p:cNvPr>
              <p:cNvSpPr/>
              <p:nvPr/>
            </p:nvSpPr>
            <p:spPr>
              <a:xfrm>
                <a:off x="5931921" y="2914722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65C219-30B8-4C72-9FD6-3630ABFBB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7366" y="3157751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15B489-F55C-489C-A38A-322A3BBB1BD4}"/>
                  </a:ext>
                </a:extLst>
              </p:cNvPr>
              <p:cNvSpPr/>
              <p:nvPr/>
            </p:nvSpPr>
            <p:spPr>
              <a:xfrm>
                <a:off x="6096432" y="2917341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2652BBE-F3BC-43BA-892A-5D64CA385900}"/>
                  </a:ext>
                </a:extLst>
              </p:cNvPr>
              <p:cNvSpPr/>
              <p:nvPr/>
            </p:nvSpPr>
            <p:spPr>
              <a:xfrm>
                <a:off x="6474252" y="2915877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A677C0-2213-4078-A5EC-1E77AACA9635}"/>
                  </a:ext>
                </a:extLst>
              </p:cNvPr>
              <p:cNvSpPr/>
              <p:nvPr/>
            </p:nvSpPr>
            <p:spPr>
              <a:xfrm>
                <a:off x="6309741" y="2914722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F45CFE-5D10-4F2D-8A63-08BA529CDED4}"/>
                  </a:ext>
                </a:extLst>
              </p:cNvPr>
              <p:cNvSpPr/>
              <p:nvPr/>
            </p:nvSpPr>
            <p:spPr>
              <a:xfrm>
                <a:off x="6857413" y="2916660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057ED-3478-4F51-875F-EC34D996AB13}"/>
                  </a:ext>
                </a:extLst>
              </p:cNvPr>
              <p:cNvSpPr/>
              <p:nvPr/>
            </p:nvSpPr>
            <p:spPr>
              <a:xfrm>
                <a:off x="6692902" y="2914722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CCFDCDA-D632-4BA1-8677-A1FBE029F9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466" y="3157751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EA9965-0A71-49CD-B8B9-5DFA0DD353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1114" y="3157751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DE887A6-7BFD-4716-9DE0-DF1286D82415}"/>
                  </a:ext>
                </a:extLst>
              </p:cNvPr>
              <p:cNvSpPr/>
              <p:nvPr/>
            </p:nvSpPr>
            <p:spPr>
              <a:xfrm>
                <a:off x="6096433" y="3252385"/>
                <a:ext cx="107072" cy="158428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95C076-8D35-4D92-81D4-B156B7C01A53}"/>
                  </a:ext>
                </a:extLst>
              </p:cNvPr>
              <p:cNvSpPr/>
              <p:nvPr/>
            </p:nvSpPr>
            <p:spPr>
              <a:xfrm>
                <a:off x="5931922" y="3249766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8ADA02B-B956-4F07-AD17-679512A04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2680" y="3327217"/>
                <a:ext cx="10707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D75E6FA-2FF8-40BE-832F-73E7ADDDC209}"/>
                  </a:ext>
                </a:extLst>
              </p:cNvPr>
              <p:cNvSpPr/>
              <p:nvPr/>
            </p:nvSpPr>
            <p:spPr>
              <a:xfrm>
                <a:off x="6474253" y="3250921"/>
                <a:ext cx="107072" cy="15727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FC3049-70AE-4E1C-8792-EABC9C881D65}"/>
                  </a:ext>
                </a:extLst>
              </p:cNvPr>
              <p:cNvSpPr/>
              <p:nvPr/>
            </p:nvSpPr>
            <p:spPr>
              <a:xfrm>
                <a:off x="6309742" y="3249766"/>
                <a:ext cx="271583" cy="15842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89C3531-354E-4E02-A3F2-5751790723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6665" y="3327217"/>
                <a:ext cx="106247" cy="121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202D7BC-298D-4EFB-9490-D00A6F15180B}"/>
                  </a:ext>
                </a:extLst>
              </p:cNvPr>
              <p:cNvSpPr/>
              <p:nvPr/>
            </p:nvSpPr>
            <p:spPr>
              <a:xfrm>
                <a:off x="6857413" y="3251704"/>
                <a:ext cx="107072" cy="15910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DF73F3F-3173-4332-84F4-0C5916B0A10E}"/>
                  </a:ext>
                </a:extLst>
              </p:cNvPr>
              <p:cNvSpPr/>
              <p:nvPr/>
            </p:nvSpPr>
            <p:spPr>
              <a:xfrm>
                <a:off x="6692902" y="3249766"/>
                <a:ext cx="271583" cy="161047"/>
              </a:xfrm>
              <a:prstGeom prst="rect">
                <a:avLst/>
              </a:prstGeom>
              <a:noFill/>
              <a:ln w="12700" cap="flat" cmpd="sng" algn="ctr">
                <a:solidFill>
                  <a:srgbClr val="0033CC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4FD0EBA-6F9B-425E-875D-6E9A9FF04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5656" y="2816995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4FEF70A-8B58-4E73-A452-1DDCD999A2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7756" y="2816995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AA0068-24EC-4BB4-873E-BEAB26AE1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9404" y="2816995"/>
                <a:ext cx="0" cy="93527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C61F8FA-839E-4525-8C72-50C33E869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745" y="2816995"/>
                <a:ext cx="926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1D545BB-F401-4202-BB61-8DBAA6064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745" y="3165946"/>
                <a:ext cx="9067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C0DE7FF-430E-4745-B1E6-69E10DEF510D}"/>
                  </a:ext>
                </a:extLst>
              </p:cNvPr>
              <p:cNvCxnSpPr/>
              <p:nvPr/>
            </p:nvCxnSpPr>
            <p:spPr>
              <a:xfrm>
                <a:off x="5842745" y="2816995"/>
                <a:ext cx="0" cy="3489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D319B7-EFD8-4D9B-816A-452B09201AC4}"/>
                </a:ext>
              </a:extLst>
            </p:cNvPr>
            <p:cNvGrpSpPr/>
            <p:nvPr/>
          </p:nvGrpSpPr>
          <p:grpSpPr>
            <a:xfrm>
              <a:off x="4798853" y="2816995"/>
              <a:ext cx="933269" cy="510222"/>
              <a:chOff x="4869900" y="2816995"/>
              <a:chExt cx="933269" cy="51022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BF4948-2CDE-4208-AA36-777D3685C600}"/>
                  </a:ext>
                </a:extLst>
              </p:cNvPr>
              <p:cNvSpPr/>
              <p:nvPr/>
            </p:nvSpPr>
            <p:spPr>
              <a:xfrm>
                <a:off x="4955194" y="2816995"/>
                <a:ext cx="765747" cy="5102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F4647A-612F-4EB4-B1BD-60DF2B7FBDE4}"/>
                  </a:ext>
                </a:extLst>
              </p:cNvPr>
              <p:cNvSpPr/>
              <p:nvPr/>
            </p:nvSpPr>
            <p:spPr>
              <a:xfrm>
                <a:off x="4869900" y="2883929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controller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BE68FD-4B43-4063-9D97-2A82FEB0D05E}"/>
                </a:ext>
              </a:extLst>
            </p:cNvPr>
            <p:cNvSpPr txBox="1"/>
            <p:nvPr/>
          </p:nvSpPr>
          <p:spPr>
            <a:xfrm>
              <a:off x="5042895" y="3672546"/>
              <a:ext cx="1715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Scratch-Pad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60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5FAF-6143-4765-A06B-B66B2391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0516-B789-49C3-874D-0056EE5C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50"/>
            <a:ext cx="10515600" cy="35169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Vector Summation on Accelerator with 1 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22C46-7BB2-4FCD-AB69-D0D2F6F6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0C39D-1F2E-4386-818F-0B97497DBAF1}"/>
              </a:ext>
            </a:extLst>
          </p:cNvPr>
          <p:cNvSpPr/>
          <p:nvPr/>
        </p:nvSpPr>
        <p:spPr>
          <a:xfrm>
            <a:off x="4301448" y="4197462"/>
            <a:ext cx="334252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out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0763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128E3A-B1F3-4259-A0E1-70220DA1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6" y="1736291"/>
            <a:ext cx="7991970" cy="1327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232CF-448D-43DE-A3D8-AC4621C7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Kernel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8A55A-E315-4711-A205-D8CDCE7D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A99-8D9F-4667-919E-539272A299A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FE261-B0EB-4C7E-B8A5-C24BC394E28F}"/>
              </a:ext>
            </a:extLst>
          </p:cNvPr>
          <p:cNvSpPr txBox="1"/>
          <p:nvPr/>
        </p:nvSpPr>
        <p:spPr>
          <a:xfrm>
            <a:off x="838200" y="1221423"/>
            <a:ext cx="310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File: test/kernel/kernels.txt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830679-B882-4B8B-A6A3-F0390370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3486"/>
            <a:ext cx="10515600" cy="79330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Q: Why not to specify details about loop operations in kernels.txt 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A: Data dependencies of loop operations are taken care of while specifying PE instructions.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F4B29-7B64-43EE-98E7-4DCA76B144EB}"/>
              </a:ext>
            </a:extLst>
          </p:cNvPr>
          <p:cNvCxnSpPr>
            <a:cxnSpLocks/>
          </p:cNvCxnSpPr>
          <p:nvPr/>
        </p:nvCxnSpPr>
        <p:spPr>
          <a:xfrm flipH="1">
            <a:off x="3631327" y="1548200"/>
            <a:ext cx="1063963" cy="67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D66F9E-8ACE-488B-AE51-BE77DD25C02A}"/>
              </a:ext>
            </a:extLst>
          </p:cNvPr>
          <p:cNvSpPr txBox="1"/>
          <p:nvPr/>
        </p:nvSpPr>
        <p:spPr>
          <a:xfrm>
            <a:off x="4658289" y="1280916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both input and output operands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54C32D-E61B-4847-9E98-FE6C09673652}"/>
              </a:ext>
            </a:extLst>
          </p:cNvPr>
          <p:cNvCxnSpPr>
            <a:cxnSpLocks/>
          </p:cNvCxnSpPr>
          <p:nvPr/>
        </p:nvCxnSpPr>
        <p:spPr>
          <a:xfrm flipH="1">
            <a:off x="8790130" y="2307874"/>
            <a:ext cx="394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C6405B-E54A-403B-9F10-7D9F84B9ACE5}"/>
              </a:ext>
            </a:extLst>
          </p:cNvPr>
          <p:cNvSpPr txBox="1"/>
          <p:nvPr/>
        </p:nvSpPr>
        <p:spPr>
          <a:xfrm>
            <a:off x="9169835" y="212320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length of each operand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A888D-D021-464C-B7E9-43A2D9BF1898}"/>
              </a:ext>
            </a:extLst>
          </p:cNvPr>
          <p:cNvSpPr txBox="1"/>
          <p:nvPr/>
        </p:nvSpPr>
        <p:spPr>
          <a:xfrm>
            <a:off x="838200" y="3308279"/>
            <a:ext cx="1886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Targeted Kernel: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F5DF1-B0CA-4D2B-833D-8ED46FE74E96}"/>
              </a:ext>
            </a:extLst>
          </p:cNvPr>
          <p:cNvSpPr/>
          <p:nvPr/>
        </p:nvSpPr>
        <p:spPr>
          <a:xfrm>
            <a:off x="838200" y="3736863"/>
            <a:ext cx="241870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 = 0;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&lt;10;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out +=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 * 1;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64A73B-836E-4D03-9BD0-6DBA96429BD1}"/>
              </a:ext>
            </a:extLst>
          </p:cNvPr>
          <p:cNvSpPr txBox="1"/>
          <p:nvPr/>
        </p:nvSpPr>
        <p:spPr>
          <a:xfrm>
            <a:off x="3753357" y="3681175"/>
            <a:ext cx="6725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Operand0: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(input vector)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Operand1: 1 (input scalar)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Operand2: out (output variable; zero-initialized on accelerator)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612A02-60E1-4537-A4CE-1759DA246C99}"/>
              </a:ext>
            </a:extLst>
          </p:cNvPr>
          <p:cNvSpPr txBox="1"/>
          <p:nvPr/>
        </p:nvSpPr>
        <p:spPr>
          <a:xfrm>
            <a:off x="838200" y="4940468"/>
            <a:ext cx="852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Rules: 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 Each scalar or variable is treated as a separate data operand.</a:t>
            </a:r>
          </a:p>
          <a:p>
            <a:r>
              <a:rPr lang="en-US" b="1" dirty="0">
                <a:latin typeface="+mj-lt"/>
              </a:rPr>
              <a:t>            ii) Each loop operation has to be in Multiply-and-</a:t>
            </a:r>
            <a:r>
              <a:rPr lang="en-US" b="1" dirty="0" err="1">
                <a:latin typeface="+mj-lt"/>
              </a:rPr>
              <a:t>ACcumulate</a:t>
            </a:r>
            <a:r>
              <a:rPr lang="en-US" b="1" dirty="0">
                <a:latin typeface="+mj-lt"/>
              </a:rPr>
              <a:t> (MAC) form.</a:t>
            </a:r>
          </a:p>
        </p:txBody>
      </p:sp>
    </p:spTree>
    <p:extLst>
      <p:ext uri="{BB962C8B-B14F-4D97-AF65-F5344CB8AC3E}">
        <p14:creationId xmlns:p14="http://schemas.microsoft.com/office/powerpoint/2010/main" val="160610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ail_style_1">
      <a:majorFont>
        <a:latin typeface="Cambri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15041</TotalTime>
  <Words>3331</Words>
  <Application>Microsoft Office PowerPoint</Application>
  <PresentationFormat>Widescreen</PresentationFormat>
  <Paragraphs>516</Paragraphs>
  <Slides>28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Candara</vt:lpstr>
      <vt:lpstr>Courier New</vt:lpstr>
      <vt:lpstr>Office Theme</vt:lpstr>
      <vt:lpstr>DiRAC: Dynamically Reconfigurable Architecture Template and Cycle-Accurate Simulator for Dataflow Accelerators</vt:lpstr>
      <vt:lpstr>Tutorial Outline</vt:lpstr>
      <vt:lpstr>Overview</vt:lpstr>
      <vt:lpstr>Explore Dataflow Executions in DiRAC</vt:lpstr>
      <vt:lpstr>Simulation Infrastructure: Use Cases</vt:lpstr>
      <vt:lpstr>Loop Functionalities that can be Simulated</vt:lpstr>
      <vt:lpstr>Variations of Accelerator Design</vt:lpstr>
      <vt:lpstr>Toy Example 1</vt:lpstr>
      <vt:lpstr>Kernel Specification</vt:lpstr>
      <vt:lpstr>Architecture Specification</vt:lpstr>
      <vt:lpstr>Providing Data Files</vt:lpstr>
      <vt:lpstr>Execution of SPM Passes</vt:lpstr>
      <vt:lpstr>Managing Double-Buffered Scratchpad</vt:lpstr>
      <vt:lpstr>Execution During an SPM Pass</vt:lpstr>
      <vt:lpstr>Accessing SPM in Multiple RF Passes</vt:lpstr>
      <vt:lpstr>Overview of Multi-Cast (MC) Interconnect</vt:lpstr>
      <vt:lpstr>Configuring MC Controller</vt:lpstr>
      <vt:lpstr>Configuring MC Interconnects</vt:lpstr>
      <vt:lpstr>Configuring Metadata of Data Packets</vt:lpstr>
      <vt:lpstr>Triggering the PEs for Execution</vt:lpstr>
      <vt:lpstr>Scheduling Triggers for PE Executions</vt:lpstr>
      <vt:lpstr>Processing Data in Double-buffered RFs</vt:lpstr>
      <vt:lpstr>Configuring PE Execution</vt:lpstr>
      <vt:lpstr>PE Execution Pipeline</vt:lpstr>
      <vt:lpstr>PE Instruction Format</vt:lpstr>
      <vt:lpstr>Preparing PE Instructions</vt:lpstr>
      <vt:lpstr>Simulation Output</vt:lpstr>
      <vt:lpstr>Making Programming the Simulator Easy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 Computing  for Accelerators</dc:title>
  <dc:creator>Shail Dave</dc:creator>
  <cp:lastModifiedBy>Mohammad Khayatian</cp:lastModifiedBy>
  <cp:revision>2269</cp:revision>
  <dcterms:created xsi:type="dcterms:W3CDTF">2018-12-31T18:30:37Z</dcterms:created>
  <dcterms:modified xsi:type="dcterms:W3CDTF">2019-10-13T11:38:54Z</dcterms:modified>
</cp:coreProperties>
</file>