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andara" panose="020E0502030303020204" pitchFamily="34" charset="0"/>
      <p:regular r:id="rId36"/>
      <p:bold r:id="rId37"/>
      <p:italic r:id="rId38"/>
      <p:boldItalic r:id="rId39"/>
    </p:embeddedFont>
    <p:embeddedFont>
      <p:font typeface="Comic Sans MS" panose="030F0702030302020204" pitchFamily="66" charset="0"/>
      <p:regular r:id="rId40"/>
      <p:bold r:id="rId41"/>
      <p:italic r:id="rId42"/>
      <p:boldItalic r:id="rId43"/>
    </p:embeddedFont>
    <p:embeddedFont>
      <p:font typeface="Gill Sans" panose="020B0604020202020204" charset="0"/>
      <p:regular r:id="rId44"/>
      <p:bold r:id="rId45"/>
    </p:embeddedFont>
    <p:embeddedFont>
      <p:font typeface="Noto Sans" panose="020B0502040504020204" pitchFamily="34" charset="0"/>
      <p:regular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8" roundtripDataSignature="AMtx7mgDwu8sYml40ZJAEX3j56YKM9Lfb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dward Andert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FCAA933-F773-4E56-9DD7-EE6F21D33B20}">
  <a:tblStyle styleId="{BFCAA933-F773-4E56-9DD7-EE6F21D33B2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0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159" Type="http://schemas.openxmlformats.org/officeDocument/2006/relationships/commentAuthors" Target="commentAuthors.xml"/><Relationship Id="rId7" Type="http://schemas.openxmlformats.org/officeDocument/2006/relationships/slide" Target="slides/slide6.xml"/><Relationship Id="rId16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60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8" Type="http://schemas.openxmlformats.org/officeDocument/2006/relationships/slide" Target="slides/slide7.xml"/><Relationship Id="rId16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158" Type="http://customschemas.google.com/relationships/presentationmetadata" Target="metadata"/><Relationship Id="rId20" Type="http://schemas.openxmlformats.org/officeDocument/2006/relationships/slide" Target="slides/slide19.xml"/><Relationship Id="rId41" Type="http://schemas.openxmlformats.org/officeDocument/2006/relationships/font" Target="fonts/font10.fntdata"/><Relationship Id="rId16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107fe83efc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107fe83efc_0_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2107fe83efc_0_8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107fe83efc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107fe83efc_0_1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2107fe83efc_0_1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107fe83efc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107fe83efc_0_1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2107fe83efc_0_1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107fe83efc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2107fe83efc_0_1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Metric is related to RSS but accounts for handovers</a:t>
            </a:r>
            <a:endParaRPr/>
          </a:p>
        </p:txBody>
      </p:sp>
      <p:sp>
        <p:nvSpPr>
          <p:cNvPr id="239" name="Google Shape;239;g2107fe83efc_0_1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107fe83efc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107fe83efc_0_1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g2107fe83efc_0_1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107fe83efc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107fe83efc_0_1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g2107fe83efc_0_1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107fe83efc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107fe83efc_0_1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g2107fe83efc_0_1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107fe83efc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107fe83efc_0_2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g2107fe83efc_0_20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107fe83efc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107fe83efc_0_2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g2107fe83efc_0_2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107fe83efc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107fe83efc_0_2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g2107fe83efc_0_26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107fe83ef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2107fe83efc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g2107fe83efc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107fe83efc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107fe83efc_0_3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g2107fe83efc_0_3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107fe83efc_0_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107fe83efc_0_4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g2107fe83efc_0_40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2107fe83efc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2107fe83efc_0_4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g2107fe83efc_0_4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2107fe83efc_0_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2107fe83efc_0_4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g2107fe83efc_0_4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107fe83efc_0_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2107fe83efc_0_4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g2107fe83efc_0_48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2107fe83efc_0_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2107fe83efc_0_4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g2107fe83efc_0_46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107fe83efc_0_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2107fe83efc_0_4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g2107fe83efc_0_48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107fe83efc_0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2107fe83efc_0_49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g2107fe83efc_0_49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2107fe83efc_0_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2107fe83efc_0_4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g2107fe83efc_0_4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2107fe83efc_0_5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5" name="Google Shape;565;g2107fe83efc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107fe83efc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2107fe83efc_0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g2107fe83efc_0_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107fe83efc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2107fe83efc_0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7" name="Google Shape;147;g2107fe83efc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178b051d9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178b051d96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2178b051d96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107fe83efc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2107fe83efc_0_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7" name="Google Shape;167;g2107fe83efc_0_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107fe83ef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107fe83efc_0_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2107fe83efc_0_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107fe83efc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107fe83efc_0_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2107fe83efc_0_7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107fe83efc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107fe83efc_0_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2107fe83efc_0_7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6"/>
          <p:cNvSpPr txBox="1">
            <a:spLocks noGrp="1"/>
          </p:cNvSpPr>
          <p:nvPr>
            <p:ph type="ctrTitle"/>
          </p:nvPr>
        </p:nvSpPr>
        <p:spPr>
          <a:xfrm>
            <a:off x="1511300" y="1114425"/>
            <a:ext cx="9448800" cy="128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ndara"/>
              <a:buNone/>
              <a:defRPr sz="3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6"/>
          <p:cNvSpPr txBox="1">
            <a:spLocks noGrp="1"/>
          </p:cNvSpPr>
          <p:nvPr>
            <p:ph type="subTitle" idx="1"/>
          </p:nvPr>
        </p:nvSpPr>
        <p:spPr>
          <a:xfrm>
            <a:off x="1524000" y="3124200"/>
            <a:ext cx="94361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6"/>
          <p:cNvSpPr/>
          <p:nvPr/>
        </p:nvSpPr>
        <p:spPr>
          <a:xfrm>
            <a:off x="1206500" y="1114425"/>
            <a:ext cx="9753600" cy="1280160"/>
          </a:xfrm>
          <a:prstGeom prst="rect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" name="Google Shape;22;p26"/>
          <p:cNvSpPr/>
          <p:nvPr/>
        </p:nvSpPr>
        <p:spPr>
          <a:xfrm>
            <a:off x="1219200" y="3124200"/>
            <a:ext cx="9753600" cy="762000"/>
          </a:xfrm>
          <a:prstGeom prst="rect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" name="Google Shape;23;p26"/>
          <p:cNvSpPr/>
          <p:nvPr/>
        </p:nvSpPr>
        <p:spPr>
          <a:xfrm>
            <a:off x="1206500" y="1114425"/>
            <a:ext cx="304800" cy="128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" name="Google Shape;24;p26"/>
          <p:cNvSpPr/>
          <p:nvPr/>
        </p:nvSpPr>
        <p:spPr>
          <a:xfrm>
            <a:off x="1219200" y="3124200"/>
            <a:ext cx="304800" cy="76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" name="Google Shape;25;p26"/>
          <p:cNvSpPr txBox="1">
            <a:spLocks noGrp="1"/>
          </p:cNvSpPr>
          <p:nvPr>
            <p:ph type="dt" idx="10"/>
          </p:nvPr>
        </p:nvSpPr>
        <p:spPr>
          <a:xfrm>
            <a:off x="4820050" y="6365810"/>
            <a:ext cx="25518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6" name="Google Shape;26;p26" descr="A picture containing object, clock, screen, roo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09128" y="5797598"/>
            <a:ext cx="3315392" cy="104411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26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buNone/>
              <a:defRPr sz="1300"/>
            </a:lvl1pPr>
            <a:lvl2pPr lvl="1" algn="r">
              <a:buNone/>
              <a:defRPr sz="1300"/>
            </a:lvl2pPr>
            <a:lvl3pPr lvl="2" algn="r">
              <a:buNone/>
              <a:defRPr sz="1300"/>
            </a:lvl3pPr>
            <a:lvl4pPr lvl="3" algn="r">
              <a:buNone/>
              <a:defRPr sz="1300"/>
            </a:lvl4pPr>
            <a:lvl5pPr lvl="4" algn="r">
              <a:buNone/>
              <a:defRPr sz="1300"/>
            </a:lvl5pPr>
            <a:lvl6pPr lvl="5" algn="r">
              <a:buNone/>
              <a:defRPr sz="1300"/>
            </a:lvl6pPr>
            <a:lvl7pPr lvl="6" algn="r">
              <a:buNone/>
              <a:defRPr sz="1300"/>
            </a:lvl7pPr>
            <a:lvl8pPr lvl="7" algn="r">
              <a:buNone/>
              <a:defRPr sz="1300"/>
            </a:lvl8pPr>
            <a:lvl9pPr lvl="8" algn="r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5"/>
          <p:cNvSpPr txBox="1">
            <a:spLocks noGrp="1"/>
          </p:cNvSpPr>
          <p:nvPr>
            <p:ph type="body" idx="1"/>
          </p:nvPr>
        </p:nvSpPr>
        <p:spPr>
          <a:xfrm rot="5400000">
            <a:off x="3422651" y="-2228850"/>
            <a:ext cx="5257800" cy="116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marL="914400" lvl="1" indent="-315468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marL="1371600" lvl="2" indent="-315467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marL="1828800" lvl="3" indent="-30861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marL="3200400" lvl="6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marL="3657600" lvl="7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marL="4114800" lvl="8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>
            <a:endParaRPr/>
          </a:p>
        </p:txBody>
      </p:sp>
      <p:sp>
        <p:nvSpPr>
          <p:cNvPr id="93" name="Google Shape;93;p35"/>
          <p:cNvSpPr txBox="1">
            <a:spLocks noGrp="1"/>
          </p:cNvSpPr>
          <p:nvPr>
            <p:ph type="sldNum" idx="12"/>
          </p:nvPr>
        </p:nvSpPr>
        <p:spPr>
          <a:xfrm>
            <a:off x="816864" y="6356350"/>
            <a:ext cx="172313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94" name="Google Shape;94;p35"/>
          <p:cNvGrpSpPr/>
          <p:nvPr/>
        </p:nvGrpSpPr>
        <p:grpSpPr>
          <a:xfrm>
            <a:off x="10570634" y="5932488"/>
            <a:ext cx="1722966" cy="1008062"/>
            <a:chOff x="4850" y="3497"/>
            <a:chExt cx="814" cy="635"/>
          </a:xfrm>
        </p:grpSpPr>
        <p:sp>
          <p:nvSpPr>
            <p:cNvPr id="95" name="Google Shape;95;p35"/>
            <p:cNvSpPr txBox="1"/>
            <p:nvPr/>
          </p:nvSpPr>
          <p:spPr>
            <a:xfrm>
              <a:off x="4850" y="3634"/>
              <a:ext cx="298" cy="4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88"/>
                <a:buFont typeface="Noto Sans"/>
                <a:buNone/>
              </a:pPr>
              <a:r>
                <a:rPr lang="en-US" sz="4800" b="1" i="0" u="none" strike="noStrike" cap="non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35"/>
            <p:cNvSpPr txBox="1"/>
            <p:nvPr/>
          </p:nvSpPr>
          <p:spPr>
            <a:xfrm>
              <a:off x="5089" y="3497"/>
              <a:ext cx="362" cy="4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88"/>
                <a:buFont typeface="Noto Sans"/>
                <a:buNone/>
              </a:pPr>
              <a:r>
                <a:rPr lang="en-US" sz="4800" b="1" i="0" u="none" strike="noStrike" cap="non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35"/>
            <p:cNvSpPr txBox="1"/>
            <p:nvPr/>
          </p:nvSpPr>
          <p:spPr>
            <a:xfrm>
              <a:off x="5382" y="3641"/>
              <a:ext cx="282" cy="4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88"/>
                <a:buFont typeface="Noto Sans"/>
                <a:buNone/>
              </a:pPr>
              <a:r>
                <a:rPr lang="en-US" sz="4800" b="1" i="0" u="none" strike="noStrike" cap="non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" name="Google Shape;98;p35"/>
          <p:cNvSpPr txBox="1">
            <a:spLocks noGrp="1"/>
          </p:cNvSpPr>
          <p:nvPr>
            <p:ph type="dt" idx="10"/>
          </p:nvPr>
        </p:nvSpPr>
        <p:spPr>
          <a:xfrm>
            <a:off x="7209536" y="6355080"/>
            <a:ext cx="3048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6"/>
          <p:cNvSpPr txBox="1">
            <a:spLocks noGrp="1"/>
          </p:cNvSpPr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6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marL="914400" lvl="1" indent="-315468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marL="1371600" lvl="2" indent="-315467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marL="1828800" lvl="3" indent="-30861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marL="3200400" lvl="6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marL="3657600" lvl="7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marL="4114800" lvl="8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>
            <a:endParaRPr/>
          </a:p>
        </p:txBody>
      </p:sp>
      <p:cxnSp>
        <p:nvCxnSpPr>
          <p:cNvPr id="102" name="Google Shape;102;p36"/>
          <p:cNvCxnSpPr/>
          <p:nvPr/>
        </p:nvCxnSpPr>
        <p:spPr>
          <a:xfrm>
            <a:off x="609600" y="6353175"/>
            <a:ext cx="109728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03" name="Google Shape;103;p36"/>
          <p:cNvSpPr/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04" name="Google Shape;104;p36"/>
          <p:cNvCxnSpPr/>
          <p:nvPr/>
        </p:nvCxnSpPr>
        <p:spPr>
          <a:xfrm rot="5400000">
            <a:off x="5814836" y="3201952"/>
            <a:ext cx="585216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05" name="Google Shape;105;p36"/>
          <p:cNvSpPr txBox="1">
            <a:spLocks noGrp="1"/>
          </p:cNvSpPr>
          <p:nvPr>
            <p:ph type="sldNum" idx="12"/>
          </p:nvPr>
        </p:nvSpPr>
        <p:spPr>
          <a:xfrm>
            <a:off x="816864" y="6356350"/>
            <a:ext cx="172313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06" name="Google Shape;106;p36"/>
          <p:cNvGrpSpPr/>
          <p:nvPr/>
        </p:nvGrpSpPr>
        <p:grpSpPr>
          <a:xfrm>
            <a:off x="10570634" y="5932488"/>
            <a:ext cx="1722966" cy="1008062"/>
            <a:chOff x="4850" y="3497"/>
            <a:chExt cx="814" cy="635"/>
          </a:xfrm>
        </p:grpSpPr>
        <p:sp>
          <p:nvSpPr>
            <p:cNvPr id="107" name="Google Shape;107;p36"/>
            <p:cNvSpPr txBox="1"/>
            <p:nvPr/>
          </p:nvSpPr>
          <p:spPr>
            <a:xfrm>
              <a:off x="4850" y="3634"/>
              <a:ext cx="298" cy="4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88"/>
                <a:buFont typeface="Noto Sans"/>
                <a:buNone/>
              </a:pPr>
              <a:r>
                <a:rPr lang="en-US" sz="4800" b="1" i="0" u="none" strike="noStrike" cap="non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36"/>
            <p:cNvSpPr txBox="1"/>
            <p:nvPr/>
          </p:nvSpPr>
          <p:spPr>
            <a:xfrm>
              <a:off x="5089" y="3497"/>
              <a:ext cx="362" cy="4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88"/>
                <a:buFont typeface="Noto Sans"/>
                <a:buNone/>
              </a:pPr>
              <a:r>
                <a:rPr lang="en-US" sz="4800" b="1" i="0" u="none" strike="noStrike" cap="non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36"/>
            <p:cNvSpPr txBox="1"/>
            <p:nvPr/>
          </p:nvSpPr>
          <p:spPr>
            <a:xfrm>
              <a:off x="5382" y="3641"/>
              <a:ext cx="282" cy="4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88"/>
                <a:buFont typeface="Noto Sans"/>
                <a:buNone/>
              </a:pPr>
              <a:r>
                <a:rPr lang="en-US" sz="4800" b="1" i="0" u="none" strike="noStrike" cap="non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" name="Google Shape;110;p36"/>
          <p:cNvSpPr txBox="1">
            <a:spLocks noGrp="1"/>
          </p:cNvSpPr>
          <p:nvPr>
            <p:ph type="dt" idx="10"/>
          </p:nvPr>
        </p:nvSpPr>
        <p:spPr>
          <a:xfrm>
            <a:off x="7209536" y="6355080"/>
            <a:ext cx="3048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6"/>
          <p:cNvSpPr txBox="1"/>
          <p:nvPr/>
        </p:nvSpPr>
        <p:spPr>
          <a:xfrm>
            <a:off x="2540000" y="6397824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808C0"/>
                </a:solidFill>
                <a:latin typeface="Comic Sans MS"/>
                <a:ea typeface="Comic Sans MS"/>
                <a:cs typeface="Comic Sans MS"/>
                <a:sym typeface="Comic Sans MS"/>
              </a:rPr>
              <a:t>Web page:  aviral.lab.asu.edu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816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7"/>
          <p:cNvSpPr txBox="1">
            <a:spLocks noGrp="1"/>
          </p:cNvSpPr>
          <p:nvPr>
            <p:ph type="sldNum" idx="12"/>
          </p:nvPr>
        </p:nvSpPr>
        <p:spPr>
          <a:xfrm>
            <a:off x="886950" y="6338389"/>
            <a:ext cx="126116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27"/>
          <p:cNvSpPr txBox="1">
            <a:spLocks noGrp="1"/>
          </p:cNvSpPr>
          <p:nvPr>
            <p:ph type="body" idx="1"/>
          </p:nvPr>
        </p:nvSpPr>
        <p:spPr>
          <a:xfrm>
            <a:off x="157507" y="1032691"/>
            <a:ext cx="11508922" cy="4792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marL="914400" lvl="1" indent="-315468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marL="1371600" lvl="2" indent="-315467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marL="1828800" lvl="3" indent="-30861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marL="3200400" lvl="6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marL="3657600" lvl="7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marL="4114800" lvl="8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>
            <a:endParaRPr/>
          </a:p>
        </p:txBody>
      </p:sp>
      <p:sp>
        <p:nvSpPr>
          <p:cNvPr id="32" name="Google Shape;32;p27"/>
          <p:cNvSpPr txBox="1">
            <a:spLocks noGrp="1"/>
          </p:cNvSpPr>
          <p:nvPr>
            <p:ph type="dt" idx="10"/>
          </p:nvPr>
        </p:nvSpPr>
        <p:spPr>
          <a:xfrm>
            <a:off x="4820050" y="6365810"/>
            <a:ext cx="25518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Candara"/>
                <a:ea typeface="Candara"/>
                <a:cs typeface="Candara"/>
                <a:sym typeface="Canda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8"/>
          <p:cNvSpPr txBox="1">
            <a:spLocks noGrp="1"/>
          </p:cNvSpPr>
          <p:nvPr>
            <p:ph type="title"/>
          </p:nvPr>
        </p:nvSpPr>
        <p:spPr>
          <a:xfrm>
            <a:off x="1524000" y="1066800"/>
            <a:ext cx="9448800" cy="128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Candara"/>
              <a:buNone/>
              <a:defRPr sz="32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8"/>
          <p:cNvSpPr txBox="1">
            <a:spLocks noGrp="1"/>
          </p:cNvSpPr>
          <p:nvPr>
            <p:ph type="body" idx="1"/>
          </p:nvPr>
        </p:nvSpPr>
        <p:spPr>
          <a:xfrm>
            <a:off x="1727200" y="2895600"/>
            <a:ext cx="904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marL="2743200" lvl="5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marL="3200400" lvl="6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marL="3657600" lvl="7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marL="4114800" lvl="8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/>
          <p:nvPr/>
        </p:nvSpPr>
        <p:spPr>
          <a:xfrm>
            <a:off x="1219200" y="1066800"/>
            <a:ext cx="9753600" cy="1280160"/>
          </a:xfrm>
          <a:prstGeom prst="rect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" name="Google Shape;37;p28"/>
          <p:cNvSpPr/>
          <p:nvPr/>
        </p:nvSpPr>
        <p:spPr>
          <a:xfrm>
            <a:off x="1219200" y="1066800"/>
            <a:ext cx="304800" cy="128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" name="Google Shape;38;p28"/>
          <p:cNvSpPr txBox="1">
            <a:spLocks noGrp="1"/>
          </p:cNvSpPr>
          <p:nvPr>
            <p:ph type="dt" idx="10"/>
          </p:nvPr>
        </p:nvSpPr>
        <p:spPr>
          <a:xfrm>
            <a:off x="4820050" y="6365810"/>
            <a:ext cx="25518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9" name="Google Shape;39;p28" descr="A picture containing object, clock, screen, roo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09128" y="5797598"/>
            <a:ext cx="3315392" cy="1044111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8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</a:defRPr>
            </a:lvl1pPr>
            <a:lvl2pPr lvl="1" algn="r">
              <a:buNone/>
              <a:defRPr sz="1300">
                <a:solidFill>
                  <a:schemeClr val="lt1"/>
                </a:solidFill>
              </a:defRPr>
            </a:lvl2pPr>
            <a:lvl3pPr lvl="2" algn="r">
              <a:buNone/>
              <a:defRPr sz="1300">
                <a:solidFill>
                  <a:schemeClr val="lt1"/>
                </a:solidFill>
              </a:defRPr>
            </a:lvl3pPr>
            <a:lvl4pPr lvl="3" algn="r">
              <a:buNone/>
              <a:defRPr sz="1300">
                <a:solidFill>
                  <a:schemeClr val="lt1"/>
                </a:solidFill>
              </a:defRPr>
            </a:lvl4pPr>
            <a:lvl5pPr lvl="4" algn="r">
              <a:buNone/>
              <a:defRPr sz="1300">
                <a:solidFill>
                  <a:schemeClr val="lt1"/>
                </a:solidFill>
              </a:defRPr>
            </a:lvl5pPr>
            <a:lvl6pPr lvl="5" algn="r">
              <a:buNone/>
              <a:defRPr sz="1300">
                <a:solidFill>
                  <a:schemeClr val="lt1"/>
                </a:solidFill>
              </a:defRPr>
            </a:lvl6pPr>
            <a:lvl7pPr lvl="6" algn="r">
              <a:buNone/>
              <a:defRPr sz="1300">
                <a:solidFill>
                  <a:schemeClr val="lt1"/>
                </a:solidFill>
              </a:defRPr>
            </a:lvl7pPr>
            <a:lvl8pPr lvl="7" algn="r">
              <a:buNone/>
              <a:defRPr sz="1300">
                <a:solidFill>
                  <a:schemeClr val="lt1"/>
                </a:solidFill>
              </a:defRPr>
            </a:lvl8pPr>
            <a:lvl9pPr lvl="8" algn="r">
              <a:buNone/>
              <a:defRPr sz="1300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885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body" idx="1"/>
          </p:nvPr>
        </p:nvSpPr>
        <p:spPr>
          <a:xfrm>
            <a:off x="336550" y="1007758"/>
            <a:ext cx="5388864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marL="914400" lvl="1" indent="-315468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marL="1371600" lvl="2" indent="-315467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marL="1828800" lvl="3" indent="-30861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marL="3200400" lvl="6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marL="3657600" lvl="7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marL="4114800" lvl="8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body" idx="2"/>
          </p:nvPr>
        </p:nvSpPr>
        <p:spPr>
          <a:xfrm>
            <a:off x="6231297" y="1048793"/>
            <a:ext cx="5388864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marL="914400" lvl="1" indent="-315468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marL="1371600" lvl="2" indent="-315467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marL="1828800" lvl="3" indent="-30861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marL="3200400" lvl="6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marL="3657600" lvl="7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marL="4114800" lvl="8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>
            <a:endParaRPr/>
          </a:p>
        </p:txBody>
      </p:sp>
      <p:sp>
        <p:nvSpPr>
          <p:cNvPr id="45" name="Google Shape;45;p29"/>
          <p:cNvSpPr txBox="1">
            <a:spLocks noGrp="1"/>
          </p:cNvSpPr>
          <p:nvPr>
            <p:ph type="sldNum" idx="12"/>
          </p:nvPr>
        </p:nvSpPr>
        <p:spPr>
          <a:xfrm>
            <a:off x="816864" y="6356350"/>
            <a:ext cx="172313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" name="Google Shape;46;p29"/>
          <p:cNvSpPr txBox="1">
            <a:spLocks noGrp="1"/>
          </p:cNvSpPr>
          <p:nvPr>
            <p:ph type="dt" idx="10"/>
          </p:nvPr>
        </p:nvSpPr>
        <p:spPr>
          <a:xfrm>
            <a:off x="4820050" y="6365810"/>
            <a:ext cx="25518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87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4400"/>
              <a:buFont typeface="Candar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0"/>
          <p:cNvSpPr txBox="1"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4"/>
              <a:buNone/>
              <a:defRPr sz="2400" b="1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2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marL="3200400" lvl="6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marL="3657600" lvl="7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marL="4114800" lvl="8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>
            <a:endParaRPr/>
          </a:p>
        </p:txBody>
      </p:sp>
      <p:sp>
        <p:nvSpPr>
          <p:cNvPr id="50" name="Google Shape;50;p30"/>
          <p:cNvSpPr txBox="1">
            <a:spLocks noGrp="1"/>
          </p:cNvSpPr>
          <p:nvPr>
            <p:ph type="body" idx="2"/>
          </p:nvPr>
        </p:nvSpPr>
        <p:spPr>
          <a:xfrm>
            <a:off x="6197601" y="1295400"/>
            <a:ext cx="5389033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4"/>
              <a:buNone/>
              <a:defRPr sz="2400" b="1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2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marL="3200400" lvl="6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marL="3657600" lvl="7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marL="4114800" lvl="8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>
            <a:endParaRPr/>
          </a:p>
        </p:txBody>
      </p:sp>
      <p:sp>
        <p:nvSpPr>
          <p:cNvPr id="51" name="Google Shape;51;p30"/>
          <p:cNvSpPr txBox="1">
            <a:spLocks noGrp="1"/>
          </p:cNvSpPr>
          <p:nvPr>
            <p:ph type="body" idx="3"/>
          </p:nvPr>
        </p:nvSpPr>
        <p:spPr>
          <a:xfrm>
            <a:off x="609600" y="2133600"/>
            <a:ext cx="53848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marL="914400" lvl="1" indent="-315468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marL="1371600" lvl="2" indent="-315467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marL="1828800" lvl="3" indent="-30861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marL="3200400" lvl="6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marL="3657600" lvl="7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marL="4114800" lvl="8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>
            <a:endParaRPr/>
          </a:p>
        </p:txBody>
      </p:sp>
      <p:sp>
        <p:nvSpPr>
          <p:cNvPr id="52" name="Google Shape;52;p30"/>
          <p:cNvSpPr txBox="1">
            <a:spLocks noGrp="1"/>
          </p:cNvSpPr>
          <p:nvPr>
            <p:ph type="body" idx="4"/>
          </p:nvPr>
        </p:nvSpPr>
        <p:spPr>
          <a:xfrm>
            <a:off x="6197600" y="2133600"/>
            <a:ext cx="53848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marL="914400" lvl="1" indent="-315468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marL="1371600" lvl="2" indent="-315467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marL="1828800" lvl="3" indent="-30861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marL="3200400" lvl="6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marL="3657600" lvl="7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marL="4114800" lvl="8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>
            <a:endParaRPr/>
          </a:p>
        </p:txBody>
      </p:sp>
      <p:sp>
        <p:nvSpPr>
          <p:cNvPr id="53" name="Google Shape;53;p30"/>
          <p:cNvSpPr txBox="1">
            <a:spLocks noGrp="1"/>
          </p:cNvSpPr>
          <p:nvPr>
            <p:ph type="sldNum" idx="12"/>
          </p:nvPr>
        </p:nvSpPr>
        <p:spPr>
          <a:xfrm>
            <a:off x="816864" y="6356350"/>
            <a:ext cx="172313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30"/>
          <p:cNvSpPr txBox="1">
            <a:spLocks noGrp="1"/>
          </p:cNvSpPr>
          <p:nvPr>
            <p:ph type="dt" idx="10"/>
          </p:nvPr>
        </p:nvSpPr>
        <p:spPr>
          <a:xfrm>
            <a:off x="4820050" y="6365810"/>
            <a:ext cx="25518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885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1"/>
          <p:cNvSpPr/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8" name="Google Shape;58;p31"/>
          <p:cNvSpPr txBox="1">
            <a:spLocks noGrp="1"/>
          </p:cNvSpPr>
          <p:nvPr>
            <p:ph type="sldNum" idx="12"/>
          </p:nvPr>
        </p:nvSpPr>
        <p:spPr>
          <a:xfrm>
            <a:off x="816864" y="6356350"/>
            <a:ext cx="172313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p31"/>
          <p:cNvSpPr txBox="1">
            <a:spLocks noGrp="1"/>
          </p:cNvSpPr>
          <p:nvPr>
            <p:ph type="dt" idx="10"/>
          </p:nvPr>
        </p:nvSpPr>
        <p:spPr>
          <a:xfrm>
            <a:off x="4820050" y="6365810"/>
            <a:ext cx="25518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32"/>
          <p:cNvCxnSpPr/>
          <p:nvPr/>
        </p:nvCxnSpPr>
        <p:spPr>
          <a:xfrm>
            <a:off x="609600" y="6353175"/>
            <a:ext cx="109728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62" name="Google Shape;62;p32"/>
          <p:cNvSpPr/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" name="Google Shape;63;p32"/>
          <p:cNvSpPr txBox="1">
            <a:spLocks noGrp="1"/>
          </p:cNvSpPr>
          <p:nvPr>
            <p:ph type="sldNum" idx="12"/>
          </p:nvPr>
        </p:nvSpPr>
        <p:spPr>
          <a:xfrm>
            <a:off x="816864" y="6356350"/>
            <a:ext cx="172313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dt" idx="10"/>
          </p:nvPr>
        </p:nvSpPr>
        <p:spPr>
          <a:xfrm>
            <a:off x="4820050" y="6365810"/>
            <a:ext cx="25518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5" name="Google Shape;65;p32" descr="A picture containing object, clock, screen, roo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09128" y="5797598"/>
            <a:ext cx="3315392" cy="1044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3"/>
          <p:cNvSpPr txBox="1"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sz="2000" b="1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3"/>
          <p:cNvSpPr txBox="1">
            <a:spLocks noGrp="1"/>
          </p:cNvSpPr>
          <p:nvPr>
            <p:ph type="body" idx="1"/>
          </p:nvPr>
        </p:nvSpPr>
        <p:spPr>
          <a:xfrm>
            <a:off x="8432800" y="1219201"/>
            <a:ext cx="3352800" cy="4843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12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6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marL="3200400" lvl="6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marL="3657600" lvl="7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marL="4114800" lvl="8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>
            <a:endParaRPr/>
          </a:p>
        </p:txBody>
      </p:sp>
      <p:cxnSp>
        <p:nvCxnSpPr>
          <p:cNvPr id="69" name="Google Shape;69;p33"/>
          <p:cNvCxnSpPr/>
          <p:nvPr/>
        </p:nvCxnSpPr>
        <p:spPr>
          <a:xfrm>
            <a:off x="609600" y="6353175"/>
            <a:ext cx="109728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70" name="Google Shape;70;p33"/>
          <p:cNvCxnSpPr/>
          <p:nvPr/>
        </p:nvCxnSpPr>
        <p:spPr>
          <a:xfrm rot="5400000">
            <a:off x="5220033" y="3324225"/>
            <a:ext cx="603504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1" name="Google Shape;71;p33"/>
          <p:cNvSpPr/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2" name="Google Shape;72;p33"/>
          <p:cNvSpPr txBox="1">
            <a:spLocks noGrp="1"/>
          </p:cNvSpPr>
          <p:nvPr>
            <p:ph type="body" idx="2"/>
          </p:nvPr>
        </p:nvSpPr>
        <p:spPr>
          <a:xfrm>
            <a:off x="406400" y="304800"/>
            <a:ext cx="76200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marL="914400" lvl="1" indent="-315468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marL="1371600" lvl="2" indent="-315467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marL="1828800" lvl="3" indent="-30861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marL="3200400" lvl="6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marL="3657600" lvl="7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marL="4114800" lvl="8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>
            <a:endParaRPr/>
          </a:p>
        </p:txBody>
      </p:sp>
      <p:sp>
        <p:nvSpPr>
          <p:cNvPr id="73" name="Google Shape;73;p33"/>
          <p:cNvSpPr txBox="1">
            <a:spLocks noGrp="1"/>
          </p:cNvSpPr>
          <p:nvPr>
            <p:ph type="sldNum" idx="12"/>
          </p:nvPr>
        </p:nvSpPr>
        <p:spPr>
          <a:xfrm>
            <a:off x="816864" y="6356350"/>
            <a:ext cx="172313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33"/>
          <p:cNvSpPr txBox="1"/>
          <p:nvPr/>
        </p:nvSpPr>
        <p:spPr>
          <a:xfrm>
            <a:off x="5234432" y="6353175"/>
            <a:ext cx="172313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808C0"/>
                </a:solidFill>
                <a:latin typeface="Candara"/>
                <a:ea typeface="Candara"/>
                <a:cs typeface="Candara"/>
                <a:sym typeface="Candara"/>
              </a:rPr>
              <a:t>aviral.lab.asu.edu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33" descr="A picture containing object, clock, screen, roo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09128" y="5797598"/>
            <a:ext cx="3315392" cy="1044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bg>
      <p:bgPr>
        <a:solidFill>
          <a:schemeClr val="dk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4"/>
          <p:cNvSpPr txBox="1"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None/>
              <a:defRPr sz="20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4"/>
          <p:cNvSpPr>
            <a:spLocks noGrp="1"/>
          </p:cNvSpPr>
          <p:nvPr>
            <p:ph type="pic" idx="2"/>
          </p:nvPr>
        </p:nvSpPr>
        <p:spPr>
          <a:xfrm>
            <a:off x="609600" y="1905000"/>
            <a:ext cx="10972800" cy="4270248"/>
          </a:xfrm>
          <a:prstGeom prst="rect">
            <a:avLst/>
          </a:prstGeom>
          <a:solidFill>
            <a:srgbClr val="BABABA"/>
          </a:solidFill>
          <a:ln>
            <a:noFill/>
          </a:ln>
        </p:spPr>
      </p:sp>
      <p:sp>
        <p:nvSpPr>
          <p:cNvPr id="79" name="Google Shape;79;p34"/>
          <p:cNvSpPr txBox="1">
            <a:spLocks noGrp="1"/>
          </p:cNvSpPr>
          <p:nvPr>
            <p:ph type="body" idx="1"/>
          </p:nvPr>
        </p:nvSpPr>
        <p:spPr>
          <a:xfrm>
            <a:off x="609600" y="1219200"/>
            <a:ext cx="10972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64"/>
              <a:buFont typeface="Candara"/>
              <a:buNone/>
              <a:defRPr sz="1400"/>
            </a:lvl1pPr>
            <a:lvl2pPr marL="914400" lvl="1" indent="-286512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12"/>
              <a:buChar char="?"/>
              <a:defRPr sz="1200"/>
            </a:lvl2pPr>
            <a:lvl3pPr marL="1371600" lvl="2" indent="-27686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60"/>
              <a:buChar char="?"/>
              <a:defRPr sz="1000"/>
            </a:lvl3pPr>
            <a:lvl4pPr marL="1828800" lvl="3" indent="-26860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630"/>
              <a:buChar char="◻"/>
              <a:defRPr sz="900"/>
            </a:lvl4pPr>
            <a:lvl5pPr marL="2286000" lvl="4" indent="-268604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30"/>
              <a:buChar char="◻"/>
              <a:defRPr sz="900"/>
            </a:lvl5pPr>
            <a:lvl6pPr marL="2743200" lvl="5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marL="3200400" lvl="6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marL="3657600" lvl="7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marL="4114800" lvl="8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>
            <a:endParaRPr/>
          </a:p>
        </p:txBody>
      </p:sp>
      <p:cxnSp>
        <p:nvCxnSpPr>
          <p:cNvPr id="80" name="Google Shape;80;p34"/>
          <p:cNvCxnSpPr/>
          <p:nvPr/>
        </p:nvCxnSpPr>
        <p:spPr>
          <a:xfrm>
            <a:off x="609600" y="6353175"/>
            <a:ext cx="109728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81" name="Google Shape;81;p34"/>
          <p:cNvSpPr/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2" name="Google Shape;82;p34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3" name="Google Shape;83;p34"/>
          <p:cNvSpPr txBox="1">
            <a:spLocks noGrp="1"/>
          </p:cNvSpPr>
          <p:nvPr>
            <p:ph type="sldNum" idx="12"/>
          </p:nvPr>
        </p:nvSpPr>
        <p:spPr>
          <a:xfrm>
            <a:off x="816864" y="6356350"/>
            <a:ext cx="172313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84" name="Google Shape;84;p34"/>
          <p:cNvGrpSpPr/>
          <p:nvPr/>
        </p:nvGrpSpPr>
        <p:grpSpPr>
          <a:xfrm>
            <a:off x="10570634" y="5932488"/>
            <a:ext cx="1722966" cy="1008062"/>
            <a:chOff x="4850" y="3497"/>
            <a:chExt cx="814" cy="635"/>
          </a:xfrm>
        </p:grpSpPr>
        <p:sp>
          <p:nvSpPr>
            <p:cNvPr id="85" name="Google Shape;85;p34"/>
            <p:cNvSpPr txBox="1"/>
            <p:nvPr/>
          </p:nvSpPr>
          <p:spPr>
            <a:xfrm>
              <a:off x="4850" y="3634"/>
              <a:ext cx="298" cy="4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88"/>
                <a:buFont typeface="Noto Sans"/>
                <a:buNone/>
              </a:pPr>
              <a:r>
                <a:rPr lang="en-US" sz="4800" b="1" i="0" u="none" strike="noStrike" cap="non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34"/>
            <p:cNvSpPr txBox="1"/>
            <p:nvPr/>
          </p:nvSpPr>
          <p:spPr>
            <a:xfrm>
              <a:off x="5089" y="3497"/>
              <a:ext cx="362" cy="4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88"/>
                <a:buFont typeface="Noto Sans"/>
                <a:buNone/>
              </a:pPr>
              <a:r>
                <a:rPr lang="en-US" sz="4800" b="1" i="0" u="none" strike="noStrike" cap="non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34"/>
            <p:cNvSpPr txBox="1"/>
            <p:nvPr/>
          </p:nvSpPr>
          <p:spPr>
            <a:xfrm>
              <a:off x="5382" y="3641"/>
              <a:ext cx="282" cy="4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88"/>
                <a:buFont typeface="Noto Sans"/>
                <a:buNone/>
              </a:pPr>
              <a:r>
                <a:rPr lang="en-US" sz="4800" b="1" i="0" u="none" strike="noStrike" cap="non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34"/>
          <p:cNvSpPr txBox="1">
            <a:spLocks noGrp="1"/>
          </p:cNvSpPr>
          <p:nvPr>
            <p:ph type="dt" idx="10"/>
          </p:nvPr>
        </p:nvSpPr>
        <p:spPr>
          <a:xfrm>
            <a:off x="7209536" y="6355080"/>
            <a:ext cx="3048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4"/>
          <p:cNvSpPr txBox="1"/>
          <p:nvPr/>
        </p:nvSpPr>
        <p:spPr>
          <a:xfrm>
            <a:off x="2540000" y="6397824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Web page:  aviral.lab.asu.edu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4400"/>
              <a:buFont typeface="Candara"/>
              <a:buNone/>
              <a:defRPr sz="4400" b="1" i="0" u="none" strike="noStrike" cap="none">
                <a:solidFill>
                  <a:srgbClr val="000066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body" idx="1"/>
          </p:nvPr>
        </p:nvSpPr>
        <p:spPr>
          <a:xfrm>
            <a:off x="203201" y="990600"/>
            <a:ext cx="116967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372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28"/>
              <a:buFont typeface="Noto Sans"/>
              <a:buChar char="🞂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4442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24"/>
              <a:buFont typeface="Noto Sans"/>
              <a:buChar char="🞂"/>
              <a:defRPr sz="2400" b="0" i="0" u="none" strike="noStrike" cap="none">
                <a:solidFill>
                  <a:srgbClr val="002060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4442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824"/>
              <a:buFont typeface="Noto Sans"/>
              <a:buChar char="🞂"/>
              <a:defRPr sz="2400" b="0" i="0" u="none" strike="noStrike" cap="none">
                <a:solidFill>
                  <a:srgbClr val="006600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ts val="1400"/>
              <a:buFont typeface="Noto Sans"/>
              <a:buChar char="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0861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"/>
              <a:buChar char="◻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"/>
              <a:buChar char="🞂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52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"/>
              <a:buChar char="🞂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52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"/>
              <a:buChar char="🞂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"/>
              <a:buChar char="🞂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cxnSp>
        <p:nvCxnSpPr>
          <p:cNvPr id="12" name="Google Shape;12;p25"/>
          <p:cNvCxnSpPr/>
          <p:nvPr/>
        </p:nvCxnSpPr>
        <p:spPr>
          <a:xfrm>
            <a:off x="609600" y="6353174"/>
            <a:ext cx="8295861" cy="3175"/>
          </a:xfrm>
          <a:prstGeom prst="straightConnector1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" name="Google Shape;13;p25"/>
          <p:cNvCxnSpPr/>
          <p:nvPr/>
        </p:nvCxnSpPr>
        <p:spPr>
          <a:xfrm>
            <a:off x="0" y="838200"/>
            <a:ext cx="12192000" cy="0"/>
          </a:xfrm>
          <a:prstGeom prst="straightConnector1">
            <a:avLst/>
          </a:prstGeom>
          <a:noFill/>
          <a:ln w="63500" cap="flat" cmpd="sng">
            <a:solidFill>
              <a:srgbClr val="0808C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Google Shape;14;p25"/>
          <p:cNvSpPr/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" name="Google Shape;15;p25"/>
          <p:cNvSpPr txBox="1">
            <a:spLocks noGrp="1"/>
          </p:cNvSpPr>
          <p:nvPr>
            <p:ph type="sldNum" idx="12"/>
          </p:nvPr>
        </p:nvSpPr>
        <p:spPr>
          <a:xfrm>
            <a:off x="816864" y="6356350"/>
            <a:ext cx="172313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" name="Google Shape;16;p25" descr="A picture containing object, clock, screen, room&#10;&#10;Description automatically generated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9009128" y="5797598"/>
            <a:ext cx="3315392" cy="104411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5"/>
          <p:cNvSpPr txBox="1">
            <a:spLocks noGrp="1"/>
          </p:cNvSpPr>
          <p:nvPr>
            <p:ph type="dt" idx="10"/>
          </p:nvPr>
        </p:nvSpPr>
        <p:spPr>
          <a:xfrm>
            <a:off x="4820050" y="6365810"/>
            <a:ext cx="25518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"/>
          <p:cNvSpPr txBox="1">
            <a:spLocks noGrp="1"/>
          </p:cNvSpPr>
          <p:nvPr>
            <p:ph type="ctrTitle"/>
          </p:nvPr>
        </p:nvSpPr>
        <p:spPr>
          <a:xfrm>
            <a:off x="1511300" y="1114425"/>
            <a:ext cx="9448800" cy="12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B-AWARE: Blockage Aware RSU Association Policy for 5G Enabled Autonomous Vehicles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ndara"/>
              <a:buNone/>
            </a:pPr>
            <a:endParaRPr/>
          </a:p>
        </p:txBody>
      </p:sp>
      <p:sp>
        <p:nvSpPr>
          <p:cNvPr id="117" name="Google Shape;117;p1"/>
          <p:cNvSpPr txBox="1">
            <a:spLocks noGrp="1"/>
          </p:cNvSpPr>
          <p:nvPr>
            <p:ph type="subTitle" idx="1"/>
          </p:nvPr>
        </p:nvSpPr>
        <p:spPr>
          <a:xfrm>
            <a:off x="1524000" y="3124200"/>
            <a:ext cx="94361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8"/>
              <a:buNone/>
            </a:pPr>
            <a:r>
              <a:rPr lang="en-US" sz="1800" b="1"/>
              <a:t> Presenter: Matthew Szeto, M.S. Student</a:t>
            </a:r>
            <a:endParaRPr sz="1800" b="1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8"/>
              <a:buNone/>
            </a:pPr>
            <a:r>
              <a:rPr lang="en-US" sz="1800" b="1"/>
              <a:t>Committee: Dr. Aviral Shrivastava, Dr. Robert LiKamWa, Dr. Ryan Meuth</a:t>
            </a:r>
            <a:endParaRPr sz="1800" b="1"/>
          </a:p>
        </p:txBody>
      </p:sp>
      <p:pic>
        <p:nvPicPr>
          <p:cNvPr id="118" name="Google Shape;118;p1" descr="ASU logos | Arizona State University official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2387" y="5367145"/>
            <a:ext cx="2005012" cy="161868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107fe83efc_0_8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816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System Model - Channel Model</a:t>
            </a:r>
            <a:endParaRPr/>
          </a:p>
        </p:txBody>
      </p:sp>
      <p:sp>
        <p:nvSpPr>
          <p:cNvPr id="210" name="Google Shape;210;g2107fe83efc_0_85"/>
          <p:cNvSpPr txBox="1">
            <a:spLocks noGrp="1"/>
          </p:cNvSpPr>
          <p:nvPr>
            <p:ph type="body" idx="1"/>
          </p:nvPr>
        </p:nvSpPr>
        <p:spPr>
          <a:xfrm>
            <a:off x="157507" y="1032691"/>
            <a:ext cx="11508900" cy="4792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/>
              <a:t>Channel</a:t>
            </a:r>
            <a:endParaRPr sz="3200"/>
          </a:p>
          <a:p>
            <a:pPr marL="457200" lvl="0" indent="-431800" algn="l" rtl="0">
              <a:spcBef>
                <a:spcPts val="600"/>
              </a:spcBef>
              <a:spcAft>
                <a:spcPts val="0"/>
              </a:spcAft>
              <a:buSzPts val="3200"/>
              <a:buChar char="-"/>
            </a:pPr>
            <a:r>
              <a:rPr lang="en-US" sz="3200"/>
              <a:t>Freespace Pathloss </a:t>
            </a:r>
            <a:endParaRPr sz="320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-US" sz="3200"/>
              <a:t>RSS a function of distance</a:t>
            </a:r>
            <a:endParaRPr sz="320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-US" sz="3200"/>
              <a:t>Datarate from RSS threshold</a:t>
            </a:r>
            <a:endParaRPr sz="3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3200"/>
          </a:p>
        </p:txBody>
      </p:sp>
      <p:sp>
        <p:nvSpPr>
          <p:cNvPr id="211" name="Google Shape;211;g2107fe83efc_0_85"/>
          <p:cNvSpPr txBox="1">
            <a:spLocks noGrp="1"/>
          </p:cNvSpPr>
          <p:nvPr>
            <p:ph type="sldNum" idx="12"/>
          </p:nvPr>
        </p:nvSpPr>
        <p:spPr>
          <a:xfrm>
            <a:off x="886950" y="6338389"/>
            <a:ext cx="1261200" cy="36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212" name="Google Shape;212;g2107fe83efc_0_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4850" y="984312"/>
            <a:ext cx="5646300" cy="179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g2107fe83efc_0_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9525" y="2778300"/>
            <a:ext cx="5882062" cy="81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g2107fe83efc_0_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7500" y="4060158"/>
            <a:ext cx="11508901" cy="1812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107fe83efc_0_1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816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Modeling Handovers - Event Overheads</a:t>
            </a:r>
            <a:endParaRPr/>
          </a:p>
        </p:txBody>
      </p:sp>
      <p:sp>
        <p:nvSpPr>
          <p:cNvPr id="221" name="Google Shape;221;g2107fe83efc_0_116"/>
          <p:cNvSpPr txBox="1">
            <a:spLocks noGrp="1"/>
          </p:cNvSpPr>
          <p:nvPr>
            <p:ph type="body" idx="1"/>
          </p:nvPr>
        </p:nvSpPr>
        <p:spPr>
          <a:xfrm>
            <a:off x="350250" y="1043850"/>
            <a:ext cx="5873400" cy="4181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800"/>
              <a:t>Cannot transmit during handovers or blockage</a:t>
            </a:r>
            <a:endParaRPr sz="4800"/>
          </a:p>
          <a:p>
            <a:pPr marL="457200" lvl="0" indent="-533400" algn="l" rtl="0">
              <a:spcBef>
                <a:spcPts val="600"/>
              </a:spcBef>
              <a:spcAft>
                <a:spcPts val="0"/>
              </a:spcAft>
              <a:buSzPts val="4800"/>
              <a:buAutoNum type="arabicPeriod"/>
            </a:pPr>
            <a:r>
              <a:rPr lang="en-US" sz="4800"/>
              <a:t>O</a:t>
            </a:r>
            <a:r>
              <a:rPr lang="en-US" sz="4800" baseline="-25000"/>
              <a:t>H</a:t>
            </a:r>
            <a:r>
              <a:rPr lang="en-US" sz="4800"/>
              <a:t> = t</a:t>
            </a:r>
            <a:r>
              <a:rPr lang="en-US" sz="4800" baseline="-25000"/>
              <a:t>H</a:t>
            </a:r>
            <a:endParaRPr sz="4800" baseline="-25000"/>
          </a:p>
          <a:p>
            <a:pPr marL="457200" lvl="0" indent="-533400" algn="l" rtl="0">
              <a:spcBef>
                <a:spcPts val="0"/>
              </a:spcBef>
              <a:spcAft>
                <a:spcPts val="0"/>
              </a:spcAft>
              <a:buSzPts val="4800"/>
              <a:buAutoNum type="arabicPeriod"/>
            </a:pPr>
            <a:r>
              <a:rPr lang="en-US" sz="4800"/>
              <a:t>O</a:t>
            </a:r>
            <a:r>
              <a:rPr lang="en-US" sz="4800" baseline="-25000"/>
              <a:t>PH</a:t>
            </a:r>
            <a:r>
              <a:rPr lang="en-US" sz="4800"/>
              <a:t> &lt; O</a:t>
            </a:r>
            <a:r>
              <a:rPr lang="en-US" sz="4800" baseline="-25000"/>
              <a:t>H</a:t>
            </a:r>
            <a:endParaRPr sz="4800" baseline="-25000"/>
          </a:p>
          <a:p>
            <a:pPr marL="457200" lvl="0" indent="-533400" algn="l" rtl="0">
              <a:spcBef>
                <a:spcPts val="0"/>
              </a:spcBef>
              <a:spcAft>
                <a:spcPts val="0"/>
              </a:spcAft>
              <a:buSzPts val="4800"/>
              <a:buAutoNum type="arabicPeriod"/>
            </a:pPr>
            <a:r>
              <a:rPr lang="en-US" sz="4800"/>
              <a:t>O</a:t>
            </a:r>
            <a:r>
              <a:rPr lang="en-US" sz="4800" baseline="-25000"/>
              <a:t>BH</a:t>
            </a:r>
            <a:r>
              <a:rPr lang="en-US" sz="4800"/>
              <a:t> = t</a:t>
            </a:r>
            <a:r>
              <a:rPr lang="en-US" sz="4800" baseline="-25000"/>
              <a:t>D </a:t>
            </a:r>
            <a:r>
              <a:rPr lang="en-US" sz="4800"/>
              <a:t>+ t</a:t>
            </a:r>
            <a:r>
              <a:rPr lang="en-US" sz="4800" baseline="-25000"/>
              <a:t>H</a:t>
            </a:r>
            <a:endParaRPr sz="4800" baseline="-25000"/>
          </a:p>
        </p:txBody>
      </p:sp>
      <p:pic>
        <p:nvPicPr>
          <p:cNvPr id="222" name="Google Shape;222;g2107fe83efc_0_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3300" y="1338112"/>
            <a:ext cx="5588850" cy="41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g2107fe83efc_0_116"/>
          <p:cNvSpPr txBox="1">
            <a:spLocks noGrp="1"/>
          </p:cNvSpPr>
          <p:nvPr>
            <p:ph type="sldNum" idx="12"/>
          </p:nvPr>
        </p:nvSpPr>
        <p:spPr>
          <a:xfrm>
            <a:off x="886950" y="6338389"/>
            <a:ext cx="1261200" cy="36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107fe83efc_0_12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816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Total Achievable Data</a:t>
            </a:r>
            <a:endParaRPr/>
          </a:p>
        </p:txBody>
      </p:sp>
      <p:sp>
        <p:nvSpPr>
          <p:cNvPr id="230" name="Google Shape;230;g2107fe83efc_0_124"/>
          <p:cNvSpPr txBox="1">
            <a:spLocks noGrp="1"/>
          </p:cNvSpPr>
          <p:nvPr>
            <p:ph type="body" idx="1"/>
          </p:nvPr>
        </p:nvSpPr>
        <p:spPr>
          <a:xfrm>
            <a:off x="157500" y="1032693"/>
            <a:ext cx="11508900" cy="96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Achievable data = datarate*(time you can transmit)</a:t>
            </a:r>
            <a:endParaRPr/>
          </a:p>
        </p:txBody>
      </p:sp>
      <p:pic>
        <p:nvPicPr>
          <p:cNvPr id="231" name="Google Shape;231;g2107fe83efc_0_124"/>
          <p:cNvPicPr preferRelativeResize="0"/>
          <p:nvPr/>
        </p:nvPicPr>
        <p:blipFill rotWithShape="1">
          <a:blip r:embed="rId3">
            <a:alphaModFix/>
          </a:blip>
          <a:srcRect t="56090"/>
          <a:stretch/>
        </p:blipFill>
        <p:spPr>
          <a:xfrm>
            <a:off x="2824163" y="3954846"/>
            <a:ext cx="6543675" cy="114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g2107fe83efc_0_124"/>
          <p:cNvSpPr/>
          <p:nvPr/>
        </p:nvSpPr>
        <p:spPr>
          <a:xfrm>
            <a:off x="2689950" y="3999900"/>
            <a:ext cx="6812100" cy="1141800"/>
          </a:xfrm>
          <a:prstGeom prst="rect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3" name="Google Shape;233;g2107fe83efc_0_124"/>
          <p:cNvPicPr preferRelativeResize="0"/>
          <p:nvPr/>
        </p:nvPicPr>
        <p:blipFill rotWithShape="1">
          <a:blip r:embed="rId3">
            <a:alphaModFix/>
          </a:blip>
          <a:srcRect l="25671" r="21046" b="66032"/>
          <a:stretch/>
        </p:blipFill>
        <p:spPr>
          <a:xfrm>
            <a:off x="3658450" y="2778450"/>
            <a:ext cx="4506993" cy="114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g2107fe83efc_0_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0938" y="1993001"/>
            <a:ext cx="10017174" cy="785438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g2107fe83efc_0_124"/>
          <p:cNvSpPr txBox="1">
            <a:spLocks noGrp="1"/>
          </p:cNvSpPr>
          <p:nvPr>
            <p:ph type="sldNum" idx="12"/>
          </p:nvPr>
        </p:nvSpPr>
        <p:spPr>
          <a:xfrm>
            <a:off x="886950" y="6338389"/>
            <a:ext cx="1261200" cy="36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107fe83efc_0_14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8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Problem Formulation</a:t>
            </a:r>
            <a:endParaRPr/>
          </a:p>
        </p:txBody>
      </p:sp>
      <p:sp>
        <p:nvSpPr>
          <p:cNvPr id="242" name="Google Shape;242;g2107fe83efc_0_144"/>
          <p:cNvSpPr txBox="1">
            <a:spLocks noGrp="1"/>
          </p:cNvSpPr>
          <p:nvPr>
            <p:ph type="body" idx="1"/>
          </p:nvPr>
        </p:nvSpPr>
        <p:spPr>
          <a:xfrm>
            <a:off x="124200" y="1558350"/>
            <a:ext cx="11943600" cy="37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68"/>
              <a:buFont typeface="Arial"/>
              <a:buNone/>
            </a:pPr>
            <a:r>
              <a:rPr lang="en-US" sz="3900"/>
              <a:t>Given a set of vehicle paths, RSU positions, and building locations. For each vehicle, find the RSU at each time step that maximizes the potential data transmission for a vehicle’s schedule.</a:t>
            </a:r>
            <a:endParaRPr sz="35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None/>
            </a:pPr>
            <a:endParaRPr sz="3900"/>
          </a:p>
        </p:txBody>
      </p:sp>
      <p:sp>
        <p:nvSpPr>
          <p:cNvPr id="243" name="Google Shape;243;g2107fe83efc_0_144"/>
          <p:cNvSpPr txBox="1">
            <a:spLocks noGrp="1"/>
          </p:cNvSpPr>
          <p:nvPr>
            <p:ph type="sldNum" idx="12"/>
          </p:nvPr>
        </p:nvSpPr>
        <p:spPr>
          <a:xfrm>
            <a:off x="886950" y="6338389"/>
            <a:ext cx="1261200" cy="36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107fe83efc_0_15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816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Creating the Connection Schedule</a:t>
            </a:r>
            <a:endParaRPr/>
          </a:p>
        </p:txBody>
      </p:sp>
      <p:sp>
        <p:nvSpPr>
          <p:cNvPr id="250" name="Google Shape;250;g2107fe83efc_0_151"/>
          <p:cNvSpPr txBox="1"/>
          <p:nvPr/>
        </p:nvSpPr>
        <p:spPr>
          <a:xfrm>
            <a:off x="532050" y="1213825"/>
            <a:ext cx="102735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Candara"/>
              <a:buAutoNum type="arabicPeriod"/>
            </a:pPr>
            <a:r>
              <a:rPr lang="en-US" sz="3000">
                <a:latin typeface="Candara"/>
                <a:ea typeface="Candara"/>
                <a:cs typeface="Candara"/>
                <a:sym typeface="Candara"/>
              </a:rPr>
              <a:t>Each vehicle connects to the RSU according to its connection schedule.</a:t>
            </a:r>
            <a:endParaRPr sz="300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51" name="Google Shape;251;g2107fe83efc_0_151"/>
          <p:cNvSpPr txBox="1">
            <a:spLocks noGrp="1"/>
          </p:cNvSpPr>
          <p:nvPr>
            <p:ph type="sldNum" idx="12"/>
          </p:nvPr>
        </p:nvSpPr>
        <p:spPr>
          <a:xfrm>
            <a:off x="886950" y="6338389"/>
            <a:ext cx="1261200" cy="36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52" name="Google Shape;252;g2107fe83efc_0_151"/>
          <p:cNvSpPr txBox="1"/>
          <p:nvPr/>
        </p:nvSpPr>
        <p:spPr>
          <a:xfrm>
            <a:off x="532050" y="2394525"/>
            <a:ext cx="97116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2.  Using the knowledge of vehicle trajectories and sizes, the RSU finds the schedule for each vehicle which maximizes the potential datarate.</a:t>
            </a:r>
            <a:endParaRPr sz="300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53" name="Google Shape;253;g2107fe83efc_0_151"/>
          <p:cNvSpPr txBox="1"/>
          <p:nvPr/>
        </p:nvSpPr>
        <p:spPr>
          <a:xfrm>
            <a:off x="532050" y="4073525"/>
            <a:ext cx="93111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3.  Each RSU then sends the optimal blockage aware association schedules back to each vehicle connected to it.</a:t>
            </a:r>
            <a:endParaRPr sz="3000"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107fe83efc_0_158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816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Optimizing the Association Schedule</a:t>
            </a:r>
            <a:endParaRPr/>
          </a:p>
        </p:txBody>
      </p:sp>
      <p:sp>
        <p:nvSpPr>
          <p:cNvPr id="260" name="Google Shape;260;g2107fe83efc_0_158"/>
          <p:cNvSpPr txBox="1">
            <a:spLocks noGrp="1"/>
          </p:cNvSpPr>
          <p:nvPr>
            <p:ph type="body" idx="1"/>
          </p:nvPr>
        </p:nvSpPr>
        <p:spPr>
          <a:xfrm>
            <a:off x="157500" y="1032693"/>
            <a:ext cx="11508900" cy="116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66268" algn="l" rtl="0">
              <a:spcBef>
                <a:spcPts val="600"/>
              </a:spcBef>
              <a:spcAft>
                <a:spcPts val="0"/>
              </a:spcAft>
              <a:buSzPts val="2168"/>
              <a:buChar char="➔"/>
            </a:pPr>
            <a:r>
              <a:rPr lang="en-US" sz="3600"/>
              <a:t>Potential choices and decisions through time can be modeled as a directed acyclic graph (DAG)</a:t>
            </a:r>
            <a:endParaRPr sz="3600"/>
          </a:p>
        </p:txBody>
      </p:sp>
      <p:sp>
        <p:nvSpPr>
          <p:cNvPr id="261" name="Google Shape;261;g2107fe83efc_0_158"/>
          <p:cNvSpPr/>
          <p:nvPr/>
        </p:nvSpPr>
        <p:spPr>
          <a:xfrm>
            <a:off x="1847263" y="3157166"/>
            <a:ext cx="1334700" cy="12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RSU A</a:t>
            </a:r>
            <a:endParaRPr sz="1900"/>
          </a:p>
        </p:txBody>
      </p:sp>
      <p:sp>
        <p:nvSpPr>
          <p:cNvPr id="262" name="Google Shape;262;g2107fe83efc_0_158"/>
          <p:cNvSpPr/>
          <p:nvPr/>
        </p:nvSpPr>
        <p:spPr>
          <a:xfrm>
            <a:off x="4112136" y="3157166"/>
            <a:ext cx="1334700" cy="12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RSU A</a:t>
            </a:r>
            <a:endParaRPr sz="1900"/>
          </a:p>
        </p:txBody>
      </p:sp>
      <p:sp>
        <p:nvSpPr>
          <p:cNvPr id="263" name="Google Shape;263;g2107fe83efc_0_158"/>
          <p:cNvSpPr/>
          <p:nvPr/>
        </p:nvSpPr>
        <p:spPr>
          <a:xfrm>
            <a:off x="6377009" y="3157166"/>
            <a:ext cx="1334700" cy="12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RSU A</a:t>
            </a:r>
            <a:endParaRPr sz="1900"/>
          </a:p>
        </p:txBody>
      </p:sp>
      <p:sp>
        <p:nvSpPr>
          <p:cNvPr id="264" name="Google Shape;264;g2107fe83efc_0_158"/>
          <p:cNvSpPr/>
          <p:nvPr/>
        </p:nvSpPr>
        <p:spPr>
          <a:xfrm>
            <a:off x="8641883" y="3157166"/>
            <a:ext cx="1334700" cy="12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RSU B</a:t>
            </a:r>
            <a:endParaRPr sz="1900"/>
          </a:p>
        </p:txBody>
      </p:sp>
      <p:cxnSp>
        <p:nvCxnSpPr>
          <p:cNvPr id="265" name="Google Shape;265;g2107fe83efc_0_158"/>
          <p:cNvCxnSpPr>
            <a:stCxn id="261" idx="6"/>
            <a:endCxn id="262" idx="2"/>
          </p:cNvCxnSpPr>
          <p:nvPr/>
        </p:nvCxnSpPr>
        <p:spPr>
          <a:xfrm>
            <a:off x="3181963" y="3777716"/>
            <a:ext cx="930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6" name="Google Shape;266;g2107fe83efc_0_158"/>
          <p:cNvCxnSpPr>
            <a:stCxn id="262" idx="6"/>
            <a:endCxn id="263" idx="2"/>
          </p:cNvCxnSpPr>
          <p:nvPr/>
        </p:nvCxnSpPr>
        <p:spPr>
          <a:xfrm>
            <a:off x="5446836" y="3777716"/>
            <a:ext cx="930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7" name="Google Shape;267;g2107fe83efc_0_158"/>
          <p:cNvCxnSpPr>
            <a:stCxn id="263" idx="6"/>
            <a:endCxn id="264" idx="2"/>
          </p:cNvCxnSpPr>
          <p:nvPr/>
        </p:nvCxnSpPr>
        <p:spPr>
          <a:xfrm>
            <a:off x="7711709" y="3777716"/>
            <a:ext cx="930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8" name="Google Shape;268;g2107fe83efc_0_158"/>
          <p:cNvSpPr txBox="1"/>
          <p:nvPr/>
        </p:nvSpPr>
        <p:spPr>
          <a:xfrm>
            <a:off x="2088762" y="2506475"/>
            <a:ext cx="9303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Candara"/>
                <a:ea typeface="Candara"/>
                <a:cs typeface="Candara"/>
                <a:sym typeface="Candara"/>
              </a:rPr>
              <a:t>t = 1</a:t>
            </a:r>
            <a:endParaRPr sz="270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69" name="Google Shape;269;g2107fe83efc_0_158"/>
          <p:cNvSpPr txBox="1"/>
          <p:nvPr/>
        </p:nvSpPr>
        <p:spPr>
          <a:xfrm>
            <a:off x="4314312" y="2506475"/>
            <a:ext cx="9303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Candara"/>
                <a:ea typeface="Candara"/>
                <a:cs typeface="Candara"/>
                <a:sym typeface="Candara"/>
              </a:rPr>
              <a:t>t = 2</a:t>
            </a:r>
            <a:endParaRPr sz="270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70" name="Google Shape;270;g2107fe83efc_0_158"/>
          <p:cNvSpPr txBox="1"/>
          <p:nvPr/>
        </p:nvSpPr>
        <p:spPr>
          <a:xfrm>
            <a:off x="6579186" y="2506475"/>
            <a:ext cx="9303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Candara"/>
                <a:ea typeface="Candara"/>
                <a:cs typeface="Candara"/>
                <a:sym typeface="Candara"/>
              </a:rPr>
              <a:t>t = 3</a:t>
            </a:r>
            <a:endParaRPr sz="270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71" name="Google Shape;271;g2107fe83efc_0_158"/>
          <p:cNvSpPr txBox="1"/>
          <p:nvPr/>
        </p:nvSpPr>
        <p:spPr>
          <a:xfrm>
            <a:off x="8844059" y="2506475"/>
            <a:ext cx="9303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Candara"/>
                <a:ea typeface="Candara"/>
                <a:cs typeface="Candara"/>
                <a:sym typeface="Candara"/>
              </a:rPr>
              <a:t>t = 4</a:t>
            </a:r>
            <a:endParaRPr sz="270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72" name="Google Shape;272;g2107fe83efc_0_158"/>
          <p:cNvSpPr/>
          <p:nvPr/>
        </p:nvSpPr>
        <p:spPr>
          <a:xfrm>
            <a:off x="4112194" y="4517435"/>
            <a:ext cx="1334700" cy="12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RSU B</a:t>
            </a:r>
            <a:endParaRPr sz="1900"/>
          </a:p>
        </p:txBody>
      </p:sp>
      <p:sp>
        <p:nvSpPr>
          <p:cNvPr id="273" name="Google Shape;273;g2107fe83efc_0_158"/>
          <p:cNvSpPr/>
          <p:nvPr/>
        </p:nvSpPr>
        <p:spPr>
          <a:xfrm>
            <a:off x="6377068" y="4517435"/>
            <a:ext cx="1334700" cy="12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RSU B</a:t>
            </a:r>
            <a:endParaRPr sz="1900"/>
          </a:p>
        </p:txBody>
      </p:sp>
      <p:sp>
        <p:nvSpPr>
          <p:cNvPr id="274" name="Google Shape;274;g2107fe83efc_0_158"/>
          <p:cNvSpPr/>
          <p:nvPr/>
        </p:nvSpPr>
        <p:spPr>
          <a:xfrm>
            <a:off x="8641941" y="4517435"/>
            <a:ext cx="1334700" cy="12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RSU C</a:t>
            </a:r>
            <a:endParaRPr sz="1900"/>
          </a:p>
        </p:txBody>
      </p:sp>
      <p:cxnSp>
        <p:nvCxnSpPr>
          <p:cNvPr id="275" name="Google Shape;275;g2107fe83efc_0_158"/>
          <p:cNvCxnSpPr>
            <a:stCxn id="261" idx="6"/>
            <a:endCxn id="272" idx="2"/>
          </p:cNvCxnSpPr>
          <p:nvPr/>
        </p:nvCxnSpPr>
        <p:spPr>
          <a:xfrm>
            <a:off x="3181963" y="3777716"/>
            <a:ext cx="930300" cy="136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6" name="Google Shape;276;g2107fe83efc_0_158"/>
          <p:cNvCxnSpPr>
            <a:stCxn id="272" idx="6"/>
            <a:endCxn id="273" idx="2"/>
          </p:cNvCxnSpPr>
          <p:nvPr/>
        </p:nvCxnSpPr>
        <p:spPr>
          <a:xfrm>
            <a:off x="5446894" y="5137985"/>
            <a:ext cx="930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7" name="Google Shape;277;g2107fe83efc_0_158"/>
          <p:cNvCxnSpPr>
            <a:stCxn id="273" idx="6"/>
            <a:endCxn id="274" idx="2"/>
          </p:cNvCxnSpPr>
          <p:nvPr/>
        </p:nvCxnSpPr>
        <p:spPr>
          <a:xfrm>
            <a:off x="7711768" y="5137985"/>
            <a:ext cx="930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8" name="Google Shape;278;g2107fe83efc_0_158"/>
          <p:cNvCxnSpPr>
            <a:stCxn id="262" idx="6"/>
            <a:endCxn id="273" idx="2"/>
          </p:cNvCxnSpPr>
          <p:nvPr/>
        </p:nvCxnSpPr>
        <p:spPr>
          <a:xfrm>
            <a:off x="5446836" y="3777716"/>
            <a:ext cx="930300" cy="136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9" name="Google Shape;279;g2107fe83efc_0_158"/>
          <p:cNvCxnSpPr>
            <a:stCxn id="272" idx="6"/>
            <a:endCxn id="263" idx="2"/>
          </p:cNvCxnSpPr>
          <p:nvPr/>
        </p:nvCxnSpPr>
        <p:spPr>
          <a:xfrm rot="10800000" flipH="1">
            <a:off x="5446894" y="3777785"/>
            <a:ext cx="930000" cy="136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0" name="Google Shape;280;g2107fe83efc_0_158"/>
          <p:cNvCxnSpPr>
            <a:endCxn id="274" idx="2"/>
          </p:cNvCxnSpPr>
          <p:nvPr/>
        </p:nvCxnSpPr>
        <p:spPr>
          <a:xfrm>
            <a:off x="7711641" y="3777785"/>
            <a:ext cx="930300" cy="136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1" name="Google Shape;281;g2107fe83efc_0_158"/>
          <p:cNvCxnSpPr>
            <a:stCxn id="273" idx="6"/>
            <a:endCxn id="264" idx="2"/>
          </p:cNvCxnSpPr>
          <p:nvPr/>
        </p:nvCxnSpPr>
        <p:spPr>
          <a:xfrm rot="10800000" flipH="1">
            <a:off x="7711768" y="3777785"/>
            <a:ext cx="930000" cy="136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2" name="Google Shape;282;g2107fe83efc_0_158"/>
          <p:cNvSpPr txBox="1">
            <a:spLocks noGrp="1"/>
          </p:cNvSpPr>
          <p:nvPr>
            <p:ph type="sldNum" idx="12"/>
          </p:nvPr>
        </p:nvSpPr>
        <p:spPr>
          <a:xfrm>
            <a:off x="886950" y="6338389"/>
            <a:ext cx="1261200" cy="36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107fe83efc_0_18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816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Nodes and Edges Representation</a:t>
            </a:r>
            <a:endParaRPr/>
          </a:p>
        </p:txBody>
      </p:sp>
      <p:sp>
        <p:nvSpPr>
          <p:cNvPr id="289" name="Google Shape;289;g2107fe83efc_0_186"/>
          <p:cNvSpPr/>
          <p:nvPr/>
        </p:nvSpPr>
        <p:spPr>
          <a:xfrm>
            <a:off x="4565274" y="1180275"/>
            <a:ext cx="788700" cy="733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RSU A</a:t>
            </a:r>
            <a:endParaRPr sz="1300"/>
          </a:p>
        </p:txBody>
      </p:sp>
      <p:sp>
        <p:nvSpPr>
          <p:cNvPr id="290" name="Google Shape;290;g2107fe83efc_0_186"/>
          <p:cNvSpPr/>
          <p:nvPr/>
        </p:nvSpPr>
        <p:spPr>
          <a:xfrm>
            <a:off x="4565274" y="2219212"/>
            <a:ext cx="788700" cy="733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RSU B</a:t>
            </a:r>
            <a:endParaRPr sz="1300"/>
          </a:p>
        </p:txBody>
      </p:sp>
      <p:sp>
        <p:nvSpPr>
          <p:cNvPr id="291" name="Google Shape;291;g2107fe83efc_0_186"/>
          <p:cNvSpPr/>
          <p:nvPr/>
        </p:nvSpPr>
        <p:spPr>
          <a:xfrm>
            <a:off x="4565274" y="3258149"/>
            <a:ext cx="788700" cy="733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RSU C</a:t>
            </a:r>
            <a:endParaRPr sz="1300"/>
          </a:p>
        </p:txBody>
      </p:sp>
      <p:pic>
        <p:nvPicPr>
          <p:cNvPr id="292" name="Google Shape;292;g2107fe83efc_0_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025" y="1180270"/>
            <a:ext cx="2641725" cy="2811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3" name="Google Shape;293;g2107fe83efc_0_186"/>
          <p:cNvCxnSpPr>
            <a:stCxn id="292" idx="3"/>
          </p:cNvCxnSpPr>
          <p:nvPr/>
        </p:nvCxnSpPr>
        <p:spPr>
          <a:xfrm>
            <a:off x="3297750" y="2585945"/>
            <a:ext cx="9087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4" name="Google Shape;294;g2107fe83efc_0_186"/>
          <p:cNvSpPr txBox="1">
            <a:spLocks noGrp="1"/>
          </p:cNvSpPr>
          <p:nvPr>
            <p:ph type="sldNum" idx="12"/>
          </p:nvPr>
        </p:nvSpPr>
        <p:spPr>
          <a:xfrm>
            <a:off x="886950" y="6338389"/>
            <a:ext cx="1261200" cy="36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95" name="Google Shape;295;g2107fe83efc_0_186"/>
          <p:cNvSpPr/>
          <p:nvPr/>
        </p:nvSpPr>
        <p:spPr>
          <a:xfrm>
            <a:off x="7245500" y="1389575"/>
            <a:ext cx="1137600" cy="112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RSU A</a:t>
            </a:r>
            <a:endParaRPr sz="1300"/>
          </a:p>
        </p:txBody>
      </p:sp>
      <p:sp>
        <p:nvSpPr>
          <p:cNvPr id="296" name="Google Shape;296;g2107fe83efc_0_186"/>
          <p:cNvSpPr/>
          <p:nvPr/>
        </p:nvSpPr>
        <p:spPr>
          <a:xfrm>
            <a:off x="10187773" y="1389593"/>
            <a:ext cx="1137600" cy="112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RSU B</a:t>
            </a:r>
            <a:endParaRPr sz="1300"/>
          </a:p>
        </p:txBody>
      </p:sp>
      <p:cxnSp>
        <p:nvCxnSpPr>
          <p:cNvPr id="297" name="Google Shape;297;g2107fe83efc_0_186"/>
          <p:cNvCxnSpPr>
            <a:endCxn id="296" idx="2"/>
          </p:cNvCxnSpPr>
          <p:nvPr/>
        </p:nvCxnSpPr>
        <p:spPr>
          <a:xfrm>
            <a:off x="8382673" y="1952693"/>
            <a:ext cx="1805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8" name="Google Shape;298;g2107fe83efc_0_186"/>
          <p:cNvSpPr/>
          <p:nvPr/>
        </p:nvSpPr>
        <p:spPr>
          <a:xfrm>
            <a:off x="10187773" y="2820551"/>
            <a:ext cx="1137600" cy="112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RSU B</a:t>
            </a:r>
            <a:endParaRPr sz="1300"/>
          </a:p>
        </p:txBody>
      </p:sp>
      <p:sp>
        <p:nvSpPr>
          <p:cNvPr id="299" name="Google Shape;299;g2107fe83efc_0_186"/>
          <p:cNvSpPr/>
          <p:nvPr/>
        </p:nvSpPr>
        <p:spPr>
          <a:xfrm>
            <a:off x="7245500" y="2820551"/>
            <a:ext cx="1137600" cy="112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RSU B</a:t>
            </a:r>
            <a:endParaRPr sz="1300"/>
          </a:p>
        </p:txBody>
      </p:sp>
      <p:cxnSp>
        <p:nvCxnSpPr>
          <p:cNvPr id="300" name="Google Shape;300;g2107fe83efc_0_186"/>
          <p:cNvCxnSpPr/>
          <p:nvPr/>
        </p:nvCxnSpPr>
        <p:spPr>
          <a:xfrm>
            <a:off x="8382956" y="3383735"/>
            <a:ext cx="1805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1" name="Google Shape;301;g2107fe83efc_0_186"/>
          <p:cNvSpPr txBox="1"/>
          <p:nvPr/>
        </p:nvSpPr>
        <p:spPr>
          <a:xfrm>
            <a:off x="8630117" y="1225150"/>
            <a:ext cx="1310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ndara"/>
                <a:ea typeface="Candara"/>
                <a:cs typeface="Candara"/>
                <a:sym typeface="Candara"/>
              </a:rPr>
              <a:t>D(B, T)</a:t>
            </a:r>
            <a:endParaRPr sz="180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02" name="Google Shape;302;g2107fe83efc_0_186"/>
          <p:cNvSpPr txBox="1"/>
          <p:nvPr/>
        </p:nvSpPr>
        <p:spPr>
          <a:xfrm>
            <a:off x="8630117" y="2674727"/>
            <a:ext cx="1310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ndara"/>
                <a:ea typeface="Candara"/>
                <a:cs typeface="Candara"/>
                <a:sym typeface="Candara"/>
              </a:rPr>
              <a:t>D(B, T)</a:t>
            </a:r>
            <a:endParaRPr sz="180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03" name="Google Shape;303;g2107fe83efc_0_186"/>
          <p:cNvSpPr txBox="1"/>
          <p:nvPr/>
        </p:nvSpPr>
        <p:spPr>
          <a:xfrm>
            <a:off x="513925" y="4542275"/>
            <a:ext cx="11151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latin typeface="Candara"/>
                <a:ea typeface="Candara"/>
                <a:cs typeface="Candara"/>
                <a:sym typeface="Candara"/>
              </a:rPr>
              <a:t>Nodes </a:t>
            </a:r>
            <a:r>
              <a:rPr lang="en-US" sz="2600">
                <a:latin typeface="Candara"/>
                <a:ea typeface="Candara"/>
                <a:cs typeface="Candara"/>
                <a:sym typeface="Candara"/>
              </a:rPr>
              <a:t>= Available connections at a timestep</a:t>
            </a:r>
            <a:endParaRPr sz="260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04" name="Google Shape;304;g2107fe83efc_0_186"/>
          <p:cNvSpPr txBox="1"/>
          <p:nvPr/>
        </p:nvSpPr>
        <p:spPr>
          <a:xfrm>
            <a:off x="513925" y="5127275"/>
            <a:ext cx="72600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 b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Edge Weights</a:t>
            </a:r>
            <a:r>
              <a:rPr lang="en-US" sz="26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= Potential Max Data transmitted while connected to the RSU in it’s timestep</a:t>
            </a: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107fe83efc_0_20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816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DAG Construction Example</a:t>
            </a:r>
            <a:endParaRPr/>
          </a:p>
        </p:txBody>
      </p:sp>
      <p:sp>
        <p:nvSpPr>
          <p:cNvPr id="311" name="Google Shape;311;g2107fe83efc_0_204"/>
          <p:cNvSpPr/>
          <p:nvPr/>
        </p:nvSpPr>
        <p:spPr>
          <a:xfrm>
            <a:off x="2839550" y="1146500"/>
            <a:ext cx="5909700" cy="2439300"/>
          </a:xfrm>
          <a:prstGeom prst="rect">
            <a:avLst/>
          </a:prstGeom>
          <a:solidFill>
            <a:srgbClr val="BABAB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2107fe83efc_0_204"/>
          <p:cNvSpPr/>
          <p:nvPr/>
        </p:nvSpPr>
        <p:spPr>
          <a:xfrm>
            <a:off x="779850" y="4685650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1</a:t>
            </a:r>
            <a:endParaRPr sz="2800"/>
          </a:p>
        </p:txBody>
      </p:sp>
      <p:cxnSp>
        <p:nvCxnSpPr>
          <p:cNvPr id="313" name="Google Shape;313;g2107fe83efc_0_204"/>
          <p:cNvCxnSpPr/>
          <p:nvPr/>
        </p:nvCxnSpPr>
        <p:spPr>
          <a:xfrm>
            <a:off x="2440475" y="4110325"/>
            <a:ext cx="0" cy="2174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14" name="Google Shape;314;g2107fe83efc_0_204"/>
          <p:cNvCxnSpPr/>
          <p:nvPr/>
        </p:nvCxnSpPr>
        <p:spPr>
          <a:xfrm>
            <a:off x="5066800" y="4110325"/>
            <a:ext cx="0" cy="2174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15" name="Google Shape;315;g2107fe83efc_0_204"/>
          <p:cNvCxnSpPr/>
          <p:nvPr/>
        </p:nvCxnSpPr>
        <p:spPr>
          <a:xfrm>
            <a:off x="7209850" y="4110325"/>
            <a:ext cx="0" cy="2174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16" name="Google Shape;316;g2107fe83efc_0_204"/>
          <p:cNvCxnSpPr/>
          <p:nvPr/>
        </p:nvCxnSpPr>
        <p:spPr>
          <a:xfrm>
            <a:off x="9732650" y="4110325"/>
            <a:ext cx="0" cy="2174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17" name="Google Shape;317;g2107fe83efc_0_204"/>
          <p:cNvSpPr txBox="1"/>
          <p:nvPr/>
        </p:nvSpPr>
        <p:spPr>
          <a:xfrm>
            <a:off x="779850" y="3915725"/>
            <a:ext cx="874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ndara"/>
                <a:ea typeface="Candara"/>
                <a:cs typeface="Candara"/>
                <a:sym typeface="Candara"/>
              </a:rPr>
              <a:t>t = 0</a:t>
            </a:r>
            <a:endParaRPr sz="250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18" name="Google Shape;318;g2107fe83efc_0_204"/>
          <p:cNvSpPr txBox="1"/>
          <p:nvPr/>
        </p:nvSpPr>
        <p:spPr>
          <a:xfrm>
            <a:off x="3440725" y="3915725"/>
            <a:ext cx="874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ndara"/>
                <a:ea typeface="Candara"/>
                <a:cs typeface="Candara"/>
                <a:sym typeface="Candara"/>
              </a:rPr>
              <a:t>t = 1</a:t>
            </a:r>
            <a:endParaRPr sz="250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19" name="Google Shape;319;g2107fe83efc_0_204"/>
          <p:cNvSpPr txBox="1"/>
          <p:nvPr/>
        </p:nvSpPr>
        <p:spPr>
          <a:xfrm>
            <a:off x="5701075" y="3915725"/>
            <a:ext cx="874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ndara"/>
                <a:ea typeface="Candara"/>
                <a:cs typeface="Candara"/>
                <a:sym typeface="Candara"/>
              </a:rPr>
              <a:t>t = 2</a:t>
            </a:r>
            <a:endParaRPr sz="250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20" name="Google Shape;320;g2107fe83efc_0_204"/>
          <p:cNvSpPr txBox="1"/>
          <p:nvPr/>
        </p:nvSpPr>
        <p:spPr>
          <a:xfrm>
            <a:off x="8304400" y="3915725"/>
            <a:ext cx="874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ndara"/>
                <a:ea typeface="Candara"/>
                <a:cs typeface="Candara"/>
                <a:sym typeface="Candara"/>
              </a:rPr>
              <a:t>t = 3</a:t>
            </a:r>
            <a:endParaRPr sz="250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21" name="Google Shape;321;g2107fe83efc_0_204"/>
          <p:cNvSpPr/>
          <p:nvPr/>
        </p:nvSpPr>
        <p:spPr>
          <a:xfrm>
            <a:off x="2839550" y="1140763"/>
            <a:ext cx="2374200" cy="724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g2107fe83efc_0_204"/>
          <p:cNvSpPr/>
          <p:nvPr/>
        </p:nvSpPr>
        <p:spPr>
          <a:xfrm>
            <a:off x="2839550" y="2504844"/>
            <a:ext cx="2374200" cy="108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g2107fe83efc_0_204"/>
          <p:cNvSpPr/>
          <p:nvPr/>
        </p:nvSpPr>
        <p:spPr>
          <a:xfrm>
            <a:off x="6374925" y="1152262"/>
            <a:ext cx="2374200" cy="724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g2107fe83efc_0_204"/>
          <p:cNvSpPr/>
          <p:nvPr/>
        </p:nvSpPr>
        <p:spPr>
          <a:xfrm>
            <a:off x="6374925" y="2510557"/>
            <a:ext cx="2374200" cy="1080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g2107fe83efc_0_204"/>
          <p:cNvSpPr/>
          <p:nvPr/>
        </p:nvSpPr>
        <p:spPr>
          <a:xfrm>
            <a:off x="3568125" y="2003850"/>
            <a:ext cx="460200" cy="223500"/>
          </a:xfrm>
          <a:prstGeom prst="bevel">
            <a:avLst>
              <a:gd name="adj" fmla="val 1250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g2107fe83efc_0_204"/>
          <p:cNvSpPr/>
          <p:nvPr/>
        </p:nvSpPr>
        <p:spPr>
          <a:xfrm>
            <a:off x="2839550" y="2274150"/>
            <a:ext cx="924300" cy="1839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g2107fe83efc_0_204"/>
          <p:cNvSpPr/>
          <p:nvPr/>
        </p:nvSpPr>
        <p:spPr>
          <a:xfrm>
            <a:off x="4419625" y="2401475"/>
            <a:ext cx="230100" cy="2235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328" name="Google Shape;328;g2107fe83efc_0_204"/>
          <p:cNvSpPr/>
          <p:nvPr/>
        </p:nvSpPr>
        <p:spPr>
          <a:xfrm>
            <a:off x="6723775" y="1780350"/>
            <a:ext cx="230100" cy="2235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329" name="Google Shape;329;g2107fe83efc_0_204"/>
          <p:cNvSpPr/>
          <p:nvPr/>
        </p:nvSpPr>
        <p:spPr>
          <a:xfrm>
            <a:off x="5127175" y="1152250"/>
            <a:ext cx="230100" cy="2235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cxnSp>
        <p:nvCxnSpPr>
          <p:cNvPr id="330" name="Google Shape;330;g2107fe83efc_0_204"/>
          <p:cNvCxnSpPr>
            <a:stCxn id="325" idx="0"/>
            <a:endCxn id="327" idx="1"/>
          </p:cNvCxnSpPr>
          <p:nvPr/>
        </p:nvCxnSpPr>
        <p:spPr>
          <a:xfrm>
            <a:off x="4028325" y="2115600"/>
            <a:ext cx="425100" cy="318600"/>
          </a:xfrm>
          <a:prstGeom prst="straightConnector1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31" name="Google Shape;331;g2107fe83efc_0_204"/>
          <p:cNvSpPr txBox="1"/>
          <p:nvPr/>
        </p:nvSpPr>
        <p:spPr>
          <a:xfrm>
            <a:off x="520850" y="1446000"/>
            <a:ext cx="20118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ndara"/>
                <a:ea typeface="Candara"/>
                <a:cs typeface="Candara"/>
                <a:sym typeface="Candara"/>
              </a:rPr>
              <a:t>Current Scenario at </a:t>
            </a:r>
            <a:endParaRPr sz="2500">
              <a:latin typeface="Candara"/>
              <a:ea typeface="Candara"/>
              <a:cs typeface="Candara"/>
              <a:sym typeface="Canda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ndara"/>
                <a:ea typeface="Candara"/>
                <a:cs typeface="Candara"/>
                <a:sym typeface="Candara"/>
              </a:rPr>
              <a:t>t = 0</a:t>
            </a:r>
            <a:endParaRPr sz="250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32" name="Google Shape;332;g2107fe83efc_0_204"/>
          <p:cNvSpPr txBox="1">
            <a:spLocks noGrp="1"/>
          </p:cNvSpPr>
          <p:nvPr>
            <p:ph type="sldNum" idx="12"/>
          </p:nvPr>
        </p:nvSpPr>
        <p:spPr>
          <a:xfrm>
            <a:off x="886950" y="6338389"/>
            <a:ext cx="1261200" cy="36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333" name="Google Shape;333;g2107fe83efc_0_204"/>
          <p:cNvSpPr txBox="1"/>
          <p:nvPr/>
        </p:nvSpPr>
        <p:spPr>
          <a:xfrm>
            <a:off x="3319875" y="1268800"/>
            <a:ext cx="15264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andara"/>
                <a:ea typeface="Candara"/>
                <a:cs typeface="Candara"/>
                <a:sym typeface="Candara"/>
              </a:rPr>
              <a:t>Building</a:t>
            </a:r>
            <a:endParaRPr sz="210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34" name="Google Shape;334;g2107fe83efc_0_204"/>
          <p:cNvSpPr txBox="1"/>
          <p:nvPr/>
        </p:nvSpPr>
        <p:spPr>
          <a:xfrm>
            <a:off x="6953875" y="1260700"/>
            <a:ext cx="15264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andara"/>
                <a:ea typeface="Candara"/>
                <a:cs typeface="Candara"/>
                <a:sym typeface="Candara"/>
              </a:rPr>
              <a:t>Building</a:t>
            </a:r>
            <a:endParaRPr sz="210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35" name="Google Shape;335;g2107fe83efc_0_204"/>
          <p:cNvSpPr txBox="1"/>
          <p:nvPr/>
        </p:nvSpPr>
        <p:spPr>
          <a:xfrm>
            <a:off x="6953875" y="2844100"/>
            <a:ext cx="15264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andara"/>
                <a:ea typeface="Candara"/>
                <a:cs typeface="Candara"/>
                <a:sym typeface="Candara"/>
              </a:rPr>
              <a:t>Building</a:t>
            </a:r>
            <a:endParaRPr sz="210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36" name="Google Shape;336;g2107fe83efc_0_204"/>
          <p:cNvSpPr txBox="1"/>
          <p:nvPr/>
        </p:nvSpPr>
        <p:spPr>
          <a:xfrm>
            <a:off x="3263450" y="2932938"/>
            <a:ext cx="15264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andara"/>
                <a:ea typeface="Candara"/>
                <a:cs typeface="Candara"/>
                <a:sym typeface="Candara"/>
              </a:rPr>
              <a:t>Building</a:t>
            </a:r>
            <a:endParaRPr sz="2100"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107fe83efc_0_23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816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DAG Construction Example</a:t>
            </a:r>
            <a:endParaRPr/>
          </a:p>
        </p:txBody>
      </p:sp>
      <p:sp>
        <p:nvSpPr>
          <p:cNvPr id="343" name="Google Shape;343;g2107fe83efc_0_231"/>
          <p:cNvSpPr/>
          <p:nvPr/>
        </p:nvSpPr>
        <p:spPr>
          <a:xfrm>
            <a:off x="2839550" y="1146500"/>
            <a:ext cx="5909700" cy="2439300"/>
          </a:xfrm>
          <a:prstGeom prst="rect">
            <a:avLst/>
          </a:prstGeom>
          <a:solidFill>
            <a:srgbClr val="BABAB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g2107fe83efc_0_231"/>
          <p:cNvSpPr/>
          <p:nvPr/>
        </p:nvSpPr>
        <p:spPr>
          <a:xfrm>
            <a:off x="837750" y="4685650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1</a:t>
            </a:r>
            <a:endParaRPr sz="2800"/>
          </a:p>
        </p:txBody>
      </p:sp>
      <p:cxnSp>
        <p:nvCxnSpPr>
          <p:cNvPr id="345" name="Google Shape;345;g2107fe83efc_0_231"/>
          <p:cNvCxnSpPr/>
          <p:nvPr/>
        </p:nvCxnSpPr>
        <p:spPr>
          <a:xfrm>
            <a:off x="2440475" y="4110325"/>
            <a:ext cx="0" cy="2174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46" name="Google Shape;346;g2107fe83efc_0_231"/>
          <p:cNvCxnSpPr/>
          <p:nvPr/>
        </p:nvCxnSpPr>
        <p:spPr>
          <a:xfrm>
            <a:off x="5066800" y="4110325"/>
            <a:ext cx="0" cy="2174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47" name="Google Shape;347;g2107fe83efc_0_231"/>
          <p:cNvCxnSpPr/>
          <p:nvPr/>
        </p:nvCxnSpPr>
        <p:spPr>
          <a:xfrm>
            <a:off x="7209850" y="4110325"/>
            <a:ext cx="0" cy="2174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48" name="Google Shape;348;g2107fe83efc_0_231"/>
          <p:cNvCxnSpPr/>
          <p:nvPr/>
        </p:nvCxnSpPr>
        <p:spPr>
          <a:xfrm>
            <a:off x="9732650" y="4110325"/>
            <a:ext cx="0" cy="2174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49" name="Google Shape;349;g2107fe83efc_0_231"/>
          <p:cNvSpPr txBox="1"/>
          <p:nvPr/>
        </p:nvSpPr>
        <p:spPr>
          <a:xfrm>
            <a:off x="779850" y="3915725"/>
            <a:ext cx="874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ndara"/>
                <a:ea typeface="Candara"/>
                <a:cs typeface="Candara"/>
                <a:sym typeface="Candara"/>
              </a:rPr>
              <a:t>t = 0</a:t>
            </a:r>
            <a:endParaRPr sz="250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50" name="Google Shape;350;g2107fe83efc_0_231"/>
          <p:cNvSpPr txBox="1"/>
          <p:nvPr/>
        </p:nvSpPr>
        <p:spPr>
          <a:xfrm>
            <a:off x="3440725" y="3915725"/>
            <a:ext cx="874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ndara"/>
                <a:ea typeface="Candara"/>
                <a:cs typeface="Candara"/>
                <a:sym typeface="Candara"/>
              </a:rPr>
              <a:t>t = 1</a:t>
            </a:r>
            <a:endParaRPr sz="250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51" name="Google Shape;351;g2107fe83efc_0_231"/>
          <p:cNvSpPr txBox="1"/>
          <p:nvPr/>
        </p:nvSpPr>
        <p:spPr>
          <a:xfrm>
            <a:off x="5701075" y="3915725"/>
            <a:ext cx="874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ndara"/>
                <a:ea typeface="Candara"/>
                <a:cs typeface="Candara"/>
                <a:sym typeface="Candara"/>
              </a:rPr>
              <a:t>t = 2</a:t>
            </a:r>
            <a:endParaRPr sz="250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52" name="Google Shape;352;g2107fe83efc_0_231"/>
          <p:cNvSpPr txBox="1"/>
          <p:nvPr/>
        </p:nvSpPr>
        <p:spPr>
          <a:xfrm>
            <a:off x="8304400" y="3915725"/>
            <a:ext cx="874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ndara"/>
                <a:ea typeface="Candara"/>
                <a:cs typeface="Candara"/>
                <a:sym typeface="Candara"/>
              </a:rPr>
              <a:t>t = 3</a:t>
            </a:r>
            <a:endParaRPr sz="250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53" name="Google Shape;353;g2107fe83efc_0_231"/>
          <p:cNvSpPr/>
          <p:nvPr/>
        </p:nvSpPr>
        <p:spPr>
          <a:xfrm>
            <a:off x="2839550" y="1140763"/>
            <a:ext cx="2374200" cy="724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g2107fe83efc_0_231"/>
          <p:cNvSpPr/>
          <p:nvPr/>
        </p:nvSpPr>
        <p:spPr>
          <a:xfrm>
            <a:off x="2839550" y="2504844"/>
            <a:ext cx="2374200" cy="108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g2107fe83efc_0_231"/>
          <p:cNvSpPr/>
          <p:nvPr/>
        </p:nvSpPr>
        <p:spPr>
          <a:xfrm>
            <a:off x="6374925" y="1152262"/>
            <a:ext cx="2374200" cy="724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g2107fe83efc_0_231"/>
          <p:cNvSpPr/>
          <p:nvPr/>
        </p:nvSpPr>
        <p:spPr>
          <a:xfrm>
            <a:off x="6374925" y="2510557"/>
            <a:ext cx="2374200" cy="1080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g2107fe83efc_0_231"/>
          <p:cNvSpPr/>
          <p:nvPr/>
        </p:nvSpPr>
        <p:spPr>
          <a:xfrm>
            <a:off x="3568125" y="2003850"/>
            <a:ext cx="460200" cy="223500"/>
          </a:xfrm>
          <a:prstGeom prst="bevel">
            <a:avLst>
              <a:gd name="adj" fmla="val 1250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g2107fe83efc_0_231"/>
          <p:cNvSpPr/>
          <p:nvPr/>
        </p:nvSpPr>
        <p:spPr>
          <a:xfrm>
            <a:off x="2839550" y="2274150"/>
            <a:ext cx="924300" cy="1839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g2107fe83efc_0_231"/>
          <p:cNvSpPr/>
          <p:nvPr/>
        </p:nvSpPr>
        <p:spPr>
          <a:xfrm>
            <a:off x="6723775" y="1780350"/>
            <a:ext cx="230100" cy="2235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360" name="Google Shape;360;g2107fe83efc_0_231"/>
          <p:cNvSpPr/>
          <p:nvPr/>
        </p:nvSpPr>
        <p:spPr>
          <a:xfrm>
            <a:off x="5127175" y="1152250"/>
            <a:ext cx="230100" cy="2235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361" name="Google Shape;361;g2107fe83efc_0_231"/>
          <p:cNvSpPr/>
          <p:nvPr/>
        </p:nvSpPr>
        <p:spPr>
          <a:xfrm>
            <a:off x="3763850" y="2283100"/>
            <a:ext cx="924300" cy="1839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g2107fe83efc_0_231"/>
          <p:cNvSpPr/>
          <p:nvPr/>
        </p:nvSpPr>
        <p:spPr>
          <a:xfrm>
            <a:off x="4419625" y="2401475"/>
            <a:ext cx="230100" cy="2235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363" name="Google Shape;363;g2107fe83efc_0_231"/>
          <p:cNvSpPr/>
          <p:nvPr/>
        </p:nvSpPr>
        <p:spPr>
          <a:xfrm>
            <a:off x="4419625" y="2021775"/>
            <a:ext cx="460200" cy="223500"/>
          </a:xfrm>
          <a:prstGeom prst="bevel">
            <a:avLst>
              <a:gd name="adj" fmla="val 12500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g2107fe83efc_0_231"/>
          <p:cNvSpPr txBox="1"/>
          <p:nvPr/>
        </p:nvSpPr>
        <p:spPr>
          <a:xfrm>
            <a:off x="520850" y="1446000"/>
            <a:ext cx="20118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ndara"/>
                <a:ea typeface="Candara"/>
                <a:cs typeface="Candara"/>
                <a:sym typeface="Candara"/>
              </a:rPr>
              <a:t>Expected Scenario at </a:t>
            </a:r>
            <a:endParaRPr sz="2500">
              <a:latin typeface="Candara"/>
              <a:ea typeface="Candara"/>
              <a:cs typeface="Candara"/>
              <a:sym typeface="Canda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ndara"/>
                <a:ea typeface="Candara"/>
                <a:cs typeface="Candara"/>
                <a:sym typeface="Candara"/>
              </a:rPr>
              <a:t>t = 1</a:t>
            </a:r>
            <a:endParaRPr sz="250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65" name="Google Shape;365;g2107fe83efc_0_231"/>
          <p:cNvSpPr/>
          <p:nvPr/>
        </p:nvSpPr>
        <p:spPr>
          <a:xfrm>
            <a:off x="3513525" y="4485125"/>
            <a:ext cx="569400" cy="569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1</a:t>
            </a:r>
            <a:endParaRPr sz="2800"/>
          </a:p>
        </p:txBody>
      </p:sp>
      <p:sp>
        <p:nvSpPr>
          <p:cNvPr id="366" name="Google Shape;366;g2107fe83efc_0_231"/>
          <p:cNvSpPr/>
          <p:nvPr/>
        </p:nvSpPr>
        <p:spPr>
          <a:xfrm>
            <a:off x="3513525" y="5715625"/>
            <a:ext cx="569400" cy="569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3</a:t>
            </a:r>
            <a:endParaRPr sz="2800"/>
          </a:p>
        </p:txBody>
      </p:sp>
      <p:cxnSp>
        <p:nvCxnSpPr>
          <p:cNvPr id="367" name="Google Shape;367;g2107fe83efc_0_231"/>
          <p:cNvCxnSpPr>
            <a:stCxn id="344" idx="6"/>
            <a:endCxn id="365" idx="2"/>
          </p:cNvCxnSpPr>
          <p:nvPr/>
        </p:nvCxnSpPr>
        <p:spPr>
          <a:xfrm rot="10800000" flipH="1">
            <a:off x="1654350" y="4769950"/>
            <a:ext cx="1859100" cy="3240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68" name="Google Shape;368;g2107fe83efc_0_231"/>
          <p:cNvCxnSpPr>
            <a:stCxn id="344" idx="6"/>
            <a:endCxn id="366" idx="2"/>
          </p:cNvCxnSpPr>
          <p:nvPr/>
        </p:nvCxnSpPr>
        <p:spPr>
          <a:xfrm>
            <a:off x="1654350" y="5093950"/>
            <a:ext cx="1859100" cy="906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9" name="Google Shape;369;g2107fe83efc_0_231"/>
          <p:cNvSpPr/>
          <p:nvPr/>
        </p:nvSpPr>
        <p:spPr>
          <a:xfrm>
            <a:off x="3513525" y="5100375"/>
            <a:ext cx="569400" cy="569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2</a:t>
            </a:r>
            <a:endParaRPr sz="2800"/>
          </a:p>
        </p:txBody>
      </p:sp>
      <p:cxnSp>
        <p:nvCxnSpPr>
          <p:cNvPr id="370" name="Google Shape;370;g2107fe83efc_0_231"/>
          <p:cNvCxnSpPr>
            <a:stCxn id="344" idx="6"/>
            <a:endCxn id="369" idx="2"/>
          </p:cNvCxnSpPr>
          <p:nvPr/>
        </p:nvCxnSpPr>
        <p:spPr>
          <a:xfrm>
            <a:off x="1654350" y="5093950"/>
            <a:ext cx="1859100" cy="2910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371" name="Google Shape;371;g2107fe83efc_0_231"/>
          <p:cNvSpPr txBox="1"/>
          <p:nvPr/>
        </p:nvSpPr>
        <p:spPr>
          <a:xfrm rot="1784120">
            <a:off x="1596885" y="5340653"/>
            <a:ext cx="1115941" cy="55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ndara"/>
                <a:ea typeface="Candara"/>
                <a:cs typeface="Candara"/>
                <a:sym typeface="Candara"/>
              </a:rPr>
              <a:t>D 1-&gt;3</a:t>
            </a:r>
            <a:endParaRPr sz="240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72" name="Google Shape;372;g2107fe83efc_0_231"/>
          <p:cNvSpPr txBox="1"/>
          <p:nvPr/>
        </p:nvSpPr>
        <p:spPr>
          <a:xfrm>
            <a:off x="2923875" y="4328950"/>
            <a:ext cx="4602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ndara"/>
                <a:ea typeface="Candara"/>
                <a:cs typeface="Candara"/>
                <a:sym typeface="Candara"/>
              </a:rPr>
              <a:t>0</a:t>
            </a:r>
            <a:endParaRPr sz="250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73" name="Google Shape;373;g2107fe83efc_0_231"/>
          <p:cNvSpPr txBox="1"/>
          <p:nvPr/>
        </p:nvSpPr>
        <p:spPr>
          <a:xfrm>
            <a:off x="2915038" y="4809250"/>
            <a:ext cx="4602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ndara"/>
                <a:ea typeface="Candara"/>
                <a:cs typeface="Candara"/>
                <a:sym typeface="Candara"/>
              </a:rPr>
              <a:t>0</a:t>
            </a:r>
            <a:endParaRPr sz="250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74" name="Google Shape;374;g2107fe83efc_0_231"/>
          <p:cNvSpPr txBox="1">
            <a:spLocks noGrp="1"/>
          </p:cNvSpPr>
          <p:nvPr>
            <p:ph type="sldNum" idx="12"/>
          </p:nvPr>
        </p:nvSpPr>
        <p:spPr>
          <a:xfrm>
            <a:off x="886950" y="6338389"/>
            <a:ext cx="1261200" cy="36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375" name="Google Shape;375;g2107fe83efc_0_231"/>
          <p:cNvSpPr txBox="1"/>
          <p:nvPr/>
        </p:nvSpPr>
        <p:spPr>
          <a:xfrm>
            <a:off x="3319875" y="1268800"/>
            <a:ext cx="15264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andara"/>
                <a:ea typeface="Candara"/>
                <a:cs typeface="Candara"/>
                <a:sym typeface="Candara"/>
              </a:rPr>
              <a:t>Building</a:t>
            </a:r>
            <a:endParaRPr sz="210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76" name="Google Shape;376;g2107fe83efc_0_231"/>
          <p:cNvSpPr txBox="1"/>
          <p:nvPr/>
        </p:nvSpPr>
        <p:spPr>
          <a:xfrm>
            <a:off x="6953875" y="1260700"/>
            <a:ext cx="15264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andara"/>
                <a:ea typeface="Candara"/>
                <a:cs typeface="Candara"/>
                <a:sym typeface="Candara"/>
              </a:rPr>
              <a:t>Building</a:t>
            </a:r>
            <a:endParaRPr sz="210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77" name="Google Shape;377;g2107fe83efc_0_231"/>
          <p:cNvSpPr txBox="1"/>
          <p:nvPr/>
        </p:nvSpPr>
        <p:spPr>
          <a:xfrm>
            <a:off x="6953875" y="2844100"/>
            <a:ext cx="15264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andara"/>
                <a:ea typeface="Candara"/>
                <a:cs typeface="Candara"/>
                <a:sym typeface="Candara"/>
              </a:rPr>
              <a:t>Building</a:t>
            </a:r>
            <a:endParaRPr sz="210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78" name="Google Shape;378;g2107fe83efc_0_231"/>
          <p:cNvSpPr txBox="1"/>
          <p:nvPr/>
        </p:nvSpPr>
        <p:spPr>
          <a:xfrm>
            <a:off x="3263450" y="2932938"/>
            <a:ext cx="15264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andara"/>
                <a:ea typeface="Candara"/>
                <a:cs typeface="Candara"/>
                <a:sym typeface="Candara"/>
              </a:rPr>
              <a:t>Building</a:t>
            </a:r>
            <a:endParaRPr sz="2100"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107fe83efc_0_268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816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DAG Construction Example</a:t>
            </a:r>
            <a:endParaRPr/>
          </a:p>
        </p:txBody>
      </p:sp>
      <p:sp>
        <p:nvSpPr>
          <p:cNvPr id="385" name="Google Shape;385;g2107fe83efc_0_268"/>
          <p:cNvSpPr/>
          <p:nvPr/>
        </p:nvSpPr>
        <p:spPr>
          <a:xfrm>
            <a:off x="2839550" y="1146500"/>
            <a:ext cx="5909700" cy="2439300"/>
          </a:xfrm>
          <a:prstGeom prst="rect">
            <a:avLst/>
          </a:prstGeom>
          <a:solidFill>
            <a:srgbClr val="BABAB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g2107fe83efc_0_268"/>
          <p:cNvSpPr/>
          <p:nvPr/>
        </p:nvSpPr>
        <p:spPr>
          <a:xfrm>
            <a:off x="779850" y="4685650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1</a:t>
            </a:r>
            <a:endParaRPr sz="2800"/>
          </a:p>
        </p:txBody>
      </p:sp>
      <p:cxnSp>
        <p:nvCxnSpPr>
          <p:cNvPr id="387" name="Google Shape;387;g2107fe83efc_0_268"/>
          <p:cNvCxnSpPr/>
          <p:nvPr/>
        </p:nvCxnSpPr>
        <p:spPr>
          <a:xfrm>
            <a:off x="2440475" y="4110325"/>
            <a:ext cx="0" cy="2174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88" name="Google Shape;388;g2107fe83efc_0_268"/>
          <p:cNvCxnSpPr/>
          <p:nvPr/>
        </p:nvCxnSpPr>
        <p:spPr>
          <a:xfrm>
            <a:off x="5066800" y="4110325"/>
            <a:ext cx="0" cy="2174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89" name="Google Shape;389;g2107fe83efc_0_268"/>
          <p:cNvCxnSpPr/>
          <p:nvPr/>
        </p:nvCxnSpPr>
        <p:spPr>
          <a:xfrm>
            <a:off x="7209850" y="4110325"/>
            <a:ext cx="0" cy="2174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90" name="Google Shape;390;g2107fe83efc_0_268"/>
          <p:cNvCxnSpPr/>
          <p:nvPr/>
        </p:nvCxnSpPr>
        <p:spPr>
          <a:xfrm>
            <a:off x="9732650" y="4110325"/>
            <a:ext cx="0" cy="2174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91" name="Google Shape;391;g2107fe83efc_0_268"/>
          <p:cNvSpPr txBox="1"/>
          <p:nvPr/>
        </p:nvSpPr>
        <p:spPr>
          <a:xfrm>
            <a:off x="779850" y="3915725"/>
            <a:ext cx="874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ndara"/>
                <a:ea typeface="Candara"/>
                <a:cs typeface="Candara"/>
                <a:sym typeface="Candara"/>
              </a:rPr>
              <a:t>t = 0</a:t>
            </a:r>
            <a:endParaRPr sz="250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92" name="Google Shape;392;g2107fe83efc_0_268"/>
          <p:cNvSpPr txBox="1"/>
          <p:nvPr/>
        </p:nvSpPr>
        <p:spPr>
          <a:xfrm>
            <a:off x="3440725" y="3915725"/>
            <a:ext cx="874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ndara"/>
                <a:ea typeface="Candara"/>
                <a:cs typeface="Candara"/>
                <a:sym typeface="Candara"/>
              </a:rPr>
              <a:t>t = 1</a:t>
            </a:r>
            <a:endParaRPr sz="250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93" name="Google Shape;393;g2107fe83efc_0_268"/>
          <p:cNvSpPr txBox="1"/>
          <p:nvPr/>
        </p:nvSpPr>
        <p:spPr>
          <a:xfrm>
            <a:off x="5701075" y="3915725"/>
            <a:ext cx="874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ndara"/>
                <a:ea typeface="Candara"/>
                <a:cs typeface="Candara"/>
                <a:sym typeface="Candara"/>
              </a:rPr>
              <a:t>t = 2</a:t>
            </a:r>
            <a:endParaRPr sz="250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94" name="Google Shape;394;g2107fe83efc_0_268"/>
          <p:cNvSpPr txBox="1"/>
          <p:nvPr/>
        </p:nvSpPr>
        <p:spPr>
          <a:xfrm>
            <a:off x="8304400" y="3915725"/>
            <a:ext cx="874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ndara"/>
                <a:ea typeface="Candara"/>
                <a:cs typeface="Candara"/>
                <a:sym typeface="Candara"/>
              </a:rPr>
              <a:t>t = 3</a:t>
            </a:r>
            <a:endParaRPr sz="250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95" name="Google Shape;395;g2107fe83efc_0_268"/>
          <p:cNvSpPr/>
          <p:nvPr/>
        </p:nvSpPr>
        <p:spPr>
          <a:xfrm>
            <a:off x="2839550" y="1140763"/>
            <a:ext cx="2374200" cy="724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g2107fe83efc_0_268"/>
          <p:cNvSpPr/>
          <p:nvPr/>
        </p:nvSpPr>
        <p:spPr>
          <a:xfrm>
            <a:off x="2839550" y="2504844"/>
            <a:ext cx="2374200" cy="108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g2107fe83efc_0_268"/>
          <p:cNvSpPr/>
          <p:nvPr/>
        </p:nvSpPr>
        <p:spPr>
          <a:xfrm>
            <a:off x="6374925" y="1152262"/>
            <a:ext cx="2374200" cy="724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g2107fe83efc_0_268"/>
          <p:cNvSpPr/>
          <p:nvPr/>
        </p:nvSpPr>
        <p:spPr>
          <a:xfrm>
            <a:off x="6374925" y="2510557"/>
            <a:ext cx="2374200" cy="1080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g2107fe83efc_0_268"/>
          <p:cNvSpPr/>
          <p:nvPr/>
        </p:nvSpPr>
        <p:spPr>
          <a:xfrm>
            <a:off x="3568125" y="2003850"/>
            <a:ext cx="460200" cy="223500"/>
          </a:xfrm>
          <a:prstGeom prst="bevel">
            <a:avLst>
              <a:gd name="adj" fmla="val 1250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g2107fe83efc_0_268"/>
          <p:cNvSpPr/>
          <p:nvPr/>
        </p:nvSpPr>
        <p:spPr>
          <a:xfrm>
            <a:off x="2839550" y="2274150"/>
            <a:ext cx="924300" cy="1839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g2107fe83efc_0_268"/>
          <p:cNvSpPr/>
          <p:nvPr/>
        </p:nvSpPr>
        <p:spPr>
          <a:xfrm>
            <a:off x="6723775" y="1780350"/>
            <a:ext cx="230100" cy="2235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402" name="Google Shape;402;g2107fe83efc_0_268"/>
          <p:cNvSpPr/>
          <p:nvPr/>
        </p:nvSpPr>
        <p:spPr>
          <a:xfrm>
            <a:off x="5127175" y="1152250"/>
            <a:ext cx="230100" cy="2235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403" name="Google Shape;403;g2107fe83efc_0_268"/>
          <p:cNvSpPr/>
          <p:nvPr/>
        </p:nvSpPr>
        <p:spPr>
          <a:xfrm>
            <a:off x="5213750" y="2258388"/>
            <a:ext cx="924300" cy="1839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g2107fe83efc_0_268"/>
          <p:cNvSpPr/>
          <p:nvPr/>
        </p:nvSpPr>
        <p:spPr>
          <a:xfrm>
            <a:off x="4419625" y="2401475"/>
            <a:ext cx="230100" cy="2235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405" name="Google Shape;405;g2107fe83efc_0_268"/>
          <p:cNvSpPr/>
          <p:nvPr/>
        </p:nvSpPr>
        <p:spPr>
          <a:xfrm rot="-1705180">
            <a:off x="5322821" y="1876350"/>
            <a:ext cx="460156" cy="223505"/>
          </a:xfrm>
          <a:prstGeom prst="bevel">
            <a:avLst>
              <a:gd name="adj" fmla="val 12500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g2107fe83efc_0_268"/>
          <p:cNvSpPr txBox="1"/>
          <p:nvPr/>
        </p:nvSpPr>
        <p:spPr>
          <a:xfrm>
            <a:off x="520850" y="1446000"/>
            <a:ext cx="20118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ndara"/>
                <a:ea typeface="Candara"/>
                <a:cs typeface="Candara"/>
                <a:sym typeface="Candara"/>
              </a:rPr>
              <a:t>Expected Scenario at </a:t>
            </a:r>
            <a:endParaRPr sz="2500">
              <a:latin typeface="Candara"/>
              <a:ea typeface="Candara"/>
              <a:cs typeface="Candara"/>
              <a:sym typeface="Canda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ndara"/>
                <a:ea typeface="Candara"/>
                <a:cs typeface="Candara"/>
                <a:sym typeface="Candara"/>
              </a:rPr>
              <a:t>t = 2</a:t>
            </a:r>
            <a:endParaRPr sz="250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07" name="Google Shape;407;g2107fe83efc_0_268"/>
          <p:cNvSpPr/>
          <p:nvPr/>
        </p:nvSpPr>
        <p:spPr>
          <a:xfrm>
            <a:off x="3513525" y="4485125"/>
            <a:ext cx="569400" cy="569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1</a:t>
            </a:r>
            <a:endParaRPr sz="2800"/>
          </a:p>
        </p:txBody>
      </p:sp>
      <p:sp>
        <p:nvSpPr>
          <p:cNvPr id="408" name="Google Shape;408;g2107fe83efc_0_268"/>
          <p:cNvSpPr/>
          <p:nvPr/>
        </p:nvSpPr>
        <p:spPr>
          <a:xfrm>
            <a:off x="3513525" y="5715625"/>
            <a:ext cx="569400" cy="569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3</a:t>
            </a:r>
            <a:endParaRPr sz="2800"/>
          </a:p>
        </p:txBody>
      </p:sp>
      <p:cxnSp>
        <p:nvCxnSpPr>
          <p:cNvPr id="409" name="Google Shape;409;g2107fe83efc_0_268"/>
          <p:cNvCxnSpPr>
            <a:endCxn id="408" idx="2"/>
          </p:cNvCxnSpPr>
          <p:nvPr/>
        </p:nvCxnSpPr>
        <p:spPr>
          <a:xfrm>
            <a:off x="1654425" y="5094025"/>
            <a:ext cx="1859100" cy="906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0" name="Google Shape;410;g2107fe83efc_0_268"/>
          <p:cNvSpPr/>
          <p:nvPr/>
        </p:nvSpPr>
        <p:spPr>
          <a:xfrm>
            <a:off x="3513525" y="5100375"/>
            <a:ext cx="569400" cy="569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2</a:t>
            </a:r>
            <a:endParaRPr sz="2800"/>
          </a:p>
        </p:txBody>
      </p:sp>
      <p:sp>
        <p:nvSpPr>
          <p:cNvPr id="411" name="Google Shape;411;g2107fe83efc_0_268"/>
          <p:cNvSpPr/>
          <p:nvPr/>
        </p:nvSpPr>
        <p:spPr>
          <a:xfrm>
            <a:off x="5801863" y="4430400"/>
            <a:ext cx="569400" cy="569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1</a:t>
            </a:r>
            <a:endParaRPr sz="2800"/>
          </a:p>
        </p:txBody>
      </p:sp>
      <p:sp>
        <p:nvSpPr>
          <p:cNvPr id="412" name="Google Shape;412;g2107fe83efc_0_268"/>
          <p:cNvSpPr/>
          <p:nvPr/>
        </p:nvSpPr>
        <p:spPr>
          <a:xfrm>
            <a:off x="5801863" y="5660900"/>
            <a:ext cx="569400" cy="569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3</a:t>
            </a:r>
            <a:endParaRPr sz="2800"/>
          </a:p>
        </p:txBody>
      </p:sp>
      <p:sp>
        <p:nvSpPr>
          <p:cNvPr id="413" name="Google Shape;413;g2107fe83efc_0_268"/>
          <p:cNvSpPr/>
          <p:nvPr/>
        </p:nvSpPr>
        <p:spPr>
          <a:xfrm>
            <a:off x="5801863" y="5045650"/>
            <a:ext cx="569400" cy="569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2</a:t>
            </a:r>
            <a:endParaRPr sz="2800"/>
          </a:p>
        </p:txBody>
      </p:sp>
      <p:cxnSp>
        <p:nvCxnSpPr>
          <p:cNvPr id="414" name="Google Shape;414;g2107fe83efc_0_268"/>
          <p:cNvCxnSpPr>
            <a:stCxn id="408" idx="6"/>
          </p:cNvCxnSpPr>
          <p:nvPr/>
        </p:nvCxnSpPr>
        <p:spPr>
          <a:xfrm rot="10800000" flipH="1">
            <a:off x="4082925" y="4685725"/>
            <a:ext cx="1671900" cy="1314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5" name="Google Shape;415;g2107fe83efc_0_268"/>
          <p:cNvCxnSpPr>
            <a:stCxn id="408" idx="6"/>
            <a:endCxn id="413" idx="2"/>
          </p:cNvCxnSpPr>
          <p:nvPr/>
        </p:nvCxnSpPr>
        <p:spPr>
          <a:xfrm rot="10800000" flipH="1">
            <a:off x="4082925" y="5330425"/>
            <a:ext cx="1719000" cy="669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6" name="Google Shape;416;g2107fe83efc_0_268"/>
          <p:cNvCxnSpPr>
            <a:stCxn id="408" idx="6"/>
            <a:endCxn id="412" idx="2"/>
          </p:cNvCxnSpPr>
          <p:nvPr/>
        </p:nvCxnSpPr>
        <p:spPr>
          <a:xfrm rot="10800000" flipH="1">
            <a:off x="4082925" y="5945725"/>
            <a:ext cx="1719000" cy="54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7" name="Google Shape;417;g2107fe83efc_0_268"/>
          <p:cNvSpPr txBox="1"/>
          <p:nvPr/>
        </p:nvSpPr>
        <p:spPr>
          <a:xfrm rot="1784120">
            <a:off x="1596885" y="5340653"/>
            <a:ext cx="1115941" cy="55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ndara"/>
                <a:ea typeface="Candara"/>
                <a:cs typeface="Candara"/>
                <a:sym typeface="Candara"/>
              </a:rPr>
              <a:t>D 1-&gt;3</a:t>
            </a:r>
            <a:endParaRPr sz="240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18" name="Google Shape;418;g2107fe83efc_0_268"/>
          <p:cNvSpPr txBox="1"/>
          <p:nvPr/>
        </p:nvSpPr>
        <p:spPr>
          <a:xfrm rot="-2080365">
            <a:off x="4141492" y="4920596"/>
            <a:ext cx="1115860" cy="554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ndara"/>
                <a:ea typeface="Candara"/>
                <a:cs typeface="Candara"/>
                <a:sym typeface="Candara"/>
              </a:rPr>
              <a:t>D 3-&gt;1</a:t>
            </a:r>
            <a:endParaRPr sz="240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19" name="Google Shape;419;g2107fe83efc_0_268"/>
          <p:cNvSpPr txBox="1"/>
          <p:nvPr/>
        </p:nvSpPr>
        <p:spPr>
          <a:xfrm>
            <a:off x="4994892" y="5945731"/>
            <a:ext cx="1116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ndara"/>
                <a:ea typeface="Candara"/>
                <a:cs typeface="Candara"/>
                <a:sym typeface="Candara"/>
              </a:rPr>
              <a:t>D 3-&gt;3</a:t>
            </a:r>
            <a:endParaRPr sz="240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20" name="Google Shape;420;g2107fe83efc_0_268"/>
          <p:cNvSpPr txBox="1"/>
          <p:nvPr/>
        </p:nvSpPr>
        <p:spPr>
          <a:xfrm rot="-1090026">
            <a:off x="4994822" y="4938365"/>
            <a:ext cx="1116138" cy="55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ndara"/>
                <a:ea typeface="Candara"/>
                <a:cs typeface="Candara"/>
                <a:sym typeface="Candara"/>
              </a:rPr>
              <a:t>D 3-&gt;2</a:t>
            </a:r>
            <a:endParaRPr sz="240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21" name="Google Shape;421;g2107fe83efc_0_268"/>
          <p:cNvSpPr txBox="1"/>
          <p:nvPr/>
        </p:nvSpPr>
        <p:spPr>
          <a:xfrm>
            <a:off x="8990549" y="2089125"/>
            <a:ext cx="3201600" cy="11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andara"/>
                <a:ea typeface="Candara"/>
                <a:cs typeface="Candara"/>
                <a:sym typeface="Candara"/>
              </a:rPr>
              <a:t>D </a:t>
            </a:r>
            <a:r>
              <a:rPr lang="en-US" sz="3200" baseline="-25000">
                <a:latin typeface="Candara"/>
                <a:ea typeface="Candara"/>
                <a:cs typeface="Candara"/>
                <a:sym typeface="Candara"/>
              </a:rPr>
              <a:t>3-&gt;3</a:t>
            </a:r>
            <a:r>
              <a:rPr lang="en-US" sz="3200">
                <a:latin typeface="Candara"/>
                <a:ea typeface="Candara"/>
                <a:cs typeface="Candara"/>
                <a:sym typeface="Candara"/>
              </a:rPr>
              <a:t> &gt; D </a:t>
            </a:r>
            <a:r>
              <a:rPr lang="en-US" sz="3200" baseline="-25000">
                <a:latin typeface="Candara"/>
                <a:ea typeface="Candara"/>
                <a:cs typeface="Candara"/>
                <a:sym typeface="Candara"/>
              </a:rPr>
              <a:t>3-&gt;1</a:t>
            </a:r>
            <a:r>
              <a:rPr lang="en-US" sz="3200">
                <a:latin typeface="Candara"/>
                <a:ea typeface="Candara"/>
                <a:cs typeface="Candara"/>
                <a:sym typeface="Candara"/>
              </a:rPr>
              <a:t>=</a:t>
            </a:r>
            <a:r>
              <a:rPr lang="en-US" sz="32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D </a:t>
            </a:r>
            <a:r>
              <a:rPr lang="en-US" sz="3200" baseline="-25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3-&gt;2</a:t>
            </a:r>
            <a:endParaRPr sz="3200" baseline="-250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22" name="Google Shape;422;g2107fe83efc_0_268"/>
          <p:cNvSpPr txBox="1">
            <a:spLocks noGrp="1"/>
          </p:cNvSpPr>
          <p:nvPr>
            <p:ph type="sldNum" idx="12"/>
          </p:nvPr>
        </p:nvSpPr>
        <p:spPr>
          <a:xfrm>
            <a:off x="886950" y="6338389"/>
            <a:ext cx="1261200" cy="36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423" name="Google Shape;423;g2107fe83efc_0_268"/>
          <p:cNvSpPr txBox="1"/>
          <p:nvPr/>
        </p:nvSpPr>
        <p:spPr>
          <a:xfrm>
            <a:off x="3319875" y="1268800"/>
            <a:ext cx="15264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andara"/>
                <a:ea typeface="Candara"/>
                <a:cs typeface="Candara"/>
                <a:sym typeface="Candara"/>
              </a:rPr>
              <a:t>Building</a:t>
            </a:r>
            <a:endParaRPr sz="210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24" name="Google Shape;424;g2107fe83efc_0_268"/>
          <p:cNvSpPr txBox="1"/>
          <p:nvPr/>
        </p:nvSpPr>
        <p:spPr>
          <a:xfrm>
            <a:off x="6953875" y="1260700"/>
            <a:ext cx="15264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andara"/>
                <a:ea typeface="Candara"/>
                <a:cs typeface="Candara"/>
                <a:sym typeface="Candara"/>
              </a:rPr>
              <a:t>Building</a:t>
            </a:r>
            <a:endParaRPr sz="210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25" name="Google Shape;425;g2107fe83efc_0_268"/>
          <p:cNvSpPr txBox="1"/>
          <p:nvPr/>
        </p:nvSpPr>
        <p:spPr>
          <a:xfrm>
            <a:off x="6953875" y="2844100"/>
            <a:ext cx="15264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andara"/>
                <a:ea typeface="Candara"/>
                <a:cs typeface="Candara"/>
                <a:sym typeface="Candara"/>
              </a:rPr>
              <a:t>Building</a:t>
            </a:r>
            <a:endParaRPr sz="210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26" name="Google Shape;426;g2107fe83efc_0_268"/>
          <p:cNvSpPr txBox="1"/>
          <p:nvPr/>
        </p:nvSpPr>
        <p:spPr>
          <a:xfrm>
            <a:off x="3263450" y="2932938"/>
            <a:ext cx="15264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andara"/>
                <a:ea typeface="Candara"/>
                <a:cs typeface="Candara"/>
                <a:sym typeface="Candara"/>
              </a:rPr>
              <a:t>Building</a:t>
            </a:r>
            <a:endParaRPr sz="2100"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107fe83efc_0_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8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4400"/>
              <a:buFont typeface="Candara"/>
              <a:buNone/>
            </a:pPr>
            <a:r>
              <a:rPr lang="en-US"/>
              <a:t>Autonomous Vehicles - Not Safe Yet</a:t>
            </a:r>
            <a:endParaRPr/>
          </a:p>
        </p:txBody>
      </p:sp>
      <p:sp>
        <p:nvSpPr>
          <p:cNvPr id="126" name="Google Shape;126;g2107fe83efc_0_18"/>
          <p:cNvSpPr txBox="1"/>
          <p:nvPr/>
        </p:nvSpPr>
        <p:spPr>
          <a:xfrm>
            <a:off x="316875" y="1108725"/>
            <a:ext cx="118752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ndara"/>
                <a:ea typeface="Candara"/>
                <a:cs typeface="Candara"/>
                <a:sym typeface="Candara"/>
              </a:rPr>
              <a:t>AV Companies</a:t>
            </a:r>
            <a:endParaRPr sz="3600">
              <a:latin typeface="Candara"/>
              <a:ea typeface="Candara"/>
              <a:cs typeface="Candara"/>
              <a:sym typeface="Candara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Font typeface="Candara"/>
              <a:buChar char="-"/>
            </a:pPr>
            <a:r>
              <a:rPr lang="en-US" sz="3600">
                <a:latin typeface="Candara"/>
                <a:ea typeface="Candara"/>
                <a:cs typeface="Candara"/>
                <a:sym typeface="Candara"/>
              </a:rPr>
              <a:t>Tesla </a:t>
            </a:r>
            <a:endParaRPr sz="3600">
              <a:latin typeface="Candara"/>
              <a:ea typeface="Candara"/>
              <a:cs typeface="Candara"/>
              <a:sym typeface="Candara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Font typeface="Candara"/>
              <a:buChar char="-"/>
            </a:pPr>
            <a:r>
              <a:rPr lang="en-US" sz="3600">
                <a:latin typeface="Candara"/>
                <a:ea typeface="Candara"/>
                <a:cs typeface="Candara"/>
                <a:sym typeface="Candara"/>
              </a:rPr>
              <a:t>Waymo</a:t>
            </a:r>
            <a:endParaRPr sz="3600">
              <a:latin typeface="Candara"/>
              <a:ea typeface="Candara"/>
              <a:cs typeface="Candara"/>
              <a:sym typeface="Candara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Font typeface="Candara"/>
              <a:buChar char="-"/>
            </a:pPr>
            <a:r>
              <a:rPr lang="en-US" sz="3600">
                <a:latin typeface="Candara"/>
                <a:ea typeface="Candara"/>
                <a:cs typeface="Candara"/>
                <a:sym typeface="Candara"/>
              </a:rPr>
              <a:t>Cruise</a:t>
            </a:r>
            <a:endParaRPr sz="3600">
              <a:latin typeface="Candara"/>
              <a:ea typeface="Candara"/>
              <a:cs typeface="Candara"/>
              <a:sym typeface="Candara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Font typeface="Candara"/>
              <a:buChar char="-"/>
            </a:pPr>
            <a:r>
              <a:rPr lang="en-US" sz="3600">
                <a:latin typeface="Candara"/>
                <a:ea typeface="Candara"/>
                <a:cs typeface="Candara"/>
                <a:sym typeface="Candara"/>
              </a:rPr>
              <a:t>Comma.ai</a:t>
            </a:r>
            <a:endParaRPr sz="3000"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127" name="Google Shape;127;g2107fe83efc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1425" y="1380771"/>
            <a:ext cx="2605899" cy="222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2107fe83efc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13450" y="1483123"/>
            <a:ext cx="1562850" cy="201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2107fe83efc_0_18"/>
          <p:cNvSpPr txBox="1">
            <a:spLocks noGrp="1"/>
          </p:cNvSpPr>
          <p:nvPr>
            <p:ph type="sldNum" idx="12"/>
          </p:nvPr>
        </p:nvSpPr>
        <p:spPr>
          <a:xfrm>
            <a:off x="886950" y="6338389"/>
            <a:ext cx="1261200" cy="36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30" name="Google Shape;130;g2107fe83efc_0_18"/>
          <p:cNvSpPr txBox="1"/>
          <p:nvPr/>
        </p:nvSpPr>
        <p:spPr>
          <a:xfrm>
            <a:off x="658600" y="4298475"/>
            <a:ext cx="8671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AVs should be safer than human operated vehicles</a:t>
            </a: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31" name="Google Shape;131;g2107fe83efc_0_18"/>
          <p:cNvSpPr txBox="1"/>
          <p:nvPr/>
        </p:nvSpPr>
        <p:spPr>
          <a:xfrm>
            <a:off x="1270750" y="6321150"/>
            <a:ext cx="652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source: https://1800injured.care/self-driving-car-accident-statistics/</a:t>
            </a: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32" name="Google Shape;132;g2107fe83efc_0_18"/>
          <p:cNvSpPr txBox="1"/>
          <p:nvPr/>
        </p:nvSpPr>
        <p:spPr>
          <a:xfrm>
            <a:off x="658600" y="4903500"/>
            <a:ext cx="84987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oto Sans"/>
              <a:buChar char="➔"/>
            </a:pPr>
            <a:r>
              <a:rPr lang="en-US" sz="3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Currently: 9.1 crashes per million miles traveled, compared to 4.1 for conventional cars</a:t>
            </a: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107fe83efc_0_31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816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DAG Construction Example</a:t>
            </a:r>
            <a:endParaRPr/>
          </a:p>
        </p:txBody>
      </p:sp>
      <p:sp>
        <p:nvSpPr>
          <p:cNvPr id="433" name="Google Shape;433;g2107fe83efc_0_311"/>
          <p:cNvSpPr/>
          <p:nvPr/>
        </p:nvSpPr>
        <p:spPr>
          <a:xfrm>
            <a:off x="2839550" y="1146500"/>
            <a:ext cx="5909700" cy="2439300"/>
          </a:xfrm>
          <a:prstGeom prst="rect">
            <a:avLst/>
          </a:prstGeom>
          <a:solidFill>
            <a:srgbClr val="BABAB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g2107fe83efc_0_311"/>
          <p:cNvSpPr/>
          <p:nvPr/>
        </p:nvSpPr>
        <p:spPr>
          <a:xfrm>
            <a:off x="779850" y="4685650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1</a:t>
            </a:r>
            <a:endParaRPr sz="2800"/>
          </a:p>
        </p:txBody>
      </p:sp>
      <p:cxnSp>
        <p:nvCxnSpPr>
          <p:cNvPr id="435" name="Google Shape;435;g2107fe83efc_0_311"/>
          <p:cNvCxnSpPr/>
          <p:nvPr/>
        </p:nvCxnSpPr>
        <p:spPr>
          <a:xfrm>
            <a:off x="2440475" y="4110325"/>
            <a:ext cx="0" cy="2174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36" name="Google Shape;436;g2107fe83efc_0_311"/>
          <p:cNvCxnSpPr/>
          <p:nvPr/>
        </p:nvCxnSpPr>
        <p:spPr>
          <a:xfrm>
            <a:off x="5066800" y="4110325"/>
            <a:ext cx="0" cy="2174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37" name="Google Shape;437;g2107fe83efc_0_311"/>
          <p:cNvCxnSpPr/>
          <p:nvPr/>
        </p:nvCxnSpPr>
        <p:spPr>
          <a:xfrm>
            <a:off x="7209850" y="4110325"/>
            <a:ext cx="0" cy="2174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38" name="Google Shape;438;g2107fe83efc_0_311"/>
          <p:cNvCxnSpPr/>
          <p:nvPr/>
        </p:nvCxnSpPr>
        <p:spPr>
          <a:xfrm>
            <a:off x="9732650" y="4110325"/>
            <a:ext cx="0" cy="2174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39" name="Google Shape;439;g2107fe83efc_0_311"/>
          <p:cNvSpPr txBox="1"/>
          <p:nvPr/>
        </p:nvSpPr>
        <p:spPr>
          <a:xfrm>
            <a:off x="779850" y="3915725"/>
            <a:ext cx="874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ndara"/>
                <a:ea typeface="Candara"/>
                <a:cs typeface="Candara"/>
                <a:sym typeface="Candara"/>
              </a:rPr>
              <a:t>t = 0</a:t>
            </a:r>
            <a:endParaRPr sz="250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40" name="Google Shape;440;g2107fe83efc_0_311"/>
          <p:cNvSpPr txBox="1"/>
          <p:nvPr/>
        </p:nvSpPr>
        <p:spPr>
          <a:xfrm>
            <a:off x="3440725" y="3915725"/>
            <a:ext cx="874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ndara"/>
                <a:ea typeface="Candara"/>
                <a:cs typeface="Candara"/>
                <a:sym typeface="Candara"/>
              </a:rPr>
              <a:t>t = 1</a:t>
            </a:r>
            <a:endParaRPr sz="250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41" name="Google Shape;441;g2107fe83efc_0_311"/>
          <p:cNvSpPr txBox="1"/>
          <p:nvPr/>
        </p:nvSpPr>
        <p:spPr>
          <a:xfrm>
            <a:off x="5701075" y="3915725"/>
            <a:ext cx="874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ndara"/>
                <a:ea typeface="Candara"/>
                <a:cs typeface="Candara"/>
                <a:sym typeface="Candara"/>
              </a:rPr>
              <a:t>t = 2</a:t>
            </a:r>
            <a:endParaRPr sz="250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42" name="Google Shape;442;g2107fe83efc_0_311"/>
          <p:cNvSpPr txBox="1"/>
          <p:nvPr/>
        </p:nvSpPr>
        <p:spPr>
          <a:xfrm>
            <a:off x="8304400" y="3915725"/>
            <a:ext cx="874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ndara"/>
                <a:ea typeface="Candara"/>
                <a:cs typeface="Candara"/>
                <a:sym typeface="Candara"/>
              </a:rPr>
              <a:t>t = 3</a:t>
            </a:r>
            <a:endParaRPr sz="250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43" name="Google Shape;443;g2107fe83efc_0_311"/>
          <p:cNvSpPr/>
          <p:nvPr/>
        </p:nvSpPr>
        <p:spPr>
          <a:xfrm>
            <a:off x="2839550" y="1140763"/>
            <a:ext cx="2374200" cy="724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g2107fe83efc_0_311"/>
          <p:cNvSpPr/>
          <p:nvPr/>
        </p:nvSpPr>
        <p:spPr>
          <a:xfrm>
            <a:off x="2839550" y="2504844"/>
            <a:ext cx="2374200" cy="108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g2107fe83efc_0_311"/>
          <p:cNvSpPr/>
          <p:nvPr/>
        </p:nvSpPr>
        <p:spPr>
          <a:xfrm>
            <a:off x="6374925" y="1152262"/>
            <a:ext cx="2374200" cy="724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g2107fe83efc_0_311"/>
          <p:cNvSpPr/>
          <p:nvPr/>
        </p:nvSpPr>
        <p:spPr>
          <a:xfrm>
            <a:off x="6374925" y="2510557"/>
            <a:ext cx="2374200" cy="1080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g2107fe83efc_0_311"/>
          <p:cNvSpPr/>
          <p:nvPr/>
        </p:nvSpPr>
        <p:spPr>
          <a:xfrm>
            <a:off x="3568125" y="2003850"/>
            <a:ext cx="460200" cy="223500"/>
          </a:xfrm>
          <a:prstGeom prst="bevel">
            <a:avLst>
              <a:gd name="adj" fmla="val 1250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g2107fe83efc_0_311"/>
          <p:cNvSpPr/>
          <p:nvPr/>
        </p:nvSpPr>
        <p:spPr>
          <a:xfrm>
            <a:off x="2839550" y="2274150"/>
            <a:ext cx="924300" cy="1839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g2107fe83efc_0_311"/>
          <p:cNvSpPr/>
          <p:nvPr/>
        </p:nvSpPr>
        <p:spPr>
          <a:xfrm>
            <a:off x="6723775" y="1780350"/>
            <a:ext cx="230100" cy="2235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450" name="Google Shape;450;g2107fe83efc_0_311"/>
          <p:cNvSpPr/>
          <p:nvPr/>
        </p:nvSpPr>
        <p:spPr>
          <a:xfrm>
            <a:off x="5127175" y="1152250"/>
            <a:ext cx="230100" cy="2235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451" name="Google Shape;451;g2107fe83efc_0_311"/>
          <p:cNvSpPr/>
          <p:nvPr/>
        </p:nvSpPr>
        <p:spPr>
          <a:xfrm>
            <a:off x="6376675" y="2212688"/>
            <a:ext cx="924300" cy="1839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g2107fe83efc_0_311"/>
          <p:cNvSpPr/>
          <p:nvPr/>
        </p:nvSpPr>
        <p:spPr>
          <a:xfrm>
            <a:off x="4419625" y="2401475"/>
            <a:ext cx="230100" cy="2235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453" name="Google Shape;453;g2107fe83efc_0_311"/>
          <p:cNvSpPr/>
          <p:nvPr/>
        </p:nvSpPr>
        <p:spPr>
          <a:xfrm rot="-5397758">
            <a:off x="5636157" y="1391422"/>
            <a:ext cx="459900" cy="223500"/>
          </a:xfrm>
          <a:prstGeom prst="bevel">
            <a:avLst>
              <a:gd name="adj" fmla="val 12500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g2107fe83efc_0_311"/>
          <p:cNvSpPr txBox="1"/>
          <p:nvPr/>
        </p:nvSpPr>
        <p:spPr>
          <a:xfrm>
            <a:off x="520850" y="1446000"/>
            <a:ext cx="20118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ndara"/>
                <a:ea typeface="Candara"/>
                <a:cs typeface="Candara"/>
                <a:sym typeface="Candara"/>
              </a:rPr>
              <a:t>Expected Scenario at </a:t>
            </a:r>
            <a:endParaRPr sz="2500">
              <a:latin typeface="Candara"/>
              <a:ea typeface="Candara"/>
              <a:cs typeface="Candara"/>
              <a:sym typeface="Canda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ndara"/>
                <a:ea typeface="Candara"/>
                <a:cs typeface="Candara"/>
                <a:sym typeface="Candara"/>
              </a:rPr>
              <a:t>t = 3</a:t>
            </a:r>
            <a:endParaRPr sz="250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55" name="Google Shape;455;g2107fe83efc_0_311"/>
          <p:cNvSpPr/>
          <p:nvPr/>
        </p:nvSpPr>
        <p:spPr>
          <a:xfrm>
            <a:off x="3513525" y="4485125"/>
            <a:ext cx="569400" cy="569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1</a:t>
            </a:r>
            <a:endParaRPr sz="2800"/>
          </a:p>
        </p:txBody>
      </p:sp>
      <p:sp>
        <p:nvSpPr>
          <p:cNvPr id="456" name="Google Shape;456;g2107fe83efc_0_311"/>
          <p:cNvSpPr/>
          <p:nvPr/>
        </p:nvSpPr>
        <p:spPr>
          <a:xfrm>
            <a:off x="3513525" y="5715625"/>
            <a:ext cx="569400" cy="569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3</a:t>
            </a:r>
            <a:endParaRPr sz="2800"/>
          </a:p>
        </p:txBody>
      </p:sp>
      <p:cxnSp>
        <p:nvCxnSpPr>
          <p:cNvPr id="457" name="Google Shape;457;g2107fe83efc_0_311"/>
          <p:cNvCxnSpPr>
            <a:endCxn id="456" idx="2"/>
          </p:cNvCxnSpPr>
          <p:nvPr/>
        </p:nvCxnSpPr>
        <p:spPr>
          <a:xfrm>
            <a:off x="1654425" y="5094025"/>
            <a:ext cx="1859100" cy="906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8" name="Google Shape;458;g2107fe83efc_0_311"/>
          <p:cNvSpPr/>
          <p:nvPr/>
        </p:nvSpPr>
        <p:spPr>
          <a:xfrm>
            <a:off x="3513525" y="5100375"/>
            <a:ext cx="569400" cy="569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2</a:t>
            </a:r>
            <a:endParaRPr sz="2800"/>
          </a:p>
        </p:txBody>
      </p:sp>
      <p:sp>
        <p:nvSpPr>
          <p:cNvPr id="459" name="Google Shape;459;g2107fe83efc_0_311"/>
          <p:cNvSpPr/>
          <p:nvPr/>
        </p:nvSpPr>
        <p:spPr>
          <a:xfrm>
            <a:off x="5801863" y="4430400"/>
            <a:ext cx="569400" cy="569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1</a:t>
            </a:r>
            <a:endParaRPr sz="2800"/>
          </a:p>
        </p:txBody>
      </p:sp>
      <p:sp>
        <p:nvSpPr>
          <p:cNvPr id="460" name="Google Shape;460;g2107fe83efc_0_311"/>
          <p:cNvSpPr/>
          <p:nvPr/>
        </p:nvSpPr>
        <p:spPr>
          <a:xfrm>
            <a:off x="5801863" y="5660900"/>
            <a:ext cx="569400" cy="569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3</a:t>
            </a:r>
            <a:endParaRPr sz="2800"/>
          </a:p>
        </p:txBody>
      </p:sp>
      <p:sp>
        <p:nvSpPr>
          <p:cNvPr id="461" name="Google Shape;461;g2107fe83efc_0_311"/>
          <p:cNvSpPr/>
          <p:nvPr/>
        </p:nvSpPr>
        <p:spPr>
          <a:xfrm>
            <a:off x="5801863" y="5045650"/>
            <a:ext cx="569400" cy="569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2</a:t>
            </a:r>
            <a:endParaRPr sz="2800"/>
          </a:p>
        </p:txBody>
      </p:sp>
      <p:cxnSp>
        <p:nvCxnSpPr>
          <p:cNvPr id="462" name="Google Shape;462;g2107fe83efc_0_311"/>
          <p:cNvCxnSpPr>
            <a:stCxn id="456" idx="6"/>
          </p:cNvCxnSpPr>
          <p:nvPr/>
        </p:nvCxnSpPr>
        <p:spPr>
          <a:xfrm rot="10800000" flipH="1">
            <a:off x="4082925" y="4685725"/>
            <a:ext cx="1671900" cy="1314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3" name="Google Shape;463;g2107fe83efc_0_311"/>
          <p:cNvCxnSpPr>
            <a:stCxn id="456" idx="6"/>
            <a:endCxn id="461" idx="2"/>
          </p:cNvCxnSpPr>
          <p:nvPr/>
        </p:nvCxnSpPr>
        <p:spPr>
          <a:xfrm rot="10800000" flipH="1">
            <a:off x="4082925" y="5330425"/>
            <a:ext cx="1719000" cy="669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4" name="Google Shape;464;g2107fe83efc_0_311"/>
          <p:cNvCxnSpPr>
            <a:stCxn id="456" idx="6"/>
            <a:endCxn id="460" idx="2"/>
          </p:cNvCxnSpPr>
          <p:nvPr/>
        </p:nvCxnSpPr>
        <p:spPr>
          <a:xfrm rot="10800000" flipH="1">
            <a:off x="4082925" y="5945725"/>
            <a:ext cx="1719000" cy="54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5" name="Google Shape;465;g2107fe83efc_0_311"/>
          <p:cNvSpPr/>
          <p:nvPr/>
        </p:nvSpPr>
        <p:spPr>
          <a:xfrm>
            <a:off x="8479238" y="4430400"/>
            <a:ext cx="569400" cy="569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1</a:t>
            </a:r>
            <a:endParaRPr sz="2800"/>
          </a:p>
        </p:txBody>
      </p:sp>
      <p:sp>
        <p:nvSpPr>
          <p:cNvPr id="466" name="Google Shape;466;g2107fe83efc_0_311"/>
          <p:cNvSpPr/>
          <p:nvPr/>
        </p:nvSpPr>
        <p:spPr>
          <a:xfrm>
            <a:off x="8479238" y="5660900"/>
            <a:ext cx="569400" cy="569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3</a:t>
            </a:r>
            <a:endParaRPr sz="2800"/>
          </a:p>
        </p:txBody>
      </p:sp>
      <p:sp>
        <p:nvSpPr>
          <p:cNvPr id="467" name="Google Shape;467;g2107fe83efc_0_311"/>
          <p:cNvSpPr/>
          <p:nvPr/>
        </p:nvSpPr>
        <p:spPr>
          <a:xfrm>
            <a:off x="8479238" y="5045650"/>
            <a:ext cx="569400" cy="569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2</a:t>
            </a:r>
            <a:endParaRPr sz="2800"/>
          </a:p>
        </p:txBody>
      </p:sp>
      <p:cxnSp>
        <p:nvCxnSpPr>
          <p:cNvPr id="468" name="Google Shape;468;g2107fe83efc_0_311"/>
          <p:cNvCxnSpPr>
            <a:stCxn id="459" idx="6"/>
            <a:endCxn id="465" idx="2"/>
          </p:cNvCxnSpPr>
          <p:nvPr/>
        </p:nvCxnSpPr>
        <p:spPr>
          <a:xfrm>
            <a:off x="6371263" y="4715100"/>
            <a:ext cx="21081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9" name="Google Shape;469;g2107fe83efc_0_311"/>
          <p:cNvCxnSpPr>
            <a:stCxn id="459" idx="6"/>
            <a:endCxn id="467" idx="2"/>
          </p:cNvCxnSpPr>
          <p:nvPr/>
        </p:nvCxnSpPr>
        <p:spPr>
          <a:xfrm>
            <a:off x="6371263" y="4715100"/>
            <a:ext cx="2108100" cy="615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0" name="Google Shape;470;g2107fe83efc_0_311"/>
          <p:cNvCxnSpPr>
            <a:stCxn id="461" idx="6"/>
            <a:endCxn id="465" idx="2"/>
          </p:cNvCxnSpPr>
          <p:nvPr/>
        </p:nvCxnSpPr>
        <p:spPr>
          <a:xfrm rot="10800000" flipH="1">
            <a:off x="6371263" y="4715050"/>
            <a:ext cx="2108100" cy="615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1" name="Google Shape;471;g2107fe83efc_0_311"/>
          <p:cNvCxnSpPr>
            <a:stCxn id="461" idx="6"/>
            <a:endCxn id="467" idx="2"/>
          </p:cNvCxnSpPr>
          <p:nvPr/>
        </p:nvCxnSpPr>
        <p:spPr>
          <a:xfrm>
            <a:off x="6371263" y="5330350"/>
            <a:ext cx="21081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2" name="Google Shape;472;g2107fe83efc_0_311"/>
          <p:cNvCxnSpPr>
            <a:stCxn id="460" idx="6"/>
            <a:endCxn id="465" idx="2"/>
          </p:cNvCxnSpPr>
          <p:nvPr/>
        </p:nvCxnSpPr>
        <p:spPr>
          <a:xfrm rot="10800000" flipH="1">
            <a:off x="6371263" y="4715000"/>
            <a:ext cx="2108100" cy="1230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3" name="Google Shape;473;g2107fe83efc_0_311"/>
          <p:cNvCxnSpPr>
            <a:stCxn id="460" idx="6"/>
            <a:endCxn id="467" idx="2"/>
          </p:cNvCxnSpPr>
          <p:nvPr/>
        </p:nvCxnSpPr>
        <p:spPr>
          <a:xfrm rot="10800000" flipH="1">
            <a:off x="6371263" y="5330300"/>
            <a:ext cx="2108100" cy="615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4" name="Google Shape;474;g2107fe83efc_0_311"/>
          <p:cNvSpPr txBox="1"/>
          <p:nvPr/>
        </p:nvSpPr>
        <p:spPr>
          <a:xfrm rot="1784120">
            <a:off x="1596885" y="5340653"/>
            <a:ext cx="1115941" cy="55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ndara"/>
                <a:ea typeface="Candara"/>
                <a:cs typeface="Candara"/>
                <a:sym typeface="Candara"/>
              </a:rPr>
              <a:t>D 1-&gt;3</a:t>
            </a:r>
            <a:endParaRPr sz="240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75" name="Google Shape;475;g2107fe83efc_0_311"/>
          <p:cNvSpPr txBox="1"/>
          <p:nvPr/>
        </p:nvSpPr>
        <p:spPr>
          <a:xfrm rot="-2080365">
            <a:off x="4141492" y="4920596"/>
            <a:ext cx="1115860" cy="554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ndara"/>
                <a:ea typeface="Candara"/>
                <a:cs typeface="Candara"/>
                <a:sym typeface="Candara"/>
              </a:rPr>
              <a:t>D 3-&gt;1</a:t>
            </a:r>
            <a:endParaRPr sz="240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76" name="Google Shape;476;g2107fe83efc_0_311"/>
          <p:cNvSpPr txBox="1"/>
          <p:nvPr/>
        </p:nvSpPr>
        <p:spPr>
          <a:xfrm>
            <a:off x="4994892" y="5945731"/>
            <a:ext cx="1116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ndara"/>
                <a:ea typeface="Candara"/>
                <a:cs typeface="Candara"/>
                <a:sym typeface="Candara"/>
              </a:rPr>
              <a:t>D 3-&gt;3</a:t>
            </a:r>
            <a:endParaRPr sz="240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77" name="Google Shape;477;g2107fe83efc_0_311"/>
          <p:cNvSpPr txBox="1"/>
          <p:nvPr/>
        </p:nvSpPr>
        <p:spPr>
          <a:xfrm rot="-1090026">
            <a:off x="4994822" y="4938365"/>
            <a:ext cx="1116138" cy="55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ndara"/>
                <a:ea typeface="Candara"/>
                <a:cs typeface="Candara"/>
                <a:sym typeface="Candara"/>
              </a:rPr>
              <a:t>D 3-&gt;2</a:t>
            </a:r>
            <a:endParaRPr sz="240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78" name="Google Shape;478;g2107fe83efc_0_311"/>
          <p:cNvSpPr txBox="1">
            <a:spLocks noGrp="1"/>
          </p:cNvSpPr>
          <p:nvPr>
            <p:ph type="sldNum" idx="12"/>
          </p:nvPr>
        </p:nvSpPr>
        <p:spPr>
          <a:xfrm>
            <a:off x="886950" y="6338389"/>
            <a:ext cx="1261200" cy="36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cxnSp>
        <p:nvCxnSpPr>
          <p:cNvPr id="479" name="Google Shape;479;g2107fe83efc_0_311"/>
          <p:cNvCxnSpPr/>
          <p:nvPr/>
        </p:nvCxnSpPr>
        <p:spPr>
          <a:xfrm>
            <a:off x="1596438" y="5073600"/>
            <a:ext cx="1859100" cy="906300"/>
          </a:xfrm>
          <a:prstGeom prst="straightConnector1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0" name="Google Shape;480;g2107fe83efc_0_311"/>
          <p:cNvCxnSpPr/>
          <p:nvPr/>
        </p:nvCxnSpPr>
        <p:spPr>
          <a:xfrm rot="10800000" flipH="1">
            <a:off x="4001388" y="5310000"/>
            <a:ext cx="1719000" cy="669900"/>
          </a:xfrm>
          <a:prstGeom prst="straightConnector1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1" name="Google Shape;481;g2107fe83efc_0_311"/>
          <p:cNvCxnSpPr/>
          <p:nvPr/>
        </p:nvCxnSpPr>
        <p:spPr>
          <a:xfrm>
            <a:off x="6288550" y="5309925"/>
            <a:ext cx="2108100" cy="0"/>
          </a:xfrm>
          <a:prstGeom prst="straightConnector1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2" name="Google Shape;482;g2107fe83efc_0_311"/>
          <p:cNvSpPr/>
          <p:nvPr/>
        </p:nvSpPr>
        <p:spPr>
          <a:xfrm>
            <a:off x="10514938" y="4912975"/>
            <a:ext cx="569400" cy="569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E</a:t>
            </a:r>
            <a:endParaRPr sz="2800"/>
          </a:p>
        </p:txBody>
      </p:sp>
      <p:cxnSp>
        <p:nvCxnSpPr>
          <p:cNvPr id="483" name="Google Shape;483;g2107fe83efc_0_311"/>
          <p:cNvCxnSpPr>
            <a:endCxn id="482" idx="2"/>
          </p:cNvCxnSpPr>
          <p:nvPr/>
        </p:nvCxnSpPr>
        <p:spPr>
          <a:xfrm>
            <a:off x="9048538" y="4714975"/>
            <a:ext cx="1466400" cy="482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4" name="Google Shape;484;g2107fe83efc_0_311"/>
          <p:cNvCxnSpPr/>
          <p:nvPr/>
        </p:nvCxnSpPr>
        <p:spPr>
          <a:xfrm rot="10800000" flipH="1">
            <a:off x="8986750" y="5195000"/>
            <a:ext cx="1528200" cy="114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5" name="Google Shape;485;g2107fe83efc_0_311"/>
          <p:cNvCxnSpPr/>
          <p:nvPr/>
        </p:nvCxnSpPr>
        <p:spPr>
          <a:xfrm rot="10800000" flipH="1">
            <a:off x="9017650" y="5195000"/>
            <a:ext cx="1528200" cy="114900"/>
          </a:xfrm>
          <a:prstGeom prst="straightConnector1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6" name="Google Shape;486;g2107fe83efc_0_311"/>
          <p:cNvSpPr txBox="1"/>
          <p:nvPr/>
        </p:nvSpPr>
        <p:spPr>
          <a:xfrm>
            <a:off x="3319875" y="1268800"/>
            <a:ext cx="15264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andara"/>
                <a:ea typeface="Candara"/>
                <a:cs typeface="Candara"/>
                <a:sym typeface="Candara"/>
              </a:rPr>
              <a:t>Building</a:t>
            </a:r>
            <a:endParaRPr sz="210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87" name="Google Shape;487;g2107fe83efc_0_311"/>
          <p:cNvSpPr txBox="1"/>
          <p:nvPr/>
        </p:nvSpPr>
        <p:spPr>
          <a:xfrm>
            <a:off x="6953875" y="1260700"/>
            <a:ext cx="15264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andara"/>
                <a:ea typeface="Candara"/>
                <a:cs typeface="Candara"/>
                <a:sym typeface="Candara"/>
              </a:rPr>
              <a:t>Building</a:t>
            </a:r>
            <a:endParaRPr sz="210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88" name="Google Shape;488;g2107fe83efc_0_311"/>
          <p:cNvSpPr txBox="1"/>
          <p:nvPr/>
        </p:nvSpPr>
        <p:spPr>
          <a:xfrm>
            <a:off x="6953875" y="2844100"/>
            <a:ext cx="15264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andara"/>
                <a:ea typeface="Candara"/>
                <a:cs typeface="Candara"/>
                <a:sym typeface="Candara"/>
              </a:rPr>
              <a:t>Building</a:t>
            </a:r>
            <a:endParaRPr sz="210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89" name="Google Shape;489;g2107fe83efc_0_311"/>
          <p:cNvSpPr txBox="1"/>
          <p:nvPr/>
        </p:nvSpPr>
        <p:spPr>
          <a:xfrm>
            <a:off x="3263450" y="2932938"/>
            <a:ext cx="15264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andara"/>
                <a:ea typeface="Candara"/>
                <a:cs typeface="Candara"/>
                <a:sym typeface="Candara"/>
              </a:rPr>
              <a:t>Building</a:t>
            </a:r>
            <a:endParaRPr sz="2100"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2107fe83efc_0_40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816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Complete Schedule Generation</a:t>
            </a:r>
            <a:endParaRPr/>
          </a:p>
        </p:txBody>
      </p:sp>
      <p:pic>
        <p:nvPicPr>
          <p:cNvPr id="496" name="Google Shape;496;g2107fe83efc_0_4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9975" y="1535200"/>
            <a:ext cx="6543501" cy="337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g2107fe83efc_0_409"/>
          <p:cNvSpPr txBox="1">
            <a:spLocks noGrp="1"/>
          </p:cNvSpPr>
          <p:nvPr>
            <p:ph type="sldNum" idx="12"/>
          </p:nvPr>
        </p:nvSpPr>
        <p:spPr>
          <a:xfrm>
            <a:off x="886950" y="6338389"/>
            <a:ext cx="1261200" cy="36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498" name="Google Shape;498;g2107fe83efc_0_409"/>
          <p:cNvSpPr txBox="1"/>
          <p:nvPr/>
        </p:nvSpPr>
        <p:spPr>
          <a:xfrm>
            <a:off x="249125" y="1240500"/>
            <a:ext cx="5193000" cy="4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Candara"/>
                <a:ea typeface="Candara"/>
                <a:cs typeface="Candara"/>
                <a:sym typeface="Candara"/>
              </a:rPr>
              <a:t>Finding the best schedule</a:t>
            </a:r>
            <a:endParaRPr sz="3200" b="1">
              <a:latin typeface="Candara"/>
              <a:ea typeface="Candara"/>
              <a:cs typeface="Candara"/>
              <a:sym typeface="Candara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Candara"/>
              <a:buChar char="●"/>
            </a:pPr>
            <a:r>
              <a:rPr lang="en-US" sz="3200">
                <a:latin typeface="Candara"/>
                <a:ea typeface="Candara"/>
                <a:cs typeface="Candara"/>
                <a:sym typeface="Candara"/>
              </a:rPr>
              <a:t>Negate edge weights</a:t>
            </a:r>
            <a:endParaRPr sz="3200">
              <a:latin typeface="Candara"/>
              <a:ea typeface="Candara"/>
              <a:cs typeface="Candara"/>
              <a:sym typeface="Candara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Candara"/>
              <a:buChar char="●"/>
            </a:pPr>
            <a:r>
              <a:rPr lang="en-US" sz="3200">
                <a:latin typeface="Candara"/>
                <a:ea typeface="Candara"/>
                <a:cs typeface="Candara"/>
                <a:sym typeface="Candara"/>
              </a:rPr>
              <a:t>Single Source shortest path from start to end node</a:t>
            </a:r>
            <a:endParaRPr sz="3200">
              <a:latin typeface="Candara"/>
              <a:ea typeface="Candara"/>
              <a:cs typeface="Candara"/>
              <a:sym typeface="Candara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Candara"/>
              <a:buChar char="●"/>
            </a:pPr>
            <a:r>
              <a:rPr lang="en-US" sz="3200">
                <a:latin typeface="Candara"/>
                <a:ea typeface="Candara"/>
                <a:cs typeface="Candara"/>
                <a:sym typeface="Candara"/>
              </a:rPr>
              <a:t>Topological sort, process nodes sequentially</a:t>
            </a:r>
            <a:endParaRPr sz="3200">
              <a:latin typeface="Candara"/>
              <a:ea typeface="Candara"/>
              <a:cs typeface="Candara"/>
              <a:sym typeface="Candara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Candara"/>
              <a:buChar char="●"/>
            </a:pPr>
            <a:r>
              <a:rPr lang="en-US" sz="3200">
                <a:latin typeface="Candara"/>
                <a:ea typeface="Candara"/>
                <a:cs typeface="Candara"/>
                <a:sym typeface="Candara"/>
              </a:rPr>
              <a:t>O(V+E)</a:t>
            </a:r>
            <a:endParaRPr sz="3200"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2107fe83efc_0_44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816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Experiments</a:t>
            </a:r>
            <a:endParaRPr/>
          </a:p>
        </p:txBody>
      </p:sp>
      <p:sp>
        <p:nvSpPr>
          <p:cNvPr id="505" name="Google Shape;505;g2107fe83efc_0_444"/>
          <p:cNvSpPr txBox="1">
            <a:spLocks noGrp="1"/>
          </p:cNvSpPr>
          <p:nvPr>
            <p:ph type="sldNum" idx="12"/>
          </p:nvPr>
        </p:nvSpPr>
        <p:spPr>
          <a:xfrm>
            <a:off x="886950" y="6338389"/>
            <a:ext cx="1261200" cy="36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pic>
        <p:nvPicPr>
          <p:cNvPr id="506" name="Google Shape;506;g2107fe83efc_0_4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8200" y="952375"/>
            <a:ext cx="5438600" cy="48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g2107fe83efc_0_444"/>
          <p:cNvSpPr txBox="1"/>
          <p:nvPr/>
        </p:nvSpPr>
        <p:spPr>
          <a:xfrm>
            <a:off x="0" y="952375"/>
            <a:ext cx="66891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ndara"/>
              <a:buChar char="●"/>
            </a:pPr>
            <a:r>
              <a:rPr lang="en-US" sz="2400" b="1">
                <a:latin typeface="Candara"/>
                <a:ea typeface="Candara"/>
                <a:cs typeface="Candara"/>
                <a:sym typeface="Candara"/>
              </a:rPr>
              <a:t>Maps </a:t>
            </a:r>
            <a:r>
              <a:rPr lang="en-US" sz="2400">
                <a:latin typeface="Candara"/>
                <a:ea typeface="Candara"/>
                <a:cs typeface="Candara"/>
                <a:sym typeface="Candara"/>
              </a:rPr>
              <a:t>- Imported from Open Street Map (OSM)</a:t>
            </a:r>
            <a:endParaRPr sz="2400">
              <a:latin typeface="Candara"/>
              <a:ea typeface="Candara"/>
              <a:cs typeface="Candara"/>
              <a:sym typeface="Candar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ndara"/>
              <a:buChar char="●"/>
            </a:pPr>
            <a:r>
              <a:rPr lang="en-US" sz="2400" b="1">
                <a:latin typeface="Candara"/>
                <a:ea typeface="Candara"/>
                <a:cs typeface="Candara"/>
                <a:sym typeface="Candara"/>
              </a:rPr>
              <a:t>Vehicles </a:t>
            </a:r>
            <a:r>
              <a:rPr lang="en-US" sz="2400">
                <a:latin typeface="Candara"/>
                <a:ea typeface="Candara"/>
                <a:cs typeface="Candara"/>
                <a:sym typeface="Candara"/>
              </a:rPr>
              <a:t>- Traffic generated with SUMO, 3:1 regular to blocking</a:t>
            </a:r>
            <a:endParaRPr sz="2400">
              <a:latin typeface="Candara"/>
              <a:ea typeface="Candara"/>
              <a:cs typeface="Candara"/>
              <a:sym typeface="Candar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ndara"/>
              <a:buChar char="●"/>
            </a:pPr>
            <a:r>
              <a:rPr lang="en-US" sz="2400" b="1">
                <a:latin typeface="Candara"/>
                <a:ea typeface="Candara"/>
                <a:cs typeface="Candara"/>
                <a:sym typeface="Candara"/>
              </a:rPr>
              <a:t>RSUs </a:t>
            </a:r>
            <a:r>
              <a:rPr lang="en-US" sz="2400">
                <a:latin typeface="Candara"/>
                <a:ea typeface="Candara"/>
                <a:cs typeface="Candara"/>
                <a:sym typeface="Candara"/>
              </a:rPr>
              <a:t>- Sparse and Dense Deployments</a:t>
            </a:r>
            <a:endParaRPr sz="2400">
              <a:latin typeface="Candara"/>
              <a:ea typeface="Candara"/>
              <a:cs typeface="Candara"/>
              <a:sym typeface="Candar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ndara"/>
              <a:buChar char="●"/>
            </a:pPr>
            <a:r>
              <a:rPr lang="en-US" sz="2400" b="1">
                <a:latin typeface="Candara"/>
                <a:ea typeface="Candara"/>
                <a:cs typeface="Candara"/>
                <a:sym typeface="Candara"/>
              </a:rPr>
              <a:t>Path plan uncertainty </a:t>
            </a:r>
            <a:r>
              <a:rPr lang="en-US" sz="2400">
                <a:latin typeface="Candara"/>
                <a:ea typeface="Candara"/>
                <a:cs typeface="Candara"/>
                <a:sym typeface="Candara"/>
              </a:rPr>
              <a:t>- 25% chance of change in later path</a:t>
            </a:r>
            <a:endParaRPr sz="2400">
              <a:latin typeface="Candara"/>
              <a:ea typeface="Candara"/>
              <a:cs typeface="Candara"/>
              <a:sym typeface="Candar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ndara"/>
              <a:buChar char="●"/>
            </a:pPr>
            <a:r>
              <a:rPr lang="en-US" sz="2400" b="1">
                <a:latin typeface="Candara"/>
                <a:ea typeface="Candara"/>
                <a:cs typeface="Candara"/>
                <a:sym typeface="Candara"/>
              </a:rPr>
              <a:t>Algorithms </a:t>
            </a:r>
            <a:r>
              <a:rPr lang="en-US" sz="2400">
                <a:latin typeface="Candara"/>
                <a:ea typeface="Candara"/>
                <a:cs typeface="Candara"/>
                <a:sym typeface="Candara"/>
              </a:rPr>
              <a:t>- Tested Baseline, SMART, B-AWARE in each scenario</a:t>
            </a:r>
            <a:endParaRPr sz="2400"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508" name="Google Shape;508;g2107fe83efc_0_4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100" y="3990450"/>
            <a:ext cx="5923663" cy="230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2107fe83efc_0_46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816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B-AWARE: Better Max Data Over Other Approaches</a:t>
            </a:r>
            <a:endParaRPr sz="3900"/>
          </a:p>
        </p:txBody>
      </p:sp>
      <p:pic>
        <p:nvPicPr>
          <p:cNvPr id="515" name="Google Shape;515;g2107fe83efc_0_46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725" y="927025"/>
            <a:ext cx="9046126" cy="4052225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g2107fe83efc_0_461"/>
          <p:cNvSpPr txBox="1">
            <a:spLocks noGrp="1"/>
          </p:cNvSpPr>
          <p:nvPr>
            <p:ph type="sldNum" idx="12"/>
          </p:nvPr>
        </p:nvSpPr>
        <p:spPr>
          <a:xfrm>
            <a:off x="886950" y="6338389"/>
            <a:ext cx="1261200" cy="36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517" name="Google Shape;517;g2107fe83efc_0_461"/>
          <p:cNvSpPr txBox="1"/>
          <p:nvPr/>
        </p:nvSpPr>
        <p:spPr>
          <a:xfrm>
            <a:off x="635925" y="4887925"/>
            <a:ext cx="79689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ndara"/>
                <a:ea typeface="Candara"/>
                <a:cs typeface="Candara"/>
                <a:sym typeface="Candara"/>
              </a:rPr>
              <a:t>B-AWARE is robust to path plan changes and can improve the datarate over existing approaches in the average case for all scenarios</a:t>
            </a:r>
            <a:endParaRPr sz="2400"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2107fe83efc_0_48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816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B-AWARE: Best and Worst Case</a:t>
            </a:r>
            <a:endParaRPr/>
          </a:p>
        </p:txBody>
      </p:sp>
      <p:pic>
        <p:nvPicPr>
          <p:cNvPr id="524" name="Google Shape;524;g2107fe83efc_0_48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875" y="885224"/>
            <a:ext cx="9211300" cy="4121624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g2107fe83efc_0_482"/>
          <p:cNvSpPr txBox="1">
            <a:spLocks noGrp="1"/>
          </p:cNvSpPr>
          <p:nvPr>
            <p:ph type="sldNum" idx="12"/>
          </p:nvPr>
        </p:nvSpPr>
        <p:spPr>
          <a:xfrm>
            <a:off x="886950" y="6338389"/>
            <a:ext cx="1261200" cy="36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526" name="Google Shape;526;g2107fe83efc_0_482"/>
          <p:cNvSpPr txBox="1"/>
          <p:nvPr/>
        </p:nvSpPr>
        <p:spPr>
          <a:xfrm>
            <a:off x="635925" y="4887925"/>
            <a:ext cx="79689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latin typeface="Candara"/>
                <a:ea typeface="Candara"/>
                <a:cs typeface="Candara"/>
                <a:sym typeface="Candara"/>
              </a:rPr>
              <a:t>The worst case datarate degradation is not as high as the potential benefit</a:t>
            </a:r>
            <a:endParaRPr sz="2900"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2107fe83efc_0_468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816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B-AWARE: Improvement with Traffic Scaling</a:t>
            </a:r>
            <a:endParaRPr/>
          </a:p>
        </p:txBody>
      </p:sp>
      <p:pic>
        <p:nvPicPr>
          <p:cNvPr id="533" name="Google Shape;533;g2107fe83efc_0_46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8875" y="948187"/>
            <a:ext cx="8033124" cy="4961625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g2107fe83efc_0_468"/>
          <p:cNvSpPr txBox="1">
            <a:spLocks noGrp="1"/>
          </p:cNvSpPr>
          <p:nvPr>
            <p:ph type="sldNum" idx="12"/>
          </p:nvPr>
        </p:nvSpPr>
        <p:spPr>
          <a:xfrm>
            <a:off x="886950" y="6338389"/>
            <a:ext cx="1261200" cy="36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535" name="Google Shape;535;g2107fe83efc_0_468"/>
          <p:cNvSpPr txBox="1"/>
          <p:nvPr/>
        </p:nvSpPr>
        <p:spPr>
          <a:xfrm>
            <a:off x="284525" y="1521275"/>
            <a:ext cx="3638700" cy="26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andara"/>
                <a:ea typeface="Candara"/>
                <a:cs typeface="Candara"/>
                <a:sym typeface="Candara"/>
              </a:rPr>
              <a:t>Potential improvement from using B-AWARE increases as rate of blockages increases</a:t>
            </a:r>
            <a:endParaRPr sz="3200"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2107fe83efc_0_48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816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Decrease in disconnection time from B-AWARE</a:t>
            </a:r>
            <a:endParaRPr/>
          </a:p>
        </p:txBody>
      </p:sp>
      <p:pic>
        <p:nvPicPr>
          <p:cNvPr id="542" name="Google Shape;542;g2107fe83efc_0_48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6075" y="1501838"/>
            <a:ext cx="6244425" cy="385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g2107fe83efc_0_489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500" y="1611950"/>
            <a:ext cx="5622601" cy="3470491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g2107fe83efc_0_489"/>
          <p:cNvSpPr txBox="1">
            <a:spLocks noGrp="1"/>
          </p:cNvSpPr>
          <p:nvPr>
            <p:ph type="sldNum" idx="12"/>
          </p:nvPr>
        </p:nvSpPr>
        <p:spPr>
          <a:xfrm>
            <a:off x="886950" y="6338389"/>
            <a:ext cx="1261200" cy="36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2107fe83efc_0_49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816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Large Reduction in Blockage Occurrences</a:t>
            </a:r>
            <a:endParaRPr/>
          </a:p>
        </p:txBody>
      </p:sp>
      <p:pic>
        <p:nvPicPr>
          <p:cNvPr id="551" name="Google Shape;551;g2107fe83efc_0_4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4550" y="1290638"/>
            <a:ext cx="7962900" cy="4276725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g2107fe83efc_0_497"/>
          <p:cNvSpPr txBox="1">
            <a:spLocks noGrp="1"/>
          </p:cNvSpPr>
          <p:nvPr>
            <p:ph type="sldNum" idx="12"/>
          </p:nvPr>
        </p:nvSpPr>
        <p:spPr>
          <a:xfrm>
            <a:off x="886950" y="6338389"/>
            <a:ext cx="1261200" cy="36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2107fe83efc_0_47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816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Concluding Remarks</a:t>
            </a:r>
            <a:endParaRPr/>
          </a:p>
        </p:txBody>
      </p:sp>
      <p:sp>
        <p:nvSpPr>
          <p:cNvPr id="559" name="Google Shape;559;g2107fe83efc_0_475"/>
          <p:cNvSpPr txBox="1"/>
          <p:nvPr/>
        </p:nvSpPr>
        <p:spPr>
          <a:xfrm>
            <a:off x="555875" y="1238100"/>
            <a:ext cx="90390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Font typeface="Candara"/>
              <a:buChar char="●"/>
            </a:pPr>
            <a:r>
              <a:rPr lang="en-US" sz="2900">
                <a:latin typeface="Candara"/>
                <a:ea typeface="Candara"/>
                <a:cs typeface="Candara"/>
                <a:sym typeface="Candara"/>
              </a:rPr>
              <a:t>There are challenges in applying mmWave to CAVs</a:t>
            </a:r>
            <a:endParaRPr sz="290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60" name="Google Shape;560;g2107fe83efc_0_475"/>
          <p:cNvSpPr txBox="1">
            <a:spLocks noGrp="1"/>
          </p:cNvSpPr>
          <p:nvPr>
            <p:ph type="sldNum" idx="12"/>
          </p:nvPr>
        </p:nvSpPr>
        <p:spPr>
          <a:xfrm>
            <a:off x="886950" y="6338389"/>
            <a:ext cx="1261200" cy="36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561" name="Google Shape;561;g2107fe83efc_0_475"/>
          <p:cNvSpPr txBox="1"/>
          <p:nvPr/>
        </p:nvSpPr>
        <p:spPr>
          <a:xfrm>
            <a:off x="555875" y="1971975"/>
            <a:ext cx="83631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ndara"/>
              <a:buChar char="●"/>
            </a:pPr>
            <a:r>
              <a:rPr lang="en-US" sz="29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I proposed an RSU association schedule which tells CAVs what to connect to and when.</a:t>
            </a:r>
            <a:endParaRPr sz="29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914400" lvl="1" indent="-412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ndara"/>
              <a:buChar char="○"/>
            </a:pPr>
            <a:r>
              <a:rPr lang="en-US" sz="29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I demonstrated creation and optimization of said schedule</a:t>
            </a:r>
            <a:endParaRPr sz="29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62" name="Google Shape;562;g2107fe83efc_0_475"/>
          <p:cNvSpPr txBox="1"/>
          <p:nvPr/>
        </p:nvSpPr>
        <p:spPr>
          <a:xfrm>
            <a:off x="555875" y="3971925"/>
            <a:ext cx="79785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ndara"/>
              <a:buChar char="●"/>
            </a:pPr>
            <a:r>
              <a:rPr lang="en-US" sz="27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Results show by considering other vehicles paths, we can predict and avoid blockages, thus </a:t>
            </a:r>
            <a:r>
              <a:rPr lang="en-US" sz="2700">
                <a:solidFill>
                  <a:srgbClr val="006600"/>
                </a:solidFill>
                <a:latin typeface="Candara"/>
                <a:ea typeface="Candara"/>
                <a:cs typeface="Candara"/>
                <a:sym typeface="Candara"/>
              </a:rPr>
              <a:t>increasing potential throughput </a:t>
            </a:r>
            <a:r>
              <a:rPr lang="en-US" sz="27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and</a:t>
            </a:r>
            <a:r>
              <a:rPr lang="en-US" sz="2700">
                <a:solidFill>
                  <a:srgbClr val="006600"/>
                </a:solidFill>
                <a:latin typeface="Candara"/>
                <a:ea typeface="Candara"/>
                <a:cs typeface="Candara"/>
                <a:sym typeface="Candara"/>
              </a:rPr>
              <a:t> reducing network downtime</a:t>
            </a:r>
            <a:endParaRPr sz="800"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2107fe83efc_0_5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8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4400"/>
              <a:buFont typeface="Candara"/>
              <a:buNone/>
            </a:pPr>
            <a:r>
              <a:rPr lang="en-US"/>
              <a:t>Thank You! </a:t>
            </a:r>
            <a:endParaRPr/>
          </a:p>
        </p:txBody>
      </p:sp>
      <p:pic>
        <p:nvPicPr>
          <p:cNvPr id="568" name="Google Shape;568;g2107fe83efc_0_513" descr="A close up of a logo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219256" y="1726881"/>
            <a:ext cx="3481800" cy="3481800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g2107fe83efc_0_513"/>
          <p:cNvSpPr txBox="1">
            <a:spLocks noGrp="1"/>
          </p:cNvSpPr>
          <p:nvPr>
            <p:ph type="sldNum" idx="12"/>
          </p:nvPr>
        </p:nvSpPr>
        <p:spPr>
          <a:xfrm>
            <a:off x="886950" y="6338389"/>
            <a:ext cx="1261200" cy="36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107fe83efc_0_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8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4400"/>
              <a:buFont typeface="Candara"/>
              <a:buNone/>
            </a:pPr>
            <a:r>
              <a:rPr lang="en-US"/>
              <a:t>Toward Safety - The Internet of Vehicles (IoV)</a:t>
            </a:r>
            <a:endParaRPr/>
          </a:p>
        </p:txBody>
      </p:sp>
      <p:sp>
        <p:nvSpPr>
          <p:cNvPr id="139" name="Google Shape;139;g2107fe83efc_0_27"/>
          <p:cNvSpPr txBox="1"/>
          <p:nvPr/>
        </p:nvSpPr>
        <p:spPr>
          <a:xfrm>
            <a:off x="80525" y="1349375"/>
            <a:ext cx="6971400" cy="30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>
                <a:latin typeface="Candara"/>
                <a:ea typeface="Candara"/>
                <a:cs typeface="Candara"/>
                <a:sym typeface="Candara"/>
              </a:rPr>
              <a:t>Vehicle to Infrastructure (V2I) </a:t>
            </a:r>
            <a:r>
              <a:rPr lang="en-US" sz="3000" b="1">
                <a:latin typeface="Candara"/>
                <a:ea typeface="Candara"/>
                <a:cs typeface="Candara"/>
                <a:sym typeface="Candara"/>
              </a:rPr>
              <a:t>Benefits</a:t>
            </a:r>
            <a:endParaRPr sz="3000" b="1">
              <a:latin typeface="Candara"/>
              <a:ea typeface="Candara"/>
              <a:cs typeface="Candara"/>
              <a:sym typeface="Candara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Candara"/>
              <a:buChar char="●"/>
            </a:pPr>
            <a:r>
              <a:rPr lang="en-US" sz="3000">
                <a:latin typeface="Candara"/>
                <a:ea typeface="Candara"/>
                <a:cs typeface="Candara"/>
                <a:sym typeface="Candara"/>
              </a:rPr>
              <a:t>Reduced Uncertainty</a:t>
            </a:r>
            <a:endParaRPr sz="3000">
              <a:latin typeface="Candara"/>
              <a:ea typeface="Candara"/>
              <a:cs typeface="Candara"/>
              <a:sym typeface="Candara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Candara"/>
              <a:buChar char="●"/>
            </a:pPr>
            <a:r>
              <a:rPr lang="en-US" sz="3000">
                <a:latin typeface="Candara"/>
                <a:ea typeface="Candara"/>
                <a:cs typeface="Candara"/>
                <a:sym typeface="Candara"/>
              </a:rPr>
              <a:t>Improved perception through cooperative sensing</a:t>
            </a:r>
            <a:endParaRPr sz="3000">
              <a:latin typeface="Candara"/>
              <a:ea typeface="Candara"/>
              <a:cs typeface="Candara"/>
              <a:sym typeface="Candara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Candara"/>
              <a:buChar char="●"/>
            </a:pPr>
            <a:r>
              <a:rPr lang="en-US" sz="3000">
                <a:latin typeface="Candara"/>
                <a:ea typeface="Candara"/>
                <a:cs typeface="Candara"/>
                <a:sym typeface="Candara"/>
              </a:rPr>
              <a:t>Remote takeover</a:t>
            </a:r>
            <a:endParaRPr sz="3000">
              <a:latin typeface="Candara"/>
              <a:ea typeface="Candara"/>
              <a:cs typeface="Candara"/>
              <a:sym typeface="Canda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300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40" name="Google Shape;140;g2107fe83efc_0_27"/>
          <p:cNvSpPr txBox="1"/>
          <p:nvPr/>
        </p:nvSpPr>
        <p:spPr>
          <a:xfrm>
            <a:off x="1350100" y="6344250"/>
            <a:ext cx="10020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andara"/>
                <a:ea typeface="Candara"/>
                <a:cs typeface="Candara"/>
                <a:sym typeface="Candara"/>
              </a:rPr>
              <a:t>source: https://www.tu-auto.com/continental-teams-with-3m-over-v2i/</a:t>
            </a:r>
            <a:endParaRPr sz="110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41" name="Google Shape;141;g2107fe83efc_0_27"/>
          <p:cNvSpPr txBox="1">
            <a:spLocks noGrp="1"/>
          </p:cNvSpPr>
          <p:nvPr>
            <p:ph type="sldNum" idx="12"/>
          </p:nvPr>
        </p:nvSpPr>
        <p:spPr>
          <a:xfrm>
            <a:off x="886950" y="6338389"/>
            <a:ext cx="1261200" cy="36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42" name="Google Shape;142;g2107fe83efc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2144" y="2860237"/>
            <a:ext cx="5947856" cy="2973937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2107fe83efc_0_27"/>
          <p:cNvSpPr txBox="1">
            <a:spLocks noGrp="1"/>
          </p:cNvSpPr>
          <p:nvPr>
            <p:ph type="body" idx="1"/>
          </p:nvPr>
        </p:nvSpPr>
        <p:spPr>
          <a:xfrm>
            <a:off x="80525" y="3978125"/>
            <a:ext cx="4470000" cy="20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b="1"/>
              <a:t>Technology Requirements</a:t>
            </a:r>
            <a:endParaRPr sz="3200" b="1"/>
          </a:p>
          <a:p>
            <a:pPr marL="457200" lvl="0" indent="-41656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Char char="●"/>
            </a:pPr>
            <a:r>
              <a:rPr lang="en-US" sz="3200"/>
              <a:t>Reliable</a:t>
            </a:r>
            <a:endParaRPr sz="3200"/>
          </a:p>
          <a:p>
            <a:pPr marL="457200" lvl="0" indent="-4165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200"/>
              <a:t>Highbandwidth </a:t>
            </a: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107fe83efc_0_3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8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Challenge in Using 5G for V2I</a:t>
            </a:r>
            <a:endParaRPr/>
          </a:p>
        </p:txBody>
      </p:sp>
      <p:sp>
        <p:nvSpPr>
          <p:cNvPr id="150" name="Google Shape;150;g2107fe83efc_0_37"/>
          <p:cNvSpPr txBox="1">
            <a:spLocks noGrp="1"/>
          </p:cNvSpPr>
          <p:nvPr>
            <p:ph type="body" idx="1"/>
          </p:nvPr>
        </p:nvSpPr>
        <p:spPr>
          <a:xfrm>
            <a:off x="157500" y="1032694"/>
            <a:ext cx="11508900" cy="14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-"/>
            </a:pPr>
            <a:r>
              <a:rPr lang="en-US" sz="3400"/>
              <a:t>mmWave requires line of site (LOS) to a strong connection </a:t>
            </a:r>
            <a:endParaRPr sz="3400"/>
          </a:p>
          <a:p>
            <a:pPr marL="45720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-"/>
            </a:pPr>
            <a:r>
              <a:rPr lang="en-US" sz="3400"/>
              <a:t>High beamforming overhead causes large association times</a:t>
            </a:r>
            <a:endParaRPr sz="3200"/>
          </a:p>
        </p:txBody>
      </p:sp>
      <p:sp>
        <p:nvSpPr>
          <p:cNvPr id="151" name="Google Shape;151;g2107fe83efc_0_37"/>
          <p:cNvSpPr txBox="1">
            <a:spLocks noGrp="1"/>
          </p:cNvSpPr>
          <p:nvPr>
            <p:ph type="sldNum" idx="12"/>
          </p:nvPr>
        </p:nvSpPr>
        <p:spPr>
          <a:xfrm>
            <a:off x="886950" y="6338389"/>
            <a:ext cx="1261200" cy="36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52" name="Google Shape;152;g2107fe83efc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7250" y="2286873"/>
            <a:ext cx="4685699" cy="3506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2107fe83efc_0_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7150" y="2286875"/>
            <a:ext cx="4631126" cy="325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178b051d96_0_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816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Related Works for Applying 5G to V2I</a:t>
            </a:r>
            <a:endParaRPr/>
          </a:p>
        </p:txBody>
      </p:sp>
      <p:sp>
        <p:nvSpPr>
          <p:cNvPr id="160" name="Google Shape;160;g2178b051d96_0_6"/>
          <p:cNvSpPr txBox="1">
            <a:spLocks noGrp="1"/>
          </p:cNvSpPr>
          <p:nvPr>
            <p:ph type="body" idx="1"/>
          </p:nvPr>
        </p:nvSpPr>
        <p:spPr>
          <a:xfrm>
            <a:off x="157500" y="1032699"/>
            <a:ext cx="11508900" cy="201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/>
              <a:t>Handling Blockages</a:t>
            </a:r>
            <a:endParaRPr b="1"/>
          </a:p>
          <a:p>
            <a:pPr marL="457200" lvl="0" indent="-315468" algn="l" rtl="0">
              <a:spcBef>
                <a:spcPts val="600"/>
              </a:spcBef>
              <a:spcAft>
                <a:spcPts val="0"/>
              </a:spcAft>
              <a:buSzPts val="1368"/>
              <a:buChar char="-"/>
            </a:pPr>
            <a:r>
              <a:rPr lang="en-US"/>
              <a:t>ML or statistical model to learn which beams are blocked in an environment</a:t>
            </a:r>
            <a:endParaRPr/>
          </a:p>
          <a:p>
            <a:pPr marL="457200" lvl="0" indent="-315468" algn="l" rtl="0">
              <a:spcBef>
                <a:spcPts val="0"/>
              </a:spcBef>
              <a:spcAft>
                <a:spcPts val="0"/>
              </a:spcAft>
              <a:buSzPts val="1368"/>
              <a:buChar char="-"/>
            </a:pPr>
            <a:r>
              <a:rPr lang="en-US"/>
              <a:t>Backup link to switch to when blockage occurs</a:t>
            </a:r>
            <a:endParaRPr/>
          </a:p>
        </p:txBody>
      </p:sp>
      <p:sp>
        <p:nvSpPr>
          <p:cNvPr id="161" name="Google Shape;161;g2178b051d96_0_6"/>
          <p:cNvSpPr txBox="1">
            <a:spLocks noGrp="1"/>
          </p:cNvSpPr>
          <p:nvPr>
            <p:ph type="sldNum" idx="12"/>
          </p:nvPr>
        </p:nvSpPr>
        <p:spPr>
          <a:xfrm>
            <a:off x="886950" y="6338389"/>
            <a:ext cx="1261200" cy="36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62" name="Google Shape;162;g2178b051d96_0_6"/>
          <p:cNvSpPr txBox="1"/>
          <p:nvPr/>
        </p:nvSpPr>
        <p:spPr>
          <a:xfrm>
            <a:off x="488550" y="4525200"/>
            <a:ext cx="11083500" cy="11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Problems</a:t>
            </a:r>
            <a:endParaRPr sz="2800">
              <a:solidFill>
                <a:srgbClr val="FF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457200" lvl="0" indent="-315468" algn="l" rtl="0"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1368"/>
              <a:buFont typeface="Noto Sans"/>
              <a:buChar char="-"/>
            </a:pPr>
            <a:r>
              <a:rPr lang="en-US" sz="28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Reactive, probability based, or no dynamic blockage consideration</a:t>
            </a: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63" name="Google Shape;163;g2178b051d96_0_6"/>
          <p:cNvSpPr txBox="1"/>
          <p:nvPr/>
        </p:nvSpPr>
        <p:spPr>
          <a:xfrm>
            <a:off x="109775" y="2397750"/>
            <a:ext cx="967350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Handover Time Reduction</a:t>
            </a:r>
            <a:endParaRPr sz="2800" b="1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457200" lvl="0" indent="-315468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68"/>
              <a:buFont typeface="Noto Sans"/>
              <a:buChar char="-"/>
            </a:pPr>
            <a:r>
              <a:rPr lang="en-US" sz="2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Use predicted position or GPS position to reduce association time</a:t>
            </a: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107fe83efc_0_4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8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4400"/>
              <a:buFont typeface="Candara"/>
              <a:buNone/>
            </a:pPr>
            <a:r>
              <a:rPr lang="en-US"/>
              <a:t>Existing Association Policies and My Approach</a:t>
            </a:r>
            <a:endParaRPr/>
          </a:p>
        </p:txBody>
      </p:sp>
      <p:sp>
        <p:nvSpPr>
          <p:cNvPr id="170" name="Google Shape;170;g2107fe83efc_0_47"/>
          <p:cNvSpPr txBox="1">
            <a:spLocks noGrp="1"/>
          </p:cNvSpPr>
          <p:nvPr>
            <p:ph type="sldNum" idx="12"/>
          </p:nvPr>
        </p:nvSpPr>
        <p:spPr>
          <a:xfrm>
            <a:off x="886950" y="6338389"/>
            <a:ext cx="1261200" cy="36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71" name="Google Shape;171;g2107fe83efc_0_47"/>
          <p:cNvPicPr preferRelativeResize="0"/>
          <p:nvPr/>
        </p:nvPicPr>
        <p:blipFill rotWithShape="1">
          <a:blip r:embed="rId3">
            <a:alphaModFix/>
          </a:blip>
          <a:srcRect r="67501"/>
          <a:stretch/>
        </p:blipFill>
        <p:spPr>
          <a:xfrm>
            <a:off x="1076275" y="1111575"/>
            <a:ext cx="3054500" cy="463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2107fe83efc_0_47"/>
          <p:cNvSpPr txBox="1"/>
          <p:nvPr/>
        </p:nvSpPr>
        <p:spPr>
          <a:xfrm>
            <a:off x="2608325" y="5511375"/>
            <a:ext cx="34233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Fail to avoid blockage!</a:t>
            </a:r>
            <a:endParaRPr sz="2700">
              <a:solidFill>
                <a:srgbClr val="FF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173" name="Google Shape;173;g2107fe83efc_0_47"/>
          <p:cNvPicPr preferRelativeResize="0"/>
          <p:nvPr/>
        </p:nvPicPr>
        <p:blipFill rotWithShape="1">
          <a:blip r:embed="rId3">
            <a:alphaModFix/>
          </a:blip>
          <a:srcRect l="66219"/>
          <a:stretch/>
        </p:blipFill>
        <p:spPr>
          <a:xfrm>
            <a:off x="7425929" y="1111575"/>
            <a:ext cx="3175024" cy="463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2107fe83efc_0_47"/>
          <p:cNvPicPr preferRelativeResize="0"/>
          <p:nvPr/>
        </p:nvPicPr>
        <p:blipFill rotWithShape="1">
          <a:blip r:embed="rId3">
            <a:alphaModFix/>
          </a:blip>
          <a:srcRect l="32499" r="34130"/>
          <a:stretch/>
        </p:blipFill>
        <p:spPr>
          <a:xfrm>
            <a:off x="4130775" y="1111575"/>
            <a:ext cx="3136476" cy="44597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g2107fe83efc_0_47"/>
          <p:cNvCxnSpPr/>
          <p:nvPr/>
        </p:nvCxnSpPr>
        <p:spPr>
          <a:xfrm rot="10800000" flipH="1">
            <a:off x="4319975" y="4978575"/>
            <a:ext cx="1212900" cy="532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6" name="Google Shape;176;g2107fe83efc_0_47"/>
          <p:cNvCxnSpPr/>
          <p:nvPr/>
        </p:nvCxnSpPr>
        <p:spPr>
          <a:xfrm rot="10800000">
            <a:off x="2971175" y="5058075"/>
            <a:ext cx="1348800" cy="4533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7" name="Google Shape;177;g2107fe83efc_0_47"/>
          <p:cNvSpPr txBox="1"/>
          <p:nvPr/>
        </p:nvSpPr>
        <p:spPr>
          <a:xfrm>
            <a:off x="1235500" y="6365400"/>
            <a:ext cx="6605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22222"/>
                </a:solidFill>
                <a:highlight>
                  <a:srgbClr val="FFFFFF"/>
                </a:highlight>
              </a:rPr>
              <a:t>Sun, Yao, et al. "The SMART handoff policy for millimeter wave heterogeneous cellular networks." </a:t>
            </a:r>
            <a:r>
              <a:rPr lang="en-US" sz="1000" i="1">
                <a:solidFill>
                  <a:srgbClr val="222222"/>
                </a:solidFill>
                <a:highlight>
                  <a:srgbClr val="FFFFFF"/>
                </a:highlight>
              </a:rPr>
              <a:t>IEEE Transactions on Mobile Computing</a:t>
            </a:r>
            <a:r>
              <a:rPr lang="en-US" sz="1000">
                <a:solidFill>
                  <a:srgbClr val="222222"/>
                </a:solidFill>
                <a:highlight>
                  <a:srgbClr val="FFFFFF"/>
                </a:highlight>
              </a:rPr>
              <a:t> 17.6 (2017): 1456-1468.</a:t>
            </a: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107fe83efc_0_6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816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 Idea - Planned Communication</a:t>
            </a:r>
            <a:endParaRPr/>
          </a:p>
        </p:txBody>
      </p:sp>
      <p:sp>
        <p:nvSpPr>
          <p:cNvPr id="184" name="Google Shape;184;g2107fe83efc_0_62"/>
          <p:cNvSpPr txBox="1"/>
          <p:nvPr/>
        </p:nvSpPr>
        <p:spPr>
          <a:xfrm>
            <a:off x="494750" y="1127700"/>
            <a:ext cx="10275300" cy="20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SzPts val="3100"/>
              <a:buFont typeface="Candara"/>
              <a:buChar char="●"/>
            </a:pPr>
            <a:r>
              <a:rPr lang="en-US" sz="3100">
                <a:latin typeface="Candara"/>
                <a:ea typeface="Candara"/>
                <a:cs typeface="Candara"/>
                <a:sym typeface="Candara"/>
              </a:rPr>
              <a:t>Using vehicles predicted trajectory, select RSUs which will not become blocked</a:t>
            </a:r>
            <a:endParaRPr sz="3100">
              <a:latin typeface="Candara"/>
              <a:ea typeface="Candara"/>
              <a:cs typeface="Candara"/>
              <a:sym typeface="Candara"/>
            </a:endParaRPr>
          </a:p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SzPts val="3100"/>
              <a:buFont typeface="Candara"/>
              <a:buChar char="●"/>
            </a:pPr>
            <a:r>
              <a:rPr lang="en-US" sz="3100">
                <a:latin typeface="Candara"/>
                <a:ea typeface="Candara"/>
                <a:cs typeface="Candara"/>
                <a:sym typeface="Candara"/>
              </a:rPr>
              <a:t>Vehicles follow an association schedule which tells them which RSU to connect to and when</a:t>
            </a:r>
            <a:endParaRPr sz="3100"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185" name="Google Shape;185;g2107fe83efc_0_62"/>
          <p:cNvPicPr preferRelativeResize="0"/>
          <p:nvPr/>
        </p:nvPicPr>
        <p:blipFill rotWithShape="1">
          <a:blip r:embed="rId3">
            <a:alphaModFix/>
          </a:blip>
          <a:srcRect b="59781"/>
          <a:stretch/>
        </p:blipFill>
        <p:spPr>
          <a:xfrm>
            <a:off x="1190463" y="3143475"/>
            <a:ext cx="9357625" cy="2274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2107fe83efc_0_62"/>
          <p:cNvPicPr preferRelativeResize="0"/>
          <p:nvPr/>
        </p:nvPicPr>
        <p:blipFill rotWithShape="1">
          <a:blip r:embed="rId3">
            <a:alphaModFix/>
          </a:blip>
          <a:srcRect t="81529" b="3781"/>
          <a:stretch/>
        </p:blipFill>
        <p:spPr>
          <a:xfrm>
            <a:off x="1190463" y="5349497"/>
            <a:ext cx="9357625" cy="83057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2107fe83efc_0_62"/>
          <p:cNvSpPr txBox="1">
            <a:spLocks noGrp="1"/>
          </p:cNvSpPr>
          <p:nvPr>
            <p:ph type="sldNum" idx="12"/>
          </p:nvPr>
        </p:nvSpPr>
        <p:spPr>
          <a:xfrm>
            <a:off x="886950" y="6338389"/>
            <a:ext cx="1261200" cy="36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107fe83efc_0_7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816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System Model - Road Side Units (RSUs)</a:t>
            </a:r>
            <a:endParaRPr/>
          </a:p>
        </p:txBody>
      </p:sp>
      <p:sp>
        <p:nvSpPr>
          <p:cNvPr id="194" name="Google Shape;194;g2107fe83efc_0_71"/>
          <p:cNvSpPr txBox="1">
            <a:spLocks noGrp="1"/>
          </p:cNvSpPr>
          <p:nvPr>
            <p:ph type="body" idx="1"/>
          </p:nvPr>
        </p:nvSpPr>
        <p:spPr>
          <a:xfrm>
            <a:off x="157507" y="1032691"/>
            <a:ext cx="11508900" cy="4792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 b="1"/>
              <a:t>RSUs</a:t>
            </a:r>
            <a:endParaRPr sz="3000" b="1"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Equipped with 60GhZ MIMO antennas 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Can connect with multiple vehicles at a time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Have knowledge of map data (building locations and RSU positions)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RSUs are connected to one-another via a high bandwidth backhaul link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Placed along streetlights of varying height</a:t>
            </a:r>
            <a:endParaRPr sz="3000"/>
          </a:p>
        </p:txBody>
      </p:sp>
      <p:sp>
        <p:nvSpPr>
          <p:cNvPr id="195" name="Google Shape;195;g2107fe83efc_0_71"/>
          <p:cNvSpPr txBox="1">
            <a:spLocks noGrp="1"/>
          </p:cNvSpPr>
          <p:nvPr>
            <p:ph type="sldNum" idx="12"/>
          </p:nvPr>
        </p:nvSpPr>
        <p:spPr>
          <a:xfrm>
            <a:off x="886950" y="6338389"/>
            <a:ext cx="1261200" cy="36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107fe83efc_0_78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816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System Model - Vehicles</a:t>
            </a:r>
            <a:endParaRPr/>
          </a:p>
        </p:txBody>
      </p:sp>
      <p:sp>
        <p:nvSpPr>
          <p:cNvPr id="202" name="Google Shape;202;g2107fe83efc_0_78"/>
          <p:cNvSpPr txBox="1">
            <a:spLocks noGrp="1"/>
          </p:cNvSpPr>
          <p:nvPr>
            <p:ph type="body" idx="1"/>
          </p:nvPr>
        </p:nvSpPr>
        <p:spPr>
          <a:xfrm>
            <a:off x="157507" y="1032691"/>
            <a:ext cx="11508900" cy="4792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b="1"/>
              <a:t>Vehicles</a:t>
            </a:r>
            <a:endParaRPr sz="3200" b="1"/>
          </a:p>
          <a:p>
            <a:pPr marL="457200" lvl="0" indent="-431800" algn="l" rtl="0">
              <a:spcBef>
                <a:spcPts val="600"/>
              </a:spcBef>
              <a:spcAft>
                <a:spcPts val="0"/>
              </a:spcAft>
              <a:buSzPts val="3200"/>
              <a:buChar char="-"/>
            </a:pPr>
            <a:r>
              <a:rPr lang="en-US" sz="3200"/>
              <a:t>Autonomous</a:t>
            </a:r>
            <a:endParaRPr sz="320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-US" sz="3200"/>
              <a:t>Planned position up to a certain time</a:t>
            </a:r>
            <a:endParaRPr sz="320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-US" sz="3200"/>
              <a:t>Knowledge of map data (RSU positions, buildings)</a:t>
            </a:r>
            <a:endParaRPr sz="320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-US" sz="3200"/>
              <a:t>Knowledge of their own size</a:t>
            </a:r>
            <a:endParaRPr sz="320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-US" sz="3200"/>
              <a:t>Equipped with a 5G antenna</a:t>
            </a:r>
            <a:endParaRPr sz="3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3200"/>
          </a:p>
        </p:txBody>
      </p:sp>
      <p:sp>
        <p:nvSpPr>
          <p:cNvPr id="203" name="Google Shape;203;g2107fe83efc_0_78"/>
          <p:cNvSpPr txBox="1">
            <a:spLocks noGrp="1"/>
          </p:cNvSpPr>
          <p:nvPr>
            <p:ph type="sldNum" idx="12"/>
          </p:nvPr>
        </p:nvSpPr>
        <p:spPr>
          <a:xfrm>
            <a:off x="886950" y="6338389"/>
            <a:ext cx="1261200" cy="36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ML Theme">
  <a:themeElements>
    <a:clrScheme name="Origin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1086</Words>
  <Application>Microsoft Office PowerPoint</Application>
  <PresentationFormat>Widescreen</PresentationFormat>
  <Paragraphs>270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Noto Sans</vt:lpstr>
      <vt:lpstr>Comic Sans MS</vt:lpstr>
      <vt:lpstr>Calibri</vt:lpstr>
      <vt:lpstr>Gill Sans</vt:lpstr>
      <vt:lpstr>Candara</vt:lpstr>
      <vt:lpstr>Arial</vt:lpstr>
      <vt:lpstr>Times New Roman</vt:lpstr>
      <vt:lpstr>CML Theme</vt:lpstr>
      <vt:lpstr>B-AWARE: Blockage Aware RSU Association Policy for 5G Enabled Autonomous Vehicles </vt:lpstr>
      <vt:lpstr>Autonomous Vehicles - Not Safe Yet</vt:lpstr>
      <vt:lpstr>Toward Safety - The Internet of Vehicles (IoV)</vt:lpstr>
      <vt:lpstr>Challenge in Using 5G for V2I</vt:lpstr>
      <vt:lpstr>Related Works for Applying 5G to V2I</vt:lpstr>
      <vt:lpstr>Existing Association Policies and My Approach</vt:lpstr>
      <vt:lpstr>Key Idea - Planned Communication</vt:lpstr>
      <vt:lpstr>System Model - Road Side Units (RSUs)</vt:lpstr>
      <vt:lpstr>System Model - Vehicles</vt:lpstr>
      <vt:lpstr>System Model - Channel Model</vt:lpstr>
      <vt:lpstr>Modeling Handovers - Event Overheads</vt:lpstr>
      <vt:lpstr>Total Achievable Data</vt:lpstr>
      <vt:lpstr>Problem Formulation</vt:lpstr>
      <vt:lpstr>Creating the Connection Schedule</vt:lpstr>
      <vt:lpstr>Optimizing the Association Schedule</vt:lpstr>
      <vt:lpstr>Nodes and Edges Representation</vt:lpstr>
      <vt:lpstr>DAG Construction Example</vt:lpstr>
      <vt:lpstr>DAG Construction Example</vt:lpstr>
      <vt:lpstr>DAG Construction Example</vt:lpstr>
      <vt:lpstr>DAG Construction Example</vt:lpstr>
      <vt:lpstr>Complete Schedule Generation</vt:lpstr>
      <vt:lpstr>Experiments</vt:lpstr>
      <vt:lpstr>B-AWARE: Better Max Data Over Other Approaches</vt:lpstr>
      <vt:lpstr>B-AWARE: Best and Worst Case</vt:lpstr>
      <vt:lpstr>B-AWARE: Improvement with Traffic Scaling</vt:lpstr>
      <vt:lpstr>Decrease in disconnection time from B-AWARE</vt:lpstr>
      <vt:lpstr>Large Reduction in Blockage Occurrences</vt:lpstr>
      <vt:lpstr>Concluding Remarks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B-AWARE: Blockage Aware RSU Association Policy for 5G Enabled Autonomous Vehicles </dc:title>
  <dc:creator>Aviral Shrivastava</dc:creator>
  <cp:lastModifiedBy>Matthew Szeto (Student)</cp:lastModifiedBy>
  <cp:revision>1</cp:revision>
  <dcterms:created xsi:type="dcterms:W3CDTF">2020-03-18T00:26:55Z</dcterms:created>
  <dcterms:modified xsi:type="dcterms:W3CDTF">2023-04-30T01:30:49Z</dcterms:modified>
</cp:coreProperties>
</file>