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60" r:id="rId1"/>
  </p:sldMasterIdLst>
  <p:notesMasterIdLst>
    <p:notesMasterId r:id="rId12"/>
  </p:notesMasterIdLst>
  <p:sldIdLst>
    <p:sldId id="262" r:id="rId2"/>
    <p:sldId id="263" r:id="rId3"/>
    <p:sldId id="265" r:id="rId4"/>
    <p:sldId id="266" r:id="rId5"/>
    <p:sldId id="267" r:id="rId6"/>
    <p:sldId id="281" r:id="rId7"/>
    <p:sldId id="282" r:id="rId8"/>
    <p:sldId id="269" r:id="rId9"/>
    <p:sldId id="286" r:id="rId10"/>
    <p:sldId id="28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708"/>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09877E-9202-F04E-ACE4-737AF368141E}" type="datetimeFigureOut">
              <a:rPr lang="en-US" smtClean="0"/>
              <a:t>10/26/20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EFFEC-7319-844E-8588-A887B1EDA7AC}" type="slidenum">
              <a:rPr lang="en-US" smtClean="0"/>
              <a:t>‹#›</a:t>
            </a:fld>
            <a:endParaRPr lang="en-US"/>
          </a:p>
        </p:txBody>
      </p:sp>
    </p:spTree>
    <p:extLst>
      <p:ext uri="{BB962C8B-B14F-4D97-AF65-F5344CB8AC3E}">
        <p14:creationId xmlns:p14="http://schemas.microsoft.com/office/powerpoint/2010/main" val="778386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xfrm>
            <a:off x="-1168400" y="0"/>
            <a:ext cx="9194800" cy="5172075"/>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6627" name="Notes Placeholder 2"/>
          <p:cNvSpPr>
            <a:spLocks noGrp="1"/>
          </p:cNvSpPr>
          <p:nvPr>
            <p:ph type="body" idx="1"/>
          </p:nvPr>
        </p:nvSpPr>
        <p:spPr bwMode="auto">
          <a:xfrm>
            <a:off x="0" y="5171607"/>
            <a:ext cx="6858000" cy="1499016"/>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
        <p:nvSpPr>
          <p:cNvPr id="2662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29057" indent="-280406" eaLnBrk="0" hangingPunct="0">
              <a:defRPr>
                <a:solidFill>
                  <a:schemeClr val="tx1"/>
                </a:solidFill>
                <a:latin typeface="Arial" pitchFamily="34" charset="0"/>
                <a:cs typeface="Arial" pitchFamily="34" charset="0"/>
              </a:defRPr>
            </a:lvl2pPr>
            <a:lvl3pPr marL="1121626" indent="-224325" eaLnBrk="0" hangingPunct="0">
              <a:defRPr>
                <a:solidFill>
                  <a:schemeClr val="tx1"/>
                </a:solidFill>
                <a:latin typeface="Arial" pitchFamily="34" charset="0"/>
                <a:cs typeface="Arial" pitchFamily="34" charset="0"/>
              </a:defRPr>
            </a:lvl3pPr>
            <a:lvl4pPr marL="1570276" indent="-224325" eaLnBrk="0" hangingPunct="0">
              <a:defRPr>
                <a:solidFill>
                  <a:schemeClr val="tx1"/>
                </a:solidFill>
                <a:latin typeface="Arial" pitchFamily="34" charset="0"/>
                <a:cs typeface="Arial" pitchFamily="34" charset="0"/>
              </a:defRPr>
            </a:lvl4pPr>
            <a:lvl5pPr marL="2018927" indent="-224325" eaLnBrk="0" hangingPunct="0">
              <a:defRPr>
                <a:solidFill>
                  <a:schemeClr val="tx1"/>
                </a:solidFill>
                <a:latin typeface="Arial" pitchFamily="34" charset="0"/>
                <a:cs typeface="Arial" pitchFamily="34" charset="0"/>
              </a:defRPr>
            </a:lvl5pPr>
            <a:lvl6pPr marL="2467577" indent="-224325" eaLnBrk="0" fontAlgn="base" hangingPunct="0">
              <a:spcBef>
                <a:spcPct val="0"/>
              </a:spcBef>
              <a:spcAft>
                <a:spcPct val="0"/>
              </a:spcAft>
              <a:defRPr>
                <a:solidFill>
                  <a:schemeClr val="tx1"/>
                </a:solidFill>
                <a:latin typeface="Arial" pitchFamily="34" charset="0"/>
                <a:cs typeface="Arial" pitchFamily="34" charset="0"/>
              </a:defRPr>
            </a:lvl6pPr>
            <a:lvl7pPr marL="2916227" indent="-224325" eaLnBrk="0" fontAlgn="base" hangingPunct="0">
              <a:spcBef>
                <a:spcPct val="0"/>
              </a:spcBef>
              <a:spcAft>
                <a:spcPct val="0"/>
              </a:spcAft>
              <a:defRPr>
                <a:solidFill>
                  <a:schemeClr val="tx1"/>
                </a:solidFill>
                <a:latin typeface="Arial" pitchFamily="34" charset="0"/>
                <a:cs typeface="Arial" pitchFamily="34" charset="0"/>
              </a:defRPr>
            </a:lvl7pPr>
            <a:lvl8pPr marL="3364878" indent="-224325" eaLnBrk="0" fontAlgn="base" hangingPunct="0">
              <a:spcBef>
                <a:spcPct val="0"/>
              </a:spcBef>
              <a:spcAft>
                <a:spcPct val="0"/>
              </a:spcAft>
              <a:defRPr>
                <a:solidFill>
                  <a:schemeClr val="tx1"/>
                </a:solidFill>
                <a:latin typeface="Arial" pitchFamily="34" charset="0"/>
                <a:cs typeface="Arial" pitchFamily="34" charset="0"/>
              </a:defRPr>
            </a:lvl8pPr>
            <a:lvl9pPr marL="3813528" indent="-224325"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54E561BC-4D90-4631-8000-C97A8E1BE4A8}" type="slidenum">
              <a:rPr kumimoji="0" lang="en-US" altLang="zh-CN" sz="1200" b="0" i="0" u="none" strike="noStrike" kern="1200" cap="none" spc="0" normalizeH="0" baseline="0" noProof="0">
                <a:ln>
                  <a:noFill/>
                </a:ln>
                <a:solidFill>
                  <a:prstClr val="black"/>
                </a:solidFill>
                <a:effectLst/>
                <a:uLnTx/>
                <a:uFillTx/>
                <a:latin typeface="Calibri" pitchFamily="34" charset="0"/>
                <a:ea typeface="宋体"/>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0</a:t>
            </a:fld>
            <a:endParaRPr kumimoji="0" lang="en-US" altLang="zh-CN" sz="1200" b="0" i="0" u="none" strike="noStrike" kern="1200" cap="none" spc="0" normalizeH="0" baseline="0" noProof="0" dirty="0">
              <a:ln>
                <a:noFill/>
              </a:ln>
              <a:solidFill>
                <a:prstClr val="black"/>
              </a:solidFill>
              <a:effectLst/>
              <a:uLnTx/>
              <a:uFillTx/>
              <a:latin typeface="Calibri" pitchFamily="34" charset="0"/>
              <a:ea typeface="宋体"/>
              <a:cs typeface="Arial" pitchFamily="34" charset="0"/>
            </a:endParaRPr>
          </a:p>
        </p:txBody>
      </p:sp>
    </p:spTree>
    <p:extLst>
      <p:ext uri="{BB962C8B-B14F-4D97-AF65-F5344CB8AC3E}">
        <p14:creationId xmlns:p14="http://schemas.microsoft.com/office/powerpoint/2010/main" val="2839711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aviral.lab.asu.edu/"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aviral.lab.asu.edu/"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aviral.lab.asu.edu/"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aviral.lab.asu.edu/"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aviral.lab.asu.edu/"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aviral.lab.asu.edu/"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aviral.lab.asu.edu/"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511300" y="1114425"/>
            <a:ext cx="9448800" cy="1280160"/>
          </a:xfrm>
        </p:spPr>
        <p:txBody>
          <a:bodyPr anchor="t" anchorCtr="0"/>
          <a:lstStyle>
            <a:lvl1pPr algn="r">
              <a:defRPr sz="3200">
                <a:solidFill>
                  <a:schemeClr val="tx1"/>
                </a:solidFill>
              </a:defRPr>
            </a:lvl1pPr>
          </a:lstStyle>
          <a:p>
            <a:r>
              <a:rPr kumimoji="0" lang="en-US" dirty="0"/>
              <a:t>Click to edit Master title style</a:t>
            </a:r>
          </a:p>
        </p:txBody>
      </p:sp>
      <p:sp>
        <p:nvSpPr>
          <p:cNvPr id="9" name="Subtitle 8"/>
          <p:cNvSpPr>
            <a:spLocks noGrp="1"/>
          </p:cNvSpPr>
          <p:nvPr>
            <p:ph type="subTitle" idx="1"/>
          </p:nvPr>
        </p:nvSpPr>
        <p:spPr>
          <a:xfrm>
            <a:off x="1524001" y="3124200"/>
            <a:ext cx="9436100" cy="762000"/>
          </a:xfrm>
        </p:spPr>
        <p:txBody>
          <a:bodyPr/>
          <a:lstStyle>
            <a:lvl1pPr marL="0" indent="0" algn="r">
              <a:buNone/>
              <a:defRPr sz="2000">
                <a:solidFill>
                  <a:schemeClr val="tx2"/>
                </a:solidFill>
                <a:latin typeface="Candara" panose="020E0502030303020204" pitchFamily="34" charset="0"/>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
        <p:nvSpPr>
          <p:cNvPr id="21" name="Rectangle 20"/>
          <p:cNvSpPr/>
          <p:nvPr/>
        </p:nvSpPr>
        <p:spPr>
          <a:xfrm>
            <a:off x="1206500" y="111442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Rectangle 32"/>
          <p:cNvSpPr/>
          <p:nvPr/>
        </p:nvSpPr>
        <p:spPr>
          <a:xfrm>
            <a:off x="1219200" y="3124200"/>
            <a:ext cx="9753600" cy="7620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Rectangle 21"/>
          <p:cNvSpPr/>
          <p:nvPr/>
        </p:nvSpPr>
        <p:spPr>
          <a:xfrm>
            <a:off x="1206500" y="111442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a:off x="1219200" y="3124200"/>
            <a:ext cx="304800" cy="7620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5" name="Date Placeholder 27">
            <a:extLst>
              <a:ext uri="{FF2B5EF4-FFF2-40B4-BE49-F238E27FC236}">
                <a16:creationId xmlns:a16="http://schemas.microsoft.com/office/drawing/2014/main" id="{BCE0B330-C09A-8B4E-AA0B-69C4967F3F7C}"/>
              </a:ext>
            </a:extLst>
          </p:cNvPr>
          <p:cNvSpPr>
            <a:spLocks noGrp="1"/>
          </p:cNvSpPr>
          <p:nvPr>
            <p:ph type="dt" sz="half" idx="10"/>
          </p:nvPr>
        </p:nvSpPr>
        <p:spPr>
          <a:xfrm>
            <a:off x="4820051" y="6365810"/>
            <a:ext cx="2551899" cy="365760"/>
          </a:xfrm>
          <a:prstGeom prst="rect">
            <a:avLst/>
          </a:prstGeom>
        </p:spPr>
        <p:txBody>
          <a:bodyPr/>
          <a:lstStyle>
            <a:lvl1pPr algn="ctr">
              <a:defRPr sz="1800"/>
            </a:lvl1pPr>
          </a:lstStyle>
          <a:p>
            <a:r>
              <a:rPr lang="en-US">
                <a:hlinkClick r:id="rId2"/>
              </a:rPr>
              <a:t>http://aviral.lab.asu.edu/</a:t>
            </a:r>
            <a:endParaRPr lang="en-US" dirty="0"/>
          </a:p>
        </p:txBody>
      </p:sp>
      <p:pic>
        <p:nvPicPr>
          <p:cNvPr id="17" name="Picture 16" descr="A picture containing object, clock, screen, room&#10;&#10;Description automatically generated">
            <a:extLst>
              <a:ext uri="{FF2B5EF4-FFF2-40B4-BE49-F238E27FC236}">
                <a16:creationId xmlns:a16="http://schemas.microsoft.com/office/drawing/2014/main" id="{CDD5D102-CB1C-F145-B6F8-B83F3880C7D9}"/>
              </a:ext>
            </a:extLst>
          </p:cNvPr>
          <p:cNvPicPr>
            <a:picLocks noChangeAspect="1"/>
          </p:cNvPicPr>
          <p:nvPr userDrawn="1"/>
        </p:nvPicPr>
        <p:blipFill>
          <a:blip r:embed="rId3"/>
          <a:stretch>
            <a:fillRect/>
          </a:stretch>
        </p:blipFill>
        <p:spPr>
          <a:xfrm>
            <a:off x="9009128" y="5797600"/>
            <a:ext cx="3315392" cy="1044111"/>
          </a:xfrm>
          <a:prstGeom prst="rect">
            <a:avLst/>
          </a:prstGeom>
        </p:spPr>
      </p:pic>
    </p:spTree>
    <p:extLst>
      <p:ext uri="{BB962C8B-B14F-4D97-AF65-F5344CB8AC3E}">
        <p14:creationId xmlns:p14="http://schemas.microsoft.com/office/powerpoint/2010/main" val="1027075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a:p>
        </p:txBody>
      </p:sp>
      <p:grpSp>
        <p:nvGrpSpPr>
          <p:cNvPr id="8" name="Group 13"/>
          <p:cNvGrpSpPr>
            <a:grpSpLocks/>
          </p:cNvGrpSpPr>
          <p:nvPr/>
        </p:nvGrpSpPr>
        <p:grpSpPr bwMode="auto">
          <a:xfrm>
            <a:off x="10570637" y="5932488"/>
            <a:ext cx="1722967" cy="1008062"/>
            <a:chOff x="4850" y="3497"/>
            <a:chExt cx="814" cy="635"/>
          </a:xfrm>
        </p:grpSpPr>
        <p:sp>
          <p:nvSpPr>
            <p:cNvPr id="9" name="Text Box 8"/>
            <p:cNvSpPr txBox="1">
              <a:spLocks noChangeAspect="1" noChangeArrowheads="1"/>
            </p:cNvSpPr>
            <p:nvPr/>
          </p:nvSpPr>
          <p:spPr bwMode="auto">
            <a:xfrm>
              <a:off x="4850" y="3634"/>
              <a:ext cx="298"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0" name="Text Box 9"/>
            <p:cNvSpPr txBox="1">
              <a:spLocks noChangeAspect="1" noChangeArrowheads="1"/>
            </p:cNvSpPr>
            <p:nvPr/>
          </p:nvSpPr>
          <p:spPr bwMode="auto">
            <a:xfrm>
              <a:off x="5089" y="3497"/>
              <a:ext cx="362"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1" name="Text Box 10"/>
            <p:cNvSpPr txBox="1">
              <a:spLocks noChangeAspect="1" noChangeArrowheads="1"/>
            </p:cNvSpPr>
            <p:nvPr/>
          </p:nvSpPr>
          <p:spPr bwMode="auto">
            <a:xfrm>
              <a:off x="5382" y="3641"/>
              <a:ext cx="282"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2" name="Date Placeholder 27"/>
          <p:cNvSpPr>
            <a:spLocks noGrp="1"/>
          </p:cNvSpPr>
          <p:nvPr>
            <p:ph type="dt" sz="half" idx="10"/>
          </p:nvPr>
        </p:nvSpPr>
        <p:spPr>
          <a:xfrm>
            <a:off x="7209536" y="6355080"/>
            <a:ext cx="3048000" cy="365760"/>
          </a:xfrm>
          <a:prstGeom prst="rect">
            <a:avLst/>
          </a:prstGeom>
        </p:spPr>
        <p:txBody>
          <a:bodyPr/>
          <a:lstStyle>
            <a:lvl1pPr algn="ctr">
              <a:defRPr sz="1400"/>
            </a:lvl1pPr>
          </a:lstStyle>
          <a:p>
            <a:r>
              <a:rPr lang="en-US"/>
              <a:t>http://aviral.lab.asu.edu/</a:t>
            </a:r>
          </a:p>
        </p:txBody>
      </p:sp>
    </p:spTree>
    <p:extLst>
      <p:ext uri="{BB962C8B-B14F-4D97-AF65-F5344CB8AC3E}">
        <p14:creationId xmlns:p14="http://schemas.microsoft.com/office/powerpoint/2010/main" val="2901725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kumimoji="0" lang="en-US"/>
              <a:t>Click to edit Master title style</a:t>
            </a:r>
            <a:endParaRPr kumimoji="0" lang="en-US" dirty="0"/>
          </a:p>
        </p:txBody>
      </p:sp>
      <p:sp>
        <p:nvSpPr>
          <p:cNvPr id="3" name="Vertical Text Placeholder 2"/>
          <p:cNvSpPr>
            <a:spLocks noGrp="1"/>
          </p:cNvSpPr>
          <p:nvPr>
            <p:ph type="body" orient="vert" idx="1"/>
          </p:nvPr>
        </p:nvSpPr>
        <p:spPr>
          <a:xfrm>
            <a:off x="609600" y="274641"/>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8" name="Isosceles Triangle 7"/>
          <p:cNvSpPr>
            <a:spLocks noChangeAspect="1"/>
          </p:cNvSpPr>
          <p:nvPr/>
        </p:nvSpPr>
        <p:spPr>
          <a:xfrm rot="5400000">
            <a:off x="590610" y="6447424"/>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a:p>
        </p:txBody>
      </p:sp>
      <p:grpSp>
        <p:nvGrpSpPr>
          <p:cNvPr id="11" name="Group 13"/>
          <p:cNvGrpSpPr>
            <a:grpSpLocks/>
          </p:cNvGrpSpPr>
          <p:nvPr/>
        </p:nvGrpSpPr>
        <p:grpSpPr bwMode="auto">
          <a:xfrm>
            <a:off x="10570637" y="5932488"/>
            <a:ext cx="1722967" cy="1008062"/>
            <a:chOff x="4850" y="3497"/>
            <a:chExt cx="814" cy="635"/>
          </a:xfrm>
        </p:grpSpPr>
        <p:sp>
          <p:nvSpPr>
            <p:cNvPr id="12" name="Text Box 8"/>
            <p:cNvSpPr txBox="1">
              <a:spLocks noChangeAspect="1" noChangeArrowheads="1"/>
            </p:cNvSpPr>
            <p:nvPr/>
          </p:nvSpPr>
          <p:spPr bwMode="auto">
            <a:xfrm>
              <a:off x="4850" y="3634"/>
              <a:ext cx="298"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3" name="Text Box 9"/>
            <p:cNvSpPr txBox="1">
              <a:spLocks noChangeAspect="1" noChangeArrowheads="1"/>
            </p:cNvSpPr>
            <p:nvPr/>
          </p:nvSpPr>
          <p:spPr bwMode="auto">
            <a:xfrm>
              <a:off x="5089" y="3497"/>
              <a:ext cx="362"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4" name="Text Box 10"/>
            <p:cNvSpPr txBox="1">
              <a:spLocks noChangeAspect="1" noChangeArrowheads="1"/>
            </p:cNvSpPr>
            <p:nvPr/>
          </p:nvSpPr>
          <p:spPr bwMode="auto">
            <a:xfrm>
              <a:off x="5382" y="3641"/>
              <a:ext cx="282"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5" name="Date Placeholder 27"/>
          <p:cNvSpPr>
            <a:spLocks noGrp="1"/>
          </p:cNvSpPr>
          <p:nvPr>
            <p:ph type="dt" sz="half" idx="10"/>
          </p:nvPr>
        </p:nvSpPr>
        <p:spPr>
          <a:xfrm>
            <a:off x="7209536" y="6355080"/>
            <a:ext cx="3048000" cy="365760"/>
          </a:xfrm>
          <a:prstGeom prst="rect">
            <a:avLst/>
          </a:prstGeom>
        </p:spPr>
        <p:txBody>
          <a:bodyPr/>
          <a:lstStyle>
            <a:lvl1pPr algn="ctr">
              <a:defRPr sz="1400"/>
            </a:lvl1pPr>
          </a:lstStyle>
          <a:p>
            <a:r>
              <a:rPr lang="en-US"/>
              <a:t>http://aviral.lab.asu.edu/</a:t>
            </a:r>
          </a:p>
        </p:txBody>
      </p:sp>
      <p:sp>
        <p:nvSpPr>
          <p:cNvPr id="17" name="TextBox 16"/>
          <p:cNvSpPr txBox="1"/>
          <p:nvPr/>
        </p:nvSpPr>
        <p:spPr>
          <a:xfrm>
            <a:off x="2540000" y="6397826"/>
            <a:ext cx="4572000" cy="307777"/>
          </a:xfrm>
          <a:prstGeom prst="rect">
            <a:avLst/>
          </a:prstGeom>
          <a:noFill/>
        </p:spPr>
        <p:txBody>
          <a:bodyPr wrap="square" rtlCol="0">
            <a:spAutoFit/>
          </a:bodyPr>
          <a:lstStyle/>
          <a:p>
            <a:r>
              <a:rPr kumimoji="0" lang="en-US" sz="1400" kern="1200" dirty="0">
                <a:solidFill>
                  <a:srgbClr val="0808C0"/>
                </a:solidFill>
                <a:latin typeface="Comic Sans MS" pitchFamily="66" charset="0"/>
                <a:ea typeface="+mn-ea"/>
                <a:cs typeface="+mn-cs"/>
              </a:rPr>
              <a:t>Web page:  aviral.lab.asu.edu</a:t>
            </a:r>
          </a:p>
        </p:txBody>
      </p:sp>
    </p:spTree>
    <p:extLst>
      <p:ext uri="{BB962C8B-B14F-4D97-AF65-F5344CB8AC3E}">
        <p14:creationId xmlns:p14="http://schemas.microsoft.com/office/powerpoint/2010/main" val="3291882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defTabSz="685800">
              <a:defRPr/>
            </a:pPr>
            <a:fld id="{BFEF5828-685C-484C-9222-4D3336678D10}" type="slidenum">
              <a:rPr lang="en-US" altLang="zh-CN" sz="1350" smtClean="0">
                <a:solidFill>
                  <a:prstClr val="black"/>
                </a:solidFill>
              </a:rPr>
              <a:pPr defTabSz="685800">
                <a:defRPr/>
              </a:pPr>
              <a:t>‹#›</a:t>
            </a:fld>
            <a:endParaRPr lang="en-US" altLang="zh-CN" sz="1350" dirty="0">
              <a:solidFill>
                <a:prstClr val="black"/>
              </a:solidFill>
            </a:endParaRPr>
          </a:p>
        </p:txBody>
      </p:sp>
      <p:sp>
        <p:nvSpPr>
          <p:cNvPr id="4" name="Date Placeholder 3"/>
          <p:cNvSpPr>
            <a:spLocks noGrp="1"/>
          </p:cNvSpPr>
          <p:nvPr>
            <p:ph type="dt" sz="half" idx="11"/>
          </p:nvPr>
        </p:nvSpPr>
        <p:spPr/>
        <p:txBody>
          <a:bodyPr/>
          <a:lstStyle/>
          <a:p>
            <a:pPr defTabSz="685800">
              <a:defRPr/>
            </a:pPr>
            <a:r>
              <a:rPr lang="en-US" altLang="zh-CN">
                <a:solidFill>
                  <a:prstClr val="black"/>
                </a:solidFill>
              </a:rPr>
              <a:t>http://aviral.lab.asu.edu/</a:t>
            </a:r>
            <a:endParaRPr lang="en-US" altLang="zh-CN" dirty="0">
              <a:solidFill>
                <a:prstClr val="black"/>
              </a:solidFill>
            </a:endParaRPr>
          </a:p>
        </p:txBody>
      </p:sp>
    </p:spTree>
    <p:extLst>
      <p:ext uri="{BB962C8B-B14F-4D97-AF65-F5344CB8AC3E}">
        <p14:creationId xmlns:p14="http://schemas.microsoft.com/office/powerpoint/2010/main" val="1567399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610"/>
          </a:xfrm>
        </p:spPr>
        <p:txBody>
          <a:bodyPr/>
          <a:lstStyle/>
          <a:p>
            <a:r>
              <a:rPr kumimoji="0" lang="en-US" dirty="0"/>
              <a:t>Click to edit Master title style</a:t>
            </a:r>
          </a:p>
        </p:txBody>
      </p:sp>
      <p:sp>
        <p:nvSpPr>
          <p:cNvPr id="6" name="Slide Number Placeholder 5"/>
          <p:cNvSpPr>
            <a:spLocks noGrp="1"/>
          </p:cNvSpPr>
          <p:nvPr>
            <p:ph type="sldNum" sz="quarter" idx="12"/>
          </p:nvPr>
        </p:nvSpPr>
        <p:spPr>
          <a:xfrm>
            <a:off x="886951" y="6338389"/>
            <a:ext cx="1261164" cy="365760"/>
          </a:xfrm>
          <a:prstGeom prst="rect">
            <a:avLst/>
          </a:prstGeom>
        </p:spPr>
        <p:txBody>
          <a:bodyPr/>
          <a:lstStyle/>
          <a:p>
            <a:fld id="{86E00D81-A243-204E-9897-44BD133A87DB}" type="slidenum">
              <a:rPr lang="en-US" smtClean="0"/>
              <a:t>‹#›</a:t>
            </a:fld>
            <a:endParaRPr lang="en-US" dirty="0"/>
          </a:p>
        </p:txBody>
      </p:sp>
      <p:sp>
        <p:nvSpPr>
          <p:cNvPr id="8" name="Content Placeholder 7"/>
          <p:cNvSpPr>
            <a:spLocks noGrp="1"/>
          </p:cNvSpPr>
          <p:nvPr>
            <p:ph sz="quarter" idx="1"/>
          </p:nvPr>
        </p:nvSpPr>
        <p:spPr>
          <a:xfrm>
            <a:off x="157507" y="1032693"/>
            <a:ext cx="11508923" cy="4792617"/>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4" name="Date Placeholder 27"/>
          <p:cNvSpPr>
            <a:spLocks noGrp="1"/>
          </p:cNvSpPr>
          <p:nvPr>
            <p:ph type="dt" sz="half" idx="10"/>
          </p:nvPr>
        </p:nvSpPr>
        <p:spPr>
          <a:xfrm>
            <a:off x="4820051" y="6365810"/>
            <a:ext cx="2551899" cy="365760"/>
          </a:xfrm>
          <a:prstGeom prst="rect">
            <a:avLst/>
          </a:prstGeom>
        </p:spPr>
        <p:txBody>
          <a:bodyPr/>
          <a:lstStyle>
            <a:lvl1pPr algn="ctr">
              <a:defRPr sz="1800">
                <a:latin typeface="Candara" panose="020E0502030303020204" pitchFamily="34" charset="0"/>
              </a:defRPr>
            </a:lvl1pPr>
          </a:lstStyle>
          <a:p>
            <a:r>
              <a:rPr lang="en-US">
                <a:hlinkClick r:id="rId2"/>
              </a:rPr>
              <a:t>http://aviral.lab.asu.edu/</a:t>
            </a:r>
            <a:endParaRPr lang="en-US" dirty="0"/>
          </a:p>
        </p:txBody>
      </p:sp>
    </p:spTree>
    <p:extLst>
      <p:ext uri="{BB962C8B-B14F-4D97-AF65-F5344CB8AC3E}">
        <p14:creationId xmlns:p14="http://schemas.microsoft.com/office/powerpoint/2010/main" val="1175494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066800"/>
            <a:ext cx="9448800" cy="1280160"/>
          </a:xfrm>
        </p:spPr>
        <p:txBody>
          <a:bodyPr anchor="t" anchorCtr="0"/>
          <a:lstStyle>
            <a:lvl1pPr algn="r">
              <a:buNone/>
              <a:defRPr sz="3200" b="0" cap="none" baseline="0">
                <a:effectLst>
                  <a:outerShdw blurRad="38100" dist="38100" dir="2700000" algn="tl">
                    <a:srgbClr val="000000">
                      <a:alpha val="43137"/>
                    </a:srgbClr>
                  </a:outerShdw>
                </a:effectLst>
              </a:defRPr>
            </a:lvl1pPr>
          </a:lstStyle>
          <a:p>
            <a:r>
              <a:rPr kumimoji="0" lang="en-US" dirty="0"/>
              <a:t>Click to edit Master title style</a:t>
            </a:r>
          </a:p>
        </p:txBody>
      </p:sp>
      <p:sp>
        <p:nvSpPr>
          <p:cNvPr id="3" name="Text Placeholder 2"/>
          <p:cNvSpPr>
            <a:spLocks noGrp="1"/>
          </p:cNvSpPr>
          <p:nvPr>
            <p:ph type="body" idx="1"/>
          </p:nvPr>
        </p:nvSpPr>
        <p:spPr>
          <a:xfrm>
            <a:off x="1727200" y="28956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Click to edit Master text styles</a:t>
            </a:r>
          </a:p>
        </p:txBody>
      </p:sp>
      <p:sp>
        <p:nvSpPr>
          <p:cNvPr id="7" name="Rectangle 6"/>
          <p:cNvSpPr/>
          <p:nvPr/>
        </p:nvSpPr>
        <p:spPr>
          <a:xfrm>
            <a:off x="1219200" y="10668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1219200" y="10668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5" name="Date Placeholder 27">
            <a:extLst>
              <a:ext uri="{FF2B5EF4-FFF2-40B4-BE49-F238E27FC236}">
                <a16:creationId xmlns:a16="http://schemas.microsoft.com/office/drawing/2014/main" id="{8092CCAB-AB79-FF48-BB64-9B731D39FE94}"/>
              </a:ext>
            </a:extLst>
          </p:cNvPr>
          <p:cNvSpPr>
            <a:spLocks noGrp="1"/>
          </p:cNvSpPr>
          <p:nvPr>
            <p:ph type="dt" sz="half" idx="10"/>
          </p:nvPr>
        </p:nvSpPr>
        <p:spPr>
          <a:xfrm>
            <a:off x="4820051" y="6365810"/>
            <a:ext cx="2551899" cy="365760"/>
          </a:xfrm>
          <a:prstGeom prst="rect">
            <a:avLst/>
          </a:prstGeom>
        </p:spPr>
        <p:txBody>
          <a:bodyPr/>
          <a:lstStyle>
            <a:lvl1pPr algn="ctr">
              <a:defRPr sz="1800"/>
            </a:lvl1pPr>
          </a:lstStyle>
          <a:p>
            <a:r>
              <a:rPr lang="en-US">
                <a:hlinkClick r:id="rId2"/>
              </a:rPr>
              <a:t>http://aviral.lab.asu.edu/</a:t>
            </a:r>
            <a:endParaRPr lang="en-US" dirty="0"/>
          </a:p>
        </p:txBody>
      </p:sp>
      <p:pic>
        <p:nvPicPr>
          <p:cNvPr id="18" name="Picture 17" descr="A picture containing object, clock, screen, room&#10;&#10;Description automatically generated">
            <a:extLst>
              <a:ext uri="{FF2B5EF4-FFF2-40B4-BE49-F238E27FC236}">
                <a16:creationId xmlns:a16="http://schemas.microsoft.com/office/drawing/2014/main" id="{3A78478A-CCF5-A64D-882E-20C5BAD06934}"/>
              </a:ext>
            </a:extLst>
          </p:cNvPr>
          <p:cNvPicPr>
            <a:picLocks noChangeAspect="1"/>
          </p:cNvPicPr>
          <p:nvPr userDrawn="1"/>
        </p:nvPicPr>
        <p:blipFill>
          <a:blip r:embed="rId3"/>
          <a:stretch>
            <a:fillRect/>
          </a:stretch>
        </p:blipFill>
        <p:spPr>
          <a:xfrm>
            <a:off x="9009128" y="5797600"/>
            <a:ext cx="3315392" cy="1044111"/>
          </a:xfrm>
          <a:prstGeom prst="rect">
            <a:avLst/>
          </a:prstGeom>
        </p:spPr>
      </p:pic>
    </p:spTree>
    <p:extLst>
      <p:ext uri="{BB962C8B-B14F-4D97-AF65-F5344CB8AC3E}">
        <p14:creationId xmlns:p14="http://schemas.microsoft.com/office/powerpoint/2010/main" val="210772907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85371"/>
          </a:xfrm>
        </p:spPr>
        <p:txBody>
          <a:bodyPr/>
          <a:lstStyle/>
          <a:p>
            <a:r>
              <a:rPr kumimoji="0" lang="en-US" dirty="0"/>
              <a:t>Click to edit Master title style</a:t>
            </a:r>
          </a:p>
        </p:txBody>
      </p:sp>
      <p:sp>
        <p:nvSpPr>
          <p:cNvPr id="9" name="Content Placeholder 8"/>
          <p:cNvSpPr>
            <a:spLocks noGrp="1"/>
          </p:cNvSpPr>
          <p:nvPr>
            <p:ph sz="quarter" idx="1"/>
          </p:nvPr>
        </p:nvSpPr>
        <p:spPr>
          <a:xfrm>
            <a:off x="336551" y="1007758"/>
            <a:ext cx="5388864" cy="493776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1" name="Content Placeholder 10"/>
          <p:cNvSpPr>
            <a:spLocks noGrp="1"/>
          </p:cNvSpPr>
          <p:nvPr>
            <p:ph sz="quarter" idx="2"/>
          </p:nvPr>
        </p:nvSpPr>
        <p:spPr>
          <a:xfrm>
            <a:off x="6231297" y="1048793"/>
            <a:ext cx="5388864" cy="493776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8"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a:p>
        </p:txBody>
      </p:sp>
      <p:sp>
        <p:nvSpPr>
          <p:cNvPr id="16" name="Date Placeholder 27">
            <a:extLst>
              <a:ext uri="{FF2B5EF4-FFF2-40B4-BE49-F238E27FC236}">
                <a16:creationId xmlns:a16="http://schemas.microsoft.com/office/drawing/2014/main" id="{AF625E83-E07C-2D4D-BD0C-10946C3C975A}"/>
              </a:ext>
            </a:extLst>
          </p:cNvPr>
          <p:cNvSpPr>
            <a:spLocks noGrp="1"/>
          </p:cNvSpPr>
          <p:nvPr>
            <p:ph type="dt" sz="half" idx="10"/>
          </p:nvPr>
        </p:nvSpPr>
        <p:spPr>
          <a:xfrm>
            <a:off x="4820051" y="6365810"/>
            <a:ext cx="2551899" cy="365760"/>
          </a:xfrm>
          <a:prstGeom prst="rect">
            <a:avLst/>
          </a:prstGeom>
        </p:spPr>
        <p:txBody>
          <a:bodyPr/>
          <a:lstStyle>
            <a:lvl1pPr algn="ctr">
              <a:defRPr sz="1800"/>
            </a:lvl1pPr>
          </a:lstStyle>
          <a:p>
            <a:r>
              <a:rPr lang="en-US">
                <a:hlinkClick r:id="rId2"/>
              </a:rPr>
              <a:t>http://aviral.lab.asu.edu/</a:t>
            </a:r>
            <a:endParaRPr lang="en-US" dirty="0"/>
          </a:p>
        </p:txBody>
      </p:sp>
    </p:spTree>
    <p:extLst>
      <p:ext uri="{BB962C8B-B14F-4D97-AF65-F5344CB8AC3E}">
        <p14:creationId xmlns:p14="http://schemas.microsoft.com/office/powerpoint/2010/main" val="2099702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870857"/>
          </a:xfrm>
        </p:spPr>
        <p:txBody>
          <a:bodyPr anchor="ctr"/>
          <a:lstStyle>
            <a:lvl1pPr>
              <a:defRPr/>
            </a:lvl1pPr>
          </a:lstStyle>
          <a:p>
            <a:r>
              <a:rPr kumimoji="0" lang="en-US" dirty="0"/>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a:t>Click to edit Master text styles</a:t>
            </a:r>
          </a:p>
        </p:txBody>
      </p:sp>
      <p:sp>
        <p:nvSpPr>
          <p:cNvPr id="4" name="Text Placeholder 3"/>
          <p:cNvSpPr>
            <a:spLocks noGrp="1"/>
          </p:cNvSpPr>
          <p:nvPr>
            <p:ph type="body" sz="half" idx="3"/>
          </p:nvPr>
        </p:nvSpPr>
        <p:spPr>
          <a:xfrm>
            <a:off x="6197602"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a:t>Click to edit Master text styles</a:t>
            </a:r>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0"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dirty="0"/>
          </a:p>
        </p:txBody>
      </p:sp>
      <p:sp>
        <p:nvSpPr>
          <p:cNvPr id="18" name="Date Placeholder 27">
            <a:extLst>
              <a:ext uri="{FF2B5EF4-FFF2-40B4-BE49-F238E27FC236}">
                <a16:creationId xmlns:a16="http://schemas.microsoft.com/office/drawing/2014/main" id="{E7970657-EC88-024C-8290-A7B6534FF319}"/>
              </a:ext>
            </a:extLst>
          </p:cNvPr>
          <p:cNvSpPr>
            <a:spLocks noGrp="1"/>
          </p:cNvSpPr>
          <p:nvPr>
            <p:ph type="dt" sz="half" idx="10"/>
          </p:nvPr>
        </p:nvSpPr>
        <p:spPr>
          <a:xfrm>
            <a:off x="4820051" y="6365810"/>
            <a:ext cx="2551899" cy="365760"/>
          </a:xfrm>
          <a:prstGeom prst="rect">
            <a:avLst/>
          </a:prstGeom>
        </p:spPr>
        <p:txBody>
          <a:bodyPr/>
          <a:lstStyle>
            <a:lvl1pPr algn="ctr">
              <a:defRPr sz="1800"/>
            </a:lvl1pPr>
          </a:lstStyle>
          <a:p>
            <a:r>
              <a:rPr lang="en-US">
                <a:hlinkClick r:id="rId2"/>
              </a:rPr>
              <a:t>http://aviral.lab.asu.edu/</a:t>
            </a:r>
            <a:endParaRPr lang="en-US" dirty="0"/>
          </a:p>
        </p:txBody>
      </p:sp>
    </p:spTree>
    <p:extLst>
      <p:ext uri="{BB962C8B-B14F-4D97-AF65-F5344CB8AC3E}">
        <p14:creationId xmlns:p14="http://schemas.microsoft.com/office/powerpoint/2010/main" val="264186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85371"/>
          </a:xfrm>
        </p:spPr>
        <p:txBody>
          <a:bodyPr/>
          <a:lstStyle/>
          <a:p>
            <a:r>
              <a:rPr kumimoji="0" lang="en-US" dirty="0"/>
              <a:t>Click to edit Master title style</a:t>
            </a:r>
          </a:p>
        </p:txBody>
      </p:sp>
      <p:sp>
        <p:nvSpPr>
          <p:cNvPr id="6" name="Isosceles Triangle 5"/>
          <p:cNvSpPr>
            <a:spLocks noChangeAspect="1"/>
          </p:cNvSpPr>
          <p:nvPr/>
        </p:nvSpPr>
        <p:spPr>
          <a:xfrm rot="5400000">
            <a:off x="590610" y="6447424"/>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dirty="0"/>
          </a:p>
        </p:txBody>
      </p:sp>
      <p:sp>
        <p:nvSpPr>
          <p:cNvPr id="13" name="Date Placeholder 27">
            <a:extLst>
              <a:ext uri="{FF2B5EF4-FFF2-40B4-BE49-F238E27FC236}">
                <a16:creationId xmlns:a16="http://schemas.microsoft.com/office/drawing/2014/main" id="{CAF2259C-C183-3640-A509-F39E34FA1F70}"/>
              </a:ext>
            </a:extLst>
          </p:cNvPr>
          <p:cNvSpPr>
            <a:spLocks noGrp="1"/>
          </p:cNvSpPr>
          <p:nvPr>
            <p:ph type="dt" sz="half" idx="10"/>
          </p:nvPr>
        </p:nvSpPr>
        <p:spPr>
          <a:xfrm>
            <a:off x="4820051" y="6365810"/>
            <a:ext cx="2551899" cy="365760"/>
          </a:xfrm>
          <a:prstGeom prst="rect">
            <a:avLst/>
          </a:prstGeom>
        </p:spPr>
        <p:txBody>
          <a:bodyPr/>
          <a:lstStyle>
            <a:lvl1pPr algn="ctr">
              <a:defRPr sz="1800"/>
            </a:lvl1pPr>
          </a:lstStyle>
          <a:p>
            <a:r>
              <a:rPr lang="en-US">
                <a:hlinkClick r:id="rId2"/>
              </a:rPr>
              <a:t>http://aviral.lab.asu.edu/</a:t>
            </a:r>
            <a:endParaRPr lang="en-US" dirty="0"/>
          </a:p>
        </p:txBody>
      </p:sp>
    </p:spTree>
    <p:extLst>
      <p:ext uri="{BB962C8B-B14F-4D97-AF65-F5344CB8AC3E}">
        <p14:creationId xmlns:p14="http://schemas.microsoft.com/office/powerpoint/2010/main" val="1852869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6" name="Isosceles Triangle 5"/>
          <p:cNvSpPr>
            <a:spLocks noChangeAspect="1"/>
          </p:cNvSpPr>
          <p:nvPr/>
        </p:nvSpPr>
        <p:spPr>
          <a:xfrm rot="5400000">
            <a:off x="590610" y="6447424"/>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a:p>
        </p:txBody>
      </p:sp>
      <p:sp>
        <p:nvSpPr>
          <p:cNvPr id="13" name="Date Placeholder 27">
            <a:extLst>
              <a:ext uri="{FF2B5EF4-FFF2-40B4-BE49-F238E27FC236}">
                <a16:creationId xmlns:a16="http://schemas.microsoft.com/office/drawing/2014/main" id="{483D13DE-6015-8A4F-BDFC-71BF62E8204A}"/>
              </a:ext>
            </a:extLst>
          </p:cNvPr>
          <p:cNvSpPr>
            <a:spLocks noGrp="1"/>
          </p:cNvSpPr>
          <p:nvPr>
            <p:ph type="dt" sz="half" idx="10"/>
          </p:nvPr>
        </p:nvSpPr>
        <p:spPr>
          <a:xfrm>
            <a:off x="4820051" y="6365810"/>
            <a:ext cx="2551899" cy="365760"/>
          </a:xfrm>
          <a:prstGeom prst="rect">
            <a:avLst/>
          </a:prstGeom>
        </p:spPr>
        <p:txBody>
          <a:bodyPr/>
          <a:lstStyle>
            <a:lvl1pPr algn="ctr">
              <a:defRPr sz="1800"/>
            </a:lvl1pPr>
          </a:lstStyle>
          <a:p>
            <a:r>
              <a:rPr lang="en-US">
                <a:hlinkClick r:id="rId2"/>
              </a:rPr>
              <a:t>http://aviral.lab.asu.edu/</a:t>
            </a:r>
            <a:endParaRPr lang="en-US" dirty="0"/>
          </a:p>
        </p:txBody>
      </p:sp>
      <p:pic>
        <p:nvPicPr>
          <p:cNvPr id="16" name="Picture 15" descr="A picture containing object, clock, screen, room&#10;&#10;Description automatically generated">
            <a:extLst>
              <a:ext uri="{FF2B5EF4-FFF2-40B4-BE49-F238E27FC236}">
                <a16:creationId xmlns:a16="http://schemas.microsoft.com/office/drawing/2014/main" id="{29EBD462-D640-5448-9ABD-588D241C240E}"/>
              </a:ext>
            </a:extLst>
          </p:cNvPr>
          <p:cNvPicPr>
            <a:picLocks noChangeAspect="1"/>
          </p:cNvPicPr>
          <p:nvPr userDrawn="1"/>
        </p:nvPicPr>
        <p:blipFill>
          <a:blip r:embed="rId3"/>
          <a:stretch>
            <a:fillRect/>
          </a:stretch>
        </p:blipFill>
        <p:spPr>
          <a:xfrm>
            <a:off x="9009128" y="5797600"/>
            <a:ext cx="3315392" cy="1044111"/>
          </a:xfrm>
          <a:prstGeom prst="rect">
            <a:avLst/>
          </a:prstGeom>
        </p:spPr>
      </p:pic>
    </p:spTree>
    <p:extLst>
      <p:ext uri="{BB962C8B-B14F-4D97-AF65-F5344CB8AC3E}">
        <p14:creationId xmlns:p14="http://schemas.microsoft.com/office/powerpoint/2010/main" val="2008133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endParaRPr kumimoji="0" lang="en-US" dirty="0"/>
          </a:p>
        </p:txBody>
      </p:sp>
      <p:sp>
        <p:nvSpPr>
          <p:cNvPr id="3" name="Text Placeholder 2"/>
          <p:cNvSpPr>
            <a:spLocks noGrp="1"/>
          </p:cNvSpPr>
          <p:nvPr>
            <p:ph type="body" idx="2"/>
          </p:nvPr>
        </p:nvSpPr>
        <p:spPr>
          <a:xfrm>
            <a:off x="8432800" y="1219203"/>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10" y="6447424"/>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a:p>
        </p:txBody>
      </p:sp>
      <p:sp>
        <p:nvSpPr>
          <p:cNvPr id="19" name="TextBox 18"/>
          <p:cNvSpPr txBox="1"/>
          <p:nvPr/>
        </p:nvSpPr>
        <p:spPr>
          <a:xfrm>
            <a:off x="5234432" y="6353176"/>
            <a:ext cx="1723136" cy="338554"/>
          </a:xfrm>
          <a:prstGeom prst="rect">
            <a:avLst/>
          </a:prstGeom>
          <a:noFill/>
        </p:spPr>
        <p:txBody>
          <a:bodyPr wrap="square" rtlCol="0">
            <a:spAutoFit/>
          </a:bodyPr>
          <a:lstStyle/>
          <a:p>
            <a:r>
              <a:rPr kumimoji="0" lang="en-US" sz="1600" kern="1200" dirty="0" err="1">
                <a:solidFill>
                  <a:srgbClr val="0808C0"/>
                </a:solidFill>
                <a:latin typeface="Candara" panose="020E0502030303020204" pitchFamily="34" charset="0"/>
                <a:ea typeface="+mn-ea"/>
                <a:cs typeface="+mn-cs"/>
              </a:rPr>
              <a:t>aviral.lab.asu.edu</a:t>
            </a:r>
            <a:endParaRPr kumimoji="0" lang="en-US" sz="1600" kern="1200" dirty="0">
              <a:solidFill>
                <a:srgbClr val="0808C0"/>
              </a:solidFill>
              <a:latin typeface="Candara" panose="020E0502030303020204" pitchFamily="34" charset="0"/>
              <a:ea typeface="+mn-ea"/>
              <a:cs typeface="+mn-cs"/>
            </a:endParaRPr>
          </a:p>
        </p:txBody>
      </p:sp>
      <p:pic>
        <p:nvPicPr>
          <p:cNvPr id="18" name="Picture 17" descr="A picture containing object, clock, screen, room&#10;&#10;Description automatically generated">
            <a:extLst>
              <a:ext uri="{FF2B5EF4-FFF2-40B4-BE49-F238E27FC236}">
                <a16:creationId xmlns:a16="http://schemas.microsoft.com/office/drawing/2014/main" id="{732FA9EB-AFF4-3F4C-84AF-EC57F8F87443}"/>
              </a:ext>
            </a:extLst>
          </p:cNvPr>
          <p:cNvPicPr>
            <a:picLocks noChangeAspect="1"/>
          </p:cNvPicPr>
          <p:nvPr userDrawn="1"/>
        </p:nvPicPr>
        <p:blipFill>
          <a:blip r:embed="rId2"/>
          <a:stretch>
            <a:fillRect/>
          </a:stretch>
        </p:blipFill>
        <p:spPr>
          <a:xfrm>
            <a:off x="9009128" y="5797600"/>
            <a:ext cx="3315392" cy="1044111"/>
          </a:xfrm>
          <a:prstGeom prst="rect">
            <a:avLst/>
          </a:prstGeom>
        </p:spPr>
      </p:pic>
    </p:spTree>
    <p:extLst>
      <p:ext uri="{BB962C8B-B14F-4D97-AF65-F5344CB8AC3E}">
        <p14:creationId xmlns:p14="http://schemas.microsoft.com/office/powerpoint/2010/main" val="3284589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endParaRPr kumimoji="0" lang="en-US" dirty="0"/>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Isosceles Triangle 8"/>
          <p:cNvSpPr>
            <a:spLocks noChangeAspect="1"/>
          </p:cNvSpPr>
          <p:nvPr/>
        </p:nvSpPr>
        <p:spPr>
          <a:xfrm rot="5400000">
            <a:off x="590610" y="6447424"/>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Slide Number Placeholder 5"/>
          <p:cNvSpPr>
            <a:spLocks noGrp="1"/>
          </p:cNvSpPr>
          <p:nvPr>
            <p:ph type="sldNum" sz="quarter" idx="12"/>
          </p:nvPr>
        </p:nvSpPr>
        <p:spPr>
          <a:xfrm>
            <a:off x="816864" y="6356350"/>
            <a:ext cx="1723136" cy="365760"/>
          </a:xfrm>
          <a:prstGeom prst="rect">
            <a:avLst/>
          </a:prstGeom>
        </p:spPr>
        <p:txBody>
          <a:bodyPr/>
          <a:lstStyle/>
          <a:p>
            <a:fld id="{86E00D81-A243-204E-9897-44BD133A87DB}" type="slidenum">
              <a:rPr lang="en-US" smtClean="0"/>
              <a:t>‹#›</a:t>
            </a:fld>
            <a:endParaRPr lang="en-US"/>
          </a:p>
        </p:txBody>
      </p:sp>
      <p:grpSp>
        <p:nvGrpSpPr>
          <p:cNvPr id="12" name="Group 13"/>
          <p:cNvGrpSpPr>
            <a:grpSpLocks/>
          </p:cNvGrpSpPr>
          <p:nvPr/>
        </p:nvGrpSpPr>
        <p:grpSpPr bwMode="auto">
          <a:xfrm>
            <a:off x="10570637" y="5932488"/>
            <a:ext cx="1722967" cy="1008062"/>
            <a:chOff x="4850" y="3497"/>
            <a:chExt cx="814" cy="635"/>
          </a:xfrm>
        </p:grpSpPr>
        <p:sp>
          <p:nvSpPr>
            <p:cNvPr id="13" name="Text Box 8"/>
            <p:cNvSpPr txBox="1">
              <a:spLocks noChangeAspect="1" noChangeArrowheads="1"/>
            </p:cNvSpPr>
            <p:nvPr/>
          </p:nvSpPr>
          <p:spPr bwMode="auto">
            <a:xfrm>
              <a:off x="4850" y="3634"/>
              <a:ext cx="298"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4" name="Text Box 9"/>
            <p:cNvSpPr txBox="1">
              <a:spLocks noChangeAspect="1" noChangeArrowheads="1"/>
            </p:cNvSpPr>
            <p:nvPr/>
          </p:nvSpPr>
          <p:spPr bwMode="auto">
            <a:xfrm>
              <a:off x="5089" y="3497"/>
              <a:ext cx="362"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5" name="Text Box 10"/>
            <p:cNvSpPr txBox="1">
              <a:spLocks noChangeAspect="1" noChangeArrowheads="1"/>
            </p:cNvSpPr>
            <p:nvPr/>
          </p:nvSpPr>
          <p:spPr bwMode="auto">
            <a:xfrm>
              <a:off x="5382" y="3641"/>
              <a:ext cx="282" cy="491"/>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6" name="Date Placeholder 27"/>
          <p:cNvSpPr>
            <a:spLocks noGrp="1"/>
          </p:cNvSpPr>
          <p:nvPr>
            <p:ph type="dt" sz="half" idx="10"/>
          </p:nvPr>
        </p:nvSpPr>
        <p:spPr>
          <a:xfrm>
            <a:off x="7209536" y="6355080"/>
            <a:ext cx="3048000" cy="365760"/>
          </a:xfrm>
          <a:prstGeom prst="rect">
            <a:avLst/>
          </a:prstGeom>
        </p:spPr>
        <p:txBody>
          <a:bodyPr/>
          <a:lstStyle>
            <a:lvl1pPr algn="ctr">
              <a:defRPr sz="1400"/>
            </a:lvl1pPr>
          </a:lstStyle>
          <a:p>
            <a:r>
              <a:rPr lang="en-US"/>
              <a:t>http://aviral.lab.asu.edu/</a:t>
            </a:r>
          </a:p>
        </p:txBody>
      </p:sp>
      <p:sp>
        <p:nvSpPr>
          <p:cNvPr id="18" name="TextBox 17"/>
          <p:cNvSpPr txBox="1"/>
          <p:nvPr/>
        </p:nvSpPr>
        <p:spPr>
          <a:xfrm>
            <a:off x="2540000" y="6397826"/>
            <a:ext cx="4572000" cy="307777"/>
          </a:xfrm>
          <a:prstGeom prst="rect">
            <a:avLst/>
          </a:prstGeom>
          <a:noFill/>
        </p:spPr>
        <p:txBody>
          <a:bodyPr wrap="square" rtlCol="0">
            <a:spAutoFit/>
          </a:bodyPr>
          <a:lstStyle/>
          <a:p>
            <a:r>
              <a:rPr kumimoji="0" lang="en-US" sz="1400" kern="1200" dirty="0">
                <a:solidFill>
                  <a:schemeClr val="tx1"/>
                </a:solidFill>
                <a:latin typeface="Comic Sans MS" pitchFamily="66" charset="0"/>
                <a:ea typeface="+mn-ea"/>
                <a:cs typeface="+mn-cs"/>
              </a:rPr>
              <a:t>Web page:  aviral.lab.asu.edu</a:t>
            </a:r>
          </a:p>
        </p:txBody>
      </p:sp>
    </p:spTree>
    <p:extLst>
      <p:ext uri="{BB962C8B-B14F-4D97-AF65-F5344CB8AC3E}">
        <p14:creationId xmlns:p14="http://schemas.microsoft.com/office/powerpoint/2010/main" val="103097060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aviral.lab.asu.edu/"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0" y="0"/>
            <a:ext cx="12192000" cy="838200"/>
          </a:xfrm>
          <a:prstGeom prst="rect">
            <a:avLst/>
          </a:prstGeom>
        </p:spPr>
        <p:txBody>
          <a:bodyPr vert="horz" anchor="b" anchorCtr="0">
            <a:noAutofit/>
          </a:bodyPr>
          <a:lstStyle/>
          <a:p>
            <a:r>
              <a:rPr kumimoji="0" lang="en-US" dirty="0"/>
              <a:t>Click to edit Master title style</a:t>
            </a:r>
          </a:p>
        </p:txBody>
      </p:sp>
      <p:sp>
        <p:nvSpPr>
          <p:cNvPr id="13" name="Text Placeholder 12"/>
          <p:cNvSpPr>
            <a:spLocks noGrp="1"/>
          </p:cNvSpPr>
          <p:nvPr>
            <p:ph type="body" idx="1"/>
          </p:nvPr>
        </p:nvSpPr>
        <p:spPr>
          <a:xfrm>
            <a:off x="203202" y="990600"/>
            <a:ext cx="11696700" cy="525780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28" name="Straight Connector 27"/>
          <p:cNvSpPr>
            <a:spLocks noChangeShapeType="1"/>
          </p:cNvSpPr>
          <p:nvPr/>
        </p:nvSpPr>
        <p:spPr bwMode="auto">
          <a:xfrm>
            <a:off x="609600" y="6353176"/>
            <a:ext cx="8295861" cy="3175"/>
          </a:xfrm>
          <a:prstGeom prst="line">
            <a:avLst/>
          </a:prstGeom>
          <a:noFill/>
          <a:ln w="12700"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Straight Connector 28"/>
          <p:cNvSpPr>
            <a:spLocks noChangeShapeType="1"/>
          </p:cNvSpPr>
          <p:nvPr/>
        </p:nvSpPr>
        <p:spPr bwMode="auto">
          <a:xfrm>
            <a:off x="0" y="838200"/>
            <a:ext cx="12192000" cy="0"/>
          </a:xfrm>
          <a:prstGeom prst="line">
            <a:avLst/>
          </a:prstGeom>
          <a:noFill/>
          <a:ln w="63500" cap="flat" cmpd="sng" algn="ctr">
            <a:gradFill flip="none" rotWithShape="1">
              <a:gsLst>
                <a:gs pos="0">
                  <a:srgbClr val="0808C0"/>
                </a:gs>
                <a:gs pos="50000">
                  <a:schemeClr val="accent1">
                    <a:tint val="44500"/>
                    <a:satMod val="160000"/>
                  </a:schemeClr>
                </a:gs>
                <a:gs pos="100000">
                  <a:schemeClr val="accent1">
                    <a:tint val="23500"/>
                    <a:satMod val="160000"/>
                  </a:schemeClr>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Isosceles Triangle 9"/>
          <p:cNvSpPr>
            <a:spLocks noChangeAspect="1"/>
          </p:cNvSpPr>
          <p:nvPr/>
        </p:nvSpPr>
        <p:spPr>
          <a:xfrm rot="5400000">
            <a:off x="590610" y="6447424"/>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Slide Number Placeholder 5"/>
          <p:cNvSpPr>
            <a:spLocks noGrp="1"/>
          </p:cNvSpPr>
          <p:nvPr>
            <p:ph type="sldNum" sz="quarter" idx="4"/>
          </p:nvPr>
        </p:nvSpPr>
        <p:spPr>
          <a:xfrm>
            <a:off x="816864" y="6356350"/>
            <a:ext cx="1723136" cy="365760"/>
          </a:xfrm>
          <a:prstGeom prst="rect">
            <a:avLst/>
          </a:prstGeom>
        </p:spPr>
        <p:txBody>
          <a:bodyPr/>
          <a:lstStyle>
            <a:lvl1pPr>
              <a:defRPr>
                <a:latin typeface="Candara" panose="020E0502030303020204" pitchFamily="34" charset="0"/>
              </a:defRPr>
            </a:lvl1pPr>
          </a:lstStyle>
          <a:p>
            <a:fld id="{86E00D81-A243-204E-9897-44BD133A87DB}" type="slidenum">
              <a:rPr lang="en-US" smtClean="0"/>
              <a:pPr/>
              <a:t>‹#›</a:t>
            </a:fld>
            <a:endParaRPr lang="en-US"/>
          </a:p>
        </p:txBody>
      </p:sp>
      <p:pic>
        <p:nvPicPr>
          <p:cNvPr id="3" name="Picture 2" descr="A picture containing object, clock, screen, room&#10;&#10;Description automatically generated">
            <a:extLst>
              <a:ext uri="{FF2B5EF4-FFF2-40B4-BE49-F238E27FC236}">
                <a16:creationId xmlns:a16="http://schemas.microsoft.com/office/drawing/2014/main" id="{08BFDCC2-5E3C-F64F-A838-CACDA0738A6A}"/>
              </a:ext>
            </a:extLst>
          </p:cNvPr>
          <p:cNvPicPr>
            <a:picLocks noChangeAspect="1"/>
          </p:cNvPicPr>
          <p:nvPr userDrawn="1"/>
        </p:nvPicPr>
        <p:blipFill>
          <a:blip r:embed="rId14"/>
          <a:stretch>
            <a:fillRect/>
          </a:stretch>
        </p:blipFill>
        <p:spPr>
          <a:xfrm>
            <a:off x="9009128" y="5797600"/>
            <a:ext cx="3315392" cy="1044111"/>
          </a:xfrm>
          <a:prstGeom prst="rect">
            <a:avLst/>
          </a:prstGeom>
        </p:spPr>
      </p:pic>
      <p:sp>
        <p:nvSpPr>
          <p:cNvPr id="21" name="Date Placeholder 27">
            <a:extLst>
              <a:ext uri="{FF2B5EF4-FFF2-40B4-BE49-F238E27FC236}">
                <a16:creationId xmlns:a16="http://schemas.microsoft.com/office/drawing/2014/main" id="{301C601F-B298-1347-BC11-1F805E41861E}"/>
              </a:ext>
            </a:extLst>
          </p:cNvPr>
          <p:cNvSpPr>
            <a:spLocks noGrp="1"/>
          </p:cNvSpPr>
          <p:nvPr>
            <p:ph type="dt" sz="half" idx="2"/>
          </p:nvPr>
        </p:nvSpPr>
        <p:spPr>
          <a:xfrm>
            <a:off x="4820051" y="6365810"/>
            <a:ext cx="2551899" cy="365760"/>
          </a:xfrm>
          <a:prstGeom prst="rect">
            <a:avLst/>
          </a:prstGeom>
        </p:spPr>
        <p:txBody>
          <a:bodyPr/>
          <a:lstStyle>
            <a:lvl1pPr algn="ctr">
              <a:defRPr sz="1800"/>
            </a:lvl1pPr>
          </a:lstStyle>
          <a:p>
            <a:r>
              <a:rPr lang="en-US">
                <a:hlinkClick r:id="rId15"/>
              </a:rPr>
              <a:t>http://aviral.lab.asu.edu/</a:t>
            </a:r>
            <a:endParaRPr lang="en-US" dirty="0"/>
          </a:p>
        </p:txBody>
      </p:sp>
    </p:spTree>
    <p:extLst>
      <p:ext uri="{BB962C8B-B14F-4D97-AF65-F5344CB8AC3E}">
        <p14:creationId xmlns:p14="http://schemas.microsoft.com/office/powerpoint/2010/main" val="18353629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latinLnBrk="0" hangingPunct="1">
        <a:spcBef>
          <a:spcPct val="0"/>
        </a:spcBef>
        <a:buNone/>
        <a:defRPr kumimoji="0" sz="4400" b="1" kern="1200">
          <a:solidFill>
            <a:srgbClr val="000066"/>
          </a:solidFill>
          <a:effectLst>
            <a:outerShdw blurRad="38100" dist="38100" dir="2700000" algn="tl">
              <a:srgbClr val="000000">
                <a:alpha val="43137"/>
              </a:srgbClr>
            </a:outerShdw>
          </a:effectLst>
          <a:latin typeface="Candara"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595" y="5986755"/>
            <a:ext cx="1202531" cy="800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2251881" y="1142848"/>
            <a:ext cx="8707271" cy="1223834"/>
          </a:xfrm>
        </p:spPr>
        <p:txBody>
          <a:bodyPr/>
          <a:lstStyle/>
          <a:p>
            <a:pPr algn="just"/>
            <a:r>
              <a:rPr lang="en-US" altLang="zh-CN" sz="2800" dirty="0">
                <a:effectLst/>
                <a:latin typeface="Constantia" panose="02030602050306030303" pitchFamily="18" charset="0"/>
              </a:rPr>
              <a:t>Scaling of Union of Intersections for Inference of Granger Causal Networks from Observational Data</a:t>
            </a:r>
          </a:p>
        </p:txBody>
      </p:sp>
      <p:sp>
        <p:nvSpPr>
          <p:cNvPr id="5124" name="副标题 2"/>
          <p:cNvSpPr>
            <a:spLocks noGrp="1"/>
          </p:cNvSpPr>
          <p:nvPr>
            <p:ph type="subTitle" idx="1"/>
          </p:nvPr>
        </p:nvSpPr>
        <p:spPr>
          <a:xfrm>
            <a:off x="1474963" y="3118729"/>
            <a:ext cx="9484189" cy="1176447"/>
          </a:xfrm>
        </p:spPr>
        <p:txBody>
          <a:bodyPr>
            <a:noAutofit/>
          </a:bodyPr>
          <a:lstStyle/>
          <a:p>
            <a:r>
              <a:rPr lang="en-US" altLang="zh-CN" sz="1800" dirty="0">
                <a:effectLst>
                  <a:outerShdw blurRad="38100" dist="38100" dir="2700000" algn="tl">
                    <a:srgbClr val="000000">
                      <a:alpha val="43137"/>
                    </a:srgbClr>
                  </a:outerShdw>
                </a:effectLst>
                <a:latin typeface="Constantia" panose="02030602050306030303" pitchFamily="18" charset="0"/>
              </a:rPr>
              <a:t>Mahesh Balasubramanian</a:t>
            </a:r>
            <a:r>
              <a:rPr lang="en-US" altLang="zh-CN" sz="1800" baseline="30000" dirty="0">
                <a:effectLst>
                  <a:outerShdw blurRad="38100" dist="38100" dir="2700000" algn="tl">
                    <a:srgbClr val="000000">
                      <a:alpha val="43137"/>
                    </a:srgbClr>
                  </a:outerShdw>
                </a:effectLst>
                <a:latin typeface="Constantia" panose="02030602050306030303" pitchFamily="18" charset="0"/>
              </a:rPr>
              <a:t>1</a:t>
            </a:r>
            <a:r>
              <a:rPr lang="en-US" altLang="zh-CN" sz="1800" dirty="0">
                <a:effectLst>
                  <a:outerShdw blurRad="38100" dist="38100" dir="2700000" algn="tl">
                    <a:srgbClr val="000000">
                      <a:alpha val="43137"/>
                    </a:srgbClr>
                  </a:outerShdw>
                </a:effectLst>
                <a:latin typeface="Constantia" panose="02030602050306030303" pitchFamily="18" charset="0"/>
              </a:rPr>
              <a:t>, Trevor Ruiz</a:t>
            </a:r>
            <a:r>
              <a:rPr lang="en-US" altLang="zh-CN" sz="1800" baseline="30000" dirty="0">
                <a:effectLst>
                  <a:outerShdw blurRad="38100" dist="38100" dir="2700000" algn="tl">
                    <a:srgbClr val="000000">
                      <a:alpha val="43137"/>
                    </a:srgbClr>
                  </a:outerShdw>
                </a:effectLst>
                <a:latin typeface="Constantia" panose="02030602050306030303" pitchFamily="18" charset="0"/>
              </a:rPr>
              <a:t>2</a:t>
            </a:r>
            <a:r>
              <a:rPr lang="en-US" altLang="zh-CN" sz="1800" dirty="0">
                <a:effectLst>
                  <a:outerShdw blurRad="38100" dist="38100" dir="2700000" algn="tl">
                    <a:srgbClr val="000000">
                      <a:alpha val="43137"/>
                    </a:srgbClr>
                  </a:outerShdw>
                </a:effectLst>
                <a:latin typeface="Constantia" panose="02030602050306030303" pitchFamily="18" charset="0"/>
              </a:rPr>
              <a:t>, Brandon Cook</a:t>
            </a:r>
            <a:r>
              <a:rPr lang="en-US" altLang="zh-CN" sz="1800" baseline="30000" dirty="0">
                <a:effectLst>
                  <a:outerShdw blurRad="38100" dist="38100" dir="2700000" algn="tl">
                    <a:srgbClr val="000000">
                      <a:alpha val="43137"/>
                    </a:srgbClr>
                  </a:outerShdw>
                </a:effectLst>
                <a:latin typeface="Constantia" panose="02030602050306030303" pitchFamily="18" charset="0"/>
              </a:rPr>
              <a:t>3</a:t>
            </a:r>
            <a:r>
              <a:rPr lang="en-US" altLang="zh-CN" sz="1800" dirty="0">
                <a:effectLst>
                  <a:outerShdw blurRad="38100" dist="38100" dir="2700000" algn="tl">
                    <a:srgbClr val="000000">
                      <a:alpha val="43137"/>
                    </a:srgbClr>
                  </a:outerShdw>
                </a:effectLst>
                <a:latin typeface="Constantia" panose="02030602050306030303" pitchFamily="18" charset="0"/>
              </a:rPr>
              <a:t>, </a:t>
            </a:r>
            <a:r>
              <a:rPr lang="en-US" altLang="zh-CN" sz="1800" dirty="0" err="1">
                <a:effectLst>
                  <a:outerShdw blurRad="38100" dist="38100" dir="2700000" algn="tl">
                    <a:srgbClr val="000000">
                      <a:alpha val="43137"/>
                    </a:srgbClr>
                  </a:outerShdw>
                </a:effectLst>
                <a:latin typeface="Constantia" panose="02030602050306030303" pitchFamily="18" charset="0"/>
              </a:rPr>
              <a:t>Mr</a:t>
            </a:r>
            <a:r>
              <a:rPr lang="en-US" altLang="zh-CN" sz="1800" dirty="0">
                <a:effectLst>
                  <a:outerShdw blurRad="38100" dist="38100" dir="2700000" algn="tl">
                    <a:srgbClr val="000000">
                      <a:alpha val="43137"/>
                    </a:srgbClr>
                  </a:outerShdw>
                </a:effectLst>
                <a:latin typeface="Constantia" panose="02030602050306030303" pitchFamily="18" charset="0"/>
              </a:rPr>
              <a:t> Prabhat</a:t>
            </a:r>
            <a:r>
              <a:rPr lang="en-US" altLang="zh-CN" sz="1800" baseline="30000" dirty="0">
                <a:effectLst>
                  <a:outerShdw blurRad="38100" dist="38100" dir="2700000" algn="tl">
                    <a:srgbClr val="000000">
                      <a:alpha val="43137"/>
                    </a:srgbClr>
                  </a:outerShdw>
                </a:effectLst>
                <a:latin typeface="Constantia" panose="02030602050306030303" pitchFamily="18" charset="0"/>
              </a:rPr>
              <a:t>3</a:t>
            </a:r>
            <a:r>
              <a:rPr lang="en-US" altLang="zh-CN" sz="1800" dirty="0">
                <a:effectLst>
                  <a:outerShdw blurRad="38100" dist="38100" dir="2700000" algn="tl">
                    <a:srgbClr val="000000">
                      <a:alpha val="43137"/>
                    </a:srgbClr>
                  </a:outerShdw>
                </a:effectLst>
                <a:latin typeface="Constantia" panose="02030602050306030303" pitchFamily="18" charset="0"/>
              </a:rPr>
              <a:t> </a:t>
            </a:r>
          </a:p>
          <a:p>
            <a:r>
              <a:rPr lang="en-US" altLang="zh-CN" sz="1800" dirty="0" err="1">
                <a:effectLst>
                  <a:outerShdw blurRad="38100" dist="38100" dir="2700000" algn="tl">
                    <a:srgbClr val="000000">
                      <a:alpha val="43137"/>
                    </a:srgbClr>
                  </a:outerShdw>
                </a:effectLst>
                <a:latin typeface="Constantia" panose="02030602050306030303" pitchFamily="18" charset="0"/>
              </a:rPr>
              <a:t>Sharmodeep</a:t>
            </a:r>
            <a:r>
              <a:rPr lang="en-US" altLang="zh-CN" sz="1800" dirty="0">
                <a:effectLst>
                  <a:outerShdw blurRad="38100" dist="38100" dir="2700000" algn="tl">
                    <a:srgbClr val="000000">
                      <a:alpha val="43137"/>
                    </a:srgbClr>
                  </a:outerShdw>
                </a:effectLst>
                <a:latin typeface="Constantia" panose="02030602050306030303" pitchFamily="18" charset="0"/>
              </a:rPr>
              <a:t> Bhattacharyya</a:t>
            </a:r>
            <a:r>
              <a:rPr lang="en-US" altLang="zh-CN" sz="1800" baseline="30000" dirty="0">
                <a:effectLst>
                  <a:outerShdw blurRad="38100" dist="38100" dir="2700000" algn="tl">
                    <a:srgbClr val="000000">
                      <a:alpha val="43137"/>
                    </a:srgbClr>
                  </a:outerShdw>
                </a:effectLst>
                <a:latin typeface="Constantia" panose="02030602050306030303" pitchFamily="18" charset="0"/>
              </a:rPr>
              <a:t>2</a:t>
            </a:r>
            <a:r>
              <a:rPr lang="en-US" altLang="zh-CN" sz="1800" dirty="0">
                <a:effectLst>
                  <a:outerShdw blurRad="38100" dist="38100" dir="2700000" algn="tl">
                    <a:srgbClr val="000000">
                      <a:alpha val="43137"/>
                    </a:srgbClr>
                  </a:outerShdw>
                </a:effectLst>
                <a:latin typeface="Constantia" panose="02030602050306030303" pitchFamily="18" charset="0"/>
              </a:rPr>
              <a:t>, </a:t>
            </a:r>
            <a:r>
              <a:rPr lang="en-US" altLang="zh-CN" sz="1800" dirty="0" err="1">
                <a:effectLst>
                  <a:outerShdw blurRad="38100" dist="38100" dir="2700000" algn="tl">
                    <a:srgbClr val="000000">
                      <a:alpha val="43137"/>
                    </a:srgbClr>
                  </a:outerShdw>
                </a:effectLst>
                <a:latin typeface="Constantia" panose="02030602050306030303" pitchFamily="18" charset="0"/>
              </a:rPr>
              <a:t>Aviral</a:t>
            </a:r>
            <a:r>
              <a:rPr lang="en-US" altLang="zh-CN" sz="1800" dirty="0">
                <a:effectLst>
                  <a:outerShdw blurRad="38100" dist="38100" dir="2700000" algn="tl">
                    <a:srgbClr val="000000">
                      <a:alpha val="43137"/>
                    </a:srgbClr>
                  </a:outerShdw>
                </a:effectLst>
                <a:latin typeface="Constantia" panose="02030602050306030303" pitchFamily="18" charset="0"/>
              </a:rPr>
              <a:t> Shrivastava</a:t>
            </a:r>
            <a:r>
              <a:rPr lang="en-US" altLang="zh-CN" sz="1800" baseline="30000" dirty="0">
                <a:effectLst>
                  <a:outerShdw blurRad="38100" dist="38100" dir="2700000" algn="tl">
                    <a:srgbClr val="000000">
                      <a:alpha val="43137"/>
                    </a:srgbClr>
                  </a:outerShdw>
                </a:effectLst>
                <a:latin typeface="Constantia" panose="02030602050306030303" pitchFamily="18" charset="0"/>
              </a:rPr>
              <a:t>1</a:t>
            </a:r>
            <a:r>
              <a:rPr lang="en-US" altLang="zh-CN" sz="1800" dirty="0">
                <a:effectLst>
                  <a:outerShdw blurRad="38100" dist="38100" dir="2700000" algn="tl">
                    <a:srgbClr val="000000">
                      <a:alpha val="43137"/>
                    </a:srgbClr>
                  </a:outerShdw>
                </a:effectLst>
                <a:latin typeface="Constantia" panose="02030602050306030303" pitchFamily="18" charset="0"/>
              </a:rPr>
              <a:t>, Kristofer Bouchard</a:t>
            </a:r>
            <a:r>
              <a:rPr lang="en-US" altLang="zh-CN" sz="1800" baseline="30000" dirty="0">
                <a:effectLst>
                  <a:outerShdw blurRad="38100" dist="38100" dir="2700000" algn="tl">
                    <a:srgbClr val="000000">
                      <a:alpha val="43137"/>
                    </a:srgbClr>
                  </a:outerShdw>
                </a:effectLst>
                <a:latin typeface="Constantia" panose="02030602050306030303" pitchFamily="18" charset="0"/>
              </a:rPr>
              <a:t>3</a:t>
            </a:r>
            <a:r>
              <a:rPr lang="en-US" altLang="zh-CN" sz="1800" dirty="0">
                <a:effectLst>
                  <a:outerShdw blurRad="38100" dist="38100" dir="2700000" algn="tl">
                    <a:srgbClr val="000000">
                      <a:alpha val="43137"/>
                    </a:srgbClr>
                  </a:outerShdw>
                </a:effectLst>
                <a:latin typeface="Constantia" panose="02030602050306030303" pitchFamily="18" charset="0"/>
              </a:rPr>
              <a:t> </a:t>
            </a:r>
            <a:endParaRPr lang="en-US" altLang="zh-CN" sz="2400" dirty="0">
              <a:effectLst>
                <a:outerShdw blurRad="38100" dist="38100" dir="2700000" algn="tl">
                  <a:srgbClr val="000000">
                    <a:alpha val="43137"/>
                  </a:srgbClr>
                </a:outerShdw>
              </a:effectLst>
              <a:latin typeface="Constantia" panose="02030602050306030303" pitchFamily="18" charset="0"/>
            </a:endParaRPr>
          </a:p>
        </p:txBody>
      </p:sp>
      <p:sp>
        <p:nvSpPr>
          <p:cNvPr id="3" name="TextBox 2"/>
          <p:cNvSpPr txBox="1"/>
          <p:nvPr/>
        </p:nvSpPr>
        <p:spPr>
          <a:xfrm>
            <a:off x="1751008" y="3884484"/>
            <a:ext cx="9787397"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onstantia" charset="0"/>
                <a:cs typeface="Calibri" panose="020F0502020204030204" pitchFamily="34" charset="0"/>
              </a:rPr>
              <a:t>1. Arizona State University, AZ, USA 2. Oregon State University, OR, USA 3. Lawrence Berkeley National Laboratory, CA, USA</a:t>
            </a:r>
          </a:p>
        </p:txBody>
      </p:sp>
      <p:pic>
        <p:nvPicPr>
          <p:cNvPr id="5" name="Picture 4" descr="A close up of a sign&#10;&#10;Description automatically generated">
            <a:extLst>
              <a:ext uri="{FF2B5EF4-FFF2-40B4-BE49-F238E27FC236}">
                <a16:creationId xmlns:a16="http://schemas.microsoft.com/office/drawing/2014/main" id="{E0DDB117-ECC7-0F45-A2DB-DCDCB4969784}"/>
              </a:ext>
            </a:extLst>
          </p:cNvPr>
          <p:cNvPicPr>
            <a:picLocks noChangeAspect="1"/>
          </p:cNvPicPr>
          <p:nvPr/>
        </p:nvPicPr>
        <p:blipFill>
          <a:blip r:embed="rId4"/>
          <a:stretch>
            <a:fillRect/>
          </a:stretch>
        </p:blipFill>
        <p:spPr>
          <a:xfrm>
            <a:off x="1886447" y="5786021"/>
            <a:ext cx="1780607" cy="1196492"/>
          </a:xfrm>
          <a:prstGeom prst="rect">
            <a:avLst/>
          </a:prstGeom>
        </p:spPr>
      </p:pic>
      <p:pic>
        <p:nvPicPr>
          <p:cNvPr id="7" name="Picture 6" descr="A close up of a sign&#10;&#10;Description automatically generated">
            <a:extLst>
              <a:ext uri="{FF2B5EF4-FFF2-40B4-BE49-F238E27FC236}">
                <a16:creationId xmlns:a16="http://schemas.microsoft.com/office/drawing/2014/main" id="{64836C23-58B9-DD49-B7A7-C7BABF8FAC3E}"/>
              </a:ext>
            </a:extLst>
          </p:cNvPr>
          <p:cNvPicPr>
            <a:picLocks noChangeAspect="1"/>
          </p:cNvPicPr>
          <p:nvPr/>
        </p:nvPicPr>
        <p:blipFill>
          <a:blip r:embed="rId5"/>
          <a:stretch>
            <a:fillRect/>
          </a:stretch>
        </p:blipFill>
        <p:spPr>
          <a:xfrm>
            <a:off x="4219375" y="6124780"/>
            <a:ext cx="2394636" cy="518974"/>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12B320FE-199B-FF46-9164-D74AB32EFF9B}"/>
              </a:ext>
            </a:extLst>
          </p:cNvPr>
          <p:cNvPicPr>
            <a:picLocks noChangeAspect="1"/>
          </p:cNvPicPr>
          <p:nvPr/>
        </p:nvPicPr>
        <p:blipFill>
          <a:blip r:embed="rId6"/>
          <a:stretch>
            <a:fillRect/>
          </a:stretch>
        </p:blipFill>
        <p:spPr>
          <a:xfrm>
            <a:off x="6776869" y="5991831"/>
            <a:ext cx="1987559" cy="795024"/>
          </a:xfrm>
          <a:prstGeom prst="rect">
            <a:avLst/>
          </a:prstGeom>
        </p:spPr>
      </p:pic>
      <p:sp>
        <p:nvSpPr>
          <p:cNvPr id="10" name="TextBox 9">
            <a:extLst>
              <a:ext uri="{FF2B5EF4-FFF2-40B4-BE49-F238E27FC236}">
                <a16:creationId xmlns:a16="http://schemas.microsoft.com/office/drawing/2014/main" id="{3504B4AA-7925-9A44-90A2-1F242F7AD85C}"/>
              </a:ext>
            </a:extLst>
          </p:cNvPr>
          <p:cNvSpPr txBox="1"/>
          <p:nvPr/>
        </p:nvSpPr>
        <p:spPr>
          <a:xfrm>
            <a:off x="1301541" y="4295176"/>
            <a:ext cx="9484189"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tantia" charset="0"/>
                <a:ea typeface="Constantia" charset="0"/>
                <a:cs typeface="Constantia" charset="0"/>
              </a:rPr>
              <a:t>Email: </a:t>
            </a:r>
            <a:r>
              <a:rPr lang="en-US" sz="1400" dirty="0">
                <a:solidFill>
                  <a:prstClr val="black"/>
                </a:solidFill>
                <a:latin typeface="Constantia" charset="0"/>
                <a:ea typeface="Constantia" charset="0"/>
                <a:cs typeface="Constantia" charset="0"/>
              </a:rPr>
              <a:t>mbalasubramanian@asu.edu; </a:t>
            </a:r>
            <a:r>
              <a:rPr lang="en-US" sz="1400" dirty="0" err="1">
                <a:solidFill>
                  <a:prstClr val="black"/>
                </a:solidFill>
                <a:latin typeface="Constantia" charset="0"/>
                <a:ea typeface="Constantia" charset="0"/>
                <a:cs typeface="Constantia" charset="0"/>
              </a:rPr>
              <a:t>kebouchard@lbl.gov</a:t>
            </a:r>
            <a:r>
              <a:rPr kumimoji="0" lang="en-US" sz="1400" b="0" i="0" u="none" strike="noStrike" kern="1200" cap="none" spc="0" normalizeH="0" baseline="0" noProof="0" dirty="0">
                <a:ln>
                  <a:noFill/>
                </a:ln>
                <a:solidFill>
                  <a:prstClr val="black"/>
                </a:solidFill>
                <a:effectLst/>
                <a:uLnTx/>
                <a:uFillTx/>
                <a:latin typeface="Constantia" charset="0"/>
                <a:ea typeface="Constantia" charset="0"/>
                <a:cs typeface="Constantia" charset="0"/>
              </a:rPr>
              <a:t> </a:t>
            </a:r>
          </a:p>
        </p:txBody>
      </p:sp>
    </p:spTree>
    <p:extLst>
      <p:ext uri="{BB962C8B-B14F-4D97-AF65-F5344CB8AC3E}">
        <p14:creationId xmlns:p14="http://schemas.microsoft.com/office/powerpoint/2010/main" val="14750039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8E0F6-4B03-B84F-8046-0B36D4D8B2CE}"/>
              </a:ext>
            </a:extLst>
          </p:cNvPr>
          <p:cNvSpPr>
            <a:spLocks noGrp="1"/>
          </p:cNvSpPr>
          <p:nvPr>
            <p:ph type="title"/>
          </p:nvPr>
        </p:nvSpPr>
        <p:spPr/>
        <p:txBody>
          <a:bodyPr/>
          <a:lstStyle/>
          <a:p>
            <a:r>
              <a:rPr lang="en-US" sz="4000" dirty="0">
                <a:latin typeface="Calibri" panose="020F0502020204030204" pitchFamily="34" charset="0"/>
                <a:cs typeface="Calibri" panose="020F0502020204030204" pitchFamily="34" charset="0"/>
              </a:rPr>
              <a:t>VAR(1) model for S&amp;P 500 Index</a:t>
            </a:r>
            <a:endParaRPr lang="en-US" sz="4000" dirty="0"/>
          </a:p>
        </p:txBody>
      </p:sp>
      <p:sp>
        <p:nvSpPr>
          <p:cNvPr id="3" name="Content Placeholder 2">
            <a:extLst>
              <a:ext uri="{FF2B5EF4-FFF2-40B4-BE49-F238E27FC236}">
                <a16:creationId xmlns:a16="http://schemas.microsoft.com/office/drawing/2014/main" id="{96764241-B58D-9442-BD8B-5038D5587092}"/>
              </a:ext>
            </a:extLst>
          </p:cNvPr>
          <p:cNvSpPr>
            <a:spLocks noGrp="1"/>
          </p:cNvSpPr>
          <p:nvPr>
            <p:ph sz="quarter" idx="1"/>
          </p:nvPr>
        </p:nvSpPr>
        <p:spPr>
          <a:xfrm>
            <a:off x="367031" y="901078"/>
            <a:ext cx="5388864" cy="5348592"/>
          </a:xfrm>
        </p:spPr>
        <p:txBody>
          <a:bodyPr>
            <a:noAutofit/>
          </a:bodyPr>
          <a:lstStyle/>
          <a:p>
            <a:r>
              <a:rPr lang="en-US" sz="1900" dirty="0"/>
              <a:t>We use a financial time series data set to illustrate a data analysis using </a:t>
            </a:r>
            <a:r>
              <a:rPr lang="en-US" sz="1900" i="1" dirty="0" err="1"/>
              <a:t>UoI</a:t>
            </a:r>
            <a:r>
              <a:rPr lang="en-US" sz="1900" i="1" baseline="-25000" dirty="0" err="1"/>
              <a:t>VAR</a:t>
            </a:r>
            <a:r>
              <a:rPr lang="en-US" sz="1900" dirty="0"/>
              <a:t> in a real application: the data are daily closes on the S&amp; P Index for the years 2013 - 2018. </a:t>
            </a:r>
          </a:p>
          <a:p>
            <a:r>
              <a:rPr lang="en-US" sz="1900" dirty="0"/>
              <a:t>Granger causality analysis using </a:t>
            </a:r>
            <a:r>
              <a:rPr lang="en-US" sz="1900" i="1" dirty="0" err="1"/>
              <a:t>UoI</a:t>
            </a:r>
            <a:r>
              <a:rPr lang="en-US" sz="1900" i="1" baseline="-25000" dirty="0" err="1"/>
              <a:t>VAR</a:t>
            </a:r>
            <a:endParaRPr lang="en-US" sz="1900" i="1" baseline="-25000" dirty="0"/>
          </a:p>
          <a:p>
            <a:pPr lvl="2"/>
            <a:r>
              <a:rPr lang="en-US" sz="1900" dirty="0"/>
              <a:t>we randomly chose 50 companies on the index in the years 2013 and 2014, aggregated the data to weekly closes, and took first differences to obtain a plausibly stationary vector time series.</a:t>
            </a:r>
          </a:p>
          <a:p>
            <a:r>
              <a:rPr lang="en-US" sz="1900" dirty="0">
                <a:latin typeface="Calibri" panose="020F0502020204030204" pitchFamily="34" charset="0"/>
                <a:cs typeface="Calibri" panose="020F0502020204030204" pitchFamily="34" charset="0"/>
              </a:rPr>
              <a:t>The matrix of parameter estimates is represented as a directed graph with nodes for each vector component (company), plotted with node sizes proportional to node degree and labeled according to company ticker, and with directed edges from node j to node </a:t>
            </a:r>
            <a:r>
              <a:rPr lang="en-US" sz="1900" dirty="0" err="1">
                <a:latin typeface="Calibri" panose="020F0502020204030204" pitchFamily="34" charset="0"/>
                <a:cs typeface="Calibri" panose="020F0502020204030204" pitchFamily="34" charset="0"/>
              </a:rPr>
              <a:t>i</a:t>
            </a:r>
            <a:r>
              <a:rPr lang="en-US" sz="1900" dirty="0">
                <a:latin typeface="Calibri" panose="020F0502020204030204" pitchFamily="34" charset="0"/>
                <a:cs typeface="Calibri" panose="020F0502020204030204" pitchFamily="34" charset="0"/>
              </a:rPr>
              <a:t> shown when the estimate of </a:t>
            </a:r>
            <a:r>
              <a:rPr lang="en-US" sz="1900" dirty="0" err="1">
                <a:latin typeface="Calibri" panose="020F0502020204030204" pitchFamily="34" charset="0"/>
                <a:cs typeface="Calibri" panose="020F0502020204030204" pitchFamily="34" charset="0"/>
              </a:rPr>
              <a:t>a</a:t>
            </a:r>
            <a:r>
              <a:rPr lang="en-US" sz="1900" baseline="-25000" dirty="0" err="1">
                <a:latin typeface="Calibri" panose="020F0502020204030204" pitchFamily="34" charset="0"/>
                <a:cs typeface="Calibri" panose="020F0502020204030204" pitchFamily="34" charset="0"/>
              </a:rPr>
              <a:t>ij</a:t>
            </a:r>
            <a:r>
              <a:rPr lang="en-US" sz="1900" dirty="0">
                <a:latin typeface="Calibri" panose="020F0502020204030204" pitchFamily="34" charset="0"/>
                <a:cs typeface="Calibri" panose="020F0502020204030204" pitchFamily="34" charset="0"/>
              </a:rPr>
              <a:t> is nonzero, with line thickness proportional to estimate magnitude.</a:t>
            </a:r>
          </a:p>
        </p:txBody>
      </p:sp>
      <p:sp>
        <p:nvSpPr>
          <p:cNvPr id="5" name="Slide Number Placeholder 4">
            <a:extLst>
              <a:ext uri="{FF2B5EF4-FFF2-40B4-BE49-F238E27FC236}">
                <a16:creationId xmlns:a16="http://schemas.microsoft.com/office/drawing/2014/main" id="{12A39608-449B-FE4E-BB8E-7D2A6FD875A4}"/>
              </a:ext>
            </a:extLst>
          </p:cNvPr>
          <p:cNvSpPr>
            <a:spLocks noGrp="1"/>
          </p:cNvSpPr>
          <p:nvPr>
            <p:ph type="sldNum" sz="quarter" idx="12"/>
          </p:nvPr>
        </p:nvSpPr>
        <p:spPr>
          <a:xfrm>
            <a:off x="844160" y="6374561"/>
            <a:ext cx="1723136" cy="365760"/>
          </a:xfrm>
        </p:spPr>
        <p:txBody>
          <a:bodyPr/>
          <a:lstStyle/>
          <a:p>
            <a:fld id="{86E00D81-A243-204E-9897-44BD133A87DB}" type="slidenum">
              <a:rPr lang="en-US" sz="1250" smtClean="0"/>
              <a:t>9</a:t>
            </a:fld>
            <a:endParaRPr lang="en-US" sz="1250" dirty="0"/>
          </a:p>
        </p:txBody>
      </p:sp>
      <p:pic>
        <p:nvPicPr>
          <p:cNvPr id="6" name="Content Placeholder 7" descr="A picture containing drawing&#10;&#10;Description automatically generated">
            <a:extLst>
              <a:ext uri="{FF2B5EF4-FFF2-40B4-BE49-F238E27FC236}">
                <a16:creationId xmlns:a16="http://schemas.microsoft.com/office/drawing/2014/main" id="{44057CB8-55AE-5849-A354-92E1542AAE27}"/>
              </a:ext>
            </a:extLst>
          </p:cNvPr>
          <p:cNvPicPr>
            <a:picLocks noGrp="1" noChangeAspect="1"/>
          </p:cNvPicPr>
          <p:nvPr>
            <p:ph sz="quarter" idx="2"/>
          </p:nvPr>
        </p:nvPicPr>
        <p:blipFill>
          <a:blip r:embed="rId2"/>
          <a:stretch>
            <a:fillRect/>
          </a:stretch>
        </p:blipFill>
        <p:spPr>
          <a:xfrm>
            <a:off x="6230938" y="1119674"/>
            <a:ext cx="5389562" cy="4796452"/>
          </a:xfrm>
        </p:spPr>
      </p:pic>
    </p:spTree>
    <p:extLst>
      <p:ext uri="{BB962C8B-B14F-4D97-AF65-F5344CB8AC3E}">
        <p14:creationId xmlns:p14="http://schemas.microsoft.com/office/powerpoint/2010/main" val="1905602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6448E-FDB5-FF4D-84DD-7211F0ABE53E}"/>
              </a:ext>
            </a:extLst>
          </p:cNvPr>
          <p:cNvSpPr>
            <a:spLocks noGrp="1"/>
          </p:cNvSpPr>
          <p:nvPr>
            <p:ph type="title"/>
          </p:nvPr>
        </p:nvSpPr>
        <p:spPr/>
        <p:txBody>
          <a:bodyPr/>
          <a:lstStyle/>
          <a:p>
            <a:r>
              <a:rPr lang="en-US" sz="4000" dirty="0">
                <a:latin typeface="Calibri" panose="020F0502020204030204" pitchFamily="34" charset="0"/>
                <a:cs typeface="Calibri" panose="020F0502020204030204" pitchFamily="34" charset="0"/>
              </a:rPr>
              <a:t>Introduction</a:t>
            </a:r>
            <a:endParaRPr lang="en-US" sz="4000" dirty="0"/>
          </a:p>
        </p:txBody>
      </p:sp>
      <p:sp>
        <p:nvSpPr>
          <p:cNvPr id="3" name="Slide Number Placeholder 2">
            <a:extLst>
              <a:ext uri="{FF2B5EF4-FFF2-40B4-BE49-F238E27FC236}">
                <a16:creationId xmlns:a16="http://schemas.microsoft.com/office/drawing/2014/main" id="{1724395D-662E-D044-B755-D03E35F8BF47}"/>
              </a:ext>
            </a:extLst>
          </p:cNvPr>
          <p:cNvSpPr>
            <a:spLocks noGrp="1"/>
          </p:cNvSpPr>
          <p:nvPr>
            <p:ph type="sldNum" sz="quarter" idx="12"/>
          </p:nvPr>
        </p:nvSpPr>
        <p:spPr/>
        <p:txBody>
          <a:bodyPr/>
          <a:lstStyle/>
          <a:p>
            <a:fld id="{86E00D81-A243-204E-9897-44BD133A87DB}" type="slidenum">
              <a:rPr lang="en-US" sz="1350" smtClean="0"/>
              <a:t>1</a:t>
            </a:fld>
            <a:endParaRPr lang="en-US" sz="1350" dirty="0"/>
          </a:p>
        </p:txBody>
      </p:sp>
      <p:sp>
        <p:nvSpPr>
          <p:cNvPr id="4" name="Content Placeholder 3">
            <a:extLst>
              <a:ext uri="{FF2B5EF4-FFF2-40B4-BE49-F238E27FC236}">
                <a16:creationId xmlns:a16="http://schemas.microsoft.com/office/drawing/2014/main" id="{C8D71653-8C5C-514D-A032-E4B6E9B47DAC}"/>
              </a:ext>
            </a:extLst>
          </p:cNvPr>
          <p:cNvSpPr>
            <a:spLocks noGrp="1"/>
          </p:cNvSpPr>
          <p:nvPr>
            <p:ph sz="quarter" idx="1"/>
          </p:nvPr>
        </p:nvSpPr>
        <p:spPr/>
        <p:txBody>
          <a:bodyPr>
            <a:normAutofit fontScale="85000" lnSpcReduction="10000"/>
          </a:bodyPr>
          <a:lstStyle/>
          <a:p>
            <a:r>
              <a:rPr lang="en-US" dirty="0">
                <a:latin typeface="Calibri" panose="020F0502020204030204" pitchFamily="34" charset="0"/>
                <a:cs typeface="Calibri" panose="020F0502020204030204" pitchFamily="34" charset="0"/>
              </a:rPr>
              <a:t>The growth of the Internet and social media applications has paved the way for the development of highly sophisticated machine learning and statistical data analysis tools.</a:t>
            </a:r>
          </a:p>
          <a:p>
            <a:r>
              <a:rPr lang="en-US" dirty="0">
                <a:latin typeface="Calibri" panose="020F0502020204030204" pitchFamily="34" charset="0"/>
                <a:cs typeface="Calibri" panose="020F0502020204030204" pitchFamily="34" charset="0"/>
              </a:rPr>
              <a:t> Further scientific data collection strategies have grown exponentially over the years by innovation in the field of sensors and advanced data collection methods. </a:t>
            </a:r>
          </a:p>
          <a:p>
            <a:r>
              <a:rPr lang="en-US" dirty="0">
                <a:latin typeface="Calibri" panose="020F0502020204030204" pitchFamily="34" charset="0"/>
                <a:cs typeface="Calibri" panose="020F0502020204030204" pitchFamily="34" charset="0"/>
              </a:rPr>
              <a:t>Introduced for the analysis of econometric time series, Granger causality is the amount of variance in one time series accounted for by the past of another time series</a:t>
            </a:r>
          </a:p>
          <a:p>
            <a:r>
              <a:rPr lang="en-US" dirty="0">
                <a:latin typeface="Calibri" panose="020F0502020204030204" pitchFamily="34" charset="0"/>
                <a:cs typeface="Calibri" panose="020F0502020204030204" pitchFamily="34" charset="0"/>
              </a:rPr>
              <a:t>Vector autoregressive (VAR) models are well suited for inference of Granger causal networks from such high-dimensional, multi-variate observational time series data.</a:t>
            </a:r>
          </a:p>
          <a:p>
            <a:r>
              <a:rPr lang="en-US" dirty="0">
                <a:latin typeface="Calibri" panose="020F0502020204030204" pitchFamily="34" charset="0"/>
                <a:cs typeface="Calibri" panose="020F0502020204030204" pitchFamily="34" charset="0"/>
              </a:rPr>
              <a:t>Although VAR models provide a flexible framework and are probabilistically tractable scaling VAR inference to massive data sets is a major challenge due to unfavorable scaling of the problem size with the number of nodes or features in the network.</a:t>
            </a:r>
          </a:p>
          <a:p>
            <a:endParaRPr lang="en-US"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358847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69E1B-C8EE-0241-AC97-329B59EF0DCD}"/>
              </a:ext>
            </a:extLst>
          </p:cNvPr>
          <p:cNvSpPr>
            <a:spLocks noGrp="1"/>
          </p:cNvSpPr>
          <p:nvPr>
            <p:ph type="title"/>
          </p:nvPr>
        </p:nvSpPr>
        <p:spPr/>
        <p:txBody>
          <a:bodyPr/>
          <a:lstStyle/>
          <a:p>
            <a:r>
              <a:rPr lang="en-US" sz="4000" dirty="0"/>
              <a:t>Union of Intersections </a:t>
            </a:r>
          </a:p>
        </p:txBody>
      </p:sp>
      <p:sp>
        <p:nvSpPr>
          <p:cNvPr id="3" name="Slide Number Placeholder 2">
            <a:extLst>
              <a:ext uri="{FF2B5EF4-FFF2-40B4-BE49-F238E27FC236}">
                <a16:creationId xmlns:a16="http://schemas.microsoft.com/office/drawing/2014/main" id="{C919461A-8653-2341-AFD8-1B9D86AE6BAE}"/>
              </a:ext>
            </a:extLst>
          </p:cNvPr>
          <p:cNvSpPr>
            <a:spLocks noGrp="1"/>
          </p:cNvSpPr>
          <p:nvPr>
            <p:ph type="sldNum" sz="quarter" idx="12"/>
          </p:nvPr>
        </p:nvSpPr>
        <p:spPr/>
        <p:txBody>
          <a:bodyPr/>
          <a:lstStyle/>
          <a:p>
            <a:pPr defTabSz="685800">
              <a:defRPr/>
            </a:pPr>
            <a:fld id="{FEFC07C8-73AF-4C93-9657-3F05B2743F4C}" type="slidenum">
              <a:rPr lang="en-US" altLang="zh-CN" sz="1350">
                <a:solidFill>
                  <a:prstClr val="black"/>
                </a:solidFill>
              </a:rPr>
              <a:pPr defTabSz="685800">
                <a:defRPr/>
              </a:pPr>
              <a:t>2</a:t>
            </a:fld>
            <a:endParaRPr lang="en-US" altLang="zh-CN" sz="1350" dirty="0">
              <a:solidFill>
                <a:prstClr val="black"/>
              </a:solidFill>
            </a:endParaRPr>
          </a:p>
        </p:txBody>
      </p:sp>
      <p:sp>
        <p:nvSpPr>
          <p:cNvPr id="4" name="Content Placeholder 3">
            <a:extLst>
              <a:ext uri="{FF2B5EF4-FFF2-40B4-BE49-F238E27FC236}">
                <a16:creationId xmlns:a16="http://schemas.microsoft.com/office/drawing/2014/main" id="{D864A2A6-A21D-8847-8CA9-E7C5681DF4F9}"/>
              </a:ext>
            </a:extLst>
          </p:cNvPr>
          <p:cNvSpPr>
            <a:spLocks noGrp="1"/>
          </p:cNvSpPr>
          <p:nvPr>
            <p:ph sz="quarter" idx="1"/>
          </p:nvPr>
        </p:nvSpPr>
        <p:spPr/>
        <p:txBody>
          <a:bodyPr>
            <a:normAutofit/>
          </a:bodyPr>
          <a:lstStyle/>
          <a:p>
            <a:r>
              <a:rPr lang="en-US" dirty="0">
                <a:latin typeface="Calibri" panose="020F0502020204030204" pitchFamily="34" charset="0"/>
                <a:cs typeface="Calibri" panose="020F0502020204030204" pitchFamily="34" charset="0"/>
              </a:rPr>
              <a:t>The Union of Intersections (</a:t>
            </a:r>
            <a:r>
              <a:rPr lang="en-US" dirty="0" err="1">
                <a:latin typeface="Calibri" panose="020F0502020204030204" pitchFamily="34" charset="0"/>
                <a:cs typeface="Calibri" panose="020F0502020204030204" pitchFamily="34" charset="0"/>
              </a:rPr>
              <a:t>UoI</a:t>
            </a:r>
            <a:r>
              <a:rPr lang="en-US" dirty="0">
                <a:latin typeface="Calibri" panose="020F0502020204030204" pitchFamily="34" charset="0"/>
                <a:cs typeface="Calibri" panose="020F0502020204030204" pitchFamily="34" charset="0"/>
              </a:rPr>
              <a:t>) framework developed in [1] is a powerful statistical-machine learning framework which has natural algorithmic parallelism.</a:t>
            </a:r>
          </a:p>
          <a:p>
            <a:r>
              <a:rPr lang="en-US" dirty="0">
                <a:latin typeface="Calibri" panose="020F0502020204030204" pitchFamily="34" charset="0"/>
                <a:cs typeface="Calibri" panose="020F0502020204030204" pitchFamily="34" charset="0"/>
              </a:rPr>
              <a:t>The main mathematical innovations of </a:t>
            </a:r>
            <a:r>
              <a:rPr lang="en-US" dirty="0" err="1">
                <a:latin typeface="Calibri" panose="020F0502020204030204" pitchFamily="34" charset="0"/>
                <a:cs typeface="Calibri" panose="020F0502020204030204" pitchFamily="34" charset="0"/>
              </a:rPr>
              <a:t>UoI</a:t>
            </a:r>
            <a:r>
              <a:rPr lang="en-US" dirty="0">
                <a:latin typeface="Calibri" panose="020F0502020204030204" pitchFamily="34" charset="0"/>
                <a:cs typeface="Calibri" panose="020F0502020204030204" pitchFamily="34" charset="0"/>
              </a:rPr>
              <a:t> are </a:t>
            </a:r>
          </a:p>
          <a:p>
            <a:pPr lvl="1"/>
            <a:r>
              <a:rPr lang="en-US" dirty="0">
                <a:latin typeface="Calibri" panose="020F0502020204030204" pitchFamily="34" charset="0"/>
                <a:cs typeface="Calibri" panose="020F0502020204030204" pitchFamily="34" charset="0"/>
              </a:rPr>
              <a:t>1) creating a family of potential model supports through an intersection operation for a range of regularization parameters in model selection, and </a:t>
            </a:r>
          </a:p>
          <a:p>
            <a:pPr lvl="1"/>
            <a:r>
              <a:rPr lang="en-US" dirty="0">
                <a:latin typeface="Calibri" panose="020F0502020204030204" pitchFamily="34" charset="0"/>
                <a:cs typeface="Calibri" panose="020F0502020204030204" pitchFamily="34" charset="0"/>
              </a:rPr>
              <a:t>2) combining the above-computed supports with a union operation so as to increase prediction accuracy on held out data in model estimation.</a:t>
            </a:r>
          </a:p>
          <a:p>
            <a:r>
              <a:rPr lang="en-US" dirty="0">
                <a:latin typeface="Calibri" panose="020F0502020204030204" pitchFamily="34" charset="0"/>
                <a:cs typeface="Calibri" panose="020F0502020204030204" pitchFamily="34" charset="0"/>
              </a:rPr>
              <a:t>Methods based on </a:t>
            </a:r>
            <a:r>
              <a:rPr lang="en-US" dirty="0" err="1">
                <a:latin typeface="Calibri" panose="020F0502020204030204" pitchFamily="34" charset="0"/>
                <a:cs typeface="Calibri" panose="020F0502020204030204" pitchFamily="34" charset="0"/>
              </a:rPr>
              <a:t>UoI</a:t>
            </a:r>
            <a:r>
              <a:rPr lang="en-US" dirty="0">
                <a:latin typeface="Calibri" panose="020F0502020204030204" pitchFamily="34" charset="0"/>
                <a:cs typeface="Calibri" panose="020F0502020204030204" pitchFamily="34" charset="0"/>
              </a:rPr>
              <a:t>, utilize the notion of stability to perturbations by multiple random resampling of the data.</a:t>
            </a:r>
          </a:p>
          <a:p>
            <a:pPr lvl="1"/>
            <a:endParaRPr lang="en-US" sz="2800" dirty="0">
              <a:latin typeface="Calibri" panose="020F0502020204030204" pitchFamily="34" charset="0"/>
              <a:cs typeface="Calibri" panose="020F0502020204030204" pitchFamily="34" charset="0"/>
            </a:endParaRPr>
          </a:p>
          <a:p>
            <a:pPr marL="274320" lvl="1" indent="0">
              <a:buNone/>
            </a:pPr>
            <a:endParaRPr lang="en-US" sz="2800" dirty="0">
              <a:latin typeface="Calibri" panose="020F0502020204030204" pitchFamily="34" charset="0"/>
              <a:cs typeface="Calibri" panose="020F0502020204030204" pitchFamily="34" charset="0"/>
            </a:endParaRPr>
          </a:p>
          <a:p>
            <a:pPr marL="274320" lvl="1" indent="0">
              <a:buNone/>
            </a:pPr>
            <a:endParaRPr lang="en-US" sz="2800" dirty="0">
              <a:latin typeface="Calibri" panose="020F0502020204030204" pitchFamily="34" charset="0"/>
              <a:cs typeface="Calibri" panose="020F0502020204030204" pitchFamily="34" charset="0"/>
            </a:endParaRPr>
          </a:p>
          <a:p>
            <a:pPr marL="274320" lvl="1" indent="0">
              <a:buNone/>
            </a:pPr>
            <a:endParaRPr lang="en-US" sz="18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8C60CB2C-4C30-6040-83E5-D2B90E058F0D}"/>
              </a:ext>
            </a:extLst>
          </p:cNvPr>
          <p:cNvSpPr txBox="1"/>
          <p:nvPr/>
        </p:nvSpPr>
        <p:spPr>
          <a:xfrm>
            <a:off x="525569" y="5599205"/>
            <a:ext cx="11508923"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[1] Kristofer E. Bouchard et al. Union of Intersections (</a:t>
            </a:r>
            <a:r>
              <a:rPr lang="en-US" sz="1200" dirty="0" err="1">
                <a:latin typeface="Calibri" panose="020F0502020204030204" pitchFamily="34" charset="0"/>
                <a:cs typeface="Calibri" panose="020F0502020204030204" pitchFamily="34" charset="0"/>
              </a:rPr>
              <a:t>UoI</a:t>
            </a:r>
            <a:r>
              <a:rPr lang="en-US" sz="1200" dirty="0">
                <a:latin typeface="Calibri" panose="020F0502020204030204" pitchFamily="34" charset="0"/>
                <a:cs typeface="Calibri" panose="020F0502020204030204" pitchFamily="34" charset="0"/>
              </a:rPr>
              <a:t>) for Interpretable Data Driven Discovery and Prediction. In Advances in Neural Information Processing Systems, 2017</a:t>
            </a:r>
          </a:p>
        </p:txBody>
      </p:sp>
    </p:spTree>
    <p:extLst>
      <p:ext uri="{BB962C8B-B14F-4D97-AF65-F5344CB8AC3E}">
        <p14:creationId xmlns:p14="http://schemas.microsoft.com/office/powerpoint/2010/main" val="1245820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CC5B4-5941-2E45-99F1-4AA780ABBD3C}"/>
              </a:ext>
            </a:extLst>
          </p:cNvPr>
          <p:cNvSpPr>
            <a:spLocks noGrp="1"/>
          </p:cNvSpPr>
          <p:nvPr>
            <p:ph type="title"/>
          </p:nvPr>
        </p:nvSpPr>
        <p:spPr>
          <a:xfrm>
            <a:off x="0" y="2"/>
            <a:ext cx="12192000" cy="870857"/>
          </a:xfrm>
        </p:spPr>
        <p:txBody>
          <a:bodyPr anchor="ctr">
            <a:normAutofit/>
          </a:bodyPr>
          <a:lstStyle/>
          <a:p>
            <a:r>
              <a:rPr lang="en-US" sz="4000" dirty="0"/>
              <a:t>Methods</a:t>
            </a:r>
            <a:endParaRPr lang="en-US" sz="4000" baseline="-25000" dirty="0"/>
          </a:p>
        </p:txBody>
      </p:sp>
      <p:sp>
        <p:nvSpPr>
          <p:cNvPr id="10" name="Text Placeholder 2">
            <a:extLst>
              <a:ext uri="{FF2B5EF4-FFF2-40B4-BE49-F238E27FC236}">
                <a16:creationId xmlns:a16="http://schemas.microsoft.com/office/drawing/2014/main" id="{343800A4-F615-46E6-9F55-487113FACD56}"/>
              </a:ext>
            </a:extLst>
          </p:cNvPr>
          <p:cNvSpPr>
            <a:spLocks noGrp="1"/>
          </p:cNvSpPr>
          <p:nvPr>
            <p:ph type="body" idx="1"/>
          </p:nvPr>
        </p:nvSpPr>
        <p:spPr>
          <a:xfrm>
            <a:off x="609600" y="588223"/>
            <a:ext cx="5386917" cy="685800"/>
          </a:xfrm>
        </p:spPr>
        <p:txBody>
          <a:bodyPr/>
          <a:lstStyle/>
          <a:p>
            <a:pPr algn="ctr"/>
            <a:r>
              <a:rPr lang="en-US" i="1" dirty="0" err="1">
                <a:solidFill>
                  <a:schemeClr val="tx1"/>
                </a:solidFill>
              </a:rPr>
              <a:t>UoI</a:t>
            </a:r>
            <a:r>
              <a:rPr lang="en-US" i="1" baseline="-25000" dirty="0" err="1">
                <a:solidFill>
                  <a:schemeClr val="tx1"/>
                </a:solidFill>
              </a:rPr>
              <a:t>LASSO</a:t>
            </a:r>
            <a:endParaRPr lang="en-US" dirty="0">
              <a:solidFill>
                <a:schemeClr val="tx1"/>
              </a:solidFill>
            </a:endParaRPr>
          </a:p>
        </p:txBody>
      </p:sp>
      <p:sp>
        <p:nvSpPr>
          <p:cNvPr id="12" name="Text Placeholder 3">
            <a:extLst>
              <a:ext uri="{FF2B5EF4-FFF2-40B4-BE49-F238E27FC236}">
                <a16:creationId xmlns:a16="http://schemas.microsoft.com/office/drawing/2014/main" id="{B4FB1190-5A5B-47B5-8452-3085836094A1}"/>
              </a:ext>
            </a:extLst>
          </p:cNvPr>
          <p:cNvSpPr>
            <a:spLocks noGrp="1"/>
          </p:cNvSpPr>
          <p:nvPr>
            <p:ph type="body" sz="half" idx="3"/>
          </p:nvPr>
        </p:nvSpPr>
        <p:spPr>
          <a:xfrm>
            <a:off x="6197602" y="597748"/>
            <a:ext cx="5389033" cy="685800"/>
          </a:xfrm>
        </p:spPr>
        <p:txBody>
          <a:bodyPr/>
          <a:lstStyle/>
          <a:p>
            <a:pPr algn="ctr"/>
            <a:r>
              <a:rPr lang="en-US" i="1" dirty="0" err="1">
                <a:solidFill>
                  <a:schemeClr val="tx1"/>
                </a:solidFill>
              </a:rPr>
              <a:t>UoI</a:t>
            </a:r>
            <a:r>
              <a:rPr lang="en-US" i="1" baseline="-25000" dirty="0" err="1">
                <a:solidFill>
                  <a:schemeClr val="tx1"/>
                </a:solidFill>
              </a:rPr>
              <a:t>VAR</a:t>
            </a:r>
            <a:r>
              <a:rPr lang="en-US" i="1" baseline="30000" dirty="0">
                <a:solidFill>
                  <a:schemeClr val="tx1"/>
                </a:solidFill>
              </a:rPr>
              <a:t>[2]</a:t>
            </a:r>
            <a:endParaRPr lang="en-US" baseline="30000" dirty="0">
              <a:solidFill>
                <a:schemeClr val="tx1"/>
              </a:solidFill>
            </a:endParaRPr>
          </a:p>
        </p:txBody>
      </p:sp>
      <p:pic>
        <p:nvPicPr>
          <p:cNvPr id="5" name="Content Placeholder 5" descr="A screenshot of text&#10;&#10;Description automatically generated">
            <a:extLst>
              <a:ext uri="{FF2B5EF4-FFF2-40B4-BE49-F238E27FC236}">
                <a16:creationId xmlns:a16="http://schemas.microsoft.com/office/drawing/2014/main" id="{D5B0F8DE-80D0-4F44-84EF-6909609989FD}"/>
              </a:ext>
            </a:extLst>
          </p:cNvPr>
          <p:cNvPicPr>
            <a:picLocks noGrp="1" noChangeAspect="1"/>
          </p:cNvPicPr>
          <p:nvPr>
            <p:ph sz="quarter" idx="2"/>
          </p:nvPr>
        </p:nvPicPr>
        <p:blipFill>
          <a:blip r:embed="rId2"/>
          <a:stretch>
            <a:fillRect/>
          </a:stretch>
        </p:blipFill>
        <p:spPr>
          <a:xfrm>
            <a:off x="1928876" y="1419016"/>
            <a:ext cx="2746248" cy="4038600"/>
          </a:xfrm>
          <a:noFill/>
        </p:spPr>
      </p:pic>
      <p:sp>
        <p:nvSpPr>
          <p:cNvPr id="3" name="Slide Number Placeholder 2">
            <a:extLst>
              <a:ext uri="{FF2B5EF4-FFF2-40B4-BE49-F238E27FC236}">
                <a16:creationId xmlns:a16="http://schemas.microsoft.com/office/drawing/2014/main" id="{2C27DA62-CB07-FD4F-A092-6A9A4D172962}"/>
              </a:ext>
            </a:extLst>
          </p:cNvPr>
          <p:cNvSpPr>
            <a:spLocks noGrp="1"/>
          </p:cNvSpPr>
          <p:nvPr>
            <p:ph type="sldNum" sz="quarter" idx="12"/>
          </p:nvPr>
        </p:nvSpPr>
        <p:spPr>
          <a:xfrm>
            <a:off x="851438" y="6344336"/>
            <a:ext cx="1723136" cy="365760"/>
          </a:xfrm>
        </p:spPr>
        <p:txBody>
          <a:bodyPr>
            <a:normAutofit/>
          </a:bodyPr>
          <a:lstStyle/>
          <a:p>
            <a:pPr>
              <a:spcAft>
                <a:spcPts val="600"/>
              </a:spcAft>
            </a:pPr>
            <a:fld id="{86E00D81-A243-204E-9897-44BD133A87DB}" type="slidenum">
              <a:rPr lang="en-US" sz="1350" smtClean="0"/>
              <a:pPr>
                <a:spcAft>
                  <a:spcPts val="600"/>
                </a:spcAft>
              </a:pPr>
              <a:t>3</a:t>
            </a:fld>
            <a:endParaRPr lang="en-US" sz="1350" dirty="0"/>
          </a:p>
        </p:txBody>
      </p:sp>
      <p:pic>
        <p:nvPicPr>
          <p:cNvPr id="9" name="Content Placeholder 5" descr="A close up of text on a white background&#10;&#10;Description automatically generated">
            <a:extLst>
              <a:ext uri="{FF2B5EF4-FFF2-40B4-BE49-F238E27FC236}">
                <a16:creationId xmlns:a16="http://schemas.microsoft.com/office/drawing/2014/main" id="{EC257C39-EC5F-3A4A-99FF-108E1891DC94}"/>
              </a:ext>
            </a:extLst>
          </p:cNvPr>
          <p:cNvPicPr>
            <a:picLocks noChangeAspect="1"/>
          </p:cNvPicPr>
          <p:nvPr/>
        </p:nvPicPr>
        <p:blipFill>
          <a:blip r:embed="rId3"/>
          <a:stretch>
            <a:fillRect/>
          </a:stretch>
        </p:blipFill>
        <p:spPr>
          <a:xfrm>
            <a:off x="7395024" y="1385144"/>
            <a:ext cx="2757675" cy="5080808"/>
          </a:xfrm>
          <a:prstGeom prst="rect">
            <a:avLst/>
          </a:prstGeom>
          <a:noFill/>
          <a:ln>
            <a:noFill/>
          </a:ln>
        </p:spPr>
      </p:pic>
      <p:sp>
        <p:nvSpPr>
          <p:cNvPr id="6" name="TextBox 5">
            <a:extLst>
              <a:ext uri="{FF2B5EF4-FFF2-40B4-BE49-F238E27FC236}">
                <a16:creationId xmlns:a16="http://schemas.microsoft.com/office/drawing/2014/main" id="{D59ED9F8-9B66-504E-97F5-9233B82A1E41}"/>
              </a:ext>
            </a:extLst>
          </p:cNvPr>
          <p:cNvSpPr txBox="1"/>
          <p:nvPr/>
        </p:nvSpPr>
        <p:spPr>
          <a:xfrm>
            <a:off x="4810217" y="1670442"/>
            <a:ext cx="1959062" cy="307777"/>
          </a:xfrm>
          <a:prstGeom prst="rect">
            <a:avLst/>
          </a:prstGeom>
          <a:noFill/>
          <a:ln>
            <a:solidFill>
              <a:schemeClr val="accent1"/>
            </a:solidFill>
          </a:ln>
        </p:spPr>
        <p:txBody>
          <a:bodyPr wrap="none" rtlCol="0">
            <a:spAutoFit/>
          </a:bodyPr>
          <a:lstStyle/>
          <a:p>
            <a:r>
              <a:rPr lang="en-US" sz="1400" dirty="0"/>
              <a:t>Bootstrap parallelization</a:t>
            </a:r>
          </a:p>
        </p:txBody>
      </p:sp>
      <p:sp>
        <p:nvSpPr>
          <p:cNvPr id="16" name="TextBox 15">
            <a:extLst>
              <a:ext uri="{FF2B5EF4-FFF2-40B4-BE49-F238E27FC236}">
                <a16:creationId xmlns:a16="http://schemas.microsoft.com/office/drawing/2014/main" id="{F2C7AB80-2746-214F-9A14-4380385C60CF}"/>
              </a:ext>
            </a:extLst>
          </p:cNvPr>
          <p:cNvSpPr txBox="1"/>
          <p:nvPr/>
        </p:nvSpPr>
        <p:spPr>
          <a:xfrm>
            <a:off x="4576044" y="2066861"/>
            <a:ext cx="2400144" cy="307777"/>
          </a:xfrm>
          <a:prstGeom prst="rect">
            <a:avLst/>
          </a:prstGeom>
          <a:noFill/>
          <a:ln>
            <a:solidFill>
              <a:schemeClr val="accent1"/>
            </a:solidFill>
          </a:ln>
        </p:spPr>
        <p:txBody>
          <a:bodyPr wrap="none" rtlCol="0">
            <a:spAutoFit/>
          </a:bodyPr>
          <a:lstStyle/>
          <a:p>
            <a:r>
              <a:rPr lang="en-US" sz="1400" dirty="0"/>
              <a:t>hyperparameter parallelization</a:t>
            </a:r>
          </a:p>
        </p:txBody>
      </p:sp>
      <p:sp>
        <p:nvSpPr>
          <p:cNvPr id="17" name="TextBox 16">
            <a:extLst>
              <a:ext uri="{FF2B5EF4-FFF2-40B4-BE49-F238E27FC236}">
                <a16:creationId xmlns:a16="http://schemas.microsoft.com/office/drawing/2014/main" id="{ABA5A6AC-6843-434E-AD86-F772F2B8AE2E}"/>
              </a:ext>
            </a:extLst>
          </p:cNvPr>
          <p:cNvSpPr txBox="1"/>
          <p:nvPr/>
        </p:nvSpPr>
        <p:spPr>
          <a:xfrm>
            <a:off x="4571286" y="2519002"/>
            <a:ext cx="2322367" cy="307777"/>
          </a:xfrm>
          <a:prstGeom prst="rect">
            <a:avLst/>
          </a:prstGeom>
          <a:noFill/>
          <a:ln>
            <a:solidFill>
              <a:schemeClr val="accent1"/>
            </a:solidFill>
          </a:ln>
        </p:spPr>
        <p:txBody>
          <a:bodyPr wrap="none" rtlCol="0">
            <a:spAutoFit/>
          </a:bodyPr>
          <a:lstStyle/>
          <a:p>
            <a:r>
              <a:rPr lang="en-US" sz="1400" dirty="0">
                <a:latin typeface="Calibri" panose="020F0502020204030204" pitchFamily="34" charset="0"/>
                <a:cs typeface="Calibri" panose="020F0502020204030204" pitchFamily="34" charset="0"/>
              </a:rPr>
              <a:t>Distributed LASSO-ADMM [1]</a:t>
            </a:r>
          </a:p>
        </p:txBody>
      </p:sp>
      <p:sp>
        <p:nvSpPr>
          <p:cNvPr id="18" name="Rectangle 17">
            <a:extLst>
              <a:ext uri="{FF2B5EF4-FFF2-40B4-BE49-F238E27FC236}">
                <a16:creationId xmlns:a16="http://schemas.microsoft.com/office/drawing/2014/main" id="{4734C5C8-B381-5545-AE87-EC8F7C68B3F6}"/>
              </a:ext>
            </a:extLst>
          </p:cNvPr>
          <p:cNvSpPr/>
          <p:nvPr/>
        </p:nvSpPr>
        <p:spPr>
          <a:xfrm>
            <a:off x="2144361" y="1857785"/>
            <a:ext cx="1361661" cy="142736"/>
          </a:xfrm>
          <a:prstGeom prst="rect">
            <a:avLst/>
          </a:prstGeom>
          <a:solidFill>
            <a:schemeClr val="lt1">
              <a:alpha val="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7B5504C-D874-1B4A-B01B-489AAC9E9FD8}"/>
              </a:ext>
            </a:extLst>
          </p:cNvPr>
          <p:cNvSpPr/>
          <p:nvPr/>
        </p:nvSpPr>
        <p:spPr>
          <a:xfrm>
            <a:off x="2239621" y="2116207"/>
            <a:ext cx="1361661" cy="139498"/>
          </a:xfrm>
          <a:prstGeom prst="rect">
            <a:avLst/>
          </a:prstGeom>
          <a:solidFill>
            <a:schemeClr val="lt1">
              <a:alpha val="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D576727-F170-674B-B32C-AEEBC05EDDBB}"/>
              </a:ext>
            </a:extLst>
          </p:cNvPr>
          <p:cNvSpPr/>
          <p:nvPr/>
        </p:nvSpPr>
        <p:spPr>
          <a:xfrm>
            <a:off x="7575061" y="1845139"/>
            <a:ext cx="1361661" cy="142736"/>
          </a:xfrm>
          <a:prstGeom prst="rect">
            <a:avLst/>
          </a:prstGeom>
          <a:solidFill>
            <a:schemeClr val="lt1">
              <a:alpha val="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BC9B658A-4D46-184C-8A79-651040286E60}"/>
              </a:ext>
            </a:extLst>
          </p:cNvPr>
          <p:cNvSpPr/>
          <p:nvPr/>
        </p:nvSpPr>
        <p:spPr>
          <a:xfrm>
            <a:off x="7613054" y="2336673"/>
            <a:ext cx="1361661" cy="139498"/>
          </a:xfrm>
          <a:prstGeom prst="rect">
            <a:avLst/>
          </a:prstGeom>
          <a:solidFill>
            <a:schemeClr val="lt1">
              <a:alpha val="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cxnSp>
        <p:nvCxnSpPr>
          <p:cNvPr id="23" name="Straight Arrow Connector 22">
            <a:extLst>
              <a:ext uri="{FF2B5EF4-FFF2-40B4-BE49-F238E27FC236}">
                <a16:creationId xmlns:a16="http://schemas.microsoft.com/office/drawing/2014/main" id="{AA18F92C-38B5-524D-AAC2-20A4DF9B0AC1}"/>
              </a:ext>
            </a:extLst>
          </p:cNvPr>
          <p:cNvCxnSpPr>
            <a:stCxn id="18" idx="3"/>
            <a:endCxn id="6" idx="1"/>
          </p:cNvCxnSpPr>
          <p:nvPr/>
        </p:nvCxnSpPr>
        <p:spPr>
          <a:xfrm flipV="1">
            <a:off x="3506022" y="1824331"/>
            <a:ext cx="1304195" cy="104822"/>
          </a:xfrm>
          <a:prstGeom prst="straightConnector1">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301A7CCB-FC72-014C-94B0-295820032E3A}"/>
              </a:ext>
            </a:extLst>
          </p:cNvPr>
          <p:cNvCxnSpPr>
            <a:stCxn id="21" idx="1"/>
            <a:endCxn id="6" idx="3"/>
          </p:cNvCxnSpPr>
          <p:nvPr/>
        </p:nvCxnSpPr>
        <p:spPr>
          <a:xfrm flipH="1" flipV="1">
            <a:off x="6769279" y="1824331"/>
            <a:ext cx="805782" cy="92176"/>
          </a:xfrm>
          <a:prstGeom prst="straightConnector1">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FF969DFE-66A5-C543-B7AC-4781BCADFD37}"/>
              </a:ext>
            </a:extLst>
          </p:cNvPr>
          <p:cNvCxnSpPr>
            <a:cxnSpLocks/>
            <a:stCxn id="19" idx="3"/>
            <a:endCxn id="16" idx="1"/>
          </p:cNvCxnSpPr>
          <p:nvPr/>
        </p:nvCxnSpPr>
        <p:spPr>
          <a:xfrm>
            <a:off x="3601282" y="2185956"/>
            <a:ext cx="974762" cy="34794"/>
          </a:xfrm>
          <a:prstGeom prst="straightConnector1">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149D58C2-138A-794D-A26C-1EE222890293}"/>
              </a:ext>
            </a:extLst>
          </p:cNvPr>
          <p:cNvCxnSpPr>
            <a:stCxn id="22" idx="1"/>
            <a:endCxn id="16" idx="3"/>
          </p:cNvCxnSpPr>
          <p:nvPr/>
        </p:nvCxnSpPr>
        <p:spPr>
          <a:xfrm flipH="1" flipV="1">
            <a:off x="6976188" y="2220750"/>
            <a:ext cx="636866" cy="185672"/>
          </a:xfrm>
          <a:prstGeom prst="straightConnector1">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3756789-6161-DD4B-9F61-0366BCCBA5AE}"/>
              </a:ext>
            </a:extLst>
          </p:cNvPr>
          <p:cNvCxnSpPr>
            <a:cxnSpLocks/>
            <a:endCxn id="17" idx="1"/>
          </p:cNvCxnSpPr>
          <p:nvPr/>
        </p:nvCxnSpPr>
        <p:spPr>
          <a:xfrm>
            <a:off x="4033406" y="2334468"/>
            <a:ext cx="537880" cy="338423"/>
          </a:xfrm>
          <a:prstGeom prst="straightConnector1">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CE0B55D3-F1D9-0247-8C76-80219C2BCA32}"/>
              </a:ext>
            </a:extLst>
          </p:cNvPr>
          <p:cNvCxnSpPr>
            <a:endCxn id="17" idx="3"/>
          </p:cNvCxnSpPr>
          <p:nvPr/>
        </p:nvCxnSpPr>
        <p:spPr>
          <a:xfrm flipH="1">
            <a:off x="6893653" y="2547302"/>
            <a:ext cx="922859" cy="125589"/>
          </a:xfrm>
          <a:prstGeom prst="straightConnector1">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3DEF1135-1F10-0843-A6F7-69F6C1B36326}"/>
              </a:ext>
            </a:extLst>
          </p:cNvPr>
          <p:cNvSpPr txBox="1"/>
          <p:nvPr/>
        </p:nvSpPr>
        <p:spPr>
          <a:xfrm>
            <a:off x="1310125" y="5765960"/>
            <a:ext cx="5778568" cy="577081"/>
          </a:xfrm>
          <a:prstGeom prst="rect">
            <a:avLst/>
          </a:prstGeom>
          <a:noFill/>
        </p:spPr>
        <p:txBody>
          <a:bodyPr wrap="square" rtlCol="0">
            <a:spAutoFit/>
          </a:bodyPr>
          <a:lstStyle/>
          <a:p>
            <a:r>
              <a:rPr lang="en-US" sz="1050" dirty="0">
                <a:latin typeface="Calibri" panose="020F0502020204030204" pitchFamily="34" charset="0"/>
                <a:cs typeface="Calibri" panose="020F0502020204030204" pitchFamily="34" charset="0"/>
              </a:rPr>
              <a:t>[1] Stephen Boyd et al. Distributed optimization and statistical learning via the alternating direction method of multipliers. Foundations and Trends® in Machine Learning, 3(1):1–122, 2011.</a:t>
            </a:r>
          </a:p>
          <a:p>
            <a:endParaRPr lang="en-US" sz="1050" dirty="0">
              <a:latin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58DF8137-6589-C243-AC7C-5AB453049746}"/>
              </a:ext>
            </a:extLst>
          </p:cNvPr>
          <p:cNvSpPr txBox="1"/>
          <p:nvPr/>
        </p:nvSpPr>
        <p:spPr>
          <a:xfrm>
            <a:off x="1310125" y="6219412"/>
            <a:ext cx="5817908" cy="553998"/>
          </a:xfrm>
          <a:prstGeom prst="rect">
            <a:avLst/>
          </a:prstGeom>
          <a:noFill/>
        </p:spPr>
        <p:txBody>
          <a:bodyPr wrap="square" rtlCol="0">
            <a:spAutoFit/>
          </a:bodyPr>
          <a:lstStyle/>
          <a:p>
            <a:r>
              <a:rPr lang="en-US" sz="1000" dirty="0">
                <a:latin typeface="Calibri" panose="020F0502020204030204" pitchFamily="34" charset="0"/>
                <a:cs typeface="Calibri" panose="020F0502020204030204" pitchFamily="34" charset="0"/>
              </a:rPr>
              <a:t>[2] Trevor Ruiz, Mahesh Balasubramanian, Kristofer E Bouchard, and </a:t>
            </a:r>
            <a:r>
              <a:rPr lang="en-US" sz="1000" dirty="0" err="1">
                <a:latin typeface="Calibri" panose="020F0502020204030204" pitchFamily="34" charset="0"/>
                <a:cs typeface="Calibri" panose="020F0502020204030204" pitchFamily="34" charset="0"/>
              </a:rPr>
              <a:t>Sharmodeep</a:t>
            </a:r>
            <a:r>
              <a:rPr lang="en-US" sz="1000" dirty="0">
                <a:latin typeface="Calibri" panose="020F0502020204030204" pitchFamily="34" charset="0"/>
                <a:cs typeface="Calibri" panose="020F0502020204030204" pitchFamily="34" charset="0"/>
              </a:rPr>
              <a:t> Bhattacharyya. Sparse, low-bias, and scalable estimation of high</a:t>
            </a:r>
          </a:p>
          <a:p>
            <a:r>
              <a:rPr lang="en-US" sz="1000" dirty="0">
                <a:latin typeface="Calibri" panose="020F0502020204030204" pitchFamily="34" charset="0"/>
                <a:cs typeface="Calibri" panose="020F0502020204030204" pitchFamily="34" charset="0"/>
              </a:rPr>
              <a:t>dimensional vector autoregressive models via union of intersections. </a:t>
            </a:r>
            <a:r>
              <a:rPr lang="en-US" sz="1000" dirty="0" err="1">
                <a:latin typeface="Calibri" panose="020F0502020204030204" pitchFamily="34" charset="0"/>
                <a:cs typeface="Calibri" panose="020F0502020204030204" pitchFamily="34" charset="0"/>
              </a:rPr>
              <a:t>arXiv</a:t>
            </a:r>
            <a:r>
              <a:rPr lang="en-US" sz="1000" dirty="0">
                <a:latin typeface="Calibri" panose="020F0502020204030204" pitchFamily="34" charset="0"/>
                <a:cs typeface="Calibri" panose="020F0502020204030204" pitchFamily="34" charset="0"/>
              </a:rPr>
              <a:t> preprint arXiv:1908.11464, 2019.</a:t>
            </a:r>
          </a:p>
        </p:txBody>
      </p:sp>
    </p:spTree>
    <p:extLst>
      <p:ext uri="{BB962C8B-B14F-4D97-AF65-F5344CB8AC3E}">
        <p14:creationId xmlns:p14="http://schemas.microsoft.com/office/powerpoint/2010/main" val="231548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17"/>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2"/>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21" grpId="0" animBg="1"/>
      <p:bldP spid="21" grpId="1" animBg="1"/>
      <p:bldP spid="22" grpId="0" animBg="1"/>
      <p:bldP spid="22" grpId="1" animBg="1"/>
      <p:bldP spid="39" grpId="0"/>
      <p:bldP spid="39"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C9E2A-DF33-8D44-B05D-602495E9468B}"/>
              </a:ext>
            </a:extLst>
          </p:cNvPr>
          <p:cNvSpPr>
            <a:spLocks noGrp="1"/>
          </p:cNvSpPr>
          <p:nvPr>
            <p:ph type="title"/>
          </p:nvPr>
        </p:nvSpPr>
        <p:spPr/>
        <p:txBody>
          <a:bodyPr/>
          <a:lstStyle/>
          <a:p>
            <a:r>
              <a:rPr lang="en-US" sz="4000" dirty="0">
                <a:latin typeface="Calibri" panose="020F0502020204030204" pitchFamily="34" charset="0"/>
                <a:cs typeface="Calibri" panose="020F0502020204030204" pitchFamily="34" charset="0"/>
              </a:rPr>
              <a:t>Challenges in Scaling </a:t>
            </a:r>
            <a:r>
              <a:rPr lang="en-US" sz="4000" i="1" dirty="0" err="1">
                <a:latin typeface="Calibri" panose="020F0502020204030204" pitchFamily="34" charset="0"/>
                <a:cs typeface="Calibri" panose="020F0502020204030204" pitchFamily="34" charset="0"/>
              </a:rPr>
              <a:t>UoI</a:t>
            </a:r>
            <a:r>
              <a:rPr lang="en-US" sz="4000" i="1" baseline="-25000" dirty="0" err="1">
                <a:latin typeface="Calibri" panose="020F0502020204030204" pitchFamily="34" charset="0"/>
                <a:cs typeface="Calibri" panose="020F0502020204030204" pitchFamily="34" charset="0"/>
              </a:rPr>
              <a:t>LASSO</a:t>
            </a:r>
            <a:r>
              <a:rPr lang="en-US" sz="4000" dirty="0">
                <a:latin typeface="Calibri" panose="020F0502020204030204" pitchFamily="34" charset="0"/>
                <a:cs typeface="Calibri" panose="020F0502020204030204" pitchFamily="34" charset="0"/>
              </a:rPr>
              <a:t> and </a:t>
            </a:r>
            <a:r>
              <a:rPr lang="en-US" sz="4000" i="1" dirty="0" err="1">
                <a:latin typeface="Calibri" panose="020F0502020204030204" pitchFamily="34" charset="0"/>
                <a:cs typeface="Calibri" panose="020F0502020204030204" pitchFamily="34" charset="0"/>
              </a:rPr>
              <a:t>UoI</a:t>
            </a:r>
            <a:r>
              <a:rPr lang="en-US" sz="4000" i="1" baseline="-25000" dirty="0" err="1">
                <a:latin typeface="Calibri" panose="020F0502020204030204" pitchFamily="34" charset="0"/>
                <a:cs typeface="Calibri" panose="020F0502020204030204" pitchFamily="34" charset="0"/>
              </a:rPr>
              <a:t>VAR</a:t>
            </a:r>
            <a:endParaRPr lang="en-US" sz="4000" dirty="0"/>
          </a:p>
        </p:txBody>
      </p:sp>
      <p:sp>
        <p:nvSpPr>
          <p:cNvPr id="5" name="Content Placeholder 4">
            <a:extLst>
              <a:ext uri="{FF2B5EF4-FFF2-40B4-BE49-F238E27FC236}">
                <a16:creationId xmlns:a16="http://schemas.microsoft.com/office/drawing/2014/main" id="{C5C7FB86-F536-2349-97DD-6C3DFF6F352B}"/>
              </a:ext>
            </a:extLst>
          </p:cNvPr>
          <p:cNvSpPr>
            <a:spLocks noGrp="1"/>
          </p:cNvSpPr>
          <p:nvPr>
            <p:ph sz="quarter" idx="2"/>
          </p:nvPr>
        </p:nvSpPr>
        <p:spPr>
          <a:xfrm>
            <a:off x="609600" y="1397213"/>
            <a:ext cx="5384800" cy="4038600"/>
          </a:xfrm>
        </p:spPr>
        <p:txBody>
          <a:bodyPr>
            <a:normAutofit/>
          </a:bodyPr>
          <a:lstStyle/>
          <a:p>
            <a:r>
              <a:rPr lang="en-US" sz="1800" dirty="0"/>
              <a:t>Data I/O : For large input data set sizes conventional methodology</a:t>
            </a:r>
            <a:r>
              <a:rPr lang="en-US" sz="1800" baseline="30000" dirty="0"/>
              <a:t>1 </a:t>
            </a:r>
            <a:r>
              <a:rPr lang="en-US" sz="1800" dirty="0"/>
              <a:t>repeatedly access  the data file that takes a lot of data access time.</a:t>
            </a:r>
          </a:p>
          <a:p>
            <a:pPr lvl="1"/>
            <a:r>
              <a:rPr lang="en-US" sz="1800" dirty="0"/>
              <a:t>Dividing the data set into chunks for faster access reduces selection and estimation accuracy.</a:t>
            </a:r>
          </a:p>
          <a:p>
            <a:pPr lvl="1"/>
            <a:r>
              <a:rPr lang="en-US" sz="1800" dirty="0"/>
              <a:t>Beyond 1TB data set size the conventional method’s data read time exceeded 5 hours</a:t>
            </a:r>
            <a:r>
              <a:rPr lang="en-US" sz="1800" baseline="30000" dirty="0"/>
              <a:t>2</a:t>
            </a:r>
            <a:r>
              <a:rPr lang="en-US" sz="1800" dirty="0"/>
              <a:t>.</a:t>
            </a:r>
            <a:endParaRPr lang="en-US" sz="1800" baseline="30000" dirty="0"/>
          </a:p>
          <a:p>
            <a:endParaRPr lang="en-US" sz="1800" dirty="0"/>
          </a:p>
        </p:txBody>
      </p:sp>
      <p:sp>
        <p:nvSpPr>
          <p:cNvPr id="6" name="Content Placeholder 5">
            <a:extLst>
              <a:ext uri="{FF2B5EF4-FFF2-40B4-BE49-F238E27FC236}">
                <a16:creationId xmlns:a16="http://schemas.microsoft.com/office/drawing/2014/main" id="{B2988084-6216-7842-8CE1-0B59DBC67202}"/>
              </a:ext>
            </a:extLst>
          </p:cNvPr>
          <p:cNvSpPr>
            <a:spLocks noGrp="1"/>
          </p:cNvSpPr>
          <p:nvPr>
            <p:ph sz="quarter" idx="4"/>
          </p:nvPr>
        </p:nvSpPr>
        <p:spPr>
          <a:xfrm>
            <a:off x="6197600" y="1397213"/>
            <a:ext cx="5384800" cy="4038600"/>
          </a:xfrm>
        </p:spPr>
        <p:txBody>
          <a:bodyPr>
            <a:normAutofit/>
          </a:bodyPr>
          <a:lstStyle/>
          <a:p>
            <a:r>
              <a:rPr lang="en-US" sz="2000" dirty="0">
                <a:latin typeface="Calibri" panose="020F0502020204030204" pitchFamily="34" charset="0"/>
                <a:cs typeface="Calibri" panose="020F0502020204030204" pitchFamily="34" charset="0"/>
              </a:rPr>
              <a:t>Although VAR models provide a flexible framework and are probabilistically tractable scaling VAR inference to massive data sets is a major challenge due to unfavorable scaling of the problem size with the number of nodes or features in the network.</a:t>
            </a:r>
            <a:endParaRPr lang="en-US" sz="2000" dirty="0"/>
          </a:p>
          <a:p>
            <a:r>
              <a:rPr lang="en-US" sz="2000" dirty="0"/>
              <a:t>It is rare to encounter VAR models with more than 50 nodes or features.</a:t>
            </a:r>
          </a:p>
          <a:p>
            <a:r>
              <a:rPr lang="en-US" sz="2000" dirty="0"/>
              <a:t>There has been no previous formalization for </a:t>
            </a:r>
            <a:r>
              <a:rPr lang="en-US" sz="2000"/>
              <a:t>parallelizing the </a:t>
            </a:r>
            <a:r>
              <a:rPr lang="en-US" sz="2000" dirty="0"/>
              <a:t>Kronecker product and vectorization. </a:t>
            </a:r>
          </a:p>
          <a:p>
            <a:endParaRPr lang="en-US" sz="2000" dirty="0"/>
          </a:p>
        </p:txBody>
      </p:sp>
      <p:sp>
        <p:nvSpPr>
          <p:cNvPr id="7" name="Slide Number Placeholder 6">
            <a:extLst>
              <a:ext uri="{FF2B5EF4-FFF2-40B4-BE49-F238E27FC236}">
                <a16:creationId xmlns:a16="http://schemas.microsoft.com/office/drawing/2014/main" id="{CA3DFE0D-17B7-2745-8487-F7B42FC1EAE9}"/>
              </a:ext>
            </a:extLst>
          </p:cNvPr>
          <p:cNvSpPr>
            <a:spLocks noGrp="1"/>
          </p:cNvSpPr>
          <p:nvPr>
            <p:ph type="sldNum" sz="quarter" idx="12"/>
          </p:nvPr>
        </p:nvSpPr>
        <p:spPr>
          <a:xfrm>
            <a:off x="882099" y="6397910"/>
            <a:ext cx="1723136" cy="365760"/>
          </a:xfrm>
        </p:spPr>
        <p:txBody>
          <a:bodyPr/>
          <a:lstStyle/>
          <a:p>
            <a:fld id="{86E00D81-A243-204E-9897-44BD133A87DB}" type="slidenum">
              <a:rPr lang="en-US" sz="1360" smtClean="0"/>
              <a:t>4</a:t>
            </a:fld>
            <a:endParaRPr lang="en-US" sz="1360" dirty="0"/>
          </a:p>
        </p:txBody>
      </p:sp>
      <p:pic>
        <p:nvPicPr>
          <p:cNvPr id="8" name="Picture 7" descr="A screenshot of a cell phone&#10;&#10;Description automatically generated">
            <a:extLst>
              <a:ext uri="{FF2B5EF4-FFF2-40B4-BE49-F238E27FC236}">
                <a16:creationId xmlns:a16="http://schemas.microsoft.com/office/drawing/2014/main" id="{54499147-E52D-F84C-A6D6-A6109C75E049}"/>
              </a:ext>
            </a:extLst>
          </p:cNvPr>
          <p:cNvPicPr>
            <a:picLocks noChangeAspect="1"/>
          </p:cNvPicPr>
          <p:nvPr/>
        </p:nvPicPr>
        <p:blipFill>
          <a:blip r:embed="rId2"/>
          <a:stretch>
            <a:fillRect/>
          </a:stretch>
        </p:blipFill>
        <p:spPr>
          <a:xfrm>
            <a:off x="1743667" y="4021685"/>
            <a:ext cx="2642479" cy="1309308"/>
          </a:xfrm>
          <a:prstGeom prst="rect">
            <a:avLst/>
          </a:prstGeom>
          <a:noFill/>
          <a:ln w="6350">
            <a:solidFill>
              <a:schemeClr val="tx1">
                <a:alpha val="98000"/>
              </a:schemeClr>
            </a:solidFill>
          </a:ln>
        </p:spPr>
      </p:pic>
      <p:sp>
        <p:nvSpPr>
          <p:cNvPr id="9" name="TextBox 8">
            <a:extLst>
              <a:ext uri="{FF2B5EF4-FFF2-40B4-BE49-F238E27FC236}">
                <a16:creationId xmlns:a16="http://schemas.microsoft.com/office/drawing/2014/main" id="{753A4BDD-9C4E-CE40-A09B-5C2C4308A088}"/>
              </a:ext>
            </a:extLst>
          </p:cNvPr>
          <p:cNvSpPr txBox="1"/>
          <p:nvPr/>
        </p:nvSpPr>
        <p:spPr>
          <a:xfrm>
            <a:off x="1112374" y="5472794"/>
            <a:ext cx="4313066" cy="1107996"/>
          </a:xfrm>
          <a:prstGeom prst="rect">
            <a:avLst/>
          </a:prstGeom>
          <a:noFill/>
        </p:spPr>
        <p:txBody>
          <a:bodyPr wrap="square" rtlCol="0">
            <a:spAutoFit/>
          </a:bodyPr>
          <a:lstStyle/>
          <a:p>
            <a:pPr marL="342900" indent="-342900">
              <a:buAutoNum type="arabicPeriod"/>
            </a:pPr>
            <a:r>
              <a:rPr lang="en-US" sz="1100" dirty="0">
                <a:latin typeface="Calibri" panose="020F0502020204030204" pitchFamily="34" charset="0"/>
                <a:cs typeface="Calibri" panose="020F0502020204030204" pitchFamily="34" charset="0"/>
              </a:rPr>
              <a:t>Reading the data file in chunks, using single core,  and distributing the data to the other cores.</a:t>
            </a:r>
          </a:p>
          <a:p>
            <a:pPr marL="342900" indent="-342900">
              <a:buAutoNum type="arabicPeriod"/>
            </a:pPr>
            <a:r>
              <a:rPr lang="en-US" sz="1100" dirty="0">
                <a:latin typeface="Calibri" panose="020F0502020204030204" pitchFamily="34" charset="0"/>
                <a:cs typeface="Calibri" panose="020F0502020204030204" pitchFamily="34" charset="0"/>
              </a:rPr>
              <a:t>The read and distribution times are collected by executing the conventional method implementation on NERSC’s Cori KNL supercomputer. The data sets were synthetic in HDF5 file format.</a:t>
            </a:r>
          </a:p>
          <a:p>
            <a:pPr marL="342900" indent="-342900">
              <a:buAutoNum type="arabicPeriod"/>
            </a:pPr>
            <a:endParaRPr lang="en-US" sz="1100" dirty="0">
              <a:latin typeface="Calibri" panose="020F0502020204030204" pitchFamily="34" charset="0"/>
              <a:cs typeface="Calibri" panose="020F0502020204030204" pitchFamily="34" charset="0"/>
            </a:endParaRPr>
          </a:p>
        </p:txBody>
      </p:sp>
      <p:sp>
        <p:nvSpPr>
          <p:cNvPr id="10" name="Text Placeholder 2">
            <a:extLst>
              <a:ext uri="{FF2B5EF4-FFF2-40B4-BE49-F238E27FC236}">
                <a16:creationId xmlns:a16="http://schemas.microsoft.com/office/drawing/2014/main" id="{D779DCBB-DF4C-EF43-B68F-B67A816F6753}"/>
              </a:ext>
            </a:extLst>
          </p:cNvPr>
          <p:cNvSpPr>
            <a:spLocks noGrp="1"/>
          </p:cNvSpPr>
          <p:nvPr>
            <p:ph type="body" idx="1"/>
          </p:nvPr>
        </p:nvSpPr>
        <p:spPr>
          <a:xfrm>
            <a:off x="609600" y="649183"/>
            <a:ext cx="5386917" cy="685800"/>
          </a:xfrm>
        </p:spPr>
        <p:txBody>
          <a:bodyPr/>
          <a:lstStyle/>
          <a:p>
            <a:pPr algn="ctr"/>
            <a:r>
              <a:rPr lang="en-US" i="1" dirty="0" err="1">
                <a:solidFill>
                  <a:schemeClr val="tx1"/>
                </a:solidFill>
              </a:rPr>
              <a:t>UoI</a:t>
            </a:r>
            <a:r>
              <a:rPr lang="en-US" i="1" baseline="-25000" dirty="0" err="1">
                <a:solidFill>
                  <a:schemeClr val="tx1"/>
                </a:solidFill>
              </a:rPr>
              <a:t>LASSO</a:t>
            </a:r>
            <a:endParaRPr lang="en-US" dirty="0">
              <a:solidFill>
                <a:schemeClr val="tx1"/>
              </a:solidFill>
            </a:endParaRPr>
          </a:p>
        </p:txBody>
      </p:sp>
      <p:sp>
        <p:nvSpPr>
          <p:cNvPr id="11" name="Text Placeholder 3">
            <a:extLst>
              <a:ext uri="{FF2B5EF4-FFF2-40B4-BE49-F238E27FC236}">
                <a16:creationId xmlns:a16="http://schemas.microsoft.com/office/drawing/2014/main" id="{AA41DB4A-3D4E-4245-A33A-9641412D9FD1}"/>
              </a:ext>
            </a:extLst>
          </p:cNvPr>
          <p:cNvSpPr>
            <a:spLocks noGrp="1"/>
          </p:cNvSpPr>
          <p:nvPr>
            <p:ph type="body" sz="half" idx="3"/>
          </p:nvPr>
        </p:nvSpPr>
        <p:spPr>
          <a:xfrm>
            <a:off x="6197602" y="658708"/>
            <a:ext cx="5389033" cy="685800"/>
          </a:xfrm>
        </p:spPr>
        <p:txBody>
          <a:bodyPr/>
          <a:lstStyle/>
          <a:p>
            <a:pPr algn="ctr"/>
            <a:r>
              <a:rPr lang="en-US" i="1" dirty="0" err="1">
                <a:solidFill>
                  <a:schemeClr val="tx1"/>
                </a:solidFill>
              </a:rPr>
              <a:t>UoI</a:t>
            </a:r>
            <a:r>
              <a:rPr lang="en-US" i="1" baseline="-25000" dirty="0" err="1">
                <a:solidFill>
                  <a:schemeClr val="tx1"/>
                </a:solidFill>
              </a:rPr>
              <a:t>VAR</a:t>
            </a:r>
            <a:endParaRPr lang="en-US" baseline="30000" dirty="0">
              <a:solidFill>
                <a:schemeClr val="tx1"/>
              </a:solidFill>
            </a:endParaRPr>
          </a:p>
        </p:txBody>
      </p:sp>
    </p:spTree>
    <p:extLst>
      <p:ext uri="{BB962C8B-B14F-4D97-AF65-F5344CB8AC3E}">
        <p14:creationId xmlns:p14="http://schemas.microsoft.com/office/powerpoint/2010/main" val="4034676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FB394-3220-E143-84FC-41B98F668C08}"/>
              </a:ext>
            </a:extLst>
          </p:cNvPr>
          <p:cNvSpPr>
            <a:spLocks noGrp="1"/>
          </p:cNvSpPr>
          <p:nvPr>
            <p:ph type="title"/>
          </p:nvPr>
        </p:nvSpPr>
        <p:spPr/>
        <p:txBody>
          <a:bodyPr/>
          <a:lstStyle/>
          <a:p>
            <a:r>
              <a:rPr lang="en-US" sz="4000" dirty="0">
                <a:latin typeface="Calibri" panose="020F0502020204030204" pitchFamily="34" charset="0"/>
                <a:cs typeface="Calibri" panose="020F0502020204030204" pitchFamily="34" charset="0"/>
              </a:rPr>
              <a:t>Randomized Data Distribution</a:t>
            </a:r>
          </a:p>
        </p:txBody>
      </p:sp>
      <p:sp>
        <p:nvSpPr>
          <p:cNvPr id="3" name="Slide Number Placeholder 2">
            <a:extLst>
              <a:ext uri="{FF2B5EF4-FFF2-40B4-BE49-F238E27FC236}">
                <a16:creationId xmlns:a16="http://schemas.microsoft.com/office/drawing/2014/main" id="{EC33D773-F3B9-0C4E-932F-1BD3C890D114}"/>
              </a:ext>
            </a:extLst>
          </p:cNvPr>
          <p:cNvSpPr>
            <a:spLocks noGrp="1"/>
          </p:cNvSpPr>
          <p:nvPr>
            <p:ph type="sldNum" sz="quarter" idx="12"/>
          </p:nvPr>
        </p:nvSpPr>
        <p:spPr>
          <a:xfrm>
            <a:off x="873302" y="6379333"/>
            <a:ext cx="1261164" cy="365760"/>
          </a:xfrm>
        </p:spPr>
        <p:txBody>
          <a:bodyPr/>
          <a:lstStyle/>
          <a:p>
            <a:pPr defTabSz="685800">
              <a:defRPr/>
            </a:pPr>
            <a:fld id="{FEFC07C8-73AF-4C93-9657-3F05B2743F4C}" type="slidenum">
              <a:rPr lang="en-US" altLang="zh-CN" sz="1350">
                <a:solidFill>
                  <a:prstClr val="black"/>
                </a:solidFill>
              </a:rPr>
              <a:pPr defTabSz="685800">
                <a:defRPr/>
              </a:pPr>
              <a:t>5</a:t>
            </a:fld>
            <a:endParaRPr lang="en-US" altLang="zh-CN" sz="1350" dirty="0">
              <a:solidFill>
                <a:prstClr val="black"/>
              </a:solidFill>
            </a:endParaRPr>
          </a:p>
        </p:txBody>
      </p:sp>
      <p:sp>
        <p:nvSpPr>
          <p:cNvPr id="4" name="Content Placeholder 3">
            <a:extLst>
              <a:ext uri="{FF2B5EF4-FFF2-40B4-BE49-F238E27FC236}">
                <a16:creationId xmlns:a16="http://schemas.microsoft.com/office/drawing/2014/main" id="{DE0A2A5F-8778-EF4C-84C4-F632388F969E}"/>
              </a:ext>
            </a:extLst>
          </p:cNvPr>
          <p:cNvSpPr>
            <a:spLocks noGrp="1"/>
          </p:cNvSpPr>
          <p:nvPr>
            <p:ph sz="quarter" idx="1"/>
          </p:nvPr>
        </p:nvSpPr>
        <p:spPr/>
        <p:txBody>
          <a:bodyPr>
            <a:normAutofit/>
          </a:bodyPr>
          <a:lstStyle/>
          <a:p>
            <a:r>
              <a:rPr lang="en-US" sz="3200" dirty="0">
                <a:latin typeface="Calibri" panose="020F0502020204030204" pitchFamily="34" charset="0"/>
                <a:cs typeface="Calibri" panose="020F0502020204030204" pitchFamily="34" charset="0"/>
              </a:rPr>
              <a:t>To reduce the data read time for </a:t>
            </a:r>
            <a:r>
              <a:rPr lang="en-US" sz="3200" i="1" dirty="0" err="1">
                <a:latin typeface="Calibri" panose="020F0502020204030204" pitchFamily="34" charset="0"/>
                <a:cs typeface="Calibri" panose="020F0502020204030204" pitchFamily="34" charset="0"/>
              </a:rPr>
              <a:t>UoI</a:t>
            </a:r>
            <a:r>
              <a:rPr lang="en-US" sz="3200" i="1" baseline="-25000" dirty="0" err="1">
                <a:latin typeface="Calibri" panose="020F0502020204030204" pitchFamily="34" charset="0"/>
                <a:cs typeface="Calibri" panose="020F0502020204030204" pitchFamily="34" charset="0"/>
              </a:rPr>
              <a:t>LASSO</a:t>
            </a:r>
            <a:r>
              <a:rPr lang="en-US" sz="3200" dirty="0">
                <a:latin typeface="Calibri" panose="020F0502020204030204" pitchFamily="34" charset="0"/>
                <a:cs typeface="Calibri" panose="020F0502020204030204" pitchFamily="34" charset="0"/>
              </a:rPr>
              <a:t> we introduce a novel Randomized Data Distribution strategy.</a:t>
            </a:r>
          </a:p>
          <a:p>
            <a:pPr lvl="1"/>
            <a:r>
              <a:rPr lang="en-US" dirty="0">
                <a:latin typeface="Calibri" panose="020F0502020204030204" pitchFamily="34" charset="0"/>
                <a:cs typeface="Calibri" panose="020F0502020204030204" pitchFamily="34" charset="0"/>
              </a:rPr>
              <a:t>HDF5 parallel is employed to read data is contiguous chunks</a:t>
            </a:r>
          </a:p>
          <a:p>
            <a:pPr lvl="1"/>
            <a:r>
              <a:rPr lang="en-US" dirty="0">
                <a:latin typeface="Calibri" panose="020F0502020204030204" pitchFamily="34" charset="0"/>
                <a:cs typeface="Calibri" panose="020F0502020204030204" pitchFamily="34" charset="0"/>
              </a:rPr>
              <a:t>MPI One sided communication is used to randomly distribute the data to the computation cores.</a:t>
            </a:r>
          </a:p>
        </p:txBody>
      </p:sp>
      <p:pic>
        <p:nvPicPr>
          <p:cNvPr id="6" name="Picture 5" descr="A screenshot of a cell phone&#10;&#10;Description automatically generated">
            <a:extLst>
              <a:ext uri="{FF2B5EF4-FFF2-40B4-BE49-F238E27FC236}">
                <a16:creationId xmlns:a16="http://schemas.microsoft.com/office/drawing/2014/main" id="{45682C62-40CF-6A4A-9B8A-D1358D9A446E}"/>
              </a:ext>
            </a:extLst>
          </p:cNvPr>
          <p:cNvPicPr>
            <a:picLocks noChangeAspect="1"/>
          </p:cNvPicPr>
          <p:nvPr/>
        </p:nvPicPr>
        <p:blipFill>
          <a:blip r:embed="rId2"/>
          <a:stretch>
            <a:fillRect/>
          </a:stretch>
        </p:blipFill>
        <p:spPr>
          <a:xfrm>
            <a:off x="1055503" y="3739992"/>
            <a:ext cx="10417717" cy="2155843"/>
          </a:xfrm>
          <a:prstGeom prst="rect">
            <a:avLst/>
          </a:prstGeom>
        </p:spPr>
      </p:pic>
    </p:spTree>
    <p:extLst>
      <p:ext uri="{BB962C8B-B14F-4D97-AF65-F5344CB8AC3E}">
        <p14:creationId xmlns:p14="http://schemas.microsoft.com/office/powerpoint/2010/main" val="3436712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85CD-95E1-734F-8140-F3F1AF0417FA}"/>
              </a:ext>
            </a:extLst>
          </p:cNvPr>
          <p:cNvSpPr>
            <a:spLocks noGrp="1"/>
          </p:cNvSpPr>
          <p:nvPr>
            <p:ph type="title"/>
          </p:nvPr>
        </p:nvSpPr>
        <p:spPr/>
        <p:txBody>
          <a:bodyPr/>
          <a:lstStyle/>
          <a:p>
            <a:r>
              <a:rPr lang="en-US" sz="4000" dirty="0">
                <a:latin typeface="Calibri" panose="020F0502020204030204" pitchFamily="34" charset="0"/>
                <a:cs typeface="Calibri" panose="020F0502020204030204" pitchFamily="34" charset="0"/>
              </a:rPr>
              <a:t>Distributed Kronecker Product and Vectorization </a:t>
            </a:r>
          </a:p>
        </p:txBody>
      </p:sp>
      <p:sp>
        <p:nvSpPr>
          <p:cNvPr id="3" name="Slide Number Placeholder 2">
            <a:extLst>
              <a:ext uri="{FF2B5EF4-FFF2-40B4-BE49-F238E27FC236}">
                <a16:creationId xmlns:a16="http://schemas.microsoft.com/office/drawing/2014/main" id="{B6EFB0BE-5212-724B-BE65-ABB60DB3AA90}"/>
              </a:ext>
            </a:extLst>
          </p:cNvPr>
          <p:cNvSpPr>
            <a:spLocks noGrp="1"/>
          </p:cNvSpPr>
          <p:nvPr>
            <p:ph type="sldNum" sz="quarter" idx="12"/>
          </p:nvPr>
        </p:nvSpPr>
        <p:spPr/>
        <p:txBody>
          <a:bodyPr/>
          <a:lstStyle/>
          <a:p>
            <a:pPr defTabSz="685800">
              <a:defRPr/>
            </a:pPr>
            <a:fld id="{FEFC07C8-73AF-4C93-9657-3F05B2743F4C}" type="slidenum">
              <a:rPr lang="en-US" altLang="zh-CN" sz="1350">
                <a:solidFill>
                  <a:prstClr val="black"/>
                </a:solidFill>
              </a:rPr>
              <a:pPr defTabSz="685800">
                <a:defRPr/>
              </a:pPr>
              <a:t>6</a:t>
            </a:fld>
            <a:endParaRPr lang="en-US" altLang="zh-CN" sz="1350" dirty="0">
              <a:solidFill>
                <a:prstClr val="black"/>
              </a:solidFill>
            </a:endParaRPr>
          </a:p>
        </p:txBody>
      </p:sp>
      <p:sp>
        <p:nvSpPr>
          <p:cNvPr id="4" name="Content Placeholder 3">
            <a:extLst>
              <a:ext uri="{FF2B5EF4-FFF2-40B4-BE49-F238E27FC236}">
                <a16:creationId xmlns:a16="http://schemas.microsoft.com/office/drawing/2014/main" id="{EE56FAE0-AF9B-6344-A016-828D7CC3B996}"/>
              </a:ext>
            </a:extLst>
          </p:cNvPr>
          <p:cNvSpPr>
            <a:spLocks noGrp="1"/>
          </p:cNvSpPr>
          <p:nvPr>
            <p:ph sz="quarter" idx="1"/>
          </p:nvPr>
        </p:nvSpPr>
        <p:spPr>
          <a:xfrm>
            <a:off x="302525" y="1036320"/>
            <a:ext cx="11420901" cy="4785360"/>
          </a:xfrm>
        </p:spPr>
        <p:txBody>
          <a:bodyPr>
            <a:normAutofit/>
          </a:bodyPr>
          <a:lstStyle/>
          <a:p>
            <a:r>
              <a:rPr lang="en-US" dirty="0">
                <a:latin typeface="Calibri" panose="020F0502020204030204" pitchFamily="34" charset="0"/>
                <a:cs typeface="Calibri" panose="020F0502020204030204" pitchFamily="34" charset="0"/>
              </a:rPr>
              <a:t>The input data set size is small (few 10s of MB), so only a few cores read the data and the problem is created using Kronecker product and vectorization.</a:t>
            </a:r>
          </a:p>
          <a:p>
            <a:r>
              <a:rPr lang="en-US" dirty="0">
                <a:latin typeface="Calibri" panose="020F0502020204030204" pitchFamily="34" charset="0"/>
                <a:cs typeface="Calibri" panose="020F0502020204030204" pitchFamily="34" charset="0"/>
              </a:rPr>
              <a:t>Since temporal dependence should be  honored for time series model, a block bootstrap approach is implemented by randomly selecting time series blocks for each bootstrap.</a:t>
            </a:r>
          </a:p>
          <a:p>
            <a:r>
              <a:rPr lang="en-US" dirty="0">
                <a:latin typeface="Calibri" panose="020F0502020204030204" pitchFamily="34" charset="0"/>
                <a:cs typeface="Calibri" panose="020F0502020204030204" pitchFamily="34" charset="0"/>
              </a:rPr>
              <a:t>The reader cores holding the block bootstraps create windows for MPI one sided communication. </a:t>
            </a:r>
          </a:p>
          <a:p>
            <a:r>
              <a:rPr lang="en-US" dirty="0">
                <a:latin typeface="Calibri" panose="020F0502020204030204" pitchFamily="34" charset="0"/>
                <a:cs typeface="Calibri" panose="020F0502020204030204" pitchFamily="34" charset="0"/>
              </a:rPr>
              <a:t>The computation cores then execute the vectorization and Kronecker product routines to get the corresponding cores.</a:t>
            </a:r>
          </a:p>
          <a:p>
            <a:r>
              <a:rPr lang="en-US" dirty="0">
                <a:latin typeface="Calibri" panose="020F0502020204030204" pitchFamily="34" charset="0"/>
                <a:cs typeface="Calibri" panose="020F0502020204030204" pitchFamily="34" charset="0"/>
              </a:rPr>
              <a:t>Explicit computation is not required but increases the communication time.</a:t>
            </a:r>
          </a:p>
        </p:txBody>
      </p:sp>
    </p:spTree>
    <p:extLst>
      <p:ext uri="{BB962C8B-B14F-4D97-AF65-F5344CB8AC3E}">
        <p14:creationId xmlns:p14="http://schemas.microsoft.com/office/powerpoint/2010/main" val="1027275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AB519-F347-6741-BD32-12E2D02CC6E1}"/>
              </a:ext>
            </a:extLst>
          </p:cNvPr>
          <p:cNvSpPr>
            <a:spLocks noGrp="1"/>
          </p:cNvSpPr>
          <p:nvPr>
            <p:ph type="title"/>
          </p:nvPr>
        </p:nvSpPr>
        <p:spPr/>
        <p:txBody>
          <a:bodyPr/>
          <a:lstStyle/>
          <a:p>
            <a:r>
              <a:rPr lang="en-US" sz="4000" dirty="0">
                <a:latin typeface="Calibri" panose="020F0502020204030204" pitchFamily="34" charset="0"/>
                <a:cs typeface="Calibri" panose="020F0502020204030204" pitchFamily="34" charset="0"/>
              </a:rPr>
              <a:t>Experimental Setup</a:t>
            </a:r>
          </a:p>
        </p:txBody>
      </p:sp>
      <p:sp>
        <p:nvSpPr>
          <p:cNvPr id="3" name="Slide Number Placeholder 2">
            <a:extLst>
              <a:ext uri="{FF2B5EF4-FFF2-40B4-BE49-F238E27FC236}">
                <a16:creationId xmlns:a16="http://schemas.microsoft.com/office/drawing/2014/main" id="{7C432EB8-22C1-4A4F-96B0-0DB801FF9ECD}"/>
              </a:ext>
            </a:extLst>
          </p:cNvPr>
          <p:cNvSpPr>
            <a:spLocks noGrp="1"/>
          </p:cNvSpPr>
          <p:nvPr>
            <p:ph type="sldNum" sz="quarter" idx="12"/>
          </p:nvPr>
        </p:nvSpPr>
        <p:spPr/>
        <p:txBody>
          <a:bodyPr/>
          <a:lstStyle/>
          <a:p>
            <a:pPr defTabSz="685800">
              <a:defRPr/>
            </a:pPr>
            <a:fld id="{FEFC07C8-73AF-4C93-9657-3F05B2743F4C}" type="slidenum">
              <a:rPr lang="en-US" altLang="zh-CN" sz="1350">
                <a:solidFill>
                  <a:prstClr val="black"/>
                </a:solidFill>
              </a:rPr>
              <a:pPr defTabSz="685800">
                <a:defRPr/>
              </a:pPr>
              <a:t>7</a:t>
            </a:fld>
            <a:endParaRPr lang="en-US" altLang="zh-CN" sz="1350" dirty="0">
              <a:solidFill>
                <a:prstClr val="black"/>
              </a:solidFill>
            </a:endParaRPr>
          </a:p>
        </p:txBody>
      </p:sp>
      <p:sp>
        <p:nvSpPr>
          <p:cNvPr id="4" name="Content Placeholder 3">
            <a:extLst>
              <a:ext uri="{FF2B5EF4-FFF2-40B4-BE49-F238E27FC236}">
                <a16:creationId xmlns:a16="http://schemas.microsoft.com/office/drawing/2014/main" id="{8DC3E11E-0570-8A43-8FBC-66B4043A2610}"/>
              </a:ext>
            </a:extLst>
          </p:cNvPr>
          <p:cNvSpPr>
            <a:spLocks noGrp="1"/>
          </p:cNvSpPr>
          <p:nvPr>
            <p:ph sz="quarter" idx="1"/>
          </p:nvPr>
        </p:nvSpPr>
        <p:spPr>
          <a:xfrm>
            <a:off x="166048" y="927138"/>
            <a:ext cx="6612340" cy="4785360"/>
          </a:xfrm>
        </p:spPr>
        <p:txBody>
          <a:bodyPr>
            <a:normAutofit fontScale="92500" lnSpcReduction="10000"/>
          </a:bodyPr>
          <a:lstStyle/>
          <a:p>
            <a:r>
              <a:rPr lang="en-US" dirty="0">
                <a:latin typeface="Calibri" panose="020F0502020204030204" pitchFamily="34" charset="0"/>
                <a:cs typeface="Calibri" panose="020F0502020204030204" pitchFamily="34" charset="0"/>
              </a:rPr>
              <a:t>The multi-node runs were conducted on Cori Knights Landing (KNL) supercomputer at NERSC. </a:t>
            </a:r>
          </a:p>
          <a:p>
            <a:pPr lvl="1"/>
            <a:r>
              <a:rPr lang="en-US" sz="2800" dirty="0">
                <a:latin typeface="Calibri" panose="020F0502020204030204" pitchFamily="34" charset="0"/>
                <a:cs typeface="Calibri" panose="020F0502020204030204" pitchFamily="34" charset="0"/>
              </a:rPr>
              <a:t>9,688 nodes of 1.4 GHz Intel Xeon Phi processors with a</a:t>
            </a:r>
          </a:p>
          <a:p>
            <a:pPr lvl="1"/>
            <a:r>
              <a:rPr lang="en-US" sz="2800" dirty="0">
                <a:latin typeface="Calibri" panose="020F0502020204030204" pitchFamily="34" charset="0"/>
                <a:cs typeface="Calibri" panose="020F0502020204030204" pitchFamily="34" charset="0"/>
              </a:rPr>
              <a:t>68 cores per node. </a:t>
            </a:r>
          </a:p>
          <a:p>
            <a:pPr lvl="1"/>
            <a:r>
              <a:rPr lang="en-US" sz="2800" dirty="0">
                <a:latin typeface="Calibri" panose="020F0502020204030204" pitchFamily="34" charset="0"/>
                <a:cs typeface="Calibri" panose="020F0502020204030204" pitchFamily="34" charset="0"/>
              </a:rPr>
              <a:t>The aggregated memory for a single node in KNL is 16GB MCDRAM and a 96GB DDR.</a:t>
            </a:r>
          </a:p>
          <a:p>
            <a:r>
              <a:rPr lang="en-US" dirty="0">
                <a:latin typeface="Calibri" panose="020F0502020204030204" pitchFamily="34" charset="0"/>
                <a:cs typeface="Calibri" panose="020F0502020204030204" pitchFamily="34" charset="0"/>
              </a:rPr>
              <a:t>Algorithms implementation</a:t>
            </a:r>
          </a:p>
          <a:p>
            <a:pPr lvl="1"/>
            <a:r>
              <a:rPr lang="en-US" sz="2800" dirty="0">
                <a:latin typeface="Calibri" panose="020F0502020204030204" pitchFamily="34" charset="0"/>
                <a:cs typeface="Calibri" panose="020F0502020204030204" pitchFamily="34" charset="0"/>
              </a:rPr>
              <a:t>C++ using Eigen3 library for Linear Algebra.</a:t>
            </a:r>
          </a:p>
          <a:p>
            <a:pPr lvl="1"/>
            <a:r>
              <a:rPr lang="en-US" sz="2800" dirty="0">
                <a:latin typeface="Calibri" panose="020F0502020204030204" pitchFamily="34" charset="0"/>
                <a:cs typeface="Calibri" panose="020F0502020204030204" pitchFamily="34" charset="0"/>
              </a:rPr>
              <a:t>Intel-MKL for BLAS operations.</a:t>
            </a:r>
          </a:p>
        </p:txBody>
      </p:sp>
      <p:pic>
        <p:nvPicPr>
          <p:cNvPr id="8" name="Picture 7" descr="A screenshot of a cell phone&#10;&#10;Description automatically generated">
            <a:extLst>
              <a:ext uri="{FF2B5EF4-FFF2-40B4-BE49-F238E27FC236}">
                <a16:creationId xmlns:a16="http://schemas.microsoft.com/office/drawing/2014/main" id="{A8060A41-6130-5F4F-848E-2C5BE7ECA75B}"/>
              </a:ext>
            </a:extLst>
          </p:cNvPr>
          <p:cNvPicPr>
            <a:picLocks noChangeAspect="1"/>
          </p:cNvPicPr>
          <p:nvPr/>
        </p:nvPicPr>
        <p:blipFill rotWithShape="1">
          <a:blip r:embed="rId2"/>
          <a:srcRect t="7839"/>
          <a:stretch/>
        </p:blipFill>
        <p:spPr>
          <a:xfrm>
            <a:off x="6778388" y="1390429"/>
            <a:ext cx="5247434" cy="2922264"/>
          </a:xfrm>
          <a:prstGeom prst="rect">
            <a:avLst/>
          </a:prstGeom>
        </p:spPr>
      </p:pic>
    </p:spTree>
    <p:extLst>
      <p:ext uri="{BB962C8B-B14F-4D97-AF65-F5344CB8AC3E}">
        <p14:creationId xmlns:p14="http://schemas.microsoft.com/office/powerpoint/2010/main" val="75764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690D7-1F3F-AA41-8C58-265578B4B39D}"/>
              </a:ext>
            </a:extLst>
          </p:cNvPr>
          <p:cNvSpPr>
            <a:spLocks noGrp="1"/>
          </p:cNvSpPr>
          <p:nvPr>
            <p:ph type="title"/>
          </p:nvPr>
        </p:nvSpPr>
        <p:spPr/>
        <p:txBody>
          <a:bodyPr/>
          <a:lstStyle/>
          <a:p>
            <a:r>
              <a:rPr lang="en-US" sz="4000" dirty="0">
                <a:latin typeface="Calibri" panose="020F0502020204030204" pitchFamily="34" charset="0"/>
                <a:cs typeface="Calibri" panose="020F0502020204030204" pitchFamily="34" charset="0"/>
              </a:rPr>
              <a:t>Improved Read and Distribution time</a:t>
            </a:r>
          </a:p>
        </p:txBody>
      </p:sp>
      <p:sp>
        <p:nvSpPr>
          <p:cNvPr id="3" name="Slide Number Placeholder 2">
            <a:extLst>
              <a:ext uri="{FF2B5EF4-FFF2-40B4-BE49-F238E27FC236}">
                <a16:creationId xmlns:a16="http://schemas.microsoft.com/office/drawing/2014/main" id="{57DE6AA5-673B-9D4B-B223-97A3DDED30FD}"/>
              </a:ext>
            </a:extLst>
          </p:cNvPr>
          <p:cNvSpPr>
            <a:spLocks noGrp="1"/>
          </p:cNvSpPr>
          <p:nvPr>
            <p:ph type="sldNum" sz="quarter" idx="12"/>
          </p:nvPr>
        </p:nvSpPr>
        <p:spPr>
          <a:xfrm>
            <a:off x="846007" y="6365685"/>
            <a:ext cx="1261164" cy="365760"/>
          </a:xfrm>
        </p:spPr>
        <p:txBody>
          <a:bodyPr/>
          <a:lstStyle/>
          <a:p>
            <a:pPr defTabSz="685800">
              <a:defRPr/>
            </a:pPr>
            <a:fld id="{FEFC07C8-73AF-4C93-9657-3F05B2743F4C}" type="slidenum">
              <a:rPr lang="en-US" altLang="zh-CN" sz="1350">
                <a:solidFill>
                  <a:prstClr val="black"/>
                </a:solidFill>
              </a:rPr>
              <a:pPr defTabSz="685800">
                <a:defRPr/>
              </a:pPr>
              <a:t>8</a:t>
            </a:fld>
            <a:endParaRPr lang="en-US" altLang="zh-CN" sz="1350" dirty="0">
              <a:solidFill>
                <a:prstClr val="black"/>
              </a:solidFill>
            </a:endParaRPr>
          </a:p>
        </p:txBody>
      </p:sp>
      <p:sp>
        <p:nvSpPr>
          <p:cNvPr id="4" name="Content Placeholder 3">
            <a:extLst>
              <a:ext uri="{FF2B5EF4-FFF2-40B4-BE49-F238E27FC236}">
                <a16:creationId xmlns:a16="http://schemas.microsoft.com/office/drawing/2014/main" id="{85835B01-EDA3-7C45-8422-EEADEC17D5A9}"/>
              </a:ext>
            </a:extLst>
          </p:cNvPr>
          <p:cNvSpPr>
            <a:spLocks noGrp="1"/>
          </p:cNvSpPr>
          <p:nvPr>
            <p:ph sz="quarter" idx="1"/>
          </p:nvPr>
        </p:nvSpPr>
        <p:spPr/>
        <p:txBody>
          <a:bodyPr>
            <a:normAutofit/>
          </a:bodyPr>
          <a:lstStyle/>
          <a:p>
            <a:r>
              <a:rPr lang="en-US" sz="1800" dirty="0"/>
              <a:t> </a:t>
            </a:r>
            <a:r>
              <a:rPr lang="en-US" sz="2000" dirty="0"/>
              <a:t>The traditional methodology has three issues, namely:</a:t>
            </a:r>
          </a:p>
          <a:p>
            <a:pPr lvl="1"/>
            <a:r>
              <a:rPr lang="en-US" sz="2000" dirty="0"/>
              <a:t>Read only a small chunk of data at a time, </a:t>
            </a:r>
          </a:p>
          <a:p>
            <a:pPr lvl="1"/>
            <a:r>
              <a:rPr lang="en-US" sz="2000" dirty="0"/>
              <a:t>Repeatedly open the data file to read the data completely,</a:t>
            </a:r>
          </a:p>
          <a:p>
            <a:pPr lvl="1"/>
            <a:r>
              <a:rPr lang="en-US" sz="2000" dirty="0"/>
              <a:t>Cannot store the loaded data due to limited space availability (aggregated memory of single KNL node is 96GB, but the data set size is in order of 100s of GBs and TBs).</a:t>
            </a:r>
          </a:p>
          <a:p>
            <a:r>
              <a:rPr lang="en-US" sz="2000" dirty="0"/>
              <a:t>Randomized Data Distribution design improved the Data Read and Distribution time compared to Conventional method. Beyond 1TB data set size the conventional method’s data read time exceeded 5 hours whereas Randomized Data Distribution read time was below 100 seconds.</a:t>
            </a:r>
          </a:p>
          <a:p>
            <a:endParaRPr lang="en-US" sz="2000" dirty="0"/>
          </a:p>
          <a:p>
            <a:endParaRPr lang="en-US" sz="2400" dirty="0"/>
          </a:p>
        </p:txBody>
      </p:sp>
      <p:pic>
        <p:nvPicPr>
          <p:cNvPr id="6" name="Picture 5" descr="A screenshot of a cell phone&#10;&#10;Description automatically generated">
            <a:extLst>
              <a:ext uri="{FF2B5EF4-FFF2-40B4-BE49-F238E27FC236}">
                <a16:creationId xmlns:a16="http://schemas.microsoft.com/office/drawing/2014/main" id="{ABE49C11-8533-2A4A-AAD8-F21A4FC458D9}"/>
              </a:ext>
            </a:extLst>
          </p:cNvPr>
          <p:cNvPicPr>
            <a:picLocks noChangeAspect="1"/>
          </p:cNvPicPr>
          <p:nvPr/>
        </p:nvPicPr>
        <p:blipFill>
          <a:blip r:embed="rId2"/>
          <a:stretch>
            <a:fillRect/>
          </a:stretch>
        </p:blipFill>
        <p:spPr>
          <a:xfrm>
            <a:off x="2230497" y="4001270"/>
            <a:ext cx="7119015" cy="2226446"/>
          </a:xfrm>
          <a:prstGeom prst="rect">
            <a:avLst/>
          </a:prstGeom>
        </p:spPr>
      </p:pic>
    </p:spTree>
    <p:extLst>
      <p:ext uri="{BB962C8B-B14F-4D97-AF65-F5344CB8AC3E}">
        <p14:creationId xmlns:p14="http://schemas.microsoft.com/office/powerpoint/2010/main" val="24242048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ML Theme">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lnDef>
      <a:spPr>
        <a:ln>
          <a:solidFill>
            <a:srgbClr val="000000"/>
          </a:solidFill>
          <a:tailEnd type="arrow"/>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1129</Words>
  <Application>Microsoft Macintosh PowerPoint</Application>
  <PresentationFormat>Widescreen</PresentationFormat>
  <Paragraphs>79</Paragraphs>
  <Slides>10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Calibri</vt:lpstr>
      <vt:lpstr>Candara</vt:lpstr>
      <vt:lpstr>Comic Sans MS</vt:lpstr>
      <vt:lpstr>Constantia</vt:lpstr>
      <vt:lpstr>Gill Sans MT</vt:lpstr>
      <vt:lpstr>Times New Roman</vt:lpstr>
      <vt:lpstr>Wingdings</vt:lpstr>
      <vt:lpstr>Wingdings 3</vt:lpstr>
      <vt:lpstr>CML Theme</vt:lpstr>
      <vt:lpstr>Scaling of Union of Intersections for Inference of Granger Causal Networks from Observational Data</vt:lpstr>
      <vt:lpstr>Introduction</vt:lpstr>
      <vt:lpstr>Union of Intersections </vt:lpstr>
      <vt:lpstr>Methods</vt:lpstr>
      <vt:lpstr>Challenges in Scaling UoILASSO and UoIVAR</vt:lpstr>
      <vt:lpstr>Randomized Data Distribution</vt:lpstr>
      <vt:lpstr>Distributed Kronecker Product and Vectorization </vt:lpstr>
      <vt:lpstr>Experimental Setup</vt:lpstr>
      <vt:lpstr>Improved Read and Distribution time</vt:lpstr>
      <vt:lpstr>VAR(1) model for S&amp;P 500 Index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Scaling of Union of Intersections for Inference of Granger Causal Networks from Observational Data</dc:title>
  <dc:creator>Mahesh Balasubramanian (Student)</dc:creator>
  <cp:lastModifiedBy>Mahesh Balasubramanian (Student)</cp:lastModifiedBy>
  <cp:revision>14</cp:revision>
  <dcterms:created xsi:type="dcterms:W3CDTF">2020-05-05T12:53:17Z</dcterms:created>
  <dcterms:modified xsi:type="dcterms:W3CDTF">2020-10-26T15:41:28Z</dcterms:modified>
</cp:coreProperties>
</file>