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65" r:id="rId2"/>
    <p:sldId id="266" r:id="rId3"/>
    <p:sldId id="267" r:id="rId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6699FF"/>
    <a:srgbClr val="2550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-538" y="-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97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1CD1E-9300-41DC-A37A-4937316C0E1B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937E8-37B0-431A-9258-A33D6755D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12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F08C0-1787-46AE-829B-5F4B6EB439E8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BD932-4BD1-4C53-820D-24D32831A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51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2736000"/>
            <a:ext cx="9144000" cy="1440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2000" b="1" baseline="0">
                <a:latin typeface="+mn-lt"/>
              </a:defRPr>
            </a:lvl1pPr>
          </a:lstStyle>
          <a:p>
            <a:pPr lvl="0"/>
            <a:r>
              <a:rPr lang="en-US" noProof="0" dirty="0"/>
              <a:t>Name(s) and Affiliation(s)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1" y="1296000"/>
            <a:ext cx="9143999" cy="1440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defRPr sz="4000" b="1" baseline="0">
                <a:solidFill>
                  <a:srgbClr val="255076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Presentation Title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="" xmlns:a16="http://schemas.microsoft.com/office/drawing/2014/main" id="{EDF34BA3-4CB6-4893-829B-95CE6D3A05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" t="113" r="-1" b="113"/>
          <a:stretch/>
        </p:blipFill>
        <p:spPr>
          <a:xfrm>
            <a:off x="0" y="-6485"/>
            <a:ext cx="6169016" cy="123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1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8000" y="1008000"/>
            <a:ext cx="8496000" cy="4032000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sz="2400" b="1">
                <a:solidFill>
                  <a:schemeClr val="tx2"/>
                </a:solidFill>
              </a:defRPr>
            </a:lvl1pPr>
            <a:lvl2pPr>
              <a:defRPr sz="2000" b="0">
                <a:solidFill>
                  <a:srgbClr val="595959"/>
                </a:solidFill>
              </a:defRPr>
            </a:lvl2pPr>
            <a:lvl3pPr>
              <a:defRPr sz="2000" b="1"/>
            </a:lvl3pPr>
            <a:lvl4pPr>
              <a:defRPr sz="2000" b="1"/>
            </a:lvl4pPr>
            <a:lvl5pPr>
              <a:defRPr sz="2000" b="1"/>
            </a:lvl5pPr>
            <a:lvl6pPr marL="18859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="1"/>
            </a:lvl6pPr>
            <a:lvl7pPr>
              <a:defRPr sz="2000" b="1"/>
            </a:lvl7pPr>
            <a:lvl8pPr>
              <a:defRPr sz="2000" b="1"/>
            </a:lvl8pPr>
            <a:lvl9pPr>
              <a:defRPr sz="2000" b="1"/>
            </a:lvl9pPr>
          </a:lstStyle>
          <a:p>
            <a:pPr lvl="0"/>
            <a:r>
              <a:rPr lang="en-US" noProof="0" dirty="0"/>
              <a:t>First Level Content</a:t>
            </a:r>
          </a:p>
          <a:p>
            <a:pPr lvl="1"/>
            <a:r>
              <a:rPr lang="en-US" noProof="0" dirty="0"/>
              <a:t>Second Level </a:t>
            </a:r>
            <a:r>
              <a:rPr lang="en-US" noProof="0" dirty="0" smtClean="0"/>
              <a:t>Content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 hasCustomPrompt="1"/>
          </p:nvPr>
        </p:nvSpPr>
        <p:spPr>
          <a:xfrm>
            <a:off x="144000" y="72000"/>
            <a:ext cx="8856000" cy="576000"/>
          </a:xfrm>
          <a:prstGeom prst="rect">
            <a:avLst/>
          </a:prstGeom>
        </p:spPr>
        <p:txBody>
          <a:bodyPr wrap="none" anchor="ctr" anchorCtr="0">
            <a:noAutofit/>
          </a:bodyPr>
          <a:lstStyle>
            <a:lvl1pPr>
              <a:defRPr b="1"/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>
          <a:xfrm>
            <a:off x="8208000" y="4752000"/>
            <a:ext cx="576000" cy="288000"/>
          </a:xfrm>
          <a:prstGeom prst="rect">
            <a:avLst/>
          </a:prstGeom>
        </p:spPr>
        <p:txBody>
          <a:bodyPr anchor="b"/>
          <a:lstStyle>
            <a:lvl1pPr algn="r">
              <a:defRPr sz="1200"/>
            </a:lvl1pPr>
          </a:lstStyle>
          <a:p>
            <a:fld id="{22DECF6A-13F7-418C-BBFC-95033FFCD5F1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40194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255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247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Po-Yu </a:t>
            </a:r>
            <a:r>
              <a:rPr lang="en-US" dirty="0" smtClean="0"/>
              <a:t>Huang</a:t>
            </a:r>
            <a:r>
              <a:rPr lang="en-US" baseline="30000" dirty="0" smtClean="0"/>
              <a:t>1</a:t>
            </a:r>
            <a:r>
              <a:rPr lang="en-US" dirty="0" smtClean="0"/>
              <a:t>, </a:t>
            </a:r>
            <a:r>
              <a:rPr lang="en-US" dirty="0"/>
              <a:t>Kai-Wei </a:t>
            </a:r>
            <a:r>
              <a:rPr lang="en-US" dirty="0" smtClean="0"/>
              <a:t>Liu</a:t>
            </a:r>
            <a:r>
              <a:rPr lang="en-US" baseline="30000" dirty="0" smtClean="0"/>
              <a:t>1</a:t>
            </a:r>
            <a:r>
              <a:rPr lang="en-US" dirty="0" smtClean="0"/>
              <a:t>, </a:t>
            </a:r>
            <a:r>
              <a:rPr lang="en-US" dirty="0" err="1"/>
              <a:t>Zong-Lun</a:t>
            </a:r>
            <a:r>
              <a:rPr lang="en-US" dirty="0"/>
              <a:t> </a:t>
            </a:r>
            <a:r>
              <a:rPr lang="en-US" dirty="0" smtClean="0"/>
              <a:t>Li</a:t>
            </a:r>
            <a:r>
              <a:rPr lang="en-US" baseline="30000" dirty="0" smtClean="0"/>
              <a:t>1</a:t>
            </a:r>
            <a:r>
              <a:rPr lang="en-US" dirty="0" smtClean="0"/>
              <a:t>, </a:t>
            </a:r>
            <a:r>
              <a:rPr lang="en-US" dirty="0" err="1"/>
              <a:t>Sanggu</a:t>
            </a:r>
            <a:r>
              <a:rPr lang="en-US" dirty="0"/>
              <a:t> </a:t>
            </a:r>
            <a:r>
              <a:rPr lang="en-US" dirty="0" smtClean="0"/>
              <a:t>Park</a:t>
            </a:r>
            <a:r>
              <a:rPr lang="en-US" baseline="30000" dirty="0" smtClean="0"/>
              <a:t>2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Edward Andert</a:t>
            </a:r>
            <a:r>
              <a:rPr lang="en-US" baseline="30000" dirty="0" smtClean="0"/>
              <a:t>2</a:t>
            </a:r>
            <a:r>
              <a:rPr lang="en-US" dirty="0" smtClean="0"/>
              <a:t>, Chung-Wei Lin</a:t>
            </a:r>
            <a:r>
              <a:rPr lang="en-US" baseline="30000" dirty="0" smtClean="0"/>
              <a:t>1</a:t>
            </a:r>
            <a:r>
              <a:rPr lang="en-US" dirty="0" smtClean="0"/>
              <a:t>, </a:t>
            </a:r>
            <a:r>
              <a:rPr lang="en-US" dirty="0" err="1"/>
              <a:t>Aviral</a:t>
            </a:r>
            <a:r>
              <a:rPr lang="en-US" dirty="0"/>
              <a:t> </a:t>
            </a:r>
            <a:r>
              <a:rPr lang="en-US" dirty="0" smtClean="0"/>
              <a:t>Shrivastava</a:t>
            </a:r>
            <a:r>
              <a:rPr lang="en-US" baseline="30000" dirty="0" smtClean="0"/>
              <a:t>2</a:t>
            </a:r>
          </a:p>
          <a:p>
            <a:r>
              <a:rPr lang="en-US" baseline="30000" dirty="0" smtClean="0">
                <a:solidFill>
                  <a:srgbClr val="6699FF"/>
                </a:solidFill>
              </a:rPr>
              <a:t>1</a:t>
            </a:r>
            <a:r>
              <a:rPr lang="en-US" dirty="0" smtClean="0">
                <a:solidFill>
                  <a:srgbClr val="6699FF"/>
                </a:solidFill>
              </a:rPr>
              <a:t>National </a:t>
            </a:r>
            <a:r>
              <a:rPr lang="en-US" dirty="0">
                <a:solidFill>
                  <a:srgbClr val="6699FF"/>
                </a:solidFill>
              </a:rPr>
              <a:t>Taiwan </a:t>
            </a:r>
            <a:r>
              <a:rPr lang="en-US" dirty="0" smtClean="0">
                <a:solidFill>
                  <a:srgbClr val="6699FF"/>
                </a:solidFill>
              </a:rPr>
              <a:t>University</a:t>
            </a:r>
            <a:br>
              <a:rPr lang="en-US" dirty="0" smtClean="0">
                <a:solidFill>
                  <a:srgbClr val="6699FF"/>
                </a:solidFill>
              </a:rPr>
            </a:br>
            <a:r>
              <a:rPr lang="en-US" baseline="30000" dirty="0" smtClean="0">
                <a:solidFill>
                  <a:srgbClr val="6699FF"/>
                </a:solidFill>
              </a:rPr>
              <a:t>2</a:t>
            </a:r>
            <a:r>
              <a:rPr lang="en-US" dirty="0" smtClean="0">
                <a:solidFill>
                  <a:srgbClr val="6699FF"/>
                </a:solidFill>
              </a:rPr>
              <a:t>Arizona State University</a:t>
            </a:r>
            <a:endParaRPr lang="en-US" dirty="0">
              <a:solidFill>
                <a:srgbClr val="6699FF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Compatibility Checking for Autonomous</a:t>
            </a:r>
            <a:br>
              <a:rPr lang="en-US" dirty="0"/>
            </a:br>
            <a:r>
              <a:rPr lang="en-US" dirty="0"/>
              <a:t>Lane-Changing Assistance Systems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000" y="3600000"/>
            <a:ext cx="1296000" cy="1296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000" y="3600000"/>
            <a:ext cx="1296000" cy="12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403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="" xmlns:a16="http://schemas.microsoft.com/office/drawing/2014/main" id="{55C9B42C-AB5D-4EE2-90BB-AEF054507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u="sng" dirty="0" smtClean="0">
                <a:solidFill>
                  <a:srgbClr val="FF0000"/>
                </a:solidFill>
              </a:rPr>
              <a:t>incompatible</a:t>
            </a:r>
            <a:r>
              <a:rPr lang="en-US" dirty="0" smtClean="0"/>
              <a:t> example of lane changing</a:t>
            </a:r>
          </a:p>
          <a:p>
            <a:pPr lvl="1"/>
            <a:r>
              <a:rPr lang="en-US" b="0" dirty="0"/>
              <a:t>T</a:t>
            </a:r>
            <a:r>
              <a:rPr lang="en-US" b="0" dirty="0" smtClean="0"/>
              <a:t>wo </a:t>
            </a:r>
            <a:r>
              <a:rPr lang="en-US" b="0" dirty="0"/>
              <a:t>vehicles always accelerate or decelerate </a:t>
            </a:r>
            <a:r>
              <a:rPr lang="en-US" b="0" dirty="0" smtClean="0"/>
              <a:t>together</a:t>
            </a:r>
          </a:p>
          <a:p>
            <a:pPr lvl="1"/>
            <a:r>
              <a:rPr lang="en-US" b="0" dirty="0" smtClean="0"/>
              <a:t>They always keep the same </a:t>
            </a:r>
            <a:r>
              <a:rPr lang="en-US" b="0" dirty="0"/>
              <a:t>longitude along a</a:t>
            </a:r>
            <a:r>
              <a:rPr lang="en-US" b="0" dirty="0" smtClean="0"/>
              <a:t> </a:t>
            </a:r>
            <a:r>
              <a:rPr lang="en-US" b="0" dirty="0"/>
              <a:t>road </a:t>
            </a:r>
            <a:r>
              <a:rPr lang="en-US" b="0" dirty="0" smtClean="0"/>
              <a:t>segment</a:t>
            </a:r>
          </a:p>
          <a:p>
            <a:pPr lvl="1"/>
            <a:r>
              <a:rPr lang="en-US" b="0" dirty="0" smtClean="0"/>
              <a:t>They fail </a:t>
            </a:r>
            <a:r>
              <a:rPr lang="en-US" b="0" dirty="0"/>
              <a:t>to </a:t>
            </a:r>
            <a:r>
              <a:rPr lang="en-US" b="0" dirty="0" smtClean="0"/>
              <a:t>exchange their </a:t>
            </a:r>
            <a:r>
              <a:rPr lang="en-US" b="0" dirty="0"/>
              <a:t>lanes before the end of the road </a:t>
            </a:r>
            <a:r>
              <a:rPr lang="en-US" b="0" dirty="0" smtClean="0"/>
              <a:t>segment</a:t>
            </a:r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b="0" dirty="0"/>
              <a:t>D</a:t>
            </a:r>
            <a:r>
              <a:rPr lang="en-US" b="0" dirty="0" smtClean="0"/>
              <a:t>ifferent </a:t>
            </a:r>
            <a:r>
              <a:rPr lang="en-US" b="0" dirty="0"/>
              <a:t>automotive makers (and suppliers) develop </a:t>
            </a:r>
            <a:r>
              <a:rPr lang="en-US" b="0" dirty="0" smtClean="0"/>
              <a:t>different types </a:t>
            </a:r>
            <a:r>
              <a:rPr lang="en-US" b="0" dirty="0"/>
              <a:t>of </a:t>
            </a:r>
            <a:r>
              <a:rPr lang="en-US" b="0" dirty="0" smtClean="0"/>
              <a:t>systems by their own</a:t>
            </a:r>
            <a:endParaRPr lang="en-US" b="0" dirty="0"/>
          </a:p>
          <a:p>
            <a:pPr lvl="1"/>
            <a:r>
              <a:rPr lang="en-US" b="0" dirty="0" smtClean="0"/>
              <a:t>A compatibility issue </a:t>
            </a:r>
            <a:r>
              <a:rPr lang="en-US" b="0" dirty="0"/>
              <a:t>may be resolvable by human drivers, but it </a:t>
            </a:r>
            <a:r>
              <a:rPr lang="en-US" b="0" dirty="0" smtClean="0"/>
              <a:t>can cause </a:t>
            </a:r>
            <a:r>
              <a:rPr lang="en-US" b="0" dirty="0"/>
              <a:t>a functional failure for autonomous </a:t>
            </a:r>
            <a:r>
              <a:rPr lang="en-US" b="0" dirty="0" smtClean="0"/>
              <a:t>vehicles</a:t>
            </a:r>
            <a:endParaRPr lang="de-DE" b="0" dirty="0"/>
          </a:p>
        </p:txBody>
      </p:sp>
      <p:sp>
        <p:nvSpPr>
          <p:cNvPr id="3" name="Titel 2">
            <a:extLst>
              <a:ext uri="{FF2B5EF4-FFF2-40B4-BE49-F238E27FC236}">
                <a16:creationId xmlns="" xmlns:a16="http://schemas.microsoft.com/office/drawing/2014/main" id="{1E0EDDE1-A7E8-47B2-A9C8-9C90BF2DA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Incompatible Lane-Changing Models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F46B9C5D-3690-4080-ADC4-B4DBF0810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F6A-13F7-418C-BBFC-95033FFCD5F1}" type="slidenum">
              <a:rPr lang="en-US" noProof="1" smtClean="0"/>
              <a:pPr/>
              <a:t>2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09406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Contribution: a </a:t>
            </a:r>
            <a:r>
              <a:rPr lang="en-US" dirty="0"/>
              <a:t>methodology to </a:t>
            </a:r>
            <a:r>
              <a:rPr lang="en-US" dirty="0" smtClean="0"/>
              <a:t>verify </a:t>
            </a:r>
            <a:r>
              <a:rPr lang="en-US" dirty="0"/>
              <a:t>if </a:t>
            </a:r>
            <a:r>
              <a:rPr lang="en-US" dirty="0" smtClean="0"/>
              <a:t>lane-changing </a:t>
            </a:r>
            <a:r>
              <a:rPr lang="en-US" dirty="0"/>
              <a:t>models are compatible so that the </a:t>
            </a:r>
            <a:r>
              <a:rPr lang="en-US" dirty="0" smtClean="0"/>
              <a:t>vehicles </a:t>
            </a:r>
            <a:r>
              <a:rPr lang="en-US" dirty="0"/>
              <a:t>can exchange their </a:t>
            </a:r>
            <a:r>
              <a:rPr lang="en-US" dirty="0" smtClean="0"/>
              <a:t>lanes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Usage of verification results (if incompatible)</a:t>
            </a:r>
          </a:p>
          <a:p>
            <a:pPr lvl="1"/>
            <a:r>
              <a:rPr lang="en-US" dirty="0" smtClean="0"/>
              <a:t>Design time: trigger redesign of lane-changing models</a:t>
            </a:r>
          </a:p>
          <a:p>
            <a:pPr lvl="1"/>
            <a:r>
              <a:rPr lang="en-US" dirty="0" smtClean="0"/>
              <a:t>Runtime: prevent incompatible vehicles from entering a road segment with the incompatible conditions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Compatibility Checking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ECF6A-13F7-418C-BBFC-95033FFCD5F1}" type="slidenum">
              <a:rPr lang="en-US" noProof="1" smtClean="0"/>
              <a:pPr/>
              <a:t>3</a:t>
            </a:fld>
            <a:endParaRPr lang="en-US" noProof="1"/>
          </a:p>
        </p:txBody>
      </p:sp>
      <p:grpSp>
        <p:nvGrpSpPr>
          <p:cNvPr id="38" name="Group 37"/>
          <p:cNvGrpSpPr/>
          <p:nvPr/>
        </p:nvGrpSpPr>
        <p:grpSpPr>
          <a:xfrm>
            <a:off x="396000" y="1800000"/>
            <a:ext cx="8352000" cy="1728000"/>
            <a:chOff x="0" y="1872000"/>
            <a:chExt cx="8352000" cy="172800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="" xmlns:a16="http://schemas.microsoft.com/office/drawing/2014/main" id="{F6C48845-FDE0-46A2-8AF9-7E9AD3D6896C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1872000" y="2160000"/>
              <a:ext cx="100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20FCA391-EA86-41A1-AE88-00D665BF1686}"/>
                </a:ext>
              </a:extLst>
            </p:cNvPr>
            <p:cNvSpPr/>
            <p:nvPr/>
          </p:nvSpPr>
          <p:spPr>
            <a:xfrm>
              <a:off x="432000" y="1872000"/>
              <a:ext cx="1440000" cy="57600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Sensors or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Communication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E684C657-E4AB-454A-A148-0EE7AC210296}"/>
                </a:ext>
              </a:extLst>
            </p:cNvPr>
            <p:cNvSpPr/>
            <p:nvPr/>
          </p:nvSpPr>
          <p:spPr>
            <a:xfrm>
              <a:off x="2880000" y="1872000"/>
              <a:ext cx="1440000" cy="576000"/>
            </a:xfrm>
            <a:prstGeom prst="rect">
              <a:avLst/>
            </a:prstGeom>
            <a:solidFill>
              <a:srgbClr val="FFCC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Lane-Changing</a:t>
              </a:r>
              <a:br>
                <a:rPr lang="en-US" sz="160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</a:br>
              <a:r>
                <a:rPr lang="en-US" sz="160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Model 1</a:t>
              </a:r>
              <a:endParaRPr lang="en-US" sz="16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699F9FB2-A9DC-4023-8252-1410FD4F7EA0}"/>
                </a:ext>
              </a:extLst>
            </p:cNvPr>
            <p:cNvSpPr/>
            <p:nvPr/>
          </p:nvSpPr>
          <p:spPr>
            <a:xfrm>
              <a:off x="4608000" y="1872000"/>
              <a:ext cx="1440000" cy="57600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Vehicle 1</a:t>
              </a:r>
              <a:endParaRPr lang="en-US" sz="16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="" xmlns:a16="http://schemas.microsoft.com/office/drawing/2014/main" id="{3036FE49-1642-4308-BC01-2B5331B923D5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4320000" y="2160000"/>
              <a:ext cx="28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13DC249D-CDD8-4FE3-B00E-30335F087CBD}"/>
                </a:ext>
              </a:extLst>
            </p:cNvPr>
            <p:cNvSpPr/>
            <p:nvPr/>
          </p:nvSpPr>
          <p:spPr>
            <a:xfrm>
              <a:off x="1872000" y="2160000"/>
              <a:ext cx="864000" cy="504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Vehicles'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States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="" xmlns:a16="http://schemas.microsoft.com/office/drawing/2014/main" id="{DF28C3F1-4722-477A-BD71-A7B142698952}"/>
                </a:ext>
              </a:extLst>
            </p:cNvPr>
            <p:cNvCxnSpPr>
              <a:cxnSpLocks/>
            </p:cNvCxnSpPr>
            <p:nvPr/>
          </p:nvCxnSpPr>
          <p:spPr>
            <a:xfrm>
              <a:off x="6048000" y="2160000"/>
              <a:ext cx="144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="" xmlns:a16="http://schemas.microsoft.com/office/drawing/2014/main" id="{27E46805-3B53-474A-B5DB-699711ED35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2000" y="2448000"/>
              <a:ext cx="0" cy="5760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F7553C93-0D85-4A9D-AFBB-C15D4A3C9B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0000" y="2448000"/>
              <a:ext cx="0" cy="5760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="" xmlns:a16="http://schemas.microsoft.com/office/drawing/2014/main" id="{076096A4-E962-44ED-9C77-C4C7C655E60A}"/>
                </a:ext>
              </a:extLst>
            </p:cNvPr>
            <p:cNvCxnSpPr>
              <a:cxnSpLocks/>
              <a:stCxn id="16" idx="3"/>
              <a:endCxn id="17" idx="1"/>
            </p:cNvCxnSpPr>
            <p:nvPr/>
          </p:nvCxnSpPr>
          <p:spPr>
            <a:xfrm>
              <a:off x="1872000" y="3312000"/>
              <a:ext cx="100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98A488AF-EE71-42BF-9F36-1FE4C230999B}"/>
                </a:ext>
              </a:extLst>
            </p:cNvPr>
            <p:cNvSpPr/>
            <p:nvPr/>
          </p:nvSpPr>
          <p:spPr>
            <a:xfrm>
              <a:off x="432000" y="3024000"/>
              <a:ext cx="1440000" cy="57600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Sensors or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Communication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805BDC77-1A60-42B2-8EE2-67F270080495}"/>
                </a:ext>
              </a:extLst>
            </p:cNvPr>
            <p:cNvSpPr/>
            <p:nvPr/>
          </p:nvSpPr>
          <p:spPr>
            <a:xfrm>
              <a:off x="2880000" y="3024000"/>
              <a:ext cx="1440000" cy="576000"/>
            </a:xfrm>
            <a:prstGeom prst="rect">
              <a:avLst/>
            </a:prstGeom>
            <a:solidFill>
              <a:srgbClr val="FFCC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Lane-Changing</a:t>
              </a:r>
              <a:br>
                <a:rPr lang="en-US" sz="160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</a:br>
              <a:r>
                <a:rPr lang="en-US" sz="160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Model 2</a:t>
              </a:r>
              <a:endParaRPr lang="en-US" sz="16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E5E540C5-4EF2-4DFF-9C22-29EC083215A7}"/>
                </a:ext>
              </a:extLst>
            </p:cNvPr>
            <p:cNvSpPr/>
            <p:nvPr/>
          </p:nvSpPr>
          <p:spPr>
            <a:xfrm>
              <a:off x="4608000" y="3024000"/>
              <a:ext cx="1440000" cy="57600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Vehicle 2</a:t>
              </a:r>
              <a:endParaRPr lang="en-US" sz="16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="" xmlns:a16="http://schemas.microsoft.com/office/drawing/2014/main" id="{30A7F0A5-26EF-4DF5-9B15-5F9D50A137B3}"/>
                </a:ext>
              </a:extLst>
            </p:cNvPr>
            <p:cNvCxnSpPr>
              <a:cxnSpLocks/>
              <a:stCxn id="17" idx="3"/>
              <a:endCxn id="18" idx="1"/>
            </p:cNvCxnSpPr>
            <p:nvPr/>
          </p:nvCxnSpPr>
          <p:spPr>
            <a:xfrm>
              <a:off x="4320000" y="3312000"/>
              <a:ext cx="28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FD72358E-FF20-4E51-A69F-E7DA041A00A6}"/>
                </a:ext>
              </a:extLst>
            </p:cNvPr>
            <p:cNvSpPr/>
            <p:nvPr/>
          </p:nvSpPr>
          <p:spPr>
            <a:xfrm>
              <a:off x="1872000" y="2808000"/>
              <a:ext cx="864000" cy="504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Vehicles'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States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="" xmlns:a16="http://schemas.microsoft.com/office/drawing/2014/main" id="{DD4D922C-826F-42BD-B93E-0D57E99CE6EF}"/>
                </a:ext>
              </a:extLst>
            </p:cNvPr>
            <p:cNvCxnSpPr>
              <a:cxnSpLocks/>
            </p:cNvCxnSpPr>
            <p:nvPr/>
          </p:nvCxnSpPr>
          <p:spPr>
            <a:xfrm>
              <a:off x="6048000" y="3312000"/>
              <a:ext cx="144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D3592A5E-56AE-48D1-8654-AD49F81EB84B}"/>
                </a:ext>
              </a:extLst>
            </p:cNvPr>
            <p:cNvCxnSpPr/>
            <p:nvPr/>
          </p:nvCxnSpPr>
          <p:spPr>
            <a:xfrm>
              <a:off x="1440000" y="2808000"/>
              <a:ext cx="489600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8EB24FC5-6199-463D-AF46-00FB6E8CDD0D}"/>
                </a:ext>
              </a:extLst>
            </p:cNvPr>
            <p:cNvCxnSpPr/>
            <p:nvPr/>
          </p:nvCxnSpPr>
          <p:spPr>
            <a:xfrm>
              <a:off x="1152000" y="2664000"/>
              <a:ext cx="518400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13D20812-7EA7-416D-98E8-D871F359E2D9}"/>
                </a:ext>
              </a:extLst>
            </p:cNvPr>
            <p:cNvCxnSpPr>
              <a:cxnSpLocks/>
            </p:cNvCxnSpPr>
            <p:nvPr/>
          </p:nvCxnSpPr>
          <p:spPr>
            <a:xfrm>
              <a:off x="6336000" y="2160000"/>
              <a:ext cx="0" cy="50400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D2C3E179-B2FB-45F1-A586-42082751EF27}"/>
                </a:ext>
              </a:extLst>
            </p:cNvPr>
            <p:cNvCxnSpPr>
              <a:cxnSpLocks/>
            </p:cNvCxnSpPr>
            <p:nvPr/>
          </p:nvCxnSpPr>
          <p:spPr>
            <a:xfrm>
              <a:off x="6336000" y="2808000"/>
              <a:ext cx="0" cy="50400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870B8397-881B-482B-9879-EF891F14E85E}"/>
                </a:ext>
              </a:extLst>
            </p:cNvPr>
            <p:cNvSpPr/>
            <p:nvPr/>
          </p:nvSpPr>
          <p:spPr>
            <a:xfrm>
              <a:off x="0" y="2520000"/>
              <a:ext cx="576000" cy="4320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Initial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States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="" xmlns:a16="http://schemas.microsoft.com/office/drawing/2014/main" id="{423A5F39-E5DD-4233-91BA-D2B3B5ACC2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000" y="2448000"/>
              <a:ext cx="0" cy="5760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752F9ADE-DCE0-4206-99CF-19E2646FE2D0}"/>
                </a:ext>
              </a:extLst>
            </p:cNvPr>
            <p:cNvCxnSpPr/>
            <p:nvPr/>
          </p:nvCxnSpPr>
          <p:spPr>
            <a:xfrm>
              <a:off x="576000" y="2736000"/>
              <a:ext cx="28800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B7C86FD9-56DB-4836-8DBA-7F728E42E4C2}"/>
                </a:ext>
              </a:extLst>
            </p:cNvPr>
            <p:cNvSpPr/>
            <p:nvPr/>
          </p:nvSpPr>
          <p:spPr>
            <a:xfrm>
              <a:off x="6624000" y="2448000"/>
              <a:ext cx="1728000" cy="5760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Compatible?</a:t>
              </a:r>
              <a:br>
                <a:rPr lang="en-US" sz="1600" dirty="0">
                  <a:solidFill>
                    <a:schemeClr val="tx1"/>
                  </a:solidFill>
                  <a:cs typeface="Times New Roman" panose="02020603050405020304" pitchFamily="18" charset="0"/>
                </a:rPr>
              </a:br>
              <a:r>
                <a:rPr lang="en-US" sz="160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(Exchange Lanes?)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="" xmlns:a16="http://schemas.microsoft.com/office/drawing/2014/main" id="{DF28C3F1-4722-477A-BD71-A7B142698952}"/>
                </a:ext>
              </a:extLst>
            </p:cNvPr>
            <p:cNvCxnSpPr>
              <a:cxnSpLocks/>
            </p:cNvCxnSpPr>
            <p:nvPr/>
          </p:nvCxnSpPr>
          <p:spPr>
            <a:xfrm>
              <a:off x="7488000" y="2160000"/>
              <a:ext cx="0" cy="2880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="" xmlns:a16="http://schemas.microsoft.com/office/drawing/2014/main" id="{DF28C3F1-4722-477A-BD71-A7B142698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8000" y="3024000"/>
              <a:ext cx="0" cy="2880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4218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166</Words>
  <Application>Microsoft Office PowerPoint</Application>
  <PresentationFormat>On-screen Show (16:9)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Times New Roman</vt:lpstr>
      <vt:lpstr>Calibri</vt:lpstr>
      <vt:lpstr>Office Theme</vt:lpstr>
      <vt:lpstr>Compatibility Checking for Autonomous Lane-Changing Assistance Systems</vt:lpstr>
      <vt:lpstr>Incompatible Lane-Changing Models </vt:lpstr>
      <vt:lpstr>Compatibility Checking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 Conference Template</dc:title>
  <cp:lastModifiedBy>cwlin</cp:lastModifiedBy>
  <cp:revision>68</cp:revision>
  <dcterms:created xsi:type="dcterms:W3CDTF">2016-09-12T10:42:56Z</dcterms:created>
  <dcterms:modified xsi:type="dcterms:W3CDTF">2022-01-02T11:10:17Z</dcterms:modified>
</cp:coreProperties>
</file>