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AADB06-6A22-4B88-AF1A-40BB68C0A286}">
  <a:tblStyle styleId="{FDAADB06-6A22-4B88-AF1A-40BB68C0A2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0J1571KYGsSdod0y1LGqQhNBPpM7EoK7/view?usp=sharing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https://drive.google.com/file/d/10J1571KYGsSdod0y1LGqQhNBPpM7EoK7/view?usp=sharing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ab49ac76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ab49ac76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ab49ac76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ab49ac76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ab49ac76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ab49ac76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ab49ac76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ab49ac76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ab49ac76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ab49ac76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ab49ac76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ab49ac76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2d3d4ba0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2d3d4ba0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ab49ac76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ab49ac76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2ef4a47c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2ef4a47c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ab49ac76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ab49ac76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12400b8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12400b8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ab49ac76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ab49ac76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ab49ac76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ab49ac76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ab49ac76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ab49ac76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2ef4a47c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2ef4a47c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ab49ac76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ab49ac76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ab49ac76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ab49ac76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2ef4a47c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2ef4a47c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2e130d87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2e130d87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ab49ac76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ab49ac76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ab49ac76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ab49ac76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12400b8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12400b8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2ef4a47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2ef4a47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 Timer: 1MHz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12400b8a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12400b8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12400b8a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12400b8a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2d3d4ba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2d3d4ba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2d3d4ba0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2d3d4ba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2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1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an RTOS for the Raspberry Pi 2B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By, Christian Cunningham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Jobbed’s</a:t>
            </a:r>
            <a:r>
              <a:rPr lang="en"/>
              <a:t> Mechanisms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075" y="445025"/>
            <a:ext cx="2679225" cy="165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Adding a Thread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Scheduler contains </a:t>
            </a:r>
            <a:r>
              <a:rPr i="1" lang="en"/>
              <a:t>p</a:t>
            </a:r>
            <a:r>
              <a:rPr lang="en"/>
              <a:t> FIFO queues for each Thread Priority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thread function, with any specified argument, is added to the specified priority queue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Thread Switching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Preserve Thread’s CPU Context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PC, Linking Register, Stack Pointer, Registers, Current Program Status Register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 the next running thread from peeking at each FIFO queue until a task is found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all are empty, the idle wait task is returned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Restore the obtained task’s CPU context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Mutexes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925" y="445025"/>
            <a:ext cx="2815375" cy="28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Returns a properly aligned mutex object to the thread and adds it</a:t>
            </a:r>
            <a:br>
              <a:rPr lang="en"/>
            </a:br>
            <a:r>
              <a:rPr lang="en"/>
              <a:t>to a Mutex managed queue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Destroy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Removes the mutex from the managed mutex queue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Lock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Checks the Mutex’s lock value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If the lock is unlocked, i.e. it does not have a task locking it, then locks it in a</a:t>
            </a:r>
            <a:br>
              <a:rPr lang="en"/>
            </a:br>
            <a:r>
              <a:rPr lang="en"/>
              <a:t>concurrency preserving manner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Otherwise, it blocks the thread and checks to see if the locking thread has a lower priority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If the locking thread has a </a:t>
            </a:r>
            <a:r>
              <a:rPr lang="en"/>
              <a:t>lower</a:t>
            </a:r>
            <a:r>
              <a:rPr lang="en"/>
              <a:t> priority, then it promotes the thread to the blocked thread’s priority to prevent </a:t>
            </a:r>
            <a:r>
              <a:rPr i="1" lang="en"/>
              <a:t>priority inversion</a:t>
            </a:r>
            <a:endParaRPr i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Unlock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Unlocks the mutex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Checks the mutex wait queues (highest priorities first) for any thread that is waiting for this mutex and unlocks it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Semaphores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Signal (Produce)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Increases the semaphore’s counter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the counter was zero, it checks the Semaphore</a:t>
            </a:r>
            <a:br>
              <a:rPr lang="en"/>
            </a:br>
            <a:r>
              <a:rPr lang="en"/>
              <a:t>wait queues (highest priority first) and wakes up a</a:t>
            </a:r>
            <a:br>
              <a:rPr lang="en"/>
            </a:br>
            <a:r>
              <a:rPr lang="en"/>
              <a:t>thread that was waiting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Wait (Consume)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the </a:t>
            </a:r>
            <a:r>
              <a:rPr lang="en"/>
              <a:t>semaphore</a:t>
            </a:r>
            <a:r>
              <a:rPr lang="en"/>
              <a:t>’s counter is zero, blocks the thread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Otherwise, it decreases the counter in a concurrency preserving manner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8231" l="0" r="0" t="0"/>
          <a:stretch/>
        </p:blipFill>
        <p:spPr>
          <a:xfrm>
            <a:off x="5458200" y="1017725"/>
            <a:ext cx="3374100" cy="20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Interrupts – Stimuli Response and Delayed Execution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Interrupt Handlers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each Interrupt Handler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GPIO, UART, Countdown Timer, System Timer Compare (x4)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Check if the Interrupt has a handler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so, check if the Interrupt was triggered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so, add the callback task to the specified priority queue and clear the interrupt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Delayed Response – System Timer Compare Interrupt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One notable Interrupt Option for the system timer interrupts is a </a:t>
            </a:r>
            <a:r>
              <a:rPr i="1" lang="en"/>
              <a:t>oneshot</a:t>
            </a:r>
            <a:r>
              <a:rPr lang="en"/>
              <a:t> flag, where if the flag is not high, triggering the interrupt will also update the timer compare to trigger </a:t>
            </a:r>
            <a:r>
              <a:rPr i="1" lang="en"/>
              <a:t>m</a:t>
            </a:r>
            <a:r>
              <a:rPr lang="en"/>
              <a:t> microseconds later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5175" y="1864400"/>
            <a:ext cx="1207126" cy="120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4499" y="1152475"/>
            <a:ext cx="987800" cy="10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8057397" y="3768475"/>
            <a:ext cx="774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💡</a:t>
            </a:r>
            <a:endParaRPr sz="4000"/>
          </a:p>
        </p:txBody>
      </p:sp>
      <p:sp>
        <p:nvSpPr>
          <p:cNvPr id="158" name="Google Shape;158;p26"/>
          <p:cNvSpPr/>
          <p:nvPr/>
        </p:nvSpPr>
        <p:spPr>
          <a:xfrm>
            <a:off x="6143000" y="3777488"/>
            <a:ext cx="1278950" cy="7823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>
            <a:off x="7583075" y="4068475"/>
            <a:ext cx="474300" cy="26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5507575" y="4068475"/>
            <a:ext cx="474300" cy="26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4571547" y="3768475"/>
            <a:ext cx="774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⚙️</a:t>
            </a:r>
            <a:endParaRPr sz="4000"/>
          </a:p>
        </p:txBody>
      </p:sp>
      <p:sp>
        <p:nvSpPr>
          <p:cNvPr id="162" name="Google Shape;162;p26"/>
          <p:cNvSpPr txBox="1"/>
          <p:nvPr/>
        </p:nvSpPr>
        <p:spPr>
          <a:xfrm>
            <a:off x="6364550" y="1742200"/>
            <a:ext cx="58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55525" y="3922375"/>
            <a:ext cx="105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System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Results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b="0" l="0" r="59265" t="9592"/>
          <a:stretch/>
        </p:blipFill>
        <p:spPr>
          <a:xfrm>
            <a:off x="4196750" y="2716475"/>
            <a:ext cx="4826908" cy="2002752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7680000" dist="152400">
              <a:srgbClr val="000000">
                <a:alpha val="50000"/>
              </a:srgbClr>
            </a:outerShdw>
          </a:effectLst>
        </p:spPr>
      </p:pic>
      <p:pic>
        <p:nvPicPr>
          <p:cNvPr id="170" name="Google Shape;170;p27"/>
          <p:cNvPicPr preferRelativeResize="0"/>
          <p:nvPr/>
        </p:nvPicPr>
        <p:blipFill rotWithShape="1">
          <a:blip r:embed="rId4">
            <a:alphaModFix/>
          </a:blip>
          <a:srcRect b="22687" l="8888" r="8888" t="26328"/>
          <a:stretch/>
        </p:blipFill>
        <p:spPr>
          <a:xfrm>
            <a:off x="5522275" y="412300"/>
            <a:ext cx="3501373" cy="1628325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7920000" dist="1619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Overhead Test - Tracing Test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700" y="445025"/>
            <a:ext cx="86053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 rotWithShape="1">
          <a:blip r:embed="rId4">
            <a:alphaModFix/>
          </a:blip>
          <a:srcRect b="28887" l="15283" r="14737" t="28679"/>
          <a:stretch/>
        </p:blipFill>
        <p:spPr>
          <a:xfrm>
            <a:off x="5053000" y="445025"/>
            <a:ext cx="273374" cy="16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825" y="445025"/>
            <a:ext cx="86053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/>
          <p:nvPr/>
        </p:nvSpPr>
        <p:spPr>
          <a:xfrm>
            <a:off x="5622125" y="595625"/>
            <a:ext cx="860400" cy="271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Tracing</a:t>
            </a:r>
            <a:endParaRPr sz="800"/>
          </a:p>
        </p:txBody>
      </p:sp>
      <p:pic>
        <p:nvPicPr>
          <p:cNvPr id="180" name="Google Shape;180;p28"/>
          <p:cNvPicPr preferRelativeResize="0"/>
          <p:nvPr/>
        </p:nvPicPr>
        <p:blipFill rotWithShape="1">
          <a:blip r:embed="rId4">
            <a:alphaModFix/>
          </a:blip>
          <a:srcRect b="28887" l="15283" r="14737" t="28679"/>
          <a:stretch/>
        </p:blipFill>
        <p:spPr>
          <a:xfrm>
            <a:off x="6334100" y="445025"/>
            <a:ext cx="273374" cy="1657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8"/>
          <p:cNvGraphicFramePr/>
          <p:nvPr/>
        </p:nvGraphicFramePr>
        <p:xfrm>
          <a:off x="95247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{FDAADB06-6A22-4B88-AF1A-40BB68C0A286}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044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(ns)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Raspbian</a:t>
                      </a:r>
                      <a:endParaRPr i="1"/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Jobbed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044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σ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σ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Tracing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Behaviors</a:t>
            </a:r>
            <a:endParaRPr/>
          </a:p>
        </p:txBody>
      </p:sp>
      <p:sp>
        <p:nvSpPr>
          <p:cNvPr id="187" name="Google Shape;187;p29"/>
          <p:cNvSpPr/>
          <p:nvPr/>
        </p:nvSpPr>
        <p:spPr>
          <a:xfrm>
            <a:off x="5830700" y="445025"/>
            <a:ext cx="524100" cy="3639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188" name="Google Shape;188;p29"/>
          <p:cNvSpPr/>
          <p:nvPr/>
        </p:nvSpPr>
        <p:spPr>
          <a:xfrm>
            <a:off x="6896725" y="445025"/>
            <a:ext cx="524100" cy="3639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>
            <a:off x="6415013" y="498450"/>
            <a:ext cx="421500" cy="13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>
            <a:off x="6411400" y="628650"/>
            <a:ext cx="428700" cy="130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 rotWithShape="1">
          <a:blip r:embed="rId3">
            <a:alphaModFix/>
          </a:blip>
          <a:srcRect b="13564" l="13578" r="18629" t="11864"/>
          <a:stretch/>
        </p:blipFill>
        <p:spPr>
          <a:xfrm>
            <a:off x="6482875" y="100000"/>
            <a:ext cx="285750" cy="3143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2" name="Google Shape;192;p29"/>
          <p:cNvGraphicFramePr/>
          <p:nvPr/>
        </p:nvGraphicFramePr>
        <p:xfrm>
          <a:off x="311713" y="147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{FDAADB06-6A22-4B88-AF1A-40BB68C0A286}</a:tableStyleId>
              </a:tblPr>
              <a:tblGrid>
                <a:gridCol w="1446575"/>
                <a:gridCol w="1186650"/>
                <a:gridCol w="1270750"/>
                <a:gridCol w="964925"/>
                <a:gridCol w="1217225"/>
                <a:gridCol w="1217225"/>
                <a:gridCol w="1217225"/>
              </a:tblGrid>
              <a:tr h="3820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μs)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Raspbian</a:t>
                      </a:r>
                      <a:endParaRPr i="1"/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Jobbed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2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σ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σ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Low Priority Thread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26.09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825.16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Create High Priority Thread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221.37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56.52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1470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Thread Switch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15.42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624.66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39980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Scheduler CPSR Test</a:t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875" y="1358950"/>
            <a:ext cx="6116250" cy="24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 b="11304" l="21599" r="23044" t="11742"/>
          <a:stretch/>
        </p:blipFill>
        <p:spPr>
          <a:xfrm>
            <a:off x="6345085" y="357800"/>
            <a:ext cx="537465" cy="7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Mutexes</a:t>
            </a:r>
            <a:endParaRPr/>
          </a:p>
        </p:txBody>
      </p:sp>
      <p:graphicFrame>
        <p:nvGraphicFramePr>
          <p:cNvPr id="205" name="Google Shape;205;p31"/>
          <p:cNvGraphicFramePr/>
          <p:nvPr/>
        </p:nvGraphicFramePr>
        <p:xfrm>
          <a:off x="311700" y="132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{FDAADB06-6A22-4B88-AF1A-40BB68C0A286}</a:tableStyleId>
              </a:tblPr>
              <a:tblGrid>
                <a:gridCol w="1798275"/>
                <a:gridCol w="1133125"/>
                <a:gridCol w="1186650"/>
                <a:gridCol w="1140775"/>
                <a:gridCol w="1102550"/>
                <a:gridCol w="987850"/>
                <a:gridCol w="1171350"/>
              </a:tblGrid>
              <a:tr h="3820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(ns)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Raspbian</a:t>
                      </a:r>
                      <a:endParaRPr i="1"/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Jobbed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2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σ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σ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41410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Destroy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4505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Lock (Contended)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2369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205940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Lock (Uncontended)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Unlock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1370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 Real-Time Operating System?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14350"/>
            <a:ext cx="4203000" cy="29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three pillars of an RTOS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Determinism</a:t>
            </a:r>
            <a:r>
              <a:rPr lang="en"/>
              <a:t> (Predictability)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Tightly Bounded Execution Times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Low Latency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Inversion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50" y="2802850"/>
            <a:ext cx="8246374" cy="17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351" y="1152475"/>
            <a:ext cx="8045274" cy="14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Deadlocks</a:t>
            </a:r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950" y="1265750"/>
            <a:ext cx="6944100" cy="13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 rotWithShape="1">
          <a:blip r:embed="rId4">
            <a:alphaModFix/>
          </a:blip>
          <a:srcRect b="55947" l="0" r="0" t="0"/>
          <a:stretch/>
        </p:blipFill>
        <p:spPr>
          <a:xfrm>
            <a:off x="628950" y="2973650"/>
            <a:ext cx="7415101" cy="9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025" y="374001"/>
            <a:ext cx="710125" cy="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Semaphores</a:t>
            </a:r>
            <a:endParaRPr/>
          </a:p>
        </p:txBody>
      </p:sp>
      <p:graphicFrame>
        <p:nvGraphicFramePr>
          <p:cNvPr id="226" name="Google Shape;226;p34"/>
          <p:cNvGraphicFramePr/>
          <p:nvPr/>
        </p:nvGraphicFramePr>
        <p:xfrm>
          <a:off x="311713" y="147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{FDAADB06-6A22-4B88-AF1A-40BB68C0A286}</a:tableStyleId>
              </a:tblPr>
              <a:tblGrid>
                <a:gridCol w="1645375"/>
                <a:gridCol w="1117825"/>
                <a:gridCol w="1140775"/>
                <a:gridCol w="964925"/>
                <a:gridCol w="1217225"/>
                <a:gridCol w="1217225"/>
                <a:gridCol w="1217225"/>
              </a:tblGrid>
              <a:tr h="3820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(ns)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Raspbian</a:t>
                      </a:r>
                      <a:endParaRPr i="1"/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Jobbed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2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σ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σ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95830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Signal (Zero)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124640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7860000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Signal (Non-zero)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1167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Semaphore Behavior</a:t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425" y="2031675"/>
            <a:ext cx="7737149" cy="10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6"/>
          <p:cNvPicPr preferRelativeResize="0"/>
          <p:nvPr/>
        </p:nvPicPr>
        <p:blipFill rotWithShape="1">
          <a:blip r:embed="rId3">
            <a:alphaModFix/>
          </a:blip>
          <a:srcRect b="15626" l="22132" r="20349" t="15893"/>
          <a:stretch/>
        </p:blipFill>
        <p:spPr>
          <a:xfrm>
            <a:off x="6275625" y="345900"/>
            <a:ext cx="521620" cy="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Interrupts – Stimuli Response</a:t>
            </a:r>
            <a:endParaRPr/>
          </a:p>
        </p:txBody>
      </p:sp>
      <p:graphicFrame>
        <p:nvGraphicFramePr>
          <p:cNvPr id="239" name="Google Shape;239;p36"/>
          <p:cNvGraphicFramePr/>
          <p:nvPr/>
        </p:nvGraphicFramePr>
        <p:xfrm>
          <a:off x="340775" y="151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{FDAADB06-6A22-4B88-AF1A-40BB68C0A286}</a:tableStyleId>
              </a:tblPr>
              <a:tblGrid>
                <a:gridCol w="1245925"/>
                <a:gridCol w="960525"/>
                <a:gridCol w="859750"/>
                <a:gridCol w="950975"/>
                <a:gridCol w="943275"/>
                <a:gridCol w="882800"/>
                <a:gridCol w="770550"/>
                <a:gridCol w="936775"/>
                <a:gridCol w="911850"/>
              </a:tblGrid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μs)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Raspbian</a:t>
                      </a:r>
                      <a:endParaRPr i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Jobbed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σ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σ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μs pulse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67.99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39.34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55.73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40μs pulse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67.91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45.63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58.07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μs pulse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167.02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23.46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76.25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998.75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1ms pulse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23960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2ms pulse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254.69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57110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2005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2042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Interrupts – </a:t>
            </a:r>
            <a:r>
              <a:rPr lang="en"/>
              <a:t>Delayed Execution</a:t>
            </a:r>
            <a:endParaRPr/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975" y="326200"/>
            <a:ext cx="810350" cy="8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7"/>
          <p:cNvSpPr/>
          <p:nvPr/>
        </p:nvSpPr>
        <p:spPr>
          <a:xfrm>
            <a:off x="6785775" y="640475"/>
            <a:ext cx="482100" cy="18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7"/>
          <p:cNvSpPr/>
          <p:nvPr/>
        </p:nvSpPr>
        <p:spPr>
          <a:xfrm>
            <a:off x="7344850" y="465875"/>
            <a:ext cx="461400" cy="5310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Task</a:t>
            </a:r>
            <a:endParaRPr sz="1000"/>
          </a:p>
        </p:txBody>
      </p:sp>
      <p:graphicFrame>
        <p:nvGraphicFramePr>
          <p:cNvPr id="248" name="Google Shape;248;p37"/>
          <p:cNvGraphicFramePr/>
          <p:nvPr/>
        </p:nvGraphicFramePr>
        <p:xfrm>
          <a:off x="445600" y="113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{FDAADB06-6A22-4B88-AF1A-40BB68C0A286}</a:tableStyleId>
              </a:tblPr>
              <a:tblGrid>
                <a:gridCol w="1245925"/>
                <a:gridCol w="894025"/>
                <a:gridCol w="834825"/>
                <a:gridCol w="867825"/>
                <a:gridCol w="901750"/>
                <a:gridCol w="907725"/>
                <a:gridCol w="704025"/>
                <a:gridCol w="878600"/>
                <a:gridCol w="1018075"/>
              </a:tblGrid>
              <a:tr h="396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μs)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Raspbian</a:t>
                      </a:r>
                      <a:endParaRPr i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Jobbed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σ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σ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/>
                        <a:t>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μs delay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89.17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610.2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10.29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0μs delay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463.7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90.74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383.3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μs delay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781.4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75.96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696.5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μs delay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897.4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799.8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9765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1ms delay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124.3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5ms delay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177.7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5668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14820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10ms delay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121.7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10680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12260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Contributions</a:t>
            </a:r>
            <a:endParaRPr/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Drivers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USB, Ethernet, SD, and SPI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Address Space Layout Randomization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Initialize with ATAG entry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Memory size and board information to allow it to be used on other Raspberry Pis more efficiently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Explore putting mutex/ semaphore queues on the object rather than in the scheduler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Space versus time optimizations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Doubly Linked List FIFO queue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Some scheduler procedures would execute faster, another space versus time optimization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Concluding Remarks</a:t>
            </a:r>
            <a:endParaRPr/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/>
              <a:t>Jobbed</a:t>
            </a:r>
            <a:endParaRPr b="1" i="1" sz="2000"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RTOS </a:t>
            </a:r>
            <a:r>
              <a:rPr lang="en"/>
              <a:t>with</a:t>
            </a:r>
            <a:r>
              <a:rPr lang="en"/>
              <a:t> a </a:t>
            </a:r>
            <a:r>
              <a:rPr lang="en"/>
              <a:t>Fixed Priority Preemptive Scheduler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Always has the highest priority task running at any given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Avoids Priority Inversion and Deadlock Pitfalls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Average runtimes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At least within 1μs of </a:t>
            </a:r>
            <a:r>
              <a:rPr i="1" lang="en"/>
              <a:t>Raspbian </a:t>
            </a:r>
            <a:r>
              <a:rPr lang="en"/>
              <a:t>if slower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Considerably faster than </a:t>
            </a:r>
            <a:r>
              <a:rPr i="1" lang="en"/>
              <a:t>Raspbian</a:t>
            </a:r>
            <a:r>
              <a:rPr lang="en"/>
              <a:t> for many of the processes that it is faster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Tight Bounds on OS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Thread, Mutex, Semaphore, Stimuli, and Delayed Execution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Smaller upper bounds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an RTOS?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System will Interact with the Real-World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Respond to external signals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Send out controller signals within deadlines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Blocking Tasks to Events rather than Waiting and Polling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Traffic Signals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Flight controllers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Autonomous Vehicles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Robots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125" y="3736196"/>
            <a:ext cx="2395326" cy="125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RTOS Scheduling Strategies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Event Driven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Fixed Priority Preemptive Scheduling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Earliest Deadline First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 Sharing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Round Robin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3700" y="1017725"/>
            <a:ext cx="1814525" cy="15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3312" y="2809350"/>
            <a:ext cx="1635300" cy="16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 2B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8675" y="445025"/>
            <a:ext cx="2803625" cy="15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Single Board Computer: ARM Cortex-A7 @ 900MHz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A-Series Processor: Targeted towards Rich Operating Systems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1GB RAM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Peripherals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40 GPIO Pins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UART, SPI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USB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Ethernet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Audio Jack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HDMI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Operating Systems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i="1" lang="en"/>
              <a:t>Raspbian</a:t>
            </a:r>
            <a:r>
              <a:rPr lang="en"/>
              <a:t>, </a:t>
            </a:r>
            <a:r>
              <a:rPr i="1" lang="en"/>
              <a:t>Ubuntu Core</a:t>
            </a:r>
            <a:r>
              <a:rPr lang="en"/>
              <a:t>, </a:t>
            </a:r>
            <a:r>
              <a:rPr i="1" lang="en"/>
              <a:t>Retro-Pie</a:t>
            </a:r>
            <a:r>
              <a:rPr lang="en"/>
              <a:t>, (In Progress) </a:t>
            </a:r>
            <a:r>
              <a:rPr i="1" lang="en"/>
              <a:t>TrampolineOS</a:t>
            </a:r>
            <a:r>
              <a:rPr lang="en"/>
              <a:t>, etc.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System Clock/ Timers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System Timer, ARM Generic Timer, Cycle Counter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Price: ~20-30$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Jobbed </a:t>
            </a:r>
            <a:r>
              <a:rPr lang="en"/>
              <a:t>- RTOS for Raspberry Pi 2B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Real-Time Operating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Event Driven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Fixed Priority Preemptive Scheduling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Synchronization Objects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Mutex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Semaphore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Sensing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General Purpose I/O Pins (GPIO)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Delayed Execution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Execute event </a:t>
            </a:r>
            <a:r>
              <a:rPr i="1" lang="en"/>
              <a:t>n</a:t>
            </a:r>
            <a:r>
              <a:rPr lang="en"/>
              <a:t> microseconds from now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600" y="829025"/>
            <a:ext cx="1814525" cy="15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875" y="2271225"/>
            <a:ext cx="224225" cy="2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3075" y="1858927"/>
            <a:ext cx="926751" cy="9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6">
            <a:alphaModFix/>
          </a:blip>
          <a:srcRect b="0" l="2505" r="0" t="0"/>
          <a:stretch/>
        </p:blipFill>
        <p:spPr>
          <a:xfrm>
            <a:off x="5844125" y="2930150"/>
            <a:ext cx="2988175" cy="113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8500" y="4027400"/>
            <a:ext cx="864525" cy="8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 RTOS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Overhead 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Recording the time takes time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Thread Behavior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and switch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Mutex Behavior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Create, destroy, unlock, and lock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What happens when threads block each other?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Semaphore Behavior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Signal and wait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Sensing Latency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Stimuli Response Latency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Delayed execution jitter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When does the task actually execute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Inversion Test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Timing Diagram without Precautions</a:t>
            </a:r>
            <a:endParaRPr b="1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64" y="2145262"/>
            <a:ext cx="8045274" cy="14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Deadlock Test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Timing Diagram without Precautions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950" y="2207675"/>
            <a:ext cx="6944100" cy="13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/>
          <p:nvPr/>
        </p:nvSpPr>
        <p:spPr>
          <a:xfrm>
            <a:off x="5212275" y="1152475"/>
            <a:ext cx="824625" cy="6429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6672625" y="1152475"/>
            <a:ext cx="824625" cy="6429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 flipH="1" rot="-5400000">
            <a:off x="6853800" y="716675"/>
            <a:ext cx="462300" cy="13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 flipH="1" rot="-5400000">
            <a:off x="5393438" y="716675"/>
            <a:ext cx="462300" cy="13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 flipH="1" rot="-2700000">
            <a:off x="5975270" y="716576"/>
            <a:ext cx="759008" cy="14000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 flipH="1" rot="-8100000">
            <a:off x="5975270" y="716576"/>
            <a:ext cx="759008" cy="14000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5402075" y="104825"/>
            <a:ext cx="524100" cy="3639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122" name="Google Shape;122;p21"/>
          <p:cNvSpPr/>
          <p:nvPr/>
        </p:nvSpPr>
        <p:spPr>
          <a:xfrm>
            <a:off x="6822900" y="104825"/>
            <a:ext cx="524100" cy="3639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