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69" r:id="rId3"/>
    <p:sldId id="270" r:id="rId4"/>
    <p:sldId id="286" r:id="rId5"/>
    <p:sldId id="272" r:id="rId6"/>
    <p:sldId id="282" r:id="rId7"/>
    <p:sldId id="283" r:id="rId8"/>
    <p:sldId id="284" r:id="rId9"/>
    <p:sldId id="285" r:id="rId10"/>
    <p:sldId id="273" r:id="rId11"/>
    <p:sldId id="274" r:id="rId12"/>
    <p:sldId id="280" r:id="rId13"/>
    <p:sldId id="287" r:id="rId14"/>
    <p:sldId id="275" r:id="rId15"/>
    <p:sldId id="276" r:id="rId16"/>
    <p:sldId id="281" r:id="rId17"/>
    <p:sldId id="268" r:id="rId18"/>
    <p:sldId id="288"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C5E0B4"/>
    <a:srgbClr val="C9C9FF"/>
    <a:srgbClr val="3333CC"/>
    <a:srgbClr val="FF9999"/>
    <a:srgbClr val="002060"/>
    <a:srgbClr val="FF5050"/>
    <a:srgbClr val="FFCCCC"/>
    <a:srgbClr val="E4E9AF"/>
    <a:srgbClr val="F6F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2189" autoAdjust="0"/>
  </p:normalViewPr>
  <p:slideViewPr>
    <p:cSldViewPr snapToGrid="0">
      <p:cViewPr>
        <p:scale>
          <a:sx n="100" d="100"/>
          <a:sy n="100" d="100"/>
        </p:scale>
        <p:origin x="750" y="-1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9" d="100"/>
          <a:sy n="79" d="100"/>
        </p:scale>
        <p:origin x="39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B3B67-D5F0-46B1-B43A-25F2E12A0B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BD4EB4-0B6B-402D-A94A-270E75438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B1713-429A-4F4E-A661-41B4F876733B}" type="datetimeFigureOut">
              <a:rPr lang="en-US" smtClean="0"/>
              <a:t>2/25/2022</a:t>
            </a:fld>
            <a:endParaRPr lang="en-US"/>
          </a:p>
        </p:txBody>
      </p:sp>
      <p:sp>
        <p:nvSpPr>
          <p:cNvPr id="4" name="Footer Placeholder 3">
            <a:extLst>
              <a:ext uri="{FF2B5EF4-FFF2-40B4-BE49-F238E27FC236}">
                <a16:creationId xmlns:a16="http://schemas.microsoft.com/office/drawing/2014/main" id="{AD10A66A-5FF5-4749-AB81-29D04346ED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747635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3514-E06D-4293-B16A-E47A3E58A59D}"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B4650-8A53-4092-8B19-560FD7121F6B}" type="slidenum">
              <a:rPr lang="en-US" smtClean="0"/>
              <a:t>‹#›</a:t>
            </a:fld>
            <a:endParaRPr lang="en-US"/>
          </a:p>
        </p:txBody>
      </p:sp>
    </p:spTree>
    <p:extLst>
      <p:ext uri="{BB962C8B-B14F-4D97-AF65-F5344CB8AC3E}">
        <p14:creationId xmlns:p14="http://schemas.microsoft.com/office/powerpoint/2010/main" val="234032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Hi. I am Shail from ASU. This talk presents a language and framework for designing efficient hardware accelerators, while the approach being reusable, explainable, and agile.</a:t>
            </a:r>
          </a:p>
          <a:p>
            <a:endParaRPr lang="en-US" sz="1800" b="0" i="0" u="none" strike="noStrike" dirty="0">
              <a:solidFill>
                <a:srgbClr val="000000"/>
              </a:solidFill>
              <a:effectLst/>
              <a:latin typeface="Calibri" panose="020F0502020204030204" pitchFamily="34" charset="0"/>
            </a:endParaRPr>
          </a:p>
          <a:p>
            <a:r>
              <a:rPr lang="en-US" b="0" i="0" dirty="0">
                <a:solidFill>
                  <a:srgbClr val="050505"/>
                </a:solidFill>
                <a:effectLst/>
                <a:latin typeface="Segoe UI Historic" panose="020B0502040204020203" pitchFamily="34" charset="0"/>
              </a:rPr>
              <a:t>SHA-ay-</a:t>
            </a:r>
            <a:r>
              <a:rPr lang="en-US" b="0" i="0" dirty="0" err="1">
                <a:solidFill>
                  <a:srgbClr val="050505"/>
                </a:solidFill>
                <a:effectLst/>
                <a:latin typeface="Segoe UI Historic" panose="020B0502040204020203" pitchFamily="34" charset="0"/>
              </a:rPr>
              <a:t>el</a:t>
            </a:r>
            <a:r>
              <a:rPr lang="en-US" b="0" i="0" dirty="0">
                <a:solidFill>
                  <a:srgbClr val="050505"/>
                </a:solidFill>
                <a:effectLst/>
                <a:latin typeface="Segoe UI Historic" panose="020B0502040204020203" pitchFamily="34" charset="0"/>
              </a:rPr>
              <a:t> DA-</a:t>
            </a:r>
            <a:r>
              <a:rPr lang="en-US" b="0" i="0" dirty="0" err="1">
                <a:solidFill>
                  <a:srgbClr val="050505"/>
                </a:solidFill>
                <a:effectLst/>
                <a:latin typeface="Segoe UI Historic" panose="020B0502040204020203" pitchFamily="34" charset="0"/>
              </a:rPr>
              <a:t>vay</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a:t>
            </a:fld>
            <a:endParaRPr lang="en-US"/>
          </a:p>
        </p:txBody>
      </p:sp>
    </p:spTree>
    <p:extLst>
      <p:ext uri="{BB962C8B-B14F-4D97-AF65-F5344CB8AC3E}">
        <p14:creationId xmlns:p14="http://schemas.microsoft.com/office/powerpoint/2010/main" val="134628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Calibri" panose="020F0502020204030204" pitchFamily="34" charset="0"/>
              </a:rPr>
              <a:t>To overcome all these, we propose DSDL or design space description language. The key idea is that, in DSDL, designers can specify the set of components through a library, workload specification, and execution constraints/objectives, and it can explore various architectures and their efficient hardware/software designs.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10</a:t>
            </a:fld>
            <a:endParaRPr lang="en-US"/>
          </a:p>
        </p:txBody>
      </p:sp>
    </p:spTree>
    <p:extLst>
      <p:ext uri="{BB962C8B-B14F-4D97-AF65-F5344CB8AC3E}">
        <p14:creationId xmlns:p14="http://schemas.microsoft.com/office/powerpoint/2010/main" val="84431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DSDL uses flow graph abstraction. So, each architecture is formulated as a flow graph, where nodes are components for computation, memory, or control logic, and edges represent interconnects. These components can be even user-defined like for specialization. The nodes can be even a sub-graph.  Thus, DSDL can construct variety of architectures.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11</a:t>
            </a:fld>
            <a:endParaRPr lang="en-US"/>
          </a:p>
        </p:txBody>
      </p:sp>
    </p:spTree>
    <p:extLst>
      <p:ext uri="{BB962C8B-B14F-4D97-AF65-F5344CB8AC3E}">
        <p14:creationId xmlns:p14="http://schemas.microsoft.com/office/powerpoint/2010/main" val="305474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DSDL allows defining rules in terms of the legality of the designs that we could generate in the space, like what components can be interconnected or not, any relationships among their hyperparameters or rules for a valid organization. In addition, there are also optimization rules for meaningful exploration. So designers may explore designs with only homogeneous child nodes, or a certain hierarchy for buffers.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12</a:t>
            </a:fld>
            <a:endParaRPr lang="en-US"/>
          </a:p>
        </p:txBody>
      </p:sp>
    </p:spTree>
    <p:extLst>
      <p:ext uri="{BB962C8B-B14F-4D97-AF65-F5344CB8AC3E}">
        <p14:creationId xmlns:p14="http://schemas.microsoft.com/office/powerpoint/2010/main" val="2277216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Once the description is in, DSDL can explore iteratively in three steps. First is vertical exploration, so it would pick a flow graph, and based on the workload description, it would quickly make sure that whether this flow graph is usable for workloads. Once a flow graph is found as a valid sample, then second step is horizontal exploration. Essentially, it figures out what are optimized hyperparameters like buffer sizes.</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Then, once a design is sampled, DSDL does codesign, so optimizes software for it. In fact, all three steps could be a joint exploration especially when we enable explainable DSE.</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13</a:t>
            </a:fld>
            <a:endParaRPr lang="en-US"/>
          </a:p>
        </p:txBody>
      </p:sp>
    </p:spTree>
    <p:extLst>
      <p:ext uri="{BB962C8B-B14F-4D97-AF65-F5344CB8AC3E}">
        <p14:creationId xmlns:p14="http://schemas.microsoft.com/office/powerpoint/2010/main" val="298192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We can also do full stack automation because, we can parse flow graphs, get definitions of individual nodes and edges, and develop the collective feature.</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For instance, we can parse latency costs associated with each node, and we can construct a cost model. We can also construct the simulators and compilation by this. For simulation, all non-accelerator functionality is mapped to a synthetic controller, which would also ensure the triggering of the flow graph, provide the input data, and collect the output data. </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And, we develop these tools for the flow graph abstraction, instead of a specific NPU architecture. So we could still do full stack automation when architecture is reorganized or enhanced.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14</a:t>
            </a:fld>
            <a:endParaRPr lang="en-US"/>
          </a:p>
        </p:txBody>
      </p:sp>
    </p:spTree>
    <p:extLst>
      <p:ext uri="{BB962C8B-B14F-4D97-AF65-F5344CB8AC3E}">
        <p14:creationId xmlns:p14="http://schemas.microsoft.com/office/powerpoint/2010/main" val="417163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We can have </a:t>
            </a:r>
            <a:r>
              <a:rPr lang="en-US" sz="1800" b="0" i="0" u="none" strike="noStrike" dirty="0" err="1">
                <a:solidFill>
                  <a:srgbClr val="000000"/>
                </a:solidFill>
                <a:effectLst/>
                <a:latin typeface="Calibri" panose="020F0502020204030204" pitchFamily="34" charset="0"/>
              </a:rPr>
              <a:t>explainability</a:t>
            </a:r>
            <a:r>
              <a:rPr lang="en-US" sz="1800" b="0" i="0" u="none" strike="noStrike" dirty="0">
                <a:solidFill>
                  <a:srgbClr val="000000"/>
                </a:solidFill>
                <a:effectLst/>
                <a:latin typeface="Calibri" panose="020F0502020204030204" pitchFamily="34" charset="0"/>
              </a:rPr>
              <a:t> because we do bottleneck analysis of flow graphs. It informs us about major factors that contribute to the cost by parsing the cost graph. For instance, computation time is 4 times higher than time to communicate over interconnects. So, it can point to such bottleneck information, and usually also the parameters associated. With the required scaling, we can predict the next values of those parameters. It helps us for driving explainable DSE. Thus, it helps in building agile design flow.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15</a:t>
            </a:fld>
            <a:endParaRPr lang="en-US"/>
          </a:p>
        </p:txBody>
      </p:sp>
    </p:spTree>
    <p:extLst>
      <p:ext uri="{BB962C8B-B14F-4D97-AF65-F5344CB8AC3E}">
        <p14:creationId xmlns:p14="http://schemas.microsoft.com/office/powerpoint/2010/main" val="99444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Our recent results for individual flow graphs show that we can achieve efficient designs just in order of a few minutes, instead of days with black-box approaches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16</a:t>
            </a:fld>
            <a:endParaRPr lang="en-US"/>
          </a:p>
        </p:txBody>
      </p:sp>
    </p:spTree>
    <p:extLst>
      <p:ext uri="{BB962C8B-B14F-4D97-AF65-F5344CB8AC3E}">
        <p14:creationId xmlns:p14="http://schemas.microsoft.com/office/powerpoint/2010/main" val="3996900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To conclude, we need to have a robust design methodology, which can provide efficient designs through comprehensive exploration. DSDL can enable it along with full-stack automation, including supporting novel architectures and functionalities.  DSDL can also provide explainable exploration through bottleneck analysis and exploration agility.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17</a:t>
            </a:fld>
            <a:endParaRPr lang="en-US"/>
          </a:p>
        </p:txBody>
      </p:sp>
    </p:spTree>
    <p:extLst>
      <p:ext uri="{BB962C8B-B14F-4D97-AF65-F5344CB8AC3E}">
        <p14:creationId xmlns:p14="http://schemas.microsoft.com/office/powerpoint/2010/main" val="2512161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Thanks for listening and I look forward to your feedback!</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18</a:t>
            </a:fld>
            <a:endParaRPr lang="en-US"/>
          </a:p>
        </p:txBody>
      </p:sp>
    </p:spTree>
    <p:extLst>
      <p:ext uri="{BB962C8B-B14F-4D97-AF65-F5344CB8AC3E}">
        <p14:creationId xmlns:p14="http://schemas.microsoft.com/office/powerpoint/2010/main" val="260863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Accelerators, especially for machine learning, have been deployed throughout.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a:t>
            </a:fld>
            <a:endParaRPr lang="en-US"/>
          </a:p>
        </p:txBody>
      </p:sp>
    </p:spTree>
    <p:extLst>
      <p:ext uri="{BB962C8B-B14F-4D97-AF65-F5344CB8AC3E}">
        <p14:creationId xmlns:p14="http://schemas.microsoft.com/office/powerpoint/2010/main" val="34991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These deployment scenarios have strict constraints for designing accelerator for multiple workloads, such as latency, throughput, energy, and chip area.</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3</a:t>
            </a:fld>
            <a:endParaRPr lang="en-US"/>
          </a:p>
        </p:txBody>
      </p:sp>
    </p:spTree>
    <p:extLst>
      <p:ext uri="{BB962C8B-B14F-4D97-AF65-F5344CB8AC3E}">
        <p14:creationId xmlns:p14="http://schemas.microsoft.com/office/powerpoint/2010/main" val="666027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Calibri" panose="020F0502020204030204" pitchFamily="34" charset="0"/>
              </a:rPr>
              <a:t>Common approach for design is defining an architecture template in architecture description language or ADL. So, we define one architecture in ADL, like what kinds of computation and memory units are connected in what way. </a:t>
            </a:r>
            <a:endParaRPr lang="en-US" b="0" dirty="0">
              <a:effectLst/>
            </a:endParaRPr>
          </a:p>
          <a:p>
            <a:br>
              <a:rPr lang="en-US" dirty="0"/>
            </a:br>
            <a:r>
              <a:rPr lang="en-US" sz="1800" b="0" i="0" u="none" strike="noStrike" dirty="0">
                <a:solidFill>
                  <a:srgbClr val="000000"/>
                </a:solidFill>
                <a:effectLst/>
                <a:latin typeface="Calibri" panose="020F0502020204030204" pitchFamily="34" charset="0"/>
              </a:rPr>
              <a:t>It is a fixed architectural organization. And the whole system stack like power and performance cost models, simulators, and compilers are heavily built manually by experts around this one architecture template. And the design space is nothing but hyperparameters of the template like number of function units and buffer size. All these are great. But</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4</a:t>
            </a:fld>
            <a:endParaRPr lang="en-US"/>
          </a:p>
        </p:txBody>
      </p:sp>
    </p:spTree>
    <p:extLst>
      <p:ext uri="{BB962C8B-B14F-4D97-AF65-F5344CB8AC3E}">
        <p14:creationId xmlns:p14="http://schemas.microsoft.com/office/powerpoint/2010/main" val="185918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There are a couple of challenges here. </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5</a:t>
            </a:fld>
            <a:endParaRPr lang="en-US"/>
          </a:p>
        </p:txBody>
      </p:sp>
    </p:spTree>
    <p:extLst>
      <p:ext uri="{BB962C8B-B14F-4D97-AF65-F5344CB8AC3E}">
        <p14:creationId xmlns:p14="http://schemas.microsoft.com/office/powerpoint/2010/main" val="153888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First, is design inefficiency. Over time, execution requirements become stricter or even functionalities of some workloads change, so we need to deliver efficient architectures exploring from the vast space, which is not automated here.</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6</a:t>
            </a:fld>
            <a:endParaRPr lang="en-US"/>
          </a:p>
        </p:txBody>
      </p:sp>
    </p:spTree>
    <p:extLst>
      <p:ext uri="{BB962C8B-B14F-4D97-AF65-F5344CB8AC3E}">
        <p14:creationId xmlns:p14="http://schemas.microsoft.com/office/powerpoint/2010/main" val="375162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Calibri" panose="020F0502020204030204" pitchFamily="34" charset="0"/>
              </a:rPr>
              <a:t>Also, as workloads evolve, processing requirements explode, like memory and computation doubling for AI models every few months. So a lot of design innovations are required to sustain acceleration. We should be able to reuse full system-stack like compilers, cost models, and simulators, when we integrate some specialization such as sparsity support, or novel implementations of the architectures like mix-precision compute units. </a:t>
            </a:r>
            <a:endParaRPr lang="en-US" sz="2800" b="0" dirty="0">
              <a:effectLst/>
            </a:endParaRPr>
          </a:p>
          <a:p>
            <a:pPr algn="just" rtl="0">
              <a:spcBef>
                <a:spcPts val="0"/>
              </a:spcBef>
              <a:spcAft>
                <a:spcPts val="0"/>
              </a:spcAft>
            </a:pPr>
            <a:br>
              <a:rPr lang="en-US" sz="2800" b="0" dirty="0">
                <a:effectLst/>
              </a:rPr>
            </a:br>
            <a:r>
              <a:rPr lang="en-US" sz="1800" b="0" i="0" u="none" strike="noStrike" dirty="0">
                <a:solidFill>
                  <a:srgbClr val="000000"/>
                </a:solidFill>
                <a:effectLst/>
                <a:latin typeface="Calibri" panose="020F0502020204030204" pitchFamily="34" charset="0"/>
              </a:rPr>
              <a:t>Currently, we can't reuse these tools, which were built just for this one template. Now, architecture changed, but there is no plug-and-play kind of extension and it requires heavy rework throughout the system stack.</a:t>
            </a:r>
            <a:endParaRPr lang="en-US" sz="2800" b="0" dirty="0">
              <a:effectLst/>
            </a:endParaRPr>
          </a:p>
          <a:p>
            <a:br>
              <a:rPr lang="en-US" sz="2800" dirty="0"/>
            </a:br>
            <a:br>
              <a:rPr lang="en-US" dirty="0"/>
            </a:b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7</a:t>
            </a:fld>
            <a:endParaRPr lang="en-US"/>
          </a:p>
        </p:txBody>
      </p:sp>
    </p:spTree>
    <p:extLst>
      <p:ext uri="{BB962C8B-B14F-4D97-AF65-F5344CB8AC3E}">
        <p14:creationId xmlns:p14="http://schemas.microsoft.com/office/powerpoint/2010/main" val="3286035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Calibri" panose="020F0502020204030204" pitchFamily="34" charset="0"/>
              </a:rPr>
              <a:t>Third challenge is about </a:t>
            </a:r>
            <a:r>
              <a:rPr lang="en-US" sz="1800" b="0" i="0" u="none" strike="noStrike" dirty="0" err="1">
                <a:solidFill>
                  <a:srgbClr val="000000"/>
                </a:solidFill>
                <a:effectLst/>
                <a:latin typeface="Calibri" panose="020F0502020204030204" pitchFamily="34" charset="0"/>
              </a:rPr>
              <a:t>explainability</a:t>
            </a:r>
            <a:r>
              <a:rPr lang="en-US" sz="1800" b="0" i="0" u="none" strike="noStrike" dirty="0">
                <a:solidFill>
                  <a:srgbClr val="000000"/>
                </a:solidFill>
                <a:effectLst/>
                <a:latin typeface="Calibri" panose="020F0502020204030204" pitchFamily="34" charset="0"/>
              </a:rPr>
              <a:t>. Say we have a simulator and we get some latency cost for a design. But, it is usually not obvious to reason about why we got this cost, right? </a:t>
            </a:r>
          </a:p>
          <a:p>
            <a:pPr algn="just" rtl="0">
              <a:spcBef>
                <a:spcPts val="0"/>
              </a:spcBef>
              <a:spcAft>
                <a:spcPts val="0"/>
              </a:spcAft>
            </a:pPr>
            <a:endParaRPr lang="en-US" sz="1800" b="0" i="0" u="none" strike="noStrike" dirty="0">
              <a:solidFill>
                <a:srgbClr val="000000"/>
              </a:solidFill>
              <a:effectLst/>
              <a:latin typeface="Calibri" panose="020F0502020204030204" pitchFamily="34" charset="0"/>
            </a:endParaRP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And we do design exploration through black-box approaches, like simulated annealing, or even reinforcement learning, or Bayesian optimization. It is challenging to justify the decisions behind the optimality of the solutions, and in fact, you may not even get the same quality design next time. </a:t>
            </a:r>
            <a:endParaRPr lang="en-US" b="0" dirty="0">
              <a:effectLst/>
            </a:endParaRPr>
          </a:p>
        </p:txBody>
      </p:sp>
      <p:sp>
        <p:nvSpPr>
          <p:cNvPr id="4" name="Slide Number Placeholder 3"/>
          <p:cNvSpPr>
            <a:spLocks noGrp="1"/>
          </p:cNvSpPr>
          <p:nvPr>
            <p:ph type="sldNum" sz="quarter" idx="5"/>
          </p:nvPr>
        </p:nvSpPr>
        <p:spPr/>
        <p:txBody>
          <a:bodyPr/>
          <a:lstStyle/>
          <a:p>
            <a:fld id="{503B4650-8A53-4092-8B19-560FD7121F6B}" type="slidenum">
              <a:rPr lang="en-US" smtClean="0"/>
              <a:t>8</a:t>
            </a:fld>
            <a:endParaRPr lang="en-US"/>
          </a:p>
        </p:txBody>
      </p:sp>
    </p:spTree>
    <p:extLst>
      <p:ext uri="{BB962C8B-B14F-4D97-AF65-F5344CB8AC3E}">
        <p14:creationId xmlns:p14="http://schemas.microsoft.com/office/powerpoint/2010/main" val="378751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Fourth challenge is agility. Because exploration is non-explainable, it is kind of trial and error based. So, even finding best hardware/software configurations for just one fixed architecture, it could require thousands of trials taking days if not weeks.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9</a:t>
            </a:fld>
            <a:endParaRPr lang="en-US"/>
          </a:p>
        </p:txBody>
      </p:sp>
    </p:spTree>
    <p:extLst>
      <p:ext uri="{BB962C8B-B14F-4D97-AF65-F5344CB8AC3E}">
        <p14:creationId xmlns:p14="http://schemas.microsoft.com/office/powerpoint/2010/main" val="3428094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511300" y="1114425"/>
            <a:ext cx="9448800" cy="1628774"/>
          </a:xfrm>
        </p:spPr>
        <p:txBody>
          <a:bodyPr anchor="t" anchorCtr="0"/>
          <a:lstStyle>
            <a:lvl1pPr algn="r">
              <a:defRPr sz="3200">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524000" y="3385011"/>
            <a:ext cx="9436100" cy="1044113"/>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1" name="Rectangle 20"/>
          <p:cNvSpPr/>
          <p:nvPr/>
        </p:nvSpPr>
        <p:spPr>
          <a:xfrm>
            <a:off x="1206500" y="1114424"/>
            <a:ext cx="9753600" cy="162877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385011"/>
            <a:ext cx="9753600" cy="1044111"/>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1114425"/>
            <a:ext cx="304800" cy="162877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385011"/>
            <a:ext cx="292100" cy="1044111"/>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BCE0B330-C09A-8B4E-AA0B-69C4967F3F7C}"/>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1" name="Picture 10">
            <a:extLst>
              <a:ext uri="{FF2B5EF4-FFF2-40B4-BE49-F238E27FC236}">
                <a16:creationId xmlns:a16="http://schemas.microsoft.com/office/drawing/2014/main" id="{CD18ECE5-DA11-442D-A613-6CFA5C0B1FCC}"/>
              </a:ext>
            </a:extLst>
          </p:cNvPr>
          <p:cNvPicPr>
            <a:picLocks noChangeAspect="1"/>
          </p:cNvPicPr>
          <p:nvPr userDrawn="1"/>
        </p:nvPicPr>
        <p:blipFill>
          <a:blip r:embed="rId3">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214370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8" name="Group 13"/>
          <p:cNvGrpSpPr>
            <a:grpSpLocks/>
          </p:cNvGrpSpPr>
          <p:nvPr/>
        </p:nvGrpSpPr>
        <p:grpSpPr bwMode="auto">
          <a:xfrm>
            <a:off x="10570634" y="5932488"/>
            <a:ext cx="1722966" cy="1008062"/>
            <a:chOff x="4850" y="3497"/>
            <a:chExt cx="814" cy="635"/>
          </a:xfrm>
        </p:grpSpPr>
        <p:sp>
          <p:nvSpPr>
            <p:cNvPr id="9"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Tree>
    <p:extLst>
      <p:ext uri="{BB962C8B-B14F-4D97-AF65-F5344CB8AC3E}">
        <p14:creationId xmlns:p14="http://schemas.microsoft.com/office/powerpoint/2010/main" val="26935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1" name="Group 13"/>
          <p:cNvGrpSpPr>
            <a:grpSpLocks/>
          </p:cNvGrpSpPr>
          <p:nvPr/>
        </p:nvGrpSpPr>
        <p:grpSpPr bwMode="auto">
          <a:xfrm>
            <a:off x="10570634" y="5932488"/>
            <a:ext cx="1722966" cy="1008062"/>
            <a:chOff x="4850" y="3497"/>
            <a:chExt cx="814" cy="635"/>
          </a:xfrm>
        </p:grpSpPr>
        <p:sp>
          <p:nvSpPr>
            <p:cNvPr id="12"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7" name="TextBox 16"/>
          <p:cNvSpPr txBox="1"/>
          <p:nvPr/>
        </p:nvSpPr>
        <p:spPr>
          <a:xfrm>
            <a:off x="2540000" y="6397824"/>
            <a:ext cx="4572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7905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610"/>
          </a:xfrm>
        </p:spPr>
        <p:txBody>
          <a:body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a:xfrm>
            <a:off x="886950" y="6338389"/>
            <a:ext cx="1261164" cy="365760"/>
          </a:xfrm>
          <a:prstGeom prst="rect">
            <a:avLst/>
          </a:prstGeom>
        </p:spPr>
        <p:txBody>
          <a:bodyPr/>
          <a:lstStyle/>
          <a:p>
            <a:fld id="{86E00D81-A243-204E-9897-44BD133A87DB}" type="slidenum">
              <a:rPr lang="en-US" smtClean="0"/>
              <a:t>‹#›</a:t>
            </a:fld>
            <a:endParaRPr lang="en-US" dirty="0"/>
          </a:p>
        </p:txBody>
      </p:sp>
      <p:sp>
        <p:nvSpPr>
          <p:cNvPr id="8" name="Content Placeholder 7"/>
          <p:cNvSpPr>
            <a:spLocks noGrp="1"/>
          </p:cNvSpPr>
          <p:nvPr>
            <p:ph sz="quarter" idx="1"/>
          </p:nvPr>
        </p:nvSpPr>
        <p:spPr>
          <a:xfrm>
            <a:off x="157507" y="1032691"/>
            <a:ext cx="11508922" cy="4792617"/>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4" name="Date Placeholder 27"/>
          <p:cNvSpPr>
            <a:spLocks noGrp="1"/>
          </p:cNvSpPr>
          <p:nvPr>
            <p:ph type="dt" sz="half" idx="10"/>
          </p:nvPr>
        </p:nvSpPr>
        <p:spPr>
          <a:xfrm>
            <a:off x="4820050" y="6365810"/>
            <a:ext cx="2551899" cy="365760"/>
          </a:xfrm>
          <a:prstGeom prst="rect">
            <a:avLst/>
          </a:prstGeom>
        </p:spPr>
        <p:txBody>
          <a:bodyPr/>
          <a:lstStyle>
            <a:lvl1pPr algn="ctr">
              <a:defRPr sz="1800">
                <a:latin typeface="Candara" panose="020E0502030303020204" pitchFamily="34" charset="0"/>
              </a:defRPr>
            </a:lvl1pPr>
          </a:lstStyle>
          <a:p>
            <a:r>
              <a:rPr lang="en-US">
                <a:hlinkClick r:id="rId2"/>
              </a:rPr>
              <a:t>http://aviral.lab.asu.edu/</a:t>
            </a:r>
            <a:endParaRPr lang="en-US" dirty="0"/>
          </a:p>
        </p:txBody>
      </p:sp>
    </p:spTree>
    <p:extLst>
      <p:ext uri="{BB962C8B-B14F-4D97-AF65-F5344CB8AC3E}">
        <p14:creationId xmlns:p14="http://schemas.microsoft.com/office/powerpoint/2010/main" val="388844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448800" cy="128016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727200" y="28956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1219200" y="10668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10668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8092CCAB-AB79-FF48-BB64-9B731D39FE94}"/>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8" name="Picture 17" descr="A picture containing object, clock, screen, room&#10;&#10;Description automatically generated">
            <a:extLst>
              <a:ext uri="{FF2B5EF4-FFF2-40B4-BE49-F238E27FC236}">
                <a16:creationId xmlns:a16="http://schemas.microsoft.com/office/drawing/2014/main" id="{3A78478A-CCF5-A64D-882E-20C5BAD06934}"/>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11032261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336550" y="1007758"/>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231297" y="1048793"/>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6" name="Date Placeholder 27">
            <a:extLst>
              <a:ext uri="{FF2B5EF4-FFF2-40B4-BE49-F238E27FC236}">
                <a16:creationId xmlns:a16="http://schemas.microsoft.com/office/drawing/2014/main" id="{AF625E83-E07C-2D4D-BD0C-10946C3C975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18221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0857"/>
          </a:xfrm>
        </p:spPr>
        <p:txBody>
          <a:bodyPr anchor="ctr"/>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8" name="Date Placeholder 27">
            <a:extLst>
              <a:ext uri="{FF2B5EF4-FFF2-40B4-BE49-F238E27FC236}">
                <a16:creationId xmlns:a16="http://schemas.microsoft.com/office/drawing/2014/main" id="{E7970657-EC88-024C-8290-A7B6534FF319}"/>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330501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3" name="Date Placeholder 27">
            <a:extLst>
              <a:ext uri="{FF2B5EF4-FFF2-40B4-BE49-F238E27FC236}">
                <a16:creationId xmlns:a16="http://schemas.microsoft.com/office/drawing/2014/main" id="{CAF2259C-C183-3640-A509-F39E34FA1F70}"/>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28446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3" name="Date Placeholder 27">
            <a:extLst>
              <a:ext uri="{FF2B5EF4-FFF2-40B4-BE49-F238E27FC236}">
                <a16:creationId xmlns:a16="http://schemas.microsoft.com/office/drawing/2014/main" id="{483D13DE-6015-8A4F-BDFC-71BF62E8204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6" name="Picture 15" descr="A picture containing object, clock, screen, room&#10;&#10;Description automatically generated">
            <a:extLst>
              <a:ext uri="{FF2B5EF4-FFF2-40B4-BE49-F238E27FC236}">
                <a16:creationId xmlns:a16="http://schemas.microsoft.com/office/drawing/2014/main" id="{29EBD462-D640-5448-9ABD-588D241C240E}"/>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335093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9" name="TextBox 18"/>
          <p:cNvSpPr txBox="1"/>
          <p:nvPr/>
        </p:nvSpPr>
        <p:spPr>
          <a:xfrm>
            <a:off x="5234432" y="6353175"/>
            <a:ext cx="1723136" cy="338554"/>
          </a:xfrm>
          <a:prstGeom prst="rect">
            <a:avLst/>
          </a:prstGeom>
          <a:noFill/>
        </p:spPr>
        <p:txBody>
          <a:bodyPr wrap="square" rtlCol="0">
            <a:spAutoFit/>
          </a:bodyPr>
          <a:lstStyle/>
          <a:p>
            <a:r>
              <a:rPr kumimoji="0" lang="en-US" sz="1600" kern="1200" dirty="0" err="1">
                <a:solidFill>
                  <a:srgbClr val="0808C0"/>
                </a:solidFill>
                <a:latin typeface="Candara" panose="020E0502030303020204" pitchFamily="34" charset="0"/>
                <a:ea typeface="+mn-ea"/>
                <a:cs typeface="+mn-cs"/>
              </a:rPr>
              <a:t>aviral.lab.asu.edu</a:t>
            </a:r>
            <a:endParaRPr kumimoji="0" lang="en-US" sz="1600" kern="1200" dirty="0">
              <a:solidFill>
                <a:srgbClr val="0808C0"/>
              </a:solidFill>
              <a:latin typeface="Candara" panose="020E0502030303020204" pitchFamily="34" charset="0"/>
              <a:ea typeface="+mn-ea"/>
              <a:cs typeface="+mn-cs"/>
            </a:endParaRPr>
          </a:p>
        </p:txBody>
      </p:sp>
      <p:pic>
        <p:nvPicPr>
          <p:cNvPr id="18" name="Picture 17" descr="A picture containing object, clock, screen, room&#10;&#10;Description automatically generated">
            <a:extLst>
              <a:ext uri="{FF2B5EF4-FFF2-40B4-BE49-F238E27FC236}">
                <a16:creationId xmlns:a16="http://schemas.microsoft.com/office/drawing/2014/main" id="{732FA9EB-AFF4-3F4C-84AF-EC57F8F87443}"/>
              </a:ext>
            </a:extLst>
          </p:cNvPr>
          <p:cNvPicPr>
            <a:picLocks noChangeAspect="1"/>
          </p:cNvPicPr>
          <p:nvPr/>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50989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2" name="Group 13"/>
          <p:cNvGrpSpPr>
            <a:grpSpLocks/>
          </p:cNvGrpSpPr>
          <p:nvPr/>
        </p:nvGrpSpPr>
        <p:grpSpPr bwMode="auto">
          <a:xfrm>
            <a:off x="10570634" y="5932488"/>
            <a:ext cx="1722966" cy="1008062"/>
            <a:chOff x="4850" y="3497"/>
            <a:chExt cx="814" cy="635"/>
          </a:xfrm>
        </p:grpSpPr>
        <p:sp>
          <p:nvSpPr>
            <p:cNvPr id="13"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8" name="TextBox 17"/>
          <p:cNvSpPr txBox="1"/>
          <p:nvPr/>
        </p:nvSpPr>
        <p:spPr>
          <a:xfrm>
            <a:off x="2540000" y="6397824"/>
            <a:ext cx="4572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968317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aviral.lab.asu.edu/"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12192000" cy="838200"/>
          </a:xfrm>
          <a:prstGeom prst="rect">
            <a:avLst/>
          </a:prstGeom>
        </p:spPr>
        <p:txBody>
          <a:bodyPr vert="horz" anchor="b" anchorCtr="0">
            <a:no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203201" y="990600"/>
            <a:ext cx="11696700" cy="52578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609600" y="6353174"/>
            <a:ext cx="8295861" cy="3175"/>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0" y="838200"/>
            <a:ext cx="12192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4"/>
          </p:nvPr>
        </p:nvSpPr>
        <p:spPr>
          <a:xfrm>
            <a:off x="816864" y="6356350"/>
            <a:ext cx="1723136" cy="365760"/>
          </a:xfrm>
          <a:prstGeom prst="rect">
            <a:avLst/>
          </a:prstGeom>
        </p:spPr>
        <p:txBody>
          <a:bodyPr/>
          <a:lstStyle>
            <a:lvl1pPr>
              <a:defRPr>
                <a:latin typeface="Candara" panose="020E0502030303020204" pitchFamily="34" charset="0"/>
              </a:defRPr>
            </a:lvl1pPr>
          </a:lstStyle>
          <a:p>
            <a:fld id="{86E00D81-A243-204E-9897-44BD133A87DB}" type="slidenum">
              <a:rPr lang="en-US" smtClean="0"/>
              <a:pPr/>
              <a:t>‹#›</a:t>
            </a:fld>
            <a:endParaRPr lang="en-US"/>
          </a:p>
        </p:txBody>
      </p:sp>
      <p:sp>
        <p:nvSpPr>
          <p:cNvPr id="21" name="Date Placeholder 27">
            <a:extLst>
              <a:ext uri="{FF2B5EF4-FFF2-40B4-BE49-F238E27FC236}">
                <a16:creationId xmlns:a16="http://schemas.microsoft.com/office/drawing/2014/main" id="{301C601F-B298-1347-BC11-1F805E41861E}"/>
              </a:ext>
            </a:extLst>
          </p:cNvPr>
          <p:cNvSpPr>
            <a:spLocks noGrp="1"/>
          </p:cNvSpPr>
          <p:nvPr>
            <p:ph type="dt" sz="half" idx="2"/>
          </p:nvPr>
        </p:nvSpPr>
        <p:spPr>
          <a:xfrm>
            <a:off x="4820050" y="6365810"/>
            <a:ext cx="2551899" cy="365760"/>
          </a:xfrm>
          <a:prstGeom prst="rect">
            <a:avLst/>
          </a:prstGeom>
        </p:spPr>
        <p:txBody>
          <a:bodyPr/>
          <a:lstStyle>
            <a:lvl1pPr algn="ctr">
              <a:defRPr sz="1800"/>
            </a:lvl1pPr>
          </a:lstStyle>
          <a:p>
            <a:r>
              <a:rPr lang="en-US">
                <a:hlinkClick r:id="rId13"/>
              </a:rPr>
              <a:t>http://aviral.lab.asu.edu/</a:t>
            </a:r>
            <a:endParaRPr lang="en-US" dirty="0"/>
          </a:p>
        </p:txBody>
      </p:sp>
      <p:pic>
        <p:nvPicPr>
          <p:cNvPr id="2" name="Picture 1">
            <a:extLst>
              <a:ext uri="{FF2B5EF4-FFF2-40B4-BE49-F238E27FC236}">
                <a16:creationId xmlns:a16="http://schemas.microsoft.com/office/drawing/2014/main" id="{6A58E0E0-A813-46FF-B67C-568D1F542192}"/>
              </a:ext>
            </a:extLst>
          </p:cNvPr>
          <p:cNvPicPr>
            <a:picLocks noChangeAspect="1"/>
          </p:cNvPicPr>
          <p:nvPr userDrawn="1"/>
        </p:nvPicPr>
        <p:blipFill>
          <a:blip r:embed="rId14">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1303296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sv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F814-D8D1-482B-86AD-E5FE241B2776}"/>
              </a:ext>
            </a:extLst>
          </p:cNvPr>
          <p:cNvSpPr>
            <a:spLocks noGrp="1"/>
          </p:cNvSpPr>
          <p:nvPr>
            <p:ph type="ctrTitle"/>
          </p:nvPr>
        </p:nvSpPr>
        <p:spPr/>
        <p:txBody>
          <a:bodyPr/>
          <a:lstStyle/>
          <a:p>
            <a:pPr algn="ctr"/>
            <a:r>
              <a:rPr lang="en-US" sz="3600" dirty="0"/>
              <a:t>Design Space Description Language (DSDL) for Comprehensive, Automated Exploration of </a:t>
            </a:r>
            <a:br>
              <a:rPr lang="en-US" sz="3600" dirty="0"/>
            </a:br>
            <a:r>
              <a:rPr lang="en-US" sz="3600" dirty="0"/>
              <a:t>Next-Gen Hardware Accelerators</a:t>
            </a:r>
          </a:p>
        </p:txBody>
      </p:sp>
      <p:sp>
        <p:nvSpPr>
          <p:cNvPr id="3" name="Subtitle 2">
            <a:extLst>
              <a:ext uri="{FF2B5EF4-FFF2-40B4-BE49-F238E27FC236}">
                <a16:creationId xmlns:a16="http://schemas.microsoft.com/office/drawing/2014/main" id="{FEE1B0F2-3A1C-46AA-854C-93A2001A5DAF}"/>
              </a:ext>
            </a:extLst>
          </p:cNvPr>
          <p:cNvSpPr>
            <a:spLocks noGrp="1"/>
          </p:cNvSpPr>
          <p:nvPr>
            <p:ph type="subTitle" idx="1"/>
          </p:nvPr>
        </p:nvSpPr>
        <p:spPr/>
        <p:txBody>
          <a:bodyPr>
            <a:normAutofit lnSpcReduction="10000"/>
          </a:bodyPr>
          <a:lstStyle/>
          <a:p>
            <a:pPr algn="ctr"/>
            <a:r>
              <a:rPr lang="en-US" sz="2400" b="1" dirty="0">
                <a:solidFill>
                  <a:schemeClr val="tx1"/>
                </a:solidFill>
              </a:rPr>
              <a:t>Shail Dave </a:t>
            </a:r>
            <a:r>
              <a:rPr lang="en-US" sz="2400" dirty="0">
                <a:solidFill>
                  <a:schemeClr val="tx1"/>
                </a:solidFill>
              </a:rPr>
              <a:t>and Aviral Shrivastava</a:t>
            </a:r>
            <a:br>
              <a:rPr lang="en-US" sz="2400" dirty="0">
                <a:solidFill>
                  <a:schemeClr val="tx1"/>
                </a:solidFill>
              </a:rPr>
            </a:br>
            <a:r>
              <a:rPr lang="en-US" dirty="0">
                <a:solidFill>
                  <a:schemeClr val="tx1"/>
                </a:solidFill>
              </a:rPr>
              <a:t>School of Computing and Augmented Intelligence </a:t>
            </a:r>
            <a:br>
              <a:rPr lang="en-US" dirty="0">
                <a:solidFill>
                  <a:schemeClr val="tx1"/>
                </a:solidFill>
              </a:rPr>
            </a:br>
            <a:r>
              <a:rPr lang="en-US" dirty="0">
                <a:solidFill>
                  <a:schemeClr val="tx1"/>
                </a:solidFill>
              </a:rPr>
              <a:t>Arizona State University</a:t>
            </a:r>
          </a:p>
        </p:txBody>
      </p:sp>
      <p:pic>
        <p:nvPicPr>
          <p:cNvPr id="7" name="Picture 2" descr="A S U">
            <a:extLst>
              <a:ext uri="{FF2B5EF4-FFF2-40B4-BE49-F238E27FC236}">
                <a16:creationId xmlns:a16="http://schemas.microsoft.com/office/drawing/2014/main" id="{1B18E94A-C144-407E-AAA9-17B76D8F1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05" y="6098656"/>
            <a:ext cx="3105450" cy="55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7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DSDL: Design Space Description Language</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10</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p:txBody>
          <a:bodyPr/>
          <a:lstStyle/>
          <a:p>
            <a:r>
              <a:rPr lang="en-US" dirty="0"/>
              <a:t>Key Idea</a:t>
            </a:r>
          </a:p>
          <a:p>
            <a:pPr lvl="1"/>
            <a:r>
              <a:rPr lang="en-US" dirty="0"/>
              <a:t>Formulate architecture candidates from the design space description.</a:t>
            </a:r>
          </a:p>
        </p:txBody>
      </p:sp>
      <p:pic>
        <p:nvPicPr>
          <p:cNvPr id="7" name="Picture 6">
            <a:extLst>
              <a:ext uri="{FF2B5EF4-FFF2-40B4-BE49-F238E27FC236}">
                <a16:creationId xmlns:a16="http://schemas.microsoft.com/office/drawing/2014/main" id="{55276A8C-0600-4FF6-8109-0BF03874B9B2}"/>
              </a:ext>
            </a:extLst>
          </p:cNvPr>
          <p:cNvPicPr>
            <a:picLocks noChangeAspect="1"/>
          </p:cNvPicPr>
          <p:nvPr/>
        </p:nvPicPr>
        <p:blipFill>
          <a:blip r:embed="rId3"/>
          <a:stretch>
            <a:fillRect/>
          </a:stretch>
        </p:blipFill>
        <p:spPr>
          <a:xfrm>
            <a:off x="2166540" y="5608892"/>
            <a:ext cx="5591175" cy="495300"/>
          </a:xfrm>
          <a:prstGeom prst="rect">
            <a:avLst/>
          </a:prstGeom>
        </p:spPr>
      </p:pic>
      <p:sp>
        <p:nvSpPr>
          <p:cNvPr id="8" name="Content Placeholder 2">
            <a:extLst>
              <a:ext uri="{FF2B5EF4-FFF2-40B4-BE49-F238E27FC236}">
                <a16:creationId xmlns:a16="http://schemas.microsoft.com/office/drawing/2014/main" id="{E943DEE8-D385-4CD3-B6F7-62A4D0E2D006}"/>
              </a:ext>
            </a:extLst>
          </p:cNvPr>
          <p:cNvSpPr txBox="1">
            <a:spLocks/>
          </p:cNvSpPr>
          <p:nvPr/>
        </p:nvSpPr>
        <p:spPr>
          <a:xfrm>
            <a:off x="508009" y="2131294"/>
            <a:ext cx="3280209" cy="3198713"/>
          </a:xfrm>
          <a:prstGeom prst="rect">
            <a:avLst/>
          </a:prstGeom>
          <a:solidFill>
            <a:srgbClr val="F0F0F0"/>
          </a:solidFill>
          <a:ln>
            <a:solidFill>
              <a:schemeClr val="bg1">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33CC"/>
                </a:solidFill>
                <a:latin typeface="Consolas" panose="020B0609020204030204" pitchFamily="49" charset="0"/>
              </a:rPr>
              <a:t>set</a:t>
            </a:r>
            <a:r>
              <a:rPr lang="en-US" sz="1800" dirty="0">
                <a:solidFill>
                  <a:schemeClr val="tx1">
                    <a:lumMod val="65000"/>
                    <a:lumOff val="35000"/>
                  </a:schemeClr>
                </a:solidFill>
                <a:latin typeface="Consolas" panose="020B0609020204030204" pitchFamily="49" charset="0"/>
              </a:rPr>
              <a:t>: {</a:t>
            </a: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nodes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PE</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BUF</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ASSEMBLE</a:t>
            </a:r>
            <a:r>
              <a:rPr lang="en-US" sz="1800" dirty="0">
                <a:solidFill>
                  <a:schemeClr val="tx1">
                    <a:lumMod val="65000"/>
                    <a:lumOff val="35000"/>
                  </a:schemeClr>
                </a:solidFill>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edges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P2P</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Unicast,DMA</a:t>
            </a:r>
            <a:r>
              <a:rPr lang="en-US" sz="1800" dirty="0">
                <a:solidFill>
                  <a:schemeClr val="tx1">
                    <a:lumMod val="65000"/>
                    <a:lumOff val="35000"/>
                  </a:schemeClr>
                </a:solidFill>
                <a:latin typeface="Consolas" panose="020B0609020204030204" pitchFamily="49" charset="0"/>
              </a:rPr>
              <a:t>}</a:t>
            </a:r>
            <a:br>
              <a:rPr lang="en-US" sz="1800" dirty="0">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a:t>
            </a:r>
          </a:p>
          <a:p>
            <a:pPr marL="0" indent="0">
              <a:buNone/>
            </a:pPr>
            <a:r>
              <a:rPr lang="en-US" sz="1800" b="1" dirty="0">
                <a:solidFill>
                  <a:srgbClr val="FF33CC"/>
                </a:solidFill>
                <a:latin typeface="Consolas" panose="020B0609020204030204" pitchFamily="49" charset="0"/>
              </a:rPr>
              <a:t>params</a:t>
            </a:r>
            <a:r>
              <a:rPr lang="en-US" sz="1800" dirty="0">
                <a:solidFill>
                  <a:schemeClr val="tx1">
                    <a:lumMod val="65000"/>
                    <a:lumOff val="35000"/>
                  </a:schemeClr>
                </a:solidFill>
                <a:latin typeface="Consolas" panose="020B0609020204030204" pitchFamily="49" charset="0"/>
              </a:rPr>
              <a:t>: {</a:t>
            </a:r>
          </a:p>
          <a:p>
            <a:pPr marL="0" indent="0">
              <a:buNone/>
            </a:pPr>
            <a:r>
              <a:rPr lang="en-US" sz="1800" dirty="0">
                <a:solidFill>
                  <a:schemeClr val="tx1">
                    <a:lumMod val="65000"/>
                    <a:lumOff val="35000"/>
                  </a:schemeClr>
                </a:solidFill>
                <a:latin typeface="Consolas" panose="020B0609020204030204" pitchFamily="49" charset="0"/>
              </a:rPr>
              <a:t> </a:t>
            </a:r>
            <a:r>
              <a:rPr lang="en-US" sz="1800" dirty="0">
                <a:solidFill>
                  <a:srgbClr val="FF33CC"/>
                </a:solidFill>
                <a:latin typeface="Consolas" panose="020B0609020204030204" pitchFamily="49" charset="0"/>
              </a:rPr>
              <a:t>PE</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4</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8</a:t>
            </a:r>
            <a:r>
              <a:rPr lang="en-US" sz="1800" dirty="0">
                <a:solidFill>
                  <a:schemeClr val="tx1">
                    <a:lumMod val="65000"/>
                    <a:lumOff val="35000"/>
                  </a:schemeClr>
                </a:solidFill>
                <a:latin typeface="Consolas" panose="020B0609020204030204" pitchFamily="49" charset="0"/>
              </a:rPr>
              <a:t>],</a:t>
            </a:r>
          </a:p>
          <a:p>
            <a:pPr marL="0" indent="0">
              <a:buNone/>
            </a:pPr>
            <a:r>
              <a:rPr lang="en-US" sz="1800" dirty="0">
                <a:solidFill>
                  <a:schemeClr val="tx1">
                    <a:lumMod val="65000"/>
                    <a:lumOff val="35000"/>
                  </a:schemeClr>
                </a:solidFill>
                <a:latin typeface="Consolas" panose="020B0609020204030204" pitchFamily="49" charset="0"/>
              </a:rPr>
              <a:t> </a:t>
            </a:r>
            <a:r>
              <a:rPr lang="en-US" sz="1800" dirty="0" err="1">
                <a:solidFill>
                  <a:srgbClr val="FF33CC"/>
                </a:solidFill>
                <a:latin typeface="Consolas" panose="020B0609020204030204" pitchFamily="49" charset="0"/>
              </a:rPr>
              <a:t>BUF</a:t>
            </a:r>
            <a:r>
              <a:rPr lang="en-US" sz="1800" dirty="0" err="1">
                <a:solidFill>
                  <a:schemeClr val="tx1">
                    <a:lumMod val="65000"/>
                    <a:lumOff val="35000"/>
                  </a:schemeClr>
                </a:solidFill>
                <a:latin typeface="Consolas" panose="020B0609020204030204" pitchFamily="49" charset="0"/>
              </a:rPr>
              <a:t>:</a:t>
            </a:r>
            <a:r>
              <a:rPr lang="en-US" sz="1800" dirty="0" err="1">
                <a:solidFill>
                  <a:srgbClr val="0000FF"/>
                </a:solidFill>
                <a:latin typeface="Consolas" panose="020B0609020204030204" pitchFamily="49" charset="0"/>
              </a:rPr>
              <a:t>range</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4</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10</a:t>
            </a:r>
            <a:r>
              <a:rPr lang="en-US" sz="1800" dirty="0">
                <a:solidFill>
                  <a:schemeClr val="tx1">
                    <a:lumMod val="65000"/>
                    <a:lumOff val="35000"/>
                  </a:schemeClr>
                </a:solidFill>
                <a:latin typeface="Consolas" panose="020B0609020204030204" pitchFamily="49" charset="0"/>
              </a:rPr>
              <a:t>)</a:t>
            </a:r>
          </a:p>
          <a:p>
            <a:pPr marL="0" indent="0">
              <a:buNone/>
            </a:pPr>
            <a:r>
              <a:rPr lang="en-US" sz="1800" dirty="0">
                <a:solidFill>
                  <a:schemeClr val="tx1">
                    <a:lumMod val="65000"/>
                    <a:lumOff val="35000"/>
                  </a:schemeClr>
                </a:solidFill>
                <a:latin typeface="Consolas" panose="020B0609020204030204" pitchFamily="49" charset="0"/>
              </a:rPr>
              <a:t> </a:t>
            </a:r>
            <a:r>
              <a:rPr lang="en-US" sz="1800" dirty="0" err="1">
                <a:solidFill>
                  <a:srgbClr val="FF33CC"/>
                </a:solidFill>
                <a:latin typeface="Consolas" panose="020B0609020204030204" pitchFamily="49" charset="0"/>
              </a:rPr>
              <a:t>BUF</a:t>
            </a:r>
            <a:r>
              <a:rPr lang="en-US" sz="1800" dirty="0" err="1">
                <a:solidFill>
                  <a:schemeClr val="tx1">
                    <a:lumMod val="65000"/>
                    <a:lumOff val="35000"/>
                  </a:schemeClr>
                </a:solidFill>
                <a:latin typeface="Consolas" panose="020B0609020204030204" pitchFamily="49" charset="0"/>
              </a:rPr>
              <a:t>.</a:t>
            </a:r>
            <a:r>
              <a:rPr lang="en-US" sz="1800" dirty="0" err="1">
                <a:solidFill>
                  <a:srgbClr val="FF33CC"/>
                </a:solidFill>
                <a:latin typeface="Consolas" panose="020B0609020204030204" pitchFamily="49" charset="0"/>
              </a:rPr>
              <a:t>size</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256</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1024</a:t>
            </a:r>
            <a:r>
              <a:rPr lang="en-US" sz="1800" dirty="0">
                <a:solidFill>
                  <a:schemeClr val="tx1">
                    <a:lumMod val="65000"/>
                    <a:lumOff val="35000"/>
                  </a:schemeClr>
                </a:solidFill>
                <a:latin typeface="Consolas" panose="020B0609020204030204" pitchFamily="49" charset="0"/>
              </a:rPr>
              <a:t>] </a:t>
            </a:r>
          </a:p>
          <a:p>
            <a:pPr marL="0" indent="0">
              <a:buNone/>
            </a:pPr>
            <a:r>
              <a:rPr lang="en-US" sz="1800" dirty="0">
                <a:solidFill>
                  <a:schemeClr val="tx1">
                    <a:lumMod val="65000"/>
                    <a:lumOff val="35000"/>
                  </a:schemeClr>
                </a:solidFill>
                <a:latin typeface="Consolas" panose="020B0609020204030204" pitchFamily="49" charset="0"/>
              </a:rPr>
              <a:t>}</a:t>
            </a:r>
          </a:p>
        </p:txBody>
      </p:sp>
      <p:grpSp>
        <p:nvGrpSpPr>
          <p:cNvPr id="74" name="Group 73">
            <a:extLst>
              <a:ext uri="{FF2B5EF4-FFF2-40B4-BE49-F238E27FC236}">
                <a16:creationId xmlns:a16="http://schemas.microsoft.com/office/drawing/2014/main" id="{8B2E7D24-B863-494A-A508-C66A584FAC0A}"/>
              </a:ext>
            </a:extLst>
          </p:cNvPr>
          <p:cNvGrpSpPr/>
          <p:nvPr/>
        </p:nvGrpSpPr>
        <p:grpSpPr>
          <a:xfrm>
            <a:off x="4466559" y="4184462"/>
            <a:ext cx="4279110" cy="1242915"/>
            <a:chOff x="4466559" y="4184462"/>
            <a:chExt cx="4279110" cy="1242915"/>
          </a:xfrm>
        </p:grpSpPr>
        <p:sp>
          <p:nvSpPr>
            <p:cNvPr id="50" name="Oval 49">
              <a:extLst>
                <a:ext uri="{FF2B5EF4-FFF2-40B4-BE49-F238E27FC236}">
                  <a16:creationId xmlns:a16="http://schemas.microsoft.com/office/drawing/2014/main" id="{74F1DBE2-EC5A-4E08-8AAB-F800D9C1EE6D}"/>
                </a:ext>
              </a:extLst>
            </p:cNvPr>
            <p:cNvSpPr/>
            <p:nvPr/>
          </p:nvSpPr>
          <p:spPr>
            <a:xfrm>
              <a:off x="4875570" y="419280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1" name="Oval 50">
              <a:extLst>
                <a:ext uri="{FF2B5EF4-FFF2-40B4-BE49-F238E27FC236}">
                  <a16:creationId xmlns:a16="http://schemas.microsoft.com/office/drawing/2014/main" id="{B2417693-F851-4D3C-851A-92B3EE3DC645}"/>
                </a:ext>
              </a:extLst>
            </p:cNvPr>
            <p:cNvSpPr/>
            <p:nvPr/>
          </p:nvSpPr>
          <p:spPr>
            <a:xfrm>
              <a:off x="5310862" y="4189069"/>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2" name="Oval 51">
              <a:extLst>
                <a:ext uri="{FF2B5EF4-FFF2-40B4-BE49-F238E27FC236}">
                  <a16:creationId xmlns:a16="http://schemas.microsoft.com/office/drawing/2014/main" id="{DB927C94-0D96-483D-8520-F939373F90F6}"/>
                </a:ext>
              </a:extLst>
            </p:cNvPr>
            <p:cNvSpPr/>
            <p:nvPr/>
          </p:nvSpPr>
          <p:spPr>
            <a:xfrm>
              <a:off x="5749580" y="418906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3" name="Oval 52">
              <a:extLst>
                <a:ext uri="{FF2B5EF4-FFF2-40B4-BE49-F238E27FC236}">
                  <a16:creationId xmlns:a16="http://schemas.microsoft.com/office/drawing/2014/main" id="{10D47560-5F44-46B0-8C9F-0C8F822AD6F4}"/>
                </a:ext>
              </a:extLst>
            </p:cNvPr>
            <p:cNvSpPr/>
            <p:nvPr/>
          </p:nvSpPr>
          <p:spPr>
            <a:xfrm>
              <a:off x="6171236" y="418906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4" name="Oval 53">
              <a:extLst>
                <a:ext uri="{FF2B5EF4-FFF2-40B4-BE49-F238E27FC236}">
                  <a16:creationId xmlns:a16="http://schemas.microsoft.com/office/drawing/2014/main" id="{A6278C5B-35DC-485A-97C7-7869F34BE882}"/>
                </a:ext>
              </a:extLst>
            </p:cNvPr>
            <p:cNvSpPr/>
            <p:nvPr/>
          </p:nvSpPr>
          <p:spPr>
            <a:xfrm>
              <a:off x="6618495" y="4184462"/>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5" name="Oval 54">
              <a:extLst>
                <a:ext uri="{FF2B5EF4-FFF2-40B4-BE49-F238E27FC236}">
                  <a16:creationId xmlns:a16="http://schemas.microsoft.com/office/drawing/2014/main" id="{7439CBCB-BD8A-41F7-90B8-4D1F5F04D799}"/>
                </a:ext>
              </a:extLst>
            </p:cNvPr>
            <p:cNvSpPr/>
            <p:nvPr/>
          </p:nvSpPr>
          <p:spPr>
            <a:xfrm>
              <a:off x="7102920" y="419280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6" name="Oval 55">
              <a:extLst>
                <a:ext uri="{FF2B5EF4-FFF2-40B4-BE49-F238E27FC236}">
                  <a16:creationId xmlns:a16="http://schemas.microsoft.com/office/drawing/2014/main" id="{AE02AF4E-7200-488C-9867-10BB5A928511}"/>
                </a:ext>
              </a:extLst>
            </p:cNvPr>
            <p:cNvSpPr/>
            <p:nvPr/>
          </p:nvSpPr>
          <p:spPr>
            <a:xfrm>
              <a:off x="7562613" y="4195114"/>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7" name="Oval 56">
              <a:extLst>
                <a:ext uri="{FF2B5EF4-FFF2-40B4-BE49-F238E27FC236}">
                  <a16:creationId xmlns:a16="http://schemas.microsoft.com/office/drawing/2014/main" id="{24E66AC0-9AEB-4D11-94AB-390ACE1DA216}"/>
                </a:ext>
              </a:extLst>
            </p:cNvPr>
            <p:cNvSpPr/>
            <p:nvPr/>
          </p:nvSpPr>
          <p:spPr>
            <a:xfrm>
              <a:off x="4466559" y="418906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59" name="Oval 58">
              <a:extLst>
                <a:ext uri="{FF2B5EF4-FFF2-40B4-BE49-F238E27FC236}">
                  <a16:creationId xmlns:a16="http://schemas.microsoft.com/office/drawing/2014/main" id="{A95E2027-8699-4BAF-8185-092EE4687CE5}"/>
                </a:ext>
              </a:extLst>
            </p:cNvPr>
            <p:cNvSpPr/>
            <p:nvPr/>
          </p:nvSpPr>
          <p:spPr>
            <a:xfrm>
              <a:off x="4875570"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0" name="Oval 59">
              <a:extLst>
                <a:ext uri="{FF2B5EF4-FFF2-40B4-BE49-F238E27FC236}">
                  <a16:creationId xmlns:a16="http://schemas.microsoft.com/office/drawing/2014/main" id="{6BEB12F0-B4F6-40E9-9F5B-770818BC2C9D}"/>
                </a:ext>
              </a:extLst>
            </p:cNvPr>
            <p:cNvSpPr/>
            <p:nvPr/>
          </p:nvSpPr>
          <p:spPr>
            <a:xfrm>
              <a:off x="5310862" y="4446430"/>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1" name="Oval 60">
              <a:extLst>
                <a:ext uri="{FF2B5EF4-FFF2-40B4-BE49-F238E27FC236}">
                  <a16:creationId xmlns:a16="http://schemas.microsoft.com/office/drawing/2014/main" id="{1DCAFE9E-D943-41C2-83D8-D4003AF9F5DB}"/>
                </a:ext>
              </a:extLst>
            </p:cNvPr>
            <p:cNvSpPr/>
            <p:nvPr/>
          </p:nvSpPr>
          <p:spPr>
            <a:xfrm>
              <a:off x="5749580" y="4446429"/>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2" name="Oval 61">
              <a:extLst>
                <a:ext uri="{FF2B5EF4-FFF2-40B4-BE49-F238E27FC236}">
                  <a16:creationId xmlns:a16="http://schemas.microsoft.com/office/drawing/2014/main" id="{65C61509-1292-41C6-A54F-52F86BFE9D9F}"/>
                </a:ext>
              </a:extLst>
            </p:cNvPr>
            <p:cNvSpPr/>
            <p:nvPr/>
          </p:nvSpPr>
          <p:spPr>
            <a:xfrm>
              <a:off x="6171236" y="4446429"/>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3" name="Oval 62">
              <a:extLst>
                <a:ext uri="{FF2B5EF4-FFF2-40B4-BE49-F238E27FC236}">
                  <a16:creationId xmlns:a16="http://schemas.microsoft.com/office/drawing/2014/main" id="{BACC8FC2-E78E-4D8F-AFA9-FE52CE9DD76F}"/>
                </a:ext>
              </a:extLst>
            </p:cNvPr>
            <p:cNvSpPr/>
            <p:nvPr/>
          </p:nvSpPr>
          <p:spPr>
            <a:xfrm>
              <a:off x="6618495" y="4441823"/>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4" name="Oval 63">
              <a:extLst>
                <a:ext uri="{FF2B5EF4-FFF2-40B4-BE49-F238E27FC236}">
                  <a16:creationId xmlns:a16="http://schemas.microsoft.com/office/drawing/2014/main" id="{7FFB2260-2AF7-4FF4-BE89-D6D5D1DA8F18}"/>
                </a:ext>
              </a:extLst>
            </p:cNvPr>
            <p:cNvSpPr/>
            <p:nvPr/>
          </p:nvSpPr>
          <p:spPr>
            <a:xfrm>
              <a:off x="7102920"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5" name="Oval 64">
              <a:extLst>
                <a:ext uri="{FF2B5EF4-FFF2-40B4-BE49-F238E27FC236}">
                  <a16:creationId xmlns:a16="http://schemas.microsoft.com/office/drawing/2014/main" id="{88612EAE-1372-4355-8896-61D8950C09FE}"/>
                </a:ext>
              </a:extLst>
            </p:cNvPr>
            <p:cNvSpPr/>
            <p:nvPr/>
          </p:nvSpPr>
          <p:spPr>
            <a:xfrm>
              <a:off x="7562613" y="4452475"/>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6" name="Oval 65">
              <a:extLst>
                <a:ext uri="{FF2B5EF4-FFF2-40B4-BE49-F238E27FC236}">
                  <a16:creationId xmlns:a16="http://schemas.microsoft.com/office/drawing/2014/main" id="{10B6C6BE-D92E-4B6B-8652-B575D9C547B4}"/>
                </a:ext>
              </a:extLst>
            </p:cNvPr>
            <p:cNvSpPr/>
            <p:nvPr/>
          </p:nvSpPr>
          <p:spPr>
            <a:xfrm>
              <a:off x="4466559" y="444642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7" name="Oval 66">
              <a:extLst>
                <a:ext uri="{FF2B5EF4-FFF2-40B4-BE49-F238E27FC236}">
                  <a16:creationId xmlns:a16="http://schemas.microsoft.com/office/drawing/2014/main" id="{955F7AE9-43EB-4CAA-9610-AF49831CDF4D}"/>
                </a:ext>
              </a:extLst>
            </p:cNvPr>
            <p:cNvSpPr/>
            <p:nvPr/>
          </p:nvSpPr>
          <p:spPr>
            <a:xfrm>
              <a:off x="7981090" y="4447861"/>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8" name="Oval 67">
              <a:extLst>
                <a:ext uri="{FF2B5EF4-FFF2-40B4-BE49-F238E27FC236}">
                  <a16:creationId xmlns:a16="http://schemas.microsoft.com/office/drawing/2014/main" id="{75FBC367-72BE-4FB0-B34D-9F954AFC9217}"/>
                </a:ext>
              </a:extLst>
            </p:cNvPr>
            <p:cNvSpPr/>
            <p:nvPr/>
          </p:nvSpPr>
          <p:spPr>
            <a:xfrm>
              <a:off x="8406916" y="4450168"/>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69" name="Oval 68">
              <a:extLst>
                <a:ext uri="{FF2B5EF4-FFF2-40B4-BE49-F238E27FC236}">
                  <a16:creationId xmlns:a16="http://schemas.microsoft.com/office/drawing/2014/main" id="{EDD116D4-7AA2-4566-B109-251D765FA7F5}"/>
                </a:ext>
              </a:extLst>
            </p:cNvPr>
            <p:cNvSpPr/>
            <p:nvPr/>
          </p:nvSpPr>
          <p:spPr>
            <a:xfrm>
              <a:off x="4477381" y="4739307"/>
              <a:ext cx="338753" cy="173563"/>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70" name="Oval 69">
              <a:extLst>
                <a:ext uri="{FF2B5EF4-FFF2-40B4-BE49-F238E27FC236}">
                  <a16:creationId xmlns:a16="http://schemas.microsoft.com/office/drawing/2014/main" id="{EA83002D-9912-435A-A1EB-964BDD81805E}"/>
                </a:ext>
              </a:extLst>
            </p:cNvPr>
            <p:cNvSpPr/>
            <p:nvPr/>
          </p:nvSpPr>
          <p:spPr>
            <a:xfrm>
              <a:off x="4937074" y="4741614"/>
              <a:ext cx="338753" cy="173563"/>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cxnSp>
          <p:nvCxnSpPr>
            <p:cNvPr id="71" name="Straight Arrow Connector 70">
              <a:extLst>
                <a:ext uri="{FF2B5EF4-FFF2-40B4-BE49-F238E27FC236}">
                  <a16:creationId xmlns:a16="http://schemas.microsoft.com/office/drawing/2014/main" id="{32168948-44E9-4371-A217-C95F4313BBFB}"/>
                </a:ext>
              </a:extLst>
            </p:cNvPr>
            <p:cNvCxnSpPr>
              <a:cxnSpLocks/>
            </p:cNvCxnSpPr>
            <p:nvPr/>
          </p:nvCxnSpPr>
          <p:spPr>
            <a:xfrm flipV="1">
              <a:off x="4534253" y="5073015"/>
              <a:ext cx="434766" cy="5522"/>
            </a:xfrm>
            <a:prstGeom prst="straightConnector1">
              <a:avLst/>
            </a:prstGeom>
            <a:noFill/>
            <a:ln w="28575" cap="flat" cmpd="sng" algn="ctr">
              <a:solidFill>
                <a:srgbClr val="4472C4"/>
              </a:solidFill>
              <a:prstDash val="solid"/>
              <a:miter lim="800000"/>
              <a:headEnd type="none" w="med" len="med"/>
              <a:tailEnd type="triangle" w="med" len="med"/>
            </a:ln>
            <a:effectLst/>
          </p:spPr>
        </p:cxnSp>
        <p:cxnSp>
          <p:nvCxnSpPr>
            <p:cNvPr id="72" name="Straight Arrow Connector 71">
              <a:extLst>
                <a:ext uri="{FF2B5EF4-FFF2-40B4-BE49-F238E27FC236}">
                  <a16:creationId xmlns:a16="http://schemas.microsoft.com/office/drawing/2014/main" id="{22EF5332-66EF-4BAC-9786-E8667F4EDCBC}"/>
                </a:ext>
              </a:extLst>
            </p:cNvPr>
            <p:cNvCxnSpPr>
              <a:cxnSpLocks/>
            </p:cNvCxnSpPr>
            <p:nvPr/>
          </p:nvCxnSpPr>
          <p:spPr>
            <a:xfrm>
              <a:off x="4522824" y="5245090"/>
              <a:ext cx="439304" cy="0"/>
            </a:xfrm>
            <a:prstGeom prst="straightConnector1">
              <a:avLst/>
            </a:prstGeom>
            <a:noFill/>
            <a:ln w="28575" cap="flat" cmpd="sng" algn="ctr">
              <a:solidFill>
                <a:srgbClr val="ED7D31">
                  <a:lumMod val="50000"/>
                </a:srgbClr>
              </a:solidFill>
              <a:prstDash val="solid"/>
              <a:miter lim="800000"/>
              <a:headEnd type="triangle"/>
              <a:tailEnd type="triangle"/>
            </a:ln>
            <a:effectLst/>
          </p:spPr>
        </p:cxnSp>
        <p:cxnSp>
          <p:nvCxnSpPr>
            <p:cNvPr id="73" name="Straight Arrow Connector 72">
              <a:extLst>
                <a:ext uri="{FF2B5EF4-FFF2-40B4-BE49-F238E27FC236}">
                  <a16:creationId xmlns:a16="http://schemas.microsoft.com/office/drawing/2014/main" id="{9F9E41C6-9BEF-4766-8D76-30D17DDDA917}"/>
                </a:ext>
              </a:extLst>
            </p:cNvPr>
            <p:cNvCxnSpPr>
              <a:cxnSpLocks/>
            </p:cNvCxnSpPr>
            <p:nvPr/>
          </p:nvCxnSpPr>
          <p:spPr>
            <a:xfrm flipV="1">
              <a:off x="4551516" y="5422682"/>
              <a:ext cx="380096" cy="4695"/>
            </a:xfrm>
            <a:prstGeom prst="straightConnector1">
              <a:avLst/>
            </a:prstGeom>
            <a:noFill/>
            <a:ln w="19050" cap="flat" cmpd="sng" algn="ctr">
              <a:solidFill>
                <a:srgbClr val="1F4E79"/>
              </a:solidFill>
              <a:prstDash val="solid"/>
              <a:miter lim="800000"/>
              <a:headEnd type="none" w="med" len="med"/>
              <a:tailEnd type="triangle" w="med" len="med"/>
            </a:ln>
            <a:effectLst/>
          </p:spPr>
        </p:cxnSp>
      </p:grpSp>
      <p:grpSp>
        <p:nvGrpSpPr>
          <p:cNvPr id="115" name="Group 114">
            <a:extLst>
              <a:ext uri="{FF2B5EF4-FFF2-40B4-BE49-F238E27FC236}">
                <a16:creationId xmlns:a16="http://schemas.microsoft.com/office/drawing/2014/main" id="{40D3C100-848A-44E1-857F-3A8759AF96AD}"/>
              </a:ext>
            </a:extLst>
          </p:cNvPr>
          <p:cNvGrpSpPr/>
          <p:nvPr/>
        </p:nvGrpSpPr>
        <p:grpSpPr>
          <a:xfrm>
            <a:off x="5609458" y="2225897"/>
            <a:ext cx="1462307" cy="1427346"/>
            <a:chOff x="9316412" y="3040249"/>
            <a:chExt cx="1462307" cy="1427346"/>
          </a:xfrm>
        </p:grpSpPr>
        <p:cxnSp>
          <p:nvCxnSpPr>
            <p:cNvPr id="76" name="Straight Arrow Connector 75">
              <a:extLst>
                <a:ext uri="{FF2B5EF4-FFF2-40B4-BE49-F238E27FC236}">
                  <a16:creationId xmlns:a16="http://schemas.microsoft.com/office/drawing/2014/main" id="{95F9A2F8-849C-4F28-9ACE-B94385099EF2}"/>
                </a:ext>
              </a:extLst>
            </p:cNvPr>
            <p:cNvCxnSpPr>
              <a:cxnSpLocks/>
            </p:cNvCxnSpPr>
            <p:nvPr/>
          </p:nvCxnSpPr>
          <p:spPr>
            <a:xfrm flipV="1">
              <a:off x="10477547" y="3787095"/>
              <a:ext cx="0" cy="575485"/>
            </a:xfrm>
            <a:prstGeom prst="straightConnector1">
              <a:avLst/>
            </a:prstGeom>
            <a:noFill/>
            <a:ln w="19050" cap="flat" cmpd="sng" algn="ctr">
              <a:solidFill>
                <a:srgbClr val="5B9BD5">
                  <a:lumMod val="60000"/>
                  <a:lumOff val="40000"/>
                </a:srgbClr>
              </a:solidFill>
              <a:prstDash val="solid"/>
              <a:miter lim="800000"/>
              <a:tailEnd type="triangle" w="sm" len="sm"/>
            </a:ln>
            <a:effectLst/>
          </p:spPr>
        </p:cxnSp>
        <p:cxnSp>
          <p:nvCxnSpPr>
            <p:cNvPr id="77" name="Connector: Elbow 76">
              <a:extLst>
                <a:ext uri="{FF2B5EF4-FFF2-40B4-BE49-F238E27FC236}">
                  <a16:creationId xmlns:a16="http://schemas.microsoft.com/office/drawing/2014/main" id="{B1A1394D-7A78-498E-8402-EBC95B59AFD0}"/>
                </a:ext>
              </a:extLst>
            </p:cNvPr>
            <p:cNvCxnSpPr>
              <a:cxnSpLocks/>
            </p:cNvCxnSpPr>
            <p:nvPr/>
          </p:nvCxnSpPr>
          <p:spPr>
            <a:xfrm rot="5400000" flipH="1" flipV="1">
              <a:off x="9844153" y="3908357"/>
              <a:ext cx="511757" cy="322719"/>
            </a:xfrm>
            <a:prstGeom prst="bentConnector3">
              <a:avLst>
                <a:gd name="adj1" fmla="val 42555"/>
              </a:avLst>
            </a:prstGeom>
            <a:noFill/>
            <a:ln w="19050" cap="flat" cmpd="sng" algn="ctr">
              <a:solidFill>
                <a:srgbClr val="5B9BD5">
                  <a:lumMod val="60000"/>
                  <a:lumOff val="40000"/>
                </a:srgbClr>
              </a:solidFill>
              <a:prstDash val="solid"/>
              <a:miter lim="800000"/>
              <a:tailEnd type="triangle" w="sm" len="sm"/>
            </a:ln>
            <a:effectLst/>
          </p:spPr>
        </p:cxnSp>
        <p:cxnSp>
          <p:nvCxnSpPr>
            <p:cNvPr id="78" name="Straight Arrow Connector 77">
              <a:extLst>
                <a:ext uri="{FF2B5EF4-FFF2-40B4-BE49-F238E27FC236}">
                  <a16:creationId xmlns:a16="http://schemas.microsoft.com/office/drawing/2014/main" id="{D612D8B5-B273-4A69-8801-2B0C14BFCB7D}"/>
                </a:ext>
              </a:extLst>
            </p:cNvPr>
            <p:cNvCxnSpPr>
              <a:cxnSpLocks/>
            </p:cNvCxnSpPr>
            <p:nvPr/>
          </p:nvCxnSpPr>
          <p:spPr>
            <a:xfrm flipV="1">
              <a:off x="10343458" y="3820335"/>
              <a:ext cx="0" cy="575485"/>
            </a:xfrm>
            <a:prstGeom prst="straightConnector1">
              <a:avLst/>
            </a:prstGeom>
            <a:noFill/>
            <a:ln w="19050" cap="flat" cmpd="sng" algn="ctr">
              <a:solidFill>
                <a:srgbClr val="5B9BD5">
                  <a:lumMod val="60000"/>
                  <a:lumOff val="40000"/>
                </a:srgbClr>
              </a:solidFill>
              <a:prstDash val="solid"/>
              <a:miter lim="800000"/>
              <a:tailEnd type="triangle" w="sm" len="sm"/>
            </a:ln>
            <a:effectLst/>
          </p:spPr>
        </p:cxnSp>
        <p:sp>
          <p:nvSpPr>
            <p:cNvPr id="79" name="Oval 78">
              <a:extLst>
                <a:ext uri="{FF2B5EF4-FFF2-40B4-BE49-F238E27FC236}">
                  <a16:creationId xmlns:a16="http://schemas.microsoft.com/office/drawing/2014/main" id="{4C59869C-EC1B-4F05-B2C0-5546AA2047AC}"/>
                </a:ext>
              </a:extLst>
            </p:cNvPr>
            <p:cNvSpPr/>
            <p:nvPr/>
          </p:nvSpPr>
          <p:spPr>
            <a:xfrm>
              <a:off x="9715243" y="3040249"/>
              <a:ext cx="451188" cy="192946"/>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id="{A5A2333B-E8C3-4B04-89E3-BA8363C702CF}"/>
                </a:ext>
              </a:extLst>
            </p:cNvPr>
            <p:cNvSpPr/>
            <p:nvPr/>
          </p:nvSpPr>
          <p:spPr>
            <a:xfrm>
              <a:off x="9388189" y="3337636"/>
              <a:ext cx="367247" cy="179316"/>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4269BF28-F5DE-4BE9-929A-DD084E977608}"/>
                </a:ext>
              </a:extLst>
            </p:cNvPr>
            <p:cNvSpPr/>
            <p:nvPr/>
          </p:nvSpPr>
          <p:spPr>
            <a:xfrm>
              <a:off x="10070951" y="3334271"/>
              <a:ext cx="452082" cy="176651"/>
            </a:xfrm>
            <a:prstGeom prst="ellipse">
              <a:avLst/>
            </a:prstGeom>
            <a:solidFill>
              <a:srgbClr val="70AD47">
                <a:lumMod val="40000"/>
                <a:lumOff val="60000"/>
              </a:srgb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3" name="Connector: Elbow 82">
              <a:extLst>
                <a:ext uri="{FF2B5EF4-FFF2-40B4-BE49-F238E27FC236}">
                  <a16:creationId xmlns:a16="http://schemas.microsoft.com/office/drawing/2014/main" id="{9DE013A8-2736-4323-8C60-E36A3EF519C8}"/>
                </a:ext>
              </a:extLst>
            </p:cNvPr>
            <p:cNvCxnSpPr>
              <a:cxnSpLocks/>
              <a:stCxn id="82" idx="7"/>
              <a:endCxn id="79" idx="6"/>
            </p:cNvCxnSpPr>
            <p:nvPr/>
          </p:nvCxnSpPr>
          <p:spPr>
            <a:xfrm rot="16200000" flipV="1">
              <a:off x="10199920" y="3103234"/>
              <a:ext cx="223419" cy="290396"/>
            </a:xfrm>
            <a:prstGeom prst="bentConnector2">
              <a:avLst/>
            </a:prstGeom>
            <a:noFill/>
            <a:ln w="28575" cap="flat" cmpd="sng" algn="ctr">
              <a:solidFill>
                <a:srgbClr val="4472C4"/>
              </a:solidFill>
              <a:prstDash val="solid"/>
              <a:miter lim="800000"/>
              <a:tailEnd type="triangle"/>
            </a:ln>
            <a:effectLst/>
          </p:spPr>
        </p:cxnSp>
        <p:cxnSp>
          <p:nvCxnSpPr>
            <p:cNvPr id="84" name="Connector: Elbow 83">
              <a:extLst>
                <a:ext uri="{FF2B5EF4-FFF2-40B4-BE49-F238E27FC236}">
                  <a16:creationId xmlns:a16="http://schemas.microsoft.com/office/drawing/2014/main" id="{26F683E0-92D5-4CBE-863F-FADD7291BFC5}"/>
                </a:ext>
              </a:extLst>
            </p:cNvPr>
            <p:cNvCxnSpPr>
              <a:cxnSpLocks/>
              <a:stCxn id="79" idx="2"/>
              <a:endCxn id="81" idx="0"/>
            </p:cNvCxnSpPr>
            <p:nvPr/>
          </p:nvCxnSpPr>
          <p:spPr>
            <a:xfrm rot="10800000" flipV="1">
              <a:off x="9571813" y="3136722"/>
              <a:ext cx="143430" cy="200914"/>
            </a:xfrm>
            <a:prstGeom prst="bentConnector2">
              <a:avLst/>
            </a:prstGeom>
            <a:noFill/>
            <a:ln w="28575" cap="flat" cmpd="sng" algn="ctr">
              <a:solidFill>
                <a:srgbClr val="4472C4"/>
              </a:solidFill>
              <a:prstDash val="solid"/>
              <a:miter lim="800000"/>
              <a:tailEnd type="triangle"/>
            </a:ln>
            <a:effectLst/>
          </p:spPr>
        </p:cxnSp>
        <p:cxnSp>
          <p:nvCxnSpPr>
            <p:cNvPr id="86" name="Connector: Elbow 85">
              <a:extLst>
                <a:ext uri="{FF2B5EF4-FFF2-40B4-BE49-F238E27FC236}">
                  <a16:creationId xmlns:a16="http://schemas.microsoft.com/office/drawing/2014/main" id="{2A086F34-0D5E-4F8A-945B-C42BA71D6916}"/>
                </a:ext>
              </a:extLst>
            </p:cNvPr>
            <p:cNvCxnSpPr>
              <a:cxnSpLocks/>
            </p:cNvCxnSpPr>
            <p:nvPr/>
          </p:nvCxnSpPr>
          <p:spPr>
            <a:xfrm rot="10800000" flipV="1">
              <a:off x="9388192" y="4180450"/>
              <a:ext cx="432849" cy="125284"/>
            </a:xfrm>
            <a:prstGeom prst="bentConnector3">
              <a:avLst>
                <a:gd name="adj1" fmla="val 99879"/>
              </a:avLst>
            </a:prstGeom>
            <a:noFill/>
            <a:ln w="28575" cap="flat" cmpd="sng" algn="ctr">
              <a:solidFill>
                <a:srgbClr val="4472C4"/>
              </a:solidFill>
              <a:prstDash val="solid"/>
              <a:miter lim="800000"/>
              <a:tailEnd type="triangle"/>
            </a:ln>
            <a:effectLst/>
          </p:spPr>
        </p:cxnSp>
        <p:cxnSp>
          <p:nvCxnSpPr>
            <p:cNvPr id="87" name="Straight Arrow Connector 86">
              <a:extLst>
                <a:ext uri="{FF2B5EF4-FFF2-40B4-BE49-F238E27FC236}">
                  <a16:creationId xmlns:a16="http://schemas.microsoft.com/office/drawing/2014/main" id="{BFE805A7-D6BD-45A0-A989-8485260D65C6}"/>
                </a:ext>
              </a:extLst>
            </p:cNvPr>
            <p:cNvCxnSpPr>
              <a:cxnSpLocks/>
            </p:cNvCxnSpPr>
            <p:nvPr/>
          </p:nvCxnSpPr>
          <p:spPr>
            <a:xfrm>
              <a:off x="9959880" y="3247283"/>
              <a:ext cx="16952" cy="938004"/>
            </a:xfrm>
            <a:prstGeom prst="straightConnector1">
              <a:avLst/>
            </a:prstGeom>
            <a:noFill/>
            <a:ln w="28575" cap="flat" cmpd="sng" algn="ctr">
              <a:solidFill>
                <a:srgbClr val="4472C4"/>
              </a:solidFill>
              <a:prstDash val="solid"/>
              <a:miter lim="800000"/>
              <a:headEnd type="none" w="med" len="med"/>
              <a:tailEnd type="none" w="med" len="med"/>
            </a:ln>
            <a:effectLst/>
          </p:spPr>
        </p:cxnSp>
        <p:cxnSp>
          <p:nvCxnSpPr>
            <p:cNvPr id="88" name="Straight Arrow Connector 87">
              <a:extLst>
                <a:ext uri="{FF2B5EF4-FFF2-40B4-BE49-F238E27FC236}">
                  <a16:creationId xmlns:a16="http://schemas.microsoft.com/office/drawing/2014/main" id="{73CF5711-A505-47B6-B010-14C25DA05CE9}"/>
                </a:ext>
              </a:extLst>
            </p:cNvPr>
            <p:cNvCxnSpPr>
              <a:cxnSpLocks/>
              <a:stCxn id="105" idx="0"/>
              <a:endCxn id="82" idx="4"/>
            </p:cNvCxnSpPr>
            <p:nvPr/>
          </p:nvCxnSpPr>
          <p:spPr>
            <a:xfrm flipV="1">
              <a:off x="10296380" y="3510922"/>
              <a:ext cx="612" cy="128454"/>
            </a:xfrm>
            <a:prstGeom prst="straightConnector1">
              <a:avLst/>
            </a:prstGeom>
            <a:noFill/>
            <a:ln w="28575" cap="flat" cmpd="sng" algn="ctr">
              <a:solidFill>
                <a:srgbClr val="5B9BD5">
                  <a:lumMod val="50000"/>
                </a:srgbClr>
              </a:solidFill>
              <a:prstDash val="solid"/>
              <a:miter lim="800000"/>
              <a:tailEnd type="triangle"/>
            </a:ln>
            <a:effectLst/>
          </p:spPr>
        </p:cxnSp>
        <p:cxnSp>
          <p:nvCxnSpPr>
            <p:cNvPr id="96" name="Connector: Elbow 95">
              <a:extLst>
                <a:ext uri="{FF2B5EF4-FFF2-40B4-BE49-F238E27FC236}">
                  <a16:creationId xmlns:a16="http://schemas.microsoft.com/office/drawing/2014/main" id="{E9C49BED-3BA2-4DE0-9B3B-A653BF10C007}"/>
                </a:ext>
              </a:extLst>
            </p:cNvPr>
            <p:cNvCxnSpPr>
              <a:cxnSpLocks/>
            </p:cNvCxnSpPr>
            <p:nvPr/>
          </p:nvCxnSpPr>
          <p:spPr>
            <a:xfrm rot="5400000" flipH="1" flipV="1">
              <a:off x="9565614" y="3717620"/>
              <a:ext cx="521815" cy="679816"/>
            </a:xfrm>
            <a:prstGeom prst="bentConnector3">
              <a:avLst>
                <a:gd name="adj1" fmla="val 53651"/>
              </a:avLst>
            </a:prstGeom>
            <a:noFill/>
            <a:ln w="19050" cap="flat" cmpd="sng" algn="ctr">
              <a:solidFill>
                <a:srgbClr val="5B9BD5">
                  <a:lumMod val="60000"/>
                  <a:lumOff val="40000"/>
                </a:srgbClr>
              </a:solidFill>
              <a:prstDash val="solid"/>
              <a:miter lim="800000"/>
              <a:tailEnd type="triangle" w="sm" len="sm"/>
            </a:ln>
            <a:effectLst/>
          </p:spPr>
        </p:cxnSp>
        <p:cxnSp>
          <p:nvCxnSpPr>
            <p:cNvPr id="97" name="Connector: Elbow 96">
              <a:extLst>
                <a:ext uri="{FF2B5EF4-FFF2-40B4-BE49-F238E27FC236}">
                  <a16:creationId xmlns:a16="http://schemas.microsoft.com/office/drawing/2014/main" id="{D611460B-6AD7-4F34-92FD-A37DC12D23F8}"/>
                </a:ext>
              </a:extLst>
            </p:cNvPr>
            <p:cNvCxnSpPr>
              <a:cxnSpLocks/>
            </p:cNvCxnSpPr>
            <p:nvPr/>
          </p:nvCxnSpPr>
          <p:spPr>
            <a:xfrm rot="5400000">
              <a:off x="9761183" y="4095839"/>
              <a:ext cx="245844" cy="169223"/>
            </a:xfrm>
            <a:prstGeom prst="bentConnector3">
              <a:avLst>
                <a:gd name="adj1" fmla="val 50000"/>
              </a:avLst>
            </a:prstGeom>
            <a:noFill/>
            <a:ln w="28575" cap="flat" cmpd="sng" algn="ctr">
              <a:solidFill>
                <a:srgbClr val="4472C4"/>
              </a:solidFill>
              <a:prstDash val="solid"/>
              <a:miter lim="800000"/>
              <a:tailEnd type="triangle"/>
            </a:ln>
            <a:effectLst/>
          </p:spPr>
        </p:cxnSp>
        <p:cxnSp>
          <p:nvCxnSpPr>
            <p:cNvPr id="98" name="Connector: Elbow 97">
              <a:extLst>
                <a:ext uri="{FF2B5EF4-FFF2-40B4-BE49-F238E27FC236}">
                  <a16:creationId xmlns:a16="http://schemas.microsoft.com/office/drawing/2014/main" id="{BC4577D0-147C-471F-A741-A7725AAF5B5A}"/>
                </a:ext>
              </a:extLst>
            </p:cNvPr>
            <p:cNvCxnSpPr>
              <a:cxnSpLocks/>
            </p:cNvCxnSpPr>
            <p:nvPr/>
          </p:nvCxnSpPr>
          <p:spPr>
            <a:xfrm rot="16200000" flipH="1">
              <a:off x="9958110" y="3988491"/>
              <a:ext cx="330530" cy="300089"/>
            </a:xfrm>
            <a:prstGeom prst="bentConnector3">
              <a:avLst>
                <a:gd name="adj1" fmla="val 61527"/>
              </a:avLst>
            </a:prstGeom>
            <a:noFill/>
            <a:ln w="28575" cap="flat" cmpd="sng" algn="ctr">
              <a:solidFill>
                <a:srgbClr val="4472C4"/>
              </a:solidFill>
              <a:prstDash val="solid"/>
              <a:miter lim="800000"/>
              <a:tailEnd type="triangle"/>
            </a:ln>
            <a:effectLst/>
          </p:spPr>
        </p:cxnSp>
        <p:cxnSp>
          <p:nvCxnSpPr>
            <p:cNvPr id="99" name="Connector: Elbow 98">
              <a:extLst>
                <a:ext uri="{FF2B5EF4-FFF2-40B4-BE49-F238E27FC236}">
                  <a16:creationId xmlns:a16="http://schemas.microsoft.com/office/drawing/2014/main" id="{7E460D54-8871-426B-A3E5-24013FBD5DF9}"/>
                </a:ext>
              </a:extLst>
            </p:cNvPr>
            <p:cNvCxnSpPr>
              <a:cxnSpLocks/>
            </p:cNvCxnSpPr>
            <p:nvPr/>
          </p:nvCxnSpPr>
          <p:spPr>
            <a:xfrm>
              <a:off x="9927443" y="4176713"/>
              <a:ext cx="660576" cy="133439"/>
            </a:xfrm>
            <a:prstGeom prst="bentConnector2">
              <a:avLst/>
            </a:prstGeom>
            <a:noFill/>
            <a:ln w="28575" cap="flat" cmpd="sng" algn="ctr">
              <a:solidFill>
                <a:srgbClr val="4472C4"/>
              </a:solidFill>
              <a:prstDash val="solid"/>
              <a:miter lim="800000"/>
              <a:tailEnd type="triangle"/>
            </a:ln>
            <a:effectLst/>
          </p:spPr>
        </p:cxnSp>
        <p:cxnSp>
          <p:nvCxnSpPr>
            <p:cNvPr id="100" name="Connector: Elbow 99">
              <a:extLst>
                <a:ext uri="{FF2B5EF4-FFF2-40B4-BE49-F238E27FC236}">
                  <a16:creationId xmlns:a16="http://schemas.microsoft.com/office/drawing/2014/main" id="{6CA1E707-4259-4C4C-BF3B-B492039FDF92}"/>
                </a:ext>
              </a:extLst>
            </p:cNvPr>
            <p:cNvCxnSpPr>
              <a:cxnSpLocks/>
            </p:cNvCxnSpPr>
            <p:nvPr/>
          </p:nvCxnSpPr>
          <p:spPr>
            <a:xfrm rot="16200000" flipH="1">
              <a:off x="9428344" y="4013033"/>
              <a:ext cx="433341" cy="160898"/>
            </a:xfrm>
            <a:prstGeom prst="bentConnector3">
              <a:avLst>
                <a:gd name="adj1" fmla="val 50000"/>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101" name="Connector: Elbow 100">
              <a:extLst>
                <a:ext uri="{FF2B5EF4-FFF2-40B4-BE49-F238E27FC236}">
                  <a16:creationId xmlns:a16="http://schemas.microsoft.com/office/drawing/2014/main" id="{A593FF25-8C6A-4334-AD61-B85B6AA889F9}"/>
                </a:ext>
              </a:extLst>
            </p:cNvPr>
            <p:cNvCxnSpPr>
              <a:cxnSpLocks/>
            </p:cNvCxnSpPr>
            <p:nvPr/>
          </p:nvCxnSpPr>
          <p:spPr>
            <a:xfrm>
              <a:off x="9565255" y="3944577"/>
              <a:ext cx="636905" cy="365576"/>
            </a:xfrm>
            <a:prstGeom prst="bentConnector3">
              <a:avLst>
                <a:gd name="adj1" fmla="val 99352"/>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102" name="Connector: Elbow 101">
              <a:extLst>
                <a:ext uri="{FF2B5EF4-FFF2-40B4-BE49-F238E27FC236}">
                  <a16:creationId xmlns:a16="http://schemas.microsoft.com/office/drawing/2014/main" id="{DC4749F7-7FCD-46D8-9252-AE07FC07963A}"/>
                </a:ext>
              </a:extLst>
            </p:cNvPr>
            <p:cNvCxnSpPr>
              <a:cxnSpLocks/>
            </p:cNvCxnSpPr>
            <p:nvPr/>
          </p:nvCxnSpPr>
          <p:spPr>
            <a:xfrm>
              <a:off x="10118891" y="3945192"/>
              <a:ext cx="563016" cy="361356"/>
            </a:xfrm>
            <a:prstGeom prst="bentConnector3">
              <a:avLst>
                <a:gd name="adj1" fmla="val 99626"/>
              </a:avLst>
            </a:prstGeom>
            <a:noFill/>
            <a:ln w="19050" cap="flat" cmpd="sng" algn="ctr">
              <a:solidFill>
                <a:srgbClr val="ED7D31">
                  <a:lumMod val="50000"/>
                </a:srgbClr>
              </a:solidFill>
              <a:prstDash val="solid"/>
              <a:miter lim="800000"/>
              <a:headEnd type="none" w="med" len="med"/>
              <a:tailEnd type="triangle" w="med" len="med"/>
            </a:ln>
            <a:effectLst/>
          </p:spPr>
        </p:cxnSp>
        <p:cxnSp>
          <p:nvCxnSpPr>
            <p:cNvPr id="103" name="Straight Connector 102">
              <a:extLst>
                <a:ext uri="{FF2B5EF4-FFF2-40B4-BE49-F238E27FC236}">
                  <a16:creationId xmlns:a16="http://schemas.microsoft.com/office/drawing/2014/main" id="{E8E0F4C8-8E1C-4A94-B258-A5A973503D79}"/>
                </a:ext>
              </a:extLst>
            </p:cNvPr>
            <p:cNvCxnSpPr>
              <a:cxnSpLocks/>
            </p:cNvCxnSpPr>
            <p:nvPr/>
          </p:nvCxnSpPr>
          <p:spPr>
            <a:xfrm>
              <a:off x="9564565" y="3516953"/>
              <a:ext cx="0" cy="491129"/>
            </a:xfrm>
            <a:prstGeom prst="line">
              <a:avLst/>
            </a:prstGeom>
            <a:noFill/>
            <a:ln w="19050" cap="flat" cmpd="sng" algn="ctr">
              <a:solidFill>
                <a:srgbClr val="ED7D31">
                  <a:lumMod val="50000"/>
                </a:srgbClr>
              </a:solidFill>
              <a:prstDash val="solid"/>
              <a:miter lim="800000"/>
            </a:ln>
            <a:effectLst/>
          </p:spPr>
        </p:cxnSp>
        <p:cxnSp>
          <p:nvCxnSpPr>
            <p:cNvPr id="104" name="Straight Arrow Connector 103">
              <a:extLst>
                <a:ext uri="{FF2B5EF4-FFF2-40B4-BE49-F238E27FC236}">
                  <a16:creationId xmlns:a16="http://schemas.microsoft.com/office/drawing/2014/main" id="{A8575687-0A55-444E-8541-1EE4C62FCF6C}"/>
                </a:ext>
              </a:extLst>
            </p:cNvPr>
            <p:cNvCxnSpPr>
              <a:cxnSpLocks/>
            </p:cNvCxnSpPr>
            <p:nvPr/>
          </p:nvCxnSpPr>
          <p:spPr>
            <a:xfrm>
              <a:off x="9564565" y="4090227"/>
              <a:ext cx="0" cy="218683"/>
            </a:xfrm>
            <a:prstGeom prst="straightConnector1">
              <a:avLst/>
            </a:prstGeom>
            <a:noFill/>
            <a:ln w="19050" cap="flat" cmpd="sng" algn="ctr">
              <a:solidFill>
                <a:srgbClr val="ED7D31">
                  <a:lumMod val="50000"/>
                </a:srgbClr>
              </a:solidFill>
              <a:prstDash val="solid"/>
              <a:miter lim="800000"/>
              <a:tailEnd type="triangle"/>
            </a:ln>
            <a:effectLst/>
          </p:spPr>
        </p:cxnSp>
        <p:sp>
          <p:nvSpPr>
            <p:cNvPr id="105" name="Oval 104">
              <a:extLst>
                <a:ext uri="{FF2B5EF4-FFF2-40B4-BE49-F238E27FC236}">
                  <a16:creationId xmlns:a16="http://schemas.microsoft.com/office/drawing/2014/main" id="{FE79D7D7-7236-4199-ADCD-A08250DDE368}"/>
                </a:ext>
              </a:extLst>
            </p:cNvPr>
            <p:cNvSpPr/>
            <p:nvPr/>
          </p:nvSpPr>
          <p:spPr>
            <a:xfrm>
              <a:off x="10065933" y="3639376"/>
              <a:ext cx="460894" cy="184452"/>
            </a:xfrm>
            <a:prstGeom prst="ellipse">
              <a:avLst/>
            </a:prstGeom>
            <a:solidFill>
              <a:sysClr val="window" lastClr="FFFFFF">
                <a:lumMod val="85000"/>
              </a:sysClr>
            </a:solidFill>
            <a:ln w="6350" cap="flat" cmpd="sng" algn="ctr">
              <a:solidFill>
                <a:sysClr val="windowText" lastClr="000000"/>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75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9" name="Arrow: Up-Down 108">
              <a:extLst>
                <a:ext uri="{FF2B5EF4-FFF2-40B4-BE49-F238E27FC236}">
                  <a16:creationId xmlns:a16="http://schemas.microsoft.com/office/drawing/2014/main" id="{16ECF723-CFC1-4C52-B036-2B3CACA5DEEC}"/>
                </a:ext>
              </a:extLst>
            </p:cNvPr>
            <p:cNvSpPr/>
            <p:nvPr/>
          </p:nvSpPr>
          <p:spPr>
            <a:xfrm>
              <a:off x="9932195" y="3238403"/>
              <a:ext cx="45719" cy="113977"/>
            </a:xfrm>
            <a:prstGeom prst="upDownArrow">
              <a:avLst/>
            </a:prstGeom>
            <a:solidFill>
              <a:srgbClr val="4472C4"/>
            </a:solidFill>
            <a:ln w="12700" cap="flat" cmpd="sng" algn="ctr">
              <a:solidFill>
                <a:srgbClr val="4472C4">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0" name="Oval 109">
              <a:extLst>
                <a:ext uri="{FF2B5EF4-FFF2-40B4-BE49-F238E27FC236}">
                  <a16:creationId xmlns:a16="http://schemas.microsoft.com/office/drawing/2014/main" id="{A6E55170-24C7-4C54-8A08-ECCA6D376E51}"/>
                </a:ext>
              </a:extLst>
            </p:cNvPr>
            <p:cNvSpPr/>
            <p:nvPr/>
          </p:nvSpPr>
          <p:spPr>
            <a:xfrm>
              <a:off x="9316412" y="4291137"/>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1" name="Oval 110">
              <a:extLst>
                <a:ext uri="{FF2B5EF4-FFF2-40B4-BE49-F238E27FC236}">
                  <a16:creationId xmlns:a16="http://schemas.microsoft.com/office/drawing/2014/main" id="{6FEC7166-16C1-4175-929F-8AD106DB5575}"/>
                </a:ext>
              </a:extLst>
            </p:cNvPr>
            <p:cNvSpPr/>
            <p:nvPr/>
          </p:nvSpPr>
          <p:spPr>
            <a:xfrm>
              <a:off x="9678972" y="4294032"/>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2" name="Oval 111">
              <a:extLst>
                <a:ext uri="{FF2B5EF4-FFF2-40B4-BE49-F238E27FC236}">
                  <a16:creationId xmlns:a16="http://schemas.microsoft.com/office/drawing/2014/main" id="{3DA55F9F-E85A-411C-9337-077F89C40CE3}"/>
                </a:ext>
              </a:extLst>
            </p:cNvPr>
            <p:cNvSpPr/>
            <p:nvPr/>
          </p:nvSpPr>
          <p:spPr>
            <a:xfrm>
              <a:off x="10061646" y="428164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4" name="Oval 113">
              <a:extLst>
                <a:ext uri="{FF2B5EF4-FFF2-40B4-BE49-F238E27FC236}">
                  <a16:creationId xmlns:a16="http://schemas.microsoft.com/office/drawing/2014/main" id="{049B2587-F093-422A-B5E8-82C0994A7F1F}"/>
                </a:ext>
              </a:extLst>
            </p:cNvPr>
            <p:cNvSpPr/>
            <p:nvPr/>
          </p:nvSpPr>
          <p:spPr>
            <a:xfrm>
              <a:off x="10439966" y="4283520"/>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grpSp>
      <p:sp>
        <p:nvSpPr>
          <p:cNvPr id="116" name="Oval 115">
            <a:extLst>
              <a:ext uri="{FF2B5EF4-FFF2-40B4-BE49-F238E27FC236}">
                <a16:creationId xmlns:a16="http://schemas.microsoft.com/office/drawing/2014/main" id="{290B1A2C-759E-4D36-AE63-D1741D3A4751}"/>
              </a:ext>
            </a:extLst>
          </p:cNvPr>
          <p:cNvSpPr/>
          <p:nvPr/>
        </p:nvSpPr>
        <p:spPr>
          <a:xfrm>
            <a:off x="4468131" y="4187644"/>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7" name="Oval 116">
            <a:extLst>
              <a:ext uri="{FF2B5EF4-FFF2-40B4-BE49-F238E27FC236}">
                <a16:creationId xmlns:a16="http://schemas.microsoft.com/office/drawing/2014/main" id="{6387D7DB-B034-498A-B362-4609FCDD926C}"/>
              </a:ext>
            </a:extLst>
          </p:cNvPr>
          <p:cNvSpPr/>
          <p:nvPr/>
        </p:nvSpPr>
        <p:spPr>
          <a:xfrm>
            <a:off x="4867183" y="4175026"/>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8" name="Oval 117">
            <a:extLst>
              <a:ext uri="{FF2B5EF4-FFF2-40B4-BE49-F238E27FC236}">
                <a16:creationId xmlns:a16="http://schemas.microsoft.com/office/drawing/2014/main" id="{568637AF-8C76-4B1B-BCDC-630942831CBE}"/>
              </a:ext>
            </a:extLst>
          </p:cNvPr>
          <p:cNvSpPr/>
          <p:nvPr/>
        </p:nvSpPr>
        <p:spPr>
          <a:xfrm>
            <a:off x="5314276" y="4184835"/>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19" name="Oval 118">
            <a:extLst>
              <a:ext uri="{FF2B5EF4-FFF2-40B4-BE49-F238E27FC236}">
                <a16:creationId xmlns:a16="http://schemas.microsoft.com/office/drawing/2014/main" id="{81051CF9-A1AA-45DB-BF8B-905DD2FC8BBA}"/>
              </a:ext>
            </a:extLst>
          </p:cNvPr>
          <p:cNvSpPr/>
          <p:nvPr/>
        </p:nvSpPr>
        <p:spPr>
          <a:xfrm>
            <a:off x="5746154" y="4197958"/>
            <a:ext cx="338753" cy="173563"/>
          </a:xfrm>
          <a:prstGeom prst="ellipse">
            <a:avLst/>
          </a:prstGeom>
          <a:solidFill>
            <a:srgbClr val="FFAB57"/>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20" name="Oval 119">
            <a:extLst>
              <a:ext uri="{FF2B5EF4-FFF2-40B4-BE49-F238E27FC236}">
                <a16:creationId xmlns:a16="http://schemas.microsoft.com/office/drawing/2014/main" id="{97030902-2521-49FA-97F3-ECE6AD8182A1}"/>
              </a:ext>
            </a:extLst>
          </p:cNvPr>
          <p:cNvSpPr/>
          <p:nvPr/>
        </p:nvSpPr>
        <p:spPr>
          <a:xfrm>
            <a:off x="4466559" y="4446189"/>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21" name="Oval 120">
            <a:extLst>
              <a:ext uri="{FF2B5EF4-FFF2-40B4-BE49-F238E27FC236}">
                <a16:creationId xmlns:a16="http://schemas.microsoft.com/office/drawing/2014/main" id="{1542A078-AFE5-45E4-97FD-AC2FD7A9C30E}"/>
              </a:ext>
            </a:extLst>
          </p:cNvPr>
          <p:cNvSpPr/>
          <p:nvPr/>
        </p:nvSpPr>
        <p:spPr>
          <a:xfrm>
            <a:off x="4867183" y="4444386"/>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22" name="Oval 121">
            <a:extLst>
              <a:ext uri="{FF2B5EF4-FFF2-40B4-BE49-F238E27FC236}">
                <a16:creationId xmlns:a16="http://schemas.microsoft.com/office/drawing/2014/main" id="{5BF15337-74D2-424D-AB7F-CBC23C11EB63}"/>
              </a:ext>
            </a:extLst>
          </p:cNvPr>
          <p:cNvSpPr/>
          <p:nvPr/>
        </p:nvSpPr>
        <p:spPr>
          <a:xfrm>
            <a:off x="5314276" y="4447860"/>
            <a:ext cx="338753" cy="173563"/>
          </a:xfrm>
          <a:prstGeom prst="ellipse">
            <a:avLst/>
          </a:prstGeom>
          <a:solidFill>
            <a:srgbClr val="C5E0B4"/>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
        <p:nvSpPr>
          <p:cNvPr id="123" name="Oval 122">
            <a:extLst>
              <a:ext uri="{FF2B5EF4-FFF2-40B4-BE49-F238E27FC236}">
                <a16:creationId xmlns:a16="http://schemas.microsoft.com/office/drawing/2014/main" id="{4852FF92-39FE-4FEA-90D9-70741536FE65}"/>
              </a:ext>
            </a:extLst>
          </p:cNvPr>
          <p:cNvSpPr/>
          <p:nvPr/>
        </p:nvSpPr>
        <p:spPr>
          <a:xfrm>
            <a:off x="4466559" y="4729394"/>
            <a:ext cx="338753" cy="173563"/>
          </a:xfrm>
          <a:prstGeom prst="ellipse">
            <a:avLst/>
          </a:prstGeom>
          <a:solidFill>
            <a:srgbClr val="BFBFBF"/>
          </a:solidFill>
          <a:ln w="6350" cap="flat" cmpd="sng" algn="ctr">
            <a:solidFill>
              <a:sysClr val="windowText" lastClr="000000"/>
            </a:solidFill>
            <a:prstDash val="solid"/>
            <a:miter lim="800000"/>
          </a:ln>
          <a:effectLst/>
        </p:spPr>
        <p:txBody>
          <a:bodyPr rtlCol="0" anchor="ctr"/>
          <a:lstStyle/>
          <a:p>
            <a:pPr algn="ctr" defTabSz="457200">
              <a:lnSpc>
                <a:spcPct val="75000"/>
              </a:lnSpc>
              <a:defRPr/>
            </a:pPr>
            <a:endParaRPr lang="en-US" sz="1400" kern="0" dirty="0">
              <a:solidFill>
                <a:prstClr val="black"/>
              </a:solidFill>
              <a:latin typeface="Calibri" panose="020F0502020204030204"/>
            </a:endParaRPr>
          </a:p>
        </p:txBody>
      </p:sp>
    </p:spTree>
    <p:extLst>
      <p:ext uri="{BB962C8B-B14F-4D97-AF65-F5344CB8AC3E}">
        <p14:creationId xmlns:p14="http://schemas.microsoft.com/office/powerpoint/2010/main" val="19923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childTnLst>
                                </p:cTn>
                              </p:par>
                              <p:par>
                                <p:cTn id="27" presetID="42" presetClass="path" presetSubtype="0" accel="50000" decel="50000" fill="hold" grpId="1" nodeType="withEffect">
                                  <p:stCondLst>
                                    <p:cond delay="0"/>
                                  </p:stCondLst>
                                  <p:childTnLst>
                                    <p:animMotion origin="layout" path="M 1.45833E-6 1.85185E-6 L 0.09323 -0.10185 " pathEditMode="relative" rAng="0" ptsTypes="AA">
                                      <p:cBhvr>
                                        <p:cTn id="28" dur="2000" fill="hold"/>
                                        <p:tgtEl>
                                          <p:spTgt spid="116"/>
                                        </p:tgtEl>
                                        <p:attrNameLst>
                                          <p:attrName>ppt_x</p:attrName>
                                          <p:attrName>ppt_y</p:attrName>
                                        </p:attrNameLst>
                                      </p:cBhvr>
                                      <p:rCtr x="4661" y="-5093"/>
                                    </p:animMotion>
                                  </p:childTnLst>
                                </p:cTn>
                              </p:par>
                              <p:par>
                                <p:cTn id="29" presetID="42" presetClass="path" presetSubtype="0" accel="50000" decel="50000" fill="hold" grpId="1" nodeType="withEffect">
                                  <p:stCondLst>
                                    <p:cond delay="0"/>
                                  </p:stCondLst>
                                  <p:childTnLst>
                                    <p:animMotion origin="layout" path="M -0.00156 3.7037E-6 L 0.09154 -0.10162 " pathEditMode="relative" rAng="0" ptsTypes="AA">
                                      <p:cBhvr>
                                        <p:cTn id="30" dur="2000" fill="hold"/>
                                        <p:tgtEl>
                                          <p:spTgt spid="117"/>
                                        </p:tgtEl>
                                        <p:attrNameLst>
                                          <p:attrName>ppt_x</p:attrName>
                                          <p:attrName>ppt_y</p:attrName>
                                        </p:attrNameLst>
                                      </p:cBhvr>
                                      <p:rCtr x="4648" y="-5093"/>
                                    </p:animMotion>
                                  </p:childTnLst>
                                </p:cTn>
                              </p:par>
                              <p:par>
                                <p:cTn id="31" presetID="42" presetClass="path" presetSubtype="0" accel="50000" decel="50000" fill="hold" grpId="1" nodeType="withEffect">
                                  <p:stCondLst>
                                    <p:cond delay="0"/>
                                  </p:stCondLst>
                                  <p:childTnLst>
                                    <p:animMotion origin="layout" path="M 4.16667E-7 4.81481E-6 L 0.08516 -0.10394 " pathEditMode="relative" rAng="0" ptsTypes="AA">
                                      <p:cBhvr>
                                        <p:cTn id="32" dur="2000" fill="hold"/>
                                        <p:tgtEl>
                                          <p:spTgt spid="118"/>
                                        </p:tgtEl>
                                        <p:attrNameLst>
                                          <p:attrName>ppt_x</p:attrName>
                                          <p:attrName>ppt_y</p:attrName>
                                        </p:attrNameLst>
                                      </p:cBhvr>
                                      <p:rCtr x="4258" y="-5208"/>
                                    </p:animMotion>
                                  </p:childTnLst>
                                </p:cTn>
                              </p:par>
                              <p:par>
                                <p:cTn id="33" presetID="42" presetClass="path" presetSubtype="0" accel="50000" decel="50000" fill="hold" grpId="1" nodeType="withEffect">
                                  <p:stCondLst>
                                    <p:cond delay="0"/>
                                  </p:stCondLst>
                                  <p:childTnLst>
                                    <p:animMotion origin="layout" path="M 0.00156 1.48148E-6 L 0.07968 -0.10671 " pathEditMode="relative" rAng="0" ptsTypes="AA">
                                      <p:cBhvr>
                                        <p:cTn id="34" dur="2000" fill="hold"/>
                                        <p:tgtEl>
                                          <p:spTgt spid="119"/>
                                        </p:tgtEl>
                                        <p:attrNameLst>
                                          <p:attrName>ppt_x</p:attrName>
                                          <p:attrName>ppt_y</p:attrName>
                                        </p:attrNameLst>
                                      </p:cBhvr>
                                      <p:rCtr x="3906" y="-5347"/>
                                    </p:animMotion>
                                  </p:childTnLst>
                                </p:cTn>
                              </p:par>
                              <p:par>
                                <p:cTn id="35" presetID="42" presetClass="path" presetSubtype="0" accel="50000" decel="50000" fill="hold" grpId="1" nodeType="withEffect">
                                  <p:stCondLst>
                                    <p:cond delay="0"/>
                                  </p:stCondLst>
                                  <p:childTnLst>
                                    <p:animMotion origin="layout" path="M 0.00078 -0.00417 L 0.1 -0.28032 " pathEditMode="relative" rAng="0" ptsTypes="AA">
                                      <p:cBhvr>
                                        <p:cTn id="36" dur="2000" fill="hold"/>
                                        <p:tgtEl>
                                          <p:spTgt spid="120"/>
                                        </p:tgtEl>
                                        <p:attrNameLst>
                                          <p:attrName>ppt_x</p:attrName>
                                          <p:attrName>ppt_y</p:attrName>
                                        </p:attrNameLst>
                                      </p:cBhvr>
                                      <p:rCtr x="4961" y="-13819"/>
                                    </p:animMotion>
                                  </p:childTnLst>
                                </p:cTn>
                              </p:par>
                              <p:par>
                                <p:cTn id="37" presetID="42" presetClass="path" presetSubtype="0" accel="50000" decel="50000" fill="hold" grpId="1" nodeType="withEffect">
                                  <p:stCondLst>
                                    <p:cond delay="0"/>
                                  </p:stCondLst>
                                  <p:childTnLst>
                                    <p:animMotion origin="layout" path="M 0.00078 -0.00417 L 0.12656 -0.28056 " pathEditMode="relative" rAng="0" ptsTypes="AA">
                                      <p:cBhvr>
                                        <p:cTn id="38" dur="2000" fill="hold"/>
                                        <p:tgtEl>
                                          <p:spTgt spid="121"/>
                                        </p:tgtEl>
                                        <p:attrNameLst>
                                          <p:attrName>ppt_x</p:attrName>
                                          <p:attrName>ppt_y</p:attrName>
                                        </p:attrNameLst>
                                      </p:cBhvr>
                                      <p:rCtr x="6289" y="-13819"/>
                                    </p:animMotion>
                                  </p:childTnLst>
                                </p:cTn>
                              </p:par>
                              <p:par>
                                <p:cTn id="39" presetID="42" presetClass="path" presetSubtype="0" accel="50000" decel="50000" fill="hold" grpId="1" nodeType="withEffect">
                                  <p:stCondLst>
                                    <p:cond delay="0"/>
                                  </p:stCondLst>
                                  <p:childTnLst>
                                    <p:animMotion origin="layout" path="M 0.00078 -0.00417 L 0.06367 -0.32245 " pathEditMode="relative" rAng="0" ptsTypes="AA">
                                      <p:cBhvr>
                                        <p:cTn id="40" dur="2000" fill="hold"/>
                                        <p:tgtEl>
                                          <p:spTgt spid="122"/>
                                        </p:tgtEl>
                                        <p:attrNameLst>
                                          <p:attrName>ppt_x</p:attrName>
                                          <p:attrName>ppt_y</p:attrName>
                                        </p:attrNameLst>
                                      </p:cBhvr>
                                      <p:rCtr x="3138" y="-15926"/>
                                    </p:animMotion>
                                  </p:childTnLst>
                                </p:cTn>
                              </p:par>
                              <p:par>
                                <p:cTn id="41" presetID="42" presetClass="path" presetSubtype="0" accel="50000" decel="50000" fill="hold" grpId="1" nodeType="withEffect">
                                  <p:stCondLst>
                                    <p:cond delay="0"/>
                                  </p:stCondLst>
                                  <p:childTnLst>
                                    <p:animMotion origin="layout" path="M 1.66667E-6 -3.33333E-6 L 0.16211 -0.27407 " pathEditMode="relative" rAng="0" ptsTypes="AA">
                                      <p:cBhvr>
                                        <p:cTn id="42" dur="2000" fill="hold"/>
                                        <p:tgtEl>
                                          <p:spTgt spid="123"/>
                                        </p:tgtEl>
                                        <p:attrNameLst>
                                          <p:attrName>ppt_x</p:attrName>
                                          <p:attrName>ppt_y</p:attrName>
                                        </p:attrNameLst>
                                      </p:cBhvr>
                                      <p:rCtr x="8099" y="-13704"/>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116"/>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117"/>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118"/>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119"/>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20"/>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1" presetClass="exit" presetSubtype="0" fill="hold" grpId="2" nodeType="withEffect">
                                  <p:stCondLst>
                                    <p:cond delay="0"/>
                                  </p:stCondLst>
                                  <p:childTnLst>
                                    <p:set>
                                      <p:cBhvr>
                                        <p:cTn id="58" dur="1" fill="hold">
                                          <p:stCondLst>
                                            <p:cond delay="0"/>
                                          </p:stCondLst>
                                        </p:cTn>
                                        <p:tgtEl>
                                          <p:spTgt spid="121"/>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6" grpId="1" animBg="1"/>
      <p:bldP spid="116" grpId="2"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2" grpId="2" animBg="1"/>
      <p:bldP spid="123" grpId="0" animBg="1"/>
      <p:bldP spid="123" grpId="1" animBg="1"/>
      <p:bldP spid="123"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a:xfrm>
            <a:off x="0" y="0"/>
            <a:ext cx="12192000" cy="885371"/>
          </a:xfrm>
        </p:spPr>
        <p:txBody>
          <a:bodyPr anchor="b">
            <a:normAutofit/>
          </a:bodyPr>
          <a:lstStyle/>
          <a:p>
            <a:r>
              <a:rPr lang="en-US" dirty="0"/>
              <a:t>Architecture Design Abstraction: Flow Graphs</a:t>
            </a:r>
          </a:p>
        </p:txBody>
      </p:sp>
      <p:sp>
        <p:nvSpPr>
          <p:cNvPr id="46" name="Content Placeholder 2">
            <a:extLst>
              <a:ext uri="{FF2B5EF4-FFF2-40B4-BE49-F238E27FC236}">
                <a16:creationId xmlns:a16="http://schemas.microsoft.com/office/drawing/2014/main" id="{824CCCD6-A487-48F9-AA8E-15733934CFBB}"/>
              </a:ext>
            </a:extLst>
          </p:cNvPr>
          <p:cNvSpPr>
            <a:spLocks noGrp="1"/>
          </p:cNvSpPr>
          <p:nvPr>
            <p:ph sz="quarter" idx="1"/>
          </p:nvPr>
        </p:nvSpPr>
        <p:spPr>
          <a:xfrm>
            <a:off x="336549" y="1007758"/>
            <a:ext cx="5845175" cy="4937760"/>
          </a:xfrm>
        </p:spPr>
        <p:txBody>
          <a:bodyPr>
            <a:normAutofit/>
          </a:bodyPr>
          <a:lstStyle/>
          <a:p>
            <a:r>
              <a:rPr lang="en-US" sz="2400" dirty="0"/>
              <a:t>A flow graph represents an architecture.</a:t>
            </a:r>
          </a:p>
          <a:p>
            <a:pPr lvl="1"/>
            <a:r>
              <a:rPr lang="en-US" sz="2000" dirty="0"/>
              <a:t>Nodes: Compute, Memory, Control units, user-defined components, subgraph</a:t>
            </a:r>
          </a:p>
          <a:p>
            <a:pPr lvl="1"/>
            <a:r>
              <a:rPr lang="en-US" sz="2000" dirty="0"/>
              <a:t>Edges: Fixed or reconfigurable interconnects, synchronous/async</a:t>
            </a:r>
          </a:p>
          <a:p>
            <a:r>
              <a:rPr lang="en-US" sz="2400" dirty="0"/>
              <a:t>Models arbitrary grouping and hierarchy of components.</a:t>
            </a:r>
          </a:p>
          <a:p>
            <a:r>
              <a:rPr lang="en-US" sz="2400" dirty="0"/>
              <a:t>Design Libraries:</a:t>
            </a:r>
          </a:p>
          <a:p>
            <a:pPr lvl="1"/>
            <a:r>
              <a:rPr lang="en-US" sz="2000" dirty="0"/>
              <a:t>Defines components for flow graphs.</a:t>
            </a:r>
          </a:p>
          <a:p>
            <a:pPr lvl="2"/>
            <a:r>
              <a:rPr lang="en-US" sz="2000" dirty="0"/>
              <a:t>Functionality, execution costs, program representation, instruction, synthesis code</a:t>
            </a:r>
          </a:p>
          <a:p>
            <a:pPr lvl="1"/>
            <a:r>
              <a:rPr lang="en-US" sz="2000" dirty="0"/>
              <a:t>Defines flow graph construction.</a:t>
            </a:r>
          </a:p>
          <a:p>
            <a:pPr lvl="2"/>
            <a:r>
              <a:rPr lang="en-US" sz="2000" dirty="0"/>
              <a:t>Nodes, edges, super-modules, replication</a:t>
            </a:r>
          </a:p>
        </p:txBody>
      </p:sp>
      <p:pic>
        <p:nvPicPr>
          <p:cNvPr id="41" name="Picture 40">
            <a:extLst>
              <a:ext uri="{FF2B5EF4-FFF2-40B4-BE49-F238E27FC236}">
                <a16:creationId xmlns:a16="http://schemas.microsoft.com/office/drawing/2014/main" id="{6F4FD505-6832-421C-9FD6-B65E6216F23B}"/>
              </a:ext>
            </a:extLst>
          </p:cNvPr>
          <p:cNvPicPr>
            <a:picLocks noChangeAspect="1"/>
          </p:cNvPicPr>
          <p:nvPr/>
        </p:nvPicPr>
        <p:blipFill>
          <a:blip r:embed="rId3"/>
          <a:stretch>
            <a:fillRect/>
          </a:stretch>
        </p:blipFill>
        <p:spPr>
          <a:xfrm>
            <a:off x="6374172" y="1007758"/>
            <a:ext cx="4415824" cy="2881325"/>
          </a:xfrm>
          <a:prstGeom prst="rect">
            <a:avLst/>
          </a:prstGeom>
          <a:noFill/>
        </p:spPr>
      </p:pic>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a:xfrm>
            <a:off x="816864" y="6356350"/>
            <a:ext cx="1723136" cy="365760"/>
          </a:xfrm>
        </p:spPr>
        <p:txBody>
          <a:bodyPr>
            <a:normAutofit/>
          </a:bodyPr>
          <a:lstStyle/>
          <a:p>
            <a:pPr>
              <a:spcAft>
                <a:spcPts val="600"/>
              </a:spcAft>
            </a:pPr>
            <a:fld id="{86E00D81-A243-204E-9897-44BD133A87DB}" type="slidenum">
              <a:rPr lang="en-US" smtClean="0"/>
              <a:pPr>
                <a:spcAft>
                  <a:spcPts val="600"/>
                </a:spcAft>
              </a:pPr>
              <a:t>11</a:t>
            </a:fld>
            <a:endParaRPr lang="en-US"/>
          </a:p>
        </p:txBody>
      </p:sp>
      <p:sp>
        <p:nvSpPr>
          <p:cNvPr id="42" name="TextBox 41">
            <a:extLst>
              <a:ext uri="{FF2B5EF4-FFF2-40B4-BE49-F238E27FC236}">
                <a16:creationId xmlns:a16="http://schemas.microsoft.com/office/drawing/2014/main" id="{246B8770-B637-4683-A9BB-7BA1869275CA}"/>
              </a:ext>
            </a:extLst>
          </p:cNvPr>
          <p:cNvSpPr txBox="1"/>
          <p:nvPr/>
        </p:nvSpPr>
        <p:spPr>
          <a:xfrm>
            <a:off x="6298717" y="3889083"/>
            <a:ext cx="4415824" cy="369332"/>
          </a:xfrm>
          <a:prstGeom prst="rect">
            <a:avLst/>
          </a:prstGeom>
          <a:noFill/>
        </p:spPr>
        <p:txBody>
          <a:bodyPr wrap="none" rtlCol="0">
            <a:spAutoFit/>
          </a:bodyPr>
          <a:lstStyle/>
          <a:p>
            <a:r>
              <a:rPr lang="en-US" dirty="0"/>
              <a:t>Flow Graph of </a:t>
            </a:r>
            <a:r>
              <a:rPr lang="en-US" dirty="0" err="1"/>
              <a:t>Cambricon</a:t>
            </a:r>
            <a:r>
              <a:rPr lang="en-US" dirty="0"/>
              <a:t>-X like Accelerator.</a:t>
            </a:r>
          </a:p>
        </p:txBody>
      </p:sp>
    </p:spTree>
    <p:extLst>
      <p:ext uri="{BB962C8B-B14F-4D97-AF65-F5344CB8AC3E}">
        <p14:creationId xmlns:p14="http://schemas.microsoft.com/office/powerpoint/2010/main" val="328186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Design Space Specification in DSDL</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12</a:t>
            </a:fld>
            <a:endParaRPr lang="en-US" dirty="0"/>
          </a:p>
        </p:txBody>
      </p:sp>
      <p:sp>
        <p:nvSpPr>
          <p:cNvPr id="5" name="Content Placeholder 2">
            <a:extLst>
              <a:ext uri="{FF2B5EF4-FFF2-40B4-BE49-F238E27FC236}">
                <a16:creationId xmlns:a16="http://schemas.microsoft.com/office/drawing/2014/main" id="{74079FFD-69CA-4DD1-AA22-3C430F685D0E}"/>
              </a:ext>
            </a:extLst>
          </p:cNvPr>
          <p:cNvSpPr txBox="1">
            <a:spLocks/>
          </p:cNvSpPr>
          <p:nvPr/>
        </p:nvSpPr>
        <p:spPr>
          <a:xfrm>
            <a:off x="525000" y="1236378"/>
            <a:ext cx="2569029" cy="1184456"/>
          </a:xfrm>
          <a:prstGeom prst="rect">
            <a:avLst/>
          </a:prstGeom>
          <a:solidFill>
            <a:srgbClr val="F0F0F0"/>
          </a:solidFill>
          <a:ln>
            <a:solidFill>
              <a:schemeClr val="bg1">
                <a:lumMod val="50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F33CC"/>
                </a:solidFill>
                <a:latin typeface="Consolas" panose="020B0609020204030204" pitchFamily="49" charset="0"/>
              </a:rPr>
              <a:t>set</a:t>
            </a:r>
            <a:r>
              <a:rPr lang="en-US" sz="1800" dirty="0">
                <a:solidFill>
                  <a:schemeClr val="tx1">
                    <a:lumMod val="65000"/>
                    <a:lumOff val="35000"/>
                  </a:schemeClr>
                </a:solidFill>
                <a:latin typeface="Consolas" panose="020B0609020204030204" pitchFamily="49" charset="0"/>
              </a:rPr>
              <a:t>: {</a:t>
            </a: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nodes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MAC</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BUF</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DMA</a:t>
            </a:r>
            <a:r>
              <a:rPr lang="en-US" sz="1800" dirty="0">
                <a:solidFill>
                  <a:schemeClr val="tx1">
                    <a:lumMod val="65000"/>
                    <a:lumOff val="35000"/>
                  </a:schemeClr>
                </a:solidFill>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b="1" dirty="0">
                <a:solidFill>
                  <a:srgbClr val="FF33CC"/>
                </a:solidFill>
                <a:latin typeface="Consolas" panose="020B0609020204030204" pitchFamily="49" charset="0"/>
              </a:rPr>
              <a:t>edges</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P2P</a:t>
            </a:r>
            <a:r>
              <a:rPr lang="en-US" sz="1800" dirty="0">
                <a:solidFill>
                  <a:schemeClr val="tx1">
                    <a:lumMod val="65000"/>
                    <a:lumOff val="35000"/>
                  </a:schemeClr>
                </a:solidFill>
                <a:latin typeface="Consolas" panose="020B0609020204030204" pitchFamily="49" charset="0"/>
              </a:rPr>
              <a:t>,</a:t>
            </a:r>
            <a:r>
              <a:rPr lang="en-US" sz="1800" dirty="0">
                <a:solidFill>
                  <a:schemeClr val="accent2">
                    <a:lumMod val="50000"/>
                  </a:schemeClr>
                </a:solidFill>
                <a:latin typeface="Consolas" panose="020B0609020204030204" pitchFamily="49" charset="0"/>
              </a:rPr>
              <a:t>Unicast</a:t>
            </a:r>
            <a:r>
              <a:rPr lang="en-US" sz="1800" dirty="0">
                <a:solidFill>
                  <a:schemeClr val="tx1">
                    <a:lumMod val="65000"/>
                    <a:lumOff val="35000"/>
                  </a:schemeClr>
                </a:solidFill>
                <a:latin typeface="Consolas" panose="020B0609020204030204" pitchFamily="49" charset="0"/>
              </a:rPr>
              <a:t>}</a:t>
            </a:r>
            <a:br>
              <a:rPr lang="en-US" sz="1800" dirty="0">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a:t>
            </a:r>
          </a:p>
        </p:txBody>
      </p:sp>
      <p:sp>
        <p:nvSpPr>
          <p:cNvPr id="6" name="Content Placeholder 2">
            <a:extLst>
              <a:ext uri="{FF2B5EF4-FFF2-40B4-BE49-F238E27FC236}">
                <a16:creationId xmlns:a16="http://schemas.microsoft.com/office/drawing/2014/main" id="{2155C9FF-25A6-4765-8878-48FA815369D0}"/>
              </a:ext>
            </a:extLst>
          </p:cNvPr>
          <p:cNvSpPr txBox="1">
            <a:spLocks/>
          </p:cNvSpPr>
          <p:nvPr/>
        </p:nvSpPr>
        <p:spPr>
          <a:xfrm>
            <a:off x="3526971" y="1283926"/>
            <a:ext cx="2569029" cy="1545079"/>
          </a:xfrm>
          <a:prstGeom prst="rect">
            <a:avLst/>
          </a:prstGeom>
          <a:solidFill>
            <a:srgbClr val="F0F0F0"/>
          </a:solidFill>
          <a:ln>
            <a:solidFill>
              <a:schemeClr val="bg1">
                <a:lumMod val="50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solidFill>
                  <a:srgbClr val="FF33CC"/>
                </a:solidFill>
                <a:latin typeface="Consolas" panose="020B0609020204030204" pitchFamily="49" charset="0"/>
              </a:rPr>
              <a:t>params</a:t>
            </a:r>
            <a:r>
              <a:rPr lang="en-US" sz="1700" dirty="0">
                <a:solidFill>
                  <a:schemeClr val="tx1">
                    <a:lumMod val="65000"/>
                    <a:lumOff val="35000"/>
                  </a:schemeClr>
                </a:solidFill>
                <a:latin typeface="Consolas" panose="020B0609020204030204" pitchFamily="49" charset="0"/>
              </a:rPr>
              <a:t>: {</a:t>
            </a:r>
          </a:p>
          <a:p>
            <a:pPr marL="0" indent="0">
              <a:buNone/>
            </a:pPr>
            <a:r>
              <a:rPr lang="en-US" sz="1700" dirty="0">
                <a:solidFill>
                  <a:schemeClr val="tx1">
                    <a:lumMod val="65000"/>
                    <a:lumOff val="35000"/>
                  </a:schemeClr>
                </a:solidFill>
                <a:latin typeface="Consolas" panose="020B0609020204030204" pitchFamily="49" charset="0"/>
              </a:rPr>
              <a:t> </a:t>
            </a:r>
            <a:r>
              <a:rPr lang="en-US" sz="1700" dirty="0">
                <a:solidFill>
                  <a:srgbClr val="FF33CC"/>
                </a:solidFill>
                <a:latin typeface="Consolas" panose="020B0609020204030204" pitchFamily="49" charset="0"/>
              </a:rPr>
              <a:t>MAC</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4</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8</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16</a:t>
            </a:r>
            <a:r>
              <a:rPr lang="en-US" sz="1700" dirty="0">
                <a:solidFill>
                  <a:schemeClr val="tx1">
                    <a:lumMod val="65000"/>
                    <a:lumOff val="35000"/>
                  </a:schemeClr>
                </a:solidFill>
                <a:latin typeface="Consolas" panose="020B0609020204030204" pitchFamily="49" charset="0"/>
              </a:rPr>
              <a:t>],</a:t>
            </a:r>
          </a:p>
          <a:p>
            <a:pPr marL="0" indent="0">
              <a:buNone/>
            </a:pPr>
            <a:r>
              <a:rPr lang="en-US" sz="1700" dirty="0">
                <a:solidFill>
                  <a:schemeClr val="tx1">
                    <a:lumMod val="65000"/>
                    <a:lumOff val="35000"/>
                  </a:schemeClr>
                </a:solidFill>
                <a:latin typeface="Consolas" panose="020B0609020204030204" pitchFamily="49" charset="0"/>
              </a:rPr>
              <a:t> </a:t>
            </a:r>
            <a:r>
              <a:rPr lang="en-US" sz="1700" dirty="0" err="1">
                <a:solidFill>
                  <a:srgbClr val="FF33CC"/>
                </a:solidFill>
                <a:latin typeface="Consolas" panose="020B0609020204030204" pitchFamily="49" charset="0"/>
              </a:rPr>
              <a:t>BUF</a:t>
            </a:r>
            <a:r>
              <a:rPr lang="en-US" sz="1700" dirty="0" err="1">
                <a:solidFill>
                  <a:schemeClr val="tx1">
                    <a:lumMod val="65000"/>
                    <a:lumOff val="35000"/>
                  </a:schemeClr>
                </a:solidFill>
                <a:latin typeface="Consolas" panose="020B0609020204030204" pitchFamily="49" charset="0"/>
              </a:rPr>
              <a:t>:</a:t>
            </a:r>
            <a:r>
              <a:rPr lang="en-US" sz="1700" dirty="0" err="1">
                <a:solidFill>
                  <a:srgbClr val="0000FF"/>
                </a:solidFill>
                <a:latin typeface="Consolas" panose="020B0609020204030204" pitchFamily="49" charset="0"/>
              </a:rPr>
              <a:t>range</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4</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20</a:t>
            </a:r>
            <a:r>
              <a:rPr lang="en-US" sz="1700" dirty="0">
                <a:solidFill>
                  <a:schemeClr val="tx1">
                    <a:lumMod val="65000"/>
                    <a:lumOff val="35000"/>
                  </a:schemeClr>
                </a:solidFill>
                <a:latin typeface="Consolas" panose="020B0609020204030204" pitchFamily="49" charset="0"/>
              </a:rPr>
              <a:t>)</a:t>
            </a:r>
          </a:p>
          <a:p>
            <a:pPr marL="0" indent="0">
              <a:buNone/>
            </a:pPr>
            <a:r>
              <a:rPr lang="en-US" sz="1700" dirty="0">
                <a:solidFill>
                  <a:schemeClr val="tx1">
                    <a:lumMod val="65000"/>
                    <a:lumOff val="35000"/>
                  </a:schemeClr>
                </a:solidFill>
                <a:latin typeface="Consolas" panose="020B0609020204030204" pitchFamily="49" charset="0"/>
              </a:rPr>
              <a:t> </a:t>
            </a:r>
            <a:r>
              <a:rPr lang="en-US" sz="1700" dirty="0" err="1">
                <a:solidFill>
                  <a:srgbClr val="FF33CC"/>
                </a:solidFill>
                <a:latin typeface="Consolas" panose="020B0609020204030204" pitchFamily="49" charset="0"/>
              </a:rPr>
              <a:t>BUF</a:t>
            </a:r>
            <a:r>
              <a:rPr lang="en-US" sz="1700" dirty="0" err="1">
                <a:solidFill>
                  <a:schemeClr val="tx1">
                    <a:lumMod val="65000"/>
                    <a:lumOff val="35000"/>
                  </a:schemeClr>
                </a:solidFill>
                <a:latin typeface="Consolas" panose="020B0609020204030204" pitchFamily="49" charset="0"/>
              </a:rPr>
              <a:t>.</a:t>
            </a:r>
            <a:r>
              <a:rPr lang="en-US" sz="1700" dirty="0" err="1">
                <a:solidFill>
                  <a:srgbClr val="FF33CC"/>
                </a:solidFill>
                <a:latin typeface="Consolas" panose="020B0609020204030204" pitchFamily="49" charset="0"/>
              </a:rPr>
              <a:t>size</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256</a:t>
            </a:r>
            <a:r>
              <a:rPr lang="en-US" sz="1700" dirty="0">
                <a:solidFill>
                  <a:schemeClr val="tx1">
                    <a:lumMod val="65000"/>
                    <a:lumOff val="35000"/>
                  </a:schemeClr>
                </a:solidFill>
                <a:latin typeface="Consolas" panose="020B0609020204030204" pitchFamily="49" charset="0"/>
              </a:rPr>
              <a:t>,</a:t>
            </a:r>
            <a:r>
              <a:rPr lang="en-US" sz="1700" dirty="0">
                <a:solidFill>
                  <a:schemeClr val="accent2">
                    <a:lumMod val="50000"/>
                  </a:schemeClr>
                </a:solidFill>
                <a:latin typeface="Consolas" panose="020B0609020204030204" pitchFamily="49" charset="0"/>
              </a:rPr>
              <a:t>1024</a:t>
            </a:r>
            <a:r>
              <a:rPr lang="en-US" sz="1700" dirty="0">
                <a:solidFill>
                  <a:schemeClr val="tx1">
                    <a:lumMod val="65000"/>
                    <a:lumOff val="35000"/>
                  </a:schemeClr>
                </a:solidFill>
                <a:latin typeface="Consolas" panose="020B0609020204030204" pitchFamily="49" charset="0"/>
              </a:rPr>
              <a:t>] </a:t>
            </a:r>
          </a:p>
          <a:p>
            <a:pPr marL="0" indent="0">
              <a:buNone/>
            </a:pPr>
            <a:r>
              <a:rPr lang="en-US" sz="1700" dirty="0">
                <a:solidFill>
                  <a:schemeClr val="tx1">
                    <a:lumMod val="65000"/>
                    <a:lumOff val="35000"/>
                  </a:schemeClr>
                </a:solidFill>
                <a:latin typeface="Consolas" panose="020B0609020204030204" pitchFamily="49" charset="0"/>
              </a:rPr>
              <a:t>}</a:t>
            </a:r>
          </a:p>
        </p:txBody>
      </p:sp>
      <p:sp>
        <p:nvSpPr>
          <p:cNvPr id="7" name="Content Placeholder 2">
            <a:extLst>
              <a:ext uri="{FF2B5EF4-FFF2-40B4-BE49-F238E27FC236}">
                <a16:creationId xmlns:a16="http://schemas.microsoft.com/office/drawing/2014/main" id="{27DCBC84-73C1-4350-B6C6-2F61FF5DBDBD}"/>
              </a:ext>
            </a:extLst>
          </p:cNvPr>
          <p:cNvSpPr txBox="1">
            <a:spLocks/>
          </p:cNvSpPr>
          <p:nvPr/>
        </p:nvSpPr>
        <p:spPr>
          <a:xfrm>
            <a:off x="6406067" y="1314623"/>
            <a:ext cx="2569029" cy="4191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constr_legal</a:t>
            </a:r>
            <a:r>
              <a:rPr lang="en-US" sz="1700" dirty="0">
                <a:solidFill>
                  <a:schemeClr val="tx1">
                    <a:lumMod val="65000"/>
                    <a:lumOff val="35000"/>
                  </a:schemeClr>
                </a:solidFill>
                <a:latin typeface="Consolas" panose="020B0609020204030204" pitchFamily="49" charset="0"/>
              </a:rPr>
              <a:t>: {...}</a:t>
            </a:r>
          </a:p>
        </p:txBody>
      </p:sp>
      <p:sp>
        <p:nvSpPr>
          <p:cNvPr id="8" name="Content Placeholder 2">
            <a:extLst>
              <a:ext uri="{FF2B5EF4-FFF2-40B4-BE49-F238E27FC236}">
                <a16:creationId xmlns:a16="http://schemas.microsoft.com/office/drawing/2014/main" id="{CE6EFA15-D4BD-45D5-984C-0628CC045879}"/>
              </a:ext>
            </a:extLst>
          </p:cNvPr>
          <p:cNvSpPr txBox="1">
            <a:spLocks/>
          </p:cNvSpPr>
          <p:nvPr/>
        </p:nvSpPr>
        <p:spPr>
          <a:xfrm>
            <a:off x="524999" y="3205959"/>
            <a:ext cx="2569029" cy="14732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800" b="1" dirty="0">
                <a:solidFill>
                  <a:srgbClr val="FF33CC"/>
                </a:solidFill>
                <a:latin typeface="Consolas" panose="020B0609020204030204" pitchFamily="49" charset="0"/>
              </a:rPr>
              <a:t>IRs</a:t>
            </a:r>
            <a:r>
              <a:rPr lang="en-US" sz="1800" dirty="0">
                <a:solidFill>
                  <a:schemeClr val="tx1">
                    <a:lumMod val="65000"/>
                    <a:lumOff val="35000"/>
                  </a:schemeClr>
                </a:solidFill>
                <a:latin typeface="Consolas" panose="020B0609020204030204" pitchFamily="49" charset="0"/>
              </a:rPr>
              <a:t>: { </a:t>
            </a:r>
            <a:r>
              <a:rPr lang="en-US" sz="1800" dirty="0">
                <a:solidFill>
                  <a:srgbClr val="FF33CC"/>
                </a:solidFill>
                <a:latin typeface="Consolas" panose="020B0609020204030204" pitchFamily="49" charset="0"/>
              </a:rPr>
              <a:t>IR1</a:t>
            </a:r>
            <a:r>
              <a:rPr lang="en-US" sz="1800" dirty="0">
                <a:solidFill>
                  <a:schemeClr val="tx1">
                    <a:lumMod val="65000"/>
                    <a:lumOff val="35000"/>
                  </a:schemeClr>
                </a:solidFill>
                <a:latin typeface="Consolas" panose="020B0609020204030204" pitchFamily="49" charset="0"/>
              </a:rPr>
              <a:t>: { </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ld</a:t>
            </a:r>
            <a:r>
              <a:rPr lang="en-US" sz="1800" dirty="0">
                <a:solidFill>
                  <a:schemeClr val="accent2">
                    <a:lumMod val="50000"/>
                  </a:schemeClr>
                </a:solidFill>
                <a:latin typeface="Consolas" panose="020B0609020204030204" pitchFamily="49" charset="0"/>
              </a:rPr>
              <a:t>  %0</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%in1</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mul</a:t>
            </a:r>
            <a:r>
              <a:rPr lang="en-US" sz="1800" dirty="0">
                <a:solidFill>
                  <a:schemeClr val="accent2">
                    <a:lumMod val="50000"/>
                  </a:schemeClr>
                </a:solidFill>
                <a:latin typeface="Consolas" panose="020B0609020204030204" pitchFamily="49" charset="0"/>
              </a:rPr>
              <a:t> %1</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%0</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2</a:t>
            </a:r>
            <a:br>
              <a:rPr lang="en-US" sz="1800" dirty="0">
                <a:solidFill>
                  <a:schemeClr val="tx1">
                    <a:lumMod val="65000"/>
                    <a:lumOff val="35000"/>
                  </a:schemeClr>
                </a:solidFill>
                <a:latin typeface="Consolas" panose="020B0609020204030204" pitchFamily="49" charset="0"/>
              </a:rPr>
            </a:br>
            <a:r>
              <a:rPr lang="en-US" sz="1800" dirty="0">
                <a:solidFill>
                  <a:schemeClr val="tx1">
                    <a:lumMod val="65000"/>
                    <a:lumOff val="35000"/>
                  </a:schemeClr>
                </a:solidFill>
                <a:latin typeface="Consolas" panose="020B0609020204030204" pitchFamily="49" charset="0"/>
              </a:rPr>
              <a:t>   </a:t>
            </a:r>
            <a:r>
              <a:rPr lang="en-US" sz="1800" dirty="0" err="1">
                <a:solidFill>
                  <a:schemeClr val="accent2">
                    <a:lumMod val="50000"/>
                  </a:schemeClr>
                </a:solidFill>
                <a:latin typeface="Consolas" panose="020B0609020204030204" pitchFamily="49" charset="0"/>
              </a:rPr>
              <a:t>st</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%out1</a:t>
            </a:r>
            <a:r>
              <a:rPr lang="en-US" sz="1800" dirty="0">
                <a:solidFill>
                  <a:schemeClr val="tx1">
                    <a:lumMod val="65000"/>
                    <a:lumOff val="35000"/>
                  </a:schemeClr>
                </a:solidFill>
                <a:latin typeface="Consolas" panose="020B0609020204030204" pitchFamily="49" charset="0"/>
              </a:rPr>
              <a:t>, </a:t>
            </a:r>
            <a:r>
              <a:rPr lang="en-US" sz="1800" dirty="0">
                <a:solidFill>
                  <a:schemeClr val="accent2">
                    <a:lumMod val="50000"/>
                  </a:schemeClr>
                </a:solidFill>
                <a:latin typeface="Consolas" panose="020B0609020204030204" pitchFamily="49" charset="0"/>
              </a:rPr>
              <a:t>%1</a:t>
            </a:r>
            <a:r>
              <a:rPr lang="en-US" sz="1800" dirty="0">
                <a:solidFill>
                  <a:schemeClr val="tx1">
                    <a:lumMod val="65000"/>
                    <a:lumOff val="35000"/>
                  </a:schemeClr>
                </a:solidFill>
                <a:latin typeface="Consolas" panose="020B0609020204030204" pitchFamily="49" charset="0"/>
              </a:rPr>
              <a:t> }}</a:t>
            </a:r>
          </a:p>
        </p:txBody>
      </p:sp>
      <p:sp>
        <p:nvSpPr>
          <p:cNvPr id="9" name="Content Placeholder 2">
            <a:extLst>
              <a:ext uri="{FF2B5EF4-FFF2-40B4-BE49-F238E27FC236}">
                <a16:creationId xmlns:a16="http://schemas.microsoft.com/office/drawing/2014/main" id="{D7D7441C-DBE3-43E8-869A-7D5D7F4188FA}"/>
              </a:ext>
            </a:extLst>
          </p:cNvPr>
          <p:cNvSpPr txBox="1">
            <a:spLocks/>
          </p:cNvSpPr>
          <p:nvPr/>
        </p:nvSpPr>
        <p:spPr>
          <a:xfrm>
            <a:off x="9433497" y="1314623"/>
            <a:ext cx="2569029" cy="419100"/>
          </a:xfrm>
          <a:prstGeom prst="rect">
            <a:avLst/>
          </a:prstGeom>
          <a:solidFill>
            <a:srgbClr val="F0F0F0"/>
          </a:solidFill>
          <a:ln>
            <a:solidFill>
              <a:schemeClr val="bg1">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constr_opt</a:t>
            </a:r>
            <a:r>
              <a:rPr lang="en-US" sz="1700" dirty="0">
                <a:solidFill>
                  <a:schemeClr val="tx1">
                    <a:lumMod val="65000"/>
                    <a:lumOff val="35000"/>
                  </a:schemeClr>
                </a:solidFill>
                <a:latin typeface="Consolas" panose="020B0609020204030204" pitchFamily="49" charset="0"/>
              </a:rPr>
              <a:t>: {...} </a:t>
            </a:r>
          </a:p>
        </p:txBody>
      </p:sp>
      <p:sp>
        <p:nvSpPr>
          <p:cNvPr id="10" name="Content Placeholder 2">
            <a:extLst>
              <a:ext uri="{FF2B5EF4-FFF2-40B4-BE49-F238E27FC236}">
                <a16:creationId xmlns:a16="http://schemas.microsoft.com/office/drawing/2014/main" id="{B1271D7B-45F9-4DD8-9171-6946A0682504}"/>
              </a:ext>
            </a:extLst>
          </p:cNvPr>
          <p:cNvSpPr txBox="1">
            <a:spLocks/>
          </p:cNvSpPr>
          <p:nvPr/>
        </p:nvSpPr>
        <p:spPr>
          <a:xfrm>
            <a:off x="3526971" y="4606205"/>
            <a:ext cx="2569029" cy="318363"/>
          </a:xfrm>
          <a:prstGeom prst="rect">
            <a:avLst/>
          </a:prstGeom>
          <a:solidFill>
            <a:srgbClr val="F0F0F0"/>
          </a:solidFill>
          <a:ln>
            <a:solidFill>
              <a:schemeClr val="bg1">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dse_constr</a:t>
            </a:r>
            <a:r>
              <a:rPr lang="en-US" sz="1700" dirty="0">
                <a:solidFill>
                  <a:schemeClr val="tx1">
                    <a:lumMod val="65000"/>
                    <a:lumOff val="35000"/>
                  </a:schemeClr>
                </a:solidFill>
                <a:latin typeface="Consolas" panose="020B0609020204030204" pitchFamily="49" charset="0"/>
              </a:rPr>
              <a:t>: [</a:t>
            </a:r>
            <a:r>
              <a:rPr lang="en-US" sz="1700" dirty="0" err="1">
                <a:solidFill>
                  <a:schemeClr val="accent2">
                    <a:lumMod val="50000"/>
                  </a:schemeClr>
                </a:solidFill>
                <a:latin typeface="Consolas" panose="020B0609020204030204" pitchFamily="49" charset="0"/>
              </a:rPr>
              <a:t>tdp</a:t>
            </a:r>
            <a:r>
              <a:rPr lang="en-US" sz="1700" dirty="0">
                <a:solidFill>
                  <a:srgbClr val="FF33CC"/>
                </a:solidFill>
                <a:latin typeface="Consolas" panose="020B0609020204030204" pitchFamily="49" charset="0"/>
              </a:rPr>
              <a:t>&lt;</a:t>
            </a:r>
            <a:r>
              <a:rPr lang="en-US" sz="1700" dirty="0">
                <a:solidFill>
                  <a:schemeClr val="accent2">
                    <a:lumMod val="50000"/>
                  </a:schemeClr>
                </a:solidFill>
                <a:latin typeface="Consolas" panose="020B0609020204030204" pitchFamily="49" charset="0"/>
              </a:rPr>
              <a:t>4W</a:t>
            </a:r>
            <a:r>
              <a:rPr lang="en-US" sz="1700" dirty="0">
                <a:solidFill>
                  <a:schemeClr val="tx1">
                    <a:lumMod val="65000"/>
                    <a:lumOff val="35000"/>
                  </a:schemeClr>
                </a:solidFill>
                <a:latin typeface="Consolas" panose="020B0609020204030204" pitchFamily="49" charset="0"/>
              </a:rPr>
              <a:t>]</a:t>
            </a:r>
          </a:p>
        </p:txBody>
      </p:sp>
      <p:sp>
        <p:nvSpPr>
          <p:cNvPr id="11" name="Content Placeholder 2">
            <a:extLst>
              <a:ext uri="{FF2B5EF4-FFF2-40B4-BE49-F238E27FC236}">
                <a16:creationId xmlns:a16="http://schemas.microsoft.com/office/drawing/2014/main" id="{8317686F-01C6-4B52-8B26-15A534E5FA14}"/>
              </a:ext>
            </a:extLst>
          </p:cNvPr>
          <p:cNvSpPr txBox="1">
            <a:spLocks/>
          </p:cNvSpPr>
          <p:nvPr/>
        </p:nvSpPr>
        <p:spPr>
          <a:xfrm>
            <a:off x="3526971" y="5356623"/>
            <a:ext cx="2569029" cy="318362"/>
          </a:xfrm>
          <a:prstGeom prst="rect">
            <a:avLst/>
          </a:prstGeom>
          <a:solidFill>
            <a:srgbClr val="F0F0F0"/>
          </a:solidFill>
          <a:ln>
            <a:solidFill>
              <a:schemeClr val="bg1">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err="1">
                <a:solidFill>
                  <a:srgbClr val="FF33CC"/>
                </a:solidFill>
                <a:latin typeface="Consolas" panose="020B0609020204030204" pitchFamily="49" charset="0"/>
              </a:rPr>
              <a:t>dse_obj</a:t>
            </a:r>
            <a:r>
              <a:rPr lang="en-US" sz="1700" dirty="0">
                <a:solidFill>
                  <a:schemeClr val="tx1">
                    <a:lumMod val="65000"/>
                    <a:lumOff val="35000"/>
                  </a:schemeClr>
                </a:solidFill>
                <a:latin typeface="Consolas" panose="020B0609020204030204" pitchFamily="49" charset="0"/>
              </a:rPr>
              <a:t>: [</a:t>
            </a:r>
            <a:r>
              <a:rPr lang="en-US" sz="1700" dirty="0">
                <a:solidFill>
                  <a:schemeClr val="accent2">
                    <a:lumMod val="50000"/>
                  </a:schemeClr>
                </a:solidFill>
                <a:latin typeface="Consolas" panose="020B0609020204030204" pitchFamily="49" charset="0"/>
              </a:rPr>
              <a:t>latency</a:t>
            </a:r>
            <a:r>
              <a:rPr lang="en-US" sz="1700" dirty="0">
                <a:solidFill>
                  <a:schemeClr val="tx1">
                    <a:lumMod val="65000"/>
                    <a:lumOff val="35000"/>
                  </a:schemeClr>
                </a:solidFill>
                <a:latin typeface="Consolas" panose="020B0609020204030204" pitchFamily="49" charset="0"/>
              </a:rPr>
              <a:t>] </a:t>
            </a:r>
          </a:p>
        </p:txBody>
      </p:sp>
      <p:sp>
        <p:nvSpPr>
          <p:cNvPr id="15" name="TextBox 14">
            <a:extLst>
              <a:ext uri="{FF2B5EF4-FFF2-40B4-BE49-F238E27FC236}">
                <a16:creationId xmlns:a16="http://schemas.microsoft.com/office/drawing/2014/main" id="{C1FD7AE7-1461-4C81-ACD7-D4AE5DFE4261}"/>
              </a:ext>
            </a:extLst>
          </p:cNvPr>
          <p:cNvSpPr txBox="1"/>
          <p:nvPr/>
        </p:nvSpPr>
        <p:spPr>
          <a:xfrm>
            <a:off x="3175867" y="4928980"/>
            <a:ext cx="3545846" cy="369332"/>
          </a:xfrm>
          <a:prstGeom prst="rect">
            <a:avLst/>
          </a:prstGeom>
          <a:noFill/>
        </p:spPr>
        <p:txBody>
          <a:bodyPr wrap="square">
            <a:spAutoFit/>
          </a:bodyPr>
          <a:lstStyle/>
          <a:p>
            <a:r>
              <a:rPr lang="en-US" b="1" dirty="0">
                <a:latin typeface="Candara" pitchFamily="34" charset="0"/>
              </a:rPr>
              <a:t>(6) constraints on execution costs</a:t>
            </a:r>
          </a:p>
        </p:txBody>
      </p:sp>
      <p:sp>
        <p:nvSpPr>
          <p:cNvPr id="17" name="TextBox 16">
            <a:extLst>
              <a:ext uri="{FF2B5EF4-FFF2-40B4-BE49-F238E27FC236}">
                <a16:creationId xmlns:a16="http://schemas.microsoft.com/office/drawing/2014/main" id="{E08D3B81-CD15-47FA-90F3-E70500264167}"/>
              </a:ext>
            </a:extLst>
          </p:cNvPr>
          <p:cNvSpPr txBox="1"/>
          <p:nvPr/>
        </p:nvSpPr>
        <p:spPr>
          <a:xfrm>
            <a:off x="647875" y="2459673"/>
            <a:ext cx="2569029" cy="369332"/>
          </a:xfrm>
          <a:prstGeom prst="rect">
            <a:avLst/>
          </a:prstGeom>
          <a:noFill/>
        </p:spPr>
        <p:txBody>
          <a:bodyPr wrap="square">
            <a:spAutoFit/>
          </a:bodyPr>
          <a:lstStyle/>
          <a:p>
            <a:pPr marL="342900" indent="-342900">
              <a:buAutoNum type="arabicParenBoth"/>
            </a:pPr>
            <a:r>
              <a:rPr lang="en-US" b="1" dirty="0">
                <a:latin typeface="Candara" panose="020E0502030303020204" pitchFamily="34" charset="0"/>
                <a:cs typeface="Calibri" panose="020F0502020204030204" pitchFamily="34" charset="0"/>
              </a:rPr>
              <a:t>Set of components</a:t>
            </a:r>
          </a:p>
        </p:txBody>
      </p:sp>
      <p:sp>
        <p:nvSpPr>
          <p:cNvPr id="19" name="TextBox 18">
            <a:extLst>
              <a:ext uri="{FF2B5EF4-FFF2-40B4-BE49-F238E27FC236}">
                <a16:creationId xmlns:a16="http://schemas.microsoft.com/office/drawing/2014/main" id="{B1C74905-9068-42DD-A768-007A51A15CEA}"/>
              </a:ext>
            </a:extLst>
          </p:cNvPr>
          <p:cNvSpPr txBox="1"/>
          <p:nvPr/>
        </p:nvSpPr>
        <p:spPr>
          <a:xfrm>
            <a:off x="3255004" y="2814640"/>
            <a:ext cx="3474072" cy="1200329"/>
          </a:xfrm>
          <a:prstGeom prst="rect">
            <a:avLst/>
          </a:prstGeom>
          <a:noFill/>
        </p:spPr>
        <p:txBody>
          <a:bodyPr wrap="square">
            <a:spAutoFit/>
          </a:bodyPr>
          <a:lstStyle/>
          <a:p>
            <a:pPr algn="ctr"/>
            <a:r>
              <a:rPr lang="en-US" sz="1800" b="1" dirty="0">
                <a:latin typeface="Candara" pitchFamily="34" charset="0"/>
              </a:rPr>
              <a:t>(2) Parameters</a:t>
            </a:r>
            <a:r>
              <a:rPr lang="en-US" sz="1800" dirty="0">
                <a:latin typeface="Candara" pitchFamily="34" charset="0"/>
              </a:rPr>
              <a:t> (how many </a:t>
            </a:r>
            <a:br>
              <a:rPr lang="en-US" sz="1800" dirty="0">
                <a:latin typeface="Candara" pitchFamily="34" charset="0"/>
              </a:rPr>
            </a:br>
            <a:r>
              <a:rPr lang="en-US" sz="1800" dirty="0">
                <a:latin typeface="Candara" pitchFamily="34" charset="0"/>
              </a:rPr>
              <a:t>MACs, Buffers) </a:t>
            </a:r>
            <a:r>
              <a:rPr lang="en-US" sz="1800" b="1" dirty="0">
                <a:latin typeface="Candara" pitchFamily="34" charset="0"/>
              </a:rPr>
              <a:t>and hyperparameters </a:t>
            </a:r>
            <a:br>
              <a:rPr lang="en-US" sz="1800" b="1" dirty="0">
                <a:latin typeface="Candara" pitchFamily="34" charset="0"/>
              </a:rPr>
            </a:br>
            <a:r>
              <a:rPr lang="en-US" sz="1800" dirty="0">
                <a:latin typeface="Candara" pitchFamily="34" charset="0"/>
              </a:rPr>
              <a:t>(sizes of buffers)</a:t>
            </a:r>
          </a:p>
        </p:txBody>
      </p:sp>
      <p:sp>
        <p:nvSpPr>
          <p:cNvPr id="21" name="TextBox 20">
            <a:extLst>
              <a:ext uri="{FF2B5EF4-FFF2-40B4-BE49-F238E27FC236}">
                <a16:creationId xmlns:a16="http://schemas.microsoft.com/office/drawing/2014/main" id="{7E5B19D1-09AC-4976-AB65-8BF868E9FB7D}"/>
              </a:ext>
            </a:extLst>
          </p:cNvPr>
          <p:cNvSpPr txBox="1"/>
          <p:nvPr/>
        </p:nvSpPr>
        <p:spPr>
          <a:xfrm>
            <a:off x="6406068" y="1828606"/>
            <a:ext cx="2569028" cy="1754326"/>
          </a:xfrm>
          <a:prstGeom prst="rect">
            <a:avLst/>
          </a:prstGeom>
          <a:noFill/>
        </p:spPr>
        <p:txBody>
          <a:bodyPr wrap="square">
            <a:spAutoFit/>
          </a:bodyPr>
          <a:lstStyle/>
          <a:p>
            <a:pPr algn="ctr"/>
            <a:r>
              <a:rPr lang="en-US" sz="1800" b="1" dirty="0">
                <a:latin typeface="Candara" pitchFamily="34" charset="0"/>
              </a:rPr>
              <a:t>(3) Legality constraints</a:t>
            </a:r>
            <a:r>
              <a:rPr lang="en-US" sz="1800" dirty="0">
                <a:latin typeface="Candara" pitchFamily="34" charset="0"/>
              </a:rPr>
              <a:t> (connection rules, constraints on hyperparameters of components that can be connected)</a:t>
            </a:r>
            <a:endParaRPr lang="en-US" dirty="0"/>
          </a:p>
        </p:txBody>
      </p:sp>
      <p:sp>
        <p:nvSpPr>
          <p:cNvPr id="23" name="TextBox 22">
            <a:extLst>
              <a:ext uri="{FF2B5EF4-FFF2-40B4-BE49-F238E27FC236}">
                <a16:creationId xmlns:a16="http://schemas.microsoft.com/office/drawing/2014/main" id="{ACBDF392-8C1C-4D6B-9EC7-5337D67DCFCA}"/>
              </a:ext>
            </a:extLst>
          </p:cNvPr>
          <p:cNvSpPr txBox="1"/>
          <p:nvPr/>
        </p:nvSpPr>
        <p:spPr>
          <a:xfrm>
            <a:off x="9285164" y="1828606"/>
            <a:ext cx="2569028" cy="1477328"/>
          </a:xfrm>
          <a:prstGeom prst="rect">
            <a:avLst/>
          </a:prstGeom>
          <a:noFill/>
        </p:spPr>
        <p:txBody>
          <a:bodyPr wrap="square">
            <a:spAutoFit/>
          </a:bodyPr>
          <a:lstStyle/>
          <a:p>
            <a:pPr algn="ctr"/>
            <a:r>
              <a:rPr lang="en-US" sz="1800" b="1" dirty="0">
                <a:latin typeface="Candara" pitchFamily="34" charset="0"/>
              </a:rPr>
              <a:t>(4) Optimization constraints </a:t>
            </a:r>
            <a:r>
              <a:rPr lang="en-US" sz="1800" dirty="0">
                <a:latin typeface="Candara" pitchFamily="34" charset="0"/>
              </a:rPr>
              <a:t>for pruning search space </a:t>
            </a:r>
          </a:p>
          <a:p>
            <a:pPr algn="ctr"/>
            <a:r>
              <a:rPr lang="en-US" sz="1800" dirty="0">
                <a:latin typeface="Candara" pitchFamily="34" charset="0"/>
              </a:rPr>
              <a:t>(e.g., homogeneity and hierarchy) </a:t>
            </a:r>
          </a:p>
        </p:txBody>
      </p:sp>
      <p:sp>
        <p:nvSpPr>
          <p:cNvPr id="25" name="TextBox 24">
            <a:extLst>
              <a:ext uri="{FF2B5EF4-FFF2-40B4-BE49-F238E27FC236}">
                <a16:creationId xmlns:a16="http://schemas.microsoft.com/office/drawing/2014/main" id="{6066A8F2-E7DD-49E3-82E7-ECDCE6AC37B5}"/>
              </a:ext>
            </a:extLst>
          </p:cNvPr>
          <p:cNvSpPr txBox="1"/>
          <p:nvPr/>
        </p:nvSpPr>
        <p:spPr>
          <a:xfrm>
            <a:off x="426463" y="4687220"/>
            <a:ext cx="2431037" cy="646331"/>
          </a:xfrm>
          <a:prstGeom prst="rect">
            <a:avLst/>
          </a:prstGeom>
          <a:noFill/>
        </p:spPr>
        <p:txBody>
          <a:bodyPr wrap="square">
            <a:spAutoFit/>
          </a:bodyPr>
          <a:lstStyle/>
          <a:p>
            <a:pPr algn="ctr"/>
            <a:r>
              <a:rPr lang="en-US" sz="1800" b="1" dirty="0">
                <a:latin typeface="Candara" pitchFamily="34" charset="0"/>
              </a:rPr>
              <a:t>(5) IRs or DFGs of target workloads. </a:t>
            </a:r>
          </a:p>
        </p:txBody>
      </p:sp>
      <p:sp>
        <p:nvSpPr>
          <p:cNvPr id="27" name="TextBox 26">
            <a:extLst>
              <a:ext uri="{FF2B5EF4-FFF2-40B4-BE49-F238E27FC236}">
                <a16:creationId xmlns:a16="http://schemas.microsoft.com/office/drawing/2014/main" id="{A96A383D-7D76-4B33-BDDC-9626C7958EA6}"/>
              </a:ext>
            </a:extLst>
          </p:cNvPr>
          <p:cNvSpPr txBox="1"/>
          <p:nvPr/>
        </p:nvSpPr>
        <p:spPr>
          <a:xfrm>
            <a:off x="3726729" y="4213192"/>
            <a:ext cx="2569029" cy="369332"/>
          </a:xfrm>
          <a:prstGeom prst="rect">
            <a:avLst/>
          </a:prstGeom>
          <a:noFill/>
        </p:spPr>
        <p:txBody>
          <a:bodyPr wrap="square">
            <a:spAutoFit/>
          </a:bodyPr>
          <a:lstStyle/>
          <a:p>
            <a:r>
              <a:rPr lang="en-US" sz="1800" b="1" dirty="0">
                <a:latin typeface="Candara" pitchFamily="34" charset="0"/>
              </a:rPr>
              <a:t>Like DSE for ADLs:</a:t>
            </a:r>
          </a:p>
        </p:txBody>
      </p:sp>
      <p:sp>
        <p:nvSpPr>
          <p:cNvPr id="29" name="TextBox 28">
            <a:extLst>
              <a:ext uri="{FF2B5EF4-FFF2-40B4-BE49-F238E27FC236}">
                <a16:creationId xmlns:a16="http://schemas.microsoft.com/office/drawing/2014/main" id="{4663E2E9-B97B-44BB-9AA8-3D0D621F813C}"/>
              </a:ext>
            </a:extLst>
          </p:cNvPr>
          <p:cNvSpPr txBox="1"/>
          <p:nvPr/>
        </p:nvSpPr>
        <p:spPr>
          <a:xfrm>
            <a:off x="3726729" y="5733296"/>
            <a:ext cx="2206748" cy="369332"/>
          </a:xfrm>
          <a:prstGeom prst="rect">
            <a:avLst/>
          </a:prstGeom>
          <a:noFill/>
        </p:spPr>
        <p:txBody>
          <a:bodyPr wrap="square">
            <a:spAutoFit/>
          </a:bodyPr>
          <a:lstStyle/>
          <a:p>
            <a:r>
              <a:rPr lang="en-US" sz="1800" b="1" dirty="0">
                <a:latin typeface="Candara" pitchFamily="34" charset="0"/>
              </a:rPr>
              <a:t>(7) DSE objectives</a:t>
            </a:r>
            <a:endParaRPr lang="en-US" b="1" dirty="0"/>
          </a:p>
        </p:txBody>
      </p:sp>
      <p:sp>
        <p:nvSpPr>
          <p:cNvPr id="31" name="TextBox 30">
            <a:extLst>
              <a:ext uri="{FF2B5EF4-FFF2-40B4-BE49-F238E27FC236}">
                <a16:creationId xmlns:a16="http://schemas.microsoft.com/office/drawing/2014/main" id="{CC2D77EA-39FC-4AF4-A39F-51CA8E1FA359}"/>
              </a:ext>
            </a:extLst>
          </p:cNvPr>
          <p:cNvSpPr txBox="1"/>
          <p:nvPr/>
        </p:nvSpPr>
        <p:spPr>
          <a:xfrm>
            <a:off x="7660574" y="4390745"/>
            <a:ext cx="3545846" cy="1200329"/>
          </a:xfrm>
          <a:prstGeom prst="rect">
            <a:avLst/>
          </a:prstGeom>
          <a:noFill/>
          <a:ln>
            <a:solidFill>
              <a:schemeClr val="bg1">
                <a:lumMod val="65000"/>
              </a:schemeClr>
            </a:solidFill>
          </a:ln>
        </p:spPr>
        <p:txBody>
          <a:bodyPr wrap="square">
            <a:spAutoFit/>
          </a:bodyPr>
          <a:lstStyle/>
          <a:p>
            <a:pPr algn="ctr"/>
            <a:r>
              <a:rPr lang="en-US" b="1" dirty="0">
                <a:latin typeface="Candara" panose="020E0502030303020204" pitchFamily="34" charset="0"/>
              </a:rPr>
              <a:t>DSDL Output:</a:t>
            </a:r>
          </a:p>
          <a:p>
            <a:pPr algn="ctr"/>
            <a:r>
              <a:rPr lang="en-US" dirty="0">
                <a:latin typeface="Candara" panose="020E0502030303020204" pitchFamily="34" charset="0"/>
              </a:rPr>
              <a:t>HW/SW codesign (or Pareto front) with minimized objective costs while satisfying all constraints.</a:t>
            </a:r>
          </a:p>
        </p:txBody>
      </p:sp>
    </p:spTree>
    <p:extLst>
      <p:ext uri="{BB962C8B-B14F-4D97-AF65-F5344CB8AC3E}">
        <p14:creationId xmlns:p14="http://schemas.microsoft.com/office/powerpoint/2010/main" val="261640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Exploration Dimensions in DSDL</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13</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57507" y="959532"/>
            <a:ext cx="6252818" cy="5369332"/>
          </a:xfrm>
        </p:spPr>
        <p:txBody>
          <a:bodyPr>
            <a:normAutofit lnSpcReduction="10000"/>
          </a:bodyPr>
          <a:lstStyle/>
          <a:p>
            <a:pPr algn="just">
              <a:lnSpc>
                <a:spcPct val="110000"/>
              </a:lnSpc>
            </a:pPr>
            <a:r>
              <a:rPr lang="en-US" sz="2400" dirty="0"/>
              <a:t>Vertical Exploration:</a:t>
            </a:r>
          </a:p>
          <a:p>
            <a:pPr lvl="1" algn="just">
              <a:lnSpc>
                <a:spcPct val="110000"/>
              </a:lnSpc>
            </a:pPr>
            <a:r>
              <a:rPr lang="en-US" sz="2000" dirty="0"/>
              <a:t>Obtain valid flow graphs (architectures).</a:t>
            </a:r>
          </a:p>
          <a:p>
            <a:pPr lvl="1" algn="just">
              <a:lnSpc>
                <a:spcPct val="110000"/>
              </a:lnSpc>
            </a:pPr>
            <a:r>
              <a:rPr lang="en-US" sz="2000" dirty="0"/>
              <a:t>Fast – In-built legality check for compatibility of the flow graph with workloads.</a:t>
            </a:r>
          </a:p>
          <a:p>
            <a:pPr algn="just">
              <a:lnSpc>
                <a:spcPct val="110000"/>
              </a:lnSpc>
            </a:pPr>
            <a:r>
              <a:rPr lang="en-US" sz="2400" dirty="0"/>
              <a:t>Horizontal Exploration:</a:t>
            </a:r>
          </a:p>
          <a:p>
            <a:pPr lvl="1" algn="just">
              <a:lnSpc>
                <a:spcPct val="110000"/>
              </a:lnSpc>
            </a:pPr>
            <a:r>
              <a:rPr lang="en-US" sz="2000" dirty="0"/>
              <a:t>Optimize hyperparameters of a flow graph (designs of an architecture).</a:t>
            </a:r>
          </a:p>
          <a:p>
            <a:pPr algn="just">
              <a:lnSpc>
                <a:spcPct val="110000"/>
              </a:lnSpc>
            </a:pPr>
            <a:r>
              <a:rPr lang="en-US" sz="2400" dirty="0"/>
              <a:t>Optimizing Software Configurations:</a:t>
            </a:r>
          </a:p>
          <a:p>
            <a:pPr lvl="1" algn="just">
              <a:lnSpc>
                <a:spcPct val="110000"/>
              </a:lnSpc>
            </a:pPr>
            <a:r>
              <a:rPr lang="en-US" sz="2000" dirty="0"/>
              <a:t>For each design per architecture.</a:t>
            </a:r>
          </a:p>
          <a:p>
            <a:pPr marL="274320" lvl="1" indent="0" algn="just">
              <a:lnSpc>
                <a:spcPct val="110000"/>
              </a:lnSpc>
              <a:buNone/>
            </a:pPr>
            <a:r>
              <a:rPr lang="en-US" sz="2000" dirty="0"/>
              <a:t>	</a:t>
            </a:r>
          </a:p>
          <a:p>
            <a:pPr algn="just">
              <a:lnSpc>
                <a:spcPct val="110000"/>
              </a:lnSpc>
            </a:pPr>
            <a:r>
              <a:rPr lang="en-US" sz="2400" dirty="0"/>
              <a:t>Joint Codesign:</a:t>
            </a:r>
          </a:p>
          <a:p>
            <a:pPr lvl="1" algn="just">
              <a:lnSpc>
                <a:spcPct val="110000"/>
              </a:lnSpc>
            </a:pPr>
            <a:r>
              <a:rPr lang="en-US" sz="2000" dirty="0"/>
              <a:t>Can be enabled with </a:t>
            </a:r>
            <a:r>
              <a:rPr lang="en-US" sz="2000" dirty="0" err="1"/>
              <a:t>explainablity</a:t>
            </a:r>
            <a:r>
              <a:rPr lang="en-US" sz="2000" dirty="0"/>
              <a:t>, which helps pointing out to the new values of parameters that mitigate bottlenecks behind high costs.</a:t>
            </a:r>
          </a:p>
        </p:txBody>
      </p:sp>
      <p:pic>
        <p:nvPicPr>
          <p:cNvPr id="6" name="Picture 5">
            <a:extLst>
              <a:ext uri="{FF2B5EF4-FFF2-40B4-BE49-F238E27FC236}">
                <a16:creationId xmlns:a16="http://schemas.microsoft.com/office/drawing/2014/main" id="{65E962E1-5D2F-413F-9B17-88F46811E53E}"/>
              </a:ext>
            </a:extLst>
          </p:cNvPr>
          <p:cNvPicPr>
            <a:picLocks noChangeAspect="1"/>
          </p:cNvPicPr>
          <p:nvPr/>
        </p:nvPicPr>
        <p:blipFill>
          <a:blip r:embed="rId3"/>
          <a:stretch>
            <a:fillRect/>
          </a:stretch>
        </p:blipFill>
        <p:spPr>
          <a:xfrm>
            <a:off x="7534606" y="2352223"/>
            <a:ext cx="1095375" cy="1118101"/>
          </a:xfrm>
          <a:prstGeom prst="rect">
            <a:avLst/>
          </a:prstGeom>
        </p:spPr>
      </p:pic>
      <p:grpSp>
        <p:nvGrpSpPr>
          <p:cNvPr id="48" name="Group 47">
            <a:extLst>
              <a:ext uri="{FF2B5EF4-FFF2-40B4-BE49-F238E27FC236}">
                <a16:creationId xmlns:a16="http://schemas.microsoft.com/office/drawing/2014/main" id="{E5283C2B-373E-416C-99CC-DDA34A61618D}"/>
              </a:ext>
            </a:extLst>
          </p:cNvPr>
          <p:cNvGrpSpPr/>
          <p:nvPr/>
        </p:nvGrpSpPr>
        <p:grpSpPr>
          <a:xfrm>
            <a:off x="7418705" y="940482"/>
            <a:ext cx="3000376" cy="1259382"/>
            <a:chOff x="8409749" y="921632"/>
            <a:chExt cx="3344102" cy="1942859"/>
          </a:xfrm>
        </p:grpSpPr>
        <p:cxnSp>
          <p:nvCxnSpPr>
            <p:cNvPr id="8" name="Straight Arrow Connector 7">
              <a:extLst>
                <a:ext uri="{FF2B5EF4-FFF2-40B4-BE49-F238E27FC236}">
                  <a16:creationId xmlns:a16="http://schemas.microsoft.com/office/drawing/2014/main" id="{6033FE54-2484-442D-A5A6-B8857103D819}"/>
                </a:ext>
              </a:extLst>
            </p:cNvPr>
            <p:cNvCxnSpPr>
              <a:cxnSpLocks/>
            </p:cNvCxnSpPr>
            <p:nvPr/>
          </p:nvCxnSpPr>
          <p:spPr>
            <a:xfrm>
              <a:off x="10086976" y="975465"/>
              <a:ext cx="0" cy="1326215"/>
            </a:xfrm>
            <a:prstGeom prst="straightConnector1">
              <a:avLst/>
            </a:prstGeom>
            <a:ln w="57150">
              <a:solidFill>
                <a:srgbClr val="0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AD154AD-7BD8-4CD9-BA6C-D6E700A7D1EE}"/>
                </a:ext>
              </a:extLst>
            </p:cNvPr>
            <p:cNvSpPr txBox="1"/>
            <p:nvPr/>
          </p:nvSpPr>
          <p:spPr>
            <a:xfrm>
              <a:off x="10086976" y="921632"/>
              <a:ext cx="1666875" cy="1281986"/>
            </a:xfrm>
            <a:prstGeom prst="rect">
              <a:avLst/>
            </a:prstGeom>
            <a:noFill/>
          </p:spPr>
          <p:txBody>
            <a:bodyPr wrap="square" rtlCol="0">
              <a:spAutoFit/>
            </a:bodyPr>
            <a:lstStyle/>
            <a:p>
              <a:pPr algn="ctr"/>
              <a:r>
                <a:rPr lang="en-US" sz="1600" dirty="0"/>
                <a:t>Explore architecture organization.</a:t>
              </a:r>
            </a:p>
          </p:txBody>
        </p:sp>
        <p:pic>
          <p:nvPicPr>
            <p:cNvPr id="12" name="Picture 11">
              <a:extLst>
                <a:ext uri="{FF2B5EF4-FFF2-40B4-BE49-F238E27FC236}">
                  <a16:creationId xmlns:a16="http://schemas.microsoft.com/office/drawing/2014/main" id="{6D496A90-BD89-463E-B4EE-8FD1B2142C85}"/>
                </a:ext>
              </a:extLst>
            </p:cNvPr>
            <p:cNvPicPr>
              <a:picLocks noChangeAspect="1"/>
            </p:cNvPicPr>
            <p:nvPr/>
          </p:nvPicPr>
          <p:blipFill>
            <a:blip r:embed="rId4"/>
            <a:stretch>
              <a:fillRect/>
            </a:stretch>
          </p:blipFill>
          <p:spPr>
            <a:xfrm>
              <a:off x="8409749" y="922231"/>
              <a:ext cx="1487553" cy="1432684"/>
            </a:xfrm>
            <a:prstGeom prst="rect">
              <a:avLst/>
            </a:prstGeom>
          </p:spPr>
        </p:pic>
        <p:pic>
          <p:nvPicPr>
            <p:cNvPr id="13" name="Picture 12">
              <a:extLst>
                <a:ext uri="{FF2B5EF4-FFF2-40B4-BE49-F238E27FC236}">
                  <a16:creationId xmlns:a16="http://schemas.microsoft.com/office/drawing/2014/main" id="{08A7B7BD-FA2C-4D8B-B263-73F486ABAF15}"/>
                </a:ext>
              </a:extLst>
            </p:cNvPr>
            <p:cNvPicPr>
              <a:picLocks noChangeAspect="1"/>
            </p:cNvPicPr>
            <p:nvPr/>
          </p:nvPicPr>
          <p:blipFill rotWithShape="1">
            <a:blip r:embed="rId5"/>
            <a:srcRect b="38837"/>
            <a:stretch/>
          </p:blipFill>
          <p:spPr>
            <a:xfrm>
              <a:off x="8409749" y="2513770"/>
              <a:ext cx="1856420" cy="350721"/>
            </a:xfrm>
            <a:prstGeom prst="rect">
              <a:avLst/>
            </a:prstGeom>
          </p:spPr>
        </p:pic>
        <p:pic>
          <p:nvPicPr>
            <p:cNvPr id="46" name="Picture 45">
              <a:extLst>
                <a:ext uri="{FF2B5EF4-FFF2-40B4-BE49-F238E27FC236}">
                  <a16:creationId xmlns:a16="http://schemas.microsoft.com/office/drawing/2014/main" id="{B1D62508-3370-4ECD-BF0B-3E028DFC36BC}"/>
                </a:ext>
              </a:extLst>
            </p:cNvPr>
            <p:cNvPicPr>
              <a:picLocks noChangeAspect="1"/>
            </p:cNvPicPr>
            <p:nvPr/>
          </p:nvPicPr>
          <p:blipFill rotWithShape="1">
            <a:blip r:embed="rId5"/>
            <a:srcRect t="58561" r="86800"/>
            <a:stretch/>
          </p:blipFill>
          <p:spPr>
            <a:xfrm>
              <a:off x="10266169" y="2434663"/>
              <a:ext cx="413382" cy="400866"/>
            </a:xfrm>
            <a:prstGeom prst="rect">
              <a:avLst/>
            </a:prstGeom>
          </p:spPr>
        </p:pic>
      </p:grpSp>
      <p:pic>
        <p:nvPicPr>
          <p:cNvPr id="47" name="Picture 46">
            <a:extLst>
              <a:ext uri="{FF2B5EF4-FFF2-40B4-BE49-F238E27FC236}">
                <a16:creationId xmlns:a16="http://schemas.microsoft.com/office/drawing/2014/main" id="{1B38D471-AEB4-45B5-889E-35CAA006ED98}"/>
              </a:ext>
            </a:extLst>
          </p:cNvPr>
          <p:cNvPicPr>
            <a:picLocks noChangeAspect="1"/>
          </p:cNvPicPr>
          <p:nvPr/>
        </p:nvPicPr>
        <p:blipFill>
          <a:blip r:embed="rId6"/>
          <a:stretch>
            <a:fillRect/>
          </a:stretch>
        </p:blipFill>
        <p:spPr>
          <a:xfrm>
            <a:off x="7106900" y="3721516"/>
            <a:ext cx="4538672" cy="1873242"/>
          </a:xfrm>
          <a:prstGeom prst="rect">
            <a:avLst/>
          </a:prstGeom>
        </p:spPr>
      </p:pic>
      <p:cxnSp>
        <p:nvCxnSpPr>
          <p:cNvPr id="49" name="Straight Arrow Connector 48">
            <a:extLst>
              <a:ext uri="{FF2B5EF4-FFF2-40B4-BE49-F238E27FC236}">
                <a16:creationId xmlns:a16="http://schemas.microsoft.com/office/drawing/2014/main" id="{D5DACCEE-247D-4D25-B140-EE8C5693EEC6}"/>
              </a:ext>
            </a:extLst>
          </p:cNvPr>
          <p:cNvCxnSpPr>
            <a:cxnSpLocks/>
          </p:cNvCxnSpPr>
          <p:nvPr/>
        </p:nvCxnSpPr>
        <p:spPr>
          <a:xfrm rot="5400000">
            <a:off x="8075130" y="2403159"/>
            <a:ext cx="0" cy="859667"/>
          </a:xfrm>
          <a:prstGeom prst="straightConnector1">
            <a:avLst/>
          </a:prstGeom>
          <a:ln w="57150">
            <a:solidFill>
              <a:srgbClr val="0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00F88BCB-84DC-4C63-A099-AA60ACFD371E}"/>
              </a:ext>
            </a:extLst>
          </p:cNvPr>
          <p:cNvSpPr txBox="1"/>
          <p:nvPr/>
        </p:nvSpPr>
        <p:spPr>
          <a:xfrm>
            <a:off x="8599806" y="2482889"/>
            <a:ext cx="1819275" cy="830997"/>
          </a:xfrm>
          <a:prstGeom prst="rect">
            <a:avLst/>
          </a:prstGeom>
          <a:noFill/>
        </p:spPr>
        <p:txBody>
          <a:bodyPr wrap="square" rtlCol="0">
            <a:spAutoFit/>
          </a:bodyPr>
          <a:lstStyle/>
          <a:p>
            <a:pPr algn="ctr"/>
            <a:r>
              <a:rPr lang="en-US" sz="1600" dirty="0"/>
              <a:t>Optimize hyperparameters of an architecture.</a:t>
            </a:r>
          </a:p>
        </p:txBody>
      </p:sp>
    </p:spTree>
    <p:extLst>
      <p:ext uri="{BB962C8B-B14F-4D97-AF65-F5344CB8AC3E}">
        <p14:creationId xmlns:p14="http://schemas.microsoft.com/office/powerpoint/2010/main" val="255713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p:txBody>
          <a:bodyPr/>
          <a:lstStyle/>
          <a:p>
            <a:r>
              <a:rPr lang="en-US" dirty="0"/>
              <a:t>Full-Stack Automation in DSDL</a:t>
            </a:r>
          </a:p>
        </p:txBody>
      </p:sp>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p:txBody>
          <a:bodyPr/>
          <a:lstStyle/>
          <a:p>
            <a:fld id="{86E00D81-A243-204E-9897-44BD133A87DB}" type="slidenum">
              <a:rPr lang="en-US" smtClean="0"/>
              <a:t>14</a:t>
            </a:fld>
            <a:endParaRPr lang="en-US" dirty="0"/>
          </a:p>
        </p:txBody>
      </p:sp>
      <p:sp>
        <p:nvSpPr>
          <p:cNvPr id="4" name="Content Placeholder 3">
            <a:extLst>
              <a:ext uri="{FF2B5EF4-FFF2-40B4-BE49-F238E27FC236}">
                <a16:creationId xmlns:a16="http://schemas.microsoft.com/office/drawing/2014/main" id="{B34C0F86-5C35-4799-B7F6-1F64C15ACEDC}"/>
              </a:ext>
            </a:extLst>
          </p:cNvPr>
          <p:cNvSpPr>
            <a:spLocks noGrp="1"/>
          </p:cNvSpPr>
          <p:nvPr>
            <p:ph sz="quarter" idx="1"/>
          </p:nvPr>
        </p:nvSpPr>
        <p:spPr>
          <a:xfrm>
            <a:off x="157507" y="1032692"/>
            <a:ext cx="3052418" cy="1396184"/>
          </a:xfrm>
        </p:spPr>
        <p:txBody>
          <a:bodyPr>
            <a:normAutofit/>
          </a:bodyPr>
          <a:lstStyle/>
          <a:p>
            <a:r>
              <a:rPr lang="en-US" sz="2000" dirty="0"/>
              <a:t>Individual components are attached with definitions for tools.</a:t>
            </a:r>
          </a:p>
        </p:txBody>
      </p:sp>
      <p:pic>
        <p:nvPicPr>
          <p:cNvPr id="7" name="Picture 6">
            <a:extLst>
              <a:ext uri="{FF2B5EF4-FFF2-40B4-BE49-F238E27FC236}">
                <a16:creationId xmlns:a16="http://schemas.microsoft.com/office/drawing/2014/main" id="{972166D5-25D8-4BC8-8850-C66B6AD2ED68}"/>
              </a:ext>
            </a:extLst>
          </p:cNvPr>
          <p:cNvPicPr>
            <a:picLocks noChangeAspect="1"/>
          </p:cNvPicPr>
          <p:nvPr/>
        </p:nvPicPr>
        <p:blipFill>
          <a:blip r:embed="rId3"/>
          <a:stretch>
            <a:fillRect/>
          </a:stretch>
        </p:blipFill>
        <p:spPr>
          <a:xfrm>
            <a:off x="499316" y="2190751"/>
            <a:ext cx="2036431" cy="3805268"/>
          </a:xfrm>
          <a:prstGeom prst="rect">
            <a:avLst/>
          </a:prstGeom>
        </p:spPr>
      </p:pic>
      <p:pic>
        <p:nvPicPr>
          <p:cNvPr id="8" name="Picture 7">
            <a:extLst>
              <a:ext uri="{FF2B5EF4-FFF2-40B4-BE49-F238E27FC236}">
                <a16:creationId xmlns:a16="http://schemas.microsoft.com/office/drawing/2014/main" id="{9E70A048-5B56-45B8-8467-F262DF334161}"/>
              </a:ext>
            </a:extLst>
          </p:cNvPr>
          <p:cNvPicPr>
            <a:picLocks noChangeAspect="1"/>
          </p:cNvPicPr>
          <p:nvPr/>
        </p:nvPicPr>
        <p:blipFill rotWithShape="1">
          <a:blip r:embed="rId4">
            <a:clrChange>
              <a:clrFrom>
                <a:srgbClr val="FFFFFF"/>
              </a:clrFrom>
              <a:clrTo>
                <a:srgbClr val="FFFFFF">
                  <a:alpha val="0"/>
                </a:srgbClr>
              </a:clrTo>
            </a:clrChange>
          </a:blip>
          <a:srcRect r="12016"/>
          <a:stretch/>
        </p:blipFill>
        <p:spPr>
          <a:xfrm>
            <a:off x="6867525" y="1175225"/>
            <a:ext cx="5166968" cy="3073462"/>
          </a:xfrm>
          <a:prstGeom prst="rect">
            <a:avLst/>
          </a:prstGeom>
        </p:spPr>
      </p:pic>
      <p:sp>
        <p:nvSpPr>
          <p:cNvPr id="9" name="TextBox 8">
            <a:extLst>
              <a:ext uri="{FF2B5EF4-FFF2-40B4-BE49-F238E27FC236}">
                <a16:creationId xmlns:a16="http://schemas.microsoft.com/office/drawing/2014/main" id="{1182BFA6-0925-4E79-940A-D31A3D72336D}"/>
              </a:ext>
            </a:extLst>
          </p:cNvPr>
          <p:cNvSpPr txBox="1"/>
          <p:nvPr/>
        </p:nvSpPr>
        <p:spPr>
          <a:xfrm>
            <a:off x="7403134" y="4419600"/>
            <a:ext cx="4095750"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Example: Mapping Space Formulated for an NPU Architecture [R1].</a:t>
            </a:r>
          </a:p>
        </p:txBody>
      </p:sp>
      <p:sp>
        <p:nvSpPr>
          <p:cNvPr id="10" name="Content Placeholder 3">
            <a:extLst>
              <a:ext uri="{FF2B5EF4-FFF2-40B4-BE49-F238E27FC236}">
                <a16:creationId xmlns:a16="http://schemas.microsoft.com/office/drawing/2014/main" id="{179AE27C-B4DD-406C-A3E0-785CB4913365}"/>
              </a:ext>
            </a:extLst>
          </p:cNvPr>
          <p:cNvSpPr txBox="1">
            <a:spLocks/>
          </p:cNvSpPr>
          <p:nvPr/>
        </p:nvSpPr>
        <p:spPr>
          <a:xfrm>
            <a:off x="3209925" y="1032692"/>
            <a:ext cx="3052418" cy="161226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Overall outputs are obtained by parsing the flow graph and processing definitions for nodes and edges. </a:t>
            </a:r>
          </a:p>
        </p:txBody>
      </p:sp>
      <p:pic>
        <p:nvPicPr>
          <p:cNvPr id="11" name="Picture 10">
            <a:extLst>
              <a:ext uri="{FF2B5EF4-FFF2-40B4-BE49-F238E27FC236}">
                <a16:creationId xmlns:a16="http://schemas.microsoft.com/office/drawing/2014/main" id="{5273BBA8-58FE-4D27-B713-95DCED0C28C2}"/>
              </a:ext>
            </a:extLst>
          </p:cNvPr>
          <p:cNvPicPr>
            <a:picLocks noChangeAspect="1"/>
          </p:cNvPicPr>
          <p:nvPr/>
        </p:nvPicPr>
        <p:blipFill>
          <a:blip r:embed="rId5"/>
          <a:stretch>
            <a:fillRect/>
          </a:stretch>
        </p:blipFill>
        <p:spPr>
          <a:xfrm>
            <a:off x="3854300" y="2566034"/>
            <a:ext cx="1694672" cy="3429985"/>
          </a:xfrm>
          <a:prstGeom prst="rect">
            <a:avLst/>
          </a:prstGeom>
        </p:spPr>
      </p:pic>
      <p:sp>
        <p:nvSpPr>
          <p:cNvPr id="12" name="TextBox 11">
            <a:extLst>
              <a:ext uri="{FF2B5EF4-FFF2-40B4-BE49-F238E27FC236}">
                <a16:creationId xmlns:a16="http://schemas.microsoft.com/office/drawing/2014/main" id="{F5A8515E-6ED3-43FC-8FBF-CF589D840BEC}"/>
              </a:ext>
            </a:extLst>
          </p:cNvPr>
          <p:cNvSpPr txBox="1"/>
          <p:nvPr/>
        </p:nvSpPr>
        <p:spPr>
          <a:xfrm>
            <a:off x="7071847" y="5421165"/>
            <a:ext cx="4758324"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[R1] </a:t>
            </a:r>
            <a:r>
              <a:rPr lang="en-US" sz="1400" i="1" dirty="0" err="1">
                <a:latin typeface="Calibri" panose="020F0502020204030204" pitchFamily="34" charset="0"/>
                <a:cs typeface="Calibri" panose="020F0502020204030204" pitchFamily="34" charset="0"/>
              </a:rPr>
              <a:t>dMazeRunner</a:t>
            </a:r>
            <a:r>
              <a:rPr lang="en-US" sz="1400" i="1" dirty="0">
                <a:latin typeface="Calibri" panose="020F0502020204030204" pitchFamily="34" charset="0"/>
                <a:cs typeface="Calibri" panose="020F0502020204030204" pitchFamily="34" charset="0"/>
              </a:rPr>
              <a:t>: Executing Perfectly Nested Loops on Dataflow Accelerators. </a:t>
            </a:r>
            <a:r>
              <a:rPr lang="en-US" sz="1400" dirty="0">
                <a:latin typeface="Calibri" panose="020F0502020204030204" pitchFamily="34" charset="0"/>
                <a:cs typeface="Calibri" panose="020F0502020204030204" pitchFamily="34" charset="0"/>
              </a:rPr>
              <a:t>S. Dave et al. In TECS 2019.</a:t>
            </a:r>
          </a:p>
        </p:txBody>
      </p:sp>
    </p:spTree>
    <p:extLst>
      <p:ext uri="{BB962C8B-B14F-4D97-AF65-F5344CB8AC3E}">
        <p14:creationId xmlns:p14="http://schemas.microsoft.com/office/powerpoint/2010/main" val="39140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p:txBody>
          <a:bodyPr/>
          <a:lstStyle/>
          <a:p>
            <a:r>
              <a:rPr lang="en-US" dirty="0"/>
              <a:t>Enabling Explainability with Bottleneck Analysis</a:t>
            </a:r>
          </a:p>
        </p:txBody>
      </p:sp>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p:txBody>
          <a:bodyPr/>
          <a:lstStyle/>
          <a:p>
            <a:fld id="{86E00D81-A243-204E-9897-44BD133A87DB}" type="slidenum">
              <a:rPr lang="en-US" smtClean="0"/>
              <a:t>15</a:t>
            </a:fld>
            <a:endParaRPr lang="en-US" dirty="0"/>
          </a:p>
        </p:txBody>
      </p:sp>
      <p:sp>
        <p:nvSpPr>
          <p:cNvPr id="4" name="Content Placeholder 3">
            <a:extLst>
              <a:ext uri="{FF2B5EF4-FFF2-40B4-BE49-F238E27FC236}">
                <a16:creationId xmlns:a16="http://schemas.microsoft.com/office/drawing/2014/main" id="{B34C0F86-5C35-4799-B7F6-1F64C15ACEDC}"/>
              </a:ext>
            </a:extLst>
          </p:cNvPr>
          <p:cNvSpPr>
            <a:spLocks noGrp="1"/>
          </p:cNvSpPr>
          <p:nvPr>
            <p:ph sz="quarter" idx="1"/>
          </p:nvPr>
        </p:nvSpPr>
        <p:spPr>
          <a:xfrm>
            <a:off x="157506" y="1032692"/>
            <a:ext cx="5370315" cy="1117476"/>
          </a:xfrm>
        </p:spPr>
        <p:txBody>
          <a:bodyPr>
            <a:normAutofit/>
          </a:bodyPr>
          <a:lstStyle/>
          <a:p>
            <a:r>
              <a:rPr lang="en-US" sz="2400" dirty="0"/>
              <a:t>Cost graphs are constructed from the cost models of flow graphs.</a:t>
            </a:r>
          </a:p>
        </p:txBody>
      </p:sp>
      <p:grpSp>
        <p:nvGrpSpPr>
          <p:cNvPr id="10" name="Group 9">
            <a:extLst>
              <a:ext uri="{FF2B5EF4-FFF2-40B4-BE49-F238E27FC236}">
                <a16:creationId xmlns:a16="http://schemas.microsoft.com/office/drawing/2014/main" id="{74DB1912-7600-40C7-B0AE-6D220F8E1B29}"/>
              </a:ext>
            </a:extLst>
          </p:cNvPr>
          <p:cNvGrpSpPr/>
          <p:nvPr/>
        </p:nvGrpSpPr>
        <p:grpSpPr>
          <a:xfrm>
            <a:off x="8095407" y="2145608"/>
            <a:ext cx="2828925" cy="2562225"/>
            <a:chOff x="525571" y="2776537"/>
            <a:chExt cx="2828925" cy="2562225"/>
          </a:xfrm>
        </p:grpSpPr>
        <p:pic>
          <p:nvPicPr>
            <p:cNvPr id="6" name="Picture 5">
              <a:extLst>
                <a:ext uri="{FF2B5EF4-FFF2-40B4-BE49-F238E27FC236}">
                  <a16:creationId xmlns:a16="http://schemas.microsoft.com/office/drawing/2014/main" id="{8FDF6AE3-18E6-471B-A54D-234C027EAAA8}"/>
                </a:ext>
              </a:extLst>
            </p:cNvPr>
            <p:cNvPicPr>
              <a:picLocks noChangeAspect="1"/>
            </p:cNvPicPr>
            <p:nvPr/>
          </p:nvPicPr>
          <p:blipFill>
            <a:blip r:embed="rId3"/>
            <a:stretch>
              <a:fillRect/>
            </a:stretch>
          </p:blipFill>
          <p:spPr>
            <a:xfrm>
              <a:off x="525571" y="2776537"/>
              <a:ext cx="2828925" cy="2562225"/>
            </a:xfrm>
            <a:prstGeom prst="rect">
              <a:avLst/>
            </a:prstGeom>
          </p:spPr>
        </p:pic>
        <p:sp>
          <p:nvSpPr>
            <p:cNvPr id="9" name="Rectangle 8">
              <a:extLst>
                <a:ext uri="{FF2B5EF4-FFF2-40B4-BE49-F238E27FC236}">
                  <a16:creationId xmlns:a16="http://schemas.microsoft.com/office/drawing/2014/main" id="{03A64E3D-4094-4653-A93B-4D4AC1BAD79C}"/>
                </a:ext>
              </a:extLst>
            </p:cNvPr>
            <p:cNvSpPr/>
            <p:nvPr/>
          </p:nvSpPr>
          <p:spPr>
            <a:xfrm>
              <a:off x="525571" y="5097889"/>
              <a:ext cx="214086" cy="178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3E60504-B4CD-44D2-9518-C20FC9B6B21F}"/>
              </a:ext>
            </a:extLst>
          </p:cNvPr>
          <p:cNvPicPr>
            <a:picLocks noChangeAspect="1"/>
          </p:cNvPicPr>
          <p:nvPr/>
        </p:nvPicPr>
        <p:blipFill>
          <a:blip r:embed="rId4"/>
          <a:stretch>
            <a:fillRect/>
          </a:stretch>
        </p:blipFill>
        <p:spPr>
          <a:xfrm>
            <a:off x="2852011" y="1805292"/>
            <a:ext cx="2531502" cy="1744820"/>
          </a:xfrm>
          <a:prstGeom prst="rect">
            <a:avLst/>
          </a:prstGeom>
        </p:spPr>
      </p:pic>
      <p:sp>
        <p:nvSpPr>
          <p:cNvPr id="13" name="TextBox 12">
            <a:extLst>
              <a:ext uri="{FF2B5EF4-FFF2-40B4-BE49-F238E27FC236}">
                <a16:creationId xmlns:a16="http://schemas.microsoft.com/office/drawing/2014/main" id="{A3566FE7-AAC4-46E8-A893-108078B481F6}"/>
              </a:ext>
            </a:extLst>
          </p:cNvPr>
          <p:cNvSpPr txBox="1"/>
          <p:nvPr/>
        </p:nvSpPr>
        <p:spPr>
          <a:xfrm>
            <a:off x="2387504" y="3586651"/>
            <a:ext cx="3865454" cy="1169551"/>
          </a:xfrm>
          <a:prstGeom prst="rect">
            <a:avLst/>
          </a:prstGeom>
          <a:noFill/>
        </p:spPr>
        <p:txBody>
          <a:bodyPr wrap="square" rtlCol="0">
            <a:spAutoFit/>
          </a:bodyPr>
          <a:lstStyle/>
          <a:p>
            <a:pPr defTabSz="457200"/>
            <a:r>
              <a:rPr lang="en-US" sz="1400" b="1" dirty="0">
                <a:solidFill>
                  <a:prstClr val="black"/>
                </a:solidFill>
                <a:latin typeface="Calibri" panose="020F0502020204030204"/>
              </a:rPr>
              <a:t>Example:</a:t>
            </a:r>
            <a:r>
              <a:rPr lang="en-US" sz="1400" dirty="0">
                <a:solidFill>
                  <a:prstClr val="black"/>
                </a:solidFill>
                <a:latin typeface="Calibri" panose="020F0502020204030204"/>
              </a:rPr>
              <a:t> n1: Latency; n2: </a:t>
            </a:r>
            <a:r>
              <a:rPr lang="en-US" sz="1400" dirty="0" err="1">
                <a:solidFill>
                  <a:prstClr val="black"/>
                </a:solidFill>
                <a:latin typeface="Calibri" panose="020F0502020204030204"/>
              </a:rPr>
              <a:t>Tcomp</a:t>
            </a:r>
            <a:r>
              <a:rPr lang="en-US" sz="1400" dirty="0">
                <a:solidFill>
                  <a:prstClr val="black"/>
                </a:solidFill>
                <a:latin typeface="Calibri" panose="020F0502020204030204"/>
              </a:rPr>
              <a:t>; n3: </a:t>
            </a:r>
            <a:r>
              <a:rPr lang="en-US" sz="1400" dirty="0" err="1">
                <a:solidFill>
                  <a:prstClr val="black"/>
                </a:solidFill>
                <a:latin typeface="Calibri" panose="020F0502020204030204"/>
              </a:rPr>
              <a:t>Tnoc</a:t>
            </a:r>
            <a:r>
              <a:rPr lang="en-US" sz="1400" dirty="0">
                <a:solidFill>
                  <a:prstClr val="black"/>
                </a:solidFill>
                <a:latin typeface="Calibri" panose="020F0502020204030204"/>
              </a:rPr>
              <a:t>; n4: </a:t>
            </a:r>
            <a:r>
              <a:rPr lang="en-US" sz="1400" dirty="0" err="1">
                <a:solidFill>
                  <a:prstClr val="black"/>
                </a:solidFill>
                <a:latin typeface="Calibri" panose="020F0502020204030204"/>
              </a:rPr>
              <a:t>Tdma</a:t>
            </a:r>
            <a:r>
              <a:rPr lang="en-US" sz="1400" dirty="0">
                <a:solidFill>
                  <a:prstClr val="black"/>
                </a:solidFill>
                <a:latin typeface="Calibri" panose="020F0502020204030204"/>
              </a:rPr>
              <a:t>; n5: </a:t>
            </a:r>
            <a:r>
              <a:rPr lang="en-US" sz="1400" dirty="0" err="1">
                <a:solidFill>
                  <a:prstClr val="black"/>
                </a:solidFill>
                <a:latin typeface="Calibri" panose="020F0502020204030204"/>
              </a:rPr>
              <a:t>Tnoc_I</a:t>
            </a:r>
            <a:r>
              <a:rPr lang="en-US" sz="1400" dirty="0">
                <a:solidFill>
                  <a:prstClr val="black"/>
                </a:solidFill>
                <a:latin typeface="Calibri" panose="020F0502020204030204"/>
              </a:rPr>
              <a:t>, n6: </a:t>
            </a:r>
            <a:r>
              <a:rPr lang="en-US" sz="1400" dirty="0" err="1">
                <a:solidFill>
                  <a:prstClr val="black"/>
                </a:solidFill>
                <a:latin typeface="Calibri" panose="020F0502020204030204"/>
              </a:rPr>
              <a:t>Tnoc_W</a:t>
            </a:r>
            <a:r>
              <a:rPr lang="en-US" sz="1400" dirty="0">
                <a:solidFill>
                  <a:prstClr val="black"/>
                </a:solidFill>
                <a:latin typeface="Calibri" panose="020F0502020204030204"/>
              </a:rPr>
              <a:t>, n7: </a:t>
            </a:r>
            <a:r>
              <a:rPr lang="en-US" sz="1400" dirty="0" err="1">
                <a:solidFill>
                  <a:prstClr val="black"/>
                </a:solidFill>
                <a:latin typeface="Calibri" panose="020F0502020204030204"/>
              </a:rPr>
              <a:t>Tnoc_PsumIn</a:t>
            </a:r>
            <a:r>
              <a:rPr lang="en-US" sz="1400" dirty="0">
                <a:solidFill>
                  <a:prstClr val="black"/>
                </a:solidFill>
                <a:latin typeface="Calibri" panose="020F0502020204030204"/>
              </a:rPr>
              <a:t>; n8: </a:t>
            </a:r>
            <a:r>
              <a:rPr lang="en-US" sz="1400" dirty="0" err="1">
                <a:solidFill>
                  <a:prstClr val="black"/>
                </a:solidFill>
                <a:latin typeface="Calibri" panose="020F0502020204030204"/>
              </a:rPr>
              <a:t>Tnoc_PsumOut</a:t>
            </a:r>
            <a:r>
              <a:rPr lang="en-US" sz="1400" dirty="0">
                <a:solidFill>
                  <a:prstClr val="black"/>
                </a:solidFill>
                <a:latin typeface="Calibri" panose="020F0502020204030204"/>
              </a:rPr>
              <a:t>; n9: </a:t>
            </a:r>
            <a:r>
              <a:rPr lang="en-US" sz="1400" dirty="0" err="1">
                <a:solidFill>
                  <a:prstClr val="black"/>
                </a:solidFill>
                <a:latin typeface="Calibri" panose="020F0502020204030204"/>
              </a:rPr>
              <a:t>Tdma_I</a:t>
            </a:r>
            <a:r>
              <a:rPr lang="en-US" sz="1400" dirty="0">
                <a:solidFill>
                  <a:prstClr val="black"/>
                </a:solidFill>
                <a:latin typeface="Calibri" panose="020F0502020204030204"/>
              </a:rPr>
              <a:t>, n10: </a:t>
            </a:r>
            <a:r>
              <a:rPr lang="en-US" sz="1400" dirty="0" err="1">
                <a:solidFill>
                  <a:prstClr val="black"/>
                </a:solidFill>
                <a:latin typeface="Calibri" panose="020F0502020204030204"/>
              </a:rPr>
              <a:t>Tdma_W</a:t>
            </a:r>
            <a:r>
              <a:rPr lang="en-US" sz="1400" dirty="0">
                <a:solidFill>
                  <a:prstClr val="black"/>
                </a:solidFill>
                <a:latin typeface="Calibri" panose="020F0502020204030204"/>
              </a:rPr>
              <a:t>, n11: </a:t>
            </a:r>
            <a:r>
              <a:rPr lang="en-US" sz="1400" dirty="0" err="1">
                <a:solidFill>
                  <a:prstClr val="black"/>
                </a:solidFill>
                <a:latin typeface="Calibri" panose="020F0502020204030204"/>
              </a:rPr>
              <a:t>Tdma_PsumIn</a:t>
            </a:r>
            <a:r>
              <a:rPr lang="en-US" sz="1400" dirty="0">
                <a:solidFill>
                  <a:prstClr val="black"/>
                </a:solidFill>
                <a:latin typeface="Calibri" panose="020F0502020204030204"/>
              </a:rPr>
              <a:t>; n12: </a:t>
            </a:r>
            <a:r>
              <a:rPr lang="en-US" sz="1400" dirty="0" err="1">
                <a:solidFill>
                  <a:prstClr val="black"/>
                </a:solidFill>
                <a:latin typeface="Calibri" panose="020F0502020204030204"/>
              </a:rPr>
              <a:t>Tdma_PsumOut</a:t>
            </a:r>
            <a:br>
              <a:rPr lang="en-US" sz="1400" dirty="0">
                <a:solidFill>
                  <a:prstClr val="black"/>
                </a:solidFill>
                <a:latin typeface="Calibri" panose="020F0502020204030204"/>
              </a:rPr>
            </a:br>
            <a:r>
              <a:rPr lang="en-US" sz="1400" dirty="0">
                <a:solidFill>
                  <a:prstClr val="black"/>
                </a:solidFill>
                <a:latin typeface="Calibri" panose="020F0502020204030204"/>
              </a:rPr>
              <a:t>p1: </a:t>
            </a:r>
            <a:r>
              <a:rPr lang="en-US" sz="1400" dirty="0" err="1">
                <a:solidFill>
                  <a:prstClr val="black"/>
                </a:solidFill>
                <a:latin typeface="Calibri" panose="020F0502020204030204"/>
              </a:rPr>
              <a:t>num_PEs</a:t>
            </a:r>
            <a:r>
              <a:rPr lang="en-US" sz="1400" dirty="0">
                <a:solidFill>
                  <a:prstClr val="black"/>
                </a:solidFill>
                <a:latin typeface="Calibri" panose="020F0502020204030204"/>
              </a:rPr>
              <a:t>; P2: </a:t>
            </a:r>
            <a:r>
              <a:rPr lang="en-US" sz="1400" dirty="0" err="1">
                <a:solidFill>
                  <a:prstClr val="black"/>
                </a:solidFill>
                <a:latin typeface="Calibri" panose="020F0502020204030204"/>
              </a:rPr>
              <a:t>RF_size</a:t>
            </a:r>
            <a:r>
              <a:rPr lang="en-US" sz="1400" dirty="0">
                <a:solidFill>
                  <a:prstClr val="black"/>
                </a:solidFill>
                <a:latin typeface="Calibri" panose="020F0502020204030204"/>
              </a:rPr>
              <a:t>; P3: </a:t>
            </a:r>
            <a:r>
              <a:rPr lang="en-US" sz="1400" dirty="0" err="1">
                <a:solidFill>
                  <a:prstClr val="black"/>
                </a:solidFill>
                <a:latin typeface="Calibri" panose="020F0502020204030204"/>
              </a:rPr>
              <a:t>SPM_size</a:t>
            </a:r>
            <a:r>
              <a:rPr lang="en-US" sz="1400" dirty="0">
                <a:solidFill>
                  <a:prstClr val="black"/>
                </a:solidFill>
                <a:latin typeface="Calibri" panose="020F0502020204030204"/>
              </a:rPr>
              <a:t>, …</a:t>
            </a:r>
          </a:p>
        </p:txBody>
      </p:sp>
      <p:pic>
        <p:nvPicPr>
          <p:cNvPr id="14" name="Picture 13">
            <a:extLst>
              <a:ext uri="{FF2B5EF4-FFF2-40B4-BE49-F238E27FC236}">
                <a16:creationId xmlns:a16="http://schemas.microsoft.com/office/drawing/2014/main" id="{EC74E2CF-F027-448D-A331-A215D5812D9F}"/>
              </a:ext>
            </a:extLst>
          </p:cNvPr>
          <p:cNvPicPr>
            <a:picLocks noChangeAspect="1"/>
          </p:cNvPicPr>
          <p:nvPr/>
        </p:nvPicPr>
        <p:blipFill>
          <a:blip r:embed="rId5"/>
          <a:stretch>
            <a:fillRect/>
          </a:stretch>
        </p:blipFill>
        <p:spPr>
          <a:xfrm>
            <a:off x="429091" y="1925452"/>
            <a:ext cx="2284508" cy="1160878"/>
          </a:xfrm>
          <a:prstGeom prst="rect">
            <a:avLst/>
          </a:prstGeom>
        </p:spPr>
      </p:pic>
      <p:sp>
        <p:nvSpPr>
          <p:cNvPr id="15" name="TextBox 14">
            <a:extLst>
              <a:ext uri="{FF2B5EF4-FFF2-40B4-BE49-F238E27FC236}">
                <a16:creationId xmlns:a16="http://schemas.microsoft.com/office/drawing/2014/main" id="{501D452F-D242-4B65-ADD7-5AD26469CB18}"/>
              </a:ext>
            </a:extLst>
          </p:cNvPr>
          <p:cNvSpPr txBox="1"/>
          <p:nvPr/>
        </p:nvSpPr>
        <p:spPr>
          <a:xfrm>
            <a:off x="237918" y="3081994"/>
            <a:ext cx="2460978"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Accelerator with buffer shared among PEs.</a:t>
            </a:r>
          </a:p>
        </p:txBody>
      </p:sp>
      <p:sp>
        <p:nvSpPr>
          <p:cNvPr id="16" name="Content Placeholder 3">
            <a:extLst>
              <a:ext uri="{FF2B5EF4-FFF2-40B4-BE49-F238E27FC236}">
                <a16:creationId xmlns:a16="http://schemas.microsoft.com/office/drawing/2014/main" id="{D46A531B-4466-400B-A938-4E7457170CFA}"/>
              </a:ext>
            </a:extLst>
          </p:cNvPr>
          <p:cNvSpPr txBox="1">
            <a:spLocks/>
          </p:cNvSpPr>
          <p:nvPr/>
        </p:nvSpPr>
        <p:spPr>
          <a:xfrm>
            <a:off x="157506" y="4792741"/>
            <a:ext cx="5776568" cy="11174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Bottleneck analysis on cost graphs yield bottleneck factors and feedback about mitigation strategies.</a:t>
            </a:r>
          </a:p>
        </p:txBody>
      </p:sp>
      <p:sp>
        <p:nvSpPr>
          <p:cNvPr id="19" name="TextBox 18">
            <a:extLst>
              <a:ext uri="{FF2B5EF4-FFF2-40B4-BE49-F238E27FC236}">
                <a16:creationId xmlns:a16="http://schemas.microsoft.com/office/drawing/2014/main" id="{720AAE84-02A7-4D5F-B896-458FC96CFFC3}"/>
              </a:ext>
            </a:extLst>
          </p:cNvPr>
          <p:cNvSpPr txBox="1"/>
          <p:nvPr/>
        </p:nvSpPr>
        <p:spPr>
          <a:xfrm>
            <a:off x="3388411" y="5559008"/>
            <a:ext cx="2431364" cy="646331"/>
          </a:xfrm>
          <a:prstGeom prst="rect">
            <a:avLst/>
          </a:prstGeom>
          <a:noFill/>
        </p:spPr>
        <p:txBody>
          <a:bodyPr wrap="square">
            <a:spAutoFit/>
          </a:bodyPr>
          <a:lstStyle/>
          <a:p>
            <a:r>
              <a:rPr lang="en-US" dirty="0">
                <a:latin typeface="Candara" panose="020E0502030303020204" pitchFamily="34" charset="0"/>
              </a:rPr>
              <a:t>e.g., bottleneck: ‘n2’</a:t>
            </a:r>
          </a:p>
          <a:p>
            <a:r>
              <a:rPr lang="en-US" dirty="0">
                <a:latin typeface="Candara" panose="020E0502030303020204" pitchFamily="34" charset="0"/>
              </a:rPr>
              <a:t>Relevant params: [p1]</a:t>
            </a:r>
          </a:p>
        </p:txBody>
      </p:sp>
      <p:sp>
        <p:nvSpPr>
          <p:cNvPr id="20" name="Content Placeholder 3">
            <a:extLst>
              <a:ext uri="{FF2B5EF4-FFF2-40B4-BE49-F238E27FC236}">
                <a16:creationId xmlns:a16="http://schemas.microsoft.com/office/drawing/2014/main" id="{9F58167C-1862-47BB-B9AE-28411A0181DC}"/>
              </a:ext>
            </a:extLst>
          </p:cNvPr>
          <p:cNvSpPr txBox="1">
            <a:spLocks/>
          </p:cNvSpPr>
          <p:nvPr/>
        </p:nvSpPr>
        <p:spPr>
          <a:xfrm>
            <a:off x="6096000" y="1032692"/>
            <a:ext cx="5370315" cy="11174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Iterative exploration with bottleneck analysis ensures explainable and usually quick convergence.</a:t>
            </a:r>
          </a:p>
        </p:txBody>
      </p:sp>
      <p:sp>
        <p:nvSpPr>
          <p:cNvPr id="21" name="TextBox 20">
            <a:extLst>
              <a:ext uri="{FF2B5EF4-FFF2-40B4-BE49-F238E27FC236}">
                <a16:creationId xmlns:a16="http://schemas.microsoft.com/office/drawing/2014/main" id="{1E854411-7E27-4C17-9E24-918586E72F68}"/>
              </a:ext>
            </a:extLst>
          </p:cNvPr>
          <p:cNvSpPr txBox="1"/>
          <p:nvPr/>
        </p:nvSpPr>
        <p:spPr>
          <a:xfrm>
            <a:off x="6445389" y="2847088"/>
            <a:ext cx="1689853" cy="830997"/>
          </a:xfrm>
          <a:prstGeom prst="rect">
            <a:avLst/>
          </a:prstGeom>
          <a:noFill/>
        </p:spPr>
        <p:txBody>
          <a:bodyPr wrap="square">
            <a:spAutoFit/>
          </a:bodyPr>
          <a:lstStyle/>
          <a:p>
            <a:pPr algn="ctr"/>
            <a:r>
              <a:rPr lang="en-US" sz="1200" b="1" dirty="0">
                <a:latin typeface="Calibri" panose="020F0502020204030204" pitchFamily="34" charset="0"/>
                <a:cs typeface="Calibri" panose="020F0502020204030204" pitchFamily="34" charset="0"/>
              </a:rPr>
              <a:t>DSE of #PEs and shared memory sizes for </a:t>
            </a:r>
            <a:r>
              <a:rPr lang="en-US" sz="1200" b="1" dirty="0" err="1">
                <a:latin typeface="Calibri" panose="020F0502020204030204" pitchFamily="34" charset="0"/>
                <a:cs typeface="Calibri" panose="020F0502020204030204" pitchFamily="34" charset="0"/>
              </a:rPr>
              <a:t>ResNet</a:t>
            </a:r>
            <a:r>
              <a:rPr lang="en-US" sz="1200" b="1" dirty="0">
                <a:latin typeface="Calibri" panose="020F0502020204030204" pitchFamily="34" charset="0"/>
                <a:cs typeface="Calibri" panose="020F0502020204030204" pitchFamily="34" charset="0"/>
              </a:rPr>
              <a:t> CONV5_2b with Explainable-DSE</a:t>
            </a:r>
          </a:p>
        </p:txBody>
      </p:sp>
      <p:sp>
        <p:nvSpPr>
          <p:cNvPr id="22" name="TextBox 21">
            <a:extLst>
              <a:ext uri="{FF2B5EF4-FFF2-40B4-BE49-F238E27FC236}">
                <a16:creationId xmlns:a16="http://schemas.microsoft.com/office/drawing/2014/main" id="{33D927BD-DD83-497A-A159-040C811CA8DD}"/>
              </a:ext>
            </a:extLst>
          </p:cNvPr>
          <p:cNvSpPr txBox="1"/>
          <p:nvPr/>
        </p:nvSpPr>
        <p:spPr>
          <a:xfrm>
            <a:off x="7934325" y="4723077"/>
            <a:ext cx="2990007"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DSE figures out appropriate scaling of PEs or SPM, based on computation time and DMA time.</a:t>
            </a:r>
          </a:p>
        </p:txBody>
      </p:sp>
      <p:sp>
        <p:nvSpPr>
          <p:cNvPr id="23" name="TextBox 22">
            <a:extLst>
              <a:ext uri="{FF2B5EF4-FFF2-40B4-BE49-F238E27FC236}">
                <a16:creationId xmlns:a16="http://schemas.microsoft.com/office/drawing/2014/main" id="{61BDFBF9-B490-45DF-905F-4C27C4D1D6AF}"/>
              </a:ext>
            </a:extLst>
          </p:cNvPr>
          <p:cNvSpPr txBox="1"/>
          <p:nvPr/>
        </p:nvSpPr>
        <p:spPr>
          <a:xfrm>
            <a:off x="6372227" y="5671711"/>
            <a:ext cx="4072806"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Ref: </a:t>
            </a:r>
            <a:r>
              <a:rPr lang="en-US" sz="1200" i="1" dirty="0">
                <a:latin typeface="Calibri" panose="020F0502020204030204" pitchFamily="34" charset="0"/>
                <a:cs typeface="Calibri" panose="020F0502020204030204" pitchFamily="34" charset="0"/>
              </a:rPr>
              <a:t>Explainable-DSE: Explainable and Agile Exploration of Hardware/Software Codesigns of DNN Accelerators with Bottleneck Analysis.</a:t>
            </a:r>
            <a:r>
              <a:rPr lang="en-US" sz="1200" dirty="0">
                <a:latin typeface="Calibri" panose="020F0502020204030204" pitchFamily="34" charset="0"/>
                <a:cs typeface="Calibri" panose="020F0502020204030204" pitchFamily="34" charset="0"/>
              </a:rPr>
              <a:t> S. Dave et al. </a:t>
            </a:r>
          </a:p>
        </p:txBody>
      </p:sp>
    </p:spTree>
    <p:extLst>
      <p:ext uri="{BB962C8B-B14F-4D97-AF65-F5344CB8AC3E}">
        <p14:creationId xmlns:p14="http://schemas.microsoft.com/office/powerpoint/2010/main" val="212916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361C-8AC8-40A0-8D07-893A3D31A15E}"/>
              </a:ext>
            </a:extLst>
          </p:cNvPr>
          <p:cNvSpPr>
            <a:spLocks noGrp="1"/>
          </p:cNvSpPr>
          <p:nvPr>
            <p:ph type="title"/>
          </p:nvPr>
        </p:nvSpPr>
        <p:spPr/>
        <p:txBody>
          <a:bodyPr/>
          <a:lstStyle/>
          <a:p>
            <a:r>
              <a:rPr lang="en-US" dirty="0"/>
              <a:t>Power of Explainable DSE</a:t>
            </a:r>
          </a:p>
        </p:txBody>
      </p:sp>
      <p:sp>
        <p:nvSpPr>
          <p:cNvPr id="3" name="Slide Number Placeholder 2">
            <a:extLst>
              <a:ext uri="{FF2B5EF4-FFF2-40B4-BE49-F238E27FC236}">
                <a16:creationId xmlns:a16="http://schemas.microsoft.com/office/drawing/2014/main" id="{F7283BFA-0F62-4750-8D6B-B6379E5A2F18}"/>
              </a:ext>
            </a:extLst>
          </p:cNvPr>
          <p:cNvSpPr>
            <a:spLocks noGrp="1"/>
          </p:cNvSpPr>
          <p:nvPr>
            <p:ph type="sldNum" sz="quarter" idx="12"/>
          </p:nvPr>
        </p:nvSpPr>
        <p:spPr/>
        <p:txBody>
          <a:bodyPr/>
          <a:lstStyle/>
          <a:p>
            <a:fld id="{86E00D81-A243-204E-9897-44BD133A87DB}" type="slidenum">
              <a:rPr lang="en-US" smtClean="0"/>
              <a:t>16</a:t>
            </a:fld>
            <a:endParaRPr lang="en-US" dirty="0"/>
          </a:p>
        </p:txBody>
      </p:sp>
      <p:sp>
        <p:nvSpPr>
          <p:cNvPr id="4" name="Content Placeholder 3">
            <a:extLst>
              <a:ext uri="{FF2B5EF4-FFF2-40B4-BE49-F238E27FC236}">
                <a16:creationId xmlns:a16="http://schemas.microsoft.com/office/drawing/2014/main" id="{B34C0F86-5C35-4799-B7F6-1F64C15ACEDC}"/>
              </a:ext>
            </a:extLst>
          </p:cNvPr>
          <p:cNvSpPr>
            <a:spLocks noGrp="1"/>
          </p:cNvSpPr>
          <p:nvPr>
            <p:ph sz="quarter" idx="1"/>
          </p:nvPr>
        </p:nvSpPr>
        <p:spPr/>
        <p:txBody>
          <a:bodyPr>
            <a:normAutofit/>
          </a:bodyPr>
          <a:lstStyle/>
          <a:p>
            <a:r>
              <a:rPr lang="en-US" sz="2400" dirty="0"/>
              <a:t>Example: Exploring HW/SW codesigns of an architecture for DNN models.</a:t>
            </a:r>
          </a:p>
        </p:txBody>
      </p:sp>
      <p:sp>
        <p:nvSpPr>
          <p:cNvPr id="6" name="TextBox 5">
            <a:extLst>
              <a:ext uri="{FF2B5EF4-FFF2-40B4-BE49-F238E27FC236}">
                <a16:creationId xmlns:a16="http://schemas.microsoft.com/office/drawing/2014/main" id="{E9198B54-EAA2-4A58-8E28-CBA66F549EB1}"/>
              </a:ext>
            </a:extLst>
          </p:cNvPr>
          <p:cNvSpPr txBox="1"/>
          <p:nvPr/>
        </p:nvSpPr>
        <p:spPr>
          <a:xfrm>
            <a:off x="678439" y="5343185"/>
            <a:ext cx="4758324" cy="738664"/>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Ref: </a:t>
            </a:r>
            <a:r>
              <a:rPr lang="en-US" sz="1400" i="1" dirty="0">
                <a:latin typeface="Calibri" panose="020F0502020204030204" pitchFamily="34" charset="0"/>
                <a:cs typeface="Calibri" panose="020F0502020204030204" pitchFamily="34" charset="0"/>
              </a:rPr>
              <a:t>Explainable-DSE: Explainable and Agile Exploration of Hardware/Software Codesigns of DNN Accelerators with Bottleneck Analysis.</a:t>
            </a:r>
            <a:r>
              <a:rPr lang="en-US" sz="1400" dirty="0">
                <a:latin typeface="Calibri" panose="020F0502020204030204" pitchFamily="34" charset="0"/>
                <a:cs typeface="Calibri" panose="020F0502020204030204" pitchFamily="34" charset="0"/>
              </a:rPr>
              <a:t> S. Dave et al. </a:t>
            </a:r>
          </a:p>
        </p:txBody>
      </p:sp>
      <p:pic>
        <p:nvPicPr>
          <p:cNvPr id="7" name="Picture 6">
            <a:extLst>
              <a:ext uri="{FF2B5EF4-FFF2-40B4-BE49-F238E27FC236}">
                <a16:creationId xmlns:a16="http://schemas.microsoft.com/office/drawing/2014/main" id="{093D46D1-DD5C-4036-AC0A-682F7D2F2223}"/>
              </a:ext>
            </a:extLst>
          </p:cNvPr>
          <p:cNvPicPr>
            <a:picLocks noChangeAspect="1"/>
          </p:cNvPicPr>
          <p:nvPr/>
        </p:nvPicPr>
        <p:blipFill>
          <a:blip r:embed="rId3"/>
          <a:stretch>
            <a:fillRect/>
          </a:stretch>
        </p:blipFill>
        <p:spPr>
          <a:xfrm>
            <a:off x="678439" y="1808734"/>
            <a:ext cx="4144191" cy="3086100"/>
          </a:xfrm>
          <a:prstGeom prst="rect">
            <a:avLst/>
          </a:prstGeom>
        </p:spPr>
      </p:pic>
      <p:pic>
        <p:nvPicPr>
          <p:cNvPr id="9" name="Picture 8">
            <a:extLst>
              <a:ext uri="{FF2B5EF4-FFF2-40B4-BE49-F238E27FC236}">
                <a16:creationId xmlns:a16="http://schemas.microsoft.com/office/drawing/2014/main" id="{CA7B55C3-FF8D-4508-B6ED-F5CA03496210}"/>
              </a:ext>
            </a:extLst>
          </p:cNvPr>
          <p:cNvPicPr>
            <a:picLocks noChangeAspect="1"/>
          </p:cNvPicPr>
          <p:nvPr/>
        </p:nvPicPr>
        <p:blipFill>
          <a:blip r:embed="rId4"/>
          <a:stretch>
            <a:fillRect/>
          </a:stretch>
        </p:blipFill>
        <p:spPr>
          <a:xfrm>
            <a:off x="5177911" y="1821415"/>
            <a:ext cx="6398636" cy="3741846"/>
          </a:xfrm>
          <a:prstGeom prst="rect">
            <a:avLst/>
          </a:prstGeom>
        </p:spPr>
      </p:pic>
      <p:cxnSp>
        <p:nvCxnSpPr>
          <p:cNvPr id="11" name="Straight Arrow Connector 10">
            <a:extLst>
              <a:ext uri="{FF2B5EF4-FFF2-40B4-BE49-F238E27FC236}">
                <a16:creationId xmlns:a16="http://schemas.microsoft.com/office/drawing/2014/main" id="{D39D1111-4037-4B84-A530-D0F13417A789}"/>
              </a:ext>
            </a:extLst>
          </p:cNvPr>
          <p:cNvCxnSpPr/>
          <p:nvPr/>
        </p:nvCxnSpPr>
        <p:spPr>
          <a:xfrm>
            <a:off x="6791325" y="2219985"/>
            <a:ext cx="285750" cy="342900"/>
          </a:xfrm>
          <a:prstGeom prst="straightConnector1">
            <a:avLst/>
          </a:prstGeom>
          <a:ln w="28575">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EBD9B75-D8AA-4A49-AFF5-B9CD3191A7A5}"/>
              </a:ext>
            </a:extLst>
          </p:cNvPr>
          <p:cNvSpPr txBox="1"/>
          <p:nvPr/>
        </p:nvSpPr>
        <p:spPr>
          <a:xfrm>
            <a:off x="6178964" y="1545083"/>
            <a:ext cx="3316164" cy="369332"/>
          </a:xfrm>
          <a:prstGeom prst="rect">
            <a:avLst/>
          </a:prstGeom>
          <a:noFill/>
        </p:spPr>
        <p:txBody>
          <a:bodyPr wrap="none" rtlCol="0">
            <a:spAutoFit/>
          </a:bodyPr>
          <a:lstStyle/>
          <a:p>
            <a:r>
              <a:rPr lang="en-US" b="1" dirty="0"/>
              <a:t>3.74x low latency, on average.</a:t>
            </a:r>
          </a:p>
        </p:txBody>
      </p:sp>
      <p:sp>
        <p:nvSpPr>
          <p:cNvPr id="14" name="TextBox 13">
            <a:extLst>
              <a:ext uri="{FF2B5EF4-FFF2-40B4-BE49-F238E27FC236}">
                <a16:creationId xmlns:a16="http://schemas.microsoft.com/office/drawing/2014/main" id="{D2E64AB6-7465-456D-AD12-5D01F5E41EF9}"/>
              </a:ext>
            </a:extLst>
          </p:cNvPr>
          <p:cNvSpPr txBox="1"/>
          <p:nvPr/>
        </p:nvSpPr>
        <p:spPr>
          <a:xfrm>
            <a:off x="6219825" y="5486210"/>
            <a:ext cx="3801810" cy="369332"/>
          </a:xfrm>
          <a:prstGeom prst="rect">
            <a:avLst/>
          </a:prstGeom>
          <a:noFill/>
        </p:spPr>
        <p:txBody>
          <a:bodyPr wrap="none" rtlCol="0">
            <a:spAutoFit/>
          </a:bodyPr>
          <a:lstStyle/>
          <a:p>
            <a:r>
              <a:rPr lang="en-US" b="1" dirty="0"/>
              <a:t>124x less search time, on average.</a:t>
            </a:r>
          </a:p>
        </p:txBody>
      </p:sp>
      <p:cxnSp>
        <p:nvCxnSpPr>
          <p:cNvPr id="15" name="Straight Arrow Connector 14">
            <a:extLst>
              <a:ext uri="{FF2B5EF4-FFF2-40B4-BE49-F238E27FC236}">
                <a16:creationId xmlns:a16="http://schemas.microsoft.com/office/drawing/2014/main" id="{146FA895-F7B8-430D-AE4B-9CFD758BFC60}"/>
              </a:ext>
            </a:extLst>
          </p:cNvPr>
          <p:cNvCxnSpPr>
            <a:cxnSpLocks/>
          </p:cNvCxnSpPr>
          <p:nvPr/>
        </p:nvCxnSpPr>
        <p:spPr>
          <a:xfrm>
            <a:off x="6791325" y="3543357"/>
            <a:ext cx="285750" cy="667353"/>
          </a:xfrm>
          <a:prstGeom prst="straightConnector1">
            <a:avLst/>
          </a:prstGeom>
          <a:ln w="28575">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DB11471C-D9F9-4F4B-98CF-A894072CB430}"/>
              </a:ext>
            </a:extLst>
          </p:cNvPr>
          <p:cNvSpPr/>
          <p:nvPr/>
        </p:nvSpPr>
        <p:spPr>
          <a:xfrm>
            <a:off x="678439" y="4533900"/>
            <a:ext cx="807461" cy="360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55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7B52-0005-493A-876C-9512CF74D8F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ED60B7B-94D8-4539-A7CF-D9386834F01D}"/>
              </a:ext>
            </a:extLst>
          </p:cNvPr>
          <p:cNvSpPr>
            <a:spLocks noGrp="1"/>
          </p:cNvSpPr>
          <p:nvPr>
            <p:ph sz="quarter" idx="1"/>
          </p:nvPr>
        </p:nvSpPr>
        <p:spPr>
          <a:xfrm>
            <a:off x="157506" y="909860"/>
            <a:ext cx="11934409" cy="5188227"/>
          </a:xfrm>
        </p:spPr>
        <p:txBody>
          <a:bodyPr>
            <a:normAutofit/>
          </a:bodyPr>
          <a:lstStyle/>
          <a:p>
            <a:pPr marL="0" indent="0">
              <a:spcBef>
                <a:spcPts val="1200"/>
              </a:spcBef>
              <a:buNone/>
            </a:pPr>
            <a:r>
              <a:rPr lang="en-US" sz="3000" dirty="0"/>
              <a:t>DSDL for addressing needs of accelerator design methodology:</a:t>
            </a:r>
          </a:p>
          <a:p>
            <a:pPr lvl="1">
              <a:spcBef>
                <a:spcPts val="1200"/>
              </a:spcBef>
            </a:pPr>
            <a:r>
              <a:rPr lang="en-US" sz="2600" b="1" dirty="0"/>
              <a:t>Efficiency:</a:t>
            </a:r>
            <a:r>
              <a:rPr lang="en-US" sz="2600" dirty="0"/>
              <a:t> Comprehensive design space formulation for exploring HW/SW.</a:t>
            </a:r>
          </a:p>
          <a:p>
            <a:pPr lvl="2">
              <a:spcBef>
                <a:spcPts val="1200"/>
              </a:spcBef>
            </a:pPr>
            <a:r>
              <a:rPr lang="en-US" sz="2600" dirty="0"/>
              <a:t>Explore architectures automatically, not just designs.</a:t>
            </a:r>
          </a:p>
          <a:p>
            <a:pPr lvl="1">
              <a:spcBef>
                <a:spcPts val="1200"/>
              </a:spcBef>
            </a:pPr>
            <a:r>
              <a:rPr lang="en-US" sz="2600" b="1" dirty="0"/>
              <a:t>Reusability:</a:t>
            </a:r>
            <a:r>
              <a:rPr lang="en-US" sz="2600" dirty="0"/>
              <a:t> Automate development of full system-stack. </a:t>
            </a:r>
          </a:p>
          <a:p>
            <a:pPr lvl="2">
              <a:spcBef>
                <a:spcPts val="1200"/>
              </a:spcBef>
            </a:pPr>
            <a:r>
              <a:rPr lang="en-US" sz="2600" dirty="0"/>
              <a:t>Develop tools for architecture abstraction, not for a specific architecture.</a:t>
            </a:r>
          </a:p>
          <a:p>
            <a:pPr lvl="1">
              <a:spcBef>
                <a:spcPts val="1200"/>
              </a:spcBef>
            </a:pPr>
            <a:r>
              <a:rPr lang="en-US" sz="2600" b="1" dirty="0"/>
              <a:t>Explainability:</a:t>
            </a:r>
            <a:r>
              <a:rPr lang="en-US" sz="2600" dirty="0"/>
              <a:t> Bottleneck analysis of design costs. </a:t>
            </a:r>
          </a:p>
          <a:p>
            <a:pPr lvl="2">
              <a:spcBef>
                <a:spcPts val="1200"/>
              </a:spcBef>
            </a:pPr>
            <a:r>
              <a:rPr lang="en-US" sz="2600" dirty="0"/>
              <a:t>Reason about outputs you get (costs, designs) and how to improve them.</a:t>
            </a:r>
          </a:p>
          <a:p>
            <a:pPr lvl="1">
              <a:spcBef>
                <a:spcPts val="1200"/>
              </a:spcBef>
            </a:pPr>
            <a:r>
              <a:rPr lang="en-US" sz="2600" b="1" dirty="0"/>
              <a:t>Agility:</a:t>
            </a:r>
            <a:r>
              <a:rPr lang="en-US" sz="2600" dirty="0"/>
              <a:t> Fast (feasible at run-time) exploration through explainable-DSE.</a:t>
            </a:r>
          </a:p>
          <a:p>
            <a:pPr lvl="2">
              <a:spcBef>
                <a:spcPts val="1200"/>
              </a:spcBef>
            </a:pPr>
            <a:r>
              <a:rPr lang="en-US" sz="2600" dirty="0"/>
              <a:t>Know what you explore and why.</a:t>
            </a:r>
          </a:p>
        </p:txBody>
      </p:sp>
      <p:sp>
        <p:nvSpPr>
          <p:cNvPr id="5" name="Slide Number Placeholder 4">
            <a:extLst>
              <a:ext uri="{FF2B5EF4-FFF2-40B4-BE49-F238E27FC236}">
                <a16:creationId xmlns:a16="http://schemas.microsoft.com/office/drawing/2014/main" id="{A6AC2A98-07A9-43EE-93CE-8B592E8ADD79}"/>
              </a:ext>
            </a:extLst>
          </p:cNvPr>
          <p:cNvSpPr>
            <a:spLocks noGrp="1"/>
          </p:cNvSpPr>
          <p:nvPr>
            <p:ph type="sldNum" sz="quarter" idx="12"/>
          </p:nvPr>
        </p:nvSpPr>
        <p:spPr/>
        <p:txBody>
          <a:bodyPr/>
          <a:lstStyle/>
          <a:p>
            <a:fld id="{86E00D81-A243-204E-9897-44BD133A87DB}" type="slidenum">
              <a:rPr lang="en-US" smtClean="0"/>
              <a:t>17</a:t>
            </a:fld>
            <a:endParaRPr lang="en-US" dirty="0"/>
          </a:p>
        </p:txBody>
      </p:sp>
    </p:spTree>
    <p:extLst>
      <p:ext uri="{BB962C8B-B14F-4D97-AF65-F5344CB8AC3E}">
        <p14:creationId xmlns:p14="http://schemas.microsoft.com/office/powerpoint/2010/main" val="187446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891F67-DA45-48C6-B20D-21EB08EBABD3}"/>
              </a:ext>
            </a:extLst>
          </p:cNvPr>
          <p:cNvSpPr>
            <a:spLocks noGrp="1"/>
          </p:cNvSpPr>
          <p:nvPr>
            <p:ph type="sldNum" sz="quarter" idx="12"/>
          </p:nvPr>
        </p:nvSpPr>
        <p:spPr/>
        <p:txBody>
          <a:bodyPr/>
          <a:lstStyle/>
          <a:p>
            <a:fld id="{86E00D81-A243-204E-9897-44BD133A87DB}" type="slidenum">
              <a:rPr lang="en-US" smtClean="0"/>
              <a:t>18</a:t>
            </a:fld>
            <a:endParaRPr lang="en-US"/>
          </a:p>
        </p:txBody>
      </p:sp>
      <p:sp>
        <p:nvSpPr>
          <p:cNvPr id="3" name="Content Placeholder 3">
            <a:extLst>
              <a:ext uri="{FF2B5EF4-FFF2-40B4-BE49-F238E27FC236}">
                <a16:creationId xmlns:a16="http://schemas.microsoft.com/office/drawing/2014/main" id="{32543387-A497-4BC7-B2B7-0015A11E1F38}"/>
              </a:ext>
            </a:extLst>
          </p:cNvPr>
          <p:cNvSpPr txBox="1">
            <a:spLocks/>
          </p:cNvSpPr>
          <p:nvPr/>
        </p:nvSpPr>
        <p:spPr>
          <a:xfrm>
            <a:off x="742949" y="3429000"/>
            <a:ext cx="10923479" cy="2396308"/>
          </a:xfrm>
          <a:prstGeom prst="rect">
            <a:avLst/>
          </a:prstGeom>
        </p:spPr>
        <p:txBody>
          <a:bodyPr>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a:t>Share your feedback at:</a:t>
            </a:r>
          </a:p>
          <a:p>
            <a:r>
              <a:rPr lang="en-US" dirty="0"/>
              <a:t>Email: 	 shail.dave@asu.edu</a:t>
            </a:r>
          </a:p>
          <a:p>
            <a:r>
              <a:rPr lang="en-US" dirty="0"/>
              <a:t>Twitter:	 @shail_dave</a:t>
            </a:r>
          </a:p>
          <a:p>
            <a:r>
              <a:rPr lang="en-US" dirty="0"/>
              <a:t>LinkedIn:   </a:t>
            </a:r>
            <a:r>
              <a:rPr lang="en-US" dirty="0" err="1"/>
              <a:t>daveshail</a:t>
            </a:r>
            <a:endParaRPr lang="en-US" dirty="0"/>
          </a:p>
          <a:p>
            <a:r>
              <a:rPr lang="en-US" dirty="0"/>
              <a:t>Website:	 sites.google.com/view/shail</a:t>
            </a:r>
          </a:p>
        </p:txBody>
      </p:sp>
      <p:sp>
        <p:nvSpPr>
          <p:cNvPr id="4" name="Title 5">
            <a:extLst>
              <a:ext uri="{FF2B5EF4-FFF2-40B4-BE49-F238E27FC236}">
                <a16:creationId xmlns:a16="http://schemas.microsoft.com/office/drawing/2014/main" id="{DBABD61A-A394-4153-8D17-825EEC68FD34}"/>
              </a:ext>
            </a:extLst>
          </p:cNvPr>
          <p:cNvSpPr txBox="1">
            <a:spLocks/>
          </p:cNvSpPr>
          <p:nvPr/>
        </p:nvSpPr>
        <p:spPr>
          <a:xfrm>
            <a:off x="3728977" y="1123950"/>
            <a:ext cx="4734045" cy="914400"/>
          </a:xfrm>
          <a:prstGeom prst="rect">
            <a:avLst/>
          </a:prstGeom>
        </p:spPr>
        <p:txBody>
          <a:bodyPr vert="horz" anchor="b"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5400" dirty="0">
                <a:solidFill>
                  <a:srgbClr val="000066"/>
                </a:solidFill>
                <a:effectLst/>
                <a:latin typeface="Candara" panose="020E0502030303020204" pitchFamily="34" charset="0"/>
              </a:rPr>
              <a:t>Thank </a:t>
            </a:r>
            <a:r>
              <a:rPr lang="en-US" sz="5400" dirty="0">
                <a:solidFill>
                  <a:srgbClr val="000066"/>
                </a:solidFill>
                <a:effectLst/>
                <a:latin typeface="Candara" panose="020E0502030303020204" pitchFamily="34" charset="0"/>
              </a:rPr>
              <a:t>Y</a:t>
            </a:r>
            <a:r>
              <a:rPr sz="5400" dirty="0">
                <a:solidFill>
                  <a:srgbClr val="000066"/>
                </a:solidFill>
                <a:effectLst/>
                <a:latin typeface="Candara" panose="020E0502030303020204" pitchFamily="34" charset="0"/>
              </a:rPr>
              <a:t>ou !</a:t>
            </a:r>
          </a:p>
        </p:txBody>
      </p:sp>
    </p:spTree>
    <p:extLst>
      <p:ext uri="{BB962C8B-B14F-4D97-AF65-F5344CB8AC3E}">
        <p14:creationId xmlns:p14="http://schemas.microsoft.com/office/powerpoint/2010/main" val="3291117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0D40-10A2-4B1B-AA5C-F5C208BD2095}"/>
              </a:ext>
            </a:extLst>
          </p:cNvPr>
          <p:cNvSpPr>
            <a:spLocks noGrp="1"/>
          </p:cNvSpPr>
          <p:nvPr>
            <p:ph type="title"/>
          </p:nvPr>
        </p:nvSpPr>
        <p:spPr/>
        <p:txBody>
          <a:bodyPr/>
          <a:lstStyle/>
          <a:p>
            <a:r>
              <a:rPr lang="en-US" sz="3200" dirty="0"/>
              <a:t>Towards Efficient, Reusable, Explainable, Agile Design Methodology </a:t>
            </a:r>
          </a:p>
        </p:txBody>
      </p:sp>
      <p:sp>
        <p:nvSpPr>
          <p:cNvPr id="3" name="Slide Number Placeholder 2">
            <a:extLst>
              <a:ext uri="{FF2B5EF4-FFF2-40B4-BE49-F238E27FC236}">
                <a16:creationId xmlns:a16="http://schemas.microsoft.com/office/drawing/2014/main" id="{AE40F111-D743-4E4F-9259-651A1B3DC18C}"/>
              </a:ext>
            </a:extLst>
          </p:cNvPr>
          <p:cNvSpPr>
            <a:spLocks noGrp="1"/>
          </p:cNvSpPr>
          <p:nvPr>
            <p:ph type="sldNum" sz="quarter" idx="12"/>
          </p:nvPr>
        </p:nvSpPr>
        <p:spPr/>
        <p:txBody>
          <a:bodyPr/>
          <a:lstStyle/>
          <a:p>
            <a:fld id="{86E00D81-A243-204E-9897-44BD133A87DB}" type="slidenum">
              <a:rPr lang="en-US" smtClean="0"/>
              <a:t>19</a:t>
            </a:fld>
            <a:endParaRPr lang="en-US" dirty="0"/>
          </a:p>
        </p:txBody>
      </p:sp>
      <p:pic>
        <p:nvPicPr>
          <p:cNvPr id="5" name="Picture 4">
            <a:extLst>
              <a:ext uri="{FF2B5EF4-FFF2-40B4-BE49-F238E27FC236}">
                <a16:creationId xmlns:a16="http://schemas.microsoft.com/office/drawing/2014/main" id="{87456785-0494-46A1-B071-EFA9166B1BA5}"/>
              </a:ext>
            </a:extLst>
          </p:cNvPr>
          <p:cNvPicPr>
            <a:picLocks noChangeAspect="1"/>
          </p:cNvPicPr>
          <p:nvPr/>
        </p:nvPicPr>
        <p:blipFill>
          <a:blip r:embed="rId2"/>
          <a:stretch>
            <a:fillRect/>
          </a:stretch>
        </p:blipFill>
        <p:spPr>
          <a:xfrm>
            <a:off x="967344" y="1267402"/>
            <a:ext cx="9920396" cy="2801053"/>
          </a:xfrm>
          <a:prstGeom prst="rect">
            <a:avLst/>
          </a:prstGeom>
        </p:spPr>
      </p:pic>
      <p:sp>
        <p:nvSpPr>
          <p:cNvPr id="6" name="Arrow: Down 5">
            <a:extLst>
              <a:ext uri="{FF2B5EF4-FFF2-40B4-BE49-F238E27FC236}">
                <a16:creationId xmlns:a16="http://schemas.microsoft.com/office/drawing/2014/main" id="{E133CB7E-09C5-48C1-AA51-500E27D8DFE8}"/>
              </a:ext>
            </a:extLst>
          </p:cNvPr>
          <p:cNvSpPr/>
          <p:nvPr/>
        </p:nvSpPr>
        <p:spPr>
          <a:xfrm>
            <a:off x="2084323" y="4134360"/>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01ACAB9B-AC91-40AC-B167-8FC69E21D92F}"/>
              </a:ext>
            </a:extLst>
          </p:cNvPr>
          <p:cNvSpPr/>
          <p:nvPr/>
        </p:nvSpPr>
        <p:spPr>
          <a:xfrm>
            <a:off x="9897566" y="4134359"/>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31E4DA76-4536-44D7-AF39-AA8E62D7AA75}"/>
              </a:ext>
            </a:extLst>
          </p:cNvPr>
          <p:cNvSpPr/>
          <p:nvPr/>
        </p:nvSpPr>
        <p:spPr>
          <a:xfrm>
            <a:off x="4852575" y="4146839"/>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93C5296-1E22-4E43-B479-44BD4069D93F}"/>
              </a:ext>
            </a:extLst>
          </p:cNvPr>
          <p:cNvSpPr/>
          <p:nvPr/>
        </p:nvSpPr>
        <p:spPr>
          <a:xfrm>
            <a:off x="7424125" y="4133858"/>
            <a:ext cx="393404" cy="450792"/>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655386-4842-4823-930C-1E6EF98ED11D}"/>
              </a:ext>
            </a:extLst>
          </p:cNvPr>
          <p:cNvSpPr txBox="1"/>
          <p:nvPr/>
        </p:nvSpPr>
        <p:spPr>
          <a:xfrm>
            <a:off x="988612" y="4720765"/>
            <a:ext cx="2430665" cy="646331"/>
          </a:xfrm>
          <a:prstGeom prst="rect">
            <a:avLst/>
          </a:prstGeom>
          <a:noFill/>
        </p:spPr>
        <p:txBody>
          <a:bodyPr wrap="none" rtlCol="0">
            <a:spAutoFit/>
          </a:bodyPr>
          <a:lstStyle/>
          <a:p>
            <a:pPr algn="ctr"/>
            <a:r>
              <a:rPr lang="en-US" dirty="0"/>
              <a:t>Efficient Hardware</a:t>
            </a:r>
            <a:br>
              <a:rPr lang="en-US" dirty="0"/>
            </a:br>
            <a:r>
              <a:rPr lang="en-US" dirty="0"/>
              <a:t>and Software Codesigns</a:t>
            </a:r>
          </a:p>
        </p:txBody>
      </p:sp>
      <p:sp>
        <p:nvSpPr>
          <p:cNvPr id="11" name="TextBox 10">
            <a:extLst>
              <a:ext uri="{FF2B5EF4-FFF2-40B4-BE49-F238E27FC236}">
                <a16:creationId xmlns:a16="http://schemas.microsoft.com/office/drawing/2014/main" id="{14A09A1E-13D9-40E3-8B59-2A2EAB517037}"/>
              </a:ext>
            </a:extLst>
          </p:cNvPr>
          <p:cNvSpPr txBox="1"/>
          <p:nvPr/>
        </p:nvSpPr>
        <p:spPr>
          <a:xfrm>
            <a:off x="9192418" y="4720763"/>
            <a:ext cx="1803700" cy="646331"/>
          </a:xfrm>
          <a:prstGeom prst="rect">
            <a:avLst/>
          </a:prstGeom>
          <a:noFill/>
        </p:spPr>
        <p:txBody>
          <a:bodyPr wrap="none" rtlCol="0">
            <a:spAutoFit/>
          </a:bodyPr>
          <a:lstStyle/>
          <a:p>
            <a:pPr algn="ctr"/>
            <a:r>
              <a:rPr lang="en-US" dirty="0"/>
              <a:t>Automated</a:t>
            </a:r>
            <a:br>
              <a:rPr lang="en-US" dirty="0"/>
            </a:br>
            <a:r>
              <a:rPr lang="en-US" dirty="0"/>
              <a:t>Full System-Stack</a:t>
            </a:r>
          </a:p>
        </p:txBody>
      </p:sp>
      <p:sp>
        <p:nvSpPr>
          <p:cNvPr id="12" name="TextBox 11">
            <a:extLst>
              <a:ext uri="{FF2B5EF4-FFF2-40B4-BE49-F238E27FC236}">
                <a16:creationId xmlns:a16="http://schemas.microsoft.com/office/drawing/2014/main" id="{4278F0AB-D921-4D83-BEF5-1315C61D6D89}"/>
              </a:ext>
            </a:extLst>
          </p:cNvPr>
          <p:cNvSpPr txBox="1"/>
          <p:nvPr/>
        </p:nvSpPr>
        <p:spPr>
          <a:xfrm>
            <a:off x="3784347" y="4733242"/>
            <a:ext cx="2529860" cy="646331"/>
          </a:xfrm>
          <a:prstGeom prst="rect">
            <a:avLst/>
          </a:prstGeom>
          <a:noFill/>
        </p:spPr>
        <p:txBody>
          <a:bodyPr wrap="none" rtlCol="0">
            <a:spAutoFit/>
          </a:bodyPr>
          <a:lstStyle/>
          <a:p>
            <a:pPr algn="ctr"/>
            <a:r>
              <a:rPr lang="en-US" dirty="0"/>
              <a:t>Explainable Design Costs</a:t>
            </a:r>
            <a:br>
              <a:rPr lang="en-US" dirty="0"/>
            </a:br>
            <a:r>
              <a:rPr lang="en-US" dirty="0"/>
              <a:t>and Design Decisions</a:t>
            </a:r>
          </a:p>
        </p:txBody>
      </p:sp>
      <p:sp>
        <p:nvSpPr>
          <p:cNvPr id="13" name="TextBox 12">
            <a:extLst>
              <a:ext uri="{FF2B5EF4-FFF2-40B4-BE49-F238E27FC236}">
                <a16:creationId xmlns:a16="http://schemas.microsoft.com/office/drawing/2014/main" id="{B6C8FF00-6C8C-4DA3-951F-5A01FBFEFBEB}"/>
              </a:ext>
            </a:extLst>
          </p:cNvPr>
          <p:cNvSpPr txBox="1"/>
          <p:nvPr/>
        </p:nvSpPr>
        <p:spPr>
          <a:xfrm>
            <a:off x="6986679" y="4720261"/>
            <a:ext cx="1268296" cy="646331"/>
          </a:xfrm>
          <a:prstGeom prst="rect">
            <a:avLst/>
          </a:prstGeom>
          <a:noFill/>
        </p:spPr>
        <p:txBody>
          <a:bodyPr wrap="none" rtlCol="0">
            <a:spAutoFit/>
          </a:bodyPr>
          <a:lstStyle/>
          <a:p>
            <a:pPr algn="ctr"/>
            <a:r>
              <a:rPr lang="en-US" dirty="0"/>
              <a:t>Agile </a:t>
            </a:r>
          </a:p>
          <a:p>
            <a:pPr algn="ctr"/>
            <a:r>
              <a:rPr lang="en-US" dirty="0"/>
              <a:t>Exploration</a:t>
            </a:r>
          </a:p>
        </p:txBody>
      </p:sp>
      <p:sp>
        <p:nvSpPr>
          <p:cNvPr id="14" name="TextBox 13">
            <a:extLst>
              <a:ext uri="{FF2B5EF4-FFF2-40B4-BE49-F238E27FC236}">
                <a16:creationId xmlns:a16="http://schemas.microsoft.com/office/drawing/2014/main" id="{B78F3CED-ED3A-468A-968E-C83655E613C3}"/>
              </a:ext>
            </a:extLst>
          </p:cNvPr>
          <p:cNvSpPr txBox="1"/>
          <p:nvPr/>
        </p:nvSpPr>
        <p:spPr>
          <a:xfrm>
            <a:off x="766176" y="5670876"/>
            <a:ext cx="707087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Ref: Towards Agile Design Methodology for Efficient, Reliable, and Secure AI Systems. </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In 40th IEEE VLSI Test Symposium (VTS), 2022</a:t>
            </a:r>
          </a:p>
        </p:txBody>
      </p:sp>
    </p:spTree>
    <p:extLst>
      <p:ext uri="{BB962C8B-B14F-4D97-AF65-F5344CB8AC3E}">
        <p14:creationId xmlns:p14="http://schemas.microsoft.com/office/powerpoint/2010/main" val="363647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a:xfrm>
            <a:off x="0" y="0"/>
            <a:ext cx="12192000" cy="885371"/>
          </a:xfrm>
        </p:spPr>
        <p:txBody>
          <a:bodyPr anchor="b">
            <a:normAutofit/>
          </a:bodyPr>
          <a:lstStyle/>
          <a:p>
            <a:r>
              <a:rPr lang="en-US" dirty="0"/>
              <a:t>NPUs: Throughout Datacenters and Wearables</a:t>
            </a:r>
          </a:p>
        </p:txBody>
      </p:sp>
      <p:sp>
        <p:nvSpPr>
          <p:cNvPr id="123" name="Content Placeholder 3">
            <a:extLst>
              <a:ext uri="{FF2B5EF4-FFF2-40B4-BE49-F238E27FC236}">
                <a16:creationId xmlns:a16="http://schemas.microsoft.com/office/drawing/2014/main" id="{CAE3FE5A-FD6D-4A26-9440-1B6AD2E08296}"/>
              </a:ext>
            </a:extLst>
          </p:cNvPr>
          <p:cNvSpPr>
            <a:spLocks noGrp="1"/>
          </p:cNvSpPr>
          <p:nvPr>
            <p:ph sz="quarter" idx="2"/>
          </p:nvPr>
        </p:nvSpPr>
        <p:spPr>
          <a:xfrm>
            <a:off x="5858539" y="960120"/>
            <a:ext cx="5115469" cy="5249294"/>
          </a:xfrm>
        </p:spPr>
        <p:txBody>
          <a:bodyPr>
            <a:normAutofit/>
          </a:bodyPr>
          <a:lstStyle/>
          <a:p>
            <a:pPr marL="0" indent="0">
              <a:spcBef>
                <a:spcPts val="0"/>
              </a:spcBef>
              <a:buNone/>
            </a:pPr>
            <a:r>
              <a:rPr lang="en-US" sz="2200" b="1" dirty="0"/>
              <a:t>N</a:t>
            </a:r>
            <a:r>
              <a:rPr lang="en-US" sz="2200" dirty="0"/>
              <a:t>eural </a:t>
            </a:r>
            <a:r>
              <a:rPr lang="en-US" sz="2200" b="1" dirty="0"/>
              <a:t>P</a:t>
            </a:r>
            <a:r>
              <a:rPr lang="en-US" sz="2200" dirty="0"/>
              <a:t>rocessing </a:t>
            </a:r>
            <a:r>
              <a:rPr lang="en-US" sz="2200" b="1" dirty="0"/>
              <a:t>U</a:t>
            </a:r>
            <a:r>
              <a:rPr lang="en-US" sz="2200" dirty="0"/>
              <a:t>nits</a:t>
            </a:r>
          </a:p>
          <a:p>
            <a:pPr>
              <a:spcBef>
                <a:spcPts val="0"/>
              </a:spcBef>
            </a:pPr>
            <a:r>
              <a:rPr lang="en-US" sz="2000" dirty="0"/>
              <a:t>Google TPU</a:t>
            </a:r>
          </a:p>
          <a:p>
            <a:pPr>
              <a:spcBef>
                <a:spcPts val="0"/>
              </a:spcBef>
            </a:pPr>
            <a:r>
              <a:rPr lang="en-US" sz="2000" dirty="0"/>
              <a:t>NVIDIA A100 Tensor Cores</a:t>
            </a:r>
          </a:p>
          <a:p>
            <a:pPr>
              <a:spcBef>
                <a:spcPts val="0"/>
              </a:spcBef>
            </a:pPr>
            <a:r>
              <a:rPr lang="en-US" sz="2000" dirty="0"/>
              <a:t>Samsung NPU </a:t>
            </a:r>
          </a:p>
          <a:p>
            <a:pPr>
              <a:spcBef>
                <a:spcPts val="0"/>
              </a:spcBef>
            </a:pPr>
            <a:r>
              <a:rPr lang="en-US" sz="2000" dirty="0" err="1"/>
              <a:t>Sambanova's</a:t>
            </a:r>
            <a:r>
              <a:rPr lang="en-US" sz="2000" dirty="0"/>
              <a:t> RDU </a:t>
            </a:r>
          </a:p>
          <a:p>
            <a:pPr>
              <a:spcBef>
                <a:spcPts val="0"/>
              </a:spcBef>
            </a:pPr>
            <a:r>
              <a:rPr lang="en-US" sz="2000" dirty="0"/>
              <a:t>IBM's AI Accelerator </a:t>
            </a:r>
          </a:p>
          <a:p>
            <a:pPr>
              <a:spcBef>
                <a:spcPts val="0"/>
              </a:spcBef>
            </a:pPr>
            <a:r>
              <a:rPr lang="en-US" sz="2000" dirty="0"/>
              <a:t>Microsoft Brainwave </a:t>
            </a:r>
          </a:p>
          <a:p>
            <a:pPr>
              <a:spcBef>
                <a:spcPts val="0"/>
              </a:spcBef>
            </a:pPr>
            <a:r>
              <a:rPr lang="en-US" sz="2000" dirty="0"/>
              <a:t>ARM ML Processor</a:t>
            </a:r>
          </a:p>
          <a:p>
            <a:pPr>
              <a:spcBef>
                <a:spcPts val="0"/>
              </a:spcBef>
            </a:pPr>
            <a:r>
              <a:rPr lang="en-US" sz="2000" dirty="0"/>
              <a:t>Xilinx </a:t>
            </a:r>
            <a:r>
              <a:rPr lang="en-US" sz="2000" dirty="0" err="1"/>
              <a:t>xDNN</a:t>
            </a:r>
            <a:r>
              <a:rPr lang="en-US" sz="2000" dirty="0"/>
              <a:t> </a:t>
            </a:r>
          </a:p>
          <a:p>
            <a:pPr>
              <a:spcBef>
                <a:spcPts val="0"/>
              </a:spcBef>
            </a:pPr>
            <a:r>
              <a:rPr lang="en-US" sz="2000" dirty="0"/>
              <a:t>Qualcomm AI 100 </a:t>
            </a:r>
          </a:p>
          <a:p>
            <a:pPr>
              <a:spcBef>
                <a:spcPts val="0"/>
              </a:spcBef>
            </a:pPr>
            <a:r>
              <a:rPr lang="en-US" sz="2000" dirty="0"/>
              <a:t>Intel-Habana Goya </a:t>
            </a:r>
          </a:p>
          <a:p>
            <a:pPr>
              <a:spcBef>
                <a:spcPts val="0"/>
              </a:spcBef>
            </a:pPr>
            <a:r>
              <a:rPr lang="en-US" sz="2000" dirty="0" err="1"/>
              <a:t>Cerebras</a:t>
            </a:r>
            <a:r>
              <a:rPr lang="en-US" sz="2000" dirty="0"/>
              <a:t> Wafer-Scale Engine </a:t>
            </a:r>
          </a:p>
          <a:p>
            <a:pPr>
              <a:spcBef>
                <a:spcPts val="0"/>
              </a:spcBef>
            </a:pPr>
            <a:r>
              <a:rPr lang="en-US" sz="2000" dirty="0"/>
              <a:t>Tesla's Self-Driving computer </a:t>
            </a:r>
          </a:p>
          <a:p>
            <a:pPr>
              <a:spcBef>
                <a:spcPts val="0"/>
              </a:spcBef>
            </a:pPr>
            <a:r>
              <a:rPr lang="en-US" sz="2000" dirty="0"/>
              <a:t>Facebook's ML accelerator </a:t>
            </a:r>
          </a:p>
          <a:p>
            <a:pPr>
              <a:spcBef>
                <a:spcPts val="0"/>
              </a:spcBef>
            </a:pPr>
            <a:r>
              <a:rPr lang="en-US" sz="2000" dirty="0" err="1"/>
              <a:t>Cambricon</a:t>
            </a:r>
            <a:r>
              <a:rPr lang="en-US" sz="2000" dirty="0"/>
              <a:t> AI accelerators</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a:xfrm>
            <a:off x="816864" y="6356350"/>
            <a:ext cx="1723136" cy="365760"/>
          </a:xfrm>
        </p:spPr>
        <p:txBody>
          <a:bodyPr>
            <a:normAutofit/>
          </a:bodyPr>
          <a:lstStyle/>
          <a:p>
            <a:pPr>
              <a:spcAft>
                <a:spcPts val="600"/>
              </a:spcAft>
            </a:pPr>
            <a:fld id="{86E00D81-A243-204E-9897-44BD133A87DB}" type="slidenum">
              <a:rPr lang="en-US" smtClean="0"/>
              <a:pPr>
                <a:spcAft>
                  <a:spcPts val="600"/>
                </a:spcAft>
              </a:pPr>
              <a:t>2</a:t>
            </a:fld>
            <a:endParaRPr lang="en-US"/>
          </a:p>
        </p:txBody>
      </p:sp>
      <p:pic>
        <p:nvPicPr>
          <p:cNvPr id="137" name="Picture 136">
            <a:extLst>
              <a:ext uri="{FF2B5EF4-FFF2-40B4-BE49-F238E27FC236}">
                <a16:creationId xmlns:a16="http://schemas.microsoft.com/office/drawing/2014/main" id="{7971E526-A416-42C6-8F5C-61D4ABCD126C}"/>
              </a:ext>
            </a:extLst>
          </p:cNvPr>
          <p:cNvPicPr>
            <a:picLocks noChangeAspect="1"/>
          </p:cNvPicPr>
          <p:nvPr/>
        </p:nvPicPr>
        <p:blipFill>
          <a:blip r:embed="rId3"/>
          <a:stretch>
            <a:fillRect/>
          </a:stretch>
        </p:blipFill>
        <p:spPr>
          <a:xfrm>
            <a:off x="856442" y="1140196"/>
            <a:ext cx="4084745" cy="2075673"/>
          </a:xfrm>
          <a:prstGeom prst="rect">
            <a:avLst/>
          </a:prstGeom>
        </p:spPr>
      </p:pic>
      <p:grpSp>
        <p:nvGrpSpPr>
          <p:cNvPr id="147" name="Group 146">
            <a:extLst>
              <a:ext uri="{FF2B5EF4-FFF2-40B4-BE49-F238E27FC236}">
                <a16:creationId xmlns:a16="http://schemas.microsoft.com/office/drawing/2014/main" id="{D7B74577-520D-4C94-B03E-54A9E78D1ACF}"/>
              </a:ext>
            </a:extLst>
          </p:cNvPr>
          <p:cNvGrpSpPr/>
          <p:nvPr/>
        </p:nvGrpSpPr>
        <p:grpSpPr>
          <a:xfrm>
            <a:off x="1220690" y="3342932"/>
            <a:ext cx="3356251" cy="2412583"/>
            <a:chOff x="1005578" y="3429000"/>
            <a:chExt cx="3356251" cy="2412583"/>
          </a:xfrm>
        </p:grpSpPr>
        <p:pic>
          <p:nvPicPr>
            <p:cNvPr id="136" name="Picture 135">
              <a:extLst>
                <a:ext uri="{FF2B5EF4-FFF2-40B4-BE49-F238E27FC236}">
                  <a16:creationId xmlns:a16="http://schemas.microsoft.com/office/drawing/2014/main" id="{81EED28A-996A-4CBE-9C95-4B175E97873B}"/>
                </a:ext>
              </a:extLst>
            </p:cNvPr>
            <p:cNvPicPr>
              <a:picLocks noChangeAspect="1"/>
            </p:cNvPicPr>
            <p:nvPr/>
          </p:nvPicPr>
          <p:blipFill>
            <a:blip r:embed="rId4"/>
            <a:stretch>
              <a:fillRect/>
            </a:stretch>
          </p:blipFill>
          <p:spPr>
            <a:xfrm>
              <a:off x="1005578" y="3429000"/>
              <a:ext cx="3356251" cy="2412583"/>
            </a:xfrm>
            <a:prstGeom prst="rect">
              <a:avLst/>
            </a:prstGeom>
          </p:spPr>
        </p:pic>
        <p:pic>
          <p:nvPicPr>
            <p:cNvPr id="139" name="Picture 138">
              <a:extLst>
                <a:ext uri="{FF2B5EF4-FFF2-40B4-BE49-F238E27FC236}">
                  <a16:creationId xmlns:a16="http://schemas.microsoft.com/office/drawing/2014/main" id="{F48CC4F2-DEEF-436C-A1D9-2E2D9154AC9A}"/>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0640684" flipH="1">
              <a:off x="2930475" y="4199565"/>
              <a:ext cx="347248" cy="206472"/>
            </a:xfrm>
            <a:prstGeom prst="rect">
              <a:avLst/>
            </a:prstGeom>
          </p:spPr>
        </p:pic>
      </p:grpSp>
      <p:pic>
        <p:nvPicPr>
          <p:cNvPr id="146" name="Picture 145">
            <a:extLst>
              <a:ext uri="{FF2B5EF4-FFF2-40B4-BE49-F238E27FC236}">
                <a16:creationId xmlns:a16="http://schemas.microsoft.com/office/drawing/2014/main" id="{5ED4E4BD-1EF4-4523-B0B7-9604CAF3A12D}"/>
              </a:ext>
            </a:extLst>
          </p:cNvPr>
          <p:cNvPicPr>
            <a:picLocks noChangeAspect="1"/>
          </p:cNvPicPr>
          <p:nvPr/>
        </p:nvPicPr>
        <p:blipFill>
          <a:blip r:embed="rId6"/>
          <a:stretch>
            <a:fillRect/>
          </a:stretch>
        </p:blipFill>
        <p:spPr>
          <a:xfrm>
            <a:off x="1220690" y="5673430"/>
            <a:ext cx="2946712" cy="762568"/>
          </a:xfrm>
          <a:prstGeom prst="rect">
            <a:avLst/>
          </a:prstGeom>
        </p:spPr>
      </p:pic>
      <p:cxnSp>
        <p:nvCxnSpPr>
          <p:cNvPr id="153" name="Straight Connector 152">
            <a:extLst>
              <a:ext uri="{FF2B5EF4-FFF2-40B4-BE49-F238E27FC236}">
                <a16:creationId xmlns:a16="http://schemas.microsoft.com/office/drawing/2014/main" id="{CF001659-98C5-4071-A9F0-A25F6C71F71B}"/>
              </a:ext>
            </a:extLst>
          </p:cNvPr>
          <p:cNvCxnSpPr>
            <a:cxnSpLocks/>
          </p:cNvCxnSpPr>
          <p:nvPr/>
        </p:nvCxnSpPr>
        <p:spPr>
          <a:xfrm flipV="1">
            <a:off x="3156950" y="3215869"/>
            <a:ext cx="1419991" cy="273945"/>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2BFA5D7-92E6-4767-8F42-40E2C363D31D}"/>
              </a:ext>
            </a:extLst>
          </p:cNvPr>
          <p:cNvCxnSpPr>
            <a:cxnSpLocks/>
          </p:cNvCxnSpPr>
          <p:nvPr/>
        </p:nvCxnSpPr>
        <p:spPr>
          <a:xfrm flipH="1" flipV="1">
            <a:off x="1515705" y="3215869"/>
            <a:ext cx="1322010" cy="301805"/>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2C9F4E-CD3B-4A1F-B3E4-513D094F2F37}"/>
              </a:ext>
            </a:extLst>
          </p:cNvPr>
          <p:cNvSpPr txBox="1"/>
          <p:nvPr/>
        </p:nvSpPr>
        <p:spPr>
          <a:xfrm>
            <a:off x="397387" y="2983061"/>
            <a:ext cx="931685" cy="584775"/>
          </a:xfrm>
          <a:prstGeom prst="rect">
            <a:avLst/>
          </a:prstGeom>
          <a:noFill/>
        </p:spPr>
        <p:txBody>
          <a:bodyPr wrap="square" rtlCol="0">
            <a:spAutoFit/>
          </a:bodyPr>
          <a:lstStyle/>
          <a:p>
            <a:r>
              <a:rPr lang="en-US" sz="1600" dirty="0"/>
              <a:t>Example NPU</a:t>
            </a:r>
          </a:p>
        </p:txBody>
      </p:sp>
      <p:sp>
        <p:nvSpPr>
          <p:cNvPr id="5" name="TextBox 4">
            <a:extLst>
              <a:ext uri="{FF2B5EF4-FFF2-40B4-BE49-F238E27FC236}">
                <a16:creationId xmlns:a16="http://schemas.microsoft.com/office/drawing/2014/main" id="{481582B6-43AD-4ED3-A4C4-30DF2BDF54E4}"/>
              </a:ext>
            </a:extLst>
          </p:cNvPr>
          <p:cNvSpPr txBox="1"/>
          <p:nvPr/>
        </p:nvSpPr>
        <p:spPr>
          <a:xfrm>
            <a:off x="1746666" y="2884321"/>
            <a:ext cx="611065"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NPU</a:t>
            </a:r>
          </a:p>
        </p:txBody>
      </p:sp>
      <p:sp>
        <p:nvSpPr>
          <p:cNvPr id="15" name="TextBox 14">
            <a:extLst>
              <a:ext uri="{FF2B5EF4-FFF2-40B4-BE49-F238E27FC236}">
                <a16:creationId xmlns:a16="http://schemas.microsoft.com/office/drawing/2014/main" id="{26F1CAA9-0407-45FB-B3E3-BC52B4C24354}"/>
              </a:ext>
            </a:extLst>
          </p:cNvPr>
          <p:cNvSpPr txBox="1"/>
          <p:nvPr/>
        </p:nvSpPr>
        <p:spPr>
          <a:xfrm>
            <a:off x="5858539" y="5833130"/>
            <a:ext cx="3912781" cy="523220"/>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Ref: </a:t>
            </a:r>
            <a:r>
              <a:rPr lang="en-US" sz="1400" i="1" dirty="0">
                <a:latin typeface="Calibri" panose="020F0502020204030204" pitchFamily="34" charset="0"/>
                <a:cs typeface="Calibri" panose="020F0502020204030204" pitchFamily="34" charset="0"/>
              </a:rPr>
              <a:t>A Brief Guide of </a:t>
            </a:r>
            <a:r>
              <a:rPr lang="en-US" sz="1400" i="1" dirty="0" err="1">
                <a:latin typeface="Calibri" panose="020F0502020204030204" pitchFamily="34" charset="0"/>
                <a:cs typeface="Calibri" panose="020F0502020204030204" pitchFamily="34" charset="0"/>
              </a:rPr>
              <a:t>xPU</a:t>
            </a:r>
            <a:r>
              <a:rPr lang="en-US" sz="1400" i="1" dirty="0">
                <a:latin typeface="Calibri" panose="020F0502020204030204" pitchFamily="34" charset="0"/>
                <a:cs typeface="Calibri" panose="020F0502020204030204" pitchFamily="34" charset="0"/>
              </a:rPr>
              <a:t> for AI Accelerators.</a:t>
            </a:r>
            <a:r>
              <a:rPr lang="en-US" sz="1400" dirty="0">
                <a:latin typeface="Calibri" panose="020F0502020204030204" pitchFamily="34" charset="0"/>
                <a:cs typeface="Calibri" panose="020F0502020204030204" pitchFamily="34" charset="0"/>
              </a:rPr>
              <a:t>  Y </a:t>
            </a:r>
            <a:r>
              <a:rPr lang="en-US" sz="1400" dirty="0" err="1">
                <a:latin typeface="Calibri" panose="020F0502020204030204" pitchFamily="34" charset="0"/>
                <a:cs typeface="Calibri" panose="020F0502020204030204" pitchFamily="34" charset="0"/>
              </a:rPr>
              <a:t>Xie</a:t>
            </a:r>
            <a:r>
              <a:rPr lang="en-US" sz="1400" dirty="0">
                <a:latin typeface="Calibri" panose="020F0502020204030204" pitchFamily="34" charset="0"/>
                <a:cs typeface="Calibri" panose="020F0502020204030204" pitchFamily="34" charset="0"/>
              </a:rPr>
              <a:t>.</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ACM SIGARCH Computer Architecture Today, 2018.</a:t>
            </a:r>
          </a:p>
        </p:txBody>
      </p:sp>
    </p:spTree>
    <p:extLst>
      <p:ext uri="{BB962C8B-B14F-4D97-AF65-F5344CB8AC3E}">
        <p14:creationId xmlns:p14="http://schemas.microsoft.com/office/powerpoint/2010/main" val="8570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Need for Efficient Hardware/Software Codesigns</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3</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57507" y="919801"/>
            <a:ext cx="11508922" cy="4792617"/>
          </a:xfrm>
        </p:spPr>
        <p:txBody>
          <a:bodyPr/>
          <a:lstStyle/>
          <a:p>
            <a:r>
              <a:rPr lang="en-US" dirty="0"/>
              <a:t>Strict constraints on accelerator design and execution under various deployment scenarios. [R2, R3]</a:t>
            </a:r>
          </a:p>
          <a:p>
            <a:pPr lvl="1"/>
            <a:r>
              <a:rPr lang="en-US" dirty="0"/>
              <a:t>Latency, energy, chip area, throughput, power, storage, accuracy.</a:t>
            </a:r>
          </a:p>
        </p:txBody>
      </p:sp>
      <p:grpSp>
        <p:nvGrpSpPr>
          <p:cNvPr id="6" name="Group 5">
            <a:extLst>
              <a:ext uri="{FF2B5EF4-FFF2-40B4-BE49-F238E27FC236}">
                <a16:creationId xmlns:a16="http://schemas.microsoft.com/office/drawing/2014/main" id="{ADAC9162-4EA4-4983-8C73-68AB36D55C3E}"/>
              </a:ext>
            </a:extLst>
          </p:cNvPr>
          <p:cNvGrpSpPr/>
          <p:nvPr/>
        </p:nvGrpSpPr>
        <p:grpSpPr>
          <a:xfrm>
            <a:off x="1155225" y="2415822"/>
            <a:ext cx="3068750" cy="2367758"/>
            <a:chOff x="1005578" y="3429000"/>
            <a:chExt cx="3356251" cy="2412583"/>
          </a:xfrm>
        </p:grpSpPr>
        <p:pic>
          <p:nvPicPr>
            <p:cNvPr id="7" name="Picture 6">
              <a:extLst>
                <a:ext uri="{FF2B5EF4-FFF2-40B4-BE49-F238E27FC236}">
                  <a16:creationId xmlns:a16="http://schemas.microsoft.com/office/drawing/2014/main" id="{E9A2D9D8-007A-49BC-9A04-28324B2F5974}"/>
                </a:ext>
              </a:extLst>
            </p:cNvPr>
            <p:cNvPicPr>
              <a:picLocks noChangeAspect="1"/>
            </p:cNvPicPr>
            <p:nvPr/>
          </p:nvPicPr>
          <p:blipFill>
            <a:blip r:embed="rId3"/>
            <a:stretch>
              <a:fillRect/>
            </a:stretch>
          </p:blipFill>
          <p:spPr>
            <a:xfrm>
              <a:off x="1005578" y="3429000"/>
              <a:ext cx="3356251" cy="2412583"/>
            </a:xfrm>
            <a:prstGeom prst="rect">
              <a:avLst/>
            </a:prstGeom>
          </p:spPr>
        </p:pic>
        <p:pic>
          <p:nvPicPr>
            <p:cNvPr id="8" name="Picture 7">
              <a:extLst>
                <a:ext uri="{FF2B5EF4-FFF2-40B4-BE49-F238E27FC236}">
                  <a16:creationId xmlns:a16="http://schemas.microsoft.com/office/drawing/2014/main" id="{40D09423-ED79-4E4B-B1C6-F90953986051}"/>
                </a:ext>
              </a:extLst>
            </p:cNvPr>
            <p:cNvPicPr>
              <a:picLocks noChangeAspect="1"/>
            </p:cNvPicPr>
            <p:nvPr/>
          </p:nvPicPr>
          <p:blipFill>
            <a:blip r:embed="rId4">
              <a:clrChange>
                <a:clrFrom>
                  <a:srgbClr val="FFFFFF"/>
                </a:clrFrom>
                <a:clrTo>
                  <a:srgbClr val="FFFFFF">
                    <a:alpha val="0"/>
                  </a:srgbClr>
                </a:clrTo>
              </a:clrChange>
            </a:blip>
            <a:stretch>
              <a:fillRect/>
            </a:stretch>
          </p:blipFill>
          <p:spPr>
            <a:xfrm rot="20640684" flipH="1">
              <a:off x="2930475" y="4199565"/>
              <a:ext cx="347248" cy="206472"/>
            </a:xfrm>
            <a:prstGeom prst="rect">
              <a:avLst/>
            </a:prstGeom>
          </p:spPr>
        </p:pic>
      </p:grpSp>
      <p:pic>
        <p:nvPicPr>
          <p:cNvPr id="9" name="Picture 8">
            <a:extLst>
              <a:ext uri="{FF2B5EF4-FFF2-40B4-BE49-F238E27FC236}">
                <a16:creationId xmlns:a16="http://schemas.microsoft.com/office/drawing/2014/main" id="{4973408E-7851-481C-A4A0-991D3FEFDADF}"/>
              </a:ext>
            </a:extLst>
          </p:cNvPr>
          <p:cNvPicPr>
            <a:picLocks noChangeAspect="1"/>
          </p:cNvPicPr>
          <p:nvPr/>
        </p:nvPicPr>
        <p:blipFill>
          <a:blip r:embed="rId5"/>
          <a:stretch>
            <a:fillRect/>
          </a:stretch>
        </p:blipFill>
        <p:spPr>
          <a:xfrm>
            <a:off x="1094084" y="4534093"/>
            <a:ext cx="2619960" cy="678009"/>
          </a:xfrm>
          <a:prstGeom prst="rect">
            <a:avLst/>
          </a:prstGeom>
        </p:spPr>
      </p:pic>
      <p:sp>
        <p:nvSpPr>
          <p:cNvPr id="12" name="TextBox 11">
            <a:extLst>
              <a:ext uri="{FF2B5EF4-FFF2-40B4-BE49-F238E27FC236}">
                <a16:creationId xmlns:a16="http://schemas.microsoft.com/office/drawing/2014/main" id="{BA82CA65-C98F-46CB-8FB4-EFEE6BFD5594}"/>
              </a:ext>
            </a:extLst>
          </p:cNvPr>
          <p:cNvSpPr txBox="1"/>
          <p:nvPr/>
        </p:nvSpPr>
        <p:spPr>
          <a:xfrm>
            <a:off x="5952563" y="2372114"/>
            <a:ext cx="5084212"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Different Design Budgets and Execution Constraints</a:t>
            </a:r>
          </a:p>
          <a:p>
            <a:r>
              <a:rPr lang="en-US" b="1" dirty="0">
                <a:latin typeface="Calibri" panose="020F0502020204030204" pitchFamily="34" charset="0"/>
                <a:cs typeface="Calibri" panose="020F0502020204030204" pitchFamily="34" charset="0"/>
              </a:rPr>
              <a:t>Under Various Deployment Scenarios</a:t>
            </a:r>
          </a:p>
        </p:txBody>
      </p:sp>
      <p:pic>
        <p:nvPicPr>
          <p:cNvPr id="15" name="Picture 14">
            <a:extLst>
              <a:ext uri="{FF2B5EF4-FFF2-40B4-BE49-F238E27FC236}">
                <a16:creationId xmlns:a16="http://schemas.microsoft.com/office/drawing/2014/main" id="{10F46F9B-DDE5-4AAA-BFFC-4B7E295C2771}"/>
              </a:ext>
            </a:extLst>
          </p:cNvPr>
          <p:cNvPicPr>
            <a:picLocks noChangeAspect="1"/>
          </p:cNvPicPr>
          <p:nvPr/>
        </p:nvPicPr>
        <p:blipFill>
          <a:blip r:embed="rId6"/>
          <a:stretch>
            <a:fillRect/>
          </a:stretch>
        </p:blipFill>
        <p:spPr>
          <a:xfrm>
            <a:off x="6130970" y="3095821"/>
            <a:ext cx="3565076" cy="1420460"/>
          </a:xfrm>
          <a:prstGeom prst="rect">
            <a:avLst/>
          </a:prstGeom>
        </p:spPr>
      </p:pic>
      <p:sp>
        <p:nvSpPr>
          <p:cNvPr id="16" name="TextBox 15">
            <a:extLst>
              <a:ext uri="{FF2B5EF4-FFF2-40B4-BE49-F238E27FC236}">
                <a16:creationId xmlns:a16="http://schemas.microsoft.com/office/drawing/2014/main" id="{587BAAFD-B384-4F17-A944-9E5A3E7473AF}"/>
              </a:ext>
            </a:extLst>
          </p:cNvPr>
          <p:cNvSpPr txBox="1"/>
          <p:nvPr/>
        </p:nvSpPr>
        <p:spPr>
          <a:xfrm>
            <a:off x="337438" y="4202161"/>
            <a:ext cx="99354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Ref: [R1]</a:t>
            </a:r>
          </a:p>
        </p:txBody>
      </p:sp>
      <p:sp>
        <p:nvSpPr>
          <p:cNvPr id="17" name="TextBox 16">
            <a:extLst>
              <a:ext uri="{FF2B5EF4-FFF2-40B4-BE49-F238E27FC236}">
                <a16:creationId xmlns:a16="http://schemas.microsoft.com/office/drawing/2014/main" id="{9A0F0FD3-4F01-4D98-A9AB-7F7D896C6FE3}"/>
              </a:ext>
            </a:extLst>
          </p:cNvPr>
          <p:cNvSpPr txBox="1"/>
          <p:nvPr/>
        </p:nvSpPr>
        <p:spPr>
          <a:xfrm>
            <a:off x="9705456" y="3839556"/>
            <a:ext cx="99354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Ref: [R2]</a:t>
            </a:r>
          </a:p>
        </p:txBody>
      </p:sp>
      <p:sp>
        <p:nvSpPr>
          <p:cNvPr id="20" name="TextBox 19">
            <a:extLst>
              <a:ext uri="{FF2B5EF4-FFF2-40B4-BE49-F238E27FC236}">
                <a16:creationId xmlns:a16="http://schemas.microsoft.com/office/drawing/2014/main" id="{336A7A40-D5A4-466F-A4E4-21F173AD6F23}"/>
              </a:ext>
            </a:extLst>
          </p:cNvPr>
          <p:cNvSpPr txBox="1"/>
          <p:nvPr/>
        </p:nvSpPr>
        <p:spPr>
          <a:xfrm>
            <a:off x="9705456" y="5035616"/>
            <a:ext cx="993542"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Ref: [R3]</a:t>
            </a:r>
          </a:p>
        </p:txBody>
      </p:sp>
      <p:sp>
        <p:nvSpPr>
          <p:cNvPr id="21" name="TextBox 20">
            <a:extLst>
              <a:ext uri="{FF2B5EF4-FFF2-40B4-BE49-F238E27FC236}">
                <a16:creationId xmlns:a16="http://schemas.microsoft.com/office/drawing/2014/main" id="{81BE7766-582D-4830-A02F-7B98D97E5A88}"/>
              </a:ext>
            </a:extLst>
          </p:cNvPr>
          <p:cNvSpPr txBox="1"/>
          <p:nvPr/>
        </p:nvSpPr>
        <p:spPr>
          <a:xfrm>
            <a:off x="401650" y="5310630"/>
            <a:ext cx="5550913" cy="1015663"/>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[R1] </a:t>
            </a:r>
            <a:r>
              <a:rPr lang="en-US" sz="1200" i="1" dirty="0">
                <a:latin typeface="Calibri" panose="020F0502020204030204" pitchFamily="34" charset="0"/>
                <a:cs typeface="Calibri" panose="020F0502020204030204" pitchFamily="34" charset="0"/>
              </a:rPr>
              <a:t>Towards Agile Design Methodology for Efficient, Reliable, and Secure AI Systems. </a:t>
            </a:r>
            <a:r>
              <a:rPr lang="en-US" sz="1200" dirty="0">
                <a:latin typeface="Calibri" panose="020F0502020204030204" pitchFamily="34" charset="0"/>
                <a:cs typeface="Calibri" panose="020F0502020204030204" pitchFamily="34" charset="0"/>
              </a:rPr>
              <a:t>In VTS 2022.</a:t>
            </a:r>
          </a:p>
          <a:p>
            <a:r>
              <a:rPr lang="en-US" sz="1200" dirty="0">
                <a:latin typeface="Calibri" panose="020F0502020204030204" pitchFamily="34" charset="0"/>
                <a:cs typeface="Calibri" panose="020F0502020204030204" pitchFamily="34" charset="0"/>
              </a:rPr>
              <a:t>[R2] </a:t>
            </a:r>
            <a:r>
              <a:rPr lang="en-US" sz="1200" i="1" dirty="0" err="1">
                <a:latin typeface="Calibri" panose="020F0502020204030204" pitchFamily="34" charset="0"/>
                <a:cs typeface="Calibri" panose="020F0502020204030204" pitchFamily="34" charset="0"/>
              </a:rPr>
              <a:t>MLPerf</a:t>
            </a:r>
            <a:r>
              <a:rPr lang="en-US" sz="1200" i="1" dirty="0">
                <a:latin typeface="Calibri" panose="020F0502020204030204" pitchFamily="34" charset="0"/>
                <a:cs typeface="Calibri" panose="020F0502020204030204" pitchFamily="34" charset="0"/>
              </a:rPr>
              <a:t> Inference Benchmark. </a:t>
            </a:r>
            <a:r>
              <a:rPr lang="en-US" sz="1200" dirty="0">
                <a:latin typeface="Calibri" panose="020F0502020204030204" pitchFamily="34" charset="0"/>
                <a:cs typeface="Calibri" panose="020F0502020204030204" pitchFamily="34" charset="0"/>
              </a:rPr>
              <a:t>V. J. </a:t>
            </a:r>
            <a:r>
              <a:rPr lang="en-US" sz="1200" dirty="0" err="1">
                <a:latin typeface="Calibri" panose="020F0502020204030204" pitchFamily="34" charset="0"/>
                <a:cs typeface="Calibri" panose="020F0502020204030204" pitchFamily="34" charset="0"/>
              </a:rPr>
              <a:t>Reddi</a:t>
            </a:r>
            <a:r>
              <a:rPr lang="en-US" sz="1200" dirty="0">
                <a:latin typeface="Calibri" panose="020F0502020204030204" pitchFamily="34" charset="0"/>
                <a:cs typeface="Calibri" panose="020F0502020204030204" pitchFamily="34" charset="0"/>
              </a:rPr>
              <a:t> et al. In ISCA 2020.</a:t>
            </a:r>
          </a:p>
          <a:p>
            <a:r>
              <a:rPr lang="en-US" sz="1200" dirty="0">
                <a:latin typeface="Calibri" panose="020F0502020204030204" pitchFamily="34" charset="0"/>
                <a:cs typeface="Calibri" panose="020F0502020204030204" pitchFamily="34" charset="0"/>
              </a:rPr>
              <a:t>[R3] </a:t>
            </a:r>
            <a:r>
              <a:rPr lang="en-US" sz="1200" i="1" dirty="0" err="1">
                <a:latin typeface="Calibri" panose="020F0502020204030204" pitchFamily="34" charset="0"/>
                <a:cs typeface="Calibri" panose="020F0502020204030204" pitchFamily="34" charset="0"/>
              </a:rPr>
              <a:t>MicroNets</a:t>
            </a:r>
            <a:r>
              <a:rPr lang="en-US" sz="1200" i="1" dirty="0">
                <a:latin typeface="Calibri" panose="020F0502020204030204" pitchFamily="34" charset="0"/>
                <a:cs typeface="Calibri" panose="020F0502020204030204" pitchFamily="34" charset="0"/>
              </a:rPr>
              <a:t>: Neural Network Architectures for Deploying </a:t>
            </a:r>
            <a:r>
              <a:rPr lang="en-US" sz="1200" i="1" dirty="0" err="1">
                <a:latin typeface="Calibri" panose="020F0502020204030204" pitchFamily="34" charset="0"/>
                <a:cs typeface="Calibri" panose="020F0502020204030204" pitchFamily="34" charset="0"/>
              </a:rPr>
              <a:t>TinyML</a:t>
            </a:r>
            <a:r>
              <a:rPr lang="en-US" sz="1200" i="1" dirty="0">
                <a:latin typeface="Calibri" panose="020F0502020204030204" pitchFamily="34" charset="0"/>
                <a:cs typeface="Calibri" panose="020F0502020204030204" pitchFamily="34" charset="0"/>
              </a:rPr>
              <a:t> Applications on Commodity Microcontrollers.</a:t>
            </a:r>
            <a:r>
              <a:rPr lang="en-US" sz="1200" dirty="0">
                <a:latin typeface="Calibri" panose="020F0502020204030204" pitchFamily="34" charset="0"/>
                <a:cs typeface="Calibri" panose="020F0502020204030204" pitchFamily="34" charset="0"/>
              </a:rPr>
              <a:t> C. Banbury et al. In </a:t>
            </a:r>
            <a:r>
              <a:rPr lang="en-US" sz="1200" dirty="0" err="1">
                <a:latin typeface="Calibri" panose="020F0502020204030204" pitchFamily="34" charset="0"/>
                <a:cs typeface="Calibri" panose="020F0502020204030204" pitchFamily="34" charset="0"/>
              </a:rPr>
              <a:t>MLSys</a:t>
            </a:r>
            <a:r>
              <a:rPr lang="en-US" sz="1200" dirty="0">
                <a:latin typeface="Calibri" panose="020F0502020204030204" pitchFamily="34" charset="0"/>
                <a:cs typeface="Calibri" panose="020F0502020204030204" pitchFamily="34" charset="0"/>
              </a:rPr>
              <a:t> 2021.</a:t>
            </a:r>
            <a:endParaRPr lang="en-US" sz="1200" i="1"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B07EA8FD-F499-4861-8371-D1F40AA8926E}"/>
              </a:ext>
            </a:extLst>
          </p:cNvPr>
          <p:cNvGrpSpPr/>
          <p:nvPr/>
        </p:nvGrpSpPr>
        <p:grpSpPr>
          <a:xfrm>
            <a:off x="6292779" y="4562150"/>
            <a:ext cx="3208444" cy="1653325"/>
            <a:chOff x="6379133" y="4622478"/>
            <a:chExt cx="3068750" cy="1564940"/>
          </a:xfrm>
        </p:grpSpPr>
        <p:pic>
          <p:nvPicPr>
            <p:cNvPr id="19" name="Picture 18">
              <a:extLst>
                <a:ext uri="{FF2B5EF4-FFF2-40B4-BE49-F238E27FC236}">
                  <a16:creationId xmlns:a16="http://schemas.microsoft.com/office/drawing/2014/main" id="{19C1CA9F-64AE-403B-98C1-8F2BC847072A}"/>
                </a:ext>
              </a:extLst>
            </p:cNvPr>
            <p:cNvPicPr>
              <a:picLocks noChangeAspect="1"/>
            </p:cNvPicPr>
            <p:nvPr/>
          </p:nvPicPr>
          <p:blipFill>
            <a:blip r:embed="rId7"/>
            <a:stretch>
              <a:fillRect/>
            </a:stretch>
          </p:blipFill>
          <p:spPr>
            <a:xfrm>
              <a:off x="6379133" y="4622478"/>
              <a:ext cx="3068750" cy="1564940"/>
            </a:xfrm>
            <a:prstGeom prst="rect">
              <a:avLst/>
            </a:prstGeom>
          </p:spPr>
        </p:pic>
        <p:sp>
          <p:nvSpPr>
            <p:cNvPr id="22" name="Rectangle 21">
              <a:extLst>
                <a:ext uri="{FF2B5EF4-FFF2-40B4-BE49-F238E27FC236}">
                  <a16:creationId xmlns:a16="http://schemas.microsoft.com/office/drawing/2014/main" id="{ED2FA467-B48B-4D06-8825-6764C4B880D5}"/>
                </a:ext>
              </a:extLst>
            </p:cNvPr>
            <p:cNvSpPr/>
            <p:nvPr/>
          </p:nvSpPr>
          <p:spPr>
            <a:xfrm>
              <a:off x="6379133" y="4622478"/>
              <a:ext cx="433147" cy="16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53A6EC-7780-46E5-9FBA-5DC406EBE0F6}"/>
                </a:ext>
              </a:extLst>
            </p:cNvPr>
            <p:cNvSpPr/>
            <p:nvPr/>
          </p:nvSpPr>
          <p:spPr>
            <a:xfrm>
              <a:off x="7391250" y="4791199"/>
              <a:ext cx="1988970" cy="120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64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668-C4CD-49D2-A547-A6728196ACF1}"/>
              </a:ext>
            </a:extLst>
          </p:cNvPr>
          <p:cNvSpPr>
            <a:spLocks noGrp="1"/>
          </p:cNvSpPr>
          <p:nvPr>
            <p:ph type="title"/>
          </p:nvPr>
        </p:nvSpPr>
        <p:spPr/>
        <p:txBody>
          <a:bodyPr/>
          <a:lstStyle/>
          <a:p>
            <a:r>
              <a:rPr lang="en-US" dirty="0"/>
              <a:t>Design Exploration with ADL-based Approaches</a:t>
            </a:r>
          </a:p>
        </p:txBody>
      </p:sp>
      <p:sp>
        <p:nvSpPr>
          <p:cNvPr id="3" name="Slide Number Placeholder 2">
            <a:extLst>
              <a:ext uri="{FF2B5EF4-FFF2-40B4-BE49-F238E27FC236}">
                <a16:creationId xmlns:a16="http://schemas.microsoft.com/office/drawing/2014/main" id="{2C27EF66-18E6-4590-AC81-703A82FC00EB}"/>
              </a:ext>
            </a:extLst>
          </p:cNvPr>
          <p:cNvSpPr>
            <a:spLocks noGrp="1"/>
          </p:cNvSpPr>
          <p:nvPr>
            <p:ph type="sldNum" sz="quarter" idx="12"/>
          </p:nvPr>
        </p:nvSpPr>
        <p:spPr/>
        <p:txBody>
          <a:bodyPr/>
          <a:lstStyle/>
          <a:p>
            <a:fld id="{86E00D81-A243-204E-9897-44BD133A87DB}" type="slidenum">
              <a:rPr lang="en-US" smtClean="0"/>
              <a:t>4</a:t>
            </a:fld>
            <a:endParaRPr lang="en-US" dirty="0"/>
          </a:p>
        </p:txBody>
      </p:sp>
      <p:sp>
        <p:nvSpPr>
          <p:cNvPr id="4" name="Content Placeholder 3">
            <a:extLst>
              <a:ext uri="{FF2B5EF4-FFF2-40B4-BE49-F238E27FC236}">
                <a16:creationId xmlns:a16="http://schemas.microsoft.com/office/drawing/2014/main" id="{49BD73D6-F51C-4755-8249-32F1E569114A}"/>
              </a:ext>
            </a:extLst>
          </p:cNvPr>
          <p:cNvSpPr>
            <a:spLocks noGrp="1"/>
          </p:cNvSpPr>
          <p:nvPr>
            <p:ph sz="quarter" idx="1"/>
          </p:nvPr>
        </p:nvSpPr>
        <p:spPr>
          <a:xfrm>
            <a:off x="157507" y="1032692"/>
            <a:ext cx="6005168" cy="2139134"/>
          </a:xfrm>
        </p:spPr>
        <p:txBody>
          <a:bodyPr>
            <a:normAutofit/>
          </a:bodyPr>
          <a:lstStyle/>
          <a:p>
            <a:r>
              <a:rPr lang="en-US" sz="2400" dirty="0"/>
              <a:t>Single architecture is defined via template.</a:t>
            </a:r>
          </a:p>
          <a:p>
            <a:pPr lvl="1"/>
            <a:r>
              <a:rPr lang="en-US" sz="2200" dirty="0"/>
              <a:t>Fixes what kinds of computation and memory units are interconnected in what manner [R1–R4].</a:t>
            </a:r>
          </a:p>
        </p:txBody>
      </p:sp>
      <p:sp>
        <p:nvSpPr>
          <p:cNvPr id="5" name="Content Placeholder 3">
            <a:extLst>
              <a:ext uri="{FF2B5EF4-FFF2-40B4-BE49-F238E27FC236}">
                <a16:creationId xmlns:a16="http://schemas.microsoft.com/office/drawing/2014/main" id="{AD5E0E8D-8B5C-46AA-BDC6-59196A5CA611}"/>
              </a:ext>
            </a:extLst>
          </p:cNvPr>
          <p:cNvSpPr txBox="1">
            <a:spLocks/>
          </p:cNvSpPr>
          <p:nvPr/>
        </p:nvSpPr>
        <p:spPr>
          <a:xfrm>
            <a:off x="6286500" y="1032692"/>
            <a:ext cx="5747993" cy="213913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Design space bounded to architecture.</a:t>
            </a:r>
          </a:p>
          <a:p>
            <a:pPr lvl="1"/>
            <a:r>
              <a:rPr lang="en-US" sz="2200" dirty="0"/>
              <a:t>Designs are hyperparameters of the template architecture [R2–R5].</a:t>
            </a:r>
          </a:p>
        </p:txBody>
      </p:sp>
      <p:pic>
        <p:nvPicPr>
          <p:cNvPr id="6" name="Picture 5">
            <a:extLst>
              <a:ext uri="{FF2B5EF4-FFF2-40B4-BE49-F238E27FC236}">
                <a16:creationId xmlns:a16="http://schemas.microsoft.com/office/drawing/2014/main" id="{1062CC12-C019-49ED-B6D9-06B01527514D}"/>
              </a:ext>
            </a:extLst>
          </p:cNvPr>
          <p:cNvPicPr>
            <a:picLocks noChangeAspect="1"/>
          </p:cNvPicPr>
          <p:nvPr/>
        </p:nvPicPr>
        <p:blipFill rotWithShape="1">
          <a:blip r:embed="rId3"/>
          <a:srcRect b="21858"/>
          <a:stretch/>
        </p:blipFill>
        <p:spPr>
          <a:xfrm>
            <a:off x="8067656" y="2320613"/>
            <a:ext cx="3232150" cy="2216774"/>
          </a:xfrm>
          <a:prstGeom prst="rect">
            <a:avLst/>
          </a:prstGeom>
        </p:spPr>
      </p:pic>
      <p:sp>
        <p:nvSpPr>
          <p:cNvPr id="7" name="TextBox 6">
            <a:extLst>
              <a:ext uri="{FF2B5EF4-FFF2-40B4-BE49-F238E27FC236}">
                <a16:creationId xmlns:a16="http://schemas.microsoft.com/office/drawing/2014/main" id="{1EA5E529-D37A-467A-8844-070ACE21233D}"/>
              </a:ext>
            </a:extLst>
          </p:cNvPr>
          <p:cNvSpPr txBox="1"/>
          <p:nvPr/>
        </p:nvSpPr>
        <p:spPr>
          <a:xfrm>
            <a:off x="7905583" y="4459747"/>
            <a:ext cx="3556295"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Accelerator Datapath Search Space [R5]</a:t>
            </a:r>
          </a:p>
        </p:txBody>
      </p:sp>
      <p:pic>
        <p:nvPicPr>
          <p:cNvPr id="8" name="Picture 7">
            <a:extLst>
              <a:ext uri="{FF2B5EF4-FFF2-40B4-BE49-F238E27FC236}">
                <a16:creationId xmlns:a16="http://schemas.microsoft.com/office/drawing/2014/main" id="{D4239C9F-0A69-49C6-AB8C-370E5354D66A}"/>
              </a:ext>
            </a:extLst>
          </p:cNvPr>
          <p:cNvPicPr>
            <a:picLocks noChangeAspect="1"/>
          </p:cNvPicPr>
          <p:nvPr/>
        </p:nvPicPr>
        <p:blipFill>
          <a:blip r:embed="rId4"/>
          <a:stretch>
            <a:fillRect/>
          </a:stretch>
        </p:blipFill>
        <p:spPr>
          <a:xfrm>
            <a:off x="585690" y="2779898"/>
            <a:ext cx="2554753" cy="1298204"/>
          </a:xfrm>
          <a:prstGeom prst="rect">
            <a:avLst/>
          </a:prstGeom>
        </p:spPr>
      </p:pic>
      <p:pic>
        <p:nvPicPr>
          <p:cNvPr id="9" name="Picture 8">
            <a:extLst>
              <a:ext uri="{FF2B5EF4-FFF2-40B4-BE49-F238E27FC236}">
                <a16:creationId xmlns:a16="http://schemas.microsoft.com/office/drawing/2014/main" id="{B6D257D1-344D-40AF-8B93-3F359CDBAC69}"/>
              </a:ext>
            </a:extLst>
          </p:cNvPr>
          <p:cNvPicPr>
            <a:picLocks noChangeAspect="1"/>
          </p:cNvPicPr>
          <p:nvPr/>
        </p:nvPicPr>
        <p:blipFill>
          <a:blip r:embed="rId5"/>
          <a:stretch>
            <a:fillRect/>
          </a:stretch>
        </p:blipFill>
        <p:spPr>
          <a:xfrm>
            <a:off x="3221480" y="2664404"/>
            <a:ext cx="3405927" cy="1447007"/>
          </a:xfrm>
          <a:prstGeom prst="rect">
            <a:avLst/>
          </a:prstGeom>
        </p:spPr>
      </p:pic>
      <p:sp>
        <p:nvSpPr>
          <p:cNvPr id="10" name="TextBox 9">
            <a:extLst>
              <a:ext uri="{FF2B5EF4-FFF2-40B4-BE49-F238E27FC236}">
                <a16:creationId xmlns:a16="http://schemas.microsoft.com/office/drawing/2014/main" id="{00CEAC32-1870-452E-88CE-D1A2FEEB8879}"/>
              </a:ext>
            </a:extLst>
          </p:cNvPr>
          <p:cNvSpPr txBox="1"/>
          <p:nvPr/>
        </p:nvSpPr>
        <p:spPr>
          <a:xfrm>
            <a:off x="439861" y="4871825"/>
            <a:ext cx="7627795" cy="138499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[R1] </a:t>
            </a:r>
            <a:r>
              <a:rPr lang="en-US" sz="1200" i="1" dirty="0">
                <a:latin typeface="Calibri" panose="020F0502020204030204" pitchFamily="34" charset="0"/>
                <a:cs typeface="Calibri" panose="020F0502020204030204" pitchFamily="34" charset="0"/>
              </a:rPr>
              <a:t>Architecture description language (ADL)-driven software toolkit generation for architectural exploration of programmable SOCs.</a:t>
            </a:r>
            <a:r>
              <a:rPr lang="en-US" sz="1200" dirty="0">
                <a:latin typeface="Calibri" panose="020F0502020204030204" pitchFamily="34" charset="0"/>
                <a:cs typeface="Calibri" panose="020F0502020204030204" pitchFamily="34" charset="0"/>
              </a:rPr>
              <a:t> P. Mishra et al. In TODAES 2004.</a:t>
            </a:r>
          </a:p>
          <a:p>
            <a:r>
              <a:rPr lang="en-US" sz="1200" dirty="0">
                <a:latin typeface="Calibri" panose="020F0502020204030204" pitchFamily="34" charset="0"/>
                <a:cs typeface="Calibri" panose="020F0502020204030204" pitchFamily="34" charset="0"/>
              </a:rPr>
              <a:t>[R2] </a:t>
            </a:r>
            <a:r>
              <a:rPr lang="en-US" sz="1200" i="1" dirty="0">
                <a:latin typeface="Calibri" panose="020F0502020204030204" pitchFamily="34" charset="0"/>
                <a:cs typeface="Calibri" panose="020F0502020204030204" pitchFamily="34" charset="0"/>
              </a:rPr>
              <a:t>CGADL: An architecture description language for </a:t>
            </a:r>
            <a:r>
              <a:rPr lang="en-US" sz="1200" i="1" dirty="0" err="1">
                <a:latin typeface="Calibri" panose="020F0502020204030204" pitchFamily="34" charset="0"/>
                <a:cs typeface="Calibri" panose="020F0502020204030204" pitchFamily="34" charset="0"/>
              </a:rPr>
              <a:t>coarsegrained</a:t>
            </a:r>
            <a:r>
              <a:rPr lang="en-US" sz="1200" i="1" dirty="0">
                <a:latin typeface="Calibri" panose="020F0502020204030204" pitchFamily="34" charset="0"/>
                <a:cs typeface="Calibri" panose="020F0502020204030204" pitchFamily="34" charset="0"/>
              </a:rPr>
              <a:t> reconfigurable arrays. </a:t>
            </a:r>
            <a:r>
              <a:rPr lang="en-US" sz="1200" dirty="0">
                <a:latin typeface="Calibri" panose="020F0502020204030204" pitchFamily="34" charset="0"/>
                <a:cs typeface="Calibri" panose="020F0502020204030204" pitchFamily="34" charset="0"/>
              </a:rPr>
              <a:t>J. Filho et al. In TVLSI 2009.</a:t>
            </a:r>
          </a:p>
          <a:p>
            <a:r>
              <a:rPr lang="en-US" sz="1200" dirty="0">
                <a:latin typeface="Calibri" panose="020F0502020204030204" pitchFamily="34" charset="0"/>
                <a:cs typeface="Calibri" panose="020F0502020204030204" pitchFamily="34" charset="0"/>
              </a:rPr>
              <a:t>[R3] </a:t>
            </a:r>
            <a:r>
              <a:rPr lang="en-US" sz="1200" i="1" dirty="0" err="1">
                <a:latin typeface="Calibri" panose="020F0502020204030204" pitchFamily="34" charset="0"/>
                <a:cs typeface="Calibri" panose="020F0502020204030204" pitchFamily="34" charset="0"/>
              </a:rPr>
              <a:t>Timeloop</a:t>
            </a:r>
            <a:r>
              <a:rPr lang="en-US" sz="1200" i="1" dirty="0">
                <a:latin typeface="Calibri" panose="020F0502020204030204" pitchFamily="34" charset="0"/>
                <a:cs typeface="Calibri" panose="020F0502020204030204" pitchFamily="34" charset="0"/>
              </a:rPr>
              <a:t>: A systematic approach to </a:t>
            </a:r>
            <a:r>
              <a:rPr lang="en-US" sz="1200" i="1" dirty="0" err="1">
                <a:latin typeface="Calibri" panose="020F0502020204030204" pitchFamily="34" charset="0"/>
                <a:cs typeface="Calibri" panose="020F0502020204030204" pitchFamily="34" charset="0"/>
              </a:rPr>
              <a:t>dnn</a:t>
            </a:r>
            <a:r>
              <a:rPr lang="en-US" sz="1200" i="1" dirty="0">
                <a:latin typeface="Calibri" panose="020F0502020204030204" pitchFamily="34" charset="0"/>
                <a:cs typeface="Calibri" panose="020F0502020204030204" pitchFamily="34" charset="0"/>
              </a:rPr>
              <a:t> accelerator evaluation.</a:t>
            </a:r>
            <a:r>
              <a:rPr lang="en-US" sz="1200" dirty="0">
                <a:latin typeface="Calibri" panose="020F0502020204030204" pitchFamily="34" charset="0"/>
                <a:cs typeface="Calibri" panose="020F0502020204030204" pitchFamily="34" charset="0"/>
              </a:rPr>
              <a:t> A. Parashar et al. In ISPASS 2019.</a:t>
            </a:r>
          </a:p>
          <a:p>
            <a:r>
              <a:rPr lang="en-US" sz="1200" dirty="0">
                <a:latin typeface="Calibri" panose="020F0502020204030204" pitchFamily="34" charset="0"/>
                <a:cs typeface="Calibri" panose="020F0502020204030204" pitchFamily="34" charset="0"/>
              </a:rPr>
              <a:t>[R4] </a:t>
            </a:r>
            <a:r>
              <a:rPr lang="en-US" sz="1200" i="1" dirty="0" err="1">
                <a:latin typeface="Calibri" panose="020F0502020204030204" pitchFamily="34" charset="0"/>
                <a:cs typeface="Calibri" panose="020F0502020204030204" pitchFamily="34" charset="0"/>
              </a:rPr>
              <a:t>MAGNet</a:t>
            </a:r>
            <a:r>
              <a:rPr lang="en-US" sz="1200" i="1" dirty="0">
                <a:latin typeface="Calibri" panose="020F0502020204030204" pitchFamily="34" charset="0"/>
                <a:cs typeface="Calibri" panose="020F0502020204030204" pitchFamily="34" charset="0"/>
              </a:rPr>
              <a:t>: A Modular Accelerator Generator for Neural Networks. </a:t>
            </a:r>
            <a:r>
              <a:rPr lang="en-US" sz="1200" dirty="0">
                <a:latin typeface="Calibri" panose="020F0502020204030204" pitchFamily="34" charset="0"/>
                <a:cs typeface="Calibri" panose="020F0502020204030204" pitchFamily="34" charset="0"/>
              </a:rPr>
              <a:t>R. Venkatesan et al. In ICCAD 2019.</a:t>
            </a:r>
          </a:p>
          <a:p>
            <a:r>
              <a:rPr lang="en-US" sz="1200" dirty="0">
                <a:latin typeface="Calibri" panose="020F0502020204030204" pitchFamily="34" charset="0"/>
                <a:cs typeface="Calibri" panose="020F0502020204030204" pitchFamily="34" charset="0"/>
              </a:rPr>
              <a:t>[R5] </a:t>
            </a:r>
            <a:r>
              <a:rPr lang="en-US" sz="1200" i="1" dirty="0">
                <a:latin typeface="Calibri" panose="020F0502020204030204" pitchFamily="34" charset="0"/>
                <a:cs typeface="Calibri" panose="020F0502020204030204" pitchFamily="34" charset="0"/>
              </a:rPr>
              <a:t>A Full-Stack Search Technique for Domain Optimized Deep Learning Accelerators.</a:t>
            </a:r>
            <a:r>
              <a:rPr lang="en-US" sz="1200" dirty="0">
                <a:latin typeface="Calibri" panose="020F0502020204030204" pitchFamily="34" charset="0"/>
                <a:cs typeface="Calibri" panose="020F0502020204030204" pitchFamily="34" charset="0"/>
              </a:rPr>
              <a:t> D. Zhang et al. In ASPLOS 2022.</a:t>
            </a:r>
          </a:p>
          <a:p>
            <a:endParaRPr lang="en-US" sz="1200" i="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360AF21-21AB-4321-AEDC-DCD74BF72990}"/>
              </a:ext>
            </a:extLst>
          </p:cNvPr>
          <p:cNvSpPr txBox="1"/>
          <p:nvPr/>
        </p:nvSpPr>
        <p:spPr>
          <a:xfrm>
            <a:off x="3448198" y="4107498"/>
            <a:ext cx="2704649" cy="584775"/>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Defining Eyeriss-like architecture in </a:t>
            </a:r>
            <a:r>
              <a:rPr lang="en-US" sz="1600" b="1" dirty="0" err="1">
                <a:latin typeface="Calibri" panose="020F0502020204030204" pitchFamily="34" charset="0"/>
                <a:cs typeface="Calibri" panose="020F0502020204030204" pitchFamily="34" charset="0"/>
              </a:rPr>
              <a:t>Timeloop</a:t>
            </a:r>
            <a:r>
              <a:rPr lang="en-US" sz="1600" b="1" dirty="0">
                <a:latin typeface="Calibri" panose="020F0502020204030204" pitchFamily="34" charset="0"/>
                <a:cs typeface="Calibri" panose="020F0502020204030204" pitchFamily="34" charset="0"/>
              </a:rPr>
              <a:t> [R3]</a:t>
            </a:r>
          </a:p>
        </p:txBody>
      </p:sp>
      <p:sp>
        <p:nvSpPr>
          <p:cNvPr id="12" name="TextBox 11">
            <a:extLst>
              <a:ext uri="{FF2B5EF4-FFF2-40B4-BE49-F238E27FC236}">
                <a16:creationId xmlns:a16="http://schemas.microsoft.com/office/drawing/2014/main" id="{BA085232-3348-41DD-8B07-C8631F24C42D}"/>
              </a:ext>
            </a:extLst>
          </p:cNvPr>
          <p:cNvSpPr txBox="1"/>
          <p:nvPr/>
        </p:nvSpPr>
        <p:spPr>
          <a:xfrm>
            <a:off x="516831" y="4107498"/>
            <a:ext cx="2704649"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Example NPU architecture.</a:t>
            </a:r>
          </a:p>
        </p:txBody>
      </p:sp>
    </p:spTree>
    <p:extLst>
      <p:ext uri="{BB962C8B-B14F-4D97-AF65-F5344CB8AC3E}">
        <p14:creationId xmlns:p14="http://schemas.microsoft.com/office/powerpoint/2010/main" val="323730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Challenges with ADL-based Design Approaches</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5</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p:txBody>
          <a:bodyPr/>
          <a:lstStyle/>
          <a:p>
            <a:pPr marL="0" indent="0">
              <a:lnSpc>
                <a:spcPct val="150000"/>
              </a:lnSpc>
              <a:buNone/>
            </a:pPr>
            <a:r>
              <a:rPr lang="en-US" dirty="0"/>
              <a:t>1. Design Inefficiency</a:t>
            </a:r>
          </a:p>
          <a:p>
            <a:pPr marL="0" indent="0">
              <a:lnSpc>
                <a:spcPct val="150000"/>
              </a:lnSpc>
              <a:buNone/>
            </a:pPr>
            <a:r>
              <a:rPr lang="en-US" dirty="0"/>
              <a:t>2. Reusability</a:t>
            </a:r>
          </a:p>
          <a:p>
            <a:pPr marL="0" indent="0">
              <a:lnSpc>
                <a:spcPct val="150000"/>
              </a:lnSpc>
              <a:buNone/>
            </a:pPr>
            <a:r>
              <a:rPr lang="en-US" dirty="0"/>
              <a:t>3. </a:t>
            </a:r>
            <a:r>
              <a:rPr lang="en-US" dirty="0" err="1"/>
              <a:t>Explainability</a:t>
            </a:r>
            <a:endParaRPr lang="en-US" dirty="0"/>
          </a:p>
          <a:p>
            <a:pPr marL="0" indent="0">
              <a:lnSpc>
                <a:spcPct val="150000"/>
              </a:lnSpc>
              <a:buNone/>
            </a:pPr>
            <a:r>
              <a:rPr lang="en-US" dirty="0"/>
              <a:t>4. Agility</a:t>
            </a:r>
          </a:p>
        </p:txBody>
      </p:sp>
    </p:spTree>
    <p:extLst>
      <p:ext uri="{BB962C8B-B14F-4D97-AF65-F5344CB8AC3E}">
        <p14:creationId xmlns:p14="http://schemas.microsoft.com/office/powerpoint/2010/main" val="79140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1. Inefficiency: Leaving Broad Space Unexplored</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6</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57507" y="1032692"/>
            <a:ext cx="7576793" cy="3144198"/>
          </a:xfrm>
        </p:spPr>
        <p:txBody>
          <a:bodyPr>
            <a:normAutofit lnSpcReduction="10000"/>
          </a:bodyPr>
          <a:lstStyle/>
          <a:p>
            <a:r>
              <a:rPr lang="en-US" sz="2400" dirty="0"/>
              <a:t>Need for efficient designs.</a:t>
            </a:r>
          </a:p>
          <a:p>
            <a:pPr lvl="1"/>
            <a:r>
              <a:rPr lang="en-US" sz="2000" dirty="0"/>
              <a:t>App execution requirements may become more stringent </a:t>
            </a:r>
            <a:br>
              <a:rPr lang="en-US" sz="2000" dirty="0"/>
            </a:br>
            <a:r>
              <a:rPr lang="en-US" sz="2000" dirty="0"/>
              <a:t>over time [R1].</a:t>
            </a:r>
          </a:p>
          <a:p>
            <a:pPr lvl="1"/>
            <a:r>
              <a:rPr lang="en-US" sz="2000" dirty="0"/>
              <a:t>Workload functionality evolve [R2].</a:t>
            </a:r>
          </a:p>
          <a:p>
            <a:pPr marL="0" indent="0">
              <a:buNone/>
            </a:pPr>
            <a:endParaRPr lang="en-US" sz="2400" dirty="0"/>
          </a:p>
          <a:p>
            <a:r>
              <a:rPr lang="en-US" sz="2400" dirty="0"/>
              <a:t>Architectures unexplored during design process can be much more efficient, over pre-designed template.</a:t>
            </a:r>
          </a:p>
          <a:p>
            <a:pPr lvl="1"/>
            <a:r>
              <a:rPr lang="en-US" sz="2000" dirty="0"/>
              <a:t>For memory-bounded ML models, data may not be reused. So, architectures obviating shared buffers can be efficient. [R2, R3]</a:t>
            </a:r>
          </a:p>
        </p:txBody>
      </p:sp>
      <p:pic>
        <p:nvPicPr>
          <p:cNvPr id="6" name="Picture 5">
            <a:extLst>
              <a:ext uri="{FF2B5EF4-FFF2-40B4-BE49-F238E27FC236}">
                <a16:creationId xmlns:a16="http://schemas.microsoft.com/office/drawing/2014/main" id="{1DCB992D-B4D3-44AB-A068-B9319E56D0ED}"/>
              </a:ext>
            </a:extLst>
          </p:cNvPr>
          <p:cNvPicPr>
            <a:picLocks noChangeAspect="1"/>
          </p:cNvPicPr>
          <p:nvPr/>
        </p:nvPicPr>
        <p:blipFill>
          <a:blip r:embed="rId3"/>
          <a:stretch>
            <a:fillRect/>
          </a:stretch>
        </p:blipFill>
        <p:spPr>
          <a:xfrm>
            <a:off x="8552106" y="1153802"/>
            <a:ext cx="3038935" cy="1544242"/>
          </a:xfrm>
          <a:prstGeom prst="rect">
            <a:avLst/>
          </a:prstGeom>
        </p:spPr>
      </p:pic>
      <p:sp>
        <p:nvSpPr>
          <p:cNvPr id="8" name="TextBox 7">
            <a:extLst>
              <a:ext uri="{FF2B5EF4-FFF2-40B4-BE49-F238E27FC236}">
                <a16:creationId xmlns:a16="http://schemas.microsoft.com/office/drawing/2014/main" id="{2DB55BEC-E219-48DD-A994-AAA374943B89}"/>
              </a:ext>
            </a:extLst>
          </p:cNvPr>
          <p:cNvSpPr txBox="1"/>
          <p:nvPr/>
        </p:nvSpPr>
        <p:spPr>
          <a:xfrm>
            <a:off x="469016" y="4788513"/>
            <a:ext cx="8236069" cy="1169551"/>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[R1] </a:t>
            </a:r>
            <a:r>
              <a:rPr lang="en-US" sz="1400" i="1" dirty="0">
                <a:latin typeface="Calibri" panose="020F0502020204030204" pitchFamily="34" charset="0"/>
                <a:cs typeface="Calibri" panose="020F0502020204030204" pitchFamily="34" charset="0"/>
              </a:rPr>
              <a:t>In-Datacenter Performance Analysis of a Tensor Processing Unit.</a:t>
            </a:r>
            <a:r>
              <a:rPr lang="en-US" sz="1400" dirty="0">
                <a:latin typeface="Calibri" panose="020F0502020204030204" pitchFamily="34" charset="0"/>
                <a:cs typeface="Calibri" panose="020F0502020204030204" pitchFamily="34" charset="0"/>
              </a:rPr>
              <a:t> N. </a:t>
            </a:r>
            <a:r>
              <a:rPr lang="en-US" sz="1400" dirty="0" err="1">
                <a:latin typeface="Calibri" panose="020F0502020204030204" pitchFamily="34" charset="0"/>
                <a:cs typeface="Calibri" panose="020F0502020204030204" pitchFamily="34" charset="0"/>
              </a:rPr>
              <a:t>Jouppi</a:t>
            </a:r>
            <a:r>
              <a:rPr lang="en-US" sz="1400" dirty="0">
                <a:latin typeface="Calibri" panose="020F0502020204030204" pitchFamily="34" charset="0"/>
                <a:cs typeface="Calibri" panose="020F0502020204030204" pitchFamily="34" charset="0"/>
              </a:rPr>
              <a:t> et al. In ISCA 2017.</a:t>
            </a:r>
          </a:p>
          <a:p>
            <a:r>
              <a:rPr lang="en-US" sz="1400" dirty="0">
                <a:latin typeface="Calibri" panose="020F0502020204030204" pitchFamily="34" charset="0"/>
                <a:cs typeface="Calibri" panose="020F0502020204030204" pitchFamily="34" charset="0"/>
              </a:rPr>
              <a:t>[R2] </a:t>
            </a:r>
            <a:r>
              <a:rPr lang="en-US" sz="1400" i="1" dirty="0">
                <a:latin typeface="Calibri" panose="020F0502020204030204" pitchFamily="34" charset="0"/>
                <a:cs typeface="Calibri" panose="020F0502020204030204" pitchFamily="34" charset="0"/>
              </a:rPr>
              <a:t>Hardware Acceleration of Sparse and Irregular Tensor Computations of ML Models: A Survey and Insights.</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S. Dave et al. In Proceedings of the IEEE 2021.</a:t>
            </a:r>
          </a:p>
          <a:p>
            <a:r>
              <a:rPr lang="en-US" sz="1400" dirty="0">
                <a:latin typeface="Calibri" panose="020F0502020204030204" pitchFamily="34" charset="0"/>
                <a:cs typeface="Calibri" panose="020F0502020204030204" pitchFamily="34" charset="0"/>
              </a:rPr>
              <a:t>[R3] </a:t>
            </a:r>
            <a:r>
              <a:rPr lang="en-US" sz="1400" i="1" dirty="0">
                <a:latin typeface="Calibri" panose="020F0502020204030204" pitchFamily="34" charset="0"/>
                <a:cs typeface="Calibri" panose="020F0502020204030204" pitchFamily="34" charset="0"/>
              </a:rPr>
              <a:t>TETRIS: Scalable and Efficient Neural Network Acceleration with 3D Memory.</a:t>
            </a:r>
            <a:r>
              <a:rPr lang="en-US" sz="1400" dirty="0">
                <a:latin typeface="Calibri" panose="020F0502020204030204" pitchFamily="34" charset="0"/>
                <a:cs typeface="Calibri" panose="020F0502020204030204" pitchFamily="34" charset="0"/>
              </a:rPr>
              <a:t> M Gao et al. In ASPLOS 2017.</a:t>
            </a:r>
          </a:p>
          <a:p>
            <a:r>
              <a:rPr lang="en-US" sz="1400" dirty="0">
                <a:latin typeface="Calibri" panose="020F0502020204030204" pitchFamily="34" charset="0"/>
                <a:cs typeface="Calibri" panose="020F0502020204030204" pitchFamily="34" charset="0"/>
              </a:rPr>
              <a:t>[R4] </a:t>
            </a:r>
            <a:r>
              <a:rPr lang="en-US" sz="1400" i="1" dirty="0" err="1">
                <a:latin typeface="Calibri" panose="020F0502020204030204" pitchFamily="34" charset="0"/>
                <a:cs typeface="Calibri" panose="020F0502020204030204" pitchFamily="34" charset="0"/>
              </a:rPr>
              <a:t>Cambricon</a:t>
            </a:r>
            <a:r>
              <a:rPr lang="en-US" sz="1400" i="1" dirty="0">
                <a:latin typeface="Calibri" panose="020F0502020204030204" pitchFamily="34" charset="0"/>
                <a:cs typeface="Calibri" panose="020F0502020204030204" pitchFamily="34" charset="0"/>
              </a:rPr>
              <a:t>-X: An Accelerator for Sparse Neural Networks.</a:t>
            </a:r>
            <a:r>
              <a:rPr lang="en-US" sz="1400" dirty="0">
                <a:latin typeface="Calibri" panose="020F0502020204030204" pitchFamily="34" charset="0"/>
                <a:cs typeface="Calibri" panose="020F0502020204030204" pitchFamily="34" charset="0"/>
              </a:rPr>
              <a:t> S. Zhang et al. In MICRO 2017.</a:t>
            </a:r>
          </a:p>
        </p:txBody>
      </p:sp>
      <p:sp>
        <p:nvSpPr>
          <p:cNvPr id="9" name="TextBox 8">
            <a:extLst>
              <a:ext uri="{FF2B5EF4-FFF2-40B4-BE49-F238E27FC236}">
                <a16:creationId xmlns:a16="http://schemas.microsoft.com/office/drawing/2014/main" id="{A16E6996-8FD5-47D4-BAE0-13B361286649}"/>
              </a:ext>
            </a:extLst>
          </p:cNvPr>
          <p:cNvSpPr txBox="1"/>
          <p:nvPr/>
        </p:nvSpPr>
        <p:spPr>
          <a:xfrm>
            <a:off x="8873919" y="2680440"/>
            <a:ext cx="2460978" cy="646331"/>
          </a:xfrm>
          <a:prstGeom prst="rect">
            <a:avLst/>
          </a:prstGeom>
          <a:noFill/>
        </p:spPr>
        <p:txBody>
          <a:bodyPr wrap="square" rtlCol="0">
            <a:spAutoFit/>
          </a:bodyPr>
          <a:lstStyle/>
          <a:p>
            <a:pPr algn="ctr"/>
            <a:r>
              <a:rPr lang="en-US" dirty="0"/>
              <a:t>Accelerator with buffer shared among PEs.</a:t>
            </a:r>
          </a:p>
        </p:txBody>
      </p:sp>
      <p:pic>
        <p:nvPicPr>
          <p:cNvPr id="10" name="Picture 9">
            <a:extLst>
              <a:ext uri="{FF2B5EF4-FFF2-40B4-BE49-F238E27FC236}">
                <a16:creationId xmlns:a16="http://schemas.microsoft.com/office/drawing/2014/main" id="{468A059B-3F01-4432-9817-7E0B5E28E498}"/>
              </a:ext>
            </a:extLst>
          </p:cNvPr>
          <p:cNvPicPr>
            <a:picLocks noChangeAspect="1"/>
          </p:cNvPicPr>
          <p:nvPr/>
        </p:nvPicPr>
        <p:blipFill>
          <a:blip r:embed="rId4"/>
          <a:stretch>
            <a:fillRect/>
          </a:stretch>
        </p:blipFill>
        <p:spPr>
          <a:xfrm>
            <a:off x="9167608" y="3434519"/>
            <a:ext cx="1839059" cy="1877214"/>
          </a:xfrm>
          <a:prstGeom prst="rect">
            <a:avLst/>
          </a:prstGeom>
        </p:spPr>
      </p:pic>
      <p:sp>
        <p:nvSpPr>
          <p:cNvPr id="11" name="TextBox 10">
            <a:extLst>
              <a:ext uri="{FF2B5EF4-FFF2-40B4-BE49-F238E27FC236}">
                <a16:creationId xmlns:a16="http://schemas.microsoft.com/office/drawing/2014/main" id="{FD9C39DC-E185-4DD0-AC48-A94F200C40BC}"/>
              </a:ext>
            </a:extLst>
          </p:cNvPr>
          <p:cNvSpPr txBox="1"/>
          <p:nvPr/>
        </p:nvSpPr>
        <p:spPr>
          <a:xfrm>
            <a:off x="8420159" y="5311733"/>
            <a:ext cx="3302825" cy="646331"/>
          </a:xfrm>
          <a:prstGeom prst="rect">
            <a:avLst/>
          </a:prstGeom>
          <a:noFill/>
        </p:spPr>
        <p:txBody>
          <a:bodyPr wrap="square" rtlCol="0">
            <a:spAutoFit/>
          </a:bodyPr>
          <a:lstStyle/>
          <a:p>
            <a:pPr algn="ctr"/>
            <a:r>
              <a:rPr lang="en-US" dirty="0"/>
              <a:t>Accelerator with unicasting tensors to PEs [R4].</a:t>
            </a:r>
          </a:p>
        </p:txBody>
      </p:sp>
    </p:spTree>
    <p:extLst>
      <p:ext uri="{BB962C8B-B14F-4D97-AF65-F5344CB8AC3E}">
        <p14:creationId xmlns:p14="http://schemas.microsoft.com/office/powerpoint/2010/main" val="163303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5C8E5C-BCFC-48C6-B568-648615F7BEE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128479" y="4325236"/>
            <a:ext cx="4463364" cy="1930260"/>
          </a:xfrm>
          <a:prstGeom prst="rect">
            <a:avLst/>
          </a:prstGeom>
        </p:spPr>
      </p:pic>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sz="4000" dirty="0"/>
              <a:t>2. Reusability: Tools Unapplicable for New Architecture</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7</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57507" y="1032691"/>
            <a:ext cx="6243293" cy="4792617"/>
          </a:xfrm>
        </p:spPr>
        <p:txBody>
          <a:bodyPr>
            <a:normAutofit/>
          </a:bodyPr>
          <a:lstStyle/>
          <a:p>
            <a:r>
              <a:rPr lang="en-US" sz="2400" dirty="0"/>
              <a:t>Architectural innovations required as workload evolve.</a:t>
            </a:r>
          </a:p>
          <a:p>
            <a:pPr lvl="1"/>
            <a:r>
              <a:rPr lang="en-US" sz="2000" dirty="0"/>
              <a:t>Memory, compute needs for AI models double every few months [R1, R2].</a:t>
            </a:r>
          </a:p>
          <a:p>
            <a:pPr lvl="1"/>
            <a:r>
              <a:rPr lang="en-US" sz="2000" dirty="0"/>
              <a:t>Support specializations like sparsity or novel implementations of components, e.g., mixed-precision compute units [R2].</a:t>
            </a:r>
          </a:p>
          <a:p>
            <a:endParaRPr lang="en-US" sz="2400" dirty="0"/>
          </a:p>
          <a:p>
            <a:r>
              <a:rPr lang="en-US" sz="2400" dirty="0"/>
              <a:t>But we can’t reuse tools from system stack.</a:t>
            </a:r>
          </a:p>
          <a:p>
            <a:pPr lvl="1"/>
            <a:r>
              <a:rPr lang="en-US" sz="2000" dirty="0"/>
              <a:t>Mapping space formulation, simulators, cost models were built for one template.</a:t>
            </a:r>
          </a:p>
        </p:txBody>
      </p:sp>
      <p:pic>
        <p:nvPicPr>
          <p:cNvPr id="8" name="Picture 7">
            <a:extLst>
              <a:ext uri="{FF2B5EF4-FFF2-40B4-BE49-F238E27FC236}">
                <a16:creationId xmlns:a16="http://schemas.microsoft.com/office/drawing/2014/main" id="{8820A701-6990-44A7-87E3-0981ED713D02}"/>
              </a:ext>
            </a:extLst>
          </p:cNvPr>
          <p:cNvPicPr>
            <a:picLocks noChangeAspect="1"/>
          </p:cNvPicPr>
          <p:nvPr/>
        </p:nvPicPr>
        <p:blipFill rotWithShape="1">
          <a:blip r:embed="rId4"/>
          <a:srcRect l="19477" r="58978" b="32389"/>
          <a:stretch/>
        </p:blipFill>
        <p:spPr>
          <a:xfrm>
            <a:off x="9830855" y="3439813"/>
            <a:ext cx="654755" cy="1044084"/>
          </a:xfrm>
          <a:prstGeom prst="rect">
            <a:avLst/>
          </a:prstGeom>
        </p:spPr>
      </p:pic>
      <p:sp>
        <p:nvSpPr>
          <p:cNvPr id="10" name="Arrow: Down 9">
            <a:extLst>
              <a:ext uri="{FF2B5EF4-FFF2-40B4-BE49-F238E27FC236}">
                <a16:creationId xmlns:a16="http://schemas.microsoft.com/office/drawing/2014/main" id="{3713A0F1-9AEF-45D1-A4AD-9C1B50C27DB7}"/>
              </a:ext>
            </a:extLst>
          </p:cNvPr>
          <p:cNvSpPr/>
          <p:nvPr/>
        </p:nvSpPr>
        <p:spPr>
          <a:xfrm rot="18975268">
            <a:off x="10645676" y="4282184"/>
            <a:ext cx="192862" cy="31406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BE8C828-07FB-49C3-A9DC-265F8445842B}"/>
              </a:ext>
            </a:extLst>
          </p:cNvPr>
          <p:cNvPicPr>
            <a:picLocks noChangeAspect="1"/>
          </p:cNvPicPr>
          <p:nvPr/>
        </p:nvPicPr>
        <p:blipFill>
          <a:blip r:embed="rId5"/>
          <a:stretch>
            <a:fillRect/>
          </a:stretch>
        </p:blipFill>
        <p:spPr>
          <a:xfrm>
            <a:off x="6922521" y="977103"/>
            <a:ext cx="4165030" cy="2071753"/>
          </a:xfrm>
          <a:prstGeom prst="rect">
            <a:avLst/>
          </a:prstGeom>
        </p:spPr>
      </p:pic>
      <p:sp>
        <p:nvSpPr>
          <p:cNvPr id="15" name="TextBox 14">
            <a:extLst>
              <a:ext uri="{FF2B5EF4-FFF2-40B4-BE49-F238E27FC236}">
                <a16:creationId xmlns:a16="http://schemas.microsoft.com/office/drawing/2014/main" id="{F8E285B5-A652-4323-9465-A89323001049}"/>
              </a:ext>
            </a:extLst>
          </p:cNvPr>
          <p:cNvSpPr txBox="1"/>
          <p:nvPr/>
        </p:nvSpPr>
        <p:spPr>
          <a:xfrm>
            <a:off x="7832078" y="2981188"/>
            <a:ext cx="256127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AI and Compute [R1, R2]</a:t>
            </a:r>
          </a:p>
        </p:txBody>
      </p:sp>
      <p:sp>
        <p:nvSpPr>
          <p:cNvPr id="18" name="TextBox 17">
            <a:extLst>
              <a:ext uri="{FF2B5EF4-FFF2-40B4-BE49-F238E27FC236}">
                <a16:creationId xmlns:a16="http://schemas.microsoft.com/office/drawing/2014/main" id="{B5A94A15-4CA3-4791-A00E-E5160B7A4B38}"/>
              </a:ext>
            </a:extLst>
          </p:cNvPr>
          <p:cNvSpPr txBox="1"/>
          <p:nvPr/>
        </p:nvSpPr>
        <p:spPr>
          <a:xfrm>
            <a:off x="557315" y="5343185"/>
            <a:ext cx="5982177" cy="738664"/>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[R1]</a:t>
            </a:r>
            <a:r>
              <a:rPr lang="en-US" sz="1400" i="1" dirty="0">
                <a:latin typeface="Calibri" panose="020F0502020204030204" pitchFamily="34" charset="0"/>
                <a:cs typeface="Calibri" panose="020F0502020204030204" pitchFamily="34" charset="0"/>
              </a:rPr>
              <a:t> AI and Memory Wall.</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Gholami</a:t>
            </a:r>
            <a:r>
              <a:rPr lang="en-US" sz="1400" dirty="0">
                <a:latin typeface="Calibri" panose="020F0502020204030204" pitchFamily="34" charset="0"/>
                <a:cs typeface="Calibri" panose="020F0502020204030204" pitchFamily="34" charset="0"/>
              </a:rPr>
              <a:t> et al. Medium Blogpost, 2021</a:t>
            </a:r>
          </a:p>
          <a:p>
            <a:r>
              <a:rPr lang="en-US" sz="1400" dirty="0">
                <a:latin typeface="Calibri" panose="020F0502020204030204" pitchFamily="34" charset="0"/>
                <a:cs typeface="Calibri" panose="020F0502020204030204" pitchFamily="34" charset="0"/>
              </a:rPr>
              <a:t>[R2] </a:t>
            </a:r>
            <a:r>
              <a:rPr lang="en-US" sz="1400" i="1" dirty="0">
                <a:latin typeface="Calibri" panose="020F0502020204030204" pitchFamily="34" charset="0"/>
                <a:cs typeface="Calibri" panose="020F0502020204030204" pitchFamily="34" charset="0"/>
              </a:rPr>
              <a:t>Hardware Acceleration of Sparse and Irregular Tensor Computations of ML </a:t>
            </a:r>
            <a:br>
              <a:rPr lang="en-US" sz="1400" i="1" dirty="0">
                <a:latin typeface="Calibri" panose="020F0502020204030204" pitchFamily="34" charset="0"/>
                <a:cs typeface="Calibri" panose="020F0502020204030204" pitchFamily="34" charset="0"/>
              </a:rPr>
            </a:br>
            <a:r>
              <a:rPr lang="en-US" sz="1400" i="1" dirty="0">
                <a:latin typeface="Calibri" panose="020F0502020204030204" pitchFamily="34" charset="0"/>
                <a:cs typeface="Calibri" panose="020F0502020204030204" pitchFamily="34" charset="0"/>
              </a:rPr>
              <a:t>Models: A Survey and Insights. </a:t>
            </a:r>
            <a:r>
              <a:rPr lang="en-US" sz="1400" dirty="0">
                <a:latin typeface="Calibri" panose="020F0502020204030204" pitchFamily="34" charset="0"/>
                <a:cs typeface="Calibri" panose="020F0502020204030204" pitchFamily="34" charset="0"/>
              </a:rPr>
              <a:t>S. Dave et al. In Proceedings of the IEEE 2021.</a:t>
            </a:r>
          </a:p>
        </p:txBody>
      </p:sp>
      <p:cxnSp>
        <p:nvCxnSpPr>
          <p:cNvPr id="22" name="Straight Connector 21">
            <a:extLst>
              <a:ext uri="{FF2B5EF4-FFF2-40B4-BE49-F238E27FC236}">
                <a16:creationId xmlns:a16="http://schemas.microsoft.com/office/drawing/2014/main" id="{F5A4BBE2-FFD2-46D0-8001-01879E0E1BEA}"/>
              </a:ext>
            </a:extLst>
          </p:cNvPr>
          <p:cNvCxnSpPr>
            <a:cxnSpLocks/>
          </p:cNvCxnSpPr>
          <p:nvPr/>
        </p:nvCxnSpPr>
        <p:spPr>
          <a:xfrm flipV="1">
            <a:off x="9241972" y="3428999"/>
            <a:ext cx="588883" cy="1190335"/>
          </a:xfrm>
          <a:prstGeom prst="line">
            <a:avLst/>
          </a:prstGeom>
          <a:ln w="3175">
            <a:solidFill>
              <a:schemeClr val="bg1">
                <a:lumMod val="8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51C3DA6-BB07-45A7-BF79-3724DCDF22E1}"/>
              </a:ext>
            </a:extLst>
          </p:cNvPr>
          <p:cNvCxnSpPr>
            <a:cxnSpLocks/>
          </p:cNvCxnSpPr>
          <p:nvPr/>
        </p:nvCxnSpPr>
        <p:spPr>
          <a:xfrm flipV="1">
            <a:off x="9497287" y="4439214"/>
            <a:ext cx="395084" cy="180120"/>
          </a:xfrm>
          <a:prstGeom prst="line">
            <a:avLst/>
          </a:prstGeom>
          <a:ln w="3175">
            <a:solidFill>
              <a:schemeClr val="bg1">
                <a:lumMod val="8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CA1DB4BE-A003-437F-A155-1ED64440055F}"/>
              </a:ext>
            </a:extLst>
          </p:cNvPr>
          <p:cNvSpPr txBox="1"/>
          <p:nvPr/>
        </p:nvSpPr>
        <p:spPr>
          <a:xfrm>
            <a:off x="6884421" y="3494239"/>
            <a:ext cx="2708887" cy="830997"/>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Exploiting sparsity, especially unstructured, requires additional HW support. [R2]</a:t>
            </a:r>
          </a:p>
        </p:txBody>
      </p:sp>
    </p:spTree>
    <p:extLst>
      <p:ext uri="{BB962C8B-B14F-4D97-AF65-F5344CB8AC3E}">
        <p14:creationId xmlns:p14="http://schemas.microsoft.com/office/powerpoint/2010/main" val="25382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sz="4000" dirty="0"/>
              <a:t>3. Explainability: Hard to Infer Outputs and Decisions</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8</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12352" y="1032691"/>
            <a:ext cx="7058976" cy="4792617"/>
          </a:xfrm>
        </p:spPr>
        <p:txBody>
          <a:bodyPr>
            <a:normAutofit/>
          </a:bodyPr>
          <a:lstStyle/>
          <a:p>
            <a:r>
              <a:rPr lang="en-US" dirty="0"/>
              <a:t>Not obvious why design yields certain costs</a:t>
            </a:r>
          </a:p>
          <a:p>
            <a:pPr lvl="1"/>
            <a:r>
              <a:rPr lang="en-US" dirty="0"/>
              <a:t>Understand implications </a:t>
            </a:r>
          </a:p>
          <a:p>
            <a:pPr lvl="2"/>
            <a:r>
              <a:rPr lang="en-US" dirty="0"/>
              <a:t>How variations in workloads, architecture, </a:t>
            </a:r>
            <a:br>
              <a:rPr lang="en-US" dirty="0"/>
            </a:br>
            <a:r>
              <a:rPr lang="en-US" dirty="0"/>
              <a:t>software optimizations impact costs</a:t>
            </a:r>
          </a:p>
          <a:p>
            <a:pPr lvl="1"/>
            <a:r>
              <a:rPr lang="en-US" dirty="0"/>
              <a:t>Productivity</a:t>
            </a:r>
          </a:p>
          <a:p>
            <a:pPr lvl="2"/>
            <a:r>
              <a:rPr lang="en-US" dirty="0"/>
              <a:t>Fine-tuning of design is challenging.</a:t>
            </a:r>
          </a:p>
          <a:p>
            <a:pPr marL="594360" lvl="2" indent="0">
              <a:buNone/>
            </a:pPr>
            <a:endParaRPr lang="en-US" dirty="0"/>
          </a:p>
          <a:p>
            <a:r>
              <a:rPr lang="en-US" dirty="0"/>
              <a:t>Optimality of obtained solution</a:t>
            </a:r>
          </a:p>
        </p:txBody>
      </p:sp>
      <p:grpSp>
        <p:nvGrpSpPr>
          <p:cNvPr id="19" name="Group 18">
            <a:extLst>
              <a:ext uri="{FF2B5EF4-FFF2-40B4-BE49-F238E27FC236}">
                <a16:creationId xmlns:a16="http://schemas.microsoft.com/office/drawing/2014/main" id="{ED981C56-BB63-422B-9F24-51EDD2217509}"/>
              </a:ext>
            </a:extLst>
          </p:cNvPr>
          <p:cNvGrpSpPr/>
          <p:nvPr/>
        </p:nvGrpSpPr>
        <p:grpSpPr>
          <a:xfrm>
            <a:off x="7379669" y="2208261"/>
            <a:ext cx="4374947" cy="797422"/>
            <a:chOff x="6525477" y="2293083"/>
            <a:chExt cx="4864511" cy="898427"/>
          </a:xfrm>
        </p:grpSpPr>
        <p:pic>
          <p:nvPicPr>
            <p:cNvPr id="14" name="Picture 13">
              <a:extLst>
                <a:ext uri="{FF2B5EF4-FFF2-40B4-BE49-F238E27FC236}">
                  <a16:creationId xmlns:a16="http://schemas.microsoft.com/office/drawing/2014/main" id="{1F942C05-6675-425D-B087-A0585FDD002D}"/>
                </a:ext>
              </a:extLst>
            </p:cNvPr>
            <p:cNvPicPr>
              <a:picLocks noChangeAspect="1"/>
            </p:cNvPicPr>
            <p:nvPr/>
          </p:nvPicPr>
          <p:blipFill rotWithShape="1">
            <a:blip r:embed="rId3"/>
            <a:srcRect l="55066" t="42269" r="6470" b="-485"/>
            <a:stretch/>
          </p:blipFill>
          <p:spPr>
            <a:xfrm>
              <a:off x="6525477" y="2935104"/>
              <a:ext cx="3397957" cy="256405"/>
            </a:xfrm>
            <a:prstGeom prst="rect">
              <a:avLst/>
            </a:prstGeom>
          </p:spPr>
        </p:pic>
        <p:pic>
          <p:nvPicPr>
            <p:cNvPr id="15" name="Picture 14">
              <a:extLst>
                <a:ext uri="{FF2B5EF4-FFF2-40B4-BE49-F238E27FC236}">
                  <a16:creationId xmlns:a16="http://schemas.microsoft.com/office/drawing/2014/main" id="{934395A6-6553-45BA-81B1-9B37E592F133}"/>
                </a:ext>
              </a:extLst>
            </p:cNvPr>
            <p:cNvPicPr>
              <a:picLocks noChangeAspect="1"/>
            </p:cNvPicPr>
            <p:nvPr/>
          </p:nvPicPr>
          <p:blipFill rotWithShape="1">
            <a:blip r:embed="rId3"/>
            <a:srcRect l="87577" t="56622" r="6470" b="-486"/>
            <a:stretch/>
          </p:blipFill>
          <p:spPr>
            <a:xfrm>
              <a:off x="9923434" y="2881576"/>
              <a:ext cx="1466554" cy="309934"/>
            </a:xfrm>
            <a:prstGeom prst="rect">
              <a:avLst/>
            </a:prstGeom>
          </p:spPr>
        </p:pic>
        <p:pic>
          <p:nvPicPr>
            <p:cNvPr id="17" name="Picture 16">
              <a:extLst>
                <a:ext uri="{FF2B5EF4-FFF2-40B4-BE49-F238E27FC236}">
                  <a16:creationId xmlns:a16="http://schemas.microsoft.com/office/drawing/2014/main" id="{06A2334B-F785-43FC-8684-F6245B2C04BD}"/>
                </a:ext>
              </a:extLst>
            </p:cNvPr>
            <p:cNvPicPr>
              <a:picLocks noChangeAspect="1"/>
            </p:cNvPicPr>
            <p:nvPr/>
          </p:nvPicPr>
          <p:blipFill>
            <a:blip r:embed="rId4"/>
            <a:stretch>
              <a:fillRect/>
            </a:stretch>
          </p:blipFill>
          <p:spPr>
            <a:xfrm>
              <a:off x="10190030" y="2518544"/>
              <a:ext cx="1199958" cy="254991"/>
            </a:xfrm>
            <a:prstGeom prst="rect">
              <a:avLst/>
            </a:prstGeom>
          </p:spPr>
        </p:pic>
        <p:pic>
          <p:nvPicPr>
            <p:cNvPr id="18" name="Picture 17">
              <a:extLst>
                <a:ext uri="{FF2B5EF4-FFF2-40B4-BE49-F238E27FC236}">
                  <a16:creationId xmlns:a16="http://schemas.microsoft.com/office/drawing/2014/main" id="{3A122E40-2375-4762-9FB3-CC7962CDCB29}"/>
                </a:ext>
              </a:extLst>
            </p:cNvPr>
            <p:cNvPicPr>
              <a:picLocks noChangeAspect="1"/>
            </p:cNvPicPr>
            <p:nvPr/>
          </p:nvPicPr>
          <p:blipFill>
            <a:blip r:embed="rId4"/>
            <a:stretch>
              <a:fillRect/>
            </a:stretch>
          </p:blipFill>
          <p:spPr>
            <a:xfrm>
              <a:off x="10190030" y="2293083"/>
              <a:ext cx="1199958" cy="254991"/>
            </a:xfrm>
            <a:prstGeom prst="rect">
              <a:avLst/>
            </a:prstGeom>
          </p:spPr>
        </p:pic>
        <p:pic>
          <p:nvPicPr>
            <p:cNvPr id="11" name="Picture 10">
              <a:extLst>
                <a:ext uri="{FF2B5EF4-FFF2-40B4-BE49-F238E27FC236}">
                  <a16:creationId xmlns:a16="http://schemas.microsoft.com/office/drawing/2014/main" id="{1855364B-284E-4AD6-B768-DFD429A5A858}"/>
                </a:ext>
              </a:extLst>
            </p:cNvPr>
            <p:cNvPicPr>
              <a:picLocks noChangeAspect="1"/>
            </p:cNvPicPr>
            <p:nvPr/>
          </p:nvPicPr>
          <p:blipFill rotWithShape="1">
            <a:blip r:embed="rId3"/>
            <a:srcRect r="52346" b="51261"/>
            <a:stretch/>
          </p:blipFill>
          <p:spPr>
            <a:xfrm>
              <a:off x="6525477" y="2303295"/>
              <a:ext cx="4209755" cy="214666"/>
            </a:xfrm>
            <a:prstGeom prst="rect">
              <a:avLst/>
            </a:prstGeom>
          </p:spPr>
        </p:pic>
        <p:pic>
          <p:nvPicPr>
            <p:cNvPr id="12" name="Picture 11">
              <a:extLst>
                <a:ext uri="{FF2B5EF4-FFF2-40B4-BE49-F238E27FC236}">
                  <a16:creationId xmlns:a16="http://schemas.microsoft.com/office/drawing/2014/main" id="{D2F37402-E487-4C37-9305-41B172772851}"/>
                </a:ext>
              </a:extLst>
            </p:cNvPr>
            <p:cNvPicPr>
              <a:picLocks noChangeAspect="1"/>
            </p:cNvPicPr>
            <p:nvPr/>
          </p:nvPicPr>
          <p:blipFill rotWithShape="1">
            <a:blip r:embed="rId3"/>
            <a:srcRect l="47328" t="1262" r="1046" b="50000"/>
            <a:stretch/>
          </p:blipFill>
          <p:spPr>
            <a:xfrm>
              <a:off x="6525477" y="2506657"/>
              <a:ext cx="4560711" cy="214666"/>
            </a:xfrm>
            <a:prstGeom prst="rect">
              <a:avLst/>
            </a:prstGeom>
          </p:spPr>
        </p:pic>
        <p:pic>
          <p:nvPicPr>
            <p:cNvPr id="13" name="Picture 12">
              <a:extLst>
                <a:ext uri="{FF2B5EF4-FFF2-40B4-BE49-F238E27FC236}">
                  <a16:creationId xmlns:a16="http://schemas.microsoft.com/office/drawing/2014/main" id="{CB5E6EA0-C908-408D-92E7-29FFDEA8422F}"/>
                </a:ext>
              </a:extLst>
            </p:cNvPr>
            <p:cNvPicPr>
              <a:picLocks noChangeAspect="1"/>
            </p:cNvPicPr>
            <p:nvPr/>
          </p:nvPicPr>
          <p:blipFill rotWithShape="1">
            <a:blip r:embed="rId3"/>
            <a:srcRect t="42270" r="44934" b="8991"/>
            <a:stretch/>
          </p:blipFill>
          <p:spPr>
            <a:xfrm>
              <a:off x="6525477" y="2720438"/>
              <a:ext cx="4864511" cy="214666"/>
            </a:xfrm>
            <a:prstGeom prst="rect">
              <a:avLst/>
            </a:prstGeom>
          </p:spPr>
        </p:pic>
      </p:grpSp>
      <p:sp>
        <p:nvSpPr>
          <p:cNvPr id="20" name="TextBox 19">
            <a:extLst>
              <a:ext uri="{FF2B5EF4-FFF2-40B4-BE49-F238E27FC236}">
                <a16:creationId xmlns:a16="http://schemas.microsoft.com/office/drawing/2014/main" id="{018B9999-AEBC-4AAE-9F5A-58FE15303DE7}"/>
              </a:ext>
            </a:extLst>
          </p:cNvPr>
          <p:cNvSpPr txBox="1"/>
          <p:nvPr/>
        </p:nvSpPr>
        <p:spPr>
          <a:xfrm>
            <a:off x="7272481" y="857387"/>
            <a:ext cx="3679084" cy="707886"/>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Execution Costs from Simulation </a:t>
            </a:r>
          </a:p>
          <a:p>
            <a:r>
              <a:rPr lang="en-US" sz="2000" b="1" dirty="0">
                <a:latin typeface="Calibri" panose="020F0502020204030204" pitchFamily="34" charset="0"/>
                <a:cs typeface="Calibri" panose="020F0502020204030204" pitchFamily="34" charset="0"/>
              </a:rPr>
              <a:t>or Analytical Modeling:</a:t>
            </a:r>
          </a:p>
        </p:txBody>
      </p:sp>
      <p:pic>
        <p:nvPicPr>
          <p:cNvPr id="23" name="Picture 22">
            <a:extLst>
              <a:ext uri="{FF2B5EF4-FFF2-40B4-BE49-F238E27FC236}">
                <a16:creationId xmlns:a16="http://schemas.microsoft.com/office/drawing/2014/main" id="{98EE377D-59E2-4FFA-89EC-8B1961951692}"/>
              </a:ext>
            </a:extLst>
          </p:cNvPr>
          <p:cNvPicPr>
            <a:picLocks noChangeAspect="1"/>
          </p:cNvPicPr>
          <p:nvPr/>
        </p:nvPicPr>
        <p:blipFill>
          <a:blip r:embed="rId5"/>
          <a:stretch>
            <a:fillRect/>
          </a:stretch>
        </p:blipFill>
        <p:spPr>
          <a:xfrm>
            <a:off x="7379669" y="1559135"/>
            <a:ext cx="2810434" cy="546157"/>
          </a:xfrm>
          <a:prstGeom prst="rect">
            <a:avLst/>
          </a:prstGeom>
        </p:spPr>
      </p:pic>
      <p:grpSp>
        <p:nvGrpSpPr>
          <p:cNvPr id="33" name="Group 32">
            <a:extLst>
              <a:ext uri="{FF2B5EF4-FFF2-40B4-BE49-F238E27FC236}">
                <a16:creationId xmlns:a16="http://schemas.microsoft.com/office/drawing/2014/main" id="{A30961FF-AE2F-4677-ABE7-F83ED9494577}"/>
              </a:ext>
            </a:extLst>
          </p:cNvPr>
          <p:cNvGrpSpPr/>
          <p:nvPr/>
        </p:nvGrpSpPr>
        <p:grpSpPr>
          <a:xfrm>
            <a:off x="7379669" y="4517742"/>
            <a:ext cx="4532865" cy="1282875"/>
            <a:chOff x="3795566" y="4204597"/>
            <a:chExt cx="3943350" cy="981282"/>
          </a:xfrm>
        </p:grpSpPr>
        <p:pic>
          <p:nvPicPr>
            <p:cNvPr id="27" name="Picture 26">
              <a:extLst>
                <a:ext uri="{FF2B5EF4-FFF2-40B4-BE49-F238E27FC236}">
                  <a16:creationId xmlns:a16="http://schemas.microsoft.com/office/drawing/2014/main" id="{09858A98-FA2A-4653-9FB9-53FD32847277}"/>
                </a:ext>
              </a:extLst>
            </p:cNvPr>
            <p:cNvPicPr>
              <a:picLocks noChangeAspect="1"/>
            </p:cNvPicPr>
            <p:nvPr/>
          </p:nvPicPr>
          <p:blipFill>
            <a:blip r:embed="rId6"/>
            <a:stretch>
              <a:fillRect/>
            </a:stretch>
          </p:blipFill>
          <p:spPr>
            <a:xfrm>
              <a:off x="3805116" y="4702370"/>
              <a:ext cx="1638300" cy="180975"/>
            </a:xfrm>
            <a:prstGeom prst="rect">
              <a:avLst/>
            </a:prstGeom>
          </p:spPr>
        </p:pic>
        <p:grpSp>
          <p:nvGrpSpPr>
            <p:cNvPr id="32" name="Group 31">
              <a:extLst>
                <a:ext uri="{FF2B5EF4-FFF2-40B4-BE49-F238E27FC236}">
                  <a16:creationId xmlns:a16="http://schemas.microsoft.com/office/drawing/2014/main" id="{DD29F359-DB38-4B86-8318-FA9914D74581}"/>
                </a:ext>
              </a:extLst>
            </p:cNvPr>
            <p:cNvGrpSpPr/>
            <p:nvPr/>
          </p:nvGrpSpPr>
          <p:grpSpPr>
            <a:xfrm>
              <a:off x="3795566" y="4204597"/>
              <a:ext cx="3943350" cy="981282"/>
              <a:chOff x="6922327" y="3617426"/>
              <a:chExt cx="3943350" cy="981282"/>
            </a:xfrm>
          </p:grpSpPr>
          <p:pic>
            <p:nvPicPr>
              <p:cNvPr id="28" name="Picture 27">
                <a:extLst>
                  <a:ext uri="{FF2B5EF4-FFF2-40B4-BE49-F238E27FC236}">
                    <a16:creationId xmlns:a16="http://schemas.microsoft.com/office/drawing/2014/main" id="{8E8B4092-C625-408D-9897-1CB6746D6F48}"/>
                  </a:ext>
                </a:extLst>
              </p:cNvPr>
              <p:cNvPicPr>
                <a:picLocks noChangeAspect="1"/>
              </p:cNvPicPr>
              <p:nvPr/>
            </p:nvPicPr>
            <p:blipFill>
              <a:blip r:embed="rId4"/>
              <a:stretch>
                <a:fillRect/>
              </a:stretch>
            </p:blipFill>
            <p:spPr>
              <a:xfrm>
                <a:off x="8542281" y="3617427"/>
                <a:ext cx="2323396" cy="679336"/>
              </a:xfrm>
              <a:prstGeom prst="rect">
                <a:avLst/>
              </a:prstGeom>
            </p:spPr>
          </p:pic>
          <p:pic>
            <p:nvPicPr>
              <p:cNvPr id="25" name="Picture 24">
                <a:extLst>
                  <a:ext uri="{FF2B5EF4-FFF2-40B4-BE49-F238E27FC236}">
                    <a16:creationId xmlns:a16="http://schemas.microsoft.com/office/drawing/2014/main" id="{F2E47C90-AC60-4154-805C-B69F41F7B253}"/>
                  </a:ext>
                </a:extLst>
              </p:cNvPr>
              <p:cNvPicPr>
                <a:picLocks noChangeAspect="1"/>
              </p:cNvPicPr>
              <p:nvPr/>
            </p:nvPicPr>
            <p:blipFill>
              <a:blip r:embed="rId7"/>
              <a:stretch>
                <a:fillRect/>
              </a:stretch>
            </p:blipFill>
            <p:spPr>
              <a:xfrm>
                <a:off x="6931877" y="3617426"/>
                <a:ext cx="3762375" cy="523875"/>
              </a:xfrm>
              <a:prstGeom prst="rect">
                <a:avLst/>
              </a:prstGeom>
            </p:spPr>
          </p:pic>
          <p:pic>
            <p:nvPicPr>
              <p:cNvPr id="30" name="Picture 29">
                <a:extLst>
                  <a:ext uri="{FF2B5EF4-FFF2-40B4-BE49-F238E27FC236}">
                    <a16:creationId xmlns:a16="http://schemas.microsoft.com/office/drawing/2014/main" id="{C8218C42-106F-4946-8177-8D1711DE6CA7}"/>
                  </a:ext>
                </a:extLst>
              </p:cNvPr>
              <p:cNvPicPr>
                <a:picLocks noChangeAspect="1"/>
              </p:cNvPicPr>
              <p:nvPr/>
            </p:nvPicPr>
            <p:blipFill rotWithShape="1">
              <a:blip r:embed="rId8"/>
              <a:srcRect t="34989"/>
              <a:stretch/>
            </p:blipFill>
            <p:spPr>
              <a:xfrm>
                <a:off x="6922327" y="4270514"/>
                <a:ext cx="3943350" cy="328194"/>
              </a:xfrm>
              <a:prstGeom prst="rect">
                <a:avLst/>
              </a:prstGeom>
            </p:spPr>
          </p:pic>
        </p:grpSp>
      </p:grpSp>
      <p:sp>
        <p:nvSpPr>
          <p:cNvPr id="34" name="TextBox 33">
            <a:extLst>
              <a:ext uri="{FF2B5EF4-FFF2-40B4-BE49-F238E27FC236}">
                <a16:creationId xmlns:a16="http://schemas.microsoft.com/office/drawing/2014/main" id="{D435DE88-D7FD-4902-97FD-1637E3B4AF98}"/>
              </a:ext>
            </a:extLst>
          </p:cNvPr>
          <p:cNvSpPr txBox="1"/>
          <p:nvPr/>
        </p:nvSpPr>
        <p:spPr>
          <a:xfrm>
            <a:off x="7272481" y="3227944"/>
            <a:ext cx="1484702"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DSE Output:</a:t>
            </a:r>
          </a:p>
        </p:txBody>
      </p:sp>
      <p:grpSp>
        <p:nvGrpSpPr>
          <p:cNvPr id="39" name="Group 38">
            <a:extLst>
              <a:ext uri="{FF2B5EF4-FFF2-40B4-BE49-F238E27FC236}">
                <a16:creationId xmlns:a16="http://schemas.microsoft.com/office/drawing/2014/main" id="{CCD7AFE5-8C79-4C9D-A7D6-9741BFC31A48}"/>
              </a:ext>
            </a:extLst>
          </p:cNvPr>
          <p:cNvGrpSpPr/>
          <p:nvPr/>
        </p:nvGrpSpPr>
        <p:grpSpPr>
          <a:xfrm>
            <a:off x="7379669" y="3701938"/>
            <a:ext cx="4544154" cy="823577"/>
            <a:chOff x="2766922" y="3195637"/>
            <a:chExt cx="3870270" cy="679724"/>
          </a:xfrm>
        </p:grpSpPr>
        <p:pic>
          <p:nvPicPr>
            <p:cNvPr id="38" name="Picture 37">
              <a:extLst>
                <a:ext uri="{FF2B5EF4-FFF2-40B4-BE49-F238E27FC236}">
                  <a16:creationId xmlns:a16="http://schemas.microsoft.com/office/drawing/2014/main" id="{7F3920DC-6DF2-4E9A-9B6D-E18F3E52819C}"/>
                </a:ext>
              </a:extLst>
            </p:cNvPr>
            <p:cNvPicPr>
              <a:picLocks noChangeAspect="1"/>
            </p:cNvPicPr>
            <p:nvPr/>
          </p:nvPicPr>
          <p:blipFill>
            <a:blip r:embed="rId4"/>
            <a:stretch>
              <a:fillRect/>
            </a:stretch>
          </p:blipFill>
          <p:spPr>
            <a:xfrm>
              <a:off x="3890637" y="3195638"/>
              <a:ext cx="2746555" cy="486220"/>
            </a:xfrm>
            <a:prstGeom prst="rect">
              <a:avLst/>
            </a:prstGeom>
          </p:spPr>
        </p:pic>
        <p:pic>
          <p:nvPicPr>
            <p:cNvPr id="36" name="Picture 35">
              <a:extLst>
                <a:ext uri="{FF2B5EF4-FFF2-40B4-BE49-F238E27FC236}">
                  <a16:creationId xmlns:a16="http://schemas.microsoft.com/office/drawing/2014/main" id="{97522836-AC4F-41C1-AEB2-B50E16FE7590}"/>
                </a:ext>
              </a:extLst>
            </p:cNvPr>
            <p:cNvPicPr>
              <a:picLocks noChangeAspect="1"/>
            </p:cNvPicPr>
            <p:nvPr/>
          </p:nvPicPr>
          <p:blipFill rotWithShape="1">
            <a:blip r:embed="rId9"/>
            <a:srcRect r="59182"/>
            <a:stretch/>
          </p:blipFill>
          <p:spPr>
            <a:xfrm>
              <a:off x="2766922" y="3195637"/>
              <a:ext cx="2709863" cy="466725"/>
            </a:xfrm>
            <a:prstGeom prst="rect">
              <a:avLst/>
            </a:prstGeom>
          </p:spPr>
        </p:pic>
        <p:pic>
          <p:nvPicPr>
            <p:cNvPr id="37" name="Picture 36">
              <a:extLst>
                <a:ext uri="{FF2B5EF4-FFF2-40B4-BE49-F238E27FC236}">
                  <a16:creationId xmlns:a16="http://schemas.microsoft.com/office/drawing/2014/main" id="{A58AB110-7FEC-4E7F-8318-07425BA317EB}"/>
                </a:ext>
              </a:extLst>
            </p:cNvPr>
            <p:cNvPicPr>
              <a:picLocks noChangeAspect="1"/>
            </p:cNvPicPr>
            <p:nvPr/>
          </p:nvPicPr>
          <p:blipFill rotWithShape="1">
            <a:blip r:embed="rId9"/>
            <a:srcRect l="41848" t="52656" b="1046"/>
            <a:stretch/>
          </p:blipFill>
          <p:spPr>
            <a:xfrm>
              <a:off x="2776537" y="3659279"/>
              <a:ext cx="3860655" cy="216082"/>
            </a:xfrm>
            <a:prstGeom prst="rect">
              <a:avLst/>
            </a:prstGeom>
          </p:spPr>
        </p:pic>
      </p:grpSp>
    </p:spTree>
    <p:extLst>
      <p:ext uri="{BB962C8B-B14F-4D97-AF65-F5344CB8AC3E}">
        <p14:creationId xmlns:p14="http://schemas.microsoft.com/office/powerpoint/2010/main" val="86402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sz="4000" dirty="0"/>
              <a:t>4. Agility: Trial-and-Error Optimization Consume Days</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9</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172483" y="979036"/>
            <a:ext cx="5472965" cy="4792617"/>
          </a:xfrm>
        </p:spPr>
        <p:txBody>
          <a:bodyPr>
            <a:normAutofit/>
          </a:bodyPr>
          <a:lstStyle/>
          <a:p>
            <a:r>
              <a:rPr lang="en-US" sz="2400" dirty="0"/>
              <a:t>DSEs use black-box optimizations.</a:t>
            </a:r>
          </a:p>
          <a:p>
            <a:pPr lvl="1"/>
            <a:r>
              <a:rPr lang="en-US" sz="2000" dirty="0"/>
              <a:t>Simulated Annealing, Bayesian Optimization, Reinforcement Learning, etc.</a:t>
            </a:r>
          </a:p>
          <a:p>
            <a:pPr lvl="1"/>
            <a:r>
              <a:rPr lang="en-US" sz="2000" dirty="0"/>
              <a:t>Cannot reason about high costs obtained and how to lower them.</a:t>
            </a:r>
          </a:p>
          <a:p>
            <a:pPr lvl="1"/>
            <a:r>
              <a:rPr lang="en-US" sz="2000" dirty="0"/>
              <a:t>For vast space, need thousands of trials (often days) for obtaining feasible solution. </a:t>
            </a:r>
          </a:p>
        </p:txBody>
      </p:sp>
      <p:sp>
        <p:nvSpPr>
          <p:cNvPr id="9" name="TextBox 8">
            <a:extLst>
              <a:ext uri="{FF2B5EF4-FFF2-40B4-BE49-F238E27FC236}">
                <a16:creationId xmlns:a16="http://schemas.microsoft.com/office/drawing/2014/main" id="{FAD89BD0-C030-4454-952B-01D898304FEC}"/>
              </a:ext>
            </a:extLst>
          </p:cNvPr>
          <p:cNvSpPr txBox="1"/>
          <p:nvPr/>
        </p:nvSpPr>
        <p:spPr>
          <a:xfrm>
            <a:off x="9269233" y="2852583"/>
            <a:ext cx="2765259" cy="757130"/>
          </a:xfrm>
          <a:prstGeom prst="rect">
            <a:avLst/>
          </a:prstGeom>
          <a:noFill/>
        </p:spPr>
        <p:txBody>
          <a:bodyPr wrap="square" rtlCol="0">
            <a:spAutoFit/>
          </a:bodyPr>
          <a:lstStyle/>
          <a:p>
            <a:pPr algn="ctr">
              <a:lnSpc>
                <a:spcPct val="80000"/>
              </a:lnSpc>
            </a:pPr>
            <a:r>
              <a:rPr lang="en-US" b="1" dirty="0">
                <a:solidFill>
                  <a:srgbClr val="33CCCC"/>
                </a:solidFill>
              </a:rPr>
              <a:t>Runtime deployment of tasks on partial resources of edge nodes</a:t>
            </a:r>
          </a:p>
        </p:txBody>
      </p:sp>
      <p:sp>
        <p:nvSpPr>
          <p:cNvPr id="10" name="TextBox 9">
            <a:extLst>
              <a:ext uri="{FF2B5EF4-FFF2-40B4-BE49-F238E27FC236}">
                <a16:creationId xmlns:a16="http://schemas.microsoft.com/office/drawing/2014/main" id="{E7DBAB3B-B784-449D-AE6D-C65565AB67E3}"/>
              </a:ext>
            </a:extLst>
          </p:cNvPr>
          <p:cNvSpPr txBox="1"/>
          <p:nvPr/>
        </p:nvSpPr>
        <p:spPr>
          <a:xfrm>
            <a:off x="6561529" y="2850342"/>
            <a:ext cx="2623460" cy="978729"/>
          </a:xfrm>
          <a:prstGeom prst="rect">
            <a:avLst/>
          </a:prstGeom>
          <a:noFill/>
        </p:spPr>
        <p:txBody>
          <a:bodyPr wrap="square" rtlCol="0">
            <a:spAutoFit/>
          </a:bodyPr>
          <a:lstStyle/>
          <a:p>
            <a:pPr algn="ctr">
              <a:lnSpc>
                <a:spcPct val="80000"/>
              </a:lnSpc>
            </a:pPr>
            <a:r>
              <a:rPr lang="en-US" b="1" dirty="0">
                <a:solidFill>
                  <a:srgbClr val="CCCC00"/>
                </a:solidFill>
              </a:rPr>
              <a:t>Fast deployment of a new ML model on end-user’s desktop</a:t>
            </a:r>
          </a:p>
          <a:p>
            <a:pPr algn="ctr">
              <a:lnSpc>
                <a:spcPct val="80000"/>
              </a:lnSpc>
            </a:pPr>
            <a:r>
              <a:rPr lang="en-US" b="1" dirty="0">
                <a:solidFill>
                  <a:srgbClr val="CCCC00"/>
                </a:solidFill>
              </a:rPr>
              <a:t>or cloud resources</a:t>
            </a:r>
          </a:p>
        </p:txBody>
      </p:sp>
      <p:grpSp>
        <p:nvGrpSpPr>
          <p:cNvPr id="11" name="Group 10">
            <a:extLst>
              <a:ext uri="{FF2B5EF4-FFF2-40B4-BE49-F238E27FC236}">
                <a16:creationId xmlns:a16="http://schemas.microsoft.com/office/drawing/2014/main" id="{41BE1FBF-25BC-4A3E-BB8E-5C053FAA7E81}"/>
              </a:ext>
            </a:extLst>
          </p:cNvPr>
          <p:cNvGrpSpPr/>
          <p:nvPr/>
        </p:nvGrpSpPr>
        <p:grpSpPr>
          <a:xfrm>
            <a:off x="6717453" y="3902935"/>
            <a:ext cx="1976928" cy="1282091"/>
            <a:chOff x="6354929" y="2740407"/>
            <a:chExt cx="1640199" cy="1035998"/>
          </a:xfrm>
        </p:grpSpPr>
        <p:pic>
          <p:nvPicPr>
            <p:cNvPr id="12" name="Graphic 11" descr="Work from home desk with solid fill">
              <a:extLst>
                <a:ext uri="{FF2B5EF4-FFF2-40B4-BE49-F238E27FC236}">
                  <a16:creationId xmlns:a16="http://schemas.microsoft.com/office/drawing/2014/main" id="{89D0EDD6-4FDA-412A-9CC4-DB9932759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4929" y="2740407"/>
              <a:ext cx="1035998" cy="1035998"/>
            </a:xfrm>
            <a:prstGeom prst="rect">
              <a:avLst/>
            </a:prstGeom>
          </p:spPr>
        </p:pic>
        <p:pic>
          <p:nvPicPr>
            <p:cNvPr id="13" name="Picture 12">
              <a:extLst>
                <a:ext uri="{FF2B5EF4-FFF2-40B4-BE49-F238E27FC236}">
                  <a16:creationId xmlns:a16="http://schemas.microsoft.com/office/drawing/2014/main" id="{0E6D6A04-42BD-447C-B50F-EA0061EF71C3}"/>
                </a:ext>
              </a:extLst>
            </p:cNvPr>
            <p:cNvPicPr>
              <a:picLocks noChangeAspect="1"/>
            </p:cNvPicPr>
            <p:nvPr/>
          </p:nvPicPr>
          <p:blipFill rotWithShape="1">
            <a:blip r:embed="rId5"/>
            <a:srcRect l="27603" t="44030" r="32490" b="19956"/>
            <a:stretch/>
          </p:blipFill>
          <p:spPr>
            <a:xfrm>
              <a:off x="7442631" y="2901926"/>
              <a:ext cx="552497" cy="332409"/>
            </a:xfrm>
            <a:prstGeom prst="rect">
              <a:avLst/>
            </a:prstGeom>
          </p:spPr>
        </p:pic>
        <p:sp>
          <p:nvSpPr>
            <p:cNvPr id="14" name="Freeform: Shape 13">
              <a:extLst>
                <a:ext uri="{FF2B5EF4-FFF2-40B4-BE49-F238E27FC236}">
                  <a16:creationId xmlns:a16="http://schemas.microsoft.com/office/drawing/2014/main" id="{37E45EA7-6DC3-43F1-9F62-2CCF4401A77E}"/>
                </a:ext>
              </a:extLst>
            </p:cNvPr>
            <p:cNvSpPr/>
            <p:nvPr/>
          </p:nvSpPr>
          <p:spPr>
            <a:xfrm>
              <a:off x="7255042" y="2945999"/>
              <a:ext cx="312821" cy="126675"/>
            </a:xfrm>
            <a:custGeom>
              <a:avLst/>
              <a:gdLst>
                <a:gd name="connsiteX0" fmla="*/ 0 w 312821"/>
                <a:gd name="connsiteY0" fmla="*/ 61896 h 126675"/>
                <a:gd name="connsiteX1" fmla="*/ 132347 w 312821"/>
                <a:gd name="connsiteY1" fmla="*/ 1738 h 126675"/>
                <a:gd name="connsiteX2" fmla="*/ 108284 w 312821"/>
                <a:gd name="connsiteY2" fmla="*/ 122054 h 126675"/>
                <a:gd name="connsiteX3" fmla="*/ 312821 w 312821"/>
                <a:gd name="connsiteY3" fmla="*/ 97990 h 126675"/>
              </a:gdLst>
              <a:ahLst/>
              <a:cxnLst>
                <a:cxn ang="0">
                  <a:pos x="connsiteX0" y="connsiteY0"/>
                </a:cxn>
                <a:cxn ang="0">
                  <a:pos x="connsiteX1" y="connsiteY1"/>
                </a:cxn>
                <a:cxn ang="0">
                  <a:pos x="connsiteX2" y="connsiteY2"/>
                </a:cxn>
                <a:cxn ang="0">
                  <a:pos x="connsiteX3" y="connsiteY3"/>
                </a:cxn>
              </a:cxnLst>
              <a:rect l="l" t="t" r="r" b="b"/>
              <a:pathLst>
                <a:path w="312821" h="126675">
                  <a:moveTo>
                    <a:pt x="0" y="61896"/>
                  </a:moveTo>
                  <a:cubicBezTo>
                    <a:pt x="57150" y="26804"/>
                    <a:pt x="114300" y="-8288"/>
                    <a:pt x="132347" y="1738"/>
                  </a:cubicBezTo>
                  <a:cubicBezTo>
                    <a:pt x="150394" y="11764"/>
                    <a:pt x="78205" y="106012"/>
                    <a:pt x="108284" y="122054"/>
                  </a:cubicBezTo>
                  <a:cubicBezTo>
                    <a:pt x="138363" y="138096"/>
                    <a:pt x="248653" y="108016"/>
                    <a:pt x="312821" y="97990"/>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descr="City with solid fill">
            <a:extLst>
              <a:ext uri="{FF2B5EF4-FFF2-40B4-BE49-F238E27FC236}">
                <a16:creationId xmlns:a16="http://schemas.microsoft.com/office/drawing/2014/main" id="{2DC87F58-791B-49A7-8A9D-12090AF40C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6595" y="5032066"/>
            <a:ext cx="623444" cy="623444"/>
          </a:xfrm>
          <a:prstGeom prst="rect">
            <a:avLst/>
          </a:prstGeom>
        </p:spPr>
      </p:pic>
      <p:pic>
        <p:nvPicPr>
          <p:cNvPr id="16" name="Graphic 15" descr="Traffic light with solid fill">
            <a:extLst>
              <a:ext uri="{FF2B5EF4-FFF2-40B4-BE49-F238E27FC236}">
                <a16:creationId xmlns:a16="http://schemas.microsoft.com/office/drawing/2014/main" id="{A444DC28-603F-45A1-911E-66E1DC1789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230" y="5020376"/>
            <a:ext cx="427577" cy="427577"/>
          </a:xfrm>
          <a:prstGeom prst="rect">
            <a:avLst/>
          </a:prstGeom>
        </p:spPr>
      </p:pic>
      <p:sp>
        <p:nvSpPr>
          <p:cNvPr id="17" name="TextBox 16">
            <a:extLst>
              <a:ext uri="{FF2B5EF4-FFF2-40B4-BE49-F238E27FC236}">
                <a16:creationId xmlns:a16="http://schemas.microsoft.com/office/drawing/2014/main" id="{EE81F02E-0A6B-4257-8083-5F24AFC47B98}"/>
              </a:ext>
            </a:extLst>
          </p:cNvPr>
          <p:cNvSpPr txBox="1"/>
          <p:nvPr/>
        </p:nvSpPr>
        <p:spPr>
          <a:xfrm>
            <a:off x="9365699" y="4484845"/>
            <a:ext cx="930063" cy="535531"/>
          </a:xfrm>
          <a:prstGeom prst="rect">
            <a:avLst/>
          </a:prstGeom>
          <a:noFill/>
        </p:spPr>
        <p:txBody>
          <a:bodyPr wrap="none" rtlCol="0">
            <a:spAutoFit/>
          </a:bodyPr>
          <a:lstStyle/>
          <a:p>
            <a:pPr>
              <a:lnSpc>
                <a:spcPct val="80000"/>
              </a:lnSpc>
            </a:pPr>
            <a:r>
              <a:rPr lang="en-US" dirty="0"/>
              <a:t>Traffic</a:t>
            </a:r>
            <a:br>
              <a:rPr lang="en-US" dirty="0"/>
            </a:br>
            <a:r>
              <a:rPr lang="en-US" dirty="0"/>
              <a:t>Incident</a:t>
            </a:r>
          </a:p>
        </p:txBody>
      </p:sp>
      <p:sp>
        <p:nvSpPr>
          <p:cNvPr id="18" name="TextBox 17">
            <a:extLst>
              <a:ext uri="{FF2B5EF4-FFF2-40B4-BE49-F238E27FC236}">
                <a16:creationId xmlns:a16="http://schemas.microsoft.com/office/drawing/2014/main" id="{1B2A2BDA-D99D-41C3-9FF7-A8CF9E93A5B6}"/>
              </a:ext>
            </a:extLst>
          </p:cNvPr>
          <p:cNvSpPr txBox="1"/>
          <p:nvPr/>
        </p:nvSpPr>
        <p:spPr>
          <a:xfrm>
            <a:off x="10376512" y="4514192"/>
            <a:ext cx="1127232" cy="535531"/>
          </a:xfrm>
          <a:prstGeom prst="rect">
            <a:avLst/>
          </a:prstGeom>
          <a:noFill/>
        </p:spPr>
        <p:txBody>
          <a:bodyPr wrap="none" rtlCol="0">
            <a:spAutoFit/>
          </a:bodyPr>
          <a:lstStyle/>
          <a:p>
            <a:pPr>
              <a:lnSpc>
                <a:spcPct val="80000"/>
              </a:lnSpc>
            </a:pPr>
            <a:r>
              <a:rPr lang="en-US" dirty="0"/>
              <a:t>Haboob</a:t>
            </a:r>
            <a:br>
              <a:rPr lang="en-US" dirty="0"/>
            </a:br>
            <a:r>
              <a:rPr lang="en-US" dirty="0"/>
              <a:t>Detection</a:t>
            </a:r>
          </a:p>
        </p:txBody>
      </p:sp>
      <p:grpSp>
        <p:nvGrpSpPr>
          <p:cNvPr id="19" name="Group 18">
            <a:extLst>
              <a:ext uri="{FF2B5EF4-FFF2-40B4-BE49-F238E27FC236}">
                <a16:creationId xmlns:a16="http://schemas.microsoft.com/office/drawing/2014/main" id="{35D633F6-E3B1-4D03-87E9-14612FAF0451}"/>
              </a:ext>
            </a:extLst>
          </p:cNvPr>
          <p:cNvGrpSpPr/>
          <p:nvPr/>
        </p:nvGrpSpPr>
        <p:grpSpPr>
          <a:xfrm>
            <a:off x="9922570" y="3558631"/>
            <a:ext cx="1053241" cy="899402"/>
            <a:chOff x="5105367" y="3279562"/>
            <a:chExt cx="1055458" cy="865667"/>
          </a:xfrm>
        </p:grpSpPr>
        <p:sp>
          <p:nvSpPr>
            <p:cNvPr id="20" name="Oval 19">
              <a:extLst>
                <a:ext uri="{FF2B5EF4-FFF2-40B4-BE49-F238E27FC236}">
                  <a16:creationId xmlns:a16="http://schemas.microsoft.com/office/drawing/2014/main" id="{0647CD6C-73B3-4FCD-96D8-2C034E42DF0D}"/>
                </a:ext>
              </a:extLst>
            </p:cNvPr>
            <p:cNvSpPr/>
            <p:nvPr/>
          </p:nvSpPr>
          <p:spPr>
            <a:xfrm>
              <a:off x="5181720" y="3351422"/>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DCF926-407A-4D66-9F04-585A89450EE1}"/>
                </a:ext>
              </a:extLst>
            </p:cNvPr>
            <p:cNvSpPr/>
            <p:nvPr/>
          </p:nvSpPr>
          <p:spPr>
            <a:xfrm>
              <a:off x="5572277" y="3279562"/>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DAC83AC-71D4-47E0-8016-F2897B8B0F3F}"/>
                </a:ext>
              </a:extLst>
            </p:cNvPr>
            <p:cNvSpPr/>
            <p:nvPr/>
          </p:nvSpPr>
          <p:spPr>
            <a:xfrm>
              <a:off x="5937585" y="3624728"/>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592E5A-EF5D-412F-86B6-ABC67C1B4D6E}"/>
                </a:ext>
              </a:extLst>
            </p:cNvPr>
            <p:cNvSpPr/>
            <p:nvPr/>
          </p:nvSpPr>
          <p:spPr>
            <a:xfrm>
              <a:off x="5105367" y="3674320"/>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E881A02-1B5B-41C7-8A42-F8032DC0916B}"/>
                </a:ext>
              </a:extLst>
            </p:cNvPr>
            <p:cNvSpPr/>
            <p:nvPr/>
          </p:nvSpPr>
          <p:spPr>
            <a:xfrm>
              <a:off x="5456797" y="3648588"/>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8FCB404-2348-42DC-AB5B-0287BA264499}"/>
                </a:ext>
              </a:extLst>
            </p:cNvPr>
            <p:cNvSpPr/>
            <p:nvPr/>
          </p:nvSpPr>
          <p:spPr>
            <a:xfrm>
              <a:off x="5701275" y="3901704"/>
              <a:ext cx="223240" cy="24352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a:extLst>
                <a:ext uri="{FF2B5EF4-FFF2-40B4-BE49-F238E27FC236}">
                  <a16:creationId xmlns:a16="http://schemas.microsoft.com/office/drawing/2014/main" id="{7DAC845B-D1AB-4DD2-A664-6BFF986A1C52}"/>
                </a:ext>
              </a:extLst>
            </p:cNvPr>
            <p:cNvSpPr/>
            <p:nvPr/>
          </p:nvSpPr>
          <p:spPr>
            <a:xfrm>
              <a:off x="5567380" y="3292337"/>
              <a:ext cx="176157" cy="240399"/>
            </a:xfrm>
            <a:prstGeom prst="chord">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hord 26">
              <a:extLst>
                <a:ext uri="{FF2B5EF4-FFF2-40B4-BE49-F238E27FC236}">
                  <a16:creationId xmlns:a16="http://schemas.microsoft.com/office/drawing/2014/main" id="{B7624F21-CC94-45B5-A781-E78A8E8B77B1}"/>
                </a:ext>
              </a:extLst>
            </p:cNvPr>
            <p:cNvSpPr/>
            <p:nvPr/>
          </p:nvSpPr>
          <p:spPr>
            <a:xfrm>
              <a:off x="5707438" y="3902338"/>
              <a:ext cx="176157" cy="240399"/>
            </a:xfrm>
            <a:prstGeom prst="chord">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4E9FA1-5AAB-4113-8076-186E56F61EDD}"/>
                </a:ext>
              </a:extLst>
            </p:cNvPr>
            <p:cNvCxnSpPr>
              <a:cxnSpLocks/>
              <a:stCxn id="20" idx="6"/>
            </p:cNvCxnSpPr>
            <p:nvPr/>
          </p:nvCxnSpPr>
          <p:spPr>
            <a:xfrm flipV="1">
              <a:off x="5404960" y="3440994"/>
              <a:ext cx="161700" cy="32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B6B9EB-47C7-4A17-8BD1-0AB9CED03787}"/>
                </a:ext>
              </a:extLst>
            </p:cNvPr>
            <p:cNvCxnSpPr>
              <a:cxnSpLocks/>
              <a:stCxn id="20" idx="4"/>
              <a:endCxn id="24" idx="1"/>
            </p:cNvCxnSpPr>
            <p:nvPr/>
          </p:nvCxnSpPr>
          <p:spPr>
            <a:xfrm>
              <a:off x="5293340" y="3594947"/>
              <a:ext cx="196150" cy="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28A67B-29B6-4457-B7E1-3716130C88A5}"/>
                </a:ext>
              </a:extLst>
            </p:cNvPr>
            <p:cNvCxnSpPr>
              <a:cxnSpLocks/>
              <a:stCxn id="23" idx="6"/>
              <a:endCxn id="24" idx="2"/>
            </p:cNvCxnSpPr>
            <p:nvPr/>
          </p:nvCxnSpPr>
          <p:spPr>
            <a:xfrm flipV="1">
              <a:off x="5328607" y="3770351"/>
              <a:ext cx="128190" cy="25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FD9031-4F90-4461-97C6-17B97A360A8C}"/>
                </a:ext>
              </a:extLst>
            </p:cNvPr>
            <p:cNvCxnSpPr>
              <a:cxnSpLocks/>
              <a:stCxn id="24" idx="5"/>
            </p:cNvCxnSpPr>
            <p:nvPr/>
          </p:nvCxnSpPr>
          <p:spPr>
            <a:xfrm>
              <a:off x="5647344" y="3856450"/>
              <a:ext cx="71677" cy="167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FB0EAF-C9D1-4E10-B2FB-9F6FAAE32D92}"/>
                </a:ext>
              </a:extLst>
            </p:cNvPr>
            <p:cNvCxnSpPr>
              <a:cxnSpLocks/>
              <a:stCxn id="24" idx="6"/>
              <a:endCxn id="22" idx="2"/>
            </p:cNvCxnSpPr>
            <p:nvPr/>
          </p:nvCxnSpPr>
          <p:spPr>
            <a:xfrm flipV="1">
              <a:off x="5680037" y="3746491"/>
              <a:ext cx="257548" cy="23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A353AB-1A93-4B82-8895-CBABBB0727D1}"/>
                </a:ext>
              </a:extLst>
            </p:cNvPr>
            <p:cNvCxnSpPr>
              <a:cxnSpLocks/>
              <a:stCxn id="21" idx="5"/>
              <a:endCxn id="22" idx="1"/>
            </p:cNvCxnSpPr>
            <p:nvPr/>
          </p:nvCxnSpPr>
          <p:spPr>
            <a:xfrm>
              <a:off x="5762824" y="3487424"/>
              <a:ext cx="207454" cy="1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B1D023EA-A0A7-4C16-BBAD-AF7313F9ED5E}"/>
              </a:ext>
            </a:extLst>
          </p:cNvPr>
          <p:cNvSpPr txBox="1"/>
          <p:nvPr/>
        </p:nvSpPr>
        <p:spPr>
          <a:xfrm>
            <a:off x="6234484" y="979036"/>
            <a:ext cx="5166735" cy="461665"/>
          </a:xfrm>
          <a:prstGeom prst="rect">
            <a:avLst/>
          </a:prstGeom>
          <a:noFill/>
        </p:spPr>
        <p:txBody>
          <a:bodyPr wrap="none" rtlCol="0">
            <a:spAutoFit/>
          </a:bodyPr>
          <a:lstStyle/>
          <a:p>
            <a:r>
              <a:rPr lang="en-US" sz="2400" b="1" dirty="0"/>
              <a:t>Emerging Apps Not Mainstreamed</a:t>
            </a:r>
          </a:p>
        </p:txBody>
      </p:sp>
      <p:sp>
        <p:nvSpPr>
          <p:cNvPr id="35" name="Arrow: Right 34">
            <a:extLst>
              <a:ext uri="{FF2B5EF4-FFF2-40B4-BE49-F238E27FC236}">
                <a16:creationId xmlns:a16="http://schemas.microsoft.com/office/drawing/2014/main" id="{3C3B06D3-99E2-4BBC-B1C9-2195D53D2EEF}"/>
              </a:ext>
            </a:extLst>
          </p:cNvPr>
          <p:cNvSpPr/>
          <p:nvPr/>
        </p:nvSpPr>
        <p:spPr>
          <a:xfrm>
            <a:off x="5554635" y="2515288"/>
            <a:ext cx="817381" cy="35048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3">
            <a:extLst>
              <a:ext uri="{FF2B5EF4-FFF2-40B4-BE49-F238E27FC236}">
                <a16:creationId xmlns:a16="http://schemas.microsoft.com/office/drawing/2014/main" id="{36D709EC-C660-40B9-AFA6-DF2BD567E161}"/>
              </a:ext>
            </a:extLst>
          </p:cNvPr>
          <p:cNvSpPr txBox="1">
            <a:spLocks/>
          </p:cNvSpPr>
          <p:nvPr/>
        </p:nvSpPr>
        <p:spPr>
          <a:xfrm>
            <a:off x="6228675" y="1455917"/>
            <a:ext cx="5543204" cy="135385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r>
              <a:rPr lang="en-US" sz="2400" dirty="0"/>
              <a:t>Several applications can need dynamic HW/SW DSE during deployment on reconfigurable resources.</a:t>
            </a:r>
          </a:p>
          <a:p>
            <a:pPr algn="just"/>
            <a:endParaRPr lang="en-US" dirty="0"/>
          </a:p>
        </p:txBody>
      </p:sp>
      <p:sp>
        <p:nvSpPr>
          <p:cNvPr id="38" name="TextBox 37">
            <a:extLst>
              <a:ext uri="{FF2B5EF4-FFF2-40B4-BE49-F238E27FC236}">
                <a16:creationId xmlns:a16="http://schemas.microsoft.com/office/drawing/2014/main" id="{B368680E-7882-44A2-A360-8C5D1728A473}"/>
              </a:ext>
            </a:extLst>
          </p:cNvPr>
          <p:cNvSpPr txBox="1"/>
          <p:nvPr/>
        </p:nvSpPr>
        <p:spPr>
          <a:xfrm>
            <a:off x="9153268" y="5418995"/>
            <a:ext cx="1021433" cy="584775"/>
          </a:xfrm>
          <a:prstGeom prst="rect">
            <a:avLst/>
          </a:prstGeom>
          <a:noFill/>
        </p:spPr>
        <p:txBody>
          <a:bodyPr wrap="none" rtlCol="0">
            <a:spAutoFit/>
          </a:bodyPr>
          <a:lstStyle/>
          <a:p>
            <a:pPr algn="ctr"/>
            <a:r>
              <a:rPr lang="en-US" sz="1600" dirty="0"/>
              <a:t>Tracking a</a:t>
            </a:r>
            <a:br>
              <a:rPr lang="en-US" sz="1600" dirty="0"/>
            </a:br>
            <a:r>
              <a:rPr lang="en-US" sz="1600" dirty="0"/>
              <a:t>rouge car</a:t>
            </a:r>
          </a:p>
        </p:txBody>
      </p:sp>
      <p:sp>
        <p:nvSpPr>
          <p:cNvPr id="42" name="TextBox 41">
            <a:extLst>
              <a:ext uri="{FF2B5EF4-FFF2-40B4-BE49-F238E27FC236}">
                <a16:creationId xmlns:a16="http://schemas.microsoft.com/office/drawing/2014/main" id="{2F3C3419-A65C-42DD-8FAE-EAFF534B0E57}"/>
              </a:ext>
            </a:extLst>
          </p:cNvPr>
          <p:cNvSpPr txBox="1"/>
          <p:nvPr/>
        </p:nvSpPr>
        <p:spPr>
          <a:xfrm>
            <a:off x="371475" y="4048062"/>
            <a:ext cx="1689853" cy="830997"/>
          </a:xfrm>
          <a:prstGeom prst="rect">
            <a:avLst/>
          </a:prstGeom>
          <a:noFill/>
        </p:spPr>
        <p:txBody>
          <a:bodyPr wrap="square">
            <a:spAutoFit/>
          </a:bodyPr>
          <a:lstStyle/>
          <a:p>
            <a:pPr algn="ctr"/>
            <a:r>
              <a:rPr lang="en-US" sz="1200" b="1" dirty="0">
                <a:latin typeface="Calibri" panose="020F0502020204030204" pitchFamily="34" charset="0"/>
                <a:cs typeface="Calibri" panose="020F0502020204030204" pitchFamily="34" charset="0"/>
              </a:rPr>
              <a:t>DSE of #PEs and shared memory sizes for </a:t>
            </a:r>
            <a:r>
              <a:rPr lang="en-US" sz="1200" b="1" dirty="0" err="1">
                <a:latin typeface="Calibri" panose="020F0502020204030204" pitchFamily="34" charset="0"/>
                <a:cs typeface="Calibri" panose="020F0502020204030204" pitchFamily="34" charset="0"/>
              </a:rPr>
              <a:t>ResNet</a:t>
            </a:r>
            <a:r>
              <a:rPr lang="en-US" sz="1200" b="1" dirty="0">
                <a:latin typeface="Calibri" panose="020F0502020204030204" pitchFamily="34" charset="0"/>
                <a:cs typeface="Calibri" panose="020F0502020204030204" pitchFamily="34" charset="0"/>
              </a:rPr>
              <a:t> CONV5_2b with HyperMapperV2.</a:t>
            </a:r>
          </a:p>
        </p:txBody>
      </p:sp>
      <p:sp>
        <p:nvSpPr>
          <p:cNvPr id="43" name="Rectangle 42">
            <a:extLst>
              <a:ext uri="{FF2B5EF4-FFF2-40B4-BE49-F238E27FC236}">
                <a16:creationId xmlns:a16="http://schemas.microsoft.com/office/drawing/2014/main" id="{A94E8556-416A-4F51-8B14-67CB008607C1}"/>
              </a:ext>
            </a:extLst>
          </p:cNvPr>
          <p:cNvSpPr/>
          <p:nvPr/>
        </p:nvSpPr>
        <p:spPr>
          <a:xfrm>
            <a:off x="2157639" y="5834833"/>
            <a:ext cx="214086" cy="178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804F6E0-C84D-41C5-8F7D-F1DE48ED4BCF}"/>
              </a:ext>
            </a:extLst>
          </p:cNvPr>
          <p:cNvSpPr txBox="1"/>
          <p:nvPr/>
        </p:nvSpPr>
        <p:spPr>
          <a:xfrm>
            <a:off x="573654" y="5924064"/>
            <a:ext cx="745165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[R1] </a:t>
            </a:r>
            <a:r>
              <a:rPr lang="en-US" sz="1400" i="1" dirty="0" err="1">
                <a:latin typeface="Calibri" panose="020F0502020204030204" pitchFamily="34" charset="0"/>
                <a:cs typeface="Calibri" panose="020F0502020204030204" pitchFamily="34" charset="0"/>
              </a:rPr>
              <a:t>TickTalk</a:t>
            </a:r>
            <a:r>
              <a:rPr lang="en-US" sz="1400" i="1" dirty="0">
                <a:latin typeface="Calibri" panose="020F0502020204030204" pitchFamily="34" charset="0"/>
                <a:cs typeface="Calibri" panose="020F0502020204030204" pitchFamily="34" charset="0"/>
              </a:rPr>
              <a:t> - Timing API for Dynamically Federated Cyber-Physical Systems.</a:t>
            </a:r>
            <a:r>
              <a:rPr lang="en-US" sz="1400" dirty="0">
                <a:latin typeface="Calibri" panose="020F0502020204030204" pitchFamily="34" charset="0"/>
                <a:cs typeface="Calibri" panose="020F0502020204030204" pitchFamily="34" charset="0"/>
              </a:rPr>
              <a:t>  B. Iannucci et al. 2019.</a:t>
            </a:r>
          </a:p>
        </p:txBody>
      </p:sp>
      <p:sp>
        <p:nvSpPr>
          <p:cNvPr id="45" name="TextBox 44">
            <a:extLst>
              <a:ext uri="{FF2B5EF4-FFF2-40B4-BE49-F238E27FC236}">
                <a16:creationId xmlns:a16="http://schemas.microsoft.com/office/drawing/2014/main" id="{E606012A-14A5-4392-B2CA-99E0A0110FC2}"/>
              </a:ext>
            </a:extLst>
          </p:cNvPr>
          <p:cNvSpPr txBox="1"/>
          <p:nvPr/>
        </p:nvSpPr>
        <p:spPr>
          <a:xfrm>
            <a:off x="9425126" y="5895508"/>
            <a:ext cx="567784"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[R1]</a:t>
            </a:r>
          </a:p>
        </p:txBody>
      </p:sp>
      <p:sp>
        <p:nvSpPr>
          <p:cNvPr id="46" name="Rectangle 45">
            <a:extLst>
              <a:ext uri="{FF2B5EF4-FFF2-40B4-BE49-F238E27FC236}">
                <a16:creationId xmlns:a16="http://schemas.microsoft.com/office/drawing/2014/main" id="{203AF7EF-81E0-42AB-9CDB-F4E9CDA539F5}"/>
              </a:ext>
            </a:extLst>
          </p:cNvPr>
          <p:cNvSpPr/>
          <p:nvPr/>
        </p:nvSpPr>
        <p:spPr>
          <a:xfrm>
            <a:off x="2061328" y="5655510"/>
            <a:ext cx="310397" cy="162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FE829BC1-1E38-4DC4-AF55-38030FF951FB}"/>
              </a:ext>
            </a:extLst>
          </p:cNvPr>
          <p:cNvGrpSpPr/>
          <p:nvPr/>
        </p:nvGrpSpPr>
        <p:grpSpPr>
          <a:xfrm>
            <a:off x="2061328" y="3406510"/>
            <a:ext cx="2799292" cy="2432787"/>
            <a:chOff x="2061328" y="3406510"/>
            <a:chExt cx="2799292" cy="2432787"/>
          </a:xfrm>
        </p:grpSpPr>
        <p:pic>
          <p:nvPicPr>
            <p:cNvPr id="40" name="Picture 39">
              <a:extLst>
                <a:ext uri="{FF2B5EF4-FFF2-40B4-BE49-F238E27FC236}">
                  <a16:creationId xmlns:a16="http://schemas.microsoft.com/office/drawing/2014/main" id="{49C628FB-BBAE-43F3-9A9C-9CDBE5A68801}"/>
                </a:ext>
              </a:extLst>
            </p:cNvPr>
            <p:cNvPicPr>
              <a:picLocks noChangeAspect="1"/>
            </p:cNvPicPr>
            <p:nvPr/>
          </p:nvPicPr>
          <p:blipFill>
            <a:blip r:embed="rId10"/>
            <a:stretch>
              <a:fillRect/>
            </a:stretch>
          </p:blipFill>
          <p:spPr>
            <a:xfrm>
              <a:off x="2061328" y="3406510"/>
              <a:ext cx="2522227" cy="2432787"/>
            </a:xfrm>
            <a:prstGeom prst="rect">
              <a:avLst/>
            </a:prstGeom>
          </p:spPr>
        </p:pic>
        <p:pic>
          <p:nvPicPr>
            <p:cNvPr id="48" name="Picture 47">
              <a:extLst>
                <a:ext uri="{FF2B5EF4-FFF2-40B4-BE49-F238E27FC236}">
                  <a16:creationId xmlns:a16="http://schemas.microsoft.com/office/drawing/2014/main" id="{C19B56A6-7008-4459-8E91-9044EA472DC1}"/>
                </a:ext>
              </a:extLst>
            </p:cNvPr>
            <p:cNvPicPr>
              <a:picLocks noChangeAspect="1"/>
            </p:cNvPicPr>
            <p:nvPr/>
          </p:nvPicPr>
          <p:blipFill>
            <a:blip r:embed="rId11"/>
            <a:stretch>
              <a:fillRect/>
            </a:stretch>
          </p:blipFill>
          <p:spPr>
            <a:xfrm>
              <a:off x="4498670" y="4220786"/>
              <a:ext cx="361950" cy="838200"/>
            </a:xfrm>
            <a:prstGeom prst="rect">
              <a:avLst/>
            </a:prstGeom>
          </p:spPr>
        </p:pic>
      </p:grpSp>
    </p:spTree>
    <p:extLst>
      <p:ext uri="{BB962C8B-B14F-4D97-AF65-F5344CB8AC3E}">
        <p14:creationId xmlns:p14="http://schemas.microsoft.com/office/powerpoint/2010/main" val="248255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PS-Lab-Theme-Org">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PS-Lab-Theme-Org" id="{8FEA965F-B9B0-4104-9216-180B7190E38D}" vid="{717A95AA-5F40-4FFC-942B-DFFAB2E52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MPS-Lab-Theme-Org</Template>
  <TotalTime>5772</TotalTime>
  <Words>3089</Words>
  <Application>Microsoft Office PowerPoint</Application>
  <PresentationFormat>Widescreen</PresentationFormat>
  <Paragraphs>273</Paragraphs>
  <Slides>19</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Candara</vt:lpstr>
      <vt:lpstr>Comic Sans MS</vt:lpstr>
      <vt:lpstr>Consolas</vt:lpstr>
      <vt:lpstr>Gill Sans MT</vt:lpstr>
      <vt:lpstr>Segoe UI Historic</vt:lpstr>
      <vt:lpstr>Times New Roman</vt:lpstr>
      <vt:lpstr>Wingdings</vt:lpstr>
      <vt:lpstr>Wingdings 3</vt:lpstr>
      <vt:lpstr>MPS-Lab-Theme-Org</vt:lpstr>
      <vt:lpstr>Design Space Description Language (DSDL) for Comprehensive, Automated Exploration of  Next-Gen Hardware Accelerators</vt:lpstr>
      <vt:lpstr>NPUs: Throughout Datacenters and Wearables</vt:lpstr>
      <vt:lpstr>Need for Efficient Hardware/Software Codesigns</vt:lpstr>
      <vt:lpstr>Design Exploration with ADL-based Approaches</vt:lpstr>
      <vt:lpstr>Challenges with ADL-based Design Approaches</vt:lpstr>
      <vt:lpstr>1. Inefficiency: Leaving Broad Space Unexplored</vt:lpstr>
      <vt:lpstr>2. Reusability: Tools Unapplicable for New Architecture</vt:lpstr>
      <vt:lpstr>3. Explainability: Hard to Infer Outputs and Decisions</vt:lpstr>
      <vt:lpstr>4. Agility: Trial-and-Error Optimization Consume Days</vt:lpstr>
      <vt:lpstr>DSDL: Design Space Description Language</vt:lpstr>
      <vt:lpstr>Architecture Design Abstraction: Flow Graphs</vt:lpstr>
      <vt:lpstr>Design Space Specification in DSDL</vt:lpstr>
      <vt:lpstr>Exploration Dimensions in DSDL</vt:lpstr>
      <vt:lpstr>Full-Stack Automation in DSDL</vt:lpstr>
      <vt:lpstr>Enabling Explainability with Bottleneck Analysis</vt:lpstr>
      <vt:lpstr>Power of Explainable DSE</vt:lpstr>
      <vt:lpstr>Conclusions</vt:lpstr>
      <vt:lpstr>PowerPoint Presentation</vt:lpstr>
      <vt:lpstr>Towards Efficient, Reusable, Explainable, Agile Design 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 Dave</dc:creator>
  <cp:lastModifiedBy>Shail Dave</cp:lastModifiedBy>
  <cp:revision>1102</cp:revision>
  <dcterms:created xsi:type="dcterms:W3CDTF">2020-10-03T18:55:48Z</dcterms:created>
  <dcterms:modified xsi:type="dcterms:W3CDTF">2022-02-25T14:39:18Z</dcterms:modified>
</cp:coreProperties>
</file>