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311" r:id="rId3"/>
    <p:sldId id="313" r:id="rId4"/>
    <p:sldId id="325" r:id="rId5"/>
    <p:sldId id="278" r:id="rId6"/>
    <p:sldId id="291" r:id="rId7"/>
    <p:sldId id="261" r:id="rId8"/>
    <p:sldId id="292" r:id="rId9"/>
    <p:sldId id="290" r:id="rId10"/>
    <p:sldId id="275" r:id="rId11"/>
    <p:sldId id="319" r:id="rId12"/>
    <p:sldId id="277" r:id="rId13"/>
    <p:sldId id="274" r:id="rId14"/>
    <p:sldId id="299" r:id="rId15"/>
    <p:sldId id="298" r:id="rId16"/>
    <p:sldId id="322" r:id="rId17"/>
    <p:sldId id="304" r:id="rId18"/>
    <p:sldId id="334" r:id="rId19"/>
    <p:sldId id="327" r:id="rId20"/>
    <p:sldId id="328" r:id="rId21"/>
    <p:sldId id="335" r:id="rId22"/>
    <p:sldId id="329" r:id="rId23"/>
    <p:sldId id="330" r:id="rId24"/>
    <p:sldId id="314" r:id="rId25"/>
    <p:sldId id="315" r:id="rId26"/>
    <p:sldId id="285" r:id="rId27"/>
    <p:sldId id="317" r:id="rId28"/>
    <p:sldId id="303" r:id="rId29"/>
    <p:sldId id="302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07CF69-51B5-47F4-8C6A-4216DA3DC1D2}">
          <p14:sldIdLst>
            <p14:sldId id="257"/>
          </p14:sldIdLst>
        </p14:section>
        <p14:section name="Our Implementation" id="{F5237EC8-35A4-4EF3-9D23-9B3E849432E1}">
          <p14:sldIdLst>
            <p14:sldId id="311"/>
            <p14:sldId id="313"/>
          </p14:sldIdLst>
        </p14:section>
        <p14:section name="Simple Intersection" id="{E94C4568-896F-45A9-B10A-D532816CB1C2}">
          <p14:sldIdLst>
            <p14:sldId id="325"/>
            <p14:sldId id="278"/>
            <p14:sldId id="291"/>
          </p14:sldIdLst>
        </p14:section>
        <p14:section name="Safety Barrier" id="{C73663B5-EB17-4DB4-B371-EB284905448B}">
          <p14:sldIdLst>
            <p14:sldId id="261"/>
            <p14:sldId id="292"/>
            <p14:sldId id="290"/>
          </p14:sldIdLst>
        </p14:section>
        <p14:section name="Error" id="{F1AD5A16-A0A4-49FC-903D-6D96DF18D3F0}">
          <p14:sldIdLst>
            <p14:sldId id="275"/>
            <p14:sldId id="319"/>
            <p14:sldId id="277"/>
            <p14:sldId id="274"/>
            <p14:sldId id="299"/>
            <p14:sldId id="298"/>
          </p14:sldIdLst>
        </p14:section>
        <p14:section name="Related Work" id="{4799C2B3-94A7-4B7F-9CC8-3AD47050832E}">
          <p14:sldIdLst/>
        </p14:section>
        <p14:section name="Our Method" id="{4515B8BF-8E18-4836-BB97-F3E2A6F7B47E}">
          <p14:sldIdLst>
            <p14:sldId id="322"/>
            <p14:sldId id="304"/>
            <p14:sldId id="334"/>
          </p14:sldIdLst>
        </p14:section>
        <p14:section name="Related Work" id="{773C6D6B-77D7-4DB5-8119-529DB229E2AB}">
          <p14:sldIdLst>
            <p14:sldId id="327"/>
            <p14:sldId id="328"/>
            <p14:sldId id="335"/>
            <p14:sldId id="329"/>
            <p14:sldId id="330"/>
          </p14:sldIdLst>
        </p14:section>
        <p14:section name="Results" id="{607E342B-A1C8-43D7-8425-D9EF6EB42467}">
          <p14:sldIdLst>
            <p14:sldId id="314"/>
            <p14:sldId id="315"/>
            <p14:sldId id="285"/>
            <p14:sldId id="317"/>
            <p14:sldId id="303"/>
            <p14:sldId id="302"/>
          </p14:sldIdLst>
        </p14:section>
        <p14:section name="Backup Slides" id="{8D7CB3F4-BB4F-4ED5-9053-E153A41071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87093" autoAdjust="0"/>
  </p:normalViewPr>
  <p:slideViewPr>
    <p:cSldViewPr>
      <p:cViewPr>
        <p:scale>
          <a:sx n="75" d="100"/>
          <a:sy n="75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6" d="100"/>
        <a:sy n="136" d="100"/>
      </p:scale>
      <p:origin x="0" y="-18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die\Documents\2016\lab\delay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Round Trip Delay - Min,  Avg, Max of 10 Tests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floor>
    <c:side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sideWall>
    <c:back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Sheet1!$T$2</c:f>
              <c:strCache>
                <c:ptCount val="1"/>
                <c:pt idx="0">
                  <c:v>Max RTD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(Sheet1!$T$3,Sheet1!$T$12,Sheet1!$T$24,Sheet1!$T$39,Sheet1!$T$57)</c:f>
              <c:numCache>
                <c:formatCode>General</c:formatCode>
                <c:ptCount val="4"/>
                <c:pt idx="0">
                  <c:v>39.408000000000001</c:v>
                </c:pt>
                <c:pt idx="1">
                  <c:v>65.567999999999998</c:v>
                </c:pt>
                <c:pt idx="2">
                  <c:v>83.847999999999999</c:v>
                </c:pt>
                <c:pt idx="3">
                  <c:v>135.83600000000001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3-479A-8C2F-7472ECF79148}"/>
            </c:ext>
          </c:extLst>
        </c:ser>
        <c:ser>
          <c:idx val="0"/>
          <c:order val="1"/>
          <c:tx>
            <c:strRef>
              <c:f>Sheet1!$R$2</c:f>
              <c:strCache>
                <c:ptCount val="1"/>
                <c:pt idx="0">
                  <c:v>Avg RTD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(Sheet1!$R$3,Sheet1!$R$12,Sheet1!$R$24,Sheet1!$R$39,Sheet1!$R$57)</c:f>
              <c:numCache>
                <c:formatCode>General</c:formatCode>
                <c:ptCount val="4"/>
                <c:pt idx="0">
                  <c:v>30.8292</c:v>
                </c:pt>
                <c:pt idx="1">
                  <c:v>39.110199999999999</c:v>
                </c:pt>
                <c:pt idx="2">
                  <c:v>48.727599999999995</c:v>
                </c:pt>
                <c:pt idx="3">
                  <c:v>59.994724999999995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3-479A-8C2F-7472ECF79148}"/>
            </c:ext>
          </c:extLst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Min RTD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(Sheet1!$U$3,Sheet1!$U$12,Sheet1!$U$24,Sheet1!$U$39,Sheet1!$U$57)</c:f>
              <c:numCache>
                <c:formatCode>General</c:formatCode>
                <c:ptCount val="4"/>
                <c:pt idx="0">
                  <c:v>23.7</c:v>
                </c:pt>
                <c:pt idx="1">
                  <c:v>21.783999999999999</c:v>
                </c:pt>
                <c:pt idx="2">
                  <c:v>24</c:v>
                </c:pt>
                <c:pt idx="3">
                  <c:v>26.216000000000001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33-479A-8C2F-7472ECF791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75567560"/>
        <c:axId val="275568872"/>
        <c:axId val="0"/>
      </c:bar3DChart>
      <c:catAx>
        <c:axId val="275567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Vehicles Arriving Simultaneously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68872"/>
        <c:crosses val="autoZero"/>
        <c:auto val="1"/>
        <c:lblAlgn val="ctr"/>
        <c:lblOffset val="100"/>
        <c:noMultiLvlLbl val="0"/>
      </c:catAx>
      <c:valAx>
        <c:axId val="27556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5675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ln w="3175" cap="sq" cmpd="dbl">
                  <a:solidFill>
                    <a:schemeClr val="tx1"/>
                  </a:solidFill>
                  <a:prstDash val="solid"/>
                </a:ln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lt1"/>
        </a:solidFill>
        <a:ln>
          <a:noFill/>
        </a:ln>
        <a:effectLst/>
      </c:spPr>
    </c:plotArea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7745C5-9355-4E77-B28E-0477C104DDE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610517-DB48-4533-A62C-94A557A3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8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43A994-9918-4A75-AC59-71E50E6F0678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37E7864-0648-43DD-883F-D7A32A65B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state</a:t>
            </a:r>
            <a:r>
              <a:rPr lang="en-US" baseline="0" dirty="0"/>
              <a:t> problem - RTD is ignored – the problem is RTD is ignored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timing problem and how it is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timing problem and how it is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5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communication overhead</a:t>
            </a:r>
          </a:p>
          <a:p>
            <a:r>
              <a:rPr lang="en-US" dirty="0"/>
              <a:t>AIM cannot re-schedule </a:t>
            </a:r>
            <a:r>
              <a:rPr lang="en-US" dirty="0" err="1"/>
              <a:t>effeciently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 arrival scenarios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ideal that is possible</a:t>
            </a:r>
            <a:endParaRPr lang="en-US" baseline="0" dirty="0"/>
          </a:p>
          <a:p>
            <a:r>
              <a:rPr lang="en-US" baseline="0" dirty="0"/>
              <a:t>Mark interesting region</a:t>
            </a:r>
          </a:p>
          <a:p>
            <a:r>
              <a:rPr lang="en-US" baseline="0" dirty="0"/>
              <a:t>Mark traffic signal limits</a:t>
            </a:r>
          </a:p>
          <a:p>
            <a:r>
              <a:rPr lang="en-US" baseline="0" dirty="0"/>
              <a:t>Spend more time, add more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8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main points</a:t>
            </a:r>
          </a:p>
          <a:p>
            <a:r>
              <a:rPr lang="en-US" dirty="0"/>
              <a:t>Needs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</a:t>
            </a:r>
            <a:r>
              <a:rPr lang="en-US" baseline="0" dirty="0"/>
              <a:t> to implement, define </a:t>
            </a:r>
            <a:r>
              <a:rPr lang="en-US" baseline="0" dirty="0" err="1"/>
              <a:t>charecteristics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 car</a:t>
            </a:r>
            <a:r>
              <a:rPr lang="en-US" baseline="0" dirty="0" smtClean="0"/>
              <a:t> reaches the request line, sends its info (speed, in/out lane, position, ID, etc.) to IM.</a:t>
            </a:r>
          </a:p>
          <a:p>
            <a:r>
              <a:rPr lang="en-US" baseline="0" dirty="0" smtClean="0"/>
              <a:t>IM processes the data considering the other cars which are already in the intersection and send back the target velocity to the car.</a:t>
            </a:r>
          </a:p>
          <a:p>
            <a:r>
              <a:rPr lang="en-US" baseline="0" dirty="0" smtClean="0"/>
              <a:t>Car tracks the received target velocity as soon as it receives the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</a:t>
            </a:r>
            <a:r>
              <a:rPr lang="en-US" baseline="0" dirty="0"/>
              <a:t> to algorithm, not present here for </a:t>
            </a:r>
            <a:r>
              <a:rPr lang="en-US" baseline="0" dirty="0" err="1"/>
              <a:t>berevity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measured worst case error for </a:t>
            </a:r>
            <a:r>
              <a:rPr lang="en-US" baseline="0" dirty="0" smtClean="0"/>
              <a:t>safety buffer by comparing expected position and actual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network delay and IM computation time,</a:t>
            </a:r>
            <a:r>
              <a:rPr lang="en-US" baseline="0" dirty="0" smtClean="0"/>
              <a:t> vehicle receives the target velocity with some delays.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animation, show 2 cars with different RTDs</a:t>
            </a:r>
            <a:r>
              <a:rPr lang="en-US" baseline="0" dirty="0"/>
              <a:t> being fixed by execution position</a:t>
            </a:r>
          </a:p>
          <a:p>
            <a:r>
              <a:rPr lang="en-US" baseline="0" dirty="0"/>
              <a:t>Fix animation with expected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5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 calculates the desired Time of Arrival, T </a:t>
            </a:r>
            <a:r>
              <a:rPr lang="en-US" dirty="0" err="1"/>
              <a:t>oA</a:t>
            </a:r>
            <a:r>
              <a:rPr lang="en-US" dirty="0"/>
              <a:t>, and the execution time, TE, (actuation position PE) based on WCRTD</a:t>
            </a:r>
          </a:p>
          <a:p>
            <a:r>
              <a:rPr lang="en-US" dirty="0"/>
              <a:t>Fix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7864-0648-43DD-883F-D7A32A65B1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501110CA-443A-4B67-8D9D-14E136148683}" type="datetime1">
              <a:rPr lang="en-US" smtClean="0"/>
              <a:t>3/6/2017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2DB2DAC-D070-4D57-8566-B66A1F86E27A}" type="datetime1">
              <a:rPr lang="en-US" smtClean="0"/>
              <a:t>3/6/2017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DBF06DC-0B5F-4CF3-BB46-4ECD2517C615}" type="datetime1">
              <a:rPr lang="en-US" smtClean="0"/>
              <a:t>3/6/2017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990600"/>
            <a:ext cx="8686800" cy="5334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2AFA3-4185-40F1-B40C-ECD68F0BB92D}" type="datetime1">
              <a:rPr lang="en-US" smtClean="0"/>
              <a:t>3/6/2017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>
              <a:defRPr sz="48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753475" cy="540464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42C78773-E799-480A-B8B8-5343A035667C}" type="datetime1">
              <a:rPr lang="en-US" smtClean="0"/>
              <a:t>3/6/2017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C556910-9B22-40ED-847C-82E5E645397A}" type="datetime1">
              <a:rPr lang="en-US" smtClean="0"/>
              <a:t>3/6/2017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D78DCE8-CED4-4627-AEDD-EF73E7939DDA}" type="datetime1">
              <a:rPr lang="en-US" smtClean="0"/>
              <a:t>3/6/2017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9AC905A-568F-4D34-93D4-5F905487EAF9}" type="datetime1">
              <a:rPr lang="en-US" smtClean="0"/>
              <a:t>3/6/2017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1C4636F-6D73-4E9F-A505-95CED8BDC279}" type="datetime1">
              <a:rPr lang="en-US" smtClean="0"/>
              <a:t>3/6/2017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56D457B-A694-4313-A41F-8C0CE6792726}" type="datetime1">
              <a:rPr lang="en-US" smtClean="0"/>
              <a:t>3/6/2017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6691448-C3D4-4CA7-87F0-05BBD2CB675A}" type="datetime1">
              <a:rPr lang="en-US" smtClean="0"/>
              <a:t>3/6/2017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7A1D481-7D42-482E-AC67-A447965137AB}" type="datetime1">
              <a:rPr lang="en-US" smtClean="0"/>
              <a:t>3/6/2017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E55C7290-4611-42A6-9F46-C799A971ACB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0C8BA7A-2C52-4AF5-85ED-F6D0F369C875}" type="datetime1">
              <a:rPr lang="en-US" smtClean="0"/>
              <a:t>3/6/2017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4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43000"/>
            <a:ext cx="7086600" cy="1200150"/>
          </a:xfrm>
        </p:spPr>
        <p:txBody>
          <a:bodyPr/>
          <a:lstStyle/>
          <a:p>
            <a:r>
              <a:rPr lang="en-US" sz="2800" dirty="0"/>
              <a:t>Crossroads - A Time-Sensitive Autonomous Intersection Management Technique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239000" cy="76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Edward Andert, Mohammad Khayatian, Aviral Shrivastava</a:t>
            </a:r>
          </a:p>
          <a:p>
            <a:r>
              <a:rPr lang="en-US" sz="1800" dirty="0" smtClean="0"/>
              <a:t>Arizona State University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0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Defining the Timing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Round Trip Delay (RTD) is being ignored</a:t>
            </a:r>
          </a:p>
          <a:p>
            <a:pPr lvl="1"/>
            <a:r>
              <a:rPr lang="en-US" dirty="0"/>
              <a:t>Caused by computation delay and network delay.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714500" y="3267075"/>
            <a:ext cx="0" cy="2286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100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3535" y="4756149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3535" y="4756150"/>
            <a:ext cx="711835" cy="44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685800" y="3415753"/>
            <a:ext cx="7583216" cy="2576107"/>
            <a:chOff x="685800" y="3415753"/>
            <a:chExt cx="7583216" cy="2576107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3775632"/>
              <a:ext cx="7583216" cy="2216228"/>
              <a:chOff x="685800" y="4309032"/>
              <a:chExt cx="7583216" cy="221622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3752850" y="4309032"/>
                <a:ext cx="28496" cy="17869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91050" y="4706022"/>
                <a:ext cx="0" cy="138997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19707" y="4309032"/>
                <a:ext cx="23893" cy="1794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85800" y="6019800"/>
                <a:ext cx="640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48186" y="6217483"/>
                    <a:ext cx="372083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i="1" dirty="0" smtClean="0">
                        <a:latin typeface="Cambria Math" panose="02040503050406030204" pitchFamily="18" charset="0"/>
                      </a:rPr>
                      <a:t>Actual Receive Position =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𝑅𝑇𝐷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186" y="6217483"/>
                    <a:ext cx="372083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92" t="-392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3452958" y="34157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0254" y="375882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Average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944" y="341575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Worst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0520" y="249705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5694461"/>
            <a:ext cx="37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</a:rPr>
              <a:t>Expected Message Receive Position </a:t>
            </a: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41250" y="5307443"/>
            <a:ext cx="4171950" cy="385955"/>
            <a:chOff x="1714500" y="4871845"/>
            <a:chExt cx="4171950" cy="38595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714500" y="5257800"/>
              <a:ext cx="417195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854001" y="4871845"/>
              <a:ext cx="3944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Worst Case Receive Position Difference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1772751" y="4184089"/>
            <a:ext cx="11678750" cy="1094251"/>
            <a:chOff x="1015577" y="3648319"/>
            <a:chExt cx="11131890" cy="609601"/>
          </a:xfrm>
        </p:grpSpPr>
        <p:sp>
          <p:nvSpPr>
            <p:cNvPr id="25" name="Rectangle 24"/>
            <p:cNvSpPr/>
            <p:nvPr/>
          </p:nvSpPr>
          <p:spPr>
            <a:xfrm rot="5400000">
              <a:off x="8096174" y="-98174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096174" y="206626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2525290" y="21386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525290" y="24434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75523" y="2152825"/>
            <a:ext cx="1594340" cy="1486412"/>
            <a:chOff x="2849979" y="1154865"/>
            <a:chExt cx="1594340" cy="1486412"/>
          </a:xfrm>
        </p:grpSpPr>
        <p:pic>
          <p:nvPicPr>
            <p:cNvPr id="41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/>
          <p:cNvCxnSpPr/>
          <p:nvPr/>
        </p:nvCxnSpPr>
        <p:spPr>
          <a:xfrm flipV="1">
            <a:off x="1354344" y="355133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490871" y="3576113"/>
            <a:ext cx="1942381" cy="997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/>
          <p:cNvSpPr/>
          <p:nvPr/>
        </p:nvSpPr>
        <p:spPr>
          <a:xfrm>
            <a:off x="2603670" y="267790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 rot="11242001">
            <a:off x="2834637" y="293073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69523" y="2396068"/>
            <a:ext cx="474224" cy="514974"/>
            <a:chOff x="3743979" y="1398108"/>
            <a:chExt cx="474224" cy="514974"/>
          </a:xfrm>
        </p:grpSpPr>
        <p:sp>
          <p:nvSpPr>
            <p:cNvPr id="48" name="Arrow: Circular 47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ircular 4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53129" y="2853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453479" y="3563441"/>
            <a:ext cx="945582" cy="1046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2485247" y="3558317"/>
            <a:ext cx="2977701" cy="1083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76936" y="2665243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Actual Receive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 (ARP)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10</a:t>
            </a:fld>
            <a:endParaRPr lang="en-US"/>
          </a:p>
        </p:txBody>
      </p:sp>
      <p:pic>
        <p:nvPicPr>
          <p:cNvPr id="51" name="Picture 50" descr="Image result for car autonomous top view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72893" y="4783961"/>
            <a:ext cx="711835" cy="444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371481" y="3186388"/>
                <a:ext cx="451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81" y="3186388"/>
                <a:ext cx="4510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0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0.22899 0.00092 " pathEditMode="relative" rAng="0" ptsTypes="AA">
                                      <p:cBhvr>
                                        <p:cTn id="15" dur="4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6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4.07407E-6 L 0.32014 0.00092 " pathEditMode="relative" rAng="0" ptsTypes="AA">
                                      <p:cBhvr>
                                        <p:cTn id="17" dur="4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4.07407E-6 L 0.46285 0.00046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Time Delays Will Cause Crashes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573111" y="2578155"/>
            <a:ext cx="392217" cy="11747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084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0840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21037" y="4375441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5441"/>
                <a:ext cx="126041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3"/>
          <p:cNvSpPr/>
          <p:nvPr/>
        </p:nvSpPr>
        <p:spPr>
          <a:xfrm>
            <a:off x="-1576383" y="3752222"/>
            <a:ext cx="1465325" cy="31781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-1576382" y="3739211"/>
            <a:ext cx="721013" cy="330825"/>
            <a:chOff x="-1576382" y="3739211"/>
            <a:chExt cx="721013" cy="330825"/>
          </a:xfrm>
        </p:grpSpPr>
        <p:sp>
          <p:nvSpPr>
            <p:cNvPr id="40" name="Rounded Rectangle 30"/>
            <p:cNvSpPr/>
            <p:nvPr/>
          </p:nvSpPr>
          <p:spPr>
            <a:xfrm>
              <a:off x="-1576382" y="3752936"/>
              <a:ext cx="721013" cy="30686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pic>
          <p:nvPicPr>
            <p:cNvPr id="42" name="Picture 41" descr="Image result for car autonomous top view"/>
            <p:cNvPicPr/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464678" y="3739211"/>
              <a:ext cx="464265" cy="330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-1574501" y="3741758"/>
            <a:ext cx="721013" cy="330825"/>
            <a:chOff x="-1576382" y="3739211"/>
            <a:chExt cx="721013" cy="330825"/>
          </a:xfrm>
        </p:grpSpPr>
        <p:sp>
          <p:nvSpPr>
            <p:cNvPr id="41" name="Rounded Rectangle 30"/>
            <p:cNvSpPr/>
            <p:nvPr/>
          </p:nvSpPr>
          <p:spPr>
            <a:xfrm>
              <a:off x="-1576382" y="3752936"/>
              <a:ext cx="721013" cy="306863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pic>
          <p:nvPicPr>
            <p:cNvPr id="7" name="Picture 6" descr="Image result for car autonomous top view"/>
            <p:cNvPicPr/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464678" y="3739211"/>
              <a:ext cx="464265" cy="330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6" name="Picture 45" descr="Image result for car autonomous top view"/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9" name="Picture 48" descr="Image result for car autonomous top view"/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33542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33594 -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33594 -0.002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07 -0.00255 L 0.41649 -0.00255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1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49 -0.00255 L 0.75 -0.002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-0.00278 L 0.66858 -0.00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9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16 -0.00162 L 0.66632 -0.0025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49" y="-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4" grpId="0" animBg="1"/>
      <p:bldP spid="44" grpId="1" animBg="1"/>
      <p:bldP spid="43" grpId="0" animBg="1"/>
      <p:bldP spid="43" grpId="1" animBg="1"/>
      <p:bldP spid="47" grpId="0" animBg="1"/>
      <p:bldP spid="4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896351" cy="247608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real intersection manager must also take into account delay in the system.</a:t>
            </a:r>
          </a:p>
          <a:p>
            <a:pPr lvl="1"/>
            <a:r>
              <a:rPr lang="es-ES" sz="1800" dirty="0" err="1">
                <a:solidFill>
                  <a:srgbClr val="7030A0"/>
                </a:solidFill>
              </a:rPr>
              <a:t>Transmission</a:t>
            </a:r>
            <a:r>
              <a:rPr lang="es-ES" sz="1800" dirty="0">
                <a:solidFill>
                  <a:srgbClr val="7030A0"/>
                </a:solidFill>
              </a:rPr>
              <a:t> </a:t>
            </a:r>
            <a:r>
              <a:rPr lang="es-ES" sz="1800" dirty="0" err="1">
                <a:solidFill>
                  <a:srgbClr val="7030A0"/>
                </a:solidFill>
              </a:rPr>
              <a:t>Delay</a:t>
            </a:r>
            <a:endParaRPr lang="es-E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Computation Delay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Summation: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Round Trip Delay (RTD)</a:t>
            </a:r>
          </a:p>
          <a:p>
            <a:pPr lvl="1"/>
            <a:endParaRPr lang="en-US" sz="1800" dirty="0"/>
          </a:p>
          <a:p>
            <a:r>
              <a:rPr lang="en-US" sz="2000" dirty="0"/>
              <a:t>In existing implementations, delays will have to be modeled as additional Time Buffer around the vehicle: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53935" y="1716389"/>
            <a:ext cx="5716155" cy="510067"/>
            <a:chOff x="2753935" y="1716389"/>
            <a:chExt cx="5716155" cy="510067"/>
          </a:xfrm>
        </p:grpSpPr>
        <p:sp>
          <p:nvSpPr>
            <p:cNvPr id="10" name="Rectangle 9"/>
            <p:cNvSpPr/>
            <p:nvPr/>
          </p:nvSpPr>
          <p:spPr>
            <a:xfrm>
              <a:off x="6026792" y="1734013"/>
              <a:ext cx="24432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j-lt"/>
                </a:rPr>
                <a:t>36.885 milliseconds</a:t>
              </a:r>
            </a:p>
            <a:p>
              <a:r>
                <a:rPr lang="en-US" sz="800" i="1" dirty="0">
                  <a:solidFill>
                    <a:srgbClr val="C00000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53935" y="1716389"/>
              <a:ext cx="3272857" cy="2456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753935" y="1260157"/>
            <a:ext cx="4861229" cy="492443"/>
            <a:chOff x="2753935" y="1260157"/>
            <a:chExt cx="4861229" cy="492443"/>
          </a:xfrm>
        </p:grpSpPr>
        <p:sp>
          <p:nvSpPr>
            <p:cNvPr id="9" name="Rectangle 8"/>
            <p:cNvSpPr/>
            <p:nvPr/>
          </p:nvSpPr>
          <p:spPr>
            <a:xfrm>
              <a:off x="5029200" y="1260157"/>
              <a:ext cx="25859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+mj-lt"/>
                </a:rPr>
                <a:t>123.791 milliseconds</a:t>
              </a:r>
            </a:p>
            <a:p>
              <a:r>
                <a:rPr lang="en-US" sz="800" i="1" dirty="0">
                  <a:solidFill>
                    <a:srgbClr val="7030A0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753935" y="1444824"/>
              <a:ext cx="2351465" cy="297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049325" y="2163248"/>
            <a:ext cx="5256475" cy="492443"/>
            <a:chOff x="3049325" y="2163248"/>
            <a:chExt cx="5256475" cy="492443"/>
          </a:xfrm>
        </p:grpSpPr>
        <p:sp>
          <p:nvSpPr>
            <p:cNvPr id="54" name="Rectangle 53"/>
            <p:cNvSpPr/>
            <p:nvPr/>
          </p:nvSpPr>
          <p:spPr>
            <a:xfrm>
              <a:off x="4522853" y="2163248"/>
              <a:ext cx="378294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150 milliseconds</a:t>
              </a:r>
            </a:p>
            <a:p>
              <a:r>
                <a:rPr lang="en-US" sz="800" i="1" dirty="0">
                  <a:solidFill>
                    <a:schemeClr val="tx2"/>
                  </a:solidFill>
                  <a:latin typeface="+mj-lt"/>
                </a:rPr>
                <a:t>(Source: our implementation)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049325" y="2230986"/>
              <a:ext cx="1473528" cy="17848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>
                <a:latin typeface="+mj-lt"/>
              </a:rPr>
              <a:t>12</a:t>
            </a:fld>
            <a:endParaRPr lang="en-US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98645" y="3390486"/>
            <a:ext cx="7016519" cy="2792171"/>
            <a:chOff x="-364649" y="25227"/>
            <a:chExt cx="7016519" cy="2792171"/>
          </a:xfrm>
        </p:grpSpPr>
        <p:grpSp>
          <p:nvGrpSpPr>
            <p:cNvPr id="57" name="Group 56"/>
            <p:cNvGrpSpPr/>
            <p:nvPr/>
          </p:nvGrpSpPr>
          <p:grpSpPr>
            <a:xfrm>
              <a:off x="-364649" y="25227"/>
              <a:ext cx="7016519" cy="2792171"/>
              <a:chOff x="-364668" y="25228"/>
              <a:chExt cx="7016929" cy="279230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-364668" y="25228"/>
                <a:ext cx="7016929" cy="2792309"/>
                <a:chOff x="-432705" y="247061"/>
                <a:chExt cx="7018062" cy="2792531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-432705" y="247061"/>
                  <a:ext cx="7018062" cy="2792531"/>
                  <a:chOff x="-152355" y="247061"/>
                  <a:chExt cx="7018062" cy="2792531"/>
                </a:xfrm>
              </p:grpSpPr>
              <p:sp>
                <p:nvSpPr>
                  <p:cNvPr id="67" name="Rounded Rectangle 3"/>
                  <p:cNvSpPr/>
                  <p:nvPr/>
                </p:nvSpPr>
                <p:spPr>
                  <a:xfrm>
                    <a:off x="655945" y="995390"/>
                    <a:ext cx="6175932" cy="184900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-152355" y="247061"/>
                    <a:ext cx="7018062" cy="2792531"/>
                    <a:chOff x="-152361" y="1788782"/>
                    <a:chExt cx="7018725" cy="2792531"/>
                  </a:xfrm>
                </p:grpSpPr>
                <p:sp>
                  <p:nvSpPr>
                    <p:cNvPr id="69" name="Rounded Rectangle 30"/>
                    <p:cNvSpPr/>
                    <p:nvPr/>
                  </p:nvSpPr>
                  <p:spPr>
                    <a:xfrm>
                      <a:off x="666190" y="2557132"/>
                      <a:ext cx="4005501" cy="1839647"/>
                    </a:xfrm>
                    <a:prstGeom prst="roundRect">
                      <a:avLst/>
                    </a:prstGeom>
                    <a:solidFill>
                      <a:srgbClr val="FB7E1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-152361" y="1788782"/>
                      <a:ext cx="7018725" cy="2792531"/>
                      <a:chOff x="-152361" y="247061"/>
                      <a:chExt cx="7018725" cy="2792531"/>
                    </a:xfrm>
                  </p:grpSpPr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-152361" y="247061"/>
                        <a:ext cx="7018725" cy="2792531"/>
                        <a:chOff x="-703087" y="255087"/>
                        <a:chExt cx="7020294" cy="2793375"/>
                      </a:xfrm>
                    </p:grpSpPr>
                    <p:grpSp>
                      <p:nvGrpSpPr>
                        <p:cNvPr id="73" name="Group 72"/>
                        <p:cNvGrpSpPr/>
                        <p:nvPr/>
                      </p:nvGrpSpPr>
                      <p:grpSpPr>
                        <a:xfrm>
                          <a:off x="-703087" y="255087"/>
                          <a:ext cx="7020294" cy="2793375"/>
                          <a:chOff x="-188738" y="46808"/>
                          <a:chExt cx="7020294" cy="2793375"/>
                        </a:xfrm>
                      </p:grpSpPr>
                      <p:grpSp>
                        <p:nvGrpSpPr>
                          <p:cNvPr id="80" name="Group 79"/>
                          <p:cNvGrpSpPr/>
                          <p:nvPr/>
                        </p:nvGrpSpPr>
                        <p:grpSpPr>
                          <a:xfrm>
                            <a:off x="537882" y="234224"/>
                            <a:ext cx="6293674" cy="2605959"/>
                            <a:chOff x="-271743" y="234224"/>
                            <a:chExt cx="6293674" cy="2605959"/>
                          </a:xfrm>
                        </p:grpSpPr>
                        <p:grpSp>
                          <p:nvGrpSpPr>
                            <p:cNvPr id="87" name="Group 86"/>
                            <p:cNvGrpSpPr/>
                            <p:nvPr/>
                          </p:nvGrpSpPr>
                          <p:grpSpPr>
                            <a:xfrm>
                              <a:off x="-203890" y="234224"/>
                              <a:ext cx="4039004" cy="2605959"/>
                              <a:chOff x="-203890" y="234224"/>
                              <a:chExt cx="4039004" cy="2605959"/>
                            </a:xfrm>
                          </p:grpSpPr>
                          <p:cxnSp>
                            <p:nvCxnSpPr>
                              <p:cNvPr id="92" name="Straight Connector 91"/>
                              <p:cNvCxnSpPr/>
                              <p:nvPr/>
                            </p:nvCxnSpPr>
                            <p:spPr>
                              <a:xfrm flipV="1">
                                <a:off x="-199572" y="265604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3" name="Straight Connector 92"/>
                              <p:cNvCxnSpPr/>
                              <p:nvPr/>
                            </p:nvCxnSpPr>
                            <p:spPr>
                              <a:xfrm flipV="1">
                                <a:off x="420828" y="234224"/>
                                <a:ext cx="0" cy="260032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4" name="Straight Connector 93"/>
                              <p:cNvCxnSpPr/>
                              <p:nvPr/>
                            </p:nvCxnSpPr>
                            <p:spPr>
                              <a:xfrm flipV="1">
                                <a:off x="3835114" y="245896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5" name="Straight Connector 94"/>
                              <p:cNvCxnSpPr/>
                              <p:nvPr/>
                            </p:nvCxnSpPr>
                            <p:spPr>
                              <a:xfrm flipV="1">
                                <a:off x="3183363" y="258288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96" name="Straight Connector 95"/>
                              <p:cNvCxnSpPr/>
                              <p:nvPr/>
                            </p:nvCxnSpPr>
                            <p:spPr>
                              <a:xfrm flipH="1" flipV="1">
                                <a:off x="-203890" y="267441"/>
                                <a:ext cx="3501" cy="257029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88" name="Straight Connector 87"/>
                            <p:cNvCxnSpPr/>
                            <p:nvPr/>
                          </p:nvCxnSpPr>
                          <p:spPr>
                            <a:xfrm flipH="1">
                              <a:off x="-210304" y="2652712"/>
                              <a:ext cx="6232235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Straight Connector 88"/>
                            <p:cNvCxnSpPr/>
                            <p:nvPr/>
                          </p:nvCxnSpPr>
                          <p:spPr>
                            <a:xfrm flipH="1">
                              <a:off x="-271743" y="2317701"/>
                              <a:ext cx="6286996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Straight Connector 89"/>
                            <p:cNvCxnSpPr/>
                            <p:nvPr/>
                          </p:nvCxnSpPr>
                          <p:spPr>
                            <a:xfrm flipH="1" flipV="1">
                              <a:off x="-217131" y="1091658"/>
                              <a:ext cx="6225560" cy="1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Straight Connector 90"/>
                            <p:cNvCxnSpPr/>
                            <p:nvPr/>
                          </p:nvCxnSpPr>
                          <p:spPr>
                            <a:xfrm flipH="1" flipV="1">
                              <a:off x="-203854" y="774803"/>
                              <a:ext cx="6198629" cy="1133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1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3614" y="73637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1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3614" y="73637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2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92366" y="2295183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2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92366" y="2295183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3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9909" y="12039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3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39909" y="12039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4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450058" y="46808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4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3450058" y="46808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5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40612" y="85151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</m:t>
                                      </m:r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5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2040612" y="85151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86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188738" y="1426670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𝑾</m:t>
                                      </m:r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86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188738" y="1426670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>
                          <a:off x="111071" y="740814"/>
                          <a:ext cx="60007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>
                          <a:off x="3486574" y="738163"/>
                          <a:ext cx="640387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rot="16200000">
                          <a:off x="130408" y="1144529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 rot="16200000">
                          <a:off x="129913" y="2702667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 rot="16200000">
                          <a:off x="-324888" y="1916282"/>
                          <a:ext cx="119229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722121" y="740815"/>
                          <a:ext cx="275028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298304" y="1311577"/>
                        <a:ext cx="2719614" cy="118318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66" name="Picture 65" descr="Image result for car top view no background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060" y="1338395"/>
                  <a:ext cx="2639071" cy="11963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63" name="Straight Connector 62"/>
              <p:cNvCxnSpPr/>
              <p:nvPr/>
            </p:nvCxnSpPr>
            <p:spPr>
              <a:xfrm flipV="1">
                <a:off x="6646459" y="204716"/>
                <a:ext cx="0" cy="25735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2313" y="83678"/>
                    <a:ext cx="1398931" cy="3674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𝑫𝒆𝒍𝒂𝒚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4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22313" y="83678"/>
                    <a:ext cx="1398931" cy="3674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Straight Arrow Connector 60"/>
            <p:cNvCxnSpPr/>
            <p:nvPr/>
          </p:nvCxnSpPr>
          <p:spPr>
            <a:xfrm>
              <a:off x="4495800" y="506003"/>
              <a:ext cx="2147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dirty="0"/>
              <a:t>Real-life Computation and Network Delay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>
                <a:latin typeface="+mj-lt"/>
              </a:rPr>
              <a:t>13</a:t>
            </a:fld>
            <a:endParaRPr lang="en-US" dirty="0">
              <a:latin typeface="+mj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5C5C307-40AB-4D8C-B6D1-10A0FF415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981866"/>
              </p:ext>
            </p:extLst>
          </p:nvPr>
        </p:nvGraphicFramePr>
        <p:xfrm>
          <a:off x="0" y="914400"/>
          <a:ext cx="91440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1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RTD Buffer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our real-life implementation, we measured how big a Safety Buffer considering RTD needed to be.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𝐷𝑒𝑙𝑎𝑦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=3.5×0.15=0.525</m:t>
                    </m:r>
                  </m:oMath>
                </a14:m>
                <a:r>
                  <a:rPr lang="en-US" sz="3200" b="1" dirty="0" smtClean="0"/>
                  <a:t>      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𝑜𝑢𝑟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3.5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i="1" dirty="0" smtClean="0"/>
                  <a:t>)</a:t>
                </a:r>
                <a:r>
                  <a:rPr lang="en-US" sz="1400" i="1" dirty="0"/>
                  <a:t> </a:t>
                </a:r>
                <a:br>
                  <a:rPr lang="en-US" sz="1400" i="1" dirty="0"/>
                </a:br>
                <a:endParaRPr lang="en-US" sz="1400" dirty="0"/>
              </a:p>
              <a:p>
                <a:pPr lvl="2"/>
                <a:r>
                  <a:rPr lang="en-US" b="1" dirty="0"/>
                  <a:t>3x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𝐿𝑜𝑛𝑔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14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1063740" y="3200400"/>
            <a:ext cx="7016519" cy="2792171"/>
            <a:chOff x="-364649" y="25227"/>
            <a:chExt cx="7016519" cy="2792171"/>
          </a:xfrm>
        </p:grpSpPr>
        <p:grpSp>
          <p:nvGrpSpPr>
            <p:cNvPr id="76" name="Group 75"/>
            <p:cNvGrpSpPr/>
            <p:nvPr/>
          </p:nvGrpSpPr>
          <p:grpSpPr>
            <a:xfrm>
              <a:off x="-364649" y="25227"/>
              <a:ext cx="7016519" cy="2792171"/>
              <a:chOff x="-364668" y="25228"/>
              <a:chExt cx="7016929" cy="279230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-364668" y="25228"/>
                <a:ext cx="7016929" cy="2792309"/>
                <a:chOff x="-432705" y="247061"/>
                <a:chExt cx="7018062" cy="2792531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-432705" y="247061"/>
                  <a:ext cx="7018062" cy="2792531"/>
                  <a:chOff x="-152355" y="247061"/>
                  <a:chExt cx="7018062" cy="2792531"/>
                </a:xfrm>
              </p:grpSpPr>
              <p:sp>
                <p:nvSpPr>
                  <p:cNvPr id="83" name="Rounded Rectangle 3"/>
                  <p:cNvSpPr/>
                  <p:nvPr/>
                </p:nvSpPr>
                <p:spPr>
                  <a:xfrm>
                    <a:off x="655945" y="995390"/>
                    <a:ext cx="6175932" cy="1849008"/>
                  </a:xfrm>
                  <a:prstGeom prst="round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-152355" y="247061"/>
                    <a:ext cx="7018062" cy="2792531"/>
                    <a:chOff x="-152361" y="1788782"/>
                    <a:chExt cx="7018725" cy="2792531"/>
                  </a:xfrm>
                </p:grpSpPr>
                <p:sp>
                  <p:nvSpPr>
                    <p:cNvPr id="85" name="Rounded Rectangle 30"/>
                    <p:cNvSpPr/>
                    <p:nvPr/>
                  </p:nvSpPr>
                  <p:spPr>
                    <a:xfrm>
                      <a:off x="666190" y="2557132"/>
                      <a:ext cx="4005501" cy="1839647"/>
                    </a:xfrm>
                    <a:prstGeom prst="roundRect">
                      <a:avLst/>
                    </a:prstGeom>
                    <a:solidFill>
                      <a:srgbClr val="FB7E1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6" name="Group 85"/>
                    <p:cNvGrpSpPr/>
                    <p:nvPr/>
                  </p:nvGrpSpPr>
                  <p:grpSpPr>
                    <a:xfrm>
                      <a:off x="-152361" y="1788782"/>
                      <a:ext cx="7018725" cy="2792531"/>
                      <a:chOff x="-152361" y="247061"/>
                      <a:chExt cx="7018725" cy="2792531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-152361" y="247061"/>
                        <a:ext cx="7018725" cy="2792531"/>
                        <a:chOff x="-703087" y="255087"/>
                        <a:chExt cx="7020294" cy="2793375"/>
                      </a:xfrm>
                    </p:grpSpPr>
                    <p:grpSp>
                      <p:nvGrpSpPr>
                        <p:cNvPr id="89" name="Group 88"/>
                        <p:cNvGrpSpPr/>
                        <p:nvPr/>
                      </p:nvGrpSpPr>
                      <p:grpSpPr>
                        <a:xfrm>
                          <a:off x="-703087" y="255087"/>
                          <a:ext cx="7020294" cy="2793375"/>
                          <a:chOff x="-188738" y="46808"/>
                          <a:chExt cx="7020294" cy="2793375"/>
                        </a:xfrm>
                      </p:grpSpPr>
                      <p:grpSp>
                        <p:nvGrpSpPr>
                          <p:cNvPr id="96" name="Group 95"/>
                          <p:cNvGrpSpPr/>
                          <p:nvPr/>
                        </p:nvGrpSpPr>
                        <p:grpSpPr>
                          <a:xfrm>
                            <a:off x="537882" y="234224"/>
                            <a:ext cx="6293674" cy="2605959"/>
                            <a:chOff x="-271743" y="234224"/>
                            <a:chExt cx="6293674" cy="2605959"/>
                          </a:xfrm>
                        </p:grpSpPr>
                        <p:grpSp>
                          <p:nvGrpSpPr>
                            <p:cNvPr id="103" name="Group 102"/>
                            <p:cNvGrpSpPr/>
                            <p:nvPr/>
                          </p:nvGrpSpPr>
                          <p:grpSpPr>
                            <a:xfrm>
                              <a:off x="-203890" y="234224"/>
                              <a:ext cx="4039004" cy="2605959"/>
                              <a:chOff x="-203890" y="234224"/>
                              <a:chExt cx="4039004" cy="2605959"/>
                            </a:xfrm>
                          </p:grpSpPr>
                          <p:cxnSp>
                            <p:nvCxnSpPr>
                              <p:cNvPr id="108" name="Straight Connector 107"/>
                              <p:cNvCxnSpPr/>
                              <p:nvPr/>
                            </p:nvCxnSpPr>
                            <p:spPr>
                              <a:xfrm flipV="1">
                                <a:off x="-199572" y="265604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9" name="Straight Connector 108"/>
                              <p:cNvCxnSpPr/>
                              <p:nvPr/>
                            </p:nvCxnSpPr>
                            <p:spPr>
                              <a:xfrm flipV="1">
                                <a:off x="420828" y="234224"/>
                                <a:ext cx="0" cy="260032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0" name="Straight Connector 109"/>
                              <p:cNvCxnSpPr/>
                              <p:nvPr/>
                            </p:nvCxnSpPr>
                            <p:spPr>
                              <a:xfrm flipV="1">
                                <a:off x="3835114" y="245896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1" name="Straight Connector 110"/>
                              <p:cNvCxnSpPr/>
                              <p:nvPr/>
                            </p:nvCxnSpPr>
                            <p:spPr>
                              <a:xfrm flipV="1">
                                <a:off x="3183363" y="258288"/>
                                <a:ext cx="0" cy="257457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2" name="Straight Connector 111"/>
                              <p:cNvCxnSpPr/>
                              <p:nvPr/>
                            </p:nvCxnSpPr>
                            <p:spPr>
                              <a:xfrm flipH="1" flipV="1">
                                <a:off x="-203890" y="267441"/>
                                <a:ext cx="3501" cy="257029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04" name="Straight Connector 103"/>
                            <p:cNvCxnSpPr/>
                            <p:nvPr/>
                          </p:nvCxnSpPr>
                          <p:spPr>
                            <a:xfrm flipH="1">
                              <a:off x="-210304" y="2652712"/>
                              <a:ext cx="6232235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Straight Connector 104"/>
                            <p:cNvCxnSpPr/>
                            <p:nvPr/>
                          </p:nvCxnSpPr>
                          <p:spPr>
                            <a:xfrm flipH="1">
                              <a:off x="-271743" y="2317701"/>
                              <a:ext cx="6286996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Straight Connector 105"/>
                            <p:cNvCxnSpPr/>
                            <p:nvPr/>
                          </p:nvCxnSpPr>
                          <p:spPr>
                            <a:xfrm flipH="1" flipV="1">
                              <a:off x="-217131" y="1091658"/>
                              <a:ext cx="6225560" cy="1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Straight Connector 106"/>
                            <p:cNvCxnSpPr/>
                            <p:nvPr/>
                          </p:nvCxnSpPr>
                          <p:spPr>
                            <a:xfrm flipH="1" flipV="1">
                              <a:off x="-203854" y="774803"/>
                              <a:ext cx="6198629" cy="11333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97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3614" y="73637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97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3614" y="736379"/>
                                <a:ext cx="697382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98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92366" y="2295183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𝑳𝒂𝒕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98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92366" y="2295183"/>
                                <a:ext cx="771373" cy="459739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99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9909" y="12039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99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39909" y="120399"/>
                                <a:ext cx="1943734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00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450058" y="46808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𝑳𝒐𝒏𝒈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00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3450058" y="46808"/>
                                <a:ext cx="1752599" cy="48450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01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40612" y="85151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</m:t>
                                      </m:r>
                                    </m:oMath>
                                  </m:oMathPara>
                                </a14:m>
                                <a:endParaRPr lang="en-US" sz="110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01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2040612" y="85151"/>
                                <a:ext cx="920409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02" name="Text Box 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188738" y="1426670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spAutoFit/>
                              </a:bodyPr>
                              <a:lstStyle/>
                              <a:p>
                                <a:pPr marL="0" marR="0">
                                  <a:lnSpc>
                                    <a:spcPct val="107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8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25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𝑾</m:t>
                                      </m:r>
                                    </m:oMath>
                                  </m:oMathPara>
                                </a14:m>
                                <a:endParaRPr lang="en-US" sz="1100" dirty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02" name="Text Box 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188738" y="1426670"/>
                                <a:ext cx="921044" cy="60470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90" name="Straight Arrow Connector 89"/>
                        <p:cNvCxnSpPr/>
                        <p:nvPr/>
                      </p:nvCxnSpPr>
                      <p:spPr>
                        <a:xfrm>
                          <a:off x="111071" y="740814"/>
                          <a:ext cx="60007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Straight Arrow Connector 90"/>
                        <p:cNvCxnSpPr/>
                        <p:nvPr/>
                      </p:nvCxnSpPr>
                      <p:spPr>
                        <a:xfrm>
                          <a:off x="3486574" y="738163"/>
                          <a:ext cx="640387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" name="Straight Arrow Connector 91"/>
                        <p:cNvCxnSpPr/>
                        <p:nvPr/>
                      </p:nvCxnSpPr>
                      <p:spPr>
                        <a:xfrm rot="16200000">
                          <a:off x="130408" y="1144529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Straight Arrow Connector 92"/>
                        <p:cNvCxnSpPr/>
                        <p:nvPr/>
                      </p:nvCxnSpPr>
                      <p:spPr>
                        <a:xfrm rot="16200000">
                          <a:off x="129913" y="2702667"/>
                          <a:ext cx="28169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Arrow Connector 93"/>
                        <p:cNvCxnSpPr/>
                        <p:nvPr/>
                      </p:nvCxnSpPr>
                      <p:spPr>
                        <a:xfrm rot="16200000">
                          <a:off x="-324888" y="1916282"/>
                          <a:ext cx="1192292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Straight Arrow Connector 94"/>
                        <p:cNvCxnSpPr/>
                        <p:nvPr/>
                      </p:nvCxnSpPr>
                      <p:spPr>
                        <a:xfrm>
                          <a:off x="722121" y="740815"/>
                          <a:ext cx="275028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prstDash val="sysDash"/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1298304" y="1311577"/>
                        <a:ext cx="2719614" cy="118318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pic>
              <p:nvPicPr>
                <p:cNvPr id="82" name="Picture 81" descr="Image result for car top view no background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060" y="1338395"/>
                  <a:ext cx="2639071" cy="11963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79" name="Straight Connector 78"/>
              <p:cNvCxnSpPr/>
              <p:nvPr/>
            </p:nvCxnSpPr>
            <p:spPr>
              <a:xfrm flipV="1">
                <a:off x="6646459" y="204716"/>
                <a:ext cx="0" cy="25735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2313" y="83678"/>
                    <a:ext cx="1398931" cy="36741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𝑫𝒆𝒍𝒂𝒚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0" name="Text 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22313" y="83678"/>
                    <a:ext cx="1398931" cy="36741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Arrow Connector 76"/>
            <p:cNvCxnSpPr/>
            <p:nvPr/>
          </p:nvCxnSpPr>
          <p:spPr>
            <a:xfrm>
              <a:off x="4495800" y="506003"/>
              <a:ext cx="2147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2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RTD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our real-life implementation, we measured how big a Safety Buffer considering RTD needed to be.</a:t>
            </a:r>
            <a:r>
              <a:rPr lang="en-US" sz="1400" i="1" dirty="0"/>
              <a:t/>
            </a:r>
            <a:br>
              <a:rPr lang="en-US" sz="1400" i="1" dirty="0"/>
            </a:br>
            <a:endParaRPr lang="en-US" sz="1400" i="1" dirty="0"/>
          </a:p>
          <a:p>
            <a:pPr lvl="2"/>
            <a:r>
              <a:rPr lang="en-US" dirty="0"/>
              <a:t>3.46x Original Vehicle Length</a:t>
            </a:r>
          </a:p>
          <a:p>
            <a:pPr lvl="2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58824" y="2619919"/>
            <a:ext cx="5981139" cy="1993606"/>
            <a:chOff x="1728157" y="3315415"/>
            <a:chExt cx="5981139" cy="1993606"/>
          </a:xfrm>
        </p:grpSpPr>
        <p:sp>
          <p:nvSpPr>
            <p:cNvPr id="75" name="Rounded Rectangle 3"/>
            <p:cNvSpPr/>
            <p:nvPr/>
          </p:nvSpPr>
          <p:spPr>
            <a:xfrm>
              <a:off x="1752600" y="4114800"/>
              <a:ext cx="5268410" cy="119422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Rounded Rectangle 30"/>
            <p:cNvSpPr/>
            <p:nvPr/>
          </p:nvSpPr>
          <p:spPr>
            <a:xfrm>
              <a:off x="1747643" y="4114800"/>
              <a:ext cx="2477766" cy="1188175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7" name="Picture 76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297" y="4272338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Group 83"/>
            <p:cNvGrpSpPr/>
            <p:nvPr/>
          </p:nvGrpSpPr>
          <p:grpSpPr>
            <a:xfrm>
              <a:off x="1728157" y="3315415"/>
              <a:ext cx="5981139" cy="869590"/>
              <a:chOff x="1804357" y="3974442"/>
              <a:chExt cx="5981139" cy="869590"/>
            </a:xfrm>
          </p:grpSpPr>
          <p:pic>
            <p:nvPicPr>
              <p:cNvPr id="79" name="Picture 78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357" y="3999984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Picture 79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487" y="3992867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Picture 80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75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Picture 81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4366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15</a:t>
            </a:fld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3199356" y="4763371"/>
            <a:ext cx="4813778" cy="1828800"/>
          </a:xfrm>
          <a:prstGeom prst="cloudCallout">
            <a:avLst>
              <a:gd name="adj1" fmla="val -56919"/>
              <a:gd name="adj2" fmla="val -56881"/>
            </a:avLst>
          </a:prstGeom>
          <a:solidFill>
            <a:srgbClr val="0070C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Adding the safety buffer due to timing error will degrade the throughput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5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2543" y="4213217"/>
            <a:ext cx="711835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Our Approach: Crossroads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5772151" cy="710261"/>
          </a:xfrm>
        </p:spPr>
        <p:txBody>
          <a:bodyPr>
            <a:normAutofit/>
          </a:bodyPr>
          <a:lstStyle/>
          <a:p>
            <a:r>
              <a:rPr lang="en-US" sz="1600" dirty="0"/>
              <a:t>We set the execution </a:t>
            </a:r>
            <a:r>
              <a:rPr lang="en-US" sz="1600" dirty="0" smtClean="0"/>
              <a:t>location (execution time) </a:t>
            </a:r>
            <a:r>
              <a:rPr lang="en-US" sz="1600" dirty="0"/>
              <a:t>according to </a:t>
            </a:r>
            <a:r>
              <a:rPr lang="en-US" sz="1600" dirty="0" smtClean="0"/>
              <a:t>the </a:t>
            </a:r>
            <a:r>
              <a:rPr lang="en-US" sz="1600" i="1" dirty="0" smtClean="0"/>
              <a:t>Worst-Case </a:t>
            </a:r>
            <a:r>
              <a:rPr lang="en-US" sz="1600" i="1" dirty="0"/>
              <a:t>Round-Trip Delay </a:t>
            </a:r>
            <a:r>
              <a:rPr lang="en-US" sz="1600" dirty="0"/>
              <a:t>(</a:t>
            </a:r>
            <a:r>
              <a:rPr lang="en-US" sz="1600" b="1" dirty="0"/>
              <a:t>WCRTD</a:t>
            </a:r>
            <a:r>
              <a:rPr lang="en-US" sz="1600" dirty="0" smtClean="0"/>
              <a:t>) on our system.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14500" y="3267075"/>
            <a:ext cx="0" cy="2286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3100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/>
          <p:cNvGrpSpPr/>
          <p:nvPr/>
        </p:nvGrpSpPr>
        <p:grpSpPr>
          <a:xfrm>
            <a:off x="685800" y="3415753"/>
            <a:ext cx="6400800" cy="2154155"/>
            <a:chOff x="685800" y="3415753"/>
            <a:chExt cx="6400800" cy="2154155"/>
          </a:xfrm>
        </p:grpSpPr>
        <p:grpSp>
          <p:nvGrpSpPr>
            <p:cNvPr id="8" name="Group 7"/>
            <p:cNvGrpSpPr/>
            <p:nvPr/>
          </p:nvGrpSpPr>
          <p:grpSpPr>
            <a:xfrm>
              <a:off x="685800" y="3775632"/>
              <a:ext cx="6400800" cy="1794276"/>
              <a:chOff x="685800" y="4309032"/>
              <a:chExt cx="6400800" cy="1794276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3752850" y="4309032"/>
                <a:ext cx="28496" cy="178696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591050" y="4706022"/>
                <a:ext cx="0" cy="138997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919707" y="4309032"/>
                <a:ext cx="23893" cy="1794276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85800" y="6019800"/>
                <a:ext cx="6400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3452958" y="34157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Best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0254" y="3758822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Average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80944" y="3415753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Worst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80520" y="249705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Request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Position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4094" y="5591551"/>
            <a:ext cx="3720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</a:rPr>
              <a:t>Expected Message Execution Position = EP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1772751" y="4184089"/>
            <a:ext cx="11678750" cy="1094251"/>
            <a:chOff x="1015577" y="3648319"/>
            <a:chExt cx="11131890" cy="609601"/>
          </a:xfrm>
        </p:grpSpPr>
        <p:sp>
          <p:nvSpPr>
            <p:cNvPr id="25" name="Rectangle 24"/>
            <p:cNvSpPr/>
            <p:nvPr/>
          </p:nvSpPr>
          <p:spPr>
            <a:xfrm rot="5400000">
              <a:off x="8096174" y="-98174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8096174" y="206626"/>
              <a:ext cx="304800" cy="779778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2525290" y="21386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2525290" y="2443407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75523" y="2152825"/>
            <a:ext cx="1594340" cy="1486412"/>
            <a:chOff x="2849979" y="1154865"/>
            <a:chExt cx="1594340" cy="1486412"/>
          </a:xfrm>
        </p:grpSpPr>
        <p:pic>
          <p:nvPicPr>
            <p:cNvPr id="41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/>
          <p:cNvCxnSpPr/>
          <p:nvPr/>
        </p:nvCxnSpPr>
        <p:spPr>
          <a:xfrm flipV="1">
            <a:off x="1354344" y="355133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/>
          <p:cNvSpPr/>
          <p:nvPr/>
        </p:nvSpPr>
        <p:spPr>
          <a:xfrm>
            <a:off x="2603670" y="267790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/>
          <p:cNvSpPr/>
          <p:nvPr/>
        </p:nvSpPr>
        <p:spPr>
          <a:xfrm rot="11242001">
            <a:off x="2834637" y="293073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269523" y="2396068"/>
            <a:ext cx="474224" cy="514974"/>
            <a:chOff x="3743979" y="1398108"/>
            <a:chExt cx="474224" cy="514974"/>
          </a:xfrm>
        </p:grpSpPr>
        <p:sp>
          <p:nvSpPr>
            <p:cNvPr id="48" name="Arrow: Circular 47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ircular 4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753129" y="2853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453479" y="3563441"/>
            <a:ext cx="945582" cy="1046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H="1" flipV="1">
            <a:off x="2485248" y="3558318"/>
            <a:ext cx="2869570" cy="6612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54633" y="3090257"/>
            <a:ext cx="1975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latin typeface="+mj-lt"/>
              </a:rPr>
              <a:t>Actual Receive</a:t>
            </a:r>
            <a:br>
              <a:rPr lang="en-US" b="1" i="1" dirty="0">
                <a:latin typeface="+mj-lt"/>
              </a:rPr>
            </a:br>
            <a:r>
              <a:rPr lang="en-US" b="1" i="1" dirty="0">
                <a:latin typeface="+mj-lt"/>
              </a:rPr>
              <a:t>Position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975279" y="2713462"/>
            <a:ext cx="22267" cy="27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007793" y="232248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latin typeface="+mj-lt"/>
              </a:rPr>
              <a:t>Execution </a:t>
            </a:r>
            <a:r>
              <a:rPr lang="en-US" dirty="0">
                <a:latin typeface="+mj-lt"/>
              </a:rPr>
              <a:t>Position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75279" y="4834419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Actuation Begins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16</a:t>
            </a:fld>
            <a:endParaRPr lang="en-US"/>
          </a:p>
        </p:txBody>
      </p:sp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1373190" y="3539347"/>
            <a:ext cx="1058572" cy="6531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61877" y="43434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Actuation Begins</a:t>
            </a:r>
          </a:p>
        </p:txBody>
      </p:sp>
      <p:pic>
        <p:nvPicPr>
          <p:cNvPr id="57" name="Picture 56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48129" y="4768126"/>
            <a:ext cx="711835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48128" y="4219596"/>
            <a:ext cx="711835" cy="444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82715" y="1734028"/>
                <a:ext cx="68088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i="1" dirty="0"/>
                  <a:t>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𝑥𝑒𝑐𝑢𝑡𝑖𝑜𝑛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𝑅𝑒𝑞𝑢𝑒𝑠𝑡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𝑉𝑀𝐴𝑋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𝑊𝐶𝑅𝑇𝐷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715" y="1734028"/>
                <a:ext cx="68088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22222E-6 L 0.22847 0.00092 " pathEditMode="relative" rAng="0" ptsTypes="AA">
                                      <p:cBhvr>
                                        <p:cTn id="25" dur="4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7.40741E-7 L 0.46181 7.40741E-7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0.00092 L 0.57743 0.00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-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81 7.40741E-7 L 0.57726 0.0025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2" grpId="0"/>
      <p:bldP spid="52" grpId="0"/>
      <p:bldP spid="29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Crossroads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12648" y="953313"/>
            <a:ext cx="7388351" cy="5338937"/>
            <a:chOff x="612648" y="953313"/>
            <a:chExt cx="7388351" cy="5338937"/>
          </a:xfrm>
        </p:grpSpPr>
        <p:grpSp>
          <p:nvGrpSpPr>
            <p:cNvPr id="10" name="Group 9"/>
            <p:cNvGrpSpPr/>
            <p:nvPr/>
          </p:nvGrpSpPr>
          <p:grpSpPr>
            <a:xfrm>
              <a:off x="612648" y="953313"/>
              <a:ext cx="7162799" cy="4017703"/>
              <a:chOff x="4743014" y="4242814"/>
              <a:chExt cx="4417021" cy="44119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743014" y="4242814"/>
                    <a:ext cx="4417021" cy="441191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latin typeface="Consolas" panose="020B0609020204030204" pitchFamily="49" charset="0"/>
                      </a:rPr>
                      <a:t>Vehicle Code: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(){	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 Sends request to enter the IM</a:t>
                    </a: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>
                        <a:latin typeface="Consolas" panose="020B0609020204030204" pitchFamily="49" charset="0"/>
                      </a:rPr>
                      <a:t>send 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400" dirty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1400" b="0" i="0" dirty="0" smtClean="0">
                                <a:latin typeface="Consolas" panose="020B0609020204030204" pitchFamily="49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𝑇𝑜𝑖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, LI, DI, LO, DO]; </a:t>
                    </a:r>
                    <a:endParaRPr lang="en-US" sz="1400" dirty="0" smtClean="0">
                      <a:latin typeface="Consolas" panose="020B0609020204030204" pitchFamily="49" charset="0"/>
                    </a:endParaRP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Wait(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u</a:t>
                    </a:r>
                    <a:r>
                      <a:rPr lang="en-US" sz="1400" dirty="0" err="1" smtClean="0">
                        <a:latin typeface="Consolas" panose="020B0609020204030204" pitchFamily="49" charset="0"/>
                      </a:rPr>
                      <a:t>ntil_response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);</a:t>
                    </a:r>
                    <a:endParaRPr lang="en-US" sz="1400" dirty="0" smtClean="0">
                      <a:latin typeface="Consolas" panose="020B0609020204030204" pitchFamily="49" charset="0"/>
                    </a:endParaRP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Receive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𝑅𝑒𝑡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;</a:t>
                    </a:r>
                  </a:p>
                  <a:p>
                    <a:pPr marL="342900" indent="-342900">
                      <a:buAutoNum type="arabicPlain" startAt="5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Set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𝑅𝑒𝑡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latin typeface="Consolas" panose="020B0609020204030204" pitchFamily="49" charset="0"/>
                      </a:rPr>
                      <a:t>;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}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/>
                    </a:r>
                    <a:br>
                      <a:rPr lang="en-US" sz="1400" dirty="0">
                        <a:latin typeface="Consolas" panose="020B0609020204030204" pitchFamily="49" charset="0"/>
                      </a:rPr>
                    </a:b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5 Interrupt(request line crossed){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 Received reply from IM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6  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timeEapsed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 = 0;</a:t>
                    </a:r>
                    <a:br>
                      <a:rPr lang="en-US" sz="1400" dirty="0">
                        <a:latin typeface="Consolas" panose="020B0609020204030204" pitchFamily="49" charset="0"/>
                      </a:rPr>
                    </a:br>
                    <a:r>
                      <a:rPr lang="en-US" sz="1400" dirty="0">
                        <a:latin typeface="Consolas" panose="020B0609020204030204" pitchFamily="49" charset="0"/>
                      </a:rPr>
                      <a:t>7  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();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8 }</a:t>
                    </a:r>
                    <a:br>
                      <a:rPr lang="en-US" sz="1400" dirty="0">
                        <a:latin typeface="Consolas" panose="020B0609020204030204" pitchFamily="49" charset="0"/>
                      </a:rPr>
                    </a:b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9  Interrupt(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timeEapsed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 &gt; timeout){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 Re-requests if no reply from IM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10    If(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𝑇𝑜𝑖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 &lt;=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𝑆𝑡𝑜𝑝𝐷𝑖𝑠𝑡𝑎𝑛𝑐𝑒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latin typeface="Consolas" panose="020B0609020204030204" pitchFamily="49" charset="0"/>
                      </a:rPr>
                      <a:t>)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11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 = 0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;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13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();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}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3014" y="4242814"/>
                    <a:ext cx="4417021" cy="441191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5" t="-454" b="-45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" name="Picture 11" descr="Image result for car autonomous top view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428015" y="4347078"/>
                <a:ext cx="711835" cy="8734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68060" y="4876478"/>
                  <a:ext cx="7132939" cy="14157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Intersection Manager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if(request received) {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 err="1">
                      <a:latin typeface="Consolas" panose="020B0609020204030204" pitchFamily="49" charset="0"/>
                    </a:rPr>
                    <a:t>AddVehicleToQueue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LI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DO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);</a:t>
                  </a:r>
                </a:p>
                <a:p>
                  <a:pPr marL="342900" indent="-342900">
                    <a:buFontTx/>
                    <a:buAutoNum type="arabicPlain" startAt="2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𝑜𝐴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=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CalculateDesired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onsolas" panose="020B0609020204030204" pitchFamily="49" charset="0"/>
                        </a:rPr>
                        <m:t> + 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onsolas" panose="020B0609020204030204" pitchFamily="49" charset="0"/>
                        </a:rPr>
                        <m:t> ∗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onsolas" panose="020B0609020204030204" pitchFamily="49" charset="0"/>
                        </a:rPr>
                        <m:t>WCRTD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onsolas" panose="020B0609020204030204" pitchFamily="49" charset="0"/>
                        </a:rPr>
                        <m:t>),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["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𝑎𝑐𝑐𝑝𝑒𝑡𝑒𝑑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@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𝐸𝑥𝑒𝑐𝑢𝑡𝑖𝑜𝑛𝐿𝑖𝑛𝑒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}</a:t>
                  </a: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060" y="4876478"/>
                  <a:ext cx="7132939" cy="1415772"/>
                </a:xfrm>
                <a:prstGeom prst="rect">
                  <a:avLst/>
                </a:prstGeom>
                <a:blipFill>
                  <a:blip r:embed="rId5"/>
                  <a:stretch>
                    <a:fillRect l="-341" t="-1282" b="-29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600949" y="5147076"/>
              <a:ext cx="1142999" cy="581637"/>
              <a:chOff x="6514220" y="4697933"/>
              <a:chExt cx="1374923" cy="814469"/>
            </a:xfrm>
          </p:grpSpPr>
          <p:pic>
            <p:nvPicPr>
              <p:cNvPr id="17" name="Picture 2" descr="https://writelatex.s3.amazonaws.com/ymzcznddvkvs/uploads/9007/8264425/1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67" r="66598" b="73576"/>
              <a:stretch/>
            </p:blipFill>
            <p:spPr bwMode="auto">
              <a:xfrm>
                <a:off x="6514220" y="4793065"/>
                <a:ext cx="461613" cy="624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writelatex.s3.amazonaws.com/ymzcznddvkvs/uploads/9007/8264425/1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96" r="23333" b="77224"/>
              <a:stretch/>
            </p:blipFill>
            <p:spPr bwMode="auto">
              <a:xfrm>
                <a:off x="7021452" y="4697933"/>
                <a:ext cx="867691" cy="814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236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Crossroads Eliminates Time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Unlike the VT-IM methodology, Crossroads does not require a Time Buffer</a:t>
            </a:r>
            <a:endParaRPr lang="en-US" sz="1000" i="1" dirty="0"/>
          </a:p>
          <a:p>
            <a:pPr lvl="2"/>
            <a:r>
              <a:rPr lang="en-US" dirty="0"/>
              <a:t>~ 3.5x Original Vehicle Length  -&gt;  ~ 1.5x</a:t>
            </a:r>
          </a:p>
          <a:p>
            <a:pPr lvl="2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31537" y="2438400"/>
            <a:ext cx="4672643" cy="1731731"/>
            <a:chOff x="1499557" y="1848613"/>
            <a:chExt cx="6577643" cy="2397718"/>
          </a:xfrm>
        </p:grpSpPr>
        <p:sp>
          <p:nvSpPr>
            <p:cNvPr id="75" name="Rounded Rectangle 3"/>
            <p:cNvSpPr/>
            <p:nvPr/>
          </p:nvSpPr>
          <p:spPr>
            <a:xfrm>
              <a:off x="1524000" y="3052110"/>
              <a:ext cx="5268410" cy="119422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Rounded Rectangle 30"/>
            <p:cNvSpPr/>
            <p:nvPr/>
          </p:nvSpPr>
          <p:spPr>
            <a:xfrm>
              <a:off x="2932434" y="3051287"/>
              <a:ext cx="2477766" cy="1188175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7" name="Picture 76" descr="Image result for car top view no backgroun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088" y="3208825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4" name="Group 83"/>
            <p:cNvGrpSpPr/>
            <p:nvPr/>
          </p:nvGrpSpPr>
          <p:grpSpPr>
            <a:xfrm>
              <a:off x="1499557" y="2252725"/>
              <a:ext cx="5981139" cy="869590"/>
              <a:chOff x="1804357" y="3974442"/>
              <a:chExt cx="5981139" cy="869590"/>
            </a:xfrm>
          </p:grpSpPr>
          <p:pic>
            <p:nvPicPr>
              <p:cNvPr id="79" name="Picture 78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357" y="3999984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Picture 79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487" y="3992867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Picture 80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75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Picture 81" descr="Image result for car top view no background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4366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" name="Rectangle 82"/>
            <p:cNvSpPr/>
            <p:nvPr/>
          </p:nvSpPr>
          <p:spPr>
            <a:xfrm>
              <a:off x="6816853" y="1848613"/>
              <a:ext cx="1260347" cy="194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49428" y="4741925"/>
            <a:ext cx="3544566" cy="1464144"/>
            <a:chOff x="2932434" y="4325684"/>
            <a:chExt cx="4876926" cy="2015260"/>
          </a:xfrm>
        </p:grpSpPr>
        <p:sp>
          <p:nvSpPr>
            <p:cNvPr id="15" name="Rounded Rectangle 30"/>
            <p:cNvSpPr/>
            <p:nvPr/>
          </p:nvSpPr>
          <p:spPr>
            <a:xfrm>
              <a:off x="2932434" y="5152769"/>
              <a:ext cx="2477766" cy="1188175"/>
            </a:xfrm>
            <a:prstGeom prst="roundRect">
              <a:avLst/>
            </a:prstGeom>
            <a:solidFill>
              <a:srgbClr val="FB7E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6" name="Picture 15" descr="Image result for car top view no background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0088" y="5310307"/>
              <a:ext cx="1491130" cy="8440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/>
            <p:cNvGrpSpPr/>
            <p:nvPr/>
          </p:nvGrpSpPr>
          <p:grpSpPr>
            <a:xfrm>
              <a:off x="2977591" y="4354207"/>
              <a:ext cx="4490009" cy="862473"/>
              <a:chOff x="3295487" y="3974442"/>
              <a:chExt cx="4490009" cy="862473"/>
            </a:xfrm>
          </p:grpSpPr>
          <p:pic>
            <p:nvPicPr>
              <p:cNvPr id="19" name="Picture 18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487" y="3992867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19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75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20" descr="Image result for car top view no back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4366" y="3974442"/>
                <a:ext cx="1491130" cy="8440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5410200" y="4325684"/>
              <a:ext cx="2399160" cy="1948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810000" y="4267200"/>
            <a:ext cx="0" cy="381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AIM (Autonomous Intersection 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tested and effective FCFS (First Come First-Served) policy</a:t>
            </a:r>
          </a:p>
          <a:p>
            <a:pPr lvl="1"/>
            <a:r>
              <a:rPr lang="en-US" dirty="0" err="1"/>
              <a:t>Dresner</a:t>
            </a:r>
            <a:r>
              <a:rPr lang="en-US" dirty="0"/>
              <a:t> and Stone propose and IM that:</a:t>
            </a: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Vehicle requests to entire intersection at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oA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oA</a:t>
            </a:r>
            <a:endParaRPr lang="en-US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 simulates the trajectory of the vehicle 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Responds YES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the trajectory has no overlap with the reserved spots of other vehicles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Responds NO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otherwise.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Testbed for our </a:t>
            </a:r>
            <a:r>
              <a:rPr lang="en-US" sz="4000" dirty="0"/>
              <a:t>Scale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01280"/>
            <a:ext cx="5229226" cy="294143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71449" y="914400"/>
            <a:ext cx="8753475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</a:t>
            </a:r>
            <a:r>
              <a:rPr lang="en-US" sz="2400" dirty="0" smtClean="0"/>
              <a:t>1/10 </a:t>
            </a:r>
            <a:r>
              <a:rPr lang="en-US" sz="2400" dirty="0"/>
              <a:t>scale” model of an intersection</a:t>
            </a:r>
          </a:p>
          <a:p>
            <a:pPr lvl="1"/>
            <a:r>
              <a:rPr lang="en-US" sz="2000" dirty="0" smtClean="0"/>
              <a:t>Arduino </a:t>
            </a:r>
            <a:r>
              <a:rPr lang="en-US" sz="2000" dirty="0"/>
              <a:t>Mega 2560 </a:t>
            </a:r>
            <a:r>
              <a:rPr lang="en-US" sz="2000" dirty="0"/>
              <a:t>i</a:t>
            </a:r>
            <a:r>
              <a:rPr lang="en-US" sz="2000" dirty="0" smtClean="0"/>
              <a:t>s used as the main </a:t>
            </a:r>
            <a:r>
              <a:rPr lang="en-US" sz="2000" dirty="0"/>
              <a:t>controller.</a:t>
            </a:r>
          </a:p>
          <a:p>
            <a:pPr lvl="1"/>
            <a:r>
              <a:rPr lang="en-US" sz="2000" dirty="0" smtClean="0"/>
              <a:t>Arduino Nano is used for monitoring encoder data.</a:t>
            </a:r>
            <a:endParaRPr lang="en-US" sz="2000" dirty="0"/>
          </a:p>
          <a:p>
            <a:pPr lvl="1"/>
            <a:r>
              <a:rPr lang="en-US" sz="2000" dirty="0"/>
              <a:t>Network is handled </a:t>
            </a:r>
            <a:r>
              <a:rPr lang="en-US" sz="2000" dirty="0" smtClean="0"/>
              <a:t>by 2.4GHz transceivers.</a:t>
            </a:r>
          </a:p>
          <a:p>
            <a:pPr lvl="1"/>
            <a:r>
              <a:rPr lang="en-US" sz="2000" dirty="0" smtClean="0"/>
              <a:t>Intersection manager platform a laptop and program</a:t>
            </a:r>
            <a:r>
              <a:rPr lang="en-US" sz="2000" dirty="0" smtClean="0"/>
              <a:t> </a:t>
            </a:r>
            <a:r>
              <a:rPr lang="en-US" sz="2000" dirty="0" smtClean="0"/>
              <a:t>is implemented in Matlab®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 is a query-based approach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2965327" y="2578153"/>
            <a:ext cx="177711" cy="1174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stCxn id="23" idx="2"/>
          </p:cNvCxnSpPr>
          <p:nvPr/>
        </p:nvCxnSpPr>
        <p:spPr>
          <a:xfrm flipH="1">
            <a:off x="3442054" y="3599826"/>
            <a:ext cx="2349146" cy="1301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8" idx="0"/>
          </p:cNvCxnSpPr>
          <p:nvPr/>
        </p:nvCxnSpPr>
        <p:spPr>
          <a:xfrm flipV="1">
            <a:off x="5638800" y="3219954"/>
            <a:ext cx="0" cy="8370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1" name="Rounded Rectangle 30"/>
          <p:cNvSpPr/>
          <p:nvPr/>
        </p:nvSpPr>
        <p:spPr>
          <a:xfrm>
            <a:off x="-763948" y="3737469"/>
            <a:ext cx="721013" cy="306863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5" name="Picture 64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453" y="3737470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6" name="Picture 65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1362" y="2508971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Time of Entry, (TOE) </a:t>
            </a:r>
            <a:br>
              <a:rPr lang="en-US" dirty="0"/>
            </a:br>
            <a:r>
              <a:rPr lang="en-US" dirty="0"/>
              <a:t>Velocity of Entry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458" y="2625292"/>
            <a:ext cx="16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Receive Accept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20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28800" y="4080556"/>
            <a:ext cx="245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Begins Actuation</a:t>
            </a:r>
          </a:p>
          <a:p>
            <a:r>
              <a:rPr lang="en-US" dirty="0"/>
              <a:t>of Proposed TOE</a:t>
            </a:r>
          </a:p>
        </p:txBody>
      </p:sp>
    </p:spTree>
    <p:extLst>
      <p:ext uri="{BB962C8B-B14F-4D97-AF65-F5344CB8AC3E}">
        <p14:creationId xmlns:p14="http://schemas.microsoft.com/office/powerpoint/2010/main" val="23031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48148E-6 L 0.2451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41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39514 -0.00208 " pathEditMode="relative" rAng="0" ptsTypes="AA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3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208 L 0.38872 -0.00046 " pathEditMode="relative" rAng="0" ptsTypes="AA">
                                      <p:cBhvr>
                                        <p:cTn id="55" dur="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1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600"/>
                            </p:stCondLst>
                            <p:childTnLst>
                              <p:par>
                                <p:cTn id="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1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14 -0.00208 L 0.52014 0.0020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11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1 -0.00046 L 0.5191 0.003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14 0.00208 L 1.09514 0.00139 " pathEditMode="relative" rAng="0" ptsTypes="AA">
                                      <p:cBhvr>
                                        <p:cTn id="94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-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0.0037 L 1.0941 0.0037 " pathEditMode="relative" rAng="0" ptsTypes="AA">
                                      <p:cBhvr>
                                        <p:cTn id="96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287 L 2.22222E-6 -0.85625 " pathEditMode="relative" rAng="0" ptsTypes="AA">
                                      <p:cBhvr>
                                        <p:cTn id="98" dur="7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4 L -1.08281 0.00162 " pathEditMode="relative" rAng="0" ptsTypes="AA">
                                      <p:cBhvr>
                                        <p:cTn id="100" dur="7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9" y="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032 L 3.33333E-6 -0.85787 " pathEditMode="relative" rAng="0" ptsTypes="AA">
                                      <p:cBhvr>
                                        <p:cTn id="102" dur="7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39 0.00463 L -1.07726 0.00555 " pathEditMode="relative" rAng="0" ptsTypes="AA">
                                      <p:cBhvr>
                                        <p:cTn id="104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4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8" grpId="0"/>
      <p:bldP spid="8" grpId="1"/>
      <p:bldP spid="49" grpId="0"/>
      <p:bldP spid="49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 is a query-based approach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2965327" y="2578153"/>
            <a:ext cx="177711" cy="11740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stCxn id="23" idx="2"/>
          </p:cNvCxnSpPr>
          <p:nvPr/>
        </p:nvCxnSpPr>
        <p:spPr>
          <a:xfrm flipH="1">
            <a:off x="3442054" y="3599826"/>
            <a:ext cx="2349146" cy="1301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8" idx="0"/>
          </p:cNvCxnSpPr>
          <p:nvPr/>
        </p:nvCxnSpPr>
        <p:spPr>
          <a:xfrm flipV="1">
            <a:off x="5638800" y="3219954"/>
            <a:ext cx="0" cy="8370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1" name="Rounded Rectangle 30"/>
          <p:cNvSpPr/>
          <p:nvPr/>
        </p:nvSpPr>
        <p:spPr>
          <a:xfrm>
            <a:off x="-763948" y="3737469"/>
            <a:ext cx="721013" cy="306863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5" name="Picture 64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453" y="3737470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6" name="Picture 65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1362" y="2508971"/>
            <a:ext cx="29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Time of Entry, (TOE) </a:t>
            </a:r>
            <a:br>
              <a:rPr lang="en-US" dirty="0"/>
            </a:br>
            <a:r>
              <a:rPr lang="en-US" dirty="0"/>
              <a:t>Velocity of Entry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458" y="2625292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Receive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21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28800" y="4080556"/>
            <a:ext cx="245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Begins Actuation</a:t>
            </a:r>
          </a:p>
          <a:p>
            <a:r>
              <a:rPr lang="en-US" dirty="0"/>
              <a:t>of Proposed TOE</a:t>
            </a:r>
          </a:p>
        </p:txBody>
      </p:sp>
    </p:spTree>
    <p:extLst>
      <p:ext uri="{BB962C8B-B14F-4D97-AF65-F5344CB8AC3E}">
        <p14:creationId xmlns:p14="http://schemas.microsoft.com/office/powerpoint/2010/main" val="296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48148E-6 L 0.2451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41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39514 -0.00208 " pathEditMode="relative" rAng="0" ptsTypes="AA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3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208 L 0.38872 -0.00046 " pathEditMode="relative" rAng="0" ptsTypes="AA">
                                      <p:cBhvr>
                                        <p:cTn id="55" dur="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1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1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600"/>
                            </p:stCondLst>
                            <p:childTnLst>
                              <p:par>
                                <p:cTn id="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1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14 -0.00208 L 0.57466 0.0004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1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1 0.00301 L 0.57361 0.0020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7465 0.00046 L 1.09514 0.00139 " pathEditMode="relative" rAng="0" ptsTypes="AA">
                                      <p:cBhvr>
                                        <p:cTn id="94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7361 0.00208 L 1.0941 0.0037 " pathEditMode="relative" rAng="0" ptsTypes="AA">
                                      <p:cBhvr>
                                        <p:cTn id="96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287 L 2.22222E-6 -0.85625 " pathEditMode="relative" rAng="0" ptsTypes="AA">
                                      <p:cBhvr>
                                        <p:cTn id="98" dur="7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4 L -1.08281 0.00162 " pathEditMode="relative" rAng="0" ptsTypes="AA">
                                      <p:cBhvr>
                                        <p:cTn id="100" dur="7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9" y="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032 L 3.33333E-6 -0.85787 " pathEditMode="relative" rAng="0" ptsTypes="AA">
                                      <p:cBhvr>
                                        <p:cTn id="102" dur="7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39 0.00463 L -1.07726 0.00555 " pathEditMode="relative" rAng="0" ptsTypes="AA">
                                      <p:cBhvr>
                                        <p:cTn id="104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4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8" grpId="0"/>
      <p:bldP spid="8" grpId="1"/>
      <p:bldP spid="49" grpId="0"/>
      <p:bldP spid="49" grpId="1"/>
      <p:bldP spid="46" grpId="0"/>
      <p:bldP spid="4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AIM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05599" y="4987926"/>
            <a:ext cx="1066800" cy="558024"/>
            <a:chOff x="6731767" y="4495800"/>
            <a:chExt cx="1374924" cy="814469"/>
          </a:xfrm>
        </p:grpSpPr>
        <p:pic>
          <p:nvPicPr>
            <p:cNvPr id="17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6731767" y="4590933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7239000" y="4495800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933292"/>
            <a:ext cx="7162799" cy="3802259"/>
            <a:chOff x="6042215" y="3238625"/>
            <a:chExt cx="4417021" cy="4175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42215" y="3238625"/>
                  <a:ext cx="4417021" cy="41753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Vehicle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(){	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Sends request to enter the IM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send [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𝐴𝑒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Consolas" panose="020B0609020204030204" pitchFamily="49" charset="0"/>
                    </a:rPr>
                    <a:t>];  </a:t>
                  </a:r>
                  <a:r>
                    <a:rPr lang="en-US" sz="8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Position, Velocity, Lane of </a:t>
                  </a:r>
                  <a:b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</a:br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Entry, Direction of Entry, Lane of Exit, Direction of exit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Receive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4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𝑅𝑒𝑡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Interrupt(request line crossed){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Received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6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r>
                    <a:rPr lang="en-US" sz="1400" dirty="0">
                      <a:latin typeface="Consolas" panose="020B0609020204030204" pitchFamily="49" charset="0"/>
                    </a:rPr>
                    <a:t>7  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8 }</a:t>
                  </a:r>
                  <a:br>
                    <a:rPr lang="en-US" sz="1400" dirty="0">
                      <a:latin typeface="Consolas" panose="020B0609020204030204" pitchFamily="49" charset="0"/>
                    </a:rPr>
                  </a:br>
                  <a:endParaRPr lang="en-US" sz="1400" dirty="0">
                    <a:latin typeface="Consolas" panose="020B0609020204030204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9  Interrupt(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timeEapsed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 &gt; timeout){ </a:t>
                  </a:r>
                  <a:r>
                    <a:rPr lang="en-US" sz="1400" i="1" dirty="0">
                      <a:solidFill>
                        <a:schemeClr val="bg1">
                          <a:lumMod val="50000"/>
                        </a:schemeClr>
                      </a:solidFill>
                      <a:latin typeface="Consolas" panose="020B0609020204030204" pitchFamily="49" charset="0"/>
                    </a:rPr>
                    <a:t>// Re-requests if no reply from IM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10    If(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&lt;=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𝑆𝑡𝑜𝑝𝐷𝑖𝑠𝑡𝑎𝑛𝑐𝑒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){</a:t>
                  </a:r>
                </a:p>
                <a:p>
                  <a:r>
                    <a:rPr lang="en-US" sz="1400" dirty="0"/>
                    <a:t>11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0;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12    }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13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SendRequest</a:t>
                  </a:r>
                  <a:r>
                    <a:rPr lang="en-US" sz="1400" dirty="0">
                      <a:latin typeface="Consolas" panose="020B0609020204030204" pitchFamily="49" charset="0"/>
                    </a:rPr>
                    <a:t>(); }</a:t>
                  </a: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215" y="3238625"/>
                  <a:ext cx="4417021" cy="4175336"/>
                </a:xfrm>
                <a:prstGeom prst="rect">
                  <a:avLst/>
                </a:prstGeom>
                <a:blipFill>
                  <a:blip r:embed="rId5"/>
                  <a:stretch>
                    <a:fillRect l="-425" t="-4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 descr="Image result for car autonomous top view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9613424" y="3271525"/>
              <a:ext cx="711835" cy="873430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219200" y="4860603"/>
                <a:ext cx="6705600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Consolas" panose="020B0609020204030204" pitchFamily="49" charset="0"/>
                  </a:rPr>
                  <a:t>Intersection Manager Code: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1 if(request received) {</a:t>
                </a:r>
              </a:p>
              <a:p>
                <a:pPr marL="342900" indent="-342900">
                  <a:buAutoNum type="arabicPlain" startAt="2"/>
                </a:pPr>
                <a:r>
                  <a:rPr lang="en-US" sz="1400" dirty="0" err="1" smtClean="0">
                    <a:latin typeface="Consolas" panose="020B0609020204030204" pitchFamily="49" charset="0"/>
                  </a:rPr>
                  <a:t>SimulateIfSafe</a:t>
                </a:r>
                <a:r>
                  <a:rPr lang="en-US" sz="14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𝑇𝑜𝑖</m:t>
                        </m:r>
                      </m:sub>
                    </m:sSub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𝐴𝑒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onsolas" panose="020B0609020204030204" pitchFamily="49" charset="0"/>
                  </a:rPr>
                  <a:t>);</a:t>
                </a:r>
                <a:endParaRPr lang="en-US" sz="1400" dirty="0">
                  <a:latin typeface="Consolas" panose="020B0609020204030204" pitchFamily="49" charset="0"/>
                </a:endParaRPr>
              </a:p>
              <a:p>
                <a:pPr marL="342900" indent="-342900">
                  <a:buAutoNum type="arabicPlain" startAt="2"/>
                </a:pPr>
                <a:r>
                  <a:rPr lang="en-US" sz="1400" dirty="0">
                    <a:latin typeface="Consolas" panose="020B06090202040302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["</m:t>
                    </m:r>
                    <m:r>
                      <m:rPr>
                        <m:nor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accepted</m:t>
                    </m:r>
                    <m:r>
                      <m:rPr>
                        <m:nor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𝑑𝑒𝑛𝑖𝑒𝑑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"]</m:t>
                    </m:r>
                  </m:oMath>
                </a14:m>
                <a:r>
                  <a:rPr lang="en-US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5 }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60603"/>
                <a:ext cx="6705600" cy="1200329"/>
              </a:xfrm>
              <a:prstGeom prst="rect">
                <a:avLst/>
              </a:prstGeom>
              <a:blipFill>
                <a:blip r:embed="rId7"/>
                <a:stretch>
                  <a:fillRect l="-363" t="-1508" b="-4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Work: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Aim was tested virtually with 1 real  and a number of simulated autonomous vehicles for the </a:t>
            </a:r>
            <a:r>
              <a:rPr lang="en-US" dirty="0" err="1"/>
              <a:t>Darpa</a:t>
            </a:r>
            <a:r>
              <a:rPr lang="en-US" dirty="0"/>
              <a:t> 2007 challenge</a:t>
            </a:r>
          </a:p>
          <a:p>
            <a:pPr lvl="1"/>
            <a:endParaRPr lang="en-US" dirty="0"/>
          </a:p>
          <a:p>
            <a:r>
              <a:rPr lang="en-US" dirty="0"/>
              <a:t>AIM was implemented in real life with Four 1/10 scale vehicles</a:t>
            </a:r>
          </a:p>
          <a:p>
            <a:pPr lvl="1"/>
            <a:r>
              <a:rPr lang="en-US" dirty="0"/>
              <a:t>Vmax .5m/s, or at scale 18 km/h so they may have missed the problem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√ Achieves a theoretical throughput of .5 vehicles/lane/s.</a:t>
            </a:r>
          </a:p>
          <a:p>
            <a:pPr lvl="2"/>
            <a:r>
              <a:rPr lang="en-US" dirty="0"/>
              <a:t>√ Considers a Safety Buffer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Computation time is large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High communication overhead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Many re-requests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X Cannot efficiently schedule vehicles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Model Test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Performed 10 intersection scenarios, 2 planned, 8 randomized – repeated each scenario 10 times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𝐿𝑎𝑛𝑒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0.605 </a:t>
                </a:r>
                <a:r>
                  <a:rPr lang="en-US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𝐿𝑖𝑛𝑒𝐷𝑖𝑠𝑡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3.0 </a:t>
                </a:r>
                <a:r>
                  <a:rPr lang="en-US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0.568 </a:t>
                </a:r>
                <a:r>
                  <a:rPr lang="en-US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0.296 </a:t>
                </a:r>
                <a:r>
                  <a:rPr lang="en-US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 m/s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724400" y="2112787"/>
            <a:ext cx="3751804" cy="3678413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2" name="Freeform: Shape 31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30" name="Freeform: Shape 29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8" name="Freeform: Shape 27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Scale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Boundary Cases:</a:t>
            </a:r>
          </a:p>
          <a:p>
            <a:pPr lvl="1"/>
            <a:r>
              <a:rPr lang="en-US" sz="1400" dirty="0"/>
              <a:t>SB – </a:t>
            </a:r>
            <a:r>
              <a:rPr lang="en-US" sz="1400" dirty="0" err="1"/>
              <a:t>SafetyBuffer</a:t>
            </a:r>
            <a:r>
              <a:rPr lang="en-US" sz="1400" dirty="0"/>
              <a:t>, TD – </a:t>
            </a:r>
            <a:r>
              <a:rPr lang="en-US" sz="1400" dirty="0" err="1"/>
              <a:t>TransmitDistance</a:t>
            </a:r>
            <a:r>
              <a:rPr lang="en-US" sz="1400" dirty="0"/>
              <a:t>, VL – Vehicle Length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3602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200648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200648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0219" y="1818157"/>
            <a:ext cx="282000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#1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Heavy Traffic Load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1818157"/>
            <a:ext cx="29466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#10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 Traffic 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0777" y="525677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to 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26121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6219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Crossroads Performs Better in Scale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330" r="833" b="1330"/>
          <a:stretch/>
        </p:blipFill>
        <p:spPr>
          <a:xfrm>
            <a:off x="76200" y="1066801"/>
            <a:ext cx="8991600" cy="472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5356125"/>
            <a:ext cx="44839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 SCENARIO NUMBER</a:t>
            </a:r>
          </a:p>
        </p:txBody>
      </p:sp>
      <p:sp>
        <p:nvSpPr>
          <p:cNvPr id="6" name="TextBox 5"/>
          <p:cNvSpPr txBox="1"/>
          <p:nvPr/>
        </p:nvSpPr>
        <p:spPr>
          <a:xfrm rot="17847592">
            <a:off x="904200" y="5336505"/>
            <a:ext cx="819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Heavy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Traffic</a:t>
            </a:r>
          </a:p>
        </p:txBody>
      </p:sp>
      <p:sp>
        <p:nvSpPr>
          <p:cNvPr id="7" name="TextBox 6"/>
          <p:cNvSpPr txBox="1"/>
          <p:nvPr/>
        </p:nvSpPr>
        <p:spPr>
          <a:xfrm rot="17847592">
            <a:off x="7317166" y="536631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Traffic</a:t>
            </a:r>
          </a:p>
        </p:txBody>
      </p:sp>
    </p:spTree>
    <p:extLst>
      <p:ext uri="{BB962C8B-B14F-4D97-AF65-F5344CB8AC3E}">
        <p14:creationId xmlns:p14="http://schemas.microsoft.com/office/powerpoint/2010/main" val="40990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Matlab, N=160</a:t>
            </a:r>
          </a:p>
        </p:txBody>
      </p:sp>
      <p:pic>
        <p:nvPicPr>
          <p:cNvPr id="3" name="simulation_te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" y="990600"/>
            <a:ext cx="5791200" cy="4862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Crossroads Performs Better in Simulation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7696200" cy="53802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1225" y="4394537"/>
            <a:ext cx="5629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.35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Traffic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Light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3872" y="434340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.5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Round-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about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Light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Flow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590800" y="1905000"/>
            <a:ext cx="0" cy="388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9000" y="1905000"/>
            <a:ext cx="0" cy="38862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Intersection Manager (IM) must account for position uncertainty as a Safety Buffer</a:t>
            </a:r>
          </a:p>
          <a:p>
            <a:pPr lvl="1"/>
            <a:r>
              <a:rPr lang="en-US" sz="1800" dirty="0"/>
              <a:t>Position uncertainty comes from sensors, actuators, etc.</a:t>
            </a:r>
          </a:p>
          <a:p>
            <a:r>
              <a:rPr lang="en-US" sz="2000" dirty="0"/>
              <a:t>An IM must account for timing problems as Time Buffer</a:t>
            </a:r>
          </a:p>
          <a:p>
            <a:pPr lvl="1"/>
            <a:r>
              <a:rPr lang="en-US" sz="1800" dirty="0"/>
              <a:t>Computation Delay</a:t>
            </a:r>
          </a:p>
          <a:p>
            <a:pPr lvl="1"/>
            <a:r>
              <a:rPr lang="en-US" sz="1800" dirty="0"/>
              <a:t>Network Delay</a:t>
            </a:r>
          </a:p>
          <a:p>
            <a:pPr lvl="1"/>
            <a:endParaRPr lang="en-US" sz="1800" dirty="0"/>
          </a:p>
          <a:p>
            <a:r>
              <a:rPr lang="en-US" sz="2000" dirty="0"/>
              <a:t>AIM </a:t>
            </a:r>
            <a:r>
              <a:rPr lang="en-US" sz="2000" dirty="0" smtClean="0"/>
              <a:t>approach solves </a:t>
            </a:r>
            <a:r>
              <a:rPr lang="en-US" sz="2000" dirty="0"/>
              <a:t>timing problem with a yes/no approach.</a:t>
            </a:r>
          </a:p>
          <a:p>
            <a:endParaRPr lang="en-US" sz="2000" dirty="0"/>
          </a:p>
          <a:p>
            <a:r>
              <a:rPr lang="en-US" sz="2000" dirty="0"/>
              <a:t>Our technique (Crossroads) eliminates the Time Buffer</a:t>
            </a:r>
          </a:p>
          <a:p>
            <a:pPr lvl="1"/>
            <a:r>
              <a:rPr lang="en-US" sz="1800" dirty="0"/>
              <a:t>It is replaced by timestamp-based execution</a:t>
            </a:r>
          </a:p>
          <a:p>
            <a:r>
              <a:rPr lang="en-US" sz="2000" dirty="0"/>
              <a:t>Crossroads maintains high schedulablility in addition to safety, thus increasing throughput</a:t>
            </a:r>
          </a:p>
          <a:p>
            <a:pPr lvl="1"/>
            <a:r>
              <a:rPr lang="en-US" sz="1800" b="1" dirty="0"/>
              <a:t>1.62x </a:t>
            </a:r>
            <a:r>
              <a:rPr lang="en-US" sz="1800" dirty="0"/>
              <a:t>Crossroads vs VT-IM and </a:t>
            </a:r>
            <a:r>
              <a:rPr lang="en-US" sz="1800" b="1" dirty="0"/>
              <a:t>1.36x</a:t>
            </a:r>
            <a:r>
              <a:rPr lang="en-US" sz="1800" dirty="0"/>
              <a:t> Crossroads vs AIM on average 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Single lane intersection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𝐿𝑎𝑛𝑒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0.605 </a:t>
                </a:r>
                <a:r>
                  <a:rPr lang="en-US" dirty="0"/>
                  <a:t>m</a:t>
                </a:r>
              </a:p>
              <a:p>
                <a:pPr lvl="1"/>
                <a:r>
                  <a:rPr lang="en-US" dirty="0" smtClean="0"/>
                  <a:t>Request line distance from intersection= 3 </a:t>
                </a:r>
                <a:r>
                  <a:rPr lang="en-US" dirty="0"/>
                  <a:t>m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0.568 </a:t>
                </a:r>
                <a:r>
                  <a:rPr lang="en-US" dirty="0"/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𝑊𝑖𝑑𝑡h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0. </a:t>
                </a:r>
                <a:r>
                  <a:rPr lang="en-US" dirty="0"/>
                  <a:t>296 m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4964675" y="2409266"/>
            <a:ext cx="3751804" cy="3678413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95" name="Rectangle 94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0" name="Straight Arrow Connector 89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29" name="Freeform: Shape 28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7" name="Freeform: Shape 26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9" name="Straight Connector 108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/>
          <p:cNvGrpSpPr/>
          <p:nvPr/>
        </p:nvGrpSpPr>
        <p:grpSpPr>
          <a:xfrm>
            <a:off x="7144" y="4137276"/>
            <a:ext cx="4015024" cy="1950722"/>
            <a:chOff x="541901" y="3127059"/>
            <a:chExt cx="6220745" cy="2934650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3338847" y="3462718"/>
              <a:ext cx="0" cy="259899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106055" y="3487972"/>
              <a:ext cx="0" cy="257325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2027754" y="5568055"/>
              <a:ext cx="4734659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755040" y="3127059"/>
                  <a:ext cx="920009" cy="7218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𝑉𝑒h𝑖𝑐𝑙𝑒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𝐿𝑒𝑛𝑔𝑡h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55040" y="3127059"/>
                  <a:ext cx="920009" cy="721824"/>
                </a:xfrm>
                <a:prstGeom prst="rect">
                  <a:avLst/>
                </a:prstGeom>
                <a:blipFill>
                  <a:blip r:embed="rId5"/>
                  <a:stretch>
                    <a:fillRect r="-11122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41901" y="4617324"/>
                  <a:ext cx="920645" cy="689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𝑉𝑒h𝑖𝑐𝑙𝑒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901" y="4617324"/>
                  <a:ext cx="920645" cy="689606"/>
                </a:xfrm>
                <a:prstGeom prst="rect">
                  <a:avLst/>
                </a:prstGeom>
                <a:blipFill>
                  <a:blip r:embed="rId6"/>
                  <a:stretch>
                    <a:fillRect r="-10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rot="16200000">
              <a:off x="2000185" y="4962128"/>
              <a:ext cx="11916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344862" y="3760878"/>
              <a:ext cx="27490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Picture 123" descr="Image result for car top view no background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848" y="4366507"/>
              <a:ext cx="2638776" cy="11960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Straight Connector 124"/>
            <p:cNvCxnSpPr/>
            <p:nvPr/>
          </p:nvCxnSpPr>
          <p:spPr>
            <a:xfrm flipH="1" flipV="1">
              <a:off x="2028189" y="4343401"/>
              <a:ext cx="4734457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2496"/>
          </a:xfrm>
        </p:spPr>
        <p:txBody>
          <a:bodyPr/>
          <a:lstStyle/>
          <a:p>
            <a:r>
              <a:rPr lang="en-US" sz="3200" dirty="0" smtClean="0"/>
              <a:t>Velocity Transaction Intersection Management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50" y="914400"/>
            <a:ext cx="4936778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a vehicle </a:t>
            </a:r>
            <a:r>
              <a:rPr lang="en-US" sz="2000" dirty="0"/>
              <a:t>reaches request </a:t>
            </a:r>
            <a:r>
              <a:rPr lang="en-US" sz="2000" dirty="0" smtClean="0"/>
              <a:t>line, </a:t>
            </a:r>
            <a:r>
              <a:rPr lang="en-US" sz="2000" dirty="0"/>
              <a:t>transmits </a:t>
            </a:r>
            <a:r>
              <a:rPr lang="en-US" sz="2000" dirty="0" smtClean="0"/>
              <a:t>its</a:t>
            </a:r>
            <a:r>
              <a:rPr lang="en-US" sz="2000" dirty="0" smtClean="0"/>
              <a:t> current and destination lane, speed </a:t>
            </a:r>
            <a:r>
              <a:rPr lang="en-US" sz="2000" dirty="0"/>
              <a:t>and </a:t>
            </a:r>
            <a:r>
              <a:rPr lang="en-US" sz="2000" dirty="0" smtClean="0"/>
              <a:t>position.</a:t>
            </a:r>
          </a:p>
          <a:p>
            <a:endParaRPr lang="en-US" sz="2000" dirty="0" smtClean="0"/>
          </a:p>
          <a:p>
            <a:r>
              <a:rPr lang="en-US" sz="2000" dirty="0" smtClean="0"/>
              <a:t>Intersection Manager processes the received data and returns a target velocity to vehicle.</a:t>
            </a:r>
          </a:p>
          <a:p>
            <a:endParaRPr lang="en-US" sz="2000" dirty="0"/>
          </a:p>
          <a:p>
            <a:r>
              <a:rPr lang="en-US" sz="2000" dirty="0" smtClean="0"/>
              <a:t>Vehicle execute the command when </a:t>
            </a:r>
            <a:r>
              <a:rPr lang="en-US" sz="2000" dirty="0"/>
              <a:t>the receives </a:t>
            </a:r>
            <a:r>
              <a:rPr lang="en-US" sz="2000" dirty="0" smtClean="0"/>
              <a:t>the </a:t>
            </a:r>
            <a:r>
              <a:rPr lang="en-US" sz="2000" dirty="0" smtClean="0"/>
              <a:t>new </a:t>
            </a:r>
            <a:r>
              <a:rPr lang="en-US" sz="2000" dirty="0"/>
              <a:t>target </a:t>
            </a:r>
            <a:r>
              <a:rPr lang="en-US" sz="2000" dirty="0" smtClean="0"/>
              <a:t>velocity.</a:t>
            </a:r>
          </a:p>
          <a:p>
            <a:endParaRPr lang="en-US" sz="2000" dirty="0"/>
          </a:p>
          <a:p>
            <a:r>
              <a:rPr lang="en-US" sz="2000" dirty="0"/>
              <a:t> We will call </a:t>
            </a:r>
            <a:r>
              <a:rPr lang="en-US" sz="2000" dirty="0" smtClean="0"/>
              <a:t>this “Velocity </a:t>
            </a:r>
            <a:r>
              <a:rPr lang="en-US" sz="2000" dirty="0"/>
              <a:t>Transaction Intersection </a:t>
            </a:r>
            <a:r>
              <a:rPr lang="en-US" sz="2000" dirty="0" smtClean="0"/>
              <a:t>Management” </a:t>
            </a:r>
            <a:r>
              <a:rPr lang="en-US" sz="2000" dirty="0"/>
              <a:t>or VT-IM.</a:t>
            </a:r>
          </a:p>
          <a:p>
            <a:pPr lvl="2"/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08228" y="1600200"/>
            <a:ext cx="3825176" cy="3810000"/>
            <a:chOff x="4401593" y="2159730"/>
            <a:chExt cx="3751804" cy="3678413"/>
          </a:xfrm>
        </p:grpSpPr>
        <p:grpSp>
          <p:nvGrpSpPr>
            <p:cNvPr id="5" name="Group 4"/>
            <p:cNvGrpSpPr/>
            <p:nvPr/>
          </p:nvGrpSpPr>
          <p:grpSpPr>
            <a:xfrm>
              <a:off x="4401593" y="2159730"/>
              <a:ext cx="3751804" cy="3292083"/>
              <a:chOff x="3898925" y="1594989"/>
              <a:chExt cx="4153816" cy="387184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898925" y="1594989"/>
                <a:ext cx="4153816" cy="3871846"/>
                <a:chOff x="2846914" y="843705"/>
                <a:chExt cx="5710127" cy="5426022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171695" y="2096245"/>
                  <a:ext cx="3061967" cy="4173476"/>
                  <a:chOff x="4171695" y="2096245"/>
                  <a:chExt cx="3061967" cy="417347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4171695" y="2096245"/>
                    <a:ext cx="3061967" cy="4173476"/>
                    <a:chOff x="3008309" y="1580040"/>
                    <a:chExt cx="4517904" cy="6211684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 rot="5400000">
                      <a:off x="3832222" y="2930690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963987" y="1580040"/>
                      <a:ext cx="304800" cy="18642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4963989" y="4061029"/>
                      <a:ext cx="304800" cy="37306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5268789" y="4061037"/>
                      <a:ext cx="304800" cy="18642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 rot="5400000">
                      <a:off x="6397500" y="2611512"/>
                      <a:ext cx="304800" cy="195262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4" name="Straight Arrow Connector 43"/>
                  <p:cNvCxnSpPr/>
                  <p:nvPr/>
                </p:nvCxnSpPr>
                <p:spPr>
                  <a:xfrm>
                    <a:off x="4850097" y="3649406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rot="5400000">
                    <a:off x="5448014" y="3012835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rot="10800000">
                    <a:off x="6166864" y="3436231"/>
                    <a:ext cx="304800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rot="16200000">
                    <a:off x="5654330" y="4122729"/>
                    <a:ext cx="304801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549447" y="3440994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636674" y="3236123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640394" y="4332186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5433820" y="2511469"/>
                    <a:ext cx="378644" cy="4058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5" name="Rectangle 34"/>
                <p:cNvSpPr/>
                <p:nvPr/>
              </p:nvSpPr>
              <p:spPr>
                <a:xfrm rot="5400000">
                  <a:off x="4070500" y="2132716"/>
                  <a:ext cx="204789" cy="264434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rot="5400000">
                  <a:off x="3406208" y="2996576"/>
                  <a:ext cx="204788" cy="132337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5910289" y="3345628"/>
                  <a:ext cx="2646752" cy="405257"/>
                  <a:chOff x="5910289" y="3345628"/>
                  <a:chExt cx="2646752" cy="405257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5400000">
                    <a:off x="7792958" y="2786335"/>
                    <a:ext cx="204789" cy="1323376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 rot="5400000">
                    <a:off x="7131271" y="2325117"/>
                    <a:ext cx="204786" cy="2646750"/>
                  </a:xfrm>
                  <a:prstGeom prst="rect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5703713" y="5017192"/>
                  <a:ext cx="206575" cy="12525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497138" y="843705"/>
                  <a:ext cx="206575" cy="12525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703713" y="843705"/>
                  <a:ext cx="206575" cy="250507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4727266" y="3458248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5944212" y="2488763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5786952" y="4577399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6979190" y="3594406"/>
                <a:ext cx="22172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4860228" y="3530564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7034160" y="2473161"/>
                <a:ext cx="689612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Request</a:t>
                </a:r>
              </a:p>
              <a:p>
                <a:r>
                  <a:rPr lang="en-US" sz="1200" dirty="0"/>
                  <a:t>Line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7087785" y="2476948"/>
                <a:ext cx="4542" cy="10514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743905" y="2489370"/>
                <a:ext cx="1237331" cy="342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985559" y="4566522"/>
                <a:ext cx="1237331" cy="547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22883" y="4130297"/>
                <a:ext cx="689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90378" y="1843408"/>
                <a:ext cx="689611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568330" y="4543260"/>
                <a:ext cx="689611" cy="461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/>
                  <a:t>Request</a:t>
                </a:r>
              </a:p>
              <a:p>
                <a:pPr algn="r"/>
                <a:r>
                  <a:rPr lang="en-US" sz="1200" dirty="0"/>
                  <a:t>Line</a:t>
                </a:r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5368762" y="3445258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 flipV="1">
                <a:off x="5368762" y="3597052"/>
                <a:ext cx="158542" cy="159286"/>
              </a:xfrm>
              <a:custGeom>
                <a:avLst/>
                <a:gdLst>
                  <a:gd name="connsiteX0" fmla="*/ 0 w 116006"/>
                  <a:gd name="connsiteY0" fmla="*/ 95534 h 95534"/>
                  <a:gd name="connsiteX1" fmla="*/ 98947 w 116006"/>
                  <a:gd name="connsiteY1" fmla="*/ 58003 h 95534"/>
                  <a:gd name="connsiteX2" fmla="*/ 116006 w 116006"/>
                  <a:gd name="connsiteY2" fmla="*/ 0 h 9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006" h="95534">
                    <a:moveTo>
                      <a:pt x="0" y="95534"/>
                    </a:moveTo>
                    <a:cubicBezTo>
                      <a:pt x="39806" y="84729"/>
                      <a:pt x="79613" y="73925"/>
                      <a:pt x="98947" y="58003"/>
                    </a:cubicBezTo>
                    <a:cubicBezTo>
                      <a:pt x="118281" y="42081"/>
                      <a:pt x="108614" y="569"/>
                      <a:pt x="116006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 rot="5400000">
                <a:off x="5820103" y="2956686"/>
                <a:ext cx="163715" cy="312732"/>
                <a:chOff x="5502207" y="3568179"/>
                <a:chExt cx="163715" cy="312732"/>
              </a:xfrm>
            </p:grpSpPr>
            <p:sp>
              <p:nvSpPr>
                <p:cNvPr id="32" name="Freeform: Shape 31"/>
                <p:cNvSpPr/>
                <p:nvPr/>
              </p:nvSpPr>
              <p:spPr>
                <a:xfrm>
                  <a:off x="5502207" y="3568179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>
                <a:xfrm flipV="1">
                  <a:off x="5507380" y="3721625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 rot="10800000">
                <a:off x="6371692" y="3286977"/>
                <a:ext cx="163924" cy="321743"/>
                <a:chOff x="5483656" y="3587684"/>
                <a:chExt cx="163924" cy="321743"/>
              </a:xfrm>
            </p:grpSpPr>
            <p:sp>
              <p:nvSpPr>
                <p:cNvPr id="30" name="Freeform: Shape 29"/>
                <p:cNvSpPr/>
                <p:nvPr/>
              </p:nvSpPr>
              <p:spPr>
                <a:xfrm>
                  <a:off x="5483656" y="3587684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/>
                <p:cNvSpPr/>
                <p:nvPr/>
              </p:nvSpPr>
              <p:spPr>
                <a:xfrm flipV="1">
                  <a:off x="5489039" y="3750141"/>
                  <a:ext cx="158541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16200000">
                <a:off x="5968559" y="3801198"/>
                <a:ext cx="163920" cy="312527"/>
                <a:chOff x="5484124" y="3607193"/>
                <a:chExt cx="163920" cy="312527"/>
              </a:xfrm>
            </p:grpSpPr>
            <p:sp>
              <p:nvSpPr>
                <p:cNvPr id="28" name="Freeform: Shape 27"/>
                <p:cNvSpPr/>
                <p:nvPr/>
              </p:nvSpPr>
              <p:spPr>
                <a:xfrm>
                  <a:off x="5484124" y="3607193"/>
                  <a:ext cx="158542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/>
                <p:cNvSpPr/>
                <p:nvPr/>
              </p:nvSpPr>
              <p:spPr>
                <a:xfrm flipV="1">
                  <a:off x="5489504" y="3760434"/>
                  <a:ext cx="158540" cy="159286"/>
                </a:xfrm>
                <a:custGeom>
                  <a:avLst/>
                  <a:gdLst>
                    <a:gd name="connsiteX0" fmla="*/ 0 w 116006"/>
                    <a:gd name="connsiteY0" fmla="*/ 95534 h 95534"/>
                    <a:gd name="connsiteX1" fmla="*/ 98947 w 116006"/>
                    <a:gd name="connsiteY1" fmla="*/ 58003 h 95534"/>
                    <a:gd name="connsiteX2" fmla="*/ 116006 w 116006"/>
                    <a:gd name="connsiteY2" fmla="*/ 0 h 95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6006" h="95534">
                      <a:moveTo>
                        <a:pt x="0" y="95534"/>
                      </a:moveTo>
                      <a:cubicBezTo>
                        <a:pt x="39806" y="84729"/>
                        <a:pt x="79613" y="73925"/>
                        <a:pt x="98947" y="58003"/>
                      </a:cubicBezTo>
                      <a:cubicBezTo>
                        <a:pt x="118281" y="42081"/>
                        <a:pt x="108614" y="569"/>
                        <a:pt x="116006" y="0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6553200" y="3962400"/>
              <a:ext cx="0" cy="68580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𝑅𝑒𝑞𝑢𝑒𝑠𝑡</m:t>
                            </m:r>
                          </m:e>
                          <m:sub>
                            <m:r>
                              <a:rPr lang="en-US" sz="1050" i="1">
                                <a:latin typeface="Cambria Math" panose="02040503050406030204" pitchFamily="18" charset="0"/>
                              </a:rPr>
                              <m:t>𝐿𝑖𝑛𝑒𝐷𝑖𝑠𝑡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951" y="4141223"/>
                  <a:ext cx="1114216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 flipH="1">
              <a:off x="6248441" y="5500142"/>
              <a:ext cx="201252" cy="486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𝐿𝑎𝑛𝑒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𝑊𝑖𝑑𝑡h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098" y="5576533"/>
                  <a:ext cx="84465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4" descr="Image result for car autonomous top view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VT-IM </a:t>
            </a:r>
            <a:r>
              <a:rPr lang="en-US" sz="2400" i="1" dirty="0"/>
              <a:t>(Velocity Transaction Intersection </a:t>
            </a:r>
            <a:r>
              <a:rPr lang="en-US" sz="2400" i="1" dirty="0" smtClean="0"/>
              <a:t>Management)</a:t>
            </a:r>
            <a:endParaRPr lang="en-US" sz="4400" i="1" dirty="0"/>
          </a:p>
        </p:txBody>
      </p:sp>
      <p:pic>
        <p:nvPicPr>
          <p:cNvPr id="7" name="Picture 6" descr="Image result for car autonomous top view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691" y="3717162"/>
            <a:ext cx="464265" cy="330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66192" y="2578153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>
            <a:off x="3442054" y="3612836"/>
            <a:ext cx="41148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638800" y="3219953"/>
            <a:ext cx="0" cy="217904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3.0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008802" cy="369332"/>
              </a:xfrm>
              <a:prstGeom prst="rect">
                <a:avLst/>
              </a:prstGeom>
              <a:blipFill>
                <a:blip r:embed="rId7"/>
                <a:stretch>
                  <a:fillRect t="-8197" r="-42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830561" y="4373705"/>
                <a:ext cx="1008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2.5</a:t>
                </a: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1" y="4373705"/>
                <a:ext cx="1008802" cy="369332"/>
              </a:xfrm>
              <a:prstGeom prst="rect">
                <a:avLst/>
              </a:prstGeom>
              <a:blipFill>
                <a:blip r:embed="rId8"/>
                <a:stretch>
                  <a:fillRect t="-8197" r="-42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3.7037E-6 L 0.24514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-0.00104 -0.3340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71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5" y="1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61181 0.0030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81 0.00301 L 1.09514 0.0013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9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33403 L -0.00139 -0.9615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5 L -1.08281 0.0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5" y="-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VT-IM Pseudo-Code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010120"/>
            <a:ext cx="8229600" cy="5266255"/>
            <a:chOff x="304800" y="1010120"/>
            <a:chExt cx="8229600" cy="5266255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1010120"/>
              <a:ext cx="8229600" cy="4017703"/>
              <a:chOff x="4743013" y="4242814"/>
              <a:chExt cx="5074875" cy="44119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743013" y="4242814"/>
                    <a:ext cx="5074875" cy="44119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>
                        <a:latin typeface="Consolas" panose="020B0609020204030204" pitchFamily="49" charset="0"/>
                      </a:rPr>
                      <a:t>Vehicle Code: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(){	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   </a:t>
                    </a:r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Sends request to enter the IM</a:t>
                    </a: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Transmit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([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400" dirty="0">
                                <a:latin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𝑇𝑜𝑖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, LI, DI, LO, DO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]); </a:t>
                    </a: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Wait(</a:t>
                    </a:r>
                    <a:r>
                      <a:rPr lang="en-US" sz="1400" dirty="0" err="1" smtClean="0">
                        <a:latin typeface="Consolas" panose="020B0609020204030204" pitchFamily="49" charset="0"/>
                      </a:rPr>
                      <a:t>until_response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);</a:t>
                    </a:r>
                  </a:p>
                  <a:p>
                    <a:pPr marL="342900" indent="-342900">
                      <a:buAutoNum type="arabicPlain" startAt="2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Receive(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latin typeface="Consolas" panose="020B0609020204030204" pitchFamily="49" charset="0"/>
                      </a:rPr>
                      <a:t>);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pPr marL="342900" indent="-342900">
                      <a:buAutoNum type="arabicPlain" startAt="5"/>
                    </a:pPr>
                    <a:r>
                      <a:rPr lang="en-US" sz="1400" dirty="0" smtClean="0">
                        <a:latin typeface="Consolas" panose="020B0609020204030204" pitchFamily="49" charset="0"/>
                      </a:rPr>
                      <a:t>Set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latin typeface="Consolas" panose="020B0609020204030204" pitchFamily="49" charset="0"/>
                      </a:rPr>
                      <a:t>);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}</a:t>
                    </a:r>
                  </a:p>
                  <a:p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6 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 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Interrupt(request line crossed){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 Received reply from IM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7  </a:t>
                    </a:r>
                    <a:r>
                      <a:rPr lang="en-US" sz="1400" dirty="0" err="1" smtClean="0">
                        <a:latin typeface="Consolas" panose="020B0609020204030204" pitchFamily="49" charset="0"/>
                      </a:rPr>
                      <a:t>timeElapsed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 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= 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0;</a:t>
                    </a:r>
                  </a:p>
                  <a:p>
                    <a:pPr marL="342900" indent="-342900">
                      <a:buAutoNum type="arabicPlain" startAt="8"/>
                    </a:pPr>
                    <a:r>
                      <a:rPr lang="en-US" sz="1400" dirty="0" err="1" smtClean="0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();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}</a:t>
                    </a:r>
                  </a:p>
                  <a:p>
                    <a:pPr marL="342900" indent="-342900">
                      <a:buAutoNum type="arabicPlain" startAt="8"/>
                    </a:pP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9  Interrupt(</a:t>
                    </a:r>
                    <a:r>
                      <a:rPr lang="en-US" sz="1400" dirty="0" err="1" smtClean="0">
                        <a:latin typeface="Consolas" panose="020B0609020204030204" pitchFamily="49" charset="0"/>
                      </a:rPr>
                      <a:t>timeElapsed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 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&gt; timeout){ </a:t>
                    </a:r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//Re-requests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if no reply </a:t>
                    </a:r>
                    <a:r>
                      <a:rPr lang="en-US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received from </a:t>
                    </a:r>
                    <a:r>
                      <a:rPr lang="en-US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rPr>
                      <a:t>IM</a:t>
                    </a: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10    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If(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𝑇𝑜𝑖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 &lt;=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𝑆𝑡𝑜𝑝𝐷𝑖𝑠𝑡𝑎𝑛𝑐𝑒</m:t>
                            </m:r>
                          </m:sub>
                        </m:sSub>
                      </m:oMath>
                    </a14:m>
                    <a:r>
                      <a:rPr lang="en-US" sz="1400" dirty="0" smtClean="0">
                        <a:latin typeface="Consolas" panose="020B0609020204030204" pitchFamily="49" charset="0"/>
                      </a:rPr>
                      <a:t>)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1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1</a:t>
                    </a:r>
                    <a14:m>
                      <m:oMath xmlns:m="http://schemas.openxmlformats.org/officeDocument/2006/math"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latin typeface="Consolas" panose="020B0609020204030204" pitchFamily="49" charset="0"/>
                      </a:rPr>
                      <a:t> = 0</a:t>
                    </a:r>
                    <a:r>
                      <a:rPr lang="en-US" sz="1400" dirty="0" smtClean="0">
                        <a:latin typeface="Consolas" panose="020B0609020204030204" pitchFamily="49" charset="0"/>
                      </a:rPr>
                      <a:t>;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13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SendRequest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(); </a:t>
                    </a:r>
                    <a:endParaRPr lang="en-US" sz="1400" dirty="0" smtClean="0">
                      <a:latin typeface="Consolas" panose="020B0609020204030204" pitchFamily="49" charset="0"/>
                    </a:endParaRPr>
                  </a:p>
                  <a:p>
                    <a:r>
                      <a:rPr lang="en-US" sz="1400" dirty="0" smtClean="0">
                        <a:latin typeface="Consolas" panose="020B0609020204030204" pitchFamily="49" charset="0"/>
                      </a:rPr>
                      <a:t>}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3013" y="4242814"/>
                    <a:ext cx="5074875" cy="44119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" t="-454" b="-30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" name="Picture 8" descr="Image result for car autonomous top view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945085" y="4346751"/>
                <a:ext cx="711835" cy="8734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19200" y="4860603"/>
                  <a:ext cx="6705600" cy="14157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latin typeface="Consolas" panose="020B0609020204030204" pitchFamily="49" charset="0"/>
                    </a:rPr>
                    <a:t>Intersection Manager Code: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1 if(request received) {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AddVehicleToQueue(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LI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DI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DO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);</a:t>
                  </a:r>
                </a:p>
                <a:p>
                  <a:pPr marL="342900" indent="-342900">
                    <a:buAutoNum type="arabicPlain" startAt="2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 = </a:t>
                  </a:r>
                  <a:r>
                    <a:rPr lang="en-US" sz="1400" dirty="0" err="1">
                      <a:latin typeface="Consolas" panose="020B0609020204030204" pitchFamily="49" charset="0"/>
                    </a:rPr>
                    <a:t>CalculateDesired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dirty="0">
                          <a:latin typeface="Consolas" panose="020B06090202040302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pPr marL="342900" indent="-342900">
                    <a:buAutoNum type="arabicPlain" startAt="2"/>
                  </a:pPr>
                  <a:r>
                    <a:rPr lang="en-US" sz="1400" dirty="0">
                      <a:latin typeface="Consolas" panose="020B0609020204030204" pitchFamily="49" charset="0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end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["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𝑎𝑐𝑐𝑝𝑒𝑡𝑒𝑑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400" dirty="0">
                      <a:latin typeface="Consolas" panose="020B0609020204030204" pitchFamily="49" charset="0"/>
                    </a:rPr>
                    <a:t>;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</a:rPr>
                    <a:t>5 }</a:t>
                  </a: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860603"/>
                  <a:ext cx="6705600" cy="1415772"/>
                </a:xfrm>
                <a:prstGeom prst="rect">
                  <a:avLst/>
                </a:prstGeom>
                <a:blipFill>
                  <a:blip r:embed="rId5"/>
                  <a:stretch>
                    <a:fillRect l="-363" t="-1277" b="-297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400800" y="5125148"/>
              <a:ext cx="1295400" cy="702990"/>
              <a:chOff x="6731767" y="4495800"/>
              <a:chExt cx="1374924" cy="814469"/>
            </a:xfrm>
          </p:grpSpPr>
          <p:pic>
            <p:nvPicPr>
              <p:cNvPr id="17" name="Picture 2" descr="https://writelatex.s3.amazonaws.com/ymzcznddvkvs/uploads/9007/8264425/1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667" r="66598" b="73576"/>
              <a:stretch/>
            </p:blipFill>
            <p:spPr bwMode="auto">
              <a:xfrm>
                <a:off x="6731767" y="4590933"/>
                <a:ext cx="461612" cy="624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writelatex.s3.amazonaws.com/ymzcznddvkvs/uploads/9007/8264425/1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96" r="23333" b="77224"/>
              <a:stretch/>
            </p:blipFill>
            <p:spPr bwMode="auto">
              <a:xfrm>
                <a:off x="7239000" y="4495800"/>
                <a:ext cx="867691" cy="814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VT-IM Must Account for Position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1449" y="914400"/>
            <a:ext cx="8896351" cy="289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safe operation, the </a:t>
            </a:r>
            <a:r>
              <a:rPr lang="en-US" sz="2000" dirty="0"/>
              <a:t>intersection manager should take into account all kinds of errors and uncertainties in the system.</a:t>
            </a:r>
          </a:p>
          <a:p>
            <a:pPr lvl="1"/>
            <a:r>
              <a:rPr lang="es-ES" sz="1800" dirty="0"/>
              <a:t>Sensor Error </a:t>
            </a:r>
            <a:r>
              <a:rPr lang="es-ES" sz="1800" dirty="0" smtClean="0"/>
              <a:t>(GPS, encode</a:t>
            </a:r>
            <a:r>
              <a:rPr lang="es-ES" sz="1800" dirty="0" smtClean="0"/>
              <a:t>r, etc.)</a:t>
            </a:r>
            <a:endParaRPr lang="es-ES" sz="1800" dirty="0"/>
          </a:p>
          <a:p>
            <a:pPr lvl="1"/>
            <a:r>
              <a:rPr lang="en-US" sz="1800" dirty="0"/>
              <a:t>Time Synchronization </a:t>
            </a:r>
            <a:r>
              <a:rPr lang="en-US" sz="1800" dirty="0" smtClean="0"/>
              <a:t>Error (Synchronization accuracy, clock precision, etc.)</a:t>
            </a:r>
            <a:endParaRPr lang="en-US" sz="1800" dirty="0"/>
          </a:p>
          <a:p>
            <a:pPr lvl="1"/>
            <a:r>
              <a:rPr lang="en-US" sz="1800" dirty="0" smtClean="0"/>
              <a:t>Tracking Error (delays due to dynamics of the system and controller parameter)</a:t>
            </a:r>
          </a:p>
          <a:p>
            <a:pPr marL="274320" lvl="1" indent="0">
              <a:buNone/>
            </a:pPr>
            <a:endParaRPr lang="en-US" sz="1800" dirty="0"/>
          </a:p>
          <a:p>
            <a:r>
              <a:rPr lang="en-US" sz="2000" dirty="0"/>
              <a:t>Error is modelled as a Safety Buffer around the vehicle: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833246" y="3384550"/>
            <a:ext cx="5477508" cy="2785109"/>
            <a:chOff x="-1" y="-1"/>
            <a:chExt cx="5477627" cy="2785109"/>
          </a:xfrm>
        </p:grpSpPr>
        <p:grpSp>
          <p:nvGrpSpPr>
            <p:cNvPr id="44" name="Group 43"/>
            <p:cNvGrpSpPr/>
            <p:nvPr/>
          </p:nvGrpSpPr>
          <p:grpSpPr>
            <a:xfrm>
              <a:off x="-1" y="-1"/>
              <a:ext cx="5477627" cy="2785109"/>
              <a:chOff x="506803" y="221830"/>
              <a:chExt cx="5478121" cy="2785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06803" y="221830"/>
                <a:ext cx="5478121" cy="2785692"/>
                <a:chOff x="787227" y="1763551"/>
                <a:chExt cx="5478649" cy="2785692"/>
              </a:xfrm>
            </p:grpSpPr>
            <p:sp>
              <p:nvSpPr>
                <p:cNvPr id="50" name="Rounded Rectangle 30"/>
                <p:cNvSpPr/>
                <p:nvPr/>
              </p:nvSpPr>
              <p:spPr>
                <a:xfrm>
                  <a:off x="1668431" y="2539334"/>
                  <a:ext cx="4005501" cy="1839647"/>
                </a:xfrm>
                <a:prstGeom prst="roundRect">
                  <a:avLst/>
                </a:prstGeom>
                <a:solidFill>
                  <a:srgbClr val="FB7E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787227" y="1763551"/>
                  <a:ext cx="5478649" cy="2785692"/>
                  <a:chOff x="787227" y="221830"/>
                  <a:chExt cx="5478649" cy="2785692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787227" y="221830"/>
                    <a:ext cx="5478649" cy="2785692"/>
                    <a:chOff x="236702" y="229850"/>
                    <a:chExt cx="5479881" cy="2786538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36702" y="229850"/>
                      <a:ext cx="5479881" cy="2786538"/>
                      <a:chOff x="751051" y="21571"/>
                      <a:chExt cx="5479881" cy="2786538"/>
                    </a:xfrm>
                  </p:grpSpPr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941195" y="207784"/>
                        <a:ext cx="4736710" cy="2600325"/>
                        <a:chOff x="131570" y="207784"/>
                        <a:chExt cx="4736710" cy="2600325"/>
                      </a:xfrm>
                    </p:grpSpPr>
                    <p:grpSp>
                      <p:nvGrpSpPr>
                        <p:cNvPr id="68" name="Group 67"/>
                        <p:cNvGrpSpPr/>
                        <p:nvPr/>
                      </p:nvGrpSpPr>
                      <p:grpSpPr>
                        <a:xfrm>
                          <a:off x="822831" y="207784"/>
                          <a:ext cx="4040558" cy="2600325"/>
                          <a:chOff x="822831" y="207784"/>
                          <a:chExt cx="4040558" cy="2600325"/>
                        </a:xfrm>
                      </p:grpSpPr>
                      <p:cxnSp>
                        <p:nvCxnSpPr>
                          <p:cNvPr id="70" name="Straight Connector 69"/>
                          <p:cNvCxnSpPr/>
                          <p:nvPr/>
                        </p:nvCxnSpPr>
                        <p:spPr>
                          <a:xfrm flipV="1">
                            <a:off x="822831" y="220657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Straight Connector 70"/>
                          <p:cNvCxnSpPr/>
                          <p:nvPr/>
                        </p:nvCxnSpPr>
                        <p:spPr>
                          <a:xfrm flipV="1">
                            <a:off x="1443231" y="207784"/>
                            <a:ext cx="0" cy="260032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Straight Connector 71"/>
                          <p:cNvCxnSpPr/>
                          <p:nvPr/>
                        </p:nvCxnSpPr>
                        <p:spPr>
                          <a:xfrm flipV="1">
                            <a:off x="4863389" y="220659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3" name="Straight Connector 72"/>
                          <p:cNvCxnSpPr/>
                          <p:nvPr/>
                        </p:nvCxnSpPr>
                        <p:spPr>
                          <a:xfrm flipV="1">
                            <a:off x="4211638" y="233051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9" name="Straight Connector 68"/>
                        <p:cNvCxnSpPr/>
                        <p:nvPr/>
                      </p:nvCxnSpPr>
                      <p:spPr>
                        <a:xfrm flipH="1" flipV="1">
                          <a:off x="131570" y="2314202"/>
                          <a:ext cx="4736710" cy="795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2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2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3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3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4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5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6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7106" y="45328"/>
                            <a:ext cx="920409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𝑳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6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097106" y="45328"/>
                            <a:ext cx="920409" cy="604703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7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7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1133475" y="714375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4514850" y="712926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rot="16200000">
                      <a:off x="854514" y="1144489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 rot="16200000">
                      <a:off x="854019" y="2702627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rot="16200000">
                      <a:off x="399218" y="1916243"/>
                      <a:ext cx="11922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>
                      <a:off x="1744525" y="714376"/>
                      <a:ext cx="275028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16104" y="1311536"/>
                    <a:ext cx="2719614" cy="118318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49" name="Picture 48" descr="Image result for car top view no background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3135" y="1311965"/>
                <a:ext cx="2639071" cy="1196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5" name="Straight Connector 44"/>
            <p:cNvCxnSpPr/>
            <p:nvPr/>
          </p:nvCxnSpPr>
          <p:spPr>
            <a:xfrm flipH="1" flipV="1">
              <a:off x="180975" y="742950"/>
              <a:ext cx="4734763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190500" y="10668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09550" y="26289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is the Safety Buffer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Using our real-life implementation, we measured how big a </a:t>
                </a:r>
                <a:r>
                  <a:rPr lang="en-US" b="1" dirty="0" smtClean="0"/>
                  <a:t>Safety Buffer </a:t>
                </a:r>
                <a:r>
                  <a:rPr lang="en-US" dirty="0"/>
                  <a:t>needed to be.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𝑉𝑒h𝑖𝑐𝑙𝑒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𝐿𝑒𝑛𝑔𝑡h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0.568 </a:t>
                </a:r>
                <a:r>
                  <a:rPr lang="en-US" dirty="0"/>
                  <a:t>m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𝐿𝑜𝑛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0.15m</a:t>
                </a:r>
                <a:r>
                  <a:rPr lang="en-US" dirty="0" smtClean="0"/>
                  <a:t>   </a:t>
                </a:r>
                <a:r>
                  <a:rPr lang="en-US" sz="1400" dirty="0"/>
                  <a:t>@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𝑜𝑢𝑟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3.5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i="1" dirty="0"/>
                  <a:t>, </a:t>
                </a:r>
                <a:r>
                  <a:rPr lang="en-US" sz="1400" i="1" dirty="0" smtClean="0"/>
                  <a:t>12.6km/h, 7.8 mph</a:t>
                </a:r>
                <a:r>
                  <a:rPr lang="en-US" sz="1400" i="1" dirty="0"/>
                  <a:t/>
                </a:r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96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5000" y="2895600"/>
            <a:ext cx="5638800" cy="2971800"/>
            <a:chOff x="-1" y="-1"/>
            <a:chExt cx="5477627" cy="2785109"/>
          </a:xfrm>
        </p:grpSpPr>
        <p:grpSp>
          <p:nvGrpSpPr>
            <p:cNvPr id="5" name="Group 4"/>
            <p:cNvGrpSpPr/>
            <p:nvPr/>
          </p:nvGrpSpPr>
          <p:grpSpPr>
            <a:xfrm>
              <a:off x="-1" y="-1"/>
              <a:ext cx="5477627" cy="2785109"/>
              <a:chOff x="506803" y="221830"/>
              <a:chExt cx="5478121" cy="27856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06803" y="221830"/>
                <a:ext cx="5478121" cy="2785692"/>
                <a:chOff x="787227" y="1763551"/>
                <a:chExt cx="5478649" cy="2785692"/>
              </a:xfrm>
            </p:grpSpPr>
            <p:sp>
              <p:nvSpPr>
                <p:cNvPr id="11" name="Rounded Rectangle 30"/>
                <p:cNvSpPr/>
                <p:nvPr/>
              </p:nvSpPr>
              <p:spPr>
                <a:xfrm>
                  <a:off x="1668431" y="2539334"/>
                  <a:ext cx="4005501" cy="1839647"/>
                </a:xfrm>
                <a:prstGeom prst="roundRect">
                  <a:avLst/>
                </a:prstGeom>
                <a:solidFill>
                  <a:srgbClr val="FB7E1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787227" y="1763551"/>
                  <a:ext cx="5478649" cy="2785692"/>
                  <a:chOff x="787227" y="221830"/>
                  <a:chExt cx="5478649" cy="278569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87227" y="221830"/>
                    <a:ext cx="5478649" cy="2785692"/>
                    <a:chOff x="236702" y="229850"/>
                    <a:chExt cx="5479881" cy="2786538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236702" y="229850"/>
                      <a:ext cx="5479881" cy="2786538"/>
                      <a:chOff x="751051" y="21571"/>
                      <a:chExt cx="5479881" cy="2786538"/>
                    </a:xfrm>
                  </p:grpSpPr>
                  <p:grpSp>
                    <p:nvGrpSpPr>
                      <p:cNvPr id="22" name="Group 21"/>
                      <p:cNvGrpSpPr/>
                      <p:nvPr/>
                    </p:nvGrpSpPr>
                    <p:grpSpPr>
                      <a:xfrm>
                        <a:off x="941195" y="207784"/>
                        <a:ext cx="4736710" cy="2600325"/>
                        <a:chOff x="131570" y="207784"/>
                        <a:chExt cx="4736710" cy="2600325"/>
                      </a:xfrm>
                    </p:grpSpPr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822831" y="207784"/>
                          <a:ext cx="4040558" cy="2600325"/>
                          <a:chOff x="822831" y="207784"/>
                          <a:chExt cx="4040558" cy="2600325"/>
                        </a:xfrm>
                      </p:grpSpPr>
                      <p:cxnSp>
                        <p:nvCxnSpPr>
                          <p:cNvPr id="31" name="Straight Connector 30"/>
                          <p:cNvCxnSpPr/>
                          <p:nvPr/>
                        </p:nvCxnSpPr>
                        <p:spPr>
                          <a:xfrm flipV="1">
                            <a:off x="822831" y="220657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Straight Connector 31"/>
                          <p:cNvCxnSpPr/>
                          <p:nvPr/>
                        </p:nvCxnSpPr>
                        <p:spPr>
                          <a:xfrm flipV="1">
                            <a:off x="1443231" y="207784"/>
                            <a:ext cx="0" cy="260032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Straight Connector 32"/>
                          <p:cNvCxnSpPr/>
                          <p:nvPr/>
                        </p:nvCxnSpPr>
                        <p:spPr>
                          <a:xfrm flipV="1">
                            <a:off x="4863389" y="220659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/>
                          <p:cNvCxnSpPr/>
                          <p:nvPr/>
                        </p:nvCxnSpPr>
                        <p:spPr>
                          <a:xfrm flipV="1">
                            <a:off x="4211638" y="233051"/>
                            <a:ext cx="0" cy="257457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0" name="Straight Connector 29"/>
                        <p:cNvCxnSpPr/>
                        <p:nvPr/>
                      </p:nvCxnSpPr>
                      <p:spPr>
                        <a:xfrm flipH="1" flipV="1">
                          <a:off x="131570" y="2314202"/>
                          <a:ext cx="4736710" cy="7953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52068" y="736339"/>
                            <a:ext cx="697382" cy="45973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4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𝑳𝒂𝒕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84204" y="2276084"/>
                            <a:ext cx="771373" cy="459739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982494" y="93959"/>
                            <a:ext cx="1943734" cy="484504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𝑬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𝑳𝒐𝒏𝒈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4478333" y="21571"/>
                            <a:ext cx="1752599" cy="484504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7107" y="45328"/>
                            <a:ext cx="920409" cy="60470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𝑳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3097107" y="45328"/>
                            <a:ext cx="920409" cy="604704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Text Box 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t" anchorCtr="0">
                            <a:spAutoFit/>
                          </a:bodyPr>
                          <a:lstStyle/>
                          <a:p>
                            <a:pPr marL="0" marR="0">
                              <a:lnSpc>
                                <a:spcPct val="107000"/>
                              </a:lnSpc>
                              <a:spcBef>
                                <a:spcPts val="0"/>
                              </a:spcBef>
                              <a:spcAft>
                                <a:spcPts val="8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5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𝑾</m:t>
                                  </m:r>
                                </m:oMath>
                              </m:oMathPara>
                            </a14:m>
                            <a:endParaRPr lang="en-US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Text Box 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751051" y="1409668"/>
                            <a:ext cx="921044" cy="604703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  <a:ln w="9525">
                            <a:noFill/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>
                      <a:off x="1133475" y="714375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>
                      <a:off x="4514850" y="712926"/>
                      <a:ext cx="60007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rot="16200000">
                      <a:off x="854514" y="1144489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rot="16200000">
                      <a:off x="854019" y="2702627"/>
                      <a:ext cx="28169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rot="16200000">
                      <a:off x="399218" y="1916243"/>
                      <a:ext cx="1192292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744525" y="714376"/>
                      <a:ext cx="275028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316104" y="1311536"/>
                    <a:ext cx="2719614" cy="118318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0" name="Picture 9" descr="Image result for car top view no background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3135" y="1311965"/>
                <a:ext cx="2639071" cy="1196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" name="Straight Connector 5"/>
            <p:cNvCxnSpPr/>
            <p:nvPr/>
          </p:nvCxnSpPr>
          <p:spPr>
            <a:xfrm flipH="1" flipV="1">
              <a:off x="180975" y="742950"/>
              <a:ext cx="4734763" cy="794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90500" y="10668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09550" y="2628900"/>
              <a:ext cx="4734560" cy="762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Large Safety Buffer Lowers Throughput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-1476730" y="1923425"/>
            <a:ext cx="10315930" cy="3581400"/>
            <a:chOff x="-1476730" y="1923425"/>
            <a:chExt cx="10315930" cy="3581400"/>
          </a:xfrm>
        </p:grpSpPr>
        <p:sp>
          <p:nvSpPr>
            <p:cNvPr id="21" name="Rectangle 20"/>
            <p:cNvSpPr/>
            <p:nvPr/>
          </p:nvSpPr>
          <p:spPr>
            <a:xfrm>
              <a:off x="51816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923425"/>
              <a:ext cx="304800" cy="152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7162800" y="20758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7162800" y="2380625"/>
              <a:ext cx="304799" cy="3048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3367087" y="19377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3367087" y="2242512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16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86400" y="4057025"/>
              <a:ext cx="304800" cy="1447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2983" y="19377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32983" y="2242513"/>
              <a:ext cx="304800" cy="332422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849979" y="1154865"/>
            <a:ext cx="1594340" cy="1486412"/>
            <a:chOff x="2849979" y="1154865"/>
            <a:chExt cx="1594340" cy="1486412"/>
          </a:xfrm>
        </p:grpSpPr>
        <p:pic>
          <p:nvPicPr>
            <p:cNvPr id="1026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67" r="66598" b="73576"/>
            <a:stretch/>
          </p:blipFill>
          <p:spPr bwMode="auto">
            <a:xfrm>
              <a:off x="2849979" y="2017076"/>
              <a:ext cx="461612" cy="62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writelatex.s3.amazonaws.com/ymzcznddvkvs/uploads/9007/8264425/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96" r="23333" b="77224"/>
            <a:stretch/>
          </p:blipFill>
          <p:spPr bwMode="auto">
            <a:xfrm>
              <a:off x="3576628" y="1154865"/>
              <a:ext cx="867691" cy="814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/>
          <p:cNvCxnSpPr/>
          <p:nvPr/>
        </p:nvCxnSpPr>
        <p:spPr>
          <a:xfrm flipV="1">
            <a:off x="1828800" y="2553376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66192" y="2578153"/>
            <a:ext cx="1099135" cy="11988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/>
          <p:cNvSpPr/>
          <p:nvPr/>
        </p:nvSpPr>
        <p:spPr>
          <a:xfrm>
            <a:off x="3078126" y="1679944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/>
          <p:nvPr/>
        </p:nvSpPr>
        <p:spPr>
          <a:xfrm rot="11242001">
            <a:off x="3309093" y="1932777"/>
            <a:ext cx="467832" cy="536944"/>
          </a:xfrm>
          <a:custGeom>
            <a:avLst/>
            <a:gdLst>
              <a:gd name="connsiteX0" fmla="*/ 0 w 467832"/>
              <a:gd name="connsiteY0" fmla="*/ 536944 h 536944"/>
              <a:gd name="connsiteX1" fmla="*/ 85060 w 467832"/>
              <a:gd name="connsiteY1" fmla="*/ 101009 h 536944"/>
              <a:gd name="connsiteX2" fmla="*/ 467832 w 467832"/>
              <a:gd name="connsiteY2" fmla="*/ 0 h 53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832" h="536944">
                <a:moveTo>
                  <a:pt x="0" y="536944"/>
                </a:moveTo>
                <a:cubicBezTo>
                  <a:pt x="3544" y="363722"/>
                  <a:pt x="7088" y="190500"/>
                  <a:pt x="85060" y="101009"/>
                </a:cubicBezTo>
                <a:cubicBezTo>
                  <a:pt x="163032" y="11518"/>
                  <a:pt x="401379" y="14177"/>
                  <a:pt x="46783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3743979" y="1398108"/>
            <a:ext cx="474224" cy="514974"/>
            <a:chOff x="3743979" y="1398108"/>
            <a:chExt cx="474224" cy="514974"/>
          </a:xfrm>
        </p:grpSpPr>
        <p:sp>
          <p:nvSpPr>
            <p:cNvPr id="56" name="Arrow: Circular 55"/>
            <p:cNvSpPr/>
            <p:nvPr/>
          </p:nvSpPr>
          <p:spPr>
            <a:xfrm>
              <a:off x="3743979" y="1398108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ircular 58"/>
            <p:cNvSpPr/>
            <p:nvPr/>
          </p:nvSpPr>
          <p:spPr>
            <a:xfrm rot="10800000">
              <a:off x="3761003" y="1420930"/>
              <a:ext cx="457200" cy="492152"/>
            </a:xfrm>
            <a:prstGeom prst="circular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80418" y="995346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Intersection Manager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10028" y="3437354"/>
            <a:ext cx="1091966" cy="2468145"/>
            <a:chOff x="1004937" y="3438994"/>
            <a:chExt cx="1091966" cy="2468145"/>
          </a:xfrm>
        </p:grpSpPr>
        <p:sp>
          <p:nvSpPr>
            <p:cNvPr id="19" name="TextBox 18"/>
            <p:cNvSpPr txBox="1"/>
            <p:nvPr/>
          </p:nvSpPr>
          <p:spPr>
            <a:xfrm>
              <a:off x="1004937" y="5260808"/>
              <a:ext cx="1091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Request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Line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1842405" y="3438994"/>
              <a:ext cx="1035" cy="174424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>
            <a:off x="3442054" y="3612836"/>
            <a:ext cx="41148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638800" y="3219953"/>
            <a:ext cx="0" cy="217904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648200" y="3447424"/>
            <a:ext cx="813043" cy="2591571"/>
            <a:chOff x="4648200" y="3447424"/>
            <a:chExt cx="813043" cy="2591571"/>
          </a:xfrm>
        </p:grpSpPr>
        <p:sp>
          <p:nvSpPr>
            <p:cNvPr id="15" name="TextBox 14"/>
            <p:cNvSpPr txBox="1"/>
            <p:nvPr/>
          </p:nvSpPr>
          <p:spPr>
            <a:xfrm>
              <a:off x="4648200" y="566966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Enter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181600" y="3447424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486400" y="3425827"/>
            <a:ext cx="638316" cy="2613168"/>
            <a:chOff x="5486400" y="3425827"/>
            <a:chExt cx="638316" cy="2613168"/>
          </a:xfrm>
        </p:grpSpPr>
        <p:sp>
          <p:nvSpPr>
            <p:cNvPr id="16" name="TextBox 15"/>
            <p:cNvSpPr txBox="1"/>
            <p:nvPr/>
          </p:nvSpPr>
          <p:spPr>
            <a:xfrm>
              <a:off x="5486400" y="5669663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Exit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00724" y="3425827"/>
              <a:ext cx="0" cy="2222239"/>
            </a:xfrm>
            <a:prstGeom prst="line">
              <a:avLst/>
            </a:prstGeom>
            <a:ln w="28575">
              <a:solidFill>
                <a:srgbClr val="0070C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=3.0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37" y="4373705"/>
                <a:ext cx="12604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30"/>
          <p:cNvSpPr/>
          <p:nvPr/>
        </p:nvSpPr>
        <p:spPr>
          <a:xfrm rot="16200000">
            <a:off x="5299885" y="5348858"/>
            <a:ext cx="678784" cy="3068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1" name="Rounded Rectangle 30"/>
          <p:cNvSpPr/>
          <p:nvPr/>
        </p:nvSpPr>
        <p:spPr>
          <a:xfrm>
            <a:off x="-763948" y="3737469"/>
            <a:ext cx="721013" cy="306863"/>
          </a:xfrm>
          <a:prstGeom prst="roundRect">
            <a:avLst/>
          </a:prstGeom>
          <a:solidFill>
            <a:srgbClr val="FB7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5" name="Picture 64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93654" y="5325888"/>
            <a:ext cx="464265" cy="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car autonomous top view"/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645453" y="3737470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ounded Rectangle 30"/>
          <p:cNvSpPr/>
          <p:nvPr/>
        </p:nvSpPr>
        <p:spPr>
          <a:xfrm rot="10800000">
            <a:off x="7225946" y="3446394"/>
            <a:ext cx="678784" cy="30686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66" name="Picture 65" descr="Image result for car autonomous top view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2" y="3447424"/>
            <a:ext cx="464265" cy="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7290-4611-42A6-9F46-C799A971ACB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821040" y="4373705"/>
                <a:ext cx="12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40" y="4373705"/>
                <a:ext cx="12604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6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1.48148E-6 L 0.2451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2441 0.002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" dur="5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44444E-6 L 0.00035 -0.228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143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45052 0.002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-0.00104 -0.230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14 0.00046 L 0.61181 0.0030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0208 L 0.61077 0.00301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9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-0.45139 0.0046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81 0.00139 L 0.52014 0.0020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16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077 0.00463 L 0.5191 0.003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14 0.00208 L 1.09514 0.00139 " pathEditMode="relative" rAng="0" ptsTypes="AA">
                                      <p:cBhvr>
                                        <p:cTn id="92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-4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1 0.0037 L 1.0941 0.0037 " pathEditMode="relative" rAng="0" ptsTypes="AA">
                                      <p:cBhvr>
                                        <p:cTn id="94" dur="7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287 L 2.22222E-6 -0.85625 " pathEditMode="relative" rAng="0" ptsTypes="AA">
                                      <p:cBhvr>
                                        <p:cTn id="96" dur="7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138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52 0.00254 L -1.08281 0.00162 " pathEditMode="relative" rAng="0" ptsTypes="AA">
                                      <p:cBhvr>
                                        <p:cTn id="98" dur="7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9" y="6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032 L 3.33333E-6 -0.85787 " pathEditMode="relative" rAng="0" ptsTypes="AA">
                                      <p:cBhvr>
                                        <p:cTn id="100" dur="7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138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139 0.00463 L -1.07726 0.00555 " pathEditMode="relative" rAng="0" ptsTypes="AA">
                                      <p:cBhvr>
                                        <p:cTn id="102" dur="7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4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42" grpId="0" animBg="1"/>
      <p:bldP spid="42" grpId="1" animBg="1"/>
      <p:bldP spid="42" grpId="2" animBg="1"/>
      <p:bldP spid="41" grpId="0" animBg="1"/>
      <p:bldP spid="41" grpId="1" animBg="1"/>
      <p:bldP spid="41" grpId="2" animBg="1"/>
      <p:bldP spid="41" grpId="3" animBg="1"/>
      <p:bldP spid="43" grpId="0" animBg="1"/>
      <p:bldP spid="43" grpId="1" animBg="1"/>
      <p:bldP spid="43" grpId="2" animBg="1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55190</TotalTime>
  <Words>1272</Words>
  <Application>Microsoft Office PowerPoint</Application>
  <PresentationFormat>On-screen Show (4:3)</PresentationFormat>
  <Paragraphs>396</Paragraphs>
  <Slides>29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Bookman Old Style</vt:lpstr>
      <vt:lpstr>Calibri</vt:lpstr>
      <vt:lpstr>Cambria Math</vt:lpstr>
      <vt:lpstr>Candara</vt:lpstr>
      <vt:lpstr>Comic Sans MS</vt:lpstr>
      <vt:lpstr>Consolas</vt:lpstr>
      <vt:lpstr>Gill Sans MT</vt:lpstr>
      <vt:lpstr>Times New Roman</vt:lpstr>
      <vt:lpstr>Wingdings</vt:lpstr>
      <vt:lpstr>Wingdings 3</vt:lpstr>
      <vt:lpstr>CML</vt:lpstr>
      <vt:lpstr>Crossroads - A Time-Sensitive Autonomous Intersection Management Technique</vt:lpstr>
      <vt:lpstr>Testbed for our Scale Model</vt:lpstr>
      <vt:lpstr>Model Specifications</vt:lpstr>
      <vt:lpstr>Velocity Transaction Intersection Management </vt:lpstr>
      <vt:lpstr>VT-IM (Velocity Transaction Intersection Management)</vt:lpstr>
      <vt:lpstr>VT-IM Pseudo-Code</vt:lpstr>
      <vt:lpstr>VT-IM Must Account for Position Uncertainty</vt:lpstr>
      <vt:lpstr>How Large is the Safety Buffer</vt:lpstr>
      <vt:lpstr>Large Safety Buffer Lowers Throughput</vt:lpstr>
      <vt:lpstr>Defining the Timing Problem</vt:lpstr>
      <vt:lpstr>Time Delays Will Cause Crashes</vt:lpstr>
      <vt:lpstr>Accounting for Delays</vt:lpstr>
      <vt:lpstr>Real-life Computation and Network Delay </vt:lpstr>
      <vt:lpstr>How Large is the RTD Buffer</vt:lpstr>
      <vt:lpstr>How Large is the RTD Buffer</vt:lpstr>
      <vt:lpstr>Our Approach: Crossroads</vt:lpstr>
      <vt:lpstr>Crossroads Code</vt:lpstr>
      <vt:lpstr>Crossroads Eliminates Time Buffer</vt:lpstr>
      <vt:lpstr>AIM (Autonomous Intersection Management)</vt:lpstr>
      <vt:lpstr>AIM is a query-based approach</vt:lpstr>
      <vt:lpstr>AIM is a query-based approach</vt:lpstr>
      <vt:lpstr>Related Work: AIM</vt:lpstr>
      <vt:lpstr>Related Work: AIM</vt:lpstr>
      <vt:lpstr>Scale Model Test Setup</vt:lpstr>
      <vt:lpstr>Results of Scale Models</vt:lpstr>
      <vt:lpstr>Crossroads Performs Better in Scale Tests</vt:lpstr>
      <vt:lpstr>Simulation in Matlab, N=160</vt:lpstr>
      <vt:lpstr>Crossroads Performs Better in Simulation</vt:lpstr>
      <vt:lpstr>Conclusion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Shrivastava</dc:creator>
  <cp:lastModifiedBy>Mohammad Khayatian (Student)</cp:lastModifiedBy>
  <cp:revision>300</cp:revision>
  <cp:lastPrinted>2017-01-12T19:15:03Z</cp:lastPrinted>
  <dcterms:created xsi:type="dcterms:W3CDTF">2013-03-25T21:51:47Z</dcterms:created>
  <dcterms:modified xsi:type="dcterms:W3CDTF">2017-03-06T20:56:17Z</dcterms:modified>
</cp:coreProperties>
</file>