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handoutMasterIdLst>
    <p:handoutMasterId r:id="rId36"/>
  </p:handoutMasterIdLst>
  <p:sldIdLst>
    <p:sldId id="257" r:id="rId2"/>
    <p:sldId id="276" r:id="rId3"/>
    <p:sldId id="311" r:id="rId4"/>
    <p:sldId id="313" r:id="rId5"/>
    <p:sldId id="331" r:id="rId6"/>
    <p:sldId id="325" r:id="rId7"/>
    <p:sldId id="278" r:id="rId8"/>
    <p:sldId id="291" r:id="rId9"/>
    <p:sldId id="261" r:id="rId10"/>
    <p:sldId id="292" r:id="rId11"/>
    <p:sldId id="290" r:id="rId12"/>
    <p:sldId id="301" r:id="rId13"/>
    <p:sldId id="275" r:id="rId14"/>
    <p:sldId id="319" r:id="rId15"/>
    <p:sldId id="277" r:id="rId16"/>
    <p:sldId id="274" r:id="rId17"/>
    <p:sldId id="299" r:id="rId18"/>
    <p:sldId id="298" r:id="rId19"/>
    <p:sldId id="332" r:id="rId20"/>
    <p:sldId id="322" r:id="rId21"/>
    <p:sldId id="304" r:id="rId22"/>
    <p:sldId id="334" r:id="rId23"/>
    <p:sldId id="333" r:id="rId24"/>
    <p:sldId id="327" r:id="rId25"/>
    <p:sldId id="328" r:id="rId26"/>
    <p:sldId id="329" r:id="rId27"/>
    <p:sldId id="330" r:id="rId28"/>
    <p:sldId id="314" r:id="rId29"/>
    <p:sldId id="315" r:id="rId30"/>
    <p:sldId id="285" r:id="rId31"/>
    <p:sldId id="317" r:id="rId32"/>
    <p:sldId id="303" r:id="rId33"/>
    <p:sldId id="302" r:id="rId34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807CF69-51B5-47F4-8C6A-4216DA3DC1D2}">
          <p14:sldIdLst>
            <p14:sldId id="257"/>
          </p14:sldIdLst>
        </p14:section>
        <p14:section name="Introduction" id="{EDB656C7-D04B-4027-A4BC-BD6F9CF99A0D}">
          <p14:sldIdLst>
            <p14:sldId id="276"/>
          </p14:sldIdLst>
        </p14:section>
        <p14:section name="Our Implementation" id="{F5237EC8-35A4-4EF3-9D23-9B3E849432E1}">
          <p14:sldIdLst>
            <p14:sldId id="311"/>
            <p14:sldId id="313"/>
          </p14:sldIdLst>
        </p14:section>
        <p14:section name="Simple Intersection" id="{E94C4568-896F-45A9-B10A-D532816CB1C2}">
          <p14:sldIdLst>
            <p14:sldId id="331"/>
            <p14:sldId id="325"/>
            <p14:sldId id="278"/>
            <p14:sldId id="291"/>
          </p14:sldIdLst>
        </p14:section>
        <p14:section name="Safety Barrier" id="{C73663B5-EB17-4DB4-B371-EB284905448B}">
          <p14:sldIdLst>
            <p14:sldId id="261"/>
            <p14:sldId id="292"/>
            <p14:sldId id="290"/>
          </p14:sldIdLst>
        </p14:section>
        <p14:section name="Error" id="{F1AD5A16-A0A4-49FC-903D-6D96DF18D3F0}">
          <p14:sldIdLst>
            <p14:sldId id="301"/>
            <p14:sldId id="275"/>
            <p14:sldId id="319"/>
            <p14:sldId id="277"/>
            <p14:sldId id="274"/>
            <p14:sldId id="299"/>
            <p14:sldId id="298"/>
          </p14:sldIdLst>
        </p14:section>
        <p14:section name="Related Work" id="{4799C2B3-94A7-4B7F-9CC8-3AD47050832E}">
          <p14:sldIdLst/>
        </p14:section>
        <p14:section name="Our Method" id="{4515B8BF-8E18-4836-BB97-F3E2A6F7B47E}">
          <p14:sldIdLst>
            <p14:sldId id="332"/>
            <p14:sldId id="322"/>
            <p14:sldId id="304"/>
            <p14:sldId id="334"/>
          </p14:sldIdLst>
        </p14:section>
        <p14:section name="Related Work" id="{773C6D6B-77D7-4DB5-8119-529DB229E2AB}">
          <p14:sldIdLst>
            <p14:sldId id="333"/>
            <p14:sldId id="327"/>
            <p14:sldId id="328"/>
            <p14:sldId id="329"/>
            <p14:sldId id="330"/>
          </p14:sldIdLst>
        </p14:section>
        <p14:section name="Results" id="{607E342B-A1C8-43D7-8425-D9EF6EB42467}">
          <p14:sldIdLst>
            <p14:sldId id="314"/>
            <p14:sldId id="315"/>
            <p14:sldId id="285"/>
            <p14:sldId id="317"/>
            <p14:sldId id="303"/>
            <p14:sldId id="302"/>
          </p14:sldIdLst>
        </p14:section>
        <p14:section name="Backup Slides" id="{8D7CB3F4-BB4F-4ED5-9053-E153A4107104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7E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83" autoAdjust="0"/>
    <p:restoredTop sz="94614" autoAdjust="0"/>
  </p:normalViewPr>
  <p:slideViewPr>
    <p:cSldViewPr>
      <p:cViewPr varScale="1">
        <p:scale>
          <a:sx n="108" d="100"/>
          <a:sy n="108" d="100"/>
        </p:scale>
        <p:origin x="168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76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36" d="100"/>
        <a:sy n="136" d="100"/>
      </p:scale>
      <p:origin x="0" y="-184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ddie\Documents\2016\lab\delay_resul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b="1" dirty="0"/>
              <a:t>Round Trip Delay - Min,  </a:t>
            </a:r>
            <a:r>
              <a:rPr lang="en-US" sz="2400" b="1" dirty="0" err="1"/>
              <a:t>Avg</a:t>
            </a:r>
            <a:r>
              <a:rPr lang="en-US" sz="2400" b="1" dirty="0"/>
              <a:t>, Max of 10 Tests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areaChart>
        <c:grouping val="standard"/>
        <c:varyColors val="0"/>
        <c:ser>
          <c:idx val="1"/>
          <c:order val="0"/>
          <c:tx>
            <c:strRef>
              <c:f>Sheet1!$T$2</c:f>
              <c:strCache>
                <c:ptCount val="1"/>
                <c:pt idx="0">
                  <c:v>Max RTD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dLbls>
            <c:delete val="1"/>
          </c:dLbls>
          <c:cat>
            <c:strLit>
              <c:ptCount val="4"/>
              <c:pt idx="0">
                <c:v>1</c:v>
              </c:pt>
              <c:pt idx="1">
                <c:v>2</c:v>
              </c:pt>
              <c:pt idx="2">
                <c:v>3</c:v>
              </c:pt>
              <c:pt idx="3">
                <c:v>4</c:v>
              </c:pt>
              <c:extLst>
                <c:ext xmlns:c15="http://schemas.microsoft.com/office/drawing/2012/chart" uri="{02D57815-91ED-43cb-92C2-25804820EDAC}">
                  <c15:autoCat val="1"/>
                </c:ext>
              </c:extLst>
            </c:strLit>
          </c:cat>
          <c:val>
            <c:numRef>
              <c:f>(Sheet1!$T$3,Sheet1!$T$12,Sheet1!$T$24,Sheet1!$T$39,Sheet1!$T$57)</c:f>
              <c:numCache>
                <c:formatCode>General</c:formatCode>
                <c:ptCount val="4"/>
                <c:pt idx="0">
                  <c:v>39.408000000000001</c:v>
                </c:pt>
                <c:pt idx="1">
                  <c:v>65.567999999999998</c:v>
                </c:pt>
                <c:pt idx="2">
                  <c:v>83.847999999999999</c:v>
                </c:pt>
                <c:pt idx="3">
                  <c:v>135.83600000000001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033-479A-8C2F-7472ECF79148}"/>
            </c:ext>
          </c:extLst>
        </c:ser>
        <c:ser>
          <c:idx val="0"/>
          <c:order val="1"/>
          <c:tx>
            <c:strRef>
              <c:f>Sheet1!$R$2</c:f>
              <c:strCache>
                <c:ptCount val="1"/>
                <c:pt idx="0">
                  <c:v>Avg RTD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dLbls>
            <c:delete val="1"/>
          </c:dLbls>
          <c:cat>
            <c:strLit>
              <c:ptCount val="4"/>
              <c:pt idx="0">
                <c:v>1</c:v>
              </c:pt>
              <c:pt idx="1">
                <c:v>2</c:v>
              </c:pt>
              <c:pt idx="2">
                <c:v>3</c:v>
              </c:pt>
              <c:pt idx="3">
                <c:v>4</c:v>
              </c:pt>
              <c:extLst>
                <c:ext xmlns:c15="http://schemas.microsoft.com/office/drawing/2012/chart" uri="{02D57815-91ED-43cb-92C2-25804820EDAC}">
                  <c15:autoCat val="1"/>
                </c:ext>
              </c:extLst>
            </c:strLit>
          </c:cat>
          <c:val>
            <c:numRef>
              <c:f>(Sheet1!$R$3,Sheet1!$R$12,Sheet1!$R$24,Sheet1!$R$39,Sheet1!$R$57)</c:f>
              <c:numCache>
                <c:formatCode>General</c:formatCode>
                <c:ptCount val="4"/>
                <c:pt idx="0">
                  <c:v>30.8292</c:v>
                </c:pt>
                <c:pt idx="1">
                  <c:v>39.110199999999999</c:v>
                </c:pt>
                <c:pt idx="2">
                  <c:v>48.727599999999995</c:v>
                </c:pt>
                <c:pt idx="3">
                  <c:v>59.994724999999995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033-479A-8C2F-7472ECF79148}"/>
            </c:ext>
          </c:extLst>
        </c:ser>
        <c:ser>
          <c:idx val="2"/>
          <c:order val="2"/>
          <c:tx>
            <c:strRef>
              <c:f>Sheet1!$U$2</c:f>
              <c:strCache>
                <c:ptCount val="1"/>
                <c:pt idx="0">
                  <c:v>Min RTD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dLbls>
            <c:delete val="1"/>
          </c:dLbls>
          <c:cat>
            <c:strLit>
              <c:ptCount val="4"/>
              <c:pt idx="0">
                <c:v>1</c:v>
              </c:pt>
              <c:pt idx="1">
                <c:v>2</c:v>
              </c:pt>
              <c:pt idx="2">
                <c:v>3</c:v>
              </c:pt>
              <c:pt idx="3">
                <c:v>4</c:v>
              </c:pt>
              <c:extLst>
                <c:ext xmlns:c15="http://schemas.microsoft.com/office/drawing/2012/chart" uri="{02D57815-91ED-43cb-92C2-25804820EDAC}">
                  <c15:autoCat val="1"/>
                </c:ext>
              </c:extLst>
            </c:strLit>
          </c:cat>
          <c:val>
            <c:numRef>
              <c:f>(Sheet1!$U$3,Sheet1!$U$12,Sheet1!$U$24,Sheet1!$U$39,Sheet1!$U$57)</c:f>
              <c:numCache>
                <c:formatCode>General</c:formatCode>
                <c:ptCount val="4"/>
                <c:pt idx="0">
                  <c:v>23.7</c:v>
                </c:pt>
                <c:pt idx="1">
                  <c:v>21.783999999999999</c:v>
                </c:pt>
                <c:pt idx="2">
                  <c:v>24</c:v>
                </c:pt>
                <c:pt idx="3">
                  <c:v>26.216000000000001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033-479A-8C2F-7472ECF79148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275567560"/>
        <c:axId val="275568872"/>
      </c:areaChart>
      <c:catAx>
        <c:axId val="2755675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Vehicles Arriving Simultaneously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5568872"/>
        <c:crosses val="autoZero"/>
        <c:auto val="1"/>
        <c:lblAlgn val="ctr"/>
        <c:lblOffset val="100"/>
        <c:noMultiLvlLbl val="0"/>
      </c:catAx>
      <c:valAx>
        <c:axId val="275568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Milliseconds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5567560"/>
        <c:crosses val="autoZero"/>
        <c:crossBetween val="midCat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47745C5-9355-4E77-B28E-0477C104DDEA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B610517-DB48-4533-A62C-94A557A3D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387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D43A994-9918-4A75-AC59-71E50E6F0678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937E7864-0648-43DD-883F-D7A32A65B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519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Inersection</a:t>
            </a:r>
            <a:r>
              <a:rPr lang="en-US" baseline="0" dirty="0"/>
              <a:t> specific data only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E7864-0648-43DD-883F-D7A32A65B15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2830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Algorithm 3 needs to be more specific, use</a:t>
            </a:r>
            <a:r>
              <a:rPr lang="en-US" baseline="0" dirty="0"/>
              <a:t> comments or descriptive name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E7864-0648-43DD-883F-D7A32A65B15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2950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AIM communication overhead</a:t>
            </a:r>
          </a:p>
          <a:p>
            <a:r>
              <a:rPr lang="en-US" dirty="0"/>
              <a:t>AIM cannot re-schedule </a:t>
            </a:r>
            <a:r>
              <a:rPr lang="en-US" dirty="0" err="1"/>
              <a:t>effeciently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E7864-0648-43DD-883F-D7A32A65B15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1570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Car arrival scenarios instead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E7864-0648-43DD-883F-D7A32A65B15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5802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Figure out ideal that is possible</a:t>
            </a:r>
            <a:endParaRPr lang="en-US" baseline="0" dirty="0"/>
          </a:p>
          <a:p>
            <a:r>
              <a:rPr lang="en-US" baseline="0" dirty="0"/>
              <a:t>Mark interesting region</a:t>
            </a:r>
          </a:p>
          <a:p>
            <a:r>
              <a:rPr lang="en-US" baseline="0" dirty="0"/>
              <a:t>Mark traffic signal limits</a:t>
            </a:r>
          </a:p>
          <a:p>
            <a:r>
              <a:rPr lang="en-US" baseline="0" dirty="0"/>
              <a:t>Spend more time, add more slides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E7864-0648-43DD-883F-D7A32A65B15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0489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Missing main points</a:t>
            </a:r>
          </a:p>
          <a:p>
            <a:r>
              <a:rPr lang="en-US" dirty="0"/>
              <a:t>Needs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E7864-0648-43DD-883F-D7A32A65B15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784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way</a:t>
            </a:r>
            <a:r>
              <a:rPr lang="en-US" baseline="0" dirty="0"/>
              <a:t> to implement, define </a:t>
            </a:r>
            <a:r>
              <a:rPr lang="en-US" baseline="0" dirty="0" err="1"/>
              <a:t>charecteristics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E7864-0648-43DD-883F-D7A32A65B15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4294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E7864-0648-43DD-883F-D7A32A65B15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020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More</a:t>
            </a:r>
            <a:r>
              <a:rPr lang="en-US" baseline="0" dirty="0"/>
              <a:t> to algorithm, not present here for </a:t>
            </a:r>
            <a:r>
              <a:rPr lang="en-US" baseline="0" dirty="0" err="1"/>
              <a:t>berevity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E7864-0648-43DD-883F-D7A32A65B15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7613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Accenturate</a:t>
            </a:r>
            <a:r>
              <a:rPr lang="en-US" dirty="0"/>
              <a:t> 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E7864-0648-43DD-883F-D7A32A65B15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7854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Different animation, show 2 cars with different RTDs</a:t>
            </a:r>
            <a:r>
              <a:rPr lang="en-US" baseline="0" dirty="0"/>
              <a:t> being fixed by execution position</a:t>
            </a:r>
          </a:p>
          <a:p>
            <a:r>
              <a:rPr lang="en-US" baseline="0" dirty="0"/>
              <a:t>Fix animation with expected location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E7864-0648-43DD-883F-D7A32A65B15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4525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 calculates the desired Time of Arrival, T </a:t>
            </a:r>
            <a:r>
              <a:rPr lang="en-US" dirty="0" err="1"/>
              <a:t>oA</a:t>
            </a:r>
            <a:r>
              <a:rPr lang="en-US" dirty="0"/>
              <a:t>, and the execution time, TE, (actuation position PE) based on WCRTD</a:t>
            </a:r>
          </a:p>
          <a:p>
            <a:r>
              <a:rPr lang="en-US" dirty="0"/>
              <a:t>Fix this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E7864-0648-43DD-883F-D7A32A65B15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6537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Must state</a:t>
            </a:r>
            <a:r>
              <a:rPr lang="en-US" baseline="0" dirty="0"/>
              <a:t> problem - RTD is ignored – the problem is RTD is ignored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E7864-0648-43DD-883F-D7A32A65B15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5902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timing problem and how it is solved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E7864-0648-43DD-883F-D7A32A65B15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724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135255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320040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5407152" y="6355080"/>
            <a:ext cx="2286000" cy="365760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501110CA-443A-4B67-8D9D-14E136148683}" type="datetime1">
              <a:rPr lang="en-US" smtClean="0"/>
              <a:t>2/6/2017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111442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3124200"/>
            <a:ext cx="7315200" cy="7620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111442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3124200"/>
            <a:ext cx="228600" cy="7620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grpSp>
        <p:nvGrpSpPr>
          <p:cNvPr id="11" name="Group 13"/>
          <p:cNvGrpSpPr>
            <a:grpSpLocks/>
          </p:cNvGrpSpPr>
          <p:nvPr/>
        </p:nvGrpSpPr>
        <p:grpSpPr bwMode="auto">
          <a:xfrm>
            <a:off x="7777163" y="5932488"/>
            <a:ext cx="1443037" cy="1001712"/>
            <a:chOff x="4755" y="3497"/>
            <a:chExt cx="909" cy="631"/>
          </a:xfrm>
        </p:grpSpPr>
        <p:sp>
          <p:nvSpPr>
            <p:cNvPr id="12" name="Text Box 8"/>
            <p:cNvSpPr txBox="1">
              <a:spLocks noChangeAspect="1" noChangeArrowheads="1"/>
            </p:cNvSpPr>
            <p:nvPr/>
          </p:nvSpPr>
          <p:spPr bwMode="auto">
            <a:xfrm>
              <a:off x="4755" y="3634"/>
              <a:ext cx="393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13" name="Text Box 9"/>
            <p:cNvSpPr txBox="1">
              <a:spLocks noChangeAspect="1" noChangeArrowheads="1"/>
            </p:cNvSpPr>
            <p:nvPr/>
          </p:nvSpPr>
          <p:spPr bwMode="auto">
            <a:xfrm>
              <a:off x="4973" y="3497"/>
              <a:ext cx="478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14" name="Text Box 10"/>
            <p:cNvSpPr txBox="1">
              <a:spLocks noChangeAspect="1" noChangeArrowheads="1"/>
            </p:cNvSpPr>
            <p:nvPr/>
          </p:nvSpPr>
          <p:spPr bwMode="auto">
            <a:xfrm>
              <a:off x="5292" y="3641"/>
              <a:ext cx="372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292352" cy="365760"/>
          </a:xfrm>
          <a:prstGeom prst="rect">
            <a:avLst/>
          </a:prstGeom>
        </p:spPr>
        <p:txBody>
          <a:bodyPr/>
          <a:lstStyle/>
          <a:p>
            <a:fld id="{E55C7290-4611-42A6-9F46-C799A971ACB9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13"/>
          <p:cNvGrpSpPr>
            <a:grpSpLocks/>
          </p:cNvGrpSpPr>
          <p:nvPr/>
        </p:nvGrpSpPr>
        <p:grpSpPr bwMode="auto">
          <a:xfrm>
            <a:off x="7777163" y="5932488"/>
            <a:ext cx="1443037" cy="1001712"/>
            <a:chOff x="4755" y="3497"/>
            <a:chExt cx="909" cy="631"/>
          </a:xfrm>
        </p:grpSpPr>
        <p:sp>
          <p:nvSpPr>
            <p:cNvPr id="9" name="Text Box 8"/>
            <p:cNvSpPr txBox="1">
              <a:spLocks noChangeAspect="1" noChangeArrowheads="1"/>
            </p:cNvSpPr>
            <p:nvPr/>
          </p:nvSpPr>
          <p:spPr bwMode="auto">
            <a:xfrm>
              <a:off x="4755" y="3634"/>
              <a:ext cx="393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10" name="Text Box 9"/>
            <p:cNvSpPr txBox="1">
              <a:spLocks noChangeAspect="1" noChangeArrowheads="1"/>
            </p:cNvSpPr>
            <p:nvPr/>
          </p:nvSpPr>
          <p:spPr bwMode="auto">
            <a:xfrm>
              <a:off x="4973" y="3497"/>
              <a:ext cx="478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11" name="Text Box 10"/>
            <p:cNvSpPr txBox="1">
              <a:spLocks noChangeAspect="1" noChangeArrowheads="1"/>
            </p:cNvSpPr>
            <p:nvPr/>
          </p:nvSpPr>
          <p:spPr bwMode="auto">
            <a:xfrm>
              <a:off x="5292" y="3641"/>
              <a:ext cx="372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  <p:sp>
        <p:nvSpPr>
          <p:cNvPr id="12" name="Date Placeholder 27"/>
          <p:cNvSpPr>
            <a:spLocks noGrp="1"/>
          </p:cNvSpPr>
          <p:nvPr>
            <p:ph type="dt" sz="half" idx="10"/>
          </p:nvPr>
        </p:nvSpPr>
        <p:spPr>
          <a:xfrm>
            <a:off x="5407152" y="6355080"/>
            <a:ext cx="2286000" cy="365760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72DB2DAC-D070-4D57-8566-B66A1F86E27A}" type="datetime1">
              <a:rPr lang="en-US" smtClean="0"/>
              <a:t>2/6/2017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292352" cy="365760"/>
          </a:xfrm>
          <a:prstGeom prst="rect">
            <a:avLst/>
          </a:prstGeom>
        </p:spPr>
        <p:txBody>
          <a:bodyPr/>
          <a:lstStyle/>
          <a:p>
            <a:fld id="{E55C7290-4611-42A6-9F46-C799A971ACB9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3"/>
          <p:cNvGrpSpPr>
            <a:grpSpLocks/>
          </p:cNvGrpSpPr>
          <p:nvPr/>
        </p:nvGrpSpPr>
        <p:grpSpPr bwMode="auto">
          <a:xfrm>
            <a:off x="7777163" y="5932488"/>
            <a:ext cx="1443037" cy="1001712"/>
            <a:chOff x="4755" y="3497"/>
            <a:chExt cx="909" cy="631"/>
          </a:xfrm>
        </p:grpSpPr>
        <p:sp>
          <p:nvSpPr>
            <p:cNvPr id="12" name="Text Box 8"/>
            <p:cNvSpPr txBox="1">
              <a:spLocks noChangeAspect="1" noChangeArrowheads="1"/>
            </p:cNvSpPr>
            <p:nvPr/>
          </p:nvSpPr>
          <p:spPr bwMode="auto">
            <a:xfrm>
              <a:off x="4755" y="3634"/>
              <a:ext cx="393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13" name="Text Box 9"/>
            <p:cNvSpPr txBox="1">
              <a:spLocks noChangeAspect="1" noChangeArrowheads="1"/>
            </p:cNvSpPr>
            <p:nvPr/>
          </p:nvSpPr>
          <p:spPr bwMode="auto">
            <a:xfrm>
              <a:off x="4973" y="3497"/>
              <a:ext cx="478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14" name="Text Box 10"/>
            <p:cNvSpPr txBox="1">
              <a:spLocks noChangeAspect="1" noChangeArrowheads="1"/>
            </p:cNvSpPr>
            <p:nvPr/>
          </p:nvSpPr>
          <p:spPr bwMode="auto">
            <a:xfrm>
              <a:off x="5292" y="3641"/>
              <a:ext cx="372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  <p:sp>
        <p:nvSpPr>
          <p:cNvPr id="15" name="Date Placeholder 27"/>
          <p:cNvSpPr>
            <a:spLocks noGrp="1"/>
          </p:cNvSpPr>
          <p:nvPr>
            <p:ph type="dt" sz="half" idx="10"/>
          </p:nvPr>
        </p:nvSpPr>
        <p:spPr>
          <a:xfrm>
            <a:off x="5407152" y="6355080"/>
            <a:ext cx="2286000" cy="365760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4DBF06DC-0B5F-4CF3-BB46-4ECD2517C615}" type="datetime1">
              <a:rPr lang="en-US" smtClean="0"/>
              <a:t>2/6/2017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905000" y="6397823"/>
            <a:ext cx="3429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1400" kern="1200">
                <a:solidFill>
                  <a:srgbClr val="0808C0"/>
                </a:solidFill>
                <a:latin typeface="Comic Sans MS" pitchFamily="66" charset="0"/>
                <a:ea typeface="+mn-ea"/>
                <a:cs typeface="+mn-cs"/>
              </a:rPr>
              <a:t>Web page:  aviral.lab.asu.edu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304800" y="990600"/>
            <a:ext cx="8686800" cy="5334000"/>
          </a:xfrm>
        </p:spPr>
        <p:txBody>
          <a:bodyPr/>
          <a:lstStyle/>
          <a:p>
            <a:pPr lvl="0"/>
            <a:r>
              <a:rPr lang="en-US" noProof="0"/>
              <a:t>Click icon to add chart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72AFA3-4185-40F1-B40C-ECD68F0BB92D}" type="datetime1">
              <a:rPr lang="en-US" smtClean="0"/>
              <a:t>2/6/2017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438400" y="6248400"/>
            <a:ext cx="42672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5C7290-4611-42A6-9F46-C799A971AC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>
            <a:lvl1pPr>
              <a:defRPr sz="4800"/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292352" cy="365760"/>
          </a:xfrm>
          <a:prstGeom prst="rect">
            <a:avLst/>
          </a:prstGeom>
        </p:spPr>
        <p:txBody>
          <a:bodyPr/>
          <a:lstStyle/>
          <a:p>
            <a:fld id="{E55C7290-4611-42A6-9F46-C799A971ACB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71449" y="914400"/>
            <a:ext cx="8753475" cy="540464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grpSp>
        <p:nvGrpSpPr>
          <p:cNvPr id="7" name="Group 13"/>
          <p:cNvGrpSpPr>
            <a:grpSpLocks/>
          </p:cNvGrpSpPr>
          <p:nvPr/>
        </p:nvGrpSpPr>
        <p:grpSpPr bwMode="auto">
          <a:xfrm>
            <a:off x="7777163" y="5932488"/>
            <a:ext cx="1443037" cy="1001712"/>
            <a:chOff x="4755" y="3497"/>
            <a:chExt cx="909" cy="631"/>
          </a:xfrm>
        </p:grpSpPr>
        <p:sp>
          <p:nvSpPr>
            <p:cNvPr id="9" name="Text Box 8"/>
            <p:cNvSpPr txBox="1">
              <a:spLocks noChangeAspect="1" noChangeArrowheads="1"/>
            </p:cNvSpPr>
            <p:nvPr/>
          </p:nvSpPr>
          <p:spPr bwMode="auto">
            <a:xfrm>
              <a:off x="4755" y="3634"/>
              <a:ext cx="393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10" name="Text Box 9"/>
            <p:cNvSpPr txBox="1">
              <a:spLocks noChangeAspect="1" noChangeArrowheads="1"/>
            </p:cNvSpPr>
            <p:nvPr/>
          </p:nvSpPr>
          <p:spPr bwMode="auto">
            <a:xfrm>
              <a:off x="4973" y="3497"/>
              <a:ext cx="478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11" name="Text Box 10"/>
            <p:cNvSpPr txBox="1">
              <a:spLocks noChangeAspect="1" noChangeArrowheads="1"/>
            </p:cNvSpPr>
            <p:nvPr/>
          </p:nvSpPr>
          <p:spPr bwMode="auto">
            <a:xfrm>
              <a:off x="5292" y="3641"/>
              <a:ext cx="372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  <p:sp>
        <p:nvSpPr>
          <p:cNvPr id="14" name="Date Placeholder 27"/>
          <p:cNvSpPr>
            <a:spLocks noGrp="1"/>
          </p:cNvSpPr>
          <p:nvPr>
            <p:ph type="dt" sz="half" idx="10"/>
          </p:nvPr>
        </p:nvSpPr>
        <p:spPr>
          <a:xfrm>
            <a:off x="5407152" y="6355080"/>
            <a:ext cx="2286000" cy="365760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42C78773-E799-480A-B8B8-5343A035667C}" type="datetime1">
              <a:rPr lang="en-US" smtClean="0"/>
              <a:t>2/6/2017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2192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8956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" y="10668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10668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grpSp>
        <p:nvGrpSpPr>
          <p:cNvPr id="10" name="Group 13"/>
          <p:cNvGrpSpPr>
            <a:grpSpLocks/>
          </p:cNvGrpSpPr>
          <p:nvPr/>
        </p:nvGrpSpPr>
        <p:grpSpPr bwMode="auto">
          <a:xfrm>
            <a:off x="7777163" y="5932488"/>
            <a:ext cx="1443037" cy="1001712"/>
            <a:chOff x="4755" y="3497"/>
            <a:chExt cx="909" cy="631"/>
          </a:xfrm>
        </p:grpSpPr>
        <p:sp>
          <p:nvSpPr>
            <p:cNvPr id="11" name="Text Box 8"/>
            <p:cNvSpPr txBox="1">
              <a:spLocks noChangeAspect="1" noChangeArrowheads="1"/>
            </p:cNvSpPr>
            <p:nvPr/>
          </p:nvSpPr>
          <p:spPr bwMode="auto">
            <a:xfrm>
              <a:off x="4755" y="3634"/>
              <a:ext cx="393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12" name="Text Box 9"/>
            <p:cNvSpPr txBox="1">
              <a:spLocks noChangeAspect="1" noChangeArrowheads="1"/>
            </p:cNvSpPr>
            <p:nvPr/>
          </p:nvSpPr>
          <p:spPr bwMode="auto">
            <a:xfrm>
              <a:off x="4973" y="3497"/>
              <a:ext cx="478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13" name="Text Box 10"/>
            <p:cNvSpPr txBox="1">
              <a:spLocks noChangeAspect="1" noChangeArrowheads="1"/>
            </p:cNvSpPr>
            <p:nvPr/>
          </p:nvSpPr>
          <p:spPr bwMode="auto">
            <a:xfrm>
              <a:off x="5292" y="3641"/>
              <a:ext cx="372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  <p:sp>
        <p:nvSpPr>
          <p:cNvPr id="14" name="Date Placeholder 27"/>
          <p:cNvSpPr>
            <a:spLocks noGrp="1"/>
          </p:cNvSpPr>
          <p:nvPr>
            <p:ph type="dt" sz="half" idx="10"/>
          </p:nvPr>
        </p:nvSpPr>
        <p:spPr>
          <a:xfrm>
            <a:off x="5407152" y="6355080"/>
            <a:ext cx="2286000" cy="365760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7C556910-9B22-40ED-847C-82E5E645397A}" type="datetime1">
              <a:rPr lang="en-US" smtClean="0"/>
              <a:t>2/6/2017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905000" y="6397823"/>
            <a:ext cx="3429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1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rPr>
              <a:t>Web page:  aviral.lab.asu.edu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292352" cy="365760"/>
          </a:xfrm>
          <a:prstGeom prst="rect">
            <a:avLst/>
          </a:prstGeom>
        </p:spPr>
        <p:txBody>
          <a:bodyPr/>
          <a:lstStyle/>
          <a:p>
            <a:fld id="{E55C7290-4611-42A6-9F46-C799A971ACB9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13"/>
          <p:cNvGrpSpPr>
            <a:grpSpLocks/>
          </p:cNvGrpSpPr>
          <p:nvPr/>
        </p:nvGrpSpPr>
        <p:grpSpPr bwMode="auto">
          <a:xfrm>
            <a:off x="7777163" y="5932488"/>
            <a:ext cx="1443037" cy="1001712"/>
            <a:chOff x="4755" y="3497"/>
            <a:chExt cx="909" cy="631"/>
          </a:xfrm>
        </p:grpSpPr>
        <p:sp>
          <p:nvSpPr>
            <p:cNvPr id="12" name="Text Box 8"/>
            <p:cNvSpPr txBox="1">
              <a:spLocks noChangeAspect="1" noChangeArrowheads="1"/>
            </p:cNvSpPr>
            <p:nvPr/>
          </p:nvSpPr>
          <p:spPr bwMode="auto">
            <a:xfrm>
              <a:off x="4755" y="3634"/>
              <a:ext cx="393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13" name="Text Box 9"/>
            <p:cNvSpPr txBox="1">
              <a:spLocks noChangeAspect="1" noChangeArrowheads="1"/>
            </p:cNvSpPr>
            <p:nvPr/>
          </p:nvSpPr>
          <p:spPr bwMode="auto">
            <a:xfrm>
              <a:off x="4973" y="3497"/>
              <a:ext cx="478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14" name="Text Box 10"/>
            <p:cNvSpPr txBox="1">
              <a:spLocks noChangeAspect="1" noChangeArrowheads="1"/>
            </p:cNvSpPr>
            <p:nvPr/>
          </p:nvSpPr>
          <p:spPr bwMode="auto">
            <a:xfrm>
              <a:off x="5292" y="3641"/>
              <a:ext cx="372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  <p:sp>
        <p:nvSpPr>
          <p:cNvPr id="15" name="Date Placeholder 27"/>
          <p:cNvSpPr>
            <a:spLocks noGrp="1"/>
          </p:cNvSpPr>
          <p:nvPr>
            <p:ph type="dt" sz="half" idx="10"/>
          </p:nvPr>
        </p:nvSpPr>
        <p:spPr>
          <a:xfrm>
            <a:off x="5407152" y="6355080"/>
            <a:ext cx="2286000" cy="365760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7D78DCE8-CED4-4627-AEDD-EF73E7939DDA}" type="datetime1">
              <a:rPr lang="en-US" smtClean="0"/>
              <a:t>2/6/2017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292352" cy="365760"/>
          </a:xfrm>
          <a:prstGeom prst="rect">
            <a:avLst/>
          </a:prstGeom>
        </p:spPr>
        <p:txBody>
          <a:bodyPr/>
          <a:lstStyle/>
          <a:p>
            <a:fld id="{E55C7290-4611-42A6-9F46-C799A971ACB9}" type="slidenum">
              <a:rPr lang="en-US" smtClean="0"/>
              <a:t>‹#›</a:t>
            </a:fld>
            <a:endParaRPr lang="en-US"/>
          </a:p>
        </p:txBody>
      </p:sp>
      <p:grpSp>
        <p:nvGrpSpPr>
          <p:cNvPr id="12" name="Group 13"/>
          <p:cNvGrpSpPr>
            <a:grpSpLocks/>
          </p:cNvGrpSpPr>
          <p:nvPr/>
        </p:nvGrpSpPr>
        <p:grpSpPr bwMode="auto">
          <a:xfrm>
            <a:off x="7777163" y="5932488"/>
            <a:ext cx="1443037" cy="1001712"/>
            <a:chOff x="4755" y="3497"/>
            <a:chExt cx="909" cy="631"/>
          </a:xfrm>
        </p:grpSpPr>
        <p:sp>
          <p:nvSpPr>
            <p:cNvPr id="14" name="Text Box 8"/>
            <p:cNvSpPr txBox="1">
              <a:spLocks noChangeAspect="1" noChangeArrowheads="1"/>
            </p:cNvSpPr>
            <p:nvPr/>
          </p:nvSpPr>
          <p:spPr bwMode="auto">
            <a:xfrm>
              <a:off x="4755" y="3634"/>
              <a:ext cx="393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15" name="Text Box 9"/>
            <p:cNvSpPr txBox="1">
              <a:spLocks noChangeAspect="1" noChangeArrowheads="1"/>
            </p:cNvSpPr>
            <p:nvPr/>
          </p:nvSpPr>
          <p:spPr bwMode="auto">
            <a:xfrm>
              <a:off x="4973" y="3497"/>
              <a:ext cx="478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16" name="Text Box 10"/>
            <p:cNvSpPr txBox="1">
              <a:spLocks noChangeAspect="1" noChangeArrowheads="1"/>
            </p:cNvSpPr>
            <p:nvPr/>
          </p:nvSpPr>
          <p:spPr bwMode="auto">
            <a:xfrm>
              <a:off x="5292" y="3641"/>
              <a:ext cx="372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  <p:sp>
        <p:nvSpPr>
          <p:cNvPr id="17" name="Date Placeholder 27"/>
          <p:cNvSpPr>
            <a:spLocks noGrp="1"/>
          </p:cNvSpPr>
          <p:nvPr>
            <p:ph type="dt" sz="half" idx="10"/>
          </p:nvPr>
        </p:nvSpPr>
        <p:spPr>
          <a:xfrm>
            <a:off x="5407152" y="6355080"/>
            <a:ext cx="2286000" cy="365760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E9AC905A-568F-4D34-93D4-5F905487EAF9}" type="datetime1">
              <a:rPr lang="en-US" smtClean="0"/>
              <a:t>2/6/2017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292352" cy="365760"/>
          </a:xfrm>
          <a:prstGeom prst="rect">
            <a:avLst/>
          </a:prstGeom>
        </p:spPr>
        <p:txBody>
          <a:bodyPr/>
          <a:lstStyle/>
          <a:p>
            <a:fld id="{E55C7290-4611-42A6-9F46-C799A971ACB9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13"/>
          <p:cNvGrpSpPr>
            <a:grpSpLocks/>
          </p:cNvGrpSpPr>
          <p:nvPr/>
        </p:nvGrpSpPr>
        <p:grpSpPr bwMode="auto">
          <a:xfrm>
            <a:off x="7777163" y="5932488"/>
            <a:ext cx="1443037" cy="1001712"/>
            <a:chOff x="4755" y="3497"/>
            <a:chExt cx="909" cy="631"/>
          </a:xfrm>
        </p:grpSpPr>
        <p:sp>
          <p:nvSpPr>
            <p:cNvPr id="9" name="Text Box 8"/>
            <p:cNvSpPr txBox="1">
              <a:spLocks noChangeAspect="1" noChangeArrowheads="1"/>
            </p:cNvSpPr>
            <p:nvPr/>
          </p:nvSpPr>
          <p:spPr bwMode="auto">
            <a:xfrm>
              <a:off x="4755" y="3634"/>
              <a:ext cx="393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10" name="Text Box 9"/>
            <p:cNvSpPr txBox="1">
              <a:spLocks noChangeAspect="1" noChangeArrowheads="1"/>
            </p:cNvSpPr>
            <p:nvPr/>
          </p:nvSpPr>
          <p:spPr bwMode="auto">
            <a:xfrm>
              <a:off x="4973" y="3497"/>
              <a:ext cx="478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11" name="Text Box 10"/>
            <p:cNvSpPr txBox="1">
              <a:spLocks noChangeAspect="1" noChangeArrowheads="1"/>
            </p:cNvSpPr>
            <p:nvPr/>
          </p:nvSpPr>
          <p:spPr bwMode="auto">
            <a:xfrm>
              <a:off x="5292" y="3641"/>
              <a:ext cx="372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  <p:sp>
        <p:nvSpPr>
          <p:cNvPr id="12" name="Date Placeholder 27"/>
          <p:cNvSpPr>
            <a:spLocks noGrp="1"/>
          </p:cNvSpPr>
          <p:nvPr>
            <p:ph type="dt" sz="half" idx="10"/>
          </p:nvPr>
        </p:nvSpPr>
        <p:spPr>
          <a:xfrm>
            <a:off x="5407152" y="6355080"/>
            <a:ext cx="2286000" cy="365760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01C4636F-6D73-4E9F-A505-95CED8BDC279}" type="datetime1">
              <a:rPr lang="en-US" smtClean="0"/>
              <a:t>2/6/2017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292352" cy="365760"/>
          </a:xfrm>
          <a:prstGeom prst="rect">
            <a:avLst/>
          </a:prstGeom>
        </p:spPr>
        <p:txBody>
          <a:bodyPr/>
          <a:lstStyle/>
          <a:p>
            <a:fld id="{E55C7290-4611-42A6-9F46-C799A971ACB9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13"/>
          <p:cNvGrpSpPr>
            <a:grpSpLocks/>
          </p:cNvGrpSpPr>
          <p:nvPr/>
        </p:nvGrpSpPr>
        <p:grpSpPr bwMode="auto">
          <a:xfrm>
            <a:off x="7777163" y="5932488"/>
            <a:ext cx="1443037" cy="1001712"/>
            <a:chOff x="4755" y="3497"/>
            <a:chExt cx="909" cy="631"/>
          </a:xfrm>
        </p:grpSpPr>
        <p:sp>
          <p:nvSpPr>
            <p:cNvPr id="9" name="Text Box 8"/>
            <p:cNvSpPr txBox="1">
              <a:spLocks noChangeAspect="1" noChangeArrowheads="1"/>
            </p:cNvSpPr>
            <p:nvPr/>
          </p:nvSpPr>
          <p:spPr bwMode="auto">
            <a:xfrm>
              <a:off x="4755" y="3634"/>
              <a:ext cx="393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10" name="Text Box 9"/>
            <p:cNvSpPr txBox="1">
              <a:spLocks noChangeAspect="1" noChangeArrowheads="1"/>
            </p:cNvSpPr>
            <p:nvPr/>
          </p:nvSpPr>
          <p:spPr bwMode="auto">
            <a:xfrm>
              <a:off x="4973" y="3497"/>
              <a:ext cx="478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11" name="Text Box 10"/>
            <p:cNvSpPr txBox="1">
              <a:spLocks noChangeAspect="1" noChangeArrowheads="1"/>
            </p:cNvSpPr>
            <p:nvPr/>
          </p:nvSpPr>
          <p:spPr bwMode="auto">
            <a:xfrm>
              <a:off x="5292" y="3641"/>
              <a:ext cx="372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  <p:sp>
        <p:nvSpPr>
          <p:cNvPr id="12" name="Date Placeholder 27"/>
          <p:cNvSpPr>
            <a:spLocks noGrp="1"/>
          </p:cNvSpPr>
          <p:nvPr>
            <p:ph type="dt" sz="half" idx="10"/>
          </p:nvPr>
        </p:nvSpPr>
        <p:spPr>
          <a:xfrm>
            <a:off x="5407152" y="6355080"/>
            <a:ext cx="2286000" cy="365760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956D457B-A694-4313-A41F-8C0CE6792726}" type="datetime1">
              <a:rPr lang="en-US" smtClean="0"/>
              <a:t>2/6/2017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905000" y="6397823"/>
            <a:ext cx="3429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1400" kern="1200">
                <a:solidFill>
                  <a:srgbClr val="0808C0"/>
                </a:solidFill>
                <a:latin typeface="Comic Sans MS" pitchFamily="66" charset="0"/>
                <a:ea typeface="+mn-ea"/>
                <a:cs typeface="+mn-cs"/>
              </a:rPr>
              <a:t>Web page:  aviral.lab.asu.edu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292352" cy="365760"/>
          </a:xfrm>
          <a:prstGeom prst="rect">
            <a:avLst/>
          </a:prstGeom>
        </p:spPr>
        <p:txBody>
          <a:bodyPr/>
          <a:lstStyle/>
          <a:p>
            <a:fld id="{E55C7290-4611-42A6-9F46-C799A971ACB9}" type="slidenum">
              <a:rPr lang="en-US" smtClean="0"/>
              <a:t>‹#›</a:t>
            </a:fld>
            <a:endParaRPr lang="en-US"/>
          </a:p>
        </p:txBody>
      </p:sp>
      <p:grpSp>
        <p:nvGrpSpPr>
          <p:cNvPr id="13" name="Group 13"/>
          <p:cNvGrpSpPr>
            <a:grpSpLocks/>
          </p:cNvGrpSpPr>
          <p:nvPr/>
        </p:nvGrpSpPr>
        <p:grpSpPr bwMode="auto">
          <a:xfrm>
            <a:off x="7777163" y="5932488"/>
            <a:ext cx="1443037" cy="1001712"/>
            <a:chOff x="4755" y="3497"/>
            <a:chExt cx="909" cy="631"/>
          </a:xfrm>
        </p:grpSpPr>
        <p:sp>
          <p:nvSpPr>
            <p:cNvPr id="14" name="Text Box 8"/>
            <p:cNvSpPr txBox="1">
              <a:spLocks noChangeAspect="1" noChangeArrowheads="1"/>
            </p:cNvSpPr>
            <p:nvPr/>
          </p:nvSpPr>
          <p:spPr bwMode="auto">
            <a:xfrm>
              <a:off x="4755" y="3634"/>
              <a:ext cx="393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15" name="Text Box 9"/>
            <p:cNvSpPr txBox="1">
              <a:spLocks noChangeAspect="1" noChangeArrowheads="1"/>
            </p:cNvSpPr>
            <p:nvPr/>
          </p:nvSpPr>
          <p:spPr bwMode="auto">
            <a:xfrm>
              <a:off x="4973" y="3497"/>
              <a:ext cx="478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16" name="Text Box 10"/>
            <p:cNvSpPr txBox="1">
              <a:spLocks noChangeAspect="1" noChangeArrowheads="1"/>
            </p:cNvSpPr>
            <p:nvPr/>
          </p:nvSpPr>
          <p:spPr bwMode="auto">
            <a:xfrm>
              <a:off x="5292" y="3641"/>
              <a:ext cx="372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  <p:sp>
        <p:nvSpPr>
          <p:cNvPr id="17" name="Date Placeholder 27"/>
          <p:cNvSpPr>
            <a:spLocks noGrp="1"/>
          </p:cNvSpPr>
          <p:nvPr>
            <p:ph type="dt" sz="half" idx="10"/>
          </p:nvPr>
        </p:nvSpPr>
        <p:spPr>
          <a:xfrm>
            <a:off x="5407152" y="6355080"/>
            <a:ext cx="2286000" cy="365760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86691448-C3D4-4CA7-87F0-05BBD2CB675A}" type="datetime1">
              <a:rPr lang="en-US" smtClean="0"/>
              <a:t>2/6/2017</a:t>
            </a:fld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905000" y="6397823"/>
            <a:ext cx="3429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1400" kern="1200">
                <a:solidFill>
                  <a:srgbClr val="0808C0"/>
                </a:solidFill>
                <a:latin typeface="Comic Sans MS" pitchFamily="66" charset="0"/>
                <a:ea typeface="+mn-ea"/>
                <a:cs typeface="+mn-cs"/>
              </a:rPr>
              <a:t>Web page:  aviral.lab.asu.edu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292352" cy="365760"/>
          </a:xfrm>
          <a:prstGeom prst="rect">
            <a:avLst/>
          </a:prstGeom>
        </p:spPr>
        <p:txBody>
          <a:bodyPr/>
          <a:lstStyle/>
          <a:p>
            <a:fld id="{E55C7290-4611-42A6-9F46-C799A971ACB9}" type="slidenum">
              <a:rPr lang="en-US" smtClean="0"/>
              <a:t>‹#›</a:t>
            </a:fld>
            <a:endParaRPr lang="en-US"/>
          </a:p>
        </p:txBody>
      </p:sp>
      <p:grpSp>
        <p:nvGrpSpPr>
          <p:cNvPr id="12" name="Group 13"/>
          <p:cNvGrpSpPr>
            <a:grpSpLocks/>
          </p:cNvGrpSpPr>
          <p:nvPr/>
        </p:nvGrpSpPr>
        <p:grpSpPr bwMode="auto">
          <a:xfrm>
            <a:off x="7777163" y="5932488"/>
            <a:ext cx="1443037" cy="1001712"/>
            <a:chOff x="4755" y="3497"/>
            <a:chExt cx="909" cy="631"/>
          </a:xfrm>
        </p:grpSpPr>
        <p:sp>
          <p:nvSpPr>
            <p:cNvPr id="13" name="Text Box 8"/>
            <p:cNvSpPr txBox="1">
              <a:spLocks noChangeAspect="1" noChangeArrowheads="1"/>
            </p:cNvSpPr>
            <p:nvPr/>
          </p:nvSpPr>
          <p:spPr bwMode="auto">
            <a:xfrm>
              <a:off x="4755" y="3634"/>
              <a:ext cx="393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14" name="Text Box 9"/>
            <p:cNvSpPr txBox="1">
              <a:spLocks noChangeAspect="1" noChangeArrowheads="1"/>
            </p:cNvSpPr>
            <p:nvPr/>
          </p:nvSpPr>
          <p:spPr bwMode="auto">
            <a:xfrm>
              <a:off x="4973" y="3497"/>
              <a:ext cx="478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15" name="Text Box 10"/>
            <p:cNvSpPr txBox="1">
              <a:spLocks noChangeAspect="1" noChangeArrowheads="1"/>
            </p:cNvSpPr>
            <p:nvPr/>
          </p:nvSpPr>
          <p:spPr bwMode="auto">
            <a:xfrm>
              <a:off x="5292" y="3641"/>
              <a:ext cx="372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  <p:sp>
        <p:nvSpPr>
          <p:cNvPr id="16" name="Date Placeholder 27"/>
          <p:cNvSpPr>
            <a:spLocks noGrp="1"/>
          </p:cNvSpPr>
          <p:nvPr>
            <p:ph type="dt" sz="half" idx="10"/>
          </p:nvPr>
        </p:nvSpPr>
        <p:spPr>
          <a:xfrm>
            <a:off x="5407152" y="6355080"/>
            <a:ext cx="2286000" cy="365760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07A1D481-7D42-482E-AC67-A447965137AB}" type="datetime1">
              <a:rPr lang="en-US" smtClean="0"/>
              <a:t>2/6/2017</a:t>
            </a:fld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905000" y="6397823"/>
            <a:ext cx="3429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1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rPr>
              <a:t>Web page:  aviral.lab.asu.edu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  <a:prstGeom prst="rect">
            <a:avLst/>
          </a:prstGeom>
        </p:spPr>
        <p:txBody>
          <a:bodyPr vert="horz" anchor="b" anchorCtr="0">
            <a:no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52400" y="990600"/>
            <a:ext cx="8772525" cy="5257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7467600" cy="0"/>
          </a:xfrm>
          <a:prstGeom prst="line">
            <a:avLst/>
          </a:prstGeom>
          <a:noFill/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63500" cap="flat" cmpd="sng" algn="ctr">
            <a:gradFill flip="none" rotWithShape="1">
              <a:gsLst>
                <a:gs pos="0">
                  <a:srgbClr val="0808C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292352" cy="365760"/>
          </a:xfrm>
          <a:prstGeom prst="rect">
            <a:avLst/>
          </a:prstGeom>
        </p:spPr>
        <p:txBody>
          <a:bodyPr/>
          <a:lstStyle/>
          <a:p>
            <a:fld id="{E55C7290-4611-42A6-9F46-C799A971ACB9}" type="slidenum">
              <a:rPr lang="en-US" smtClean="0"/>
              <a:t>‹#›</a:t>
            </a:fld>
            <a:endParaRPr lang="en-US"/>
          </a:p>
        </p:txBody>
      </p:sp>
      <p:grpSp>
        <p:nvGrpSpPr>
          <p:cNvPr id="12" name="Group 13"/>
          <p:cNvGrpSpPr>
            <a:grpSpLocks/>
          </p:cNvGrpSpPr>
          <p:nvPr/>
        </p:nvGrpSpPr>
        <p:grpSpPr bwMode="auto">
          <a:xfrm>
            <a:off x="7777163" y="5932488"/>
            <a:ext cx="1443037" cy="1001712"/>
            <a:chOff x="4755" y="3497"/>
            <a:chExt cx="909" cy="631"/>
          </a:xfrm>
        </p:grpSpPr>
        <p:sp>
          <p:nvSpPr>
            <p:cNvPr id="15" name="Text Box 8"/>
            <p:cNvSpPr txBox="1">
              <a:spLocks noChangeAspect="1" noChangeArrowheads="1"/>
            </p:cNvSpPr>
            <p:nvPr/>
          </p:nvSpPr>
          <p:spPr bwMode="auto">
            <a:xfrm>
              <a:off x="4755" y="3634"/>
              <a:ext cx="393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16" name="Text Box 9"/>
            <p:cNvSpPr txBox="1">
              <a:spLocks noChangeAspect="1" noChangeArrowheads="1"/>
            </p:cNvSpPr>
            <p:nvPr/>
          </p:nvSpPr>
          <p:spPr bwMode="auto">
            <a:xfrm>
              <a:off x="4973" y="3497"/>
              <a:ext cx="478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17" name="Text Box 10"/>
            <p:cNvSpPr txBox="1">
              <a:spLocks noChangeAspect="1" noChangeArrowheads="1"/>
            </p:cNvSpPr>
            <p:nvPr/>
          </p:nvSpPr>
          <p:spPr bwMode="auto">
            <a:xfrm>
              <a:off x="5292" y="3641"/>
              <a:ext cx="372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  <p:sp>
        <p:nvSpPr>
          <p:cNvPr id="18" name="Date Placeholder 27"/>
          <p:cNvSpPr>
            <a:spLocks noGrp="1"/>
          </p:cNvSpPr>
          <p:nvPr>
            <p:ph type="dt" sz="half" idx="2"/>
          </p:nvPr>
        </p:nvSpPr>
        <p:spPr>
          <a:xfrm>
            <a:off x="5407152" y="6355080"/>
            <a:ext cx="2286000" cy="365760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A0C8BA7A-2C52-4AF5-85ED-F6D0F369C875}" type="datetime1">
              <a:rPr lang="en-US" smtClean="0"/>
              <a:t>2/6/2017</a:t>
            </a:fld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905000" y="6397823"/>
            <a:ext cx="3429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1400" kern="1200">
                <a:solidFill>
                  <a:srgbClr val="000066"/>
                </a:solidFill>
                <a:latin typeface="Comic Sans MS" pitchFamily="66" charset="0"/>
                <a:ea typeface="+mn-ea"/>
                <a:cs typeface="+mn-cs"/>
              </a:rPr>
              <a:t>Web page:  aviral.lab.asu.edu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b="1" kern="1200">
          <a:solidFill>
            <a:srgbClr val="000066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Candara" pitchFamily="34" charset="0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800" kern="1200">
          <a:solidFill>
            <a:schemeClr val="tx1"/>
          </a:solidFill>
          <a:latin typeface="Candara" pitchFamily="34" charset="0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400" kern="1200">
          <a:solidFill>
            <a:srgbClr val="002060"/>
          </a:solidFill>
          <a:latin typeface="Candara" pitchFamily="34" charset="0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400" kern="1200">
          <a:solidFill>
            <a:srgbClr val="006600"/>
          </a:solidFill>
          <a:latin typeface="Candara" pitchFamily="34" charset="0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2000" kern="1200">
          <a:solidFill>
            <a:schemeClr val="tx1"/>
          </a:solidFill>
          <a:latin typeface="Candara" pitchFamily="34" charset="0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Candara" pitchFamily="34" charset="0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44.png"/><Relationship Id="rId7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3.png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10" Type="http://schemas.openxmlformats.org/officeDocument/2006/relationships/image" Target="../media/image43.png"/><Relationship Id="rId4" Type="http://schemas.openxmlformats.org/officeDocument/2006/relationships/image" Target="../media/image38.png"/><Relationship Id="rId9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11" Type="http://schemas.openxmlformats.org/officeDocument/2006/relationships/image" Target="../media/image53.png"/><Relationship Id="rId5" Type="http://schemas.openxmlformats.org/officeDocument/2006/relationships/image" Target="../media/image48.png"/><Relationship Id="rId10" Type="http://schemas.openxmlformats.org/officeDocument/2006/relationships/image" Target="../media/image12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microsoft.com/office/2007/relationships/hdphoto" Target="../media/hdphoto2.wd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9.png"/><Relationship Id="rId4" Type="http://schemas.openxmlformats.org/officeDocument/2006/relationships/image" Target="../media/image5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7" Type="http://schemas.openxmlformats.org/officeDocument/2006/relationships/image" Target="../media/image5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34.png"/><Relationship Id="rId4" Type="http://schemas.openxmlformats.org/officeDocument/2006/relationships/image" Target="../media/image10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microsoft.com/office/2007/relationships/hdphoto" Target="../media/hdphoto1.wdp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7" Type="http://schemas.openxmlformats.org/officeDocument/2006/relationships/image" Target="../media/image6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590.png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6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7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jpe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0.jpe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40.png"/><Relationship Id="rId7" Type="http://schemas.openxmlformats.org/officeDocument/2006/relationships/image" Target="../media/image18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5" Type="http://schemas.openxmlformats.org/officeDocument/2006/relationships/image" Target="../media/image160.png"/><Relationship Id="rId4" Type="http://schemas.openxmlformats.org/officeDocument/2006/relationships/image" Target="../media/image1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43000"/>
            <a:ext cx="7086600" cy="1200150"/>
          </a:xfrm>
        </p:spPr>
        <p:txBody>
          <a:bodyPr/>
          <a:lstStyle/>
          <a:p>
            <a:r>
              <a:rPr lang="en-US" sz="2800" dirty="0"/>
              <a:t>Crossroads - A Time-Sensitive Autonomous Intersection Management Technique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219200" y="3200400"/>
            <a:ext cx="6858000" cy="76200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Edward Andert</a:t>
            </a:r>
          </a:p>
          <a:p>
            <a:r>
              <a:rPr lang="en-US" dirty="0"/>
              <a:t>Thesis Defense – January 12</a:t>
            </a:r>
            <a:r>
              <a:rPr lang="en-US" baseline="30000" dirty="0"/>
              <a:t>th</a:t>
            </a:r>
            <a:r>
              <a:rPr lang="en-US" dirty="0"/>
              <a:t> 2017</a:t>
            </a:r>
          </a:p>
          <a:p>
            <a:r>
              <a:rPr lang="en-US" dirty="0"/>
              <a:t>Committee: Dr. Aviral Shrivastava, Dr. Georgios </a:t>
            </a:r>
            <a:r>
              <a:rPr lang="en-US" dirty="0" err="1"/>
              <a:t>Fainekos</a:t>
            </a:r>
            <a:r>
              <a:rPr lang="en-US" dirty="0"/>
              <a:t>, and Dr. </a:t>
            </a:r>
            <a:r>
              <a:rPr lang="en-US" dirty="0" err="1"/>
              <a:t>Heni</a:t>
            </a:r>
            <a:r>
              <a:rPr lang="en-US" dirty="0"/>
              <a:t> Ben Amor </a:t>
            </a:r>
          </a:p>
        </p:txBody>
      </p:sp>
    </p:spTree>
    <p:extLst>
      <p:ext uri="{BB962C8B-B14F-4D97-AF65-F5344CB8AC3E}">
        <p14:creationId xmlns:p14="http://schemas.microsoft.com/office/powerpoint/2010/main" val="915004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Large is the Safety Buffer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Using our real-life implementation, we measured how big a Safety Buffer needed to be.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𝑉𝑒h𝑖𝑐𝑙𝑒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𝐿𝑒𝑛𝑔𝑡h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.568 m</a:t>
                </a:r>
              </a:p>
              <a:p>
                <a:pPr marL="594360" lvl="2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𝐿𝑜𝑛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3200" dirty="0"/>
                  <a:t>.15m</a:t>
                </a:r>
                <a:r>
                  <a:rPr lang="en-US" dirty="0"/>
                  <a:t>   </a:t>
                </a:r>
                <a:r>
                  <a:rPr lang="en-US" sz="1400" dirty="0"/>
                  <a:t>@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𝑀𝑎𝑥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𝑜𝑢𝑟</m:t>
                    </m:r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8.5</m:t>
                        </m:r>
                      </m:den>
                    </m:f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𝑚𝑜𝑑𝑒𝑙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3.0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1400" i="1" dirty="0"/>
                  <a:t>, 12.6km/h</a:t>
                </a:r>
                <a:br>
                  <a:rPr lang="en-US" sz="1400" i="1" dirty="0"/>
                </a:br>
                <a:endParaRPr lang="en-US" sz="1400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696" t="-10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1905000" y="2895600"/>
            <a:ext cx="5638800" cy="2971800"/>
            <a:chOff x="-1" y="-1"/>
            <a:chExt cx="5477627" cy="2785109"/>
          </a:xfrm>
        </p:grpSpPr>
        <p:grpSp>
          <p:nvGrpSpPr>
            <p:cNvPr id="5" name="Group 4"/>
            <p:cNvGrpSpPr/>
            <p:nvPr/>
          </p:nvGrpSpPr>
          <p:grpSpPr>
            <a:xfrm>
              <a:off x="-1" y="-1"/>
              <a:ext cx="5477627" cy="2785109"/>
              <a:chOff x="506803" y="221830"/>
              <a:chExt cx="5478121" cy="2785692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506803" y="221830"/>
                <a:ext cx="5478121" cy="2785692"/>
                <a:chOff x="787227" y="1763551"/>
                <a:chExt cx="5478649" cy="2785692"/>
              </a:xfrm>
            </p:grpSpPr>
            <p:sp>
              <p:nvSpPr>
                <p:cNvPr id="11" name="Rounded Rectangle 30"/>
                <p:cNvSpPr/>
                <p:nvPr/>
              </p:nvSpPr>
              <p:spPr>
                <a:xfrm>
                  <a:off x="1668431" y="2539334"/>
                  <a:ext cx="4005501" cy="1839647"/>
                </a:xfrm>
                <a:prstGeom prst="roundRect">
                  <a:avLst/>
                </a:prstGeom>
                <a:solidFill>
                  <a:srgbClr val="FB7E1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12" name="Group 11"/>
                <p:cNvGrpSpPr/>
                <p:nvPr/>
              </p:nvGrpSpPr>
              <p:grpSpPr>
                <a:xfrm>
                  <a:off x="787227" y="1763551"/>
                  <a:ext cx="5478649" cy="2785692"/>
                  <a:chOff x="787227" y="221830"/>
                  <a:chExt cx="5478649" cy="2785692"/>
                </a:xfrm>
              </p:grpSpPr>
              <p:grpSp>
                <p:nvGrpSpPr>
                  <p:cNvPr id="13" name="Group 12"/>
                  <p:cNvGrpSpPr/>
                  <p:nvPr/>
                </p:nvGrpSpPr>
                <p:grpSpPr>
                  <a:xfrm>
                    <a:off x="787227" y="221830"/>
                    <a:ext cx="5478649" cy="2785692"/>
                    <a:chOff x="236702" y="229850"/>
                    <a:chExt cx="5479881" cy="2786538"/>
                  </a:xfrm>
                </p:grpSpPr>
                <p:grpSp>
                  <p:nvGrpSpPr>
                    <p:cNvPr id="15" name="Group 14"/>
                    <p:cNvGrpSpPr/>
                    <p:nvPr/>
                  </p:nvGrpSpPr>
                  <p:grpSpPr>
                    <a:xfrm>
                      <a:off x="236702" y="229850"/>
                      <a:ext cx="5479881" cy="2786538"/>
                      <a:chOff x="751051" y="21571"/>
                      <a:chExt cx="5479881" cy="2786538"/>
                    </a:xfrm>
                  </p:grpSpPr>
                  <p:grpSp>
                    <p:nvGrpSpPr>
                      <p:cNvPr id="22" name="Group 21"/>
                      <p:cNvGrpSpPr/>
                      <p:nvPr/>
                    </p:nvGrpSpPr>
                    <p:grpSpPr>
                      <a:xfrm>
                        <a:off x="941195" y="207784"/>
                        <a:ext cx="4736710" cy="2600325"/>
                        <a:chOff x="131570" y="207784"/>
                        <a:chExt cx="4736710" cy="2600325"/>
                      </a:xfrm>
                    </p:grpSpPr>
                    <p:grpSp>
                      <p:nvGrpSpPr>
                        <p:cNvPr id="29" name="Group 28"/>
                        <p:cNvGrpSpPr/>
                        <p:nvPr/>
                      </p:nvGrpSpPr>
                      <p:grpSpPr>
                        <a:xfrm>
                          <a:off x="822831" y="207784"/>
                          <a:ext cx="4040558" cy="2600325"/>
                          <a:chOff x="822831" y="207784"/>
                          <a:chExt cx="4040558" cy="2600325"/>
                        </a:xfrm>
                      </p:grpSpPr>
                      <p:cxnSp>
                        <p:nvCxnSpPr>
                          <p:cNvPr id="31" name="Straight Connector 30"/>
                          <p:cNvCxnSpPr/>
                          <p:nvPr/>
                        </p:nvCxnSpPr>
                        <p:spPr>
                          <a:xfrm flipV="1">
                            <a:off x="822831" y="220657"/>
                            <a:ext cx="0" cy="2574579"/>
                          </a:xfrm>
                          <a:prstGeom prst="line">
                            <a:avLst/>
                          </a:prstGeom>
                          <a:ln w="28575">
                            <a:solidFill>
                              <a:schemeClr val="tx1"/>
                            </a:solidFill>
                            <a:prstDash val="dash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32" name="Straight Connector 31"/>
                          <p:cNvCxnSpPr/>
                          <p:nvPr/>
                        </p:nvCxnSpPr>
                        <p:spPr>
                          <a:xfrm flipV="1">
                            <a:off x="1443231" y="207784"/>
                            <a:ext cx="0" cy="2600325"/>
                          </a:xfrm>
                          <a:prstGeom prst="line">
                            <a:avLst/>
                          </a:prstGeom>
                          <a:ln w="28575">
                            <a:solidFill>
                              <a:schemeClr val="tx1"/>
                            </a:solidFill>
                            <a:prstDash val="dash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33" name="Straight Connector 32"/>
                          <p:cNvCxnSpPr/>
                          <p:nvPr/>
                        </p:nvCxnSpPr>
                        <p:spPr>
                          <a:xfrm flipV="1">
                            <a:off x="4863389" y="220659"/>
                            <a:ext cx="0" cy="2574579"/>
                          </a:xfrm>
                          <a:prstGeom prst="line">
                            <a:avLst/>
                          </a:prstGeom>
                          <a:ln w="28575">
                            <a:solidFill>
                              <a:schemeClr val="tx1"/>
                            </a:solidFill>
                            <a:prstDash val="dash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34" name="Straight Connector 33"/>
                          <p:cNvCxnSpPr/>
                          <p:nvPr/>
                        </p:nvCxnSpPr>
                        <p:spPr>
                          <a:xfrm flipV="1">
                            <a:off x="4211638" y="233051"/>
                            <a:ext cx="0" cy="2574579"/>
                          </a:xfrm>
                          <a:prstGeom prst="line">
                            <a:avLst/>
                          </a:prstGeom>
                          <a:ln w="28575">
                            <a:solidFill>
                              <a:schemeClr val="tx1"/>
                            </a:solidFill>
                            <a:prstDash val="dash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cxnSp>
                      <p:nvCxnSpPr>
                        <p:cNvPr id="30" name="Straight Connector 29"/>
                        <p:cNvCxnSpPr/>
                        <p:nvPr/>
                      </p:nvCxnSpPr>
                      <p:spPr>
                        <a:xfrm flipH="1" flipV="1">
                          <a:off x="131570" y="2314202"/>
                          <a:ext cx="4736710" cy="7953"/>
                        </a:xfrm>
                        <a:prstGeom prst="line">
                          <a:avLst/>
                        </a:prstGeom>
                        <a:ln w="28575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prstDash val="dash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23" name="Text Box 2"/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852068" y="736339"/>
                            <a:ext cx="697382" cy="459739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noFill/>
                            <a:miter lim="800000"/>
                            <a:headEnd/>
                            <a:tailEnd/>
                          </a:ln>
                        </p:spPr>
                        <p:txBody>
                          <a:bodyPr rot="0" vert="horz" wrap="square" lIns="91440" tIns="45720" rIns="91440" bIns="45720" anchor="t" anchorCtr="0">
                            <a:spAutoFit/>
                          </a:bodyPr>
                          <a:lstStyle/>
                          <a:p>
                            <a:pPr marL="0" marR="0">
                              <a:lnSpc>
                                <a:spcPct val="107000"/>
                              </a:lnSpc>
                              <a:spcBef>
                                <a:spcPts val="0"/>
                              </a:spcBef>
                              <a:spcAft>
                                <a:spcPts val="800"/>
                              </a:spcAft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sz="1600" b="1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1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𝑬</m:t>
                                      </m:r>
                                    </m:e>
                                    <m:sub>
                                      <m:r>
                                        <a:rPr lang="en-US" sz="1600" b="1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𝑳𝒂𝒕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en-US" sz="11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23" name="Text Box 2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 bwMode="auto">
                          <a:xfrm>
                            <a:off x="852068" y="736339"/>
                            <a:ext cx="697382" cy="459739"/>
                          </a:xfrm>
                          <a:prstGeom prst="rect">
                            <a:avLst/>
                          </a:prstGeom>
                          <a:blipFill>
                            <a:blip r:embed="rId3"/>
                            <a:stretch>
                              <a:fillRect/>
                            </a:stretch>
                          </a:blipFill>
                          <a:ln w="9525">
                            <a:noFill/>
                            <a:miter lim="800000"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24" name="Text Box 2"/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784204" y="2276084"/>
                            <a:ext cx="771373" cy="459739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noFill/>
                            <a:miter lim="800000"/>
                            <a:headEnd/>
                            <a:tailEnd/>
                          </a:ln>
                        </p:spPr>
                        <p:txBody>
                          <a:bodyPr rot="0" vert="horz" wrap="square" lIns="91440" tIns="45720" rIns="91440" bIns="45720" anchor="t" anchorCtr="0">
                            <a:spAutoFit/>
                          </a:bodyPr>
                          <a:lstStyle/>
                          <a:p>
                            <a:pPr marL="0" marR="0">
                              <a:lnSpc>
                                <a:spcPct val="107000"/>
                              </a:lnSpc>
                              <a:spcBef>
                                <a:spcPts val="0"/>
                              </a:spcBef>
                              <a:spcAft>
                                <a:spcPts val="800"/>
                              </a:spcAft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sz="1600" b="1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1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𝑬</m:t>
                                      </m:r>
                                    </m:e>
                                    <m:sub>
                                      <m:r>
                                        <a:rPr lang="en-US" sz="1600" b="1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𝑳𝒂𝒕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en-US" sz="11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24" name="Text Box 2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 bwMode="auto">
                          <a:xfrm>
                            <a:off x="784204" y="2276084"/>
                            <a:ext cx="771373" cy="459739"/>
                          </a:xfrm>
                          <a:prstGeom prst="rect">
                            <a:avLst/>
                          </a:prstGeom>
                          <a:blipFill>
                            <a:blip r:embed="rId4"/>
                            <a:stretch>
                              <a:fillRect/>
                            </a:stretch>
                          </a:blipFill>
                          <a:ln w="9525">
                            <a:noFill/>
                            <a:miter lim="800000"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25" name="Text Box 2"/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982494" y="93959"/>
                            <a:ext cx="1943734" cy="484504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noFill/>
                            <a:miter lim="800000"/>
                            <a:headEnd/>
                            <a:tailEnd/>
                          </a:ln>
                        </p:spPr>
                        <p:txBody>
                          <a:bodyPr rot="0" vert="horz" wrap="square" lIns="91440" tIns="45720" rIns="91440" bIns="45720" anchor="t" anchorCtr="0">
                            <a:spAutoFit/>
                          </a:bodyPr>
                          <a:lstStyle/>
                          <a:p>
                            <a:pPr marL="0" marR="0">
                              <a:lnSpc>
                                <a:spcPct val="107000"/>
                              </a:lnSpc>
                              <a:spcBef>
                                <a:spcPts val="0"/>
                              </a:spcBef>
                              <a:spcAft>
                                <a:spcPts val="800"/>
                              </a:spcAft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sz="1600" b="1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1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𝑬</m:t>
                                      </m:r>
                                    </m:e>
                                    <m:sub>
                                      <m:r>
                                        <a:rPr lang="en-US" sz="1600" b="1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𝑳𝒐𝒏𝒈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en-US" sz="11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25" name="Text Box 2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 bwMode="auto">
                          <a:xfrm>
                            <a:off x="982494" y="93959"/>
                            <a:ext cx="1943734" cy="484504"/>
                          </a:xfrm>
                          <a:prstGeom prst="rect">
                            <a:avLst/>
                          </a:prstGeom>
                          <a:blipFill>
                            <a:blip r:embed="rId5"/>
                            <a:stretch>
                              <a:fillRect/>
                            </a:stretch>
                          </a:blipFill>
                          <a:ln w="9525">
                            <a:noFill/>
                            <a:miter lim="800000"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26" name="Text Box 2"/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4478333" y="21571"/>
                            <a:ext cx="1752599" cy="484504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noFill/>
                            <a:miter lim="800000"/>
                            <a:headEnd/>
                            <a:tailEnd/>
                          </a:ln>
                        </p:spPr>
                        <p:txBody>
                          <a:bodyPr rot="0" vert="horz" wrap="square" lIns="91440" tIns="45720" rIns="91440" bIns="45720" anchor="t" anchorCtr="0">
                            <a:spAutoFit/>
                          </a:bodyPr>
                          <a:lstStyle/>
                          <a:p>
                            <a:pPr marL="0" marR="0">
                              <a:lnSpc>
                                <a:spcPct val="107000"/>
                              </a:lnSpc>
                              <a:spcBef>
                                <a:spcPts val="0"/>
                              </a:spcBef>
                              <a:spcAft>
                                <a:spcPts val="800"/>
                              </a:spcAft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sz="1600" b="1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1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𝑬</m:t>
                                      </m:r>
                                    </m:e>
                                    <m:sub>
                                      <m:r>
                                        <a:rPr lang="en-US" sz="1600" b="1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𝑳𝒐𝒏𝒈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en-US" sz="11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26" name="Text Box 2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 bwMode="auto">
                          <a:xfrm>
                            <a:off x="4478333" y="21571"/>
                            <a:ext cx="1752599" cy="484504"/>
                          </a:xfrm>
                          <a:prstGeom prst="rect">
                            <a:avLst/>
                          </a:prstGeom>
                          <a:blipFill>
                            <a:blip r:embed="rId6"/>
                            <a:stretch>
                              <a:fillRect/>
                            </a:stretch>
                          </a:blipFill>
                          <a:ln w="9525">
                            <a:noFill/>
                            <a:miter lim="800000"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27" name="Text Box 2"/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3097107" y="45328"/>
                            <a:ext cx="920409" cy="604704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noFill/>
                            <a:miter lim="800000"/>
                            <a:headEnd/>
                            <a:tailEnd/>
                          </a:ln>
                        </p:spPr>
                        <p:txBody>
                          <a:bodyPr rot="0" vert="horz" wrap="square" lIns="91440" tIns="45720" rIns="91440" bIns="45720" anchor="t" anchorCtr="0">
                            <a:spAutoFit/>
                          </a:bodyPr>
                          <a:lstStyle/>
                          <a:p>
                            <a:pPr marL="0" marR="0">
                              <a:lnSpc>
                                <a:spcPct val="107000"/>
                              </a:lnSpc>
                              <a:spcBef>
                                <a:spcPts val="0"/>
                              </a:spcBef>
                              <a:spcAft>
                                <a:spcPts val="800"/>
                              </a:spcAft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2500" b="1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𝑳</m:t>
                                  </m:r>
                                </m:oMath>
                              </m:oMathPara>
                            </a14:m>
                            <a:endParaRPr lang="en-US" sz="11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27" name="Text Box 2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 bwMode="auto">
                          <a:xfrm>
                            <a:off x="3097107" y="45328"/>
                            <a:ext cx="920409" cy="604704"/>
                          </a:xfrm>
                          <a:prstGeom prst="rect">
                            <a:avLst/>
                          </a:prstGeom>
                          <a:blipFill>
                            <a:blip r:embed="rId7"/>
                            <a:stretch>
                              <a:fillRect/>
                            </a:stretch>
                          </a:blipFill>
                          <a:ln w="9525">
                            <a:noFill/>
                            <a:miter lim="800000"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28" name="Text Box 2"/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751051" y="1409668"/>
                            <a:ext cx="921044" cy="604703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noFill/>
                            <a:miter lim="800000"/>
                            <a:headEnd/>
                            <a:tailEnd/>
                          </a:ln>
                        </p:spPr>
                        <p:txBody>
                          <a:bodyPr rot="0" vert="horz" wrap="square" lIns="91440" tIns="45720" rIns="91440" bIns="45720" anchor="t" anchorCtr="0">
                            <a:spAutoFit/>
                          </a:bodyPr>
                          <a:lstStyle/>
                          <a:p>
                            <a:pPr marL="0" marR="0">
                              <a:lnSpc>
                                <a:spcPct val="107000"/>
                              </a:lnSpc>
                              <a:spcBef>
                                <a:spcPts val="0"/>
                              </a:spcBef>
                              <a:spcAft>
                                <a:spcPts val="800"/>
                              </a:spcAft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2500" b="1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𝑾</m:t>
                                  </m:r>
                                </m:oMath>
                              </m:oMathPara>
                            </a14:m>
                            <a:endParaRPr lang="en-US" sz="11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28" name="Text Box 2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 bwMode="auto">
                          <a:xfrm>
                            <a:off x="751051" y="1409668"/>
                            <a:ext cx="921044" cy="604703"/>
                          </a:xfrm>
                          <a:prstGeom prst="rect">
                            <a:avLst/>
                          </a:prstGeom>
                          <a:blipFill>
                            <a:blip r:embed="rId8"/>
                            <a:stretch>
                              <a:fillRect/>
                            </a:stretch>
                          </a:blipFill>
                          <a:ln w="9525">
                            <a:noFill/>
                            <a:miter lim="800000"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p:cxnSp>
                  <p:nvCxnSpPr>
                    <p:cNvPr id="16" name="Straight Arrow Connector 15"/>
                    <p:cNvCxnSpPr/>
                    <p:nvPr/>
                  </p:nvCxnSpPr>
                  <p:spPr>
                    <a:xfrm>
                      <a:off x="1133475" y="714375"/>
                      <a:ext cx="600075" cy="0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prstDash val="sysDash"/>
                      <a:headEnd type="triangl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" name="Straight Arrow Connector 16"/>
                    <p:cNvCxnSpPr/>
                    <p:nvPr/>
                  </p:nvCxnSpPr>
                  <p:spPr>
                    <a:xfrm>
                      <a:off x="4514850" y="712926"/>
                      <a:ext cx="600075" cy="0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prstDash val="sysDash"/>
                      <a:headEnd type="triangl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" name="Straight Arrow Connector 17"/>
                    <p:cNvCxnSpPr/>
                    <p:nvPr/>
                  </p:nvCxnSpPr>
                  <p:spPr>
                    <a:xfrm rot="16200000">
                      <a:off x="854514" y="1144489"/>
                      <a:ext cx="281696" cy="0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prstDash val="sysDash"/>
                      <a:headEnd type="triangl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" name="Straight Arrow Connector 18"/>
                    <p:cNvCxnSpPr/>
                    <p:nvPr/>
                  </p:nvCxnSpPr>
                  <p:spPr>
                    <a:xfrm rot="16200000">
                      <a:off x="854019" y="2702627"/>
                      <a:ext cx="281696" cy="0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prstDash val="sysDash"/>
                      <a:headEnd type="triangl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" name="Straight Arrow Connector 19"/>
                    <p:cNvCxnSpPr/>
                    <p:nvPr/>
                  </p:nvCxnSpPr>
                  <p:spPr>
                    <a:xfrm rot="16200000">
                      <a:off x="399218" y="1916243"/>
                      <a:ext cx="1192292" cy="0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prstDash val="sysDash"/>
                      <a:headEnd type="triangl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" name="Straight Arrow Connector 20"/>
                    <p:cNvCxnSpPr/>
                    <p:nvPr/>
                  </p:nvCxnSpPr>
                  <p:spPr>
                    <a:xfrm>
                      <a:off x="1744525" y="714376"/>
                      <a:ext cx="2750286" cy="0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prstDash val="sysDash"/>
                      <a:headEnd type="triangl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4" name="Rectangle 13"/>
                  <p:cNvSpPr/>
                  <p:nvPr/>
                </p:nvSpPr>
                <p:spPr>
                  <a:xfrm>
                    <a:off x="2316104" y="1311536"/>
                    <a:ext cx="2719614" cy="1183180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</p:grpSp>
          <p:pic>
            <p:nvPicPr>
              <p:cNvPr id="10" name="Picture 9" descr="Image result for car top view no background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83135" y="1311965"/>
                <a:ext cx="2639071" cy="119634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cxnSp>
          <p:nvCxnSpPr>
            <p:cNvPr id="6" name="Straight Connector 5"/>
            <p:cNvCxnSpPr/>
            <p:nvPr/>
          </p:nvCxnSpPr>
          <p:spPr>
            <a:xfrm flipH="1" flipV="1">
              <a:off x="180975" y="742950"/>
              <a:ext cx="4734763" cy="7949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 flipV="1">
              <a:off x="190500" y="1066800"/>
              <a:ext cx="4734560" cy="762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 flipV="1">
              <a:off x="209550" y="2628900"/>
              <a:ext cx="4734560" cy="762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C7290-4611-42A6-9F46-C799A971ACB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639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Large Safety Buffer Lowers Throughput</a:t>
            </a:r>
          </a:p>
        </p:txBody>
      </p:sp>
      <p:grpSp>
        <p:nvGrpSpPr>
          <p:cNvPr id="63" name="Group 62"/>
          <p:cNvGrpSpPr/>
          <p:nvPr/>
        </p:nvGrpSpPr>
        <p:grpSpPr>
          <a:xfrm>
            <a:off x="-1476730" y="1923425"/>
            <a:ext cx="10315930" cy="3581400"/>
            <a:chOff x="-1476730" y="1923425"/>
            <a:chExt cx="10315930" cy="3581400"/>
          </a:xfrm>
        </p:grpSpPr>
        <p:sp>
          <p:nvSpPr>
            <p:cNvPr id="21" name="Rectangle 20"/>
            <p:cNvSpPr/>
            <p:nvPr/>
          </p:nvSpPr>
          <p:spPr>
            <a:xfrm>
              <a:off x="5181600" y="1923425"/>
              <a:ext cx="304800" cy="15240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486400" y="1923425"/>
              <a:ext cx="304800" cy="15240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 rot="5400000">
              <a:off x="7162800" y="2075825"/>
              <a:ext cx="304799" cy="30480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 rot="5400000">
              <a:off x="7162800" y="2380625"/>
              <a:ext cx="304799" cy="30480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 rot="5400000">
              <a:off x="3367087" y="1937712"/>
              <a:ext cx="304800" cy="3324225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 rot="5400000">
              <a:off x="3367087" y="2242512"/>
              <a:ext cx="304800" cy="3324225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181600" y="4057025"/>
              <a:ext cx="304800" cy="14478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486400" y="4057025"/>
              <a:ext cx="304800" cy="14478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 rot="5400000">
              <a:off x="32983" y="1937713"/>
              <a:ext cx="304800" cy="3324225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 rot="5400000">
              <a:off x="32983" y="2242513"/>
              <a:ext cx="304800" cy="3324225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2849979" y="1154865"/>
            <a:ext cx="1594340" cy="1486412"/>
            <a:chOff x="2849979" y="1154865"/>
            <a:chExt cx="1594340" cy="1486412"/>
          </a:xfrm>
        </p:grpSpPr>
        <p:pic>
          <p:nvPicPr>
            <p:cNvPr id="1026" name="Picture 2" descr="https://writelatex.s3.amazonaws.com/ymzcznddvkvs/uploads/9007/8264425/1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667" r="66598" b="73576"/>
            <a:stretch/>
          </p:blipFill>
          <p:spPr bwMode="auto">
            <a:xfrm>
              <a:off x="2849979" y="2017076"/>
              <a:ext cx="461612" cy="624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2" descr="https://writelatex.s3.amazonaws.com/ymzcznddvkvs/uploads/9007/8264425/1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096" r="23333" b="77224"/>
            <a:stretch/>
          </p:blipFill>
          <p:spPr bwMode="auto">
            <a:xfrm>
              <a:off x="3576628" y="1154865"/>
              <a:ext cx="867691" cy="8144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8" name="Straight Arrow Connector 47"/>
          <p:cNvCxnSpPr/>
          <p:nvPr/>
        </p:nvCxnSpPr>
        <p:spPr>
          <a:xfrm flipV="1">
            <a:off x="1828800" y="2553376"/>
            <a:ext cx="1099135" cy="119884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1866192" y="2578153"/>
            <a:ext cx="1099135" cy="119884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Freeform: Shape 54"/>
          <p:cNvSpPr/>
          <p:nvPr/>
        </p:nvSpPr>
        <p:spPr>
          <a:xfrm>
            <a:off x="3078126" y="1679944"/>
            <a:ext cx="467832" cy="536944"/>
          </a:xfrm>
          <a:custGeom>
            <a:avLst/>
            <a:gdLst>
              <a:gd name="connsiteX0" fmla="*/ 0 w 467832"/>
              <a:gd name="connsiteY0" fmla="*/ 536944 h 536944"/>
              <a:gd name="connsiteX1" fmla="*/ 85060 w 467832"/>
              <a:gd name="connsiteY1" fmla="*/ 101009 h 536944"/>
              <a:gd name="connsiteX2" fmla="*/ 467832 w 467832"/>
              <a:gd name="connsiteY2" fmla="*/ 0 h 536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7832" h="536944">
                <a:moveTo>
                  <a:pt x="0" y="536944"/>
                </a:moveTo>
                <a:cubicBezTo>
                  <a:pt x="3544" y="363722"/>
                  <a:pt x="7088" y="190500"/>
                  <a:pt x="85060" y="101009"/>
                </a:cubicBezTo>
                <a:cubicBezTo>
                  <a:pt x="163032" y="11518"/>
                  <a:pt x="401379" y="14177"/>
                  <a:pt x="467832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: Shape 56"/>
          <p:cNvSpPr/>
          <p:nvPr/>
        </p:nvSpPr>
        <p:spPr>
          <a:xfrm rot="11242001">
            <a:off x="3309093" y="1932777"/>
            <a:ext cx="467832" cy="536944"/>
          </a:xfrm>
          <a:custGeom>
            <a:avLst/>
            <a:gdLst>
              <a:gd name="connsiteX0" fmla="*/ 0 w 467832"/>
              <a:gd name="connsiteY0" fmla="*/ 536944 h 536944"/>
              <a:gd name="connsiteX1" fmla="*/ 85060 w 467832"/>
              <a:gd name="connsiteY1" fmla="*/ 101009 h 536944"/>
              <a:gd name="connsiteX2" fmla="*/ 467832 w 467832"/>
              <a:gd name="connsiteY2" fmla="*/ 0 h 536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7832" h="536944">
                <a:moveTo>
                  <a:pt x="0" y="536944"/>
                </a:moveTo>
                <a:cubicBezTo>
                  <a:pt x="3544" y="363722"/>
                  <a:pt x="7088" y="190500"/>
                  <a:pt x="85060" y="101009"/>
                </a:cubicBezTo>
                <a:cubicBezTo>
                  <a:pt x="163032" y="11518"/>
                  <a:pt x="401379" y="14177"/>
                  <a:pt x="467832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/>
          <p:cNvGrpSpPr/>
          <p:nvPr/>
        </p:nvGrpSpPr>
        <p:grpSpPr>
          <a:xfrm>
            <a:off x="3743979" y="1398108"/>
            <a:ext cx="474224" cy="514974"/>
            <a:chOff x="3743979" y="1398108"/>
            <a:chExt cx="474224" cy="514974"/>
          </a:xfrm>
        </p:grpSpPr>
        <p:sp>
          <p:nvSpPr>
            <p:cNvPr id="56" name="Arrow: Circular 55"/>
            <p:cNvSpPr/>
            <p:nvPr/>
          </p:nvSpPr>
          <p:spPr>
            <a:xfrm>
              <a:off x="3743979" y="1398108"/>
              <a:ext cx="457200" cy="492152"/>
            </a:xfrm>
            <a:prstGeom prst="circularArrow">
              <a:avLst/>
            </a:prstGeom>
            <a:solidFill>
              <a:srgbClr val="00B0F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9" name="Arrow: Circular 58"/>
            <p:cNvSpPr/>
            <p:nvPr/>
          </p:nvSpPr>
          <p:spPr>
            <a:xfrm rot="10800000">
              <a:off x="3761003" y="1420930"/>
              <a:ext cx="457200" cy="492152"/>
            </a:xfrm>
            <a:prstGeom prst="circularArrow">
              <a:avLst/>
            </a:prstGeom>
            <a:solidFill>
              <a:srgbClr val="00B0F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2680418" y="995346"/>
            <a:ext cx="2161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Intersection Manager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1010028" y="3437354"/>
            <a:ext cx="1091966" cy="2468145"/>
            <a:chOff x="1004937" y="3438994"/>
            <a:chExt cx="1091966" cy="2468145"/>
          </a:xfrm>
        </p:grpSpPr>
        <p:sp>
          <p:nvSpPr>
            <p:cNvPr id="19" name="TextBox 18"/>
            <p:cNvSpPr txBox="1"/>
            <p:nvPr/>
          </p:nvSpPr>
          <p:spPr>
            <a:xfrm>
              <a:off x="1004937" y="5260808"/>
              <a:ext cx="10919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Request</a:t>
              </a:r>
              <a:br>
                <a:rPr lang="en-US" dirty="0">
                  <a:latin typeface="+mj-lt"/>
                </a:rPr>
              </a:br>
              <a:r>
                <a:rPr lang="en-US" dirty="0">
                  <a:latin typeface="+mj-lt"/>
                </a:rPr>
                <a:t>Line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 flipH="1">
              <a:off x="1842405" y="3438994"/>
              <a:ext cx="1035" cy="1744246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8" name="Straight Arrow Connector 67"/>
          <p:cNvCxnSpPr/>
          <p:nvPr/>
        </p:nvCxnSpPr>
        <p:spPr>
          <a:xfrm flipH="1">
            <a:off x="3442054" y="3612836"/>
            <a:ext cx="4114800" cy="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V="1">
            <a:off x="5638800" y="3219953"/>
            <a:ext cx="0" cy="2179047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4648200" y="3447424"/>
            <a:ext cx="813043" cy="2591571"/>
            <a:chOff x="4648200" y="3447424"/>
            <a:chExt cx="813043" cy="2591571"/>
          </a:xfrm>
        </p:grpSpPr>
        <p:sp>
          <p:nvSpPr>
            <p:cNvPr id="15" name="TextBox 14"/>
            <p:cNvSpPr txBox="1"/>
            <p:nvPr/>
          </p:nvSpPr>
          <p:spPr>
            <a:xfrm>
              <a:off x="4648200" y="5669663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Enter</a:t>
              </a:r>
            </a:p>
          </p:txBody>
        </p:sp>
        <p:cxnSp>
          <p:nvCxnSpPr>
            <p:cNvPr id="72" name="Straight Connector 71"/>
            <p:cNvCxnSpPr/>
            <p:nvPr/>
          </p:nvCxnSpPr>
          <p:spPr>
            <a:xfrm>
              <a:off x="5181600" y="3447424"/>
              <a:ext cx="0" cy="2222239"/>
            </a:xfrm>
            <a:prstGeom prst="line">
              <a:avLst/>
            </a:prstGeom>
            <a:ln w="28575">
              <a:solidFill>
                <a:srgbClr val="0070C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/>
          <p:cNvGrpSpPr/>
          <p:nvPr/>
        </p:nvGrpSpPr>
        <p:grpSpPr>
          <a:xfrm>
            <a:off x="5486400" y="3425827"/>
            <a:ext cx="638316" cy="2613168"/>
            <a:chOff x="5486400" y="3425827"/>
            <a:chExt cx="638316" cy="2613168"/>
          </a:xfrm>
        </p:grpSpPr>
        <p:sp>
          <p:nvSpPr>
            <p:cNvPr id="16" name="TextBox 15"/>
            <p:cNvSpPr txBox="1"/>
            <p:nvPr/>
          </p:nvSpPr>
          <p:spPr>
            <a:xfrm>
              <a:off x="5486400" y="5669663"/>
              <a:ext cx="6383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Exit</a:t>
              </a:r>
            </a:p>
          </p:txBody>
        </p:sp>
        <p:cxnSp>
          <p:nvCxnSpPr>
            <p:cNvPr id="75" name="Straight Connector 74"/>
            <p:cNvCxnSpPr/>
            <p:nvPr/>
          </p:nvCxnSpPr>
          <p:spPr>
            <a:xfrm>
              <a:off x="5800724" y="3425827"/>
              <a:ext cx="0" cy="2222239"/>
            </a:xfrm>
            <a:prstGeom prst="line">
              <a:avLst/>
            </a:prstGeom>
            <a:ln w="28575">
              <a:solidFill>
                <a:srgbClr val="0070C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2821037" y="4373705"/>
                <a:ext cx="1260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=3.0</m:t>
                          </m:r>
                        </m:e>
                        <m:sub/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1037" y="4373705"/>
                <a:ext cx="126041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2821037" y="4373705"/>
                <a:ext cx="1260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=2.5</m:t>
                          </m:r>
                        </m:e>
                        <m:sub/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1037" y="4373705"/>
                <a:ext cx="126041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ounded Rectangle 30"/>
          <p:cNvSpPr/>
          <p:nvPr/>
        </p:nvSpPr>
        <p:spPr>
          <a:xfrm rot="16200000">
            <a:off x="5299885" y="5348858"/>
            <a:ext cx="678784" cy="306863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41" name="Rounded Rectangle 30"/>
          <p:cNvSpPr/>
          <p:nvPr/>
        </p:nvSpPr>
        <p:spPr>
          <a:xfrm>
            <a:off x="-763948" y="3737469"/>
            <a:ext cx="721013" cy="306863"/>
          </a:xfrm>
          <a:prstGeom prst="roundRect">
            <a:avLst/>
          </a:prstGeom>
          <a:solidFill>
            <a:srgbClr val="FB7E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pic>
        <p:nvPicPr>
          <p:cNvPr id="65" name="Picture 64" descr="Image result for car autonomous top view"/>
          <p:cNvPicPr/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393654" y="5325888"/>
            <a:ext cx="464265" cy="33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Image result for car autonomous top view"/>
          <p:cNvPicPr/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-645453" y="3737470"/>
            <a:ext cx="464265" cy="330825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Rounded Rectangle 30"/>
          <p:cNvSpPr/>
          <p:nvPr/>
        </p:nvSpPr>
        <p:spPr>
          <a:xfrm rot="10800000">
            <a:off x="7225946" y="3446394"/>
            <a:ext cx="678784" cy="306863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pic>
        <p:nvPicPr>
          <p:cNvPr id="66" name="Picture 65" descr="Image result for car autonomous top view"/>
          <p:cNvPicPr/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4722" y="3447424"/>
            <a:ext cx="464265" cy="3308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C7290-4611-42A6-9F46-C799A971ACB9}" type="slidenum">
              <a:rPr lang="en-US" smtClean="0"/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2821040" y="4373705"/>
                <a:ext cx="1260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=1.5</m:t>
                          </m:r>
                        </m:e>
                        <m:sub/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1040" y="4373705"/>
                <a:ext cx="126041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5635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25 -1.48148E-6 L 0.24514 0.0004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44" y="2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33333E-6 L 0.2441 0.00208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83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3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" dur="5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9" dur="5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2" dur="5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0"/>
                            </p:stCondLst>
                            <p:childTnLst>
                              <p:par>
                                <p:cTn id="4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500"/>
                            </p:stCondLst>
                            <p:childTnLst>
                              <p:par>
                                <p:cTn id="48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4.44444E-6 L 0.00035 -0.2287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-11435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1.85185E-6 L -0.45052 0.00255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500" y="23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81481E-6 L -0.00104 -0.23032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227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514 0.00046 L 0.61181 0.00301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33" y="116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41 0.00208 L 0.61077 0.00301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33" y="93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1.48148E-6 L -0.45139 0.00463 " pathEditMode="relative" rAng="0" ptsTypes="AA">
                                      <p:cBhvr>
                                        <p:cTn id="73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552" y="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00"/>
                            </p:stCondLst>
                            <p:childTnLst>
                              <p:par>
                                <p:cTn id="7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1181 0.00139 L 0.52014 0.00208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62" y="-162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1077 0.00463 L 0.5191 0.0037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62" y="-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0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2014 0.00208 L 1.09514 0.00139 " pathEditMode="relative" rAng="0" ptsTypes="AA">
                                      <p:cBhvr>
                                        <p:cTn id="92" dur="7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750" y="-46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191 0.0037 L 1.0941 0.0037 " pathEditMode="relative" rAng="0" ptsTypes="AA">
                                      <p:cBhvr>
                                        <p:cTn id="94" dur="7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750" y="0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-0.2287 L 2.22222E-6 -0.85625 " pathEditMode="relative" rAng="0" ptsTypes="AA">
                                      <p:cBhvr>
                                        <p:cTn id="96" dur="7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31389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5052 0.00254 L -1.08281 0.00162 " pathEditMode="relative" rAng="0" ptsTypes="AA">
                                      <p:cBhvr>
                                        <p:cTn id="98" dur="7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649" y="69"/>
                                    </p:animMotion>
                                  </p:childTnLst>
                                </p:cTn>
                              </p:par>
                              <p:par>
                                <p:cTn id="9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-0.23032 L 3.33333E-6 -0.85787 " pathEditMode="relative" rAng="0" ptsTypes="AA">
                                      <p:cBhvr>
                                        <p:cTn id="100" dur="7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31389"/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5139 0.00463 L -1.07726 0.00555 " pathEditMode="relative" rAng="0" ptsTypes="AA">
                                      <p:cBhvr>
                                        <p:cTn id="102" dur="7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302" y="46"/>
                                    </p:animMotion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79" grpId="1"/>
      <p:bldP spid="42" grpId="0" animBg="1"/>
      <p:bldP spid="42" grpId="1" animBg="1"/>
      <p:bldP spid="42" grpId="2" animBg="1"/>
      <p:bldP spid="41" grpId="0" animBg="1"/>
      <p:bldP spid="41" grpId="1" animBg="1"/>
      <p:bldP spid="41" grpId="2" animBg="1"/>
      <p:bldP spid="41" grpId="3" animBg="1"/>
      <p:bldP spid="43" grpId="0" animBg="1"/>
      <p:bldP spid="43" grpId="1" animBg="1"/>
      <p:bldP spid="43" grpId="2" animBg="1"/>
      <p:bldP spid="4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Even with Safety Buffer, Accidents Will Still Happen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Despite adding in the Safety Buffer to our real implementation, we were still seeing crashes in fringe cases.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C7290-4611-42A6-9F46-C799A971ACB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26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Defining the Timing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Round Trip Delay (RTD) is being ignored</a:t>
            </a:r>
          </a:p>
          <a:p>
            <a:pPr lvl="1"/>
            <a:r>
              <a:rPr lang="en-US" dirty="0"/>
              <a:t>Caused by computation delay and network delay.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1714500" y="3267075"/>
            <a:ext cx="0" cy="228600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Image result for car autonomous top view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993100" y="4768126"/>
            <a:ext cx="711835" cy="44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Image result for car autonomous top view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983535" y="4756149"/>
            <a:ext cx="711835" cy="44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Image result for car autonomous top view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983535" y="4756150"/>
            <a:ext cx="711835" cy="444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" name="Group 17"/>
          <p:cNvGrpSpPr/>
          <p:nvPr/>
        </p:nvGrpSpPr>
        <p:grpSpPr>
          <a:xfrm>
            <a:off x="685800" y="3415753"/>
            <a:ext cx="7583216" cy="2576107"/>
            <a:chOff x="685800" y="3415753"/>
            <a:chExt cx="7583216" cy="2576107"/>
          </a:xfrm>
        </p:grpSpPr>
        <p:grpSp>
          <p:nvGrpSpPr>
            <p:cNvPr id="8" name="Group 7"/>
            <p:cNvGrpSpPr/>
            <p:nvPr/>
          </p:nvGrpSpPr>
          <p:grpSpPr>
            <a:xfrm>
              <a:off x="685800" y="3775632"/>
              <a:ext cx="7583216" cy="2216228"/>
              <a:chOff x="685800" y="4309032"/>
              <a:chExt cx="7583216" cy="2216228"/>
            </a:xfrm>
          </p:grpSpPr>
          <p:cxnSp>
            <p:nvCxnSpPr>
              <p:cNvPr id="9" name="Straight Connector 8"/>
              <p:cNvCxnSpPr/>
              <p:nvPr/>
            </p:nvCxnSpPr>
            <p:spPr>
              <a:xfrm flipH="1">
                <a:off x="3752850" y="4309032"/>
                <a:ext cx="28496" cy="1786968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4591050" y="4706022"/>
                <a:ext cx="0" cy="1389978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H="1">
                <a:off x="5919707" y="4309032"/>
                <a:ext cx="23893" cy="1794276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>
                <a:off x="685800" y="6019800"/>
                <a:ext cx="64008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4548186" y="6217483"/>
                    <a:ext cx="372083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i="1" dirty="0">
                        <a:latin typeface="Cambria Math" panose="02040503050406030204" pitchFamily="18" charset="0"/>
                      </a:rPr>
                      <a:t>Actual Receive Position =</a:t>
                    </a:r>
                    <a14:m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𝑅𝑃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+(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𝑅𝑇𝐷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∗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48186" y="6217483"/>
                    <a:ext cx="3720830" cy="3077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492" t="-3922" b="-1764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5" name="TextBox 14"/>
            <p:cNvSpPr txBox="1"/>
            <p:nvPr/>
          </p:nvSpPr>
          <p:spPr>
            <a:xfrm>
              <a:off x="3452958" y="3415753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Best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090254" y="3758822"/>
              <a:ext cx="1063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Average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580944" y="3415753"/>
              <a:ext cx="8451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Worst</a:t>
              </a: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080520" y="2497052"/>
            <a:ext cx="10919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Request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Position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81000" y="5694461"/>
            <a:ext cx="37208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Cambria Math" panose="02040503050406030204" pitchFamily="18" charset="0"/>
              </a:rPr>
              <a:t>Expected Message Receive Position </a:t>
            </a:r>
            <a:endParaRPr lang="en-US" sz="1400" dirty="0"/>
          </a:p>
        </p:txBody>
      </p:sp>
      <p:grpSp>
        <p:nvGrpSpPr>
          <p:cNvPr id="24" name="Group 23"/>
          <p:cNvGrpSpPr/>
          <p:nvPr/>
        </p:nvGrpSpPr>
        <p:grpSpPr>
          <a:xfrm>
            <a:off x="1741250" y="5307443"/>
            <a:ext cx="4171950" cy="385955"/>
            <a:chOff x="1714500" y="4871845"/>
            <a:chExt cx="4171950" cy="385955"/>
          </a:xfrm>
        </p:grpSpPr>
        <p:cxnSp>
          <p:nvCxnSpPr>
            <p:cNvPr id="22" name="Straight Arrow Connector 21"/>
            <p:cNvCxnSpPr/>
            <p:nvPr/>
          </p:nvCxnSpPr>
          <p:spPr>
            <a:xfrm>
              <a:off x="1714500" y="5257800"/>
              <a:ext cx="417195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1854001" y="4871845"/>
              <a:ext cx="39442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Worst Case Receive Position Difference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-1772751" y="4184089"/>
            <a:ext cx="11678750" cy="1094251"/>
            <a:chOff x="1015577" y="3648319"/>
            <a:chExt cx="11131890" cy="609601"/>
          </a:xfrm>
        </p:grpSpPr>
        <p:sp>
          <p:nvSpPr>
            <p:cNvPr id="25" name="Rectangle 24"/>
            <p:cNvSpPr/>
            <p:nvPr/>
          </p:nvSpPr>
          <p:spPr>
            <a:xfrm rot="5400000">
              <a:off x="8096174" y="-98174"/>
              <a:ext cx="304800" cy="7797786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 rot="5400000">
              <a:off x="8096174" y="206626"/>
              <a:ext cx="304800" cy="7797786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 rot="5400000">
              <a:off x="2525290" y="2138607"/>
              <a:ext cx="304800" cy="3324225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 rot="5400000">
              <a:off x="2525290" y="2443407"/>
              <a:ext cx="304800" cy="3324225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2375523" y="2152825"/>
            <a:ext cx="1594340" cy="1486412"/>
            <a:chOff x="2849979" y="1154865"/>
            <a:chExt cx="1594340" cy="1486412"/>
          </a:xfrm>
        </p:grpSpPr>
        <p:pic>
          <p:nvPicPr>
            <p:cNvPr id="41" name="Picture 2" descr="https://writelatex.s3.amazonaws.com/ymzcznddvkvs/uploads/9007/8264425/1.PN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667" r="66598" b="73576"/>
            <a:stretch/>
          </p:blipFill>
          <p:spPr bwMode="auto">
            <a:xfrm>
              <a:off x="2849979" y="2017076"/>
              <a:ext cx="461612" cy="624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2" descr="https://writelatex.s3.amazonaws.com/ymzcznddvkvs/uploads/9007/8264425/1.PN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096" r="23333" b="77224"/>
            <a:stretch/>
          </p:blipFill>
          <p:spPr bwMode="auto">
            <a:xfrm>
              <a:off x="3576628" y="1154865"/>
              <a:ext cx="867691" cy="8144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3" name="Straight Arrow Connector 42"/>
          <p:cNvCxnSpPr/>
          <p:nvPr/>
        </p:nvCxnSpPr>
        <p:spPr>
          <a:xfrm flipV="1">
            <a:off x="1354344" y="3551336"/>
            <a:ext cx="1099135" cy="119884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 flipV="1">
            <a:off x="2490871" y="3576113"/>
            <a:ext cx="1942381" cy="99729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reeform: Shape 44"/>
          <p:cNvSpPr/>
          <p:nvPr/>
        </p:nvSpPr>
        <p:spPr>
          <a:xfrm>
            <a:off x="2603670" y="2677904"/>
            <a:ext cx="467832" cy="536944"/>
          </a:xfrm>
          <a:custGeom>
            <a:avLst/>
            <a:gdLst>
              <a:gd name="connsiteX0" fmla="*/ 0 w 467832"/>
              <a:gd name="connsiteY0" fmla="*/ 536944 h 536944"/>
              <a:gd name="connsiteX1" fmla="*/ 85060 w 467832"/>
              <a:gd name="connsiteY1" fmla="*/ 101009 h 536944"/>
              <a:gd name="connsiteX2" fmla="*/ 467832 w 467832"/>
              <a:gd name="connsiteY2" fmla="*/ 0 h 536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7832" h="536944">
                <a:moveTo>
                  <a:pt x="0" y="536944"/>
                </a:moveTo>
                <a:cubicBezTo>
                  <a:pt x="3544" y="363722"/>
                  <a:pt x="7088" y="190500"/>
                  <a:pt x="85060" y="101009"/>
                </a:cubicBezTo>
                <a:cubicBezTo>
                  <a:pt x="163032" y="11518"/>
                  <a:pt x="401379" y="14177"/>
                  <a:pt x="467832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: Shape 45"/>
          <p:cNvSpPr/>
          <p:nvPr/>
        </p:nvSpPr>
        <p:spPr>
          <a:xfrm rot="11242001">
            <a:off x="2834637" y="2930737"/>
            <a:ext cx="467832" cy="536944"/>
          </a:xfrm>
          <a:custGeom>
            <a:avLst/>
            <a:gdLst>
              <a:gd name="connsiteX0" fmla="*/ 0 w 467832"/>
              <a:gd name="connsiteY0" fmla="*/ 536944 h 536944"/>
              <a:gd name="connsiteX1" fmla="*/ 85060 w 467832"/>
              <a:gd name="connsiteY1" fmla="*/ 101009 h 536944"/>
              <a:gd name="connsiteX2" fmla="*/ 467832 w 467832"/>
              <a:gd name="connsiteY2" fmla="*/ 0 h 536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7832" h="536944">
                <a:moveTo>
                  <a:pt x="0" y="536944"/>
                </a:moveTo>
                <a:cubicBezTo>
                  <a:pt x="3544" y="363722"/>
                  <a:pt x="7088" y="190500"/>
                  <a:pt x="85060" y="101009"/>
                </a:cubicBezTo>
                <a:cubicBezTo>
                  <a:pt x="163032" y="11518"/>
                  <a:pt x="401379" y="14177"/>
                  <a:pt x="467832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3269523" y="2396068"/>
            <a:ext cx="474224" cy="514974"/>
            <a:chOff x="3743979" y="1398108"/>
            <a:chExt cx="474224" cy="514974"/>
          </a:xfrm>
        </p:grpSpPr>
        <p:sp>
          <p:nvSpPr>
            <p:cNvPr id="48" name="Arrow: Circular 47"/>
            <p:cNvSpPr/>
            <p:nvPr/>
          </p:nvSpPr>
          <p:spPr>
            <a:xfrm>
              <a:off x="3743979" y="1398108"/>
              <a:ext cx="457200" cy="492152"/>
            </a:xfrm>
            <a:prstGeom prst="circularArrow">
              <a:avLst/>
            </a:prstGeom>
            <a:solidFill>
              <a:srgbClr val="00B0F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9" name="Arrow: Circular 48"/>
            <p:cNvSpPr/>
            <p:nvPr/>
          </p:nvSpPr>
          <p:spPr>
            <a:xfrm rot="10800000">
              <a:off x="3761003" y="1420930"/>
              <a:ext cx="457200" cy="492152"/>
            </a:xfrm>
            <a:prstGeom prst="circularArrow">
              <a:avLst/>
            </a:prstGeom>
            <a:solidFill>
              <a:srgbClr val="00B0F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2753129" y="2853828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 flipH="1" flipV="1">
            <a:off x="2453479" y="3563441"/>
            <a:ext cx="945582" cy="104629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 flipV="1">
            <a:off x="2485247" y="3558317"/>
            <a:ext cx="2977701" cy="108306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4176936" y="2665243"/>
            <a:ext cx="18213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Actual Receive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Position (ARP)</a:t>
            </a:r>
          </a:p>
        </p:txBody>
      </p:sp>
      <p:sp>
        <p:nvSpPr>
          <p:cNvPr id="63" name="Slide Number Placeholder 6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C7290-4611-42A6-9F46-C799A971ACB9}" type="slidenum">
              <a:rPr lang="en-US" smtClean="0"/>
              <a:t>13</a:t>
            </a:fld>
            <a:endParaRPr lang="en-US"/>
          </a:p>
        </p:txBody>
      </p:sp>
      <p:pic>
        <p:nvPicPr>
          <p:cNvPr id="51" name="Picture 50" descr="Image result for car autonomous top view"/>
          <p:cNvPicPr/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972893" y="4783961"/>
            <a:ext cx="711835" cy="444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25034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9 2.22222E-6 L 0.22847 0.00092 " pathEditMode="relative" rAng="0" ptsTypes="AA">
                                      <p:cBhvr>
                                        <p:cTn id="15" dur="49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58" y="46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 4.07407E-6 L 0.32014 -0.00139 " pathEditMode="relative" rAng="0" ptsTypes="AA">
                                      <p:cBhvr>
                                        <p:cTn id="17" dur="49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42" y="-69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 4.07407E-6 L 0.4618 4.07407E-6 " pathEditMode="relative" rAng="0" ptsTypes="AA">
                                      <p:cBhvr>
                                        <p:cTn id="19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125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1" dur="5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000"/>
                            </p:stCondLst>
                            <p:childTnLst>
                              <p:par>
                                <p:cTn id="33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Time Delays Will Cause Crashes</a:t>
            </a:r>
          </a:p>
        </p:txBody>
      </p:sp>
      <p:grpSp>
        <p:nvGrpSpPr>
          <p:cNvPr id="63" name="Group 62"/>
          <p:cNvGrpSpPr/>
          <p:nvPr/>
        </p:nvGrpSpPr>
        <p:grpSpPr>
          <a:xfrm>
            <a:off x="-1476730" y="1923425"/>
            <a:ext cx="10315930" cy="3581400"/>
            <a:chOff x="-1476730" y="1923425"/>
            <a:chExt cx="10315930" cy="3581400"/>
          </a:xfrm>
        </p:grpSpPr>
        <p:sp>
          <p:nvSpPr>
            <p:cNvPr id="21" name="Rectangle 20"/>
            <p:cNvSpPr/>
            <p:nvPr/>
          </p:nvSpPr>
          <p:spPr>
            <a:xfrm>
              <a:off x="5181600" y="1923425"/>
              <a:ext cx="304800" cy="15240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486400" y="1923425"/>
              <a:ext cx="304800" cy="15240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 rot="5400000">
              <a:off x="7162800" y="2075825"/>
              <a:ext cx="304799" cy="30480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 rot="5400000">
              <a:off x="7162800" y="2380625"/>
              <a:ext cx="304799" cy="30480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 rot="5400000">
              <a:off x="3367087" y="1937712"/>
              <a:ext cx="304800" cy="3324225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 rot="5400000">
              <a:off x="3367087" y="2242512"/>
              <a:ext cx="304800" cy="3324225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181600" y="4057025"/>
              <a:ext cx="304800" cy="14478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486400" y="4057025"/>
              <a:ext cx="304800" cy="14478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 rot="5400000">
              <a:off x="32983" y="1937713"/>
              <a:ext cx="304800" cy="3324225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 rot="5400000">
              <a:off x="32983" y="2242513"/>
              <a:ext cx="304800" cy="3324225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2849979" y="1154865"/>
            <a:ext cx="1594340" cy="1486412"/>
            <a:chOff x="2849979" y="1154865"/>
            <a:chExt cx="1594340" cy="1486412"/>
          </a:xfrm>
        </p:grpSpPr>
        <p:pic>
          <p:nvPicPr>
            <p:cNvPr id="1026" name="Picture 2" descr="https://writelatex.s3.amazonaws.com/ymzcznddvkvs/uploads/9007/8264425/1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667" r="66598" b="73576"/>
            <a:stretch/>
          </p:blipFill>
          <p:spPr bwMode="auto">
            <a:xfrm>
              <a:off x="2849979" y="2017076"/>
              <a:ext cx="461612" cy="624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2" descr="https://writelatex.s3.amazonaws.com/ymzcznddvkvs/uploads/9007/8264425/1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096" r="23333" b="77224"/>
            <a:stretch/>
          </p:blipFill>
          <p:spPr bwMode="auto">
            <a:xfrm>
              <a:off x="3576628" y="1154865"/>
              <a:ext cx="867691" cy="8144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8" name="Straight Arrow Connector 47"/>
          <p:cNvCxnSpPr/>
          <p:nvPr/>
        </p:nvCxnSpPr>
        <p:spPr>
          <a:xfrm flipV="1">
            <a:off x="1828800" y="2553376"/>
            <a:ext cx="1099135" cy="119884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2573111" y="2578155"/>
            <a:ext cx="392217" cy="117478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Freeform: Shape 54"/>
          <p:cNvSpPr/>
          <p:nvPr/>
        </p:nvSpPr>
        <p:spPr>
          <a:xfrm>
            <a:off x="3078126" y="1679944"/>
            <a:ext cx="467832" cy="536944"/>
          </a:xfrm>
          <a:custGeom>
            <a:avLst/>
            <a:gdLst>
              <a:gd name="connsiteX0" fmla="*/ 0 w 467832"/>
              <a:gd name="connsiteY0" fmla="*/ 536944 h 536944"/>
              <a:gd name="connsiteX1" fmla="*/ 85060 w 467832"/>
              <a:gd name="connsiteY1" fmla="*/ 101009 h 536944"/>
              <a:gd name="connsiteX2" fmla="*/ 467832 w 467832"/>
              <a:gd name="connsiteY2" fmla="*/ 0 h 536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7832" h="536944">
                <a:moveTo>
                  <a:pt x="0" y="536944"/>
                </a:moveTo>
                <a:cubicBezTo>
                  <a:pt x="3544" y="363722"/>
                  <a:pt x="7088" y="190500"/>
                  <a:pt x="85060" y="101009"/>
                </a:cubicBezTo>
                <a:cubicBezTo>
                  <a:pt x="163032" y="11518"/>
                  <a:pt x="401379" y="14177"/>
                  <a:pt x="467832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: Shape 56"/>
          <p:cNvSpPr/>
          <p:nvPr/>
        </p:nvSpPr>
        <p:spPr>
          <a:xfrm rot="11242001">
            <a:off x="3309093" y="1932777"/>
            <a:ext cx="467832" cy="536944"/>
          </a:xfrm>
          <a:custGeom>
            <a:avLst/>
            <a:gdLst>
              <a:gd name="connsiteX0" fmla="*/ 0 w 467832"/>
              <a:gd name="connsiteY0" fmla="*/ 536944 h 536944"/>
              <a:gd name="connsiteX1" fmla="*/ 85060 w 467832"/>
              <a:gd name="connsiteY1" fmla="*/ 101009 h 536944"/>
              <a:gd name="connsiteX2" fmla="*/ 467832 w 467832"/>
              <a:gd name="connsiteY2" fmla="*/ 0 h 536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7832" h="536944">
                <a:moveTo>
                  <a:pt x="0" y="536944"/>
                </a:moveTo>
                <a:cubicBezTo>
                  <a:pt x="3544" y="363722"/>
                  <a:pt x="7088" y="190500"/>
                  <a:pt x="85060" y="101009"/>
                </a:cubicBezTo>
                <a:cubicBezTo>
                  <a:pt x="163032" y="11518"/>
                  <a:pt x="401379" y="14177"/>
                  <a:pt x="467832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/>
          <p:cNvGrpSpPr/>
          <p:nvPr/>
        </p:nvGrpSpPr>
        <p:grpSpPr>
          <a:xfrm>
            <a:off x="3743979" y="1398108"/>
            <a:ext cx="474224" cy="514974"/>
            <a:chOff x="3743979" y="1398108"/>
            <a:chExt cx="474224" cy="514974"/>
          </a:xfrm>
        </p:grpSpPr>
        <p:sp>
          <p:nvSpPr>
            <p:cNvPr id="56" name="Arrow: Circular 55"/>
            <p:cNvSpPr/>
            <p:nvPr/>
          </p:nvSpPr>
          <p:spPr>
            <a:xfrm>
              <a:off x="3743979" y="1398108"/>
              <a:ext cx="457200" cy="492152"/>
            </a:xfrm>
            <a:prstGeom prst="circularArrow">
              <a:avLst/>
            </a:prstGeom>
            <a:solidFill>
              <a:srgbClr val="00B0F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9" name="Arrow: Circular 58"/>
            <p:cNvSpPr/>
            <p:nvPr/>
          </p:nvSpPr>
          <p:spPr>
            <a:xfrm rot="10800000">
              <a:off x="3761003" y="1420930"/>
              <a:ext cx="457200" cy="492152"/>
            </a:xfrm>
            <a:prstGeom prst="circularArrow">
              <a:avLst/>
            </a:prstGeom>
            <a:solidFill>
              <a:srgbClr val="00B0F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2680418" y="995346"/>
            <a:ext cx="2161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Intersection Manager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1010028" y="3437354"/>
            <a:ext cx="1091966" cy="2468145"/>
            <a:chOff x="1004937" y="3438994"/>
            <a:chExt cx="1091966" cy="2468145"/>
          </a:xfrm>
        </p:grpSpPr>
        <p:sp>
          <p:nvSpPr>
            <p:cNvPr id="19" name="TextBox 18"/>
            <p:cNvSpPr txBox="1"/>
            <p:nvPr/>
          </p:nvSpPr>
          <p:spPr>
            <a:xfrm>
              <a:off x="1004937" y="5260808"/>
              <a:ext cx="10919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Request</a:t>
              </a:r>
              <a:br>
                <a:rPr lang="en-US" dirty="0">
                  <a:latin typeface="+mj-lt"/>
                </a:rPr>
              </a:br>
              <a:r>
                <a:rPr lang="en-US" dirty="0">
                  <a:latin typeface="+mj-lt"/>
                </a:rPr>
                <a:t>Line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 flipH="1">
              <a:off x="1842405" y="3438994"/>
              <a:ext cx="1035" cy="1744246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2821037" y="4373705"/>
                <a:ext cx="10840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=3</m:t>
                          </m:r>
                        </m:e>
                        <m:sub/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1037" y="4373705"/>
                <a:ext cx="108407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2821037" y="4375441"/>
                <a:ext cx="1260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=2.5</m:t>
                          </m:r>
                        </m:e>
                        <m:sub/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1037" y="4375441"/>
                <a:ext cx="1260410" cy="369332"/>
              </a:xfrm>
              <a:prstGeom prst="rect">
                <a:avLst/>
              </a:prstGeom>
              <a:blipFill>
                <a:blip r:embed="rId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ounded Rectangle 3"/>
          <p:cNvSpPr/>
          <p:nvPr/>
        </p:nvSpPr>
        <p:spPr>
          <a:xfrm>
            <a:off x="-1576383" y="3752222"/>
            <a:ext cx="1465325" cy="31781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grpSp>
        <p:nvGrpSpPr>
          <p:cNvPr id="39" name="Group 38"/>
          <p:cNvGrpSpPr/>
          <p:nvPr/>
        </p:nvGrpSpPr>
        <p:grpSpPr>
          <a:xfrm>
            <a:off x="-1576382" y="3739211"/>
            <a:ext cx="721013" cy="330825"/>
            <a:chOff x="-1576382" y="3739211"/>
            <a:chExt cx="721013" cy="330825"/>
          </a:xfrm>
        </p:grpSpPr>
        <p:sp>
          <p:nvSpPr>
            <p:cNvPr id="40" name="Rounded Rectangle 30"/>
            <p:cNvSpPr/>
            <p:nvPr/>
          </p:nvSpPr>
          <p:spPr>
            <a:xfrm>
              <a:off x="-1576382" y="3752936"/>
              <a:ext cx="721013" cy="306863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pic>
          <p:nvPicPr>
            <p:cNvPr id="42" name="Picture 41" descr="Image result for car autonomous top view"/>
            <p:cNvPicPr/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0" r="100000"/>
                      </a14:imgEffect>
                      <a14:imgEffect>
                        <a14:colorTemperature colorTemp="47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-1464678" y="3739211"/>
              <a:ext cx="464265" cy="3308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" name="Group 9"/>
          <p:cNvGrpSpPr/>
          <p:nvPr/>
        </p:nvGrpSpPr>
        <p:grpSpPr>
          <a:xfrm>
            <a:off x="-1574501" y="3741758"/>
            <a:ext cx="721013" cy="330825"/>
            <a:chOff x="-1576382" y="3739211"/>
            <a:chExt cx="721013" cy="330825"/>
          </a:xfrm>
        </p:grpSpPr>
        <p:sp>
          <p:nvSpPr>
            <p:cNvPr id="41" name="Rounded Rectangle 30"/>
            <p:cNvSpPr/>
            <p:nvPr/>
          </p:nvSpPr>
          <p:spPr>
            <a:xfrm>
              <a:off x="-1576382" y="3752936"/>
              <a:ext cx="721013" cy="306863"/>
            </a:xfrm>
            <a:prstGeom prst="roundRect">
              <a:avLst/>
            </a:prstGeom>
            <a:solidFill>
              <a:srgbClr val="FB7E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pic>
          <p:nvPicPr>
            <p:cNvPr id="7" name="Picture 6" descr="Image result for car autonomous top view"/>
            <p:cNvPicPr/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0" r="1000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-1464678" y="3739211"/>
              <a:ext cx="464265" cy="3308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3" name="Rounded Rectangle 30"/>
          <p:cNvSpPr/>
          <p:nvPr/>
        </p:nvSpPr>
        <p:spPr>
          <a:xfrm rot="16200000">
            <a:off x="5299885" y="5348858"/>
            <a:ext cx="678784" cy="306863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pic>
        <p:nvPicPr>
          <p:cNvPr id="46" name="Picture 45" descr="Image result for car autonomous top view"/>
          <p:cNvPicPr/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393654" y="5325888"/>
            <a:ext cx="464265" cy="330825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Rounded Rectangle 30"/>
          <p:cNvSpPr/>
          <p:nvPr/>
        </p:nvSpPr>
        <p:spPr>
          <a:xfrm rot="10800000">
            <a:off x="7225946" y="3446394"/>
            <a:ext cx="678784" cy="306863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pic>
        <p:nvPicPr>
          <p:cNvPr id="49" name="Picture 48" descr="Image result for car autonomous top view"/>
          <p:cNvPicPr/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4722" y="3447424"/>
            <a:ext cx="464265" cy="3308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C7290-4611-42A6-9F46-C799A971ACB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078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3.7037E-7 L 0.33542 -0.0027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771" y="-13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4.07407E-6 L 0.33594 -0.0025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788" y="-13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2.96296E-6 L 0.33594 -0.0025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788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507 -0.00255 L 0.41649 -0.00255 " pathEditMode="relative" rAng="0" ptsTypes="AA">
                                      <p:cBhvr>
                                        <p:cTn id="16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62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22" presetClass="exit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8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21600000">
                                      <p:cBhvr>
                                        <p:cTn id="21" dur="3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xit" presetSubtype="1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1649 -0.00255 L 0.75 -0.00255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67" y="0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542 -0.00278 L 0.66858 -0.0037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49" y="-46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316 -0.00162 L 0.66632 -0.00254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49" y="-46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4.44444E-6 L 0.00035 -0.2287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-11435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1.85185E-6 L -0.45052 0.00255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500" y="23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81481E-6 L -0.00104 -0.23032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227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1.48148E-6 L -0.45139 0.00463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552" y="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44" grpId="0" animBg="1"/>
      <p:bldP spid="44" grpId="1" animBg="1"/>
      <p:bldP spid="43" grpId="0" animBg="1"/>
      <p:bldP spid="43" grpId="1" animBg="1"/>
      <p:bldP spid="47" grpId="0" animBg="1"/>
      <p:bldP spid="47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Accounting for Delays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1449" y="914400"/>
            <a:ext cx="8896351" cy="2476086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A real intersection manager must also take into account delay in the system.</a:t>
            </a:r>
          </a:p>
          <a:p>
            <a:pPr lvl="1"/>
            <a:r>
              <a:rPr lang="es-ES" sz="1800" dirty="0" err="1">
                <a:solidFill>
                  <a:srgbClr val="7030A0"/>
                </a:solidFill>
              </a:rPr>
              <a:t>Transmission</a:t>
            </a:r>
            <a:r>
              <a:rPr lang="es-ES" sz="1800" dirty="0">
                <a:solidFill>
                  <a:srgbClr val="7030A0"/>
                </a:solidFill>
              </a:rPr>
              <a:t> </a:t>
            </a:r>
            <a:r>
              <a:rPr lang="es-ES" sz="1800" dirty="0" err="1">
                <a:solidFill>
                  <a:srgbClr val="7030A0"/>
                </a:solidFill>
              </a:rPr>
              <a:t>Delay</a:t>
            </a:r>
            <a:endParaRPr lang="es-ES" sz="1800" dirty="0">
              <a:solidFill>
                <a:srgbClr val="7030A0"/>
              </a:solidFill>
            </a:endParaRPr>
          </a:p>
          <a:p>
            <a:pPr lvl="1"/>
            <a:r>
              <a:rPr lang="en-US" sz="1800" dirty="0">
                <a:solidFill>
                  <a:srgbClr val="C00000"/>
                </a:solidFill>
              </a:rPr>
              <a:t>Computation Delay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Summation: </a:t>
            </a:r>
            <a:br>
              <a:rPr lang="en-US" sz="1800" dirty="0">
                <a:solidFill>
                  <a:schemeClr val="tx2"/>
                </a:solidFill>
              </a:rPr>
            </a:br>
            <a:r>
              <a:rPr lang="en-US" sz="1800" dirty="0">
                <a:solidFill>
                  <a:schemeClr val="tx2"/>
                </a:solidFill>
              </a:rPr>
              <a:t>Round Trip Delay (RTD)</a:t>
            </a:r>
          </a:p>
          <a:p>
            <a:pPr lvl="1"/>
            <a:endParaRPr lang="en-US" sz="1800" dirty="0"/>
          </a:p>
          <a:p>
            <a:r>
              <a:rPr lang="en-US" sz="2000" dirty="0"/>
              <a:t>In existing implementations, delays will have to be modeled as additional Time Buffer around the vehicle: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2753935" y="1716389"/>
            <a:ext cx="5716155" cy="510067"/>
            <a:chOff x="2753935" y="1716389"/>
            <a:chExt cx="5716155" cy="510067"/>
          </a:xfrm>
        </p:grpSpPr>
        <p:sp>
          <p:nvSpPr>
            <p:cNvPr id="10" name="Rectangle 9"/>
            <p:cNvSpPr/>
            <p:nvPr/>
          </p:nvSpPr>
          <p:spPr>
            <a:xfrm>
              <a:off x="6026792" y="1734013"/>
              <a:ext cx="2443298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  <a:latin typeface="+mj-lt"/>
                </a:rPr>
                <a:t>36.885 milliseconds</a:t>
              </a:r>
            </a:p>
            <a:p>
              <a:r>
                <a:rPr lang="en-US" sz="800" i="1" dirty="0">
                  <a:solidFill>
                    <a:srgbClr val="C00000"/>
                  </a:solidFill>
                  <a:latin typeface="+mj-lt"/>
                </a:rPr>
                <a:t>(Source: our implementation)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2753935" y="1716389"/>
              <a:ext cx="3272857" cy="245689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2753935" y="1260157"/>
            <a:ext cx="4861229" cy="492443"/>
            <a:chOff x="2753935" y="1260157"/>
            <a:chExt cx="4861229" cy="492443"/>
          </a:xfrm>
        </p:grpSpPr>
        <p:sp>
          <p:nvSpPr>
            <p:cNvPr id="9" name="Rectangle 8"/>
            <p:cNvSpPr/>
            <p:nvPr/>
          </p:nvSpPr>
          <p:spPr>
            <a:xfrm>
              <a:off x="5029200" y="1260157"/>
              <a:ext cx="2585964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  <a:latin typeface="+mj-lt"/>
                </a:rPr>
                <a:t>123.791 milliseconds</a:t>
              </a:r>
            </a:p>
            <a:p>
              <a:r>
                <a:rPr lang="en-US" sz="800" i="1" dirty="0">
                  <a:solidFill>
                    <a:srgbClr val="7030A0"/>
                  </a:solidFill>
                  <a:latin typeface="+mj-lt"/>
                </a:rPr>
                <a:t>(Source: our implementation)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V="1">
              <a:off x="2753935" y="1444824"/>
              <a:ext cx="2351465" cy="2976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066800" y="3246848"/>
            <a:ext cx="6747510" cy="2814955"/>
            <a:chOff x="0" y="1"/>
            <a:chExt cx="6747510" cy="2814955"/>
          </a:xfrm>
        </p:grpSpPr>
        <p:grpSp>
          <p:nvGrpSpPr>
            <p:cNvPr id="14" name="Group 13"/>
            <p:cNvGrpSpPr/>
            <p:nvPr/>
          </p:nvGrpSpPr>
          <p:grpSpPr>
            <a:xfrm>
              <a:off x="0" y="1"/>
              <a:ext cx="6747510" cy="2814955"/>
              <a:chOff x="0" y="1"/>
              <a:chExt cx="6747906" cy="2815092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0" y="1"/>
                <a:ext cx="6652261" cy="2815092"/>
                <a:chOff x="-67981" y="221832"/>
                <a:chExt cx="6653338" cy="2815313"/>
              </a:xfrm>
            </p:grpSpPr>
            <p:grpSp>
              <p:nvGrpSpPr>
                <p:cNvPr id="19" name="Group 18"/>
                <p:cNvGrpSpPr/>
                <p:nvPr/>
              </p:nvGrpSpPr>
              <p:grpSpPr>
                <a:xfrm>
                  <a:off x="-67981" y="221832"/>
                  <a:ext cx="6653338" cy="2815313"/>
                  <a:chOff x="212369" y="221832"/>
                  <a:chExt cx="6653338" cy="2815313"/>
                </a:xfrm>
              </p:grpSpPr>
              <p:sp>
                <p:nvSpPr>
                  <p:cNvPr id="21" name="Rounded Rectangle 3"/>
                  <p:cNvSpPr/>
                  <p:nvPr/>
                </p:nvSpPr>
                <p:spPr>
                  <a:xfrm>
                    <a:off x="655945" y="995390"/>
                    <a:ext cx="6175932" cy="1849008"/>
                  </a:xfrm>
                  <a:prstGeom prst="roundRect">
                    <a:avLst/>
                  </a:prstGeom>
                  <a:solidFill>
                    <a:srgbClr val="00B0F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grpSp>
                <p:nvGrpSpPr>
                  <p:cNvPr id="22" name="Group 21"/>
                  <p:cNvGrpSpPr/>
                  <p:nvPr/>
                </p:nvGrpSpPr>
                <p:grpSpPr>
                  <a:xfrm>
                    <a:off x="212369" y="221832"/>
                    <a:ext cx="6653338" cy="2815313"/>
                    <a:chOff x="212395" y="1763553"/>
                    <a:chExt cx="6653969" cy="2815313"/>
                  </a:xfrm>
                </p:grpSpPr>
                <p:sp>
                  <p:nvSpPr>
                    <p:cNvPr id="23" name="Rounded Rectangle 30"/>
                    <p:cNvSpPr/>
                    <p:nvPr/>
                  </p:nvSpPr>
                  <p:spPr>
                    <a:xfrm>
                      <a:off x="1689128" y="2539334"/>
                      <a:ext cx="4005501" cy="1839647"/>
                    </a:xfrm>
                    <a:prstGeom prst="roundRect">
                      <a:avLst/>
                    </a:prstGeom>
                    <a:solidFill>
                      <a:srgbClr val="FB7E17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24" name="Group 23"/>
                    <p:cNvGrpSpPr/>
                    <p:nvPr/>
                  </p:nvGrpSpPr>
                  <p:grpSpPr>
                    <a:xfrm>
                      <a:off x="212395" y="1763553"/>
                      <a:ext cx="6653969" cy="2815313"/>
                      <a:chOff x="212395" y="221832"/>
                      <a:chExt cx="6653969" cy="2815313"/>
                    </a:xfrm>
                  </p:grpSpPr>
                  <p:grpSp>
                    <p:nvGrpSpPr>
                      <p:cNvPr id="25" name="Group 24"/>
                      <p:cNvGrpSpPr/>
                      <p:nvPr/>
                    </p:nvGrpSpPr>
                    <p:grpSpPr>
                      <a:xfrm>
                        <a:off x="212395" y="221832"/>
                        <a:ext cx="6653969" cy="2815313"/>
                        <a:chOff x="-338248" y="229850"/>
                        <a:chExt cx="6655455" cy="2816165"/>
                      </a:xfrm>
                    </p:grpSpPr>
                    <p:grpSp>
                      <p:nvGrpSpPr>
                        <p:cNvPr id="27" name="Group 26"/>
                        <p:cNvGrpSpPr/>
                        <p:nvPr/>
                      </p:nvGrpSpPr>
                      <p:grpSpPr>
                        <a:xfrm>
                          <a:off x="-338248" y="229850"/>
                          <a:ext cx="6655455" cy="2816165"/>
                          <a:chOff x="176101" y="21571"/>
                          <a:chExt cx="6655455" cy="2816165"/>
                        </a:xfrm>
                      </p:grpSpPr>
                      <p:grpSp>
                        <p:nvGrpSpPr>
                          <p:cNvPr id="35" name="Group 34"/>
                          <p:cNvGrpSpPr/>
                          <p:nvPr/>
                        </p:nvGrpSpPr>
                        <p:grpSpPr>
                          <a:xfrm>
                            <a:off x="537882" y="207784"/>
                            <a:ext cx="6293674" cy="2629952"/>
                            <a:chOff x="-271743" y="207784"/>
                            <a:chExt cx="6293674" cy="2629952"/>
                          </a:xfrm>
                        </p:grpSpPr>
                        <p:grpSp>
                          <p:nvGrpSpPr>
                            <p:cNvPr id="43" name="Group 42"/>
                            <p:cNvGrpSpPr/>
                            <p:nvPr/>
                          </p:nvGrpSpPr>
                          <p:grpSpPr>
                            <a:xfrm>
                              <a:off x="-203890" y="207784"/>
                              <a:ext cx="5067279" cy="2629952"/>
                              <a:chOff x="-203890" y="207784"/>
                              <a:chExt cx="5067279" cy="2629952"/>
                            </a:xfrm>
                          </p:grpSpPr>
                          <p:cxnSp>
                            <p:nvCxnSpPr>
                              <p:cNvPr id="48" name="Straight Connector 47"/>
                              <p:cNvCxnSpPr/>
                              <p:nvPr/>
                            </p:nvCxnSpPr>
                            <p:spPr>
                              <a:xfrm flipV="1">
                                <a:off x="822831" y="239165"/>
                                <a:ext cx="0" cy="2574579"/>
                              </a:xfrm>
                              <a:prstGeom prst="line">
                                <a:avLst/>
                              </a:prstGeom>
                              <a:ln w="28575">
                                <a:solidFill>
                                  <a:schemeClr val="tx1"/>
                                </a:solidFill>
                                <a:prstDash val="dash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49" name="Straight Connector 48"/>
                              <p:cNvCxnSpPr/>
                              <p:nvPr/>
                            </p:nvCxnSpPr>
                            <p:spPr>
                              <a:xfrm flipV="1">
                                <a:off x="1443231" y="207784"/>
                                <a:ext cx="0" cy="2600325"/>
                              </a:xfrm>
                              <a:prstGeom prst="line">
                                <a:avLst/>
                              </a:prstGeom>
                              <a:ln w="28575">
                                <a:solidFill>
                                  <a:schemeClr val="tx1"/>
                                </a:solidFill>
                                <a:prstDash val="dash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50" name="Straight Connector 49"/>
                              <p:cNvCxnSpPr/>
                              <p:nvPr/>
                            </p:nvCxnSpPr>
                            <p:spPr>
                              <a:xfrm flipV="1">
                                <a:off x="4863389" y="220659"/>
                                <a:ext cx="0" cy="2574579"/>
                              </a:xfrm>
                              <a:prstGeom prst="line">
                                <a:avLst/>
                              </a:prstGeom>
                              <a:ln w="28575">
                                <a:solidFill>
                                  <a:schemeClr val="tx1"/>
                                </a:solidFill>
                                <a:prstDash val="dash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51" name="Straight Connector 50"/>
                              <p:cNvCxnSpPr/>
                              <p:nvPr/>
                            </p:nvCxnSpPr>
                            <p:spPr>
                              <a:xfrm flipV="1">
                                <a:off x="4211638" y="233051"/>
                                <a:ext cx="0" cy="2574579"/>
                              </a:xfrm>
                              <a:prstGeom prst="line">
                                <a:avLst/>
                              </a:prstGeom>
                              <a:ln w="28575">
                                <a:solidFill>
                                  <a:schemeClr val="tx1"/>
                                </a:solidFill>
                                <a:prstDash val="dash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52" name="Straight Connector 51"/>
                              <p:cNvCxnSpPr/>
                              <p:nvPr/>
                            </p:nvCxnSpPr>
                            <p:spPr>
                              <a:xfrm flipH="1" flipV="1">
                                <a:off x="-203890" y="267441"/>
                                <a:ext cx="3501" cy="2570295"/>
                              </a:xfrm>
                              <a:prstGeom prst="line">
                                <a:avLst/>
                              </a:prstGeom>
                              <a:ln w="28575">
                                <a:solidFill>
                                  <a:schemeClr val="tx1"/>
                                </a:solidFill>
                                <a:prstDash val="dash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</p:grpSp>
                        <p:cxnSp>
                          <p:nvCxnSpPr>
                            <p:cNvPr id="44" name="Straight Connector 43"/>
                            <p:cNvCxnSpPr/>
                            <p:nvPr/>
                          </p:nvCxnSpPr>
                          <p:spPr>
                            <a:xfrm flipH="1">
                              <a:off x="-210304" y="2652712"/>
                              <a:ext cx="6232235" cy="0"/>
                            </a:xfrm>
                            <a:prstGeom prst="line">
                              <a:avLst/>
                            </a:prstGeom>
                            <a:ln w="28575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prstDash val="dash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45" name="Straight Connector 44"/>
                            <p:cNvCxnSpPr/>
                            <p:nvPr/>
                          </p:nvCxnSpPr>
                          <p:spPr>
                            <a:xfrm flipH="1">
                              <a:off x="-271743" y="2317701"/>
                              <a:ext cx="6286996" cy="0"/>
                            </a:xfrm>
                            <a:prstGeom prst="line">
                              <a:avLst/>
                            </a:prstGeom>
                            <a:ln w="28575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prstDash val="dash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46" name="Straight Connector 45"/>
                            <p:cNvCxnSpPr/>
                            <p:nvPr/>
                          </p:nvCxnSpPr>
                          <p:spPr>
                            <a:xfrm flipH="1" flipV="1">
                              <a:off x="-217131" y="1091658"/>
                              <a:ext cx="6225560" cy="1"/>
                            </a:xfrm>
                            <a:prstGeom prst="line">
                              <a:avLst/>
                            </a:prstGeom>
                            <a:ln w="28575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prstDash val="dash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47" name="Straight Connector 46"/>
                            <p:cNvCxnSpPr/>
                            <p:nvPr/>
                          </p:nvCxnSpPr>
                          <p:spPr>
                            <a:xfrm flipH="1" flipV="1">
                              <a:off x="-203854" y="774803"/>
                              <a:ext cx="6198629" cy="11333"/>
                            </a:xfrm>
                            <a:prstGeom prst="line">
                              <a:avLst/>
                            </a:prstGeom>
                            <a:ln w="28575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prstDash val="dash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mc:AlternateContent xmlns:mc="http://schemas.openxmlformats.org/markup-compatibility/2006" xmlns:a14="http://schemas.microsoft.com/office/drawing/2010/main">
                        <mc:Choice Requires="a14">
                          <p:sp>
                            <p:nvSpPr>
                              <p:cNvPr id="36" name="Text Box 2"/>
                              <p:cNvSpPr txBox="1"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737720" y="736339"/>
                                <a:ext cx="697382" cy="459739"/>
                              </a:xfrm>
                              <a:prstGeom prst="rect">
                                <a:avLst/>
                              </a:prstGeom>
                              <a:noFill/>
                              <a:ln w="9525">
                                <a:noFill/>
                                <a:miter lim="800000"/>
                                <a:headEnd/>
                                <a:tailEnd/>
                              </a:ln>
                            </p:spPr>
                            <p:txBody>
                              <a:bodyPr rot="0" vert="horz" wrap="square" lIns="91440" tIns="45720" rIns="91440" bIns="45720" anchor="t" anchorCtr="0">
                                <a:spAutoFit/>
                              </a:bodyPr>
                              <a:lstStyle/>
                              <a:p>
                                <a:pPr marL="0" marR="0">
                                  <a:lnSpc>
                                    <a:spcPct val="107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800"/>
                                  </a:spcAft>
                                </a:pPr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sSub>
                                        <m:sSubPr>
                                          <m:ctrlPr>
                                            <a:rPr lang="en-US" sz="1600" b="1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1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  <m:t>𝑬</m:t>
                                          </m:r>
                                        </m:e>
                                        <m:sub>
                                          <m:r>
                                            <a:rPr lang="en-US" sz="1600" b="1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  <m:t>𝑳𝒂𝒕</m:t>
                                          </m:r>
                                        </m:sub>
                                      </m:sSub>
                                    </m:oMath>
                                  </m:oMathPara>
                                </a14:m>
                                <a:endParaRPr lang="en-US" sz="1100">
                                  <a:effectLst/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endParaRPr>
                              </a:p>
                            </p:txBody>
                          </p:sp>
                        </mc:Choice>
                        <mc:Fallback xmlns="">
                          <p:sp>
                            <p:nvSpPr>
                              <p:cNvPr id="36" name="Text Box 2"/>
                              <p:cNvSpPr txBox="1">
                                <a:spLocks noRot="1" noChangeAspect="1" noMove="1" noResize="1" noEditPoints="1" noAdjustHandles="1" noChangeArrowheads="1" noChangeShapeType="1" noTextEdit="1"/>
                              </p:cNvSpPr>
                              <p:nvPr/>
                            </p:nvSpPr>
                            <p:spPr bwMode="auto">
                              <a:xfrm>
                                <a:off x="737720" y="736339"/>
                                <a:ext cx="697382" cy="459739"/>
                              </a:xfrm>
                              <a:prstGeom prst="rect">
                                <a:avLst/>
                              </a:prstGeom>
                              <a:blipFill>
                                <a:blip r:embed="rId2"/>
                                <a:stretch>
                                  <a:fillRect/>
                                </a:stretch>
                              </a:blipFill>
                              <a:ln w="9525">
                                <a:noFill/>
                                <a:miter lim="800000"/>
                                <a:headEnd/>
                                <a:tailEnd/>
                              </a:ln>
                            </p:spPr>
                            <p:txBody>
                              <a:bodyPr/>
                              <a:lstStyle/>
                              <a:p>
                                <a:r>
                                  <a:rPr lang="en-US">
                                    <a:noFill/>
                                  </a:rPr>
                                  <a:t> </a:t>
                                </a:r>
                              </a:p>
                            </p:txBody>
                          </p:sp>
                        </mc:Fallback>
                      </mc:AlternateContent>
                      <mc:AlternateContent xmlns:mc="http://schemas.openxmlformats.org/markup-compatibility/2006" xmlns:a14="http://schemas.microsoft.com/office/drawing/2010/main">
                        <mc:Choice Requires="a14">
                          <p:sp>
                            <p:nvSpPr>
                              <p:cNvPr id="37" name="Text Box 2"/>
                              <p:cNvSpPr txBox="1"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631740" y="2295144"/>
                                <a:ext cx="771373" cy="459739"/>
                              </a:xfrm>
                              <a:prstGeom prst="rect">
                                <a:avLst/>
                              </a:prstGeom>
                              <a:noFill/>
                              <a:ln w="9525">
                                <a:noFill/>
                                <a:miter lim="800000"/>
                                <a:headEnd/>
                                <a:tailEnd/>
                              </a:ln>
                            </p:spPr>
                            <p:txBody>
                              <a:bodyPr rot="0" vert="horz" wrap="square" lIns="91440" tIns="45720" rIns="91440" bIns="45720" anchor="t" anchorCtr="0">
                                <a:spAutoFit/>
                              </a:bodyPr>
                              <a:lstStyle/>
                              <a:p>
                                <a:pPr marL="0" marR="0">
                                  <a:lnSpc>
                                    <a:spcPct val="107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800"/>
                                  </a:spcAft>
                                </a:pPr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sSub>
                                        <m:sSubPr>
                                          <m:ctrlPr>
                                            <a:rPr lang="en-US" sz="1600" b="1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1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  <m:t>𝑬</m:t>
                                          </m:r>
                                        </m:e>
                                        <m:sub>
                                          <m:r>
                                            <a:rPr lang="en-US" sz="1600" b="1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  <m:t>𝑳𝒂𝒕</m:t>
                                          </m:r>
                                        </m:sub>
                                      </m:sSub>
                                    </m:oMath>
                                  </m:oMathPara>
                                </a14:m>
                                <a:endParaRPr lang="en-US" sz="1100">
                                  <a:effectLst/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endParaRPr>
                              </a:p>
                            </p:txBody>
                          </p:sp>
                        </mc:Choice>
                        <mc:Fallback xmlns="">
                          <p:sp>
                            <p:nvSpPr>
                              <p:cNvPr id="37" name="Text Box 2"/>
                              <p:cNvSpPr txBox="1">
                                <a:spLocks noRot="1" noChangeAspect="1" noMove="1" noResize="1" noEditPoints="1" noAdjustHandles="1" noChangeArrowheads="1" noChangeShapeType="1" noTextEdit="1"/>
                              </p:cNvSpPr>
                              <p:nvPr/>
                            </p:nvSpPr>
                            <p:spPr bwMode="auto">
                              <a:xfrm>
                                <a:off x="631740" y="2295144"/>
                                <a:ext cx="771373" cy="459739"/>
                              </a:xfrm>
                              <a:prstGeom prst="rect">
                                <a:avLst/>
                              </a:prstGeom>
                              <a:blipFill>
                                <a:blip r:embed="rId3"/>
                                <a:stretch>
                                  <a:fillRect/>
                                </a:stretch>
                              </a:blipFill>
                              <a:ln w="9525">
                                <a:noFill/>
                                <a:miter lim="800000"/>
                                <a:headEnd/>
                                <a:tailEnd/>
                              </a:ln>
                            </p:spPr>
                            <p:txBody>
                              <a:bodyPr/>
                              <a:lstStyle/>
                              <a:p>
                                <a:r>
                                  <a:rPr lang="en-US">
                                    <a:noFill/>
                                  </a:rPr>
                                  <a:t> </a:t>
                                </a:r>
                              </a:p>
                            </p:txBody>
                          </p:sp>
                        </mc:Fallback>
                      </mc:AlternateContent>
                      <mc:AlternateContent xmlns:mc="http://schemas.openxmlformats.org/markup-compatibility/2006" xmlns:a14="http://schemas.microsoft.com/office/drawing/2010/main">
                        <mc:Choice Requires="a14">
                          <p:sp>
                            <p:nvSpPr>
                              <p:cNvPr id="38" name="Text Box 2"/>
                              <p:cNvSpPr txBox="1"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982494" y="93959"/>
                                <a:ext cx="1943734" cy="484504"/>
                              </a:xfrm>
                              <a:prstGeom prst="rect">
                                <a:avLst/>
                              </a:prstGeom>
                              <a:noFill/>
                              <a:ln w="9525">
                                <a:noFill/>
                                <a:miter lim="800000"/>
                                <a:headEnd/>
                                <a:tailEnd/>
                              </a:ln>
                            </p:spPr>
                            <p:txBody>
                              <a:bodyPr rot="0" vert="horz" wrap="square" lIns="91440" tIns="45720" rIns="91440" bIns="45720" anchor="t" anchorCtr="0">
                                <a:spAutoFit/>
                              </a:bodyPr>
                              <a:lstStyle/>
                              <a:p>
                                <a:pPr marL="0" marR="0">
                                  <a:lnSpc>
                                    <a:spcPct val="107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800"/>
                                  </a:spcAft>
                                </a:pPr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sSub>
                                        <m:sSubPr>
                                          <m:ctrlPr>
                                            <a:rPr lang="en-US" sz="1600" b="1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1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  <m:t>𝑬</m:t>
                                          </m:r>
                                        </m:e>
                                        <m:sub>
                                          <m:r>
                                            <a:rPr lang="en-US" sz="1600" b="1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  <m:t>𝑳𝒐𝒏𝒈</m:t>
                                          </m:r>
                                        </m:sub>
                                      </m:sSub>
                                    </m:oMath>
                                  </m:oMathPara>
                                </a14:m>
                                <a:endParaRPr lang="en-US" sz="1100">
                                  <a:effectLst/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endParaRPr>
                              </a:p>
                            </p:txBody>
                          </p:sp>
                        </mc:Choice>
                        <mc:Fallback xmlns="">
                          <p:sp>
                            <p:nvSpPr>
                              <p:cNvPr id="38" name="Text Box 2"/>
                              <p:cNvSpPr txBox="1">
                                <a:spLocks noRot="1" noChangeAspect="1" noMove="1" noResize="1" noEditPoints="1" noAdjustHandles="1" noChangeArrowheads="1" noChangeShapeType="1" noTextEdit="1"/>
                              </p:cNvSpPr>
                              <p:nvPr/>
                            </p:nvSpPr>
                            <p:spPr bwMode="auto">
                              <a:xfrm>
                                <a:off x="982494" y="93959"/>
                                <a:ext cx="1943734" cy="484504"/>
                              </a:xfrm>
                              <a:prstGeom prst="rect">
                                <a:avLst/>
                              </a:prstGeom>
                              <a:blipFill>
                                <a:blip r:embed="rId4"/>
                                <a:stretch>
                                  <a:fillRect/>
                                </a:stretch>
                              </a:blipFill>
                              <a:ln w="9525">
                                <a:noFill/>
                                <a:miter lim="800000"/>
                                <a:headEnd/>
                                <a:tailEnd/>
                              </a:ln>
                            </p:spPr>
                            <p:txBody>
                              <a:bodyPr/>
                              <a:lstStyle/>
                              <a:p>
                                <a:r>
                                  <a:rPr lang="en-US">
                                    <a:noFill/>
                                  </a:rPr>
                                  <a:t> </a:t>
                                </a:r>
                              </a:p>
                            </p:txBody>
                          </p:sp>
                        </mc:Fallback>
                      </mc:AlternateContent>
                      <mc:AlternateContent xmlns:mc="http://schemas.openxmlformats.org/markup-compatibility/2006" xmlns:a14="http://schemas.microsoft.com/office/drawing/2010/main">
                        <mc:Choice Requires="a14">
                          <p:sp>
                            <p:nvSpPr>
                              <p:cNvPr id="39" name="Text Box 2"/>
                              <p:cNvSpPr txBox="1"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4478333" y="21571"/>
                                <a:ext cx="1752599" cy="484504"/>
                              </a:xfrm>
                              <a:prstGeom prst="rect">
                                <a:avLst/>
                              </a:prstGeom>
                              <a:noFill/>
                              <a:ln w="9525">
                                <a:noFill/>
                                <a:miter lim="800000"/>
                                <a:headEnd/>
                                <a:tailEnd/>
                              </a:ln>
                            </p:spPr>
                            <p:txBody>
                              <a:bodyPr rot="0" vert="horz" wrap="square" lIns="91440" tIns="45720" rIns="91440" bIns="45720" anchor="t" anchorCtr="0">
                                <a:spAutoFit/>
                              </a:bodyPr>
                              <a:lstStyle/>
                              <a:p>
                                <a:pPr marL="0" marR="0">
                                  <a:lnSpc>
                                    <a:spcPct val="107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800"/>
                                  </a:spcAft>
                                </a:pPr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sSub>
                                        <m:sSubPr>
                                          <m:ctrlPr>
                                            <a:rPr lang="en-US" sz="1600" b="1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1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  <m:t>𝑬</m:t>
                                          </m:r>
                                        </m:e>
                                        <m:sub>
                                          <m:r>
                                            <a:rPr lang="en-US" sz="1600" b="1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  <m:t>𝑳𝒐𝒏𝒈</m:t>
                                          </m:r>
                                        </m:sub>
                                      </m:sSub>
                                    </m:oMath>
                                  </m:oMathPara>
                                </a14:m>
                                <a:endParaRPr lang="en-US" sz="1100">
                                  <a:effectLst/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endParaRPr>
                              </a:p>
                            </p:txBody>
                          </p:sp>
                        </mc:Choice>
                        <mc:Fallback xmlns="">
                          <p:sp>
                            <p:nvSpPr>
                              <p:cNvPr id="39" name="Text Box 2"/>
                              <p:cNvSpPr txBox="1">
                                <a:spLocks noRot="1" noChangeAspect="1" noMove="1" noResize="1" noEditPoints="1" noAdjustHandles="1" noChangeArrowheads="1" noChangeShapeType="1" noTextEdit="1"/>
                              </p:cNvSpPr>
                              <p:nvPr/>
                            </p:nvSpPr>
                            <p:spPr bwMode="auto">
                              <a:xfrm>
                                <a:off x="4478333" y="21571"/>
                                <a:ext cx="1752599" cy="484504"/>
                              </a:xfrm>
                              <a:prstGeom prst="rect">
                                <a:avLst/>
                              </a:prstGeom>
                              <a:blipFill>
                                <a:blip r:embed="rId5"/>
                                <a:stretch>
                                  <a:fillRect/>
                                </a:stretch>
                              </a:blipFill>
                              <a:ln w="9525">
                                <a:noFill/>
                                <a:miter lim="800000"/>
                                <a:headEnd/>
                                <a:tailEnd/>
                              </a:ln>
                            </p:spPr>
                            <p:txBody>
                              <a:bodyPr/>
                              <a:lstStyle/>
                              <a:p>
                                <a:r>
                                  <a:rPr lang="en-US">
                                    <a:noFill/>
                                  </a:rPr>
                                  <a:t> </a:t>
                                </a:r>
                              </a:p>
                            </p:txBody>
                          </p:sp>
                        </mc:Fallback>
                      </mc:AlternateContent>
                      <mc:AlternateContent xmlns:mc="http://schemas.openxmlformats.org/markup-compatibility/2006" xmlns:a14="http://schemas.microsoft.com/office/drawing/2010/main">
                        <mc:Choice Requires="a14">
                          <p:sp>
                            <p:nvSpPr>
                              <p:cNvPr id="40" name="Text Box 2"/>
                              <p:cNvSpPr txBox="1"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3097106" y="45328"/>
                                <a:ext cx="920409" cy="604703"/>
                              </a:xfrm>
                              <a:prstGeom prst="rect">
                                <a:avLst/>
                              </a:prstGeom>
                              <a:noFill/>
                              <a:ln w="9525">
                                <a:noFill/>
                                <a:miter lim="800000"/>
                                <a:headEnd/>
                                <a:tailEnd/>
                              </a:ln>
                            </p:spPr>
                            <p:txBody>
                              <a:bodyPr rot="0" vert="horz" wrap="square" lIns="91440" tIns="45720" rIns="91440" bIns="45720" anchor="t" anchorCtr="0">
                                <a:spAutoFit/>
                              </a:bodyPr>
                              <a:lstStyle/>
                              <a:p>
                                <a:pPr marL="0" marR="0">
                                  <a:lnSpc>
                                    <a:spcPct val="107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800"/>
                                  </a:spcAft>
                                </a:pPr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r>
                                        <a:rPr lang="en-US" sz="2500" b="1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𝑳</m:t>
                                      </m:r>
                                    </m:oMath>
                                  </m:oMathPara>
                                </a14:m>
                                <a:endParaRPr lang="en-US" sz="1100">
                                  <a:effectLst/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endParaRPr>
                              </a:p>
                            </p:txBody>
                          </p:sp>
                        </mc:Choice>
                        <mc:Fallback xmlns="">
                          <p:sp>
                            <p:nvSpPr>
                              <p:cNvPr id="40" name="Text Box 2"/>
                              <p:cNvSpPr txBox="1">
                                <a:spLocks noRot="1" noChangeAspect="1" noMove="1" noResize="1" noEditPoints="1" noAdjustHandles="1" noChangeArrowheads="1" noChangeShapeType="1" noTextEdit="1"/>
                              </p:cNvSpPr>
                              <p:nvPr/>
                            </p:nvSpPr>
                            <p:spPr bwMode="auto">
                              <a:xfrm>
                                <a:off x="3097106" y="45328"/>
                                <a:ext cx="920409" cy="604703"/>
                              </a:xfrm>
                              <a:prstGeom prst="rect">
                                <a:avLst/>
                              </a:prstGeom>
                              <a:blipFill>
                                <a:blip r:embed="rId6"/>
                                <a:stretch>
                                  <a:fillRect/>
                                </a:stretch>
                              </a:blipFill>
                              <a:ln w="9525">
                                <a:noFill/>
                                <a:miter lim="800000"/>
                                <a:headEnd/>
                                <a:tailEnd/>
                              </a:ln>
                            </p:spPr>
                            <p:txBody>
                              <a:bodyPr/>
                              <a:lstStyle/>
                              <a:p>
                                <a:r>
                                  <a:rPr lang="en-US">
                                    <a:noFill/>
                                  </a:rPr>
                                  <a:t> </a:t>
                                </a:r>
                              </a:p>
                            </p:txBody>
                          </p:sp>
                        </mc:Fallback>
                      </mc:AlternateContent>
                      <mc:AlternateContent xmlns:mc="http://schemas.openxmlformats.org/markup-compatibility/2006" xmlns:a14="http://schemas.microsoft.com/office/drawing/2010/main">
                        <mc:Choice Requires="a14">
                          <p:sp>
                            <p:nvSpPr>
                              <p:cNvPr id="41" name="Text Box 2"/>
                              <p:cNvSpPr txBox="1"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751051" y="1409668"/>
                                <a:ext cx="921044" cy="604703"/>
                              </a:xfrm>
                              <a:prstGeom prst="rect">
                                <a:avLst/>
                              </a:prstGeom>
                              <a:noFill/>
                              <a:ln w="9525">
                                <a:noFill/>
                                <a:miter lim="800000"/>
                                <a:headEnd/>
                                <a:tailEnd/>
                              </a:ln>
                            </p:spPr>
                            <p:txBody>
                              <a:bodyPr rot="0" vert="horz" wrap="square" lIns="91440" tIns="45720" rIns="91440" bIns="45720" anchor="t" anchorCtr="0">
                                <a:spAutoFit/>
                              </a:bodyPr>
                              <a:lstStyle/>
                              <a:p>
                                <a:pPr marL="0" marR="0">
                                  <a:lnSpc>
                                    <a:spcPct val="107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800"/>
                                  </a:spcAft>
                                </a:pPr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r>
                                        <a:rPr lang="en-US" sz="2500" b="1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𝑾</m:t>
                                      </m:r>
                                    </m:oMath>
                                  </m:oMathPara>
                                </a14:m>
                                <a:endParaRPr lang="en-US" sz="1100">
                                  <a:effectLst/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endParaRPr>
                              </a:p>
                            </p:txBody>
                          </p:sp>
                        </mc:Choice>
                        <mc:Fallback xmlns="">
                          <p:sp>
                            <p:nvSpPr>
                              <p:cNvPr id="41" name="Text Box 2"/>
                              <p:cNvSpPr txBox="1">
                                <a:spLocks noRot="1" noChangeAspect="1" noMove="1" noResize="1" noEditPoints="1" noAdjustHandles="1" noChangeArrowheads="1" noChangeShapeType="1" noTextEdit="1"/>
                              </p:cNvSpPr>
                              <p:nvPr/>
                            </p:nvSpPr>
                            <p:spPr bwMode="auto">
                              <a:xfrm>
                                <a:off x="751051" y="1409668"/>
                                <a:ext cx="921044" cy="604703"/>
                              </a:xfrm>
                              <a:prstGeom prst="rect">
                                <a:avLst/>
                              </a:prstGeom>
                              <a:blipFill>
                                <a:blip r:embed="rId7"/>
                                <a:stretch>
                                  <a:fillRect/>
                                </a:stretch>
                              </a:blipFill>
                              <a:ln w="9525">
                                <a:noFill/>
                                <a:miter lim="800000"/>
                                <a:headEnd/>
                                <a:tailEnd/>
                              </a:ln>
                            </p:spPr>
                            <p:txBody>
                              <a:bodyPr/>
                              <a:lstStyle/>
                              <a:p>
                                <a:r>
                                  <a:rPr lang="en-US">
                                    <a:noFill/>
                                  </a:rPr>
                                  <a:t> </a:t>
                                </a:r>
                              </a:p>
                            </p:txBody>
                          </p:sp>
                        </mc:Fallback>
                      </mc:AlternateContent>
                      <mc:AlternateContent xmlns:mc="http://schemas.openxmlformats.org/markup-compatibility/2006" xmlns:a14="http://schemas.microsoft.com/office/drawing/2010/main">
                        <mc:Choice Requires="a14">
                          <p:sp>
                            <p:nvSpPr>
                              <p:cNvPr id="42" name="Text Box 2"/>
                              <p:cNvSpPr txBox="1"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176101" y="78042"/>
                                <a:ext cx="1943723" cy="487192"/>
                              </a:xfrm>
                              <a:prstGeom prst="rect">
                                <a:avLst/>
                              </a:prstGeom>
                              <a:noFill/>
                              <a:ln w="9525">
                                <a:noFill/>
                                <a:miter lim="800000"/>
                                <a:headEnd/>
                                <a:tailEnd/>
                              </a:ln>
                            </p:spPr>
                            <p:txBody>
                              <a:bodyPr rot="0" vert="horz" wrap="square" lIns="91440" tIns="45720" rIns="91440" bIns="45720" anchor="t" anchorCtr="0">
                                <a:spAutoFit/>
                              </a:bodyPr>
                              <a:lstStyle/>
                              <a:p>
                                <a:pPr marL="0" marR="0">
                                  <a:lnSpc>
                                    <a:spcPct val="107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800"/>
                                  </a:spcAft>
                                </a:pPr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sSub>
                                        <m:sSubPr>
                                          <m:ctrlPr>
                                            <a:rPr lang="en-US" sz="1600" b="1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1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  <m:t>𝑬</m:t>
                                          </m:r>
                                        </m:e>
                                        <m:sub>
                                          <m:r>
                                            <a:rPr lang="en-US" sz="1600" b="1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  <m:t>𝑫𝒆𝒍𝒂𝒚</m:t>
                                          </m:r>
                                        </m:sub>
                                      </m:sSub>
                                    </m:oMath>
                                  </m:oMathPara>
                                </a14:m>
                                <a:endParaRPr lang="en-US" sz="1100" dirty="0">
                                  <a:effectLst/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endParaRPr>
                              </a:p>
                            </p:txBody>
                          </p:sp>
                        </mc:Choice>
                        <mc:Fallback xmlns="">
                          <p:sp>
                            <p:nvSpPr>
                              <p:cNvPr id="42" name="Text Box 2"/>
                              <p:cNvSpPr txBox="1">
                                <a:spLocks noRot="1" noChangeAspect="1" noMove="1" noResize="1" noEditPoints="1" noAdjustHandles="1" noChangeArrowheads="1" noChangeShapeType="1" noTextEdit="1"/>
                              </p:cNvSpPr>
                              <p:nvPr/>
                            </p:nvSpPr>
                            <p:spPr bwMode="auto">
                              <a:xfrm>
                                <a:off x="176101" y="78042"/>
                                <a:ext cx="1943723" cy="487192"/>
                              </a:xfrm>
                              <a:prstGeom prst="rect">
                                <a:avLst/>
                              </a:prstGeom>
                              <a:blipFill>
                                <a:blip r:embed="rId8"/>
                                <a:stretch>
                                  <a:fillRect/>
                                </a:stretch>
                              </a:blipFill>
                              <a:ln w="9525">
                                <a:noFill/>
                                <a:miter lim="800000"/>
                                <a:headEnd/>
                                <a:tailEnd/>
                              </a:ln>
                            </p:spPr>
                            <p:txBody>
                              <a:bodyPr/>
                              <a:lstStyle/>
                              <a:p>
                                <a:r>
                                  <a:rPr lang="en-US">
                                    <a:noFill/>
                                  </a:rPr>
                                  <a:t> </a:t>
                                </a:r>
                              </a:p>
                            </p:txBody>
                          </p:sp>
                        </mc:Fallback>
                      </mc:AlternateContent>
                    </p:grpSp>
                    <p:cxnSp>
                      <p:nvCxnSpPr>
                        <p:cNvPr id="28" name="Straight Arrow Connector 27"/>
                        <p:cNvCxnSpPr/>
                        <p:nvPr/>
                      </p:nvCxnSpPr>
                      <p:spPr>
                        <a:xfrm>
                          <a:off x="1133475" y="714375"/>
                          <a:ext cx="600075" cy="0"/>
                        </a:xfrm>
                        <a:prstGeom prst="straightConnector1">
                          <a:avLst/>
                        </a:prstGeom>
                        <a:ln w="28575">
                          <a:solidFill>
                            <a:schemeClr val="tx1"/>
                          </a:solidFill>
                          <a:prstDash val="sysDash"/>
                          <a:headEnd type="triangle"/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9" name="Straight Arrow Connector 28"/>
                        <p:cNvCxnSpPr/>
                        <p:nvPr/>
                      </p:nvCxnSpPr>
                      <p:spPr>
                        <a:xfrm>
                          <a:off x="4514849" y="712926"/>
                          <a:ext cx="640387" cy="0"/>
                        </a:xfrm>
                        <a:prstGeom prst="straightConnector1">
                          <a:avLst/>
                        </a:prstGeom>
                        <a:ln w="28575">
                          <a:solidFill>
                            <a:schemeClr val="tx1"/>
                          </a:solidFill>
                          <a:prstDash val="sysDash"/>
                          <a:headEnd type="triangle"/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0" name="Straight Arrow Connector 29"/>
                        <p:cNvCxnSpPr/>
                        <p:nvPr/>
                      </p:nvCxnSpPr>
                      <p:spPr>
                        <a:xfrm rot="16200000">
                          <a:off x="854514" y="1144489"/>
                          <a:ext cx="281696" cy="0"/>
                        </a:xfrm>
                        <a:prstGeom prst="straightConnector1">
                          <a:avLst/>
                        </a:prstGeom>
                        <a:ln w="28575">
                          <a:solidFill>
                            <a:schemeClr val="tx1"/>
                          </a:solidFill>
                          <a:prstDash val="sysDash"/>
                          <a:headEnd type="triangle"/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1" name="Straight Arrow Connector 30"/>
                        <p:cNvCxnSpPr/>
                        <p:nvPr/>
                      </p:nvCxnSpPr>
                      <p:spPr>
                        <a:xfrm rot="16200000">
                          <a:off x="854019" y="2702627"/>
                          <a:ext cx="281696" cy="0"/>
                        </a:xfrm>
                        <a:prstGeom prst="straightConnector1">
                          <a:avLst/>
                        </a:prstGeom>
                        <a:ln w="28575">
                          <a:solidFill>
                            <a:schemeClr val="tx1"/>
                          </a:solidFill>
                          <a:prstDash val="sysDash"/>
                          <a:headEnd type="triangle"/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2" name="Straight Arrow Connector 31"/>
                        <p:cNvCxnSpPr/>
                        <p:nvPr/>
                      </p:nvCxnSpPr>
                      <p:spPr>
                        <a:xfrm rot="16200000">
                          <a:off x="399218" y="1916243"/>
                          <a:ext cx="1192292" cy="0"/>
                        </a:xfrm>
                        <a:prstGeom prst="straightConnector1">
                          <a:avLst/>
                        </a:prstGeom>
                        <a:ln w="28575">
                          <a:solidFill>
                            <a:schemeClr val="tx1"/>
                          </a:solidFill>
                          <a:prstDash val="sysDash"/>
                          <a:headEnd type="triangle"/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3" name="Straight Arrow Connector 32"/>
                        <p:cNvCxnSpPr/>
                        <p:nvPr/>
                      </p:nvCxnSpPr>
                      <p:spPr>
                        <a:xfrm>
                          <a:off x="1744525" y="714376"/>
                          <a:ext cx="2750286" cy="0"/>
                        </a:xfrm>
                        <a:prstGeom prst="straightConnector1">
                          <a:avLst/>
                        </a:prstGeom>
                        <a:ln w="28575">
                          <a:solidFill>
                            <a:schemeClr val="tx1"/>
                          </a:solidFill>
                          <a:prstDash val="sysDash"/>
                          <a:headEnd type="triangle"/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4" name="Straight Arrow Connector 33"/>
                        <p:cNvCxnSpPr/>
                        <p:nvPr/>
                      </p:nvCxnSpPr>
                      <p:spPr>
                        <a:xfrm>
                          <a:off x="91405" y="714531"/>
                          <a:ext cx="1026702" cy="0"/>
                        </a:xfrm>
                        <a:prstGeom prst="straightConnector1">
                          <a:avLst/>
                        </a:prstGeom>
                        <a:ln w="28575">
                          <a:solidFill>
                            <a:schemeClr val="tx1"/>
                          </a:solidFill>
                          <a:prstDash val="sysDash"/>
                          <a:headEnd type="triangle"/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26" name="Rectangle 25"/>
                      <p:cNvSpPr/>
                      <p:nvPr/>
                    </p:nvSpPr>
                    <p:spPr>
                      <a:xfrm>
                        <a:off x="2316104" y="1311536"/>
                        <a:ext cx="2719614" cy="118318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n-US"/>
                      </a:p>
                    </p:txBody>
                  </p:sp>
                </p:grpSp>
              </p:grpSp>
            </p:grpSp>
            <p:pic>
              <p:nvPicPr>
                <p:cNvPr id="20" name="Picture 19" descr="Image result for car top view no background"/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083135" y="1311965"/>
                  <a:ext cx="2639071" cy="119634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cxnSp>
            <p:nvCxnSpPr>
              <p:cNvPr id="17" name="Straight Connector 16"/>
              <p:cNvCxnSpPr/>
              <p:nvPr/>
            </p:nvCxnSpPr>
            <p:spPr>
              <a:xfrm flipV="1">
                <a:off x="6646459" y="204716"/>
                <a:ext cx="0" cy="2573598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 Box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348975" y="54639"/>
                    <a:ext cx="1398931" cy="36741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 marL="0" marR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en-US" sz="1600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𝑫𝒆𝒍𝒂𝒚</m:t>
                              </m:r>
                            </m:sub>
                          </m:sSub>
                        </m:oMath>
                      </m:oMathPara>
                    </a14:m>
                    <a:endParaRPr lang="en-US" sz="110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8" name="Text Box 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5348975" y="54639"/>
                    <a:ext cx="1398931" cy="36741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5" name="Straight Arrow Connector 14"/>
            <p:cNvCxnSpPr/>
            <p:nvPr/>
          </p:nvCxnSpPr>
          <p:spPr>
            <a:xfrm>
              <a:off x="5515363" y="479957"/>
              <a:ext cx="112471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3049325" y="2163248"/>
            <a:ext cx="5256475" cy="492443"/>
            <a:chOff x="3049325" y="2163248"/>
            <a:chExt cx="5256475" cy="492443"/>
          </a:xfrm>
        </p:grpSpPr>
        <p:sp>
          <p:nvSpPr>
            <p:cNvPr id="54" name="Rectangle 53"/>
            <p:cNvSpPr/>
            <p:nvPr/>
          </p:nvSpPr>
          <p:spPr>
            <a:xfrm>
              <a:off x="4522853" y="2163248"/>
              <a:ext cx="3782947" cy="492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+mj-lt"/>
                </a:rPr>
                <a:t>150 milliseconds</a:t>
              </a:r>
            </a:p>
            <a:p>
              <a:r>
                <a:rPr lang="en-US" sz="800" i="1" dirty="0">
                  <a:solidFill>
                    <a:schemeClr val="tx2"/>
                  </a:solidFill>
                  <a:latin typeface="+mj-lt"/>
                </a:rPr>
                <a:t>(Source: our implementation)</a:t>
              </a:r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>
              <a:off x="3049325" y="2230986"/>
              <a:ext cx="1473528" cy="178483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C7290-4611-42A6-9F46-C799A971ACB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86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r>
              <a:rPr lang="en-US" sz="3600" dirty="0"/>
              <a:t>Real-life Computation and Network Delay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C7290-4611-42A6-9F46-C799A971ACB9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C5C5C307-40AB-4D8C-B6D1-10A0FF4156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6251635"/>
              </p:ext>
            </p:extLst>
          </p:nvPr>
        </p:nvGraphicFramePr>
        <p:xfrm>
          <a:off x="0" y="914400"/>
          <a:ext cx="9144000" cy="5333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91837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Large is the RTD Buffer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Using our real-life implementation, we measured how big a Safety Buffer considering RTD needed to be.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𝐷𝑒𝑙𝑎𝑦</m:t>
                        </m:r>
                      </m:sub>
                    </m:sSub>
                  </m:oMath>
                </a14:m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3200" b="1" dirty="0"/>
                  <a:t>.45m      </a:t>
                </a:r>
                <a:r>
                  <a:rPr lang="en-US" sz="1400" dirty="0"/>
                  <a:t>@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𝑀𝑎𝑥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𝑜𝑢𝑟</m:t>
                    </m:r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8.5</m:t>
                        </m:r>
                      </m:den>
                    </m:f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𝑚𝑜𝑑𝑒𝑙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3.0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1400" i="1" dirty="0"/>
                  <a:t>, 12.6km/h</a:t>
                </a:r>
                <a:br>
                  <a:rPr lang="en-US" sz="1400" i="1" dirty="0"/>
                </a:br>
                <a:endParaRPr lang="en-US" sz="1400" dirty="0"/>
              </a:p>
              <a:p>
                <a:pPr lvl="2"/>
                <a:r>
                  <a:rPr lang="en-US" b="1" dirty="0"/>
                  <a:t>3x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𝐿𝑜𝑛𝑔</m:t>
                        </m:r>
                      </m:sub>
                    </m:sSub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696" t="-10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Group 34"/>
          <p:cNvGrpSpPr/>
          <p:nvPr/>
        </p:nvGrpSpPr>
        <p:grpSpPr>
          <a:xfrm>
            <a:off x="2133600" y="2590800"/>
            <a:ext cx="6400800" cy="3242403"/>
            <a:chOff x="0" y="1"/>
            <a:chExt cx="6747510" cy="2814955"/>
          </a:xfrm>
        </p:grpSpPr>
        <p:grpSp>
          <p:nvGrpSpPr>
            <p:cNvPr id="36" name="Group 35"/>
            <p:cNvGrpSpPr/>
            <p:nvPr/>
          </p:nvGrpSpPr>
          <p:grpSpPr>
            <a:xfrm>
              <a:off x="0" y="1"/>
              <a:ext cx="6747510" cy="2814955"/>
              <a:chOff x="0" y="1"/>
              <a:chExt cx="6747906" cy="2815092"/>
            </a:xfrm>
          </p:grpSpPr>
          <p:grpSp>
            <p:nvGrpSpPr>
              <p:cNvPr id="38" name="Group 37"/>
              <p:cNvGrpSpPr/>
              <p:nvPr/>
            </p:nvGrpSpPr>
            <p:grpSpPr>
              <a:xfrm>
                <a:off x="0" y="1"/>
                <a:ext cx="6652261" cy="2815092"/>
                <a:chOff x="-67981" y="221832"/>
                <a:chExt cx="6653338" cy="2815313"/>
              </a:xfrm>
            </p:grpSpPr>
            <p:grpSp>
              <p:nvGrpSpPr>
                <p:cNvPr id="41" name="Group 40"/>
                <p:cNvGrpSpPr/>
                <p:nvPr/>
              </p:nvGrpSpPr>
              <p:grpSpPr>
                <a:xfrm>
                  <a:off x="-67981" y="221832"/>
                  <a:ext cx="6653338" cy="2815313"/>
                  <a:chOff x="212369" y="221832"/>
                  <a:chExt cx="6653338" cy="2815313"/>
                </a:xfrm>
              </p:grpSpPr>
              <p:sp>
                <p:nvSpPr>
                  <p:cNvPr id="43" name="Rounded Rectangle 3"/>
                  <p:cNvSpPr/>
                  <p:nvPr/>
                </p:nvSpPr>
                <p:spPr>
                  <a:xfrm>
                    <a:off x="655945" y="995390"/>
                    <a:ext cx="6175932" cy="1849008"/>
                  </a:xfrm>
                  <a:prstGeom prst="roundRect">
                    <a:avLst/>
                  </a:prstGeom>
                  <a:solidFill>
                    <a:srgbClr val="00B0F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grpSp>
                <p:nvGrpSpPr>
                  <p:cNvPr id="44" name="Group 43"/>
                  <p:cNvGrpSpPr/>
                  <p:nvPr/>
                </p:nvGrpSpPr>
                <p:grpSpPr>
                  <a:xfrm>
                    <a:off x="212369" y="221832"/>
                    <a:ext cx="6653338" cy="2815313"/>
                    <a:chOff x="212395" y="1763553"/>
                    <a:chExt cx="6653969" cy="2815313"/>
                  </a:xfrm>
                </p:grpSpPr>
                <p:sp>
                  <p:nvSpPr>
                    <p:cNvPr id="45" name="Rounded Rectangle 30"/>
                    <p:cNvSpPr/>
                    <p:nvPr/>
                  </p:nvSpPr>
                  <p:spPr>
                    <a:xfrm>
                      <a:off x="1689128" y="2539334"/>
                      <a:ext cx="4005501" cy="1839647"/>
                    </a:xfrm>
                    <a:prstGeom prst="roundRect">
                      <a:avLst/>
                    </a:prstGeom>
                    <a:solidFill>
                      <a:srgbClr val="FB7E17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46" name="Group 45"/>
                    <p:cNvGrpSpPr/>
                    <p:nvPr/>
                  </p:nvGrpSpPr>
                  <p:grpSpPr>
                    <a:xfrm>
                      <a:off x="212395" y="1763553"/>
                      <a:ext cx="6653969" cy="2815313"/>
                      <a:chOff x="212395" y="221832"/>
                      <a:chExt cx="6653969" cy="2815313"/>
                    </a:xfrm>
                  </p:grpSpPr>
                  <p:grpSp>
                    <p:nvGrpSpPr>
                      <p:cNvPr id="47" name="Group 46"/>
                      <p:cNvGrpSpPr/>
                      <p:nvPr/>
                    </p:nvGrpSpPr>
                    <p:grpSpPr>
                      <a:xfrm>
                        <a:off x="212395" y="221832"/>
                        <a:ext cx="6653969" cy="2815313"/>
                        <a:chOff x="-338248" y="229850"/>
                        <a:chExt cx="6655455" cy="2816165"/>
                      </a:xfrm>
                    </p:grpSpPr>
                    <p:grpSp>
                      <p:nvGrpSpPr>
                        <p:cNvPr id="49" name="Group 48"/>
                        <p:cNvGrpSpPr/>
                        <p:nvPr/>
                      </p:nvGrpSpPr>
                      <p:grpSpPr>
                        <a:xfrm>
                          <a:off x="-338248" y="229850"/>
                          <a:ext cx="6655455" cy="2816165"/>
                          <a:chOff x="176101" y="21571"/>
                          <a:chExt cx="6655455" cy="2816165"/>
                        </a:xfrm>
                      </p:grpSpPr>
                      <p:grpSp>
                        <p:nvGrpSpPr>
                          <p:cNvPr id="57" name="Group 56"/>
                          <p:cNvGrpSpPr/>
                          <p:nvPr/>
                        </p:nvGrpSpPr>
                        <p:grpSpPr>
                          <a:xfrm>
                            <a:off x="537882" y="207784"/>
                            <a:ext cx="6293674" cy="2629952"/>
                            <a:chOff x="-271743" y="207784"/>
                            <a:chExt cx="6293674" cy="2629952"/>
                          </a:xfrm>
                        </p:grpSpPr>
                        <p:grpSp>
                          <p:nvGrpSpPr>
                            <p:cNvPr id="65" name="Group 64"/>
                            <p:cNvGrpSpPr/>
                            <p:nvPr/>
                          </p:nvGrpSpPr>
                          <p:grpSpPr>
                            <a:xfrm>
                              <a:off x="-203890" y="207784"/>
                              <a:ext cx="5067279" cy="2629952"/>
                              <a:chOff x="-203890" y="207784"/>
                              <a:chExt cx="5067279" cy="2629952"/>
                            </a:xfrm>
                          </p:grpSpPr>
                          <p:cxnSp>
                            <p:nvCxnSpPr>
                              <p:cNvPr id="70" name="Straight Connector 69"/>
                              <p:cNvCxnSpPr/>
                              <p:nvPr/>
                            </p:nvCxnSpPr>
                            <p:spPr>
                              <a:xfrm flipV="1">
                                <a:off x="822831" y="239165"/>
                                <a:ext cx="0" cy="2574579"/>
                              </a:xfrm>
                              <a:prstGeom prst="line">
                                <a:avLst/>
                              </a:prstGeom>
                              <a:ln w="28575">
                                <a:solidFill>
                                  <a:schemeClr val="tx1"/>
                                </a:solidFill>
                                <a:prstDash val="dash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71" name="Straight Connector 70"/>
                              <p:cNvCxnSpPr/>
                              <p:nvPr/>
                            </p:nvCxnSpPr>
                            <p:spPr>
                              <a:xfrm flipV="1">
                                <a:off x="1443231" y="207784"/>
                                <a:ext cx="0" cy="2600325"/>
                              </a:xfrm>
                              <a:prstGeom prst="line">
                                <a:avLst/>
                              </a:prstGeom>
                              <a:ln w="28575">
                                <a:solidFill>
                                  <a:schemeClr val="tx1"/>
                                </a:solidFill>
                                <a:prstDash val="dash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72" name="Straight Connector 71"/>
                              <p:cNvCxnSpPr/>
                              <p:nvPr/>
                            </p:nvCxnSpPr>
                            <p:spPr>
                              <a:xfrm flipV="1">
                                <a:off x="4863389" y="220659"/>
                                <a:ext cx="0" cy="2574579"/>
                              </a:xfrm>
                              <a:prstGeom prst="line">
                                <a:avLst/>
                              </a:prstGeom>
                              <a:ln w="28575">
                                <a:solidFill>
                                  <a:schemeClr val="tx1"/>
                                </a:solidFill>
                                <a:prstDash val="dash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73" name="Straight Connector 72"/>
                              <p:cNvCxnSpPr/>
                              <p:nvPr/>
                            </p:nvCxnSpPr>
                            <p:spPr>
                              <a:xfrm flipV="1">
                                <a:off x="4211638" y="233051"/>
                                <a:ext cx="0" cy="2574579"/>
                              </a:xfrm>
                              <a:prstGeom prst="line">
                                <a:avLst/>
                              </a:prstGeom>
                              <a:ln w="28575">
                                <a:solidFill>
                                  <a:schemeClr val="tx1"/>
                                </a:solidFill>
                                <a:prstDash val="dash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74" name="Straight Connector 73"/>
                              <p:cNvCxnSpPr/>
                              <p:nvPr/>
                            </p:nvCxnSpPr>
                            <p:spPr>
                              <a:xfrm flipH="1" flipV="1">
                                <a:off x="-203890" y="267441"/>
                                <a:ext cx="3501" cy="2570295"/>
                              </a:xfrm>
                              <a:prstGeom prst="line">
                                <a:avLst/>
                              </a:prstGeom>
                              <a:ln w="28575">
                                <a:solidFill>
                                  <a:schemeClr val="tx1"/>
                                </a:solidFill>
                                <a:prstDash val="dash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</p:grpSp>
                        <p:cxnSp>
                          <p:nvCxnSpPr>
                            <p:cNvPr id="66" name="Straight Connector 65"/>
                            <p:cNvCxnSpPr/>
                            <p:nvPr/>
                          </p:nvCxnSpPr>
                          <p:spPr>
                            <a:xfrm flipH="1">
                              <a:off x="-210304" y="2652712"/>
                              <a:ext cx="6232235" cy="0"/>
                            </a:xfrm>
                            <a:prstGeom prst="line">
                              <a:avLst/>
                            </a:prstGeom>
                            <a:ln w="28575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prstDash val="dash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67" name="Straight Connector 66"/>
                            <p:cNvCxnSpPr/>
                            <p:nvPr/>
                          </p:nvCxnSpPr>
                          <p:spPr>
                            <a:xfrm flipH="1">
                              <a:off x="-271743" y="2317701"/>
                              <a:ext cx="6286996" cy="0"/>
                            </a:xfrm>
                            <a:prstGeom prst="line">
                              <a:avLst/>
                            </a:prstGeom>
                            <a:ln w="28575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prstDash val="dash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68" name="Straight Connector 67"/>
                            <p:cNvCxnSpPr/>
                            <p:nvPr/>
                          </p:nvCxnSpPr>
                          <p:spPr>
                            <a:xfrm flipH="1" flipV="1">
                              <a:off x="-217131" y="1091658"/>
                              <a:ext cx="6225560" cy="1"/>
                            </a:xfrm>
                            <a:prstGeom prst="line">
                              <a:avLst/>
                            </a:prstGeom>
                            <a:ln w="28575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prstDash val="dash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69" name="Straight Connector 68"/>
                            <p:cNvCxnSpPr/>
                            <p:nvPr/>
                          </p:nvCxnSpPr>
                          <p:spPr>
                            <a:xfrm flipH="1" flipV="1">
                              <a:off x="-203854" y="774803"/>
                              <a:ext cx="6198629" cy="11333"/>
                            </a:xfrm>
                            <a:prstGeom prst="line">
                              <a:avLst/>
                            </a:prstGeom>
                            <a:ln w="28575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prstDash val="dash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mc:AlternateContent xmlns:mc="http://schemas.openxmlformats.org/markup-compatibility/2006" xmlns:a14="http://schemas.microsoft.com/office/drawing/2010/main">
                        <mc:Choice Requires="a14">
                          <p:sp>
                            <p:nvSpPr>
                              <p:cNvPr id="58" name="Text Box 2"/>
                              <p:cNvSpPr txBox="1"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737720" y="736339"/>
                                <a:ext cx="697382" cy="459739"/>
                              </a:xfrm>
                              <a:prstGeom prst="rect">
                                <a:avLst/>
                              </a:prstGeom>
                              <a:noFill/>
                              <a:ln w="9525">
                                <a:noFill/>
                                <a:miter lim="800000"/>
                                <a:headEnd/>
                                <a:tailEnd/>
                              </a:ln>
                            </p:spPr>
                            <p:txBody>
                              <a:bodyPr rot="0" vert="horz" wrap="square" lIns="91440" tIns="45720" rIns="91440" bIns="45720" anchor="t" anchorCtr="0">
                                <a:spAutoFit/>
                              </a:bodyPr>
                              <a:lstStyle/>
                              <a:p>
                                <a:pPr marL="0" marR="0">
                                  <a:lnSpc>
                                    <a:spcPct val="107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800"/>
                                  </a:spcAft>
                                </a:pPr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sSub>
                                        <m:sSubPr>
                                          <m:ctrlPr>
                                            <a:rPr lang="en-US" sz="1600" b="1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1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  <m:t>𝑬</m:t>
                                          </m:r>
                                        </m:e>
                                        <m:sub>
                                          <m:r>
                                            <a:rPr lang="en-US" sz="1600" b="1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  <m:t>𝑳𝒂𝒕</m:t>
                                          </m:r>
                                        </m:sub>
                                      </m:sSub>
                                    </m:oMath>
                                  </m:oMathPara>
                                </a14:m>
                                <a:endParaRPr lang="en-US" sz="1100">
                                  <a:effectLst/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endParaRPr>
                              </a:p>
                            </p:txBody>
                          </p:sp>
                        </mc:Choice>
                        <mc:Fallback xmlns="">
                          <p:sp>
                            <p:nvSpPr>
                              <p:cNvPr id="58" name="Text Box 2"/>
                              <p:cNvSpPr txBox="1">
                                <a:spLocks noRot="1" noChangeAspect="1" noMove="1" noResize="1" noEditPoints="1" noAdjustHandles="1" noChangeArrowheads="1" noChangeShapeType="1" noTextEdit="1"/>
                              </p:cNvSpPr>
                              <p:nvPr/>
                            </p:nvSpPr>
                            <p:spPr bwMode="auto">
                              <a:xfrm>
                                <a:off x="737720" y="736339"/>
                                <a:ext cx="697382" cy="459739"/>
                              </a:xfrm>
                              <a:prstGeom prst="rect">
                                <a:avLst/>
                              </a:prstGeom>
                              <a:blipFill>
                                <a:blip r:embed="rId3"/>
                                <a:stretch>
                                  <a:fillRect/>
                                </a:stretch>
                              </a:blipFill>
                              <a:ln w="9525">
                                <a:noFill/>
                                <a:miter lim="800000"/>
                                <a:headEnd/>
                                <a:tailEnd/>
                              </a:ln>
                            </p:spPr>
                            <p:txBody>
                              <a:bodyPr/>
                              <a:lstStyle/>
                              <a:p>
                                <a:r>
                                  <a:rPr lang="en-US">
                                    <a:noFill/>
                                  </a:rPr>
                                  <a:t> </a:t>
                                </a:r>
                              </a:p>
                            </p:txBody>
                          </p:sp>
                        </mc:Fallback>
                      </mc:AlternateContent>
                      <mc:AlternateContent xmlns:mc="http://schemas.openxmlformats.org/markup-compatibility/2006" xmlns:a14="http://schemas.microsoft.com/office/drawing/2010/main">
                        <mc:Choice Requires="a14">
                          <p:sp>
                            <p:nvSpPr>
                              <p:cNvPr id="59" name="Text Box 2"/>
                              <p:cNvSpPr txBox="1"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631740" y="2295144"/>
                                <a:ext cx="771373" cy="459739"/>
                              </a:xfrm>
                              <a:prstGeom prst="rect">
                                <a:avLst/>
                              </a:prstGeom>
                              <a:noFill/>
                              <a:ln w="9525">
                                <a:noFill/>
                                <a:miter lim="800000"/>
                                <a:headEnd/>
                                <a:tailEnd/>
                              </a:ln>
                            </p:spPr>
                            <p:txBody>
                              <a:bodyPr rot="0" vert="horz" wrap="square" lIns="91440" tIns="45720" rIns="91440" bIns="45720" anchor="t" anchorCtr="0">
                                <a:spAutoFit/>
                              </a:bodyPr>
                              <a:lstStyle/>
                              <a:p>
                                <a:pPr marL="0" marR="0">
                                  <a:lnSpc>
                                    <a:spcPct val="107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800"/>
                                  </a:spcAft>
                                </a:pPr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sSub>
                                        <m:sSubPr>
                                          <m:ctrlPr>
                                            <a:rPr lang="en-US" sz="1600" b="1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1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  <m:t>𝑬</m:t>
                                          </m:r>
                                        </m:e>
                                        <m:sub>
                                          <m:r>
                                            <a:rPr lang="en-US" sz="1600" b="1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  <m:t>𝑳𝒂𝒕</m:t>
                                          </m:r>
                                        </m:sub>
                                      </m:sSub>
                                    </m:oMath>
                                  </m:oMathPara>
                                </a14:m>
                                <a:endParaRPr lang="en-US" sz="1100">
                                  <a:effectLst/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endParaRPr>
                              </a:p>
                            </p:txBody>
                          </p:sp>
                        </mc:Choice>
                        <mc:Fallback xmlns="">
                          <p:sp>
                            <p:nvSpPr>
                              <p:cNvPr id="59" name="Text Box 2"/>
                              <p:cNvSpPr txBox="1">
                                <a:spLocks noRot="1" noChangeAspect="1" noMove="1" noResize="1" noEditPoints="1" noAdjustHandles="1" noChangeArrowheads="1" noChangeShapeType="1" noTextEdit="1"/>
                              </p:cNvSpPr>
                              <p:nvPr/>
                            </p:nvSpPr>
                            <p:spPr bwMode="auto">
                              <a:xfrm>
                                <a:off x="631740" y="2295144"/>
                                <a:ext cx="771373" cy="459739"/>
                              </a:xfrm>
                              <a:prstGeom prst="rect">
                                <a:avLst/>
                              </a:prstGeom>
                              <a:blipFill>
                                <a:blip r:embed="rId4"/>
                                <a:stretch>
                                  <a:fillRect/>
                                </a:stretch>
                              </a:blipFill>
                              <a:ln w="9525">
                                <a:noFill/>
                                <a:miter lim="800000"/>
                                <a:headEnd/>
                                <a:tailEnd/>
                              </a:ln>
                            </p:spPr>
                            <p:txBody>
                              <a:bodyPr/>
                              <a:lstStyle/>
                              <a:p>
                                <a:r>
                                  <a:rPr lang="en-US">
                                    <a:noFill/>
                                  </a:rPr>
                                  <a:t> </a:t>
                                </a:r>
                              </a:p>
                            </p:txBody>
                          </p:sp>
                        </mc:Fallback>
                      </mc:AlternateContent>
                      <mc:AlternateContent xmlns:mc="http://schemas.openxmlformats.org/markup-compatibility/2006" xmlns:a14="http://schemas.microsoft.com/office/drawing/2010/main">
                        <mc:Choice Requires="a14">
                          <p:sp>
                            <p:nvSpPr>
                              <p:cNvPr id="60" name="Text Box 2"/>
                              <p:cNvSpPr txBox="1"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982494" y="93959"/>
                                <a:ext cx="1943734" cy="484504"/>
                              </a:xfrm>
                              <a:prstGeom prst="rect">
                                <a:avLst/>
                              </a:prstGeom>
                              <a:noFill/>
                              <a:ln w="9525">
                                <a:noFill/>
                                <a:miter lim="800000"/>
                                <a:headEnd/>
                                <a:tailEnd/>
                              </a:ln>
                            </p:spPr>
                            <p:txBody>
                              <a:bodyPr rot="0" vert="horz" wrap="square" lIns="91440" tIns="45720" rIns="91440" bIns="45720" anchor="t" anchorCtr="0">
                                <a:spAutoFit/>
                              </a:bodyPr>
                              <a:lstStyle/>
                              <a:p>
                                <a:pPr marL="0" marR="0">
                                  <a:lnSpc>
                                    <a:spcPct val="107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800"/>
                                  </a:spcAft>
                                </a:pPr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sSub>
                                        <m:sSubPr>
                                          <m:ctrlPr>
                                            <a:rPr lang="en-US" sz="1600" b="1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1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  <m:t>𝑬</m:t>
                                          </m:r>
                                        </m:e>
                                        <m:sub>
                                          <m:r>
                                            <a:rPr lang="en-US" sz="1600" b="1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  <m:t>𝑳𝒐𝒏𝒈</m:t>
                                          </m:r>
                                        </m:sub>
                                      </m:sSub>
                                    </m:oMath>
                                  </m:oMathPara>
                                </a14:m>
                                <a:endParaRPr lang="en-US" sz="1100">
                                  <a:effectLst/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endParaRPr>
                              </a:p>
                            </p:txBody>
                          </p:sp>
                        </mc:Choice>
                        <mc:Fallback xmlns="">
                          <p:sp>
                            <p:nvSpPr>
                              <p:cNvPr id="60" name="Text Box 2"/>
                              <p:cNvSpPr txBox="1">
                                <a:spLocks noRot="1" noChangeAspect="1" noMove="1" noResize="1" noEditPoints="1" noAdjustHandles="1" noChangeArrowheads="1" noChangeShapeType="1" noTextEdit="1"/>
                              </p:cNvSpPr>
                              <p:nvPr/>
                            </p:nvSpPr>
                            <p:spPr bwMode="auto">
                              <a:xfrm>
                                <a:off x="982494" y="93959"/>
                                <a:ext cx="1943734" cy="484504"/>
                              </a:xfrm>
                              <a:prstGeom prst="rect">
                                <a:avLst/>
                              </a:prstGeom>
                              <a:blipFill>
                                <a:blip r:embed="rId5"/>
                                <a:stretch>
                                  <a:fillRect/>
                                </a:stretch>
                              </a:blipFill>
                              <a:ln w="9525">
                                <a:noFill/>
                                <a:miter lim="800000"/>
                                <a:headEnd/>
                                <a:tailEnd/>
                              </a:ln>
                            </p:spPr>
                            <p:txBody>
                              <a:bodyPr/>
                              <a:lstStyle/>
                              <a:p>
                                <a:r>
                                  <a:rPr lang="en-US">
                                    <a:noFill/>
                                  </a:rPr>
                                  <a:t> </a:t>
                                </a:r>
                              </a:p>
                            </p:txBody>
                          </p:sp>
                        </mc:Fallback>
                      </mc:AlternateContent>
                      <mc:AlternateContent xmlns:mc="http://schemas.openxmlformats.org/markup-compatibility/2006" xmlns:a14="http://schemas.microsoft.com/office/drawing/2010/main">
                        <mc:Choice Requires="a14">
                          <p:sp>
                            <p:nvSpPr>
                              <p:cNvPr id="61" name="Text Box 2"/>
                              <p:cNvSpPr txBox="1"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4478333" y="21571"/>
                                <a:ext cx="1752599" cy="484504"/>
                              </a:xfrm>
                              <a:prstGeom prst="rect">
                                <a:avLst/>
                              </a:prstGeom>
                              <a:noFill/>
                              <a:ln w="9525">
                                <a:noFill/>
                                <a:miter lim="800000"/>
                                <a:headEnd/>
                                <a:tailEnd/>
                              </a:ln>
                            </p:spPr>
                            <p:txBody>
                              <a:bodyPr rot="0" vert="horz" wrap="square" lIns="91440" tIns="45720" rIns="91440" bIns="45720" anchor="t" anchorCtr="0">
                                <a:spAutoFit/>
                              </a:bodyPr>
                              <a:lstStyle/>
                              <a:p>
                                <a:pPr marL="0" marR="0">
                                  <a:lnSpc>
                                    <a:spcPct val="107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800"/>
                                  </a:spcAft>
                                </a:pPr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sSub>
                                        <m:sSubPr>
                                          <m:ctrlPr>
                                            <a:rPr lang="en-US" sz="1600" b="1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1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  <m:t>𝑬</m:t>
                                          </m:r>
                                        </m:e>
                                        <m:sub>
                                          <m:r>
                                            <a:rPr lang="en-US" sz="1600" b="1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  <m:t>𝑳𝒐𝒏𝒈</m:t>
                                          </m:r>
                                        </m:sub>
                                      </m:sSub>
                                    </m:oMath>
                                  </m:oMathPara>
                                </a14:m>
                                <a:endParaRPr lang="en-US" sz="1100">
                                  <a:effectLst/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endParaRPr>
                              </a:p>
                            </p:txBody>
                          </p:sp>
                        </mc:Choice>
                        <mc:Fallback xmlns="">
                          <p:sp>
                            <p:nvSpPr>
                              <p:cNvPr id="61" name="Text Box 2"/>
                              <p:cNvSpPr txBox="1">
                                <a:spLocks noRot="1" noChangeAspect="1" noMove="1" noResize="1" noEditPoints="1" noAdjustHandles="1" noChangeArrowheads="1" noChangeShapeType="1" noTextEdit="1"/>
                              </p:cNvSpPr>
                              <p:nvPr/>
                            </p:nvSpPr>
                            <p:spPr bwMode="auto">
                              <a:xfrm>
                                <a:off x="4478333" y="21571"/>
                                <a:ext cx="1752599" cy="484504"/>
                              </a:xfrm>
                              <a:prstGeom prst="rect">
                                <a:avLst/>
                              </a:prstGeom>
                              <a:blipFill>
                                <a:blip r:embed="rId6"/>
                                <a:stretch>
                                  <a:fillRect/>
                                </a:stretch>
                              </a:blipFill>
                              <a:ln w="9525">
                                <a:noFill/>
                                <a:miter lim="800000"/>
                                <a:headEnd/>
                                <a:tailEnd/>
                              </a:ln>
                            </p:spPr>
                            <p:txBody>
                              <a:bodyPr/>
                              <a:lstStyle/>
                              <a:p>
                                <a:r>
                                  <a:rPr lang="en-US">
                                    <a:noFill/>
                                  </a:rPr>
                                  <a:t> </a:t>
                                </a:r>
                              </a:p>
                            </p:txBody>
                          </p:sp>
                        </mc:Fallback>
                      </mc:AlternateContent>
                      <mc:AlternateContent xmlns:mc="http://schemas.openxmlformats.org/markup-compatibility/2006" xmlns:a14="http://schemas.microsoft.com/office/drawing/2010/main">
                        <mc:Choice Requires="a14">
                          <p:sp>
                            <p:nvSpPr>
                              <p:cNvPr id="62" name="Text Box 2"/>
                              <p:cNvSpPr txBox="1"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3097106" y="45328"/>
                                <a:ext cx="920409" cy="604703"/>
                              </a:xfrm>
                              <a:prstGeom prst="rect">
                                <a:avLst/>
                              </a:prstGeom>
                              <a:noFill/>
                              <a:ln w="9525">
                                <a:noFill/>
                                <a:miter lim="800000"/>
                                <a:headEnd/>
                                <a:tailEnd/>
                              </a:ln>
                            </p:spPr>
                            <p:txBody>
                              <a:bodyPr rot="0" vert="horz" wrap="square" lIns="91440" tIns="45720" rIns="91440" bIns="45720" anchor="t" anchorCtr="0">
                                <a:spAutoFit/>
                              </a:bodyPr>
                              <a:lstStyle/>
                              <a:p>
                                <a:pPr marL="0" marR="0">
                                  <a:lnSpc>
                                    <a:spcPct val="107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800"/>
                                  </a:spcAft>
                                </a:pPr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r>
                                        <a:rPr lang="en-US" sz="2500" b="1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𝑳</m:t>
                                      </m:r>
                                    </m:oMath>
                                  </m:oMathPara>
                                </a14:m>
                                <a:endParaRPr lang="en-US" sz="1100">
                                  <a:effectLst/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endParaRPr>
                              </a:p>
                            </p:txBody>
                          </p:sp>
                        </mc:Choice>
                        <mc:Fallback xmlns="">
                          <p:sp>
                            <p:nvSpPr>
                              <p:cNvPr id="62" name="Text Box 2"/>
                              <p:cNvSpPr txBox="1">
                                <a:spLocks noRot="1" noChangeAspect="1" noMove="1" noResize="1" noEditPoints="1" noAdjustHandles="1" noChangeArrowheads="1" noChangeShapeType="1" noTextEdit="1"/>
                              </p:cNvSpPr>
                              <p:nvPr/>
                            </p:nvSpPr>
                            <p:spPr bwMode="auto">
                              <a:xfrm>
                                <a:off x="3097106" y="45328"/>
                                <a:ext cx="920409" cy="604703"/>
                              </a:xfrm>
                              <a:prstGeom prst="rect">
                                <a:avLst/>
                              </a:prstGeom>
                              <a:blipFill>
                                <a:blip r:embed="rId7"/>
                                <a:stretch>
                                  <a:fillRect/>
                                </a:stretch>
                              </a:blipFill>
                              <a:ln w="9525">
                                <a:noFill/>
                                <a:miter lim="800000"/>
                                <a:headEnd/>
                                <a:tailEnd/>
                              </a:ln>
                            </p:spPr>
                            <p:txBody>
                              <a:bodyPr/>
                              <a:lstStyle/>
                              <a:p>
                                <a:r>
                                  <a:rPr lang="en-US">
                                    <a:noFill/>
                                  </a:rPr>
                                  <a:t> </a:t>
                                </a:r>
                              </a:p>
                            </p:txBody>
                          </p:sp>
                        </mc:Fallback>
                      </mc:AlternateContent>
                      <mc:AlternateContent xmlns:mc="http://schemas.openxmlformats.org/markup-compatibility/2006" xmlns:a14="http://schemas.microsoft.com/office/drawing/2010/main">
                        <mc:Choice Requires="a14">
                          <p:sp>
                            <p:nvSpPr>
                              <p:cNvPr id="63" name="Text Box 2"/>
                              <p:cNvSpPr txBox="1"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751051" y="1409668"/>
                                <a:ext cx="921044" cy="604703"/>
                              </a:xfrm>
                              <a:prstGeom prst="rect">
                                <a:avLst/>
                              </a:prstGeom>
                              <a:noFill/>
                              <a:ln w="9525">
                                <a:noFill/>
                                <a:miter lim="800000"/>
                                <a:headEnd/>
                                <a:tailEnd/>
                              </a:ln>
                            </p:spPr>
                            <p:txBody>
                              <a:bodyPr rot="0" vert="horz" wrap="square" lIns="91440" tIns="45720" rIns="91440" bIns="45720" anchor="t" anchorCtr="0">
                                <a:spAutoFit/>
                              </a:bodyPr>
                              <a:lstStyle/>
                              <a:p>
                                <a:pPr marL="0" marR="0">
                                  <a:lnSpc>
                                    <a:spcPct val="107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800"/>
                                  </a:spcAft>
                                </a:pPr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r>
                                        <a:rPr lang="en-US" sz="2500" b="1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𝑾</m:t>
                                      </m:r>
                                    </m:oMath>
                                  </m:oMathPara>
                                </a14:m>
                                <a:endParaRPr lang="en-US" sz="1100" dirty="0">
                                  <a:effectLst/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endParaRPr>
                              </a:p>
                            </p:txBody>
                          </p:sp>
                        </mc:Choice>
                        <mc:Fallback xmlns="">
                          <p:sp>
                            <p:nvSpPr>
                              <p:cNvPr id="63" name="Text Box 2"/>
                              <p:cNvSpPr txBox="1">
                                <a:spLocks noRot="1" noChangeAspect="1" noMove="1" noResize="1" noEditPoints="1" noAdjustHandles="1" noChangeArrowheads="1" noChangeShapeType="1" noTextEdit="1"/>
                              </p:cNvSpPr>
                              <p:nvPr/>
                            </p:nvSpPr>
                            <p:spPr bwMode="auto">
                              <a:xfrm>
                                <a:off x="751051" y="1409668"/>
                                <a:ext cx="921044" cy="604703"/>
                              </a:xfrm>
                              <a:prstGeom prst="rect">
                                <a:avLst/>
                              </a:prstGeom>
                              <a:blipFill>
                                <a:blip r:embed="rId8"/>
                                <a:stretch>
                                  <a:fillRect/>
                                </a:stretch>
                              </a:blipFill>
                              <a:ln w="9525">
                                <a:noFill/>
                                <a:miter lim="800000"/>
                                <a:headEnd/>
                                <a:tailEnd/>
                              </a:ln>
                            </p:spPr>
                            <p:txBody>
                              <a:bodyPr/>
                              <a:lstStyle/>
                              <a:p>
                                <a:r>
                                  <a:rPr lang="en-US">
                                    <a:noFill/>
                                  </a:rPr>
                                  <a:t> </a:t>
                                </a:r>
                              </a:p>
                            </p:txBody>
                          </p:sp>
                        </mc:Fallback>
                      </mc:AlternateContent>
                      <mc:AlternateContent xmlns:mc="http://schemas.openxmlformats.org/markup-compatibility/2006" xmlns:a14="http://schemas.microsoft.com/office/drawing/2010/main">
                        <mc:Choice Requires="a14">
                          <p:sp>
                            <p:nvSpPr>
                              <p:cNvPr id="64" name="Text Box 2"/>
                              <p:cNvSpPr txBox="1"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176101" y="78042"/>
                                <a:ext cx="1943723" cy="487192"/>
                              </a:xfrm>
                              <a:prstGeom prst="rect">
                                <a:avLst/>
                              </a:prstGeom>
                              <a:noFill/>
                              <a:ln w="9525">
                                <a:noFill/>
                                <a:miter lim="800000"/>
                                <a:headEnd/>
                                <a:tailEnd/>
                              </a:ln>
                            </p:spPr>
                            <p:txBody>
                              <a:bodyPr rot="0" vert="horz" wrap="square" lIns="91440" tIns="45720" rIns="91440" bIns="45720" anchor="t" anchorCtr="0">
                                <a:spAutoFit/>
                              </a:bodyPr>
                              <a:lstStyle/>
                              <a:p>
                                <a:pPr marL="0" marR="0">
                                  <a:lnSpc>
                                    <a:spcPct val="107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800"/>
                                  </a:spcAft>
                                </a:pPr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sSub>
                                        <m:sSubPr>
                                          <m:ctrlPr>
                                            <a:rPr lang="en-US" sz="1600" b="1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1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  <m:t>𝑬</m:t>
                                          </m:r>
                                        </m:e>
                                        <m:sub>
                                          <m:r>
                                            <a:rPr lang="en-US" sz="1600" b="1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  <m:t>𝑫𝒆𝒍𝒂𝒚</m:t>
                                          </m:r>
                                        </m:sub>
                                      </m:sSub>
                                    </m:oMath>
                                  </m:oMathPara>
                                </a14:m>
                                <a:endParaRPr lang="en-US" sz="1100" dirty="0">
                                  <a:effectLst/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endParaRPr>
                              </a:p>
                            </p:txBody>
                          </p:sp>
                        </mc:Choice>
                        <mc:Fallback xmlns="">
                          <p:sp>
                            <p:nvSpPr>
                              <p:cNvPr id="64" name="Text Box 2"/>
                              <p:cNvSpPr txBox="1">
                                <a:spLocks noRot="1" noChangeAspect="1" noMove="1" noResize="1" noEditPoints="1" noAdjustHandles="1" noChangeArrowheads="1" noChangeShapeType="1" noTextEdit="1"/>
                              </p:cNvSpPr>
                              <p:nvPr/>
                            </p:nvSpPr>
                            <p:spPr bwMode="auto">
                              <a:xfrm>
                                <a:off x="176101" y="78042"/>
                                <a:ext cx="1943723" cy="487192"/>
                              </a:xfrm>
                              <a:prstGeom prst="rect">
                                <a:avLst/>
                              </a:prstGeom>
                              <a:blipFill>
                                <a:blip r:embed="rId9"/>
                                <a:stretch>
                                  <a:fillRect/>
                                </a:stretch>
                              </a:blipFill>
                              <a:ln w="9525">
                                <a:noFill/>
                                <a:miter lim="800000"/>
                                <a:headEnd/>
                                <a:tailEnd/>
                              </a:ln>
                            </p:spPr>
                            <p:txBody>
                              <a:bodyPr/>
                              <a:lstStyle/>
                              <a:p>
                                <a:r>
                                  <a:rPr lang="en-US">
                                    <a:noFill/>
                                  </a:rPr>
                                  <a:t> </a:t>
                                </a:r>
                              </a:p>
                            </p:txBody>
                          </p:sp>
                        </mc:Fallback>
                      </mc:AlternateContent>
                    </p:grpSp>
                    <p:cxnSp>
                      <p:nvCxnSpPr>
                        <p:cNvPr id="50" name="Straight Arrow Connector 49"/>
                        <p:cNvCxnSpPr/>
                        <p:nvPr/>
                      </p:nvCxnSpPr>
                      <p:spPr>
                        <a:xfrm>
                          <a:off x="1133475" y="714375"/>
                          <a:ext cx="600075" cy="0"/>
                        </a:xfrm>
                        <a:prstGeom prst="straightConnector1">
                          <a:avLst/>
                        </a:prstGeom>
                        <a:ln w="28575">
                          <a:solidFill>
                            <a:schemeClr val="tx1"/>
                          </a:solidFill>
                          <a:prstDash val="sysDash"/>
                          <a:headEnd type="triangle"/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1" name="Straight Arrow Connector 50"/>
                        <p:cNvCxnSpPr/>
                        <p:nvPr/>
                      </p:nvCxnSpPr>
                      <p:spPr>
                        <a:xfrm>
                          <a:off x="4514849" y="712926"/>
                          <a:ext cx="640387" cy="0"/>
                        </a:xfrm>
                        <a:prstGeom prst="straightConnector1">
                          <a:avLst/>
                        </a:prstGeom>
                        <a:ln w="28575">
                          <a:solidFill>
                            <a:schemeClr val="tx1"/>
                          </a:solidFill>
                          <a:prstDash val="sysDash"/>
                          <a:headEnd type="triangle"/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2" name="Straight Arrow Connector 51"/>
                        <p:cNvCxnSpPr/>
                        <p:nvPr/>
                      </p:nvCxnSpPr>
                      <p:spPr>
                        <a:xfrm rot="16200000">
                          <a:off x="854514" y="1144489"/>
                          <a:ext cx="281696" cy="0"/>
                        </a:xfrm>
                        <a:prstGeom prst="straightConnector1">
                          <a:avLst/>
                        </a:prstGeom>
                        <a:ln w="28575">
                          <a:solidFill>
                            <a:schemeClr val="tx1"/>
                          </a:solidFill>
                          <a:prstDash val="sysDash"/>
                          <a:headEnd type="triangle"/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3" name="Straight Arrow Connector 52"/>
                        <p:cNvCxnSpPr/>
                        <p:nvPr/>
                      </p:nvCxnSpPr>
                      <p:spPr>
                        <a:xfrm rot="16200000">
                          <a:off x="854019" y="2702627"/>
                          <a:ext cx="281696" cy="0"/>
                        </a:xfrm>
                        <a:prstGeom prst="straightConnector1">
                          <a:avLst/>
                        </a:prstGeom>
                        <a:ln w="28575">
                          <a:solidFill>
                            <a:schemeClr val="tx1"/>
                          </a:solidFill>
                          <a:prstDash val="sysDash"/>
                          <a:headEnd type="triangle"/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4" name="Straight Arrow Connector 53"/>
                        <p:cNvCxnSpPr/>
                        <p:nvPr/>
                      </p:nvCxnSpPr>
                      <p:spPr>
                        <a:xfrm rot="16200000">
                          <a:off x="399218" y="1916243"/>
                          <a:ext cx="1192292" cy="0"/>
                        </a:xfrm>
                        <a:prstGeom prst="straightConnector1">
                          <a:avLst/>
                        </a:prstGeom>
                        <a:ln w="28575">
                          <a:solidFill>
                            <a:schemeClr val="tx1"/>
                          </a:solidFill>
                          <a:prstDash val="sysDash"/>
                          <a:headEnd type="triangle"/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5" name="Straight Arrow Connector 54"/>
                        <p:cNvCxnSpPr/>
                        <p:nvPr/>
                      </p:nvCxnSpPr>
                      <p:spPr>
                        <a:xfrm>
                          <a:off x="1744525" y="714376"/>
                          <a:ext cx="2750286" cy="0"/>
                        </a:xfrm>
                        <a:prstGeom prst="straightConnector1">
                          <a:avLst/>
                        </a:prstGeom>
                        <a:ln w="28575">
                          <a:solidFill>
                            <a:schemeClr val="tx1"/>
                          </a:solidFill>
                          <a:prstDash val="sysDash"/>
                          <a:headEnd type="triangle"/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6" name="Straight Arrow Connector 55"/>
                        <p:cNvCxnSpPr/>
                        <p:nvPr/>
                      </p:nvCxnSpPr>
                      <p:spPr>
                        <a:xfrm>
                          <a:off x="91405" y="714531"/>
                          <a:ext cx="1026702" cy="0"/>
                        </a:xfrm>
                        <a:prstGeom prst="straightConnector1">
                          <a:avLst/>
                        </a:prstGeom>
                        <a:ln w="28575">
                          <a:solidFill>
                            <a:schemeClr val="tx1"/>
                          </a:solidFill>
                          <a:prstDash val="sysDash"/>
                          <a:headEnd type="triangle"/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48" name="Rectangle 47"/>
                      <p:cNvSpPr/>
                      <p:nvPr/>
                    </p:nvSpPr>
                    <p:spPr>
                      <a:xfrm>
                        <a:off x="2316104" y="1311536"/>
                        <a:ext cx="2719614" cy="118318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n-US"/>
                      </a:p>
                    </p:txBody>
                  </p:sp>
                </p:grpSp>
              </p:grpSp>
            </p:grpSp>
            <p:pic>
              <p:nvPicPr>
                <p:cNvPr id="42" name="Picture 41" descr="Image result for car top view no background"/>
                <p:cNvPicPr>
                  <a:picLocks noChangeAspect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083135" y="1311965"/>
                  <a:ext cx="2639071" cy="119634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cxnSp>
            <p:nvCxnSpPr>
              <p:cNvPr id="39" name="Straight Connector 38"/>
              <p:cNvCxnSpPr/>
              <p:nvPr/>
            </p:nvCxnSpPr>
            <p:spPr>
              <a:xfrm flipV="1">
                <a:off x="6646459" y="204716"/>
                <a:ext cx="0" cy="2573598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 Box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348975" y="54639"/>
                    <a:ext cx="1398931" cy="36741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 marL="0" marR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en-US" sz="1600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𝑫𝒆𝒍𝒂𝒚</m:t>
                              </m:r>
                            </m:sub>
                          </m:sSub>
                        </m:oMath>
                      </m:oMathPara>
                    </a14:m>
                    <a:endParaRPr lang="en-US" sz="110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0" name="Text Box 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5348975" y="54639"/>
                    <a:ext cx="1398931" cy="36741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7" name="Straight Arrow Connector 36"/>
            <p:cNvCxnSpPr/>
            <p:nvPr/>
          </p:nvCxnSpPr>
          <p:spPr>
            <a:xfrm>
              <a:off x="5515363" y="479957"/>
              <a:ext cx="112471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C7290-4611-42A6-9F46-C799A971ACB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213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Large is the RTD Buffer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Using our real-life implementation, we measured how big a Safety Buffer considering RTD needed to be.</a:t>
            </a:r>
            <a:br>
              <a:rPr lang="en-US" sz="1400" i="1" dirty="0"/>
            </a:br>
            <a:endParaRPr lang="en-US" sz="1400" i="1" dirty="0"/>
          </a:p>
          <a:p>
            <a:pPr lvl="2"/>
            <a:r>
              <a:rPr lang="en-US" dirty="0"/>
              <a:t>3.46x Original Vehicle Length</a:t>
            </a:r>
          </a:p>
          <a:p>
            <a:pPr lvl="2"/>
            <a:endParaRPr lang="en-US" dirty="0"/>
          </a:p>
        </p:txBody>
      </p:sp>
      <p:sp>
        <p:nvSpPr>
          <p:cNvPr id="75" name="Rounded Rectangle 3"/>
          <p:cNvSpPr/>
          <p:nvPr/>
        </p:nvSpPr>
        <p:spPr>
          <a:xfrm>
            <a:off x="1752600" y="4114800"/>
            <a:ext cx="5268410" cy="1194221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6" name="Rounded Rectangle 30"/>
          <p:cNvSpPr/>
          <p:nvPr/>
        </p:nvSpPr>
        <p:spPr>
          <a:xfrm>
            <a:off x="3161034" y="4113977"/>
            <a:ext cx="2477766" cy="1188175"/>
          </a:xfrm>
          <a:prstGeom prst="roundRect">
            <a:avLst/>
          </a:prstGeom>
          <a:solidFill>
            <a:srgbClr val="FB7E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pic>
        <p:nvPicPr>
          <p:cNvPr id="77" name="Picture 76" descr="Image result for car top view no backgroun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8688" y="4271515"/>
            <a:ext cx="1491130" cy="84404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4" name="Group 83"/>
          <p:cNvGrpSpPr/>
          <p:nvPr/>
        </p:nvGrpSpPr>
        <p:grpSpPr>
          <a:xfrm>
            <a:off x="1728157" y="3315415"/>
            <a:ext cx="5981139" cy="869590"/>
            <a:chOff x="1804357" y="3974442"/>
            <a:chExt cx="5981139" cy="869590"/>
          </a:xfrm>
        </p:grpSpPr>
        <p:pic>
          <p:nvPicPr>
            <p:cNvPr id="79" name="Picture 78" descr="Image result for car top view no background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4357" y="3999984"/>
              <a:ext cx="1491130" cy="8440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0" name="Picture 79" descr="Image result for car top view no background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5487" y="3992867"/>
              <a:ext cx="1491130" cy="8440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1" name="Picture 80" descr="Image result for car top view no background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0675" y="3974442"/>
              <a:ext cx="1491130" cy="8440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2" name="Picture 81" descr="Image result for car top view no background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94366" y="3974442"/>
              <a:ext cx="1491130" cy="84404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3" name="Rectangle 82"/>
          <p:cNvSpPr/>
          <p:nvPr/>
        </p:nvSpPr>
        <p:spPr>
          <a:xfrm>
            <a:off x="7045453" y="2788765"/>
            <a:ext cx="1260347" cy="19484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C7290-4611-42A6-9F46-C799A971ACB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517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Crossroads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 #2 (Crossroads) - Our scheduling approach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0" y="6356350"/>
            <a:ext cx="1292225" cy="365125"/>
          </a:xfrm>
        </p:spPr>
        <p:txBody>
          <a:bodyPr/>
          <a:lstStyle/>
          <a:p>
            <a:fld id="{E55C7290-4611-42A6-9F46-C799A971ACB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230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Autonomous Intersection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 cars become autonomous, so too can intersections</a:t>
            </a:r>
          </a:p>
          <a:p>
            <a:endParaRPr lang="en-US" dirty="0"/>
          </a:p>
          <a:p>
            <a:r>
              <a:rPr lang="en-US" dirty="0"/>
              <a:t>Why?</a:t>
            </a:r>
          </a:p>
          <a:p>
            <a:pPr lvl="1"/>
            <a:r>
              <a:rPr lang="en-US" b="1" dirty="0"/>
              <a:t>683 died </a:t>
            </a:r>
            <a:r>
              <a:rPr lang="en-US" dirty="0"/>
              <a:t>in vehicles crashes from running red lights in 2012 </a:t>
            </a:r>
            <a:r>
              <a:rPr lang="en-US" sz="1000" dirty="0"/>
              <a:t>(NCSR)</a:t>
            </a:r>
          </a:p>
          <a:p>
            <a:pPr lvl="1"/>
            <a:r>
              <a:rPr lang="en-US" b="1" dirty="0"/>
              <a:t>127,000 sustained injuries</a:t>
            </a:r>
            <a:r>
              <a:rPr lang="en-US" dirty="0"/>
              <a:t> in 2012 </a:t>
            </a:r>
            <a:r>
              <a:rPr lang="en-US" sz="1100" dirty="0"/>
              <a:t>(NCSR)</a:t>
            </a:r>
          </a:p>
          <a:p>
            <a:pPr lvl="1"/>
            <a:r>
              <a:rPr lang="en-US" sz="1100" dirty="0"/>
              <a:t> </a:t>
            </a:r>
            <a:r>
              <a:rPr lang="en-US" dirty="0"/>
              <a:t>Average person estimated to wait </a:t>
            </a:r>
            <a:r>
              <a:rPr lang="en-US" b="1" dirty="0"/>
              <a:t>6 months</a:t>
            </a:r>
            <a:r>
              <a:rPr lang="en-US" dirty="0"/>
              <a:t> of their life at traffic lights </a:t>
            </a:r>
            <a:r>
              <a:rPr lang="en-US" sz="1100" dirty="0"/>
              <a:t>(http://www.thefactsite.com/2010/03/how-much-time-people-spend-doing-stuff.html)</a:t>
            </a:r>
            <a:endParaRPr lang="en-US" sz="900" dirty="0"/>
          </a:p>
          <a:p>
            <a:pPr lvl="1"/>
            <a:endParaRPr lang="en-US" dirty="0"/>
          </a:p>
          <a:p>
            <a:r>
              <a:rPr lang="en-US" dirty="0"/>
              <a:t>We must design an autonomous Intersection Manager (IM) such that the following criteria are met:</a:t>
            </a:r>
          </a:p>
          <a:p>
            <a:pPr lvl="1"/>
            <a:r>
              <a:rPr lang="en-US" dirty="0"/>
              <a:t>Safe</a:t>
            </a:r>
          </a:p>
          <a:p>
            <a:pPr lvl="1"/>
            <a:r>
              <a:rPr lang="en-US" dirty="0"/>
              <a:t>High Throughput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C7290-4611-42A6-9F46-C799A971ACB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076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 descr="Image result for car autonomous top view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982543" y="4213217"/>
            <a:ext cx="711835" cy="4445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How We Solve RTD - Crossroads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71449" y="914400"/>
                <a:ext cx="8753475" cy="1202097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dirty="0"/>
                  <a:t>We set the execution location according to </a:t>
                </a:r>
                <a:r>
                  <a:rPr lang="en-US" i="1" dirty="0"/>
                  <a:t>Worst-Case Round-Trip Delay </a:t>
                </a:r>
                <a:r>
                  <a:rPr lang="en-US" dirty="0"/>
                  <a:t>(WCRTD).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r>
                  <a:rPr lang="en-US" i="1" dirty="0"/>
                  <a:t>E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𝑥𝑒𝑐𝑢𝑡𝑖𝑜𝑛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𝑃𝑜𝑠𝑖𝑡𝑖𝑜𝑛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𝑅𝑒𝑞𝑢𝑒𝑠𝑡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𝑃𝑜𝑠𝑖𝑡𝑖𝑜𝑛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𝑉𝑀𝐴𝑋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×(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𝑊𝐶𝑅𝑇𝐷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71449" y="914400"/>
                <a:ext cx="8753475" cy="1202097"/>
              </a:xfrm>
              <a:blipFill>
                <a:blip r:embed="rId4"/>
                <a:stretch>
                  <a:fillRect l="-70" t="-65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/>
          <p:cNvCxnSpPr/>
          <p:nvPr/>
        </p:nvCxnSpPr>
        <p:spPr>
          <a:xfrm>
            <a:off x="1714500" y="3267075"/>
            <a:ext cx="0" cy="228600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Image result for car autonomous top view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993100" y="4768126"/>
            <a:ext cx="711835" cy="444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" name="Group 17"/>
          <p:cNvGrpSpPr/>
          <p:nvPr/>
        </p:nvGrpSpPr>
        <p:grpSpPr>
          <a:xfrm>
            <a:off x="685800" y="3415753"/>
            <a:ext cx="6400800" cy="2154155"/>
            <a:chOff x="685800" y="3415753"/>
            <a:chExt cx="6400800" cy="2154155"/>
          </a:xfrm>
        </p:grpSpPr>
        <p:grpSp>
          <p:nvGrpSpPr>
            <p:cNvPr id="8" name="Group 7"/>
            <p:cNvGrpSpPr/>
            <p:nvPr/>
          </p:nvGrpSpPr>
          <p:grpSpPr>
            <a:xfrm>
              <a:off x="685800" y="3775632"/>
              <a:ext cx="6400800" cy="1794276"/>
              <a:chOff x="685800" y="4309032"/>
              <a:chExt cx="6400800" cy="1794276"/>
            </a:xfrm>
          </p:grpSpPr>
          <p:cxnSp>
            <p:nvCxnSpPr>
              <p:cNvPr id="9" name="Straight Connector 8"/>
              <p:cNvCxnSpPr/>
              <p:nvPr/>
            </p:nvCxnSpPr>
            <p:spPr>
              <a:xfrm flipH="1">
                <a:off x="3752850" y="4309032"/>
                <a:ext cx="28496" cy="1786968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4591050" y="4706022"/>
                <a:ext cx="0" cy="1389978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H="1">
                <a:off x="5919707" y="4309032"/>
                <a:ext cx="23893" cy="1794276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>
                <a:off x="685800" y="6019800"/>
                <a:ext cx="64008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3452958" y="3415753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Best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090254" y="3758822"/>
              <a:ext cx="1063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Average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580944" y="3415753"/>
              <a:ext cx="8451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Worst</a:t>
              </a: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080520" y="2497052"/>
            <a:ext cx="10919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Request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Position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204094" y="5591551"/>
            <a:ext cx="37208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Cambria Math" panose="02040503050406030204" pitchFamily="18" charset="0"/>
              </a:rPr>
              <a:t>Expected Message Execution Position = EP</a:t>
            </a:r>
            <a:endParaRPr lang="en-US" sz="14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-1772751" y="4184089"/>
            <a:ext cx="11678750" cy="1094251"/>
            <a:chOff x="1015577" y="3648319"/>
            <a:chExt cx="11131890" cy="609601"/>
          </a:xfrm>
        </p:grpSpPr>
        <p:sp>
          <p:nvSpPr>
            <p:cNvPr id="25" name="Rectangle 24"/>
            <p:cNvSpPr/>
            <p:nvPr/>
          </p:nvSpPr>
          <p:spPr>
            <a:xfrm rot="5400000">
              <a:off x="8096174" y="-98174"/>
              <a:ext cx="304800" cy="7797786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 rot="5400000">
              <a:off x="8096174" y="206626"/>
              <a:ext cx="304800" cy="7797786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 rot="5400000">
              <a:off x="2525290" y="2138607"/>
              <a:ext cx="304800" cy="3324225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 rot="5400000">
              <a:off x="2525290" y="2443407"/>
              <a:ext cx="304800" cy="3324225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2375523" y="2152825"/>
            <a:ext cx="1594340" cy="1486412"/>
            <a:chOff x="2849979" y="1154865"/>
            <a:chExt cx="1594340" cy="1486412"/>
          </a:xfrm>
        </p:grpSpPr>
        <p:pic>
          <p:nvPicPr>
            <p:cNvPr id="41" name="Picture 2" descr="https://writelatex.s3.amazonaws.com/ymzcznddvkvs/uploads/9007/8264425/1.PN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667" r="66598" b="73576"/>
            <a:stretch/>
          </p:blipFill>
          <p:spPr bwMode="auto">
            <a:xfrm>
              <a:off x="2849979" y="2017076"/>
              <a:ext cx="461612" cy="624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2" descr="https://writelatex.s3.amazonaws.com/ymzcznddvkvs/uploads/9007/8264425/1.PNG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096" r="23333" b="77224"/>
            <a:stretch/>
          </p:blipFill>
          <p:spPr bwMode="auto">
            <a:xfrm>
              <a:off x="3576628" y="1154865"/>
              <a:ext cx="867691" cy="8144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3" name="Straight Arrow Connector 42"/>
          <p:cNvCxnSpPr/>
          <p:nvPr/>
        </p:nvCxnSpPr>
        <p:spPr>
          <a:xfrm flipV="1">
            <a:off x="1354344" y="3551336"/>
            <a:ext cx="1099135" cy="119884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reeform: Shape 44"/>
          <p:cNvSpPr/>
          <p:nvPr/>
        </p:nvSpPr>
        <p:spPr>
          <a:xfrm>
            <a:off x="2603670" y="2677904"/>
            <a:ext cx="467832" cy="536944"/>
          </a:xfrm>
          <a:custGeom>
            <a:avLst/>
            <a:gdLst>
              <a:gd name="connsiteX0" fmla="*/ 0 w 467832"/>
              <a:gd name="connsiteY0" fmla="*/ 536944 h 536944"/>
              <a:gd name="connsiteX1" fmla="*/ 85060 w 467832"/>
              <a:gd name="connsiteY1" fmla="*/ 101009 h 536944"/>
              <a:gd name="connsiteX2" fmla="*/ 467832 w 467832"/>
              <a:gd name="connsiteY2" fmla="*/ 0 h 536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7832" h="536944">
                <a:moveTo>
                  <a:pt x="0" y="536944"/>
                </a:moveTo>
                <a:cubicBezTo>
                  <a:pt x="3544" y="363722"/>
                  <a:pt x="7088" y="190500"/>
                  <a:pt x="85060" y="101009"/>
                </a:cubicBezTo>
                <a:cubicBezTo>
                  <a:pt x="163032" y="11518"/>
                  <a:pt x="401379" y="14177"/>
                  <a:pt x="467832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: Shape 45"/>
          <p:cNvSpPr/>
          <p:nvPr/>
        </p:nvSpPr>
        <p:spPr>
          <a:xfrm rot="11242001">
            <a:off x="2834637" y="2930737"/>
            <a:ext cx="467832" cy="536944"/>
          </a:xfrm>
          <a:custGeom>
            <a:avLst/>
            <a:gdLst>
              <a:gd name="connsiteX0" fmla="*/ 0 w 467832"/>
              <a:gd name="connsiteY0" fmla="*/ 536944 h 536944"/>
              <a:gd name="connsiteX1" fmla="*/ 85060 w 467832"/>
              <a:gd name="connsiteY1" fmla="*/ 101009 h 536944"/>
              <a:gd name="connsiteX2" fmla="*/ 467832 w 467832"/>
              <a:gd name="connsiteY2" fmla="*/ 0 h 536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7832" h="536944">
                <a:moveTo>
                  <a:pt x="0" y="536944"/>
                </a:moveTo>
                <a:cubicBezTo>
                  <a:pt x="3544" y="363722"/>
                  <a:pt x="7088" y="190500"/>
                  <a:pt x="85060" y="101009"/>
                </a:cubicBezTo>
                <a:cubicBezTo>
                  <a:pt x="163032" y="11518"/>
                  <a:pt x="401379" y="14177"/>
                  <a:pt x="467832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3269523" y="2396068"/>
            <a:ext cx="474224" cy="514974"/>
            <a:chOff x="3743979" y="1398108"/>
            <a:chExt cx="474224" cy="514974"/>
          </a:xfrm>
        </p:grpSpPr>
        <p:sp>
          <p:nvSpPr>
            <p:cNvPr id="48" name="Arrow: Circular 47"/>
            <p:cNvSpPr/>
            <p:nvPr/>
          </p:nvSpPr>
          <p:spPr>
            <a:xfrm>
              <a:off x="3743979" y="1398108"/>
              <a:ext cx="457200" cy="492152"/>
            </a:xfrm>
            <a:prstGeom prst="circularArrow">
              <a:avLst/>
            </a:prstGeom>
            <a:solidFill>
              <a:srgbClr val="00B0F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9" name="Arrow: Circular 48"/>
            <p:cNvSpPr/>
            <p:nvPr/>
          </p:nvSpPr>
          <p:spPr>
            <a:xfrm rot="10800000">
              <a:off x="3761003" y="1420930"/>
              <a:ext cx="457200" cy="492152"/>
            </a:xfrm>
            <a:prstGeom prst="circularArrow">
              <a:avLst/>
            </a:prstGeom>
            <a:solidFill>
              <a:srgbClr val="00B0F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2753129" y="2853828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 flipH="1" flipV="1">
            <a:off x="2453479" y="3563441"/>
            <a:ext cx="945582" cy="104629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cxnSpLocks/>
          </p:cNvCxnSpPr>
          <p:nvPr/>
        </p:nvCxnSpPr>
        <p:spPr>
          <a:xfrm flipH="1" flipV="1">
            <a:off x="2485248" y="3558318"/>
            <a:ext cx="2869570" cy="66127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854633" y="3090257"/>
            <a:ext cx="19752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i="1" dirty="0">
                <a:latin typeface="+mj-lt"/>
              </a:rPr>
              <a:t>Actual Receive</a:t>
            </a:r>
            <a:br>
              <a:rPr lang="en-US" b="1" i="1" dirty="0">
                <a:latin typeface="+mj-lt"/>
              </a:rPr>
            </a:br>
            <a:r>
              <a:rPr lang="en-US" b="1" i="1" dirty="0">
                <a:latin typeface="+mj-lt"/>
              </a:rPr>
              <a:t>Position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6975279" y="2713462"/>
            <a:ext cx="22267" cy="2735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6007793" y="2322487"/>
            <a:ext cx="22926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0" dirty="0">
                <a:latin typeface="+mj-lt"/>
              </a:rPr>
              <a:t>Execution </a:t>
            </a:r>
            <a:r>
              <a:rPr lang="en-US" dirty="0">
                <a:latin typeface="+mj-lt"/>
              </a:rPr>
              <a:t>Position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975279" y="4834419"/>
            <a:ext cx="2029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Actuation Begins</a:t>
            </a:r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C7290-4611-42A6-9F46-C799A971ACB9}" type="slidenum">
              <a:rPr lang="en-US" smtClean="0"/>
              <a:t>20</a:t>
            </a:fld>
            <a:endParaRPr lang="en-US"/>
          </a:p>
        </p:txBody>
      </p:sp>
      <p:cxnSp>
        <p:nvCxnSpPr>
          <p:cNvPr id="54" name="Straight Arrow Connector 53"/>
          <p:cNvCxnSpPr>
            <a:cxnSpLocks/>
          </p:cNvCxnSpPr>
          <p:nvPr/>
        </p:nvCxnSpPr>
        <p:spPr>
          <a:xfrm flipV="1">
            <a:off x="1373190" y="3539347"/>
            <a:ext cx="1058572" cy="65316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961877" y="4343400"/>
            <a:ext cx="2029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Actuation Begins</a:t>
            </a:r>
          </a:p>
        </p:txBody>
      </p:sp>
      <p:pic>
        <p:nvPicPr>
          <p:cNvPr id="57" name="Picture 56" descr="Image result for car autonomous top view"/>
          <p:cNvPicPr/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248129" y="4768126"/>
            <a:ext cx="711835" cy="44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Picture 57" descr="Image result for car autonomous top view"/>
          <p:cNvPicPr/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248128" y="4219596"/>
            <a:ext cx="711835" cy="444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211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3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9 2.22222E-6 L 0.22847 0.00092 " pathEditMode="relative" rAng="0" ptsTypes="AA">
                                      <p:cBhvr>
                                        <p:cTn id="25" dur="49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58" y="46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9 7.40741E-7 L 0.46181 7.40741E-7 " pathEditMode="relative" rAng="0" ptsTypes="AA">
                                      <p:cBhvr>
                                        <p:cTn id="27" dur="5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125" y="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9" dur="5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847 0.00092 L 0.57743 0.00069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48" y="-23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6181 7.40741E-7 L 0.57726 0.00255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64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62" grpId="0"/>
      <p:bldP spid="52" grpId="0"/>
      <p:bldP spid="29" grpId="0"/>
      <p:bldP spid="5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04800" y="1010120"/>
            <a:ext cx="7162799" cy="3802259"/>
            <a:chOff x="4743014" y="4242814"/>
            <a:chExt cx="4417021" cy="417533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4743014" y="4242814"/>
                  <a:ext cx="4417021" cy="417533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>
                      <a:latin typeface="Consolas" panose="020B0609020204030204" pitchFamily="49" charset="0"/>
                    </a:rPr>
                    <a:t>Vehicle Code:</a:t>
                  </a:r>
                </a:p>
                <a:p>
                  <a:r>
                    <a:rPr lang="en-US" sz="1400" dirty="0">
                      <a:latin typeface="Consolas" panose="020B0609020204030204" pitchFamily="49" charset="0"/>
                    </a:rPr>
                    <a:t>1 </a:t>
                  </a:r>
                  <a:r>
                    <a:rPr lang="en-US" sz="1400" dirty="0" err="1">
                      <a:latin typeface="Consolas" panose="020B0609020204030204" pitchFamily="49" charset="0"/>
                    </a:rPr>
                    <a:t>SendRequest</a:t>
                  </a:r>
                  <a:r>
                    <a:rPr lang="en-US" sz="1400" dirty="0">
                      <a:latin typeface="Consolas" panose="020B0609020204030204" pitchFamily="49" charset="0"/>
                    </a:rPr>
                    <a:t>(){	</a:t>
                  </a:r>
                  <a:r>
                    <a:rPr lang="en-US" sz="1400" i="1" dirty="0">
                      <a:solidFill>
                        <a:schemeClr val="bg1">
                          <a:lumMod val="50000"/>
                        </a:schemeClr>
                      </a:solidFill>
                      <a:latin typeface="Consolas" panose="020B0609020204030204" pitchFamily="49" charset="0"/>
                    </a:rPr>
                    <a:t>// Sends request to enter the IM</a:t>
                  </a:r>
                </a:p>
                <a:p>
                  <a:pPr marL="342900" indent="-342900">
                    <a:buAutoNum type="arabicPlain" startAt="2"/>
                  </a:pPr>
                  <a:r>
                    <a:rPr lang="en-US" sz="1400" dirty="0">
                      <a:latin typeface="Consolas" panose="020B0609020204030204" pitchFamily="49" charset="0"/>
                    </a:rPr>
                    <a:t>send [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sz="1400" dirty="0">
                              <a:latin typeface="Consolas" panose="020B0609020204030204" pitchFamily="49" charset="0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n-US" sz="1400" b="0" i="0" dirty="0" smtClean="0">
                              <a:latin typeface="Consolas" panose="020B0609020204030204" pitchFamily="49" charset="0"/>
                            </a:rPr>
                            <m:t>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𝑇𝑜𝑖</m:t>
                          </m:r>
                        </m:sub>
                      </m:sSub>
                    </m:oMath>
                  </a14:m>
                  <a:r>
                    <a:rPr lang="en-US" sz="1400" dirty="0">
                      <a:latin typeface="Consolas" panose="020B0609020204030204" pitchFamily="49" charset="0"/>
                    </a:rPr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sz="1400" dirty="0">
                      <a:latin typeface="Consolas" panose="020B0609020204030204" pitchFamily="49" charset="0"/>
                    </a:rPr>
                    <a:t>, LI, DI, LO, DO];  </a:t>
                  </a:r>
                  <a:r>
                    <a:rPr lang="en-US" sz="800" dirty="0">
                      <a:latin typeface="Consolas" panose="020B0609020204030204" pitchFamily="49" charset="0"/>
                    </a:rPr>
                    <a:t> </a:t>
                  </a:r>
                  <a:r>
                    <a:rPr lang="en-US" sz="800" i="1" dirty="0">
                      <a:solidFill>
                        <a:schemeClr val="bg1">
                          <a:lumMod val="50000"/>
                        </a:schemeClr>
                      </a:solidFill>
                      <a:latin typeface="Consolas" panose="020B0609020204030204" pitchFamily="49" charset="0"/>
                    </a:rPr>
                    <a:t>// Position, Velocity, Lane of </a:t>
                  </a:r>
                  <a:br>
                    <a:rPr lang="en-US" sz="800" i="1" dirty="0">
                      <a:solidFill>
                        <a:schemeClr val="bg1">
                          <a:lumMod val="50000"/>
                        </a:schemeClr>
                      </a:solidFill>
                      <a:latin typeface="Consolas" panose="020B0609020204030204" pitchFamily="49" charset="0"/>
                    </a:rPr>
                  </a:br>
                  <a:r>
                    <a:rPr lang="en-US" sz="800" i="1" dirty="0">
                      <a:solidFill>
                        <a:schemeClr val="bg1">
                          <a:lumMod val="50000"/>
                        </a:schemeClr>
                      </a:solidFill>
                      <a:latin typeface="Consolas" panose="020B0609020204030204" pitchFamily="49" charset="0"/>
                    </a:rPr>
                    <a:t>// Entry, Direction of Entry, Lane of Exit, Direction of exit</a:t>
                  </a:r>
                </a:p>
                <a:p>
                  <a:pPr marL="342900" indent="-342900">
                    <a:buAutoNum type="arabicPlain" startAt="2"/>
                  </a:pPr>
                  <a:r>
                    <a:rPr lang="en-US" sz="1400" dirty="0">
                      <a:latin typeface="Consolas" panose="020B0609020204030204" pitchFamily="49" charset="0"/>
                    </a:rPr>
                    <a:t>Receive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𝑅𝑒𝑡</m:t>
                          </m:r>
                        </m:sub>
                      </m:sSub>
                    </m:oMath>
                  </a14:m>
                  <a:r>
                    <a:rPr lang="en-US" sz="1400" dirty="0">
                      <a:latin typeface="Consolas" panose="020B0609020204030204" pitchFamily="49" charset="0"/>
                    </a:rPr>
                    <a:t>;</a:t>
                  </a:r>
                </a:p>
                <a:p>
                  <a:pPr marL="342900" indent="-342900">
                    <a:buAutoNum type="arabicPlain" startAt="4"/>
                  </a:pPr>
                  <a:r>
                    <a:rPr lang="en-US" sz="1400" dirty="0">
                      <a:latin typeface="Consolas" panose="020B0609020204030204" pitchFamily="49" charset="0"/>
                    </a:rPr>
                    <a:t>Set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a14:m>
                  <a:r>
                    <a:rPr lang="en-US" sz="1400" dirty="0">
                      <a:latin typeface="Consolas" panose="020B0609020204030204" pitchFamily="49" charset="0"/>
                    </a:rPr>
                    <a:t> =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𝑅𝑒𝑡</m:t>
                          </m:r>
                        </m:sub>
                      </m:sSub>
                    </m:oMath>
                  </a14:m>
                  <a:r>
                    <a:rPr lang="en-US" sz="1400" dirty="0">
                      <a:latin typeface="Consolas" panose="020B0609020204030204" pitchFamily="49" charset="0"/>
                    </a:rPr>
                    <a:t>; }</a:t>
                  </a:r>
                  <a:br>
                    <a:rPr lang="en-US" sz="1400" dirty="0">
                      <a:latin typeface="Consolas" panose="020B0609020204030204" pitchFamily="49" charset="0"/>
                    </a:rPr>
                  </a:br>
                  <a:endParaRPr lang="en-US" sz="1400" dirty="0">
                    <a:latin typeface="Consolas" panose="020B0609020204030204" pitchFamily="49" charset="0"/>
                  </a:endParaRPr>
                </a:p>
                <a:p>
                  <a:r>
                    <a:rPr lang="en-US" sz="1400" dirty="0">
                      <a:latin typeface="Consolas" panose="020B0609020204030204" pitchFamily="49" charset="0"/>
                    </a:rPr>
                    <a:t>5 Interrupt(request line crossed){ </a:t>
                  </a:r>
                  <a:r>
                    <a:rPr lang="en-US" sz="1400" i="1" dirty="0">
                      <a:solidFill>
                        <a:schemeClr val="bg1">
                          <a:lumMod val="50000"/>
                        </a:schemeClr>
                      </a:solidFill>
                      <a:latin typeface="Consolas" panose="020B0609020204030204" pitchFamily="49" charset="0"/>
                    </a:rPr>
                    <a:t>// Received reply from IM</a:t>
                  </a:r>
                </a:p>
                <a:p>
                  <a:r>
                    <a:rPr lang="en-US" sz="1400" dirty="0">
                      <a:latin typeface="Consolas" panose="020B0609020204030204" pitchFamily="49" charset="0"/>
                    </a:rPr>
                    <a:t>6   </a:t>
                  </a:r>
                  <a:r>
                    <a:rPr lang="en-US" sz="1400" dirty="0" err="1">
                      <a:latin typeface="Consolas" panose="020B0609020204030204" pitchFamily="49" charset="0"/>
                    </a:rPr>
                    <a:t>timeEapsed</a:t>
                  </a:r>
                  <a:r>
                    <a:rPr lang="en-US" sz="1400" dirty="0">
                      <a:latin typeface="Consolas" panose="020B0609020204030204" pitchFamily="49" charset="0"/>
                    </a:rPr>
                    <a:t> = 0;</a:t>
                  </a:r>
                  <a:br>
                    <a:rPr lang="en-US" sz="1400" dirty="0">
                      <a:latin typeface="Consolas" panose="020B0609020204030204" pitchFamily="49" charset="0"/>
                    </a:rPr>
                  </a:br>
                  <a:r>
                    <a:rPr lang="en-US" sz="1400" dirty="0">
                      <a:latin typeface="Consolas" panose="020B0609020204030204" pitchFamily="49" charset="0"/>
                    </a:rPr>
                    <a:t>7   </a:t>
                  </a:r>
                  <a:r>
                    <a:rPr lang="en-US" sz="1400" dirty="0" err="1">
                      <a:latin typeface="Consolas" panose="020B0609020204030204" pitchFamily="49" charset="0"/>
                    </a:rPr>
                    <a:t>SendRequest</a:t>
                  </a:r>
                  <a:r>
                    <a:rPr lang="en-US" sz="1400" dirty="0">
                      <a:latin typeface="Consolas" panose="020B0609020204030204" pitchFamily="49" charset="0"/>
                    </a:rPr>
                    <a:t>();</a:t>
                  </a:r>
                </a:p>
                <a:p>
                  <a:r>
                    <a:rPr lang="en-US" sz="1400" dirty="0">
                      <a:latin typeface="Consolas" panose="020B0609020204030204" pitchFamily="49" charset="0"/>
                    </a:rPr>
                    <a:t>8 }</a:t>
                  </a:r>
                  <a:br>
                    <a:rPr lang="en-US" sz="1400" dirty="0">
                      <a:latin typeface="Consolas" panose="020B0609020204030204" pitchFamily="49" charset="0"/>
                    </a:rPr>
                  </a:br>
                  <a:endParaRPr lang="en-US" sz="1400" dirty="0">
                    <a:latin typeface="Consolas" panose="020B0609020204030204" pitchFamily="49" charset="0"/>
                  </a:endParaRPr>
                </a:p>
                <a:p>
                  <a:r>
                    <a:rPr lang="en-US" sz="1400" dirty="0">
                      <a:latin typeface="Consolas" panose="020B0609020204030204" pitchFamily="49" charset="0"/>
                    </a:rPr>
                    <a:t>9  Interrupt(</a:t>
                  </a:r>
                  <a:r>
                    <a:rPr lang="en-US" sz="1400" dirty="0" err="1">
                      <a:latin typeface="Consolas" panose="020B0609020204030204" pitchFamily="49" charset="0"/>
                    </a:rPr>
                    <a:t>timeEapsed</a:t>
                  </a:r>
                  <a:r>
                    <a:rPr lang="en-US" sz="1400" dirty="0">
                      <a:latin typeface="Consolas" panose="020B0609020204030204" pitchFamily="49" charset="0"/>
                    </a:rPr>
                    <a:t> &gt; timeout){ </a:t>
                  </a:r>
                  <a:r>
                    <a:rPr lang="en-US" sz="1400" i="1" dirty="0">
                      <a:solidFill>
                        <a:schemeClr val="bg1">
                          <a:lumMod val="50000"/>
                        </a:schemeClr>
                      </a:solidFill>
                      <a:latin typeface="Consolas" panose="020B0609020204030204" pitchFamily="49" charset="0"/>
                    </a:rPr>
                    <a:t>// Re-requests if no reply from IM</a:t>
                  </a:r>
                </a:p>
                <a:p>
                  <a:r>
                    <a:rPr lang="en-US" sz="1400" dirty="0">
                      <a:latin typeface="Consolas" panose="020B0609020204030204" pitchFamily="49" charset="0"/>
                    </a:rPr>
                    <a:t>10    If(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𝑇𝑜𝑖</m:t>
                          </m:r>
                        </m:sub>
                      </m:sSub>
                    </m:oMath>
                  </a14:m>
                  <a:r>
                    <a:rPr lang="en-US" sz="1400" dirty="0">
                      <a:latin typeface="Consolas" panose="020B0609020204030204" pitchFamily="49" charset="0"/>
                    </a:rPr>
                    <a:t> &lt;=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𝑆𝑡𝑜𝑝𝐷𝑖𝑠𝑡𝑎𝑛𝑐𝑒</m:t>
                          </m:r>
                        </m:sub>
                      </m:sSub>
                    </m:oMath>
                  </a14:m>
                  <a:r>
                    <a:rPr lang="en-US" sz="1400" dirty="0">
                      <a:latin typeface="Consolas" panose="020B0609020204030204" pitchFamily="49" charset="0"/>
                    </a:rPr>
                    <a:t>){</a:t>
                  </a:r>
                </a:p>
                <a:p>
                  <a:r>
                    <a:rPr lang="en-US" sz="1400" dirty="0"/>
                    <a:t>11</a:t>
                  </a:r>
                  <a14:m>
                    <m:oMath xmlns:m="http://schemas.openxmlformats.org/officeDocument/2006/math"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      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a14:m>
                  <a:r>
                    <a:rPr lang="en-US" sz="1400" dirty="0">
                      <a:latin typeface="Consolas" panose="020B0609020204030204" pitchFamily="49" charset="0"/>
                    </a:rPr>
                    <a:t> = 0;</a:t>
                  </a:r>
                </a:p>
                <a:p>
                  <a:r>
                    <a:rPr lang="en-US" sz="1400" dirty="0">
                      <a:latin typeface="Consolas" panose="020B0609020204030204" pitchFamily="49" charset="0"/>
                    </a:rPr>
                    <a:t>12    }</a:t>
                  </a:r>
                </a:p>
                <a:p>
                  <a:r>
                    <a:rPr lang="en-US" sz="1400" dirty="0">
                      <a:latin typeface="Consolas" panose="020B0609020204030204" pitchFamily="49" charset="0"/>
                    </a:rPr>
                    <a:t>13 </a:t>
                  </a:r>
                  <a:r>
                    <a:rPr lang="en-US" sz="1400" dirty="0" err="1">
                      <a:latin typeface="Consolas" panose="020B0609020204030204" pitchFamily="49" charset="0"/>
                    </a:rPr>
                    <a:t>SendRequest</a:t>
                  </a:r>
                  <a:r>
                    <a:rPr lang="en-US" sz="1400" dirty="0">
                      <a:latin typeface="Consolas" panose="020B0609020204030204" pitchFamily="49" charset="0"/>
                    </a:rPr>
                    <a:t>(); }</a:t>
                  </a:r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3014" y="4242814"/>
                  <a:ext cx="4417021" cy="4175336"/>
                </a:xfrm>
                <a:prstGeom prst="rect">
                  <a:avLst/>
                </a:prstGeom>
                <a:blipFill>
                  <a:blip r:embed="rId3"/>
                  <a:stretch>
                    <a:fillRect l="-340" t="-48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2" name="Picture 11" descr="Image result for car autonomous top view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8082160" y="7419599"/>
              <a:ext cx="711835" cy="87343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Crossroads Code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7086600" y="4286380"/>
            <a:ext cx="1143000" cy="581637"/>
            <a:chOff x="6731767" y="4495800"/>
            <a:chExt cx="1374924" cy="814469"/>
          </a:xfrm>
        </p:grpSpPr>
        <p:pic>
          <p:nvPicPr>
            <p:cNvPr id="17" name="Picture 2" descr="https://writelatex.s3.amazonaws.com/ymzcznddvkvs/uploads/9007/8264425/1.PN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667" r="66598" b="73576"/>
            <a:stretch/>
          </p:blipFill>
          <p:spPr bwMode="auto">
            <a:xfrm>
              <a:off x="6731767" y="4590933"/>
              <a:ext cx="461612" cy="624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" descr="https://writelatex.s3.amazonaws.com/ymzcznddvkvs/uploads/9007/8264425/1.PNG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096" r="23333" b="77224"/>
            <a:stretch/>
          </p:blipFill>
          <p:spPr bwMode="auto">
            <a:xfrm>
              <a:off x="7239000" y="4495800"/>
              <a:ext cx="867691" cy="8144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C7290-4611-42A6-9F46-C799A971ACB9}" type="slidenum">
              <a:rPr lang="en-US" smtClean="0"/>
              <a:t>21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219200" y="4860603"/>
                <a:ext cx="6705600" cy="14157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latin typeface="Consolas" panose="020B0609020204030204" pitchFamily="49" charset="0"/>
                  </a:rPr>
                  <a:t>Intersection Manager Code:</a:t>
                </a:r>
              </a:p>
              <a:p>
                <a:r>
                  <a:rPr lang="en-US" sz="1400" dirty="0">
                    <a:latin typeface="Consolas" panose="020B0609020204030204" pitchFamily="49" charset="0"/>
                  </a:rPr>
                  <a:t>1 if(request received) {</a:t>
                </a:r>
              </a:p>
              <a:p>
                <a:pPr marL="342900" indent="-342900">
                  <a:buAutoNum type="arabicPlain" startAt="2"/>
                </a:pPr>
                <a:r>
                  <a:rPr lang="en-US" sz="1400" dirty="0" err="1">
                    <a:latin typeface="Consolas" panose="020B0609020204030204" pitchFamily="49" charset="0"/>
                  </a:rPr>
                  <a:t>AddVehicleToQueue</a:t>
                </a:r>
                <a:r>
                  <a:rPr lang="en-US" sz="1400" dirty="0">
                    <a:latin typeface="Consolas" panose="020B0609020204030204" pitchFamily="49" charset="0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400" dirty="0">
                        <a:latin typeface="Consolas" panose="020B0609020204030204" pitchFamily="49" charset="0"/>
                      </a:rPr>
                      <m:t>LI</m:t>
                    </m:r>
                    <m:r>
                      <m:rPr>
                        <m:nor/>
                      </m:rPr>
                      <a:rPr lang="en-US" sz="1400" dirty="0">
                        <a:latin typeface="Consolas" panose="020B0609020204030204" pitchFamily="49" charset="0"/>
                      </a:rPr>
                      <m:t>, </m:t>
                    </m:r>
                    <m:r>
                      <m:rPr>
                        <m:nor/>
                      </m:rPr>
                      <a:rPr lang="en-US" sz="1400" dirty="0">
                        <a:latin typeface="Consolas" panose="020B0609020204030204" pitchFamily="49" charset="0"/>
                      </a:rPr>
                      <m:t>DI</m:t>
                    </m:r>
                    <m:r>
                      <m:rPr>
                        <m:nor/>
                      </m:rPr>
                      <a:rPr lang="en-US" sz="1400" dirty="0">
                        <a:latin typeface="Consolas" panose="020B0609020204030204" pitchFamily="49" charset="0"/>
                      </a:rPr>
                      <m:t>, </m:t>
                    </m:r>
                    <m:r>
                      <m:rPr>
                        <m:nor/>
                      </m:rPr>
                      <a:rPr lang="en-US" sz="1400" dirty="0">
                        <a:latin typeface="Consolas" panose="020B0609020204030204" pitchFamily="49" charset="0"/>
                      </a:rPr>
                      <m:t>LO</m:t>
                    </m:r>
                    <m:r>
                      <m:rPr>
                        <m:nor/>
                      </m:rPr>
                      <a:rPr lang="en-US" sz="1400" dirty="0">
                        <a:latin typeface="Consolas" panose="020B0609020204030204" pitchFamily="49" charset="0"/>
                      </a:rPr>
                      <m:t>, </m:t>
                    </m:r>
                    <m:r>
                      <m:rPr>
                        <m:nor/>
                      </m:rPr>
                      <a:rPr lang="en-US" sz="1400" dirty="0">
                        <a:latin typeface="Consolas" panose="020B0609020204030204" pitchFamily="49" charset="0"/>
                      </a:rPr>
                      <m:t>DO</m:t>
                    </m:r>
                  </m:oMath>
                </a14:m>
                <a:r>
                  <a:rPr lang="en-US" sz="1400" dirty="0">
                    <a:latin typeface="Consolas" panose="020B0609020204030204" pitchFamily="49" charset="0"/>
                  </a:rPr>
                  <a:t>);</a:t>
                </a:r>
              </a:p>
              <a:p>
                <a:pPr marL="342900" indent="-342900">
                  <a:buFontTx/>
                  <a:buAutoNum type="arabicPlain" startAt="2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𝑜𝐴</m:t>
                        </m:r>
                      </m:sub>
                    </m:sSub>
                  </m:oMath>
                </a14:m>
                <a:r>
                  <a:rPr lang="en-US" sz="1400" dirty="0">
                    <a:latin typeface="Consolas" panose="020B0609020204030204" pitchFamily="49" charset="0"/>
                  </a:rPr>
                  <a:t>= </a:t>
                </a:r>
                <a:r>
                  <a:rPr lang="en-US" sz="1400" dirty="0" err="1">
                    <a:latin typeface="Consolas" panose="020B0609020204030204" pitchFamily="49" charset="0"/>
                  </a:rPr>
                  <a:t>CalculateDesired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𝑇𝑜𝑖</m:t>
                        </m:r>
                      </m:sub>
                    </m:sSub>
                    <m:r>
                      <m:rPr>
                        <m:nor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 + (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𝑀𝑎𝑥</m:t>
                        </m:r>
                      </m:sub>
                    </m:sSub>
                    <m:r>
                      <m:rPr>
                        <m:nor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 ∗ </m:t>
                    </m:r>
                    <m:r>
                      <m:rPr>
                        <m:nor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WCRTD</m:t>
                    </m:r>
                    <m:r>
                      <m:rPr>
                        <m:nor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sz="1400" dirty="0">
                        <a:latin typeface="Consolas" panose="020B0609020204030204" pitchFamily="49" charset="0"/>
                      </a:rPr>
                      <m:t>,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nor/>
                      </m:rPr>
                      <a:rPr lang="en-US" sz="1400" dirty="0">
                        <a:latin typeface="Consolas" panose="020B0609020204030204" pitchFamily="49" charset="0"/>
                      </a:rPr>
                      <m:t>,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latin typeface="Consolas" panose="020B0609020204030204" pitchFamily="49" charset="0"/>
                  </a:rPr>
                  <a:t>;</a:t>
                </a:r>
              </a:p>
              <a:p>
                <a:pPr marL="342900" indent="-342900">
                  <a:buAutoNum type="arabicPlain" startAt="2"/>
                </a:pPr>
                <a:r>
                  <a:rPr lang="en-US" sz="1400" dirty="0">
                    <a:latin typeface="Consolas" panose="020B0609020204030204" pitchFamily="49" charset="0"/>
                  </a:rPr>
                  <a:t>s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end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["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𝑎𝑐𝑐𝑝𝑒𝑡𝑒𝑑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", 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@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𝐸𝑥𝑒𝑐𝑢𝑡𝑖𝑜𝑛𝐿𝑖𝑛𝑒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400" dirty="0">
                    <a:latin typeface="Consolas" panose="020B0609020204030204" pitchFamily="49" charset="0"/>
                  </a:rPr>
                  <a:t>;</a:t>
                </a:r>
              </a:p>
              <a:p>
                <a:r>
                  <a:rPr lang="en-US" sz="1400" dirty="0">
                    <a:latin typeface="Consolas" panose="020B0609020204030204" pitchFamily="49" charset="0"/>
                  </a:rPr>
                  <a:t>5 }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4860603"/>
                <a:ext cx="6705600" cy="1415772"/>
              </a:xfrm>
              <a:prstGeom prst="rect">
                <a:avLst/>
              </a:prstGeom>
              <a:blipFill>
                <a:blip r:embed="rId7"/>
                <a:stretch>
                  <a:fillRect l="-363" t="-1277" b="-297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36336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Crossroads Eliminates Time Buffer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Unlike the VT-IM methodology, Crossroads does not require a Time Buffer</a:t>
            </a:r>
            <a:endParaRPr lang="en-US" sz="1000" i="1" dirty="0"/>
          </a:p>
          <a:p>
            <a:pPr lvl="2"/>
            <a:r>
              <a:rPr lang="en-US" dirty="0"/>
              <a:t>~ 3.5x Original Vehicle Length  -&gt;  ~ 1.5x</a:t>
            </a:r>
          </a:p>
          <a:p>
            <a:pPr lvl="2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931537" y="2438400"/>
            <a:ext cx="4672643" cy="1731731"/>
            <a:chOff x="1499557" y="1848613"/>
            <a:chExt cx="6577643" cy="2397718"/>
          </a:xfrm>
        </p:grpSpPr>
        <p:sp>
          <p:nvSpPr>
            <p:cNvPr id="75" name="Rounded Rectangle 3"/>
            <p:cNvSpPr/>
            <p:nvPr/>
          </p:nvSpPr>
          <p:spPr>
            <a:xfrm>
              <a:off x="1524000" y="3052110"/>
              <a:ext cx="5268410" cy="1194221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6" name="Rounded Rectangle 30"/>
            <p:cNvSpPr/>
            <p:nvPr/>
          </p:nvSpPr>
          <p:spPr>
            <a:xfrm>
              <a:off x="2932434" y="3051287"/>
              <a:ext cx="2477766" cy="1188175"/>
            </a:xfrm>
            <a:prstGeom prst="roundRect">
              <a:avLst/>
            </a:prstGeom>
            <a:solidFill>
              <a:srgbClr val="FB7E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pic>
          <p:nvPicPr>
            <p:cNvPr id="77" name="Picture 76" descr="Image result for car top view no background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0088" y="3208825"/>
              <a:ext cx="1491130" cy="84404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4" name="Group 83"/>
            <p:cNvGrpSpPr/>
            <p:nvPr/>
          </p:nvGrpSpPr>
          <p:grpSpPr>
            <a:xfrm>
              <a:off x="1499557" y="2252725"/>
              <a:ext cx="5981139" cy="869590"/>
              <a:chOff x="1804357" y="3974442"/>
              <a:chExt cx="5981139" cy="869590"/>
            </a:xfrm>
          </p:grpSpPr>
          <p:pic>
            <p:nvPicPr>
              <p:cNvPr id="79" name="Picture 78" descr="Image result for car top view no background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04357" y="3999984"/>
                <a:ext cx="1491130" cy="84404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0" name="Picture 79" descr="Image result for car top view no background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95487" y="3992867"/>
                <a:ext cx="1491130" cy="84404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1" name="Picture 80" descr="Image result for car top view no background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00675" y="3974442"/>
                <a:ext cx="1491130" cy="84404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2" name="Picture 81" descr="Image result for car top view no background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94366" y="3974442"/>
                <a:ext cx="1491130" cy="84404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83" name="Rectangle 82"/>
            <p:cNvSpPr/>
            <p:nvPr/>
          </p:nvSpPr>
          <p:spPr>
            <a:xfrm>
              <a:off x="6816853" y="1848613"/>
              <a:ext cx="1260347" cy="19484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C7290-4611-42A6-9F46-C799A971ACB9}" type="slidenum">
              <a:rPr lang="en-US" smtClean="0"/>
              <a:t>22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949428" y="4741925"/>
            <a:ext cx="3544566" cy="1464144"/>
            <a:chOff x="2932434" y="4325684"/>
            <a:chExt cx="4876926" cy="2015260"/>
          </a:xfrm>
        </p:grpSpPr>
        <p:sp>
          <p:nvSpPr>
            <p:cNvPr id="15" name="Rounded Rectangle 30"/>
            <p:cNvSpPr/>
            <p:nvPr/>
          </p:nvSpPr>
          <p:spPr>
            <a:xfrm>
              <a:off x="2932434" y="5152769"/>
              <a:ext cx="2477766" cy="1188175"/>
            </a:xfrm>
            <a:prstGeom prst="roundRect">
              <a:avLst/>
            </a:prstGeom>
            <a:solidFill>
              <a:srgbClr val="FB7E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pic>
          <p:nvPicPr>
            <p:cNvPr id="16" name="Picture 15" descr="Image result for car top view no background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0088" y="5310307"/>
              <a:ext cx="1491130" cy="84404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7" name="Group 16"/>
            <p:cNvGrpSpPr/>
            <p:nvPr/>
          </p:nvGrpSpPr>
          <p:grpSpPr>
            <a:xfrm>
              <a:off x="2977591" y="4354207"/>
              <a:ext cx="4490009" cy="862473"/>
              <a:chOff x="3295487" y="3974442"/>
              <a:chExt cx="4490009" cy="862473"/>
            </a:xfrm>
          </p:grpSpPr>
          <p:pic>
            <p:nvPicPr>
              <p:cNvPr id="19" name="Picture 18" descr="Image result for car top view no background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95487" y="3992867"/>
                <a:ext cx="1491130" cy="84404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" name="Picture 19" descr="Image result for car top view no background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00675" y="3974442"/>
                <a:ext cx="1491130" cy="84404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" name="Picture 20" descr="Image result for car top view no background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94366" y="3974442"/>
                <a:ext cx="1491130" cy="84404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4" name="Rectangle 13"/>
            <p:cNvSpPr/>
            <p:nvPr/>
          </p:nvSpPr>
          <p:spPr>
            <a:xfrm>
              <a:off x="5410200" y="4325684"/>
              <a:ext cx="2399160" cy="19484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8" name="Straight Arrow Connector 7"/>
          <p:cNvCxnSpPr>
            <a:cxnSpLocks/>
          </p:cNvCxnSpPr>
          <p:nvPr/>
        </p:nvCxnSpPr>
        <p:spPr>
          <a:xfrm>
            <a:off x="3810000" y="4267200"/>
            <a:ext cx="0" cy="381000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048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1143000"/>
            <a:ext cx="6858000" cy="1200150"/>
          </a:xfrm>
        </p:spPr>
        <p:txBody>
          <a:bodyPr/>
          <a:lstStyle/>
          <a:p>
            <a:r>
              <a:rPr lang="en-US" sz="3100" dirty="0"/>
              <a:t>Related Work:</a:t>
            </a:r>
            <a:br>
              <a:rPr lang="en-US" sz="3100" dirty="0"/>
            </a:br>
            <a:r>
              <a:rPr lang="en-US" sz="3100" dirty="0"/>
              <a:t>Autonomous Intersection Management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 #3 (AIM) -  Avoids the RTD problem.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0" y="6356350"/>
            <a:ext cx="1292225" cy="365125"/>
          </a:xfrm>
        </p:spPr>
        <p:txBody>
          <a:bodyPr/>
          <a:lstStyle/>
          <a:p>
            <a:fld id="{E55C7290-4611-42A6-9F46-C799A971ACB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6724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AIM (Autonomous Intersection Management)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tested and effective FCFS (First Come First-Served) policy</a:t>
            </a:r>
          </a:p>
          <a:p>
            <a:pPr lvl="1"/>
            <a:r>
              <a:rPr lang="en-US" dirty="0" err="1"/>
              <a:t>Dresner</a:t>
            </a:r>
            <a:r>
              <a:rPr lang="en-US" dirty="0"/>
              <a:t> and Stone propose and IM that:</a:t>
            </a:r>
          </a:p>
          <a:p>
            <a:pPr lvl="2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Vehicle requests to entire intersection at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</a:t>
            </a:r>
            <a:r>
              <a:rPr lang="en-US" baseline="-25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oA</a:t>
            </a:r>
            <a:r>
              <a:rPr lang="en-US" baseline="-25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 </a:t>
            </a:r>
            <a:r>
              <a:rPr lang="en-US" baseline="-25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</a:t>
            </a:r>
            <a:r>
              <a:rPr lang="en-US" baseline="-25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oA</a:t>
            </a:r>
            <a:endParaRPr lang="en-US" baseline="-25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IM simulates the trajectory of the vehicle </a:t>
            </a:r>
          </a:p>
          <a:p>
            <a:pPr lvl="2"/>
            <a:r>
              <a:rPr lang="en-US" b="1" dirty="0">
                <a:solidFill>
                  <a:srgbClr val="00B050"/>
                </a:solidFill>
              </a:rPr>
              <a:t>Responds YES</a:t>
            </a:r>
            <a:r>
              <a:rPr lang="en-US" dirty="0"/>
              <a:t>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if the trajectory has no overlap with the reserved spots of other vehicles</a:t>
            </a:r>
          </a:p>
          <a:p>
            <a:pPr lvl="2"/>
            <a:r>
              <a:rPr lang="en-US" b="1" dirty="0">
                <a:solidFill>
                  <a:srgbClr val="0070C0"/>
                </a:solidFill>
              </a:rPr>
              <a:t>Responds NO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otherwise.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C7290-4611-42A6-9F46-C799A971ACB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68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AIM is a query-based approach</a:t>
            </a:r>
          </a:p>
        </p:txBody>
      </p:sp>
      <p:grpSp>
        <p:nvGrpSpPr>
          <p:cNvPr id="63" name="Group 62"/>
          <p:cNvGrpSpPr/>
          <p:nvPr/>
        </p:nvGrpSpPr>
        <p:grpSpPr>
          <a:xfrm>
            <a:off x="-1476730" y="1923425"/>
            <a:ext cx="10315930" cy="3581400"/>
            <a:chOff x="-1476730" y="1923425"/>
            <a:chExt cx="10315930" cy="3581400"/>
          </a:xfrm>
        </p:grpSpPr>
        <p:sp>
          <p:nvSpPr>
            <p:cNvPr id="21" name="Rectangle 20"/>
            <p:cNvSpPr/>
            <p:nvPr/>
          </p:nvSpPr>
          <p:spPr>
            <a:xfrm>
              <a:off x="5181600" y="1923425"/>
              <a:ext cx="304800" cy="15240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486400" y="1923425"/>
              <a:ext cx="304800" cy="15240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 rot="5400000">
              <a:off x="7162800" y="2075825"/>
              <a:ext cx="304799" cy="30480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 rot="5400000">
              <a:off x="7162800" y="2380625"/>
              <a:ext cx="304799" cy="30480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 rot="5400000">
              <a:off x="3367087" y="1937712"/>
              <a:ext cx="304800" cy="3324225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 rot="5400000">
              <a:off x="3367087" y="2242512"/>
              <a:ext cx="304800" cy="3324225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181600" y="4057025"/>
              <a:ext cx="304800" cy="14478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486400" y="4057025"/>
              <a:ext cx="304800" cy="14478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 rot="5400000">
              <a:off x="32983" y="1937713"/>
              <a:ext cx="304800" cy="3324225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 rot="5400000">
              <a:off x="32983" y="2242513"/>
              <a:ext cx="304800" cy="3324225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2849979" y="1154865"/>
            <a:ext cx="1594340" cy="1486412"/>
            <a:chOff x="2849979" y="1154865"/>
            <a:chExt cx="1594340" cy="1486412"/>
          </a:xfrm>
        </p:grpSpPr>
        <p:pic>
          <p:nvPicPr>
            <p:cNvPr id="1026" name="Picture 2" descr="https://writelatex.s3.amazonaws.com/ymzcznddvkvs/uploads/9007/8264425/1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667" r="66598" b="73576"/>
            <a:stretch/>
          </p:blipFill>
          <p:spPr bwMode="auto">
            <a:xfrm>
              <a:off x="2849979" y="2017076"/>
              <a:ext cx="461612" cy="624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2" descr="https://writelatex.s3.amazonaws.com/ymzcznddvkvs/uploads/9007/8264425/1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096" r="23333" b="77224"/>
            <a:stretch/>
          </p:blipFill>
          <p:spPr bwMode="auto">
            <a:xfrm>
              <a:off x="3576628" y="1154865"/>
              <a:ext cx="867691" cy="8144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8" name="Straight Arrow Connector 47"/>
          <p:cNvCxnSpPr/>
          <p:nvPr/>
        </p:nvCxnSpPr>
        <p:spPr>
          <a:xfrm flipV="1">
            <a:off x="1828800" y="2553376"/>
            <a:ext cx="1099135" cy="119884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cxnSpLocks/>
          </p:cNvCxnSpPr>
          <p:nvPr/>
        </p:nvCxnSpPr>
        <p:spPr>
          <a:xfrm flipH="1" flipV="1">
            <a:off x="2965327" y="2578153"/>
            <a:ext cx="177711" cy="117407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Freeform: Shape 54"/>
          <p:cNvSpPr/>
          <p:nvPr/>
        </p:nvSpPr>
        <p:spPr>
          <a:xfrm>
            <a:off x="3078126" y="1679944"/>
            <a:ext cx="467832" cy="536944"/>
          </a:xfrm>
          <a:custGeom>
            <a:avLst/>
            <a:gdLst>
              <a:gd name="connsiteX0" fmla="*/ 0 w 467832"/>
              <a:gd name="connsiteY0" fmla="*/ 536944 h 536944"/>
              <a:gd name="connsiteX1" fmla="*/ 85060 w 467832"/>
              <a:gd name="connsiteY1" fmla="*/ 101009 h 536944"/>
              <a:gd name="connsiteX2" fmla="*/ 467832 w 467832"/>
              <a:gd name="connsiteY2" fmla="*/ 0 h 536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7832" h="536944">
                <a:moveTo>
                  <a:pt x="0" y="536944"/>
                </a:moveTo>
                <a:cubicBezTo>
                  <a:pt x="3544" y="363722"/>
                  <a:pt x="7088" y="190500"/>
                  <a:pt x="85060" y="101009"/>
                </a:cubicBezTo>
                <a:cubicBezTo>
                  <a:pt x="163032" y="11518"/>
                  <a:pt x="401379" y="14177"/>
                  <a:pt x="467832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: Shape 56"/>
          <p:cNvSpPr/>
          <p:nvPr/>
        </p:nvSpPr>
        <p:spPr>
          <a:xfrm rot="11242001">
            <a:off x="3309093" y="1932777"/>
            <a:ext cx="467832" cy="536944"/>
          </a:xfrm>
          <a:custGeom>
            <a:avLst/>
            <a:gdLst>
              <a:gd name="connsiteX0" fmla="*/ 0 w 467832"/>
              <a:gd name="connsiteY0" fmla="*/ 536944 h 536944"/>
              <a:gd name="connsiteX1" fmla="*/ 85060 w 467832"/>
              <a:gd name="connsiteY1" fmla="*/ 101009 h 536944"/>
              <a:gd name="connsiteX2" fmla="*/ 467832 w 467832"/>
              <a:gd name="connsiteY2" fmla="*/ 0 h 536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7832" h="536944">
                <a:moveTo>
                  <a:pt x="0" y="536944"/>
                </a:moveTo>
                <a:cubicBezTo>
                  <a:pt x="3544" y="363722"/>
                  <a:pt x="7088" y="190500"/>
                  <a:pt x="85060" y="101009"/>
                </a:cubicBezTo>
                <a:cubicBezTo>
                  <a:pt x="163032" y="11518"/>
                  <a:pt x="401379" y="14177"/>
                  <a:pt x="467832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/>
          <p:cNvGrpSpPr/>
          <p:nvPr/>
        </p:nvGrpSpPr>
        <p:grpSpPr>
          <a:xfrm>
            <a:off x="3743979" y="1398108"/>
            <a:ext cx="474224" cy="514974"/>
            <a:chOff x="3743979" y="1398108"/>
            <a:chExt cx="474224" cy="514974"/>
          </a:xfrm>
        </p:grpSpPr>
        <p:sp>
          <p:nvSpPr>
            <p:cNvPr id="56" name="Arrow: Circular 55"/>
            <p:cNvSpPr/>
            <p:nvPr/>
          </p:nvSpPr>
          <p:spPr>
            <a:xfrm>
              <a:off x="3743979" y="1398108"/>
              <a:ext cx="457200" cy="492152"/>
            </a:xfrm>
            <a:prstGeom prst="circularArrow">
              <a:avLst/>
            </a:prstGeom>
            <a:solidFill>
              <a:srgbClr val="00B0F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9" name="Arrow: Circular 58"/>
            <p:cNvSpPr/>
            <p:nvPr/>
          </p:nvSpPr>
          <p:spPr>
            <a:xfrm rot="10800000">
              <a:off x="3761003" y="1420930"/>
              <a:ext cx="457200" cy="492152"/>
            </a:xfrm>
            <a:prstGeom prst="circularArrow">
              <a:avLst/>
            </a:prstGeom>
            <a:solidFill>
              <a:srgbClr val="00B0F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2680418" y="995346"/>
            <a:ext cx="2161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Intersection Manager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1010028" y="3437354"/>
            <a:ext cx="1091966" cy="2468145"/>
            <a:chOff x="1004937" y="3438994"/>
            <a:chExt cx="1091966" cy="2468145"/>
          </a:xfrm>
        </p:grpSpPr>
        <p:sp>
          <p:nvSpPr>
            <p:cNvPr id="19" name="TextBox 18"/>
            <p:cNvSpPr txBox="1"/>
            <p:nvPr/>
          </p:nvSpPr>
          <p:spPr>
            <a:xfrm>
              <a:off x="1004937" y="5260808"/>
              <a:ext cx="10919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Request</a:t>
              </a:r>
              <a:br>
                <a:rPr lang="en-US" dirty="0">
                  <a:latin typeface="+mj-lt"/>
                </a:rPr>
              </a:br>
              <a:r>
                <a:rPr lang="en-US" dirty="0">
                  <a:latin typeface="+mj-lt"/>
                </a:rPr>
                <a:t>Line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 flipH="1">
              <a:off x="1842405" y="3438994"/>
              <a:ext cx="1035" cy="1744246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8" name="Straight Arrow Connector 67"/>
          <p:cNvCxnSpPr>
            <a:stCxn id="23" idx="2"/>
          </p:cNvCxnSpPr>
          <p:nvPr/>
        </p:nvCxnSpPr>
        <p:spPr>
          <a:xfrm flipH="1">
            <a:off x="3442054" y="3599826"/>
            <a:ext cx="2349146" cy="1301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28" idx="0"/>
          </p:cNvCxnSpPr>
          <p:nvPr/>
        </p:nvCxnSpPr>
        <p:spPr>
          <a:xfrm flipV="1">
            <a:off x="5638800" y="3219954"/>
            <a:ext cx="0" cy="837071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4648200" y="3447424"/>
            <a:ext cx="813043" cy="2591571"/>
            <a:chOff x="4648200" y="3447424"/>
            <a:chExt cx="813043" cy="2591571"/>
          </a:xfrm>
        </p:grpSpPr>
        <p:sp>
          <p:nvSpPr>
            <p:cNvPr id="15" name="TextBox 14"/>
            <p:cNvSpPr txBox="1"/>
            <p:nvPr/>
          </p:nvSpPr>
          <p:spPr>
            <a:xfrm>
              <a:off x="4648200" y="5669663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Enter</a:t>
              </a:r>
            </a:p>
          </p:txBody>
        </p:sp>
        <p:cxnSp>
          <p:nvCxnSpPr>
            <p:cNvPr id="72" name="Straight Connector 71"/>
            <p:cNvCxnSpPr/>
            <p:nvPr/>
          </p:nvCxnSpPr>
          <p:spPr>
            <a:xfrm>
              <a:off x="5181600" y="3447424"/>
              <a:ext cx="0" cy="2222239"/>
            </a:xfrm>
            <a:prstGeom prst="line">
              <a:avLst/>
            </a:prstGeom>
            <a:ln w="28575">
              <a:solidFill>
                <a:srgbClr val="0070C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/>
          <p:cNvGrpSpPr/>
          <p:nvPr/>
        </p:nvGrpSpPr>
        <p:grpSpPr>
          <a:xfrm>
            <a:off x="5486400" y="3425827"/>
            <a:ext cx="638316" cy="2613168"/>
            <a:chOff x="5486400" y="3425827"/>
            <a:chExt cx="638316" cy="2613168"/>
          </a:xfrm>
        </p:grpSpPr>
        <p:sp>
          <p:nvSpPr>
            <p:cNvPr id="16" name="TextBox 15"/>
            <p:cNvSpPr txBox="1"/>
            <p:nvPr/>
          </p:nvSpPr>
          <p:spPr>
            <a:xfrm>
              <a:off x="5486400" y="5669663"/>
              <a:ext cx="6383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Exit</a:t>
              </a:r>
            </a:p>
          </p:txBody>
        </p:sp>
        <p:cxnSp>
          <p:nvCxnSpPr>
            <p:cNvPr id="75" name="Straight Connector 74"/>
            <p:cNvCxnSpPr/>
            <p:nvPr/>
          </p:nvCxnSpPr>
          <p:spPr>
            <a:xfrm>
              <a:off x="5800724" y="3425827"/>
              <a:ext cx="0" cy="2222239"/>
            </a:xfrm>
            <a:prstGeom prst="line">
              <a:avLst/>
            </a:prstGeom>
            <a:ln w="28575">
              <a:solidFill>
                <a:srgbClr val="0070C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Rounded Rectangle 30"/>
          <p:cNvSpPr/>
          <p:nvPr/>
        </p:nvSpPr>
        <p:spPr>
          <a:xfrm rot="16200000">
            <a:off x="5299885" y="5348858"/>
            <a:ext cx="678784" cy="306863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41" name="Rounded Rectangle 30"/>
          <p:cNvSpPr/>
          <p:nvPr/>
        </p:nvSpPr>
        <p:spPr>
          <a:xfrm>
            <a:off x="-763948" y="3737469"/>
            <a:ext cx="721013" cy="306863"/>
          </a:xfrm>
          <a:prstGeom prst="roundRect">
            <a:avLst/>
          </a:prstGeom>
          <a:solidFill>
            <a:srgbClr val="FB7E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pic>
        <p:nvPicPr>
          <p:cNvPr id="65" name="Picture 64" descr="Image result for car autonomous top view"/>
          <p:cNvPicPr/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393654" y="5325888"/>
            <a:ext cx="464265" cy="33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Image result for car autonomous top view"/>
          <p:cNvPicPr/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-645453" y="3737470"/>
            <a:ext cx="464265" cy="330825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Rounded Rectangle 30"/>
          <p:cNvSpPr/>
          <p:nvPr/>
        </p:nvSpPr>
        <p:spPr>
          <a:xfrm rot="10800000">
            <a:off x="7225946" y="3446394"/>
            <a:ext cx="678784" cy="306863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pic>
        <p:nvPicPr>
          <p:cNvPr id="66" name="Picture 65" descr="Image result for car autonomous top view"/>
          <p:cNvPicPr/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4722" y="3447424"/>
            <a:ext cx="464265" cy="33082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381362" y="2508971"/>
            <a:ext cx="299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 Time of Entry, (TOE) </a:t>
            </a:r>
            <a:br>
              <a:rPr lang="en-US" dirty="0"/>
            </a:br>
            <a:r>
              <a:rPr lang="en-US" dirty="0"/>
              <a:t>Velocity of Entry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08458" y="2625292"/>
            <a:ext cx="1604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Receive Accept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C7290-4611-42A6-9F46-C799A971ACB9}" type="slidenum">
              <a:rPr lang="en-US" smtClean="0"/>
              <a:t>25</a:t>
            </a:fld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1828800" y="4080556"/>
            <a:ext cx="24548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Vehicle Begins Actuation</a:t>
            </a:r>
          </a:p>
          <a:p>
            <a:r>
              <a:rPr lang="en-US" dirty="0"/>
              <a:t>of Proposed TOE</a:t>
            </a:r>
          </a:p>
        </p:txBody>
      </p:sp>
    </p:spTree>
    <p:extLst>
      <p:ext uri="{BB962C8B-B14F-4D97-AF65-F5344CB8AC3E}">
        <p14:creationId xmlns:p14="http://schemas.microsoft.com/office/powerpoint/2010/main" val="2303151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25 -1.48148E-6 L 0.24514 0.0004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44" y="2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33333E-6 L 0.2441 0.00208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83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9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0"/>
                            </p:stCondLst>
                            <p:childTnLst>
                              <p:par>
                                <p:cTn id="44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5" dur="5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8" dur="5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1" dur="5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514 0.00046 L 0.39514 -0.00208 " pathEditMode="relative" rAng="0" ptsTypes="AA">
                                      <p:cBhvr>
                                        <p:cTn id="53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00" y="-139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41 0.00208 L 0.38872 -0.00046 " pathEditMode="relative" rAng="0" ptsTypes="AA">
                                      <p:cBhvr>
                                        <p:cTn id="55" dur="51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22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1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100"/>
                            </p:stCondLst>
                            <p:childTnLst>
                              <p:par>
                                <p:cTn id="6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600"/>
                            </p:stCondLst>
                            <p:childTnLst>
                              <p:par>
                                <p:cTn id="64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1100"/>
                            </p:stCondLst>
                            <p:childTnLst>
                              <p:par>
                                <p:cTn id="7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12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11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14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13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4.44444E-6 L 0.00035 -0.2287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-11435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1.85185E-6 L -0.45052 0.00255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500" y="23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81481E-6 L -0.00104 -0.23032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227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1.48148E-6 L -0.45139 0.00463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552" y="255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9514 -0.00208 L 0.52014 0.00208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24" y="116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941 -0.00046 L 0.5191 0.0037 " pathEditMode="relative" rAng="0" ptsTypes="AA">
                                      <p:cBhvr>
                                        <p:cTn id="90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72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2014 0.00208 L 1.09514 0.00139 " pathEditMode="relative" rAng="0" ptsTypes="AA">
                                      <p:cBhvr>
                                        <p:cTn id="94" dur="7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750" y="-46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191 0.0037 L 1.0941 0.0037 " pathEditMode="relative" rAng="0" ptsTypes="AA">
                                      <p:cBhvr>
                                        <p:cTn id="96" dur="7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750" y="0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-0.2287 L 2.22222E-6 -0.85625 " pathEditMode="relative" rAng="0" ptsTypes="AA">
                                      <p:cBhvr>
                                        <p:cTn id="98" dur="7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31389"/>
                                    </p:animMotion>
                                  </p:childTnLst>
                                </p:cTn>
                              </p:par>
                              <p:par>
                                <p:cTn id="9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5052 0.00254 L -1.08281 0.00162 " pathEditMode="relative" rAng="0" ptsTypes="AA">
                                      <p:cBhvr>
                                        <p:cTn id="100" dur="7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649" y="69"/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-0.23032 L 3.33333E-6 -0.85787 " pathEditMode="relative" rAng="0" ptsTypes="AA">
                                      <p:cBhvr>
                                        <p:cTn id="102" dur="7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31389"/>
                                    </p:animMotion>
                                  </p:childTnLst>
                                </p:cTn>
                              </p:par>
                              <p:par>
                                <p:cTn id="103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5139 0.00463 L -1.07726 0.00555 " pathEditMode="relative" rAng="0" ptsTypes="AA">
                                      <p:cBhvr>
                                        <p:cTn id="104" dur="7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302" y="46"/>
                                    </p:animMotion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42" grpId="2" animBg="1"/>
      <p:bldP spid="41" grpId="0" animBg="1"/>
      <p:bldP spid="41" grpId="1" animBg="1"/>
      <p:bldP spid="41" grpId="2" animBg="1"/>
      <p:bldP spid="41" grpId="3" animBg="1"/>
      <p:bldP spid="43" grpId="0" animBg="1"/>
      <p:bldP spid="43" grpId="1" animBg="1"/>
      <p:bldP spid="43" grpId="2" animBg="1"/>
      <p:bldP spid="8" grpId="0"/>
      <p:bldP spid="8" grpId="1"/>
      <p:bldP spid="49" grpId="0"/>
      <p:bldP spid="49" grpId="1"/>
      <p:bldP spid="46" grpId="0"/>
      <p:bldP spid="46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Work: AIM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1353800" y="5299854"/>
            <a:ext cx="1066800" cy="558024"/>
            <a:chOff x="6731767" y="4495800"/>
            <a:chExt cx="1374924" cy="814469"/>
          </a:xfrm>
        </p:grpSpPr>
        <p:pic>
          <p:nvPicPr>
            <p:cNvPr id="17" name="Picture 2" descr="https://writelatex.s3.amazonaws.com/ymzcznddvkvs/uploads/9007/8264425/1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667" r="66598" b="73576"/>
            <a:stretch/>
          </p:blipFill>
          <p:spPr bwMode="auto">
            <a:xfrm>
              <a:off x="6731767" y="4590933"/>
              <a:ext cx="461612" cy="624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" descr="https://writelatex.s3.amazonaws.com/ymzcznddvkvs/uploads/9007/8264425/1.PN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096" r="23333" b="77224"/>
            <a:stretch/>
          </p:blipFill>
          <p:spPr bwMode="auto">
            <a:xfrm>
              <a:off x="7239000" y="4495800"/>
              <a:ext cx="867691" cy="8144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C7290-4611-42A6-9F46-C799A971ACB9}" type="slidenum">
              <a:rPr lang="en-US" smtClean="0"/>
              <a:t>26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76200" y="933292"/>
            <a:ext cx="12584949" cy="3802259"/>
            <a:chOff x="6042215" y="3238625"/>
            <a:chExt cx="7760651" cy="417533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6042215" y="3238625"/>
                  <a:ext cx="4417021" cy="417533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>
                      <a:latin typeface="Consolas" panose="020B0609020204030204" pitchFamily="49" charset="0"/>
                    </a:rPr>
                    <a:t>Vehicle Code:</a:t>
                  </a:r>
                </a:p>
                <a:p>
                  <a:r>
                    <a:rPr lang="en-US" sz="1400" dirty="0">
                      <a:latin typeface="Consolas" panose="020B0609020204030204" pitchFamily="49" charset="0"/>
                    </a:rPr>
                    <a:t>1 </a:t>
                  </a:r>
                  <a:r>
                    <a:rPr lang="en-US" sz="1400" dirty="0" err="1">
                      <a:latin typeface="Consolas" panose="020B0609020204030204" pitchFamily="49" charset="0"/>
                    </a:rPr>
                    <a:t>SendRequest</a:t>
                  </a:r>
                  <a:r>
                    <a:rPr lang="en-US" sz="1400" dirty="0">
                      <a:latin typeface="Consolas" panose="020B0609020204030204" pitchFamily="49" charset="0"/>
                    </a:rPr>
                    <a:t>(){	</a:t>
                  </a:r>
                  <a:r>
                    <a:rPr lang="en-US" sz="1400" i="1" dirty="0">
                      <a:solidFill>
                        <a:schemeClr val="bg1">
                          <a:lumMod val="50000"/>
                        </a:schemeClr>
                      </a:solidFill>
                      <a:latin typeface="Consolas" panose="020B0609020204030204" pitchFamily="49" charset="0"/>
                    </a:rPr>
                    <a:t>// Sends request to enter the IM</a:t>
                  </a:r>
                </a:p>
                <a:p>
                  <a:pPr marL="342900" indent="-342900">
                    <a:buAutoNum type="arabicPlain" startAt="2"/>
                  </a:pPr>
                  <a:r>
                    <a:rPr lang="en-US" sz="1400" dirty="0">
                      <a:latin typeface="Consolas" panose="020B0609020204030204" pitchFamily="49" charset="0"/>
                    </a:rPr>
                    <a:t>send [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𝑇𝑜𝑖</m:t>
                          </m:r>
                        </m:sub>
                      </m:sSub>
                    </m:oMath>
                  </a14:m>
                  <a:r>
                    <a:rPr lang="en-US" sz="1400" dirty="0">
                      <a:latin typeface="Consolas" panose="020B0609020204030204" pitchFamily="49" charset="0"/>
                    </a:rPr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𝐴𝑒</m:t>
                          </m:r>
                        </m:sub>
                      </m:sSub>
                    </m:oMath>
                  </a14:m>
                  <a:r>
                    <a:rPr lang="en-US" sz="1400" dirty="0">
                      <a:latin typeface="Consolas" panose="020B0609020204030204" pitchFamily="49" charset="0"/>
                    </a:rPr>
                    <a:t>];  </a:t>
                  </a:r>
                  <a:r>
                    <a:rPr lang="en-US" sz="800" dirty="0">
                      <a:latin typeface="Consolas" panose="020B0609020204030204" pitchFamily="49" charset="0"/>
                    </a:rPr>
                    <a:t> </a:t>
                  </a:r>
                  <a:r>
                    <a:rPr lang="en-US" sz="800" i="1" dirty="0">
                      <a:solidFill>
                        <a:schemeClr val="bg1">
                          <a:lumMod val="50000"/>
                        </a:schemeClr>
                      </a:solidFill>
                      <a:latin typeface="Consolas" panose="020B0609020204030204" pitchFamily="49" charset="0"/>
                    </a:rPr>
                    <a:t>// Position, Velocity, Lane of </a:t>
                  </a:r>
                  <a:br>
                    <a:rPr lang="en-US" sz="800" i="1" dirty="0">
                      <a:solidFill>
                        <a:schemeClr val="bg1">
                          <a:lumMod val="50000"/>
                        </a:schemeClr>
                      </a:solidFill>
                      <a:latin typeface="Consolas" panose="020B0609020204030204" pitchFamily="49" charset="0"/>
                    </a:rPr>
                  </a:br>
                  <a:r>
                    <a:rPr lang="en-US" sz="800" i="1" dirty="0">
                      <a:solidFill>
                        <a:schemeClr val="bg1">
                          <a:lumMod val="50000"/>
                        </a:schemeClr>
                      </a:solidFill>
                      <a:latin typeface="Consolas" panose="020B0609020204030204" pitchFamily="49" charset="0"/>
                    </a:rPr>
                    <a:t>// Entry, Direction of Entry, Lane of Exit, Direction of exit</a:t>
                  </a:r>
                </a:p>
                <a:p>
                  <a:pPr marL="342900" indent="-342900">
                    <a:buAutoNum type="arabicPlain" startAt="2"/>
                  </a:pPr>
                  <a:r>
                    <a:rPr lang="en-US" sz="1400" dirty="0">
                      <a:latin typeface="Consolas" panose="020B0609020204030204" pitchFamily="49" charset="0"/>
                    </a:rPr>
                    <a:t>Receive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𝑅𝑒𝑡</m:t>
                          </m:r>
                        </m:sub>
                      </m:sSub>
                    </m:oMath>
                  </a14:m>
                  <a:r>
                    <a:rPr lang="en-US" sz="1400" dirty="0">
                      <a:latin typeface="Consolas" panose="020B0609020204030204" pitchFamily="49" charset="0"/>
                    </a:rPr>
                    <a:t>;</a:t>
                  </a:r>
                </a:p>
                <a:p>
                  <a:pPr marL="342900" indent="-342900">
                    <a:buAutoNum type="arabicPlain" startAt="4"/>
                  </a:pPr>
                  <a:r>
                    <a:rPr lang="en-US" sz="1400" dirty="0">
                      <a:latin typeface="Consolas" panose="020B0609020204030204" pitchFamily="49" charset="0"/>
                    </a:rPr>
                    <a:t>Set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a14:m>
                  <a:r>
                    <a:rPr lang="en-US" sz="1400" dirty="0">
                      <a:latin typeface="Consolas" panose="020B0609020204030204" pitchFamily="49" charset="0"/>
                    </a:rPr>
                    <a:t> =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𝑅𝑒𝑡</m:t>
                          </m:r>
                        </m:sub>
                      </m:sSub>
                    </m:oMath>
                  </a14:m>
                  <a:r>
                    <a:rPr lang="en-US" sz="1400" dirty="0">
                      <a:latin typeface="Consolas" panose="020B0609020204030204" pitchFamily="49" charset="0"/>
                    </a:rPr>
                    <a:t>; }</a:t>
                  </a:r>
                  <a:br>
                    <a:rPr lang="en-US" sz="1400" dirty="0">
                      <a:latin typeface="Consolas" panose="020B0609020204030204" pitchFamily="49" charset="0"/>
                    </a:rPr>
                  </a:br>
                  <a:endParaRPr lang="en-US" sz="1400" dirty="0">
                    <a:latin typeface="Consolas" panose="020B0609020204030204" pitchFamily="49" charset="0"/>
                  </a:endParaRPr>
                </a:p>
                <a:p>
                  <a:r>
                    <a:rPr lang="en-US" sz="1400" dirty="0">
                      <a:latin typeface="Consolas" panose="020B0609020204030204" pitchFamily="49" charset="0"/>
                    </a:rPr>
                    <a:t>5 Interrupt(request line crossed){ </a:t>
                  </a:r>
                  <a:r>
                    <a:rPr lang="en-US" sz="1400" i="1" dirty="0">
                      <a:solidFill>
                        <a:schemeClr val="bg1">
                          <a:lumMod val="50000"/>
                        </a:schemeClr>
                      </a:solidFill>
                      <a:latin typeface="Consolas" panose="020B0609020204030204" pitchFamily="49" charset="0"/>
                    </a:rPr>
                    <a:t>// Received reply from IM</a:t>
                  </a:r>
                </a:p>
                <a:p>
                  <a:r>
                    <a:rPr lang="en-US" sz="1400" dirty="0">
                      <a:latin typeface="Consolas" panose="020B0609020204030204" pitchFamily="49" charset="0"/>
                    </a:rPr>
                    <a:t>6   </a:t>
                  </a:r>
                  <a:r>
                    <a:rPr lang="en-US" sz="1400" dirty="0" err="1">
                      <a:latin typeface="Consolas" panose="020B0609020204030204" pitchFamily="49" charset="0"/>
                    </a:rPr>
                    <a:t>timeEapsed</a:t>
                  </a:r>
                  <a:r>
                    <a:rPr lang="en-US" sz="1400" dirty="0">
                      <a:latin typeface="Consolas" panose="020B0609020204030204" pitchFamily="49" charset="0"/>
                    </a:rPr>
                    <a:t> = 0;</a:t>
                  </a:r>
                  <a:br>
                    <a:rPr lang="en-US" sz="1400" dirty="0">
                      <a:latin typeface="Consolas" panose="020B0609020204030204" pitchFamily="49" charset="0"/>
                    </a:rPr>
                  </a:br>
                  <a:r>
                    <a:rPr lang="en-US" sz="1400" dirty="0">
                      <a:latin typeface="Consolas" panose="020B0609020204030204" pitchFamily="49" charset="0"/>
                    </a:rPr>
                    <a:t>7   </a:t>
                  </a:r>
                  <a:r>
                    <a:rPr lang="en-US" sz="1400" dirty="0" err="1">
                      <a:latin typeface="Consolas" panose="020B0609020204030204" pitchFamily="49" charset="0"/>
                    </a:rPr>
                    <a:t>SendRequest</a:t>
                  </a:r>
                  <a:r>
                    <a:rPr lang="en-US" sz="1400" dirty="0">
                      <a:latin typeface="Consolas" panose="020B0609020204030204" pitchFamily="49" charset="0"/>
                    </a:rPr>
                    <a:t>();</a:t>
                  </a:r>
                </a:p>
                <a:p>
                  <a:r>
                    <a:rPr lang="en-US" sz="1400" dirty="0">
                      <a:latin typeface="Consolas" panose="020B0609020204030204" pitchFamily="49" charset="0"/>
                    </a:rPr>
                    <a:t>8 }</a:t>
                  </a:r>
                  <a:br>
                    <a:rPr lang="en-US" sz="1400" dirty="0">
                      <a:latin typeface="Consolas" panose="020B0609020204030204" pitchFamily="49" charset="0"/>
                    </a:rPr>
                  </a:br>
                  <a:endParaRPr lang="en-US" sz="1400" dirty="0">
                    <a:latin typeface="Consolas" panose="020B0609020204030204" pitchFamily="49" charset="0"/>
                  </a:endParaRPr>
                </a:p>
                <a:p>
                  <a:r>
                    <a:rPr lang="en-US" sz="1400" dirty="0">
                      <a:latin typeface="Consolas" panose="020B0609020204030204" pitchFamily="49" charset="0"/>
                    </a:rPr>
                    <a:t>9  Interrupt(</a:t>
                  </a:r>
                  <a:r>
                    <a:rPr lang="en-US" sz="1400" dirty="0" err="1">
                      <a:latin typeface="Consolas" panose="020B0609020204030204" pitchFamily="49" charset="0"/>
                    </a:rPr>
                    <a:t>timeEapsed</a:t>
                  </a:r>
                  <a:r>
                    <a:rPr lang="en-US" sz="1400" dirty="0">
                      <a:latin typeface="Consolas" panose="020B0609020204030204" pitchFamily="49" charset="0"/>
                    </a:rPr>
                    <a:t> &gt; timeout){ </a:t>
                  </a:r>
                  <a:r>
                    <a:rPr lang="en-US" sz="1400" i="1" dirty="0">
                      <a:solidFill>
                        <a:schemeClr val="bg1">
                          <a:lumMod val="50000"/>
                        </a:schemeClr>
                      </a:solidFill>
                      <a:latin typeface="Consolas" panose="020B0609020204030204" pitchFamily="49" charset="0"/>
                    </a:rPr>
                    <a:t>// Re-requests if no reply from IM</a:t>
                  </a:r>
                </a:p>
                <a:p>
                  <a:r>
                    <a:rPr lang="en-US" sz="1400" dirty="0">
                      <a:latin typeface="Consolas" panose="020B0609020204030204" pitchFamily="49" charset="0"/>
                    </a:rPr>
                    <a:t>10    If(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𝑇𝑜𝑖</m:t>
                          </m:r>
                        </m:sub>
                      </m:sSub>
                    </m:oMath>
                  </a14:m>
                  <a:r>
                    <a:rPr lang="en-US" sz="1400" dirty="0">
                      <a:latin typeface="Consolas" panose="020B0609020204030204" pitchFamily="49" charset="0"/>
                    </a:rPr>
                    <a:t> &lt;=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𝑆𝑡𝑜𝑝𝐷𝑖𝑠𝑡𝑎𝑛𝑐𝑒</m:t>
                          </m:r>
                        </m:sub>
                      </m:sSub>
                    </m:oMath>
                  </a14:m>
                  <a:r>
                    <a:rPr lang="en-US" sz="1400" dirty="0">
                      <a:latin typeface="Consolas" panose="020B0609020204030204" pitchFamily="49" charset="0"/>
                    </a:rPr>
                    <a:t>){</a:t>
                  </a:r>
                </a:p>
                <a:p>
                  <a:r>
                    <a:rPr lang="en-US" sz="1400" dirty="0"/>
                    <a:t>11</a:t>
                  </a:r>
                  <a14:m>
                    <m:oMath xmlns:m="http://schemas.openxmlformats.org/officeDocument/2006/math"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      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a14:m>
                  <a:r>
                    <a:rPr lang="en-US" sz="1400" dirty="0">
                      <a:latin typeface="Consolas" panose="020B0609020204030204" pitchFamily="49" charset="0"/>
                    </a:rPr>
                    <a:t> = 0;</a:t>
                  </a:r>
                </a:p>
                <a:p>
                  <a:r>
                    <a:rPr lang="en-US" sz="1400" dirty="0">
                      <a:latin typeface="Consolas" panose="020B0609020204030204" pitchFamily="49" charset="0"/>
                    </a:rPr>
                    <a:t>12    }</a:t>
                  </a:r>
                </a:p>
                <a:p>
                  <a:r>
                    <a:rPr lang="en-US" sz="1400" dirty="0">
                      <a:latin typeface="Consolas" panose="020B0609020204030204" pitchFamily="49" charset="0"/>
                    </a:rPr>
                    <a:t>13 </a:t>
                  </a:r>
                  <a:r>
                    <a:rPr lang="en-US" sz="1400" dirty="0" err="1">
                      <a:latin typeface="Consolas" panose="020B0609020204030204" pitchFamily="49" charset="0"/>
                    </a:rPr>
                    <a:t>SendRequest</a:t>
                  </a:r>
                  <a:r>
                    <a:rPr lang="en-US" sz="1400" dirty="0">
                      <a:latin typeface="Consolas" panose="020B0609020204030204" pitchFamily="49" charset="0"/>
                    </a:rPr>
                    <a:t>(); }</a:t>
                  </a:r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2215" y="3238625"/>
                  <a:ext cx="4417021" cy="4175336"/>
                </a:xfrm>
                <a:prstGeom prst="rect">
                  <a:avLst/>
                </a:prstGeom>
                <a:blipFill>
                  <a:blip r:embed="rId5"/>
                  <a:stretch>
                    <a:fillRect l="-425" t="-47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2" name="Picture 11" descr="Image result for car autonomous top view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13091031" y="4556707"/>
              <a:ext cx="711835" cy="87343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9" name="Picture 8" descr="Image result for car autonomous top view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0075973" y="3664655"/>
            <a:ext cx="1154337" cy="795387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219200" y="4860603"/>
                <a:ext cx="6705600" cy="12003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latin typeface="Consolas" panose="020B0609020204030204" pitchFamily="49" charset="0"/>
                  </a:rPr>
                  <a:t>Intersection Manager Code:</a:t>
                </a:r>
              </a:p>
              <a:p>
                <a:r>
                  <a:rPr lang="en-US" sz="1400" dirty="0">
                    <a:latin typeface="Consolas" panose="020B0609020204030204" pitchFamily="49" charset="0"/>
                  </a:rPr>
                  <a:t>1 if(request received) {</a:t>
                </a:r>
              </a:p>
              <a:p>
                <a:pPr marL="342900" indent="-342900">
                  <a:buAutoNum type="arabicPlain" startAt="2"/>
                </a:pPr>
                <a:r>
                  <a:rPr lang="en-US" sz="1400" dirty="0" err="1">
                    <a:latin typeface="Consolas" panose="020B0609020204030204" pitchFamily="49" charset="0"/>
                  </a:rPr>
                  <a:t>calculateIfSafe</a:t>
                </a:r>
                <a:r>
                  <a:rPr lang="en-US" sz="1400" dirty="0">
                    <a:latin typeface="Consolas" panose="020B0609020204030204" pitchFamily="49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𝑇𝑜𝑖</m:t>
                        </m:r>
                      </m:sub>
                    </m:sSub>
                  </m:oMath>
                </a14:m>
                <a:r>
                  <a:rPr lang="en-US" sz="1400" dirty="0">
                    <a:latin typeface="Consolas" panose="020B0609020204030204" pitchFamily="49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𝐴𝑒</m:t>
                        </m:r>
                      </m:sub>
                    </m:sSub>
                  </m:oMath>
                </a14:m>
                <a:r>
                  <a:rPr lang="en-US" sz="1400" dirty="0">
                    <a:latin typeface="Consolas" panose="020B0609020204030204" pitchFamily="49" charset="0"/>
                  </a:rPr>
                  <a:t>);</a:t>
                </a:r>
              </a:p>
              <a:p>
                <a:pPr marL="342900" indent="-342900">
                  <a:buAutoNum type="arabicPlain" startAt="2"/>
                </a:pPr>
                <a:r>
                  <a:rPr lang="en-US" sz="1400" dirty="0">
                    <a:latin typeface="Consolas" panose="020B0609020204030204" pitchFamily="49" charset="0"/>
                  </a:rPr>
                  <a:t>s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end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["</m:t>
                    </m:r>
                    <m:r>
                      <m:rPr>
                        <m:nor/>
                      </m:rPr>
                      <a:rPr lang="en-US" sz="1400" b="0" i="1" smtClean="0">
                        <a:latin typeface="Cambria Math" panose="02040503050406030204" pitchFamily="18" charset="0"/>
                      </a:rPr>
                      <m:t>accepted</m:t>
                    </m:r>
                    <m:r>
                      <m:rPr>
                        <m:nor/>
                      </m:rPr>
                      <a:rPr lang="en-US" sz="1400" b="0" i="1" smtClean="0">
                        <a:latin typeface="Cambria Math" panose="02040503050406030204" pitchFamily="18" charset="0"/>
                      </a:rPr>
                      <m:t>"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"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𝑑𝑒𝑛𝑖𝑒𝑑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"]</m:t>
                    </m:r>
                  </m:oMath>
                </a14:m>
                <a:r>
                  <a:rPr lang="en-US" sz="1400" dirty="0">
                    <a:latin typeface="Consolas" panose="020B0609020204030204" pitchFamily="49" charset="0"/>
                  </a:rPr>
                  <a:t>;</a:t>
                </a:r>
              </a:p>
              <a:p>
                <a:r>
                  <a:rPr lang="en-US" sz="1400" dirty="0">
                    <a:latin typeface="Consolas" panose="020B0609020204030204" pitchFamily="49" charset="0"/>
                  </a:rPr>
                  <a:t>5 }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4860603"/>
                <a:ext cx="6705600" cy="1200329"/>
              </a:xfrm>
              <a:prstGeom prst="rect">
                <a:avLst/>
              </a:prstGeom>
              <a:blipFill>
                <a:blip r:embed="rId7"/>
                <a:stretch>
                  <a:fillRect l="-363" t="-1508" b="-402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20961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Work: AIM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Aim was tested virtually with 1 real  and a number of simulated autonomous vehicles for the </a:t>
            </a:r>
            <a:r>
              <a:rPr lang="en-US" dirty="0" err="1"/>
              <a:t>Darpa</a:t>
            </a:r>
            <a:r>
              <a:rPr lang="en-US" dirty="0"/>
              <a:t> 2007 challenge</a:t>
            </a:r>
          </a:p>
          <a:p>
            <a:pPr lvl="1"/>
            <a:endParaRPr lang="en-US" dirty="0"/>
          </a:p>
          <a:p>
            <a:r>
              <a:rPr lang="en-US" dirty="0"/>
              <a:t>AIM was implemented in real life with Four 1/10 scale vehicles</a:t>
            </a:r>
          </a:p>
          <a:p>
            <a:pPr lvl="1"/>
            <a:r>
              <a:rPr lang="en-US" dirty="0"/>
              <a:t>Vmax .5m/s, or at scale 18 km/h so they may have missed the problem</a:t>
            </a:r>
          </a:p>
          <a:p>
            <a:pPr lvl="1"/>
            <a:endParaRPr lang="en-US" dirty="0"/>
          </a:p>
          <a:p>
            <a:pPr lvl="2"/>
            <a:r>
              <a:rPr lang="en-US" dirty="0"/>
              <a:t>√ Achieves a theoretical throughput of .5 vehicles/lane/s.</a:t>
            </a:r>
          </a:p>
          <a:p>
            <a:pPr lvl="2"/>
            <a:r>
              <a:rPr lang="en-US" dirty="0"/>
              <a:t>√ Considers a Safety Buffer</a:t>
            </a:r>
          </a:p>
          <a:p>
            <a:pPr lvl="2"/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X Computation time is large</a:t>
            </a:r>
          </a:p>
          <a:p>
            <a:pPr lvl="2"/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X High communication overhead</a:t>
            </a:r>
          </a:p>
          <a:p>
            <a:pPr lvl="2"/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X Many re-requests</a:t>
            </a:r>
          </a:p>
          <a:p>
            <a:pPr lvl="2"/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X Cannot efficiently schedule vehicles</a:t>
            </a:r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C7290-4611-42A6-9F46-C799A971ACB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383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Scale Model Test Setup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Performed 10 intersection scenarios, 2 planned, 8 randomized – repeated each scenario 10 times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𝐿𝑎𝑛𝑒𝑠</m:t>
                        </m:r>
                      </m:sub>
                    </m:sSub>
                  </m:oMath>
                </a14:m>
                <a:r>
                  <a:rPr lang="en-US" dirty="0"/>
                  <a:t>  = 1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𝐿𝑎𝑛𝑒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𝑊𝑖𝑑𝑡h</m:t>
                        </m:r>
                      </m:sub>
                    </m:sSub>
                  </m:oMath>
                </a14:m>
                <a:r>
                  <a:rPr lang="en-US" dirty="0"/>
                  <a:t> = .605 m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𝑅𝑒𝑞𝑢𝑒𝑠𝑡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𝐿𝑖𝑛𝑒𝐷𝑖𝑠𝑡</m:t>
                        </m:r>
                      </m:sub>
                    </m:sSub>
                  </m:oMath>
                </a14:m>
                <a:r>
                  <a:rPr lang="en-US" dirty="0"/>
                  <a:t> = 3 m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𝑉𝑒h𝑖𝑐𝑙𝑒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𝐿𝑒𝑛𝑔𝑡h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.568 m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𝑉𝑒h𝑖𝑐𝑙𝑒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𝑊𝑖𝑑𝑡h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. 296 m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𝑀𝑎𝑥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3.0 m/s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696" t="-10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4724400" y="2112787"/>
            <a:ext cx="3751804" cy="3678413"/>
            <a:chOff x="4401593" y="2159730"/>
            <a:chExt cx="3751804" cy="3678413"/>
          </a:xfrm>
        </p:grpSpPr>
        <p:grpSp>
          <p:nvGrpSpPr>
            <p:cNvPr id="5" name="Group 4"/>
            <p:cNvGrpSpPr/>
            <p:nvPr/>
          </p:nvGrpSpPr>
          <p:grpSpPr>
            <a:xfrm>
              <a:off x="4401593" y="2159730"/>
              <a:ext cx="3751804" cy="3292083"/>
              <a:chOff x="3898925" y="1594989"/>
              <a:chExt cx="4153816" cy="3871846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3898925" y="1594989"/>
                <a:ext cx="4153816" cy="3871846"/>
                <a:chOff x="2846914" y="843705"/>
                <a:chExt cx="5710127" cy="5426022"/>
              </a:xfrm>
            </p:grpSpPr>
            <p:grpSp>
              <p:nvGrpSpPr>
                <p:cNvPr id="34" name="Group 33"/>
                <p:cNvGrpSpPr/>
                <p:nvPr/>
              </p:nvGrpSpPr>
              <p:grpSpPr>
                <a:xfrm>
                  <a:off x="4171695" y="2096245"/>
                  <a:ext cx="3061967" cy="4173476"/>
                  <a:chOff x="4171695" y="2096245"/>
                  <a:chExt cx="3061967" cy="4173476"/>
                </a:xfrm>
              </p:grpSpPr>
              <p:grpSp>
                <p:nvGrpSpPr>
                  <p:cNvPr id="43" name="Group 42"/>
                  <p:cNvGrpSpPr/>
                  <p:nvPr/>
                </p:nvGrpSpPr>
                <p:grpSpPr>
                  <a:xfrm>
                    <a:off x="4171695" y="2096245"/>
                    <a:ext cx="3061967" cy="4173476"/>
                    <a:chOff x="3008309" y="1580040"/>
                    <a:chExt cx="4517904" cy="6211684"/>
                  </a:xfrm>
                </p:grpSpPr>
                <p:sp>
                  <p:nvSpPr>
                    <p:cNvPr id="52" name="Rectangle 51"/>
                    <p:cNvSpPr/>
                    <p:nvPr/>
                  </p:nvSpPr>
                  <p:spPr>
                    <a:xfrm rot="5400000">
                      <a:off x="3832222" y="2930690"/>
                      <a:ext cx="304800" cy="1952626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53" name="Rectangle 52"/>
                    <p:cNvSpPr/>
                    <p:nvPr/>
                  </p:nvSpPr>
                  <p:spPr>
                    <a:xfrm>
                      <a:off x="4963987" y="1580040"/>
                      <a:ext cx="304800" cy="1864243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4" name="Rectangle 53"/>
                    <p:cNvSpPr/>
                    <p:nvPr/>
                  </p:nvSpPr>
                  <p:spPr>
                    <a:xfrm>
                      <a:off x="4963989" y="4061029"/>
                      <a:ext cx="304800" cy="3730695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5" name="Rectangle 54"/>
                    <p:cNvSpPr/>
                    <p:nvPr/>
                  </p:nvSpPr>
                  <p:spPr>
                    <a:xfrm>
                      <a:off x="5268789" y="4061037"/>
                      <a:ext cx="304800" cy="1864239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6" name="Rectangle 55"/>
                    <p:cNvSpPr/>
                    <p:nvPr/>
                  </p:nvSpPr>
                  <p:spPr>
                    <a:xfrm rot="5400000">
                      <a:off x="6397500" y="2611512"/>
                      <a:ext cx="304800" cy="1952626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44" name="Straight Arrow Connector 43"/>
                  <p:cNvCxnSpPr/>
                  <p:nvPr/>
                </p:nvCxnSpPr>
                <p:spPr>
                  <a:xfrm>
                    <a:off x="4850097" y="3649406"/>
                    <a:ext cx="304800" cy="0"/>
                  </a:xfrm>
                  <a:prstGeom prst="straightConnector1">
                    <a:avLst/>
                  </a:prstGeom>
                  <a:ln w="19050">
                    <a:solidFill>
                      <a:srgbClr val="00B05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Straight Arrow Connector 44"/>
                  <p:cNvCxnSpPr/>
                  <p:nvPr/>
                </p:nvCxnSpPr>
                <p:spPr>
                  <a:xfrm rot="5400000">
                    <a:off x="5448014" y="3012835"/>
                    <a:ext cx="304801" cy="0"/>
                  </a:xfrm>
                  <a:prstGeom prst="straightConnector1">
                    <a:avLst/>
                  </a:prstGeom>
                  <a:ln w="19050">
                    <a:solidFill>
                      <a:srgbClr val="00B05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Straight Arrow Connector 45"/>
                  <p:cNvCxnSpPr/>
                  <p:nvPr/>
                </p:nvCxnSpPr>
                <p:spPr>
                  <a:xfrm rot="10800000">
                    <a:off x="6166864" y="3436231"/>
                    <a:ext cx="304800" cy="0"/>
                  </a:xfrm>
                  <a:prstGeom prst="straightConnector1">
                    <a:avLst/>
                  </a:prstGeom>
                  <a:ln w="19050">
                    <a:solidFill>
                      <a:srgbClr val="00B05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Arrow Connector 46"/>
                  <p:cNvCxnSpPr/>
                  <p:nvPr/>
                </p:nvCxnSpPr>
                <p:spPr>
                  <a:xfrm rot="16200000">
                    <a:off x="5654330" y="4122729"/>
                    <a:ext cx="304801" cy="0"/>
                  </a:xfrm>
                  <a:prstGeom prst="straightConnector1">
                    <a:avLst/>
                  </a:prstGeom>
                  <a:ln w="19050">
                    <a:solidFill>
                      <a:srgbClr val="00B05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8" name="TextBox 47"/>
                  <p:cNvSpPr txBox="1"/>
                  <p:nvPr/>
                </p:nvSpPr>
                <p:spPr>
                  <a:xfrm>
                    <a:off x="4549447" y="3440994"/>
                    <a:ext cx="378644" cy="40582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</a:t>
                    </a:r>
                  </a:p>
                </p:txBody>
              </p:sp>
              <p:sp>
                <p:nvSpPr>
                  <p:cNvPr id="49" name="TextBox 48"/>
                  <p:cNvSpPr txBox="1"/>
                  <p:nvPr/>
                </p:nvSpPr>
                <p:spPr>
                  <a:xfrm>
                    <a:off x="6636674" y="3236123"/>
                    <a:ext cx="378644" cy="40582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</a:t>
                    </a:r>
                  </a:p>
                </p:txBody>
              </p:sp>
              <p:sp>
                <p:nvSpPr>
                  <p:cNvPr id="50" name="TextBox 49"/>
                  <p:cNvSpPr txBox="1"/>
                  <p:nvPr/>
                </p:nvSpPr>
                <p:spPr>
                  <a:xfrm>
                    <a:off x="5640394" y="4332186"/>
                    <a:ext cx="378644" cy="40582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</a:t>
                    </a:r>
                  </a:p>
                </p:txBody>
              </p:sp>
              <p:sp>
                <p:nvSpPr>
                  <p:cNvPr id="51" name="TextBox 50"/>
                  <p:cNvSpPr txBox="1"/>
                  <p:nvPr/>
                </p:nvSpPr>
                <p:spPr>
                  <a:xfrm>
                    <a:off x="5433820" y="2511469"/>
                    <a:ext cx="378644" cy="40582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</a:t>
                    </a:r>
                  </a:p>
                </p:txBody>
              </p:sp>
            </p:grpSp>
            <p:sp>
              <p:nvSpPr>
                <p:cNvPr id="35" name="Rectangle 34"/>
                <p:cNvSpPr/>
                <p:nvPr/>
              </p:nvSpPr>
              <p:spPr>
                <a:xfrm rot="5400000">
                  <a:off x="4070500" y="2132716"/>
                  <a:ext cx="204789" cy="2644342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Rectangle 35"/>
                <p:cNvSpPr/>
                <p:nvPr/>
              </p:nvSpPr>
              <p:spPr>
                <a:xfrm rot="5400000">
                  <a:off x="3406208" y="2996576"/>
                  <a:ext cx="204788" cy="1323376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37" name="Group 36"/>
                <p:cNvGrpSpPr/>
                <p:nvPr/>
              </p:nvGrpSpPr>
              <p:grpSpPr>
                <a:xfrm>
                  <a:off x="5910289" y="3345628"/>
                  <a:ext cx="2646752" cy="405257"/>
                  <a:chOff x="5910289" y="3345628"/>
                  <a:chExt cx="2646752" cy="405257"/>
                </a:xfrm>
              </p:grpSpPr>
              <p:sp>
                <p:nvSpPr>
                  <p:cNvPr id="41" name="Rectangle 40"/>
                  <p:cNvSpPr/>
                  <p:nvPr/>
                </p:nvSpPr>
                <p:spPr>
                  <a:xfrm rot="5400000">
                    <a:off x="7792958" y="2786335"/>
                    <a:ext cx="204789" cy="1323376"/>
                  </a:xfrm>
                  <a:prstGeom prst="rect">
                    <a:avLst/>
                  </a:prstGeom>
                  <a:noFill/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" name="Rectangle 41"/>
                  <p:cNvSpPr/>
                  <p:nvPr/>
                </p:nvSpPr>
                <p:spPr>
                  <a:xfrm rot="5400000">
                    <a:off x="7131271" y="2325117"/>
                    <a:ext cx="204786" cy="2646750"/>
                  </a:xfrm>
                  <a:prstGeom prst="rect">
                    <a:avLst/>
                  </a:prstGeom>
                  <a:noFill/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38" name="Rectangle 37"/>
                <p:cNvSpPr/>
                <p:nvPr/>
              </p:nvSpPr>
              <p:spPr>
                <a:xfrm>
                  <a:off x="5703713" y="5017192"/>
                  <a:ext cx="206575" cy="1252535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5497138" y="843705"/>
                  <a:ext cx="206575" cy="1252539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5703713" y="843705"/>
                  <a:ext cx="206575" cy="250507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1" name="Straight Arrow Connector 10"/>
              <p:cNvCxnSpPr/>
              <p:nvPr/>
            </p:nvCxnSpPr>
            <p:spPr>
              <a:xfrm rot="10800000">
                <a:off x="4727266" y="3458248"/>
                <a:ext cx="221726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 rot="16200000">
                <a:off x="5944212" y="2488763"/>
                <a:ext cx="221726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/>
              <p:nvPr/>
            </p:nvCxnSpPr>
            <p:spPr>
              <a:xfrm rot="5400000">
                <a:off x="5786952" y="4577399"/>
                <a:ext cx="221726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>
                <a:off x="6979190" y="3594406"/>
                <a:ext cx="221726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/>
              <p:nvPr/>
            </p:nvCxnSpPr>
            <p:spPr>
              <a:xfrm flipH="1">
                <a:off x="4860228" y="3530564"/>
                <a:ext cx="4542" cy="1051409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/>
              <p:cNvSpPr txBox="1"/>
              <p:nvPr/>
            </p:nvSpPr>
            <p:spPr>
              <a:xfrm>
                <a:off x="7034160" y="2473161"/>
                <a:ext cx="689612" cy="461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Request</a:t>
                </a:r>
              </a:p>
              <a:p>
                <a:r>
                  <a:rPr lang="en-US" sz="1200" dirty="0"/>
                  <a:t>Line</a:t>
                </a:r>
              </a:p>
            </p:txBody>
          </p:sp>
          <p:cxnSp>
            <p:nvCxnSpPr>
              <p:cNvPr id="17" name="Straight Arrow Connector 16"/>
              <p:cNvCxnSpPr/>
              <p:nvPr/>
            </p:nvCxnSpPr>
            <p:spPr>
              <a:xfrm flipH="1">
                <a:off x="7087785" y="2476948"/>
                <a:ext cx="4542" cy="1051409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 flipV="1">
                <a:off x="4743905" y="2489370"/>
                <a:ext cx="1237331" cy="3424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>
                <a:off x="5985559" y="4566522"/>
                <a:ext cx="1237331" cy="5477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4222883" y="4130297"/>
                <a:ext cx="6896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200" dirty="0"/>
                  <a:t>Request</a:t>
                </a:r>
              </a:p>
              <a:p>
                <a:pPr algn="r"/>
                <a:r>
                  <a:rPr lang="en-US" sz="1200" dirty="0"/>
                  <a:t>Line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4490378" y="1843408"/>
                <a:ext cx="689611" cy="461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200" dirty="0"/>
                  <a:t>Request</a:t>
                </a:r>
              </a:p>
              <a:p>
                <a:pPr algn="r"/>
                <a:r>
                  <a:rPr lang="en-US" sz="1200" dirty="0"/>
                  <a:t>Line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6568330" y="4543260"/>
                <a:ext cx="689611" cy="461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200" dirty="0"/>
                  <a:t>Request</a:t>
                </a:r>
              </a:p>
              <a:p>
                <a:pPr algn="r"/>
                <a:r>
                  <a:rPr lang="en-US" sz="1200" dirty="0"/>
                  <a:t>Line</a:t>
                </a:r>
              </a:p>
            </p:txBody>
          </p:sp>
          <p:sp>
            <p:nvSpPr>
              <p:cNvPr id="23" name="Freeform: Shape 22"/>
              <p:cNvSpPr/>
              <p:nvPr/>
            </p:nvSpPr>
            <p:spPr>
              <a:xfrm>
                <a:off x="5368762" y="3445258"/>
                <a:ext cx="158542" cy="159286"/>
              </a:xfrm>
              <a:custGeom>
                <a:avLst/>
                <a:gdLst>
                  <a:gd name="connsiteX0" fmla="*/ 0 w 116006"/>
                  <a:gd name="connsiteY0" fmla="*/ 95534 h 95534"/>
                  <a:gd name="connsiteX1" fmla="*/ 98947 w 116006"/>
                  <a:gd name="connsiteY1" fmla="*/ 58003 h 95534"/>
                  <a:gd name="connsiteX2" fmla="*/ 116006 w 116006"/>
                  <a:gd name="connsiteY2" fmla="*/ 0 h 955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6006" h="95534">
                    <a:moveTo>
                      <a:pt x="0" y="95534"/>
                    </a:moveTo>
                    <a:cubicBezTo>
                      <a:pt x="39806" y="84729"/>
                      <a:pt x="79613" y="73925"/>
                      <a:pt x="98947" y="58003"/>
                    </a:cubicBezTo>
                    <a:cubicBezTo>
                      <a:pt x="118281" y="42081"/>
                      <a:pt x="108614" y="569"/>
                      <a:pt x="116006" y="0"/>
                    </a:cubicBezTo>
                  </a:path>
                </a:pathLst>
              </a:custGeom>
              <a:noFill/>
              <a:ln>
                <a:solidFill>
                  <a:srgbClr val="00B050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Freeform: Shape 23"/>
              <p:cNvSpPr/>
              <p:nvPr/>
            </p:nvSpPr>
            <p:spPr>
              <a:xfrm flipV="1">
                <a:off x="5368762" y="3597052"/>
                <a:ext cx="158542" cy="159286"/>
              </a:xfrm>
              <a:custGeom>
                <a:avLst/>
                <a:gdLst>
                  <a:gd name="connsiteX0" fmla="*/ 0 w 116006"/>
                  <a:gd name="connsiteY0" fmla="*/ 95534 h 95534"/>
                  <a:gd name="connsiteX1" fmla="*/ 98947 w 116006"/>
                  <a:gd name="connsiteY1" fmla="*/ 58003 h 95534"/>
                  <a:gd name="connsiteX2" fmla="*/ 116006 w 116006"/>
                  <a:gd name="connsiteY2" fmla="*/ 0 h 955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6006" h="95534">
                    <a:moveTo>
                      <a:pt x="0" y="95534"/>
                    </a:moveTo>
                    <a:cubicBezTo>
                      <a:pt x="39806" y="84729"/>
                      <a:pt x="79613" y="73925"/>
                      <a:pt x="98947" y="58003"/>
                    </a:cubicBezTo>
                    <a:cubicBezTo>
                      <a:pt x="118281" y="42081"/>
                      <a:pt x="108614" y="569"/>
                      <a:pt x="116006" y="0"/>
                    </a:cubicBezTo>
                  </a:path>
                </a:pathLst>
              </a:custGeom>
              <a:noFill/>
              <a:ln>
                <a:solidFill>
                  <a:srgbClr val="00B050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5" name="Group 24"/>
              <p:cNvGrpSpPr/>
              <p:nvPr/>
            </p:nvGrpSpPr>
            <p:grpSpPr>
              <a:xfrm rot="5400000">
                <a:off x="5820103" y="2956686"/>
                <a:ext cx="163715" cy="312732"/>
                <a:chOff x="5502207" y="3568179"/>
                <a:chExt cx="163715" cy="312732"/>
              </a:xfrm>
            </p:grpSpPr>
            <p:sp>
              <p:nvSpPr>
                <p:cNvPr id="32" name="Freeform: Shape 31"/>
                <p:cNvSpPr/>
                <p:nvPr/>
              </p:nvSpPr>
              <p:spPr>
                <a:xfrm>
                  <a:off x="5502207" y="3568179"/>
                  <a:ext cx="158542" cy="159286"/>
                </a:xfrm>
                <a:custGeom>
                  <a:avLst/>
                  <a:gdLst>
                    <a:gd name="connsiteX0" fmla="*/ 0 w 116006"/>
                    <a:gd name="connsiteY0" fmla="*/ 95534 h 95534"/>
                    <a:gd name="connsiteX1" fmla="*/ 98947 w 116006"/>
                    <a:gd name="connsiteY1" fmla="*/ 58003 h 95534"/>
                    <a:gd name="connsiteX2" fmla="*/ 116006 w 116006"/>
                    <a:gd name="connsiteY2" fmla="*/ 0 h 955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16006" h="95534">
                      <a:moveTo>
                        <a:pt x="0" y="95534"/>
                      </a:moveTo>
                      <a:cubicBezTo>
                        <a:pt x="39806" y="84729"/>
                        <a:pt x="79613" y="73925"/>
                        <a:pt x="98947" y="58003"/>
                      </a:cubicBezTo>
                      <a:cubicBezTo>
                        <a:pt x="118281" y="42081"/>
                        <a:pt x="108614" y="569"/>
                        <a:pt x="116006" y="0"/>
                      </a:cubicBezTo>
                    </a:path>
                  </a:pathLst>
                </a:custGeom>
                <a:noFill/>
                <a:ln>
                  <a:solidFill>
                    <a:srgbClr val="00B050"/>
                  </a:solidFill>
                  <a:headEnd type="none" w="med" len="med"/>
                  <a:tailEnd type="triangl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Freeform: Shape 32"/>
                <p:cNvSpPr/>
                <p:nvPr/>
              </p:nvSpPr>
              <p:spPr>
                <a:xfrm flipV="1">
                  <a:off x="5507380" y="3721625"/>
                  <a:ext cx="158542" cy="159286"/>
                </a:xfrm>
                <a:custGeom>
                  <a:avLst/>
                  <a:gdLst>
                    <a:gd name="connsiteX0" fmla="*/ 0 w 116006"/>
                    <a:gd name="connsiteY0" fmla="*/ 95534 h 95534"/>
                    <a:gd name="connsiteX1" fmla="*/ 98947 w 116006"/>
                    <a:gd name="connsiteY1" fmla="*/ 58003 h 95534"/>
                    <a:gd name="connsiteX2" fmla="*/ 116006 w 116006"/>
                    <a:gd name="connsiteY2" fmla="*/ 0 h 955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16006" h="95534">
                      <a:moveTo>
                        <a:pt x="0" y="95534"/>
                      </a:moveTo>
                      <a:cubicBezTo>
                        <a:pt x="39806" y="84729"/>
                        <a:pt x="79613" y="73925"/>
                        <a:pt x="98947" y="58003"/>
                      </a:cubicBezTo>
                      <a:cubicBezTo>
                        <a:pt x="118281" y="42081"/>
                        <a:pt x="108614" y="569"/>
                        <a:pt x="116006" y="0"/>
                      </a:cubicBezTo>
                    </a:path>
                  </a:pathLst>
                </a:custGeom>
                <a:noFill/>
                <a:ln>
                  <a:solidFill>
                    <a:srgbClr val="00B050"/>
                  </a:solidFill>
                  <a:headEnd type="none" w="med" len="med"/>
                  <a:tailEnd type="triangl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6" name="Group 25"/>
              <p:cNvGrpSpPr/>
              <p:nvPr/>
            </p:nvGrpSpPr>
            <p:grpSpPr>
              <a:xfrm rot="10800000">
                <a:off x="6371692" y="3286977"/>
                <a:ext cx="163924" cy="321743"/>
                <a:chOff x="5483656" y="3587684"/>
                <a:chExt cx="163924" cy="321743"/>
              </a:xfrm>
            </p:grpSpPr>
            <p:sp>
              <p:nvSpPr>
                <p:cNvPr id="30" name="Freeform: Shape 29"/>
                <p:cNvSpPr/>
                <p:nvPr/>
              </p:nvSpPr>
              <p:spPr>
                <a:xfrm>
                  <a:off x="5483656" y="3587684"/>
                  <a:ext cx="158542" cy="159286"/>
                </a:xfrm>
                <a:custGeom>
                  <a:avLst/>
                  <a:gdLst>
                    <a:gd name="connsiteX0" fmla="*/ 0 w 116006"/>
                    <a:gd name="connsiteY0" fmla="*/ 95534 h 95534"/>
                    <a:gd name="connsiteX1" fmla="*/ 98947 w 116006"/>
                    <a:gd name="connsiteY1" fmla="*/ 58003 h 95534"/>
                    <a:gd name="connsiteX2" fmla="*/ 116006 w 116006"/>
                    <a:gd name="connsiteY2" fmla="*/ 0 h 955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16006" h="95534">
                      <a:moveTo>
                        <a:pt x="0" y="95534"/>
                      </a:moveTo>
                      <a:cubicBezTo>
                        <a:pt x="39806" y="84729"/>
                        <a:pt x="79613" y="73925"/>
                        <a:pt x="98947" y="58003"/>
                      </a:cubicBezTo>
                      <a:cubicBezTo>
                        <a:pt x="118281" y="42081"/>
                        <a:pt x="108614" y="569"/>
                        <a:pt x="116006" y="0"/>
                      </a:cubicBezTo>
                    </a:path>
                  </a:pathLst>
                </a:custGeom>
                <a:noFill/>
                <a:ln>
                  <a:solidFill>
                    <a:srgbClr val="00B050"/>
                  </a:solidFill>
                  <a:headEnd type="none" w="med" len="med"/>
                  <a:tailEnd type="triangl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Freeform: Shape 30"/>
                <p:cNvSpPr/>
                <p:nvPr/>
              </p:nvSpPr>
              <p:spPr>
                <a:xfrm flipV="1">
                  <a:off x="5489039" y="3750141"/>
                  <a:ext cx="158541" cy="159286"/>
                </a:xfrm>
                <a:custGeom>
                  <a:avLst/>
                  <a:gdLst>
                    <a:gd name="connsiteX0" fmla="*/ 0 w 116006"/>
                    <a:gd name="connsiteY0" fmla="*/ 95534 h 95534"/>
                    <a:gd name="connsiteX1" fmla="*/ 98947 w 116006"/>
                    <a:gd name="connsiteY1" fmla="*/ 58003 h 95534"/>
                    <a:gd name="connsiteX2" fmla="*/ 116006 w 116006"/>
                    <a:gd name="connsiteY2" fmla="*/ 0 h 955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16006" h="95534">
                      <a:moveTo>
                        <a:pt x="0" y="95534"/>
                      </a:moveTo>
                      <a:cubicBezTo>
                        <a:pt x="39806" y="84729"/>
                        <a:pt x="79613" y="73925"/>
                        <a:pt x="98947" y="58003"/>
                      </a:cubicBezTo>
                      <a:cubicBezTo>
                        <a:pt x="118281" y="42081"/>
                        <a:pt x="108614" y="569"/>
                        <a:pt x="116006" y="0"/>
                      </a:cubicBezTo>
                    </a:path>
                  </a:pathLst>
                </a:custGeom>
                <a:noFill/>
                <a:ln>
                  <a:solidFill>
                    <a:srgbClr val="00B050"/>
                  </a:solidFill>
                  <a:headEnd type="none" w="med" len="med"/>
                  <a:tailEnd type="triangl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7" name="Group 26"/>
              <p:cNvGrpSpPr/>
              <p:nvPr/>
            </p:nvGrpSpPr>
            <p:grpSpPr>
              <a:xfrm rot="16200000">
                <a:off x="5968559" y="3801198"/>
                <a:ext cx="163920" cy="312527"/>
                <a:chOff x="5484124" y="3607193"/>
                <a:chExt cx="163920" cy="312527"/>
              </a:xfrm>
            </p:grpSpPr>
            <p:sp>
              <p:nvSpPr>
                <p:cNvPr id="28" name="Freeform: Shape 27"/>
                <p:cNvSpPr/>
                <p:nvPr/>
              </p:nvSpPr>
              <p:spPr>
                <a:xfrm>
                  <a:off x="5484124" y="3607193"/>
                  <a:ext cx="158542" cy="159286"/>
                </a:xfrm>
                <a:custGeom>
                  <a:avLst/>
                  <a:gdLst>
                    <a:gd name="connsiteX0" fmla="*/ 0 w 116006"/>
                    <a:gd name="connsiteY0" fmla="*/ 95534 h 95534"/>
                    <a:gd name="connsiteX1" fmla="*/ 98947 w 116006"/>
                    <a:gd name="connsiteY1" fmla="*/ 58003 h 95534"/>
                    <a:gd name="connsiteX2" fmla="*/ 116006 w 116006"/>
                    <a:gd name="connsiteY2" fmla="*/ 0 h 955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16006" h="95534">
                      <a:moveTo>
                        <a:pt x="0" y="95534"/>
                      </a:moveTo>
                      <a:cubicBezTo>
                        <a:pt x="39806" y="84729"/>
                        <a:pt x="79613" y="73925"/>
                        <a:pt x="98947" y="58003"/>
                      </a:cubicBezTo>
                      <a:cubicBezTo>
                        <a:pt x="118281" y="42081"/>
                        <a:pt x="108614" y="569"/>
                        <a:pt x="116006" y="0"/>
                      </a:cubicBezTo>
                    </a:path>
                  </a:pathLst>
                </a:custGeom>
                <a:noFill/>
                <a:ln>
                  <a:solidFill>
                    <a:srgbClr val="00B050"/>
                  </a:solidFill>
                  <a:headEnd type="none" w="med" len="med"/>
                  <a:tailEnd type="triangl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Freeform: Shape 28"/>
                <p:cNvSpPr/>
                <p:nvPr/>
              </p:nvSpPr>
              <p:spPr>
                <a:xfrm flipV="1">
                  <a:off x="5489504" y="3760434"/>
                  <a:ext cx="158540" cy="159286"/>
                </a:xfrm>
                <a:custGeom>
                  <a:avLst/>
                  <a:gdLst>
                    <a:gd name="connsiteX0" fmla="*/ 0 w 116006"/>
                    <a:gd name="connsiteY0" fmla="*/ 95534 h 95534"/>
                    <a:gd name="connsiteX1" fmla="*/ 98947 w 116006"/>
                    <a:gd name="connsiteY1" fmla="*/ 58003 h 95534"/>
                    <a:gd name="connsiteX2" fmla="*/ 116006 w 116006"/>
                    <a:gd name="connsiteY2" fmla="*/ 0 h 955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16006" h="95534">
                      <a:moveTo>
                        <a:pt x="0" y="95534"/>
                      </a:moveTo>
                      <a:cubicBezTo>
                        <a:pt x="39806" y="84729"/>
                        <a:pt x="79613" y="73925"/>
                        <a:pt x="98947" y="58003"/>
                      </a:cubicBezTo>
                      <a:cubicBezTo>
                        <a:pt x="118281" y="42081"/>
                        <a:pt x="108614" y="569"/>
                        <a:pt x="116006" y="0"/>
                      </a:cubicBezTo>
                    </a:path>
                  </a:pathLst>
                </a:custGeom>
                <a:noFill/>
                <a:ln>
                  <a:solidFill>
                    <a:srgbClr val="00B050"/>
                  </a:solidFill>
                  <a:headEnd type="none" w="med" len="med"/>
                  <a:tailEnd type="triangl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6" name="Straight Connector 5"/>
            <p:cNvCxnSpPr/>
            <p:nvPr/>
          </p:nvCxnSpPr>
          <p:spPr>
            <a:xfrm>
              <a:off x="6553200" y="3962400"/>
              <a:ext cx="0" cy="685800"/>
            </a:xfrm>
            <a:prstGeom prst="line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6477951" y="4141223"/>
                  <a:ext cx="1114216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50" i="1">
                                <a:latin typeface="Cambria Math" panose="02040503050406030204" pitchFamily="18" charset="0"/>
                              </a:rPr>
                              <m:t>𝑅𝑒𝑞𝑢𝑒𝑠𝑡</m:t>
                            </m:r>
                          </m:e>
                          <m:sub>
                            <m:r>
                              <a:rPr lang="en-US" sz="1050" i="1">
                                <a:latin typeface="Cambria Math" panose="02040503050406030204" pitchFamily="18" charset="0"/>
                              </a:rPr>
                              <m:t>𝐿𝑖𝑛𝑒𝐷𝑖𝑠𝑡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7951" y="4141223"/>
                  <a:ext cx="1114216" cy="253916"/>
                </a:xfrm>
                <a:prstGeom prst="rect">
                  <a:avLst/>
                </a:prstGeom>
                <a:blipFill>
                  <a:blip r:embed="rId3"/>
                  <a:stretch>
                    <a:fillRect b="-47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Connector 7"/>
            <p:cNvCxnSpPr/>
            <p:nvPr/>
          </p:nvCxnSpPr>
          <p:spPr>
            <a:xfrm flipH="1">
              <a:off x="6248441" y="5500142"/>
              <a:ext cx="201252" cy="4863"/>
            </a:xfrm>
            <a:prstGeom prst="line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5939098" y="5576533"/>
                  <a:ext cx="84465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𝐿𝑎𝑛𝑒</m:t>
                            </m:r>
                          </m:e>
                          <m:sub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𝑊𝑖𝑑𝑡h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39098" y="5576533"/>
                  <a:ext cx="844654" cy="2616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7" name="Slide Number Placeholder 5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C7290-4611-42A6-9F46-C799A971ACB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112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of Scale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Boundary Cases:</a:t>
            </a:r>
          </a:p>
          <a:p>
            <a:pPr lvl="1"/>
            <a:r>
              <a:rPr lang="en-US" sz="1400" dirty="0"/>
              <a:t>SB – </a:t>
            </a:r>
            <a:r>
              <a:rPr lang="en-US" sz="1400" dirty="0" err="1"/>
              <a:t>SafetyBuffer</a:t>
            </a:r>
            <a:r>
              <a:rPr lang="en-US" sz="1400" dirty="0"/>
              <a:t>, TD – </a:t>
            </a:r>
            <a:r>
              <a:rPr lang="en-US" sz="1400" dirty="0" err="1"/>
              <a:t>TransmitDistance</a:t>
            </a:r>
            <a:r>
              <a:rPr lang="en-US" sz="1400" dirty="0"/>
              <a:t>, VL – Vehicle Length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38400"/>
            <a:ext cx="9144000" cy="360252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00200" y="2006482"/>
            <a:ext cx="1560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Scenario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72200" y="2006482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Scenario 10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C7290-4611-42A6-9F46-C799A971ACB9}" type="slidenum">
              <a:rPr lang="en-US" smtClean="0"/>
              <a:t>29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70219" y="1818157"/>
            <a:ext cx="2820003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Intersection Scenario #1</a:t>
            </a:r>
            <a:b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Heavy Traffic Load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15000" y="1818157"/>
            <a:ext cx="2946640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Intersection Scenario #10</a:t>
            </a:r>
            <a:b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Light Traffic Load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40777" y="5256774"/>
            <a:ext cx="1091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Not to scale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00" y="5261213"/>
            <a:ext cx="1091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Not to scale</a:t>
            </a:r>
          </a:p>
        </p:txBody>
      </p:sp>
    </p:spTree>
    <p:extLst>
      <p:ext uri="{BB962C8B-B14F-4D97-AF65-F5344CB8AC3E}">
        <p14:creationId xmlns:p14="http://schemas.microsoft.com/office/powerpoint/2010/main" val="621909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Testing Assumptions With Scale Model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3429000"/>
            <a:ext cx="4619626" cy="2598539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71449" y="914400"/>
            <a:ext cx="8753475" cy="540464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800" kern="1200">
                <a:solidFill>
                  <a:schemeClr val="tx1"/>
                </a:solidFill>
                <a:latin typeface="Candara" pitchFamily="34" charset="0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400" kern="1200">
                <a:solidFill>
                  <a:srgbClr val="002060"/>
                </a:solidFill>
                <a:latin typeface="Candara" pitchFamily="34" charset="0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400" kern="1200">
                <a:solidFill>
                  <a:srgbClr val="006600"/>
                </a:solidFill>
                <a:latin typeface="Candara" pitchFamily="34" charset="0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2000" kern="1200">
                <a:solidFill>
                  <a:schemeClr val="tx1"/>
                </a:solidFill>
                <a:latin typeface="Candara" pitchFamily="34" charset="0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Candara" pitchFamily="34" charset="0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“1/10 scale” model of an intersection</a:t>
            </a:r>
          </a:p>
          <a:p>
            <a:pPr lvl="1"/>
            <a:r>
              <a:rPr lang="en-US" dirty="0"/>
              <a:t>System supports 8 vehicles.</a:t>
            </a:r>
          </a:p>
          <a:p>
            <a:pPr lvl="1"/>
            <a:r>
              <a:rPr lang="en-US" dirty="0"/>
              <a:t>Vehicles are built on a </a:t>
            </a:r>
            <a:r>
              <a:rPr lang="en-US" dirty="0" err="1"/>
              <a:t>Traxxas</a:t>
            </a:r>
            <a:r>
              <a:rPr lang="en-US" dirty="0"/>
              <a:t> platform with Arduino Mega 2560 as a controller.</a:t>
            </a:r>
          </a:p>
          <a:p>
            <a:pPr lvl="1"/>
            <a:r>
              <a:rPr lang="en-US" dirty="0"/>
              <a:t>Positioning is handled by quadrature encoder attached to motor.</a:t>
            </a:r>
          </a:p>
          <a:p>
            <a:pPr lvl="1"/>
            <a:r>
              <a:rPr lang="en-US" dirty="0"/>
              <a:t>Network is handled by</a:t>
            </a:r>
            <a:br>
              <a:rPr lang="en-US" dirty="0"/>
            </a:br>
            <a:r>
              <a:rPr lang="en-US" dirty="0"/>
              <a:t>2.4GHz </a:t>
            </a:r>
            <a:br>
              <a:rPr lang="en-US" dirty="0"/>
            </a:br>
            <a:r>
              <a:rPr lang="en-US" dirty="0"/>
              <a:t>transceivers.</a:t>
            </a:r>
          </a:p>
          <a:p>
            <a:pPr lvl="1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C7290-4611-42A6-9F46-C799A971ACB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975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Crossroads Performs Better in Scale Tests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" t="1330" r="833" b="1330"/>
          <a:stretch/>
        </p:blipFill>
        <p:spPr>
          <a:xfrm>
            <a:off x="76200" y="1066801"/>
            <a:ext cx="8991600" cy="47244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C7290-4611-42A6-9F46-C799A971ACB9}" type="slidenum">
              <a:rPr lang="en-US" smtClean="0"/>
              <a:t>30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362200" y="5356125"/>
            <a:ext cx="448392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INTERSECTION SCENARIO NUMBER</a:t>
            </a:r>
          </a:p>
        </p:txBody>
      </p:sp>
      <p:sp>
        <p:nvSpPr>
          <p:cNvPr id="6" name="TextBox 5"/>
          <p:cNvSpPr txBox="1"/>
          <p:nvPr/>
        </p:nvSpPr>
        <p:spPr>
          <a:xfrm rot="17847592">
            <a:off x="904200" y="5336505"/>
            <a:ext cx="8193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Heavy 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Traffic</a:t>
            </a:r>
          </a:p>
        </p:txBody>
      </p:sp>
      <p:sp>
        <p:nvSpPr>
          <p:cNvPr id="7" name="TextBox 6"/>
          <p:cNvSpPr txBox="1"/>
          <p:nvPr/>
        </p:nvSpPr>
        <p:spPr>
          <a:xfrm rot="17847592">
            <a:off x="7317166" y="5366319"/>
            <a:ext cx="7521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Light 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Traffic</a:t>
            </a:r>
          </a:p>
        </p:txBody>
      </p:sp>
    </p:spTree>
    <p:extLst>
      <p:ext uri="{BB962C8B-B14F-4D97-AF65-F5344CB8AC3E}">
        <p14:creationId xmlns:p14="http://schemas.microsoft.com/office/powerpoint/2010/main" val="40990385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in Matlab, N=160</a:t>
            </a:r>
          </a:p>
        </p:txBody>
      </p:sp>
      <p:pic>
        <p:nvPicPr>
          <p:cNvPr id="3" name="simulation_test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43000" y="990600"/>
            <a:ext cx="5791200" cy="486258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C7290-4611-42A6-9F46-C799A971ACB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843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Crossroads Performs Better in Simulation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914400"/>
            <a:ext cx="7696200" cy="538021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C7290-4611-42A6-9F46-C799A971ACB9}" type="slidenum">
              <a:rPr lang="en-US" smtClean="0"/>
              <a:t>32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61225" y="4394537"/>
            <a:ext cx="56297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.35</a:t>
            </a:r>
            <a:br>
              <a:rPr lang="en-US" sz="12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Traffic</a:t>
            </a:r>
          </a:p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Light</a:t>
            </a:r>
          </a:p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Max</a:t>
            </a:r>
          </a:p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Flow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93872" y="4343400"/>
            <a:ext cx="6447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.5</a:t>
            </a:r>
            <a:br>
              <a:rPr lang="en-US" sz="12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Round-</a:t>
            </a:r>
          </a:p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about</a:t>
            </a:r>
          </a:p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Light</a:t>
            </a:r>
          </a:p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Max</a:t>
            </a:r>
          </a:p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Flow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2590800" y="1905000"/>
            <a:ext cx="0" cy="38862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3429000" y="1905000"/>
            <a:ext cx="0" cy="3886200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44792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An Intersection Manager (IM) must account for position uncertainty as a Safety Buffer</a:t>
            </a:r>
          </a:p>
          <a:p>
            <a:pPr lvl="1"/>
            <a:r>
              <a:rPr lang="en-US" sz="1800" dirty="0"/>
              <a:t>Position uncertainty comes from sensors, actuators, etc.</a:t>
            </a:r>
          </a:p>
          <a:p>
            <a:r>
              <a:rPr lang="en-US" sz="2000" dirty="0"/>
              <a:t>An IM must account for timing problems as Time Buffer</a:t>
            </a:r>
          </a:p>
          <a:p>
            <a:pPr lvl="1"/>
            <a:r>
              <a:rPr lang="en-US" sz="1800" dirty="0"/>
              <a:t>Computation Delay</a:t>
            </a:r>
          </a:p>
          <a:p>
            <a:pPr lvl="1"/>
            <a:r>
              <a:rPr lang="en-US" sz="1800" dirty="0"/>
              <a:t>Network Delay</a:t>
            </a:r>
          </a:p>
          <a:p>
            <a:pPr lvl="1"/>
            <a:endParaRPr lang="en-US" sz="1800" dirty="0"/>
          </a:p>
          <a:p>
            <a:r>
              <a:rPr lang="en-US" sz="2000" dirty="0"/>
              <a:t>AIM solves timing problem with a yes/no approach.</a:t>
            </a:r>
          </a:p>
          <a:p>
            <a:endParaRPr lang="en-US" sz="2000" dirty="0"/>
          </a:p>
          <a:p>
            <a:r>
              <a:rPr lang="en-US" sz="2000" dirty="0"/>
              <a:t>Our technique (Crossroads) eliminates the Time Buffer</a:t>
            </a:r>
          </a:p>
          <a:p>
            <a:pPr lvl="1"/>
            <a:r>
              <a:rPr lang="en-US" sz="1800" dirty="0"/>
              <a:t>It is replaced by timestamp-based execution</a:t>
            </a:r>
          </a:p>
          <a:p>
            <a:r>
              <a:rPr lang="en-US" sz="2000" dirty="0"/>
              <a:t>Crossroads maintains high </a:t>
            </a:r>
            <a:r>
              <a:rPr lang="en-US" sz="2000" dirty="0" err="1"/>
              <a:t>schedulablility</a:t>
            </a:r>
            <a:r>
              <a:rPr lang="en-US" sz="2000" dirty="0"/>
              <a:t> in addition to safety, thus increasing throughput</a:t>
            </a:r>
          </a:p>
          <a:p>
            <a:pPr lvl="1"/>
            <a:r>
              <a:rPr lang="en-US" sz="1800" b="1" dirty="0"/>
              <a:t>1.62x </a:t>
            </a:r>
            <a:r>
              <a:rPr lang="en-US" sz="1800" dirty="0"/>
              <a:t>Crossroads vs VT-IM and </a:t>
            </a:r>
            <a:r>
              <a:rPr lang="en-US" sz="1800" b="1" dirty="0"/>
              <a:t>1.36x</a:t>
            </a:r>
            <a:r>
              <a:rPr lang="en-US" sz="1800" dirty="0"/>
              <a:t> Crossroads vs AIM on average </a:t>
            </a:r>
            <a:endParaRPr lang="en-US" sz="1800" dirty="0">
              <a:solidFill>
                <a:srgbClr val="00B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C7290-4611-42A6-9F46-C799A971ACB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119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Scale Model Specifications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Single lane intersection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𝐿𝑎𝑛𝑒𝑠</m:t>
                        </m:r>
                      </m:sub>
                    </m:sSub>
                  </m:oMath>
                </a14:m>
                <a:r>
                  <a:rPr lang="en-US" dirty="0"/>
                  <a:t>  = 1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𝐿𝑎𝑛𝑒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𝑊𝑖𝑑𝑡h</m:t>
                        </m:r>
                      </m:sub>
                    </m:sSub>
                  </m:oMath>
                </a14:m>
                <a:r>
                  <a:rPr lang="en-US" dirty="0"/>
                  <a:t> = .605 m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𝑅𝑒𝑞𝑢𝑒𝑠𝑡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𝐿𝑖𝑛𝑒𝐷𝑖𝑠𝑡</m:t>
                        </m:r>
                      </m:sub>
                    </m:sSub>
                  </m:oMath>
                </a14:m>
                <a:r>
                  <a:rPr lang="en-US" dirty="0"/>
                  <a:t> = 3 m</a:t>
                </a:r>
              </a:p>
              <a:p>
                <a:pPr lvl="1"/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𝑉𝑒h𝑖𝑐𝑙𝑒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𝐿𝑒𝑛𝑔𝑡h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.568 m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𝑉𝑒h𝑖𝑐𝑙𝑒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𝑊𝑖𝑑𝑡h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. 296 m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696" t="-10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7" name="Group 126"/>
          <p:cNvGrpSpPr/>
          <p:nvPr/>
        </p:nvGrpSpPr>
        <p:grpSpPr>
          <a:xfrm>
            <a:off x="4401593" y="2159730"/>
            <a:ext cx="3751804" cy="3678413"/>
            <a:chOff x="4401593" y="2159730"/>
            <a:chExt cx="3751804" cy="3678413"/>
          </a:xfrm>
        </p:grpSpPr>
        <p:grpSp>
          <p:nvGrpSpPr>
            <p:cNvPr id="5" name="Group 4"/>
            <p:cNvGrpSpPr/>
            <p:nvPr/>
          </p:nvGrpSpPr>
          <p:grpSpPr>
            <a:xfrm>
              <a:off x="4401593" y="2159730"/>
              <a:ext cx="3751804" cy="3292083"/>
              <a:chOff x="3898925" y="1594989"/>
              <a:chExt cx="4153816" cy="3871846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3898925" y="1594989"/>
                <a:ext cx="4153816" cy="3871846"/>
                <a:chOff x="2846914" y="843705"/>
                <a:chExt cx="5710127" cy="5426022"/>
              </a:xfrm>
            </p:grpSpPr>
            <p:grpSp>
              <p:nvGrpSpPr>
                <p:cNvPr id="42" name="Group 41"/>
                <p:cNvGrpSpPr/>
                <p:nvPr/>
              </p:nvGrpSpPr>
              <p:grpSpPr>
                <a:xfrm>
                  <a:off x="4171695" y="2096245"/>
                  <a:ext cx="3061967" cy="4173476"/>
                  <a:chOff x="4171695" y="2096245"/>
                  <a:chExt cx="3061967" cy="4173476"/>
                </a:xfrm>
              </p:grpSpPr>
              <p:grpSp>
                <p:nvGrpSpPr>
                  <p:cNvPr id="64" name="Group 63"/>
                  <p:cNvGrpSpPr/>
                  <p:nvPr/>
                </p:nvGrpSpPr>
                <p:grpSpPr>
                  <a:xfrm>
                    <a:off x="4171695" y="2096245"/>
                    <a:ext cx="3061967" cy="4173476"/>
                    <a:chOff x="3008309" y="1580040"/>
                    <a:chExt cx="4517904" cy="6211684"/>
                  </a:xfrm>
                </p:grpSpPr>
                <p:sp>
                  <p:nvSpPr>
                    <p:cNvPr id="95" name="Rectangle 94"/>
                    <p:cNvSpPr/>
                    <p:nvPr/>
                  </p:nvSpPr>
                  <p:spPr>
                    <a:xfrm rot="5400000">
                      <a:off x="3832222" y="2930690"/>
                      <a:ext cx="304800" cy="1952626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98" name="Rectangle 97"/>
                    <p:cNvSpPr/>
                    <p:nvPr/>
                  </p:nvSpPr>
                  <p:spPr>
                    <a:xfrm>
                      <a:off x="4963987" y="1580040"/>
                      <a:ext cx="304800" cy="1864243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1" name="Rectangle 100"/>
                    <p:cNvSpPr/>
                    <p:nvPr/>
                  </p:nvSpPr>
                  <p:spPr>
                    <a:xfrm>
                      <a:off x="4963989" y="4061029"/>
                      <a:ext cx="304800" cy="3730695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2" name="Rectangle 101"/>
                    <p:cNvSpPr/>
                    <p:nvPr/>
                  </p:nvSpPr>
                  <p:spPr>
                    <a:xfrm>
                      <a:off x="5268789" y="4061037"/>
                      <a:ext cx="304800" cy="1864239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5" name="Rectangle 104"/>
                    <p:cNvSpPr/>
                    <p:nvPr/>
                  </p:nvSpPr>
                  <p:spPr>
                    <a:xfrm rot="5400000">
                      <a:off x="6397500" y="2611512"/>
                      <a:ext cx="304800" cy="1952626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90" name="Straight Arrow Connector 89"/>
                  <p:cNvCxnSpPr/>
                  <p:nvPr/>
                </p:nvCxnSpPr>
                <p:spPr>
                  <a:xfrm>
                    <a:off x="4850097" y="3649406"/>
                    <a:ext cx="304800" cy="0"/>
                  </a:xfrm>
                  <a:prstGeom prst="straightConnector1">
                    <a:avLst/>
                  </a:prstGeom>
                  <a:ln w="19050">
                    <a:solidFill>
                      <a:srgbClr val="00B05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" name="Straight Arrow Connector 86"/>
                  <p:cNvCxnSpPr/>
                  <p:nvPr/>
                </p:nvCxnSpPr>
                <p:spPr>
                  <a:xfrm rot="5400000">
                    <a:off x="5448014" y="3012835"/>
                    <a:ext cx="304801" cy="0"/>
                  </a:xfrm>
                  <a:prstGeom prst="straightConnector1">
                    <a:avLst/>
                  </a:prstGeom>
                  <a:ln w="19050">
                    <a:solidFill>
                      <a:srgbClr val="00B05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" name="Straight Arrow Connector 83"/>
                  <p:cNvCxnSpPr/>
                  <p:nvPr/>
                </p:nvCxnSpPr>
                <p:spPr>
                  <a:xfrm rot="10800000">
                    <a:off x="6166864" y="3436231"/>
                    <a:ext cx="304800" cy="0"/>
                  </a:xfrm>
                  <a:prstGeom prst="straightConnector1">
                    <a:avLst/>
                  </a:prstGeom>
                  <a:ln w="19050">
                    <a:solidFill>
                      <a:srgbClr val="00B05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Straight Arrow Connector 80"/>
                  <p:cNvCxnSpPr/>
                  <p:nvPr/>
                </p:nvCxnSpPr>
                <p:spPr>
                  <a:xfrm rot="16200000">
                    <a:off x="5654330" y="4122729"/>
                    <a:ext cx="304801" cy="0"/>
                  </a:xfrm>
                  <a:prstGeom prst="straightConnector1">
                    <a:avLst/>
                  </a:prstGeom>
                  <a:ln w="19050">
                    <a:solidFill>
                      <a:srgbClr val="00B05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9" name="TextBox 68"/>
                  <p:cNvSpPr txBox="1"/>
                  <p:nvPr/>
                </p:nvSpPr>
                <p:spPr>
                  <a:xfrm>
                    <a:off x="4549447" y="3440994"/>
                    <a:ext cx="378644" cy="40582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</a:t>
                    </a:r>
                  </a:p>
                </p:txBody>
              </p:sp>
              <p:sp>
                <p:nvSpPr>
                  <p:cNvPr id="72" name="TextBox 71"/>
                  <p:cNvSpPr txBox="1"/>
                  <p:nvPr/>
                </p:nvSpPr>
                <p:spPr>
                  <a:xfrm>
                    <a:off x="6636674" y="3236123"/>
                    <a:ext cx="378644" cy="40582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</a:t>
                    </a:r>
                  </a:p>
                </p:txBody>
              </p:sp>
              <p:sp>
                <p:nvSpPr>
                  <p:cNvPr id="75" name="TextBox 74"/>
                  <p:cNvSpPr txBox="1"/>
                  <p:nvPr/>
                </p:nvSpPr>
                <p:spPr>
                  <a:xfrm>
                    <a:off x="5640394" y="4332186"/>
                    <a:ext cx="378644" cy="40582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</a:t>
                    </a:r>
                  </a:p>
                </p:txBody>
              </p:sp>
              <p:sp>
                <p:nvSpPr>
                  <p:cNvPr id="76" name="TextBox 75"/>
                  <p:cNvSpPr txBox="1"/>
                  <p:nvPr/>
                </p:nvSpPr>
                <p:spPr>
                  <a:xfrm>
                    <a:off x="5433820" y="2511469"/>
                    <a:ext cx="378644" cy="40582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</a:t>
                    </a:r>
                  </a:p>
                </p:txBody>
              </p:sp>
            </p:grpSp>
            <p:sp>
              <p:nvSpPr>
                <p:cNvPr id="44" name="Rectangle 43"/>
                <p:cNvSpPr/>
                <p:nvPr/>
              </p:nvSpPr>
              <p:spPr>
                <a:xfrm rot="5400000">
                  <a:off x="4070500" y="2132716"/>
                  <a:ext cx="204789" cy="2644342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ectangle 44"/>
                <p:cNvSpPr/>
                <p:nvPr/>
              </p:nvSpPr>
              <p:spPr>
                <a:xfrm rot="5400000">
                  <a:off x="3406208" y="2996576"/>
                  <a:ext cx="204788" cy="1323376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49" name="Group 48"/>
                <p:cNvGrpSpPr/>
                <p:nvPr/>
              </p:nvGrpSpPr>
              <p:grpSpPr>
                <a:xfrm>
                  <a:off x="5910289" y="3345628"/>
                  <a:ext cx="2646752" cy="405257"/>
                  <a:chOff x="5910289" y="3345628"/>
                  <a:chExt cx="2646752" cy="405257"/>
                </a:xfrm>
              </p:grpSpPr>
              <p:sp>
                <p:nvSpPr>
                  <p:cNvPr id="59" name="Rectangle 58"/>
                  <p:cNvSpPr/>
                  <p:nvPr/>
                </p:nvSpPr>
                <p:spPr>
                  <a:xfrm rot="5400000">
                    <a:off x="7792958" y="2786335"/>
                    <a:ext cx="204789" cy="1323376"/>
                  </a:xfrm>
                  <a:prstGeom prst="rect">
                    <a:avLst/>
                  </a:prstGeom>
                  <a:noFill/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" name="Rectangle 59"/>
                  <p:cNvSpPr/>
                  <p:nvPr/>
                </p:nvSpPr>
                <p:spPr>
                  <a:xfrm rot="5400000">
                    <a:off x="7131271" y="2325117"/>
                    <a:ext cx="204786" cy="2646750"/>
                  </a:xfrm>
                  <a:prstGeom prst="rect">
                    <a:avLst/>
                  </a:prstGeom>
                  <a:noFill/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50" name="Rectangle 49"/>
                <p:cNvSpPr/>
                <p:nvPr/>
              </p:nvSpPr>
              <p:spPr>
                <a:xfrm>
                  <a:off x="5703713" y="5017192"/>
                  <a:ext cx="206575" cy="1252535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ectangle 54"/>
                <p:cNvSpPr/>
                <p:nvPr/>
              </p:nvSpPr>
              <p:spPr>
                <a:xfrm>
                  <a:off x="5497138" y="843705"/>
                  <a:ext cx="206575" cy="1252539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ectangle 55"/>
                <p:cNvSpPr/>
                <p:nvPr/>
              </p:nvSpPr>
              <p:spPr>
                <a:xfrm>
                  <a:off x="5703713" y="843705"/>
                  <a:ext cx="206575" cy="250507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0" name="Straight Arrow Connector 9"/>
              <p:cNvCxnSpPr/>
              <p:nvPr/>
            </p:nvCxnSpPr>
            <p:spPr>
              <a:xfrm rot="10800000">
                <a:off x="4727266" y="3458248"/>
                <a:ext cx="221726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/>
              <p:nvPr/>
            </p:nvCxnSpPr>
            <p:spPr>
              <a:xfrm rot="16200000">
                <a:off x="5944212" y="2488763"/>
                <a:ext cx="221726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/>
              <p:nvPr/>
            </p:nvCxnSpPr>
            <p:spPr>
              <a:xfrm rot="5400000">
                <a:off x="5786952" y="4577399"/>
                <a:ext cx="221726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>
                <a:off x="6979190" y="3594406"/>
                <a:ext cx="221726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 flipH="1">
                <a:off x="4860228" y="3530564"/>
                <a:ext cx="4542" cy="1051409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7034160" y="2473161"/>
                <a:ext cx="689612" cy="461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Request</a:t>
                </a:r>
              </a:p>
              <a:p>
                <a:r>
                  <a:rPr lang="en-US" sz="1200" dirty="0"/>
                  <a:t>Line</a:t>
                </a:r>
              </a:p>
            </p:txBody>
          </p:sp>
          <p:cxnSp>
            <p:nvCxnSpPr>
              <p:cNvPr id="16" name="Straight Arrow Connector 15"/>
              <p:cNvCxnSpPr/>
              <p:nvPr/>
            </p:nvCxnSpPr>
            <p:spPr>
              <a:xfrm flipH="1">
                <a:off x="7087785" y="2476948"/>
                <a:ext cx="4542" cy="1051409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 flipV="1">
                <a:off x="4743905" y="2489370"/>
                <a:ext cx="1237331" cy="3424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>
                <a:off x="5985559" y="4566522"/>
                <a:ext cx="1237331" cy="5477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>
                <a:off x="4222883" y="4130297"/>
                <a:ext cx="6896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200" dirty="0"/>
                  <a:t>Request</a:t>
                </a:r>
              </a:p>
              <a:p>
                <a:pPr algn="r"/>
                <a:r>
                  <a:rPr lang="en-US" sz="1200" dirty="0"/>
                  <a:t>Line</a:t>
                </a: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490378" y="1843408"/>
                <a:ext cx="689611" cy="461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200" dirty="0"/>
                  <a:t>Request</a:t>
                </a:r>
              </a:p>
              <a:p>
                <a:pPr algn="r"/>
                <a:r>
                  <a:rPr lang="en-US" sz="1200" dirty="0"/>
                  <a:t>Line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6568330" y="4543260"/>
                <a:ext cx="689611" cy="461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200" dirty="0"/>
                  <a:t>Request</a:t>
                </a:r>
              </a:p>
              <a:p>
                <a:pPr algn="r"/>
                <a:r>
                  <a:rPr lang="en-US" sz="1200" dirty="0"/>
                  <a:t>Line</a:t>
                </a:r>
              </a:p>
            </p:txBody>
          </p:sp>
          <p:sp>
            <p:nvSpPr>
              <p:cNvPr id="22" name="Freeform: Shape 21"/>
              <p:cNvSpPr/>
              <p:nvPr/>
            </p:nvSpPr>
            <p:spPr>
              <a:xfrm>
                <a:off x="5368762" y="3445258"/>
                <a:ext cx="158542" cy="159286"/>
              </a:xfrm>
              <a:custGeom>
                <a:avLst/>
                <a:gdLst>
                  <a:gd name="connsiteX0" fmla="*/ 0 w 116006"/>
                  <a:gd name="connsiteY0" fmla="*/ 95534 h 95534"/>
                  <a:gd name="connsiteX1" fmla="*/ 98947 w 116006"/>
                  <a:gd name="connsiteY1" fmla="*/ 58003 h 95534"/>
                  <a:gd name="connsiteX2" fmla="*/ 116006 w 116006"/>
                  <a:gd name="connsiteY2" fmla="*/ 0 h 955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6006" h="95534">
                    <a:moveTo>
                      <a:pt x="0" y="95534"/>
                    </a:moveTo>
                    <a:cubicBezTo>
                      <a:pt x="39806" y="84729"/>
                      <a:pt x="79613" y="73925"/>
                      <a:pt x="98947" y="58003"/>
                    </a:cubicBezTo>
                    <a:cubicBezTo>
                      <a:pt x="118281" y="42081"/>
                      <a:pt x="108614" y="569"/>
                      <a:pt x="116006" y="0"/>
                    </a:cubicBezTo>
                  </a:path>
                </a:pathLst>
              </a:custGeom>
              <a:noFill/>
              <a:ln>
                <a:solidFill>
                  <a:srgbClr val="00B050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Freeform: Shape 22"/>
              <p:cNvSpPr/>
              <p:nvPr/>
            </p:nvSpPr>
            <p:spPr>
              <a:xfrm flipV="1">
                <a:off x="5368762" y="3597052"/>
                <a:ext cx="158542" cy="159286"/>
              </a:xfrm>
              <a:custGeom>
                <a:avLst/>
                <a:gdLst>
                  <a:gd name="connsiteX0" fmla="*/ 0 w 116006"/>
                  <a:gd name="connsiteY0" fmla="*/ 95534 h 95534"/>
                  <a:gd name="connsiteX1" fmla="*/ 98947 w 116006"/>
                  <a:gd name="connsiteY1" fmla="*/ 58003 h 95534"/>
                  <a:gd name="connsiteX2" fmla="*/ 116006 w 116006"/>
                  <a:gd name="connsiteY2" fmla="*/ 0 h 955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6006" h="95534">
                    <a:moveTo>
                      <a:pt x="0" y="95534"/>
                    </a:moveTo>
                    <a:cubicBezTo>
                      <a:pt x="39806" y="84729"/>
                      <a:pt x="79613" y="73925"/>
                      <a:pt x="98947" y="58003"/>
                    </a:cubicBezTo>
                    <a:cubicBezTo>
                      <a:pt x="118281" y="42081"/>
                      <a:pt x="108614" y="569"/>
                      <a:pt x="116006" y="0"/>
                    </a:cubicBezTo>
                  </a:path>
                </a:pathLst>
              </a:custGeom>
              <a:noFill/>
              <a:ln>
                <a:solidFill>
                  <a:srgbClr val="00B050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4" name="Group 23"/>
              <p:cNvGrpSpPr/>
              <p:nvPr/>
            </p:nvGrpSpPr>
            <p:grpSpPr>
              <a:xfrm rot="5400000">
                <a:off x="5820103" y="2956686"/>
                <a:ext cx="163715" cy="312732"/>
                <a:chOff x="5502207" y="3568179"/>
                <a:chExt cx="163715" cy="312732"/>
              </a:xfrm>
            </p:grpSpPr>
            <p:sp>
              <p:nvSpPr>
                <p:cNvPr id="31" name="Freeform: Shape 30"/>
                <p:cNvSpPr/>
                <p:nvPr/>
              </p:nvSpPr>
              <p:spPr>
                <a:xfrm>
                  <a:off x="5502207" y="3568179"/>
                  <a:ext cx="158542" cy="159286"/>
                </a:xfrm>
                <a:custGeom>
                  <a:avLst/>
                  <a:gdLst>
                    <a:gd name="connsiteX0" fmla="*/ 0 w 116006"/>
                    <a:gd name="connsiteY0" fmla="*/ 95534 h 95534"/>
                    <a:gd name="connsiteX1" fmla="*/ 98947 w 116006"/>
                    <a:gd name="connsiteY1" fmla="*/ 58003 h 95534"/>
                    <a:gd name="connsiteX2" fmla="*/ 116006 w 116006"/>
                    <a:gd name="connsiteY2" fmla="*/ 0 h 955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16006" h="95534">
                      <a:moveTo>
                        <a:pt x="0" y="95534"/>
                      </a:moveTo>
                      <a:cubicBezTo>
                        <a:pt x="39806" y="84729"/>
                        <a:pt x="79613" y="73925"/>
                        <a:pt x="98947" y="58003"/>
                      </a:cubicBezTo>
                      <a:cubicBezTo>
                        <a:pt x="118281" y="42081"/>
                        <a:pt x="108614" y="569"/>
                        <a:pt x="116006" y="0"/>
                      </a:cubicBezTo>
                    </a:path>
                  </a:pathLst>
                </a:custGeom>
                <a:noFill/>
                <a:ln>
                  <a:solidFill>
                    <a:srgbClr val="00B050"/>
                  </a:solidFill>
                  <a:headEnd type="none" w="med" len="med"/>
                  <a:tailEnd type="triangl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Freeform: Shape 31"/>
                <p:cNvSpPr/>
                <p:nvPr/>
              </p:nvSpPr>
              <p:spPr>
                <a:xfrm flipV="1">
                  <a:off x="5507380" y="3721625"/>
                  <a:ext cx="158542" cy="159286"/>
                </a:xfrm>
                <a:custGeom>
                  <a:avLst/>
                  <a:gdLst>
                    <a:gd name="connsiteX0" fmla="*/ 0 w 116006"/>
                    <a:gd name="connsiteY0" fmla="*/ 95534 h 95534"/>
                    <a:gd name="connsiteX1" fmla="*/ 98947 w 116006"/>
                    <a:gd name="connsiteY1" fmla="*/ 58003 h 95534"/>
                    <a:gd name="connsiteX2" fmla="*/ 116006 w 116006"/>
                    <a:gd name="connsiteY2" fmla="*/ 0 h 955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16006" h="95534">
                      <a:moveTo>
                        <a:pt x="0" y="95534"/>
                      </a:moveTo>
                      <a:cubicBezTo>
                        <a:pt x="39806" y="84729"/>
                        <a:pt x="79613" y="73925"/>
                        <a:pt x="98947" y="58003"/>
                      </a:cubicBezTo>
                      <a:cubicBezTo>
                        <a:pt x="118281" y="42081"/>
                        <a:pt x="108614" y="569"/>
                        <a:pt x="116006" y="0"/>
                      </a:cubicBezTo>
                    </a:path>
                  </a:pathLst>
                </a:custGeom>
                <a:noFill/>
                <a:ln>
                  <a:solidFill>
                    <a:srgbClr val="00B050"/>
                  </a:solidFill>
                  <a:headEnd type="none" w="med" len="med"/>
                  <a:tailEnd type="triangl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5" name="Group 24"/>
              <p:cNvGrpSpPr/>
              <p:nvPr/>
            </p:nvGrpSpPr>
            <p:grpSpPr>
              <a:xfrm rot="10800000">
                <a:off x="6371692" y="3286977"/>
                <a:ext cx="163924" cy="321743"/>
                <a:chOff x="5483656" y="3587684"/>
                <a:chExt cx="163924" cy="321743"/>
              </a:xfrm>
            </p:grpSpPr>
            <p:sp>
              <p:nvSpPr>
                <p:cNvPr id="29" name="Freeform: Shape 28"/>
                <p:cNvSpPr/>
                <p:nvPr/>
              </p:nvSpPr>
              <p:spPr>
                <a:xfrm>
                  <a:off x="5483656" y="3587684"/>
                  <a:ext cx="158542" cy="159286"/>
                </a:xfrm>
                <a:custGeom>
                  <a:avLst/>
                  <a:gdLst>
                    <a:gd name="connsiteX0" fmla="*/ 0 w 116006"/>
                    <a:gd name="connsiteY0" fmla="*/ 95534 h 95534"/>
                    <a:gd name="connsiteX1" fmla="*/ 98947 w 116006"/>
                    <a:gd name="connsiteY1" fmla="*/ 58003 h 95534"/>
                    <a:gd name="connsiteX2" fmla="*/ 116006 w 116006"/>
                    <a:gd name="connsiteY2" fmla="*/ 0 h 955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16006" h="95534">
                      <a:moveTo>
                        <a:pt x="0" y="95534"/>
                      </a:moveTo>
                      <a:cubicBezTo>
                        <a:pt x="39806" y="84729"/>
                        <a:pt x="79613" y="73925"/>
                        <a:pt x="98947" y="58003"/>
                      </a:cubicBezTo>
                      <a:cubicBezTo>
                        <a:pt x="118281" y="42081"/>
                        <a:pt x="108614" y="569"/>
                        <a:pt x="116006" y="0"/>
                      </a:cubicBezTo>
                    </a:path>
                  </a:pathLst>
                </a:custGeom>
                <a:noFill/>
                <a:ln>
                  <a:solidFill>
                    <a:srgbClr val="00B050"/>
                  </a:solidFill>
                  <a:headEnd type="none" w="med" len="med"/>
                  <a:tailEnd type="triangl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Freeform: Shape 29"/>
                <p:cNvSpPr/>
                <p:nvPr/>
              </p:nvSpPr>
              <p:spPr>
                <a:xfrm flipV="1">
                  <a:off x="5489039" y="3750141"/>
                  <a:ext cx="158541" cy="159286"/>
                </a:xfrm>
                <a:custGeom>
                  <a:avLst/>
                  <a:gdLst>
                    <a:gd name="connsiteX0" fmla="*/ 0 w 116006"/>
                    <a:gd name="connsiteY0" fmla="*/ 95534 h 95534"/>
                    <a:gd name="connsiteX1" fmla="*/ 98947 w 116006"/>
                    <a:gd name="connsiteY1" fmla="*/ 58003 h 95534"/>
                    <a:gd name="connsiteX2" fmla="*/ 116006 w 116006"/>
                    <a:gd name="connsiteY2" fmla="*/ 0 h 955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16006" h="95534">
                      <a:moveTo>
                        <a:pt x="0" y="95534"/>
                      </a:moveTo>
                      <a:cubicBezTo>
                        <a:pt x="39806" y="84729"/>
                        <a:pt x="79613" y="73925"/>
                        <a:pt x="98947" y="58003"/>
                      </a:cubicBezTo>
                      <a:cubicBezTo>
                        <a:pt x="118281" y="42081"/>
                        <a:pt x="108614" y="569"/>
                        <a:pt x="116006" y="0"/>
                      </a:cubicBezTo>
                    </a:path>
                  </a:pathLst>
                </a:custGeom>
                <a:noFill/>
                <a:ln>
                  <a:solidFill>
                    <a:srgbClr val="00B050"/>
                  </a:solidFill>
                  <a:headEnd type="none" w="med" len="med"/>
                  <a:tailEnd type="triangl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6" name="Group 25"/>
              <p:cNvGrpSpPr/>
              <p:nvPr/>
            </p:nvGrpSpPr>
            <p:grpSpPr>
              <a:xfrm rot="16200000">
                <a:off x="5968559" y="3801198"/>
                <a:ext cx="163920" cy="312527"/>
                <a:chOff x="5484124" y="3607193"/>
                <a:chExt cx="163920" cy="312527"/>
              </a:xfrm>
            </p:grpSpPr>
            <p:sp>
              <p:nvSpPr>
                <p:cNvPr id="27" name="Freeform: Shape 26"/>
                <p:cNvSpPr/>
                <p:nvPr/>
              </p:nvSpPr>
              <p:spPr>
                <a:xfrm>
                  <a:off x="5484124" y="3607193"/>
                  <a:ext cx="158542" cy="159286"/>
                </a:xfrm>
                <a:custGeom>
                  <a:avLst/>
                  <a:gdLst>
                    <a:gd name="connsiteX0" fmla="*/ 0 w 116006"/>
                    <a:gd name="connsiteY0" fmla="*/ 95534 h 95534"/>
                    <a:gd name="connsiteX1" fmla="*/ 98947 w 116006"/>
                    <a:gd name="connsiteY1" fmla="*/ 58003 h 95534"/>
                    <a:gd name="connsiteX2" fmla="*/ 116006 w 116006"/>
                    <a:gd name="connsiteY2" fmla="*/ 0 h 955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16006" h="95534">
                      <a:moveTo>
                        <a:pt x="0" y="95534"/>
                      </a:moveTo>
                      <a:cubicBezTo>
                        <a:pt x="39806" y="84729"/>
                        <a:pt x="79613" y="73925"/>
                        <a:pt x="98947" y="58003"/>
                      </a:cubicBezTo>
                      <a:cubicBezTo>
                        <a:pt x="118281" y="42081"/>
                        <a:pt x="108614" y="569"/>
                        <a:pt x="116006" y="0"/>
                      </a:cubicBezTo>
                    </a:path>
                  </a:pathLst>
                </a:custGeom>
                <a:noFill/>
                <a:ln>
                  <a:solidFill>
                    <a:srgbClr val="00B050"/>
                  </a:solidFill>
                  <a:headEnd type="none" w="med" len="med"/>
                  <a:tailEnd type="triangl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Freeform: Shape 27"/>
                <p:cNvSpPr/>
                <p:nvPr/>
              </p:nvSpPr>
              <p:spPr>
                <a:xfrm flipV="1">
                  <a:off x="5489504" y="3760434"/>
                  <a:ext cx="158540" cy="159286"/>
                </a:xfrm>
                <a:custGeom>
                  <a:avLst/>
                  <a:gdLst>
                    <a:gd name="connsiteX0" fmla="*/ 0 w 116006"/>
                    <a:gd name="connsiteY0" fmla="*/ 95534 h 95534"/>
                    <a:gd name="connsiteX1" fmla="*/ 98947 w 116006"/>
                    <a:gd name="connsiteY1" fmla="*/ 58003 h 95534"/>
                    <a:gd name="connsiteX2" fmla="*/ 116006 w 116006"/>
                    <a:gd name="connsiteY2" fmla="*/ 0 h 955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16006" h="95534">
                      <a:moveTo>
                        <a:pt x="0" y="95534"/>
                      </a:moveTo>
                      <a:cubicBezTo>
                        <a:pt x="39806" y="84729"/>
                        <a:pt x="79613" y="73925"/>
                        <a:pt x="98947" y="58003"/>
                      </a:cubicBezTo>
                      <a:cubicBezTo>
                        <a:pt x="118281" y="42081"/>
                        <a:pt x="108614" y="569"/>
                        <a:pt x="116006" y="0"/>
                      </a:cubicBezTo>
                    </a:path>
                  </a:pathLst>
                </a:custGeom>
                <a:noFill/>
                <a:ln>
                  <a:solidFill>
                    <a:srgbClr val="00B050"/>
                  </a:solidFill>
                  <a:headEnd type="none" w="med" len="med"/>
                  <a:tailEnd type="triangl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109" name="Straight Connector 108"/>
            <p:cNvCxnSpPr/>
            <p:nvPr/>
          </p:nvCxnSpPr>
          <p:spPr>
            <a:xfrm>
              <a:off x="6553200" y="3962400"/>
              <a:ext cx="0" cy="685800"/>
            </a:xfrm>
            <a:prstGeom prst="line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TextBox 109"/>
                <p:cNvSpPr txBox="1"/>
                <p:nvPr/>
              </p:nvSpPr>
              <p:spPr>
                <a:xfrm>
                  <a:off x="6477951" y="4141223"/>
                  <a:ext cx="1114216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50" i="1">
                                <a:latin typeface="Cambria Math" panose="02040503050406030204" pitchFamily="18" charset="0"/>
                              </a:rPr>
                              <m:t>𝑅𝑒𝑞𝑢𝑒𝑠𝑡</m:t>
                            </m:r>
                          </m:e>
                          <m:sub>
                            <m:r>
                              <a:rPr lang="en-US" sz="1050" i="1">
                                <a:latin typeface="Cambria Math" panose="02040503050406030204" pitchFamily="18" charset="0"/>
                              </a:rPr>
                              <m:t>𝐿𝑖𝑛𝑒𝐷𝑖𝑠𝑡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0" name="TextBox 1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7951" y="4141223"/>
                  <a:ext cx="1114216" cy="253916"/>
                </a:xfrm>
                <a:prstGeom prst="rect">
                  <a:avLst/>
                </a:prstGeom>
                <a:blipFill>
                  <a:blip r:embed="rId3"/>
                  <a:stretch>
                    <a:fillRect b="-47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1" name="Straight Connector 110"/>
            <p:cNvCxnSpPr/>
            <p:nvPr/>
          </p:nvCxnSpPr>
          <p:spPr>
            <a:xfrm flipH="1">
              <a:off x="6248441" y="5500142"/>
              <a:ext cx="201252" cy="4863"/>
            </a:xfrm>
            <a:prstGeom prst="line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TextBox 115"/>
                <p:cNvSpPr txBox="1"/>
                <p:nvPr/>
              </p:nvSpPr>
              <p:spPr>
                <a:xfrm>
                  <a:off x="5939098" y="5576533"/>
                  <a:ext cx="84465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𝐿𝑎𝑛𝑒</m:t>
                            </m:r>
                          </m:e>
                          <m:sub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𝑊𝑖𝑑𝑡h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16" name="TextBox 1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39098" y="5576533"/>
                  <a:ext cx="844654" cy="2616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6" name="Group 125"/>
          <p:cNvGrpSpPr/>
          <p:nvPr/>
        </p:nvGrpSpPr>
        <p:grpSpPr>
          <a:xfrm>
            <a:off x="7144" y="4137276"/>
            <a:ext cx="4015024" cy="1950722"/>
            <a:chOff x="541901" y="3127059"/>
            <a:chExt cx="6220745" cy="2934650"/>
          </a:xfrm>
        </p:grpSpPr>
        <p:cxnSp>
          <p:nvCxnSpPr>
            <p:cNvPr id="117" name="Straight Connector 116"/>
            <p:cNvCxnSpPr/>
            <p:nvPr/>
          </p:nvCxnSpPr>
          <p:spPr>
            <a:xfrm flipV="1">
              <a:off x="3338847" y="3462718"/>
              <a:ext cx="0" cy="2598991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flipV="1">
              <a:off x="6106055" y="3487972"/>
              <a:ext cx="0" cy="2573258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flipH="1" flipV="1">
              <a:off x="2027754" y="5568055"/>
              <a:ext cx="4734659" cy="7949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3755040" y="3127059"/>
                  <a:ext cx="920009" cy="72182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sp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𝑉𝑒h𝑖𝑐𝑙𝑒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𝐿𝑒𝑛𝑔𝑡h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20" name="Text 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755040" y="3127059"/>
                  <a:ext cx="920009" cy="721824"/>
                </a:xfrm>
                <a:prstGeom prst="rect">
                  <a:avLst/>
                </a:prstGeom>
                <a:blipFill>
                  <a:blip r:embed="rId5"/>
                  <a:stretch>
                    <a:fillRect r="-111224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541901" y="4617324"/>
                  <a:ext cx="920645" cy="68960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sp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𝑉𝑒h𝑖𝑐𝑙𝑒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𝑊𝑖𝑑𝑡h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21" name="Text 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41901" y="4617324"/>
                  <a:ext cx="920645" cy="689606"/>
                </a:xfrm>
                <a:prstGeom prst="rect">
                  <a:avLst/>
                </a:prstGeom>
                <a:blipFill>
                  <a:blip r:embed="rId6"/>
                  <a:stretch>
                    <a:fillRect r="-100000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2" name="Straight Arrow Connector 121"/>
            <p:cNvCxnSpPr/>
            <p:nvPr/>
          </p:nvCxnSpPr>
          <p:spPr>
            <a:xfrm rot="16200000">
              <a:off x="2000185" y="4962128"/>
              <a:ext cx="119168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/>
            <p:nvPr/>
          </p:nvCxnSpPr>
          <p:spPr>
            <a:xfrm>
              <a:off x="3344862" y="3760878"/>
              <a:ext cx="274909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4" name="Picture 123" descr="Image result for car top view no background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3848" y="4366507"/>
              <a:ext cx="2638776" cy="119609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25" name="Straight Connector 124"/>
            <p:cNvCxnSpPr/>
            <p:nvPr/>
          </p:nvCxnSpPr>
          <p:spPr>
            <a:xfrm flipH="1" flipV="1">
              <a:off x="2028189" y="4343401"/>
              <a:ext cx="4734457" cy="762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C7290-4611-42A6-9F46-C799A971ACB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68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Velocity Transaction </a:t>
            </a:r>
            <a:br>
              <a:rPr lang="en-US" dirty="0"/>
            </a:br>
            <a:r>
              <a:rPr lang="en-US" dirty="0"/>
              <a:t>Intersection Manager (VT-IM)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Method #1 (VT-IM) -  A simple approach to scheduling cars in an intersection.</a:t>
            </a:r>
            <a:br>
              <a:rPr lang="en-US" dirty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0" y="6356350"/>
            <a:ext cx="1292225" cy="365125"/>
          </a:xfrm>
        </p:spPr>
        <p:txBody>
          <a:bodyPr/>
          <a:lstStyle/>
          <a:p>
            <a:fld id="{E55C7290-4611-42A6-9F46-C799A971ACB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256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Defining a Simple Intersection Manager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1450" y="914400"/>
            <a:ext cx="4936778" cy="4026212"/>
          </a:xfrm>
        </p:spPr>
        <p:txBody>
          <a:bodyPr>
            <a:normAutofit/>
          </a:bodyPr>
          <a:lstStyle/>
          <a:p>
            <a:r>
              <a:rPr lang="en-US" dirty="0"/>
              <a:t>Vehicle reaches request line and transmits current speed and position</a:t>
            </a:r>
          </a:p>
          <a:p>
            <a:r>
              <a:rPr lang="en-US" dirty="0"/>
              <a:t>Vehicle receives new target velocity from IM.</a:t>
            </a:r>
          </a:p>
          <a:p>
            <a:r>
              <a:rPr lang="en-US" dirty="0"/>
              <a:t> We will call this a Velocity Transaction Intersection Manager or VT-IM.</a:t>
            </a:r>
          </a:p>
          <a:p>
            <a:pPr lvl="2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181600" y="1600200"/>
            <a:ext cx="3751804" cy="3678413"/>
            <a:chOff x="4401593" y="2159730"/>
            <a:chExt cx="3751804" cy="3678413"/>
          </a:xfrm>
        </p:grpSpPr>
        <p:grpSp>
          <p:nvGrpSpPr>
            <p:cNvPr id="5" name="Group 4"/>
            <p:cNvGrpSpPr/>
            <p:nvPr/>
          </p:nvGrpSpPr>
          <p:grpSpPr>
            <a:xfrm>
              <a:off x="4401593" y="2159730"/>
              <a:ext cx="3751804" cy="3292083"/>
              <a:chOff x="3898925" y="1594989"/>
              <a:chExt cx="4153816" cy="3871846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3898925" y="1594989"/>
                <a:ext cx="4153816" cy="3871846"/>
                <a:chOff x="2846914" y="843705"/>
                <a:chExt cx="5710127" cy="5426022"/>
              </a:xfrm>
            </p:grpSpPr>
            <p:grpSp>
              <p:nvGrpSpPr>
                <p:cNvPr id="34" name="Group 33"/>
                <p:cNvGrpSpPr/>
                <p:nvPr/>
              </p:nvGrpSpPr>
              <p:grpSpPr>
                <a:xfrm>
                  <a:off x="4171695" y="2096245"/>
                  <a:ext cx="3061967" cy="4173476"/>
                  <a:chOff x="4171695" y="2096245"/>
                  <a:chExt cx="3061967" cy="4173476"/>
                </a:xfrm>
              </p:grpSpPr>
              <p:grpSp>
                <p:nvGrpSpPr>
                  <p:cNvPr id="43" name="Group 42"/>
                  <p:cNvGrpSpPr/>
                  <p:nvPr/>
                </p:nvGrpSpPr>
                <p:grpSpPr>
                  <a:xfrm>
                    <a:off x="4171695" y="2096245"/>
                    <a:ext cx="3061967" cy="4173476"/>
                    <a:chOff x="3008309" y="1580040"/>
                    <a:chExt cx="4517904" cy="6211684"/>
                  </a:xfrm>
                </p:grpSpPr>
                <p:sp>
                  <p:nvSpPr>
                    <p:cNvPr id="52" name="Rectangle 51"/>
                    <p:cNvSpPr/>
                    <p:nvPr/>
                  </p:nvSpPr>
                  <p:spPr>
                    <a:xfrm rot="5400000">
                      <a:off x="3832222" y="2930690"/>
                      <a:ext cx="304800" cy="1952626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53" name="Rectangle 52"/>
                    <p:cNvSpPr/>
                    <p:nvPr/>
                  </p:nvSpPr>
                  <p:spPr>
                    <a:xfrm>
                      <a:off x="4963987" y="1580040"/>
                      <a:ext cx="304800" cy="1864243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4" name="Rectangle 53"/>
                    <p:cNvSpPr/>
                    <p:nvPr/>
                  </p:nvSpPr>
                  <p:spPr>
                    <a:xfrm>
                      <a:off x="4963989" y="4061029"/>
                      <a:ext cx="304800" cy="3730695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5" name="Rectangle 54"/>
                    <p:cNvSpPr/>
                    <p:nvPr/>
                  </p:nvSpPr>
                  <p:spPr>
                    <a:xfrm>
                      <a:off x="5268789" y="4061037"/>
                      <a:ext cx="304800" cy="1864239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6" name="Rectangle 55"/>
                    <p:cNvSpPr/>
                    <p:nvPr/>
                  </p:nvSpPr>
                  <p:spPr>
                    <a:xfrm rot="5400000">
                      <a:off x="6397500" y="2611512"/>
                      <a:ext cx="304800" cy="1952626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44" name="Straight Arrow Connector 43"/>
                  <p:cNvCxnSpPr/>
                  <p:nvPr/>
                </p:nvCxnSpPr>
                <p:spPr>
                  <a:xfrm>
                    <a:off x="4850097" y="3649406"/>
                    <a:ext cx="304800" cy="0"/>
                  </a:xfrm>
                  <a:prstGeom prst="straightConnector1">
                    <a:avLst/>
                  </a:prstGeom>
                  <a:ln w="19050">
                    <a:solidFill>
                      <a:srgbClr val="00B05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Straight Arrow Connector 44"/>
                  <p:cNvCxnSpPr/>
                  <p:nvPr/>
                </p:nvCxnSpPr>
                <p:spPr>
                  <a:xfrm rot="5400000">
                    <a:off x="5448014" y="3012835"/>
                    <a:ext cx="304801" cy="0"/>
                  </a:xfrm>
                  <a:prstGeom prst="straightConnector1">
                    <a:avLst/>
                  </a:prstGeom>
                  <a:ln w="19050">
                    <a:solidFill>
                      <a:srgbClr val="00B05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Straight Arrow Connector 45"/>
                  <p:cNvCxnSpPr/>
                  <p:nvPr/>
                </p:nvCxnSpPr>
                <p:spPr>
                  <a:xfrm rot="10800000">
                    <a:off x="6166864" y="3436231"/>
                    <a:ext cx="304800" cy="0"/>
                  </a:xfrm>
                  <a:prstGeom prst="straightConnector1">
                    <a:avLst/>
                  </a:prstGeom>
                  <a:ln w="19050">
                    <a:solidFill>
                      <a:srgbClr val="00B05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Arrow Connector 46"/>
                  <p:cNvCxnSpPr/>
                  <p:nvPr/>
                </p:nvCxnSpPr>
                <p:spPr>
                  <a:xfrm rot="16200000">
                    <a:off x="5654330" y="4122729"/>
                    <a:ext cx="304801" cy="0"/>
                  </a:xfrm>
                  <a:prstGeom prst="straightConnector1">
                    <a:avLst/>
                  </a:prstGeom>
                  <a:ln w="19050">
                    <a:solidFill>
                      <a:srgbClr val="00B05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8" name="TextBox 47"/>
                  <p:cNvSpPr txBox="1"/>
                  <p:nvPr/>
                </p:nvSpPr>
                <p:spPr>
                  <a:xfrm>
                    <a:off x="4549447" y="3440994"/>
                    <a:ext cx="378644" cy="40582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</a:t>
                    </a:r>
                  </a:p>
                </p:txBody>
              </p:sp>
              <p:sp>
                <p:nvSpPr>
                  <p:cNvPr id="49" name="TextBox 48"/>
                  <p:cNvSpPr txBox="1"/>
                  <p:nvPr/>
                </p:nvSpPr>
                <p:spPr>
                  <a:xfrm>
                    <a:off x="6636674" y="3236123"/>
                    <a:ext cx="378644" cy="40582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</a:t>
                    </a:r>
                  </a:p>
                </p:txBody>
              </p:sp>
              <p:sp>
                <p:nvSpPr>
                  <p:cNvPr id="50" name="TextBox 49"/>
                  <p:cNvSpPr txBox="1"/>
                  <p:nvPr/>
                </p:nvSpPr>
                <p:spPr>
                  <a:xfrm>
                    <a:off x="5640394" y="4332186"/>
                    <a:ext cx="378644" cy="40582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</a:t>
                    </a:r>
                  </a:p>
                </p:txBody>
              </p:sp>
              <p:sp>
                <p:nvSpPr>
                  <p:cNvPr id="51" name="TextBox 50"/>
                  <p:cNvSpPr txBox="1"/>
                  <p:nvPr/>
                </p:nvSpPr>
                <p:spPr>
                  <a:xfrm>
                    <a:off x="5433820" y="2511469"/>
                    <a:ext cx="378644" cy="40582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</a:t>
                    </a:r>
                  </a:p>
                </p:txBody>
              </p:sp>
            </p:grpSp>
            <p:sp>
              <p:nvSpPr>
                <p:cNvPr id="35" name="Rectangle 34"/>
                <p:cNvSpPr/>
                <p:nvPr/>
              </p:nvSpPr>
              <p:spPr>
                <a:xfrm rot="5400000">
                  <a:off x="4070500" y="2132716"/>
                  <a:ext cx="204789" cy="2644342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Rectangle 35"/>
                <p:cNvSpPr/>
                <p:nvPr/>
              </p:nvSpPr>
              <p:spPr>
                <a:xfrm rot="5400000">
                  <a:off x="3406208" y="2996576"/>
                  <a:ext cx="204788" cy="1323376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37" name="Group 36"/>
                <p:cNvGrpSpPr/>
                <p:nvPr/>
              </p:nvGrpSpPr>
              <p:grpSpPr>
                <a:xfrm>
                  <a:off x="5910289" y="3345628"/>
                  <a:ext cx="2646752" cy="405257"/>
                  <a:chOff x="5910289" y="3345628"/>
                  <a:chExt cx="2646752" cy="405257"/>
                </a:xfrm>
              </p:grpSpPr>
              <p:sp>
                <p:nvSpPr>
                  <p:cNvPr id="41" name="Rectangle 40"/>
                  <p:cNvSpPr/>
                  <p:nvPr/>
                </p:nvSpPr>
                <p:spPr>
                  <a:xfrm rot="5400000">
                    <a:off x="7792958" y="2786335"/>
                    <a:ext cx="204789" cy="1323376"/>
                  </a:xfrm>
                  <a:prstGeom prst="rect">
                    <a:avLst/>
                  </a:prstGeom>
                  <a:noFill/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" name="Rectangle 41"/>
                  <p:cNvSpPr/>
                  <p:nvPr/>
                </p:nvSpPr>
                <p:spPr>
                  <a:xfrm rot="5400000">
                    <a:off x="7131271" y="2325117"/>
                    <a:ext cx="204786" cy="2646750"/>
                  </a:xfrm>
                  <a:prstGeom prst="rect">
                    <a:avLst/>
                  </a:prstGeom>
                  <a:noFill/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38" name="Rectangle 37"/>
                <p:cNvSpPr/>
                <p:nvPr/>
              </p:nvSpPr>
              <p:spPr>
                <a:xfrm>
                  <a:off x="5703713" y="5017192"/>
                  <a:ext cx="206575" cy="1252535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5497138" y="843705"/>
                  <a:ext cx="206575" cy="1252539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5703713" y="843705"/>
                  <a:ext cx="206575" cy="250507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1" name="Straight Arrow Connector 10"/>
              <p:cNvCxnSpPr/>
              <p:nvPr/>
            </p:nvCxnSpPr>
            <p:spPr>
              <a:xfrm rot="10800000">
                <a:off x="4727266" y="3458248"/>
                <a:ext cx="221726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 rot="16200000">
                <a:off x="5944212" y="2488763"/>
                <a:ext cx="221726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/>
              <p:nvPr/>
            </p:nvCxnSpPr>
            <p:spPr>
              <a:xfrm rot="5400000">
                <a:off x="5786952" y="4577399"/>
                <a:ext cx="221726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>
                <a:off x="6979190" y="3594406"/>
                <a:ext cx="221726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/>
              <p:nvPr/>
            </p:nvCxnSpPr>
            <p:spPr>
              <a:xfrm flipH="1">
                <a:off x="4860228" y="3530564"/>
                <a:ext cx="4542" cy="1051409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/>
              <p:cNvSpPr txBox="1"/>
              <p:nvPr/>
            </p:nvSpPr>
            <p:spPr>
              <a:xfrm>
                <a:off x="7034160" y="2473161"/>
                <a:ext cx="689612" cy="461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Request</a:t>
                </a:r>
              </a:p>
              <a:p>
                <a:r>
                  <a:rPr lang="en-US" sz="1200" dirty="0"/>
                  <a:t>Line</a:t>
                </a:r>
              </a:p>
            </p:txBody>
          </p:sp>
          <p:cxnSp>
            <p:nvCxnSpPr>
              <p:cNvPr id="17" name="Straight Arrow Connector 16"/>
              <p:cNvCxnSpPr/>
              <p:nvPr/>
            </p:nvCxnSpPr>
            <p:spPr>
              <a:xfrm flipH="1">
                <a:off x="7087785" y="2476948"/>
                <a:ext cx="4542" cy="1051409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 flipV="1">
                <a:off x="4743905" y="2489370"/>
                <a:ext cx="1237331" cy="3424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>
                <a:off x="5985559" y="4566522"/>
                <a:ext cx="1237331" cy="5477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4222883" y="4130297"/>
                <a:ext cx="6896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200" dirty="0"/>
                  <a:t>Request</a:t>
                </a:r>
              </a:p>
              <a:p>
                <a:pPr algn="r"/>
                <a:r>
                  <a:rPr lang="en-US" sz="1200" dirty="0"/>
                  <a:t>Line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4490378" y="1843408"/>
                <a:ext cx="689611" cy="461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200" dirty="0"/>
                  <a:t>Request</a:t>
                </a:r>
              </a:p>
              <a:p>
                <a:pPr algn="r"/>
                <a:r>
                  <a:rPr lang="en-US" sz="1200" dirty="0"/>
                  <a:t>Line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6568330" y="4543260"/>
                <a:ext cx="689611" cy="461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200" dirty="0"/>
                  <a:t>Request</a:t>
                </a:r>
              </a:p>
              <a:p>
                <a:pPr algn="r"/>
                <a:r>
                  <a:rPr lang="en-US" sz="1200" dirty="0"/>
                  <a:t>Line</a:t>
                </a:r>
              </a:p>
            </p:txBody>
          </p:sp>
          <p:sp>
            <p:nvSpPr>
              <p:cNvPr id="23" name="Freeform: Shape 22"/>
              <p:cNvSpPr/>
              <p:nvPr/>
            </p:nvSpPr>
            <p:spPr>
              <a:xfrm>
                <a:off x="5368762" y="3445258"/>
                <a:ext cx="158542" cy="159286"/>
              </a:xfrm>
              <a:custGeom>
                <a:avLst/>
                <a:gdLst>
                  <a:gd name="connsiteX0" fmla="*/ 0 w 116006"/>
                  <a:gd name="connsiteY0" fmla="*/ 95534 h 95534"/>
                  <a:gd name="connsiteX1" fmla="*/ 98947 w 116006"/>
                  <a:gd name="connsiteY1" fmla="*/ 58003 h 95534"/>
                  <a:gd name="connsiteX2" fmla="*/ 116006 w 116006"/>
                  <a:gd name="connsiteY2" fmla="*/ 0 h 955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6006" h="95534">
                    <a:moveTo>
                      <a:pt x="0" y="95534"/>
                    </a:moveTo>
                    <a:cubicBezTo>
                      <a:pt x="39806" y="84729"/>
                      <a:pt x="79613" y="73925"/>
                      <a:pt x="98947" y="58003"/>
                    </a:cubicBezTo>
                    <a:cubicBezTo>
                      <a:pt x="118281" y="42081"/>
                      <a:pt x="108614" y="569"/>
                      <a:pt x="116006" y="0"/>
                    </a:cubicBezTo>
                  </a:path>
                </a:pathLst>
              </a:custGeom>
              <a:noFill/>
              <a:ln>
                <a:solidFill>
                  <a:srgbClr val="00B050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Freeform: Shape 23"/>
              <p:cNvSpPr/>
              <p:nvPr/>
            </p:nvSpPr>
            <p:spPr>
              <a:xfrm flipV="1">
                <a:off x="5368762" y="3597052"/>
                <a:ext cx="158542" cy="159286"/>
              </a:xfrm>
              <a:custGeom>
                <a:avLst/>
                <a:gdLst>
                  <a:gd name="connsiteX0" fmla="*/ 0 w 116006"/>
                  <a:gd name="connsiteY0" fmla="*/ 95534 h 95534"/>
                  <a:gd name="connsiteX1" fmla="*/ 98947 w 116006"/>
                  <a:gd name="connsiteY1" fmla="*/ 58003 h 95534"/>
                  <a:gd name="connsiteX2" fmla="*/ 116006 w 116006"/>
                  <a:gd name="connsiteY2" fmla="*/ 0 h 955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6006" h="95534">
                    <a:moveTo>
                      <a:pt x="0" y="95534"/>
                    </a:moveTo>
                    <a:cubicBezTo>
                      <a:pt x="39806" y="84729"/>
                      <a:pt x="79613" y="73925"/>
                      <a:pt x="98947" y="58003"/>
                    </a:cubicBezTo>
                    <a:cubicBezTo>
                      <a:pt x="118281" y="42081"/>
                      <a:pt x="108614" y="569"/>
                      <a:pt x="116006" y="0"/>
                    </a:cubicBezTo>
                  </a:path>
                </a:pathLst>
              </a:custGeom>
              <a:noFill/>
              <a:ln>
                <a:solidFill>
                  <a:srgbClr val="00B050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5" name="Group 24"/>
              <p:cNvGrpSpPr/>
              <p:nvPr/>
            </p:nvGrpSpPr>
            <p:grpSpPr>
              <a:xfrm rot="5400000">
                <a:off x="5820103" y="2956686"/>
                <a:ext cx="163715" cy="312732"/>
                <a:chOff x="5502207" y="3568179"/>
                <a:chExt cx="163715" cy="312732"/>
              </a:xfrm>
            </p:grpSpPr>
            <p:sp>
              <p:nvSpPr>
                <p:cNvPr id="32" name="Freeform: Shape 31"/>
                <p:cNvSpPr/>
                <p:nvPr/>
              </p:nvSpPr>
              <p:spPr>
                <a:xfrm>
                  <a:off x="5502207" y="3568179"/>
                  <a:ext cx="158542" cy="159286"/>
                </a:xfrm>
                <a:custGeom>
                  <a:avLst/>
                  <a:gdLst>
                    <a:gd name="connsiteX0" fmla="*/ 0 w 116006"/>
                    <a:gd name="connsiteY0" fmla="*/ 95534 h 95534"/>
                    <a:gd name="connsiteX1" fmla="*/ 98947 w 116006"/>
                    <a:gd name="connsiteY1" fmla="*/ 58003 h 95534"/>
                    <a:gd name="connsiteX2" fmla="*/ 116006 w 116006"/>
                    <a:gd name="connsiteY2" fmla="*/ 0 h 955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16006" h="95534">
                      <a:moveTo>
                        <a:pt x="0" y="95534"/>
                      </a:moveTo>
                      <a:cubicBezTo>
                        <a:pt x="39806" y="84729"/>
                        <a:pt x="79613" y="73925"/>
                        <a:pt x="98947" y="58003"/>
                      </a:cubicBezTo>
                      <a:cubicBezTo>
                        <a:pt x="118281" y="42081"/>
                        <a:pt x="108614" y="569"/>
                        <a:pt x="116006" y="0"/>
                      </a:cubicBezTo>
                    </a:path>
                  </a:pathLst>
                </a:custGeom>
                <a:noFill/>
                <a:ln>
                  <a:solidFill>
                    <a:srgbClr val="00B050"/>
                  </a:solidFill>
                  <a:headEnd type="none" w="med" len="med"/>
                  <a:tailEnd type="triangl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Freeform: Shape 32"/>
                <p:cNvSpPr/>
                <p:nvPr/>
              </p:nvSpPr>
              <p:spPr>
                <a:xfrm flipV="1">
                  <a:off x="5507380" y="3721625"/>
                  <a:ext cx="158542" cy="159286"/>
                </a:xfrm>
                <a:custGeom>
                  <a:avLst/>
                  <a:gdLst>
                    <a:gd name="connsiteX0" fmla="*/ 0 w 116006"/>
                    <a:gd name="connsiteY0" fmla="*/ 95534 h 95534"/>
                    <a:gd name="connsiteX1" fmla="*/ 98947 w 116006"/>
                    <a:gd name="connsiteY1" fmla="*/ 58003 h 95534"/>
                    <a:gd name="connsiteX2" fmla="*/ 116006 w 116006"/>
                    <a:gd name="connsiteY2" fmla="*/ 0 h 955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16006" h="95534">
                      <a:moveTo>
                        <a:pt x="0" y="95534"/>
                      </a:moveTo>
                      <a:cubicBezTo>
                        <a:pt x="39806" y="84729"/>
                        <a:pt x="79613" y="73925"/>
                        <a:pt x="98947" y="58003"/>
                      </a:cubicBezTo>
                      <a:cubicBezTo>
                        <a:pt x="118281" y="42081"/>
                        <a:pt x="108614" y="569"/>
                        <a:pt x="116006" y="0"/>
                      </a:cubicBezTo>
                    </a:path>
                  </a:pathLst>
                </a:custGeom>
                <a:noFill/>
                <a:ln>
                  <a:solidFill>
                    <a:srgbClr val="00B050"/>
                  </a:solidFill>
                  <a:headEnd type="none" w="med" len="med"/>
                  <a:tailEnd type="triangl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6" name="Group 25"/>
              <p:cNvGrpSpPr/>
              <p:nvPr/>
            </p:nvGrpSpPr>
            <p:grpSpPr>
              <a:xfrm rot="10800000">
                <a:off x="6371692" y="3286977"/>
                <a:ext cx="163924" cy="321743"/>
                <a:chOff x="5483656" y="3587684"/>
                <a:chExt cx="163924" cy="321743"/>
              </a:xfrm>
            </p:grpSpPr>
            <p:sp>
              <p:nvSpPr>
                <p:cNvPr id="30" name="Freeform: Shape 29"/>
                <p:cNvSpPr/>
                <p:nvPr/>
              </p:nvSpPr>
              <p:spPr>
                <a:xfrm>
                  <a:off x="5483656" y="3587684"/>
                  <a:ext cx="158542" cy="159286"/>
                </a:xfrm>
                <a:custGeom>
                  <a:avLst/>
                  <a:gdLst>
                    <a:gd name="connsiteX0" fmla="*/ 0 w 116006"/>
                    <a:gd name="connsiteY0" fmla="*/ 95534 h 95534"/>
                    <a:gd name="connsiteX1" fmla="*/ 98947 w 116006"/>
                    <a:gd name="connsiteY1" fmla="*/ 58003 h 95534"/>
                    <a:gd name="connsiteX2" fmla="*/ 116006 w 116006"/>
                    <a:gd name="connsiteY2" fmla="*/ 0 h 955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16006" h="95534">
                      <a:moveTo>
                        <a:pt x="0" y="95534"/>
                      </a:moveTo>
                      <a:cubicBezTo>
                        <a:pt x="39806" y="84729"/>
                        <a:pt x="79613" y="73925"/>
                        <a:pt x="98947" y="58003"/>
                      </a:cubicBezTo>
                      <a:cubicBezTo>
                        <a:pt x="118281" y="42081"/>
                        <a:pt x="108614" y="569"/>
                        <a:pt x="116006" y="0"/>
                      </a:cubicBezTo>
                    </a:path>
                  </a:pathLst>
                </a:custGeom>
                <a:noFill/>
                <a:ln>
                  <a:solidFill>
                    <a:srgbClr val="00B050"/>
                  </a:solidFill>
                  <a:headEnd type="none" w="med" len="med"/>
                  <a:tailEnd type="triangl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Freeform: Shape 30"/>
                <p:cNvSpPr/>
                <p:nvPr/>
              </p:nvSpPr>
              <p:spPr>
                <a:xfrm flipV="1">
                  <a:off x="5489039" y="3750141"/>
                  <a:ext cx="158541" cy="159286"/>
                </a:xfrm>
                <a:custGeom>
                  <a:avLst/>
                  <a:gdLst>
                    <a:gd name="connsiteX0" fmla="*/ 0 w 116006"/>
                    <a:gd name="connsiteY0" fmla="*/ 95534 h 95534"/>
                    <a:gd name="connsiteX1" fmla="*/ 98947 w 116006"/>
                    <a:gd name="connsiteY1" fmla="*/ 58003 h 95534"/>
                    <a:gd name="connsiteX2" fmla="*/ 116006 w 116006"/>
                    <a:gd name="connsiteY2" fmla="*/ 0 h 955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16006" h="95534">
                      <a:moveTo>
                        <a:pt x="0" y="95534"/>
                      </a:moveTo>
                      <a:cubicBezTo>
                        <a:pt x="39806" y="84729"/>
                        <a:pt x="79613" y="73925"/>
                        <a:pt x="98947" y="58003"/>
                      </a:cubicBezTo>
                      <a:cubicBezTo>
                        <a:pt x="118281" y="42081"/>
                        <a:pt x="108614" y="569"/>
                        <a:pt x="116006" y="0"/>
                      </a:cubicBezTo>
                    </a:path>
                  </a:pathLst>
                </a:custGeom>
                <a:noFill/>
                <a:ln>
                  <a:solidFill>
                    <a:srgbClr val="00B050"/>
                  </a:solidFill>
                  <a:headEnd type="none" w="med" len="med"/>
                  <a:tailEnd type="triangl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7" name="Group 26"/>
              <p:cNvGrpSpPr/>
              <p:nvPr/>
            </p:nvGrpSpPr>
            <p:grpSpPr>
              <a:xfrm rot="16200000">
                <a:off x="5968559" y="3801198"/>
                <a:ext cx="163920" cy="312527"/>
                <a:chOff x="5484124" y="3607193"/>
                <a:chExt cx="163920" cy="312527"/>
              </a:xfrm>
            </p:grpSpPr>
            <p:sp>
              <p:nvSpPr>
                <p:cNvPr id="28" name="Freeform: Shape 27"/>
                <p:cNvSpPr/>
                <p:nvPr/>
              </p:nvSpPr>
              <p:spPr>
                <a:xfrm>
                  <a:off x="5484124" y="3607193"/>
                  <a:ext cx="158542" cy="159286"/>
                </a:xfrm>
                <a:custGeom>
                  <a:avLst/>
                  <a:gdLst>
                    <a:gd name="connsiteX0" fmla="*/ 0 w 116006"/>
                    <a:gd name="connsiteY0" fmla="*/ 95534 h 95534"/>
                    <a:gd name="connsiteX1" fmla="*/ 98947 w 116006"/>
                    <a:gd name="connsiteY1" fmla="*/ 58003 h 95534"/>
                    <a:gd name="connsiteX2" fmla="*/ 116006 w 116006"/>
                    <a:gd name="connsiteY2" fmla="*/ 0 h 955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16006" h="95534">
                      <a:moveTo>
                        <a:pt x="0" y="95534"/>
                      </a:moveTo>
                      <a:cubicBezTo>
                        <a:pt x="39806" y="84729"/>
                        <a:pt x="79613" y="73925"/>
                        <a:pt x="98947" y="58003"/>
                      </a:cubicBezTo>
                      <a:cubicBezTo>
                        <a:pt x="118281" y="42081"/>
                        <a:pt x="108614" y="569"/>
                        <a:pt x="116006" y="0"/>
                      </a:cubicBezTo>
                    </a:path>
                  </a:pathLst>
                </a:custGeom>
                <a:noFill/>
                <a:ln>
                  <a:solidFill>
                    <a:srgbClr val="00B050"/>
                  </a:solidFill>
                  <a:headEnd type="none" w="med" len="med"/>
                  <a:tailEnd type="triangl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Freeform: Shape 28"/>
                <p:cNvSpPr/>
                <p:nvPr/>
              </p:nvSpPr>
              <p:spPr>
                <a:xfrm flipV="1">
                  <a:off x="5489504" y="3760434"/>
                  <a:ext cx="158540" cy="159286"/>
                </a:xfrm>
                <a:custGeom>
                  <a:avLst/>
                  <a:gdLst>
                    <a:gd name="connsiteX0" fmla="*/ 0 w 116006"/>
                    <a:gd name="connsiteY0" fmla="*/ 95534 h 95534"/>
                    <a:gd name="connsiteX1" fmla="*/ 98947 w 116006"/>
                    <a:gd name="connsiteY1" fmla="*/ 58003 h 95534"/>
                    <a:gd name="connsiteX2" fmla="*/ 116006 w 116006"/>
                    <a:gd name="connsiteY2" fmla="*/ 0 h 955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16006" h="95534">
                      <a:moveTo>
                        <a:pt x="0" y="95534"/>
                      </a:moveTo>
                      <a:cubicBezTo>
                        <a:pt x="39806" y="84729"/>
                        <a:pt x="79613" y="73925"/>
                        <a:pt x="98947" y="58003"/>
                      </a:cubicBezTo>
                      <a:cubicBezTo>
                        <a:pt x="118281" y="42081"/>
                        <a:pt x="108614" y="569"/>
                        <a:pt x="116006" y="0"/>
                      </a:cubicBezTo>
                    </a:path>
                  </a:pathLst>
                </a:custGeom>
                <a:noFill/>
                <a:ln>
                  <a:solidFill>
                    <a:srgbClr val="00B050"/>
                  </a:solidFill>
                  <a:headEnd type="none" w="med" len="med"/>
                  <a:tailEnd type="triangl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6" name="Straight Connector 5"/>
            <p:cNvCxnSpPr/>
            <p:nvPr/>
          </p:nvCxnSpPr>
          <p:spPr>
            <a:xfrm>
              <a:off x="6553200" y="3962400"/>
              <a:ext cx="0" cy="685800"/>
            </a:xfrm>
            <a:prstGeom prst="line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6477951" y="4141223"/>
                  <a:ext cx="1114216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50" i="1">
                                <a:latin typeface="Cambria Math" panose="02040503050406030204" pitchFamily="18" charset="0"/>
                              </a:rPr>
                              <m:t>𝑅𝑒𝑞𝑢𝑒𝑠𝑡</m:t>
                            </m:r>
                          </m:e>
                          <m:sub>
                            <m:r>
                              <a:rPr lang="en-US" sz="1050" i="1">
                                <a:latin typeface="Cambria Math" panose="02040503050406030204" pitchFamily="18" charset="0"/>
                              </a:rPr>
                              <m:t>𝐿𝑖𝑛𝑒𝐷𝑖𝑠𝑡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7951" y="4141223"/>
                  <a:ext cx="1114216" cy="253916"/>
                </a:xfrm>
                <a:prstGeom prst="rect">
                  <a:avLst/>
                </a:prstGeom>
                <a:blipFill>
                  <a:blip r:embed="rId4"/>
                  <a:stretch>
                    <a:fillRect b="-47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Connector 7"/>
            <p:cNvCxnSpPr/>
            <p:nvPr/>
          </p:nvCxnSpPr>
          <p:spPr>
            <a:xfrm flipH="1">
              <a:off x="6248441" y="5500142"/>
              <a:ext cx="201252" cy="4863"/>
            </a:xfrm>
            <a:prstGeom prst="line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5939098" y="5576533"/>
                  <a:ext cx="84465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𝐿𝑎𝑛𝑒</m:t>
                            </m:r>
                          </m:e>
                          <m:sub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𝑊𝑖𝑑𝑡h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39098" y="5576533"/>
                  <a:ext cx="844654" cy="2616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7" name="Slide Number Placeholder 5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C7290-4611-42A6-9F46-C799A971ACB9}" type="slidenum">
              <a:rPr lang="en-US" smtClean="0"/>
              <a:t>6</a:t>
            </a:fld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381000" y="4800600"/>
            <a:ext cx="815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Vt-im</a:t>
            </a:r>
            <a:r>
              <a:rPr lang="en-US" dirty="0"/>
              <a:t> references</a:t>
            </a:r>
          </a:p>
        </p:txBody>
      </p:sp>
    </p:spTree>
    <p:extLst>
      <p:ext uri="{BB962C8B-B14F-4D97-AF65-F5344CB8AC3E}">
        <p14:creationId xmlns:p14="http://schemas.microsoft.com/office/powerpoint/2010/main" val="2148329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65" descr="Image result for car autonomous top view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4722" y="3447424"/>
            <a:ext cx="464265" cy="33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Picture 64" descr="Image result for car autonomous top view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393654" y="5325888"/>
            <a:ext cx="464265" cy="3308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Demo VT-IM </a:t>
            </a:r>
            <a:r>
              <a:rPr lang="en-US" sz="2400" i="1" dirty="0"/>
              <a:t>(Velocity Transaction Intersection Manager)</a:t>
            </a:r>
            <a:endParaRPr lang="en-US" sz="4400" i="1" dirty="0"/>
          </a:p>
        </p:txBody>
      </p:sp>
      <p:pic>
        <p:nvPicPr>
          <p:cNvPr id="7" name="Picture 6" descr="Image result for car autonomous top view"/>
          <p:cNvPicPr/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-645691" y="3717162"/>
            <a:ext cx="464265" cy="3308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3" name="Group 62"/>
          <p:cNvGrpSpPr/>
          <p:nvPr/>
        </p:nvGrpSpPr>
        <p:grpSpPr>
          <a:xfrm>
            <a:off x="-1476730" y="1923425"/>
            <a:ext cx="10315930" cy="3581400"/>
            <a:chOff x="-1476730" y="1923425"/>
            <a:chExt cx="10315930" cy="3581400"/>
          </a:xfrm>
        </p:grpSpPr>
        <p:sp>
          <p:nvSpPr>
            <p:cNvPr id="21" name="Rectangle 20"/>
            <p:cNvSpPr/>
            <p:nvPr/>
          </p:nvSpPr>
          <p:spPr>
            <a:xfrm>
              <a:off x="5181600" y="1923425"/>
              <a:ext cx="304800" cy="15240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486400" y="1923425"/>
              <a:ext cx="304800" cy="15240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 rot="5400000">
              <a:off x="7162800" y="2075825"/>
              <a:ext cx="304799" cy="30480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 rot="5400000">
              <a:off x="7162800" y="2380625"/>
              <a:ext cx="304799" cy="30480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 rot="5400000">
              <a:off x="3367087" y="1937712"/>
              <a:ext cx="304800" cy="3324225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 rot="5400000">
              <a:off x="3367087" y="2242512"/>
              <a:ext cx="304800" cy="3324225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181600" y="4057025"/>
              <a:ext cx="304800" cy="14478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486400" y="4057025"/>
              <a:ext cx="304800" cy="14478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 rot="5400000">
              <a:off x="32983" y="1937713"/>
              <a:ext cx="304800" cy="3324225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 rot="5400000">
              <a:off x="32983" y="2242513"/>
              <a:ext cx="304800" cy="3324225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2849979" y="1154865"/>
            <a:ext cx="1594340" cy="1486412"/>
            <a:chOff x="2849979" y="1154865"/>
            <a:chExt cx="1594340" cy="1486412"/>
          </a:xfrm>
        </p:grpSpPr>
        <p:pic>
          <p:nvPicPr>
            <p:cNvPr id="1026" name="Picture 2" descr="https://writelatex.s3.amazonaws.com/ymzcznddvkvs/uploads/9007/8264425/1.PNG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667" r="66598" b="73576"/>
            <a:stretch/>
          </p:blipFill>
          <p:spPr bwMode="auto">
            <a:xfrm>
              <a:off x="2849979" y="2017076"/>
              <a:ext cx="461612" cy="624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2" descr="https://writelatex.s3.amazonaws.com/ymzcznddvkvs/uploads/9007/8264425/1.PNG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096" r="23333" b="77224"/>
            <a:stretch/>
          </p:blipFill>
          <p:spPr bwMode="auto">
            <a:xfrm>
              <a:off x="3576628" y="1154865"/>
              <a:ext cx="867691" cy="8144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8" name="Straight Arrow Connector 47"/>
          <p:cNvCxnSpPr/>
          <p:nvPr/>
        </p:nvCxnSpPr>
        <p:spPr>
          <a:xfrm flipV="1">
            <a:off x="1828800" y="2553376"/>
            <a:ext cx="1099135" cy="119884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1866192" y="2578153"/>
            <a:ext cx="1099135" cy="119884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Freeform: Shape 54"/>
          <p:cNvSpPr/>
          <p:nvPr/>
        </p:nvSpPr>
        <p:spPr>
          <a:xfrm>
            <a:off x="3078126" y="1679944"/>
            <a:ext cx="467832" cy="536944"/>
          </a:xfrm>
          <a:custGeom>
            <a:avLst/>
            <a:gdLst>
              <a:gd name="connsiteX0" fmla="*/ 0 w 467832"/>
              <a:gd name="connsiteY0" fmla="*/ 536944 h 536944"/>
              <a:gd name="connsiteX1" fmla="*/ 85060 w 467832"/>
              <a:gd name="connsiteY1" fmla="*/ 101009 h 536944"/>
              <a:gd name="connsiteX2" fmla="*/ 467832 w 467832"/>
              <a:gd name="connsiteY2" fmla="*/ 0 h 536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7832" h="536944">
                <a:moveTo>
                  <a:pt x="0" y="536944"/>
                </a:moveTo>
                <a:cubicBezTo>
                  <a:pt x="3544" y="363722"/>
                  <a:pt x="7088" y="190500"/>
                  <a:pt x="85060" y="101009"/>
                </a:cubicBezTo>
                <a:cubicBezTo>
                  <a:pt x="163032" y="11518"/>
                  <a:pt x="401379" y="14177"/>
                  <a:pt x="467832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: Shape 56"/>
          <p:cNvSpPr/>
          <p:nvPr/>
        </p:nvSpPr>
        <p:spPr>
          <a:xfrm rot="11242001">
            <a:off x="3309093" y="1932777"/>
            <a:ext cx="467832" cy="536944"/>
          </a:xfrm>
          <a:custGeom>
            <a:avLst/>
            <a:gdLst>
              <a:gd name="connsiteX0" fmla="*/ 0 w 467832"/>
              <a:gd name="connsiteY0" fmla="*/ 536944 h 536944"/>
              <a:gd name="connsiteX1" fmla="*/ 85060 w 467832"/>
              <a:gd name="connsiteY1" fmla="*/ 101009 h 536944"/>
              <a:gd name="connsiteX2" fmla="*/ 467832 w 467832"/>
              <a:gd name="connsiteY2" fmla="*/ 0 h 536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7832" h="536944">
                <a:moveTo>
                  <a:pt x="0" y="536944"/>
                </a:moveTo>
                <a:cubicBezTo>
                  <a:pt x="3544" y="363722"/>
                  <a:pt x="7088" y="190500"/>
                  <a:pt x="85060" y="101009"/>
                </a:cubicBezTo>
                <a:cubicBezTo>
                  <a:pt x="163032" y="11518"/>
                  <a:pt x="401379" y="14177"/>
                  <a:pt x="467832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/>
          <p:cNvGrpSpPr/>
          <p:nvPr/>
        </p:nvGrpSpPr>
        <p:grpSpPr>
          <a:xfrm>
            <a:off x="3743979" y="1398108"/>
            <a:ext cx="474224" cy="514974"/>
            <a:chOff x="3743979" y="1398108"/>
            <a:chExt cx="474224" cy="514974"/>
          </a:xfrm>
        </p:grpSpPr>
        <p:sp>
          <p:nvSpPr>
            <p:cNvPr id="56" name="Arrow: Circular 55"/>
            <p:cNvSpPr/>
            <p:nvPr/>
          </p:nvSpPr>
          <p:spPr>
            <a:xfrm>
              <a:off x="3743979" y="1398108"/>
              <a:ext cx="457200" cy="492152"/>
            </a:xfrm>
            <a:prstGeom prst="circularArrow">
              <a:avLst/>
            </a:prstGeom>
            <a:solidFill>
              <a:srgbClr val="00B0F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9" name="Arrow: Circular 58"/>
            <p:cNvSpPr/>
            <p:nvPr/>
          </p:nvSpPr>
          <p:spPr>
            <a:xfrm rot="10800000">
              <a:off x="3761003" y="1420930"/>
              <a:ext cx="457200" cy="492152"/>
            </a:xfrm>
            <a:prstGeom prst="circularArrow">
              <a:avLst/>
            </a:prstGeom>
            <a:solidFill>
              <a:srgbClr val="00B0F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2680418" y="995346"/>
            <a:ext cx="2161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Intersection Manager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1010028" y="3437354"/>
            <a:ext cx="1091966" cy="2468145"/>
            <a:chOff x="1004937" y="3438994"/>
            <a:chExt cx="1091966" cy="2468145"/>
          </a:xfrm>
        </p:grpSpPr>
        <p:sp>
          <p:nvSpPr>
            <p:cNvPr id="19" name="TextBox 18"/>
            <p:cNvSpPr txBox="1"/>
            <p:nvPr/>
          </p:nvSpPr>
          <p:spPr>
            <a:xfrm>
              <a:off x="1004937" y="5260808"/>
              <a:ext cx="10919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Request</a:t>
              </a:r>
              <a:br>
                <a:rPr lang="en-US" dirty="0">
                  <a:latin typeface="+mj-lt"/>
                </a:rPr>
              </a:br>
              <a:r>
                <a:rPr lang="en-US" dirty="0">
                  <a:latin typeface="+mj-lt"/>
                </a:rPr>
                <a:t>Line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 flipH="1">
              <a:off x="1842405" y="3438994"/>
              <a:ext cx="1035" cy="1744246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8" name="Straight Arrow Connector 67"/>
          <p:cNvCxnSpPr/>
          <p:nvPr/>
        </p:nvCxnSpPr>
        <p:spPr>
          <a:xfrm flipH="1">
            <a:off x="3442054" y="3612836"/>
            <a:ext cx="4114800" cy="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V="1">
            <a:off x="5638800" y="3219953"/>
            <a:ext cx="0" cy="2179047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4648200" y="3447424"/>
            <a:ext cx="813043" cy="2591571"/>
            <a:chOff x="4648200" y="3447424"/>
            <a:chExt cx="813043" cy="2591571"/>
          </a:xfrm>
        </p:grpSpPr>
        <p:sp>
          <p:nvSpPr>
            <p:cNvPr id="15" name="TextBox 14"/>
            <p:cNvSpPr txBox="1"/>
            <p:nvPr/>
          </p:nvSpPr>
          <p:spPr>
            <a:xfrm>
              <a:off x="4648200" y="5669663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Enter</a:t>
              </a:r>
            </a:p>
          </p:txBody>
        </p:sp>
        <p:cxnSp>
          <p:nvCxnSpPr>
            <p:cNvPr id="72" name="Straight Connector 71"/>
            <p:cNvCxnSpPr/>
            <p:nvPr/>
          </p:nvCxnSpPr>
          <p:spPr>
            <a:xfrm>
              <a:off x="5181600" y="3447424"/>
              <a:ext cx="0" cy="2222239"/>
            </a:xfrm>
            <a:prstGeom prst="line">
              <a:avLst/>
            </a:prstGeom>
            <a:ln w="28575">
              <a:solidFill>
                <a:srgbClr val="0070C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/>
          <p:cNvGrpSpPr/>
          <p:nvPr/>
        </p:nvGrpSpPr>
        <p:grpSpPr>
          <a:xfrm>
            <a:off x="5486400" y="3425827"/>
            <a:ext cx="638316" cy="2613168"/>
            <a:chOff x="5486400" y="3425827"/>
            <a:chExt cx="638316" cy="2613168"/>
          </a:xfrm>
        </p:grpSpPr>
        <p:sp>
          <p:nvSpPr>
            <p:cNvPr id="16" name="TextBox 15"/>
            <p:cNvSpPr txBox="1"/>
            <p:nvPr/>
          </p:nvSpPr>
          <p:spPr>
            <a:xfrm>
              <a:off x="5486400" y="5669663"/>
              <a:ext cx="6383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Exit</a:t>
              </a:r>
            </a:p>
          </p:txBody>
        </p:sp>
        <p:cxnSp>
          <p:nvCxnSpPr>
            <p:cNvPr id="75" name="Straight Connector 74"/>
            <p:cNvCxnSpPr/>
            <p:nvPr/>
          </p:nvCxnSpPr>
          <p:spPr>
            <a:xfrm>
              <a:off x="5800724" y="3425827"/>
              <a:ext cx="0" cy="2222239"/>
            </a:xfrm>
            <a:prstGeom prst="line">
              <a:avLst/>
            </a:prstGeom>
            <a:ln w="28575">
              <a:solidFill>
                <a:srgbClr val="0070C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2821037" y="4373705"/>
                <a:ext cx="10088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3.0</a:t>
                </a:r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1037" y="4373705"/>
                <a:ext cx="1008802" cy="369332"/>
              </a:xfrm>
              <a:prstGeom prst="rect">
                <a:avLst/>
              </a:prstGeom>
              <a:blipFill>
                <a:blip r:embed="rId7"/>
                <a:stretch>
                  <a:fillRect t="-8197" r="-424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2830561" y="4373705"/>
                <a:ext cx="10088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2.5</a:t>
                </a:r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0561" y="4373705"/>
                <a:ext cx="1008802" cy="369332"/>
              </a:xfrm>
              <a:prstGeom prst="rect">
                <a:avLst/>
              </a:prstGeom>
              <a:blipFill>
                <a:blip r:embed="rId8"/>
                <a:stretch>
                  <a:fillRect t="-8197" r="-421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C7290-4611-42A6-9F46-C799A971ACB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383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25 -3.7037E-6 L 0.24514 0.0004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44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7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0"/>
                            </p:stCondLst>
                            <p:childTnLst>
                              <p:par>
                                <p:cTn id="29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5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3" dur="5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6" dur="5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500"/>
                            </p:stCondLst>
                            <p:childTnLst>
                              <p:par>
                                <p:cTn id="42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4.44444E-6 L -0.00104 -0.33402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16713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1.85185E-6 L -0.45052 0.00255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535" y="116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514 0.00046 L 0.61181 0.00301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33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1181 0.00301 L 1.09514 0.00139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167" y="-93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-0.33403 L -0.00139 -0.96158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31389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5052 0.00255 L -1.08281 0.00162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615" y="-46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VT-IM Code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219200" y="4860603"/>
                <a:ext cx="6705600" cy="14157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latin typeface="Consolas" panose="020B0609020204030204" pitchFamily="49" charset="0"/>
                  </a:rPr>
                  <a:t>Intersection Manager Code:</a:t>
                </a:r>
              </a:p>
              <a:p>
                <a:r>
                  <a:rPr lang="en-US" sz="1400" dirty="0">
                    <a:latin typeface="Consolas" panose="020B0609020204030204" pitchFamily="49" charset="0"/>
                  </a:rPr>
                  <a:t>1 if(request received) {</a:t>
                </a:r>
              </a:p>
              <a:p>
                <a:pPr marL="342900" indent="-342900">
                  <a:buAutoNum type="arabicPlain" startAt="2"/>
                </a:pPr>
                <a:r>
                  <a:rPr lang="en-US" sz="1400" dirty="0">
                    <a:latin typeface="Consolas" panose="020B0609020204030204" pitchFamily="49" charset="0"/>
                  </a:rPr>
                  <a:t>AddVehicleToQueue(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400" dirty="0">
                        <a:latin typeface="Consolas" panose="020B0609020204030204" pitchFamily="49" charset="0"/>
                      </a:rPr>
                      <m:t>LI</m:t>
                    </m:r>
                    <m:r>
                      <m:rPr>
                        <m:nor/>
                      </m:rPr>
                      <a:rPr lang="en-US" sz="1400" dirty="0">
                        <a:latin typeface="Consolas" panose="020B0609020204030204" pitchFamily="49" charset="0"/>
                      </a:rPr>
                      <m:t>, </m:t>
                    </m:r>
                    <m:r>
                      <m:rPr>
                        <m:nor/>
                      </m:rPr>
                      <a:rPr lang="en-US" sz="1400" dirty="0">
                        <a:latin typeface="Consolas" panose="020B0609020204030204" pitchFamily="49" charset="0"/>
                      </a:rPr>
                      <m:t>DI</m:t>
                    </m:r>
                    <m:r>
                      <m:rPr>
                        <m:nor/>
                      </m:rPr>
                      <a:rPr lang="en-US" sz="1400" dirty="0">
                        <a:latin typeface="Consolas" panose="020B0609020204030204" pitchFamily="49" charset="0"/>
                      </a:rPr>
                      <m:t>, </m:t>
                    </m:r>
                    <m:r>
                      <m:rPr>
                        <m:nor/>
                      </m:rPr>
                      <a:rPr lang="en-US" sz="1400" dirty="0">
                        <a:latin typeface="Consolas" panose="020B0609020204030204" pitchFamily="49" charset="0"/>
                      </a:rPr>
                      <m:t>LO</m:t>
                    </m:r>
                    <m:r>
                      <m:rPr>
                        <m:nor/>
                      </m:rPr>
                      <a:rPr lang="en-US" sz="1400" dirty="0">
                        <a:latin typeface="Consolas" panose="020B0609020204030204" pitchFamily="49" charset="0"/>
                      </a:rPr>
                      <m:t>, </m:t>
                    </m:r>
                    <m:r>
                      <m:rPr>
                        <m:nor/>
                      </m:rPr>
                      <a:rPr lang="en-US" sz="1400" dirty="0">
                        <a:latin typeface="Consolas" panose="020B0609020204030204" pitchFamily="49" charset="0"/>
                      </a:rPr>
                      <m:t>DO</m:t>
                    </m:r>
                  </m:oMath>
                </a14:m>
                <a:r>
                  <a:rPr lang="en-US" sz="1400" dirty="0">
                    <a:latin typeface="Consolas" panose="020B0609020204030204" pitchFamily="49" charset="0"/>
                  </a:rPr>
                  <a:t>);</a:t>
                </a:r>
              </a:p>
              <a:p>
                <a:pPr marL="342900" indent="-342900">
                  <a:buAutoNum type="arabicPlain" startAt="2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>
                    <a:latin typeface="Consolas" panose="020B0609020204030204" pitchFamily="49" charset="0"/>
                  </a:rPr>
                  <a:t> = </a:t>
                </a:r>
                <a:r>
                  <a:rPr lang="en-US" sz="1400" dirty="0" err="1">
                    <a:latin typeface="Consolas" panose="020B0609020204030204" pitchFamily="49" charset="0"/>
                  </a:rPr>
                  <a:t>CalculateDesired</a:t>
                </a:r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14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𝑇𝑜𝑖</m:t>
                        </m:r>
                      </m:sub>
                    </m:sSub>
                    <m:r>
                      <m:rPr>
                        <m:nor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nor/>
                      </m:rPr>
                      <a:rPr lang="en-US" sz="1400" dirty="0">
                        <a:latin typeface="Consolas" panose="020B0609020204030204" pitchFamily="49" charset="0"/>
                      </a:rPr>
                      <m:t>,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latin typeface="Consolas" panose="020B0609020204030204" pitchFamily="49" charset="0"/>
                  </a:rPr>
                  <a:t>;</a:t>
                </a:r>
              </a:p>
              <a:p>
                <a:pPr marL="342900" indent="-342900">
                  <a:buAutoNum type="arabicPlain" startAt="2"/>
                </a:pPr>
                <a:r>
                  <a:rPr lang="en-US" sz="1400" dirty="0">
                    <a:latin typeface="Consolas" panose="020B0609020204030204" pitchFamily="49" charset="0"/>
                  </a:rPr>
                  <a:t>s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end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["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𝑎𝑐𝑐𝑝𝑒𝑡𝑒𝑑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", 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400" dirty="0">
                    <a:latin typeface="Consolas" panose="020B0609020204030204" pitchFamily="49" charset="0"/>
                  </a:rPr>
                  <a:t>;</a:t>
                </a:r>
              </a:p>
              <a:p>
                <a:r>
                  <a:rPr lang="en-US" sz="1400" dirty="0">
                    <a:latin typeface="Consolas" panose="020B0609020204030204" pitchFamily="49" charset="0"/>
                  </a:rPr>
                  <a:t>5 }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4860603"/>
                <a:ext cx="6705600" cy="1415772"/>
              </a:xfrm>
              <a:prstGeom prst="rect">
                <a:avLst/>
              </a:prstGeom>
              <a:blipFill>
                <a:blip r:embed="rId3"/>
                <a:stretch>
                  <a:fillRect l="-363" t="-1277" b="-297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304800" y="1010120"/>
            <a:ext cx="7162799" cy="3802259"/>
            <a:chOff x="4743014" y="4242814"/>
            <a:chExt cx="4417021" cy="417533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4743014" y="4242814"/>
                  <a:ext cx="4417021" cy="417533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>
                      <a:latin typeface="Consolas" panose="020B0609020204030204" pitchFamily="49" charset="0"/>
                    </a:rPr>
                    <a:t>Vehicle Code:</a:t>
                  </a:r>
                </a:p>
                <a:p>
                  <a:r>
                    <a:rPr lang="en-US" sz="1400" dirty="0">
                      <a:latin typeface="Consolas" panose="020B0609020204030204" pitchFamily="49" charset="0"/>
                    </a:rPr>
                    <a:t>1 </a:t>
                  </a:r>
                  <a:r>
                    <a:rPr lang="en-US" sz="1400" dirty="0" err="1">
                      <a:latin typeface="Consolas" panose="020B0609020204030204" pitchFamily="49" charset="0"/>
                    </a:rPr>
                    <a:t>SendRequest</a:t>
                  </a:r>
                  <a:r>
                    <a:rPr lang="en-US" sz="1400" dirty="0">
                      <a:latin typeface="Consolas" panose="020B0609020204030204" pitchFamily="49" charset="0"/>
                    </a:rPr>
                    <a:t>(){	</a:t>
                  </a:r>
                  <a:r>
                    <a:rPr lang="en-US" sz="1400" i="1" dirty="0">
                      <a:solidFill>
                        <a:schemeClr val="bg1">
                          <a:lumMod val="50000"/>
                        </a:schemeClr>
                      </a:solidFill>
                      <a:latin typeface="Consolas" panose="020B0609020204030204" pitchFamily="49" charset="0"/>
                    </a:rPr>
                    <a:t>// Sends request to enter the IM</a:t>
                  </a:r>
                </a:p>
                <a:p>
                  <a:pPr marL="342900" indent="-342900">
                    <a:buAutoNum type="arabicPlain" startAt="2"/>
                  </a:pPr>
                  <a:r>
                    <a:rPr lang="en-US" sz="1400" dirty="0">
                      <a:latin typeface="Consolas" panose="020B0609020204030204" pitchFamily="49" charset="0"/>
                    </a:rPr>
                    <a:t>send [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sz="1400" dirty="0">
                              <a:latin typeface="Consolas" panose="020B0609020204030204" pitchFamily="49" charset="0"/>
                            </a:rPr>
                            <m:t>,</m:t>
                          </m:r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𝑇𝑜𝑖</m:t>
                          </m:r>
                        </m:sub>
                      </m:sSub>
                    </m:oMath>
                  </a14:m>
                  <a:r>
                    <a:rPr lang="en-US" sz="1400" dirty="0">
                      <a:latin typeface="Consolas" panose="020B0609020204030204" pitchFamily="49" charset="0"/>
                    </a:rPr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sz="1400" dirty="0">
                      <a:latin typeface="Consolas" panose="020B0609020204030204" pitchFamily="49" charset="0"/>
                    </a:rPr>
                    <a:t>, LI, DI, LO, DO];  </a:t>
                  </a:r>
                  <a:r>
                    <a:rPr lang="en-US" sz="800" dirty="0">
                      <a:latin typeface="Consolas" panose="020B0609020204030204" pitchFamily="49" charset="0"/>
                    </a:rPr>
                    <a:t> </a:t>
                  </a:r>
                  <a:r>
                    <a:rPr lang="en-US" sz="800" i="1" dirty="0">
                      <a:solidFill>
                        <a:schemeClr val="bg1">
                          <a:lumMod val="50000"/>
                        </a:schemeClr>
                      </a:solidFill>
                      <a:latin typeface="Consolas" panose="020B0609020204030204" pitchFamily="49" charset="0"/>
                    </a:rPr>
                    <a:t>// Position, Velocity, Lane of </a:t>
                  </a:r>
                  <a:br>
                    <a:rPr lang="en-US" sz="800" i="1" dirty="0">
                      <a:solidFill>
                        <a:schemeClr val="bg1">
                          <a:lumMod val="50000"/>
                        </a:schemeClr>
                      </a:solidFill>
                      <a:latin typeface="Consolas" panose="020B0609020204030204" pitchFamily="49" charset="0"/>
                    </a:rPr>
                  </a:br>
                  <a:r>
                    <a:rPr lang="en-US" sz="800" i="1" dirty="0">
                      <a:solidFill>
                        <a:schemeClr val="bg1">
                          <a:lumMod val="50000"/>
                        </a:schemeClr>
                      </a:solidFill>
                      <a:latin typeface="Consolas" panose="020B0609020204030204" pitchFamily="49" charset="0"/>
                    </a:rPr>
                    <a:t>// Entry, Direction of Entry, Lane of Exit, Direction of exit</a:t>
                  </a:r>
                </a:p>
                <a:p>
                  <a:pPr marL="342900" indent="-342900">
                    <a:buAutoNum type="arabicPlain" startAt="2"/>
                  </a:pPr>
                  <a:r>
                    <a:rPr lang="en-US" sz="1400" dirty="0">
                      <a:latin typeface="Consolas" panose="020B0609020204030204" pitchFamily="49" charset="0"/>
                    </a:rPr>
                    <a:t>Receive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a14:m>
                  <a:r>
                    <a:rPr lang="en-US" sz="1400" dirty="0">
                      <a:latin typeface="Consolas" panose="020B0609020204030204" pitchFamily="49" charset="0"/>
                    </a:rPr>
                    <a:t>;</a:t>
                  </a:r>
                </a:p>
                <a:p>
                  <a:pPr marL="342900" indent="-342900">
                    <a:buAutoNum type="arabicPlain" startAt="4"/>
                  </a:pPr>
                  <a:r>
                    <a:rPr lang="en-US" sz="1400" dirty="0">
                      <a:latin typeface="Consolas" panose="020B0609020204030204" pitchFamily="49" charset="0"/>
                    </a:rPr>
                    <a:t>Set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a14:m>
                  <a:r>
                    <a:rPr lang="en-US" sz="1400" dirty="0">
                      <a:latin typeface="Consolas" panose="020B0609020204030204" pitchFamily="49" charset="0"/>
                    </a:rPr>
                    <a:t>; }</a:t>
                  </a:r>
                  <a:br>
                    <a:rPr lang="en-US" sz="1400" dirty="0">
                      <a:latin typeface="Consolas" panose="020B0609020204030204" pitchFamily="49" charset="0"/>
                    </a:rPr>
                  </a:br>
                  <a:endParaRPr lang="en-US" sz="1400" dirty="0">
                    <a:latin typeface="Consolas" panose="020B0609020204030204" pitchFamily="49" charset="0"/>
                  </a:endParaRPr>
                </a:p>
                <a:p>
                  <a:r>
                    <a:rPr lang="en-US" sz="1400" dirty="0">
                      <a:latin typeface="Consolas" panose="020B0609020204030204" pitchFamily="49" charset="0"/>
                    </a:rPr>
                    <a:t>5 Interrupt(request line crossed){ </a:t>
                  </a:r>
                  <a:r>
                    <a:rPr lang="en-US" sz="1400" i="1" dirty="0">
                      <a:solidFill>
                        <a:schemeClr val="bg1">
                          <a:lumMod val="50000"/>
                        </a:schemeClr>
                      </a:solidFill>
                      <a:latin typeface="Consolas" panose="020B0609020204030204" pitchFamily="49" charset="0"/>
                    </a:rPr>
                    <a:t>// Received reply from IM</a:t>
                  </a:r>
                </a:p>
                <a:p>
                  <a:r>
                    <a:rPr lang="en-US" sz="1400" dirty="0">
                      <a:latin typeface="Consolas" panose="020B0609020204030204" pitchFamily="49" charset="0"/>
                    </a:rPr>
                    <a:t>6   </a:t>
                  </a:r>
                  <a:r>
                    <a:rPr lang="en-US" sz="1400" dirty="0" err="1">
                      <a:latin typeface="Consolas" panose="020B0609020204030204" pitchFamily="49" charset="0"/>
                    </a:rPr>
                    <a:t>timeEapsed</a:t>
                  </a:r>
                  <a:r>
                    <a:rPr lang="en-US" sz="1400" dirty="0">
                      <a:latin typeface="Consolas" panose="020B0609020204030204" pitchFamily="49" charset="0"/>
                    </a:rPr>
                    <a:t> = 0;</a:t>
                  </a:r>
                  <a:br>
                    <a:rPr lang="en-US" sz="1400" dirty="0">
                      <a:latin typeface="Consolas" panose="020B0609020204030204" pitchFamily="49" charset="0"/>
                    </a:rPr>
                  </a:br>
                  <a:r>
                    <a:rPr lang="en-US" sz="1400" dirty="0">
                      <a:latin typeface="Consolas" panose="020B0609020204030204" pitchFamily="49" charset="0"/>
                    </a:rPr>
                    <a:t>7   </a:t>
                  </a:r>
                  <a:r>
                    <a:rPr lang="en-US" sz="1400" dirty="0" err="1">
                      <a:latin typeface="Consolas" panose="020B0609020204030204" pitchFamily="49" charset="0"/>
                    </a:rPr>
                    <a:t>SendRequest</a:t>
                  </a:r>
                  <a:r>
                    <a:rPr lang="en-US" sz="1400" dirty="0">
                      <a:latin typeface="Consolas" panose="020B0609020204030204" pitchFamily="49" charset="0"/>
                    </a:rPr>
                    <a:t>();</a:t>
                  </a:r>
                </a:p>
                <a:p>
                  <a:r>
                    <a:rPr lang="en-US" sz="1400" dirty="0">
                      <a:latin typeface="Consolas" panose="020B0609020204030204" pitchFamily="49" charset="0"/>
                    </a:rPr>
                    <a:t>8 }</a:t>
                  </a:r>
                  <a:br>
                    <a:rPr lang="en-US" sz="1400" dirty="0">
                      <a:latin typeface="Consolas" panose="020B0609020204030204" pitchFamily="49" charset="0"/>
                    </a:rPr>
                  </a:br>
                  <a:endParaRPr lang="en-US" sz="1400" dirty="0">
                    <a:latin typeface="Consolas" panose="020B0609020204030204" pitchFamily="49" charset="0"/>
                  </a:endParaRPr>
                </a:p>
                <a:p>
                  <a:r>
                    <a:rPr lang="en-US" sz="1400" dirty="0">
                      <a:latin typeface="Consolas" panose="020B0609020204030204" pitchFamily="49" charset="0"/>
                    </a:rPr>
                    <a:t>9  Interrupt(</a:t>
                  </a:r>
                  <a:r>
                    <a:rPr lang="en-US" sz="1400" dirty="0" err="1">
                      <a:latin typeface="Consolas" panose="020B0609020204030204" pitchFamily="49" charset="0"/>
                    </a:rPr>
                    <a:t>timeEapsed</a:t>
                  </a:r>
                  <a:r>
                    <a:rPr lang="en-US" sz="1400" dirty="0">
                      <a:latin typeface="Consolas" panose="020B0609020204030204" pitchFamily="49" charset="0"/>
                    </a:rPr>
                    <a:t> &gt; timeout){ </a:t>
                  </a:r>
                  <a:r>
                    <a:rPr lang="en-US" sz="1400" i="1" dirty="0">
                      <a:solidFill>
                        <a:schemeClr val="bg1">
                          <a:lumMod val="50000"/>
                        </a:schemeClr>
                      </a:solidFill>
                      <a:latin typeface="Consolas" panose="020B0609020204030204" pitchFamily="49" charset="0"/>
                    </a:rPr>
                    <a:t>// Re-requests if no reply from IM</a:t>
                  </a:r>
                </a:p>
                <a:p>
                  <a:r>
                    <a:rPr lang="en-US" sz="1400" dirty="0">
                      <a:latin typeface="Consolas" panose="020B0609020204030204" pitchFamily="49" charset="0"/>
                    </a:rPr>
                    <a:t>10    If(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𝑇𝑜𝑖</m:t>
                          </m:r>
                        </m:sub>
                      </m:sSub>
                    </m:oMath>
                  </a14:m>
                  <a:r>
                    <a:rPr lang="en-US" sz="1400" dirty="0">
                      <a:latin typeface="Consolas" panose="020B0609020204030204" pitchFamily="49" charset="0"/>
                    </a:rPr>
                    <a:t> &lt;=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𝑆𝑡𝑜𝑝𝐷𝑖𝑠𝑡𝑎𝑛𝑐𝑒</m:t>
                          </m:r>
                        </m:sub>
                      </m:sSub>
                    </m:oMath>
                  </a14:m>
                  <a:r>
                    <a:rPr lang="en-US" sz="1400" dirty="0">
                      <a:latin typeface="Consolas" panose="020B0609020204030204" pitchFamily="49" charset="0"/>
                    </a:rPr>
                    <a:t>){</a:t>
                  </a:r>
                </a:p>
                <a:p>
                  <a:r>
                    <a:rPr lang="en-US" sz="1400" dirty="0"/>
                    <a:t>11</a:t>
                  </a:r>
                  <a14:m>
                    <m:oMath xmlns:m="http://schemas.openxmlformats.org/officeDocument/2006/math"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      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a14:m>
                  <a:r>
                    <a:rPr lang="en-US" sz="1400" dirty="0">
                      <a:latin typeface="Consolas" panose="020B0609020204030204" pitchFamily="49" charset="0"/>
                    </a:rPr>
                    <a:t> = 0;</a:t>
                  </a:r>
                </a:p>
                <a:p>
                  <a:r>
                    <a:rPr lang="en-US" sz="1400" dirty="0">
                      <a:latin typeface="Consolas" panose="020B0609020204030204" pitchFamily="49" charset="0"/>
                    </a:rPr>
                    <a:t>12    }</a:t>
                  </a:r>
                </a:p>
                <a:p>
                  <a:r>
                    <a:rPr lang="en-US" sz="1400" dirty="0">
                      <a:latin typeface="Consolas" panose="020B0609020204030204" pitchFamily="49" charset="0"/>
                    </a:rPr>
                    <a:t>13 </a:t>
                  </a:r>
                  <a:r>
                    <a:rPr lang="en-US" sz="1400" dirty="0" err="1">
                      <a:latin typeface="Consolas" panose="020B0609020204030204" pitchFamily="49" charset="0"/>
                    </a:rPr>
                    <a:t>SendRequest</a:t>
                  </a:r>
                  <a:r>
                    <a:rPr lang="en-US" sz="1400" dirty="0">
                      <a:latin typeface="Consolas" panose="020B0609020204030204" pitchFamily="49" charset="0"/>
                    </a:rPr>
                    <a:t>(); }</a:t>
                  </a:r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3014" y="4242814"/>
                  <a:ext cx="4417021" cy="4175336"/>
                </a:xfrm>
                <a:prstGeom prst="rect">
                  <a:avLst/>
                </a:prstGeom>
                <a:blipFill>
                  <a:blip r:embed="rId4"/>
                  <a:stretch>
                    <a:fillRect l="-340" t="-48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9" name="Picture 8" descr="Image result for car autonomous top view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8082160" y="7419599"/>
              <a:ext cx="711835" cy="87343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" name="Group 15"/>
          <p:cNvGrpSpPr/>
          <p:nvPr/>
        </p:nvGrpSpPr>
        <p:grpSpPr>
          <a:xfrm>
            <a:off x="5410200" y="5216995"/>
            <a:ext cx="1295400" cy="702990"/>
            <a:chOff x="6731767" y="4495800"/>
            <a:chExt cx="1374924" cy="814469"/>
          </a:xfrm>
        </p:grpSpPr>
        <p:pic>
          <p:nvPicPr>
            <p:cNvPr id="17" name="Picture 2" descr="https://writelatex.s3.amazonaws.com/ymzcznddvkvs/uploads/9007/8264425/1.PNG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667" r="66598" b="73576"/>
            <a:stretch/>
          </p:blipFill>
          <p:spPr bwMode="auto">
            <a:xfrm>
              <a:off x="6731767" y="4590933"/>
              <a:ext cx="461612" cy="624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" descr="https://writelatex.s3.amazonaws.com/ymzcznddvkvs/uploads/9007/8264425/1.PNG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096" r="23333" b="77224"/>
            <a:stretch/>
          </p:blipFill>
          <p:spPr bwMode="auto">
            <a:xfrm>
              <a:off x="7239000" y="4495800"/>
              <a:ext cx="867691" cy="8144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C7290-4611-42A6-9F46-C799A971ACB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148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VT-IM Must Account for Position Uncertainty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1449" y="914400"/>
            <a:ext cx="8896351" cy="2895600"/>
          </a:xfrm>
        </p:spPr>
        <p:txBody>
          <a:bodyPr>
            <a:normAutofit/>
          </a:bodyPr>
          <a:lstStyle/>
          <a:p>
            <a:r>
              <a:rPr lang="en-US" sz="2000" dirty="0"/>
              <a:t>An intersection manager should take into account all kinds of errors and uncertainties in the system.</a:t>
            </a:r>
          </a:p>
          <a:p>
            <a:pPr lvl="1"/>
            <a:r>
              <a:rPr lang="es-ES" sz="1800" dirty="0"/>
              <a:t>Sensor Error </a:t>
            </a:r>
          </a:p>
          <a:p>
            <a:pPr lvl="1"/>
            <a:r>
              <a:rPr lang="en-US" sz="1800" dirty="0"/>
              <a:t>Time Synchronization Error</a:t>
            </a:r>
          </a:p>
          <a:p>
            <a:pPr lvl="1"/>
            <a:r>
              <a:rPr lang="en-US" sz="1800" dirty="0"/>
              <a:t>Control Error</a:t>
            </a:r>
          </a:p>
          <a:p>
            <a:pPr marL="274320" lvl="1" indent="0">
              <a:buNone/>
            </a:pPr>
            <a:endParaRPr lang="en-US" sz="1800" dirty="0"/>
          </a:p>
          <a:p>
            <a:r>
              <a:rPr lang="en-US" sz="2000" dirty="0"/>
              <a:t>Error is modelled as a Safety Buffer around the vehicle: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1837692" y="3276600"/>
            <a:ext cx="5477508" cy="2785109"/>
            <a:chOff x="-1" y="-1"/>
            <a:chExt cx="5477627" cy="2785109"/>
          </a:xfrm>
        </p:grpSpPr>
        <p:grpSp>
          <p:nvGrpSpPr>
            <p:cNvPr id="44" name="Group 43"/>
            <p:cNvGrpSpPr/>
            <p:nvPr/>
          </p:nvGrpSpPr>
          <p:grpSpPr>
            <a:xfrm>
              <a:off x="-1" y="-1"/>
              <a:ext cx="5477627" cy="2785109"/>
              <a:chOff x="506803" y="221830"/>
              <a:chExt cx="5478121" cy="2785692"/>
            </a:xfrm>
          </p:grpSpPr>
          <p:grpSp>
            <p:nvGrpSpPr>
              <p:cNvPr id="48" name="Group 47"/>
              <p:cNvGrpSpPr/>
              <p:nvPr/>
            </p:nvGrpSpPr>
            <p:grpSpPr>
              <a:xfrm>
                <a:off x="506803" y="221830"/>
                <a:ext cx="5478121" cy="2785692"/>
                <a:chOff x="787227" y="1763551"/>
                <a:chExt cx="5478649" cy="2785692"/>
              </a:xfrm>
            </p:grpSpPr>
            <p:sp>
              <p:nvSpPr>
                <p:cNvPr id="50" name="Rounded Rectangle 30"/>
                <p:cNvSpPr/>
                <p:nvPr/>
              </p:nvSpPr>
              <p:spPr>
                <a:xfrm>
                  <a:off x="1668431" y="2539334"/>
                  <a:ext cx="4005501" cy="1839647"/>
                </a:xfrm>
                <a:prstGeom prst="roundRect">
                  <a:avLst/>
                </a:prstGeom>
                <a:solidFill>
                  <a:srgbClr val="FB7E1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51" name="Group 50"/>
                <p:cNvGrpSpPr/>
                <p:nvPr/>
              </p:nvGrpSpPr>
              <p:grpSpPr>
                <a:xfrm>
                  <a:off x="787227" y="1763551"/>
                  <a:ext cx="5478649" cy="2785692"/>
                  <a:chOff x="787227" y="221830"/>
                  <a:chExt cx="5478649" cy="2785692"/>
                </a:xfrm>
              </p:grpSpPr>
              <p:grpSp>
                <p:nvGrpSpPr>
                  <p:cNvPr id="52" name="Group 51"/>
                  <p:cNvGrpSpPr/>
                  <p:nvPr/>
                </p:nvGrpSpPr>
                <p:grpSpPr>
                  <a:xfrm>
                    <a:off x="787227" y="221830"/>
                    <a:ext cx="5478649" cy="2785692"/>
                    <a:chOff x="236702" y="229850"/>
                    <a:chExt cx="5479881" cy="2786538"/>
                  </a:xfrm>
                </p:grpSpPr>
                <p:grpSp>
                  <p:nvGrpSpPr>
                    <p:cNvPr id="54" name="Group 53"/>
                    <p:cNvGrpSpPr/>
                    <p:nvPr/>
                  </p:nvGrpSpPr>
                  <p:grpSpPr>
                    <a:xfrm>
                      <a:off x="236702" y="229850"/>
                      <a:ext cx="5479881" cy="2786538"/>
                      <a:chOff x="751051" y="21571"/>
                      <a:chExt cx="5479881" cy="2786538"/>
                    </a:xfrm>
                  </p:grpSpPr>
                  <p:grpSp>
                    <p:nvGrpSpPr>
                      <p:cNvPr id="61" name="Group 60"/>
                      <p:cNvGrpSpPr/>
                      <p:nvPr/>
                    </p:nvGrpSpPr>
                    <p:grpSpPr>
                      <a:xfrm>
                        <a:off x="941195" y="207784"/>
                        <a:ext cx="4736710" cy="2600325"/>
                        <a:chOff x="131570" y="207784"/>
                        <a:chExt cx="4736710" cy="2600325"/>
                      </a:xfrm>
                    </p:grpSpPr>
                    <p:grpSp>
                      <p:nvGrpSpPr>
                        <p:cNvPr id="68" name="Group 67"/>
                        <p:cNvGrpSpPr/>
                        <p:nvPr/>
                      </p:nvGrpSpPr>
                      <p:grpSpPr>
                        <a:xfrm>
                          <a:off x="822831" y="207784"/>
                          <a:ext cx="4040558" cy="2600325"/>
                          <a:chOff x="822831" y="207784"/>
                          <a:chExt cx="4040558" cy="2600325"/>
                        </a:xfrm>
                      </p:grpSpPr>
                      <p:cxnSp>
                        <p:nvCxnSpPr>
                          <p:cNvPr id="70" name="Straight Connector 69"/>
                          <p:cNvCxnSpPr/>
                          <p:nvPr/>
                        </p:nvCxnSpPr>
                        <p:spPr>
                          <a:xfrm flipV="1">
                            <a:off x="822831" y="220657"/>
                            <a:ext cx="0" cy="2574579"/>
                          </a:xfrm>
                          <a:prstGeom prst="line">
                            <a:avLst/>
                          </a:prstGeom>
                          <a:ln w="28575">
                            <a:solidFill>
                              <a:schemeClr val="tx1"/>
                            </a:solidFill>
                            <a:prstDash val="dash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71" name="Straight Connector 70"/>
                          <p:cNvCxnSpPr/>
                          <p:nvPr/>
                        </p:nvCxnSpPr>
                        <p:spPr>
                          <a:xfrm flipV="1">
                            <a:off x="1443231" y="207784"/>
                            <a:ext cx="0" cy="2600325"/>
                          </a:xfrm>
                          <a:prstGeom prst="line">
                            <a:avLst/>
                          </a:prstGeom>
                          <a:ln w="28575">
                            <a:solidFill>
                              <a:schemeClr val="tx1"/>
                            </a:solidFill>
                            <a:prstDash val="dash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72" name="Straight Connector 71"/>
                          <p:cNvCxnSpPr/>
                          <p:nvPr/>
                        </p:nvCxnSpPr>
                        <p:spPr>
                          <a:xfrm flipV="1">
                            <a:off x="4863389" y="220659"/>
                            <a:ext cx="0" cy="2574579"/>
                          </a:xfrm>
                          <a:prstGeom prst="line">
                            <a:avLst/>
                          </a:prstGeom>
                          <a:ln w="28575">
                            <a:solidFill>
                              <a:schemeClr val="tx1"/>
                            </a:solidFill>
                            <a:prstDash val="dash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73" name="Straight Connector 72"/>
                          <p:cNvCxnSpPr/>
                          <p:nvPr/>
                        </p:nvCxnSpPr>
                        <p:spPr>
                          <a:xfrm flipV="1">
                            <a:off x="4211638" y="233051"/>
                            <a:ext cx="0" cy="2574579"/>
                          </a:xfrm>
                          <a:prstGeom prst="line">
                            <a:avLst/>
                          </a:prstGeom>
                          <a:ln w="28575">
                            <a:solidFill>
                              <a:schemeClr val="tx1"/>
                            </a:solidFill>
                            <a:prstDash val="dash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cxnSp>
                      <p:nvCxnSpPr>
                        <p:cNvPr id="69" name="Straight Connector 68"/>
                        <p:cNvCxnSpPr/>
                        <p:nvPr/>
                      </p:nvCxnSpPr>
                      <p:spPr>
                        <a:xfrm flipH="1" flipV="1">
                          <a:off x="131570" y="2314202"/>
                          <a:ext cx="4736710" cy="7953"/>
                        </a:xfrm>
                        <a:prstGeom prst="line">
                          <a:avLst/>
                        </a:prstGeom>
                        <a:ln w="28575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prstDash val="dash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62" name="Text Box 2"/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852068" y="736339"/>
                            <a:ext cx="697382" cy="459739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noFill/>
                            <a:miter lim="800000"/>
                            <a:headEnd/>
                            <a:tailEnd/>
                          </a:ln>
                        </p:spPr>
                        <p:txBody>
                          <a:bodyPr rot="0" vert="horz" wrap="square" lIns="91440" tIns="45720" rIns="91440" bIns="45720" anchor="t" anchorCtr="0">
                            <a:spAutoFit/>
                          </a:bodyPr>
                          <a:lstStyle/>
                          <a:p>
                            <a:pPr marL="0" marR="0">
                              <a:lnSpc>
                                <a:spcPct val="107000"/>
                              </a:lnSpc>
                              <a:spcBef>
                                <a:spcPts val="0"/>
                              </a:spcBef>
                              <a:spcAft>
                                <a:spcPts val="800"/>
                              </a:spcAft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sz="1600" b="1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1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𝑬</m:t>
                                      </m:r>
                                    </m:e>
                                    <m:sub>
                                      <m:r>
                                        <a:rPr lang="en-US" sz="1600" b="1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𝑳𝒂𝒕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en-US" sz="11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62" name="Text Box 2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 bwMode="auto">
                          <a:xfrm>
                            <a:off x="852068" y="736339"/>
                            <a:ext cx="697382" cy="459739"/>
                          </a:xfrm>
                          <a:prstGeom prst="rect">
                            <a:avLst/>
                          </a:prstGeom>
                          <a:blipFill>
                            <a:blip r:embed="rId2"/>
                            <a:stretch>
                              <a:fillRect/>
                            </a:stretch>
                          </a:blipFill>
                          <a:ln w="9525">
                            <a:noFill/>
                            <a:miter lim="800000"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63" name="Text Box 2"/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784204" y="2276084"/>
                            <a:ext cx="771373" cy="459739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noFill/>
                            <a:miter lim="800000"/>
                            <a:headEnd/>
                            <a:tailEnd/>
                          </a:ln>
                        </p:spPr>
                        <p:txBody>
                          <a:bodyPr rot="0" vert="horz" wrap="square" lIns="91440" tIns="45720" rIns="91440" bIns="45720" anchor="t" anchorCtr="0">
                            <a:spAutoFit/>
                          </a:bodyPr>
                          <a:lstStyle/>
                          <a:p>
                            <a:pPr marL="0" marR="0">
                              <a:lnSpc>
                                <a:spcPct val="107000"/>
                              </a:lnSpc>
                              <a:spcBef>
                                <a:spcPts val="0"/>
                              </a:spcBef>
                              <a:spcAft>
                                <a:spcPts val="800"/>
                              </a:spcAft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sz="1600" b="1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1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𝑬</m:t>
                                      </m:r>
                                    </m:e>
                                    <m:sub>
                                      <m:r>
                                        <a:rPr lang="en-US" sz="1600" b="1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𝑳𝒂𝒕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en-US" sz="11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63" name="Text Box 2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 bwMode="auto">
                          <a:xfrm>
                            <a:off x="784204" y="2276084"/>
                            <a:ext cx="771373" cy="459739"/>
                          </a:xfrm>
                          <a:prstGeom prst="rect">
                            <a:avLst/>
                          </a:prstGeom>
                          <a:blipFill>
                            <a:blip r:embed="rId3"/>
                            <a:stretch>
                              <a:fillRect/>
                            </a:stretch>
                          </a:blipFill>
                          <a:ln w="9525">
                            <a:noFill/>
                            <a:miter lim="800000"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64" name="Text Box 2"/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982494" y="93959"/>
                            <a:ext cx="1943734" cy="484504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noFill/>
                            <a:miter lim="800000"/>
                            <a:headEnd/>
                            <a:tailEnd/>
                          </a:ln>
                        </p:spPr>
                        <p:txBody>
                          <a:bodyPr rot="0" vert="horz" wrap="square" lIns="91440" tIns="45720" rIns="91440" bIns="45720" anchor="t" anchorCtr="0">
                            <a:spAutoFit/>
                          </a:bodyPr>
                          <a:lstStyle/>
                          <a:p>
                            <a:pPr marL="0" marR="0">
                              <a:lnSpc>
                                <a:spcPct val="107000"/>
                              </a:lnSpc>
                              <a:spcBef>
                                <a:spcPts val="0"/>
                              </a:spcBef>
                              <a:spcAft>
                                <a:spcPts val="800"/>
                              </a:spcAft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sz="1600" b="1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1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𝑬</m:t>
                                      </m:r>
                                    </m:e>
                                    <m:sub>
                                      <m:r>
                                        <a:rPr lang="en-US" sz="1600" b="1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𝑳𝒐𝒏𝒈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en-US" sz="11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64" name="Text Box 2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 bwMode="auto">
                          <a:xfrm>
                            <a:off x="982494" y="93959"/>
                            <a:ext cx="1943734" cy="484504"/>
                          </a:xfrm>
                          <a:prstGeom prst="rect">
                            <a:avLst/>
                          </a:prstGeom>
                          <a:blipFill>
                            <a:blip r:embed="rId4"/>
                            <a:stretch>
                              <a:fillRect/>
                            </a:stretch>
                          </a:blipFill>
                          <a:ln w="9525">
                            <a:noFill/>
                            <a:miter lim="800000"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65" name="Text Box 2"/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4478333" y="21571"/>
                            <a:ext cx="1752599" cy="484504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noFill/>
                            <a:miter lim="800000"/>
                            <a:headEnd/>
                            <a:tailEnd/>
                          </a:ln>
                        </p:spPr>
                        <p:txBody>
                          <a:bodyPr rot="0" vert="horz" wrap="square" lIns="91440" tIns="45720" rIns="91440" bIns="45720" anchor="t" anchorCtr="0">
                            <a:spAutoFit/>
                          </a:bodyPr>
                          <a:lstStyle/>
                          <a:p>
                            <a:pPr marL="0" marR="0">
                              <a:lnSpc>
                                <a:spcPct val="107000"/>
                              </a:lnSpc>
                              <a:spcBef>
                                <a:spcPts val="0"/>
                              </a:spcBef>
                              <a:spcAft>
                                <a:spcPts val="800"/>
                              </a:spcAft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sz="1600" b="1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1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𝑬</m:t>
                                      </m:r>
                                    </m:e>
                                    <m:sub>
                                      <m:r>
                                        <a:rPr lang="en-US" sz="1600" b="1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𝑳𝒐𝒏𝒈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en-US" sz="11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65" name="Text Box 2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 bwMode="auto">
                          <a:xfrm>
                            <a:off x="4478333" y="21571"/>
                            <a:ext cx="1752599" cy="484504"/>
                          </a:xfrm>
                          <a:prstGeom prst="rect">
                            <a:avLst/>
                          </a:prstGeom>
                          <a:blipFill>
                            <a:blip r:embed="rId5"/>
                            <a:stretch>
                              <a:fillRect/>
                            </a:stretch>
                          </a:blipFill>
                          <a:ln w="9525">
                            <a:noFill/>
                            <a:miter lim="800000"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66" name="Text Box 2"/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3097106" y="45328"/>
                            <a:ext cx="920409" cy="604703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noFill/>
                            <a:miter lim="800000"/>
                            <a:headEnd/>
                            <a:tailEnd/>
                          </a:ln>
                        </p:spPr>
                        <p:txBody>
                          <a:bodyPr rot="0" vert="horz" wrap="square" lIns="91440" tIns="45720" rIns="91440" bIns="45720" anchor="t" anchorCtr="0">
                            <a:spAutoFit/>
                          </a:bodyPr>
                          <a:lstStyle/>
                          <a:p>
                            <a:pPr marL="0" marR="0">
                              <a:lnSpc>
                                <a:spcPct val="107000"/>
                              </a:lnSpc>
                              <a:spcBef>
                                <a:spcPts val="0"/>
                              </a:spcBef>
                              <a:spcAft>
                                <a:spcPts val="800"/>
                              </a:spcAft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2500" b="1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𝑳</m:t>
                                  </m:r>
                                </m:oMath>
                              </m:oMathPara>
                            </a14:m>
                            <a:endParaRPr lang="en-US" sz="11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66" name="Text Box 2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 bwMode="auto">
                          <a:xfrm>
                            <a:off x="3097106" y="45328"/>
                            <a:ext cx="920409" cy="604703"/>
                          </a:xfrm>
                          <a:prstGeom prst="rect">
                            <a:avLst/>
                          </a:prstGeom>
                          <a:blipFill>
                            <a:blip r:embed="rId6"/>
                            <a:stretch>
                              <a:fillRect/>
                            </a:stretch>
                          </a:blipFill>
                          <a:ln w="9525">
                            <a:noFill/>
                            <a:miter lim="800000"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67" name="Text Box 2"/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751051" y="1409668"/>
                            <a:ext cx="921044" cy="604703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noFill/>
                            <a:miter lim="800000"/>
                            <a:headEnd/>
                            <a:tailEnd/>
                          </a:ln>
                        </p:spPr>
                        <p:txBody>
                          <a:bodyPr rot="0" vert="horz" wrap="square" lIns="91440" tIns="45720" rIns="91440" bIns="45720" anchor="t" anchorCtr="0">
                            <a:spAutoFit/>
                          </a:bodyPr>
                          <a:lstStyle/>
                          <a:p>
                            <a:pPr marL="0" marR="0">
                              <a:lnSpc>
                                <a:spcPct val="107000"/>
                              </a:lnSpc>
                              <a:spcBef>
                                <a:spcPts val="0"/>
                              </a:spcBef>
                              <a:spcAft>
                                <a:spcPts val="800"/>
                              </a:spcAft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2500" b="1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𝑾</m:t>
                                  </m:r>
                                </m:oMath>
                              </m:oMathPara>
                            </a14:m>
                            <a:endParaRPr lang="en-US" sz="11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67" name="Text Box 2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 bwMode="auto">
                          <a:xfrm>
                            <a:off x="751051" y="1409668"/>
                            <a:ext cx="921044" cy="604703"/>
                          </a:xfrm>
                          <a:prstGeom prst="rect">
                            <a:avLst/>
                          </a:prstGeom>
                          <a:blipFill>
                            <a:blip r:embed="rId7"/>
                            <a:stretch>
                              <a:fillRect/>
                            </a:stretch>
                          </a:blipFill>
                          <a:ln w="9525">
                            <a:noFill/>
                            <a:miter lim="800000"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p:cxnSp>
                  <p:nvCxnSpPr>
                    <p:cNvPr id="55" name="Straight Arrow Connector 54"/>
                    <p:cNvCxnSpPr/>
                    <p:nvPr/>
                  </p:nvCxnSpPr>
                  <p:spPr>
                    <a:xfrm>
                      <a:off x="1133475" y="714375"/>
                      <a:ext cx="600075" cy="0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prstDash val="sysDash"/>
                      <a:headEnd type="triangl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6" name="Straight Arrow Connector 55"/>
                    <p:cNvCxnSpPr/>
                    <p:nvPr/>
                  </p:nvCxnSpPr>
                  <p:spPr>
                    <a:xfrm>
                      <a:off x="4514850" y="712926"/>
                      <a:ext cx="600075" cy="0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prstDash val="sysDash"/>
                      <a:headEnd type="triangl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7" name="Straight Arrow Connector 56"/>
                    <p:cNvCxnSpPr/>
                    <p:nvPr/>
                  </p:nvCxnSpPr>
                  <p:spPr>
                    <a:xfrm rot="16200000">
                      <a:off x="854514" y="1144489"/>
                      <a:ext cx="281696" cy="0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prstDash val="sysDash"/>
                      <a:headEnd type="triangl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8" name="Straight Arrow Connector 57"/>
                    <p:cNvCxnSpPr/>
                    <p:nvPr/>
                  </p:nvCxnSpPr>
                  <p:spPr>
                    <a:xfrm rot="16200000">
                      <a:off x="854019" y="2702627"/>
                      <a:ext cx="281696" cy="0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prstDash val="sysDash"/>
                      <a:headEnd type="triangl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9" name="Straight Arrow Connector 58"/>
                    <p:cNvCxnSpPr/>
                    <p:nvPr/>
                  </p:nvCxnSpPr>
                  <p:spPr>
                    <a:xfrm rot="16200000">
                      <a:off x="399218" y="1916243"/>
                      <a:ext cx="1192292" cy="0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prstDash val="sysDash"/>
                      <a:headEnd type="triangl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0" name="Straight Arrow Connector 59"/>
                    <p:cNvCxnSpPr/>
                    <p:nvPr/>
                  </p:nvCxnSpPr>
                  <p:spPr>
                    <a:xfrm>
                      <a:off x="1744525" y="714376"/>
                      <a:ext cx="2750286" cy="0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prstDash val="sysDash"/>
                      <a:headEnd type="triangl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53" name="Rectangle 52"/>
                  <p:cNvSpPr/>
                  <p:nvPr/>
                </p:nvSpPr>
                <p:spPr>
                  <a:xfrm>
                    <a:off x="2316104" y="1311536"/>
                    <a:ext cx="2719614" cy="1183180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</p:grpSp>
          <p:pic>
            <p:nvPicPr>
              <p:cNvPr id="49" name="Picture 48" descr="Image result for car top view no background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83135" y="1311965"/>
                <a:ext cx="2639071" cy="119634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cxnSp>
          <p:nvCxnSpPr>
            <p:cNvPr id="45" name="Straight Connector 44"/>
            <p:cNvCxnSpPr/>
            <p:nvPr/>
          </p:nvCxnSpPr>
          <p:spPr>
            <a:xfrm flipH="1" flipV="1">
              <a:off x="180975" y="742950"/>
              <a:ext cx="4734763" cy="7949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 flipV="1">
              <a:off x="190500" y="1066800"/>
              <a:ext cx="4734560" cy="762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H="1" flipV="1">
              <a:off x="209550" y="2628900"/>
              <a:ext cx="4734560" cy="762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C7290-4611-42A6-9F46-C799A971ACB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448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ML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CML</Template>
  <TotalTime>55088</TotalTime>
  <Words>1471</Words>
  <Application>Microsoft Office PowerPoint</Application>
  <PresentationFormat>On-screen Show (4:3)</PresentationFormat>
  <Paragraphs>398</Paragraphs>
  <Slides>33</Slides>
  <Notes>14</Notes>
  <HiddenSlides>0</HiddenSlides>
  <MMClips>1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5" baseType="lpstr">
      <vt:lpstr>Arial</vt:lpstr>
      <vt:lpstr>Bookman Old Style</vt:lpstr>
      <vt:lpstr>Calibri</vt:lpstr>
      <vt:lpstr>Cambria Math</vt:lpstr>
      <vt:lpstr>Candara</vt:lpstr>
      <vt:lpstr>Comic Sans MS</vt:lpstr>
      <vt:lpstr>Consolas</vt:lpstr>
      <vt:lpstr>Gill Sans MT</vt:lpstr>
      <vt:lpstr>Times New Roman</vt:lpstr>
      <vt:lpstr>Wingdings</vt:lpstr>
      <vt:lpstr>Wingdings 3</vt:lpstr>
      <vt:lpstr>CML</vt:lpstr>
      <vt:lpstr>Crossroads - A Time-Sensitive Autonomous Intersection Management Technique</vt:lpstr>
      <vt:lpstr>Autonomous Intersection Management</vt:lpstr>
      <vt:lpstr>Testing Assumptions With Scale Model</vt:lpstr>
      <vt:lpstr>Scale Model Specifications</vt:lpstr>
      <vt:lpstr>Velocity Transaction  Intersection Manager (VT-IM)</vt:lpstr>
      <vt:lpstr>Defining a Simple Intersection Manager</vt:lpstr>
      <vt:lpstr>Demo VT-IM (Velocity Transaction Intersection Manager)</vt:lpstr>
      <vt:lpstr>Demo VT-IM Code</vt:lpstr>
      <vt:lpstr>VT-IM Must Account for Position Uncertainty</vt:lpstr>
      <vt:lpstr>How Large is the Safety Buffer</vt:lpstr>
      <vt:lpstr>Large Safety Buffer Lowers Throughput</vt:lpstr>
      <vt:lpstr>Even with Safety Buffer, Accidents Will Still Happen</vt:lpstr>
      <vt:lpstr>Defining the Timing Problem</vt:lpstr>
      <vt:lpstr>Time Delays Will Cause Crashes</vt:lpstr>
      <vt:lpstr>Accounting for Delays</vt:lpstr>
      <vt:lpstr>Real-life Computation and Network Delay </vt:lpstr>
      <vt:lpstr>How Large is the RTD Buffer</vt:lpstr>
      <vt:lpstr>How Large is the RTD Buffer</vt:lpstr>
      <vt:lpstr>Crossroads</vt:lpstr>
      <vt:lpstr>How We Solve RTD - Crossroads</vt:lpstr>
      <vt:lpstr>Crossroads Code</vt:lpstr>
      <vt:lpstr>Crossroads Eliminates Time Buffer</vt:lpstr>
      <vt:lpstr>Related Work: Autonomous Intersection Management</vt:lpstr>
      <vt:lpstr>AIM (Autonomous Intersection Management)</vt:lpstr>
      <vt:lpstr>AIM is a query-based approach</vt:lpstr>
      <vt:lpstr>Related Work: AIM</vt:lpstr>
      <vt:lpstr>Related Work: AIM</vt:lpstr>
      <vt:lpstr>Scale Model Test Setup</vt:lpstr>
      <vt:lpstr>Results of Scale Models</vt:lpstr>
      <vt:lpstr>Crossroads Performs Better in Scale Tests</vt:lpstr>
      <vt:lpstr>Simulation in Matlab, N=160</vt:lpstr>
      <vt:lpstr>Crossroads Performs Better in Simulation</vt:lpstr>
      <vt:lpstr>Summary</vt:lpstr>
    </vt:vector>
  </TitlesOfParts>
  <Company>ASU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Aviral Shrivastava</dc:creator>
  <cp:lastModifiedBy>Eddie A</cp:lastModifiedBy>
  <cp:revision>289</cp:revision>
  <cp:lastPrinted>2017-01-12T19:15:03Z</cp:lastPrinted>
  <dcterms:created xsi:type="dcterms:W3CDTF">2013-03-25T21:51:47Z</dcterms:created>
  <dcterms:modified xsi:type="dcterms:W3CDTF">2017-02-06T20:15:33Z</dcterms:modified>
</cp:coreProperties>
</file>