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7" r:id="rId2"/>
    <p:sldId id="323" r:id="rId3"/>
    <p:sldId id="327" r:id="rId4"/>
    <p:sldId id="304" r:id="rId5"/>
    <p:sldId id="275" r:id="rId6"/>
    <p:sldId id="314" r:id="rId7"/>
    <p:sldId id="309" r:id="rId8"/>
    <p:sldId id="279" r:id="rId9"/>
    <p:sldId id="328" r:id="rId10"/>
    <p:sldId id="278" r:id="rId11"/>
    <p:sldId id="325" r:id="rId12"/>
    <p:sldId id="329" r:id="rId13"/>
    <p:sldId id="334" r:id="rId14"/>
    <p:sldId id="317" r:id="rId15"/>
    <p:sldId id="316" r:id="rId16"/>
    <p:sldId id="288" r:id="rId17"/>
    <p:sldId id="332" r:id="rId18"/>
    <p:sldId id="298" r:id="rId19"/>
    <p:sldId id="301" r:id="rId20"/>
    <p:sldId id="320" r:id="rId21"/>
    <p:sldId id="300" r:id="rId22"/>
    <p:sldId id="284" r:id="rId23"/>
    <p:sldId id="292" r:id="rId24"/>
    <p:sldId id="33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5A31F"/>
    <a:srgbClr val="FFE59B"/>
    <a:srgbClr val="50FA6C"/>
    <a:srgbClr val="8CFC9F"/>
    <a:srgbClr val="B9FDC4"/>
    <a:srgbClr val="008000"/>
    <a:srgbClr val="CC9900"/>
    <a:srgbClr val="99CC00"/>
    <a:srgbClr val="663300"/>
    <a:srgbClr val="33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6" autoAdjust="0"/>
    <p:restoredTop sz="90193" autoAdjust="0"/>
  </p:normalViewPr>
  <p:slideViewPr>
    <p:cSldViewPr>
      <p:cViewPr>
        <p:scale>
          <a:sx n="70" d="100"/>
          <a:sy n="70" d="100"/>
        </p:scale>
        <p:origin x="-109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My%20Dropbox\Research\HeapManagement2_lessThan16KB\CODES+ISSS2010\v12\Infinit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D:\My%20Dropbox\Research\HeapManagement2_lessThan16KB\CODES+ISSS2010\v12\plots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D:\My%20Dropbox\Research\HeapManagement2_lessThan16KB\CODES+ISSS2010\v7\plots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My%20Dropbox\Research\HeapManagement2_lessThan16KB\CODES+ISSS2010\v12\plot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oleObject" Target="file:///D:\My%20Dropbox\Research\HeapManagement2_lessThan16KB\CODES+ISSS2010\v12\plots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4"/>
  <c:chart>
    <c:autoTitleDeleted val="1"/>
    <c:plotArea>
      <c:layout>
        <c:manualLayout>
          <c:layoutTarget val="inner"/>
          <c:xMode val="edge"/>
          <c:yMode val="edge"/>
          <c:x val="0.28440494570531638"/>
          <c:y val="0.16044999809806457"/>
          <c:w val="0.51922662240749362"/>
          <c:h val="0.56385370306972493"/>
        </c:manualLayout>
      </c:layout>
      <c:scatterChart>
        <c:scatterStyle val="smoothMarker"/>
        <c:ser>
          <c:idx val="0"/>
          <c:order val="0"/>
          <c:tx>
            <c:strRef>
              <c:f>Sheet1!$E$8</c:f>
              <c:strCache>
                <c:ptCount val="1"/>
                <c:pt idx="0">
                  <c:v>no-management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Sheet1!$D$9:$D$30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6800</c:v>
                </c:pt>
                <c:pt idx="14">
                  <c:v>8192</c:v>
                </c:pt>
                <c:pt idx="15">
                  <c:v>16384</c:v>
                </c:pt>
                <c:pt idx="16">
                  <c:v>24576</c:v>
                </c:pt>
                <c:pt idx="17">
                  <c:v>32768</c:v>
                </c:pt>
                <c:pt idx="18">
                  <c:v>40960</c:v>
                </c:pt>
                <c:pt idx="19">
                  <c:v>49152</c:v>
                </c:pt>
                <c:pt idx="20">
                  <c:v>57344</c:v>
                </c:pt>
                <c:pt idx="21">
                  <c:v>65536</c:v>
                </c:pt>
              </c:numCache>
            </c:numRef>
          </c:xVal>
          <c:yVal>
            <c:numRef>
              <c:f>Sheet1!$E$9:$E$30</c:f>
              <c:numCache>
                <c:formatCode>General</c:formatCode>
                <c:ptCount val="22"/>
                <c:pt idx="0">
                  <c:v>1343.6278685</c:v>
                </c:pt>
                <c:pt idx="1">
                  <c:v>1685.7142944999998</c:v>
                </c:pt>
                <c:pt idx="2">
                  <c:v>2440.6077885</c:v>
                </c:pt>
                <c:pt idx="3">
                  <c:v>3850.4260249999998</c:v>
                </c:pt>
                <c:pt idx="4">
                  <c:v>6625.5388184999993</c:v>
                </c:pt>
                <c:pt idx="5">
                  <c:v>12151.998535000001</c:v>
                </c:pt>
                <c:pt idx="6">
                  <c:v>23582.024414000021</c:v>
                </c:pt>
                <c:pt idx="7">
                  <c:v>45461.716797000001</c:v>
                </c:pt>
                <c:pt idx="8">
                  <c:v>90807.847655999998</c:v>
                </c:pt>
                <c:pt idx="9">
                  <c:v>179196.984375</c:v>
                </c:pt>
                <c:pt idx="10">
                  <c:v>358416.609375</c:v>
                </c:pt>
                <c:pt idx="11">
                  <c:v>711413.9687500007</c:v>
                </c:pt>
                <c:pt idx="12">
                  <c:v>1437031.5625000014</c:v>
                </c:pt>
                <c:pt idx="13">
                  <c:v>2381355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Sheet1!$F$8</c:f>
              <c:strCache>
                <c:ptCount val="1"/>
                <c:pt idx="0">
                  <c:v>our heap management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Sheet1!$D$9:$D$30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6800</c:v>
                </c:pt>
                <c:pt idx="14">
                  <c:v>8192</c:v>
                </c:pt>
                <c:pt idx="15">
                  <c:v>16384</c:v>
                </c:pt>
                <c:pt idx="16">
                  <c:v>24576</c:v>
                </c:pt>
                <c:pt idx="17">
                  <c:v>32768</c:v>
                </c:pt>
                <c:pt idx="18">
                  <c:v>40960</c:v>
                </c:pt>
                <c:pt idx="19">
                  <c:v>49152</c:v>
                </c:pt>
                <c:pt idx="20">
                  <c:v>57344</c:v>
                </c:pt>
                <c:pt idx="21">
                  <c:v>65536</c:v>
                </c:pt>
              </c:numCache>
            </c:numRef>
          </c:xVal>
          <c:yVal>
            <c:numRef>
              <c:f>Sheet1!$F$9:$F$30</c:f>
              <c:numCache>
                <c:formatCode>General</c:formatCode>
                <c:ptCount val="22"/>
                <c:pt idx="0">
                  <c:v>1526.38784775</c:v>
                </c:pt>
                <c:pt idx="1">
                  <c:v>1930.0783079999999</c:v>
                </c:pt>
                <c:pt idx="2">
                  <c:v>2788.6341552500012</c:v>
                </c:pt>
                <c:pt idx="3">
                  <c:v>4641.9079589999965</c:v>
                </c:pt>
                <c:pt idx="4">
                  <c:v>7692.8070065000002</c:v>
                </c:pt>
                <c:pt idx="5">
                  <c:v>14461.811035000001</c:v>
                </c:pt>
                <c:pt idx="6">
                  <c:v>27909.533202999992</c:v>
                </c:pt>
                <c:pt idx="7">
                  <c:v>57111.669921749984</c:v>
                </c:pt>
                <c:pt idx="8">
                  <c:v>109536.59765625</c:v>
                </c:pt>
                <c:pt idx="9">
                  <c:v>218558.88671874968</c:v>
                </c:pt>
                <c:pt idx="10">
                  <c:v>438193.93750000035</c:v>
                </c:pt>
                <c:pt idx="11">
                  <c:v>880376.875</c:v>
                </c:pt>
                <c:pt idx="12">
                  <c:v>1762443.9687499998</c:v>
                </c:pt>
                <c:pt idx="13">
                  <c:v>2943045.25</c:v>
                </c:pt>
                <c:pt idx="14">
                  <c:v>163250000</c:v>
                </c:pt>
                <c:pt idx="15">
                  <c:v>609720000</c:v>
                </c:pt>
                <c:pt idx="16">
                  <c:v>1357030000</c:v>
                </c:pt>
                <c:pt idx="17">
                  <c:v>2398500000</c:v>
                </c:pt>
                <c:pt idx="18">
                  <c:v>3763260000</c:v>
                </c:pt>
                <c:pt idx="19">
                  <c:v>5420630000</c:v>
                </c:pt>
                <c:pt idx="20">
                  <c:v>7390000000</c:v>
                </c:pt>
                <c:pt idx="21">
                  <c:v>9694890000</c:v>
                </c:pt>
              </c:numCache>
            </c:numRef>
          </c:yVal>
          <c:smooth val="1"/>
        </c:ser>
        <c:axId val="131555328"/>
        <c:axId val="131557248"/>
      </c:scatterChart>
      <c:valAx>
        <c:axId val="131555328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number of nodes in rbTree</a:t>
                </a:r>
              </a:p>
            </c:rich>
          </c:tx>
          <c:layout>
            <c:manualLayout>
              <c:xMode val="edge"/>
              <c:yMode val="edge"/>
              <c:x val="0.34285520559930038"/>
              <c:y val="0.8471757857190928"/>
            </c:manualLayout>
          </c:layout>
        </c:title>
        <c:numFmt formatCode="General" sourceLinked="1"/>
        <c:majorTickMark val="none"/>
        <c:tickLblPos val="nextTo"/>
        <c:crossAx val="131557248"/>
        <c:crosses val="autoZero"/>
        <c:crossBetween val="midCat"/>
      </c:valAx>
      <c:valAx>
        <c:axId val="131557248"/>
        <c:scaling>
          <c:logBase val="10"/>
          <c:orientation val="minMax"/>
          <c:min val="1000"/>
        </c:scaling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Runtime(us)</a:t>
                </a:r>
              </a:p>
            </c:rich>
          </c:tx>
          <c:layout>
            <c:manualLayout>
              <c:xMode val="edge"/>
              <c:yMode val="edge"/>
              <c:x val="7.0026356080489918E-2"/>
              <c:y val="0.30077966215761542"/>
            </c:manualLayout>
          </c:layout>
        </c:title>
        <c:numFmt formatCode="General" sourceLinked="1"/>
        <c:majorTickMark val="none"/>
        <c:tickLblPos val="nextTo"/>
        <c:crossAx val="1315553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0028368328959065"/>
          <c:y val="0.16656689317944906"/>
          <c:w val="0.36494247594050938"/>
          <c:h val="0.14753083090641125"/>
        </c:manualLayout>
      </c:layout>
      <c:spPr>
        <a:noFill/>
      </c:spPr>
    </c:legend>
    <c:plotVisOnly val="1"/>
    <c:dispBlanksAs val="gap"/>
  </c:chart>
  <c:spPr>
    <a:noFill/>
  </c:spPr>
  <c:txPr>
    <a:bodyPr/>
    <a:lstStyle/>
    <a:p>
      <a:pPr algn="ctr">
        <a:defRPr lang="zh-CN" altLang="en-US" sz="2400" b="0" i="0" u="none" strike="noStrike" kern="1200" baseline="0">
          <a:solidFill>
            <a:srgbClr val="000000"/>
          </a:solidFill>
          <a:latin typeface="+mn-lt"/>
          <a:ea typeface="+mn-ea"/>
          <a:cs typeface="+mn-cs"/>
        </a:defRPr>
      </a:pPr>
      <a:endParaRPr lang="zh-CN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0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5916907261592304"/>
          <c:y val="7.7416044148328825E-2"/>
          <c:w val="0.47578401137358201"/>
          <c:h val="0.58222096178654803"/>
        </c:manualLayout>
      </c:layout>
      <c:lineChart>
        <c:grouping val="standard"/>
        <c:ser>
          <c:idx val="0"/>
          <c:order val="0"/>
          <c:tx>
            <c:strRef>
              <c:f>HeapManagement!$C$454</c:f>
              <c:strCache>
                <c:ptCount val="1"/>
                <c:pt idx="0">
                  <c:v>DFS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cat>
            <c:numRef>
              <c:f>HeapManagement!$B$455:$B$467</c:f>
              <c:numCache>
                <c:formatCode>General</c:formatCod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</c:numCache>
            </c:numRef>
          </c:cat>
          <c:val>
            <c:numRef>
              <c:f>HeapManagement!$C$455:$C$467</c:f>
              <c:numCache>
                <c:formatCode>General</c:formatCode>
                <c:ptCount val="13"/>
                <c:pt idx="2">
                  <c:v>11885030.9</c:v>
                </c:pt>
                <c:pt idx="3">
                  <c:v>5892602.6000000006</c:v>
                </c:pt>
                <c:pt idx="4">
                  <c:v>2945278.4499999997</c:v>
                </c:pt>
                <c:pt idx="5">
                  <c:v>1487423.9375</c:v>
                </c:pt>
                <c:pt idx="6">
                  <c:v>776561.83125001169</c:v>
                </c:pt>
                <c:pt idx="7">
                  <c:v>422054.34687499463</c:v>
                </c:pt>
                <c:pt idx="8">
                  <c:v>246954.01406249768</c:v>
                </c:pt>
                <c:pt idx="9">
                  <c:v>159270.6875</c:v>
                </c:pt>
                <c:pt idx="10">
                  <c:v>113170.6648437</c:v>
                </c:pt>
                <c:pt idx="11">
                  <c:v>80843.607812300004</c:v>
                </c:pt>
                <c:pt idx="12">
                  <c:v>41181.327343799996</c:v>
                </c:pt>
              </c:numCache>
            </c:numRef>
          </c:val>
        </c:ser>
        <c:ser>
          <c:idx val="1"/>
          <c:order val="1"/>
          <c:tx>
            <c:strRef>
              <c:f>HeapManagement!$D$454</c:f>
              <c:strCache>
                <c:ptCount val="1"/>
                <c:pt idx="0">
                  <c:v>dijkstra</c:v>
                </c:pt>
              </c:strCache>
            </c:strRef>
          </c:tx>
          <c:cat>
            <c:numRef>
              <c:f>HeapManagement!$B$455:$B$467</c:f>
              <c:numCache>
                <c:formatCode>General</c:formatCod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</c:numCache>
            </c:numRef>
          </c:cat>
          <c:val>
            <c:numRef>
              <c:f>HeapManagement!$D$455:$D$467</c:f>
              <c:numCache>
                <c:formatCode>General</c:formatCode>
                <c:ptCount val="13"/>
                <c:pt idx="2">
                  <c:v>480476000</c:v>
                </c:pt>
                <c:pt idx="3">
                  <c:v>421552000</c:v>
                </c:pt>
                <c:pt idx="4">
                  <c:v>100298000</c:v>
                </c:pt>
                <c:pt idx="5">
                  <c:v>48966000</c:v>
                </c:pt>
                <c:pt idx="6">
                  <c:v>25293856.800000001</c:v>
                </c:pt>
                <c:pt idx="7">
                  <c:v>13541077</c:v>
                </c:pt>
                <c:pt idx="8">
                  <c:v>7693465.4000000004</c:v>
                </c:pt>
                <c:pt idx="9">
                  <c:v>4616377.55</c:v>
                </c:pt>
                <c:pt idx="10">
                  <c:v>2656011.9749999987</c:v>
                </c:pt>
                <c:pt idx="11">
                  <c:v>939171.5625</c:v>
                </c:pt>
                <c:pt idx="12">
                  <c:v>570179.36875000445</c:v>
                </c:pt>
              </c:numCache>
            </c:numRef>
          </c:val>
        </c:ser>
        <c:ser>
          <c:idx val="2"/>
          <c:order val="2"/>
          <c:tx>
            <c:strRef>
              <c:f>HeapManagement!$E$454</c:f>
              <c:strCache>
                <c:ptCount val="1"/>
                <c:pt idx="0">
                  <c:v>fft</c:v>
                </c:pt>
              </c:strCache>
            </c:strRef>
          </c:tx>
          <c:cat>
            <c:numRef>
              <c:f>HeapManagement!$B$455:$B$467</c:f>
              <c:numCache>
                <c:formatCode>General</c:formatCod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</c:numCache>
            </c:numRef>
          </c:cat>
          <c:val>
            <c:numRef>
              <c:f>HeapManagement!$E$455:$E$467</c:f>
              <c:numCache>
                <c:formatCode>General</c:formatCode>
                <c:ptCount val="13"/>
                <c:pt idx="4">
                  <c:v>9313444.099999981</c:v>
                </c:pt>
                <c:pt idx="5">
                  <c:v>4869391.8500000006</c:v>
                </c:pt>
                <c:pt idx="6">
                  <c:v>2607525.2999999998</c:v>
                </c:pt>
                <c:pt idx="7">
                  <c:v>1406030.5</c:v>
                </c:pt>
                <c:pt idx="8">
                  <c:v>878343.18125000002</c:v>
                </c:pt>
                <c:pt idx="9">
                  <c:v>554298.61249999888</c:v>
                </c:pt>
                <c:pt idx="10">
                  <c:v>468871.80937500001</c:v>
                </c:pt>
                <c:pt idx="11">
                  <c:v>331952.71562500001</c:v>
                </c:pt>
                <c:pt idx="12">
                  <c:v>152475.56406249691</c:v>
                </c:pt>
              </c:numCache>
            </c:numRef>
          </c:val>
        </c:ser>
        <c:ser>
          <c:idx val="3"/>
          <c:order val="3"/>
          <c:tx>
            <c:strRef>
              <c:f>HeapManagement!$F$454</c:f>
              <c:strCache>
                <c:ptCount val="1"/>
                <c:pt idx="0">
                  <c:v>fft_inverse</c:v>
                </c:pt>
              </c:strCache>
            </c:strRef>
          </c:tx>
          <c:cat>
            <c:numRef>
              <c:f>HeapManagement!$B$455:$B$467</c:f>
              <c:numCache>
                <c:formatCode>General</c:formatCod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</c:numCache>
            </c:numRef>
          </c:cat>
          <c:val>
            <c:numRef>
              <c:f>HeapManagement!$F$455:$F$467</c:f>
              <c:numCache>
                <c:formatCode>General</c:formatCode>
                <c:ptCount val="13"/>
                <c:pt idx="4">
                  <c:v>9559750.3000000007</c:v>
                </c:pt>
                <c:pt idx="5">
                  <c:v>5029065.6000000006</c:v>
                </c:pt>
                <c:pt idx="6">
                  <c:v>2686340.3</c:v>
                </c:pt>
                <c:pt idx="7">
                  <c:v>1450362.6</c:v>
                </c:pt>
                <c:pt idx="8">
                  <c:v>896283.31874999998</c:v>
                </c:pt>
                <c:pt idx="9">
                  <c:v>568727.03125000244</c:v>
                </c:pt>
                <c:pt idx="10">
                  <c:v>453593.98750000022</c:v>
                </c:pt>
                <c:pt idx="11">
                  <c:v>338547.375</c:v>
                </c:pt>
                <c:pt idx="12">
                  <c:v>151198.24218750017</c:v>
                </c:pt>
              </c:numCache>
            </c:numRef>
          </c:val>
        </c:ser>
        <c:ser>
          <c:idx val="4"/>
          <c:order val="4"/>
          <c:tx>
            <c:strRef>
              <c:f>HeapManagement!$G$454</c:f>
              <c:strCache>
                <c:ptCount val="1"/>
                <c:pt idx="0">
                  <c:v>MST</c:v>
                </c:pt>
              </c:strCache>
            </c:strRef>
          </c:tx>
          <c:spPr>
            <a:ln>
              <a:solidFill>
                <a:srgbClr val="05A31F"/>
              </a:solidFill>
            </a:ln>
          </c:spPr>
          <c:marker>
            <c:symbol val="none"/>
          </c:marker>
          <c:cat>
            <c:numRef>
              <c:f>HeapManagement!$B$455:$B$467</c:f>
              <c:numCache>
                <c:formatCode>General</c:formatCod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</c:numCache>
            </c:numRef>
          </c:cat>
          <c:val>
            <c:numRef>
              <c:f>HeapManagement!$G$455:$G$467</c:f>
              <c:numCache>
                <c:formatCode>General</c:formatCode>
                <c:ptCount val="13"/>
                <c:pt idx="3">
                  <c:v>14458.6879883</c:v>
                </c:pt>
                <c:pt idx="4">
                  <c:v>11663.583984499985</c:v>
                </c:pt>
                <c:pt idx="5">
                  <c:v>10374.2882814</c:v>
                </c:pt>
                <c:pt idx="6">
                  <c:v>9265.4749023000004</c:v>
                </c:pt>
                <c:pt idx="7">
                  <c:v>7364.919922</c:v>
                </c:pt>
              </c:numCache>
            </c:numRef>
          </c:val>
        </c:ser>
        <c:ser>
          <c:idx val="5"/>
          <c:order val="5"/>
          <c:tx>
            <c:strRef>
              <c:f>HeapManagement!$H$454</c:f>
              <c:strCache>
                <c:ptCount val="1"/>
                <c:pt idx="0">
                  <c:v>rbTree</c:v>
                </c:pt>
              </c:strCache>
            </c:strRef>
          </c:tx>
          <c:cat>
            <c:numRef>
              <c:f>HeapManagement!$B$455:$B$467</c:f>
              <c:numCache>
                <c:formatCode>General</c:formatCod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</c:numCache>
            </c:numRef>
          </c:cat>
          <c:val>
            <c:numRef>
              <c:f>HeapManagement!$H$455:$H$467</c:f>
              <c:numCache>
                <c:formatCode>General</c:formatCode>
                <c:ptCount val="13"/>
                <c:pt idx="4">
                  <c:v>232846.85468749638</c:v>
                </c:pt>
                <c:pt idx="5">
                  <c:v>154824.38124999998</c:v>
                </c:pt>
                <c:pt idx="6">
                  <c:v>119140.64531240005</c:v>
                </c:pt>
                <c:pt idx="7">
                  <c:v>99212.579687399993</c:v>
                </c:pt>
                <c:pt idx="8">
                  <c:v>88732.734374999971</c:v>
                </c:pt>
                <c:pt idx="9">
                  <c:v>81491.851562700424</c:v>
                </c:pt>
                <c:pt idx="10">
                  <c:v>53538.544531300213</c:v>
                </c:pt>
              </c:numCache>
            </c:numRef>
          </c:val>
        </c:ser>
        <c:ser>
          <c:idx val="6"/>
          <c:order val="6"/>
          <c:tx>
            <c:strRef>
              <c:f>HeapManagement!$I$454</c:f>
              <c:strCache>
                <c:ptCount val="1"/>
                <c:pt idx="0">
                  <c:v>stringsearch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cat>
            <c:numRef>
              <c:f>HeapManagement!$B$455:$B$467</c:f>
              <c:numCache>
                <c:formatCode>General</c:formatCod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</c:numCache>
            </c:numRef>
          </c:cat>
          <c:val>
            <c:numRef>
              <c:f>HeapManagement!$I$455:$I$467</c:f>
              <c:numCache>
                <c:formatCode>General</c:formatCode>
                <c:ptCount val="13"/>
                <c:pt idx="2">
                  <c:v>652624.03749999998</c:v>
                </c:pt>
                <c:pt idx="3">
                  <c:v>319605.98750000022</c:v>
                </c:pt>
                <c:pt idx="4">
                  <c:v>165142.1437500001</c:v>
                </c:pt>
                <c:pt idx="5">
                  <c:v>96772.374999800057</c:v>
                </c:pt>
                <c:pt idx="6">
                  <c:v>55392.9824219</c:v>
                </c:pt>
                <c:pt idx="7">
                  <c:v>36548.064843799999</c:v>
                </c:pt>
                <c:pt idx="8">
                  <c:v>15466.334667900002</c:v>
                </c:pt>
              </c:numCache>
            </c:numRef>
          </c:val>
        </c:ser>
        <c:marker val="1"/>
        <c:axId val="131751296"/>
        <c:axId val="131761280"/>
      </c:lineChart>
      <c:catAx>
        <c:axId val="131751296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2400"/>
            </a:pPr>
            <a:endParaRPr lang="zh-CN"/>
          </a:p>
        </c:txPr>
        <c:crossAx val="131761280"/>
        <c:crosses val="autoZero"/>
        <c:auto val="1"/>
        <c:lblAlgn val="ctr"/>
        <c:lblOffset val="100"/>
      </c:catAx>
      <c:valAx>
        <c:axId val="131761280"/>
        <c:scaling>
          <c:logBase val="10"/>
          <c:orientation val="minMax"/>
          <c:min val="1000"/>
        </c:scaling>
        <c:axPos val="l"/>
        <c:majorGridlines/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en-US" sz="2400" b="0" dirty="0"/>
                  <a:t>Log of Runtime(us)</a:t>
                </a:r>
                <a:endParaRPr lang="zh-CN" sz="2400" b="0" dirty="0"/>
              </a:p>
            </c:rich>
          </c:tx>
          <c:layout>
            <c:manualLayout>
              <c:xMode val="edge"/>
              <c:yMode val="edge"/>
              <c:x val="4.3686898512685896E-2"/>
              <c:y val="9.0543473732450266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2400"/>
            </a:pPr>
            <a:endParaRPr lang="zh-CN"/>
          </a:p>
        </c:txPr>
        <c:crossAx val="13175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957436570428659"/>
          <c:y val="1.8439778361038398E-2"/>
          <c:w val="0.19974383202100093"/>
          <c:h val="0.68003735110034258"/>
        </c:manualLayout>
      </c:layout>
      <c:txPr>
        <a:bodyPr/>
        <a:lstStyle/>
        <a:p>
          <a:pPr>
            <a:defRPr sz="2000"/>
          </a:pPr>
          <a:endParaRPr lang="zh-CN"/>
        </a:p>
      </c:txPr>
    </c:legend>
    <c:plotVisOnly val="1"/>
    <c:dispBlanksAs val="gap"/>
  </c:chart>
  <c:spPr>
    <a:noFill/>
  </c:spPr>
  <c:txPr>
    <a:bodyPr/>
    <a:lstStyle/>
    <a:p>
      <a:pPr>
        <a:defRPr sz="1800"/>
      </a:pPr>
      <a:endParaRPr lang="zh-CN"/>
    </a:p>
  </c:txPr>
  <c:externalData r:id="rId2"/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0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900087489063871"/>
          <c:y val="0.12064089003799898"/>
          <c:w val="0.51448523622048092"/>
          <c:h val="0.53156891446261456"/>
        </c:manualLayout>
      </c:layout>
      <c:lineChart>
        <c:grouping val="standard"/>
        <c:ser>
          <c:idx val="0"/>
          <c:order val="0"/>
          <c:tx>
            <c:strRef>
              <c:f>Scalability!$C$4</c:f>
              <c:strCache>
                <c:ptCount val="1"/>
                <c:pt idx="0">
                  <c:v>DFS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cat>
            <c:numRef>
              <c:f>Scalability!$D$3:$L$3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Scalability!$D$4:$L$4</c:f>
              <c:numCache>
                <c:formatCode>General</c:formatCode>
                <c:ptCount val="9"/>
                <c:pt idx="0">
                  <c:v>903992.27499998605</c:v>
                </c:pt>
                <c:pt idx="1">
                  <c:v>495328.77187499986</c:v>
                </c:pt>
                <c:pt idx="2">
                  <c:v>290727.47499999998</c:v>
                </c:pt>
                <c:pt idx="3">
                  <c:v>196815.25625000001</c:v>
                </c:pt>
                <c:pt idx="4">
                  <c:v>150883.80624999999</c:v>
                </c:pt>
                <c:pt idx="5">
                  <c:v>127154.23125</c:v>
                </c:pt>
                <c:pt idx="6">
                  <c:v>106367.06484370001</c:v>
                </c:pt>
                <c:pt idx="7">
                  <c:v>103016.15156240042</c:v>
                </c:pt>
                <c:pt idx="8">
                  <c:v>102420.3328125</c:v>
                </c:pt>
              </c:numCache>
            </c:numRef>
          </c:val>
        </c:ser>
        <c:ser>
          <c:idx val="1"/>
          <c:order val="1"/>
          <c:tx>
            <c:strRef>
              <c:f>Scalability!$C$5</c:f>
              <c:strCache>
                <c:ptCount val="1"/>
                <c:pt idx="0">
                  <c:v>dijkstra</c:v>
                </c:pt>
              </c:strCache>
            </c:strRef>
          </c:tx>
          <c:cat>
            <c:numRef>
              <c:f>Scalability!$D$3:$L$3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Scalability!$D$5:$L$5</c:f>
              <c:numCache>
                <c:formatCode>General</c:formatCode>
                <c:ptCount val="9"/>
                <c:pt idx="0">
                  <c:v>46026000</c:v>
                </c:pt>
                <c:pt idx="1">
                  <c:v>44714000</c:v>
                </c:pt>
                <c:pt idx="2">
                  <c:v>12479000</c:v>
                </c:pt>
                <c:pt idx="3">
                  <c:v>7382000</c:v>
                </c:pt>
                <c:pt idx="4">
                  <c:v>4911027.05</c:v>
                </c:pt>
                <c:pt idx="5">
                  <c:v>3663879.6</c:v>
                </c:pt>
                <c:pt idx="6">
                  <c:v>3100937.125</c:v>
                </c:pt>
                <c:pt idx="7">
                  <c:v>2793970.3249999997</c:v>
                </c:pt>
                <c:pt idx="8">
                  <c:v>2656011.9749999987</c:v>
                </c:pt>
              </c:numCache>
            </c:numRef>
          </c:val>
        </c:ser>
        <c:ser>
          <c:idx val="2"/>
          <c:order val="2"/>
          <c:tx>
            <c:strRef>
              <c:f>Scalability!$C$6</c:f>
              <c:strCache>
                <c:ptCount val="1"/>
                <c:pt idx="0">
                  <c:v>fft</c:v>
                </c:pt>
              </c:strCache>
            </c:strRef>
          </c:tx>
          <c:cat>
            <c:numRef>
              <c:f>Scalability!$D$3:$L$3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Scalability!$D$6:$L$6</c:f>
              <c:numCache>
                <c:formatCode>General</c:formatCode>
                <c:ptCount val="9"/>
                <c:pt idx="2">
                  <c:v>3879030.65</c:v>
                </c:pt>
                <c:pt idx="3">
                  <c:v>2145381.1749999998</c:v>
                </c:pt>
                <c:pt idx="4">
                  <c:v>1193000.2375</c:v>
                </c:pt>
                <c:pt idx="5">
                  <c:v>779802.11249999888</c:v>
                </c:pt>
                <c:pt idx="6">
                  <c:v>586396.42500000005</c:v>
                </c:pt>
                <c:pt idx="7">
                  <c:v>470327.9</c:v>
                </c:pt>
                <c:pt idx="8">
                  <c:v>340275.765625</c:v>
                </c:pt>
              </c:numCache>
            </c:numRef>
          </c:val>
        </c:ser>
        <c:ser>
          <c:idx val="3"/>
          <c:order val="3"/>
          <c:tx>
            <c:strRef>
              <c:f>Scalability!$C$7</c:f>
              <c:strCache>
                <c:ptCount val="1"/>
                <c:pt idx="0">
                  <c:v>invfft</c:v>
                </c:pt>
              </c:strCache>
            </c:strRef>
          </c:tx>
          <c:cat>
            <c:numRef>
              <c:f>Scalability!$D$3:$L$3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Scalability!$D$7:$L$7</c:f>
              <c:numCache>
                <c:formatCode>General</c:formatCode>
                <c:ptCount val="9"/>
                <c:pt idx="2">
                  <c:v>4000187.2749999999</c:v>
                </c:pt>
                <c:pt idx="3">
                  <c:v>2202568.2749999999</c:v>
                </c:pt>
                <c:pt idx="4">
                  <c:v>1218801.4625000001</c:v>
                </c:pt>
                <c:pt idx="5">
                  <c:v>801111.65</c:v>
                </c:pt>
                <c:pt idx="6">
                  <c:v>597149.44999999937</c:v>
                </c:pt>
                <c:pt idx="7">
                  <c:v>479193.00624999998</c:v>
                </c:pt>
                <c:pt idx="8">
                  <c:v>342706.33125000005</c:v>
                </c:pt>
              </c:numCache>
            </c:numRef>
          </c:val>
        </c:ser>
        <c:ser>
          <c:idx val="4"/>
          <c:order val="4"/>
          <c:tx>
            <c:strRef>
              <c:f>Scalability!$C$8</c:f>
              <c:strCache>
                <c:ptCount val="1"/>
                <c:pt idx="0">
                  <c:v>MST</c:v>
                </c:pt>
              </c:strCache>
            </c:strRef>
          </c:tx>
          <c:spPr>
            <a:ln>
              <a:solidFill>
                <a:srgbClr val="05A31F"/>
              </a:solidFill>
            </a:ln>
          </c:spPr>
          <c:cat>
            <c:numRef>
              <c:f>Scalability!$D$3:$L$3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Scalability!$D$8:$L$8</c:f>
              <c:numCache>
                <c:formatCode>General</c:formatCode>
                <c:ptCount val="9"/>
                <c:pt idx="0">
                  <c:v>9346.6303712000008</c:v>
                </c:pt>
                <c:pt idx="1">
                  <c:v>8394.6628905999951</c:v>
                </c:pt>
                <c:pt idx="2">
                  <c:v>8395.4849610000001</c:v>
                </c:pt>
                <c:pt idx="3">
                  <c:v>7782.7030271999993</c:v>
                </c:pt>
                <c:pt idx="4">
                  <c:v>7364.919922</c:v>
                </c:pt>
              </c:numCache>
            </c:numRef>
          </c:val>
        </c:ser>
        <c:ser>
          <c:idx val="5"/>
          <c:order val="5"/>
          <c:tx>
            <c:strRef>
              <c:f>Scalability!$C$9</c:f>
              <c:strCache>
                <c:ptCount val="1"/>
                <c:pt idx="0">
                  <c:v>rbTree</c:v>
                </c:pt>
              </c:strCache>
            </c:strRef>
          </c:tx>
          <c:cat>
            <c:numRef>
              <c:f>Scalability!$D$3:$L$3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Scalability!$D$9:$L$9</c:f>
              <c:numCache>
                <c:formatCode>General</c:formatCode>
                <c:ptCount val="9"/>
                <c:pt idx="0">
                  <c:v>103690.37968750008</c:v>
                </c:pt>
                <c:pt idx="1">
                  <c:v>83249.018750100004</c:v>
                </c:pt>
                <c:pt idx="2">
                  <c:v>72442.592968800003</c:v>
                </c:pt>
                <c:pt idx="3">
                  <c:v>67064.230859199379</c:v>
                </c:pt>
                <c:pt idx="4">
                  <c:v>65806.301171900006</c:v>
                </c:pt>
                <c:pt idx="5">
                  <c:v>60652.226562599986</c:v>
                </c:pt>
                <c:pt idx="6">
                  <c:v>57933.454297000666</c:v>
                </c:pt>
                <c:pt idx="7">
                  <c:v>53538.544531300213</c:v>
                </c:pt>
              </c:numCache>
            </c:numRef>
          </c:val>
        </c:ser>
        <c:ser>
          <c:idx val="6"/>
          <c:order val="6"/>
          <c:tx>
            <c:strRef>
              <c:f>Scalability!$C$10</c:f>
              <c:strCache>
                <c:ptCount val="1"/>
                <c:pt idx="0">
                  <c:v>stringsearch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cat>
            <c:numRef>
              <c:f>Scalability!$D$3:$L$3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Scalability!$D$10:$L$10</c:f>
              <c:numCache>
                <c:formatCode>General</c:formatCode>
                <c:ptCount val="9"/>
                <c:pt idx="2">
                  <c:v>143325.96249999962</c:v>
                </c:pt>
                <c:pt idx="3">
                  <c:v>78117.460937498938</c:v>
                </c:pt>
                <c:pt idx="4">
                  <c:v>44291.8574219</c:v>
                </c:pt>
                <c:pt idx="5">
                  <c:v>31051.018945200001</c:v>
                </c:pt>
                <c:pt idx="6">
                  <c:v>22576.483593800021</c:v>
                </c:pt>
                <c:pt idx="7">
                  <c:v>18459.809374999892</c:v>
                </c:pt>
                <c:pt idx="8">
                  <c:v>15466.334667900002</c:v>
                </c:pt>
              </c:numCache>
            </c:numRef>
          </c:val>
        </c:ser>
        <c:marker val="1"/>
        <c:axId val="131857792"/>
        <c:axId val="131867776"/>
      </c:lineChart>
      <c:catAx>
        <c:axId val="131857792"/>
        <c:scaling>
          <c:orientation val="minMax"/>
        </c:scaling>
        <c:axPos val="b"/>
        <c:numFmt formatCode="General" sourceLinked="1"/>
        <c:majorTickMark val="none"/>
        <c:tickLblPos val="nextTo"/>
        <c:crossAx val="131867776"/>
        <c:crosses val="autoZero"/>
        <c:auto val="1"/>
        <c:lblAlgn val="ctr"/>
        <c:lblOffset val="100"/>
      </c:catAx>
      <c:valAx>
        <c:axId val="131867776"/>
        <c:scaling>
          <c:logBase val="10"/>
          <c:orientation val="minMax"/>
          <c:min val="1000"/>
        </c:scaling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Log of Runtime(us)</a:t>
                </a:r>
                <a:endParaRPr lang="zh-CN" b="0"/>
              </a:p>
            </c:rich>
          </c:tx>
          <c:layout>
            <c:manualLayout>
              <c:xMode val="edge"/>
              <c:yMode val="edge"/>
              <c:x val="2.7205927384077049E-2"/>
              <c:y val="0.12731874704186574"/>
            </c:manualLayout>
          </c:layout>
        </c:title>
        <c:numFmt formatCode="General" sourceLinked="1"/>
        <c:majorTickMark val="none"/>
        <c:tickLblPos val="nextTo"/>
        <c:crossAx val="131857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629647856519178"/>
          <c:y val="0.12143475535707322"/>
          <c:w val="0.22398622047244404"/>
          <c:h val="0.51978094084393256"/>
        </c:manualLayout>
      </c:layout>
    </c:legend>
    <c:plotVisOnly val="1"/>
    <c:dispBlanksAs val="gap"/>
  </c:chart>
  <c:spPr>
    <a:noFill/>
  </c:spPr>
  <c:txPr>
    <a:bodyPr/>
    <a:lstStyle/>
    <a:p>
      <a:pPr algn="ctr">
        <a:defRPr lang="zh-CN" altLang="en-US" sz="2400" b="0" i="0" u="none" strike="noStrike" kern="1200" baseline="0">
          <a:solidFill>
            <a:srgbClr val="000000"/>
          </a:solidFill>
          <a:latin typeface="+mn-lt"/>
          <a:ea typeface="+mn-ea"/>
          <a:cs typeface="+mn-cs"/>
        </a:defRPr>
      </a:pPr>
      <a:endParaRPr lang="zh-CN"/>
    </a:p>
  </c:txPr>
  <c:externalData r:id="rId2"/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0.24824821897262869"/>
          <c:y val="5.7464361072512994E-2"/>
          <c:w val="0.58111686039244981"/>
          <c:h val="0.60709407647573599"/>
        </c:manualLayout>
      </c:layout>
      <c:barChart>
        <c:barDir val="col"/>
        <c:grouping val="clustered"/>
        <c:ser>
          <c:idx val="1"/>
          <c:order val="0"/>
          <c:tx>
            <c:strRef>
              <c:f>HeapManagement!$D$495</c:f>
              <c:strCache>
                <c:ptCount val="1"/>
                <c:pt idx="0">
                  <c:v>Static </c:v>
                </c:pt>
              </c:strCache>
            </c:strRef>
          </c:tx>
          <c:spPr>
            <a:solidFill>
              <a:schemeClr val="accent2"/>
            </a:solidFill>
          </c:spPr>
          <c:dPt>
            <c:idx val="7"/>
            <c:spPr>
              <a:solidFill>
                <a:srgbClr val="FF0000"/>
              </a:solidFill>
            </c:spPr>
          </c:dPt>
          <c:cat>
            <c:strRef>
              <c:f>HeapManagement!$B$496:$B$503</c:f>
              <c:strCache>
                <c:ptCount val="8"/>
                <c:pt idx="0">
                  <c:v>Dijkstra </c:v>
                </c:pt>
                <c:pt idx="1">
                  <c:v>fft </c:v>
                </c:pt>
                <c:pt idx="2">
                  <c:v>fft_inv </c:v>
                </c:pt>
                <c:pt idx="3">
                  <c:v>String_search </c:v>
                </c:pt>
                <c:pt idx="4">
                  <c:v>DFS </c:v>
                </c:pt>
                <c:pt idx="5">
                  <c:v>MST </c:v>
                </c:pt>
                <c:pt idx="6">
                  <c:v>rbTree </c:v>
                </c:pt>
                <c:pt idx="7">
                  <c:v>average</c:v>
                </c:pt>
              </c:strCache>
            </c:strRef>
          </c:cat>
          <c:val>
            <c:numRef>
              <c:f>HeapManagement!$D$496:$D$503</c:f>
              <c:numCache>
                <c:formatCode>General</c:formatCode>
                <c:ptCount val="8"/>
                <c:pt idx="0">
                  <c:v>0.81627461629554465</c:v>
                </c:pt>
                <c:pt idx="1">
                  <c:v>0.95467953071642053</c:v>
                </c:pt>
                <c:pt idx="2">
                  <c:v>0.95372720394372368</c:v>
                </c:pt>
                <c:pt idx="3">
                  <c:v>0.98170408139722598</c:v>
                </c:pt>
                <c:pt idx="4">
                  <c:v>0.95723519493382969</c:v>
                </c:pt>
                <c:pt idx="5">
                  <c:v>0.5666565748309611</c:v>
                </c:pt>
                <c:pt idx="6">
                  <c:v>0.78919668720166458</c:v>
                </c:pt>
                <c:pt idx="7">
                  <c:v>0.86000000000000065</c:v>
                </c:pt>
              </c:numCache>
            </c:numRef>
          </c:val>
        </c:ser>
        <c:axId val="131848448"/>
        <c:axId val="131895296"/>
      </c:barChart>
      <c:catAx>
        <c:axId val="131848448"/>
        <c:scaling>
          <c:orientation val="minMax"/>
        </c:scaling>
        <c:axPos val="b"/>
        <c:tickLblPos val="nextTo"/>
        <c:txPr>
          <a:bodyPr/>
          <a:lstStyle/>
          <a:p>
            <a:pPr algn="ctr">
              <a:defRPr lang="zh-CN" altLang="en-US" sz="16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895296"/>
        <c:crosses val="autoZero"/>
        <c:auto val="1"/>
        <c:lblAlgn val="ctr"/>
        <c:lblOffset val="100"/>
      </c:catAx>
      <c:valAx>
        <c:axId val="131895296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 b="1"/>
            </a:pPr>
            <a:endParaRPr lang="zh-CN"/>
          </a:p>
        </c:txPr>
        <c:crossAx val="131848448"/>
        <c:crosses val="autoZero"/>
        <c:crossBetween val="between"/>
        <c:majorUnit val="0.2"/>
      </c:valAx>
    </c:plotArea>
    <c:plotVisOnly val="1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5916907261592304"/>
          <c:y val="6.4776902887139123E-2"/>
          <c:w val="0.47101137357830281"/>
          <c:h val="0.6274688618468145"/>
        </c:manualLayout>
      </c:layout>
      <c:lineChart>
        <c:grouping val="standard"/>
        <c:ser>
          <c:idx val="0"/>
          <c:order val="0"/>
          <c:tx>
            <c:strRef>
              <c:f>Scalability!$C$54</c:f>
              <c:strCache>
                <c:ptCount val="1"/>
                <c:pt idx="0">
                  <c:v>DFS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cat>
            <c:numRef>
              <c:f>Scalability!$B$55:$B$60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Scalability!$C$55:$C$60</c:f>
              <c:numCache>
                <c:formatCode>General</c:formatCode>
                <c:ptCount val="6"/>
                <c:pt idx="0">
                  <c:v>11885717.699999981</c:v>
                </c:pt>
                <c:pt idx="1">
                  <c:v>11987981.6</c:v>
                </c:pt>
                <c:pt idx="2">
                  <c:v>12063417.4</c:v>
                </c:pt>
                <c:pt idx="3">
                  <c:v>12171118.4</c:v>
                </c:pt>
                <c:pt idx="4">
                  <c:v>12269028.5</c:v>
                </c:pt>
                <c:pt idx="5">
                  <c:v>12356230.4</c:v>
                </c:pt>
              </c:numCache>
            </c:numRef>
          </c:val>
        </c:ser>
        <c:ser>
          <c:idx val="1"/>
          <c:order val="1"/>
          <c:tx>
            <c:strRef>
              <c:f>Scalability!$D$54</c:f>
              <c:strCache>
                <c:ptCount val="1"/>
                <c:pt idx="0">
                  <c:v>dijkstra</c:v>
                </c:pt>
              </c:strCache>
            </c:strRef>
          </c:tx>
          <c:cat>
            <c:numRef>
              <c:f>Scalability!$B$55:$B$60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Scalability!$D$55:$D$60</c:f>
              <c:numCache>
                <c:formatCode>General</c:formatCode>
                <c:ptCount val="6"/>
                <c:pt idx="0">
                  <c:v>480447500</c:v>
                </c:pt>
                <c:pt idx="1">
                  <c:v>483432500</c:v>
                </c:pt>
                <c:pt idx="2">
                  <c:v>486562500</c:v>
                </c:pt>
                <c:pt idx="3">
                  <c:v>492097500</c:v>
                </c:pt>
                <c:pt idx="4">
                  <c:v>496797500</c:v>
                </c:pt>
                <c:pt idx="5">
                  <c:v>501015000</c:v>
                </c:pt>
              </c:numCache>
            </c:numRef>
          </c:val>
        </c:ser>
        <c:ser>
          <c:idx val="2"/>
          <c:order val="2"/>
          <c:tx>
            <c:strRef>
              <c:f>Scalability!$E$54</c:f>
              <c:strCache>
                <c:ptCount val="1"/>
                <c:pt idx="0">
                  <c:v>fft</c:v>
                </c:pt>
              </c:strCache>
            </c:strRef>
          </c:tx>
          <c:cat>
            <c:numRef>
              <c:f>Scalability!$B$55:$B$60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Scalability!$E$55:$E$60</c:f>
              <c:numCache>
                <c:formatCode>General</c:formatCode>
                <c:ptCount val="6"/>
                <c:pt idx="0">
                  <c:v>16076175.300000004</c:v>
                </c:pt>
                <c:pt idx="1">
                  <c:v>16136160.699999981</c:v>
                </c:pt>
                <c:pt idx="2">
                  <c:v>16215375.199999981</c:v>
                </c:pt>
                <c:pt idx="3">
                  <c:v>16302831.699999981</c:v>
                </c:pt>
                <c:pt idx="4">
                  <c:v>16390292.1</c:v>
                </c:pt>
                <c:pt idx="5">
                  <c:v>16506335</c:v>
                </c:pt>
              </c:numCache>
            </c:numRef>
          </c:val>
        </c:ser>
        <c:ser>
          <c:idx val="3"/>
          <c:order val="3"/>
          <c:tx>
            <c:strRef>
              <c:f>Scalability!$F$54</c:f>
              <c:strCache>
                <c:ptCount val="1"/>
                <c:pt idx="0">
                  <c:v>fft_inverse</c:v>
                </c:pt>
              </c:strCache>
            </c:strRef>
          </c:tx>
          <c:cat>
            <c:numRef>
              <c:f>Scalability!$B$55:$B$60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Scalability!$F$55:$F$60</c:f>
              <c:numCache>
                <c:formatCode>General</c:formatCode>
                <c:ptCount val="6"/>
                <c:pt idx="0">
                  <c:v>16592911.199999981</c:v>
                </c:pt>
                <c:pt idx="1">
                  <c:v>16669567.699999981</c:v>
                </c:pt>
                <c:pt idx="2">
                  <c:v>16731665.800000004</c:v>
                </c:pt>
                <c:pt idx="3">
                  <c:v>16832818.399999999</c:v>
                </c:pt>
                <c:pt idx="4">
                  <c:v>16913384</c:v>
                </c:pt>
                <c:pt idx="5">
                  <c:v>17017582.199999999</c:v>
                </c:pt>
              </c:numCache>
            </c:numRef>
          </c:val>
        </c:ser>
        <c:ser>
          <c:idx val="4"/>
          <c:order val="4"/>
          <c:tx>
            <c:strRef>
              <c:f>Scalability!$G$54</c:f>
              <c:strCache>
                <c:ptCount val="1"/>
                <c:pt idx="0">
                  <c:v>MST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cat>
            <c:numRef>
              <c:f>Scalability!$B$55:$B$60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Scalability!$G$55:$G$60</c:f>
              <c:numCache>
                <c:formatCode>General</c:formatCode>
                <c:ptCount val="6"/>
                <c:pt idx="0">
                  <c:v>18616.064062599999</c:v>
                </c:pt>
                <c:pt idx="1">
                  <c:v>20438.682812600025</c:v>
                </c:pt>
                <c:pt idx="2">
                  <c:v>20827.416015600025</c:v>
                </c:pt>
                <c:pt idx="3">
                  <c:v>27746.774609399996</c:v>
                </c:pt>
                <c:pt idx="4">
                  <c:v>28796.392382900001</c:v>
                </c:pt>
                <c:pt idx="5">
                  <c:v>31919.498437400001</c:v>
                </c:pt>
              </c:numCache>
            </c:numRef>
          </c:val>
        </c:ser>
        <c:ser>
          <c:idx val="5"/>
          <c:order val="5"/>
          <c:tx>
            <c:strRef>
              <c:f>Scalability!$H$54</c:f>
              <c:strCache>
                <c:ptCount val="1"/>
                <c:pt idx="0">
                  <c:v>rbTree</c:v>
                </c:pt>
              </c:strCache>
            </c:strRef>
          </c:tx>
          <c:cat>
            <c:numRef>
              <c:f>Scalability!$B$55:$B$60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Scalability!$H$55:$H$60</c:f>
              <c:numCache>
                <c:formatCode>General</c:formatCode>
                <c:ptCount val="6"/>
                <c:pt idx="0">
                  <c:v>238716.7</c:v>
                </c:pt>
                <c:pt idx="1">
                  <c:v>272938.12624999997</c:v>
                </c:pt>
                <c:pt idx="2">
                  <c:v>270270.97499999998</c:v>
                </c:pt>
                <c:pt idx="3">
                  <c:v>297334.91312500002</c:v>
                </c:pt>
                <c:pt idx="4">
                  <c:v>325014.23000000021</c:v>
                </c:pt>
                <c:pt idx="5">
                  <c:v>356788.04249999986</c:v>
                </c:pt>
              </c:numCache>
            </c:numRef>
          </c:val>
        </c:ser>
        <c:ser>
          <c:idx val="6"/>
          <c:order val="6"/>
          <c:tx>
            <c:strRef>
              <c:f>Scalability!$I$54</c:f>
              <c:strCache>
                <c:ptCount val="1"/>
                <c:pt idx="0">
                  <c:v>stringsearch</c:v>
                </c:pt>
              </c:strCache>
            </c:strRef>
          </c:tx>
          <c:spPr>
            <a:ln>
              <a:solidFill>
                <a:srgbClr val="05A31F"/>
              </a:solidFill>
            </a:ln>
          </c:spPr>
          <c:cat>
            <c:numRef>
              <c:f>Scalability!$B$55:$B$60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Scalability!$I$55:$I$60</c:f>
              <c:numCache>
                <c:formatCode>General</c:formatCode>
                <c:ptCount val="6"/>
                <c:pt idx="0">
                  <c:v>654271.53</c:v>
                </c:pt>
                <c:pt idx="1">
                  <c:v>655213.81625001074</c:v>
                </c:pt>
                <c:pt idx="2">
                  <c:v>664700.43874999997</c:v>
                </c:pt>
                <c:pt idx="3">
                  <c:v>668001.46000000043</c:v>
                </c:pt>
                <c:pt idx="4">
                  <c:v>670282.73749999888</c:v>
                </c:pt>
                <c:pt idx="5">
                  <c:v>675243.24875000003</c:v>
                </c:pt>
              </c:numCache>
            </c:numRef>
          </c:val>
        </c:ser>
        <c:marker val="1"/>
        <c:axId val="131944448"/>
        <c:axId val="131945984"/>
      </c:lineChart>
      <c:catAx>
        <c:axId val="131944448"/>
        <c:scaling>
          <c:orientation val="minMax"/>
        </c:scaling>
        <c:axPos val="b"/>
        <c:numFmt formatCode="General" sourceLinked="1"/>
        <c:majorTickMark val="none"/>
        <c:tickLblPos val="nextTo"/>
        <c:crossAx val="131945984"/>
        <c:crosses val="autoZero"/>
        <c:auto val="1"/>
        <c:lblAlgn val="ctr"/>
        <c:lblOffset val="100"/>
      </c:catAx>
      <c:valAx>
        <c:axId val="131945984"/>
        <c:scaling>
          <c:logBase val="10"/>
          <c:orientation val="minMax"/>
          <c:min val="10000"/>
        </c:scaling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Log of Runtime(us)</a:t>
                </a:r>
                <a:endParaRPr lang="zh-CN" b="0"/>
              </a:p>
            </c:rich>
          </c:tx>
          <c:layout>
            <c:manualLayout>
              <c:xMode val="edge"/>
              <c:yMode val="edge"/>
              <c:x val="3.4803915135608092E-2"/>
              <c:y val="9.6841644794400716E-2"/>
            </c:manualLayout>
          </c:layout>
        </c:title>
        <c:numFmt formatCode="General" sourceLinked="1"/>
        <c:majorTickMark val="none"/>
        <c:tickLblPos val="nextTo"/>
        <c:crossAx val="131944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039282589676259"/>
          <c:y val="5.4151515151515173E-2"/>
          <c:w val="0.22398622047244438"/>
          <c:h val="0.65552381750154576"/>
        </c:manualLayout>
      </c:layout>
    </c:legend>
    <c:plotVisOnly val="1"/>
    <c:dispBlanksAs val="gap"/>
  </c:chart>
  <c:spPr>
    <a:noFill/>
  </c:spPr>
  <c:txPr>
    <a:bodyPr/>
    <a:lstStyle/>
    <a:p>
      <a:pPr algn="ctr">
        <a:defRPr lang="zh-CN" altLang="en-US" sz="2400" b="0" i="0" u="none" strike="noStrike" kern="1200" baseline="0">
          <a:solidFill>
            <a:srgbClr val="000000"/>
          </a:solidFill>
          <a:latin typeface="+mn-lt"/>
          <a:ea typeface="+mn-ea"/>
          <a:cs typeface="+mn-cs"/>
        </a:defRPr>
      </a:pPr>
      <a:endParaRPr lang="zh-CN"/>
    </a:p>
  </c:txPr>
  <c:externalData r:id="rId2"/>
  <c:userShapes r:id="rId3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0.69167</cdr:x>
      <cdr:y>0.48718</cdr:y>
    </cdr:from>
    <cdr:to>
      <cdr:x>0.975</cdr:x>
      <cdr:y>0.65385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324630" y="2895603"/>
          <a:ext cx="2590770" cy="9905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rPr>
            <a:t>N&gt;6800</a:t>
          </a:r>
        </a:p>
        <a:p xmlns:a="http://schemas.openxmlformats.org/drawingml/2006/main">
          <a:r>
            <a:rPr lang="en-US" altLang="zh-CN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rPr>
            <a:t>Program crashes!!!</a:t>
          </a:r>
          <a:endParaRPr lang="zh-CN" altLang="en-US" sz="2400" dirty="0">
            <a:solidFill>
              <a:srgbClr val="FF0000"/>
            </a:solidFill>
            <a:latin typeface="Calibri" pitchFamily="34" charset="0"/>
            <a:cs typeface="Calibri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0.38333</cdr:x>
      <cdr:y>0.87818</cdr:y>
    </cdr:from>
    <cdr:to>
      <cdr:x>0.69166</cdr:x>
      <cdr:y>0.99682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505200" y="3948113"/>
          <a:ext cx="2819370" cy="5333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2400" b="0" dirty="0" smtClean="0"/>
            <a:t>Heap size (bytes)</a:t>
          </a:r>
          <a:endParaRPr lang="zh-CN" altLang="en-US" sz="2400" b="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0.425</cdr:x>
      <cdr:y>0.80328</cdr:y>
    </cdr:from>
    <cdr:to>
      <cdr:x>0.60833</cdr:x>
      <cdr:y>0.89703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86200" y="3733800"/>
          <a:ext cx="1676400" cy="4357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2400" b="0" dirty="0" smtClean="0"/>
            <a:t>Granularity</a:t>
          </a:r>
          <a:endParaRPr lang="zh-CN" altLang="en-US" sz="2400" b="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0.06667</cdr:x>
      <cdr:y>0</cdr:y>
    </cdr:from>
    <cdr:to>
      <cdr:x>0.28594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684893" y="1218295"/>
          <a:ext cx="4191000" cy="17544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ndara"/>
            </a:defRPr>
          </a:lvl1pPr>
          <a:lvl2pPr marL="457200" indent="0">
            <a:defRPr sz="1100">
              <a:latin typeface="Candara"/>
            </a:defRPr>
          </a:lvl2pPr>
          <a:lvl3pPr marL="914400" indent="0">
            <a:defRPr sz="1100">
              <a:latin typeface="Candara"/>
            </a:defRPr>
          </a:lvl3pPr>
          <a:lvl4pPr marL="1371600" indent="0">
            <a:defRPr sz="1100">
              <a:latin typeface="Candara"/>
            </a:defRPr>
          </a:lvl4pPr>
          <a:lvl5pPr marL="1828800" indent="0">
            <a:defRPr sz="1100">
              <a:latin typeface="Candara"/>
            </a:defRPr>
          </a:lvl5pPr>
          <a:lvl6pPr marL="2286000" indent="0">
            <a:defRPr sz="1100">
              <a:latin typeface="Candara"/>
            </a:defRPr>
          </a:lvl6pPr>
          <a:lvl7pPr marL="2743200" indent="0">
            <a:defRPr sz="1100">
              <a:latin typeface="Candara"/>
            </a:defRPr>
          </a:lvl7pPr>
          <a:lvl8pPr marL="3200400" indent="0">
            <a:defRPr sz="1100">
              <a:latin typeface="Candara"/>
            </a:defRPr>
          </a:lvl8pPr>
          <a:lvl9pPr marL="3657600" indent="0">
            <a:defRPr sz="1100">
              <a:latin typeface="Candara"/>
            </a:defRPr>
          </a:lvl9pPr>
        </a:lstStyle>
        <a:p xmlns:a="http://schemas.openxmlformats.org/drawingml/2006/main">
          <a:pPr algn="ctr"/>
          <a:r>
            <a:rPr lang="en-US" altLang="zh-CN" sz="2200" dirty="0" smtClean="0">
              <a:latin typeface="Calibri" pitchFamily="34" charset="0"/>
              <a:cs typeface="Calibri" pitchFamily="34" charset="0"/>
            </a:rPr>
            <a:t>Normalized optimization Runtime</a:t>
          </a:r>
        </a:p>
        <a:p xmlns:a="http://schemas.openxmlformats.org/drawingml/2006/main">
          <a:pPr algn="ctr"/>
          <a:r>
            <a:rPr lang="en-US" altLang="zh-CN" sz="2200" dirty="0" smtClean="0">
              <a:latin typeface="Calibri" pitchFamily="34" charset="0"/>
              <a:cs typeface="Calibri" pitchFamily="34" charset="0"/>
            </a:rPr>
            <a:t>(static/dynamic) </a:t>
          </a:r>
          <a:endParaRPr lang="zh-CN" altLang="en-US" sz="2200" dirty="0">
            <a:latin typeface="Calibri" pitchFamily="34" charset="0"/>
            <a:cs typeface="Calibri" pitchFamily="34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0.35833</cdr:x>
      <cdr:y>0.87273</cdr:y>
    </cdr:from>
    <cdr:to>
      <cdr:x>0.625</cdr:x>
      <cdr:y>0.97618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76600" y="3657600"/>
          <a:ext cx="2438430" cy="4335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altLang="zh-CN" sz="2400" b="0" dirty="0"/>
            <a:t>Number of Cores</a:t>
          </a:r>
          <a:endParaRPr lang="zh-CN" altLang="en-US" sz="2400" b="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74BEB6F-63C6-4456-9AF1-3D936BA7C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304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7476D4-2E34-413C-8DDC-BF0BCB6617A5}" type="slidenum">
              <a:rPr lang="en-US" altLang="zh-CN" smtClean="0"/>
              <a:pPr>
                <a:defRPr/>
              </a:pPr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148CD7-C122-41A1-815C-ACAF6636B634}" type="slidenum">
              <a:rPr lang="en-US" altLang="zh-CN" smtClean="0"/>
              <a:pPr>
                <a:defRPr/>
              </a:pPr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148CD7-C122-41A1-815C-ACAF6636B634}" type="slidenum">
              <a:rPr lang="en-US" altLang="zh-CN" smtClean="0"/>
              <a:pPr>
                <a:defRPr/>
              </a:pPr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4F02B8-00E2-411B-A058-C2836FBB9BE6}" type="slidenum">
              <a:rPr lang="en-US" altLang="zh-CN" smtClean="0"/>
              <a:pPr>
                <a:defRPr/>
              </a:pPr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3BF5A3-DA4F-48CA-9C55-2A8C24A115CC}" type="slidenum">
              <a:rPr lang="en-US" altLang="zh-CN" smtClean="0"/>
              <a:pPr>
                <a:defRPr/>
              </a:pPr>
              <a:t>15</a:t>
            </a:fld>
            <a:endParaRPr lang="en-US" altLang="zh-CN" smtClean="0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pPr marL="736600" lvl="1" indent="-279400">
              <a:lnSpc>
                <a:spcPct val="80000"/>
              </a:lnSpc>
              <a:spcBef>
                <a:spcPts val="550"/>
              </a:spcBef>
              <a:buClr>
                <a:srgbClr val="FF0000"/>
              </a:buClr>
              <a:buFont typeface="Candara" pitchFamily="34" charset="0"/>
              <a:buNone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7EE11-DD9E-4DFD-9850-DEA2BA96E2FB}" type="slidenum">
              <a:rPr lang="en-US" altLang="zh-CN" smtClean="0"/>
              <a:pPr>
                <a:defRPr/>
              </a:pPr>
              <a:t>16</a:t>
            </a:fld>
            <a:endParaRPr lang="en-US" altLang="zh-CN" smtClean="0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082CBA-599B-4223-9FD9-3CB238E59A4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BF844-CD0B-4103-B28B-D93EA6D06CA7}" type="slidenum">
              <a:rPr lang="en-US" altLang="zh-CN" smtClean="0"/>
              <a:pPr>
                <a:defRPr/>
              </a:pPr>
              <a:t>22</a:t>
            </a:fld>
            <a:endParaRPr lang="en-US" altLang="zh-CN" smtClean="0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8117C4-BA94-48C2-AE47-B1962B832869}" type="slidenum">
              <a:rPr lang="en-US" altLang="zh-CN" smtClean="0"/>
              <a:pPr>
                <a:defRPr/>
              </a:pPr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BF844-CD0B-4103-B28B-D93EA6D06CA7}" type="slidenum">
              <a:rPr lang="en-US" altLang="zh-CN" smtClean="0"/>
              <a:pPr>
                <a:defRPr/>
              </a:pPr>
              <a:t>24</a:t>
            </a:fld>
            <a:endParaRPr lang="en-US" altLang="zh-CN" smtClean="0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 typeface="Times New Roman" pitchFamily="18" charset="0"/>
              <a:buAutoNum type="arabicPeriod"/>
            </a:pPr>
            <a:r>
              <a:rPr lang="en-US" altLang="zh-CN" dirty="0" smtClean="0">
                <a:latin typeface="Calibri" pitchFamily="34" charset="0"/>
              </a:rPr>
              <a:t>Moving to multi-core was inevitable to get performance improvements we have enjoyed over the past two decades</a:t>
            </a:r>
          </a:p>
          <a:p>
            <a:pPr marL="228600" indent="-228600">
              <a:buFont typeface="Times New Roman" pitchFamily="18" charset="0"/>
              <a:buAutoNum type="arabicPeriod" startAt="2"/>
            </a:pPr>
            <a:r>
              <a:rPr lang="en-US" altLang="zh-CN" dirty="0" smtClean="0">
                <a:latin typeface="Calibri" pitchFamily="34" charset="0"/>
              </a:rPr>
              <a:t>Early multi-cores were based on the shared memory architecture</a:t>
            </a:r>
          </a:p>
          <a:p>
            <a:pPr marL="228600" indent="-228600">
              <a:buFont typeface="Times New Roman" pitchFamily="18" charset="0"/>
              <a:buAutoNum type="arabicPeriod" startAt="2"/>
            </a:pPr>
            <a:r>
              <a:rPr lang="en-US" altLang="zh-CN" dirty="0" smtClean="0">
                <a:latin typeface="Calibri" pitchFamily="34" charset="0"/>
              </a:rPr>
              <a:t>What happens if we have 100’s of cores?</a:t>
            </a:r>
          </a:p>
          <a:p>
            <a:pPr marL="228600" indent="-228600">
              <a:buFont typeface="Times New Roman" pitchFamily="18" charset="0"/>
              <a:buAutoNum type="arabicPeriod" startAt="2"/>
            </a:pPr>
            <a:r>
              <a:rPr lang="en-US" altLang="zh-CN" dirty="0" smtClean="0">
                <a:latin typeface="Calibri" pitchFamily="34" charset="0"/>
              </a:rPr>
              <a:t>Shared memory architectures are not scalable and can limit the potential performance available, Cache coherency is a problem</a:t>
            </a:r>
          </a:p>
          <a:p>
            <a:pPr marL="228600" indent="-228600">
              <a:buFont typeface="Times New Roman" pitchFamily="18" charset="0"/>
              <a:buAutoNum type="arabicPeriod" startAt="2"/>
            </a:pPr>
            <a:endParaRPr lang="en-US" altLang="zh-CN" dirty="0" smtClean="0">
              <a:latin typeface="Calibri" pitchFamily="34" charset="0"/>
            </a:endParaRPr>
          </a:p>
          <a:p>
            <a:pPr marL="228600" indent="-228600" eaLnBrk="1" hangingPunct="1"/>
            <a:r>
              <a:rPr lang="en-US" altLang="zh-CN" dirty="0" smtClean="0">
                <a:latin typeface="Calibri" pitchFamily="34" charset="0"/>
              </a:rPr>
              <a:t>Within same process technology,  a new processor design with 1.5x to 1.7x performance consumes 2x to 3x the die area [1] and 2x to 2.5x the power[2]</a:t>
            </a:r>
          </a:p>
          <a:p>
            <a:pPr marL="228600" indent="-228600" eaLnBrk="1" hangingPunct="1"/>
            <a:r>
              <a:rPr lang="en-US" altLang="zh-CN" dirty="0" smtClean="0">
                <a:latin typeface="Calibri" pitchFamily="34" charset="0"/>
              </a:rPr>
              <a:t>Dynamic increases squarely, leakage increases exponentially</a:t>
            </a:r>
            <a:endParaRPr lang="en-US" altLang="zh-CN" dirty="0" smtClean="0">
              <a:latin typeface="Times New Roman" pitchFamily="18" charset="0"/>
            </a:endParaRPr>
          </a:p>
          <a:p>
            <a:pPr marL="228600" indent="-228600"/>
            <a:endParaRPr lang="en-US" altLang="zh-CN" dirty="0" smtClean="0">
              <a:latin typeface="Calibri" pitchFamily="34" charset="0"/>
            </a:endParaRPr>
          </a:p>
          <a:p>
            <a:pPr marL="228600" indent="-228600"/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Needs outstanding performance, especially on game and multimedia applications.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Challenges: Power Wall, Frequency Wall, Memory Wall;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Complicate in architecture design;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Can’t achieve high performance and high power efficiency at the same time (Caches consume 44% in core);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Can’t scales well in power consumption.</a:t>
            </a:r>
          </a:p>
          <a:p>
            <a:pPr marL="228600" indent="-228600"/>
            <a:endParaRPr lang="en-US" altLang="zh-CN" dirty="0" smtClean="0">
              <a:latin typeface="Calibri" pitchFamily="34" charset="0"/>
            </a:endParaRPr>
          </a:p>
          <a:p>
            <a:pPr marL="228600" indent="-228600"/>
            <a:r>
              <a:rPr lang="en-US" altLang="zh-CN" dirty="0" smtClean="0"/>
              <a:t>2. Power components:</a:t>
            </a:r>
          </a:p>
          <a:p>
            <a:pPr marL="228600" indent="-228600"/>
            <a:r>
              <a:rPr lang="en-US" altLang="zh-CN" dirty="0" smtClean="0"/>
              <a:t>   – Active power</a:t>
            </a:r>
          </a:p>
          <a:p>
            <a:pPr marL="228600" indent="-228600"/>
            <a:r>
              <a:rPr lang="en-US" altLang="zh-CN" dirty="0" smtClean="0"/>
              <a:t>   – Passive power</a:t>
            </a:r>
          </a:p>
          <a:p>
            <a:pPr marL="228600" indent="-228600"/>
            <a:r>
              <a:rPr lang="en-US" altLang="zh-CN" dirty="0" smtClean="0"/>
              <a:t>      • Gate leakage</a:t>
            </a:r>
          </a:p>
          <a:p>
            <a:pPr marL="228600" indent="-228600"/>
            <a:r>
              <a:rPr lang="en-US" altLang="zh-CN" dirty="0" smtClean="0"/>
              <a:t>      • Sub-threshold leakage (source-drain leakage)</a:t>
            </a:r>
          </a:p>
          <a:p>
            <a:pPr marL="228600" indent="-228600"/>
            <a:r>
              <a:rPr lang="en-US" altLang="zh-CN" dirty="0" smtClean="0"/>
              <a:t>   Result: air cooling, power consumption</a:t>
            </a:r>
          </a:p>
          <a:p>
            <a:pPr marL="228600" indent="-228600"/>
            <a:r>
              <a:rPr lang="en-US" altLang="zh-CN" dirty="0" smtClean="0"/>
              <a:t>3. Branch predictor, cache </a:t>
            </a:r>
          </a:p>
          <a:p>
            <a:pPr marL="228600" indent="-228600"/>
            <a:r>
              <a:rPr lang="en-US" altLang="zh-CN" dirty="0" smtClean="0"/>
              <a:t>4. Distributed system with single core can’t scale well in power consumption</a:t>
            </a:r>
            <a:endParaRPr lang="en-US" altLang="zh-CN" dirty="0" smtClean="0">
              <a:latin typeface="Calibri" pitchFamily="34" charset="0"/>
            </a:endParaRPr>
          </a:p>
          <a:p>
            <a:pPr marL="228600" indent="-228600">
              <a:buFont typeface="Times New Roman" pitchFamily="18" charset="0"/>
              <a:buAutoNum type="arabicPeriod" startAt="2"/>
            </a:pPr>
            <a:endParaRPr lang="en-US" altLang="zh-CN" dirty="0" smtClean="0">
              <a:latin typeface="Times New Roman" pitchFamily="18" charset="0"/>
            </a:endParaRPr>
          </a:p>
          <a:p>
            <a:pPr marL="228600" indent="-228600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1A2614-F45E-4E14-AA70-FB5CF3FD69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F033E-5D2E-429E-97BE-5E89D315359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AECF6-EA84-4779-BF73-C4B623DC82B0}" type="slidenum">
              <a:rPr lang="en-US" altLang="zh-CN" smtClean="0"/>
              <a:pPr>
                <a:defRPr/>
              </a:pPr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There are two closely coupled challenges in developing applications for such architectures.  </a:t>
            </a:r>
          </a:p>
          <a:p>
            <a:endParaRPr lang="en-US" altLang="zh-CN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All data should be located in the local memory of a core.</a:t>
            </a:r>
          </a:p>
          <a:p>
            <a:pPr lvl="1" eaLnBrk="1" hangingPunct="1">
              <a:buFont typeface="Calibri" pitchFamily="34" charset="0"/>
              <a:buChar char="–"/>
            </a:pPr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If they can fit in the local memory, execution is efficient! </a:t>
            </a:r>
          </a:p>
          <a:p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BA042-B439-4969-987F-79B6C5A2FD53}" type="slidenum">
              <a:rPr lang="en-US" altLang="zh-CN" smtClean="0"/>
              <a:pPr>
                <a:defRPr/>
              </a:pPr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718094-0EA4-45F3-994A-0947C5EE571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itchFamily="18" charset="0"/>
              </a:rPr>
              <a:t>Since </a:t>
            </a:r>
            <a:r>
              <a:rPr lang="en-US" altLang="zh-CN" b="1" dirty="0" smtClean="0">
                <a:latin typeface="Times New Roman" pitchFamily="18" charset="0"/>
              </a:rPr>
              <a:t>malloc()</a:t>
            </a:r>
            <a:r>
              <a:rPr lang="en-US" altLang="zh-CN" dirty="0" smtClean="0">
                <a:latin typeface="Times New Roman" pitchFamily="18" charset="0"/>
              </a:rPr>
              <a:t> is being used for a long time, restriction would require programmers to abandon many dynamic structures and related algorithms, which would impede the imagination and creativity of programmers. </a:t>
            </a:r>
          </a:p>
          <a:p>
            <a:pPr>
              <a:defRPr/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Grow opposite to stack and data dependent</a:t>
            </a:r>
          </a:p>
          <a:p>
            <a:pPr>
              <a:defRPr/>
            </a:pP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Use or not to use </a:t>
            </a:r>
            <a:r>
              <a:rPr lang="en-US" altLang="zh-CN" b="1" dirty="0" smtClean="0">
                <a:latin typeface="Calibri" pitchFamily="34" charset="0"/>
                <a:cs typeface="Calibri" pitchFamily="34" charset="0"/>
              </a:rPr>
              <a:t>malloc()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 function</a:t>
            </a:r>
          </a:p>
          <a:p>
            <a:pPr lvl="1">
              <a:buFont typeface="Candara" pitchFamily="34" charset="0"/>
              <a:buChar char="–"/>
              <a:defRPr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 use: severely restrict programming. </a:t>
            </a:r>
          </a:p>
          <a:p>
            <a:pPr lvl="1">
              <a:buFont typeface="Candara" pitchFamily="34" charset="0"/>
              <a:buChar char="–"/>
              <a:defRPr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Use: be responsible for the size of heaps. </a:t>
            </a:r>
          </a:p>
          <a:p>
            <a:pPr lvl="2">
              <a:buFont typeface="Candara" pitchFamily="34" charset="0"/>
              <a:buChar char="∙"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Best case: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program crash </a:t>
            </a:r>
          </a:p>
          <a:p>
            <a:pPr lvl="2">
              <a:buFont typeface="Candara" pitchFamily="34" charset="0"/>
              <a:buChar char="∙"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Worst case: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generate wrong results </a:t>
            </a:r>
          </a:p>
          <a:p>
            <a:pPr>
              <a:defRPr/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defRPr/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defRPr/>
            </a:pP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1D0A85-B4A5-42D2-A160-8DDFBD8AE9B0}" type="slidenum">
              <a:rPr lang="en-US" altLang="zh-CN" smtClean="0"/>
              <a:pPr>
                <a:defRPr/>
              </a:pPr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E5D5A-825F-4362-B2E2-B09D1ABE93E9}" type="slidenum">
              <a:rPr lang="en-US" altLang="zh-CN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</a:rPr>
              <a:t>Dominguez2005:</a:t>
            </a:r>
            <a:r>
              <a:rPr lang="en-US" altLang="zh-CN" sz="2000" baseline="0" dirty="0" smtClean="0">
                <a:solidFill>
                  <a:srgbClr val="FF0000"/>
                </a:solidFill>
                <a:latin typeface="Calibri" pitchFamily="34" charset="0"/>
              </a:rPr>
              <a:t> statically allocate heap data in the scratch-pad memory; everything is decided at the compile-time.</a:t>
            </a:r>
          </a:p>
          <a:p>
            <a:r>
              <a:rPr lang="en-US" altLang="zh-CN" sz="2000" baseline="0" dirty="0" smtClean="0">
                <a:solidFill>
                  <a:srgbClr val="FF0000"/>
                </a:solidFill>
                <a:latin typeface="Calibri" pitchFamily="34" charset="0"/>
              </a:rPr>
              <a:t>              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1, it partitions the program into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regions, e.g.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the start and end of every procedure;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               2, it did some analysis to determine the time-order between the regions by finding the set of possible        	   predecessors and successors of each region;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               3, copy portions of heap variables into the scratch-pad.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Century Gothic" pitchFamily="34" charset="0"/>
              <a:ea typeface="+mn-ea"/>
              <a:cs typeface="+mn-cs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</a:rPr>
              <a:t>Mcllroy2008: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This paper presents memory management algorithm.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This algorithm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uses a variety of techniques to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reduce the size of data structures required to manage memory. 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en-US" altLang="zh-C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They</a:t>
            </a:r>
            <a:r>
              <a:rPr lang="en-US" altLang="zh-CN" baseline="0" dirty="0" smtClean="0">
                <a:solidFill>
                  <a:srgbClr val="FF0000"/>
                </a:solidFill>
                <a:latin typeface="Times New Roman" pitchFamily="18" charset="0"/>
              </a:rPr>
              <a:t> are all simplistic. (statically decide which heap should go to where)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148CD7-C122-41A1-815C-ACAF6636B634}" type="slidenum">
              <a:rPr lang="en-US" altLang="zh-CN" smtClean="0"/>
              <a:pPr>
                <a:defRPr/>
              </a:pPr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altLang="zh-CN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altLang="zh-CN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altLang="zh-CN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L</a:t>
              </a:r>
            </a:p>
          </p:txBody>
        </p:sp>
      </p:grpSp>
      <p:sp>
        <p:nvSpPr>
          <p:cNvPr id="8" name="Rectangle 21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24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35C9-CD5D-460F-AE8C-919773E0A0E3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42A29-52A2-400A-8FCA-7E1F10B62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FE98E-3FB1-4EA6-9CC6-FD560840F097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C438D-D6F0-474A-ADC3-F81FF392A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A9711-EB96-4AC5-BF8B-FD1DB565D3AE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AC8C9-4C59-4DE7-8E1D-8E227A167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altLang="zh-CN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altLang="zh-CN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altLang="zh-CN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L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>
            <a:lvl2pPr>
              <a:defRPr>
                <a:solidFill>
                  <a:srgbClr val="000099"/>
                </a:solidFill>
              </a:defRPr>
            </a:lvl2pPr>
            <a:lvl3pPr>
              <a:defRPr>
                <a:solidFill>
                  <a:srgbClr val="CC33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84F28-4BB9-483A-8A93-4C51F145CF6E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C5A81-7E63-4AB2-94DD-C428AB26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1D7F4-3726-4AE1-AF1C-4001B2B8FEC9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6F55D-2164-462E-A50A-580F8618E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CC33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CC33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1BFF-2E86-4149-AE4A-F2522A63782C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70CB1-40F5-4866-9B33-DDD866789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000099"/>
                </a:solidFill>
              </a:defRPr>
            </a:lvl2pPr>
            <a:lvl3pPr>
              <a:defRPr sz="1800">
                <a:solidFill>
                  <a:srgbClr val="CC3300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000099"/>
                </a:solidFill>
              </a:defRPr>
            </a:lvl2pPr>
            <a:lvl3pPr>
              <a:defRPr sz="1800">
                <a:solidFill>
                  <a:srgbClr val="CC3300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AE0FD-6E92-46A4-935F-1B4B22018D62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62C1E-877B-4D81-B9AF-801FA6433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84DD-FA2E-4A02-8CED-DF26910BE527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9ED1-8F16-4D2A-8C52-BA774DDA8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7A386-47A4-493A-A45B-677948351066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00222-82B3-4913-ACF2-E7A7E4E0F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88DBD-CC6C-4915-99EF-10A966777A08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8B003-3B43-4454-B8BD-19D60BD1F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04D6C-1597-426E-8B3A-A594DF4546D5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56CD0-1507-406B-8B35-94DF689FA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template_idea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18CF9EFF-E24D-4CCB-BA00-0F5B567D737A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8" name="Rectangle 7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103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altLang="zh-CN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altLang="zh-CN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altLang="zh-CN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L</a:t>
              </a:r>
            </a:p>
          </p:txBody>
        </p:sp>
      </p:grp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357EB7C8-5D3A-4A79-BBB4-0B12C2BC4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4" name="Picture 12" descr="template_idea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33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0000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25538"/>
            <a:ext cx="8382000" cy="19240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Heap Data Management for Limited Local Memory (LLM) Multicore Processors</a:t>
            </a:r>
            <a:endParaRPr lang="en-US" altLang="zh-CN" sz="44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/>
          <a:lstStyle/>
          <a:p>
            <a:pPr eaLnBrk="1" hangingPunct="1"/>
            <a:r>
              <a:rPr lang="en-US" altLang="zh-CN" sz="2400" b="1" dirty="0" err="1" smtClean="0"/>
              <a:t>Ke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Bai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Aviral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Shrivastava</a:t>
            </a:r>
            <a:endParaRPr lang="en-US" altLang="zh-CN" sz="2400" dirty="0" smtClean="0"/>
          </a:p>
          <a:p>
            <a:pPr eaLnBrk="1" hangingPunct="1"/>
            <a:r>
              <a:rPr lang="en-US" altLang="zh-CN" sz="2400" b="1" dirty="0" smtClean="0">
                <a:ea typeface="宋体" pitchFamily="2" charset="-122"/>
              </a:rPr>
              <a:t>C</a:t>
            </a:r>
            <a:r>
              <a:rPr lang="en-US" altLang="zh-CN" sz="2400" dirty="0" smtClean="0">
                <a:ea typeface="宋体" pitchFamily="2" charset="-122"/>
              </a:rPr>
              <a:t>ompiler </a:t>
            </a:r>
            <a:r>
              <a:rPr lang="en-US" altLang="zh-CN" sz="2400" b="1" dirty="0" smtClean="0">
                <a:ea typeface="宋体" pitchFamily="2" charset="-122"/>
              </a:rPr>
              <a:t>M</a:t>
            </a:r>
            <a:r>
              <a:rPr lang="en-US" altLang="zh-CN" sz="2400" dirty="0" smtClean="0">
                <a:ea typeface="宋体" pitchFamily="2" charset="-122"/>
              </a:rPr>
              <a:t>icro-architecture </a:t>
            </a:r>
            <a:r>
              <a:rPr lang="en-US" altLang="zh-CN" sz="2400" b="1" dirty="0" smtClean="0">
                <a:ea typeface="宋体" pitchFamily="2" charset="-122"/>
              </a:rPr>
              <a:t>L</a:t>
            </a:r>
            <a:r>
              <a:rPr lang="en-US" altLang="zh-CN" sz="2400" dirty="0" smtClean="0">
                <a:ea typeface="宋体" pitchFamily="2" charset="-122"/>
              </a:rPr>
              <a:t>ab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063" y="5178425"/>
            <a:ext cx="3059112" cy="62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85800"/>
          </a:xfrm>
        </p:spPr>
        <p:txBody>
          <a:bodyPr/>
          <a:lstStyle/>
          <a:p>
            <a:pPr algn="l"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ern="1200" dirty="0" smtClean="0"/>
              <a:t>Related</a:t>
            </a:r>
            <a:r>
              <a:rPr dirty="0" smtClean="0"/>
              <a:t> </a:t>
            </a:r>
            <a:r>
              <a:rPr kern="1200" dirty="0" smtClean="0"/>
              <a:t>Works</a:t>
            </a:r>
          </a:p>
        </p:txBody>
      </p:sp>
      <p:sp>
        <p:nvSpPr>
          <p:cNvPr id="19460" name="TextBox 8"/>
          <p:cNvSpPr txBox="1">
            <a:spLocks noChangeArrowheads="1"/>
          </p:cNvSpPr>
          <p:nvPr/>
        </p:nvSpPr>
        <p:spPr bwMode="auto">
          <a:xfrm>
            <a:off x="450685" y="823823"/>
            <a:ext cx="8534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Calibri" pitchFamily="34" charset="0"/>
              </a:rPr>
              <a:t>Local memories in each core are similar to SPMs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Calibri" pitchFamily="34" charset="0"/>
              </a:rPr>
              <a:t>Extensive works are proposed for SPM</a:t>
            </a:r>
          </a:p>
          <a:p>
            <a:pPr marL="800100" lvl="1" indent="-342900">
              <a:buFont typeface="Calibri" pitchFamily="34" charset="0"/>
              <a:buChar char="–"/>
            </a:pPr>
            <a:r>
              <a:rPr lang="en-US" altLang="zh-CN" sz="2000" dirty="0">
                <a:solidFill>
                  <a:srgbClr val="262699"/>
                </a:solidFill>
                <a:latin typeface="Calibri" pitchFamily="34" charset="0"/>
              </a:rPr>
              <a:t>Stack: Udayakumaran2006,Dominguez2005, </a:t>
            </a: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</a:rPr>
              <a:t>Kannan2009</a:t>
            </a:r>
          </a:p>
          <a:p>
            <a:pPr marL="800100" lvl="1" indent="-342900">
              <a:buFont typeface="Calibri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</a:rPr>
              <a:t>Global</a:t>
            </a:r>
            <a:r>
              <a:rPr lang="en-US" altLang="zh-CN" sz="2000" dirty="0">
                <a:solidFill>
                  <a:srgbClr val="262699"/>
                </a:solidFill>
                <a:latin typeface="Calibri" pitchFamily="34" charset="0"/>
              </a:rPr>
              <a:t>:  Avissar2002, Gao2005, Kandemir2002, </a:t>
            </a: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</a:rPr>
              <a:t>Steinke2002</a:t>
            </a:r>
          </a:p>
          <a:p>
            <a:pPr marL="800100" lvl="1" indent="-342900">
              <a:buFont typeface="Calibri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</a:rPr>
              <a:t>Code</a:t>
            </a:r>
            <a:r>
              <a:rPr lang="en-US" altLang="zh-CN" sz="2000" dirty="0">
                <a:solidFill>
                  <a:srgbClr val="262699"/>
                </a:solidFill>
                <a:latin typeface="Calibri" pitchFamily="34" charset="0"/>
              </a:rPr>
              <a:t>:  Janapsatya2006, Egger2006, Angiolini2004, </a:t>
            </a: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</a:rPr>
              <a:t>Pabalkar2008</a:t>
            </a:r>
          </a:p>
          <a:p>
            <a:pPr marL="800100" lvl="1" indent="-342900">
              <a:buFont typeface="Calibri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</a:rPr>
              <a:t>Heap:   Dominguez2005</a:t>
            </a:r>
            <a:r>
              <a:rPr lang="en-US" altLang="zh-CN" sz="2000" dirty="0">
                <a:solidFill>
                  <a:srgbClr val="262699"/>
                </a:solidFill>
                <a:latin typeface="Calibri" pitchFamily="34" charset="0"/>
              </a:rPr>
              <a:t>, </a:t>
            </a: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</a:rPr>
              <a:t>Mcllroy2008</a:t>
            </a:r>
            <a:endParaRPr lang="en-US" altLang="zh-CN" sz="2000" dirty="0">
              <a:solidFill>
                <a:srgbClr val="262699"/>
              </a:solidFill>
              <a:latin typeface="Calibri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55875" y="3429000"/>
            <a:ext cx="990600" cy="3048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ARM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32275" y="3429000"/>
            <a:ext cx="762000" cy="29368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SPM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55875" y="4114800"/>
            <a:ext cx="990600" cy="533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dirty="0">
                <a:solidFill>
                  <a:srgbClr val="000000"/>
                </a:solidFill>
              </a:rPr>
              <a:t>Global 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3546475" y="3536950"/>
            <a:ext cx="685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75075" y="3886200"/>
            <a:ext cx="7937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b="1" dirty="0">
                <a:solidFill>
                  <a:srgbClr val="FF0000"/>
                </a:solidFill>
              </a:rPr>
              <a:t>DMA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655762" y="4847898"/>
            <a:ext cx="2840038" cy="333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b="1" dirty="0">
                <a:solidFill>
                  <a:srgbClr val="000000"/>
                </a:solidFill>
              </a:rPr>
              <a:t>ARM Memory Architecture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984875" y="3429000"/>
            <a:ext cx="989013" cy="3048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SPE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659688" y="3429000"/>
            <a:ext cx="763587" cy="29368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dirty="0" smtClean="0">
                <a:solidFill>
                  <a:srgbClr val="000000"/>
                </a:solidFill>
              </a:rPr>
              <a:t>LLM</a:t>
            </a:r>
            <a:endParaRPr lang="en-GB" altLang="zh-CN" sz="1600" dirty="0">
              <a:solidFill>
                <a:srgbClr val="000000"/>
              </a:solidFill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984875" y="4114800"/>
            <a:ext cx="989013" cy="533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Global 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6973888" y="3536950"/>
            <a:ext cx="685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7204075" y="3886200"/>
            <a:ext cx="7620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b="1" dirty="0">
                <a:solidFill>
                  <a:srgbClr val="FF0000"/>
                </a:solidFill>
              </a:rPr>
              <a:t>DMA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257800" y="4863347"/>
            <a:ext cx="3505200" cy="372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b="1" dirty="0">
                <a:solidFill>
                  <a:srgbClr val="000000"/>
                </a:solidFill>
              </a:rPr>
              <a:t>IBM Cell  </a:t>
            </a:r>
            <a:r>
              <a:rPr lang="en-US" altLang="zh-CN" sz="1600" b="1" dirty="0">
                <a:solidFill>
                  <a:srgbClr val="000000"/>
                </a:solidFill>
              </a:rPr>
              <a:t>Memory </a:t>
            </a:r>
            <a:r>
              <a:rPr lang="en-GB" altLang="zh-CN" sz="1600" b="1" dirty="0">
                <a:solidFill>
                  <a:srgbClr val="000000"/>
                </a:solidFill>
              </a:rPr>
              <a:t>Architecture</a:t>
            </a:r>
          </a:p>
        </p:txBody>
      </p:sp>
      <p:cxnSp>
        <p:nvCxnSpPr>
          <p:cNvPr id="21" name="形状 24"/>
          <p:cNvCxnSpPr>
            <a:cxnSpLocks noChangeShapeType="1"/>
            <a:stCxn id="11" idx="3"/>
            <a:endCxn id="10" idx="2"/>
          </p:cNvCxnSpPr>
          <p:nvPr/>
        </p:nvCxnSpPr>
        <p:spPr bwMode="auto">
          <a:xfrm flipV="1">
            <a:off x="3546475" y="3722687"/>
            <a:ext cx="1066800" cy="65881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2" name="形状 27"/>
          <p:cNvCxnSpPr>
            <a:cxnSpLocks noChangeShapeType="1"/>
            <a:stCxn id="17" idx="3"/>
            <a:endCxn id="16" idx="2"/>
          </p:cNvCxnSpPr>
          <p:nvPr/>
        </p:nvCxnSpPr>
        <p:spPr bwMode="auto">
          <a:xfrm flipV="1">
            <a:off x="6973888" y="3722687"/>
            <a:ext cx="1068387" cy="65881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3" name="直接箭头连接符 29"/>
          <p:cNvCxnSpPr>
            <a:cxnSpLocks noChangeShapeType="1"/>
            <a:stCxn id="9" idx="2"/>
            <a:endCxn id="11" idx="0"/>
          </p:cNvCxnSpPr>
          <p:nvPr/>
        </p:nvCxnSpPr>
        <p:spPr bwMode="auto">
          <a:xfrm rot="5400000">
            <a:off x="2859882" y="392350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4" name="Explosion 1 53"/>
          <p:cNvSpPr>
            <a:spLocks noChangeArrowheads="1"/>
          </p:cNvSpPr>
          <p:nvPr/>
        </p:nvSpPr>
        <p:spPr bwMode="auto">
          <a:xfrm>
            <a:off x="422275" y="3429000"/>
            <a:ext cx="2133600" cy="914400"/>
          </a:xfrm>
          <a:prstGeom prst="irregularSeal1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</a:rPr>
              <a:t>direct access</a:t>
            </a:r>
          </a:p>
        </p:txBody>
      </p:sp>
      <p:sp>
        <p:nvSpPr>
          <p:cNvPr id="25" name="矩形 21"/>
          <p:cNvSpPr>
            <a:spLocks noChangeArrowheads="1"/>
          </p:cNvSpPr>
          <p:nvPr/>
        </p:nvSpPr>
        <p:spPr bwMode="auto">
          <a:xfrm>
            <a:off x="1411288" y="5547673"/>
            <a:ext cx="3276600" cy="457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CN" sz="2400" b="1" dirty="0">
                <a:latin typeface="Calibri" pitchFamily="34" charset="0"/>
              </a:rPr>
              <a:t>SPM is </a:t>
            </a:r>
            <a:r>
              <a:rPr lang="en-US" altLang="zh-CN" sz="2400" b="1" dirty="0" smtClean="0">
                <a:latin typeface="Calibri" pitchFamily="34" charset="0"/>
              </a:rPr>
              <a:t>for 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Optimization</a:t>
            </a:r>
            <a:endParaRPr lang="zh-CN" alt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5943600" y="5527675"/>
            <a:ext cx="2590800" cy="457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CN" sz="2400" b="1" dirty="0">
                <a:latin typeface="Calibri" pitchFamily="34" charset="0"/>
              </a:rPr>
              <a:t>SPM is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Essential</a:t>
            </a:r>
            <a:endParaRPr lang="zh-CN" alt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49458-AFAE-4991-9BAF-00DBFA15AA17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pPr algn="l">
              <a:defRPr/>
            </a:pPr>
            <a:r>
              <a:rPr altLang="zh-CN" sz="4200" dirty="0" smtClean="0">
                <a:ea typeface="宋体" pitchFamily="2" charset="-122"/>
              </a:rPr>
              <a:t>Our Approach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5526" y="2200647"/>
            <a:ext cx="857140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45526" y="2200647"/>
            <a:ext cx="85714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400" b="1" dirty="0" smtClean="0">
                <a:latin typeface="+mn-lt"/>
                <a:ea typeface="ヒラギノ角ゴ Pro W3" pitchFamily="1" charset="-128"/>
              </a:rPr>
              <a:t>malloc2</a:t>
            </a:r>
            <a:endParaRPr lang="en-US" altLang="zh-CN" sz="1400" b="1" dirty="0">
              <a:latin typeface="+mn-lt"/>
              <a:ea typeface="ヒラギノ角ゴ Pro W3" pitchFamily="1" charset="-128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45526" y="2510397"/>
            <a:ext cx="857140" cy="30744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400" b="1" dirty="0" smtClean="0">
                <a:latin typeface="+mn-lt"/>
                <a:ea typeface="ヒラギノ角ゴ Pro W3" pitchFamily="1" charset="-128"/>
              </a:rPr>
              <a:t>malloc1</a:t>
            </a:r>
            <a:endParaRPr lang="en-US" altLang="zh-CN" sz="1400" b="1" dirty="0">
              <a:latin typeface="+mn-lt"/>
              <a:ea typeface="ヒラギノ角ゴ Pro W3" pitchFamily="1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7731" y="785549"/>
            <a:ext cx="222593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Calibri" pitchFamily="34" charset="0"/>
                <a:ea typeface="+mj-ea"/>
                <a:cs typeface="Calibri" pitchFamily="34" charset="0"/>
              </a:rPr>
              <a:t>Heap Size = </a:t>
            </a:r>
            <a:r>
              <a:rPr lang="en-US" sz="1600" b="1" dirty="0" smtClean="0">
                <a:latin typeface="Calibri" pitchFamily="34" charset="0"/>
                <a:ea typeface="+mj-ea"/>
                <a:cs typeface="Calibri" pitchFamily="34" charset="0"/>
              </a:rPr>
              <a:t>32bytes</a:t>
            </a:r>
          </a:p>
          <a:p>
            <a:pPr algn="ctr">
              <a:defRPr/>
            </a:pPr>
            <a:r>
              <a:rPr lang="en-US" sz="1600" b="1" dirty="0" err="1" smtClean="0">
                <a:latin typeface="Calibri" pitchFamily="34" charset="0"/>
                <a:ea typeface="+mj-ea"/>
                <a:cs typeface="Calibri" pitchFamily="34" charset="0"/>
              </a:rPr>
              <a:t>sizeof</a:t>
            </a:r>
            <a:r>
              <a:rPr lang="en-US" sz="1600" b="1" dirty="0" smtClean="0">
                <a:latin typeface="Calibri" pitchFamily="34" charset="0"/>
                <a:ea typeface="+mj-ea"/>
                <a:cs typeface="Calibri" pitchFamily="34" charset="0"/>
              </a:rPr>
              <a:t>(student)=16bytes</a:t>
            </a:r>
            <a:endParaRPr lang="en-US" sz="1600" b="1" dirty="0">
              <a:latin typeface="Calibri" pitchFamily="34" charset="0"/>
              <a:ea typeface="+mj-ea"/>
              <a:cs typeface="Calibri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15886" y="2692327"/>
            <a:ext cx="504771" cy="261610"/>
            <a:chOff x="4908960" y="3827655"/>
            <a:chExt cx="504771" cy="261610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V="1">
              <a:off x="4908960" y="3953172"/>
              <a:ext cx="218377" cy="1232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</a:schemeClr>
              </a:solidFill>
              <a:headEnd type="triangle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2" name="TextBox 27"/>
            <p:cNvSpPr txBox="1">
              <a:spLocks noChangeArrowheads="1"/>
            </p:cNvSpPr>
            <p:nvPr/>
          </p:nvSpPr>
          <p:spPr bwMode="auto">
            <a:xfrm>
              <a:off x="5049529" y="3827655"/>
              <a:ext cx="36420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i="1" dirty="0"/>
                <a:t>HP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401116" y="2951848"/>
            <a:ext cx="12423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Calibri" pitchFamily="34" charset="0"/>
                <a:ea typeface="+mj-ea"/>
                <a:cs typeface="Calibri" pitchFamily="34" charset="0"/>
              </a:rPr>
              <a:t>Local </a:t>
            </a:r>
            <a:r>
              <a:rPr lang="en-US" sz="1400" b="1" dirty="0">
                <a:latin typeface="Calibri" pitchFamily="34" charset="0"/>
                <a:ea typeface="+mj-ea"/>
                <a:cs typeface="Calibri" pitchFamily="34" charset="0"/>
              </a:rPr>
              <a:t>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24868" y="2947464"/>
            <a:ext cx="134761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Calibri" pitchFamily="34" charset="0"/>
                <a:ea typeface="+mj-ea"/>
                <a:cs typeface="Calibri" pitchFamily="34" charset="0"/>
              </a:rPr>
              <a:t>Global </a:t>
            </a:r>
            <a:r>
              <a:rPr lang="en-US" sz="1400" b="1" dirty="0">
                <a:latin typeface="Calibri" pitchFamily="34" charset="0"/>
                <a:ea typeface="+mj-ea"/>
                <a:cs typeface="Calibri" pitchFamily="34" charset="0"/>
              </a:rPr>
              <a:t>Memory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05854" y="2690161"/>
            <a:ext cx="847976" cy="261610"/>
            <a:chOff x="7927866" y="3807460"/>
            <a:chExt cx="847976" cy="26161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7927866" y="3940472"/>
              <a:ext cx="225534" cy="1589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</a:schemeClr>
              </a:solidFill>
              <a:headEnd type="triangle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0" name="TextBox 35"/>
            <p:cNvSpPr txBox="1">
              <a:spLocks noChangeArrowheads="1"/>
            </p:cNvSpPr>
            <p:nvPr/>
          </p:nvSpPr>
          <p:spPr bwMode="auto">
            <a:xfrm>
              <a:off x="8087833" y="3807460"/>
              <a:ext cx="68800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100" i="1"/>
              </a:lvl1pPr>
            </a:lstStyle>
            <a:p>
              <a:r>
                <a:rPr lang="en-US" altLang="zh-CN" b="1" dirty="0"/>
                <a:t>GM_HP</a:t>
              </a:r>
            </a:p>
          </p:txBody>
        </p:sp>
      </p:grpSp>
      <p:sp>
        <p:nvSpPr>
          <p:cNvPr id="23565" name="矩形 33"/>
          <p:cNvSpPr>
            <a:spLocks noChangeArrowheads="1"/>
          </p:cNvSpPr>
          <p:nvPr/>
        </p:nvSpPr>
        <p:spPr bwMode="auto">
          <a:xfrm>
            <a:off x="228600" y="914400"/>
            <a:ext cx="3353657" cy="3108543"/>
          </a:xfrm>
          <a:prstGeom prst="rect">
            <a:avLst/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 err="1">
                <a:latin typeface="Calibri" pitchFamily="34" charset="0"/>
              </a:rPr>
              <a:t>typedef</a:t>
            </a:r>
            <a:r>
              <a:rPr lang="en-US" altLang="zh-CN" sz="1400" b="1" dirty="0">
                <a:latin typeface="Calibri" pitchFamily="34" charset="0"/>
              </a:rPr>
              <a:t> </a:t>
            </a:r>
            <a:r>
              <a:rPr lang="en-US" altLang="zh-CN" sz="1400" b="1" dirty="0" err="1">
                <a:latin typeface="Calibri" pitchFamily="34" charset="0"/>
              </a:rPr>
              <a:t>struct</a:t>
            </a:r>
            <a:r>
              <a:rPr lang="en-US" altLang="zh-CN" sz="1400" b="1" dirty="0">
                <a:latin typeface="Calibri" pitchFamily="34" charset="0"/>
              </a:rPr>
              <a:t>{</a:t>
            </a:r>
          </a:p>
          <a:p>
            <a:r>
              <a:rPr lang="en-US" altLang="zh-CN" sz="1400" b="1" dirty="0">
                <a:latin typeface="Calibri" pitchFamily="34" charset="0"/>
              </a:rPr>
              <a:t>    </a:t>
            </a:r>
            <a:r>
              <a:rPr lang="en-US" altLang="zh-CN" sz="1400" b="1" dirty="0" err="1">
                <a:latin typeface="Calibri" pitchFamily="34" charset="0"/>
              </a:rPr>
              <a:t>int</a:t>
            </a:r>
            <a:r>
              <a:rPr lang="en-US" altLang="zh-CN" sz="1400" b="1" dirty="0">
                <a:latin typeface="Calibri" pitchFamily="34" charset="0"/>
              </a:rPr>
              <a:t> id;</a:t>
            </a:r>
          </a:p>
          <a:p>
            <a:r>
              <a:rPr lang="en-US" altLang="zh-CN" sz="1400" b="1" dirty="0">
                <a:latin typeface="Calibri" pitchFamily="34" charset="0"/>
              </a:rPr>
              <a:t>    float score;</a:t>
            </a:r>
          </a:p>
          <a:p>
            <a:r>
              <a:rPr lang="en-US" altLang="zh-CN" sz="1400" b="1" dirty="0">
                <a:latin typeface="Calibri" pitchFamily="34" charset="0"/>
              </a:rPr>
              <a:t>}Student;</a:t>
            </a:r>
          </a:p>
          <a:p>
            <a:endParaRPr lang="en-US" altLang="zh-CN" sz="1400" b="1" dirty="0">
              <a:latin typeface="Calibri" pitchFamily="34" charset="0"/>
            </a:endParaRPr>
          </a:p>
          <a:p>
            <a:r>
              <a:rPr lang="en-US" altLang="zh-CN" sz="1400" b="1" dirty="0">
                <a:latin typeface="Calibri" pitchFamily="34" charset="0"/>
              </a:rPr>
              <a:t>main() {</a:t>
            </a:r>
          </a:p>
          <a:p>
            <a:r>
              <a:rPr lang="en-US" altLang="zh-CN" sz="1400" b="1" dirty="0">
                <a:latin typeface="Calibri" pitchFamily="34" charset="0"/>
              </a:rPr>
              <a:t>     for (i=0; i&lt;N; i++)  {</a:t>
            </a:r>
          </a:p>
          <a:p>
            <a:r>
              <a:rPr lang="en-US" altLang="zh-CN" sz="1400" b="1" dirty="0">
                <a:latin typeface="Calibri" pitchFamily="34" charset="0"/>
              </a:rPr>
              <a:t>          student[i] = </a:t>
            </a:r>
            <a:r>
              <a:rPr lang="en-US" altLang="zh-CN" sz="1400" b="1" dirty="0" err="1">
                <a:latin typeface="Calibri" pitchFamily="34" charset="0"/>
              </a:rPr>
              <a:t>malloc</a:t>
            </a:r>
            <a:r>
              <a:rPr lang="en-US" altLang="zh-CN" sz="1400" b="1" dirty="0">
                <a:latin typeface="Calibri" pitchFamily="34" charset="0"/>
              </a:rPr>
              <a:t>( </a:t>
            </a:r>
            <a:r>
              <a:rPr lang="en-US" altLang="zh-CN" sz="1400" b="1" dirty="0" err="1">
                <a:latin typeface="Calibri" pitchFamily="34" charset="0"/>
              </a:rPr>
              <a:t>sizeof</a:t>
            </a:r>
            <a:r>
              <a:rPr lang="en-US" altLang="zh-CN" sz="1400" b="1" dirty="0">
                <a:latin typeface="Calibri" pitchFamily="34" charset="0"/>
              </a:rPr>
              <a:t>(Student) );</a:t>
            </a:r>
          </a:p>
          <a:p>
            <a:r>
              <a:rPr lang="en-US" altLang="zh-CN" sz="1400" b="1" dirty="0">
                <a:latin typeface="Calibri" pitchFamily="34" charset="0"/>
              </a:rPr>
              <a:t>     }</a:t>
            </a:r>
          </a:p>
          <a:p>
            <a:r>
              <a:rPr lang="en-US" altLang="zh-CN" sz="1400" b="1" dirty="0">
                <a:latin typeface="Calibri" pitchFamily="34" charset="0"/>
              </a:rPr>
              <a:t>     </a:t>
            </a:r>
          </a:p>
          <a:p>
            <a:r>
              <a:rPr lang="en-US" altLang="zh-CN" sz="1400" b="1" dirty="0">
                <a:latin typeface="Calibri" pitchFamily="34" charset="0"/>
              </a:rPr>
              <a:t>     for (i=0; i&lt;N; i++)  {</a:t>
            </a:r>
          </a:p>
          <a:p>
            <a:r>
              <a:rPr lang="en-US" altLang="zh-CN" sz="1400" b="1" dirty="0">
                <a:latin typeface="Calibri" pitchFamily="34" charset="0"/>
              </a:rPr>
              <a:t>         student[i].id = i;</a:t>
            </a:r>
          </a:p>
          <a:p>
            <a:r>
              <a:rPr lang="en-US" altLang="zh-CN" sz="1400" b="1" dirty="0">
                <a:latin typeface="Calibri" pitchFamily="34" charset="0"/>
              </a:rPr>
              <a:t>     }</a:t>
            </a:r>
          </a:p>
          <a:p>
            <a:r>
              <a:rPr lang="en-US" altLang="zh-CN" sz="1400" b="1" dirty="0">
                <a:latin typeface="Calibri" pitchFamily="34" charset="0"/>
              </a:rPr>
              <a:t>} </a:t>
            </a:r>
          </a:p>
        </p:txBody>
      </p:sp>
      <p:sp>
        <p:nvSpPr>
          <p:cNvPr id="24" name="Rectangle 5"/>
          <p:cNvSpPr/>
          <p:nvPr/>
        </p:nvSpPr>
        <p:spPr>
          <a:xfrm>
            <a:off x="7156265" y="1046752"/>
            <a:ext cx="844735" cy="1773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712186" y="1074472"/>
            <a:ext cx="857140" cy="30744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400" b="1" dirty="0" smtClean="0">
                <a:latin typeface="+mn-lt"/>
                <a:ea typeface="ヒラギノ角ゴ Pro W3" pitchFamily="1" charset="-128"/>
              </a:rPr>
              <a:t>malloc3</a:t>
            </a:r>
            <a:endParaRPr lang="en-US" altLang="zh-CN" sz="1400" b="1" dirty="0">
              <a:latin typeface="+mn-lt"/>
              <a:ea typeface="ヒラギノ角ゴ Pro W3" pitchFamily="1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8600" y="4038599"/>
            <a:ext cx="48152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mymalloc</a:t>
            </a:r>
            <a:r>
              <a:rPr lang="en-US" altLang="zh-CN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altLang="zh-CN" sz="28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Calibri" pitchFamily="34" charset="0"/>
              <a:buChar char="—"/>
            </a:pPr>
            <a:r>
              <a:rPr lang="en-US" altLang="zh-CN" sz="24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May need to evict older heap objects to global memory</a:t>
            </a:r>
          </a:p>
          <a:p>
            <a:pPr marL="742950" lvl="1" indent="-285750">
              <a:buFont typeface="Calibri" pitchFamily="34" charset="0"/>
              <a:buChar char="—"/>
            </a:pPr>
            <a:r>
              <a:rPr lang="en-US" altLang="zh-CN" sz="24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It may need to allocate more global memory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" y="4038600"/>
            <a:ext cx="41529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malloc</a:t>
            </a:r>
            <a:r>
              <a:rPr lang="en-US" altLang="zh-CN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altLang="zh-CN" sz="28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Calibri" pitchFamily="34" charset="0"/>
              <a:buChar char="—"/>
            </a:pPr>
            <a:r>
              <a:rPr lang="en-US" altLang="zh-CN" sz="24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allocates space in local memory</a:t>
            </a:r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CADC51-35BE-4E48-A16B-CA70254A0F9D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1945 L 0.00243 -0.0416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6297 L 0.00243 -0.0907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2.60528E-6 L 0.27362 -0.0018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2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9 -0.00832 L -0.01129 0.09968 C -0.01129 0.14824 0.01996 0.20837 0.04566 0.20837 L 0.1026 0.20837 " pathEditMode="relative" rAng="0" ptsTypes="FfFF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10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1" animBg="1"/>
      <p:bldP spid="38" grpId="0" animBg="1"/>
      <p:bldP spid="38" grpId="1" animBg="1"/>
      <p:bldP spid="13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62000"/>
          </a:xfrm>
        </p:spPr>
        <p:txBody>
          <a:bodyPr/>
          <a:lstStyle/>
          <a:p>
            <a:pPr algn="l">
              <a:defRPr/>
            </a:pPr>
            <a:r>
              <a:rPr altLang="zh-CN" sz="4000" dirty="0" smtClean="0">
                <a:ea typeface="宋体" pitchFamily="2" charset="-122"/>
              </a:rPr>
              <a:t>How to evict data to global memory?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5102" y="762000"/>
            <a:ext cx="8937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Can use DMA to transfer heap object to global memory</a:t>
            </a:r>
          </a:p>
          <a:p>
            <a:pPr marL="742950" lvl="1" indent="-285750">
              <a:buFont typeface="Calibri" pitchFamily="34" charset="0"/>
              <a:buChar char="—"/>
            </a:pP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DMA is very fast – no core-to-core </a:t>
            </a:r>
            <a:r>
              <a:rPr lang="en-US" altLang="zh-CN" sz="20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But eventually, you can overwrite some other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Need OS 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mediation</a:t>
            </a:r>
            <a:endParaRPr lang="en-US" altLang="zh-CN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3400" y="3859116"/>
            <a:ext cx="1295400" cy="1214336"/>
          </a:xfrm>
          <a:prstGeom prst="rect">
            <a:avLst/>
          </a:prstGeom>
          <a:solidFill>
            <a:srgbClr val="FFE5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Execution Core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4495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 smtClean="0"/>
              <a:t>malloc</a:t>
            </a:r>
            <a:endParaRPr lang="zh-CN" altLang="en-US" sz="1400" b="1" dirty="0"/>
          </a:p>
        </p:txBody>
      </p:sp>
      <p:sp>
        <p:nvSpPr>
          <p:cNvPr id="4" name="矩形 3"/>
          <p:cNvSpPr/>
          <p:nvPr/>
        </p:nvSpPr>
        <p:spPr bwMode="auto">
          <a:xfrm>
            <a:off x="3200400" y="3810000"/>
            <a:ext cx="16002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Main Core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1828800" y="4494980"/>
            <a:ext cx="1379034" cy="8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1600200" y="3842984"/>
            <a:ext cx="304800" cy="1230468"/>
          </a:xfrm>
          <a:custGeom>
            <a:avLst/>
            <a:gdLst>
              <a:gd name="T0" fmla="*/ 2147483647 w 1293"/>
              <a:gd name="T1" fmla="*/ 0 h 10558"/>
              <a:gd name="T2" fmla="*/ 2147483647 w 1293"/>
              <a:gd name="T3" fmla="*/ 2147483647 h 10558"/>
              <a:gd name="T4" fmla="*/ 2147483647 w 1293"/>
              <a:gd name="T5" fmla="*/ 2147483647 h 10558"/>
              <a:gd name="T6" fmla="*/ 2147483647 w 1293"/>
              <a:gd name="T7" fmla="*/ 2147483647 h 10558"/>
              <a:gd name="T8" fmla="*/ 2147483647 w 1293"/>
              <a:gd name="T9" fmla="*/ 2147483647 h 10558"/>
              <a:gd name="T10" fmla="*/ 2147483647 w 1293"/>
              <a:gd name="T11" fmla="*/ 2147483647 h 10558"/>
              <a:gd name="T12" fmla="*/ 2147483647 w 1293"/>
              <a:gd name="T13" fmla="*/ 2147483647 h 10558"/>
              <a:gd name="T14" fmla="*/ 2147483647 w 1293"/>
              <a:gd name="T15" fmla="*/ 2147483647 h 10558"/>
              <a:gd name="T16" fmla="*/ 2147483647 w 1293"/>
              <a:gd name="T17" fmla="*/ 2147483647 h 10558"/>
              <a:gd name="T18" fmla="*/ 2147483647 w 1293"/>
              <a:gd name="T19" fmla="*/ 2147483647 h 10558"/>
              <a:gd name="T20" fmla="*/ 2147483647 w 1293"/>
              <a:gd name="T21" fmla="*/ 2147483647 h 10558"/>
              <a:gd name="T22" fmla="*/ 0 w 1293"/>
              <a:gd name="T23" fmla="*/ 0 h 10558"/>
              <a:gd name="T24" fmla="*/ 1293 w 1293"/>
              <a:gd name="T25" fmla="*/ 10558 h 10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1293" h="10558">
                <a:moveTo>
                  <a:pt x="273" y="0"/>
                </a:moveTo>
                <a:cubicBezTo>
                  <a:pt x="0" y="383"/>
                  <a:pt x="196" y="865"/>
                  <a:pt x="441" y="1191"/>
                </a:cubicBezTo>
                <a:cubicBezTo>
                  <a:pt x="712" y="1552"/>
                  <a:pt x="867" y="1984"/>
                  <a:pt x="860" y="2420"/>
                </a:cubicBezTo>
                <a:cubicBezTo>
                  <a:pt x="855" y="2822"/>
                  <a:pt x="836" y="3220"/>
                  <a:pt x="609" y="3611"/>
                </a:cubicBezTo>
                <a:cubicBezTo>
                  <a:pt x="406" y="3960"/>
                  <a:pt x="337" y="4526"/>
                  <a:pt x="692" y="4801"/>
                </a:cubicBezTo>
                <a:cubicBezTo>
                  <a:pt x="1292" y="5267"/>
                  <a:pt x="1027" y="6066"/>
                  <a:pt x="860" y="6548"/>
                </a:cubicBezTo>
                <a:cubicBezTo>
                  <a:pt x="725" y="6943"/>
                  <a:pt x="607" y="7338"/>
                  <a:pt x="651" y="7739"/>
                </a:cubicBezTo>
                <a:cubicBezTo>
                  <a:pt x="693" y="8137"/>
                  <a:pt x="1249" y="8429"/>
                  <a:pt x="1029" y="8930"/>
                </a:cubicBezTo>
                <a:cubicBezTo>
                  <a:pt x="857" y="9317"/>
                  <a:pt x="662" y="9691"/>
                  <a:pt x="650" y="10120"/>
                </a:cubicBezTo>
                <a:lnTo>
                  <a:pt x="693" y="10517"/>
                </a:lnTo>
                <a:lnTo>
                  <a:pt x="735" y="10557"/>
                </a:lnTo>
              </a:path>
            </a:pathLst>
          </a:custGeom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82945" tIns="41473" rIns="82945" bIns="41473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3276600" y="3859116"/>
            <a:ext cx="274319" cy="1855883"/>
          </a:xfrm>
          <a:custGeom>
            <a:avLst/>
            <a:gdLst>
              <a:gd name="T0" fmla="*/ 2147483647 w 1293"/>
              <a:gd name="T1" fmla="*/ 0 h 10558"/>
              <a:gd name="T2" fmla="*/ 2147483647 w 1293"/>
              <a:gd name="T3" fmla="*/ 2147483647 h 10558"/>
              <a:gd name="T4" fmla="*/ 2147483647 w 1293"/>
              <a:gd name="T5" fmla="*/ 2147483647 h 10558"/>
              <a:gd name="T6" fmla="*/ 2147483647 w 1293"/>
              <a:gd name="T7" fmla="*/ 2147483647 h 10558"/>
              <a:gd name="T8" fmla="*/ 2147483647 w 1293"/>
              <a:gd name="T9" fmla="*/ 2147483647 h 10558"/>
              <a:gd name="T10" fmla="*/ 2147483647 w 1293"/>
              <a:gd name="T11" fmla="*/ 2147483647 h 10558"/>
              <a:gd name="T12" fmla="*/ 2147483647 w 1293"/>
              <a:gd name="T13" fmla="*/ 2147483647 h 10558"/>
              <a:gd name="T14" fmla="*/ 2147483647 w 1293"/>
              <a:gd name="T15" fmla="*/ 2147483647 h 10558"/>
              <a:gd name="T16" fmla="*/ 2147483647 w 1293"/>
              <a:gd name="T17" fmla="*/ 2147483647 h 10558"/>
              <a:gd name="T18" fmla="*/ 2147483647 w 1293"/>
              <a:gd name="T19" fmla="*/ 2147483647 h 10558"/>
              <a:gd name="T20" fmla="*/ 2147483647 w 1293"/>
              <a:gd name="T21" fmla="*/ 2147483647 h 10558"/>
              <a:gd name="T22" fmla="*/ 0 w 1293"/>
              <a:gd name="T23" fmla="*/ 0 h 10558"/>
              <a:gd name="T24" fmla="*/ 1293 w 1293"/>
              <a:gd name="T25" fmla="*/ 10558 h 10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1293" h="10558">
                <a:moveTo>
                  <a:pt x="273" y="0"/>
                </a:moveTo>
                <a:cubicBezTo>
                  <a:pt x="0" y="383"/>
                  <a:pt x="196" y="865"/>
                  <a:pt x="441" y="1191"/>
                </a:cubicBezTo>
                <a:cubicBezTo>
                  <a:pt x="712" y="1552"/>
                  <a:pt x="867" y="1984"/>
                  <a:pt x="860" y="2420"/>
                </a:cubicBezTo>
                <a:cubicBezTo>
                  <a:pt x="855" y="2822"/>
                  <a:pt x="836" y="3220"/>
                  <a:pt x="609" y="3611"/>
                </a:cubicBezTo>
                <a:cubicBezTo>
                  <a:pt x="406" y="3960"/>
                  <a:pt x="337" y="4526"/>
                  <a:pt x="692" y="4801"/>
                </a:cubicBezTo>
                <a:cubicBezTo>
                  <a:pt x="1292" y="5267"/>
                  <a:pt x="1027" y="6066"/>
                  <a:pt x="860" y="6548"/>
                </a:cubicBezTo>
                <a:cubicBezTo>
                  <a:pt x="725" y="6943"/>
                  <a:pt x="607" y="7338"/>
                  <a:pt x="651" y="7739"/>
                </a:cubicBezTo>
                <a:cubicBezTo>
                  <a:pt x="693" y="8137"/>
                  <a:pt x="1249" y="8429"/>
                  <a:pt x="1029" y="8930"/>
                </a:cubicBezTo>
                <a:cubicBezTo>
                  <a:pt x="857" y="9317"/>
                  <a:pt x="662" y="9691"/>
                  <a:pt x="650" y="10120"/>
                </a:cubicBezTo>
                <a:lnTo>
                  <a:pt x="693" y="10517"/>
                </a:lnTo>
                <a:lnTo>
                  <a:pt x="735" y="10557"/>
                </a:lnTo>
              </a:path>
            </a:pathLst>
          </a:custGeom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82945" tIns="41473" rIns="82945" bIns="41473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07834" y="4495800"/>
            <a:ext cx="15927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malloc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5562600" y="3581400"/>
            <a:ext cx="990600" cy="228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Global Memory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562600" y="4441902"/>
            <a:ext cx="990600" cy="3205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4800600" y="4494980"/>
            <a:ext cx="762000" cy="8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flipH="1">
            <a:off x="4800600" y="47244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stCxn id="4" idx="1"/>
          </p:cNvCxnSpPr>
          <p:nvPr/>
        </p:nvCxnSpPr>
        <p:spPr bwMode="auto">
          <a:xfrm flipH="1">
            <a:off x="1828800" y="4762500"/>
            <a:ext cx="1371600" cy="245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矩形 63"/>
          <p:cNvSpPr/>
          <p:nvPr/>
        </p:nvSpPr>
        <p:spPr bwMode="auto">
          <a:xfrm>
            <a:off x="3581400" y="2057400"/>
            <a:ext cx="1295400" cy="1082696"/>
          </a:xfrm>
          <a:prstGeom prst="rect">
            <a:avLst/>
          </a:prstGeom>
          <a:solidFill>
            <a:srgbClr val="FFE5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Execution Core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81400" y="261836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 smtClean="0"/>
              <a:t>malloc</a:t>
            </a:r>
            <a:endParaRPr lang="zh-CN" altLang="en-US" sz="1400" b="1" dirty="0"/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4876800" y="2613102"/>
            <a:ext cx="2971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圆角矩形 73"/>
          <p:cNvSpPr/>
          <p:nvPr/>
        </p:nvSpPr>
        <p:spPr bwMode="auto">
          <a:xfrm>
            <a:off x="7848600" y="1752600"/>
            <a:ext cx="990600" cy="228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Global Memory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7848600" y="2613102"/>
            <a:ext cx="990600" cy="238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7848600" y="3099592"/>
            <a:ext cx="990600" cy="939008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80" name="直接箭头连接符 79"/>
          <p:cNvCxnSpPr>
            <a:stCxn id="64" idx="3"/>
            <a:endCxn id="74" idx="1"/>
          </p:cNvCxnSpPr>
          <p:nvPr/>
        </p:nvCxnSpPr>
        <p:spPr bwMode="auto">
          <a:xfrm>
            <a:off x="4876800" y="2598748"/>
            <a:ext cx="2971800" cy="2968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>
            <a:stCxn id="64" idx="3"/>
          </p:cNvCxnSpPr>
          <p:nvPr/>
        </p:nvCxnSpPr>
        <p:spPr bwMode="auto">
          <a:xfrm>
            <a:off x="4876800" y="2598748"/>
            <a:ext cx="2971800" cy="5530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562" name="TextBox 23561"/>
          <p:cNvSpPr txBox="1"/>
          <p:nvPr/>
        </p:nvSpPr>
        <p:spPr>
          <a:xfrm>
            <a:off x="5905500" y="215657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DMA</a:t>
            </a:r>
            <a:endParaRPr lang="zh-CN" altLang="en-US" b="1" dirty="0"/>
          </a:p>
        </p:txBody>
      </p:sp>
      <p:sp>
        <p:nvSpPr>
          <p:cNvPr id="83" name="圆角矩形 82"/>
          <p:cNvSpPr/>
          <p:nvPr/>
        </p:nvSpPr>
        <p:spPr bwMode="auto">
          <a:xfrm>
            <a:off x="7848600" y="2614658"/>
            <a:ext cx="990600" cy="4080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7857704" y="2613102"/>
            <a:ext cx="990600" cy="7396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圆角矩形 89"/>
          <p:cNvSpPr/>
          <p:nvPr/>
        </p:nvSpPr>
        <p:spPr bwMode="auto">
          <a:xfrm>
            <a:off x="5560741" y="4812475"/>
            <a:ext cx="990600" cy="54570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5560741" y="5398961"/>
            <a:ext cx="990600" cy="3205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Freeform 2"/>
          <p:cNvSpPr>
            <a:spLocks noChangeArrowheads="1"/>
          </p:cNvSpPr>
          <p:nvPr/>
        </p:nvSpPr>
        <p:spPr bwMode="auto">
          <a:xfrm>
            <a:off x="4648200" y="2051824"/>
            <a:ext cx="304800" cy="1099939"/>
          </a:xfrm>
          <a:custGeom>
            <a:avLst/>
            <a:gdLst>
              <a:gd name="T0" fmla="*/ 2147483647 w 1293"/>
              <a:gd name="T1" fmla="*/ 0 h 10558"/>
              <a:gd name="T2" fmla="*/ 2147483647 w 1293"/>
              <a:gd name="T3" fmla="*/ 2147483647 h 10558"/>
              <a:gd name="T4" fmla="*/ 2147483647 w 1293"/>
              <a:gd name="T5" fmla="*/ 2147483647 h 10558"/>
              <a:gd name="T6" fmla="*/ 2147483647 w 1293"/>
              <a:gd name="T7" fmla="*/ 2147483647 h 10558"/>
              <a:gd name="T8" fmla="*/ 2147483647 w 1293"/>
              <a:gd name="T9" fmla="*/ 2147483647 h 10558"/>
              <a:gd name="T10" fmla="*/ 2147483647 w 1293"/>
              <a:gd name="T11" fmla="*/ 2147483647 h 10558"/>
              <a:gd name="T12" fmla="*/ 2147483647 w 1293"/>
              <a:gd name="T13" fmla="*/ 2147483647 h 10558"/>
              <a:gd name="T14" fmla="*/ 2147483647 w 1293"/>
              <a:gd name="T15" fmla="*/ 2147483647 h 10558"/>
              <a:gd name="T16" fmla="*/ 2147483647 w 1293"/>
              <a:gd name="T17" fmla="*/ 2147483647 h 10558"/>
              <a:gd name="T18" fmla="*/ 2147483647 w 1293"/>
              <a:gd name="T19" fmla="*/ 2147483647 h 10558"/>
              <a:gd name="T20" fmla="*/ 2147483647 w 1293"/>
              <a:gd name="T21" fmla="*/ 2147483647 h 10558"/>
              <a:gd name="T22" fmla="*/ 0 w 1293"/>
              <a:gd name="T23" fmla="*/ 0 h 10558"/>
              <a:gd name="T24" fmla="*/ 1293 w 1293"/>
              <a:gd name="T25" fmla="*/ 10558 h 10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1293" h="10558">
                <a:moveTo>
                  <a:pt x="273" y="0"/>
                </a:moveTo>
                <a:cubicBezTo>
                  <a:pt x="0" y="383"/>
                  <a:pt x="196" y="865"/>
                  <a:pt x="441" y="1191"/>
                </a:cubicBezTo>
                <a:cubicBezTo>
                  <a:pt x="712" y="1552"/>
                  <a:pt x="867" y="1984"/>
                  <a:pt x="860" y="2420"/>
                </a:cubicBezTo>
                <a:cubicBezTo>
                  <a:pt x="855" y="2822"/>
                  <a:pt x="836" y="3220"/>
                  <a:pt x="609" y="3611"/>
                </a:cubicBezTo>
                <a:cubicBezTo>
                  <a:pt x="406" y="3960"/>
                  <a:pt x="337" y="4526"/>
                  <a:pt x="692" y="4801"/>
                </a:cubicBezTo>
                <a:cubicBezTo>
                  <a:pt x="1292" y="5267"/>
                  <a:pt x="1027" y="6066"/>
                  <a:pt x="860" y="6548"/>
                </a:cubicBezTo>
                <a:cubicBezTo>
                  <a:pt x="725" y="6943"/>
                  <a:pt x="607" y="7338"/>
                  <a:pt x="651" y="7739"/>
                </a:cubicBezTo>
                <a:cubicBezTo>
                  <a:pt x="693" y="8137"/>
                  <a:pt x="1249" y="8429"/>
                  <a:pt x="1029" y="8930"/>
                </a:cubicBezTo>
                <a:cubicBezTo>
                  <a:pt x="857" y="9317"/>
                  <a:pt x="662" y="9691"/>
                  <a:pt x="650" y="10120"/>
                </a:cubicBezTo>
                <a:lnTo>
                  <a:pt x="693" y="10517"/>
                </a:lnTo>
                <a:lnTo>
                  <a:pt x="735" y="10557"/>
                </a:lnTo>
              </a:path>
            </a:pathLst>
          </a:custGeom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82945" tIns="41473" rIns="82945" bIns="41473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97614" y="5943600"/>
            <a:ext cx="626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Thread communication between cores is slow!</a:t>
            </a:r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447800" cy="457200"/>
          </a:xfrm>
        </p:spPr>
        <p:txBody>
          <a:bodyPr/>
          <a:lstStyle/>
          <a:p>
            <a:pPr>
              <a:defRPr/>
            </a:pPr>
            <a:fld id="{A5163D42-1A85-40DF-9184-9E89CF9B6C9B}" type="datetime1">
              <a:rPr lang="zh-CN" altLang="en-US" smtClean="0"/>
              <a:pPr>
                <a:defRPr/>
              </a:pPr>
              <a:t>2010/10/27</a:t>
            </a:fld>
            <a:endParaRPr lang="en-US" altLang="zh-CN" dirty="0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>
          <a:xfrm>
            <a:off x="2438400" y="6400800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3" grpId="0" animBg="1"/>
      <p:bldP spid="75" grpId="0" animBg="1"/>
      <p:bldP spid="83" grpId="0" animBg="1"/>
      <p:bldP spid="84" grpId="0" animBg="1"/>
      <p:bldP spid="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62000"/>
          </a:xfrm>
        </p:spPr>
        <p:txBody>
          <a:bodyPr/>
          <a:lstStyle/>
          <a:p>
            <a:pPr algn="l">
              <a:defRPr/>
            </a:pPr>
            <a:r>
              <a:rPr altLang="zh-CN" sz="4000" dirty="0" smtClean="0">
                <a:ea typeface="宋体" pitchFamily="2" charset="-122"/>
              </a:rPr>
              <a:t>Hybrid DMA + Communication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5102" y="927536"/>
            <a:ext cx="8937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Can use DMA to transfer heap object to global memory</a:t>
            </a:r>
          </a:p>
          <a:p>
            <a:pPr marL="742950" lvl="1" indent="-285750">
              <a:buFont typeface="Calibri" pitchFamily="34" charset="0"/>
              <a:buChar char="—"/>
            </a:pP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DMA is very fast – no core-to-core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But eventually, you can overwrite some other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Need OS 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mediation</a:t>
            </a: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452250" y="2906915"/>
            <a:ext cx="3657600" cy="1284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>
              <a:defRPr/>
            </a:pPr>
            <a:r>
              <a:rPr lang="en-US" altLang="zh-CN" sz="1300" b="1" dirty="0"/>
              <a:t>malloc() </a:t>
            </a:r>
            <a:r>
              <a:rPr lang="en-US" altLang="zh-CN" sz="1300" b="1" dirty="0" smtClean="0"/>
              <a:t>{</a:t>
            </a:r>
            <a:endParaRPr lang="en-US" altLang="zh-CN" sz="1300" b="1" dirty="0"/>
          </a:p>
          <a:p>
            <a:pPr>
              <a:defRPr/>
            </a:pPr>
            <a:r>
              <a:rPr lang="en-US" altLang="zh-CN" sz="1300" b="1" dirty="0" smtClean="0">
                <a:solidFill>
                  <a:schemeClr val="accent2"/>
                </a:solidFill>
              </a:rPr>
              <a:t> if</a:t>
            </a:r>
            <a:r>
              <a:rPr lang="en-US" altLang="zh-CN" sz="1300" b="1" dirty="0" smtClean="0"/>
              <a:t> </a:t>
            </a:r>
            <a:r>
              <a:rPr lang="en-US" altLang="zh-CN" sz="1300" b="1" dirty="0"/>
              <a:t>(enough space </a:t>
            </a:r>
            <a:r>
              <a:rPr lang="en-US" altLang="zh-CN" sz="1300" b="1" dirty="0" smtClean="0"/>
              <a:t>in global </a:t>
            </a:r>
            <a:r>
              <a:rPr lang="en-US" altLang="zh-CN" sz="1300" b="1" dirty="0"/>
              <a:t>memory) </a:t>
            </a:r>
            <a:r>
              <a:rPr lang="en-US" altLang="zh-CN" sz="1300" b="1" dirty="0" smtClean="0">
                <a:solidFill>
                  <a:schemeClr val="accent2"/>
                </a:solidFill>
              </a:rPr>
              <a:t>then</a:t>
            </a:r>
            <a:endParaRPr lang="en-US" altLang="zh-CN" sz="13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altLang="zh-CN" sz="1300" b="1" dirty="0">
                <a:solidFill>
                  <a:schemeClr val="accent2"/>
                </a:solidFill>
              </a:rPr>
              <a:t>  </a:t>
            </a:r>
            <a:r>
              <a:rPr lang="en-US" altLang="zh-CN" sz="1300" b="1" dirty="0" smtClean="0">
                <a:solidFill>
                  <a:schemeClr val="accent2"/>
                </a:solidFill>
              </a:rPr>
              <a:t>  </a:t>
            </a:r>
            <a:r>
              <a:rPr lang="en-US" altLang="zh-CN" sz="1300" b="1" dirty="0" smtClean="0"/>
              <a:t>write function frame </a:t>
            </a:r>
            <a:r>
              <a:rPr lang="en-US" altLang="zh-CN" sz="1300" b="1" dirty="0"/>
              <a:t>using </a:t>
            </a:r>
            <a:r>
              <a:rPr lang="en-US" altLang="zh-CN" sz="1300" b="1" dirty="0" smtClean="0"/>
              <a:t>DMA</a:t>
            </a:r>
            <a:r>
              <a:rPr lang="en-US" altLang="zh-CN" sz="1300" dirty="0" smtClean="0"/>
              <a:t> </a:t>
            </a:r>
            <a:endParaRPr lang="en-US" altLang="zh-CN" sz="1300" dirty="0"/>
          </a:p>
          <a:p>
            <a:r>
              <a:rPr lang="en-US" altLang="zh-CN" sz="1300" b="1" dirty="0" smtClean="0">
                <a:solidFill>
                  <a:schemeClr val="accent2"/>
                </a:solidFill>
              </a:rPr>
              <a:t> else</a:t>
            </a:r>
            <a:r>
              <a:rPr lang="en-US" altLang="zh-CN" sz="1300" b="1" dirty="0" smtClean="0"/>
              <a:t>  </a:t>
            </a:r>
          </a:p>
          <a:p>
            <a:r>
              <a:rPr lang="en-US" altLang="zh-CN" sz="1300" b="1" dirty="0" smtClean="0"/>
              <a:t>    request more space in global memory</a:t>
            </a:r>
            <a:endParaRPr lang="en-US" altLang="zh-CN" sz="1300" b="1" dirty="0"/>
          </a:p>
          <a:p>
            <a:pPr>
              <a:defRPr/>
            </a:pPr>
            <a:r>
              <a:rPr lang="en-US" altLang="zh-CN" sz="1300" b="1" dirty="0"/>
              <a:t>}</a:t>
            </a:r>
            <a:endParaRPr lang="zh-CN" altLang="en-US" sz="1300" b="1" dirty="0"/>
          </a:p>
        </p:txBody>
      </p:sp>
      <p:sp>
        <p:nvSpPr>
          <p:cNvPr id="50" name="Freeform 2"/>
          <p:cNvSpPr>
            <a:spLocks noChangeArrowheads="1"/>
          </p:cNvSpPr>
          <p:nvPr/>
        </p:nvSpPr>
        <p:spPr bwMode="auto">
          <a:xfrm>
            <a:off x="3957450" y="2906915"/>
            <a:ext cx="67327" cy="1265204"/>
          </a:xfrm>
          <a:custGeom>
            <a:avLst/>
            <a:gdLst>
              <a:gd name="T0" fmla="*/ 2147483647 w 1293"/>
              <a:gd name="T1" fmla="*/ 0 h 10558"/>
              <a:gd name="T2" fmla="*/ 2147483647 w 1293"/>
              <a:gd name="T3" fmla="*/ 2147483647 h 10558"/>
              <a:gd name="T4" fmla="*/ 2147483647 w 1293"/>
              <a:gd name="T5" fmla="*/ 2147483647 h 10558"/>
              <a:gd name="T6" fmla="*/ 2147483647 w 1293"/>
              <a:gd name="T7" fmla="*/ 2147483647 h 10558"/>
              <a:gd name="T8" fmla="*/ 2147483647 w 1293"/>
              <a:gd name="T9" fmla="*/ 2147483647 h 10558"/>
              <a:gd name="T10" fmla="*/ 2147483647 w 1293"/>
              <a:gd name="T11" fmla="*/ 2147483647 h 10558"/>
              <a:gd name="T12" fmla="*/ 2147483647 w 1293"/>
              <a:gd name="T13" fmla="*/ 2147483647 h 10558"/>
              <a:gd name="T14" fmla="*/ 2147483647 w 1293"/>
              <a:gd name="T15" fmla="*/ 2147483647 h 10558"/>
              <a:gd name="T16" fmla="*/ 2147483647 w 1293"/>
              <a:gd name="T17" fmla="*/ 2147483647 h 10558"/>
              <a:gd name="T18" fmla="*/ 2147483647 w 1293"/>
              <a:gd name="T19" fmla="*/ 2147483647 h 10558"/>
              <a:gd name="T20" fmla="*/ 2147483647 w 1293"/>
              <a:gd name="T21" fmla="*/ 2147483647 h 10558"/>
              <a:gd name="T22" fmla="*/ 0 w 1293"/>
              <a:gd name="T23" fmla="*/ 0 h 10558"/>
              <a:gd name="T24" fmla="*/ 1293 w 1293"/>
              <a:gd name="T25" fmla="*/ 10558 h 10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1293" h="10558">
                <a:moveTo>
                  <a:pt x="273" y="0"/>
                </a:moveTo>
                <a:cubicBezTo>
                  <a:pt x="0" y="383"/>
                  <a:pt x="196" y="865"/>
                  <a:pt x="441" y="1191"/>
                </a:cubicBezTo>
                <a:cubicBezTo>
                  <a:pt x="712" y="1552"/>
                  <a:pt x="867" y="1984"/>
                  <a:pt x="860" y="2420"/>
                </a:cubicBezTo>
                <a:cubicBezTo>
                  <a:pt x="855" y="2822"/>
                  <a:pt x="836" y="3220"/>
                  <a:pt x="609" y="3611"/>
                </a:cubicBezTo>
                <a:cubicBezTo>
                  <a:pt x="406" y="3960"/>
                  <a:pt x="337" y="4526"/>
                  <a:pt x="692" y="4801"/>
                </a:cubicBezTo>
                <a:cubicBezTo>
                  <a:pt x="1292" y="5267"/>
                  <a:pt x="1027" y="6066"/>
                  <a:pt x="860" y="6548"/>
                </a:cubicBezTo>
                <a:cubicBezTo>
                  <a:pt x="725" y="6943"/>
                  <a:pt x="607" y="7338"/>
                  <a:pt x="651" y="7739"/>
                </a:cubicBezTo>
                <a:cubicBezTo>
                  <a:pt x="693" y="8137"/>
                  <a:pt x="1249" y="8429"/>
                  <a:pt x="1029" y="8930"/>
                </a:cubicBezTo>
                <a:cubicBezTo>
                  <a:pt x="857" y="9317"/>
                  <a:pt x="662" y="9691"/>
                  <a:pt x="650" y="10120"/>
                </a:cubicBezTo>
                <a:lnTo>
                  <a:pt x="693" y="10517"/>
                </a:lnTo>
                <a:lnTo>
                  <a:pt x="735" y="10557"/>
                </a:lnTo>
              </a:path>
            </a:pathLst>
          </a:custGeom>
          <a:ln w="19050">
            <a:solidFill>
              <a:srgbClr val="FF0000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82945" tIns="41473" rIns="82945" bIns="41473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76050" y="4267200"/>
            <a:ext cx="38862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zh-CN" sz="1500" b="1" dirty="0">
                <a:solidFill>
                  <a:srgbClr val="000000"/>
                </a:solidFill>
              </a:rPr>
              <a:t>Execution </a:t>
            </a:r>
            <a:r>
              <a:rPr lang="en-GB" altLang="zh-CN" sz="1500" b="1" dirty="0">
                <a:solidFill>
                  <a:srgbClr val="000000"/>
                </a:solidFill>
              </a:rPr>
              <a:t>Thread on execution core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755963" y="3084378"/>
            <a:ext cx="344487" cy="26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US" altLang="zh-CN" sz="1200" b="1" dirty="0"/>
              <a:t>S</a:t>
            </a:r>
          </a:p>
        </p:txBody>
      </p:sp>
      <p:sp>
        <p:nvSpPr>
          <p:cNvPr id="55" name="Rectangle 41"/>
          <p:cNvSpPr/>
          <p:nvPr/>
        </p:nvSpPr>
        <p:spPr bwMode="auto">
          <a:xfrm>
            <a:off x="7814950" y="3194839"/>
            <a:ext cx="914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/>
          <a:p>
            <a:pPr defTabSz="414726" hangingPunct="0">
              <a:lnSpc>
                <a:spcPct val="87000"/>
              </a:lnSpc>
              <a:buClr>
                <a:srgbClr val="000000"/>
              </a:buClr>
              <a:buSzPct val="100000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56" name="Straight Arrow Connector 46"/>
          <p:cNvCxnSpPr>
            <a:cxnSpLocks noChangeShapeType="1"/>
          </p:cNvCxnSpPr>
          <p:nvPr/>
        </p:nvCxnSpPr>
        <p:spPr bwMode="auto">
          <a:xfrm flipV="1">
            <a:off x="4131458" y="3808171"/>
            <a:ext cx="1623951" cy="1831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505331" y="3886200"/>
            <a:ext cx="838200" cy="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1200" b="1" dirty="0" err="1" smtClean="0"/>
              <a:t>startAddr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endAddr</a:t>
            </a:r>
            <a:endParaRPr lang="en-US" altLang="zh-CN" sz="1200" b="1" dirty="0"/>
          </a:p>
        </p:txBody>
      </p:sp>
      <p:sp>
        <p:nvSpPr>
          <p:cNvPr id="59" name="椭圆 58"/>
          <p:cNvSpPr>
            <a:spLocks noChangeArrowheads="1"/>
          </p:cNvSpPr>
          <p:nvPr/>
        </p:nvSpPr>
        <p:spPr bwMode="auto">
          <a:xfrm>
            <a:off x="4352098" y="2971800"/>
            <a:ext cx="1143000" cy="1600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60" name="TextBox 38"/>
          <p:cNvSpPr txBox="1">
            <a:spLocks noChangeArrowheads="1"/>
          </p:cNvSpPr>
          <p:nvPr/>
        </p:nvSpPr>
        <p:spPr bwMode="auto">
          <a:xfrm>
            <a:off x="4186050" y="3353131"/>
            <a:ext cx="14573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 altLang="zh-CN" sz="1300" b="1" dirty="0">
                <a:solidFill>
                  <a:srgbClr val="262699"/>
                </a:solidFill>
              </a:rPr>
              <a:t>mail-box based communication</a:t>
            </a:r>
            <a:endParaRPr lang="zh-CN" altLang="en-US" sz="1300" b="1" dirty="0">
              <a:solidFill>
                <a:srgbClr val="262699"/>
              </a:solidFill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7467600" y="4953000"/>
            <a:ext cx="1600200" cy="535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zh-CN" sz="1500" b="1" dirty="0" smtClean="0">
                <a:solidFill>
                  <a:srgbClr val="000000"/>
                </a:solidFill>
              </a:rPr>
              <a:t>Global Memory </a:t>
            </a:r>
            <a:endParaRPr lang="en-US" altLang="zh-CN" sz="1500" b="1" dirty="0">
              <a:solidFill>
                <a:srgbClr val="000000"/>
              </a:solidFill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735122" y="2971800"/>
            <a:ext cx="1349990" cy="11430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endParaRPr lang="en-US" altLang="zh-CN" sz="1300" b="1"/>
          </a:p>
        </p:txBody>
      </p:sp>
      <p:sp>
        <p:nvSpPr>
          <p:cNvPr id="61" name="TextBox 46"/>
          <p:cNvSpPr txBox="1">
            <a:spLocks noChangeArrowheads="1"/>
          </p:cNvSpPr>
          <p:nvPr/>
        </p:nvSpPr>
        <p:spPr bwMode="auto">
          <a:xfrm>
            <a:off x="5842784" y="3262750"/>
            <a:ext cx="1099119" cy="54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1500" b="1" dirty="0">
                <a:solidFill>
                  <a:schemeClr val="tx2"/>
                </a:solidFill>
              </a:rPr>
              <a:t>allocate </a:t>
            </a:r>
            <a:endParaRPr lang="en-US" altLang="zh-CN" sz="1500" b="1" dirty="0" smtClean="0">
              <a:solidFill>
                <a:schemeClr val="tx2"/>
              </a:solidFill>
            </a:endParaRPr>
          </a:p>
          <a:p>
            <a:r>
              <a:rPr lang="en-US" altLang="zh-CN" sz="1500" b="1" dirty="0" smtClean="0">
                <a:solidFill>
                  <a:schemeClr val="tx2"/>
                </a:solidFill>
              </a:rPr>
              <a:t>≥</a:t>
            </a:r>
            <a:r>
              <a:rPr lang="en-US" altLang="zh-CN" sz="1500" b="1" i="1" dirty="0">
                <a:solidFill>
                  <a:schemeClr val="tx2"/>
                </a:solidFill>
              </a:rPr>
              <a:t>S space</a:t>
            </a:r>
            <a:endParaRPr lang="zh-CN" altLang="en-US" sz="1500" b="1" i="1" dirty="0">
              <a:solidFill>
                <a:schemeClr val="tx2"/>
              </a:solidFill>
            </a:endParaRPr>
          </a:p>
        </p:txBody>
      </p:sp>
      <p:sp>
        <p:nvSpPr>
          <p:cNvPr id="66" name="Freeform 36"/>
          <p:cNvSpPr>
            <a:spLocks noChangeArrowheads="1"/>
          </p:cNvSpPr>
          <p:nvPr/>
        </p:nvSpPr>
        <p:spPr bwMode="auto">
          <a:xfrm>
            <a:off x="4131458" y="2590800"/>
            <a:ext cx="3683492" cy="609600"/>
          </a:xfrm>
          <a:custGeom>
            <a:avLst/>
            <a:gdLst>
              <a:gd name="T0" fmla="*/ 0 w 4557712"/>
              <a:gd name="T1" fmla="*/ 79 h 2090737"/>
              <a:gd name="T2" fmla="*/ 52467 w 4557712"/>
              <a:gd name="T3" fmla="*/ 51 h 2090737"/>
              <a:gd name="T4" fmla="*/ 125922 w 4557712"/>
              <a:gd name="T5" fmla="*/ 14 h 2090737"/>
              <a:gd name="T6" fmla="*/ 239853 w 4557712"/>
              <a:gd name="T7" fmla="*/ 4 h 2090737"/>
              <a:gd name="T8" fmla="*/ 364275 w 4557712"/>
              <a:gd name="T9" fmla="*/ 13 h 2090737"/>
              <a:gd name="T10" fmla="*/ 478205 w 4557712"/>
              <a:gd name="T11" fmla="*/ 79 h 2090737"/>
              <a:gd name="T12" fmla="*/ 478205 w 4557712"/>
              <a:gd name="T13" fmla="*/ 79 h 2090737"/>
              <a:gd name="T14" fmla="*/ 478205 w 4557712"/>
              <a:gd name="T15" fmla="*/ 79 h 20907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557712"/>
              <a:gd name="T25" fmla="*/ 0 h 2090737"/>
              <a:gd name="T26" fmla="*/ 4557712 w 4557712"/>
              <a:gd name="T27" fmla="*/ 2090737 h 209073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557712" h="2090737">
                <a:moveTo>
                  <a:pt x="0" y="2090737"/>
                </a:moveTo>
                <a:cubicBezTo>
                  <a:pt x="150018" y="1854993"/>
                  <a:pt x="300037" y="1619250"/>
                  <a:pt x="500062" y="1333500"/>
                </a:cubicBezTo>
                <a:cubicBezTo>
                  <a:pt x="700087" y="1047750"/>
                  <a:pt x="902494" y="583406"/>
                  <a:pt x="1200150" y="376237"/>
                </a:cubicBezTo>
                <a:cubicBezTo>
                  <a:pt x="1497806" y="169068"/>
                  <a:pt x="1907381" y="97631"/>
                  <a:pt x="2286000" y="90487"/>
                </a:cubicBezTo>
                <a:cubicBezTo>
                  <a:pt x="2664619" y="83343"/>
                  <a:pt x="3093243" y="0"/>
                  <a:pt x="3471862" y="333375"/>
                </a:cubicBezTo>
                <a:cubicBezTo>
                  <a:pt x="3850481" y="666750"/>
                  <a:pt x="4557712" y="2090737"/>
                  <a:pt x="4557712" y="2090737"/>
                </a:cubicBezTo>
              </a:path>
            </a:pathLst>
          </a:cu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82945" tIns="41473" rIns="82945" bIns="41473"/>
          <a:lstStyle/>
          <a:p>
            <a:pPr defTabSz="414338" hangingPunct="0">
              <a:lnSpc>
                <a:spcPct val="87000"/>
              </a:lnSpc>
              <a:buClr>
                <a:srgbClr val="000000"/>
              </a:buClr>
              <a:buSzPct val="100000"/>
            </a:pPr>
            <a:endParaRPr lang="en-US" altLang="zh-CN" sz="16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803075" y="2123539"/>
            <a:ext cx="2590800" cy="48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altLang="zh-CN" sz="1300" b="1" dirty="0"/>
              <a:t>DMA </a:t>
            </a:r>
            <a:r>
              <a:rPr lang="en-US" altLang="zh-CN" sz="1300" b="1" dirty="0" smtClean="0"/>
              <a:t>write </a:t>
            </a:r>
            <a:r>
              <a:rPr lang="en-US" altLang="zh-CN" sz="1300" b="1" dirty="0"/>
              <a:t>from local memory to global memory</a:t>
            </a:r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4131458" y="3352800"/>
            <a:ext cx="1623951" cy="38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57200" y="5147609"/>
            <a:ext cx="8305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free()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frees global space.</a:t>
            </a:r>
          </a:p>
          <a:p>
            <a:pPr marL="742950" lvl="1" indent="-285750">
              <a:buFont typeface="Calibri" pitchFamily="34" charset="0"/>
              <a:buChar char="-"/>
            </a:pPr>
            <a:r>
              <a:rPr lang="en-US" altLang="zh-CN" sz="2200" dirty="0" smtClean="0">
                <a:latin typeface="Calibri" pitchFamily="34" charset="0"/>
                <a:cs typeface="Calibri" pitchFamily="34" charset="0"/>
              </a:rPr>
              <a:t>Communication is similar to </a:t>
            </a:r>
            <a:r>
              <a:rPr lang="en-US" altLang="zh-CN" sz="2200" dirty="0" err="1" smtClean="0">
                <a:latin typeface="Calibri" pitchFamily="34" charset="0"/>
                <a:cs typeface="Calibri" pitchFamily="34" charset="0"/>
              </a:rPr>
              <a:t>malloc</a:t>
            </a:r>
            <a:r>
              <a:rPr lang="en-US" altLang="zh-CN" sz="2200" dirty="0" smtClean="0">
                <a:latin typeface="Calibri" pitchFamily="34" charset="0"/>
                <a:cs typeface="Calibri" pitchFamily="34" charset="0"/>
              </a:rPr>
              <a:t>().</a:t>
            </a:r>
          </a:p>
          <a:p>
            <a:pPr marL="742950" lvl="1" indent="-285750">
              <a:buFont typeface="Calibri" pitchFamily="34" charset="0"/>
              <a:buChar char="-"/>
            </a:pPr>
            <a:r>
              <a:rPr lang="en-US" altLang="zh-CN" sz="2200" dirty="0" smtClean="0">
                <a:latin typeface="Calibri" pitchFamily="34" charset="0"/>
                <a:cs typeface="Calibri" pitchFamily="34" charset="0"/>
              </a:rPr>
              <a:t>Sent the global address to global thread</a:t>
            </a:r>
          </a:p>
          <a:p>
            <a:pPr marL="742950" lvl="1" indent="-285750">
              <a:buFont typeface="Calibri" pitchFamily="34" charset="0"/>
              <a:buChar char="—"/>
            </a:pPr>
            <a:endParaRPr lang="zh-CN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650675" y="4267200"/>
            <a:ext cx="1600200" cy="2677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zh-CN" sz="1500" b="1" dirty="0" smtClean="0">
                <a:solidFill>
                  <a:srgbClr val="000000"/>
                </a:solidFill>
              </a:rPr>
              <a:t>Main core</a:t>
            </a:r>
            <a:endParaRPr lang="en-US" altLang="zh-CN" sz="1500" b="1" dirty="0">
              <a:solidFill>
                <a:srgbClr val="000000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814950" y="2971800"/>
            <a:ext cx="914400" cy="1981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endParaRPr lang="en-US" altLang="zh-CN" sz="1300" b="1"/>
          </a:p>
        </p:txBody>
      </p:sp>
      <p:sp>
        <p:nvSpPr>
          <p:cNvPr id="23" name="Freeform 2"/>
          <p:cNvSpPr>
            <a:spLocks noChangeArrowheads="1"/>
          </p:cNvSpPr>
          <p:nvPr/>
        </p:nvSpPr>
        <p:spPr bwMode="auto">
          <a:xfrm>
            <a:off x="6906278" y="2971800"/>
            <a:ext cx="76200" cy="1140944"/>
          </a:xfrm>
          <a:custGeom>
            <a:avLst/>
            <a:gdLst>
              <a:gd name="T0" fmla="*/ 2147483647 w 1293"/>
              <a:gd name="T1" fmla="*/ 0 h 10558"/>
              <a:gd name="T2" fmla="*/ 2147483647 w 1293"/>
              <a:gd name="T3" fmla="*/ 2147483647 h 10558"/>
              <a:gd name="T4" fmla="*/ 2147483647 w 1293"/>
              <a:gd name="T5" fmla="*/ 2147483647 h 10558"/>
              <a:gd name="T6" fmla="*/ 2147483647 w 1293"/>
              <a:gd name="T7" fmla="*/ 2147483647 h 10558"/>
              <a:gd name="T8" fmla="*/ 2147483647 w 1293"/>
              <a:gd name="T9" fmla="*/ 2147483647 h 10558"/>
              <a:gd name="T10" fmla="*/ 2147483647 w 1293"/>
              <a:gd name="T11" fmla="*/ 2147483647 h 10558"/>
              <a:gd name="T12" fmla="*/ 2147483647 w 1293"/>
              <a:gd name="T13" fmla="*/ 2147483647 h 10558"/>
              <a:gd name="T14" fmla="*/ 2147483647 w 1293"/>
              <a:gd name="T15" fmla="*/ 2147483647 h 10558"/>
              <a:gd name="T16" fmla="*/ 2147483647 w 1293"/>
              <a:gd name="T17" fmla="*/ 2147483647 h 10558"/>
              <a:gd name="T18" fmla="*/ 2147483647 w 1293"/>
              <a:gd name="T19" fmla="*/ 2147483647 h 10558"/>
              <a:gd name="T20" fmla="*/ 2147483647 w 1293"/>
              <a:gd name="T21" fmla="*/ 2147483647 h 10558"/>
              <a:gd name="T22" fmla="*/ 0 w 1293"/>
              <a:gd name="T23" fmla="*/ 0 h 10558"/>
              <a:gd name="T24" fmla="*/ 1293 w 1293"/>
              <a:gd name="T25" fmla="*/ 10558 h 10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1293" h="10558">
                <a:moveTo>
                  <a:pt x="273" y="0"/>
                </a:moveTo>
                <a:cubicBezTo>
                  <a:pt x="0" y="383"/>
                  <a:pt x="196" y="865"/>
                  <a:pt x="441" y="1191"/>
                </a:cubicBezTo>
                <a:cubicBezTo>
                  <a:pt x="712" y="1552"/>
                  <a:pt x="867" y="1984"/>
                  <a:pt x="860" y="2420"/>
                </a:cubicBezTo>
                <a:cubicBezTo>
                  <a:pt x="855" y="2822"/>
                  <a:pt x="836" y="3220"/>
                  <a:pt x="609" y="3611"/>
                </a:cubicBezTo>
                <a:cubicBezTo>
                  <a:pt x="406" y="3960"/>
                  <a:pt x="337" y="4526"/>
                  <a:pt x="692" y="4801"/>
                </a:cubicBezTo>
                <a:cubicBezTo>
                  <a:pt x="1292" y="5267"/>
                  <a:pt x="1027" y="6066"/>
                  <a:pt x="860" y="6548"/>
                </a:cubicBezTo>
                <a:cubicBezTo>
                  <a:pt x="725" y="6943"/>
                  <a:pt x="607" y="7338"/>
                  <a:pt x="651" y="7739"/>
                </a:cubicBezTo>
                <a:cubicBezTo>
                  <a:pt x="693" y="8137"/>
                  <a:pt x="1249" y="8429"/>
                  <a:pt x="1029" y="8930"/>
                </a:cubicBezTo>
                <a:cubicBezTo>
                  <a:pt x="857" y="9317"/>
                  <a:pt x="662" y="9691"/>
                  <a:pt x="650" y="10120"/>
                </a:cubicBezTo>
                <a:lnTo>
                  <a:pt x="693" y="10517"/>
                </a:lnTo>
                <a:lnTo>
                  <a:pt x="735" y="10557"/>
                </a:lnTo>
              </a:path>
            </a:pathLst>
          </a:custGeom>
          <a:ln w="19050">
            <a:solidFill>
              <a:srgbClr val="FF0000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82945" tIns="41473" rIns="82945" bIns="41473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58" idx="3"/>
            <a:endCxn id="27" idx="1"/>
          </p:cNvCxnSpPr>
          <p:nvPr/>
        </p:nvCxnSpPr>
        <p:spPr bwMode="auto">
          <a:xfrm>
            <a:off x="7085112" y="3543300"/>
            <a:ext cx="722544" cy="8109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313B2-7D2C-4649-942C-EB4411F274BF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27" name="Rectangle 41"/>
          <p:cNvSpPr/>
          <p:nvPr/>
        </p:nvSpPr>
        <p:spPr bwMode="auto">
          <a:xfrm>
            <a:off x="7807656" y="4011305"/>
            <a:ext cx="914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/>
          <a:p>
            <a:pPr defTabSz="414726" hangingPunct="0">
              <a:lnSpc>
                <a:spcPct val="87000"/>
              </a:lnSpc>
              <a:buClr>
                <a:srgbClr val="000000"/>
              </a:buClr>
              <a:buSzPct val="100000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33881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/>
      <p:bldP spid="55" grpId="0" animBg="1"/>
      <p:bldP spid="57" grpId="0"/>
      <p:bldP spid="59" grpId="0" animBg="1"/>
      <p:bldP spid="60" grpId="0"/>
      <p:bldP spid="52" grpId="0"/>
      <p:bldP spid="58" grpId="0" animBg="1"/>
      <p:bldP spid="66" grpId="0" animBg="1"/>
      <p:bldP spid="67" grpId="0"/>
      <p:bldP spid="36" grpId="0"/>
      <p:bldP spid="21" grpId="0"/>
      <p:bldP spid="22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altLang="zh-CN" dirty="0" smtClean="0">
                <a:ea typeface="宋体" pitchFamily="2" charset="-122"/>
              </a:rPr>
              <a:t>Address Translation Functions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454771" y="3657600"/>
            <a:ext cx="8079629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Calibri" pitchFamily="34" charset="0"/>
              </a:rPr>
              <a:t>    </a:t>
            </a:r>
            <a:r>
              <a:rPr lang="en-US" altLang="zh-CN" sz="2400" dirty="0" smtClean="0">
                <a:latin typeface="Calibri" pitchFamily="34" charset="0"/>
              </a:rPr>
              <a:t>Mapping </a:t>
            </a:r>
            <a:r>
              <a:rPr lang="en-US" altLang="zh-CN" sz="2400" dirty="0">
                <a:latin typeface="Calibri" pitchFamily="34" charset="0"/>
              </a:rPr>
              <a:t>from SPU address to </a:t>
            </a:r>
            <a:r>
              <a:rPr lang="en-US" altLang="zh-CN" sz="2400" dirty="0" smtClean="0">
                <a:latin typeface="Calibri" pitchFamily="34" charset="0"/>
              </a:rPr>
              <a:t>global </a:t>
            </a:r>
            <a:r>
              <a:rPr lang="en-US" altLang="zh-CN" sz="2400" dirty="0">
                <a:latin typeface="Calibri" pitchFamily="34" charset="0"/>
              </a:rPr>
              <a:t>address is </a:t>
            </a:r>
            <a:r>
              <a:rPr lang="en-US" altLang="zh-CN" sz="2400" dirty="0">
                <a:solidFill>
                  <a:srgbClr val="FF0000"/>
                </a:solidFill>
                <a:latin typeface="Calibri" pitchFamily="34" charset="0"/>
              </a:rPr>
              <a:t>one to 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34" charset="0"/>
              </a:rPr>
              <a:t>many.</a:t>
            </a:r>
            <a:endParaRPr lang="en-US" altLang="zh-CN" sz="2400" dirty="0">
              <a:solidFill>
                <a:srgbClr val="FF0000"/>
              </a:solidFill>
              <a:latin typeface="Calibri" pitchFamily="34" charset="0"/>
            </a:endParaRPr>
          </a:p>
          <a:p>
            <a:pPr marL="800100" lvl="1" indent="-342900">
              <a:buFont typeface="Calibri" pitchFamily="34" charset="0"/>
              <a:buChar char="–"/>
            </a:pPr>
            <a:r>
              <a:rPr lang="en-US" altLang="zh-CN" sz="2000" dirty="0">
                <a:solidFill>
                  <a:srgbClr val="262699"/>
                </a:solidFill>
                <a:latin typeface="Calibri" pitchFamily="34" charset="0"/>
              </a:rPr>
              <a:t> Cannot easily find </a:t>
            </a: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</a:rPr>
              <a:t>global </a:t>
            </a:r>
            <a:r>
              <a:rPr lang="en-US" altLang="zh-CN" sz="2000" dirty="0">
                <a:solidFill>
                  <a:srgbClr val="262699"/>
                </a:solidFill>
                <a:latin typeface="Calibri" pitchFamily="34" charset="0"/>
              </a:rPr>
              <a:t>address from SPU </a:t>
            </a: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</a:rPr>
              <a:t>address</a:t>
            </a:r>
            <a:endParaRPr lang="en-US" altLang="zh-CN" sz="24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All heap accesses must happen through global addresses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5" name="矩形 33"/>
          <p:cNvSpPr>
            <a:spLocks noChangeArrowheads="1"/>
          </p:cNvSpPr>
          <p:nvPr/>
        </p:nvSpPr>
        <p:spPr bwMode="auto">
          <a:xfrm>
            <a:off x="228600" y="914400"/>
            <a:ext cx="3505200" cy="2462213"/>
          </a:xfrm>
          <a:prstGeom prst="rect">
            <a:avLst/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Calibri" pitchFamily="34" charset="0"/>
              </a:rPr>
              <a:t>main() {</a:t>
            </a:r>
          </a:p>
          <a:p>
            <a:r>
              <a:rPr lang="en-US" altLang="zh-CN" sz="1400" b="1" dirty="0" smtClean="0">
                <a:latin typeface="Calibri" pitchFamily="34" charset="0"/>
              </a:rPr>
              <a:t>     for (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=0; 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&lt;N; 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++)  {</a:t>
            </a:r>
          </a:p>
          <a:p>
            <a:r>
              <a:rPr lang="en-US" altLang="zh-CN" sz="1400" b="1" dirty="0" smtClean="0">
                <a:latin typeface="Calibri" pitchFamily="34" charset="0"/>
              </a:rPr>
              <a:t>          student[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] =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alibri" pitchFamily="34" charset="0"/>
              </a:rPr>
              <a:t>malloc</a:t>
            </a:r>
            <a:r>
              <a:rPr lang="en-US" altLang="zh-CN" sz="1400" b="1" dirty="0" smtClean="0">
                <a:latin typeface="Calibri" pitchFamily="34" charset="0"/>
              </a:rPr>
              <a:t>( </a:t>
            </a:r>
            <a:r>
              <a:rPr lang="en-US" altLang="zh-CN" sz="1400" b="1" dirty="0" err="1" smtClean="0">
                <a:latin typeface="Calibri" pitchFamily="34" charset="0"/>
              </a:rPr>
              <a:t>sizeof</a:t>
            </a:r>
            <a:r>
              <a:rPr lang="en-US" altLang="zh-CN" sz="1400" b="1" dirty="0" smtClean="0">
                <a:latin typeface="Calibri" pitchFamily="34" charset="0"/>
              </a:rPr>
              <a:t>(Student) );</a:t>
            </a:r>
          </a:p>
          <a:p>
            <a:r>
              <a:rPr lang="en-US" altLang="zh-CN" sz="1400" b="1" dirty="0" smtClean="0">
                <a:latin typeface="Calibri" pitchFamily="34" charset="0"/>
              </a:rPr>
              <a:t>     }</a:t>
            </a:r>
          </a:p>
          <a:p>
            <a:r>
              <a:rPr lang="en-US" altLang="zh-CN" sz="1400" b="1" dirty="0" smtClean="0">
                <a:latin typeface="Calibri" pitchFamily="34" charset="0"/>
              </a:rPr>
              <a:t>     </a:t>
            </a:r>
          </a:p>
          <a:p>
            <a:r>
              <a:rPr lang="en-US" altLang="zh-CN" sz="1400" b="1" dirty="0" smtClean="0">
                <a:latin typeface="Calibri" pitchFamily="34" charset="0"/>
              </a:rPr>
              <a:t>     for (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=0; 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&lt;N; 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++)  {</a:t>
            </a:r>
          </a:p>
          <a:p>
            <a:r>
              <a:rPr lang="en-US" altLang="zh-CN" sz="1400" b="1" dirty="0" smtClean="0">
                <a:latin typeface="Calibri" pitchFamily="34" charset="0"/>
              </a:rPr>
              <a:t>          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endParaRPr lang="en-US" altLang="zh-CN" sz="1400" b="1" dirty="0" smtClean="0">
              <a:latin typeface="Calibri" pitchFamily="34" charset="0"/>
            </a:endParaRPr>
          </a:p>
          <a:p>
            <a:r>
              <a:rPr lang="en-US" altLang="zh-CN" sz="1400" b="1" dirty="0" smtClean="0">
                <a:latin typeface="Calibri" pitchFamily="34" charset="0"/>
              </a:rPr>
              <a:t>          student[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].id = 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;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           </a:t>
            </a:r>
            <a:endParaRPr lang="en-US" altLang="zh-CN" sz="1400" b="1" dirty="0" smtClean="0">
              <a:latin typeface="Calibri" pitchFamily="34" charset="0"/>
            </a:endParaRPr>
          </a:p>
          <a:p>
            <a:r>
              <a:rPr lang="en-US" altLang="zh-CN" sz="1400" b="1" dirty="0" smtClean="0">
                <a:latin typeface="Calibri" pitchFamily="34" charset="0"/>
              </a:rPr>
              <a:t>     }</a:t>
            </a:r>
          </a:p>
          <a:p>
            <a:r>
              <a:rPr lang="en-US" altLang="zh-CN" sz="1400" b="1" dirty="0" smtClean="0">
                <a:latin typeface="Calibri" pitchFamily="34" charset="0"/>
              </a:rPr>
              <a:t>} </a:t>
            </a:r>
            <a:endParaRPr lang="en-US" altLang="zh-CN" sz="1400" b="1" dirty="0">
              <a:latin typeface="Calibri" pitchFamily="3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783296" y="2293822"/>
            <a:ext cx="857140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783296" y="2293822"/>
            <a:ext cx="85714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400" b="1" dirty="0" smtClean="0">
                <a:latin typeface="+mn-lt"/>
                <a:ea typeface="ヒラギノ角ゴ Pro W3" pitchFamily="1" charset="-128"/>
              </a:rPr>
              <a:t>malloc2</a:t>
            </a:r>
            <a:endParaRPr lang="en-US" altLang="zh-CN" sz="1400" b="1" dirty="0">
              <a:latin typeface="+mn-lt"/>
              <a:ea typeface="ヒラギノ角ゴ Pro W3" pitchFamily="1" charset="-128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4783296" y="2603572"/>
            <a:ext cx="857140" cy="30744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400" b="1" dirty="0" smtClean="0">
                <a:latin typeface="+mn-lt"/>
                <a:ea typeface="ヒラギノ角ゴ Pro W3" pitchFamily="1" charset="-128"/>
              </a:rPr>
              <a:t>malloc1</a:t>
            </a:r>
            <a:endParaRPr lang="en-US" altLang="zh-CN" sz="1400" b="1" dirty="0">
              <a:latin typeface="+mn-lt"/>
              <a:ea typeface="ヒラギノ角ゴ Pro W3" pitchFamily="1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5501" y="878724"/>
            <a:ext cx="222593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Calibri" pitchFamily="34" charset="0"/>
                <a:ea typeface="+mj-ea"/>
                <a:cs typeface="Calibri" pitchFamily="34" charset="0"/>
              </a:rPr>
              <a:t>Heap Size = </a:t>
            </a:r>
            <a:r>
              <a:rPr lang="en-US" sz="1600" b="1" dirty="0" smtClean="0">
                <a:latin typeface="Calibri" pitchFamily="34" charset="0"/>
                <a:ea typeface="+mj-ea"/>
                <a:cs typeface="Calibri" pitchFamily="34" charset="0"/>
              </a:rPr>
              <a:t>32bytes</a:t>
            </a:r>
          </a:p>
          <a:p>
            <a:pPr algn="ctr">
              <a:defRPr/>
            </a:pPr>
            <a:r>
              <a:rPr lang="en-US" sz="1600" b="1" dirty="0" err="1" smtClean="0">
                <a:latin typeface="Calibri" pitchFamily="34" charset="0"/>
                <a:ea typeface="+mj-ea"/>
                <a:cs typeface="Calibri" pitchFamily="34" charset="0"/>
              </a:rPr>
              <a:t>sizeof</a:t>
            </a:r>
            <a:r>
              <a:rPr lang="en-US" sz="1600" b="1" dirty="0" smtClean="0">
                <a:latin typeface="Calibri" pitchFamily="34" charset="0"/>
                <a:ea typeface="+mj-ea"/>
                <a:cs typeface="Calibri" pitchFamily="34" charset="0"/>
              </a:rPr>
              <a:t>(student)=16bytes</a:t>
            </a:r>
            <a:endParaRPr lang="en-US" sz="1600" b="1" dirty="0">
              <a:latin typeface="Calibri" pitchFamily="34" charset="0"/>
              <a:ea typeface="+mj-ea"/>
              <a:cs typeface="Calibri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53656" y="2171342"/>
            <a:ext cx="504771" cy="261610"/>
            <a:chOff x="4908960" y="3827655"/>
            <a:chExt cx="504771" cy="261610"/>
          </a:xfrm>
        </p:grpSpPr>
        <p:cxnSp>
          <p:nvCxnSpPr>
            <p:cNvPr id="14" name="Straight Arrow Connector 26"/>
            <p:cNvCxnSpPr/>
            <p:nvPr/>
          </p:nvCxnSpPr>
          <p:spPr bwMode="auto">
            <a:xfrm flipV="1">
              <a:off x="4908960" y="3953172"/>
              <a:ext cx="218377" cy="1232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</a:schemeClr>
              </a:solidFill>
              <a:headEnd type="triangle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7"/>
            <p:cNvSpPr txBox="1">
              <a:spLocks noChangeArrowheads="1"/>
            </p:cNvSpPr>
            <p:nvPr/>
          </p:nvSpPr>
          <p:spPr bwMode="auto">
            <a:xfrm>
              <a:off x="5049529" y="3827655"/>
              <a:ext cx="36420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i="1" dirty="0"/>
                <a:t>HP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38886" y="3045023"/>
            <a:ext cx="12423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Calibri" pitchFamily="34" charset="0"/>
                <a:ea typeface="+mj-ea"/>
                <a:cs typeface="Calibri" pitchFamily="34" charset="0"/>
              </a:rPr>
              <a:t>Local </a:t>
            </a:r>
            <a:r>
              <a:rPr lang="en-US" sz="1400" b="1" dirty="0">
                <a:latin typeface="Calibri" pitchFamily="34" charset="0"/>
                <a:ea typeface="+mj-ea"/>
                <a:cs typeface="Calibri" pitchFamily="34" charset="0"/>
              </a:rPr>
              <a:t>Memory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2638" y="3040639"/>
            <a:ext cx="134761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Calibri" pitchFamily="34" charset="0"/>
                <a:ea typeface="+mj-ea"/>
                <a:cs typeface="Calibri" pitchFamily="34" charset="0"/>
              </a:rPr>
              <a:t>Global </a:t>
            </a:r>
            <a:r>
              <a:rPr lang="en-US" sz="1400" b="1" dirty="0">
                <a:latin typeface="Calibri" pitchFamily="34" charset="0"/>
                <a:ea typeface="+mj-ea"/>
                <a:cs typeface="Calibri" pitchFamily="34" charset="0"/>
              </a:rPr>
              <a:t>Memory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143624" y="2783336"/>
            <a:ext cx="847976" cy="261610"/>
            <a:chOff x="7927866" y="3807460"/>
            <a:chExt cx="847976" cy="261610"/>
          </a:xfrm>
        </p:grpSpPr>
        <p:cxnSp>
          <p:nvCxnSpPr>
            <p:cNvPr id="20" name="Straight Arrow Connector 34"/>
            <p:cNvCxnSpPr/>
            <p:nvPr/>
          </p:nvCxnSpPr>
          <p:spPr bwMode="auto">
            <a:xfrm>
              <a:off x="7927866" y="3940472"/>
              <a:ext cx="225534" cy="1589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</a:schemeClr>
              </a:solidFill>
              <a:headEnd type="triangle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35"/>
            <p:cNvSpPr txBox="1">
              <a:spLocks noChangeArrowheads="1"/>
            </p:cNvSpPr>
            <p:nvPr/>
          </p:nvSpPr>
          <p:spPr bwMode="auto">
            <a:xfrm>
              <a:off x="8087833" y="3807460"/>
              <a:ext cx="68800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100" i="1"/>
              </a:lvl1pPr>
            </a:lstStyle>
            <a:p>
              <a:r>
                <a:rPr lang="en-US" altLang="zh-CN" b="1" dirty="0"/>
                <a:t>GM_HP</a:t>
              </a:r>
            </a:p>
          </p:txBody>
        </p:sp>
      </p:grpSp>
      <p:sp>
        <p:nvSpPr>
          <p:cNvPr id="22" name="Rectangle 5"/>
          <p:cNvSpPr/>
          <p:nvPr/>
        </p:nvSpPr>
        <p:spPr>
          <a:xfrm>
            <a:off x="7294035" y="1139927"/>
            <a:ext cx="844735" cy="1773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3849956" y="1167647"/>
            <a:ext cx="857140" cy="30744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400" b="1" dirty="0" smtClean="0">
                <a:latin typeface="+mn-lt"/>
                <a:ea typeface="ヒラギノ角ゴ Pro W3" pitchFamily="1" charset="-128"/>
              </a:rPr>
              <a:t>malloc3</a:t>
            </a:r>
            <a:endParaRPr lang="en-US" altLang="zh-CN" sz="1400" b="1" dirty="0">
              <a:latin typeface="+mn-lt"/>
              <a:ea typeface="ヒラギノ角ゴ Pro W3" pitchFamily="1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2209800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student[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] = p2s(student[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]);</a:t>
            </a:r>
            <a:endParaRPr lang="zh-CN" altLang="en-US" sz="1400" b="1" dirty="0" smtClean="0">
              <a:solidFill>
                <a:srgbClr val="FF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" y="2615119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student[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] = s2p(student[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]);</a:t>
            </a:r>
            <a:endParaRPr lang="zh-CN" altLang="en-US" sz="1400" b="1" dirty="0" smtClean="0">
              <a:solidFill>
                <a:srgbClr val="FF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457043" y="4721983"/>
            <a:ext cx="8079629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Calibri" pitchFamily="34" charset="0"/>
              </a:rPr>
              <a:t>p2s</a:t>
            </a:r>
            <a:r>
              <a:rPr lang="en-US" altLang="zh-CN" sz="2400" dirty="0">
                <a:solidFill>
                  <a:srgbClr val="FF0000"/>
                </a:solidFill>
                <a:latin typeface="Calibri" pitchFamily="34" charset="0"/>
              </a:rPr>
              <a:t>() </a:t>
            </a:r>
            <a:r>
              <a:rPr lang="en-US" altLang="zh-CN" sz="2400" dirty="0">
                <a:latin typeface="Calibri" pitchFamily="34" charset="0"/>
              </a:rPr>
              <a:t>will translate the global address to </a:t>
            </a:r>
            <a:r>
              <a:rPr lang="en-US" altLang="zh-CN" sz="2400" dirty="0" err="1">
                <a:latin typeface="Calibri" pitchFamily="34" charset="0"/>
              </a:rPr>
              <a:t>spu</a:t>
            </a:r>
            <a:r>
              <a:rPr lang="en-US" altLang="zh-CN" sz="2400" dirty="0">
                <a:latin typeface="Calibri" pitchFamily="34" charset="0"/>
              </a:rPr>
              <a:t> address</a:t>
            </a:r>
          </a:p>
          <a:p>
            <a:pPr marL="800100" lvl="1" indent="-342900">
              <a:buFont typeface="Calibri" pitchFamily="34" charset="0"/>
              <a:buChar char="–"/>
            </a:pPr>
            <a:r>
              <a:rPr lang="en-US" altLang="zh-CN" sz="2000" dirty="0" smtClean="0">
                <a:solidFill>
                  <a:schemeClr val="accent2"/>
                </a:solidFill>
                <a:latin typeface="Calibri" pitchFamily="34" charset="0"/>
              </a:rPr>
              <a:t>Make sure the heap object is in the local 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Calibri" pitchFamily="34" charset="0"/>
              </a:rPr>
              <a:t>s2p() </a:t>
            </a:r>
            <a:r>
              <a:rPr lang="en-US" altLang="zh-CN" sz="2400" dirty="0">
                <a:latin typeface="Calibri" pitchFamily="34" charset="0"/>
              </a:rPr>
              <a:t>will translate the </a:t>
            </a:r>
            <a:r>
              <a:rPr lang="en-US" altLang="zh-CN" sz="2400" dirty="0" err="1" smtClean="0">
                <a:latin typeface="Calibri" pitchFamily="34" charset="0"/>
              </a:rPr>
              <a:t>spu</a:t>
            </a:r>
            <a:r>
              <a:rPr lang="en-US" altLang="zh-CN" sz="2400" dirty="0" smtClean="0">
                <a:latin typeface="Calibri" pitchFamily="34" charset="0"/>
              </a:rPr>
              <a:t> address </a:t>
            </a:r>
            <a:r>
              <a:rPr lang="en-US" altLang="zh-CN" sz="2400" dirty="0">
                <a:latin typeface="Calibri" pitchFamily="34" charset="0"/>
              </a:rPr>
              <a:t>to global address</a:t>
            </a:r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B6160-D63E-4F07-A772-41A7013C1E56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  <p:sp>
        <p:nvSpPr>
          <p:cNvPr id="30" name="流程图: 资料带 29"/>
          <p:cNvSpPr/>
          <p:nvPr/>
        </p:nvSpPr>
        <p:spPr bwMode="auto">
          <a:xfrm>
            <a:off x="5562600" y="6019800"/>
            <a:ext cx="3581400" cy="838200"/>
          </a:xfrm>
          <a:prstGeom prst="flowChartPunchedTap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More details in the paper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2.60528E-6 L 0.27362 -0.0018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2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8 -0.00832 L -0.01128 0.09968 C -0.01128 0.14825 0.01997 0.20838 0.04566 0.20838 L 0.10261 0.20838 " pathEditMode="relative" rAng="0" ptsTypes="FfFF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10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23" grpId="0" animBg="1"/>
      <p:bldP spid="23" grpId="1" animBg="1"/>
      <p:bldP spid="25" grpId="0"/>
      <p:bldP spid="27" grpId="0"/>
      <p:bldP spid="28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09600" y="0"/>
            <a:ext cx="8534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4800" b="1">
                <a:solidFill>
                  <a:srgbClr val="663300"/>
                </a:solidFill>
                <a:latin typeface="Candara" pitchFamily="34" charset="0"/>
                <a:ea typeface="华文楷体" pitchFamily="2" charset="-122"/>
              </a:rPr>
              <a:t>Heap Management API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28600" y="2256432"/>
            <a:ext cx="2286000" cy="2679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1400" b="1" dirty="0" err="1">
                <a:cs typeface="Arial" pitchFamily="34" charset="0"/>
              </a:rPr>
              <a:t>typedef</a:t>
            </a:r>
            <a:r>
              <a:rPr lang="en-US" altLang="zh-CN" sz="1400" b="1" dirty="0">
                <a:cs typeface="Arial" pitchFamily="34" charset="0"/>
              </a:rPr>
              <a:t> </a:t>
            </a:r>
            <a:r>
              <a:rPr lang="en-US" altLang="zh-CN" sz="1400" b="1" dirty="0" err="1">
                <a:cs typeface="Arial" pitchFamily="34" charset="0"/>
              </a:rPr>
              <a:t>struct</a:t>
            </a:r>
            <a:r>
              <a:rPr lang="en-US" altLang="zh-CN" sz="1400" b="1" dirty="0">
                <a:cs typeface="Arial" pitchFamily="34" charset="0"/>
              </a:rPr>
              <a:t>{</a:t>
            </a:r>
          </a:p>
          <a:p>
            <a:r>
              <a:rPr lang="en-US" altLang="zh-CN" sz="1400" b="1" dirty="0">
                <a:cs typeface="Arial" pitchFamily="34" charset="0"/>
              </a:rPr>
              <a:t>    int id;</a:t>
            </a:r>
          </a:p>
          <a:p>
            <a:r>
              <a:rPr lang="en-US" altLang="zh-CN" sz="1400" b="1" dirty="0">
                <a:cs typeface="Arial" pitchFamily="34" charset="0"/>
              </a:rPr>
              <a:t>    float score;</a:t>
            </a:r>
          </a:p>
          <a:p>
            <a:r>
              <a:rPr lang="en-US" altLang="zh-CN" sz="1400" b="1" dirty="0">
                <a:cs typeface="Arial" pitchFamily="34" charset="0"/>
              </a:rPr>
              <a:t>}Student;</a:t>
            </a:r>
          </a:p>
          <a:p>
            <a:endParaRPr lang="en-US" altLang="zh-CN" sz="1400" b="1" dirty="0">
              <a:cs typeface="Arial" pitchFamily="34" charset="0"/>
            </a:endParaRPr>
          </a:p>
          <a:p>
            <a:r>
              <a:rPr lang="en-US" altLang="zh-CN" sz="1400" b="1" dirty="0">
                <a:cs typeface="Arial" pitchFamily="34" charset="0"/>
              </a:rPr>
              <a:t>main() {</a:t>
            </a:r>
          </a:p>
          <a:p>
            <a:r>
              <a:rPr lang="en-US" altLang="zh-CN" sz="1400" b="1" dirty="0">
                <a:cs typeface="Arial" pitchFamily="34" charset="0"/>
              </a:rPr>
              <a:t>for (i=0; i&lt;N; i++)  {</a:t>
            </a:r>
          </a:p>
          <a:p>
            <a:r>
              <a:rPr lang="en-US" altLang="zh-CN" sz="1400" b="1" dirty="0">
                <a:cs typeface="Arial" pitchFamily="34" charset="0"/>
              </a:rPr>
              <a:t>       student[i] = malloc(sizeof(Student));</a:t>
            </a:r>
          </a:p>
          <a:p>
            <a:r>
              <a:rPr lang="en-US" altLang="zh-CN" sz="1400" b="1" dirty="0">
                <a:cs typeface="Arial" pitchFamily="34" charset="0"/>
              </a:rPr>
              <a:t>       student[i].id = i;       </a:t>
            </a:r>
          </a:p>
          <a:p>
            <a:r>
              <a:rPr lang="en-US" altLang="zh-CN" sz="1400" b="1" dirty="0">
                <a:cs typeface="Arial" pitchFamily="34" charset="0"/>
              </a:rPr>
              <a:t>   }</a:t>
            </a:r>
          </a:p>
          <a:p>
            <a:r>
              <a:rPr lang="en-US" altLang="zh-CN" sz="1400" b="1" dirty="0">
                <a:cs typeface="Arial" pitchFamily="34" charset="0"/>
              </a:rPr>
              <a:t>}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324600" y="990600"/>
            <a:ext cx="2438400" cy="4800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malloc()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allocate space in local memory and global </a:t>
            </a:r>
            <a:r>
              <a:rPr lang="en-US" altLang="zh-CN" dirty="0" smtClean="0">
                <a:solidFill>
                  <a:schemeClr val="accent2"/>
                </a:solidFill>
              </a:rPr>
              <a:t>memory and </a:t>
            </a:r>
            <a:r>
              <a:rPr lang="en-US" altLang="zh-CN" dirty="0">
                <a:solidFill>
                  <a:schemeClr val="accent2"/>
                </a:solidFill>
              </a:rPr>
              <a:t>return global </a:t>
            </a:r>
            <a:r>
              <a:rPr lang="en-US" altLang="zh-CN" dirty="0" err="1">
                <a:solidFill>
                  <a:schemeClr val="accent2"/>
                </a:solidFill>
              </a:rPr>
              <a:t>addr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b="1" dirty="0"/>
              <a:t>free()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free space in the global memory</a:t>
            </a:r>
          </a:p>
          <a:p>
            <a:r>
              <a:rPr lang="en-US" altLang="zh-CN" b="1" dirty="0"/>
              <a:t>p2s()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Assures heap variable exists in the local memory and uses </a:t>
            </a:r>
            <a:r>
              <a:rPr lang="en-US" altLang="zh-CN" dirty="0" err="1">
                <a:solidFill>
                  <a:schemeClr val="accent2"/>
                </a:solidFill>
              </a:rPr>
              <a:t>spuAddr</a:t>
            </a:r>
            <a:r>
              <a:rPr lang="en-US" altLang="zh-CN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zh-CN" b="1" dirty="0"/>
              <a:t>s2p() 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Translate the </a:t>
            </a:r>
            <a:r>
              <a:rPr lang="en-US" altLang="zh-CN" dirty="0" err="1">
                <a:solidFill>
                  <a:schemeClr val="accent2"/>
                </a:solidFill>
              </a:rPr>
              <a:t>spuAddr</a:t>
            </a:r>
            <a:r>
              <a:rPr lang="en-US" altLang="zh-CN" dirty="0">
                <a:solidFill>
                  <a:schemeClr val="accent2"/>
                </a:solidFill>
              </a:rPr>
              <a:t> back to </a:t>
            </a:r>
            <a:r>
              <a:rPr lang="en-US" altLang="zh-CN" dirty="0" err="1">
                <a:solidFill>
                  <a:schemeClr val="accent2"/>
                </a:solidFill>
              </a:rPr>
              <a:t>ppuAddr</a:t>
            </a:r>
            <a:r>
              <a:rPr lang="en-US" altLang="zh-CN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14638" y="1039504"/>
            <a:ext cx="2590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ndara" pitchFamily="34" charset="0"/>
              </a:rPr>
              <a:t> Code with Heap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0000"/>
                </a:solidFill>
                <a:latin typeface="Candara" pitchFamily="34" charset="0"/>
              </a:rPr>
              <a:t>Management</a:t>
            </a:r>
            <a:endParaRPr lang="zh-CN" altLang="en-US" sz="2400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4938" y="1066800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Candara" pitchFamily="34" charset="0"/>
              </a:rPr>
              <a:t> Original Code</a:t>
            </a:r>
            <a:endParaRPr lang="zh-CN" altLang="en-US" sz="240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951163" y="2043752"/>
            <a:ext cx="2819400" cy="311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1400" b="1" dirty="0" err="1">
                <a:cs typeface="Arial" pitchFamily="34" charset="0"/>
              </a:rPr>
              <a:t>typedef</a:t>
            </a:r>
            <a:r>
              <a:rPr lang="en-US" altLang="zh-CN" sz="1400" b="1" dirty="0">
                <a:cs typeface="Arial" pitchFamily="34" charset="0"/>
              </a:rPr>
              <a:t> </a:t>
            </a:r>
            <a:r>
              <a:rPr lang="en-US" altLang="zh-CN" sz="1400" b="1" dirty="0" err="1">
                <a:cs typeface="Arial" pitchFamily="34" charset="0"/>
              </a:rPr>
              <a:t>struct</a:t>
            </a:r>
            <a:r>
              <a:rPr lang="en-US" altLang="zh-CN" sz="1400" b="1" dirty="0">
                <a:cs typeface="Arial" pitchFamily="34" charset="0"/>
              </a:rPr>
              <a:t>{</a:t>
            </a:r>
          </a:p>
          <a:p>
            <a:r>
              <a:rPr lang="en-US" altLang="zh-CN" sz="1400" b="1" dirty="0">
                <a:cs typeface="Arial" pitchFamily="34" charset="0"/>
              </a:rPr>
              <a:t>    int id;</a:t>
            </a:r>
          </a:p>
          <a:p>
            <a:r>
              <a:rPr lang="en-US" altLang="zh-CN" sz="1400" b="1" dirty="0">
                <a:cs typeface="Arial" pitchFamily="34" charset="0"/>
              </a:rPr>
              <a:t>    float score;</a:t>
            </a:r>
          </a:p>
          <a:p>
            <a:r>
              <a:rPr lang="en-US" altLang="zh-CN" sz="1400" b="1" dirty="0">
                <a:cs typeface="Arial" pitchFamily="34" charset="0"/>
              </a:rPr>
              <a:t>}Student;</a:t>
            </a:r>
          </a:p>
          <a:p>
            <a:endParaRPr lang="en-US" altLang="zh-CN" sz="1400" b="1" dirty="0">
              <a:cs typeface="Arial" pitchFamily="34" charset="0"/>
            </a:endParaRPr>
          </a:p>
          <a:p>
            <a:r>
              <a:rPr lang="en-US" altLang="zh-CN" sz="1400" b="1" dirty="0">
                <a:cs typeface="Arial" pitchFamily="34" charset="0"/>
              </a:rPr>
              <a:t>main() {</a:t>
            </a:r>
          </a:p>
          <a:p>
            <a:r>
              <a:rPr lang="en-US" altLang="zh-CN" sz="1400" b="1" dirty="0">
                <a:cs typeface="Arial" pitchFamily="34" charset="0"/>
              </a:rPr>
              <a:t>for (i=0; i&lt;N; i++)  {</a:t>
            </a:r>
          </a:p>
          <a:p>
            <a:r>
              <a:rPr lang="en-US" altLang="zh-CN" sz="1400" b="1" dirty="0">
                <a:cs typeface="Arial" pitchFamily="34" charset="0"/>
              </a:rPr>
              <a:t>       student[i] = </a:t>
            </a:r>
            <a:r>
              <a:rPr lang="en-US" altLang="zh-CN" sz="1400" b="1" dirty="0">
                <a:solidFill>
                  <a:srgbClr val="FF0000"/>
                </a:solidFill>
                <a:cs typeface="Arial" pitchFamily="34" charset="0"/>
              </a:rPr>
              <a:t>malloc</a:t>
            </a:r>
            <a:r>
              <a:rPr lang="en-US" altLang="zh-CN" sz="1400" b="1" dirty="0">
                <a:cs typeface="Arial" pitchFamily="34" charset="0"/>
              </a:rPr>
              <a:t>(sizeof(Student));</a:t>
            </a:r>
          </a:p>
          <a:p>
            <a:r>
              <a:rPr lang="en-US" altLang="zh-CN" sz="1400" b="1" dirty="0">
                <a:cs typeface="Arial" pitchFamily="34" charset="0"/>
              </a:rPr>
              <a:t>       </a:t>
            </a:r>
            <a:r>
              <a:rPr lang="en-US" altLang="zh-CN" sz="1400" b="1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r>
              <a:rPr lang="en-US" altLang="zh-CN" sz="1400" b="1" dirty="0">
                <a:cs typeface="Arial" pitchFamily="34" charset="0"/>
              </a:rPr>
              <a:t>       student[i].id = i;</a:t>
            </a:r>
          </a:p>
          <a:p>
            <a:r>
              <a:rPr lang="en-US" altLang="zh-CN" sz="1400" b="1" dirty="0">
                <a:solidFill>
                  <a:srgbClr val="FF0000"/>
                </a:solidFill>
                <a:cs typeface="Arial" pitchFamily="34" charset="0"/>
              </a:rPr>
              <a:t>               </a:t>
            </a:r>
          </a:p>
          <a:p>
            <a:r>
              <a:rPr lang="en-US" altLang="zh-CN" sz="1400" b="1" dirty="0">
                <a:cs typeface="Arial" pitchFamily="34" charset="0"/>
              </a:rPr>
              <a:t>   }</a:t>
            </a:r>
          </a:p>
          <a:p>
            <a:r>
              <a:rPr lang="en-US" altLang="zh-CN" sz="1400" b="1" dirty="0">
                <a:cs typeface="Arial" pitchFamily="34" charset="0"/>
              </a:rPr>
              <a:t>} </a:t>
            </a:r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3274065" y="4010025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cs typeface="Arial" pitchFamily="34" charset="0"/>
              </a:rPr>
              <a:t>student[i] = p2s(student[i]);</a:t>
            </a:r>
            <a:endParaRPr lang="zh-CN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5610" name="TextBox 16"/>
          <p:cNvSpPr txBox="1">
            <a:spLocks noChangeArrowheads="1"/>
          </p:cNvSpPr>
          <p:nvPr/>
        </p:nvSpPr>
        <p:spPr bwMode="auto">
          <a:xfrm>
            <a:off x="3275013" y="44069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cs typeface="Arial" pitchFamily="34" charset="0"/>
              </a:rPr>
              <a:t>student[i] = s2p(student[i]);</a:t>
            </a:r>
            <a:endParaRPr lang="zh-CN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5611" name="直接箭头连接符 19"/>
          <p:cNvCxnSpPr>
            <a:cxnSpLocks noChangeShapeType="1"/>
            <a:stCxn id="11" idx="3"/>
            <a:endCxn id="24" idx="1"/>
          </p:cNvCxnSpPr>
          <p:nvPr/>
        </p:nvCxnSpPr>
        <p:spPr bwMode="auto">
          <a:xfrm>
            <a:off x="2514600" y="3596351"/>
            <a:ext cx="436563" cy="31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228600" y="52578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approach provides an illusion of unlimited space in the local memory!</a:t>
            </a:r>
            <a:endParaRPr lang="zh-CN" altLang="en-US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06F0-03BD-4BFC-A052-87227E4A3757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00222-82B3-4913-ACF2-E7A7E4E0FF9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/>
      <p:bldP spid="24" grpId="0" animBg="1"/>
      <p:bldP spid="25609" grpId="0"/>
      <p:bldP spid="256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pPr algn="l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altLang="zh-CN" smtClean="0">
                <a:ea typeface="宋体" pitchFamily="2" charset="-122"/>
              </a:rPr>
              <a:t>Experimental Setup</a:t>
            </a:r>
          </a:p>
        </p:txBody>
      </p:sp>
      <p:pic>
        <p:nvPicPr>
          <p:cNvPr id="31747" name="Picture 5" descr="http://1.bp.blogspot.com/_vAMjUYZBhms/SeDetiEsgEI/AAAAAAAAB8U/jIr2ilEdvEE/s400/Playstation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620838"/>
            <a:ext cx="2286000" cy="287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255713"/>
            <a:ext cx="6019800" cy="40934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Sony PlayStation 3 running a Fedora Core 9 Linux</a:t>
            </a:r>
            <a:r>
              <a:rPr lang="en-US" altLang="zh-CN" sz="2400" dirty="0"/>
              <a:t> </a:t>
            </a:r>
          </a:p>
          <a:p>
            <a:pPr>
              <a:buFont typeface="Arial" pitchFamily="34" charset="0"/>
              <a:buChar char="•"/>
              <a:defRPr/>
            </a:pPr>
            <a:endParaRPr lang="en-US" altLang="zh-CN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MiBench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Benchmark Suite and other possible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applications</a:t>
            </a:r>
          </a:p>
          <a:p>
            <a:pPr>
              <a:defRPr/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http://www.public.asu.edu/~kbai3/publications.html</a:t>
            </a:r>
          </a:p>
          <a:p>
            <a:pPr>
              <a:defRPr/>
            </a:pPr>
            <a:endParaRPr lang="en-US" altLang="zh-CN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The runtimes are measured with </a:t>
            </a:r>
            <a:r>
              <a:rPr lang="en-US" altLang="zh-CN" sz="2400" i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spu_decrementer</a:t>
            </a:r>
            <a:r>
              <a:rPr lang="en-US" altLang="zh-CN" sz="2400" i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altLang="zh-CN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for SPE and </a:t>
            </a:r>
            <a:r>
              <a:rPr lang="en-US" altLang="zh-CN" sz="2400" i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en-US" altLang="zh-CN" sz="2400" i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mftb</a:t>
            </a:r>
            <a:r>
              <a:rPr lang="en-US" altLang="zh-CN" sz="2400" i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altLang="zh-CN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for the PPE provided with IBM Cell SDK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3.1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619AA-CE10-4BC2-8453-91E34FB84A70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762000"/>
          </a:xfrm>
        </p:spPr>
        <p:txBody>
          <a:bodyPr/>
          <a:lstStyle/>
          <a:p>
            <a:pPr algn="l">
              <a:defRPr/>
            </a:pPr>
            <a:r>
              <a:rPr altLang="zh-CN" kern="1200" smtClean="0">
                <a:ea typeface="+mn-ea"/>
              </a:rPr>
              <a:t>Unrestricted Heap Size </a:t>
            </a:r>
            <a:endParaRPr lang="zh-CN" altLang="en-US" kern="1200" smtClean="0">
              <a:ea typeface="+mn-ea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914400"/>
          <a:ext cx="9144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2772" name="直接箭头连接符 5"/>
          <p:cNvCxnSpPr>
            <a:cxnSpLocks noChangeShapeType="1"/>
          </p:cNvCxnSpPr>
          <p:nvPr/>
        </p:nvCxnSpPr>
        <p:spPr bwMode="auto">
          <a:xfrm rot="16200000" flipH="1">
            <a:off x="5428126" y="4401674"/>
            <a:ext cx="1644650" cy="410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直接箭头连接符 8"/>
          <p:cNvCxnSpPr/>
          <p:nvPr/>
        </p:nvCxnSpPr>
        <p:spPr bwMode="auto">
          <a:xfrm>
            <a:off x="2590800" y="3505200"/>
            <a:ext cx="3657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729552" y="2925168"/>
            <a:ext cx="3581400" cy="830997"/>
          </a:xfrm>
          <a:prstGeom prst="rect">
            <a:avLst/>
          </a:prstGeom>
        </p:spPr>
        <p:txBody>
          <a:bodyPr vertOverflow="clip" wrap="square" rtlCol="0"/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Calibri" pitchFamily="34" charset="0"/>
                <a:ea typeface="+mn-ea"/>
                <a:cs typeface="Calibri" pitchFamily="34" charset="0"/>
              </a:rPr>
              <a:t>Runtimes are comparable</a:t>
            </a:r>
            <a:endParaRPr lang="zh-CN" altLang="en-US" sz="2400" dirty="0" smtClean="0">
              <a:solidFill>
                <a:srgbClr val="FF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FD09E8-BEF5-4833-88B5-6E9B157C29D4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762000"/>
          </a:xfrm>
        </p:spPr>
        <p:txBody>
          <a:bodyPr/>
          <a:lstStyle/>
          <a:p>
            <a:pPr algn="l"/>
            <a:r>
              <a:rPr altLang="zh-CN" sz="4000" dirty="0" smtClean="0">
                <a:latin typeface="Candara" pitchFamily="34" charset="0"/>
                <a:ea typeface="ヒラギノ角ゴ Pro W3"/>
                <a:cs typeface="ヒラギノ角ゴ Pro W3"/>
              </a:rPr>
              <a:t>Larger Heap Space </a:t>
            </a:r>
            <a:r>
              <a:rPr lang="zh-CN" altLang="en-US" sz="4000" dirty="0" smtClean="0">
                <a:latin typeface="Candara" pitchFamily="34" charset="0"/>
                <a:ea typeface="ヒラギノ角ゴ Pro W3"/>
                <a:cs typeface="ヒラギノ角ゴ Pro W3"/>
                <a:sym typeface="Wingdings" pitchFamily="2" charset="2"/>
              </a:rPr>
              <a:t> </a:t>
            </a:r>
            <a:r>
              <a:rPr altLang="zh-CN" sz="4000" dirty="0" smtClean="0">
                <a:latin typeface="Candara" pitchFamily="34" charset="0"/>
                <a:ea typeface="ヒラギノ角ゴ Pro W3"/>
                <a:cs typeface="ヒラギノ角ゴ Pro W3"/>
                <a:sym typeface="Wingdings" pitchFamily="2" charset="2"/>
              </a:rPr>
              <a:t>Lower </a:t>
            </a:r>
            <a:r>
              <a:rPr altLang="zh-CN" sz="4000" dirty="0" smtClean="0">
                <a:latin typeface="Candara" pitchFamily="34" charset="0"/>
                <a:ea typeface="ヒラギノ角ゴ Pro W3"/>
                <a:cs typeface="ヒラギノ角ゴ Pro W3"/>
              </a:rPr>
              <a:t>Runtime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E42E6-7CF2-41AF-A1A6-C03ACF66D0F3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762000"/>
          </a:xfrm>
        </p:spPr>
        <p:txBody>
          <a:bodyPr/>
          <a:lstStyle/>
          <a:p>
            <a:pPr algn="l">
              <a:defRPr/>
            </a:pPr>
            <a:r>
              <a:rPr altLang="zh-CN" kern="1200" dirty="0" smtClean="0">
                <a:ea typeface="+mn-ea"/>
              </a:rPr>
              <a:t>Runtime decreases with Granularity</a:t>
            </a:r>
            <a:endParaRPr lang="zh-CN" altLang="en-US" kern="1200" dirty="0" smtClean="0">
              <a:ea typeface="+mn-ea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676400"/>
          <a:ext cx="9144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064170"/>
            <a:ext cx="7696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Calibri" pitchFamily="34" charset="0"/>
              </a:rPr>
              <a:t>  Granularity: # of heap objects combined as a transfer unit</a:t>
            </a:r>
            <a:endParaRPr lang="zh-CN" altLang="en-US" sz="2400" dirty="0" smtClean="0">
              <a:latin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051DD8-51F4-4ECC-A9BB-02C1127D783E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91600" cy="762000"/>
          </a:xfrm>
        </p:spPr>
        <p:txBody>
          <a:bodyPr/>
          <a:lstStyle/>
          <a:p>
            <a:pPr algn="l">
              <a:defRPr/>
            </a:pPr>
            <a:r>
              <a:rPr lang="en-US" altLang="zh-CN" sz="4400" dirty="0" smtClean="0"/>
              <a:t>From multi- to many-core processors</a:t>
            </a:r>
            <a:endParaRPr altLang="zh-CN" sz="4400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-18800" y="848706"/>
            <a:ext cx="8534400" cy="3819651"/>
          </a:xfrm>
        </p:spPr>
        <p:txBody>
          <a:bodyPr/>
          <a:lstStyle/>
          <a:p>
            <a:pPr algn="l"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2800" dirty="0">
                <a:latin typeface="Calibri" pitchFamily="34" charset="0"/>
                <a:ea typeface="宋体" pitchFamily="2" charset="-122"/>
                <a:cs typeface="Calibri" pitchFamily="34" charset="0"/>
              </a:rPr>
              <a:t>Simpler 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design and verification</a:t>
            </a:r>
            <a:endParaRPr lang="en-US" altLang="zh-CN" sz="2800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pPr lvl="1" algn="l">
              <a:spcBef>
                <a:spcPct val="30000"/>
              </a:spcBef>
              <a:buFont typeface="Calibri" pitchFamily="34" charset="0"/>
              <a:buChar char="–"/>
            </a:pPr>
            <a:r>
              <a:rPr lang="en-US" altLang="zh-CN" sz="2400" dirty="0">
                <a:latin typeface="Calibri" pitchFamily="34" charset="0"/>
                <a:ea typeface="宋体" pitchFamily="2" charset="-122"/>
                <a:cs typeface="Calibri" pitchFamily="34" charset="0"/>
              </a:rPr>
              <a:t>Reuse the cores</a:t>
            </a:r>
          </a:p>
          <a:p>
            <a:pPr algn="l"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Can improve </a:t>
            </a:r>
            <a:r>
              <a:rPr lang="en-US" altLang="zh-CN" sz="2800" dirty="0">
                <a:latin typeface="Calibri" pitchFamily="34" charset="0"/>
                <a:ea typeface="宋体" pitchFamily="2" charset="-122"/>
                <a:cs typeface="Calibri" pitchFamily="34" charset="0"/>
              </a:rPr>
              <a:t>performance without </a:t>
            </a:r>
            <a:endParaRPr lang="en-US" altLang="zh-CN" sz="2800" dirty="0" smtClean="0"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>
              <a:spcBef>
                <a:spcPct val="30000"/>
              </a:spcBef>
              <a:buNone/>
            </a:pPr>
            <a:r>
              <a:rPr lang="en-US" altLang="zh-CN" sz="2800" dirty="0"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  much increase </a:t>
            </a:r>
            <a:r>
              <a:rPr lang="en-US" altLang="zh-CN" sz="2800" dirty="0">
                <a:latin typeface="Calibri" pitchFamily="34" charset="0"/>
                <a:ea typeface="宋体" pitchFamily="2" charset="-122"/>
                <a:cs typeface="Calibri" pitchFamily="34" charset="0"/>
              </a:rPr>
              <a:t>in 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power</a:t>
            </a:r>
          </a:p>
          <a:p>
            <a:pPr lvl="1">
              <a:buFont typeface="Calibri" pitchFamily="34" charset="0"/>
              <a:buChar char="–"/>
            </a:pPr>
            <a:r>
              <a:rPr lang="en-US" altLang="zh-CN" sz="2400" dirty="0" smtClean="0">
                <a:solidFill>
                  <a:srgbClr val="0000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Each core can run at a lower frequency </a:t>
            </a:r>
            <a:endParaRPr lang="en-US" altLang="zh-CN" sz="2400" dirty="0">
              <a:solidFill>
                <a:srgbClr val="000099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pPr algn="l"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2800" dirty="0">
                <a:latin typeface="Calibri" pitchFamily="34" charset="0"/>
                <a:ea typeface="宋体" pitchFamily="2" charset="-122"/>
                <a:cs typeface="Calibri" pitchFamily="34" charset="0"/>
              </a:rPr>
              <a:t>Tackle thermal and reliability problems at core granularity</a:t>
            </a:r>
          </a:p>
        </p:txBody>
      </p:sp>
      <p:pic>
        <p:nvPicPr>
          <p:cNvPr id="26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3125" y="5003879"/>
            <a:ext cx="16176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stA="50000" endPos="30000" dist="12700" dir="5400000" sy="-100000" algn="bl" rotWithShape="0"/>
          </a:effectLst>
        </p:spPr>
      </p:pic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1589325" y="4668357"/>
            <a:ext cx="1447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/>
              <a:t>IBM </a:t>
            </a:r>
            <a:r>
              <a:rPr lang="en-US" altLang="zh-CN" sz="1200" b="1" dirty="0" err="1"/>
              <a:t>XCell</a:t>
            </a:r>
            <a:r>
              <a:rPr lang="en-US" altLang="zh-CN" sz="1200" b="1" dirty="0"/>
              <a:t> 8i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033976" y="4596055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/>
              <a:t>GeForce</a:t>
            </a:r>
            <a:r>
              <a:rPr lang="en-US" altLang="zh-CN" sz="1600" b="1" dirty="0"/>
              <a:t> </a:t>
            </a:r>
            <a:r>
              <a:rPr lang="en-US" altLang="zh-CN" sz="1200" b="1" dirty="0"/>
              <a:t>9800</a:t>
            </a:r>
            <a:r>
              <a:rPr lang="en-US" altLang="zh-CN" sz="1600" b="1" dirty="0"/>
              <a:t> </a:t>
            </a:r>
            <a:r>
              <a:rPr lang="en-US" altLang="zh-CN" sz="1200" b="1" dirty="0"/>
              <a:t>GT</a:t>
            </a:r>
          </a:p>
        </p:txBody>
      </p:sp>
      <p:pic>
        <p:nvPicPr>
          <p:cNvPr id="30" name="Picture 9" descr="12745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2325" y="5029200"/>
            <a:ext cx="17938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stA="50000" endPos="30000" dist="12700" dir="5400000" sy="-100000" algn="bl" rotWithShape="0"/>
          </a:effectLst>
        </p:spPr>
      </p:pic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3802928" y="4658833"/>
            <a:ext cx="1447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 err="1"/>
              <a:t>Tilera</a:t>
            </a:r>
            <a:r>
              <a:rPr lang="en-US" altLang="zh-CN" sz="1200" b="1" dirty="0"/>
              <a:t> TILE64</a:t>
            </a:r>
          </a:p>
        </p:txBody>
      </p:sp>
      <p:pic>
        <p:nvPicPr>
          <p:cNvPr id="35" name="Picture 16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61653" y="4992189"/>
            <a:ext cx="1524000" cy="1332411"/>
          </a:xfrm>
          <a:prstGeom prst="rect">
            <a:avLst/>
          </a:prstGeom>
          <a:effectLst>
            <a:reflection stA="50000" endPos="30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7899" y="1014350"/>
            <a:ext cx="3590476" cy="2038095"/>
          </a:xfrm>
          <a:prstGeom prst="rect">
            <a:avLst/>
          </a:prstGeo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838200" y="6502024"/>
            <a:ext cx="1447800" cy="457200"/>
          </a:xfrm>
        </p:spPr>
        <p:txBody>
          <a:bodyPr/>
          <a:lstStyle/>
          <a:p>
            <a:pPr>
              <a:defRPr/>
            </a:pPr>
            <a:fld id="{5B609361-376E-419F-A210-81CD5D86178F}" type="datetime1">
              <a:rPr lang="zh-CN" altLang="en-US" smtClean="0"/>
              <a:pPr>
                <a:defRPr/>
              </a:pPr>
              <a:t>2010/10/27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38400" y="6502024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762000"/>
          </a:xfrm>
        </p:spPr>
        <p:txBody>
          <a:bodyPr/>
          <a:lstStyle/>
          <a:p>
            <a:pPr algn="l">
              <a:defRPr/>
            </a:pPr>
            <a:r>
              <a:rPr altLang="zh-CN" kern="1200" dirty="0" smtClean="0">
                <a:ea typeface="+mn-ea"/>
              </a:rPr>
              <a:t>Embedded Systems Optimization</a:t>
            </a:r>
            <a:endParaRPr lang="zh-CN" altLang="en-US" kern="1200" dirty="0" smtClean="0">
              <a:ea typeface="+mn-ea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81000" y="914400"/>
            <a:ext cx="85344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If the maximum heap space needed is known</a:t>
            </a:r>
          </a:p>
          <a:p>
            <a:pPr marL="800100" lvl="1" indent="-342900">
              <a:buFont typeface="Calibri" pitchFamily="34" charset="0"/>
              <a:buChar char="–"/>
            </a:pPr>
            <a:r>
              <a:rPr lang="en-US" altLang="zh-CN" sz="2200" dirty="0" smtClean="0">
                <a:solidFill>
                  <a:srgbClr val="262699"/>
                </a:solidFill>
                <a:latin typeface="Calibri" pitchFamily="34" charset="0"/>
                <a:cs typeface="Calibri" pitchFamily="34" charset="0"/>
              </a:rPr>
              <a:t>No thread communication is needed. </a:t>
            </a:r>
          </a:p>
          <a:p>
            <a:pPr marL="800100" lvl="1" indent="-342900">
              <a:buFont typeface="Calibri" pitchFamily="34" charset="0"/>
              <a:buChar char="–"/>
            </a:pPr>
            <a:r>
              <a:rPr lang="en-US" altLang="zh-CN" sz="2200" dirty="0" smtClean="0">
                <a:solidFill>
                  <a:srgbClr val="262699"/>
                </a:solidFill>
                <a:latin typeface="Calibri" pitchFamily="34" charset="0"/>
                <a:cs typeface="Calibri" pitchFamily="34" charset="0"/>
              </a:rPr>
              <a:t>DMAs are sufficient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590800" y="5943600"/>
            <a:ext cx="4038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Average 14% improvement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838200" y="1828800"/>
          <a:ext cx="8001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1447800" cy="457200"/>
          </a:xfrm>
        </p:spPr>
        <p:txBody>
          <a:bodyPr/>
          <a:lstStyle/>
          <a:p>
            <a:pPr>
              <a:defRPr/>
            </a:pPr>
            <a:fld id="{1BC134C7-1508-4A66-8357-E90D73B95CEA}" type="datetime1">
              <a:rPr lang="zh-CN" altLang="en-US" smtClean="0"/>
              <a:pPr>
                <a:defRPr/>
              </a:pPr>
              <a:t>2010/10/27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2438400" y="6553200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http://www.public.asu.edu/~ashriva6/cml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pPr algn="l">
              <a:defRPr/>
            </a:pPr>
            <a:r>
              <a:rPr altLang="zh-CN" dirty="0" smtClean="0"/>
              <a:t>Scalability of Heap Management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9A4A79-A7D7-4636-9D3A-AA246A367F43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pPr algn="l" eaLnBrk="1" hangingPunct="1"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</a:t>
            </a:r>
            <a:endParaRPr altLang="zh-CN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382000" cy="5562600"/>
          </a:xfrm>
        </p:spPr>
        <p:txBody>
          <a:bodyPr/>
          <a:lstStyle/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Moving from multi-core to many-core systems</a:t>
            </a:r>
          </a:p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Scaling the memory architecture is a major challenge</a:t>
            </a:r>
          </a:p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Limited Local Memory architectures are promising</a:t>
            </a:r>
          </a:p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Code and data should be managed if they can not fit in the limited local memory</a:t>
            </a:r>
          </a:p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We propose a heap data management scheme</a:t>
            </a:r>
          </a:p>
          <a:p>
            <a:pPr lvl="1" algn="l" eaLnBrk="1" hangingPunct="1">
              <a:buFont typeface="Candara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Manage any size of heap data in a constant space in local memory</a:t>
            </a:r>
          </a:p>
          <a:p>
            <a:pPr lvl="1" algn="l" eaLnBrk="1" hangingPunct="1">
              <a:buFont typeface="Candara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It’s automatable, then can increase productivity of programmers</a:t>
            </a:r>
            <a:endParaRPr lang="en-US" altLang="zh-CN" sz="2000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pPr lvl="1" algn="l" eaLnBrk="1" hangingPunct="1">
              <a:buFont typeface="Candara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It’s scalable for different number of cores</a:t>
            </a:r>
          </a:p>
          <a:p>
            <a:pPr lvl="1" algn="l" eaLnBrk="1" hangingPunct="1">
              <a:buFont typeface="Candara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Overhead ~ 4-20%</a:t>
            </a:r>
          </a:p>
          <a:p>
            <a:pPr algn="l" eaLnBrk="1" hangingPunct="1">
              <a:buFont typeface="Candara" pitchFamily="34" charset="0"/>
              <a:buChar char="•"/>
            </a:pPr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Comparison with software cache</a:t>
            </a:r>
          </a:p>
          <a:p>
            <a:pPr lvl="1" algn="l" eaLnBrk="1" hangingPunct="1">
              <a:buFont typeface="Candara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Does not support pointer</a:t>
            </a:r>
          </a:p>
          <a:p>
            <a:pPr lvl="1" algn="l" eaLnBrk="1" hangingPunct="1">
              <a:buFont typeface="Candara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One SW cache for one data type</a:t>
            </a:r>
          </a:p>
          <a:p>
            <a:pPr lvl="1" algn="l" eaLnBrk="1" hangingPunct="1">
              <a:buFont typeface="Candara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Cannot optimize any further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76F5D7-B1FE-4671-9EC5-D903D95C89AD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57660" y="3978166"/>
            <a:ext cx="825850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Use 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prefetching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and double buffering.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Char char="-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Overlap communication and computation</a:t>
            </a: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pPr algn="l">
              <a:defRPr/>
            </a:pPr>
            <a:r>
              <a:rPr altLang="zh-CN" smtClean="0"/>
              <a:t>Future Research Directions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157660" y="914400"/>
            <a:ext cx="8839200" cy="1066800"/>
          </a:xfrm>
        </p:spPr>
        <p:txBody>
          <a:bodyPr/>
          <a:lstStyle/>
          <a:p>
            <a:pPr algn="l">
              <a:buFontTx/>
              <a:buNone/>
            </a:pP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We foresee improvements in the following directions:</a:t>
            </a:r>
            <a:endParaRPr lang="en-US" altLang="zh-CN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zh-CN" sz="2600" dirty="0" smtClean="0">
                <a:latin typeface="Calibri" pitchFamily="34" charset="0"/>
                <a:cs typeface="Calibri" pitchFamily="34" charset="0"/>
              </a:rPr>
              <a:t>Reduce the calls to </a:t>
            </a:r>
            <a:r>
              <a:rPr lang="en-US" altLang="zh-CN" sz="2600" b="1" i="1" dirty="0" smtClean="0">
                <a:latin typeface="Calibri" pitchFamily="34" charset="0"/>
                <a:cs typeface="Calibri" pitchFamily="34" charset="0"/>
              </a:rPr>
              <a:t>p2s</a:t>
            </a:r>
            <a:r>
              <a:rPr lang="en-US" altLang="zh-CN" sz="26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altLang="zh-CN" sz="2600" b="1" i="1" dirty="0" smtClean="0">
                <a:latin typeface="Calibri" pitchFamily="34" charset="0"/>
                <a:cs typeface="Calibri" pitchFamily="34" charset="0"/>
              </a:rPr>
              <a:t>s2p</a:t>
            </a:r>
            <a:r>
              <a:rPr lang="en-US" altLang="zh-CN" sz="2600" dirty="0" smtClean="0">
                <a:latin typeface="Calibri" pitchFamily="34" charset="0"/>
                <a:cs typeface="Calibri" pitchFamily="34" charset="0"/>
              </a:rPr>
              <a:t> functions; </a:t>
            </a:r>
            <a:endParaRPr lang="en-US" altLang="zh-CN" sz="2400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andara" pitchFamily="34" charset="0"/>
              <a:buChar char="-"/>
            </a:pPr>
            <a:endParaRPr lang="en-US" altLang="zh-CN" sz="2400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andara" pitchFamily="34" charset="0"/>
              <a:buChar char="-"/>
            </a:pPr>
            <a:endParaRPr lang="en-US" altLang="zh-CN" sz="2400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andara" pitchFamily="34" charset="0"/>
              <a:buChar char="-"/>
            </a:pPr>
            <a:endParaRPr lang="en-US" altLang="zh-CN" sz="2400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andara" pitchFamily="34" charset="0"/>
              <a:buChar char="-"/>
            </a:pPr>
            <a:endParaRPr lang="en-US" altLang="zh-CN" sz="2400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andara" pitchFamily="34" charset="0"/>
              <a:buChar char="-"/>
            </a:pPr>
            <a:endParaRPr lang="en-US" altLang="zh-CN" sz="2400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7864" y="1915506"/>
            <a:ext cx="4038600" cy="2033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altLang="zh-CN" sz="1400" b="1" dirty="0" smtClean="0">
                <a:cs typeface="Arial" pitchFamily="34" charset="0"/>
              </a:rPr>
              <a:t>       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 …</a:t>
            </a:r>
            <a:endParaRPr lang="en-US" altLang="zh-CN" sz="14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 = p2s(student[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]);</a:t>
            </a:r>
            <a:endParaRPr lang="en-US" altLang="zh-CN" sz="1400" b="1" dirty="0" smtClean="0">
              <a:cs typeface="Arial" pitchFamily="34" charset="0"/>
            </a:endParaRPr>
          </a:p>
          <a:p>
            <a:r>
              <a:rPr lang="en-US" altLang="zh-CN" sz="1400" b="1" dirty="0" smtClean="0">
                <a:cs typeface="Arial" pitchFamily="34" charset="0"/>
              </a:rPr>
              <a:t>student[</a:t>
            </a:r>
            <a:r>
              <a:rPr lang="en-US" altLang="zh-CN" sz="1400" b="1" dirty="0" err="1" smtClean="0">
                <a:cs typeface="Arial" pitchFamily="34" charset="0"/>
              </a:rPr>
              <a:t>i</a:t>
            </a:r>
            <a:r>
              <a:rPr lang="en-US" altLang="zh-CN" sz="1400" b="1" dirty="0">
                <a:cs typeface="Arial" pitchFamily="34" charset="0"/>
              </a:rPr>
              <a:t>].id = </a:t>
            </a:r>
            <a:r>
              <a:rPr lang="en-US" altLang="zh-CN" sz="1400" b="1" dirty="0" err="1">
                <a:cs typeface="Arial" pitchFamily="34" charset="0"/>
              </a:rPr>
              <a:t>i</a:t>
            </a:r>
            <a:r>
              <a:rPr lang="en-US" altLang="zh-CN" sz="1400" b="1" dirty="0" smtClean="0">
                <a:cs typeface="Arial" pitchFamily="34" charset="0"/>
              </a:rPr>
              <a:t>;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 = s2p(student[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]);</a:t>
            </a:r>
            <a:endParaRPr lang="zh-CN" altLang="en-US" sz="1400" b="1" dirty="0" smtClean="0">
              <a:solidFill>
                <a:srgbClr val="FF0000"/>
              </a:solidFill>
              <a:cs typeface="Arial" pitchFamily="34" charset="0"/>
            </a:endParaRPr>
          </a:p>
          <a:p>
            <a:endParaRPr lang="en-US" altLang="zh-CN" sz="1400" b="1" dirty="0" smtClean="0">
              <a:cs typeface="Arial" pitchFamily="34" charset="0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 = p2s(student[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]);</a:t>
            </a:r>
            <a:endParaRPr lang="en-US" altLang="zh-CN" sz="1400" b="1" dirty="0" smtClean="0">
              <a:cs typeface="Arial" pitchFamily="34" charset="0"/>
            </a:endParaRPr>
          </a:p>
          <a:p>
            <a:r>
              <a:rPr lang="en-US" altLang="zh-CN" sz="1400" b="1" dirty="0" err="1" smtClean="0">
                <a:cs typeface="Arial" pitchFamily="34" charset="0"/>
              </a:rPr>
              <a:t>printf</a:t>
            </a:r>
            <a:r>
              <a:rPr lang="en-US" altLang="zh-CN" sz="1400" b="1" dirty="0" smtClean="0">
                <a:cs typeface="Arial" pitchFamily="34" charset="0"/>
              </a:rPr>
              <a:t>(“ID of student is %d\n”, student[</a:t>
            </a:r>
            <a:r>
              <a:rPr lang="en-US" altLang="zh-CN" sz="1400" b="1" dirty="0" err="1" smtClean="0">
                <a:cs typeface="Arial" pitchFamily="34" charset="0"/>
              </a:rPr>
              <a:t>i</a:t>
            </a:r>
            <a:r>
              <a:rPr lang="en-US" altLang="zh-CN" sz="1400" b="1" dirty="0" smtClean="0">
                <a:cs typeface="Arial" pitchFamily="34" charset="0"/>
              </a:rPr>
              <a:t>].id);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 = s2p(student[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]);</a:t>
            </a:r>
            <a:endParaRPr lang="en-US" altLang="zh-CN" sz="1400" b="1" dirty="0">
              <a:cs typeface="Arial" pitchFamily="34" charset="0"/>
            </a:endParaRP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  <a:cs typeface="Arial" pitchFamily="34" charset="0"/>
              </a:rPr>
              <a:t>        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…       </a:t>
            </a:r>
            <a:endParaRPr lang="en-US" altLang="zh-CN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84834" y="2220306"/>
            <a:ext cx="4038600" cy="13871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altLang="zh-CN" sz="1400" b="1" dirty="0" smtClean="0">
                <a:cs typeface="Arial" pitchFamily="34" charset="0"/>
              </a:rPr>
              <a:t>       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 …</a:t>
            </a:r>
            <a:endParaRPr lang="en-US" altLang="zh-CN" sz="14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 = p2s(student[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]);</a:t>
            </a:r>
            <a:endParaRPr lang="en-US" altLang="zh-CN" sz="1400" b="1" dirty="0" smtClean="0">
              <a:cs typeface="Arial" pitchFamily="34" charset="0"/>
            </a:endParaRPr>
          </a:p>
          <a:p>
            <a:r>
              <a:rPr lang="en-US" altLang="zh-CN" sz="1400" b="1" dirty="0" smtClean="0">
                <a:cs typeface="Arial" pitchFamily="34" charset="0"/>
              </a:rPr>
              <a:t>student[</a:t>
            </a:r>
            <a:r>
              <a:rPr lang="en-US" altLang="zh-CN" sz="1400" b="1" dirty="0" err="1" smtClean="0">
                <a:cs typeface="Arial" pitchFamily="34" charset="0"/>
              </a:rPr>
              <a:t>i</a:t>
            </a:r>
            <a:r>
              <a:rPr lang="en-US" altLang="zh-CN" sz="1400" b="1" dirty="0">
                <a:cs typeface="Arial" pitchFamily="34" charset="0"/>
              </a:rPr>
              <a:t>].id = </a:t>
            </a:r>
            <a:r>
              <a:rPr lang="en-US" altLang="zh-CN" sz="1400" b="1" dirty="0" err="1">
                <a:cs typeface="Arial" pitchFamily="34" charset="0"/>
              </a:rPr>
              <a:t>i</a:t>
            </a:r>
            <a:r>
              <a:rPr lang="en-US" altLang="zh-CN" sz="1400" b="1" dirty="0" smtClean="0">
                <a:cs typeface="Arial" pitchFamily="34" charset="0"/>
              </a:rPr>
              <a:t>;</a:t>
            </a:r>
          </a:p>
          <a:p>
            <a:r>
              <a:rPr lang="en-US" altLang="zh-CN" sz="1400" b="1" dirty="0" err="1" smtClean="0">
                <a:cs typeface="Arial" pitchFamily="34" charset="0"/>
              </a:rPr>
              <a:t>printf</a:t>
            </a:r>
            <a:r>
              <a:rPr lang="en-US" altLang="zh-CN" sz="1400" b="1" dirty="0" smtClean="0">
                <a:cs typeface="Arial" pitchFamily="34" charset="0"/>
              </a:rPr>
              <a:t>(“ID of student is %d\n”, student[</a:t>
            </a:r>
            <a:r>
              <a:rPr lang="en-US" altLang="zh-CN" sz="1400" b="1" dirty="0" err="1" smtClean="0">
                <a:cs typeface="Arial" pitchFamily="34" charset="0"/>
              </a:rPr>
              <a:t>i</a:t>
            </a:r>
            <a:r>
              <a:rPr lang="en-US" altLang="zh-CN" sz="1400" b="1" dirty="0" smtClean="0">
                <a:cs typeface="Arial" pitchFamily="34" charset="0"/>
              </a:rPr>
              <a:t>].id);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 = s2p(student[</a:t>
            </a:r>
            <a:r>
              <a:rPr lang="en-US" altLang="zh-CN" sz="1400" b="1" dirty="0" err="1" smtClean="0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]);</a:t>
            </a:r>
            <a:endParaRPr lang="en-US" altLang="zh-CN" sz="1400" b="1" dirty="0">
              <a:cs typeface="Arial" pitchFamily="34" charset="0"/>
            </a:endParaRP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  <a:cs typeface="Arial" pitchFamily="34" charset="0"/>
              </a:rPr>
              <a:t>        </a:t>
            </a:r>
            <a:r>
              <a:rPr lang="en-US" altLang="zh-CN" sz="1400" b="1" dirty="0" smtClean="0">
                <a:solidFill>
                  <a:srgbClr val="FF0000"/>
                </a:solidFill>
                <a:cs typeface="Arial" pitchFamily="34" charset="0"/>
              </a:rPr>
              <a:t>…       </a:t>
            </a:r>
            <a:endParaRPr lang="en-US" altLang="zh-CN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994836" y="4876800"/>
            <a:ext cx="3839104" cy="1416268"/>
            <a:chOff x="4994836" y="4876800"/>
            <a:chExt cx="3839104" cy="1416268"/>
          </a:xfrm>
        </p:grpSpPr>
        <p:sp>
          <p:nvSpPr>
            <p:cNvPr id="11" name="矩形 10"/>
            <p:cNvSpPr/>
            <p:nvPr/>
          </p:nvSpPr>
          <p:spPr bwMode="auto">
            <a:xfrm>
              <a:off x="5006913" y="5105400"/>
              <a:ext cx="11430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ヒラギノ角ゴ Pro W3" pitchFamily="1" charset="-128"/>
                </a:rPr>
                <a:t>Get</a:t>
              </a:r>
              <a:r>
                <a:rPr kumimoji="0" lang="en-US" altLang="zh-CN" b="0" i="0" u="none" strike="noStrike" cap="none" normalizeH="0" dirty="0" smtClean="0">
                  <a:ln>
                    <a:noFill/>
                  </a:ln>
                  <a:effectLst/>
                  <a:latin typeface="Arial" charset="0"/>
                  <a:ea typeface="ヒラギノ角ゴ Pro W3" pitchFamily="1" charset="-128"/>
                </a:rPr>
                <a:t> heap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994836" y="5486400"/>
              <a:ext cx="11430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ヒラギノ角ゴ Pro W3" pitchFamily="1" charset="-128"/>
                </a:rPr>
                <a:t>Compute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248400" y="5121166"/>
              <a:ext cx="381000" cy="365234"/>
            </a:xfrm>
            <a:prstGeom prst="rect">
              <a:avLst/>
            </a:prstGeom>
            <a:solidFill>
              <a:srgbClr val="B9FDC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766034" y="5121166"/>
              <a:ext cx="381000" cy="365234"/>
            </a:xfrm>
            <a:prstGeom prst="rect">
              <a:avLst/>
            </a:prstGeom>
            <a:solidFill>
              <a:srgbClr val="8CFC9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286298" y="5121166"/>
              <a:ext cx="381000" cy="365234"/>
            </a:xfrm>
            <a:prstGeom prst="rect">
              <a:avLst/>
            </a:prstGeom>
            <a:solidFill>
              <a:srgbClr val="50FA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803932" y="5121166"/>
              <a:ext cx="381000" cy="365234"/>
            </a:xfrm>
            <a:prstGeom prst="rect">
              <a:avLst/>
            </a:prstGeom>
            <a:solidFill>
              <a:srgbClr val="05A31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774018" y="5578366"/>
              <a:ext cx="381000" cy="365234"/>
            </a:xfrm>
            <a:prstGeom prst="rect">
              <a:avLst/>
            </a:prstGeom>
            <a:solidFill>
              <a:srgbClr val="B9FDC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291652" y="5578366"/>
              <a:ext cx="381000" cy="365234"/>
            </a:xfrm>
            <a:prstGeom prst="rect">
              <a:avLst/>
            </a:prstGeom>
            <a:solidFill>
              <a:srgbClr val="8CFC9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7811916" y="5578366"/>
              <a:ext cx="381000" cy="365234"/>
            </a:xfrm>
            <a:prstGeom prst="rect">
              <a:avLst/>
            </a:prstGeom>
            <a:solidFill>
              <a:srgbClr val="50FA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8329550" y="5578366"/>
              <a:ext cx="381000" cy="365234"/>
            </a:xfrm>
            <a:prstGeom prst="rect">
              <a:avLst/>
            </a:prstGeom>
            <a:solidFill>
              <a:srgbClr val="05A31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096000" y="4876800"/>
              <a:ext cx="76200" cy="1371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8757740" y="4921468"/>
              <a:ext cx="76200" cy="1371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9600" y="4876800"/>
            <a:ext cx="3886200" cy="1905000"/>
            <a:chOff x="609600" y="4876800"/>
            <a:chExt cx="3886200" cy="1905000"/>
          </a:xfrm>
        </p:grpSpPr>
        <p:sp>
          <p:nvSpPr>
            <p:cNvPr id="7" name="矩形 6"/>
            <p:cNvSpPr/>
            <p:nvPr/>
          </p:nvSpPr>
          <p:spPr bwMode="auto">
            <a:xfrm>
              <a:off x="762000" y="5105400"/>
              <a:ext cx="1371600" cy="38100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rPr>
                <a:t>Get Heap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133600" y="5486400"/>
              <a:ext cx="2209800" cy="38100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rPr>
                <a:t>Compute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762000" y="5486400"/>
              <a:ext cx="13716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ヒラギノ角ゴ Pro W3" pitchFamily="1" charset="-128"/>
                </a:rPr>
                <a:t>SPU is idle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133600" y="5105400"/>
              <a:ext cx="23622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dirty="0" smtClean="0">
                  <a:solidFill>
                    <a:srgbClr val="FF0000"/>
                  </a:solidFill>
                </a:rPr>
                <a:t>DMA engine is idle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09600" y="4876800"/>
              <a:ext cx="76200" cy="1371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419600" y="4876800"/>
              <a:ext cx="76200" cy="1371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8200" y="6400800"/>
              <a:ext cx="31242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dirty="0" smtClean="0"/>
                <a:t>Synchronization point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rot="10800000" flipH="1" flipV="1">
              <a:off x="685800" y="6248400"/>
              <a:ext cx="457200" cy="266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73E4E6-25DC-4731-9678-2DA7C19610A6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pPr algn="l" eaLnBrk="1" hangingPunct="1"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</a:t>
            </a:r>
            <a:endParaRPr altLang="zh-CN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06366"/>
            <a:ext cx="8382000" cy="5105400"/>
          </a:xfrm>
        </p:spPr>
        <p:txBody>
          <a:bodyPr/>
          <a:lstStyle/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Moving from single core to multi-core is inevitable;</a:t>
            </a:r>
          </a:p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Multi-core processor should have a better memory hierarchy;</a:t>
            </a:r>
          </a:p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LLM architecture is promising;</a:t>
            </a:r>
          </a:p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Code and all the data should be managed if they can not fit in the limited local memory;</a:t>
            </a:r>
          </a:p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Previous work for SPM is related, but is not applicable to LLM architectures;</a:t>
            </a:r>
          </a:p>
          <a:p>
            <a:pPr algn="l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Our heap management is comprehensive and intuitive for all LLM architectures.</a:t>
            </a:r>
          </a:p>
          <a:p>
            <a:pPr lvl="1" algn="l" eaLnBrk="1" hangingPunct="1">
              <a:buFont typeface="Candara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Manage any heap size in the local memory</a:t>
            </a:r>
          </a:p>
          <a:p>
            <a:pPr lvl="1" algn="l" eaLnBrk="1" hangingPunct="1">
              <a:buFont typeface="Candara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It’s automatable, then can increase productivity of programmers</a:t>
            </a:r>
            <a:endParaRPr lang="en-US" altLang="zh-CN" sz="2000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pPr lvl="1" algn="l" eaLnBrk="1" hangingPunct="1">
              <a:buFont typeface="Candara" pitchFamily="34" charset="0"/>
              <a:buChar char="–"/>
            </a:pPr>
            <a:r>
              <a:rPr lang="en-US" altLang="zh-CN" sz="2000" dirty="0" smtClean="0">
                <a:solidFill>
                  <a:srgbClr val="262699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It’s scalable for different number of cores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C364C-EDED-4A8F-B29F-E0349A0ADADF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pPr algn="l"/>
            <a:r>
              <a:rPr lang="en-US" altLang="zh-CN" dirty="0" smtClean="0"/>
              <a:t>Memory Scaling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066" y="925033"/>
            <a:ext cx="6074734" cy="5704367"/>
          </a:xfrm>
        </p:spPr>
        <p:txBody>
          <a:bodyPr/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Chip Multi Processors (CMPs) ,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caches </a:t>
            </a: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provide the illusion of a large unified memory</a:t>
            </a:r>
          </a:p>
          <a:p>
            <a:pPr lvl="1">
              <a:buFont typeface="Calibri" pitchFamily="34" charset="0"/>
              <a:buChar char="–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Bring required data from wherever into the cache</a:t>
            </a:r>
          </a:p>
          <a:p>
            <a:pPr lvl="1">
              <a:buFont typeface="Calibri" pitchFamily="34" charset="0"/>
              <a:buChar char="–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Make sure that the application gets the latest copy of the data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Caches consume too much power</a:t>
            </a:r>
          </a:p>
          <a:p>
            <a:pPr lvl="1">
              <a:buFont typeface="Calibri" pitchFamily="34" charset="0"/>
              <a:buChar char="–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44%  </a:t>
            </a:r>
            <a:r>
              <a:rPr lang="en-US" altLang="zh-CN" sz="2200" dirty="0" smtClean="0">
                <a:latin typeface="Calibri" pitchFamily="34" charset="0"/>
                <a:cs typeface="Calibri" pitchFamily="34" charset="0"/>
              </a:rPr>
              <a:t>power, and greater than 34 </a:t>
            </a: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% </a:t>
            </a:r>
            <a:r>
              <a:rPr lang="en-US" altLang="zh-CN" sz="2200" dirty="0" smtClean="0">
                <a:latin typeface="Calibri" pitchFamily="34" charset="0"/>
                <a:cs typeface="Calibri" pitchFamily="34" charset="0"/>
              </a:rPr>
              <a:t>area</a:t>
            </a:r>
            <a:endParaRPr lang="en-US" altLang="zh-CN" sz="2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Cache coherency protocols do not scale well</a:t>
            </a:r>
          </a:p>
          <a:p>
            <a:pPr marL="742950" lvl="2" indent="-342900">
              <a:buFont typeface="Calibri" pitchFamily="34" charset="0"/>
              <a:buChar char="–"/>
            </a:pPr>
            <a:r>
              <a:rPr lang="en-US" altLang="zh-CN" sz="2200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Intel 48-core Single Cloud-on-a-Chip, and Intel 80-core processors have non-coherent caches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692600"/>
              </p:ext>
            </p:extLst>
          </p:nvPr>
        </p:nvGraphicFramePr>
        <p:xfrm>
          <a:off x="6467104" y="1143000"/>
          <a:ext cx="2667000" cy="2819400"/>
        </p:xfrm>
        <a:graphic>
          <a:graphicData uri="http://schemas.openxmlformats.org/presentationml/2006/ole">
            <p:oleObj spid="_x0000_s1611" name="Chart" r:id="rId3" imgW="5981558" imgH="6820042" progId="MSGraph.Chart.8">
              <p:embed followColorScheme="full"/>
            </p:oleObj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3301" y="4398735"/>
            <a:ext cx="1352550" cy="1748251"/>
          </a:xfrm>
          <a:prstGeom prst="rect">
            <a:avLst/>
          </a:prstGeom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858000" y="4060597"/>
            <a:ext cx="2286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2"/>
                </a:solidFill>
              </a:rPr>
              <a:t>Intel 80 core chip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1496" y="914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/>
                </a:solidFill>
              </a:rPr>
              <a:t>Strong ARM 1100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BEBF1-465C-4905-816D-FB4723CC1BAF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9839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矩形 7"/>
          <p:cNvSpPr>
            <a:spLocks noChangeArrowheads="1"/>
          </p:cNvSpPr>
          <p:nvPr/>
        </p:nvSpPr>
        <p:spPr bwMode="auto">
          <a:xfrm>
            <a:off x="1222157" y="3055829"/>
            <a:ext cx="1600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altLang="zh-CN" sz="2000" b="1">
              <a:latin typeface="Arial" pitchFamily="34" charset="0"/>
              <a:ea typeface="ヒラギノ角ゴ Pro W3"/>
              <a:cs typeface="ヒラギノ角ゴ Pro W3"/>
            </a:endParaRPr>
          </a:p>
          <a:p>
            <a:pPr algn="ctr" eaLnBrk="0" hangingPunct="0"/>
            <a:r>
              <a:rPr lang="en-US" altLang="zh-CN" sz="2000" b="1">
                <a:latin typeface="Arial" pitchFamily="34" charset="0"/>
                <a:ea typeface="ヒラギノ角ゴ Pro W3"/>
                <a:cs typeface="ヒラギノ角ゴ Pro W3"/>
              </a:rPr>
              <a:t> PPE</a:t>
            </a:r>
            <a:endParaRPr lang="zh-CN" altLang="en-US" sz="2000" b="1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88" name="矩形 8"/>
          <p:cNvSpPr>
            <a:spLocks noChangeArrowheads="1"/>
          </p:cNvSpPr>
          <p:nvPr/>
        </p:nvSpPr>
        <p:spPr bwMode="auto">
          <a:xfrm>
            <a:off x="1311275" y="4351228"/>
            <a:ext cx="5851525" cy="388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>
                <a:latin typeface="Arial" pitchFamily="34" charset="0"/>
                <a:ea typeface="ヒラギノ角ゴ Pro W3"/>
                <a:cs typeface="ヒラギノ角ゴ Pro W3"/>
              </a:rPr>
              <a:t>Element Interconnect Bus (EIB)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89" name="矩形 11"/>
          <p:cNvSpPr>
            <a:spLocks noChangeArrowheads="1"/>
          </p:cNvSpPr>
          <p:nvPr/>
        </p:nvSpPr>
        <p:spPr bwMode="auto">
          <a:xfrm>
            <a:off x="1311275" y="5113229"/>
            <a:ext cx="13716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000" b="1">
                <a:latin typeface="Arial" pitchFamily="34" charset="0"/>
                <a:ea typeface="ヒラギノ角ゴ Pro W3"/>
                <a:cs typeface="ヒラギノ角ゴ Pro W3"/>
              </a:rPr>
              <a:t>Off-chip</a:t>
            </a:r>
            <a:r>
              <a:rPr lang="en-US" altLang="zh-CN" sz="2400">
                <a:latin typeface="Arial" pitchFamily="34" charset="0"/>
                <a:ea typeface="ヒラギノ角ゴ Pro W3"/>
                <a:cs typeface="ヒラギノ角ゴ Pro W3"/>
              </a:rPr>
              <a:t> </a:t>
            </a:r>
            <a:r>
              <a:rPr lang="en-US" altLang="zh-CN" sz="2000" b="1">
                <a:latin typeface="Arial" pitchFamily="34" charset="0"/>
                <a:ea typeface="ヒラギノ角ゴ Pro W3"/>
                <a:cs typeface="ヒラギノ角ゴ Pro W3"/>
              </a:rPr>
              <a:t>Global Memory</a:t>
            </a:r>
            <a:endParaRPr lang="zh-CN" altLang="en-US" sz="2000" b="1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90" name="TextBox 13"/>
          <p:cNvSpPr txBox="1">
            <a:spLocks noChangeArrowheads="1"/>
          </p:cNvSpPr>
          <p:nvPr/>
        </p:nvSpPr>
        <p:spPr bwMode="auto">
          <a:xfrm>
            <a:off x="3400207" y="5657741"/>
            <a:ext cx="419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PPE: Power Processor Element</a:t>
            </a:r>
            <a:endParaRPr lang="zh-CN" altLang="en-US" b="1"/>
          </a:p>
        </p:txBody>
      </p:sp>
      <p:sp>
        <p:nvSpPr>
          <p:cNvPr id="16391" name="TextBox 14"/>
          <p:cNvSpPr txBox="1">
            <a:spLocks noChangeArrowheads="1"/>
          </p:cNvSpPr>
          <p:nvPr/>
        </p:nvSpPr>
        <p:spPr bwMode="auto">
          <a:xfrm>
            <a:off x="3400207" y="5933966"/>
            <a:ext cx="419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SPE: Synergistic Processor Element</a:t>
            </a:r>
            <a:endParaRPr lang="zh-CN" altLang="en-US" b="1" dirty="0"/>
          </a:p>
        </p:txBody>
      </p:sp>
      <p:sp>
        <p:nvSpPr>
          <p:cNvPr id="16392" name="TextBox 16"/>
          <p:cNvSpPr txBox="1">
            <a:spLocks noChangeArrowheads="1"/>
          </p:cNvSpPr>
          <p:nvPr/>
        </p:nvSpPr>
        <p:spPr bwMode="auto">
          <a:xfrm>
            <a:off x="3397032" y="6227436"/>
            <a:ext cx="19685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LS: Local Store</a:t>
            </a:r>
            <a:endParaRPr lang="zh-CN" altLang="en-US" b="1" dirty="0"/>
          </a:p>
        </p:txBody>
      </p:sp>
      <p:sp>
        <p:nvSpPr>
          <p:cNvPr id="16393" name="矩形 17"/>
          <p:cNvSpPr>
            <a:spLocks noChangeArrowheads="1"/>
          </p:cNvSpPr>
          <p:nvPr/>
        </p:nvSpPr>
        <p:spPr bwMode="auto">
          <a:xfrm>
            <a:off x="2943007" y="5113229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000" b="1">
                <a:latin typeface="Arial" pitchFamily="34" charset="0"/>
                <a:ea typeface="ヒラギノ角ゴ Pro W3"/>
                <a:cs typeface="ヒラギノ角ゴ Pro W3"/>
              </a:rPr>
              <a:t>SPE 0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94" name="矩形 18"/>
          <p:cNvSpPr>
            <a:spLocks noChangeArrowheads="1"/>
          </p:cNvSpPr>
          <p:nvPr/>
        </p:nvSpPr>
        <p:spPr bwMode="auto">
          <a:xfrm>
            <a:off x="4051082" y="5113229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000" b="1">
                <a:latin typeface="Arial" pitchFamily="34" charset="0"/>
                <a:ea typeface="ヒラギノ角ゴ Pro W3"/>
                <a:cs typeface="ヒラギノ角ゴ Pro W3"/>
              </a:rPr>
              <a:t>SPE 2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95" name="矩形 19"/>
          <p:cNvSpPr>
            <a:spLocks noChangeArrowheads="1"/>
          </p:cNvSpPr>
          <p:nvPr/>
        </p:nvSpPr>
        <p:spPr bwMode="auto">
          <a:xfrm>
            <a:off x="5165507" y="3589229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000" b="1">
                <a:latin typeface="Arial" pitchFamily="34" charset="0"/>
                <a:ea typeface="ヒラギノ角ゴ Pro W3"/>
                <a:cs typeface="ヒラギノ角ゴ Pro W3"/>
              </a:rPr>
              <a:t>SPE 5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96" name="矩形 20"/>
          <p:cNvSpPr>
            <a:spLocks noChangeArrowheads="1"/>
          </p:cNvSpPr>
          <p:nvPr/>
        </p:nvSpPr>
        <p:spPr bwMode="auto">
          <a:xfrm>
            <a:off x="5148045" y="5113229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000" b="1">
                <a:latin typeface="Arial" pitchFamily="34" charset="0"/>
                <a:ea typeface="ヒラギノ角ゴ Pro W3"/>
                <a:cs typeface="ヒラギノ角ゴ Pro W3"/>
              </a:rPr>
              <a:t>SPE 4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97" name="矩形 21"/>
          <p:cNvSpPr>
            <a:spLocks noChangeArrowheads="1"/>
          </p:cNvSpPr>
          <p:nvPr/>
        </p:nvSpPr>
        <p:spPr bwMode="auto">
          <a:xfrm>
            <a:off x="4038382" y="3589229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000" b="1">
                <a:latin typeface="Arial" pitchFamily="34" charset="0"/>
                <a:ea typeface="ヒラギノ角ゴ Pro W3"/>
                <a:cs typeface="ヒラギノ角ゴ Pro W3"/>
              </a:rPr>
              <a:t>SPE 3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98" name="矩形 22"/>
          <p:cNvSpPr>
            <a:spLocks noChangeArrowheads="1"/>
          </p:cNvSpPr>
          <p:nvPr/>
        </p:nvSpPr>
        <p:spPr bwMode="auto">
          <a:xfrm>
            <a:off x="2943007" y="3589229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000" b="1">
                <a:latin typeface="Arial" pitchFamily="34" charset="0"/>
                <a:ea typeface="ヒラギノ角ゴ Pro W3"/>
                <a:cs typeface="ヒラギノ角ゴ Pro W3"/>
              </a:rPr>
              <a:t>SPE 1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99" name="矩形 23"/>
          <p:cNvSpPr>
            <a:spLocks noChangeArrowheads="1"/>
          </p:cNvSpPr>
          <p:nvPr/>
        </p:nvSpPr>
        <p:spPr bwMode="auto">
          <a:xfrm>
            <a:off x="6248182" y="5100529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000" b="1" dirty="0">
                <a:latin typeface="Arial" pitchFamily="34" charset="0"/>
                <a:ea typeface="ヒラギノ角ゴ Pro W3"/>
                <a:cs typeface="ヒラギノ角ゴ Pro W3"/>
              </a:rPr>
              <a:t>SPE </a:t>
            </a:r>
            <a:r>
              <a:rPr lang="en-US" altLang="zh-CN" sz="2000" b="1" dirty="0" smtClean="0">
                <a:latin typeface="Arial" pitchFamily="34" charset="0"/>
                <a:ea typeface="ヒラギノ角ゴ Pro W3"/>
                <a:cs typeface="ヒラギノ角ゴ Pro W3"/>
              </a:rPr>
              <a:t>6</a:t>
            </a:r>
            <a:endParaRPr lang="zh-CN" altLang="en-US" sz="24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cxnSp>
        <p:nvCxnSpPr>
          <p:cNvPr id="16403" name="直接箭头连接符 32"/>
          <p:cNvCxnSpPr>
            <a:cxnSpLocks noChangeShapeType="1"/>
          </p:cNvCxnSpPr>
          <p:nvPr/>
        </p:nvCxnSpPr>
        <p:spPr bwMode="auto">
          <a:xfrm rot="5400000">
            <a:off x="1800801" y="4198035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6404" name="直接箭头连接符 34"/>
          <p:cNvCxnSpPr>
            <a:cxnSpLocks noChangeShapeType="1"/>
          </p:cNvCxnSpPr>
          <p:nvPr/>
        </p:nvCxnSpPr>
        <p:spPr bwMode="auto">
          <a:xfrm rot="5400000">
            <a:off x="3211294" y="4160729"/>
            <a:ext cx="3794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6405" name="直接箭头连接符 36"/>
          <p:cNvCxnSpPr>
            <a:cxnSpLocks noChangeShapeType="1"/>
          </p:cNvCxnSpPr>
          <p:nvPr/>
        </p:nvCxnSpPr>
        <p:spPr bwMode="auto">
          <a:xfrm rot="5400000">
            <a:off x="4276508" y="4159141"/>
            <a:ext cx="3794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6406" name="直接箭头连接符 37"/>
          <p:cNvCxnSpPr>
            <a:cxnSpLocks noChangeShapeType="1"/>
          </p:cNvCxnSpPr>
          <p:nvPr/>
        </p:nvCxnSpPr>
        <p:spPr bwMode="auto">
          <a:xfrm rot="5400000">
            <a:off x="5419508" y="4159141"/>
            <a:ext cx="3794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6407" name="直接箭头连接符 38"/>
          <p:cNvCxnSpPr>
            <a:cxnSpLocks noChangeShapeType="1"/>
          </p:cNvCxnSpPr>
          <p:nvPr/>
        </p:nvCxnSpPr>
        <p:spPr bwMode="auto">
          <a:xfrm rot="5400000">
            <a:off x="6487894" y="4922729"/>
            <a:ext cx="3794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6408" name="直接箭头连接符 39"/>
          <p:cNvCxnSpPr>
            <a:cxnSpLocks noChangeShapeType="1"/>
          </p:cNvCxnSpPr>
          <p:nvPr/>
        </p:nvCxnSpPr>
        <p:spPr bwMode="auto">
          <a:xfrm rot="5400000">
            <a:off x="4276507" y="4922729"/>
            <a:ext cx="3794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6409" name="直接箭头连接符 40"/>
          <p:cNvCxnSpPr>
            <a:cxnSpLocks noChangeShapeType="1"/>
          </p:cNvCxnSpPr>
          <p:nvPr/>
        </p:nvCxnSpPr>
        <p:spPr bwMode="auto">
          <a:xfrm rot="5400000">
            <a:off x="5419507" y="4922729"/>
            <a:ext cx="3794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6410" name="直接箭头连接符 41"/>
          <p:cNvCxnSpPr>
            <a:cxnSpLocks noChangeShapeType="1"/>
          </p:cNvCxnSpPr>
          <p:nvPr/>
        </p:nvCxnSpPr>
        <p:spPr bwMode="auto">
          <a:xfrm rot="5400000">
            <a:off x="3211294" y="4922729"/>
            <a:ext cx="3794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6411" name="直接箭头连接符 42"/>
          <p:cNvCxnSpPr>
            <a:cxnSpLocks noChangeShapeType="1"/>
          </p:cNvCxnSpPr>
          <p:nvPr/>
        </p:nvCxnSpPr>
        <p:spPr bwMode="auto">
          <a:xfrm rot="5400000">
            <a:off x="6483664" y="4159141"/>
            <a:ext cx="3794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6412" name="直接箭头连接符 43"/>
          <p:cNvCxnSpPr>
            <a:cxnSpLocks noChangeShapeType="1"/>
          </p:cNvCxnSpPr>
          <p:nvPr/>
        </p:nvCxnSpPr>
        <p:spPr bwMode="auto">
          <a:xfrm rot="5400000">
            <a:off x="1763494" y="4922729"/>
            <a:ext cx="3794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grpSp>
        <p:nvGrpSpPr>
          <p:cNvPr id="34" name="组合 33"/>
          <p:cNvGrpSpPr/>
          <p:nvPr/>
        </p:nvGrpSpPr>
        <p:grpSpPr>
          <a:xfrm>
            <a:off x="6248400" y="2514600"/>
            <a:ext cx="1981200" cy="1447800"/>
            <a:chOff x="6248400" y="2514600"/>
            <a:chExt cx="1981200" cy="1447800"/>
          </a:xfrm>
        </p:grpSpPr>
        <p:sp>
          <p:nvSpPr>
            <p:cNvPr id="16400" name="矩形 24"/>
            <p:cNvSpPr>
              <a:spLocks noChangeArrowheads="1"/>
            </p:cNvSpPr>
            <p:nvPr/>
          </p:nvSpPr>
          <p:spPr bwMode="auto">
            <a:xfrm>
              <a:off x="6248400" y="2514600"/>
              <a:ext cx="1981200" cy="1447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 sz="2400">
                <a:latin typeface="Arial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666402" y="3324224"/>
              <a:ext cx="1143000" cy="4095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Arial" charset="0"/>
                  <a:ea typeface="ヒラギノ角ゴ Pro W3" pitchFamily="1" charset="-128"/>
                  <a:cs typeface="Arial" pitchFamily="34" charset="0"/>
                </a:rPr>
                <a:t> LS</a:t>
              </a:r>
              <a:endParaRPr lang="zh-CN" altLang="en-US" sz="20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cs typeface="Arial" pitchFamily="34" charset="0"/>
              </a:endParaRPr>
            </a:p>
          </p:txBody>
        </p:sp>
        <p:cxnSp>
          <p:nvCxnSpPr>
            <p:cNvPr id="16413" name="直接箭头连接符 45"/>
            <p:cNvCxnSpPr>
              <a:cxnSpLocks noChangeShapeType="1"/>
              <a:endCxn id="28" idx="0"/>
            </p:cNvCxnSpPr>
            <p:nvPr/>
          </p:nvCxnSpPr>
          <p:spPr bwMode="auto">
            <a:xfrm rot="5400000">
              <a:off x="7101133" y="3185563"/>
              <a:ext cx="275430" cy="18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414" name="矩形 48"/>
            <p:cNvSpPr>
              <a:spLocks noChangeArrowheads="1"/>
            </p:cNvSpPr>
            <p:nvPr/>
          </p:nvSpPr>
          <p:spPr bwMode="auto">
            <a:xfrm>
              <a:off x="6671688" y="2667000"/>
              <a:ext cx="1143000" cy="381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 dirty="0">
                  <a:latin typeface="Arial" pitchFamily="34" charset="0"/>
                  <a:ea typeface="ヒラギノ角ゴ Pro W3"/>
                  <a:cs typeface="ヒラギノ角ゴ Pro W3"/>
                </a:rPr>
                <a:t>SPU</a:t>
              </a:r>
              <a:endParaRPr lang="zh-CN" altLang="en-US" sz="2000" b="1" dirty="0">
                <a:latin typeface="Arial" pitchFamily="34" charset="0"/>
                <a:ea typeface="ヒラギノ角ゴ Pro W3"/>
                <a:cs typeface="ヒラギノ角ゴ Pro W3"/>
              </a:endParaRPr>
            </a:p>
          </p:txBody>
        </p:sp>
      </p:grpSp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altLang="zh-CN" sz="4400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   Limited Local Memory Architecture</a:t>
            </a:r>
            <a:endParaRPr lang="en-US" altLang="zh-CN" sz="4400" b="1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6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18288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Cores have small local memories (scratch pad)</a:t>
            </a:r>
          </a:p>
          <a:p>
            <a:pPr lvl="1" eaLnBrk="1" hangingPunct="1"/>
            <a:r>
              <a:rPr lang="en-US" altLang="zh-CN" sz="20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Core can only access local memory</a:t>
            </a:r>
          </a:p>
          <a:p>
            <a:pPr lvl="1" eaLnBrk="1" hangingPunct="1"/>
            <a:r>
              <a:rPr lang="en-US" altLang="zh-CN" sz="20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Accesses to global memory through explicit DMAs in the program</a:t>
            </a:r>
          </a:p>
          <a:p>
            <a:pPr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E.g.</a:t>
            </a:r>
            <a:r>
              <a:rPr lang="en-US" altLang="zh-CN" sz="2400" b="1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IBM Cell 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architecture, which is in Sony PS3.</a:t>
            </a:r>
          </a:p>
        </p:txBody>
      </p:sp>
      <p:sp>
        <p:nvSpPr>
          <p:cNvPr id="38" name="矩形 23"/>
          <p:cNvSpPr>
            <a:spLocks noChangeArrowheads="1"/>
          </p:cNvSpPr>
          <p:nvPr/>
        </p:nvSpPr>
        <p:spPr bwMode="auto">
          <a:xfrm>
            <a:off x="6258688" y="3581400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000" b="1" dirty="0">
                <a:latin typeface="Arial" pitchFamily="34" charset="0"/>
                <a:ea typeface="ヒラギノ角ゴ Pro W3"/>
                <a:cs typeface="ヒラギノ角ゴ Pro W3"/>
              </a:rPr>
              <a:t>SPE </a:t>
            </a:r>
            <a:r>
              <a:rPr lang="en-US" altLang="zh-CN" sz="2000" b="1" dirty="0" smtClean="0">
                <a:latin typeface="Arial" pitchFamily="34" charset="0"/>
                <a:ea typeface="ヒラギノ角ゴ Pro W3"/>
                <a:cs typeface="ヒラギノ角ゴ Pro W3"/>
              </a:rPr>
              <a:t>7</a:t>
            </a:r>
            <a:endParaRPr lang="zh-CN" altLang="en-US" sz="24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>
          <a:xfrm>
            <a:off x="838200" y="6477000"/>
            <a:ext cx="1447800" cy="457200"/>
          </a:xfrm>
        </p:spPr>
        <p:txBody>
          <a:bodyPr/>
          <a:lstStyle/>
          <a:p>
            <a:pPr>
              <a:defRPr/>
            </a:pPr>
            <a:fld id="{6431843A-79C6-448F-8D4E-2D4C361B26BE}" type="datetime1">
              <a:rPr lang="zh-CN" altLang="en-US" smtClean="0"/>
              <a:pPr>
                <a:defRPr/>
              </a:pPr>
              <a:t>2010/10/27</a:t>
            </a:fld>
            <a:endParaRPr lang="en-US" altLang="zh-CN" dirty="0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70CB1-40F5-4866-9B33-DDD8667891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>
          <a:xfrm>
            <a:off x="2438400" y="6477000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838200"/>
          </a:xfrm>
        </p:spPr>
        <p:txBody>
          <a:bodyPr/>
          <a:lstStyle/>
          <a:p>
            <a:pPr algn="l">
              <a:defRPr/>
            </a:pPr>
            <a:r>
              <a:rPr altLang="zh-CN" dirty="0" smtClean="0">
                <a:ea typeface="宋体" pitchFamily="2" charset="-122"/>
              </a:rPr>
              <a:t>LLM Programming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6096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Thread based programming, MPI like communication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412" y="1676400"/>
            <a:ext cx="2438400" cy="35052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200" dirty="0">
                <a:latin typeface="Bookman Old Style" pitchFamily="18" charset="0"/>
                <a:cs typeface="Arial" pitchFamily="34" charset="0"/>
              </a:rPr>
              <a:t>#include&lt;libspe2.h&gt;</a:t>
            </a:r>
          </a:p>
          <a:p>
            <a:endParaRPr lang="en-US" altLang="zh-CN" sz="1200" dirty="0">
              <a:latin typeface="Bookman Old Style" pitchFamily="18" charset="0"/>
              <a:cs typeface="Arial" pitchFamily="34" charset="0"/>
            </a:endParaRPr>
          </a:p>
          <a:p>
            <a:r>
              <a:rPr lang="en-US" altLang="zh-CN" sz="1200" dirty="0">
                <a:latin typeface="Bookman Old Style" pitchFamily="18" charset="0"/>
                <a:cs typeface="Arial" pitchFamily="34" charset="0"/>
              </a:rPr>
              <a:t>extern spe_program_handle_t </a:t>
            </a:r>
            <a:r>
              <a:rPr lang="en-US" altLang="zh-CN" sz="1200" dirty="0" err="1">
                <a:latin typeface="Bookman Old Style" pitchFamily="18" charset="0"/>
                <a:cs typeface="Arial" pitchFamily="34" charset="0"/>
              </a:rPr>
              <a:t>hello_spu</a:t>
            </a:r>
            <a:r>
              <a:rPr lang="en-US" altLang="zh-CN" sz="1200" dirty="0">
                <a:latin typeface="Bookman Old Style" pitchFamily="18" charset="0"/>
                <a:cs typeface="Arial" pitchFamily="34" charset="0"/>
              </a:rPr>
              <a:t>;</a:t>
            </a:r>
          </a:p>
          <a:p>
            <a:endParaRPr lang="en-US" altLang="zh-CN" sz="1200" dirty="0">
              <a:latin typeface="Bookman Old Style" pitchFamily="18" charset="0"/>
              <a:cs typeface="Arial" pitchFamily="34" charset="0"/>
            </a:endParaRPr>
          </a:p>
          <a:p>
            <a:r>
              <a:rPr lang="en-US" altLang="zh-CN" sz="1200" dirty="0">
                <a:latin typeface="Bookman Old Style" pitchFamily="18" charset="0"/>
                <a:cs typeface="Arial" pitchFamily="34" charset="0"/>
              </a:rPr>
              <a:t>int main(void)</a:t>
            </a:r>
          </a:p>
          <a:p>
            <a:r>
              <a:rPr lang="en-US" altLang="zh-CN" sz="1200" b="1" dirty="0">
                <a:latin typeface="Bookman Old Style" pitchFamily="18" charset="0"/>
                <a:cs typeface="Arial" pitchFamily="34" charset="0"/>
              </a:rPr>
              <a:t>{</a:t>
            </a:r>
          </a:p>
          <a:p>
            <a:r>
              <a:rPr lang="en-US" altLang="zh-CN" sz="1200" dirty="0">
                <a:latin typeface="Bookman Old Style" pitchFamily="18" charset="0"/>
                <a:cs typeface="Arial" pitchFamily="34" charset="0"/>
              </a:rPr>
              <a:t>int speid, status;</a:t>
            </a:r>
          </a:p>
          <a:p>
            <a:endParaRPr lang="en-US" altLang="zh-CN" sz="1200" dirty="0">
              <a:latin typeface="Bookman Old Style" pitchFamily="18" charset="0"/>
              <a:cs typeface="Arial" pitchFamily="34" charset="0"/>
            </a:endParaRPr>
          </a:p>
          <a:p>
            <a:r>
              <a:rPr lang="en-US" altLang="zh-CN" sz="1200" dirty="0">
                <a:latin typeface="Bookman Old Style" pitchFamily="18" charset="0"/>
                <a:cs typeface="Arial" pitchFamily="34" charset="0"/>
              </a:rPr>
              <a:t>speid </a:t>
            </a:r>
            <a:r>
              <a:rPr lang="en-US" altLang="zh-CN" sz="1200" dirty="0" smtClean="0">
                <a:latin typeface="Bookman Old Style" pitchFamily="18" charset="0"/>
                <a:cs typeface="Arial" pitchFamily="34" charset="0"/>
              </a:rPr>
              <a:t> </a:t>
            </a:r>
          </a:p>
          <a:p>
            <a:r>
              <a:rPr lang="en-US" altLang="zh-CN" sz="1200" dirty="0" smtClean="0">
                <a:latin typeface="Bookman Old Style" pitchFamily="18" charset="0"/>
                <a:cs typeface="Arial" pitchFamily="34" charset="0"/>
              </a:rPr>
              <a:t>(&amp;</a:t>
            </a:r>
            <a:r>
              <a:rPr lang="en-US" altLang="zh-CN" sz="1200" dirty="0" err="1">
                <a:latin typeface="Bookman Old Style" pitchFamily="18" charset="0"/>
                <a:cs typeface="Arial" pitchFamily="34" charset="0"/>
              </a:rPr>
              <a:t>hello_spu</a:t>
            </a:r>
            <a:r>
              <a:rPr lang="en-US" altLang="zh-CN" sz="1200" dirty="0">
                <a:latin typeface="Bookman Old Style" pitchFamily="18" charset="0"/>
                <a:cs typeface="Arial" pitchFamily="34" charset="0"/>
              </a:rPr>
              <a:t>);</a:t>
            </a:r>
          </a:p>
          <a:p>
            <a:endParaRPr lang="en-US" altLang="zh-CN" sz="1200" dirty="0">
              <a:latin typeface="Bookman Old Style" pitchFamily="18" charset="0"/>
              <a:cs typeface="Arial" pitchFamily="34" charset="0"/>
            </a:endParaRPr>
          </a:p>
          <a:p>
            <a:r>
              <a:rPr lang="en-US" altLang="zh-CN" sz="1200" b="1" dirty="0" smtClean="0">
                <a:latin typeface="Bookman Old Style" pitchFamily="18" charset="0"/>
                <a:cs typeface="Arial" pitchFamily="34" charset="0"/>
              </a:rPr>
              <a:t>}</a:t>
            </a:r>
            <a:endParaRPr lang="en-US" altLang="zh-CN" sz="1200" b="1" dirty="0">
              <a:latin typeface="Bookman Old Style" pitchFamily="18" charset="0"/>
              <a:cs typeface="Arial" pitchFamily="34" charset="0"/>
            </a:endParaRPr>
          </a:p>
          <a:p>
            <a:endParaRPr lang="en-US" altLang="zh-CN" dirty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93812" y="4743450"/>
            <a:ext cx="16002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663300"/>
                </a:solidFill>
                <a:latin typeface="+mn-lt"/>
                <a:ea typeface="+mn-ea"/>
                <a:cs typeface="Arial" pitchFamily="34" charset="0"/>
              </a:rPr>
              <a:t>Main Core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03612" y="1653728"/>
            <a:ext cx="1371600" cy="1679575"/>
            <a:chOff x="3505200" y="1295400"/>
            <a:chExt cx="1371600" cy="1752279"/>
          </a:xfrm>
        </p:grpSpPr>
        <p:sp>
          <p:nvSpPr>
            <p:cNvPr id="19487" name="Rectangle 4"/>
            <p:cNvSpPr>
              <a:spLocks noChangeArrowheads="1"/>
            </p:cNvSpPr>
            <p:nvPr/>
          </p:nvSpPr>
          <p:spPr bwMode="auto">
            <a:xfrm>
              <a:off x="3505200" y="1295400"/>
              <a:ext cx="1371600" cy="175227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&lt;</a:t>
              </a:r>
              <a:r>
                <a:rPr lang="en-US" altLang="zh-CN" sz="1100" b="1" dirty="0" err="1">
                  <a:latin typeface="Candara" pitchFamily="34" charset="0"/>
                  <a:cs typeface="Arial" pitchFamily="34" charset="0"/>
                </a:rPr>
                <a:t>spu_mfcio.h</a:t>
              </a: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&gt;</a:t>
              </a:r>
            </a:p>
            <a:p>
              <a:pPr>
                <a:defRPr/>
              </a:pP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int main(speid, argp)</a:t>
              </a: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zh-CN" sz="1100" b="1" dirty="0">
                  <a:solidFill>
                    <a:srgbClr val="FF0000"/>
                  </a:solidFill>
                  <a:latin typeface="Candara" pitchFamily="34" charset="0"/>
                  <a:cs typeface="Arial" pitchFamily="34" charset="0"/>
                </a:rPr>
                <a:t>printf("Hello world!\n</a:t>
              </a:r>
              <a:r>
                <a:rPr lang="en-US" altLang="zh-CN" sz="1100" b="1" dirty="0" smtClean="0">
                  <a:solidFill>
                    <a:srgbClr val="FF0000"/>
                  </a:solidFill>
                  <a:latin typeface="Candara" pitchFamily="34" charset="0"/>
                  <a:cs typeface="Arial" pitchFamily="34" charset="0"/>
                </a:rPr>
                <a:t>");</a:t>
              </a:r>
              <a:endParaRPr lang="en-US" altLang="zh-CN" sz="11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7600" y="2726373"/>
              <a:ext cx="1066800" cy="3211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3300"/>
                  </a:solidFill>
                  <a:latin typeface="+mn-lt"/>
                  <a:ea typeface="+mn-ea"/>
                  <a:cs typeface="Arial" pitchFamily="34" charset="0"/>
                </a:rPr>
                <a:t>Local Core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503612" y="3479353"/>
            <a:ext cx="1371600" cy="1682552"/>
            <a:chOff x="3505200" y="1295400"/>
            <a:chExt cx="1371600" cy="1755385"/>
          </a:xfrm>
        </p:grpSpPr>
        <p:sp>
          <p:nvSpPr>
            <p:cNvPr id="19485" name="Rectangle 19"/>
            <p:cNvSpPr>
              <a:spLocks noChangeArrowheads="1"/>
            </p:cNvSpPr>
            <p:nvPr/>
          </p:nvSpPr>
          <p:spPr bwMode="auto">
            <a:xfrm>
              <a:off x="3505200" y="1295400"/>
              <a:ext cx="1371600" cy="175227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&lt;</a:t>
              </a:r>
              <a:r>
                <a:rPr lang="en-US" altLang="zh-CN" sz="1100" b="1" dirty="0" err="1">
                  <a:latin typeface="Candara" pitchFamily="34" charset="0"/>
                  <a:cs typeface="Arial" pitchFamily="34" charset="0"/>
                </a:rPr>
                <a:t>spu_mfcio.h</a:t>
              </a: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&gt;</a:t>
              </a:r>
            </a:p>
            <a:p>
              <a:pPr>
                <a:defRPr/>
              </a:pP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int main(speid, argp)</a:t>
              </a: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zh-CN" sz="1100" b="1" dirty="0">
                  <a:solidFill>
                    <a:srgbClr val="FF0000"/>
                  </a:solidFill>
                  <a:latin typeface="Candara" pitchFamily="34" charset="0"/>
                  <a:cs typeface="Arial" pitchFamily="34" charset="0"/>
                </a:rPr>
                <a:t>printf("Hello world!\n");</a:t>
              </a:r>
            </a:p>
            <a:p>
              <a:pPr>
                <a:defRPr/>
              </a:pPr>
              <a:r>
                <a:rPr lang="en-US" altLang="zh-CN" sz="1100" b="1" dirty="0" smtClean="0">
                  <a:latin typeface="Candara" pitchFamily="34" charset="0"/>
                  <a:cs typeface="Arial" pitchFamily="34" charset="0"/>
                </a:rPr>
                <a:t>}</a:t>
              </a: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7600" y="2729685"/>
              <a:ext cx="1066800" cy="3211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3300"/>
                  </a:solidFill>
                  <a:latin typeface="+mn-lt"/>
                  <a:ea typeface="+mn-ea"/>
                  <a:cs typeface="Arial" pitchFamily="34" charset="0"/>
                </a:rPr>
                <a:t>Local Core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256212" y="1653728"/>
            <a:ext cx="1371600" cy="1679575"/>
            <a:chOff x="3505200" y="1295400"/>
            <a:chExt cx="1371600" cy="1752279"/>
          </a:xfrm>
        </p:grpSpPr>
        <p:sp>
          <p:nvSpPr>
            <p:cNvPr id="19483" name="Rectangle 22"/>
            <p:cNvSpPr>
              <a:spLocks noChangeArrowheads="1"/>
            </p:cNvSpPr>
            <p:nvPr/>
          </p:nvSpPr>
          <p:spPr bwMode="auto">
            <a:xfrm>
              <a:off x="3505200" y="1295400"/>
              <a:ext cx="1371600" cy="175227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&lt;</a:t>
              </a:r>
              <a:r>
                <a:rPr lang="en-US" altLang="zh-CN" sz="1100" b="1" dirty="0" err="1">
                  <a:latin typeface="Candara" pitchFamily="34" charset="0"/>
                  <a:cs typeface="Arial" pitchFamily="34" charset="0"/>
                </a:rPr>
                <a:t>spu_mfcio.h</a:t>
              </a: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&gt;</a:t>
              </a:r>
            </a:p>
            <a:p>
              <a:pPr>
                <a:defRPr/>
              </a:pP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int main(speid, argp)</a:t>
              </a: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zh-CN" sz="1100" b="1" dirty="0">
                  <a:solidFill>
                    <a:srgbClr val="FF0000"/>
                  </a:solidFill>
                  <a:latin typeface="Candara" pitchFamily="34" charset="0"/>
                  <a:cs typeface="Arial" pitchFamily="34" charset="0"/>
                </a:rPr>
                <a:t>printf("Hello world!\n");</a:t>
              </a:r>
            </a:p>
            <a:p>
              <a:pPr>
                <a:defRPr/>
              </a:pPr>
              <a:r>
                <a:rPr lang="en-US" altLang="zh-CN" sz="1100" b="1" dirty="0" smtClean="0">
                  <a:latin typeface="Candara" pitchFamily="34" charset="0"/>
                  <a:cs typeface="Arial" pitchFamily="34" charset="0"/>
                </a:rPr>
                <a:t>}</a:t>
              </a: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7600" y="2726372"/>
              <a:ext cx="1066800" cy="3211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3300"/>
                  </a:solidFill>
                  <a:latin typeface="+mn-lt"/>
                  <a:ea typeface="+mn-ea"/>
                  <a:cs typeface="Arial" pitchFamily="34" charset="0"/>
                </a:rPr>
                <a:t>Local Core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256212" y="3479353"/>
            <a:ext cx="1371600" cy="1682552"/>
            <a:chOff x="3505200" y="1295400"/>
            <a:chExt cx="1371600" cy="1755385"/>
          </a:xfrm>
        </p:grpSpPr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3505200" y="1295400"/>
              <a:ext cx="1371600" cy="175227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&lt;</a:t>
              </a:r>
              <a:r>
                <a:rPr lang="en-US" altLang="zh-CN" sz="1100" b="1" dirty="0" err="1">
                  <a:latin typeface="Candara" pitchFamily="34" charset="0"/>
                  <a:cs typeface="Arial" pitchFamily="34" charset="0"/>
                </a:rPr>
                <a:t>spu_mfcio.h</a:t>
              </a: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&gt;</a:t>
              </a:r>
            </a:p>
            <a:p>
              <a:pPr>
                <a:defRPr/>
              </a:pP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int main(speid, argp)</a:t>
              </a: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zh-CN" sz="1100" b="1" dirty="0">
                  <a:solidFill>
                    <a:srgbClr val="FF0000"/>
                  </a:solidFill>
                  <a:latin typeface="Candara" pitchFamily="34" charset="0"/>
                  <a:cs typeface="Arial" pitchFamily="34" charset="0"/>
                </a:rPr>
                <a:t>printf("Hello world!\n");</a:t>
              </a:r>
            </a:p>
            <a:p>
              <a:pPr>
                <a:defRPr/>
              </a:pPr>
              <a:r>
                <a:rPr lang="en-US" altLang="zh-CN" sz="1100" b="1" dirty="0" smtClean="0">
                  <a:latin typeface="Candara" pitchFamily="34" charset="0"/>
                  <a:cs typeface="Arial" pitchFamily="34" charset="0"/>
                </a:rPr>
                <a:t>}</a:t>
              </a: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729685"/>
              <a:ext cx="1066800" cy="3211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3300"/>
                  </a:solidFill>
                  <a:latin typeface="+mn-lt"/>
                  <a:ea typeface="+mn-ea"/>
                  <a:cs typeface="Arial" pitchFamily="34" charset="0"/>
                </a:rPr>
                <a:t>Local Core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008812" y="1653728"/>
            <a:ext cx="1371600" cy="1679575"/>
            <a:chOff x="3505200" y="1295400"/>
            <a:chExt cx="1371600" cy="1752279"/>
          </a:xfrm>
        </p:grpSpPr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3505200" y="1295400"/>
              <a:ext cx="1371600" cy="175227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&lt;</a:t>
              </a:r>
              <a:r>
                <a:rPr lang="en-US" altLang="zh-CN" sz="1100" b="1" dirty="0" err="1">
                  <a:latin typeface="Candara" pitchFamily="34" charset="0"/>
                  <a:cs typeface="Arial" pitchFamily="34" charset="0"/>
                </a:rPr>
                <a:t>spu_mfcio.h</a:t>
              </a: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&gt;</a:t>
              </a:r>
            </a:p>
            <a:p>
              <a:pPr>
                <a:defRPr/>
              </a:pP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int main(speid, argp)</a:t>
              </a: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zh-CN" sz="1100" b="1" dirty="0">
                  <a:solidFill>
                    <a:srgbClr val="FF0000"/>
                  </a:solidFill>
                  <a:latin typeface="Candara" pitchFamily="34" charset="0"/>
                  <a:cs typeface="Arial" pitchFamily="34" charset="0"/>
                </a:rPr>
                <a:t>printf("Hello world!\n</a:t>
              </a:r>
              <a:r>
                <a:rPr lang="en-US" altLang="zh-CN" sz="1100" b="1" dirty="0" smtClean="0">
                  <a:solidFill>
                    <a:srgbClr val="FF0000"/>
                  </a:solidFill>
                  <a:latin typeface="Candara" pitchFamily="34" charset="0"/>
                  <a:cs typeface="Arial" pitchFamily="34" charset="0"/>
                </a:rPr>
                <a:t>");</a:t>
              </a:r>
            </a:p>
            <a:p>
              <a:pPr>
                <a:defRPr/>
              </a:pPr>
              <a:r>
                <a:rPr lang="en-US" altLang="zh-CN" sz="1100" b="1" dirty="0" smtClean="0">
                  <a:latin typeface="Candara" pitchFamily="34" charset="0"/>
                  <a:cs typeface="Arial" pitchFamily="34" charset="0"/>
                </a:rPr>
                <a:t>}</a:t>
              </a: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2726372"/>
              <a:ext cx="1066800" cy="3211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3300"/>
                  </a:solidFill>
                  <a:latin typeface="+mn-lt"/>
                  <a:ea typeface="+mn-ea"/>
                  <a:cs typeface="Arial" pitchFamily="34" charset="0"/>
                </a:rPr>
                <a:t>Local Core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7008812" y="3479353"/>
            <a:ext cx="1371600" cy="1682552"/>
            <a:chOff x="3505200" y="1295400"/>
            <a:chExt cx="1371600" cy="1755385"/>
          </a:xfrm>
        </p:grpSpPr>
        <p:sp>
          <p:nvSpPr>
            <p:cNvPr id="19477" name="Rectangle 31"/>
            <p:cNvSpPr>
              <a:spLocks noChangeArrowheads="1"/>
            </p:cNvSpPr>
            <p:nvPr/>
          </p:nvSpPr>
          <p:spPr bwMode="auto">
            <a:xfrm>
              <a:off x="3505200" y="1295400"/>
              <a:ext cx="1371600" cy="175227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&lt;</a:t>
              </a:r>
              <a:r>
                <a:rPr lang="en-US" altLang="zh-CN" sz="1100" b="1" dirty="0" err="1">
                  <a:latin typeface="Candara" pitchFamily="34" charset="0"/>
                  <a:cs typeface="Arial" pitchFamily="34" charset="0"/>
                </a:rPr>
                <a:t>spu_mfcio.h</a:t>
              </a: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&gt;</a:t>
              </a:r>
            </a:p>
            <a:p>
              <a:pPr>
                <a:defRPr/>
              </a:pP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int main(speid, argp)</a:t>
              </a:r>
            </a:p>
            <a:p>
              <a:pPr>
                <a:defRPr/>
              </a:pPr>
              <a:r>
                <a:rPr lang="en-US" altLang="zh-CN" sz="1100" b="1" dirty="0">
                  <a:latin typeface="Candara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zh-CN" sz="1100" b="1" dirty="0">
                  <a:solidFill>
                    <a:srgbClr val="FF0000"/>
                  </a:solidFill>
                  <a:latin typeface="Candara" pitchFamily="34" charset="0"/>
                  <a:cs typeface="Arial" pitchFamily="34" charset="0"/>
                </a:rPr>
                <a:t>printf("Hello world!\n");</a:t>
              </a:r>
            </a:p>
            <a:p>
              <a:pPr>
                <a:defRPr/>
              </a:pPr>
              <a:r>
                <a:rPr lang="en-US" altLang="zh-CN" sz="1100" b="1" dirty="0" smtClean="0">
                  <a:latin typeface="Candara" pitchFamily="34" charset="0"/>
                  <a:cs typeface="Arial" pitchFamily="34" charset="0"/>
                </a:rPr>
                <a:t>}</a:t>
              </a:r>
              <a:endParaRPr lang="en-US" altLang="zh-CN" sz="1100" b="1" dirty="0"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57600" y="2729685"/>
              <a:ext cx="1066800" cy="3211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3300"/>
                  </a:solidFill>
                  <a:latin typeface="+mn-lt"/>
                  <a:ea typeface="+mn-ea"/>
                  <a:cs typeface="Arial" pitchFamily="34" charset="0"/>
                </a:rPr>
                <a:t>Local Core</a:t>
              </a:r>
            </a:p>
          </p:txBody>
        </p:sp>
      </p:grpSp>
      <p:cxnSp>
        <p:nvCxnSpPr>
          <p:cNvPr id="17422" name="Straight Connector 34"/>
          <p:cNvCxnSpPr>
            <a:cxnSpLocks noChangeShapeType="1"/>
          </p:cNvCxnSpPr>
          <p:nvPr/>
        </p:nvCxnSpPr>
        <p:spPr bwMode="auto">
          <a:xfrm rot="10800000">
            <a:off x="4875212" y="2516188"/>
            <a:ext cx="381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3" name="Straight Connector 36"/>
          <p:cNvCxnSpPr>
            <a:cxnSpLocks noChangeShapeType="1"/>
          </p:cNvCxnSpPr>
          <p:nvPr/>
        </p:nvCxnSpPr>
        <p:spPr bwMode="auto">
          <a:xfrm rot="10800000">
            <a:off x="6627812" y="2516188"/>
            <a:ext cx="381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4" name="Elbow Connector 47"/>
          <p:cNvCxnSpPr>
            <a:cxnSpLocks noChangeShapeType="1"/>
          </p:cNvCxnSpPr>
          <p:nvPr/>
        </p:nvCxnSpPr>
        <p:spPr bwMode="auto">
          <a:xfrm>
            <a:off x="8380412" y="2516188"/>
            <a:ext cx="1588" cy="1825625"/>
          </a:xfrm>
          <a:prstGeom prst="bent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5" name="Straight Connector 49"/>
          <p:cNvCxnSpPr>
            <a:cxnSpLocks noChangeShapeType="1"/>
          </p:cNvCxnSpPr>
          <p:nvPr/>
        </p:nvCxnSpPr>
        <p:spPr bwMode="auto">
          <a:xfrm rot="10800000">
            <a:off x="6627812" y="4341813"/>
            <a:ext cx="381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6" name="Straight Connector 51"/>
          <p:cNvCxnSpPr>
            <a:cxnSpLocks noChangeShapeType="1"/>
          </p:cNvCxnSpPr>
          <p:nvPr/>
        </p:nvCxnSpPr>
        <p:spPr bwMode="auto">
          <a:xfrm rot="10800000">
            <a:off x="4875212" y="4341813"/>
            <a:ext cx="381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Elbow Connector 55"/>
          <p:cNvCxnSpPr>
            <a:cxnSpLocks noChangeShapeType="1"/>
            <a:stCxn id="4" idx="3"/>
          </p:cNvCxnSpPr>
          <p:nvPr/>
        </p:nvCxnSpPr>
        <p:spPr bwMode="auto">
          <a:xfrm flipV="1">
            <a:off x="3198812" y="2516188"/>
            <a:ext cx="304800" cy="912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Elbow Connector 59"/>
          <p:cNvCxnSpPr>
            <a:cxnSpLocks noChangeShapeType="1"/>
            <a:endCxn id="4" idx="3"/>
          </p:cNvCxnSpPr>
          <p:nvPr/>
        </p:nvCxnSpPr>
        <p:spPr bwMode="auto">
          <a:xfrm rot="10800000">
            <a:off x="3198812" y="3429000"/>
            <a:ext cx="304800" cy="9128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262280" y="3333303"/>
            <a:ext cx="1905000" cy="2769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latin typeface="Bookman Old Style" pitchFamily="18" charset="0"/>
                <a:cs typeface="Arial" pitchFamily="34" charset="0"/>
              </a:rPr>
              <a:t>= spe_create_thread</a:t>
            </a:r>
            <a:endParaRPr lang="zh-CN" altLang="en-US" sz="1200" b="1" dirty="0">
              <a:solidFill>
                <a:srgbClr val="FF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04800" y="54102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CC33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Extremely power-efficient computation</a:t>
            </a:r>
          </a:p>
          <a:p>
            <a:pPr lvl="1" eaLnBrk="1" hangingPunct="1"/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If all code and data fit into the local memory of the cores</a:t>
            </a:r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AECD9A-20AF-4A72-8FF6-9468363E632D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1" y="0"/>
            <a:ext cx="8534400" cy="762000"/>
          </a:xfrm>
        </p:spPr>
        <p:txBody>
          <a:bodyPr/>
          <a:lstStyle/>
          <a:p>
            <a:pPr algn="l">
              <a:defRPr/>
            </a:pPr>
            <a:r>
              <a:rPr altLang="zh-CN" sz="4300" dirty="0" smtClean="0">
                <a:ea typeface="宋体" pitchFamily="2" charset="-122"/>
              </a:rPr>
              <a:t>What if thread data is too large?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828800" y="2590800"/>
            <a:ext cx="1066800" cy="765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0738" y="3057560"/>
            <a:ext cx="722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32 KB</a:t>
            </a:r>
            <a:endParaRPr lang="zh-CN" altLang="en-US" sz="1400" b="1" dirty="0"/>
          </a:p>
        </p:txBody>
      </p:sp>
      <p:sp>
        <p:nvSpPr>
          <p:cNvPr id="14" name="椭圆 13"/>
          <p:cNvSpPr/>
          <p:nvPr/>
        </p:nvSpPr>
        <p:spPr bwMode="auto">
          <a:xfrm>
            <a:off x="2209800" y="2664096"/>
            <a:ext cx="344208" cy="368659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28800" y="3592033"/>
            <a:ext cx="1066800" cy="838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7400" y="4115895"/>
            <a:ext cx="722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32 KB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 bwMode="auto">
          <a:xfrm>
            <a:off x="5738642" y="2542488"/>
            <a:ext cx="765941" cy="5805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38642" y="2858956"/>
            <a:ext cx="76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 24 KB</a:t>
            </a:r>
            <a:endParaRPr lang="zh-CN" altLang="en-US" sz="1400" b="1" dirty="0"/>
          </a:p>
        </p:txBody>
      </p:sp>
      <p:sp>
        <p:nvSpPr>
          <p:cNvPr id="21" name="椭圆 20"/>
          <p:cNvSpPr/>
          <p:nvPr/>
        </p:nvSpPr>
        <p:spPr bwMode="auto">
          <a:xfrm>
            <a:off x="2209800" y="3715070"/>
            <a:ext cx="344208" cy="380999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738642" y="3962401"/>
            <a:ext cx="765941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38642" y="4278869"/>
            <a:ext cx="76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24 KB</a:t>
            </a:r>
            <a:endParaRPr lang="zh-CN" altLang="en-US" sz="1400" b="1" dirty="0"/>
          </a:p>
        </p:txBody>
      </p:sp>
      <p:sp>
        <p:nvSpPr>
          <p:cNvPr id="29" name="矩形 28"/>
          <p:cNvSpPr/>
          <p:nvPr/>
        </p:nvSpPr>
        <p:spPr bwMode="auto">
          <a:xfrm>
            <a:off x="5738642" y="3229764"/>
            <a:ext cx="765941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38642" y="3546232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24 KB</a:t>
            </a:r>
            <a:endParaRPr lang="zh-CN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95400" y="46650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Two threads with </a:t>
            </a:r>
            <a:r>
              <a:rPr lang="en-US" altLang="zh-CN" sz="1600" dirty="0" smtClean="0">
                <a:solidFill>
                  <a:schemeClr val="accent2"/>
                </a:solidFill>
              </a:rPr>
              <a:t>32 KB </a:t>
            </a:r>
            <a:r>
              <a:rPr lang="en-US" altLang="zh-CN" sz="1600" dirty="0" smtClean="0"/>
              <a:t>memory each</a:t>
            </a:r>
            <a:endParaRPr lang="zh-CN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65001" y="4665025"/>
            <a:ext cx="251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Three cores with </a:t>
            </a:r>
            <a:r>
              <a:rPr lang="en-US" altLang="zh-CN" sz="1600" dirty="0" smtClean="0">
                <a:solidFill>
                  <a:schemeClr val="accent2"/>
                </a:solidFill>
              </a:rPr>
              <a:t>24 KB </a:t>
            </a:r>
            <a:r>
              <a:rPr lang="en-US" altLang="zh-CN" sz="1600" dirty="0" smtClean="0"/>
              <a:t>memory each</a:t>
            </a:r>
            <a:endParaRPr lang="zh-CN" altLang="en-US" sz="1600" dirty="0"/>
          </a:p>
        </p:txBody>
      </p:sp>
      <p:sp>
        <p:nvSpPr>
          <p:cNvPr id="35" name="椭圆 34"/>
          <p:cNvSpPr/>
          <p:nvPr/>
        </p:nvSpPr>
        <p:spPr bwMode="auto">
          <a:xfrm>
            <a:off x="4114800" y="3393831"/>
            <a:ext cx="296910" cy="3062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4114800" y="3382162"/>
            <a:ext cx="296910" cy="27543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114800" y="3382223"/>
            <a:ext cx="296910" cy="304739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676400" y="2467763"/>
            <a:ext cx="1371600" cy="213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638800" y="2438400"/>
            <a:ext cx="990600" cy="22098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304800" y="53340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CC33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Manage data to execute in limited memory of core</a:t>
            </a:r>
          </a:p>
          <a:p>
            <a:pPr lvl="1" eaLnBrk="1" hangingPunct="1"/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Easier and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portable</a:t>
            </a:r>
            <a:endParaRPr lang="en-US" altLang="zh-CN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28424" y="885037"/>
            <a:ext cx="8610600" cy="140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CC33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Two Options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Repartition and re-parallelize the application</a:t>
            </a:r>
          </a:p>
          <a:p>
            <a:pPr lvl="1" eaLnBrk="1" hangingPunct="1"/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Can be counter-intuitive and hard</a:t>
            </a:r>
            <a:endParaRPr lang="en-US" altLang="zh-CN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3F0517-9CE1-4FF2-9058-CF7665DA97E8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625 L 0.20625 0.100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53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0555 L 0.20625 -0.05342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24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20052 -0.1151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58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20105 -0.0104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116 L 0.20105 0.09274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 animBg="1"/>
      <p:bldP spid="14" grpId="1" animBg="1"/>
      <p:bldP spid="14" grpId="2" animBg="1"/>
      <p:bldP spid="15" grpId="0" animBg="1"/>
      <p:bldP spid="16" grpId="0"/>
      <p:bldP spid="18" grpId="0" animBg="1"/>
      <p:bldP spid="20" grpId="0"/>
      <p:bldP spid="21" grpId="0" animBg="1"/>
      <p:bldP spid="21" grpId="1" animBg="1"/>
      <p:bldP spid="21" grpId="2" animBg="1"/>
      <p:bldP spid="26" grpId="0" animBg="1"/>
      <p:bldP spid="27" grpId="0"/>
      <p:bldP spid="29" grpId="0" animBg="1"/>
      <p:bldP spid="30" grpId="0"/>
      <p:bldP spid="31" grpId="0"/>
      <p:bldP spid="32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4" grpId="0"/>
      <p:bldP spid="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pPr algn="l">
              <a:defRPr/>
            </a:pPr>
            <a:r>
              <a:rPr lang="en-US" sz="4400" dirty="0" smtClean="0"/>
              <a:t>Managing data</a:t>
            </a:r>
            <a:endParaRPr lang="en-US" sz="4400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451475" y="5808663"/>
            <a:ext cx="4038600" cy="439737"/>
          </a:xfrm>
          <a:prstGeom prst="rect">
            <a:avLst/>
          </a:prstGeom>
        </p:spPr>
        <p:txBody>
          <a:bodyPr/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600" dirty="0">
                <a:latin typeface="Calibri" pitchFamily="34" charset="0"/>
                <a:ea typeface="+mn-ea"/>
              </a:rPr>
              <a:t>Local </a:t>
            </a:r>
            <a:r>
              <a:rPr lang="en-US" sz="2600" dirty="0" smtClean="0">
                <a:latin typeface="Calibri" pitchFamily="34" charset="0"/>
                <a:ea typeface="+mn-ea"/>
              </a:rPr>
              <a:t>Memory Aware </a:t>
            </a:r>
            <a:r>
              <a:rPr lang="en-US" sz="2600" dirty="0">
                <a:latin typeface="Calibri" pitchFamily="34" charset="0"/>
                <a:ea typeface="+mn-ea"/>
              </a:rPr>
              <a:t>Code</a:t>
            </a: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623950" y="5274436"/>
            <a:ext cx="3124200" cy="448260"/>
          </a:xfrm>
          <a:prstGeom prst="rect">
            <a:avLst/>
          </a:prstGeom>
        </p:spPr>
        <p:txBody>
          <a:bodyPr/>
          <a:lstStyle/>
          <a:p>
            <a:pPr marL="320040" indent="-320040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600" dirty="0">
                <a:latin typeface="Calibri" pitchFamily="34" charset="0"/>
                <a:ea typeface="+mn-ea"/>
              </a:rPr>
              <a:t>Original Code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714500" y="1219200"/>
            <a:ext cx="2943100" cy="3124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b="1" dirty="0">
                <a:latin typeface="Courier"/>
              </a:rPr>
              <a:t>int global;</a:t>
            </a:r>
          </a:p>
          <a:p>
            <a:endParaRPr lang="en-US" altLang="zh-CN" sz="2400" b="1" dirty="0">
              <a:latin typeface="Courier"/>
            </a:endParaRPr>
          </a:p>
          <a:p>
            <a:r>
              <a:rPr lang="en-US" altLang="zh-CN" sz="2400" b="1" dirty="0" smtClean="0">
                <a:latin typeface="Courier"/>
              </a:rPr>
              <a:t>f1(){</a:t>
            </a:r>
            <a:endParaRPr lang="en-US" altLang="zh-CN" sz="2400" b="1" dirty="0">
              <a:latin typeface="Courier"/>
            </a:endParaRPr>
          </a:p>
          <a:p>
            <a:r>
              <a:rPr lang="en-US" altLang="zh-CN" sz="2400" b="1" dirty="0">
                <a:latin typeface="Courier"/>
              </a:rPr>
              <a:t>  int </a:t>
            </a:r>
            <a:r>
              <a:rPr lang="en-US" altLang="zh-CN" sz="2400" b="1" dirty="0" err="1">
                <a:latin typeface="Courier"/>
              </a:rPr>
              <a:t>a,b</a:t>
            </a:r>
            <a:r>
              <a:rPr lang="en-US" altLang="zh-CN" sz="2400" b="1" dirty="0">
                <a:latin typeface="Courier"/>
              </a:rPr>
              <a:t>;</a:t>
            </a:r>
          </a:p>
          <a:p>
            <a:r>
              <a:rPr lang="en-US" altLang="zh-CN" sz="2400" b="1" dirty="0">
                <a:latin typeface="Courier"/>
              </a:rPr>
              <a:t>  global = a + b</a:t>
            </a:r>
            <a:r>
              <a:rPr lang="en-US" altLang="zh-CN" sz="2400" b="1" dirty="0" smtClean="0">
                <a:latin typeface="Courier"/>
              </a:rPr>
              <a:t>;</a:t>
            </a:r>
          </a:p>
          <a:p>
            <a:endParaRPr lang="en-US" altLang="zh-CN" sz="2400" b="1" dirty="0" smtClean="0">
              <a:latin typeface="Courier"/>
            </a:endParaRPr>
          </a:p>
          <a:p>
            <a:r>
              <a:rPr lang="en-US" altLang="zh-CN" sz="2400" b="1" dirty="0" smtClean="0">
                <a:latin typeface="Courier"/>
              </a:rPr>
              <a:t>  f2();  </a:t>
            </a:r>
            <a:endParaRPr lang="en-US" altLang="zh-CN" sz="2400" b="1" dirty="0">
              <a:latin typeface="Courier"/>
            </a:endParaRPr>
          </a:p>
          <a:p>
            <a:r>
              <a:rPr lang="en-US" altLang="zh-CN" sz="2400" b="1" dirty="0" smtClean="0">
                <a:latin typeface="Courier"/>
              </a:rPr>
              <a:t>}</a:t>
            </a:r>
          </a:p>
          <a:p>
            <a:endParaRPr lang="en-US" altLang="zh-CN" sz="2400" b="1" dirty="0" smtClean="0">
              <a:latin typeface="Courier"/>
            </a:endParaRPr>
          </a:p>
          <a:p>
            <a:r>
              <a:rPr lang="en-US" altLang="zh-CN" sz="2400" b="1" dirty="0" smtClean="0">
                <a:latin typeface="Courier"/>
              </a:rPr>
              <a:t> </a:t>
            </a:r>
          </a:p>
          <a:p>
            <a:endParaRPr lang="en-US" altLang="zh-CN" sz="2400" b="1" dirty="0" smtClean="0">
              <a:latin typeface="Courier"/>
            </a:endParaRPr>
          </a:p>
          <a:p>
            <a:endParaRPr lang="en-US" altLang="zh-CN" sz="2400" b="1" dirty="0">
              <a:latin typeface="Courier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67201" y="1219200"/>
            <a:ext cx="4419600" cy="41610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b="1" dirty="0">
                <a:latin typeface="Courier"/>
              </a:rPr>
              <a:t>int global;</a:t>
            </a:r>
          </a:p>
          <a:p>
            <a:endParaRPr lang="en-US" altLang="zh-CN" sz="2400" b="1" dirty="0">
              <a:latin typeface="Courier"/>
            </a:endParaRPr>
          </a:p>
          <a:p>
            <a:r>
              <a:rPr lang="en-US" altLang="zh-CN" sz="2400" b="1" dirty="0">
                <a:latin typeface="Courier"/>
              </a:rPr>
              <a:t>f1(){</a:t>
            </a:r>
          </a:p>
          <a:p>
            <a:r>
              <a:rPr lang="en-US" altLang="zh-CN" sz="2400" b="1" dirty="0">
                <a:latin typeface="Courier"/>
              </a:rPr>
              <a:t>  int </a:t>
            </a:r>
            <a:r>
              <a:rPr lang="en-US" altLang="zh-CN" sz="2400" b="1" dirty="0" err="1">
                <a:latin typeface="Courier"/>
              </a:rPr>
              <a:t>a,b</a:t>
            </a:r>
            <a:r>
              <a:rPr lang="en-US" altLang="zh-CN" sz="2400" b="1" dirty="0">
                <a:latin typeface="Courier"/>
              </a:rPr>
              <a:t>;</a:t>
            </a:r>
          </a:p>
          <a:p>
            <a:r>
              <a:rPr lang="en-US" altLang="zh-CN" sz="2400" b="1" dirty="0">
                <a:latin typeface="Courier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latin typeface="Courier"/>
              </a:rPr>
              <a:t>DMA.fetch</a:t>
            </a:r>
            <a:r>
              <a:rPr lang="en-US" altLang="zh-CN" sz="2400" b="1" dirty="0">
                <a:solidFill>
                  <a:srgbClr val="FF0000"/>
                </a:solidFill>
                <a:latin typeface="Courier"/>
              </a:rPr>
              <a:t>(global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"/>
              </a:rPr>
              <a:t>)</a:t>
            </a:r>
            <a:endParaRPr lang="en-US" altLang="zh-CN" sz="2400" b="1" dirty="0">
              <a:latin typeface="Courier"/>
            </a:endParaRPr>
          </a:p>
          <a:p>
            <a:r>
              <a:rPr lang="en-US" altLang="zh-CN" sz="2400" b="1" dirty="0">
                <a:latin typeface="Courier"/>
              </a:rPr>
              <a:t>  global = a + b;</a:t>
            </a:r>
          </a:p>
          <a:p>
            <a:r>
              <a:rPr lang="en-US" altLang="zh-CN" sz="2400" b="1" dirty="0">
                <a:latin typeface="Courier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latin typeface="Courier"/>
              </a:rPr>
              <a:t>DMA.writeback</a:t>
            </a:r>
            <a:r>
              <a:rPr lang="en-US" altLang="zh-CN" sz="2400" b="1" dirty="0">
                <a:solidFill>
                  <a:srgbClr val="FF0000"/>
                </a:solidFill>
                <a:latin typeface="Courier"/>
              </a:rPr>
              <a:t>(global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"/>
              </a:rPr>
              <a:t>)</a:t>
            </a:r>
            <a:endParaRPr lang="en-US" altLang="zh-CN" sz="2400" b="1" dirty="0">
              <a:latin typeface="Courier"/>
            </a:endParaRPr>
          </a:p>
          <a:p>
            <a:r>
              <a:rPr lang="en-US" altLang="zh-CN" sz="2400" b="1" dirty="0" smtClean="0">
                <a:latin typeface="Courier"/>
              </a:rPr>
              <a:t>  </a:t>
            </a:r>
          </a:p>
          <a:p>
            <a:r>
              <a:rPr lang="en-US" altLang="zh-CN" sz="2400" b="1" dirty="0">
                <a:latin typeface="Courier"/>
              </a:rPr>
              <a:t> </a:t>
            </a:r>
            <a:r>
              <a:rPr lang="en-US" altLang="zh-CN" sz="2400" b="1" dirty="0" smtClean="0">
                <a:latin typeface="Courier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urier"/>
              </a:rPr>
              <a:t>DMA.fetch</a:t>
            </a:r>
            <a:r>
              <a:rPr lang="en-US" altLang="zh-CN" sz="2400" b="1" dirty="0">
                <a:solidFill>
                  <a:srgbClr val="FF0000"/>
                </a:solidFill>
                <a:latin typeface="Courier"/>
              </a:rPr>
              <a:t>(f2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"/>
              </a:rPr>
              <a:t>)</a:t>
            </a:r>
            <a:endParaRPr lang="en-US" altLang="zh-CN" sz="2400" b="1" dirty="0" smtClean="0">
              <a:latin typeface="Courier"/>
            </a:endParaRPr>
          </a:p>
          <a:p>
            <a:r>
              <a:rPr lang="en-US" altLang="zh-CN" sz="2400" b="1" dirty="0" smtClean="0">
                <a:latin typeface="Courier"/>
              </a:rPr>
              <a:t>  f2();</a:t>
            </a:r>
          </a:p>
          <a:p>
            <a:r>
              <a:rPr lang="en-US" altLang="zh-CN" sz="2400" b="1" dirty="0" smtClean="0">
                <a:latin typeface="Courier"/>
              </a:rPr>
              <a:t>}</a:t>
            </a:r>
          </a:p>
          <a:p>
            <a:endParaRPr lang="en-US" altLang="zh-CN" sz="2400" b="1" dirty="0">
              <a:latin typeface="Courier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7622C-D665-4938-AEDF-D4D3B5893DE5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70CB1-40F5-4866-9B33-DDD8667891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虚尾箭头 2"/>
          <p:cNvSpPr/>
          <p:nvPr/>
        </p:nvSpPr>
        <p:spPr bwMode="auto">
          <a:xfrm rot="5400000">
            <a:off x="7821915" y="1395373"/>
            <a:ext cx="434370" cy="484632"/>
          </a:xfrm>
          <a:prstGeom prst="stripedRightArrow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虚尾箭头 16"/>
          <p:cNvSpPr/>
          <p:nvPr/>
        </p:nvSpPr>
        <p:spPr bwMode="auto">
          <a:xfrm rot="16200000">
            <a:off x="7821915" y="2184670"/>
            <a:ext cx="434370" cy="4846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altLang="zh-CN" dirty="0" smtClean="0"/>
              <a:t>Heap Data Management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6400800" cy="3657600"/>
          </a:xfrm>
        </p:spPr>
        <p:txBody>
          <a:bodyPr/>
          <a:lstStyle/>
          <a:p>
            <a:pPr algn="l"/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All code and data need to be managed</a:t>
            </a:r>
          </a:p>
          <a:p>
            <a:pPr lvl="1" algn="l"/>
            <a:r>
              <a:rPr lang="en-US" altLang="zh-CN" sz="20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Stack, heap, code and global</a:t>
            </a:r>
          </a:p>
          <a:p>
            <a:pPr algn="l"/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This paper focuses on 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heap data management</a:t>
            </a:r>
          </a:p>
          <a:p>
            <a:pPr lvl="1" algn="l"/>
            <a:r>
              <a:rPr lang="en-US" altLang="zh-CN" sz="20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Heap data management is difficult</a:t>
            </a:r>
          </a:p>
          <a:p>
            <a:pPr lvl="2" algn="l"/>
            <a:r>
              <a:rPr lang="en-US" altLang="zh-CN" sz="18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Heap size is dynamic, while the size of code and global data are statically known</a:t>
            </a:r>
          </a:p>
          <a:p>
            <a:pPr lvl="2" algn="l"/>
            <a:r>
              <a:rPr lang="en-US" altLang="zh-CN" sz="18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Heap data size can be unbounded</a:t>
            </a:r>
            <a:endParaRPr lang="en-US" altLang="zh-CN" sz="18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lvl="1" algn="l"/>
            <a:r>
              <a:rPr lang="en-US" altLang="zh-CN" sz="20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Cell programming manual suggests “Use heap data at your own risk”.</a:t>
            </a:r>
          </a:p>
          <a:p>
            <a:pPr lvl="2" algn="l"/>
            <a:r>
              <a:rPr lang="en-US" altLang="zh-CN" sz="18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Restricting heap usage is restrictive for programmers</a:t>
            </a:r>
            <a:endParaRPr lang="zh-CN" altLang="en-US" sz="18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8" name="矩形 33"/>
          <p:cNvSpPr>
            <a:spLocks noChangeArrowheads="1"/>
          </p:cNvSpPr>
          <p:nvPr/>
        </p:nvSpPr>
        <p:spPr bwMode="auto">
          <a:xfrm>
            <a:off x="2209800" y="4724400"/>
            <a:ext cx="3173678" cy="1384995"/>
          </a:xfrm>
          <a:prstGeom prst="rect">
            <a:avLst/>
          </a:prstGeom>
          <a:ln w="508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/>
              <a:t>main() {</a:t>
            </a:r>
          </a:p>
          <a:p>
            <a:r>
              <a:rPr lang="en-US" altLang="zh-CN" sz="1400" b="1" dirty="0"/>
              <a:t>    for (i=0; i&lt;N; i++)  {</a:t>
            </a:r>
          </a:p>
          <a:p>
            <a:r>
              <a:rPr lang="en-US" altLang="zh-CN" sz="1400" b="1" dirty="0"/>
              <a:t>       item[i] = malloc(sizeof(Item));       </a:t>
            </a:r>
          </a:p>
          <a:p>
            <a:r>
              <a:rPr lang="en-US" altLang="zh-CN" sz="1400" b="1" dirty="0"/>
              <a:t>    </a:t>
            </a:r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    F1();</a:t>
            </a:r>
            <a:endParaRPr lang="en-US" altLang="zh-CN" sz="1400" b="1" dirty="0"/>
          </a:p>
          <a:p>
            <a:r>
              <a:rPr lang="en-US" altLang="zh-CN" sz="1400" b="1" dirty="0"/>
              <a:t>}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86600" y="3810000"/>
            <a:ext cx="19050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400" dirty="0">
                <a:latin typeface="Arial" charset="0"/>
                <a:ea typeface="ヒラギノ角ゴ Pro W3" pitchFamily="1" charset="-128"/>
              </a:rPr>
              <a:t>code</a:t>
            </a:r>
            <a:endParaRPr lang="zh-CN" altLang="en-US" sz="24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510" name="矩形 10"/>
          <p:cNvSpPr>
            <a:spLocks noChangeArrowheads="1"/>
          </p:cNvSpPr>
          <p:nvPr/>
        </p:nvSpPr>
        <p:spPr bwMode="auto">
          <a:xfrm>
            <a:off x="7086600" y="3352800"/>
            <a:ext cx="1905000" cy="4572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>
                <a:latin typeface="Arial" pitchFamily="34" charset="0"/>
                <a:ea typeface="ヒラギノ角ゴ Pro W3"/>
                <a:cs typeface="ヒラギノ角ゴ Pro W3"/>
              </a:rPr>
              <a:t>global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1511" name="矩形 12"/>
          <p:cNvSpPr>
            <a:spLocks noChangeArrowheads="1"/>
          </p:cNvSpPr>
          <p:nvPr/>
        </p:nvSpPr>
        <p:spPr bwMode="auto">
          <a:xfrm>
            <a:off x="7086600" y="914400"/>
            <a:ext cx="1905000" cy="4572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>
                <a:latin typeface="Arial" pitchFamily="34" charset="0"/>
                <a:ea typeface="ヒラギノ角ゴ Pro W3"/>
                <a:cs typeface="ヒラギノ角ゴ Pro W3"/>
              </a:rPr>
              <a:t>stack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1512" name="矩形 13"/>
          <p:cNvSpPr>
            <a:spLocks noChangeArrowheads="1"/>
          </p:cNvSpPr>
          <p:nvPr/>
        </p:nvSpPr>
        <p:spPr bwMode="auto">
          <a:xfrm>
            <a:off x="7086600" y="2667000"/>
            <a:ext cx="1905000" cy="6858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>
                <a:latin typeface="Arial" pitchFamily="34" charset="0"/>
                <a:ea typeface="ヒラギノ角ゴ Pro W3"/>
                <a:cs typeface="ヒラギノ角ゴ Pro W3"/>
              </a:rPr>
              <a:t>heap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1513" name="矩形 14"/>
          <p:cNvSpPr>
            <a:spLocks noChangeArrowheads="1"/>
          </p:cNvSpPr>
          <p:nvPr/>
        </p:nvSpPr>
        <p:spPr bwMode="auto">
          <a:xfrm>
            <a:off x="7086600" y="1371600"/>
            <a:ext cx="19050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>
                <a:latin typeface="Arial" pitchFamily="34" charset="0"/>
                <a:ea typeface="ヒラギノ角ゴ Pro W3"/>
                <a:cs typeface="ヒラギノ角ゴ Pro W3"/>
              </a:rPr>
              <a:t> 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086600" y="2133600"/>
            <a:ext cx="1905000" cy="121856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zh-CN" sz="2400" dirty="0" smtClean="0">
              <a:latin typeface="Arial" pitchFamily="34" charset="0"/>
              <a:ea typeface="ヒラギノ角ゴ Pro W3"/>
              <a:cs typeface="ヒラギノ角ゴ Pro W3"/>
            </a:endParaRPr>
          </a:p>
          <a:p>
            <a:pPr algn="ctr" eaLnBrk="0" hangingPunct="0"/>
            <a:r>
              <a:rPr lang="en-US" altLang="zh-CN" sz="2400" dirty="0" smtClean="0">
                <a:latin typeface="Arial" pitchFamily="34" charset="0"/>
                <a:ea typeface="ヒラギノ角ゴ Pro W3"/>
                <a:cs typeface="ヒラギノ角ゴ Pro W3"/>
              </a:rPr>
              <a:t>heap</a:t>
            </a:r>
            <a:endParaRPr lang="zh-CN" altLang="en-US" sz="24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086600" y="1524000"/>
            <a:ext cx="1905000" cy="181451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zh-CN" sz="2400" dirty="0" smtClean="0">
              <a:latin typeface="Arial" pitchFamily="34" charset="0"/>
              <a:ea typeface="ヒラギノ角ゴ Pro W3"/>
              <a:cs typeface="ヒラギノ角ゴ Pro W3"/>
            </a:endParaRPr>
          </a:p>
          <a:p>
            <a:pPr algn="ctr" eaLnBrk="0" hangingPunct="0"/>
            <a:endParaRPr lang="en-US" altLang="zh-CN" sz="2400" dirty="0" smtClean="0">
              <a:latin typeface="Arial" pitchFamily="34" charset="0"/>
              <a:ea typeface="ヒラギノ角ゴ Pro W3"/>
              <a:cs typeface="ヒラギノ角ゴ Pro W3"/>
            </a:endParaRPr>
          </a:p>
          <a:p>
            <a:pPr algn="ctr" eaLnBrk="0" hangingPunct="0"/>
            <a:r>
              <a:rPr lang="en-US" altLang="zh-CN" sz="2400" dirty="0" smtClean="0">
                <a:latin typeface="Arial" pitchFamily="34" charset="0"/>
                <a:ea typeface="ヒラギノ角ゴ Pro W3"/>
                <a:cs typeface="ヒラギノ角ゴ Pro W3"/>
              </a:rPr>
              <a:t>heap</a:t>
            </a:r>
            <a:endParaRPr lang="zh-CN" altLang="en-US" sz="24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086600" y="914400"/>
            <a:ext cx="1905000" cy="9144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zh-CN" sz="2400" dirty="0">
              <a:latin typeface="Arial" pitchFamily="34" charset="0"/>
              <a:ea typeface="ヒラギノ角ゴ Pro W3"/>
              <a:cs typeface="ヒラギノ角ゴ Pro W3"/>
            </a:endParaRPr>
          </a:p>
          <a:p>
            <a:pPr algn="ctr" eaLnBrk="0" hangingPunct="0"/>
            <a:r>
              <a:rPr lang="en-US" altLang="zh-CN" sz="2400" dirty="0" smtClean="0">
                <a:latin typeface="Arial" pitchFamily="34" charset="0"/>
                <a:ea typeface="ヒラギノ角ゴ Pro W3"/>
                <a:cs typeface="ヒラギノ角ゴ Pro W3"/>
              </a:rPr>
              <a:t>stack</a:t>
            </a:r>
            <a:endParaRPr lang="zh-CN" altLang="en-US" sz="24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768588-DC2B-4813-8226-F7FA47C74007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70CB1-40F5-4866-9B33-DDD8667891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0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 of the talk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Motivation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Related works on heap data management</a:t>
            </a:r>
          </a:p>
          <a:p>
            <a:pPr>
              <a:buFont typeface="Arial" pitchFamily="34" charset="0"/>
              <a:buChar char="•"/>
            </a:pPr>
            <a:endParaRPr lang="en-US" altLang="zh-CN" sz="28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Our Approach of Heap Data Management</a:t>
            </a:r>
          </a:p>
          <a:p>
            <a:pPr>
              <a:buFont typeface="Arial" pitchFamily="34" charset="0"/>
              <a:buChar char="•"/>
            </a:pPr>
            <a:endParaRPr lang="en-US" altLang="zh-CN" sz="28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Experiments</a:t>
            </a:r>
            <a:endParaRPr lang="zh-CN" alt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F25727-B30E-4391-A2C2-CEE303EC82FB}" type="datetime1">
              <a:rPr lang="zh-CN" altLang="en-US" smtClean="0"/>
              <a:pPr>
                <a:defRPr/>
              </a:pPr>
              <a:t>2010/10/27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http://www.public.asu.edu/~ashriva6/cml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5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9.7|19.1|2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8|22.5|18.4|3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2|11.7|13.9|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3|24.5|2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11.3|5.7|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19.1|3.1|4.1|7.9|1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8|0.7|4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5.3|1.2"/>
</p:tagLst>
</file>

<file path=ppt/theme/theme1.xml><?xml version="1.0" encoding="utf-8"?>
<a:theme xmlns:a="http://schemas.openxmlformats.org/drawingml/2006/main" name="CML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16911</TotalTime>
  <Words>2294</Words>
  <Application>Microsoft Office PowerPoint</Application>
  <PresentationFormat>全屏显示(4:3)</PresentationFormat>
  <Paragraphs>549</Paragraphs>
  <Slides>24</Slides>
  <Notes>18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CML</vt:lpstr>
      <vt:lpstr>Chart</vt:lpstr>
      <vt:lpstr>Heap Data Management for Limited Local Memory (LLM) Multicore Processors</vt:lpstr>
      <vt:lpstr>From multi- to many-core processors</vt:lpstr>
      <vt:lpstr>Memory Scaling Challenge</vt:lpstr>
      <vt:lpstr>幻灯片 4</vt:lpstr>
      <vt:lpstr>LLM Programming</vt:lpstr>
      <vt:lpstr>What if thread data is too large?</vt:lpstr>
      <vt:lpstr>Managing data</vt:lpstr>
      <vt:lpstr>Heap Data Management</vt:lpstr>
      <vt:lpstr>Outline of the talk</vt:lpstr>
      <vt:lpstr>Related Works</vt:lpstr>
      <vt:lpstr>Our Approach</vt:lpstr>
      <vt:lpstr>How to evict data to global memory?</vt:lpstr>
      <vt:lpstr>Hybrid DMA + Communication</vt:lpstr>
      <vt:lpstr>Address Translation Functions</vt:lpstr>
      <vt:lpstr>幻灯片 15</vt:lpstr>
      <vt:lpstr>Experimental Setup</vt:lpstr>
      <vt:lpstr>Unrestricted Heap Size </vt:lpstr>
      <vt:lpstr>Larger Heap Space  Lower Runtime</vt:lpstr>
      <vt:lpstr>Runtime decreases with Granularity</vt:lpstr>
      <vt:lpstr>Embedded Systems Optimization</vt:lpstr>
      <vt:lpstr>Scalability of Heap Management</vt:lpstr>
      <vt:lpstr>Summary</vt:lpstr>
      <vt:lpstr>Future Research Directions</vt:lpstr>
      <vt:lpstr>Summary</vt:lpstr>
    </vt:vector>
  </TitlesOfParts>
  <Company>Arizona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Data Management for LLM multi-core processor</dc:title>
  <dc:creator>Ke Bai</dc:creator>
  <cp:lastModifiedBy>Jing Lu</cp:lastModifiedBy>
  <cp:revision>2956</cp:revision>
  <dcterms:created xsi:type="dcterms:W3CDTF">2007-01-16T19:41:22Z</dcterms:created>
  <dcterms:modified xsi:type="dcterms:W3CDTF">2010-10-27T20:43:34Z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TC100690401033</vt:lpwstr>
  </property>
</Properties>
</file>