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drawings/drawing3.xml" ContentType="application/vnd.openxmlformats-officedocument.drawingml.chartshapes+xml"/>
  <Override PartName="/ppt/charts/chart5.xml" ContentType="application/vnd.openxmlformats-officedocument.drawingml.chart+xml"/>
  <Override PartName="/ppt/notesSlides/notesSlide7.xml" ContentType="application/vnd.openxmlformats-officedocument.presentationml.notesSlide+xml"/>
  <Override PartName="/ppt/charts/chart6.xml" ContentType="application/vnd.openxmlformats-officedocument.drawingml.chart+xml"/>
  <Override PartName="/ppt/drawings/drawing4.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7" r:id="rId1"/>
  </p:sldMasterIdLst>
  <p:notesMasterIdLst>
    <p:notesMasterId r:id="rId26"/>
  </p:notesMasterIdLst>
  <p:sldIdLst>
    <p:sldId id="256" r:id="rId2"/>
    <p:sldId id="316"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8" r:id="rId2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0099"/>
    <a:srgbClr val="99FF99"/>
    <a:srgbClr val="CCFF99"/>
    <a:srgbClr val="CCFFFF"/>
    <a:srgbClr val="99CCFF"/>
    <a:srgbClr val="DDDDDD"/>
    <a:srgbClr val="B2B2B2"/>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96" autoAdjust="0"/>
    <p:restoredTop sz="91765" autoAdjust="0"/>
  </p:normalViewPr>
  <p:slideViewPr>
    <p:cSldViewPr>
      <p:cViewPr>
        <p:scale>
          <a:sx n="70" d="100"/>
          <a:sy n="70" d="100"/>
        </p:scale>
        <p:origin x="-1410" y="-132"/>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p:cViewPr>
        <p:scale>
          <a:sx n="100" d="100"/>
          <a:sy n="100" d="100"/>
        </p:scale>
        <p:origin x="-774" y="212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D:\My%20Dropbox\Research\STL_Vector\CASES2011\Figures\Performance%20Data.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D:\My%20Dropbox\Research\STL_Vector\CASES2011\Figures\Performance%20Data.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D:\My%20Dropbox\Research\STL_Vector\CASES2011\Figures\Performance%20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My%20Dropbox\Research\STL_Vector\CASES2011\Figures\Performance%20Data.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D:\My%20Dropbox\Research\STL_Vector\CASES2011\Figures\Performance%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640776699029136"/>
          <c:y val="0.31303116147308785"/>
          <c:w val="0.43042071197411019"/>
          <c:h val="0.37677053824362611"/>
        </c:manualLayout>
      </c:layout>
      <c:pieChart>
        <c:varyColors val="1"/>
        <c:ser>
          <c:idx val="2"/>
          <c:order val="0"/>
          <c:tx>
            <c:strRef>
              <c:f>Sheet1!$A$2</c:f>
              <c:strCache>
                <c:ptCount val="1"/>
              </c:strCache>
            </c:strRef>
          </c:tx>
          <c:spPr>
            <a:solidFill>
              <a:schemeClr val="hlink"/>
            </a:solidFill>
            <a:ln w="10731">
              <a:solidFill>
                <a:schemeClr val="tx1"/>
              </a:solidFill>
              <a:prstDash val="solid"/>
            </a:ln>
          </c:spPr>
          <c:dPt>
            <c:idx val="0"/>
            <c:bubble3D val="0"/>
            <c:spPr>
              <a:solidFill>
                <a:schemeClr val="accent1"/>
              </a:solidFill>
              <a:ln w="10731">
                <a:solidFill>
                  <a:schemeClr val="tx1"/>
                </a:solidFill>
                <a:prstDash val="solid"/>
              </a:ln>
            </c:spPr>
          </c:dPt>
          <c:dPt>
            <c:idx val="1"/>
            <c:bubble3D val="0"/>
            <c:spPr>
              <a:solidFill>
                <a:schemeClr val="accent2"/>
              </a:solidFill>
              <a:ln w="10731">
                <a:solidFill>
                  <a:schemeClr val="tx1"/>
                </a:solidFill>
                <a:prstDash val="solid"/>
              </a:ln>
            </c:spPr>
          </c:dPt>
          <c:dPt>
            <c:idx val="3"/>
            <c:bubble3D val="0"/>
            <c:spPr>
              <a:solidFill>
                <a:schemeClr val="folHlink"/>
              </a:solidFill>
              <a:ln w="10731">
                <a:solidFill>
                  <a:schemeClr val="tx1"/>
                </a:solidFill>
                <a:prstDash val="solid"/>
              </a:ln>
            </c:spPr>
          </c:dPt>
          <c:dPt>
            <c:idx val="4"/>
            <c:bubble3D val="0"/>
            <c:spPr>
              <a:solidFill>
                <a:schemeClr val="bg2"/>
              </a:solidFill>
              <a:ln w="10731">
                <a:solidFill>
                  <a:schemeClr val="tx1"/>
                </a:solidFill>
                <a:prstDash val="solid"/>
              </a:ln>
            </c:spPr>
          </c:dPt>
          <c:dPt>
            <c:idx val="5"/>
            <c:bubble3D val="0"/>
            <c:spPr>
              <a:solidFill>
                <a:schemeClr val="tx2"/>
              </a:solidFill>
              <a:ln w="10731">
                <a:solidFill>
                  <a:schemeClr val="tx1"/>
                </a:solidFill>
                <a:prstDash val="solid"/>
              </a:ln>
            </c:spPr>
          </c:dPt>
          <c:dPt>
            <c:idx val="6"/>
            <c:bubble3D val="0"/>
            <c:spPr>
              <a:solidFill>
                <a:srgbClr val="0066CC"/>
              </a:solidFill>
              <a:ln w="10731">
                <a:solidFill>
                  <a:schemeClr val="tx1"/>
                </a:solidFill>
                <a:prstDash val="solid"/>
              </a:ln>
            </c:spPr>
          </c:dPt>
          <c:dPt>
            <c:idx val="7"/>
            <c:bubble3D val="0"/>
            <c:spPr>
              <a:solidFill>
                <a:srgbClr val="CCCCFF"/>
              </a:solidFill>
              <a:ln w="10731">
                <a:solidFill>
                  <a:schemeClr val="tx1"/>
                </a:solidFill>
                <a:prstDash val="solid"/>
              </a:ln>
            </c:spPr>
          </c:dPt>
          <c:dPt>
            <c:idx val="8"/>
            <c:bubble3D val="0"/>
            <c:spPr>
              <a:solidFill>
                <a:srgbClr val="FF0000"/>
              </a:solidFill>
              <a:ln w="10731">
                <a:solidFill>
                  <a:schemeClr val="tx1"/>
                </a:solidFill>
                <a:prstDash val="solid"/>
              </a:ln>
            </c:spPr>
          </c:dPt>
          <c:dPt>
            <c:idx val="9"/>
            <c:bubble3D val="0"/>
            <c:spPr>
              <a:solidFill>
                <a:srgbClr val="FFFF00"/>
              </a:solidFill>
              <a:ln w="10731">
                <a:solidFill>
                  <a:schemeClr val="tx1"/>
                </a:solidFill>
                <a:prstDash val="solid"/>
              </a:ln>
            </c:spPr>
          </c:dPt>
          <c:dPt>
            <c:idx val="10"/>
            <c:bubble3D val="0"/>
            <c:spPr>
              <a:solidFill>
                <a:srgbClr val="00FF00"/>
              </a:solidFill>
              <a:ln w="10731">
                <a:solidFill>
                  <a:schemeClr val="tx1"/>
                </a:solidFill>
                <a:prstDash val="solid"/>
              </a:ln>
            </c:spPr>
          </c:dPt>
          <c:dLbls>
            <c:dLbl>
              <c:idx val="0"/>
              <c:layout>
                <c:manualLayout>
                  <c:x val="2.170646618730471E-3"/>
                  <c:y val="2.2668221829618633E-2"/>
                </c:manualLayout>
              </c:layout>
              <c:tx>
                <c:rich>
                  <a:bodyPr/>
                  <a:lstStyle/>
                  <a:p>
                    <a:pPr>
                      <a:defRPr sz="845" b="1" i="0" u="none" strike="noStrike" baseline="0">
                        <a:solidFill>
                          <a:srgbClr val="FF0000"/>
                        </a:solidFill>
                        <a:latin typeface="Arial"/>
                        <a:ea typeface="Arial"/>
                        <a:cs typeface="Arial"/>
                      </a:defRPr>
                    </a:pPr>
                    <a:r>
                      <a:rPr lang="en-US">
                        <a:solidFill>
                          <a:srgbClr val="FF0000"/>
                        </a:solidFill>
                      </a:rPr>
                      <a:t>D Cache
19%</a:t>
                    </a:r>
                  </a:p>
                </c:rich>
              </c:tx>
              <c:spPr>
                <a:noFill/>
                <a:ln w="10731">
                  <a:noFill/>
                </a:ln>
              </c:spPr>
              <c:showLegendKey val="0"/>
              <c:showVal val="0"/>
              <c:showCatName val="0"/>
              <c:showSerName val="0"/>
              <c:showPercent val="0"/>
              <c:showBubbleSize val="0"/>
            </c:dLbl>
            <c:dLbl>
              <c:idx val="1"/>
              <c:layout>
                <c:manualLayout>
                  <c:x val="-2.8294536506599586E-3"/>
                  <c:y val="-1.6760866243584329E-2"/>
                </c:manualLayout>
              </c:layout>
              <c:tx>
                <c:rich>
                  <a:bodyPr/>
                  <a:lstStyle/>
                  <a:p>
                    <a:pPr>
                      <a:defRPr sz="845" b="1" i="0" u="none" strike="noStrike" baseline="0">
                        <a:solidFill>
                          <a:srgbClr val="FF0000"/>
                        </a:solidFill>
                        <a:latin typeface="Arial"/>
                        <a:ea typeface="Arial"/>
                        <a:cs typeface="Arial"/>
                      </a:defRPr>
                    </a:pPr>
                    <a:r>
                      <a:rPr lang="en-US">
                        <a:solidFill>
                          <a:srgbClr val="FF0000"/>
                        </a:solidFill>
                      </a:rPr>
                      <a:t>I Cache
25%</a:t>
                    </a:r>
                  </a:p>
                </c:rich>
              </c:tx>
              <c:spPr>
                <a:noFill/>
                <a:ln w="10731">
                  <a:noFill/>
                </a:ln>
              </c:spPr>
              <c:showLegendKey val="0"/>
              <c:showVal val="0"/>
              <c:showCatName val="0"/>
              <c:showSerName val="0"/>
              <c:showPercent val="0"/>
              <c:showBubbleSize val="0"/>
            </c:dLbl>
            <c:dLbl>
              <c:idx val="2"/>
              <c:layout>
                <c:manualLayout>
                  <c:x val="0.1286585753270712"/>
                  <c:y val="8.0752987504610282E-2"/>
                </c:manualLayout>
              </c:layout>
              <c:tx>
                <c:rich>
                  <a:bodyPr/>
                  <a:lstStyle/>
                  <a:p>
                    <a:pPr>
                      <a:defRPr sz="845" b="1" i="0" u="none" strike="noStrike" baseline="0">
                        <a:solidFill>
                          <a:schemeClr val="tx1"/>
                        </a:solidFill>
                        <a:latin typeface="Arial"/>
                        <a:ea typeface="Arial"/>
                        <a:cs typeface="Arial"/>
                      </a:defRPr>
                    </a:pPr>
                    <a:r>
                      <a:rPr lang="en-US"/>
                      <a:t>D MMU
5%</a:t>
                    </a:r>
                  </a:p>
                </c:rich>
              </c:tx>
              <c:spPr>
                <a:noFill/>
                <a:ln w="10731">
                  <a:noFill/>
                </a:ln>
              </c:spPr>
              <c:dLblPos val="bestFit"/>
              <c:showLegendKey val="0"/>
              <c:showVal val="0"/>
              <c:showCatName val="0"/>
              <c:showSerName val="0"/>
              <c:showPercent val="0"/>
              <c:showBubbleSize val="0"/>
            </c:dLbl>
            <c:dLbl>
              <c:idx val="3"/>
              <c:layout/>
              <c:tx>
                <c:rich>
                  <a:bodyPr/>
                  <a:lstStyle/>
                  <a:p>
                    <a:pPr>
                      <a:defRPr sz="845" b="1" i="0" u="none" strike="noStrike" baseline="0">
                        <a:solidFill>
                          <a:schemeClr val="tx1"/>
                        </a:solidFill>
                        <a:latin typeface="Arial"/>
                        <a:ea typeface="Arial"/>
                        <a:cs typeface="Arial"/>
                      </a:defRPr>
                    </a:pPr>
                    <a:r>
                      <a:rPr lang="en-US"/>
                      <a:t>I MMU
4%</a:t>
                    </a:r>
                  </a:p>
                </c:rich>
              </c:tx>
              <c:spPr>
                <a:noFill/>
                <a:ln w="10731">
                  <a:noFill/>
                </a:ln>
              </c:spPr>
              <c:showLegendKey val="0"/>
              <c:showVal val="0"/>
              <c:showCatName val="0"/>
              <c:showSerName val="0"/>
              <c:showPercent val="0"/>
              <c:showBubbleSize val="0"/>
            </c:dLbl>
            <c:dLbl>
              <c:idx val="4"/>
              <c:layout>
                <c:manualLayout>
                  <c:x val="1.9689335214229931E-2"/>
                  <c:y val="6.6409778984357487E-2"/>
                </c:manualLayout>
              </c:layout>
              <c:dLblPos val="bestFit"/>
              <c:showLegendKey val="0"/>
              <c:showVal val="0"/>
              <c:showCatName val="1"/>
              <c:showSerName val="0"/>
              <c:showPercent val="1"/>
              <c:showBubbleSize val="0"/>
            </c:dLbl>
            <c:dLbl>
              <c:idx val="5"/>
              <c:layout>
                <c:manualLayout>
                  <c:x val="-0.10975692990745602"/>
                  <c:y val="0.1711532623313772"/>
                </c:manualLayout>
              </c:layout>
              <c:dLblPos val="bestFit"/>
              <c:showLegendKey val="0"/>
              <c:showVal val="0"/>
              <c:showCatName val="1"/>
              <c:showSerName val="0"/>
              <c:showPercent val="1"/>
              <c:showBubbleSize val="0"/>
            </c:dLbl>
            <c:dLbl>
              <c:idx val="6"/>
              <c:layout>
                <c:manualLayout>
                  <c:x val="-0.14172034540349648"/>
                  <c:y val="-7.2997283604427253E-3"/>
                </c:manualLayout>
              </c:layout>
              <c:dLblPos val="bestFit"/>
              <c:showLegendKey val="0"/>
              <c:showVal val="0"/>
              <c:showCatName val="1"/>
              <c:showSerName val="0"/>
              <c:showPercent val="1"/>
              <c:showBubbleSize val="0"/>
            </c:dLbl>
            <c:dLbl>
              <c:idx val="7"/>
              <c:layout>
                <c:manualLayout>
                  <c:x val="-1.2542518133526344E-2"/>
                  <c:y val="8.4800253663703147E-3"/>
                </c:manualLayout>
              </c:layout>
              <c:dLblPos val="bestFit"/>
              <c:showLegendKey val="0"/>
              <c:showVal val="0"/>
              <c:showCatName val="1"/>
              <c:showSerName val="0"/>
              <c:showPercent val="1"/>
              <c:showBubbleSize val="0"/>
            </c:dLbl>
            <c:dLbl>
              <c:idx val="8"/>
              <c:layout>
                <c:manualLayout>
                  <c:x val="-0.17672933276420993"/>
                  <c:y val="-0.10762841259615764"/>
                </c:manualLayout>
              </c:layout>
              <c:dLblPos val="bestFit"/>
              <c:showLegendKey val="0"/>
              <c:showVal val="0"/>
              <c:showCatName val="1"/>
              <c:showSerName val="0"/>
              <c:showPercent val="1"/>
              <c:showBubbleSize val="0"/>
            </c:dLbl>
            <c:dLbl>
              <c:idx val="9"/>
              <c:layout>
                <c:manualLayout>
                  <c:x val="-0.11239922124034657"/>
                  <c:y val="-0.21640304390999471"/>
                </c:manualLayout>
              </c:layout>
              <c:dLblPos val="bestFit"/>
              <c:showLegendKey val="0"/>
              <c:showVal val="0"/>
              <c:showCatName val="1"/>
              <c:showSerName val="0"/>
              <c:showPercent val="1"/>
              <c:showBubbleSize val="0"/>
            </c:dLbl>
            <c:dLbl>
              <c:idx val="10"/>
              <c:layout>
                <c:manualLayout>
                  <c:x val="3.1446229513613332E-2"/>
                  <c:y val="-2.7136085163176251E-2"/>
                </c:manualLayout>
              </c:layout>
              <c:dLblPos val="bestFit"/>
              <c:showLegendKey val="0"/>
              <c:showVal val="0"/>
              <c:showCatName val="1"/>
              <c:showSerName val="0"/>
              <c:showPercent val="1"/>
              <c:showBubbleSize val="0"/>
            </c:dLbl>
            <c:numFmt formatCode="0%" sourceLinked="0"/>
            <c:spPr>
              <a:noFill/>
              <a:ln w="10731">
                <a:noFill/>
              </a:ln>
            </c:spPr>
            <c:txPr>
              <a:bodyPr/>
              <a:lstStyle/>
              <a:p>
                <a:pPr>
                  <a:defRPr sz="845" b="1" i="0" u="none" strike="noStrike" baseline="0">
                    <a:solidFill>
                      <a:schemeClr val="tx1"/>
                    </a:solidFill>
                    <a:latin typeface="Arial"/>
                    <a:ea typeface="Arial"/>
                    <a:cs typeface="Arial"/>
                  </a:defRPr>
                </a:pPr>
                <a:endParaRPr lang="en-US"/>
              </a:p>
            </c:txPr>
            <c:showLegendKey val="0"/>
            <c:showVal val="0"/>
            <c:showCatName val="1"/>
            <c:showSerName val="0"/>
            <c:showPercent val="1"/>
            <c:showBubbleSize val="0"/>
            <c:showLeaderLines val="0"/>
          </c:dLbls>
          <c:cat>
            <c:strRef>
              <c:f>Sheet1!$B$1:$L$1</c:f>
              <c:strCache>
                <c:ptCount val="11"/>
                <c:pt idx="0">
                  <c:v>D Cache</c:v>
                </c:pt>
                <c:pt idx="1">
                  <c:v>I Cache</c:v>
                </c:pt>
                <c:pt idx="2">
                  <c:v>D MMU</c:v>
                </c:pt>
                <c:pt idx="3">
                  <c:v>I MMU</c:v>
                </c:pt>
                <c:pt idx="4">
                  <c:v>arm9</c:v>
                </c:pt>
                <c:pt idx="5">
                  <c:v>PATag RAM</c:v>
                </c:pt>
                <c:pt idx="6">
                  <c:v>CP 15</c:v>
                </c:pt>
                <c:pt idx="7">
                  <c:v>BIU</c:v>
                </c:pt>
                <c:pt idx="8">
                  <c:v>SysCtl</c:v>
                </c:pt>
                <c:pt idx="9">
                  <c:v>Clocks</c:v>
                </c:pt>
                <c:pt idx="10">
                  <c:v>Other</c:v>
                </c:pt>
              </c:strCache>
            </c:strRef>
          </c:cat>
          <c:val>
            <c:numRef>
              <c:f>Sheet1!$B$2:$L$2</c:f>
              <c:numCache>
                <c:formatCode>General</c:formatCode>
                <c:ptCount val="11"/>
                <c:pt idx="0">
                  <c:v>19</c:v>
                </c:pt>
                <c:pt idx="1">
                  <c:v>25</c:v>
                </c:pt>
                <c:pt idx="2">
                  <c:v>5</c:v>
                </c:pt>
                <c:pt idx="3">
                  <c:v>4</c:v>
                </c:pt>
                <c:pt idx="4">
                  <c:v>25</c:v>
                </c:pt>
                <c:pt idx="5">
                  <c:v>1</c:v>
                </c:pt>
                <c:pt idx="6">
                  <c:v>2</c:v>
                </c:pt>
                <c:pt idx="7">
                  <c:v>8</c:v>
                </c:pt>
                <c:pt idx="8">
                  <c:v>3</c:v>
                </c:pt>
                <c:pt idx="9">
                  <c:v>4</c:v>
                </c:pt>
                <c:pt idx="10">
                  <c:v>4</c:v>
                </c:pt>
              </c:numCache>
            </c:numRef>
          </c:val>
        </c:ser>
        <c:ser>
          <c:idx val="0"/>
          <c:order val="1"/>
          <c:tx>
            <c:strRef>
              <c:f>Sheet1!$A$3</c:f>
              <c:strCache>
                <c:ptCount val="1"/>
              </c:strCache>
            </c:strRef>
          </c:tx>
          <c:spPr>
            <a:solidFill>
              <a:schemeClr val="accent1"/>
            </a:solidFill>
            <a:ln w="5365">
              <a:solidFill>
                <a:schemeClr val="tx1"/>
              </a:solidFill>
              <a:prstDash val="solid"/>
            </a:ln>
          </c:spPr>
          <c:dPt>
            <c:idx val="1"/>
            <c:bubble3D val="0"/>
            <c:spPr>
              <a:solidFill>
                <a:schemeClr val="accent2"/>
              </a:solidFill>
              <a:ln w="5365">
                <a:solidFill>
                  <a:schemeClr val="tx1"/>
                </a:solidFill>
                <a:prstDash val="solid"/>
              </a:ln>
            </c:spPr>
          </c:dPt>
          <c:dPt>
            <c:idx val="2"/>
            <c:bubble3D val="0"/>
            <c:spPr>
              <a:solidFill>
                <a:schemeClr val="hlink"/>
              </a:solidFill>
              <a:ln w="5365">
                <a:solidFill>
                  <a:schemeClr val="tx1"/>
                </a:solidFill>
                <a:prstDash val="solid"/>
              </a:ln>
            </c:spPr>
          </c:dPt>
          <c:dPt>
            <c:idx val="3"/>
            <c:bubble3D val="0"/>
            <c:spPr>
              <a:solidFill>
                <a:schemeClr val="folHlink"/>
              </a:solidFill>
              <a:ln w="5365">
                <a:solidFill>
                  <a:schemeClr val="tx1"/>
                </a:solidFill>
                <a:prstDash val="solid"/>
              </a:ln>
            </c:spPr>
          </c:dPt>
          <c:dPt>
            <c:idx val="4"/>
            <c:bubble3D val="0"/>
            <c:spPr>
              <a:solidFill>
                <a:schemeClr val="bg2"/>
              </a:solidFill>
              <a:ln w="5365">
                <a:solidFill>
                  <a:schemeClr val="tx1"/>
                </a:solidFill>
                <a:prstDash val="solid"/>
              </a:ln>
            </c:spPr>
          </c:dPt>
          <c:dPt>
            <c:idx val="5"/>
            <c:bubble3D val="0"/>
            <c:spPr>
              <a:solidFill>
                <a:schemeClr val="tx2"/>
              </a:solidFill>
              <a:ln w="5365">
                <a:solidFill>
                  <a:schemeClr val="tx1"/>
                </a:solidFill>
                <a:prstDash val="solid"/>
              </a:ln>
            </c:spPr>
          </c:dPt>
          <c:dPt>
            <c:idx val="6"/>
            <c:bubble3D val="0"/>
            <c:spPr>
              <a:solidFill>
                <a:srgbClr val="0066CC"/>
              </a:solidFill>
              <a:ln w="5365">
                <a:solidFill>
                  <a:schemeClr val="tx1"/>
                </a:solidFill>
                <a:prstDash val="solid"/>
              </a:ln>
            </c:spPr>
          </c:dPt>
          <c:dPt>
            <c:idx val="7"/>
            <c:bubble3D val="0"/>
            <c:spPr>
              <a:solidFill>
                <a:srgbClr val="CCCCFF"/>
              </a:solidFill>
              <a:ln w="5365">
                <a:solidFill>
                  <a:schemeClr val="tx1"/>
                </a:solidFill>
                <a:prstDash val="solid"/>
              </a:ln>
            </c:spPr>
          </c:dPt>
          <c:dPt>
            <c:idx val="8"/>
            <c:bubble3D val="0"/>
            <c:spPr>
              <a:solidFill>
                <a:srgbClr val="FF0000"/>
              </a:solidFill>
              <a:ln w="5365">
                <a:solidFill>
                  <a:schemeClr val="tx1"/>
                </a:solidFill>
                <a:prstDash val="solid"/>
              </a:ln>
            </c:spPr>
          </c:dPt>
          <c:dPt>
            <c:idx val="9"/>
            <c:bubble3D val="0"/>
            <c:spPr>
              <a:solidFill>
                <a:srgbClr val="FFFF00"/>
              </a:solidFill>
              <a:ln w="5365">
                <a:solidFill>
                  <a:schemeClr val="tx1"/>
                </a:solidFill>
                <a:prstDash val="solid"/>
              </a:ln>
            </c:spPr>
          </c:dPt>
          <c:dPt>
            <c:idx val="10"/>
            <c:bubble3D val="0"/>
            <c:spPr>
              <a:solidFill>
                <a:srgbClr val="00FF00"/>
              </a:solidFill>
              <a:ln w="5365">
                <a:solidFill>
                  <a:schemeClr val="tx1"/>
                </a:solidFill>
                <a:prstDash val="solid"/>
              </a:ln>
            </c:spPr>
          </c:dPt>
          <c:cat>
            <c:strRef>
              <c:f>Sheet1!$B$1:$L$1</c:f>
              <c:strCache>
                <c:ptCount val="11"/>
                <c:pt idx="0">
                  <c:v>D Cache</c:v>
                </c:pt>
                <c:pt idx="1">
                  <c:v>I Cache</c:v>
                </c:pt>
                <c:pt idx="2">
                  <c:v>D MMU</c:v>
                </c:pt>
                <c:pt idx="3">
                  <c:v>I MMU</c:v>
                </c:pt>
                <c:pt idx="4">
                  <c:v>arm9</c:v>
                </c:pt>
                <c:pt idx="5">
                  <c:v>PATag RAM</c:v>
                </c:pt>
                <c:pt idx="6">
                  <c:v>CP 15</c:v>
                </c:pt>
                <c:pt idx="7">
                  <c:v>BIU</c:v>
                </c:pt>
                <c:pt idx="8">
                  <c:v>SysCtl</c:v>
                </c:pt>
                <c:pt idx="9">
                  <c:v>Clocks</c:v>
                </c:pt>
                <c:pt idx="10">
                  <c:v>Other</c:v>
                </c:pt>
              </c:strCache>
            </c:strRef>
          </c:cat>
          <c:val>
            <c:numRef>
              <c:f>Sheet1!$B$3:$L$3</c:f>
              <c:numCache>
                <c:formatCode>General</c:formatCode>
                <c:ptCount val="11"/>
              </c:numCache>
            </c:numRef>
          </c:val>
        </c:ser>
        <c:ser>
          <c:idx val="1"/>
          <c:order val="2"/>
          <c:tx>
            <c:strRef>
              <c:f>Sheet1!$A$4</c:f>
              <c:strCache>
                <c:ptCount val="1"/>
              </c:strCache>
            </c:strRef>
          </c:tx>
          <c:spPr>
            <a:solidFill>
              <a:schemeClr val="accent2"/>
            </a:solidFill>
            <a:ln w="5365">
              <a:solidFill>
                <a:schemeClr val="tx1"/>
              </a:solidFill>
              <a:prstDash val="solid"/>
            </a:ln>
          </c:spPr>
          <c:dPt>
            <c:idx val="0"/>
            <c:bubble3D val="0"/>
            <c:spPr>
              <a:solidFill>
                <a:schemeClr val="accent1"/>
              </a:solidFill>
              <a:ln w="5365">
                <a:solidFill>
                  <a:schemeClr val="tx1"/>
                </a:solidFill>
                <a:prstDash val="solid"/>
              </a:ln>
            </c:spPr>
          </c:dPt>
          <c:dPt>
            <c:idx val="2"/>
            <c:bubble3D val="0"/>
            <c:spPr>
              <a:solidFill>
                <a:schemeClr val="hlink"/>
              </a:solidFill>
              <a:ln w="5365">
                <a:solidFill>
                  <a:schemeClr val="tx1"/>
                </a:solidFill>
                <a:prstDash val="solid"/>
              </a:ln>
            </c:spPr>
          </c:dPt>
          <c:dPt>
            <c:idx val="3"/>
            <c:bubble3D val="0"/>
            <c:spPr>
              <a:solidFill>
                <a:schemeClr val="folHlink"/>
              </a:solidFill>
              <a:ln w="5365">
                <a:solidFill>
                  <a:schemeClr val="tx1"/>
                </a:solidFill>
                <a:prstDash val="solid"/>
              </a:ln>
            </c:spPr>
          </c:dPt>
          <c:dPt>
            <c:idx val="4"/>
            <c:bubble3D val="0"/>
            <c:spPr>
              <a:solidFill>
                <a:schemeClr val="bg2"/>
              </a:solidFill>
              <a:ln w="5365">
                <a:solidFill>
                  <a:schemeClr val="tx1"/>
                </a:solidFill>
                <a:prstDash val="solid"/>
              </a:ln>
            </c:spPr>
          </c:dPt>
          <c:dPt>
            <c:idx val="5"/>
            <c:bubble3D val="0"/>
            <c:spPr>
              <a:solidFill>
                <a:schemeClr val="tx2"/>
              </a:solidFill>
              <a:ln w="5365">
                <a:solidFill>
                  <a:schemeClr val="tx1"/>
                </a:solidFill>
                <a:prstDash val="solid"/>
              </a:ln>
            </c:spPr>
          </c:dPt>
          <c:dPt>
            <c:idx val="6"/>
            <c:bubble3D val="0"/>
            <c:spPr>
              <a:solidFill>
                <a:srgbClr val="0066CC"/>
              </a:solidFill>
              <a:ln w="5365">
                <a:solidFill>
                  <a:schemeClr val="tx1"/>
                </a:solidFill>
                <a:prstDash val="solid"/>
              </a:ln>
            </c:spPr>
          </c:dPt>
          <c:dPt>
            <c:idx val="7"/>
            <c:bubble3D val="0"/>
            <c:spPr>
              <a:solidFill>
                <a:srgbClr val="CCCCFF"/>
              </a:solidFill>
              <a:ln w="5365">
                <a:solidFill>
                  <a:schemeClr val="tx1"/>
                </a:solidFill>
                <a:prstDash val="solid"/>
              </a:ln>
            </c:spPr>
          </c:dPt>
          <c:dPt>
            <c:idx val="8"/>
            <c:bubble3D val="0"/>
            <c:spPr>
              <a:solidFill>
                <a:srgbClr val="FF0000"/>
              </a:solidFill>
              <a:ln w="5365">
                <a:solidFill>
                  <a:schemeClr val="tx1"/>
                </a:solidFill>
                <a:prstDash val="solid"/>
              </a:ln>
            </c:spPr>
          </c:dPt>
          <c:dPt>
            <c:idx val="9"/>
            <c:bubble3D val="0"/>
            <c:spPr>
              <a:solidFill>
                <a:srgbClr val="FFFF00"/>
              </a:solidFill>
              <a:ln w="5365">
                <a:solidFill>
                  <a:schemeClr val="tx1"/>
                </a:solidFill>
                <a:prstDash val="solid"/>
              </a:ln>
            </c:spPr>
          </c:dPt>
          <c:dPt>
            <c:idx val="10"/>
            <c:bubble3D val="0"/>
            <c:spPr>
              <a:solidFill>
                <a:srgbClr val="00FF00"/>
              </a:solidFill>
              <a:ln w="5365">
                <a:solidFill>
                  <a:schemeClr val="tx1"/>
                </a:solidFill>
                <a:prstDash val="solid"/>
              </a:ln>
            </c:spPr>
          </c:dPt>
          <c:cat>
            <c:strRef>
              <c:f>Sheet1!$B$1:$L$1</c:f>
              <c:strCache>
                <c:ptCount val="11"/>
                <c:pt idx="0">
                  <c:v>D Cache</c:v>
                </c:pt>
                <c:pt idx="1">
                  <c:v>I Cache</c:v>
                </c:pt>
                <c:pt idx="2">
                  <c:v>D MMU</c:v>
                </c:pt>
                <c:pt idx="3">
                  <c:v>I MMU</c:v>
                </c:pt>
                <c:pt idx="4">
                  <c:v>arm9</c:v>
                </c:pt>
                <c:pt idx="5">
                  <c:v>PATag RAM</c:v>
                </c:pt>
                <c:pt idx="6">
                  <c:v>CP 15</c:v>
                </c:pt>
                <c:pt idx="7">
                  <c:v>BIU</c:v>
                </c:pt>
                <c:pt idx="8">
                  <c:v>SysCtl</c:v>
                </c:pt>
                <c:pt idx="9">
                  <c:v>Clocks</c:v>
                </c:pt>
                <c:pt idx="10">
                  <c:v>Other</c:v>
                </c:pt>
              </c:strCache>
            </c:strRef>
          </c:cat>
          <c:val>
            <c:numRef>
              <c:f>Sheet1!$B$4:$L$4</c:f>
              <c:numCache>
                <c:formatCode>General</c:formatCode>
                <c:ptCount val="11"/>
              </c:numCache>
            </c:numRef>
          </c:val>
        </c:ser>
        <c:ser>
          <c:idx val="3"/>
          <c:order val="3"/>
          <c:tx>
            <c:strRef>
              <c:f>Sheet1!$A$5</c:f>
              <c:strCache>
                <c:ptCount val="1"/>
              </c:strCache>
            </c:strRef>
          </c:tx>
          <c:spPr>
            <a:solidFill>
              <a:schemeClr val="folHlink"/>
            </a:solidFill>
            <a:ln w="5365">
              <a:solidFill>
                <a:schemeClr val="tx1"/>
              </a:solidFill>
              <a:prstDash val="solid"/>
            </a:ln>
          </c:spPr>
          <c:dPt>
            <c:idx val="0"/>
            <c:bubble3D val="0"/>
            <c:spPr>
              <a:solidFill>
                <a:schemeClr val="accent1"/>
              </a:solidFill>
              <a:ln w="5365">
                <a:solidFill>
                  <a:schemeClr val="tx1"/>
                </a:solidFill>
                <a:prstDash val="solid"/>
              </a:ln>
            </c:spPr>
          </c:dPt>
          <c:dPt>
            <c:idx val="1"/>
            <c:bubble3D val="0"/>
            <c:spPr>
              <a:solidFill>
                <a:schemeClr val="accent2"/>
              </a:solidFill>
              <a:ln w="5365">
                <a:solidFill>
                  <a:schemeClr val="tx1"/>
                </a:solidFill>
                <a:prstDash val="solid"/>
              </a:ln>
            </c:spPr>
          </c:dPt>
          <c:dPt>
            <c:idx val="2"/>
            <c:bubble3D val="0"/>
            <c:spPr>
              <a:solidFill>
                <a:schemeClr val="hlink"/>
              </a:solidFill>
              <a:ln w="5365">
                <a:solidFill>
                  <a:schemeClr val="tx1"/>
                </a:solidFill>
                <a:prstDash val="solid"/>
              </a:ln>
            </c:spPr>
          </c:dPt>
          <c:dPt>
            <c:idx val="4"/>
            <c:bubble3D val="0"/>
            <c:spPr>
              <a:solidFill>
                <a:schemeClr val="bg2"/>
              </a:solidFill>
              <a:ln w="5365">
                <a:solidFill>
                  <a:schemeClr val="tx1"/>
                </a:solidFill>
                <a:prstDash val="solid"/>
              </a:ln>
            </c:spPr>
          </c:dPt>
          <c:dPt>
            <c:idx val="5"/>
            <c:bubble3D val="0"/>
            <c:spPr>
              <a:solidFill>
                <a:schemeClr val="tx2"/>
              </a:solidFill>
              <a:ln w="5365">
                <a:solidFill>
                  <a:schemeClr val="tx1"/>
                </a:solidFill>
                <a:prstDash val="solid"/>
              </a:ln>
            </c:spPr>
          </c:dPt>
          <c:dPt>
            <c:idx val="6"/>
            <c:bubble3D val="0"/>
            <c:spPr>
              <a:solidFill>
                <a:srgbClr val="0066CC"/>
              </a:solidFill>
              <a:ln w="5365">
                <a:solidFill>
                  <a:schemeClr val="tx1"/>
                </a:solidFill>
                <a:prstDash val="solid"/>
              </a:ln>
            </c:spPr>
          </c:dPt>
          <c:dPt>
            <c:idx val="7"/>
            <c:bubble3D val="0"/>
            <c:spPr>
              <a:solidFill>
                <a:srgbClr val="CCCCFF"/>
              </a:solidFill>
              <a:ln w="5365">
                <a:solidFill>
                  <a:schemeClr val="tx1"/>
                </a:solidFill>
                <a:prstDash val="solid"/>
              </a:ln>
            </c:spPr>
          </c:dPt>
          <c:dPt>
            <c:idx val="8"/>
            <c:bubble3D val="0"/>
            <c:spPr>
              <a:solidFill>
                <a:srgbClr val="FF0000"/>
              </a:solidFill>
              <a:ln w="5365">
                <a:solidFill>
                  <a:schemeClr val="tx1"/>
                </a:solidFill>
                <a:prstDash val="solid"/>
              </a:ln>
            </c:spPr>
          </c:dPt>
          <c:dPt>
            <c:idx val="9"/>
            <c:bubble3D val="0"/>
            <c:spPr>
              <a:solidFill>
                <a:srgbClr val="FFFF00"/>
              </a:solidFill>
              <a:ln w="5365">
                <a:solidFill>
                  <a:schemeClr val="tx1"/>
                </a:solidFill>
                <a:prstDash val="solid"/>
              </a:ln>
            </c:spPr>
          </c:dPt>
          <c:dPt>
            <c:idx val="10"/>
            <c:bubble3D val="0"/>
            <c:spPr>
              <a:solidFill>
                <a:srgbClr val="00FF00"/>
              </a:solidFill>
              <a:ln w="5365">
                <a:solidFill>
                  <a:schemeClr val="tx1"/>
                </a:solidFill>
                <a:prstDash val="solid"/>
              </a:ln>
            </c:spPr>
          </c:dPt>
          <c:cat>
            <c:strRef>
              <c:f>Sheet1!$B$1:$L$1</c:f>
              <c:strCache>
                <c:ptCount val="11"/>
                <c:pt idx="0">
                  <c:v>D Cache</c:v>
                </c:pt>
                <c:pt idx="1">
                  <c:v>I Cache</c:v>
                </c:pt>
                <c:pt idx="2">
                  <c:v>D MMU</c:v>
                </c:pt>
                <c:pt idx="3">
                  <c:v>I MMU</c:v>
                </c:pt>
                <c:pt idx="4">
                  <c:v>arm9</c:v>
                </c:pt>
                <c:pt idx="5">
                  <c:v>PATag RAM</c:v>
                </c:pt>
                <c:pt idx="6">
                  <c:v>CP 15</c:v>
                </c:pt>
                <c:pt idx="7">
                  <c:v>BIU</c:v>
                </c:pt>
                <c:pt idx="8">
                  <c:v>SysCtl</c:v>
                </c:pt>
                <c:pt idx="9">
                  <c:v>Clocks</c:v>
                </c:pt>
                <c:pt idx="10">
                  <c:v>Other</c:v>
                </c:pt>
              </c:strCache>
            </c:strRef>
          </c:cat>
          <c:val>
            <c:numRef>
              <c:f>Sheet1!$B$5:$L$5</c:f>
              <c:numCache>
                <c:formatCode>General</c:formatCode>
                <c:ptCount val="11"/>
              </c:numCache>
            </c:numRef>
          </c:val>
        </c:ser>
        <c:ser>
          <c:idx val="4"/>
          <c:order val="4"/>
          <c:tx>
            <c:strRef>
              <c:f>Sheet1!$A$6</c:f>
              <c:strCache>
                <c:ptCount val="1"/>
              </c:strCache>
            </c:strRef>
          </c:tx>
          <c:spPr>
            <a:solidFill>
              <a:schemeClr val="bg2"/>
            </a:solidFill>
            <a:ln w="5365">
              <a:solidFill>
                <a:schemeClr val="tx1"/>
              </a:solidFill>
              <a:prstDash val="solid"/>
            </a:ln>
          </c:spPr>
          <c:dPt>
            <c:idx val="0"/>
            <c:bubble3D val="0"/>
            <c:spPr>
              <a:solidFill>
                <a:schemeClr val="accent1"/>
              </a:solidFill>
              <a:ln w="5365">
                <a:solidFill>
                  <a:schemeClr val="tx1"/>
                </a:solidFill>
                <a:prstDash val="solid"/>
              </a:ln>
            </c:spPr>
          </c:dPt>
          <c:dPt>
            <c:idx val="1"/>
            <c:bubble3D val="0"/>
            <c:spPr>
              <a:solidFill>
                <a:schemeClr val="accent2"/>
              </a:solidFill>
              <a:ln w="5365">
                <a:solidFill>
                  <a:schemeClr val="tx1"/>
                </a:solidFill>
                <a:prstDash val="solid"/>
              </a:ln>
            </c:spPr>
          </c:dPt>
          <c:dPt>
            <c:idx val="2"/>
            <c:bubble3D val="0"/>
            <c:spPr>
              <a:solidFill>
                <a:schemeClr val="hlink"/>
              </a:solidFill>
              <a:ln w="5365">
                <a:solidFill>
                  <a:schemeClr val="tx1"/>
                </a:solidFill>
                <a:prstDash val="solid"/>
              </a:ln>
            </c:spPr>
          </c:dPt>
          <c:dPt>
            <c:idx val="3"/>
            <c:bubble3D val="0"/>
            <c:spPr>
              <a:solidFill>
                <a:schemeClr val="folHlink"/>
              </a:solidFill>
              <a:ln w="5365">
                <a:solidFill>
                  <a:schemeClr val="tx1"/>
                </a:solidFill>
                <a:prstDash val="solid"/>
              </a:ln>
            </c:spPr>
          </c:dPt>
          <c:dPt>
            <c:idx val="5"/>
            <c:bubble3D val="0"/>
            <c:spPr>
              <a:solidFill>
                <a:schemeClr val="tx2"/>
              </a:solidFill>
              <a:ln w="5365">
                <a:solidFill>
                  <a:schemeClr val="tx1"/>
                </a:solidFill>
                <a:prstDash val="solid"/>
              </a:ln>
            </c:spPr>
          </c:dPt>
          <c:dPt>
            <c:idx val="6"/>
            <c:bubble3D val="0"/>
            <c:spPr>
              <a:solidFill>
                <a:srgbClr val="0066CC"/>
              </a:solidFill>
              <a:ln w="5365">
                <a:solidFill>
                  <a:schemeClr val="tx1"/>
                </a:solidFill>
                <a:prstDash val="solid"/>
              </a:ln>
            </c:spPr>
          </c:dPt>
          <c:dPt>
            <c:idx val="7"/>
            <c:bubble3D val="0"/>
            <c:spPr>
              <a:solidFill>
                <a:srgbClr val="CCCCFF"/>
              </a:solidFill>
              <a:ln w="5365">
                <a:solidFill>
                  <a:schemeClr val="tx1"/>
                </a:solidFill>
                <a:prstDash val="solid"/>
              </a:ln>
            </c:spPr>
          </c:dPt>
          <c:dPt>
            <c:idx val="8"/>
            <c:bubble3D val="0"/>
            <c:spPr>
              <a:solidFill>
                <a:srgbClr val="FF0000"/>
              </a:solidFill>
              <a:ln w="5365">
                <a:solidFill>
                  <a:schemeClr val="tx1"/>
                </a:solidFill>
                <a:prstDash val="solid"/>
              </a:ln>
            </c:spPr>
          </c:dPt>
          <c:dPt>
            <c:idx val="9"/>
            <c:bubble3D val="0"/>
            <c:spPr>
              <a:solidFill>
                <a:srgbClr val="FFFF00"/>
              </a:solidFill>
              <a:ln w="5365">
                <a:solidFill>
                  <a:schemeClr val="tx1"/>
                </a:solidFill>
                <a:prstDash val="solid"/>
              </a:ln>
            </c:spPr>
          </c:dPt>
          <c:dPt>
            <c:idx val="10"/>
            <c:bubble3D val="0"/>
            <c:spPr>
              <a:solidFill>
                <a:srgbClr val="00FF00"/>
              </a:solidFill>
              <a:ln w="5365">
                <a:solidFill>
                  <a:schemeClr val="tx1"/>
                </a:solidFill>
                <a:prstDash val="solid"/>
              </a:ln>
            </c:spPr>
          </c:dPt>
          <c:cat>
            <c:strRef>
              <c:f>Sheet1!$B$1:$L$1</c:f>
              <c:strCache>
                <c:ptCount val="11"/>
                <c:pt idx="0">
                  <c:v>D Cache</c:v>
                </c:pt>
                <c:pt idx="1">
                  <c:v>I Cache</c:v>
                </c:pt>
                <c:pt idx="2">
                  <c:v>D MMU</c:v>
                </c:pt>
                <c:pt idx="3">
                  <c:v>I MMU</c:v>
                </c:pt>
                <c:pt idx="4">
                  <c:v>arm9</c:v>
                </c:pt>
                <c:pt idx="5">
                  <c:v>PATag RAM</c:v>
                </c:pt>
                <c:pt idx="6">
                  <c:v>CP 15</c:v>
                </c:pt>
                <c:pt idx="7">
                  <c:v>BIU</c:v>
                </c:pt>
                <c:pt idx="8">
                  <c:v>SysCtl</c:v>
                </c:pt>
                <c:pt idx="9">
                  <c:v>Clocks</c:v>
                </c:pt>
                <c:pt idx="10">
                  <c:v>Other</c:v>
                </c:pt>
              </c:strCache>
            </c:strRef>
          </c:cat>
          <c:val>
            <c:numRef>
              <c:f>Sheet1!$B$6:$L$6</c:f>
              <c:numCache>
                <c:formatCode>General</c:formatCode>
                <c:ptCount val="11"/>
              </c:numCache>
            </c:numRef>
          </c:val>
        </c:ser>
        <c:ser>
          <c:idx val="5"/>
          <c:order val="5"/>
          <c:tx>
            <c:strRef>
              <c:f>Sheet1!$A$7</c:f>
              <c:strCache>
                <c:ptCount val="1"/>
              </c:strCache>
            </c:strRef>
          </c:tx>
          <c:spPr>
            <a:solidFill>
              <a:schemeClr val="tx2"/>
            </a:solidFill>
            <a:ln w="5365">
              <a:solidFill>
                <a:schemeClr val="tx1"/>
              </a:solidFill>
              <a:prstDash val="solid"/>
            </a:ln>
          </c:spPr>
          <c:dPt>
            <c:idx val="0"/>
            <c:bubble3D val="0"/>
            <c:spPr>
              <a:solidFill>
                <a:schemeClr val="accent1"/>
              </a:solidFill>
              <a:ln w="5365">
                <a:solidFill>
                  <a:schemeClr val="tx1"/>
                </a:solidFill>
                <a:prstDash val="solid"/>
              </a:ln>
            </c:spPr>
          </c:dPt>
          <c:dPt>
            <c:idx val="1"/>
            <c:bubble3D val="0"/>
            <c:spPr>
              <a:solidFill>
                <a:schemeClr val="accent2"/>
              </a:solidFill>
              <a:ln w="5365">
                <a:solidFill>
                  <a:schemeClr val="tx1"/>
                </a:solidFill>
                <a:prstDash val="solid"/>
              </a:ln>
            </c:spPr>
          </c:dPt>
          <c:dPt>
            <c:idx val="2"/>
            <c:bubble3D val="0"/>
            <c:spPr>
              <a:solidFill>
                <a:schemeClr val="hlink"/>
              </a:solidFill>
              <a:ln w="5365">
                <a:solidFill>
                  <a:schemeClr val="tx1"/>
                </a:solidFill>
                <a:prstDash val="solid"/>
              </a:ln>
            </c:spPr>
          </c:dPt>
          <c:dPt>
            <c:idx val="3"/>
            <c:bubble3D val="0"/>
            <c:spPr>
              <a:solidFill>
                <a:schemeClr val="folHlink"/>
              </a:solidFill>
              <a:ln w="5365">
                <a:solidFill>
                  <a:schemeClr val="tx1"/>
                </a:solidFill>
                <a:prstDash val="solid"/>
              </a:ln>
            </c:spPr>
          </c:dPt>
          <c:dPt>
            <c:idx val="4"/>
            <c:bubble3D val="0"/>
            <c:spPr>
              <a:solidFill>
                <a:schemeClr val="bg2"/>
              </a:solidFill>
              <a:ln w="5365">
                <a:solidFill>
                  <a:schemeClr val="tx1"/>
                </a:solidFill>
                <a:prstDash val="solid"/>
              </a:ln>
            </c:spPr>
          </c:dPt>
          <c:dPt>
            <c:idx val="6"/>
            <c:bubble3D val="0"/>
            <c:spPr>
              <a:solidFill>
                <a:srgbClr val="0066CC"/>
              </a:solidFill>
              <a:ln w="5365">
                <a:solidFill>
                  <a:schemeClr val="tx1"/>
                </a:solidFill>
                <a:prstDash val="solid"/>
              </a:ln>
            </c:spPr>
          </c:dPt>
          <c:dPt>
            <c:idx val="7"/>
            <c:bubble3D val="0"/>
            <c:spPr>
              <a:solidFill>
                <a:srgbClr val="CCCCFF"/>
              </a:solidFill>
              <a:ln w="5365">
                <a:solidFill>
                  <a:schemeClr val="tx1"/>
                </a:solidFill>
                <a:prstDash val="solid"/>
              </a:ln>
            </c:spPr>
          </c:dPt>
          <c:dPt>
            <c:idx val="8"/>
            <c:bubble3D val="0"/>
            <c:spPr>
              <a:solidFill>
                <a:srgbClr val="FF0000"/>
              </a:solidFill>
              <a:ln w="5365">
                <a:solidFill>
                  <a:schemeClr val="tx1"/>
                </a:solidFill>
                <a:prstDash val="solid"/>
              </a:ln>
            </c:spPr>
          </c:dPt>
          <c:dPt>
            <c:idx val="9"/>
            <c:bubble3D val="0"/>
            <c:spPr>
              <a:solidFill>
                <a:srgbClr val="FFFF00"/>
              </a:solidFill>
              <a:ln w="5365">
                <a:solidFill>
                  <a:schemeClr val="tx1"/>
                </a:solidFill>
                <a:prstDash val="solid"/>
              </a:ln>
            </c:spPr>
          </c:dPt>
          <c:dPt>
            <c:idx val="10"/>
            <c:bubble3D val="0"/>
            <c:spPr>
              <a:solidFill>
                <a:srgbClr val="00FF00"/>
              </a:solidFill>
              <a:ln w="5365">
                <a:solidFill>
                  <a:schemeClr val="tx1"/>
                </a:solidFill>
                <a:prstDash val="solid"/>
              </a:ln>
            </c:spPr>
          </c:dPt>
          <c:cat>
            <c:strRef>
              <c:f>Sheet1!$B$1:$L$1</c:f>
              <c:strCache>
                <c:ptCount val="11"/>
                <c:pt idx="0">
                  <c:v>D Cache</c:v>
                </c:pt>
                <c:pt idx="1">
                  <c:v>I Cache</c:v>
                </c:pt>
                <c:pt idx="2">
                  <c:v>D MMU</c:v>
                </c:pt>
                <c:pt idx="3">
                  <c:v>I MMU</c:v>
                </c:pt>
                <c:pt idx="4">
                  <c:v>arm9</c:v>
                </c:pt>
                <c:pt idx="5">
                  <c:v>PATag RAM</c:v>
                </c:pt>
                <c:pt idx="6">
                  <c:v>CP 15</c:v>
                </c:pt>
                <c:pt idx="7">
                  <c:v>BIU</c:v>
                </c:pt>
                <c:pt idx="8">
                  <c:v>SysCtl</c:v>
                </c:pt>
                <c:pt idx="9">
                  <c:v>Clocks</c:v>
                </c:pt>
                <c:pt idx="10">
                  <c:v>Other</c:v>
                </c:pt>
              </c:strCache>
            </c:strRef>
          </c:cat>
          <c:val>
            <c:numRef>
              <c:f>Sheet1!$B$7:$L$7</c:f>
              <c:numCache>
                <c:formatCode>General</c:formatCode>
                <c:ptCount val="11"/>
              </c:numCache>
            </c:numRef>
          </c:val>
        </c:ser>
        <c:ser>
          <c:idx val="6"/>
          <c:order val="6"/>
          <c:tx>
            <c:strRef>
              <c:f>Sheet1!$A$8</c:f>
              <c:strCache>
                <c:ptCount val="1"/>
              </c:strCache>
            </c:strRef>
          </c:tx>
          <c:spPr>
            <a:solidFill>
              <a:srgbClr val="0066CC"/>
            </a:solidFill>
            <a:ln w="5365">
              <a:solidFill>
                <a:schemeClr val="tx1"/>
              </a:solidFill>
              <a:prstDash val="solid"/>
            </a:ln>
          </c:spPr>
          <c:dPt>
            <c:idx val="0"/>
            <c:bubble3D val="0"/>
            <c:spPr>
              <a:solidFill>
                <a:schemeClr val="accent1"/>
              </a:solidFill>
              <a:ln w="5365">
                <a:solidFill>
                  <a:schemeClr val="tx1"/>
                </a:solidFill>
                <a:prstDash val="solid"/>
              </a:ln>
            </c:spPr>
          </c:dPt>
          <c:dPt>
            <c:idx val="1"/>
            <c:bubble3D val="0"/>
            <c:spPr>
              <a:solidFill>
                <a:schemeClr val="accent2"/>
              </a:solidFill>
              <a:ln w="5365">
                <a:solidFill>
                  <a:schemeClr val="tx1"/>
                </a:solidFill>
                <a:prstDash val="solid"/>
              </a:ln>
            </c:spPr>
          </c:dPt>
          <c:dPt>
            <c:idx val="2"/>
            <c:bubble3D val="0"/>
            <c:spPr>
              <a:solidFill>
                <a:schemeClr val="hlink"/>
              </a:solidFill>
              <a:ln w="5365">
                <a:solidFill>
                  <a:schemeClr val="tx1"/>
                </a:solidFill>
                <a:prstDash val="solid"/>
              </a:ln>
            </c:spPr>
          </c:dPt>
          <c:dPt>
            <c:idx val="3"/>
            <c:bubble3D val="0"/>
            <c:spPr>
              <a:solidFill>
                <a:schemeClr val="folHlink"/>
              </a:solidFill>
              <a:ln w="5365">
                <a:solidFill>
                  <a:schemeClr val="tx1"/>
                </a:solidFill>
                <a:prstDash val="solid"/>
              </a:ln>
            </c:spPr>
          </c:dPt>
          <c:dPt>
            <c:idx val="4"/>
            <c:bubble3D val="0"/>
            <c:spPr>
              <a:solidFill>
                <a:schemeClr val="bg2"/>
              </a:solidFill>
              <a:ln w="5365">
                <a:solidFill>
                  <a:schemeClr val="tx1"/>
                </a:solidFill>
                <a:prstDash val="solid"/>
              </a:ln>
            </c:spPr>
          </c:dPt>
          <c:dPt>
            <c:idx val="5"/>
            <c:bubble3D val="0"/>
            <c:spPr>
              <a:solidFill>
                <a:schemeClr val="tx2"/>
              </a:solidFill>
              <a:ln w="5365">
                <a:solidFill>
                  <a:schemeClr val="tx1"/>
                </a:solidFill>
                <a:prstDash val="solid"/>
              </a:ln>
            </c:spPr>
          </c:dPt>
          <c:dPt>
            <c:idx val="7"/>
            <c:bubble3D val="0"/>
            <c:spPr>
              <a:solidFill>
                <a:srgbClr val="CCCCFF"/>
              </a:solidFill>
              <a:ln w="5365">
                <a:solidFill>
                  <a:schemeClr val="tx1"/>
                </a:solidFill>
                <a:prstDash val="solid"/>
              </a:ln>
            </c:spPr>
          </c:dPt>
          <c:dPt>
            <c:idx val="8"/>
            <c:bubble3D val="0"/>
            <c:spPr>
              <a:solidFill>
                <a:srgbClr val="FF0000"/>
              </a:solidFill>
              <a:ln w="5365">
                <a:solidFill>
                  <a:schemeClr val="tx1"/>
                </a:solidFill>
                <a:prstDash val="solid"/>
              </a:ln>
            </c:spPr>
          </c:dPt>
          <c:dPt>
            <c:idx val="9"/>
            <c:bubble3D val="0"/>
            <c:spPr>
              <a:solidFill>
                <a:srgbClr val="FFFF00"/>
              </a:solidFill>
              <a:ln w="5365">
                <a:solidFill>
                  <a:schemeClr val="tx1"/>
                </a:solidFill>
                <a:prstDash val="solid"/>
              </a:ln>
            </c:spPr>
          </c:dPt>
          <c:dPt>
            <c:idx val="10"/>
            <c:bubble3D val="0"/>
            <c:spPr>
              <a:solidFill>
                <a:srgbClr val="00FF00"/>
              </a:solidFill>
              <a:ln w="5365">
                <a:solidFill>
                  <a:schemeClr val="tx1"/>
                </a:solidFill>
                <a:prstDash val="solid"/>
              </a:ln>
            </c:spPr>
          </c:dPt>
          <c:cat>
            <c:strRef>
              <c:f>Sheet1!$B$1:$L$1</c:f>
              <c:strCache>
                <c:ptCount val="11"/>
                <c:pt idx="0">
                  <c:v>D Cache</c:v>
                </c:pt>
                <c:pt idx="1">
                  <c:v>I Cache</c:v>
                </c:pt>
                <c:pt idx="2">
                  <c:v>D MMU</c:v>
                </c:pt>
                <c:pt idx="3">
                  <c:v>I MMU</c:v>
                </c:pt>
                <c:pt idx="4">
                  <c:v>arm9</c:v>
                </c:pt>
                <c:pt idx="5">
                  <c:v>PATag RAM</c:v>
                </c:pt>
                <c:pt idx="6">
                  <c:v>CP 15</c:v>
                </c:pt>
                <c:pt idx="7">
                  <c:v>BIU</c:v>
                </c:pt>
                <c:pt idx="8">
                  <c:v>SysCtl</c:v>
                </c:pt>
                <c:pt idx="9">
                  <c:v>Clocks</c:v>
                </c:pt>
                <c:pt idx="10">
                  <c:v>Other</c:v>
                </c:pt>
              </c:strCache>
            </c:strRef>
          </c:cat>
          <c:val>
            <c:numRef>
              <c:f>Sheet1!$B$8:$L$8</c:f>
              <c:numCache>
                <c:formatCode>General</c:formatCode>
                <c:ptCount val="11"/>
              </c:numCache>
            </c:numRef>
          </c:val>
        </c:ser>
        <c:ser>
          <c:idx val="7"/>
          <c:order val="7"/>
          <c:tx>
            <c:strRef>
              <c:f>Sheet1!$A$9</c:f>
              <c:strCache>
                <c:ptCount val="1"/>
              </c:strCache>
            </c:strRef>
          </c:tx>
          <c:spPr>
            <a:solidFill>
              <a:srgbClr val="CCCCFF"/>
            </a:solidFill>
            <a:ln w="5365">
              <a:solidFill>
                <a:schemeClr val="tx1"/>
              </a:solidFill>
              <a:prstDash val="solid"/>
            </a:ln>
          </c:spPr>
          <c:dPt>
            <c:idx val="0"/>
            <c:bubble3D val="0"/>
            <c:spPr>
              <a:solidFill>
                <a:schemeClr val="accent1"/>
              </a:solidFill>
              <a:ln w="5365">
                <a:solidFill>
                  <a:schemeClr val="tx1"/>
                </a:solidFill>
                <a:prstDash val="solid"/>
              </a:ln>
            </c:spPr>
          </c:dPt>
          <c:dPt>
            <c:idx val="1"/>
            <c:bubble3D val="0"/>
            <c:spPr>
              <a:solidFill>
                <a:schemeClr val="accent2"/>
              </a:solidFill>
              <a:ln w="5365">
                <a:solidFill>
                  <a:schemeClr val="tx1"/>
                </a:solidFill>
                <a:prstDash val="solid"/>
              </a:ln>
            </c:spPr>
          </c:dPt>
          <c:dPt>
            <c:idx val="2"/>
            <c:bubble3D val="0"/>
            <c:spPr>
              <a:solidFill>
                <a:schemeClr val="hlink"/>
              </a:solidFill>
              <a:ln w="5365">
                <a:solidFill>
                  <a:schemeClr val="tx1"/>
                </a:solidFill>
                <a:prstDash val="solid"/>
              </a:ln>
            </c:spPr>
          </c:dPt>
          <c:dPt>
            <c:idx val="3"/>
            <c:bubble3D val="0"/>
            <c:spPr>
              <a:solidFill>
                <a:schemeClr val="folHlink"/>
              </a:solidFill>
              <a:ln w="5365">
                <a:solidFill>
                  <a:schemeClr val="tx1"/>
                </a:solidFill>
                <a:prstDash val="solid"/>
              </a:ln>
            </c:spPr>
          </c:dPt>
          <c:dPt>
            <c:idx val="4"/>
            <c:bubble3D val="0"/>
            <c:spPr>
              <a:solidFill>
                <a:schemeClr val="bg2"/>
              </a:solidFill>
              <a:ln w="5365">
                <a:solidFill>
                  <a:schemeClr val="tx1"/>
                </a:solidFill>
                <a:prstDash val="solid"/>
              </a:ln>
            </c:spPr>
          </c:dPt>
          <c:dPt>
            <c:idx val="5"/>
            <c:bubble3D val="0"/>
            <c:spPr>
              <a:solidFill>
                <a:schemeClr val="tx2"/>
              </a:solidFill>
              <a:ln w="5365">
                <a:solidFill>
                  <a:schemeClr val="tx1"/>
                </a:solidFill>
                <a:prstDash val="solid"/>
              </a:ln>
            </c:spPr>
          </c:dPt>
          <c:dPt>
            <c:idx val="6"/>
            <c:bubble3D val="0"/>
            <c:spPr>
              <a:solidFill>
                <a:srgbClr val="0066CC"/>
              </a:solidFill>
              <a:ln w="5365">
                <a:solidFill>
                  <a:schemeClr val="tx1"/>
                </a:solidFill>
                <a:prstDash val="solid"/>
              </a:ln>
            </c:spPr>
          </c:dPt>
          <c:dPt>
            <c:idx val="8"/>
            <c:bubble3D val="0"/>
            <c:spPr>
              <a:solidFill>
                <a:srgbClr val="FF0000"/>
              </a:solidFill>
              <a:ln w="5365">
                <a:solidFill>
                  <a:schemeClr val="tx1"/>
                </a:solidFill>
                <a:prstDash val="solid"/>
              </a:ln>
            </c:spPr>
          </c:dPt>
          <c:dPt>
            <c:idx val="9"/>
            <c:bubble3D val="0"/>
            <c:spPr>
              <a:solidFill>
                <a:srgbClr val="FFFF00"/>
              </a:solidFill>
              <a:ln w="5365">
                <a:solidFill>
                  <a:schemeClr val="tx1"/>
                </a:solidFill>
                <a:prstDash val="solid"/>
              </a:ln>
            </c:spPr>
          </c:dPt>
          <c:dPt>
            <c:idx val="10"/>
            <c:bubble3D val="0"/>
            <c:spPr>
              <a:solidFill>
                <a:srgbClr val="00FF00"/>
              </a:solidFill>
              <a:ln w="5365">
                <a:solidFill>
                  <a:schemeClr val="tx1"/>
                </a:solidFill>
                <a:prstDash val="solid"/>
              </a:ln>
            </c:spPr>
          </c:dPt>
          <c:cat>
            <c:strRef>
              <c:f>Sheet1!$B$1:$L$1</c:f>
              <c:strCache>
                <c:ptCount val="11"/>
                <c:pt idx="0">
                  <c:v>D Cache</c:v>
                </c:pt>
                <c:pt idx="1">
                  <c:v>I Cache</c:v>
                </c:pt>
                <c:pt idx="2">
                  <c:v>D MMU</c:v>
                </c:pt>
                <c:pt idx="3">
                  <c:v>I MMU</c:v>
                </c:pt>
                <c:pt idx="4">
                  <c:v>arm9</c:v>
                </c:pt>
                <c:pt idx="5">
                  <c:v>PATag RAM</c:v>
                </c:pt>
                <c:pt idx="6">
                  <c:v>CP 15</c:v>
                </c:pt>
                <c:pt idx="7">
                  <c:v>BIU</c:v>
                </c:pt>
                <c:pt idx="8">
                  <c:v>SysCtl</c:v>
                </c:pt>
                <c:pt idx="9">
                  <c:v>Clocks</c:v>
                </c:pt>
                <c:pt idx="10">
                  <c:v>Other</c:v>
                </c:pt>
              </c:strCache>
            </c:strRef>
          </c:cat>
          <c:val>
            <c:numRef>
              <c:f>Sheet1!$B$9:$L$9</c:f>
              <c:numCache>
                <c:formatCode>General</c:formatCode>
                <c:ptCount val="11"/>
              </c:numCache>
            </c:numRef>
          </c:val>
        </c:ser>
        <c:ser>
          <c:idx val="8"/>
          <c:order val="8"/>
          <c:tx>
            <c:strRef>
              <c:f>Sheet1!$A$10</c:f>
              <c:strCache>
                <c:ptCount val="1"/>
              </c:strCache>
            </c:strRef>
          </c:tx>
          <c:spPr>
            <a:solidFill>
              <a:srgbClr val="FF0000"/>
            </a:solidFill>
            <a:ln w="5365">
              <a:solidFill>
                <a:schemeClr val="tx1"/>
              </a:solidFill>
              <a:prstDash val="solid"/>
            </a:ln>
          </c:spPr>
          <c:dPt>
            <c:idx val="0"/>
            <c:bubble3D val="0"/>
            <c:spPr>
              <a:solidFill>
                <a:schemeClr val="accent1"/>
              </a:solidFill>
              <a:ln w="5365">
                <a:solidFill>
                  <a:schemeClr val="tx1"/>
                </a:solidFill>
                <a:prstDash val="solid"/>
              </a:ln>
            </c:spPr>
          </c:dPt>
          <c:dPt>
            <c:idx val="1"/>
            <c:bubble3D val="0"/>
            <c:spPr>
              <a:solidFill>
                <a:schemeClr val="accent2"/>
              </a:solidFill>
              <a:ln w="5365">
                <a:solidFill>
                  <a:schemeClr val="tx1"/>
                </a:solidFill>
                <a:prstDash val="solid"/>
              </a:ln>
            </c:spPr>
          </c:dPt>
          <c:dPt>
            <c:idx val="2"/>
            <c:bubble3D val="0"/>
            <c:spPr>
              <a:solidFill>
                <a:schemeClr val="hlink"/>
              </a:solidFill>
              <a:ln w="5365">
                <a:solidFill>
                  <a:schemeClr val="tx1"/>
                </a:solidFill>
                <a:prstDash val="solid"/>
              </a:ln>
            </c:spPr>
          </c:dPt>
          <c:dPt>
            <c:idx val="3"/>
            <c:bubble3D val="0"/>
            <c:spPr>
              <a:solidFill>
                <a:schemeClr val="folHlink"/>
              </a:solidFill>
              <a:ln w="5365">
                <a:solidFill>
                  <a:schemeClr val="tx1"/>
                </a:solidFill>
                <a:prstDash val="solid"/>
              </a:ln>
            </c:spPr>
          </c:dPt>
          <c:dPt>
            <c:idx val="4"/>
            <c:bubble3D val="0"/>
            <c:spPr>
              <a:solidFill>
                <a:schemeClr val="bg2"/>
              </a:solidFill>
              <a:ln w="5365">
                <a:solidFill>
                  <a:schemeClr val="tx1"/>
                </a:solidFill>
                <a:prstDash val="solid"/>
              </a:ln>
            </c:spPr>
          </c:dPt>
          <c:dPt>
            <c:idx val="5"/>
            <c:bubble3D val="0"/>
            <c:spPr>
              <a:solidFill>
                <a:schemeClr val="tx2"/>
              </a:solidFill>
              <a:ln w="5365">
                <a:solidFill>
                  <a:schemeClr val="tx1"/>
                </a:solidFill>
                <a:prstDash val="solid"/>
              </a:ln>
            </c:spPr>
          </c:dPt>
          <c:dPt>
            <c:idx val="6"/>
            <c:bubble3D val="0"/>
            <c:spPr>
              <a:solidFill>
                <a:srgbClr val="0066CC"/>
              </a:solidFill>
              <a:ln w="5365">
                <a:solidFill>
                  <a:schemeClr val="tx1"/>
                </a:solidFill>
                <a:prstDash val="solid"/>
              </a:ln>
            </c:spPr>
          </c:dPt>
          <c:dPt>
            <c:idx val="7"/>
            <c:bubble3D val="0"/>
            <c:spPr>
              <a:solidFill>
                <a:srgbClr val="CCCCFF"/>
              </a:solidFill>
              <a:ln w="5365">
                <a:solidFill>
                  <a:schemeClr val="tx1"/>
                </a:solidFill>
                <a:prstDash val="solid"/>
              </a:ln>
            </c:spPr>
          </c:dPt>
          <c:dPt>
            <c:idx val="9"/>
            <c:bubble3D val="0"/>
            <c:spPr>
              <a:solidFill>
                <a:srgbClr val="FFFF00"/>
              </a:solidFill>
              <a:ln w="5365">
                <a:solidFill>
                  <a:schemeClr val="tx1"/>
                </a:solidFill>
                <a:prstDash val="solid"/>
              </a:ln>
            </c:spPr>
          </c:dPt>
          <c:dPt>
            <c:idx val="10"/>
            <c:bubble3D val="0"/>
            <c:spPr>
              <a:solidFill>
                <a:srgbClr val="00FF00"/>
              </a:solidFill>
              <a:ln w="5365">
                <a:solidFill>
                  <a:schemeClr val="tx1"/>
                </a:solidFill>
                <a:prstDash val="solid"/>
              </a:ln>
            </c:spPr>
          </c:dPt>
          <c:cat>
            <c:strRef>
              <c:f>Sheet1!$B$1:$L$1</c:f>
              <c:strCache>
                <c:ptCount val="11"/>
                <c:pt idx="0">
                  <c:v>D Cache</c:v>
                </c:pt>
                <c:pt idx="1">
                  <c:v>I Cache</c:v>
                </c:pt>
                <c:pt idx="2">
                  <c:v>D MMU</c:v>
                </c:pt>
                <c:pt idx="3">
                  <c:v>I MMU</c:v>
                </c:pt>
                <c:pt idx="4">
                  <c:v>arm9</c:v>
                </c:pt>
                <c:pt idx="5">
                  <c:v>PATag RAM</c:v>
                </c:pt>
                <c:pt idx="6">
                  <c:v>CP 15</c:v>
                </c:pt>
                <c:pt idx="7">
                  <c:v>BIU</c:v>
                </c:pt>
                <c:pt idx="8">
                  <c:v>SysCtl</c:v>
                </c:pt>
                <c:pt idx="9">
                  <c:v>Clocks</c:v>
                </c:pt>
                <c:pt idx="10">
                  <c:v>Other</c:v>
                </c:pt>
              </c:strCache>
            </c:strRef>
          </c:cat>
          <c:val>
            <c:numRef>
              <c:f>Sheet1!$B$10:$L$10</c:f>
              <c:numCache>
                <c:formatCode>General</c:formatCode>
                <c:ptCount val="11"/>
              </c:numCache>
            </c:numRef>
          </c:val>
        </c:ser>
        <c:ser>
          <c:idx val="9"/>
          <c:order val="9"/>
          <c:tx>
            <c:strRef>
              <c:f>Sheet1!$A$11</c:f>
              <c:strCache>
                <c:ptCount val="1"/>
              </c:strCache>
            </c:strRef>
          </c:tx>
          <c:spPr>
            <a:solidFill>
              <a:srgbClr val="FFFF00"/>
            </a:solidFill>
            <a:ln w="5365">
              <a:solidFill>
                <a:schemeClr val="tx1"/>
              </a:solidFill>
              <a:prstDash val="solid"/>
            </a:ln>
          </c:spPr>
          <c:dPt>
            <c:idx val="0"/>
            <c:bubble3D val="0"/>
            <c:spPr>
              <a:solidFill>
                <a:schemeClr val="accent1"/>
              </a:solidFill>
              <a:ln w="5365">
                <a:solidFill>
                  <a:schemeClr val="tx1"/>
                </a:solidFill>
                <a:prstDash val="solid"/>
              </a:ln>
            </c:spPr>
          </c:dPt>
          <c:dPt>
            <c:idx val="1"/>
            <c:bubble3D val="0"/>
            <c:spPr>
              <a:solidFill>
                <a:schemeClr val="accent2"/>
              </a:solidFill>
              <a:ln w="5365">
                <a:solidFill>
                  <a:schemeClr val="tx1"/>
                </a:solidFill>
                <a:prstDash val="solid"/>
              </a:ln>
            </c:spPr>
          </c:dPt>
          <c:dPt>
            <c:idx val="2"/>
            <c:bubble3D val="0"/>
            <c:spPr>
              <a:solidFill>
                <a:schemeClr val="hlink"/>
              </a:solidFill>
              <a:ln w="5365">
                <a:solidFill>
                  <a:schemeClr val="tx1"/>
                </a:solidFill>
                <a:prstDash val="solid"/>
              </a:ln>
            </c:spPr>
          </c:dPt>
          <c:dPt>
            <c:idx val="3"/>
            <c:bubble3D val="0"/>
            <c:spPr>
              <a:solidFill>
                <a:schemeClr val="folHlink"/>
              </a:solidFill>
              <a:ln w="5365">
                <a:solidFill>
                  <a:schemeClr val="tx1"/>
                </a:solidFill>
                <a:prstDash val="solid"/>
              </a:ln>
            </c:spPr>
          </c:dPt>
          <c:dPt>
            <c:idx val="4"/>
            <c:bubble3D val="0"/>
            <c:spPr>
              <a:solidFill>
                <a:schemeClr val="bg2"/>
              </a:solidFill>
              <a:ln w="5365">
                <a:solidFill>
                  <a:schemeClr val="tx1"/>
                </a:solidFill>
                <a:prstDash val="solid"/>
              </a:ln>
            </c:spPr>
          </c:dPt>
          <c:dPt>
            <c:idx val="5"/>
            <c:bubble3D val="0"/>
            <c:spPr>
              <a:solidFill>
                <a:schemeClr val="tx2"/>
              </a:solidFill>
              <a:ln w="5365">
                <a:solidFill>
                  <a:schemeClr val="tx1"/>
                </a:solidFill>
                <a:prstDash val="solid"/>
              </a:ln>
            </c:spPr>
          </c:dPt>
          <c:dPt>
            <c:idx val="6"/>
            <c:bubble3D val="0"/>
            <c:spPr>
              <a:solidFill>
                <a:srgbClr val="0066CC"/>
              </a:solidFill>
              <a:ln w="5365">
                <a:solidFill>
                  <a:schemeClr val="tx1"/>
                </a:solidFill>
                <a:prstDash val="solid"/>
              </a:ln>
            </c:spPr>
          </c:dPt>
          <c:dPt>
            <c:idx val="7"/>
            <c:bubble3D val="0"/>
            <c:spPr>
              <a:solidFill>
                <a:srgbClr val="CCCCFF"/>
              </a:solidFill>
              <a:ln w="5365">
                <a:solidFill>
                  <a:schemeClr val="tx1"/>
                </a:solidFill>
                <a:prstDash val="solid"/>
              </a:ln>
            </c:spPr>
          </c:dPt>
          <c:dPt>
            <c:idx val="8"/>
            <c:bubble3D val="0"/>
            <c:spPr>
              <a:solidFill>
                <a:srgbClr val="FF0000"/>
              </a:solidFill>
              <a:ln w="5365">
                <a:solidFill>
                  <a:schemeClr val="tx1"/>
                </a:solidFill>
                <a:prstDash val="solid"/>
              </a:ln>
            </c:spPr>
          </c:dPt>
          <c:dPt>
            <c:idx val="10"/>
            <c:bubble3D val="0"/>
            <c:spPr>
              <a:solidFill>
                <a:srgbClr val="00FF00"/>
              </a:solidFill>
              <a:ln w="5365">
                <a:solidFill>
                  <a:schemeClr val="tx1"/>
                </a:solidFill>
                <a:prstDash val="solid"/>
              </a:ln>
            </c:spPr>
          </c:dPt>
          <c:cat>
            <c:strRef>
              <c:f>Sheet1!$B$1:$L$1</c:f>
              <c:strCache>
                <c:ptCount val="11"/>
                <c:pt idx="0">
                  <c:v>D Cache</c:v>
                </c:pt>
                <c:pt idx="1">
                  <c:v>I Cache</c:v>
                </c:pt>
                <c:pt idx="2">
                  <c:v>D MMU</c:v>
                </c:pt>
                <c:pt idx="3">
                  <c:v>I MMU</c:v>
                </c:pt>
                <c:pt idx="4">
                  <c:v>arm9</c:v>
                </c:pt>
                <c:pt idx="5">
                  <c:v>PATag RAM</c:v>
                </c:pt>
                <c:pt idx="6">
                  <c:v>CP 15</c:v>
                </c:pt>
                <c:pt idx="7">
                  <c:v>BIU</c:v>
                </c:pt>
                <c:pt idx="8">
                  <c:v>SysCtl</c:v>
                </c:pt>
                <c:pt idx="9">
                  <c:v>Clocks</c:v>
                </c:pt>
                <c:pt idx="10">
                  <c:v>Other</c:v>
                </c:pt>
              </c:strCache>
            </c:strRef>
          </c:cat>
          <c:val>
            <c:numRef>
              <c:f>Sheet1!$B$11:$L$11</c:f>
              <c:numCache>
                <c:formatCode>General</c:formatCode>
                <c:ptCount val="11"/>
              </c:numCache>
            </c:numRef>
          </c:val>
        </c:ser>
        <c:dLbls>
          <c:showLegendKey val="0"/>
          <c:showVal val="0"/>
          <c:showCatName val="0"/>
          <c:showSerName val="0"/>
          <c:showPercent val="0"/>
          <c:showBubbleSize val="0"/>
          <c:showLeaderLines val="0"/>
        </c:dLbls>
        <c:firstSliceAng val="0"/>
      </c:pieChart>
      <c:spPr>
        <a:noFill/>
        <a:ln w="10731">
          <a:noFill/>
        </a:ln>
      </c:spPr>
    </c:plotArea>
    <c:plotVisOnly val="1"/>
    <c:dispBlanksAs val="zero"/>
    <c:showDLblsOverMax val="0"/>
  </c:chart>
  <c:spPr>
    <a:noFill/>
    <a:ln>
      <a:noFill/>
    </a:ln>
  </c:spPr>
  <c:txPr>
    <a:bodyPr/>
    <a:lstStyle/>
    <a:p>
      <a:pPr>
        <a:defRPr sz="750"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419382853193903"/>
          <c:y val="4.3133275007290764E-2"/>
          <c:w val="0.76480621199183585"/>
          <c:h val="0.69049897929425486"/>
        </c:manualLayout>
      </c:layout>
      <c:scatterChart>
        <c:scatterStyle val="smoothMarker"/>
        <c:varyColors val="0"/>
        <c:ser>
          <c:idx val="0"/>
          <c:order val="0"/>
          <c:tx>
            <c:strRef>
              <c:f>'Array-Like Cache'!$J$87</c:f>
              <c:strCache>
                <c:ptCount val="1"/>
                <c:pt idx="0">
                  <c:v>Our Improved Vector Class</c:v>
                </c:pt>
              </c:strCache>
            </c:strRef>
          </c:tx>
          <c:spPr>
            <a:ln>
              <a:solidFill>
                <a:schemeClr val="tx1"/>
              </a:solidFill>
            </a:ln>
          </c:spPr>
          <c:marker>
            <c:symbol val="x"/>
            <c:size val="7"/>
            <c:spPr>
              <a:ln>
                <a:solidFill>
                  <a:schemeClr val="tx1"/>
                </a:solidFill>
              </a:ln>
            </c:spPr>
          </c:marker>
          <c:xVal>
            <c:numRef>
              <c:f>'Array-Like Cache'!$K$86:$X$86</c:f>
              <c:numCache>
                <c:formatCode>General</c:formatCode>
                <c:ptCount val="14"/>
                <c:pt idx="0">
                  <c:v>100</c:v>
                </c:pt>
                <c:pt idx="1">
                  <c:v>200</c:v>
                </c:pt>
                <c:pt idx="2">
                  <c:v>1000</c:v>
                </c:pt>
                <c:pt idx="3">
                  <c:v>2000</c:v>
                </c:pt>
                <c:pt idx="4">
                  <c:v>4000</c:v>
                </c:pt>
                <c:pt idx="5">
                  <c:v>6000</c:v>
                </c:pt>
                <c:pt idx="6">
                  <c:v>8000</c:v>
                </c:pt>
                <c:pt idx="7">
                  <c:v>8192</c:v>
                </c:pt>
                <c:pt idx="8">
                  <c:v>10000</c:v>
                </c:pt>
                <c:pt idx="9">
                  <c:v>50000</c:v>
                </c:pt>
                <c:pt idx="10">
                  <c:v>100000</c:v>
                </c:pt>
                <c:pt idx="11">
                  <c:v>500000</c:v>
                </c:pt>
                <c:pt idx="12">
                  <c:v>1000000</c:v>
                </c:pt>
                <c:pt idx="13">
                  <c:v>5000000</c:v>
                </c:pt>
              </c:numCache>
            </c:numRef>
          </c:xVal>
          <c:yVal>
            <c:numRef>
              <c:f>'Array-Like Cache'!$K$87:$X$87</c:f>
              <c:numCache>
                <c:formatCode>General</c:formatCode>
                <c:ptCount val="14"/>
                <c:pt idx="0">
                  <c:v>5.439000000000002E-3</c:v>
                </c:pt>
                <c:pt idx="1">
                  <c:v>6.2780000000000006E-3</c:v>
                </c:pt>
                <c:pt idx="2">
                  <c:v>2.2073000000000002E-2</c:v>
                </c:pt>
                <c:pt idx="3">
                  <c:v>4.2084000000000003E-2</c:v>
                </c:pt>
                <c:pt idx="4">
                  <c:v>8.2775000000000001E-2</c:v>
                </c:pt>
                <c:pt idx="5">
                  <c:v>0.12196700000000002</c:v>
                </c:pt>
                <c:pt idx="6">
                  <c:v>0.16321900000000003</c:v>
                </c:pt>
                <c:pt idx="7">
                  <c:v>0.16519600000000001</c:v>
                </c:pt>
                <c:pt idx="8">
                  <c:v>0.20285500000000001</c:v>
                </c:pt>
                <c:pt idx="9">
                  <c:v>0.31182200000000015</c:v>
                </c:pt>
                <c:pt idx="10">
                  <c:v>0.461779</c:v>
                </c:pt>
                <c:pt idx="11">
                  <c:v>1.7714859999999999</c:v>
                </c:pt>
                <c:pt idx="12">
                  <c:v>3.5036860000000001</c:v>
                </c:pt>
                <c:pt idx="13">
                  <c:v>17.945169999999997</c:v>
                </c:pt>
              </c:numCache>
            </c:numRef>
          </c:yVal>
          <c:smooth val="1"/>
        </c:ser>
        <c:ser>
          <c:idx val="1"/>
          <c:order val="1"/>
          <c:tx>
            <c:strRef>
              <c:f>'Array-Like Cache'!$J$88</c:f>
              <c:strCache>
                <c:ptCount val="1"/>
                <c:pt idx="0">
                  <c:v>Original Vector Class</c:v>
                </c:pt>
              </c:strCache>
            </c:strRef>
          </c:tx>
          <c:spPr>
            <a:ln>
              <a:solidFill>
                <a:srgbClr val="FF0000"/>
              </a:solidFill>
            </a:ln>
          </c:spPr>
          <c:marker>
            <c:symbol val="plus"/>
            <c:size val="7"/>
            <c:spPr>
              <a:noFill/>
              <a:ln>
                <a:solidFill>
                  <a:srgbClr val="FF0000"/>
                </a:solidFill>
              </a:ln>
            </c:spPr>
          </c:marker>
          <c:xVal>
            <c:numRef>
              <c:f>'Array-Like Cache'!$K$86:$X$86</c:f>
              <c:numCache>
                <c:formatCode>General</c:formatCode>
                <c:ptCount val="14"/>
                <c:pt idx="0">
                  <c:v>100</c:v>
                </c:pt>
                <c:pt idx="1">
                  <c:v>200</c:v>
                </c:pt>
                <c:pt idx="2">
                  <c:v>1000</c:v>
                </c:pt>
                <c:pt idx="3">
                  <c:v>2000</c:v>
                </c:pt>
                <c:pt idx="4">
                  <c:v>4000</c:v>
                </c:pt>
                <c:pt idx="5">
                  <c:v>6000</c:v>
                </c:pt>
                <c:pt idx="6">
                  <c:v>8000</c:v>
                </c:pt>
                <c:pt idx="7">
                  <c:v>8192</c:v>
                </c:pt>
                <c:pt idx="8">
                  <c:v>10000</c:v>
                </c:pt>
                <c:pt idx="9">
                  <c:v>50000</c:v>
                </c:pt>
                <c:pt idx="10">
                  <c:v>100000</c:v>
                </c:pt>
                <c:pt idx="11">
                  <c:v>500000</c:v>
                </c:pt>
                <c:pt idx="12">
                  <c:v>1000000</c:v>
                </c:pt>
                <c:pt idx="13">
                  <c:v>5000000</c:v>
                </c:pt>
              </c:numCache>
            </c:numRef>
          </c:xVal>
          <c:yVal>
            <c:numRef>
              <c:f>'Array-Like Cache'!$K$88:$X$88</c:f>
              <c:numCache>
                <c:formatCode>General</c:formatCode>
                <c:ptCount val="14"/>
                <c:pt idx="0">
                  <c:v>3.3420000000000004E-3</c:v>
                </c:pt>
                <c:pt idx="1">
                  <c:v>5.3229999999999996E-3</c:v>
                </c:pt>
                <c:pt idx="2">
                  <c:v>1.9571000000000005E-2</c:v>
                </c:pt>
                <c:pt idx="3">
                  <c:v>3.8273000000000008E-2</c:v>
                </c:pt>
                <c:pt idx="4">
                  <c:v>7.6133999999999993E-2</c:v>
                </c:pt>
                <c:pt idx="5">
                  <c:v>0.11458500000000002</c:v>
                </c:pt>
                <c:pt idx="6">
                  <c:v>0.15270500000000004</c:v>
                </c:pt>
                <c:pt idx="7">
                  <c:v>0.15489700000000003</c:v>
                </c:pt>
              </c:numCache>
            </c:numRef>
          </c:yVal>
          <c:smooth val="1"/>
        </c:ser>
        <c:dLbls>
          <c:showLegendKey val="0"/>
          <c:showVal val="0"/>
          <c:showCatName val="0"/>
          <c:showSerName val="0"/>
          <c:showPercent val="0"/>
          <c:showBubbleSize val="0"/>
        </c:dLbls>
        <c:axId val="145943936"/>
        <c:axId val="147093376"/>
      </c:scatterChart>
      <c:valAx>
        <c:axId val="145943936"/>
        <c:scaling>
          <c:logBase val="10"/>
          <c:orientation val="minMax"/>
          <c:min val="90"/>
        </c:scaling>
        <c:delete val="0"/>
        <c:axPos val="b"/>
        <c:title>
          <c:tx>
            <c:rich>
              <a:bodyPr/>
              <a:lstStyle/>
              <a:p>
                <a:pPr>
                  <a:defRPr sz="1800"/>
                </a:pPr>
                <a:r>
                  <a:rPr lang="en-US" sz="1800"/>
                  <a:t>Total number of integers</a:t>
                </a:r>
              </a:p>
            </c:rich>
          </c:tx>
          <c:layout>
            <c:manualLayout>
              <c:xMode val="edge"/>
              <c:yMode val="edge"/>
              <c:x val="0.37395508549472234"/>
              <c:y val="0.88701633129192159"/>
            </c:manualLayout>
          </c:layout>
          <c:overlay val="0"/>
        </c:title>
        <c:numFmt formatCode="General" sourceLinked="1"/>
        <c:majorTickMark val="out"/>
        <c:minorTickMark val="none"/>
        <c:tickLblPos val="nextTo"/>
        <c:txPr>
          <a:bodyPr/>
          <a:lstStyle/>
          <a:p>
            <a:pPr>
              <a:defRPr sz="1600" b="0"/>
            </a:pPr>
            <a:endParaRPr lang="en-US"/>
          </a:p>
        </c:txPr>
        <c:crossAx val="147093376"/>
        <c:crossesAt val="1.0000000000000018E-3"/>
        <c:crossBetween val="midCat"/>
      </c:valAx>
      <c:valAx>
        <c:axId val="147093376"/>
        <c:scaling>
          <c:logBase val="10"/>
          <c:orientation val="minMax"/>
          <c:min val="1.0000000000000018E-3"/>
        </c:scaling>
        <c:delete val="0"/>
        <c:axPos val="l"/>
        <c:majorGridlines/>
        <c:title>
          <c:tx>
            <c:rich>
              <a:bodyPr rot="-5400000" vert="horz"/>
              <a:lstStyle/>
              <a:p>
                <a:pPr>
                  <a:defRPr sz="1800"/>
                </a:pPr>
                <a:r>
                  <a:rPr lang="en-US" sz="1800" dirty="0" smtClean="0"/>
                  <a:t>Runtime(s)</a:t>
                </a:r>
                <a:endParaRPr lang="en-US" sz="1800" dirty="0"/>
              </a:p>
            </c:rich>
          </c:tx>
          <c:layout>
            <c:manualLayout>
              <c:xMode val="edge"/>
              <c:yMode val="edge"/>
              <c:x val="4.0797746599558187E-3"/>
              <c:y val="0.23971303587051623"/>
            </c:manualLayout>
          </c:layout>
          <c:overlay val="0"/>
        </c:title>
        <c:numFmt formatCode="General" sourceLinked="1"/>
        <c:majorTickMark val="out"/>
        <c:minorTickMark val="none"/>
        <c:tickLblPos val="nextTo"/>
        <c:txPr>
          <a:bodyPr/>
          <a:lstStyle/>
          <a:p>
            <a:pPr>
              <a:defRPr sz="1600" b="0"/>
            </a:pPr>
            <a:endParaRPr lang="en-US"/>
          </a:p>
        </c:txPr>
        <c:crossAx val="145943936"/>
        <c:crosses val="autoZero"/>
        <c:crossBetween val="midCat"/>
      </c:valAx>
    </c:plotArea>
    <c:legend>
      <c:legendPos val="r"/>
      <c:layout>
        <c:manualLayout>
          <c:xMode val="edge"/>
          <c:yMode val="edge"/>
          <c:x val="0.16511044314983084"/>
          <c:y val="6.8274715660542412E-2"/>
          <c:w val="0.41619041617051483"/>
          <c:h val="0.22234703995333918"/>
        </c:manualLayout>
      </c:layout>
      <c:overlay val="0"/>
      <c:txPr>
        <a:bodyPr/>
        <a:lstStyle/>
        <a:p>
          <a:pPr>
            <a:defRPr sz="1600" b="0"/>
          </a:pPr>
          <a:endParaRPr lang="en-US"/>
        </a:p>
      </c:txPr>
    </c:legend>
    <c:plotVisOnly val="1"/>
    <c:dispBlanksAs val="gap"/>
    <c:showDLblsOverMax val="0"/>
  </c:chart>
  <c:txPr>
    <a:bodyPr/>
    <a:lstStyle/>
    <a:p>
      <a:pPr>
        <a:defRPr b="1">
          <a:latin typeface="Arial" pitchFamily="34" charset="0"/>
          <a:cs typeface="Arial" pitchFamily="34" charset="0"/>
        </a:defRPr>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46493966630223"/>
          <c:y val="6.159600242277409E-2"/>
          <c:w val="0.65066262144364873"/>
          <c:h val="0.73772117908338386"/>
        </c:manualLayout>
      </c:layout>
      <c:lineChart>
        <c:grouping val="standard"/>
        <c:varyColors val="0"/>
        <c:ser>
          <c:idx val="0"/>
          <c:order val="0"/>
          <c:tx>
            <c:strRef>
              <c:f>'Array-Like Cache'!$I$125</c:f>
              <c:strCache>
                <c:ptCount val="1"/>
                <c:pt idx="0">
                  <c:v>heap sort</c:v>
                </c:pt>
              </c:strCache>
            </c:strRef>
          </c:tx>
          <c:spPr>
            <a:ln>
              <a:solidFill>
                <a:srgbClr val="FFC000"/>
              </a:solidFill>
            </a:ln>
          </c:spPr>
          <c:marker>
            <c:spPr>
              <a:solidFill>
                <a:srgbClr val="FFC000"/>
              </a:solidFill>
              <a:ln>
                <a:solidFill>
                  <a:srgbClr val="FFC000"/>
                </a:solidFill>
              </a:ln>
            </c:spPr>
          </c:marker>
          <c:cat>
            <c:numRef>
              <c:f>'Array-Like Cache'!$J$124:$P$124</c:f>
              <c:numCache>
                <c:formatCode>General</c:formatCode>
                <c:ptCount val="7"/>
                <c:pt idx="0">
                  <c:v>4</c:v>
                </c:pt>
                <c:pt idx="1">
                  <c:v>8</c:v>
                </c:pt>
                <c:pt idx="2">
                  <c:v>16</c:v>
                </c:pt>
                <c:pt idx="3">
                  <c:v>32</c:v>
                </c:pt>
                <c:pt idx="4">
                  <c:v>64</c:v>
                </c:pt>
                <c:pt idx="5">
                  <c:v>128</c:v>
                </c:pt>
                <c:pt idx="6">
                  <c:v>256</c:v>
                </c:pt>
              </c:numCache>
            </c:numRef>
          </c:cat>
          <c:val>
            <c:numRef>
              <c:f>'Array-Like Cache'!$J$125:$P$125</c:f>
              <c:numCache>
                <c:formatCode>General</c:formatCode>
                <c:ptCount val="7"/>
                <c:pt idx="0">
                  <c:v>6.5953999999999997</c:v>
                </c:pt>
                <c:pt idx="1">
                  <c:v>6.5690999999999997</c:v>
                </c:pt>
                <c:pt idx="2">
                  <c:v>6.8968999999999996</c:v>
                </c:pt>
                <c:pt idx="3">
                  <c:v>8.1353000000000009</c:v>
                </c:pt>
                <c:pt idx="4">
                  <c:v>8.5</c:v>
                </c:pt>
                <c:pt idx="5">
                  <c:v>10.29</c:v>
                </c:pt>
                <c:pt idx="6">
                  <c:v>13.49</c:v>
                </c:pt>
              </c:numCache>
            </c:numRef>
          </c:val>
          <c:smooth val="0"/>
        </c:ser>
        <c:ser>
          <c:idx val="1"/>
          <c:order val="1"/>
          <c:tx>
            <c:strRef>
              <c:f>'Array-Like Cache'!$I$126</c:f>
              <c:strCache>
                <c:ptCount val="1"/>
                <c:pt idx="0">
                  <c:v>radix sort</c:v>
                </c:pt>
              </c:strCache>
            </c:strRef>
          </c:tx>
          <c:cat>
            <c:numRef>
              <c:f>'Array-Like Cache'!$J$124:$P$124</c:f>
              <c:numCache>
                <c:formatCode>General</c:formatCode>
                <c:ptCount val="7"/>
                <c:pt idx="0">
                  <c:v>4</c:v>
                </c:pt>
                <c:pt idx="1">
                  <c:v>8</c:v>
                </c:pt>
                <c:pt idx="2">
                  <c:v>16</c:v>
                </c:pt>
                <c:pt idx="3">
                  <c:v>32</c:v>
                </c:pt>
                <c:pt idx="4">
                  <c:v>64</c:v>
                </c:pt>
                <c:pt idx="5">
                  <c:v>128</c:v>
                </c:pt>
                <c:pt idx="6">
                  <c:v>256</c:v>
                </c:pt>
              </c:numCache>
            </c:numRef>
          </c:cat>
          <c:val>
            <c:numRef>
              <c:f>'Array-Like Cache'!$J$126:$P$126</c:f>
              <c:numCache>
                <c:formatCode>General</c:formatCode>
                <c:ptCount val="7"/>
                <c:pt idx="0">
                  <c:v>3.8919999999999995</c:v>
                </c:pt>
                <c:pt idx="1">
                  <c:v>3.1259999999999999</c:v>
                </c:pt>
                <c:pt idx="2">
                  <c:v>2.6719999999999997</c:v>
                </c:pt>
                <c:pt idx="3">
                  <c:v>2.4739999999999998</c:v>
                </c:pt>
                <c:pt idx="4">
                  <c:v>2.0289999999999999</c:v>
                </c:pt>
                <c:pt idx="5">
                  <c:v>1.9580000000000002</c:v>
                </c:pt>
                <c:pt idx="6">
                  <c:v>1.917</c:v>
                </c:pt>
              </c:numCache>
            </c:numRef>
          </c:val>
          <c:smooth val="0"/>
        </c:ser>
        <c:ser>
          <c:idx val="2"/>
          <c:order val="2"/>
          <c:tx>
            <c:strRef>
              <c:f>'Array-Like Cache'!$I$127</c:f>
              <c:strCache>
                <c:ptCount val="1"/>
                <c:pt idx="0">
                  <c:v>FFT</c:v>
                </c:pt>
              </c:strCache>
            </c:strRef>
          </c:tx>
          <c:spPr>
            <a:ln>
              <a:solidFill>
                <a:srgbClr val="05A31F"/>
              </a:solidFill>
            </a:ln>
          </c:spPr>
          <c:marker>
            <c:spPr>
              <a:solidFill>
                <a:srgbClr val="05A31F"/>
              </a:solidFill>
            </c:spPr>
          </c:marker>
          <c:cat>
            <c:numRef>
              <c:f>'Array-Like Cache'!$J$124:$P$124</c:f>
              <c:numCache>
                <c:formatCode>General</c:formatCode>
                <c:ptCount val="7"/>
                <c:pt idx="0">
                  <c:v>4</c:v>
                </c:pt>
                <c:pt idx="1">
                  <c:v>8</c:v>
                </c:pt>
                <c:pt idx="2">
                  <c:v>16</c:v>
                </c:pt>
                <c:pt idx="3">
                  <c:v>32</c:v>
                </c:pt>
                <c:pt idx="4">
                  <c:v>64</c:v>
                </c:pt>
                <c:pt idx="5">
                  <c:v>128</c:v>
                </c:pt>
                <c:pt idx="6">
                  <c:v>256</c:v>
                </c:pt>
              </c:numCache>
            </c:numRef>
          </c:cat>
          <c:val>
            <c:numRef>
              <c:f>'Array-Like Cache'!$J$127:$P$127</c:f>
              <c:numCache>
                <c:formatCode>General</c:formatCode>
                <c:ptCount val="7"/>
                <c:pt idx="0">
                  <c:v>21.88</c:v>
                </c:pt>
                <c:pt idx="1">
                  <c:v>22.74</c:v>
                </c:pt>
                <c:pt idx="2">
                  <c:v>22.830000000000002</c:v>
                </c:pt>
                <c:pt idx="3">
                  <c:v>23.62</c:v>
                </c:pt>
                <c:pt idx="4">
                  <c:v>24.58</c:v>
                </c:pt>
                <c:pt idx="5">
                  <c:v>25.979999999999997</c:v>
                </c:pt>
                <c:pt idx="6">
                  <c:v>28.87</c:v>
                </c:pt>
              </c:numCache>
            </c:numRef>
          </c:val>
          <c:smooth val="0"/>
        </c:ser>
        <c:ser>
          <c:idx val="3"/>
          <c:order val="3"/>
          <c:tx>
            <c:strRef>
              <c:f>'Array-Like Cache'!$I$128</c:f>
              <c:strCache>
                <c:ptCount val="1"/>
                <c:pt idx="0">
                  <c:v>invfft</c:v>
                </c:pt>
              </c:strCache>
            </c:strRef>
          </c:tx>
          <c:cat>
            <c:numRef>
              <c:f>'Array-Like Cache'!$J$124:$P$124</c:f>
              <c:numCache>
                <c:formatCode>General</c:formatCode>
                <c:ptCount val="7"/>
                <c:pt idx="0">
                  <c:v>4</c:v>
                </c:pt>
                <c:pt idx="1">
                  <c:v>8</c:v>
                </c:pt>
                <c:pt idx="2">
                  <c:v>16</c:v>
                </c:pt>
                <c:pt idx="3">
                  <c:v>32</c:v>
                </c:pt>
                <c:pt idx="4">
                  <c:v>64</c:v>
                </c:pt>
                <c:pt idx="5">
                  <c:v>128</c:v>
                </c:pt>
                <c:pt idx="6">
                  <c:v>256</c:v>
                </c:pt>
              </c:numCache>
            </c:numRef>
          </c:cat>
          <c:val>
            <c:numRef>
              <c:f>'Array-Like Cache'!$J$128:$P$128</c:f>
              <c:numCache>
                <c:formatCode>General</c:formatCode>
                <c:ptCount val="7"/>
                <c:pt idx="0">
                  <c:v>22.39</c:v>
                </c:pt>
                <c:pt idx="1">
                  <c:v>21.79</c:v>
                </c:pt>
                <c:pt idx="2">
                  <c:v>22.759999999999998</c:v>
                </c:pt>
                <c:pt idx="3">
                  <c:v>25.439999999999998</c:v>
                </c:pt>
                <c:pt idx="4">
                  <c:v>26.17</c:v>
                </c:pt>
                <c:pt idx="5">
                  <c:v>27.62</c:v>
                </c:pt>
                <c:pt idx="6">
                  <c:v>30.45</c:v>
                </c:pt>
              </c:numCache>
            </c:numRef>
          </c:val>
          <c:smooth val="0"/>
        </c:ser>
        <c:ser>
          <c:idx val="4"/>
          <c:order val="4"/>
          <c:tx>
            <c:strRef>
              <c:f>'Array-Like Cache'!$I$129</c:f>
              <c:strCache>
                <c:ptCount val="1"/>
                <c:pt idx="0">
                  <c:v>dijkstra</c:v>
                </c:pt>
              </c:strCache>
            </c:strRef>
          </c:tx>
          <c:spPr>
            <a:ln>
              <a:solidFill>
                <a:srgbClr val="7030A0"/>
              </a:solidFill>
            </a:ln>
          </c:spPr>
          <c:marker>
            <c:spPr>
              <a:ln>
                <a:solidFill>
                  <a:srgbClr val="7030A0"/>
                </a:solidFill>
              </a:ln>
            </c:spPr>
          </c:marker>
          <c:cat>
            <c:numRef>
              <c:f>'Array-Like Cache'!$J$124:$P$124</c:f>
              <c:numCache>
                <c:formatCode>General</c:formatCode>
                <c:ptCount val="7"/>
                <c:pt idx="0">
                  <c:v>4</c:v>
                </c:pt>
                <c:pt idx="1">
                  <c:v>8</c:v>
                </c:pt>
                <c:pt idx="2">
                  <c:v>16</c:v>
                </c:pt>
                <c:pt idx="3">
                  <c:v>32</c:v>
                </c:pt>
                <c:pt idx="4">
                  <c:v>64</c:v>
                </c:pt>
                <c:pt idx="5">
                  <c:v>128</c:v>
                </c:pt>
                <c:pt idx="6">
                  <c:v>256</c:v>
                </c:pt>
              </c:numCache>
            </c:numRef>
          </c:cat>
          <c:val>
            <c:numRef>
              <c:f>'Array-Like Cache'!$J$129:$P$129</c:f>
              <c:numCache>
                <c:formatCode>General</c:formatCode>
                <c:ptCount val="7"/>
                <c:pt idx="0">
                  <c:v>35.5</c:v>
                </c:pt>
                <c:pt idx="1">
                  <c:v>24.330000000000002</c:v>
                </c:pt>
                <c:pt idx="2">
                  <c:v>19.690000000000001</c:v>
                </c:pt>
                <c:pt idx="3">
                  <c:v>17.329999999999995</c:v>
                </c:pt>
                <c:pt idx="4">
                  <c:v>16.670000000000005</c:v>
                </c:pt>
                <c:pt idx="5">
                  <c:v>18.329999999999995</c:v>
                </c:pt>
                <c:pt idx="6">
                  <c:v>24.08</c:v>
                </c:pt>
              </c:numCache>
            </c:numRef>
          </c:val>
          <c:smooth val="0"/>
        </c:ser>
        <c:ser>
          <c:idx val="5"/>
          <c:order val="5"/>
          <c:tx>
            <c:strRef>
              <c:f>'Array-Like Cache'!$I$130</c:f>
              <c:strCache>
                <c:ptCount val="1"/>
                <c:pt idx="0">
                  <c:v>SOR</c:v>
                </c:pt>
              </c:strCache>
            </c:strRef>
          </c:tx>
          <c:cat>
            <c:numRef>
              <c:f>'Array-Like Cache'!$J$124:$P$124</c:f>
              <c:numCache>
                <c:formatCode>General</c:formatCode>
                <c:ptCount val="7"/>
                <c:pt idx="0">
                  <c:v>4</c:v>
                </c:pt>
                <c:pt idx="1">
                  <c:v>8</c:v>
                </c:pt>
                <c:pt idx="2">
                  <c:v>16</c:v>
                </c:pt>
                <c:pt idx="3">
                  <c:v>32</c:v>
                </c:pt>
                <c:pt idx="4">
                  <c:v>64</c:v>
                </c:pt>
                <c:pt idx="5">
                  <c:v>128</c:v>
                </c:pt>
                <c:pt idx="6">
                  <c:v>256</c:v>
                </c:pt>
              </c:numCache>
            </c:numRef>
          </c:cat>
          <c:val>
            <c:numRef>
              <c:f>'Array-Like Cache'!$J$130:$P$130</c:f>
              <c:numCache>
                <c:formatCode>General</c:formatCode>
                <c:ptCount val="7"/>
                <c:pt idx="0">
                  <c:v>12.219999999999999</c:v>
                </c:pt>
                <c:pt idx="1">
                  <c:v>9.48</c:v>
                </c:pt>
                <c:pt idx="2">
                  <c:v>8.09</c:v>
                </c:pt>
                <c:pt idx="3">
                  <c:v>20</c:v>
                </c:pt>
                <c:pt idx="4">
                  <c:v>36.68</c:v>
                </c:pt>
                <c:pt idx="5">
                  <c:v>45.7</c:v>
                </c:pt>
                <c:pt idx="6">
                  <c:v>71</c:v>
                </c:pt>
              </c:numCache>
            </c:numRef>
          </c:val>
          <c:smooth val="0"/>
        </c:ser>
        <c:ser>
          <c:idx val="6"/>
          <c:order val="6"/>
          <c:tx>
            <c:strRef>
              <c:f>'Array-Like Cache'!$I$131</c:f>
              <c:strCache>
                <c:ptCount val="1"/>
                <c:pt idx="0">
                  <c:v>sparse matrix</c:v>
                </c:pt>
              </c:strCache>
            </c:strRef>
          </c:tx>
          <c:spPr>
            <a:ln>
              <a:solidFill>
                <a:srgbClr val="FF0000"/>
              </a:solidFill>
            </a:ln>
          </c:spPr>
          <c:marker>
            <c:spPr>
              <a:ln>
                <a:solidFill>
                  <a:srgbClr val="FF0000"/>
                </a:solidFill>
              </a:ln>
            </c:spPr>
          </c:marker>
          <c:cat>
            <c:numRef>
              <c:f>'Array-Like Cache'!$J$124:$P$124</c:f>
              <c:numCache>
                <c:formatCode>General</c:formatCode>
                <c:ptCount val="7"/>
                <c:pt idx="0">
                  <c:v>4</c:v>
                </c:pt>
                <c:pt idx="1">
                  <c:v>8</c:v>
                </c:pt>
                <c:pt idx="2">
                  <c:v>16</c:v>
                </c:pt>
                <c:pt idx="3">
                  <c:v>32</c:v>
                </c:pt>
                <c:pt idx="4">
                  <c:v>64</c:v>
                </c:pt>
                <c:pt idx="5">
                  <c:v>128</c:v>
                </c:pt>
                <c:pt idx="6">
                  <c:v>256</c:v>
                </c:pt>
              </c:numCache>
            </c:numRef>
          </c:cat>
          <c:val>
            <c:numRef>
              <c:f>'Array-Like Cache'!$J$131:$P$131</c:f>
              <c:numCache>
                <c:formatCode>General</c:formatCode>
                <c:ptCount val="7"/>
                <c:pt idx="0">
                  <c:v>9.34</c:v>
                </c:pt>
                <c:pt idx="1">
                  <c:v>6.99</c:v>
                </c:pt>
                <c:pt idx="2">
                  <c:v>7.17</c:v>
                </c:pt>
                <c:pt idx="3">
                  <c:v>8.44</c:v>
                </c:pt>
                <c:pt idx="4">
                  <c:v>12.43</c:v>
                </c:pt>
                <c:pt idx="5">
                  <c:v>14.38</c:v>
                </c:pt>
                <c:pt idx="6">
                  <c:v>18.690000000000001</c:v>
                </c:pt>
              </c:numCache>
            </c:numRef>
          </c:val>
          <c:smooth val="0"/>
        </c:ser>
        <c:dLbls>
          <c:showLegendKey val="0"/>
          <c:showVal val="0"/>
          <c:showCatName val="0"/>
          <c:showSerName val="0"/>
          <c:showPercent val="0"/>
          <c:showBubbleSize val="0"/>
        </c:dLbls>
        <c:marker val="1"/>
        <c:smooth val="0"/>
        <c:axId val="28624384"/>
        <c:axId val="28626304"/>
      </c:lineChart>
      <c:catAx>
        <c:axId val="28624384"/>
        <c:scaling>
          <c:orientation val="minMax"/>
        </c:scaling>
        <c:delete val="0"/>
        <c:axPos val="b"/>
        <c:numFmt formatCode="General" sourceLinked="1"/>
        <c:majorTickMark val="none"/>
        <c:minorTickMark val="none"/>
        <c:tickLblPos val="nextTo"/>
        <c:txPr>
          <a:bodyPr/>
          <a:lstStyle/>
          <a:p>
            <a:pPr>
              <a:defRPr sz="1600"/>
            </a:pPr>
            <a:endParaRPr lang="en-US"/>
          </a:p>
        </c:txPr>
        <c:crossAx val="28626304"/>
        <c:crosses val="autoZero"/>
        <c:auto val="1"/>
        <c:lblAlgn val="ctr"/>
        <c:lblOffset val="100"/>
        <c:noMultiLvlLbl val="0"/>
      </c:catAx>
      <c:valAx>
        <c:axId val="28626304"/>
        <c:scaling>
          <c:logBase val="10"/>
          <c:orientation val="minMax"/>
        </c:scaling>
        <c:delete val="0"/>
        <c:axPos val="l"/>
        <c:majorGridlines/>
        <c:title>
          <c:tx>
            <c:rich>
              <a:bodyPr/>
              <a:lstStyle/>
              <a:p>
                <a:pPr>
                  <a:defRPr sz="1800" b="1"/>
                </a:pPr>
                <a:r>
                  <a:rPr lang="en-US" sz="1800" b="1" dirty="0" smtClean="0"/>
                  <a:t>Runtime(s)</a:t>
                </a:r>
                <a:endParaRPr lang="en-US" sz="1800" b="1" dirty="0"/>
              </a:p>
            </c:rich>
          </c:tx>
          <c:layout>
            <c:manualLayout>
              <c:xMode val="edge"/>
              <c:yMode val="edge"/>
              <c:x val="1.0188824782614068E-2"/>
              <c:y val="0.23371673733091058"/>
            </c:manualLayout>
          </c:layout>
          <c:overlay val="0"/>
        </c:title>
        <c:numFmt formatCode="General" sourceLinked="1"/>
        <c:majorTickMark val="none"/>
        <c:minorTickMark val="none"/>
        <c:tickLblPos val="nextTo"/>
        <c:txPr>
          <a:bodyPr/>
          <a:lstStyle/>
          <a:p>
            <a:pPr>
              <a:defRPr sz="1600"/>
            </a:pPr>
            <a:endParaRPr lang="en-US"/>
          </a:p>
        </c:txPr>
        <c:crossAx val="28624384"/>
        <c:crosses val="autoZero"/>
        <c:crossBetween val="between"/>
      </c:valAx>
    </c:plotArea>
    <c:legend>
      <c:legendPos val="r"/>
      <c:layout>
        <c:manualLayout>
          <c:xMode val="edge"/>
          <c:yMode val="edge"/>
          <c:x val="0.75498799212445444"/>
          <c:y val="0.24623157682212804"/>
          <c:w val="0.23963998250218727"/>
          <c:h val="0.39957520694528581"/>
        </c:manualLayout>
      </c:layout>
      <c:overlay val="0"/>
      <c:txPr>
        <a:bodyPr/>
        <a:lstStyle/>
        <a:p>
          <a:pPr>
            <a:defRPr sz="1600"/>
          </a:pPr>
          <a:endParaRPr lang="en-US"/>
        </a:p>
      </c:txPr>
    </c:legend>
    <c:plotVisOnly val="1"/>
    <c:dispBlanksAs val="gap"/>
    <c:showDLblsOverMax val="0"/>
  </c:chart>
  <c:txPr>
    <a:bodyPr/>
    <a:lstStyle/>
    <a:p>
      <a:pPr algn="ctr">
        <a:defRPr lang="en-US" sz="1000" b="0" i="0" u="none" strike="noStrike" kern="1200" baseline="0">
          <a:solidFill>
            <a:sysClr val="windowText" lastClr="000000"/>
          </a:solidFill>
          <a:latin typeface="Arial" pitchFamily="34" charset="0"/>
          <a:ea typeface="+mn-ea"/>
          <a:cs typeface="Arial" pitchFamily="34" charset="0"/>
        </a:defRPr>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533562108153172"/>
          <c:y val="9.5468066491688527E-2"/>
          <c:w val="0.64605269111612684"/>
          <c:h val="0.6992663417072863"/>
        </c:manualLayout>
      </c:layout>
      <c:lineChart>
        <c:grouping val="standard"/>
        <c:varyColors val="0"/>
        <c:ser>
          <c:idx val="0"/>
          <c:order val="0"/>
          <c:tx>
            <c:strRef>
              <c:f>'Array-Like Cache'!$I$178</c:f>
              <c:strCache>
                <c:ptCount val="1"/>
                <c:pt idx="0">
                  <c:v>heap sort</c:v>
                </c:pt>
              </c:strCache>
            </c:strRef>
          </c:tx>
          <c:spPr>
            <a:ln>
              <a:solidFill>
                <a:srgbClr val="663300"/>
              </a:solidFill>
            </a:ln>
          </c:spPr>
          <c:marker>
            <c:spPr>
              <a:solidFill>
                <a:srgbClr val="663300"/>
              </a:solidFill>
              <a:ln>
                <a:solidFill>
                  <a:srgbClr val="663300"/>
                </a:solidFill>
              </a:ln>
            </c:spPr>
          </c:marker>
          <c:cat>
            <c:numRef>
              <c:f>'Array-Like Cache'!$J$177:$M$177</c:f>
              <c:numCache>
                <c:formatCode>General</c:formatCode>
                <c:ptCount val="4"/>
                <c:pt idx="0">
                  <c:v>512</c:v>
                </c:pt>
                <c:pt idx="1">
                  <c:v>1024</c:v>
                </c:pt>
                <c:pt idx="2">
                  <c:v>2048</c:v>
                </c:pt>
                <c:pt idx="3">
                  <c:v>4096</c:v>
                </c:pt>
              </c:numCache>
            </c:numRef>
          </c:cat>
          <c:val>
            <c:numRef>
              <c:f>'Array-Like Cache'!$J$178:$M$178</c:f>
              <c:numCache>
                <c:formatCode>General</c:formatCode>
                <c:ptCount val="4"/>
                <c:pt idx="0">
                  <c:v>6.95</c:v>
                </c:pt>
                <c:pt idx="1">
                  <c:v>5.73</c:v>
                </c:pt>
                <c:pt idx="2">
                  <c:v>5.44</c:v>
                </c:pt>
                <c:pt idx="3">
                  <c:v>5.1199999999999992</c:v>
                </c:pt>
              </c:numCache>
            </c:numRef>
          </c:val>
          <c:smooth val="0"/>
        </c:ser>
        <c:ser>
          <c:idx val="1"/>
          <c:order val="1"/>
          <c:tx>
            <c:strRef>
              <c:f>'Array-Like Cache'!$I$179</c:f>
              <c:strCache>
                <c:ptCount val="1"/>
                <c:pt idx="0">
                  <c:v>radix sort</c:v>
                </c:pt>
              </c:strCache>
            </c:strRef>
          </c:tx>
          <c:cat>
            <c:numRef>
              <c:f>'Array-Like Cache'!$J$177:$M$177</c:f>
              <c:numCache>
                <c:formatCode>General</c:formatCode>
                <c:ptCount val="4"/>
                <c:pt idx="0">
                  <c:v>512</c:v>
                </c:pt>
                <c:pt idx="1">
                  <c:v>1024</c:v>
                </c:pt>
                <c:pt idx="2">
                  <c:v>2048</c:v>
                </c:pt>
                <c:pt idx="3">
                  <c:v>4096</c:v>
                </c:pt>
              </c:numCache>
            </c:numRef>
          </c:cat>
          <c:val>
            <c:numRef>
              <c:f>'Array-Like Cache'!$J$179:$M$179</c:f>
              <c:numCache>
                <c:formatCode>General</c:formatCode>
                <c:ptCount val="4"/>
                <c:pt idx="0">
                  <c:v>2.6779999999999999</c:v>
                </c:pt>
                <c:pt idx="1">
                  <c:v>2.62</c:v>
                </c:pt>
                <c:pt idx="2">
                  <c:v>2.67</c:v>
                </c:pt>
                <c:pt idx="3">
                  <c:v>2.68</c:v>
                </c:pt>
              </c:numCache>
            </c:numRef>
          </c:val>
          <c:smooth val="0"/>
        </c:ser>
        <c:ser>
          <c:idx val="2"/>
          <c:order val="2"/>
          <c:tx>
            <c:strRef>
              <c:f>'Array-Like Cache'!$I$180</c:f>
              <c:strCache>
                <c:ptCount val="1"/>
                <c:pt idx="0">
                  <c:v>FFT</c:v>
                </c:pt>
              </c:strCache>
            </c:strRef>
          </c:tx>
          <c:spPr>
            <a:ln>
              <a:solidFill>
                <a:srgbClr val="00B050"/>
              </a:solidFill>
            </a:ln>
          </c:spPr>
          <c:marker>
            <c:spPr>
              <a:solidFill>
                <a:srgbClr val="05A31F"/>
              </a:solidFill>
              <a:ln>
                <a:solidFill>
                  <a:srgbClr val="00B050"/>
                </a:solidFill>
              </a:ln>
            </c:spPr>
          </c:marker>
          <c:cat>
            <c:numRef>
              <c:f>'Array-Like Cache'!$J$177:$M$177</c:f>
              <c:numCache>
                <c:formatCode>General</c:formatCode>
                <c:ptCount val="4"/>
                <c:pt idx="0">
                  <c:v>512</c:v>
                </c:pt>
                <c:pt idx="1">
                  <c:v>1024</c:v>
                </c:pt>
                <c:pt idx="2">
                  <c:v>2048</c:v>
                </c:pt>
                <c:pt idx="3">
                  <c:v>4096</c:v>
                </c:pt>
              </c:numCache>
            </c:numRef>
          </c:cat>
          <c:val>
            <c:numRef>
              <c:f>'Array-Like Cache'!$J$180:$M$180</c:f>
              <c:numCache>
                <c:formatCode>General</c:formatCode>
                <c:ptCount val="4"/>
                <c:pt idx="0">
                  <c:v>23.09</c:v>
                </c:pt>
                <c:pt idx="1">
                  <c:v>20.85</c:v>
                </c:pt>
                <c:pt idx="2">
                  <c:v>20.399999999999999</c:v>
                </c:pt>
                <c:pt idx="3">
                  <c:v>19.110000000000003</c:v>
                </c:pt>
              </c:numCache>
            </c:numRef>
          </c:val>
          <c:smooth val="0"/>
        </c:ser>
        <c:ser>
          <c:idx val="3"/>
          <c:order val="3"/>
          <c:tx>
            <c:strRef>
              <c:f>'Array-Like Cache'!$I$181</c:f>
              <c:strCache>
                <c:ptCount val="1"/>
                <c:pt idx="0">
                  <c:v>invfft</c:v>
                </c:pt>
              </c:strCache>
            </c:strRef>
          </c:tx>
          <c:cat>
            <c:numRef>
              <c:f>'Array-Like Cache'!$J$177:$M$177</c:f>
              <c:numCache>
                <c:formatCode>General</c:formatCode>
                <c:ptCount val="4"/>
                <c:pt idx="0">
                  <c:v>512</c:v>
                </c:pt>
                <c:pt idx="1">
                  <c:v>1024</c:v>
                </c:pt>
                <c:pt idx="2">
                  <c:v>2048</c:v>
                </c:pt>
                <c:pt idx="3">
                  <c:v>4096</c:v>
                </c:pt>
              </c:numCache>
            </c:numRef>
          </c:cat>
          <c:val>
            <c:numRef>
              <c:f>'Array-Like Cache'!$J$181:$M$181</c:f>
              <c:numCache>
                <c:formatCode>General</c:formatCode>
                <c:ptCount val="4"/>
                <c:pt idx="0">
                  <c:v>22.75</c:v>
                </c:pt>
                <c:pt idx="1">
                  <c:v>21.5</c:v>
                </c:pt>
                <c:pt idx="2">
                  <c:v>21.12</c:v>
                </c:pt>
                <c:pt idx="3">
                  <c:v>19.7</c:v>
                </c:pt>
              </c:numCache>
            </c:numRef>
          </c:val>
          <c:smooth val="0"/>
        </c:ser>
        <c:ser>
          <c:idx val="4"/>
          <c:order val="4"/>
          <c:tx>
            <c:strRef>
              <c:f>'Array-Like Cache'!$I$182</c:f>
              <c:strCache>
                <c:ptCount val="1"/>
                <c:pt idx="0">
                  <c:v>dijkstra</c:v>
                </c:pt>
              </c:strCache>
            </c:strRef>
          </c:tx>
          <c:spPr>
            <a:ln>
              <a:solidFill>
                <a:srgbClr val="FF0000"/>
              </a:solidFill>
            </a:ln>
          </c:spPr>
          <c:marker>
            <c:symbol val="star"/>
            <c:size val="7"/>
            <c:spPr>
              <a:noFill/>
              <a:ln>
                <a:solidFill>
                  <a:srgbClr val="FF0000"/>
                </a:solidFill>
              </a:ln>
            </c:spPr>
          </c:marker>
          <c:cat>
            <c:numRef>
              <c:f>'Array-Like Cache'!$J$177:$M$177</c:f>
              <c:numCache>
                <c:formatCode>General</c:formatCode>
                <c:ptCount val="4"/>
                <c:pt idx="0">
                  <c:v>512</c:v>
                </c:pt>
                <c:pt idx="1">
                  <c:v>1024</c:v>
                </c:pt>
                <c:pt idx="2">
                  <c:v>2048</c:v>
                </c:pt>
                <c:pt idx="3">
                  <c:v>4096</c:v>
                </c:pt>
              </c:numCache>
            </c:numRef>
          </c:cat>
          <c:val>
            <c:numRef>
              <c:f>'Array-Like Cache'!$J$182:$M$182</c:f>
              <c:numCache>
                <c:formatCode>General</c:formatCode>
                <c:ptCount val="4"/>
                <c:pt idx="0">
                  <c:v>24.08</c:v>
                </c:pt>
                <c:pt idx="1">
                  <c:v>17.55</c:v>
                </c:pt>
                <c:pt idx="2">
                  <c:v>17.55</c:v>
                </c:pt>
                <c:pt idx="3">
                  <c:v>17.55</c:v>
                </c:pt>
              </c:numCache>
            </c:numRef>
          </c:val>
          <c:smooth val="0"/>
        </c:ser>
        <c:ser>
          <c:idx val="5"/>
          <c:order val="5"/>
          <c:tx>
            <c:strRef>
              <c:f>'Array-Like Cache'!$I$183</c:f>
              <c:strCache>
                <c:ptCount val="1"/>
                <c:pt idx="0">
                  <c:v>SOR</c:v>
                </c:pt>
              </c:strCache>
            </c:strRef>
          </c:tx>
          <c:spPr>
            <a:ln>
              <a:solidFill>
                <a:srgbClr val="7030A0"/>
              </a:solidFill>
            </a:ln>
          </c:spPr>
          <c:marker>
            <c:spPr>
              <a:solidFill>
                <a:srgbClr val="7030A0"/>
              </a:solidFill>
              <a:ln>
                <a:solidFill>
                  <a:srgbClr val="7030A0"/>
                </a:solidFill>
              </a:ln>
            </c:spPr>
          </c:marker>
          <c:cat>
            <c:numRef>
              <c:f>'Array-Like Cache'!$J$177:$M$177</c:f>
              <c:numCache>
                <c:formatCode>General</c:formatCode>
                <c:ptCount val="4"/>
                <c:pt idx="0">
                  <c:v>512</c:v>
                </c:pt>
                <c:pt idx="1">
                  <c:v>1024</c:v>
                </c:pt>
                <c:pt idx="2">
                  <c:v>2048</c:v>
                </c:pt>
                <c:pt idx="3">
                  <c:v>4096</c:v>
                </c:pt>
              </c:numCache>
            </c:numRef>
          </c:cat>
          <c:val>
            <c:numRef>
              <c:f>'Array-Like Cache'!$J$183:$M$183</c:f>
              <c:numCache>
                <c:formatCode>General</c:formatCode>
                <c:ptCount val="4"/>
                <c:pt idx="0">
                  <c:v>4.33</c:v>
                </c:pt>
                <c:pt idx="1">
                  <c:v>3.65</c:v>
                </c:pt>
                <c:pt idx="2">
                  <c:v>3.09</c:v>
                </c:pt>
                <c:pt idx="3">
                  <c:v>3.08</c:v>
                </c:pt>
              </c:numCache>
            </c:numRef>
          </c:val>
          <c:smooth val="0"/>
        </c:ser>
        <c:ser>
          <c:idx val="6"/>
          <c:order val="6"/>
          <c:tx>
            <c:strRef>
              <c:f>'Array-Like Cache'!$I$184</c:f>
              <c:strCache>
                <c:ptCount val="1"/>
                <c:pt idx="0">
                  <c:v>sparse matrix</c:v>
                </c:pt>
              </c:strCache>
            </c:strRef>
          </c:tx>
          <c:spPr>
            <a:ln>
              <a:solidFill>
                <a:srgbClr val="FFC000"/>
              </a:solidFill>
            </a:ln>
          </c:spPr>
          <c:marker>
            <c:spPr>
              <a:noFill/>
              <a:ln>
                <a:solidFill>
                  <a:srgbClr val="FFC000"/>
                </a:solidFill>
              </a:ln>
            </c:spPr>
          </c:marker>
          <c:cat>
            <c:numRef>
              <c:f>'Array-Like Cache'!$J$177:$M$177</c:f>
              <c:numCache>
                <c:formatCode>General</c:formatCode>
                <c:ptCount val="4"/>
                <c:pt idx="0">
                  <c:v>512</c:v>
                </c:pt>
                <c:pt idx="1">
                  <c:v>1024</c:v>
                </c:pt>
                <c:pt idx="2">
                  <c:v>2048</c:v>
                </c:pt>
                <c:pt idx="3">
                  <c:v>4096</c:v>
                </c:pt>
              </c:numCache>
            </c:numRef>
          </c:cat>
          <c:val>
            <c:numRef>
              <c:f>'Array-Like Cache'!$J$184:$M$184</c:f>
              <c:numCache>
                <c:formatCode>General</c:formatCode>
                <c:ptCount val="4"/>
                <c:pt idx="0">
                  <c:v>7.18</c:v>
                </c:pt>
                <c:pt idx="1">
                  <c:v>6.24</c:v>
                </c:pt>
                <c:pt idx="2">
                  <c:v>5.87</c:v>
                </c:pt>
                <c:pt idx="3">
                  <c:v>5.58</c:v>
                </c:pt>
              </c:numCache>
            </c:numRef>
          </c:val>
          <c:smooth val="0"/>
        </c:ser>
        <c:dLbls>
          <c:showLegendKey val="0"/>
          <c:showVal val="0"/>
          <c:showCatName val="0"/>
          <c:showSerName val="0"/>
          <c:showPercent val="0"/>
          <c:showBubbleSize val="0"/>
        </c:dLbls>
        <c:marker val="1"/>
        <c:smooth val="0"/>
        <c:axId val="29289856"/>
        <c:axId val="29289088"/>
      </c:lineChart>
      <c:catAx>
        <c:axId val="29289856"/>
        <c:scaling>
          <c:orientation val="minMax"/>
        </c:scaling>
        <c:delete val="0"/>
        <c:axPos val="b"/>
        <c:numFmt formatCode="General" sourceLinked="1"/>
        <c:majorTickMark val="none"/>
        <c:minorTickMark val="none"/>
        <c:tickLblPos val="nextTo"/>
        <c:txPr>
          <a:bodyPr/>
          <a:lstStyle/>
          <a:p>
            <a:pPr>
              <a:defRPr sz="1600"/>
            </a:pPr>
            <a:endParaRPr lang="en-US"/>
          </a:p>
        </c:txPr>
        <c:crossAx val="29289088"/>
        <c:crosses val="autoZero"/>
        <c:auto val="1"/>
        <c:lblAlgn val="ctr"/>
        <c:lblOffset val="100"/>
        <c:noMultiLvlLbl val="0"/>
      </c:catAx>
      <c:valAx>
        <c:axId val="29289088"/>
        <c:scaling>
          <c:orientation val="minMax"/>
        </c:scaling>
        <c:delete val="0"/>
        <c:axPos val="l"/>
        <c:majorGridlines/>
        <c:title>
          <c:tx>
            <c:rich>
              <a:bodyPr/>
              <a:lstStyle/>
              <a:p>
                <a:pPr>
                  <a:defRPr sz="1800"/>
                </a:pPr>
                <a:r>
                  <a:rPr lang="en-US" sz="1800" dirty="0" smtClean="0"/>
                  <a:t>Runtime(s)</a:t>
                </a:r>
                <a:endParaRPr lang="en-US" sz="1800" dirty="0"/>
              </a:p>
            </c:rich>
          </c:tx>
          <c:layout>
            <c:manualLayout>
              <c:xMode val="edge"/>
              <c:yMode val="edge"/>
              <c:x val="1.5625002135963767E-2"/>
              <c:y val="0.28152793400824905"/>
            </c:manualLayout>
          </c:layout>
          <c:overlay val="0"/>
        </c:title>
        <c:numFmt formatCode="General" sourceLinked="1"/>
        <c:majorTickMark val="none"/>
        <c:minorTickMark val="none"/>
        <c:tickLblPos val="nextTo"/>
        <c:txPr>
          <a:bodyPr/>
          <a:lstStyle/>
          <a:p>
            <a:pPr>
              <a:defRPr sz="1600"/>
            </a:pPr>
            <a:endParaRPr lang="en-US"/>
          </a:p>
        </c:txPr>
        <c:crossAx val="29289856"/>
        <c:crosses val="autoZero"/>
        <c:crossBetween val="between"/>
      </c:valAx>
    </c:plotArea>
    <c:legend>
      <c:legendPos val="r"/>
      <c:layout>
        <c:manualLayout>
          <c:xMode val="edge"/>
          <c:yMode val="edge"/>
          <c:x val="0.76279552320110955"/>
          <c:y val="0.23696017164521105"/>
          <c:w val="0.2365100529886594"/>
          <c:h val="0.42266050077073697"/>
        </c:manualLayout>
      </c:layout>
      <c:overlay val="0"/>
      <c:txPr>
        <a:bodyPr/>
        <a:lstStyle/>
        <a:p>
          <a:pPr>
            <a:defRPr sz="1600"/>
          </a:pPr>
          <a:endParaRPr lang="en-US"/>
        </a:p>
      </c:txPr>
    </c:legend>
    <c:plotVisOnly val="1"/>
    <c:dispBlanksAs val="gap"/>
    <c:showDLblsOverMax val="0"/>
  </c:chart>
  <c:txPr>
    <a:bodyPr/>
    <a:lstStyle/>
    <a:p>
      <a:pPr>
        <a:defRPr>
          <a:latin typeface="Arial" pitchFamily="34" charset="0"/>
          <a:cs typeface="Arial" pitchFamily="34" charset="0"/>
        </a:defRPr>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50663739147993"/>
          <c:y val="3.3785974121655855E-2"/>
          <c:w val="0.83633277811427409"/>
          <c:h val="0.7545245660081964"/>
        </c:manualLayout>
      </c:layout>
      <c:barChart>
        <c:barDir val="col"/>
        <c:grouping val="clustered"/>
        <c:varyColors val="0"/>
        <c:ser>
          <c:idx val="0"/>
          <c:order val="0"/>
          <c:tx>
            <c:strRef>
              <c:f>'Array-Like Cache'!$J$93</c:f>
              <c:strCache>
                <c:ptCount val="1"/>
                <c:pt idx="0">
                  <c:v>Direct Map</c:v>
                </c:pt>
              </c:strCache>
            </c:strRef>
          </c:tx>
          <c:spPr>
            <a:solidFill>
              <a:schemeClr val="accent1">
                <a:lumMod val="90000"/>
              </a:schemeClr>
            </a:solidFill>
            <a:ln>
              <a:solidFill>
                <a:schemeClr val="tx1"/>
              </a:solidFill>
            </a:ln>
          </c:spPr>
          <c:invertIfNegative val="0"/>
          <c:cat>
            <c:strRef>
              <c:f>'Array-Like Cache'!$I$94:$I$100</c:f>
              <c:strCache>
                <c:ptCount val="7"/>
                <c:pt idx="0">
                  <c:v>heap sort</c:v>
                </c:pt>
                <c:pt idx="1">
                  <c:v>radix sort</c:v>
                </c:pt>
                <c:pt idx="2">
                  <c:v>FFT</c:v>
                </c:pt>
                <c:pt idx="3">
                  <c:v>invfft</c:v>
                </c:pt>
                <c:pt idx="4">
                  <c:v>dijkstra</c:v>
                </c:pt>
                <c:pt idx="5">
                  <c:v>SOR</c:v>
                </c:pt>
                <c:pt idx="6">
                  <c:v>sparse matrix</c:v>
                </c:pt>
              </c:strCache>
            </c:strRef>
          </c:cat>
          <c:val>
            <c:numRef>
              <c:f>'Array-Like Cache'!$J$94:$J$100</c:f>
              <c:numCache>
                <c:formatCode>General</c:formatCode>
                <c:ptCount val="7"/>
                <c:pt idx="0">
                  <c:v>6.454618</c:v>
                </c:pt>
                <c:pt idx="1">
                  <c:v>2.6674039999999999</c:v>
                </c:pt>
                <c:pt idx="2">
                  <c:v>20.487397599999998</c:v>
                </c:pt>
                <c:pt idx="3">
                  <c:v>23.259999999999998</c:v>
                </c:pt>
                <c:pt idx="4">
                  <c:v>23.97</c:v>
                </c:pt>
                <c:pt idx="5">
                  <c:v>8.09</c:v>
                </c:pt>
                <c:pt idx="6">
                  <c:v>7.18</c:v>
                </c:pt>
              </c:numCache>
            </c:numRef>
          </c:val>
        </c:ser>
        <c:ser>
          <c:idx val="1"/>
          <c:order val="1"/>
          <c:tx>
            <c:strRef>
              <c:f>'Array-Like Cache'!$K$93</c:f>
              <c:strCache>
                <c:ptCount val="1"/>
                <c:pt idx="0">
                  <c:v>2-way Associative</c:v>
                </c:pt>
              </c:strCache>
            </c:strRef>
          </c:tx>
          <c:spPr>
            <a:solidFill>
              <a:schemeClr val="accent2">
                <a:lumMod val="60000"/>
                <a:lumOff val="40000"/>
              </a:schemeClr>
            </a:solidFill>
            <a:ln>
              <a:solidFill>
                <a:schemeClr val="tx1"/>
              </a:solidFill>
            </a:ln>
          </c:spPr>
          <c:invertIfNegative val="0"/>
          <c:cat>
            <c:strRef>
              <c:f>'Array-Like Cache'!$I$94:$I$100</c:f>
              <c:strCache>
                <c:ptCount val="7"/>
                <c:pt idx="0">
                  <c:v>heap sort</c:v>
                </c:pt>
                <c:pt idx="1">
                  <c:v>radix sort</c:v>
                </c:pt>
                <c:pt idx="2">
                  <c:v>FFT</c:v>
                </c:pt>
                <c:pt idx="3">
                  <c:v>invfft</c:v>
                </c:pt>
                <c:pt idx="4">
                  <c:v>dijkstra</c:v>
                </c:pt>
                <c:pt idx="5">
                  <c:v>SOR</c:v>
                </c:pt>
                <c:pt idx="6">
                  <c:v>sparse matrix</c:v>
                </c:pt>
              </c:strCache>
            </c:strRef>
          </c:cat>
          <c:val>
            <c:numRef>
              <c:f>'Array-Like Cache'!$K$94:$K$100</c:f>
              <c:numCache>
                <c:formatCode>General</c:formatCode>
                <c:ptCount val="7"/>
                <c:pt idx="0">
                  <c:v>7.4301820000000003</c:v>
                </c:pt>
                <c:pt idx="1">
                  <c:v>3.1188133749999998</c:v>
                </c:pt>
                <c:pt idx="2">
                  <c:v>12.616401</c:v>
                </c:pt>
                <c:pt idx="3">
                  <c:v>14.39</c:v>
                </c:pt>
                <c:pt idx="4">
                  <c:v>27.6</c:v>
                </c:pt>
                <c:pt idx="5">
                  <c:v>13.860000000000001</c:v>
                </c:pt>
                <c:pt idx="6">
                  <c:v>18.939999999999998</c:v>
                </c:pt>
              </c:numCache>
            </c:numRef>
          </c:val>
        </c:ser>
        <c:ser>
          <c:idx val="2"/>
          <c:order val="2"/>
          <c:tx>
            <c:strRef>
              <c:f>'Array-Like Cache'!$L$93</c:f>
              <c:strCache>
                <c:ptCount val="1"/>
                <c:pt idx="0">
                  <c:v>4-way Associative</c:v>
                </c:pt>
              </c:strCache>
            </c:strRef>
          </c:tx>
          <c:spPr>
            <a:solidFill>
              <a:srgbClr val="00B050"/>
            </a:solidFill>
            <a:ln>
              <a:solidFill>
                <a:schemeClr val="tx1"/>
              </a:solidFill>
            </a:ln>
          </c:spPr>
          <c:invertIfNegative val="0"/>
          <c:cat>
            <c:strRef>
              <c:f>'Array-Like Cache'!$I$94:$I$100</c:f>
              <c:strCache>
                <c:ptCount val="7"/>
                <c:pt idx="0">
                  <c:v>heap sort</c:v>
                </c:pt>
                <c:pt idx="1">
                  <c:v>radix sort</c:v>
                </c:pt>
                <c:pt idx="2">
                  <c:v>FFT</c:v>
                </c:pt>
                <c:pt idx="3">
                  <c:v>invfft</c:v>
                </c:pt>
                <c:pt idx="4">
                  <c:v>dijkstra</c:v>
                </c:pt>
                <c:pt idx="5">
                  <c:v>SOR</c:v>
                </c:pt>
                <c:pt idx="6">
                  <c:v>sparse matrix</c:v>
                </c:pt>
              </c:strCache>
            </c:strRef>
          </c:cat>
          <c:val>
            <c:numRef>
              <c:f>'Array-Like Cache'!$L$94:$L$100</c:f>
              <c:numCache>
                <c:formatCode>General</c:formatCode>
                <c:ptCount val="7"/>
                <c:pt idx="0">
                  <c:v>7.2833660000000009</c:v>
                </c:pt>
                <c:pt idx="1">
                  <c:v>3.1549999999999998</c:v>
                </c:pt>
                <c:pt idx="2">
                  <c:v>12.97</c:v>
                </c:pt>
                <c:pt idx="3">
                  <c:v>14.7</c:v>
                </c:pt>
                <c:pt idx="4">
                  <c:v>29.05</c:v>
                </c:pt>
                <c:pt idx="5">
                  <c:v>14</c:v>
                </c:pt>
                <c:pt idx="6">
                  <c:v>17.71</c:v>
                </c:pt>
              </c:numCache>
            </c:numRef>
          </c:val>
        </c:ser>
        <c:ser>
          <c:idx val="3"/>
          <c:order val="3"/>
          <c:tx>
            <c:strRef>
              <c:f>'Array-Like Cache'!$M$93</c:f>
              <c:strCache>
                <c:ptCount val="1"/>
                <c:pt idx="0">
                  <c:v>8-way Associative</c:v>
                </c:pt>
              </c:strCache>
            </c:strRef>
          </c:tx>
          <c:spPr>
            <a:solidFill>
              <a:srgbClr val="002060"/>
            </a:solidFill>
            <a:ln>
              <a:solidFill>
                <a:schemeClr val="tx1"/>
              </a:solidFill>
            </a:ln>
          </c:spPr>
          <c:invertIfNegative val="0"/>
          <c:cat>
            <c:strRef>
              <c:f>'Array-Like Cache'!$I$94:$I$100</c:f>
              <c:strCache>
                <c:ptCount val="7"/>
                <c:pt idx="0">
                  <c:v>heap sort</c:v>
                </c:pt>
                <c:pt idx="1">
                  <c:v>radix sort</c:v>
                </c:pt>
                <c:pt idx="2">
                  <c:v>FFT</c:v>
                </c:pt>
                <c:pt idx="3">
                  <c:v>invfft</c:v>
                </c:pt>
                <c:pt idx="4">
                  <c:v>dijkstra</c:v>
                </c:pt>
                <c:pt idx="5">
                  <c:v>SOR</c:v>
                </c:pt>
                <c:pt idx="6">
                  <c:v>sparse matrix</c:v>
                </c:pt>
              </c:strCache>
            </c:strRef>
          </c:cat>
          <c:val>
            <c:numRef>
              <c:f>'Array-Like Cache'!$M$94:$M$100</c:f>
              <c:numCache>
                <c:formatCode>General</c:formatCode>
                <c:ptCount val="7"/>
                <c:pt idx="0">
                  <c:v>7.556438</c:v>
                </c:pt>
                <c:pt idx="1">
                  <c:v>3.194</c:v>
                </c:pt>
                <c:pt idx="2">
                  <c:v>13.370000000000001</c:v>
                </c:pt>
                <c:pt idx="3">
                  <c:v>15.02</c:v>
                </c:pt>
                <c:pt idx="4">
                  <c:v>30.8</c:v>
                </c:pt>
                <c:pt idx="5">
                  <c:v>14.26</c:v>
                </c:pt>
                <c:pt idx="6">
                  <c:v>30.4</c:v>
                </c:pt>
              </c:numCache>
            </c:numRef>
          </c:val>
        </c:ser>
        <c:dLbls>
          <c:showLegendKey val="0"/>
          <c:showVal val="0"/>
          <c:showCatName val="0"/>
          <c:showSerName val="0"/>
          <c:showPercent val="0"/>
          <c:showBubbleSize val="0"/>
        </c:dLbls>
        <c:gapWidth val="150"/>
        <c:axId val="28955392"/>
        <c:axId val="28957312"/>
      </c:barChart>
      <c:catAx>
        <c:axId val="28955392"/>
        <c:scaling>
          <c:orientation val="minMax"/>
        </c:scaling>
        <c:delete val="0"/>
        <c:axPos val="b"/>
        <c:title>
          <c:tx>
            <c:rich>
              <a:bodyPr/>
              <a:lstStyle/>
              <a:p>
                <a:pPr>
                  <a:defRPr sz="1800"/>
                </a:pPr>
                <a:r>
                  <a:rPr lang="en-US" sz="1800"/>
                  <a:t>Benchmarks</a:t>
                </a:r>
              </a:p>
            </c:rich>
          </c:tx>
          <c:layout>
            <c:manualLayout>
              <c:xMode val="edge"/>
              <c:yMode val="edge"/>
              <c:x val="0.44200206945285692"/>
              <c:y val="0.91035686328682597"/>
            </c:manualLayout>
          </c:layout>
          <c:overlay val="0"/>
        </c:title>
        <c:majorTickMark val="none"/>
        <c:minorTickMark val="none"/>
        <c:tickLblPos val="nextTo"/>
        <c:txPr>
          <a:bodyPr/>
          <a:lstStyle/>
          <a:p>
            <a:pPr>
              <a:defRPr sz="1600"/>
            </a:pPr>
            <a:endParaRPr lang="en-US"/>
          </a:p>
        </c:txPr>
        <c:crossAx val="28957312"/>
        <c:crosses val="autoZero"/>
        <c:auto val="1"/>
        <c:lblAlgn val="ctr"/>
        <c:lblOffset val="100"/>
        <c:noMultiLvlLbl val="0"/>
      </c:catAx>
      <c:valAx>
        <c:axId val="28957312"/>
        <c:scaling>
          <c:orientation val="minMax"/>
        </c:scaling>
        <c:delete val="0"/>
        <c:axPos val="l"/>
        <c:majorGridlines/>
        <c:title>
          <c:tx>
            <c:rich>
              <a:bodyPr/>
              <a:lstStyle/>
              <a:p>
                <a:pPr>
                  <a:defRPr sz="1800"/>
                </a:pPr>
                <a:r>
                  <a:rPr lang="en-US" sz="1800" dirty="0" smtClean="0"/>
                  <a:t>Runtime(s)</a:t>
                </a:r>
                <a:endParaRPr lang="en-US" sz="1800" dirty="0"/>
              </a:p>
            </c:rich>
          </c:tx>
          <c:layout>
            <c:manualLayout>
              <c:xMode val="edge"/>
              <c:yMode val="edge"/>
              <c:x val="1.2516151827175449E-2"/>
              <c:y val="0.25621724915964456"/>
            </c:manualLayout>
          </c:layout>
          <c:overlay val="0"/>
        </c:title>
        <c:numFmt formatCode="General" sourceLinked="1"/>
        <c:majorTickMark val="out"/>
        <c:minorTickMark val="none"/>
        <c:tickLblPos val="nextTo"/>
        <c:txPr>
          <a:bodyPr/>
          <a:lstStyle/>
          <a:p>
            <a:pPr>
              <a:defRPr sz="1600"/>
            </a:pPr>
            <a:endParaRPr lang="en-US"/>
          </a:p>
        </c:txPr>
        <c:crossAx val="28955392"/>
        <c:crosses val="autoZero"/>
        <c:crossBetween val="between"/>
      </c:valAx>
    </c:plotArea>
    <c:legend>
      <c:legendPos val="r"/>
      <c:layout>
        <c:manualLayout>
          <c:xMode val="edge"/>
          <c:yMode val="edge"/>
          <c:x val="0.11444629517464164"/>
          <c:y val="3.5067458672929042E-2"/>
          <c:w val="0.27839554310518877"/>
          <c:h val="0.20659759635308744"/>
        </c:manualLayout>
      </c:layout>
      <c:overlay val="0"/>
      <c:txPr>
        <a:bodyPr/>
        <a:lstStyle/>
        <a:p>
          <a:pPr>
            <a:defRPr sz="1600"/>
          </a:pPr>
          <a:endParaRPr lang="en-US"/>
        </a:p>
      </c:txPr>
    </c:legend>
    <c:plotVisOnly val="1"/>
    <c:dispBlanksAs val="gap"/>
    <c:showDLblsOverMax val="0"/>
  </c:chart>
  <c:txPr>
    <a:bodyPr/>
    <a:lstStyle/>
    <a:p>
      <a:pPr>
        <a:defRPr>
          <a:latin typeface="Arial" pitchFamily="34" charset="0"/>
          <a:cs typeface="Arial" pitchFamily="34"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18451763178854"/>
          <c:y val="8.5654166110592136E-2"/>
          <c:w val="0.64134481734452353"/>
          <c:h val="0.7103848035944661"/>
        </c:manualLayout>
      </c:layout>
      <c:lineChart>
        <c:grouping val="standard"/>
        <c:varyColors val="0"/>
        <c:ser>
          <c:idx val="0"/>
          <c:order val="0"/>
          <c:tx>
            <c:strRef>
              <c:f>'[Performance Data.xlsx]Array-Like Cache'!$I$148</c:f>
              <c:strCache>
                <c:ptCount val="1"/>
                <c:pt idx="0">
                  <c:v>heap sort</c:v>
                </c:pt>
              </c:strCache>
            </c:strRef>
          </c:tx>
          <c:spPr>
            <a:ln w="19050"/>
          </c:spPr>
          <c:cat>
            <c:numRef>
              <c:f>'[Performance Data.xlsx]Array-Like Cache'!$J$147:$O$147</c:f>
              <c:numCache>
                <c:formatCode>General</c:formatCode>
                <c:ptCount val="6"/>
                <c:pt idx="0">
                  <c:v>1</c:v>
                </c:pt>
                <c:pt idx="1">
                  <c:v>2</c:v>
                </c:pt>
                <c:pt idx="2">
                  <c:v>3</c:v>
                </c:pt>
                <c:pt idx="3">
                  <c:v>4</c:v>
                </c:pt>
                <c:pt idx="4">
                  <c:v>5</c:v>
                </c:pt>
                <c:pt idx="5">
                  <c:v>6</c:v>
                </c:pt>
              </c:numCache>
            </c:numRef>
          </c:cat>
          <c:val>
            <c:numRef>
              <c:f>'[Performance Data.xlsx]Array-Like Cache'!$J$148:$O$148</c:f>
              <c:numCache>
                <c:formatCode>General</c:formatCode>
                <c:ptCount val="6"/>
                <c:pt idx="0">
                  <c:v>6.91</c:v>
                </c:pt>
                <c:pt idx="1">
                  <c:v>7.18</c:v>
                </c:pt>
                <c:pt idx="2">
                  <c:v>7.41</c:v>
                </c:pt>
                <c:pt idx="3">
                  <c:v>7.72</c:v>
                </c:pt>
                <c:pt idx="4">
                  <c:v>7.98</c:v>
                </c:pt>
                <c:pt idx="5">
                  <c:v>8.15</c:v>
                </c:pt>
              </c:numCache>
            </c:numRef>
          </c:val>
          <c:smooth val="0"/>
        </c:ser>
        <c:ser>
          <c:idx val="1"/>
          <c:order val="1"/>
          <c:tx>
            <c:strRef>
              <c:f>'[Performance Data.xlsx]Array-Like Cache'!$I$149</c:f>
              <c:strCache>
                <c:ptCount val="1"/>
                <c:pt idx="0">
                  <c:v>radix sort</c:v>
                </c:pt>
              </c:strCache>
            </c:strRef>
          </c:tx>
          <c:spPr>
            <a:ln w="19050">
              <a:solidFill>
                <a:srgbClr val="FFC000"/>
              </a:solidFill>
            </a:ln>
          </c:spPr>
          <c:marker>
            <c:spPr>
              <a:solidFill>
                <a:srgbClr val="FFC000"/>
              </a:solidFill>
              <a:ln>
                <a:solidFill>
                  <a:srgbClr val="FFC000"/>
                </a:solidFill>
              </a:ln>
            </c:spPr>
          </c:marker>
          <c:cat>
            <c:numRef>
              <c:f>'[Performance Data.xlsx]Array-Like Cache'!$J$147:$O$147</c:f>
              <c:numCache>
                <c:formatCode>General</c:formatCode>
                <c:ptCount val="6"/>
                <c:pt idx="0">
                  <c:v>1</c:v>
                </c:pt>
                <c:pt idx="1">
                  <c:v>2</c:v>
                </c:pt>
                <c:pt idx="2">
                  <c:v>3</c:v>
                </c:pt>
                <c:pt idx="3">
                  <c:v>4</c:v>
                </c:pt>
                <c:pt idx="4">
                  <c:v>5</c:v>
                </c:pt>
                <c:pt idx="5">
                  <c:v>6</c:v>
                </c:pt>
              </c:numCache>
            </c:numRef>
          </c:cat>
          <c:val>
            <c:numRef>
              <c:f>'[Performance Data.xlsx]Array-Like Cache'!$J$149:$O$149</c:f>
              <c:numCache>
                <c:formatCode>General</c:formatCode>
                <c:ptCount val="6"/>
                <c:pt idx="0">
                  <c:v>2.68</c:v>
                </c:pt>
                <c:pt idx="1">
                  <c:v>2.92</c:v>
                </c:pt>
                <c:pt idx="2">
                  <c:v>3.23</c:v>
                </c:pt>
                <c:pt idx="3">
                  <c:v>3.52</c:v>
                </c:pt>
                <c:pt idx="4">
                  <c:v>3.64</c:v>
                </c:pt>
                <c:pt idx="5">
                  <c:v>3.8499999999999996</c:v>
                </c:pt>
              </c:numCache>
            </c:numRef>
          </c:val>
          <c:smooth val="0"/>
        </c:ser>
        <c:ser>
          <c:idx val="2"/>
          <c:order val="2"/>
          <c:tx>
            <c:strRef>
              <c:f>'[Performance Data.xlsx]Array-Like Cache'!$I$150</c:f>
              <c:strCache>
                <c:ptCount val="1"/>
                <c:pt idx="0">
                  <c:v>FFT</c:v>
                </c:pt>
              </c:strCache>
            </c:strRef>
          </c:tx>
          <c:spPr>
            <a:ln w="19050">
              <a:solidFill>
                <a:srgbClr val="7030A0"/>
              </a:solidFill>
            </a:ln>
          </c:spPr>
          <c:marker>
            <c:spPr>
              <a:ln>
                <a:solidFill>
                  <a:srgbClr val="7030A0"/>
                </a:solidFill>
              </a:ln>
            </c:spPr>
          </c:marker>
          <c:cat>
            <c:numRef>
              <c:f>'[Performance Data.xlsx]Array-Like Cache'!$J$147:$O$147</c:f>
              <c:numCache>
                <c:formatCode>General</c:formatCode>
                <c:ptCount val="6"/>
                <c:pt idx="0">
                  <c:v>1</c:v>
                </c:pt>
                <c:pt idx="1">
                  <c:v>2</c:v>
                </c:pt>
                <c:pt idx="2">
                  <c:v>3</c:v>
                </c:pt>
                <c:pt idx="3">
                  <c:v>4</c:v>
                </c:pt>
                <c:pt idx="4">
                  <c:v>5</c:v>
                </c:pt>
                <c:pt idx="5">
                  <c:v>6</c:v>
                </c:pt>
              </c:numCache>
            </c:numRef>
          </c:cat>
          <c:val>
            <c:numRef>
              <c:f>'[Performance Data.xlsx]Array-Like Cache'!$J$150:$O$150</c:f>
              <c:numCache>
                <c:formatCode>General</c:formatCode>
                <c:ptCount val="6"/>
                <c:pt idx="0">
                  <c:v>22.8</c:v>
                </c:pt>
                <c:pt idx="1">
                  <c:v>23.6</c:v>
                </c:pt>
                <c:pt idx="2">
                  <c:v>23.8</c:v>
                </c:pt>
                <c:pt idx="3">
                  <c:v>24.6</c:v>
                </c:pt>
                <c:pt idx="4">
                  <c:v>24.8</c:v>
                </c:pt>
                <c:pt idx="5">
                  <c:v>25.56</c:v>
                </c:pt>
              </c:numCache>
            </c:numRef>
          </c:val>
          <c:smooth val="0"/>
        </c:ser>
        <c:ser>
          <c:idx val="3"/>
          <c:order val="3"/>
          <c:tx>
            <c:strRef>
              <c:f>'[Performance Data.xlsx]Array-Like Cache'!$I$151</c:f>
              <c:strCache>
                <c:ptCount val="1"/>
                <c:pt idx="0">
                  <c:v>invfft</c:v>
                </c:pt>
              </c:strCache>
            </c:strRef>
          </c:tx>
          <c:spPr>
            <a:ln w="19050"/>
          </c:spPr>
          <c:cat>
            <c:numRef>
              <c:f>'[Performance Data.xlsx]Array-Like Cache'!$J$147:$O$147</c:f>
              <c:numCache>
                <c:formatCode>General</c:formatCode>
                <c:ptCount val="6"/>
                <c:pt idx="0">
                  <c:v>1</c:v>
                </c:pt>
                <c:pt idx="1">
                  <c:v>2</c:v>
                </c:pt>
                <c:pt idx="2">
                  <c:v>3</c:v>
                </c:pt>
                <c:pt idx="3">
                  <c:v>4</c:v>
                </c:pt>
                <c:pt idx="4">
                  <c:v>5</c:v>
                </c:pt>
                <c:pt idx="5">
                  <c:v>6</c:v>
                </c:pt>
              </c:numCache>
            </c:numRef>
          </c:cat>
          <c:val>
            <c:numRef>
              <c:f>'[Performance Data.xlsx]Array-Like Cache'!$J$151:$O$151</c:f>
              <c:numCache>
                <c:formatCode>General</c:formatCode>
                <c:ptCount val="6"/>
                <c:pt idx="0">
                  <c:v>23.4</c:v>
                </c:pt>
                <c:pt idx="1">
                  <c:v>23.95</c:v>
                </c:pt>
                <c:pt idx="2">
                  <c:v>23.4</c:v>
                </c:pt>
                <c:pt idx="3">
                  <c:v>24.830000000000002</c:v>
                </c:pt>
                <c:pt idx="4">
                  <c:v>24.330000000000002</c:v>
                </c:pt>
                <c:pt idx="5">
                  <c:v>25.12</c:v>
                </c:pt>
              </c:numCache>
            </c:numRef>
          </c:val>
          <c:smooth val="0"/>
        </c:ser>
        <c:ser>
          <c:idx val="4"/>
          <c:order val="4"/>
          <c:tx>
            <c:strRef>
              <c:f>'[Performance Data.xlsx]Array-Like Cache'!$I$152</c:f>
              <c:strCache>
                <c:ptCount val="1"/>
                <c:pt idx="0">
                  <c:v>dijkstra</c:v>
                </c:pt>
              </c:strCache>
            </c:strRef>
          </c:tx>
          <c:spPr>
            <a:ln w="19050">
              <a:solidFill>
                <a:srgbClr val="FF0000"/>
              </a:solidFill>
            </a:ln>
          </c:spPr>
          <c:marker>
            <c:spPr>
              <a:ln>
                <a:solidFill>
                  <a:srgbClr val="FF0000"/>
                </a:solidFill>
              </a:ln>
            </c:spPr>
          </c:marker>
          <c:cat>
            <c:numRef>
              <c:f>'[Performance Data.xlsx]Array-Like Cache'!$J$147:$O$147</c:f>
              <c:numCache>
                <c:formatCode>General</c:formatCode>
                <c:ptCount val="6"/>
                <c:pt idx="0">
                  <c:v>1</c:v>
                </c:pt>
                <c:pt idx="1">
                  <c:v>2</c:v>
                </c:pt>
                <c:pt idx="2">
                  <c:v>3</c:v>
                </c:pt>
                <c:pt idx="3">
                  <c:v>4</c:v>
                </c:pt>
                <c:pt idx="4">
                  <c:v>5</c:v>
                </c:pt>
                <c:pt idx="5">
                  <c:v>6</c:v>
                </c:pt>
              </c:numCache>
            </c:numRef>
          </c:cat>
          <c:val>
            <c:numRef>
              <c:f>'[Performance Data.xlsx]Array-Like Cache'!$J$152:$O$152</c:f>
              <c:numCache>
                <c:formatCode>General</c:formatCode>
                <c:ptCount val="6"/>
                <c:pt idx="0">
                  <c:v>23.97</c:v>
                </c:pt>
                <c:pt idx="1">
                  <c:v>24.05</c:v>
                </c:pt>
                <c:pt idx="2">
                  <c:v>24.2</c:v>
                </c:pt>
                <c:pt idx="3">
                  <c:v>24.3</c:v>
                </c:pt>
                <c:pt idx="4">
                  <c:v>24.4</c:v>
                </c:pt>
                <c:pt idx="5">
                  <c:v>24.5</c:v>
                </c:pt>
              </c:numCache>
            </c:numRef>
          </c:val>
          <c:smooth val="0"/>
        </c:ser>
        <c:ser>
          <c:idx val="5"/>
          <c:order val="5"/>
          <c:tx>
            <c:strRef>
              <c:f>'[Performance Data.xlsx]Array-Like Cache'!$I$153</c:f>
              <c:strCache>
                <c:ptCount val="1"/>
                <c:pt idx="0">
                  <c:v>SOR</c:v>
                </c:pt>
              </c:strCache>
            </c:strRef>
          </c:tx>
          <c:spPr>
            <a:ln w="19050"/>
          </c:spPr>
          <c:cat>
            <c:numRef>
              <c:f>'[Performance Data.xlsx]Array-Like Cache'!$J$147:$O$147</c:f>
              <c:numCache>
                <c:formatCode>General</c:formatCode>
                <c:ptCount val="6"/>
                <c:pt idx="0">
                  <c:v>1</c:v>
                </c:pt>
                <c:pt idx="1">
                  <c:v>2</c:v>
                </c:pt>
                <c:pt idx="2">
                  <c:v>3</c:v>
                </c:pt>
                <c:pt idx="3">
                  <c:v>4</c:v>
                </c:pt>
                <c:pt idx="4">
                  <c:v>5</c:v>
                </c:pt>
                <c:pt idx="5">
                  <c:v>6</c:v>
                </c:pt>
              </c:numCache>
            </c:numRef>
          </c:cat>
          <c:val>
            <c:numRef>
              <c:f>'[Performance Data.xlsx]Array-Like Cache'!$J$153:$O$153</c:f>
              <c:numCache>
                <c:formatCode>General</c:formatCode>
                <c:ptCount val="6"/>
                <c:pt idx="0">
                  <c:v>8.1399999999999988</c:v>
                </c:pt>
                <c:pt idx="1">
                  <c:v>8.2100000000000009</c:v>
                </c:pt>
                <c:pt idx="2">
                  <c:v>8.2900000000000009</c:v>
                </c:pt>
                <c:pt idx="3">
                  <c:v>8.3700000000000028</c:v>
                </c:pt>
                <c:pt idx="4">
                  <c:v>8.49</c:v>
                </c:pt>
                <c:pt idx="5">
                  <c:v>8.59</c:v>
                </c:pt>
              </c:numCache>
            </c:numRef>
          </c:val>
          <c:smooth val="0"/>
        </c:ser>
        <c:ser>
          <c:idx val="6"/>
          <c:order val="6"/>
          <c:tx>
            <c:strRef>
              <c:f>'[Performance Data.xlsx]Array-Like Cache'!$I$154</c:f>
              <c:strCache>
                <c:ptCount val="1"/>
                <c:pt idx="0">
                  <c:v>sparse matrix</c:v>
                </c:pt>
              </c:strCache>
            </c:strRef>
          </c:tx>
          <c:spPr>
            <a:ln w="19050">
              <a:solidFill>
                <a:srgbClr val="00B050"/>
              </a:solidFill>
            </a:ln>
          </c:spPr>
          <c:marker>
            <c:spPr>
              <a:ln>
                <a:solidFill>
                  <a:srgbClr val="00B050"/>
                </a:solidFill>
              </a:ln>
            </c:spPr>
          </c:marker>
          <c:cat>
            <c:numRef>
              <c:f>'[Performance Data.xlsx]Array-Like Cache'!$J$147:$O$147</c:f>
              <c:numCache>
                <c:formatCode>General</c:formatCode>
                <c:ptCount val="6"/>
                <c:pt idx="0">
                  <c:v>1</c:v>
                </c:pt>
                <c:pt idx="1">
                  <c:v>2</c:v>
                </c:pt>
                <c:pt idx="2">
                  <c:v>3</c:v>
                </c:pt>
                <c:pt idx="3">
                  <c:v>4</c:v>
                </c:pt>
                <c:pt idx="4">
                  <c:v>5</c:v>
                </c:pt>
                <c:pt idx="5">
                  <c:v>6</c:v>
                </c:pt>
              </c:numCache>
            </c:numRef>
          </c:cat>
          <c:val>
            <c:numRef>
              <c:f>'[Performance Data.xlsx]Array-Like Cache'!$J$154:$O$154</c:f>
              <c:numCache>
                <c:formatCode>General</c:formatCode>
                <c:ptCount val="6"/>
                <c:pt idx="0">
                  <c:v>7.18</c:v>
                </c:pt>
                <c:pt idx="1">
                  <c:v>7.37</c:v>
                </c:pt>
                <c:pt idx="2">
                  <c:v>7.58</c:v>
                </c:pt>
                <c:pt idx="3">
                  <c:v>7.73</c:v>
                </c:pt>
                <c:pt idx="4">
                  <c:v>7.98</c:v>
                </c:pt>
                <c:pt idx="5">
                  <c:v>8.2399999999999984</c:v>
                </c:pt>
              </c:numCache>
            </c:numRef>
          </c:val>
          <c:smooth val="0"/>
        </c:ser>
        <c:dLbls>
          <c:showLegendKey val="0"/>
          <c:showVal val="0"/>
          <c:showCatName val="0"/>
          <c:showSerName val="0"/>
          <c:showPercent val="0"/>
          <c:showBubbleSize val="0"/>
        </c:dLbls>
        <c:marker val="1"/>
        <c:smooth val="0"/>
        <c:axId val="28976640"/>
        <c:axId val="28978176"/>
      </c:lineChart>
      <c:catAx>
        <c:axId val="28976640"/>
        <c:scaling>
          <c:orientation val="minMax"/>
        </c:scaling>
        <c:delete val="0"/>
        <c:axPos val="b"/>
        <c:numFmt formatCode="General" sourceLinked="1"/>
        <c:majorTickMark val="none"/>
        <c:minorTickMark val="none"/>
        <c:tickLblPos val="nextTo"/>
        <c:txPr>
          <a:bodyPr/>
          <a:lstStyle/>
          <a:p>
            <a:pPr>
              <a:defRPr sz="1600"/>
            </a:pPr>
            <a:endParaRPr lang="en-US"/>
          </a:p>
        </c:txPr>
        <c:crossAx val="28978176"/>
        <c:crosses val="autoZero"/>
        <c:auto val="1"/>
        <c:lblAlgn val="ctr"/>
        <c:lblOffset val="100"/>
        <c:noMultiLvlLbl val="0"/>
      </c:catAx>
      <c:valAx>
        <c:axId val="28978176"/>
        <c:scaling>
          <c:orientation val="minMax"/>
        </c:scaling>
        <c:delete val="0"/>
        <c:axPos val="l"/>
        <c:majorGridlines/>
        <c:title>
          <c:tx>
            <c:rich>
              <a:bodyPr/>
              <a:lstStyle/>
              <a:p>
                <a:pPr>
                  <a:defRPr sz="1800"/>
                </a:pPr>
                <a:r>
                  <a:rPr lang="en-US" sz="1800" dirty="0" smtClean="0"/>
                  <a:t>Runtime(s)</a:t>
                </a:r>
                <a:endParaRPr lang="en-US" sz="1800" dirty="0"/>
              </a:p>
            </c:rich>
          </c:tx>
          <c:layout>
            <c:manualLayout>
              <c:xMode val="edge"/>
              <c:yMode val="edge"/>
              <c:x val="1.3030999228569413E-2"/>
              <c:y val="0.26711775434850304"/>
            </c:manualLayout>
          </c:layout>
          <c:overlay val="0"/>
        </c:title>
        <c:numFmt formatCode="General" sourceLinked="1"/>
        <c:majorTickMark val="none"/>
        <c:minorTickMark val="none"/>
        <c:tickLblPos val="nextTo"/>
        <c:txPr>
          <a:bodyPr/>
          <a:lstStyle/>
          <a:p>
            <a:pPr>
              <a:defRPr sz="1600"/>
            </a:pPr>
            <a:endParaRPr lang="en-US"/>
          </a:p>
        </c:txPr>
        <c:crossAx val="28976640"/>
        <c:crosses val="autoZero"/>
        <c:crossBetween val="between"/>
      </c:valAx>
    </c:plotArea>
    <c:legend>
      <c:legendPos val="r"/>
      <c:layout>
        <c:manualLayout>
          <c:xMode val="edge"/>
          <c:yMode val="edge"/>
          <c:x val="0.75223632543005914"/>
          <c:y val="0.25420992926731617"/>
          <c:w val="0.23963998250218727"/>
          <c:h val="0.37130750095786558"/>
        </c:manualLayout>
      </c:layout>
      <c:overlay val="0"/>
      <c:txPr>
        <a:bodyPr/>
        <a:lstStyle/>
        <a:p>
          <a:pPr>
            <a:defRPr sz="1600"/>
          </a:pPr>
          <a:endParaRPr lang="en-US"/>
        </a:p>
      </c:txPr>
    </c:legend>
    <c:plotVisOnly val="1"/>
    <c:dispBlanksAs val="gap"/>
    <c:showDLblsOverMax val="0"/>
  </c:chart>
  <c:txPr>
    <a:bodyPr/>
    <a:lstStyle/>
    <a:p>
      <a:pPr>
        <a:defRPr>
          <a:latin typeface="Arial" pitchFamily="34" charset="0"/>
          <a:cs typeface="Arial" pitchFamily="34" charset="0"/>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0.45055</cdr:x>
      <cdr:y>0.42222</cdr:y>
    </cdr:from>
    <cdr:to>
      <cdr:x>0.45185</cdr:x>
      <cdr:y>0.73333</cdr:y>
    </cdr:to>
    <cdr:cxnSp macro="">
      <cdr:nvCxnSpPr>
        <cdr:cNvPr id="5" name="Straight Connector 4"/>
        <cdr:cNvCxnSpPr/>
      </cdr:nvCxnSpPr>
      <cdr:spPr>
        <a:xfrm xmlns:a="http://schemas.openxmlformats.org/drawingml/2006/main" flipH="1">
          <a:off x="3124201" y="1447800"/>
          <a:ext cx="9014" cy="1066800"/>
        </a:xfrm>
        <a:prstGeom xmlns:a="http://schemas.openxmlformats.org/drawingml/2006/main" prst="line">
          <a:avLst/>
        </a:prstGeom>
        <a:ln xmlns:a="http://schemas.openxmlformats.org/drawingml/2006/main" w="12700">
          <a:solidFill>
            <a:srgbClr val="FF0000"/>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0.46154</cdr:x>
      <cdr:y>0.46667</cdr:y>
    </cdr:from>
    <cdr:to>
      <cdr:x>0.65934</cdr:x>
      <cdr:y>0.6</cdr:y>
    </cdr:to>
    <cdr:sp macro="" textlink="">
      <cdr:nvSpPr>
        <cdr:cNvPr id="8" name="TextBox 7"/>
        <cdr:cNvSpPr txBox="1"/>
      </cdr:nvSpPr>
      <cdr:spPr>
        <a:xfrm xmlns:a="http://schemas.openxmlformats.org/drawingml/2006/main">
          <a:off x="3200401" y="1600200"/>
          <a:ext cx="1371600" cy="4572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b="0" i="0" dirty="0" smtClean="0">
              <a:solidFill>
                <a:srgbClr val="FF0000"/>
              </a:solidFill>
              <a:latin typeface="Cambria Math"/>
            </a:rPr>
            <a:t>𝑁</a:t>
          </a:r>
          <a:r>
            <a:rPr lang="en-US" sz="1200" b="0" i="0" dirty="0" smtClean="0">
              <a:solidFill>
                <a:srgbClr val="FF0000"/>
              </a:solidFill>
              <a:latin typeface="Cambria Math"/>
            </a:rPr>
            <a:t>0</a:t>
          </a:r>
          <a:r>
            <a:rPr lang="en-US" sz="1800" dirty="0" smtClean="0">
              <a:solidFill>
                <a:srgbClr val="FF0000"/>
              </a:solidFill>
              <a:latin typeface="Arial" pitchFamily="34" charset="0"/>
              <a:cs typeface="Arial" pitchFamily="34" charset="0"/>
            </a:rPr>
            <a:t> </a:t>
          </a:r>
          <a:r>
            <a:rPr lang="en-US" sz="1800" dirty="0">
              <a:solidFill>
                <a:srgbClr val="FF0000"/>
              </a:solidFill>
              <a:latin typeface="Arial" pitchFamily="34" charset="0"/>
              <a:cs typeface="Arial" pitchFamily="34" charset="0"/>
            </a:rPr>
            <a:t>= 8192</a:t>
          </a:r>
        </a:p>
      </cdr:txBody>
    </cdr:sp>
  </cdr:relSizeAnchor>
</c:userShapes>
</file>

<file path=ppt/drawings/drawing2.xml><?xml version="1.0" encoding="utf-8"?>
<c:userShapes xmlns:c="http://schemas.openxmlformats.org/drawingml/2006/chart">
  <cdr:relSizeAnchor xmlns:cdr="http://schemas.openxmlformats.org/drawingml/2006/chartDrawing">
    <cdr:from>
      <cdr:x>0.19417</cdr:x>
      <cdr:y>0.90769</cdr:y>
    </cdr:from>
    <cdr:to>
      <cdr:x>0.79431</cdr:x>
      <cdr:y>0.97786</cdr:y>
    </cdr:to>
    <cdr:sp macro="" textlink="">
      <cdr:nvSpPr>
        <cdr:cNvPr id="2" name="TextBox 1"/>
        <cdr:cNvSpPr txBox="1"/>
      </cdr:nvSpPr>
      <cdr:spPr>
        <a:xfrm xmlns:a="http://schemas.openxmlformats.org/drawingml/2006/main">
          <a:off x="1524000" y="4495800"/>
          <a:ext cx="4710251" cy="34755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marR="0" indent="0" algn="ctr" defTabSz="914400" rtl="0" eaLnBrk="1" fontAlgn="auto" latinLnBrk="0" hangingPunct="1">
            <a:lnSpc>
              <a:spcPct val="100000"/>
            </a:lnSpc>
            <a:spcBef>
              <a:spcPts val="0"/>
            </a:spcBef>
            <a:spcAft>
              <a:spcPts val="0"/>
            </a:spcAft>
            <a:buClrTx/>
            <a:buSzTx/>
            <a:buFontTx/>
            <a:buNone/>
            <a:tabLst/>
            <a:defRPr/>
          </a:pPr>
          <a:r>
            <a:rPr lang="en-US" sz="1800" b="1" i="0" baseline="0" dirty="0">
              <a:effectLst/>
              <a:latin typeface="Arial" pitchFamily="34" charset="0"/>
              <a:ea typeface="+mn-ea"/>
              <a:cs typeface="Arial" pitchFamily="34" charset="0"/>
            </a:rPr>
            <a:t>Block Size (# of </a:t>
          </a:r>
          <a:r>
            <a:rPr lang="en-US" sz="1800" b="1" kern="1200" dirty="0">
              <a:latin typeface="Arial" pitchFamily="34" charset="0"/>
              <a:cs typeface="Arial" pitchFamily="34" charset="0"/>
            </a:rPr>
            <a:t>elements</a:t>
          </a:r>
          <a:r>
            <a:rPr lang="en-US" sz="1800" b="1" i="0" baseline="0" dirty="0">
              <a:effectLst/>
              <a:latin typeface="Arial" pitchFamily="34" charset="0"/>
              <a:ea typeface="+mn-ea"/>
              <a:cs typeface="Arial" pitchFamily="34" charset="0"/>
            </a:rPr>
            <a:t> in one block)</a:t>
          </a:r>
          <a:endParaRPr lang="en-US" sz="1800" b="1" dirty="0">
            <a:effectLst/>
            <a:latin typeface="Arial" pitchFamily="34" charset="0"/>
            <a:cs typeface="Arial" pitchFamily="34" charset="0"/>
          </a:endParaRPr>
        </a:p>
        <a:p xmlns:a="http://schemas.openxmlformats.org/drawingml/2006/main">
          <a:endParaRPr lang="en-US" sz="1800" b="1" dirty="0">
            <a:latin typeface="Arial" pitchFamily="34" charset="0"/>
            <a:cs typeface="Arial" pitchFamily="34" charset="0"/>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0.15722</cdr:x>
      <cdr:y>0.90476</cdr:y>
    </cdr:from>
    <cdr:to>
      <cdr:x>0.79561</cdr:x>
      <cdr:y>0.99653</cdr:y>
    </cdr:to>
    <cdr:sp macro="" textlink="">
      <cdr:nvSpPr>
        <cdr:cNvPr id="2" name="TextBox 1"/>
        <cdr:cNvSpPr txBox="1"/>
      </cdr:nvSpPr>
      <cdr:spPr>
        <a:xfrm xmlns:a="http://schemas.openxmlformats.org/drawingml/2006/main">
          <a:off x="1269898" y="4343400"/>
          <a:ext cx="5156404" cy="44055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marR="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rgbClr val="000000"/>
              </a:solidFill>
              <a:latin typeface="Arial" pitchFamily="34" charset="0"/>
              <a:ea typeface="+mn-ea"/>
              <a:cs typeface="Arial" pitchFamily="34" charset="0"/>
            </a:defRPr>
          </a:pPr>
          <a:r>
            <a:rPr lang="en-US" sz="1800" b="1" kern="1200" dirty="0">
              <a:solidFill>
                <a:srgbClr val="000000"/>
              </a:solidFill>
              <a:latin typeface="Arial" pitchFamily="34" charset="0"/>
              <a:cs typeface="Arial" pitchFamily="34" charset="0"/>
            </a:rPr>
            <a:t>Buffer Size (# of elements in one buffer)</a:t>
          </a:r>
        </a:p>
      </cdr:txBody>
    </cdr:sp>
  </cdr:relSizeAnchor>
</c:userShapes>
</file>

<file path=ppt/drawings/drawing4.xml><?xml version="1.0" encoding="utf-8"?>
<c:userShapes xmlns:c="http://schemas.openxmlformats.org/drawingml/2006/chart">
  <cdr:relSizeAnchor xmlns:cdr="http://schemas.openxmlformats.org/drawingml/2006/chartDrawing">
    <cdr:from>
      <cdr:x>0.31132</cdr:x>
      <cdr:y>0.89831</cdr:y>
    </cdr:from>
    <cdr:to>
      <cdr:x>0.68781</cdr:x>
      <cdr:y>0.98015</cdr:y>
    </cdr:to>
    <cdr:sp macro="" textlink="">
      <cdr:nvSpPr>
        <cdr:cNvPr id="2" name="TextBox 1"/>
        <cdr:cNvSpPr txBox="1"/>
      </cdr:nvSpPr>
      <cdr:spPr>
        <a:xfrm xmlns:a="http://schemas.openxmlformats.org/drawingml/2006/main">
          <a:off x="2514601" y="4038600"/>
          <a:ext cx="3040985" cy="36793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marR="0" indent="0" algn="ctr" defTabSz="914400" rtl="0" eaLnBrk="1" fontAlgn="auto" latinLnBrk="0" hangingPunct="1">
            <a:lnSpc>
              <a:spcPct val="100000"/>
            </a:lnSpc>
            <a:spcBef>
              <a:spcPts val="0"/>
            </a:spcBef>
            <a:spcAft>
              <a:spcPts val="0"/>
            </a:spcAft>
            <a:buClrTx/>
            <a:buSzTx/>
            <a:buFontTx/>
            <a:buNone/>
            <a:tabLst/>
            <a:defRPr/>
          </a:pPr>
          <a:r>
            <a:rPr lang="en-US" sz="1800" b="1" i="0" baseline="0" dirty="0">
              <a:effectLst/>
              <a:latin typeface="Arial" pitchFamily="34" charset="0"/>
              <a:ea typeface="+mn-ea"/>
              <a:cs typeface="Arial" pitchFamily="34" charset="0"/>
            </a:rPr>
            <a:t>Number of Cores</a:t>
          </a:r>
          <a:endParaRPr lang="en-US" sz="1800" dirty="0">
            <a:effectLst/>
            <a:latin typeface="Arial" pitchFamily="34" charset="0"/>
            <a:cs typeface="Arial"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wrap="square" lIns="93177" tIns="46589" rIns="93177" bIns="46589" numCol="1" anchor="t" anchorCtr="0" compatLnSpc="1">
            <a:prstTxWarp prst="textNoShape">
              <a:avLst/>
            </a:prstTxWarp>
          </a:bodyPr>
          <a:lstStyle>
            <a:lvl1pPr>
              <a:defRPr sz="1200">
                <a:latin typeface="Calibri" pitchFamily="34" charset="0"/>
              </a:defRPr>
            </a:lvl1pPr>
          </a:lstStyle>
          <a:p>
            <a:endParaRPr lang="zh-CN" altLang="zh-CN"/>
          </a:p>
        </p:txBody>
      </p:sp>
      <p:sp>
        <p:nvSpPr>
          <p:cNvPr id="3" name="Date Placeholder 2"/>
          <p:cNvSpPr>
            <a:spLocks noGrp="1"/>
          </p:cNvSpPr>
          <p:nvPr>
            <p:ph type="dt" idx="1"/>
          </p:nvPr>
        </p:nvSpPr>
        <p:spPr>
          <a:xfrm>
            <a:off x="3970338" y="0"/>
            <a:ext cx="3038475" cy="465138"/>
          </a:xfrm>
          <a:prstGeom prst="rect">
            <a:avLst/>
          </a:prstGeom>
        </p:spPr>
        <p:txBody>
          <a:bodyPr vert="horz" wrap="square" lIns="93177" tIns="46589" rIns="93177" bIns="46589" numCol="1" anchor="t" anchorCtr="0" compatLnSpc="1">
            <a:prstTxWarp prst="textNoShape">
              <a:avLst/>
            </a:prstTxWarp>
          </a:bodyPr>
          <a:lstStyle>
            <a:lvl1pPr algn="r">
              <a:defRPr sz="1200">
                <a:latin typeface="Calibri" pitchFamily="34" charset="0"/>
              </a:defRPr>
            </a:lvl1pPr>
          </a:lstStyle>
          <a:p>
            <a:fld id="{3C6A6BBD-4F43-4269-95A9-0C86E0D9F71C}" type="datetimeFigureOut">
              <a:rPr lang="en-US" altLang="zh-CN"/>
              <a:pPr/>
              <a:t>10/11/2011</a:t>
            </a:fld>
            <a:endParaRPr lang="en-US" altLang="zh-CN"/>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wrap="square" lIns="93177" tIns="46589" rIns="93177" bIns="46589" numCol="1" anchor="b" anchorCtr="0" compatLnSpc="1">
            <a:prstTxWarp prst="textNoShape">
              <a:avLst/>
            </a:prstTxWarp>
          </a:bodyPr>
          <a:lstStyle>
            <a:lvl1pPr>
              <a:defRPr sz="1200">
                <a:latin typeface="Calibri" pitchFamily="34" charset="0"/>
              </a:defRPr>
            </a:lvl1pPr>
          </a:lstStyle>
          <a:p>
            <a:endParaRPr lang="zh-CN" altLang="zh-CN"/>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a:defRPr sz="1200">
                <a:latin typeface="Calibri" pitchFamily="34" charset="0"/>
              </a:defRPr>
            </a:lvl1pPr>
          </a:lstStyle>
          <a:p>
            <a:fld id="{E3ED1245-793C-43FC-9749-6848AF121956}" type="slidenum">
              <a:rPr lang="en-US" altLang="zh-CN"/>
              <a:pPr/>
              <a:t>‹#›</a:t>
            </a:fld>
            <a:endParaRPr lang="en-US" altLang="zh-CN"/>
          </a:p>
        </p:txBody>
      </p:sp>
    </p:spTree>
    <p:extLst>
      <p:ext uri="{BB962C8B-B14F-4D97-AF65-F5344CB8AC3E}">
        <p14:creationId xmlns:p14="http://schemas.microsoft.com/office/powerpoint/2010/main" val="571487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0" y="0"/>
            <a:ext cx="7010400" cy="5257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xfrm>
            <a:off x="0" y="5257800"/>
            <a:ext cx="7010400" cy="152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4E561BC-4D90-4631-8000-C97A8E1BE4A8}" type="slidenum">
              <a:rPr lang="en-US" altLang="zh-CN">
                <a:latin typeface="Calibri" pitchFamily="34" charset="0"/>
              </a:rPr>
              <a:pPr eaLnBrk="1" hangingPunct="1"/>
              <a:t>1</a:t>
            </a:fld>
            <a:endParaRPr lang="en-US" altLang="zh-CN">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marL="232943" indent="-232943">
              <a:buFont typeface="Times New Roman" pitchFamily="18" charset="0"/>
              <a:buAutoNum type="arabicPeriod"/>
            </a:pPr>
            <a:r>
              <a:rPr lang="en-US" altLang="zh-CN" dirty="0" smtClean="0">
                <a:latin typeface="Calibri" pitchFamily="34" charset="0"/>
              </a:rPr>
              <a:t>Moving to multi-core was inevitable to get performance improvements we have enjoyed over the past two decades</a:t>
            </a:r>
          </a:p>
          <a:p>
            <a:pPr marL="232943" indent="-232943">
              <a:buFont typeface="Times New Roman" pitchFamily="18" charset="0"/>
              <a:buAutoNum type="arabicPeriod" startAt="2"/>
            </a:pPr>
            <a:r>
              <a:rPr lang="en-US" altLang="zh-CN" dirty="0" smtClean="0">
                <a:latin typeface="Calibri" pitchFamily="34" charset="0"/>
              </a:rPr>
              <a:t>Early multi-cores were based on the shared memory architecture</a:t>
            </a:r>
          </a:p>
          <a:p>
            <a:pPr marL="232943" indent="-232943">
              <a:buFont typeface="Times New Roman" pitchFamily="18" charset="0"/>
              <a:buAutoNum type="arabicPeriod" startAt="2"/>
            </a:pPr>
            <a:r>
              <a:rPr lang="en-US" altLang="zh-CN" dirty="0" smtClean="0">
                <a:latin typeface="Calibri" pitchFamily="34" charset="0"/>
              </a:rPr>
              <a:t>What happens if we have 100’s of cores?</a:t>
            </a:r>
          </a:p>
          <a:p>
            <a:pPr marL="232943" indent="-232943">
              <a:buFont typeface="Times New Roman" pitchFamily="18" charset="0"/>
              <a:buAutoNum type="arabicPeriod" startAt="2"/>
            </a:pPr>
            <a:r>
              <a:rPr lang="en-US" altLang="zh-CN" dirty="0" smtClean="0">
                <a:latin typeface="Calibri" pitchFamily="34" charset="0"/>
              </a:rPr>
              <a:t>Shared memory architectures are not scalable and can limit the potential performance available, Cache coherency is a problem</a:t>
            </a:r>
          </a:p>
          <a:p>
            <a:pPr marL="232943" indent="-232943">
              <a:buFont typeface="Times New Roman" pitchFamily="18" charset="0"/>
              <a:buAutoNum type="arabicPeriod" startAt="2"/>
            </a:pPr>
            <a:endParaRPr lang="en-US" altLang="zh-CN" dirty="0" smtClean="0">
              <a:latin typeface="Calibri" pitchFamily="34" charset="0"/>
            </a:endParaRPr>
          </a:p>
          <a:p>
            <a:pPr marL="232943" indent="-232943" eaLnBrk="1" hangingPunct="1"/>
            <a:r>
              <a:rPr lang="en-US" altLang="zh-CN" dirty="0" smtClean="0">
                <a:latin typeface="Calibri" pitchFamily="34" charset="0"/>
              </a:rPr>
              <a:t>Within same process technology,  a new processor design with 1.5x to 1.7x performance consumes 2x to 3x the die area [1] and 2x to 2.5x the</a:t>
            </a:r>
            <a:r>
              <a:rPr lang="en-US" altLang="zh-CN" baseline="0" dirty="0" smtClean="0">
                <a:latin typeface="Calibri" pitchFamily="34" charset="0"/>
              </a:rPr>
              <a:t> </a:t>
            </a:r>
            <a:r>
              <a:rPr lang="en-US" altLang="zh-CN" dirty="0" smtClean="0">
                <a:latin typeface="Calibri" pitchFamily="34" charset="0"/>
              </a:rPr>
              <a:t>power[2]</a:t>
            </a:r>
          </a:p>
          <a:p>
            <a:pPr marL="232943" indent="-232943" eaLnBrk="1" hangingPunct="1"/>
            <a:r>
              <a:rPr lang="en-US" altLang="zh-CN" dirty="0" smtClean="0">
                <a:latin typeface="Calibri" pitchFamily="34" charset="0"/>
              </a:rPr>
              <a:t>Dynamic increases squarely, leakage increases exponentially</a:t>
            </a:r>
            <a:endParaRPr lang="en-US" altLang="zh-CN" dirty="0" smtClean="0">
              <a:latin typeface="Times New Roman" pitchFamily="18" charset="0"/>
            </a:endParaRPr>
          </a:p>
          <a:p>
            <a:pPr marL="232943" indent="-232943"/>
            <a:endParaRPr lang="en-US" altLang="zh-CN" dirty="0" smtClean="0">
              <a:latin typeface="Calibri" pitchFamily="34" charset="0"/>
            </a:endParaRPr>
          </a:p>
          <a:p>
            <a:pPr marL="232943" indent="-232943"/>
            <a:r>
              <a:rPr lang="en-US" altLang="zh-CN" dirty="0" smtClean="0">
                <a:latin typeface="Calibri" pitchFamily="34" charset="0"/>
                <a:cs typeface="Calibri" pitchFamily="34" charset="0"/>
              </a:rPr>
              <a:t>Needs outstanding performance, especially on game and multimedia applications.</a:t>
            </a:r>
          </a:p>
          <a:p>
            <a:pPr lvl="1">
              <a:buFont typeface="Calibri" pitchFamily="34" charset="0"/>
              <a:buChar char="-"/>
            </a:pPr>
            <a:r>
              <a:rPr lang="en-US" altLang="zh-CN" dirty="0" smtClean="0">
                <a:solidFill>
                  <a:schemeClr val="accent2"/>
                </a:solidFill>
                <a:latin typeface="Calibri" pitchFamily="34" charset="0"/>
                <a:cs typeface="Calibri" pitchFamily="34" charset="0"/>
              </a:rPr>
              <a:t>Challenges: Power Wall, Frequency Wall, Memory Wall;</a:t>
            </a:r>
          </a:p>
          <a:p>
            <a:pPr lvl="1">
              <a:buFont typeface="Calibri" pitchFamily="34" charset="0"/>
              <a:buChar char="-"/>
            </a:pPr>
            <a:r>
              <a:rPr lang="en-US" altLang="zh-CN" dirty="0" smtClean="0">
                <a:solidFill>
                  <a:schemeClr val="accent2"/>
                </a:solidFill>
                <a:latin typeface="Calibri" pitchFamily="34" charset="0"/>
                <a:cs typeface="Calibri" pitchFamily="34" charset="0"/>
              </a:rPr>
              <a:t>Complicate in architecture design;</a:t>
            </a:r>
          </a:p>
          <a:p>
            <a:pPr lvl="1">
              <a:buFont typeface="Calibri" pitchFamily="34" charset="0"/>
              <a:buChar char="-"/>
            </a:pPr>
            <a:r>
              <a:rPr lang="en-US" altLang="zh-CN" dirty="0" smtClean="0">
                <a:solidFill>
                  <a:schemeClr val="accent2"/>
                </a:solidFill>
                <a:latin typeface="Calibri" pitchFamily="34" charset="0"/>
                <a:cs typeface="Calibri" pitchFamily="34" charset="0"/>
              </a:rPr>
              <a:t>Can’t achieve high performance and high power efficiency at the same time (Caches consume 44% in core);</a:t>
            </a:r>
          </a:p>
          <a:p>
            <a:pPr lvl="1">
              <a:buFont typeface="Calibri" pitchFamily="34" charset="0"/>
              <a:buChar char="-"/>
            </a:pPr>
            <a:r>
              <a:rPr lang="en-US" altLang="zh-CN" dirty="0" smtClean="0">
                <a:solidFill>
                  <a:schemeClr val="accent2"/>
                </a:solidFill>
                <a:latin typeface="Calibri" pitchFamily="34" charset="0"/>
                <a:cs typeface="Calibri" pitchFamily="34" charset="0"/>
              </a:rPr>
              <a:t>Can’t scales well in power consumption.</a:t>
            </a:r>
          </a:p>
        </p:txBody>
      </p:sp>
      <p:sp>
        <p:nvSpPr>
          <p:cNvPr id="4" name="Slide Number Placeholder 3"/>
          <p:cNvSpPr>
            <a:spLocks noGrp="1"/>
          </p:cNvSpPr>
          <p:nvPr>
            <p:ph type="sldNum" sz="quarter" idx="5"/>
          </p:nvPr>
        </p:nvSpPr>
        <p:spPr/>
        <p:txBody>
          <a:bodyPr/>
          <a:lstStyle/>
          <a:p>
            <a:pPr>
              <a:defRPr/>
            </a:pPr>
            <a:fld id="{A51A2614-F45E-4E14-AA70-FB5CF3FD6995}"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1182688" y="696913"/>
            <a:ext cx="4638675" cy="3479800"/>
          </a:xfrm>
          <a:ln/>
        </p:spPr>
      </p:sp>
      <p:sp>
        <p:nvSpPr>
          <p:cNvPr id="45059" name="备注占位符 2"/>
          <p:cNvSpPr>
            <a:spLocks noGrp="1"/>
          </p:cNvSpPr>
          <p:nvPr>
            <p:ph type="body" idx="1"/>
          </p:nvPr>
        </p:nvSpPr>
        <p:spPr>
          <a:noFill/>
          <a:ln/>
        </p:spPr>
        <p:txBody>
          <a:bodyPr/>
          <a:lstStyle/>
          <a:p>
            <a:endParaRPr lang="zh-CN" altLang="en-US" smtClean="0">
              <a:latin typeface="Times New Roman" pitchFamily="18" charset="0"/>
            </a:endParaRPr>
          </a:p>
        </p:txBody>
      </p:sp>
      <p:sp>
        <p:nvSpPr>
          <p:cNvPr id="51204" name="灯片编号占位符 3"/>
          <p:cNvSpPr>
            <a:spLocks noGrp="1"/>
          </p:cNvSpPr>
          <p:nvPr>
            <p:ph type="sldNum" sz="quarter" idx="5"/>
          </p:nvPr>
        </p:nvSpPr>
        <p:spPr/>
        <p:txBody>
          <a:bodyPr/>
          <a:lstStyle/>
          <a:p>
            <a:pPr>
              <a:defRPr/>
            </a:pPr>
            <a:fld id="{AA7AECF6-EA84-4779-BF73-C4B623DC82B0}" type="slidenum">
              <a:rPr lang="en-US" altLang="zh-CN" smtClean="0"/>
              <a:pPr>
                <a:defRPr/>
              </a:pPr>
              <a:t>6</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itchFamily="34" charset="0"/>
              </a:rPr>
              <a:t>MCSTL: </a:t>
            </a:r>
          </a:p>
          <a:p>
            <a:r>
              <a:rPr lang="en-US" dirty="0">
                <a:latin typeface="Century Gothic" pitchFamily="34" charset="0"/>
              </a:rPr>
              <a:t>1. is restricted to multi-core architectures with a small number of processors.</a:t>
            </a:r>
          </a:p>
          <a:p>
            <a:r>
              <a:rPr lang="en-US" dirty="0">
                <a:latin typeface="Century Gothic" pitchFamily="34" charset="0"/>
              </a:rPr>
              <a:t>2. </a:t>
            </a:r>
            <a:r>
              <a:rPr lang="en-US" dirty="0" smtClean="0"/>
              <a:t>It simplifies parallelization by providing efficient parallel implementations of the algorithms in the C++ Standard Template Library. Thus, simple recompilation will provide partial parallelization of applications that make consistent use of the STL. </a:t>
            </a:r>
          </a:p>
          <a:p>
            <a:pPr defTabSz="931774">
              <a:defRPr/>
            </a:pPr>
            <a:endParaRPr lang="en-US" dirty="0">
              <a:latin typeface="Century Gothic" pitchFamily="34" charset="0"/>
            </a:endParaRPr>
          </a:p>
          <a:p>
            <a:pPr defTabSz="931774">
              <a:defRPr/>
            </a:pPr>
            <a:r>
              <a:rPr lang="en-US" dirty="0">
                <a:latin typeface="Century Gothic" pitchFamily="34" charset="0"/>
              </a:rPr>
              <a:t>Intel TBB:</a:t>
            </a:r>
          </a:p>
          <a:p>
            <a:pPr defTabSz="931774">
              <a:defRPr/>
            </a:pPr>
            <a:r>
              <a:rPr lang="en-US" dirty="0">
                <a:latin typeface="Century Gothic" pitchFamily="34" charset="0"/>
              </a:rPr>
              <a:t>1. The containers can be concurrently accessed by multiple threads.</a:t>
            </a:r>
          </a:p>
          <a:p>
            <a:pPr defTabSz="931774">
              <a:defRPr/>
            </a:pPr>
            <a:r>
              <a:rPr lang="en-US" dirty="0" smtClean="0"/>
              <a:t>2. It offers a rich and complete approach to expressing parallelism in a C++ program. It is a library that helps you take advantage of multi-core processor performance without having to be a threading expert. Intel TBB is not just a threads-replacement library. It represents a higher-level, task-based parallelism that abstracts platform details and threading mechanisms for scalability and performance.</a:t>
            </a:r>
          </a:p>
          <a:p>
            <a:pPr defTabSz="931774">
              <a:defRPr/>
            </a:pPr>
            <a:endParaRPr lang="en-US" dirty="0">
              <a:latin typeface="Century Gothic" pitchFamily="34" charset="0"/>
            </a:endParaRPr>
          </a:p>
          <a:p>
            <a:pPr defTabSz="931774">
              <a:defRPr/>
            </a:pPr>
            <a:r>
              <a:rPr lang="en-US" dirty="0">
                <a:latin typeface="Century Gothic" pitchFamily="34" charset="0"/>
              </a:rPr>
              <a:t>POOMA:</a:t>
            </a:r>
          </a:p>
          <a:p>
            <a:r>
              <a:rPr lang="en-US" dirty="0">
                <a:latin typeface="Century Gothic" pitchFamily="34" charset="0"/>
              </a:rPr>
              <a:t>The framework is a C++class library designed to provide a flexible environment for data-parallel programming of scientific applications. It designs an interface in which the users, who need not be familiar with object-oriented programming, express the fundamental scientific content and/or numerical methods of their problem (optionally with hints as to how to best decompose it across processors). Objects within the POOMA  framework perform the necessary data decomposition and communications.</a:t>
            </a:r>
          </a:p>
          <a:p>
            <a:endParaRPr lang="en-US" dirty="0">
              <a:latin typeface="Century Gothic" pitchFamily="34" charset="0"/>
            </a:endParaRPr>
          </a:p>
          <a:p>
            <a:r>
              <a:rPr lang="en-US" dirty="0">
                <a:latin typeface="Century Gothic" pitchFamily="34" charset="0"/>
              </a:rPr>
              <a:t>AVTL:</a:t>
            </a:r>
          </a:p>
          <a:p>
            <a:r>
              <a:rPr lang="en-US" dirty="0" smtClean="0"/>
              <a:t>This paper discusses the design and implementation of a polymorphic collection library for distributed address-space parallel computers. The library provides a data-parallel programming model for C++ by providing three main components: a single generic collection class, generic algorithms over collections, and generic algebraic combining functions. Collection elements are the fourth component of a program written using the library and may be either of the built-in types of C or of user-defined types. It advocates standardizing interfaces that may be customized for different parallel computers. </a:t>
            </a:r>
          </a:p>
          <a:p>
            <a:endParaRPr lang="en-US" dirty="0">
              <a:latin typeface="Century Gothic" pitchFamily="34" charset="0"/>
            </a:endParaRPr>
          </a:p>
          <a:p>
            <a:r>
              <a:rPr lang="en-US" dirty="0">
                <a:latin typeface="Century Gothic" pitchFamily="34" charset="0"/>
              </a:rPr>
              <a:t>STAPL:</a:t>
            </a:r>
          </a:p>
          <a:p>
            <a:r>
              <a:rPr lang="en-US" dirty="0">
                <a:latin typeface="Century Gothic" pitchFamily="34" charset="0"/>
              </a:rPr>
              <a:t>Its goal is to allow the user to work at a high level of abstraction and hide many details specific to parallel programming, while allowing a high degree of portability and performance adaptability across computer systems. It gives developers of parallel software the benefits of the huge investment in mainstream tools, compilers, and libraries. Conversely, STAPL makes parallel techniques accessible to mainstream programmers by providing a degree of automatic parallelization and by providing its facilities within mainstream development environments and on mainstream hardware. </a:t>
            </a:r>
          </a:p>
          <a:p>
            <a:endParaRPr lang="en-US" dirty="0">
              <a:latin typeface="Century Gothic" pitchFamily="34" charset="0"/>
            </a:endParaRPr>
          </a:p>
          <a:p>
            <a:r>
              <a:rPr lang="en-US" dirty="0">
                <a:latin typeface="Century Gothic" pitchFamily="34" charset="0"/>
              </a:rPr>
              <a:t>STAPL offers the parallel system programmer a shared object view of the data space. The objects are distributed across the memory hierarchy which can be shared and/or distributed address spaces. Internal STAPL mechanisms assure an automatic translation from one space to another, presenting to the less experienced user a flat, UMA like, unified data space. For more experienced users the local/remote distinction of accesses can be exposed and performance</a:t>
            </a:r>
          </a:p>
          <a:p>
            <a:r>
              <a:rPr lang="en-US" dirty="0">
                <a:latin typeface="Century Gothic" pitchFamily="34" charset="0"/>
              </a:rPr>
              <a:t>enhanced. STAPL supports the SPMD model of parallelism with essentially the same consistency model as that of </a:t>
            </a:r>
            <a:r>
              <a:rPr lang="en-US" dirty="0" err="1">
                <a:latin typeface="Century Gothic" pitchFamily="34" charset="0"/>
              </a:rPr>
              <a:t>OpenMP</a:t>
            </a:r>
            <a:r>
              <a:rPr lang="en-US" dirty="0">
                <a:latin typeface="Century Gothic" pitchFamily="34" charset="0"/>
              </a:rPr>
              <a:t>. </a:t>
            </a:r>
          </a:p>
        </p:txBody>
      </p:sp>
      <p:sp>
        <p:nvSpPr>
          <p:cNvPr id="4" name="Slide Number Placeholder 3"/>
          <p:cNvSpPr>
            <a:spLocks noGrp="1"/>
          </p:cNvSpPr>
          <p:nvPr>
            <p:ph type="sldNum" sz="quarter" idx="10"/>
          </p:nvPr>
        </p:nvSpPr>
        <p:spPr/>
        <p:txBody>
          <a:bodyPr/>
          <a:lstStyle/>
          <a:p>
            <a:pPr>
              <a:defRPr/>
            </a:pPr>
            <a:fld id="{274BEB6F-63C6-4456-9AF1-3D936BA7C5D2}" type="slidenum">
              <a:rPr lang="en-US" altLang="zh-CN" smtClean="0"/>
              <a:pPr>
                <a:defRPr/>
              </a:pPr>
              <a:t>11</a:t>
            </a:fld>
            <a:endParaRPr lang="en-US" altLang="zh-CN"/>
          </a:p>
        </p:txBody>
      </p:sp>
    </p:spTree>
    <p:extLst>
      <p:ext uri="{BB962C8B-B14F-4D97-AF65-F5344CB8AC3E}">
        <p14:creationId xmlns:p14="http://schemas.microsoft.com/office/powerpoint/2010/main" val="1229239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itchFamily="34" charset="0"/>
              </a:rPr>
              <a:t>Although pre-allocated buffers for SPE program are very common, the static use of the memory has disadvantages:</a:t>
            </a:r>
          </a:p>
          <a:p>
            <a:pPr marL="291179" indent="-291179">
              <a:buAutoNum type="romanLcParenR"/>
            </a:pPr>
            <a:r>
              <a:rPr lang="en-US" dirty="0">
                <a:latin typeface="Century Gothic" pitchFamily="34" charset="0"/>
              </a:rPr>
              <a:t>if the number of vector elements is small, the utilization of the allocated memory is quite low; </a:t>
            </a:r>
          </a:p>
          <a:p>
            <a:pPr marL="291179" indent="-291179">
              <a:buAutoNum type="romanLcParenR"/>
            </a:pPr>
            <a:r>
              <a:rPr lang="en-US" dirty="0">
                <a:latin typeface="Century Gothic" pitchFamily="34" charset="0"/>
              </a:rPr>
              <a:t>if the number of vector elements is very large, memory overflow will happen.</a:t>
            </a:r>
            <a:endParaRPr lang="en-US" dirty="0"/>
          </a:p>
        </p:txBody>
      </p:sp>
      <p:sp>
        <p:nvSpPr>
          <p:cNvPr id="4" name="Slide Number Placeholder 3"/>
          <p:cNvSpPr>
            <a:spLocks noGrp="1"/>
          </p:cNvSpPr>
          <p:nvPr>
            <p:ph type="sldNum" sz="quarter" idx="10"/>
          </p:nvPr>
        </p:nvSpPr>
        <p:spPr/>
        <p:txBody>
          <a:bodyPr/>
          <a:lstStyle/>
          <a:p>
            <a:pPr>
              <a:defRPr/>
            </a:pPr>
            <a:fld id="{274BEB6F-63C6-4456-9AF1-3D936BA7C5D2}" type="slidenum">
              <a:rPr lang="en-US" altLang="zh-CN" smtClean="0"/>
              <a:pPr>
                <a:defRPr/>
              </a:pPr>
              <a:t>13</a:t>
            </a:fld>
            <a:endParaRPr lang="en-US" altLang="zh-CN"/>
          </a:p>
        </p:txBody>
      </p:sp>
    </p:spTree>
    <p:extLst>
      <p:ext uri="{BB962C8B-B14F-4D97-AF65-F5344CB8AC3E}">
        <p14:creationId xmlns:p14="http://schemas.microsoft.com/office/powerpoint/2010/main" val="943585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0"/>
          <p:cNvSpPr>
            <a:spLocks noGrp="1" noChangeArrowheads="1"/>
          </p:cNvSpPr>
          <p:nvPr>
            <p:ph type="sldNum" sz="quarter" idx="5"/>
          </p:nvPr>
        </p:nvSpPr>
        <p:spPr/>
        <p:txBody>
          <a:bodyPr/>
          <a:lstStyle/>
          <a:p>
            <a:pPr>
              <a:defRPr/>
            </a:pPr>
            <a:fld id="{CDD7EE11-DD9E-4DFD-9850-DEA2BA96E2FB}" type="slidenum">
              <a:rPr lang="en-US" altLang="zh-CN" smtClean="0"/>
              <a:pPr>
                <a:defRPr/>
              </a:pPr>
              <a:t>18</a:t>
            </a:fld>
            <a:endParaRPr lang="en-US" altLang="zh-CN" smtClean="0"/>
          </a:p>
        </p:txBody>
      </p:sp>
      <p:sp>
        <p:nvSpPr>
          <p:cNvPr id="59395" name="Rectangle 1"/>
          <p:cNvSpPr>
            <a:spLocks noGrp="1" noRot="1" noChangeAspect="1" noChangeArrowheads="1" noTextEdit="1"/>
          </p:cNvSpPr>
          <p:nvPr>
            <p:ph type="sldImg"/>
          </p:nvPr>
        </p:nvSpPr>
        <p:spPr>
          <a:solidFill>
            <a:srgbClr val="FFFFFF"/>
          </a:solidFill>
          <a:ln/>
        </p:spPr>
      </p:sp>
      <p:sp>
        <p:nvSpPr>
          <p:cNvPr id="59396" name="Rectangle 2"/>
          <p:cNvSpPr>
            <a:spLocks noGrp="1" noChangeArrowheads="1"/>
          </p:cNvSpPr>
          <p:nvPr>
            <p:ph type="body" idx="1"/>
          </p:nvPr>
        </p:nvSpPr>
        <p:spPr>
          <a:xfrm>
            <a:off x="701040" y="4415791"/>
            <a:ext cx="5603452" cy="4180152"/>
          </a:xfrm>
          <a:noFill/>
          <a:ln/>
        </p:spPr>
        <p:txBody>
          <a:bodyPr wrap="none" anchor="ctr"/>
          <a:lstStyle/>
          <a:p>
            <a:endParaRPr lang="en-US" altLang="zh-CN"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E2082CBA-599B-4223-9FD9-3CB238E59A45}" type="slidenum">
              <a:rPr lang="en-US" altLang="zh-CN" smtClean="0"/>
              <a:pPr>
                <a:defRPr/>
              </a:pPr>
              <a:t>23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133475" y="1114425"/>
            <a:ext cx="7086600" cy="128016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143001" y="3124200"/>
            <a:ext cx="7077074" cy="7620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FCAF191C-9568-416B-83D3-9A1BB156F490}" type="datetime1">
              <a:rPr lang="en-US" altLang="zh-CN" smtClean="0"/>
              <a:t>10/11/2011</a:t>
            </a:fld>
            <a:endParaRPr lang="en-US" altLang="zh-CN"/>
          </a:p>
        </p:txBody>
      </p:sp>
      <p:sp>
        <p:nvSpPr>
          <p:cNvPr id="21" name="Rectangle 20"/>
          <p:cNvSpPr/>
          <p:nvPr/>
        </p:nvSpPr>
        <p:spPr>
          <a:xfrm>
            <a:off x="904875" y="111442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124200"/>
            <a:ext cx="7315200" cy="7620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111442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124200"/>
            <a:ext cx="228600" cy="7620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grpSp>
        <p:nvGrpSpPr>
          <p:cNvPr id="11" name="Group 13"/>
          <p:cNvGrpSpPr>
            <a:grpSpLocks/>
          </p:cNvGrpSpPr>
          <p:nvPr/>
        </p:nvGrpSpPr>
        <p:grpSpPr bwMode="auto">
          <a:xfrm>
            <a:off x="7777163" y="5932488"/>
            <a:ext cx="1443037" cy="1001712"/>
            <a:chOff x="4755" y="3497"/>
            <a:chExt cx="909" cy="631"/>
          </a:xfrm>
        </p:grpSpPr>
        <p:sp>
          <p:nvSpPr>
            <p:cNvPr id="12"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8"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2"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BFAD2364-2A78-4A1B-958A-4922CBF70BFF}" type="datetime1">
              <a:rPr lang="en-US" altLang="zh-CN" smtClean="0"/>
              <a:t>10/11/2011</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1" name="Group 13"/>
          <p:cNvGrpSpPr>
            <a:grpSpLocks/>
          </p:cNvGrpSpPr>
          <p:nvPr/>
        </p:nvGrpSpPr>
        <p:grpSpPr bwMode="auto">
          <a:xfrm>
            <a:off x="7777163" y="5932488"/>
            <a:ext cx="1443037" cy="1001712"/>
            <a:chOff x="4755" y="3497"/>
            <a:chExt cx="909" cy="631"/>
          </a:xfrm>
        </p:grpSpPr>
        <p:sp>
          <p:nvSpPr>
            <p:cNvPr id="12"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5"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98E6D0B4-2838-40B0-97B9-50316E11EB94}" type="datetime1">
              <a:rPr lang="en-US" altLang="zh-CN" smtClean="0"/>
              <a:t>10/11/2011</a:t>
            </a:fld>
            <a:endParaRPr lang="en-US" altLang="zh-CN"/>
          </a:p>
        </p:txBody>
      </p:sp>
      <p:sp>
        <p:nvSpPr>
          <p:cNvPr id="17" name="TextBox 16"/>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rgbClr val="0808C0"/>
                </a:solidFill>
                <a:latin typeface="Comic Sans MS" pitchFamily="66" charset="0"/>
                <a:ea typeface="+mn-ea"/>
                <a:cs typeface="+mn-cs"/>
              </a:rPr>
              <a:t>Web page:  aviral.lab.asu.edu</a:t>
            </a:r>
            <a:endParaRPr kumimoji="0" lang="en-US" sz="1400" kern="1200" dirty="0">
              <a:solidFill>
                <a:srgbClr val="0808C0"/>
              </a:solidFill>
              <a:latin typeface="Comic Sans MS" pitchFamily="66"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kumimoji="0" lang="en-US" dirty="0" smtClean="0"/>
              <a:t>Click to edit Master title style</a:t>
            </a:r>
            <a:endParaRPr kumimoji="0" lang="en-US" dirty="0"/>
          </a:p>
        </p:txBody>
      </p:sp>
      <p:sp>
        <p:nvSpPr>
          <p:cNvPr id="6" name="Slide Number Placeholder 5"/>
          <p:cNvSpPr>
            <a:spLocks noGrp="1"/>
          </p:cNvSpPr>
          <p:nvPr>
            <p:ph type="sldNum" sz="quarter" idx="12"/>
          </p:nvPr>
        </p:nvSpPr>
        <p:spPr>
          <a:xfrm>
            <a:off x="612648" y="6356350"/>
            <a:ext cx="1292352" cy="365760"/>
          </a:xfrm>
          <a:prstGeom prst="rect">
            <a:avLst/>
          </a:prstGeom>
        </p:spPr>
        <p:txBody>
          <a:bodyPr/>
          <a:lstStyle/>
          <a:p>
            <a:fld id="{FEFC07C8-73AF-4C93-9657-3F05B2743F4C}" type="slidenum">
              <a:rPr lang="en-US" altLang="zh-CN" smtClean="0"/>
              <a:pPr/>
              <a:t>‹#›</a:t>
            </a:fld>
            <a:endParaRPr lang="en-US" altLang="zh-CN"/>
          </a:p>
        </p:txBody>
      </p:sp>
      <p:sp>
        <p:nvSpPr>
          <p:cNvPr id="8" name="Content Placeholder 7"/>
          <p:cNvSpPr>
            <a:spLocks noGrp="1"/>
          </p:cNvSpPr>
          <p:nvPr>
            <p:ph sz="quarter" idx="1"/>
          </p:nvPr>
        </p:nvSpPr>
        <p:spPr>
          <a:xfrm>
            <a:off x="152399" y="929640"/>
            <a:ext cx="8772525" cy="5389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grpSp>
        <p:nvGrpSpPr>
          <p:cNvPr id="7"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4"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B0596EE9-7F02-415F-81F7-88EEED9561CE}" type="datetime1">
              <a:rPr lang="en-US" altLang="zh-CN" smtClean="0"/>
              <a:t>10/11/2011</a:t>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1219200"/>
            <a:ext cx="6858000" cy="1066800"/>
          </a:xfrm>
        </p:spPr>
        <p:txBody>
          <a:bodyPr anchor="t" anchorCtr="0"/>
          <a:lstStyle>
            <a:lvl1pPr algn="r">
              <a:buNone/>
              <a:defRPr sz="3200" b="0" cap="none" baseline="0">
                <a:effectLst>
                  <a:outerShdw blurRad="38100" dist="38100" dir="2700000" algn="tl">
                    <a:srgbClr val="000000">
                      <a:alpha val="43137"/>
                    </a:srgbClr>
                  </a:outerShdw>
                </a:effectLst>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1295400" y="28956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a:xfrm>
            <a:off x="914400" y="10668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10668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grpSp>
        <p:nvGrpSpPr>
          <p:cNvPr id="10" name="Group 13"/>
          <p:cNvGrpSpPr>
            <a:grpSpLocks/>
          </p:cNvGrpSpPr>
          <p:nvPr/>
        </p:nvGrpSpPr>
        <p:grpSpPr bwMode="auto">
          <a:xfrm>
            <a:off x="7777163" y="5932488"/>
            <a:ext cx="1443037" cy="1001712"/>
            <a:chOff x="4755" y="3497"/>
            <a:chExt cx="909" cy="631"/>
          </a:xfrm>
        </p:grpSpPr>
        <p:sp>
          <p:nvSpPr>
            <p:cNvPr id="11"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2"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3"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4"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D49BBB09-B565-42AA-9E68-7C18E04C0893}" type="datetime1">
              <a:rPr lang="en-US" altLang="zh-CN" smtClean="0"/>
              <a:t>10/11/2011</a:t>
            </a:fld>
            <a:endParaRPr lang="en-US" altLang="zh-CN"/>
          </a:p>
        </p:txBody>
      </p:sp>
      <p:sp>
        <p:nvSpPr>
          <p:cNvPr id="16" name="TextBox 15"/>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chemeClr val="tx1"/>
                </a:solidFill>
                <a:latin typeface="Comic Sans MS" pitchFamily="66" charset="0"/>
                <a:ea typeface="+mn-ea"/>
                <a:cs typeface="+mn-cs"/>
              </a:rPr>
              <a:t>Web page:  aviral.lab.asu.edu</a:t>
            </a:r>
            <a:endParaRPr kumimoji="0" lang="en-US" sz="1400" kern="1200" dirty="0">
              <a:solidFill>
                <a:schemeClr val="tx1"/>
              </a:solidFill>
              <a:latin typeface="Comic Sans MS" pitchFamily="66" charset="0"/>
              <a:ea typeface="+mn-ea"/>
              <a:cs typeface="+mn-cs"/>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0" name="Group 13"/>
          <p:cNvGrpSpPr>
            <a:grpSpLocks/>
          </p:cNvGrpSpPr>
          <p:nvPr/>
        </p:nvGrpSpPr>
        <p:grpSpPr bwMode="auto">
          <a:xfrm>
            <a:off x="7777163" y="5932488"/>
            <a:ext cx="1443037" cy="1001712"/>
            <a:chOff x="4755" y="3497"/>
            <a:chExt cx="909" cy="631"/>
          </a:xfrm>
        </p:grpSpPr>
        <p:sp>
          <p:nvSpPr>
            <p:cNvPr id="12"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5"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B91E1DBE-1414-4414-81EB-27FAEC63F4FA}" type="datetime1">
              <a:rPr lang="en-US" altLang="zh-CN" smtClean="0"/>
              <a:t>10/11/2011</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2" name="Group 13"/>
          <p:cNvGrpSpPr>
            <a:grpSpLocks/>
          </p:cNvGrpSpPr>
          <p:nvPr/>
        </p:nvGrpSpPr>
        <p:grpSpPr bwMode="auto">
          <a:xfrm>
            <a:off x="7777163" y="5932488"/>
            <a:ext cx="1443037" cy="1001712"/>
            <a:chOff x="4755" y="3497"/>
            <a:chExt cx="909" cy="631"/>
          </a:xfrm>
        </p:grpSpPr>
        <p:sp>
          <p:nvSpPr>
            <p:cNvPr id="14"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5"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6"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7"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9881B81D-7D0B-4E61-A3BA-08E02A42ABE2}" type="datetime1">
              <a:rPr lang="en-US" altLang="zh-CN" smtClean="0"/>
              <a:t>10/11/2011</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8"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2"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942554F6-DEFB-4382-82B4-4B4F8BDBA8B6}" type="datetime1">
              <a:rPr lang="en-US" altLang="zh-CN" smtClean="0"/>
              <a:t>10/11/2011</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8"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2"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D0D735F1-6FAC-4A30-B3F8-C8220EA87E04}" type="datetime1">
              <a:rPr lang="en-US" altLang="zh-CN" smtClean="0"/>
              <a:t>10/11/2011</a:t>
            </a:fld>
            <a:endParaRPr lang="en-US" altLang="zh-CN"/>
          </a:p>
        </p:txBody>
      </p:sp>
      <p:sp>
        <p:nvSpPr>
          <p:cNvPr id="14" name="TextBox 13"/>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rgbClr val="0808C0"/>
                </a:solidFill>
                <a:latin typeface="Comic Sans MS" pitchFamily="66" charset="0"/>
                <a:ea typeface="+mn-ea"/>
                <a:cs typeface="+mn-cs"/>
              </a:rPr>
              <a:t>Web page:  aviral.lab.asu.edu</a:t>
            </a:r>
            <a:endParaRPr kumimoji="0" lang="en-US" sz="1400" kern="1200" dirty="0">
              <a:solidFill>
                <a:srgbClr val="0808C0"/>
              </a:solidFill>
              <a:latin typeface="Comic Sans MS" pitchFamily="66"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3" name="Group 13"/>
          <p:cNvGrpSpPr>
            <a:grpSpLocks/>
          </p:cNvGrpSpPr>
          <p:nvPr/>
        </p:nvGrpSpPr>
        <p:grpSpPr bwMode="auto">
          <a:xfrm>
            <a:off x="7777163" y="5932488"/>
            <a:ext cx="1443037" cy="1001712"/>
            <a:chOff x="4755" y="3497"/>
            <a:chExt cx="909" cy="631"/>
          </a:xfrm>
        </p:grpSpPr>
        <p:sp>
          <p:nvSpPr>
            <p:cNvPr id="14"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5"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6"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7"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ADC84793-4DF3-49DC-A897-2F3A9ACBB9AC}" type="datetime1">
              <a:rPr lang="en-US" altLang="zh-CN" smtClean="0"/>
              <a:t>10/11/2011</a:t>
            </a:fld>
            <a:endParaRPr lang="en-US" altLang="zh-CN"/>
          </a:p>
        </p:txBody>
      </p:sp>
      <p:sp>
        <p:nvSpPr>
          <p:cNvPr id="19" name="TextBox 18"/>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rgbClr val="0808C0"/>
                </a:solidFill>
                <a:latin typeface="Comic Sans MS" pitchFamily="66" charset="0"/>
                <a:ea typeface="+mn-ea"/>
                <a:cs typeface="+mn-cs"/>
              </a:rPr>
              <a:t>Web page:  aviral.lab.asu.edu</a:t>
            </a:r>
            <a:endParaRPr kumimoji="0" lang="en-US" sz="1400" kern="1200" dirty="0">
              <a:solidFill>
                <a:srgbClr val="0808C0"/>
              </a:solidFill>
              <a:latin typeface="Comic Sans MS" pitchFamily="66"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2" name="Group 13"/>
          <p:cNvGrpSpPr>
            <a:grpSpLocks/>
          </p:cNvGrpSpPr>
          <p:nvPr/>
        </p:nvGrpSpPr>
        <p:grpSpPr bwMode="auto">
          <a:xfrm>
            <a:off x="7777163" y="5932488"/>
            <a:ext cx="1443037" cy="1001712"/>
            <a:chOff x="4755" y="3497"/>
            <a:chExt cx="909" cy="631"/>
          </a:xfrm>
        </p:grpSpPr>
        <p:sp>
          <p:nvSpPr>
            <p:cNvPr id="13"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4"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5"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6"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936B931C-CA7C-46E4-8480-5F7A14D3B0AB}" type="datetime1">
              <a:rPr lang="en-US" altLang="zh-CN" smtClean="0"/>
              <a:t>10/11/2011</a:t>
            </a:fld>
            <a:endParaRPr lang="en-US" altLang="zh-CN"/>
          </a:p>
        </p:txBody>
      </p:sp>
      <p:sp>
        <p:nvSpPr>
          <p:cNvPr id="18" name="TextBox 17"/>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chemeClr val="tx1"/>
                </a:solidFill>
                <a:latin typeface="Comic Sans MS" pitchFamily="66" charset="0"/>
                <a:ea typeface="+mn-ea"/>
                <a:cs typeface="+mn-cs"/>
              </a:rPr>
              <a:t>Web page:  aviral.lab.asu.edu</a:t>
            </a:r>
            <a:endParaRPr kumimoji="0" lang="en-US" sz="1400" kern="1200" dirty="0">
              <a:solidFill>
                <a:schemeClr val="tx1"/>
              </a:solidFill>
              <a:latin typeface="Comic Sans MS" pitchFamily="66" charset="0"/>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0" y="0"/>
            <a:ext cx="9144000" cy="838200"/>
          </a:xfrm>
          <a:prstGeom prst="rect">
            <a:avLst/>
          </a:prstGeom>
        </p:spPr>
        <p:txBody>
          <a:bodyPr vert="horz" anchor="b" anchorCtr="0">
            <a:no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152400" y="990600"/>
            <a:ext cx="8772525" cy="52578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8" name="Straight Connector 27"/>
          <p:cNvSpPr>
            <a:spLocks noChangeShapeType="1"/>
          </p:cNvSpPr>
          <p:nvPr/>
        </p:nvSpPr>
        <p:spPr bwMode="auto">
          <a:xfrm>
            <a:off x="457200" y="6353175"/>
            <a:ext cx="7467600" cy="0"/>
          </a:xfrm>
          <a:prstGeom prst="line">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0" y="838200"/>
            <a:ext cx="9144000" cy="0"/>
          </a:xfrm>
          <a:prstGeom prst="line">
            <a:avLst/>
          </a:prstGeom>
          <a:noFill/>
          <a:ln w="63500" cap="flat" cmpd="sng" algn="ctr">
            <a:gradFill flip="none" rotWithShape="1">
              <a:gsLst>
                <a:gs pos="0">
                  <a:srgbClr val="0808C0"/>
                </a:gs>
                <a:gs pos="50000">
                  <a:schemeClr val="accent1">
                    <a:tint val="44500"/>
                    <a:satMod val="160000"/>
                  </a:schemeClr>
                </a:gs>
                <a:gs pos="100000">
                  <a:schemeClr val="accent1">
                    <a:tint val="23500"/>
                    <a:satMod val="160000"/>
                  </a:schemeClr>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lide Number Placeholder 5"/>
          <p:cNvSpPr>
            <a:spLocks noGrp="1"/>
          </p:cNvSpPr>
          <p:nvPr>
            <p:ph type="sldNum" sz="quarter" idx="4"/>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2" name="Group 13"/>
          <p:cNvGrpSpPr>
            <a:grpSpLocks/>
          </p:cNvGrpSpPr>
          <p:nvPr/>
        </p:nvGrpSpPr>
        <p:grpSpPr bwMode="auto">
          <a:xfrm>
            <a:off x="7777163" y="5932488"/>
            <a:ext cx="1443037" cy="1001712"/>
            <a:chOff x="4755" y="3497"/>
            <a:chExt cx="909" cy="631"/>
          </a:xfrm>
        </p:grpSpPr>
        <p:sp>
          <p:nvSpPr>
            <p:cNvPr id="15"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6"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7"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8" name="Date Placeholder 27"/>
          <p:cNvSpPr>
            <a:spLocks noGrp="1"/>
          </p:cNvSpPr>
          <p:nvPr>
            <p:ph type="dt" sz="half" idx="2"/>
          </p:nvPr>
        </p:nvSpPr>
        <p:spPr>
          <a:xfrm>
            <a:off x="5407152" y="6355080"/>
            <a:ext cx="2286000" cy="365760"/>
          </a:xfrm>
          <a:prstGeom prst="rect">
            <a:avLst/>
          </a:prstGeom>
        </p:spPr>
        <p:txBody>
          <a:bodyPr/>
          <a:lstStyle>
            <a:lvl1pPr algn="ctr">
              <a:defRPr sz="1400"/>
            </a:lvl1pPr>
          </a:lstStyle>
          <a:p>
            <a:fld id="{5F8F4D71-5C2C-4ADC-A160-83AB709069F6}" type="datetime1">
              <a:rPr lang="en-US" altLang="zh-CN" smtClean="0"/>
              <a:t>10/11/2011</a:t>
            </a:fld>
            <a:endParaRPr lang="en-US" altLang="zh-CN"/>
          </a:p>
        </p:txBody>
      </p:sp>
      <p:sp>
        <p:nvSpPr>
          <p:cNvPr id="19" name="TextBox 18"/>
          <p:cNvSpPr txBox="1"/>
          <p:nvPr/>
        </p:nvSpPr>
        <p:spPr>
          <a:xfrm>
            <a:off x="2514600" y="6397823"/>
            <a:ext cx="2667000" cy="307777"/>
          </a:xfrm>
          <a:prstGeom prst="rect">
            <a:avLst/>
          </a:prstGeom>
          <a:noFill/>
        </p:spPr>
        <p:txBody>
          <a:bodyPr wrap="square" rtlCol="0">
            <a:spAutoFit/>
          </a:bodyPr>
          <a:lstStyle/>
          <a:p>
            <a:r>
              <a:rPr kumimoji="0" lang="en-US" sz="1400" kern="1200" dirty="0" smtClean="0">
                <a:solidFill>
                  <a:srgbClr val="000066"/>
                </a:solidFill>
                <a:latin typeface="Comic Sans MS" pitchFamily="66" charset="0"/>
                <a:ea typeface="+mn-ea"/>
                <a:cs typeface="+mn-cs"/>
              </a:rPr>
              <a:t>http://www.aviral.lab.asu.edu</a:t>
            </a:r>
            <a:endParaRPr kumimoji="0" lang="en-US" sz="1400" kern="1200" dirty="0">
              <a:solidFill>
                <a:srgbClr val="000066"/>
              </a:solidFill>
              <a:latin typeface="Comic Sans MS" pitchFamily="66" charset="0"/>
              <a:ea typeface="+mn-ea"/>
              <a:cs typeface="+mn-cs"/>
            </a:endParaRPr>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iming>
    <p:tnLst>
      <p:par>
        <p:cTn id="1" dur="indefinite" restart="never" nodeType="tmRoot"/>
      </p:par>
    </p:tnLst>
  </p:timing>
  <p:hf hdr="0" ftr="0" dt="0"/>
  <p:txStyles>
    <p:titleStyle>
      <a:lvl1pPr algn="l" rtl="0" eaLnBrk="1" latinLnBrk="0" hangingPunct="1">
        <a:spcBef>
          <a:spcPct val="0"/>
        </a:spcBef>
        <a:buNone/>
        <a:defRPr kumimoji="0" sz="4400" b="1" kern="1200">
          <a:solidFill>
            <a:srgbClr val="000066"/>
          </a:solidFill>
          <a:effectLst>
            <a:outerShdw blurRad="38100" dist="38100" dir="2700000" algn="tl">
              <a:srgbClr val="000000">
                <a:alpha val="43137"/>
              </a:srgbClr>
            </a:outerShdw>
          </a:effectLst>
          <a:latin typeface="Candara"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google.com/imgres?imgurl=http://scawley.files.wordpress.com/2008/03/sony_playstation_3_60gb_game_console__brand_new.jpg&amp;imgrefurl=http://scawley.wordpress.com/2008/03/18/ps3-10-real-life-applications-part-1/&amp;usg=__tMsl_SNPMA4qUycHiWT6WHwUY_w=&amp;h=400&amp;w=400&amp;sz=29&amp;hl=en&amp;start=1&amp;sig2=mDm5IzTCo-pqqrYBF7D6Og&amp;itbs=1&amp;tbnid=rzxdLYSceF4P0M:&amp;tbnh=124&amp;tbnw=124&amp;prev=/images?q=PS3&amp;hl=en&amp;gbv=2&amp;tbs=isch:1&amp;ei=td0HTKLhEcL78AbIv-SEAQ"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hyperlink" Target="http://www.google.com/imgres?imgurl=http://www.open-of-course.org/courses/file.php/24/linux-logo-full.jpg&amp;imgrefurl=http://www.open-of-course.org/courses/course/view.php?id=24&amp;usg=__8uhv-9bq9S619O30_rTpVapui1o=&amp;h=360&amp;w=327&amp;sz=13&amp;hl=en&amp;start=23&amp;sig2=dKPlaeiH5cdJJVWrZCLDHQ&amp;itbs=1&amp;tbnid=ZMmjT556JA188M:&amp;tbnh=121&amp;tbnw=110&amp;prev=/images?q=linux&amp;start=20&amp;hl=en&amp;sa=N&amp;gbv=2&amp;ndsp=20&amp;tbs=isch:1&amp;ei=7N0HTNyoBsGC8gb_vMGAAQ" TargetMode="Externa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791200"/>
            <a:ext cx="16033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073725" y="1122220"/>
            <a:ext cx="7239000" cy="1295400"/>
          </a:xfrm>
        </p:spPr>
        <p:txBody>
          <a:bodyPr/>
          <a:lstStyle/>
          <a:p>
            <a:pPr algn="l"/>
            <a:r>
              <a:rPr lang="en-US" sz="3400" dirty="0"/>
              <a:t>Vector Class on Limited Local Memory (LLM) Multi-core Processors</a:t>
            </a:r>
            <a:endParaRPr lang="en-US" altLang="zh-CN" sz="3400" dirty="0">
              <a:effectLst>
                <a:outerShdw blurRad="38100" dist="38100" dir="2700000" algn="tl">
                  <a:srgbClr val="C0C0C0"/>
                </a:outerShdw>
              </a:effectLst>
              <a:ea typeface="宋体" pitchFamily="2" charset="-122"/>
            </a:endParaRPr>
          </a:p>
        </p:txBody>
      </p:sp>
      <p:sp>
        <p:nvSpPr>
          <p:cNvPr id="5124" name="副标题 2"/>
          <p:cNvSpPr>
            <a:spLocks noGrp="1"/>
          </p:cNvSpPr>
          <p:nvPr>
            <p:ph type="subTitle" idx="1"/>
          </p:nvPr>
        </p:nvSpPr>
        <p:spPr>
          <a:xfrm>
            <a:off x="1143000" y="3124200"/>
            <a:ext cx="7086600" cy="762000"/>
          </a:xfrm>
        </p:spPr>
        <p:txBody>
          <a:bodyPr>
            <a:normAutofit lnSpcReduction="10000"/>
          </a:bodyPr>
          <a:lstStyle/>
          <a:p>
            <a:pPr eaLnBrk="1" hangingPunct="1"/>
            <a:r>
              <a:rPr lang="en-US" altLang="zh-CN" b="1" dirty="0" err="1" smtClean="0">
                <a:solidFill>
                  <a:srgbClr val="FF0000"/>
                </a:solidFill>
              </a:rPr>
              <a:t>Ke</a:t>
            </a:r>
            <a:r>
              <a:rPr lang="en-US" altLang="zh-CN" b="1" dirty="0" smtClean="0">
                <a:solidFill>
                  <a:srgbClr val="FF0000"/>
                </a:solidFill>
              </a:rPr>
              <a:t> </a:t>
            </a:r>
            <a:r>
              <a:rPr lang="en-US" altLang="zh-CN" b="1" dirty="0" err="1" smtClean="0">
                <a:solidFill>
                  <a:srgbClr val="FF0000"/>
                </a:solidFill>
              </a:rPr>
              <a:t>Bai</a:t>
            </a:r>
            <a:endParaRPr lang="en-US" altLang="zh-CN" dirty="0">
              <a:solidFill>
                <a:srgbClr val="FF0000"/>
              </a:solidFill>
            </a:endParaRPr>
          </a:p>
          <a:p>
            <a:pPr eaLnBrk="1" hangingPunct="1"/>
            <a:r>
              <a:rPr lang="en-US" altLang="zh-CN" dirty="0" smtClean="0">
                <a:solidFill>
                  <a:srgbClr val="FF0000"/>
                </a:solidFill>
              </a:rPr>
              <a:t>Di Lu and </a:t>
            </a:r>
            <a:r>
              <a:rPr lang="en-US" altLang="zh-CN" dirty="0" err="1" smtClean="0">
                <a:solidFill>
                  <a:srgbClr val="FF0000"/>
                </a:solidFill>
              </a:rPr>
              <a:t>Aviral</a:t>
            </a:r>
            <a:r>
              <a:rPr lang="en-US" altLang="zh-CN" dirty="0" smtClean="0">
                <a:solidFill>
                  <a:srgbClr val="FF0000"/>
                </a:solidFill>
              </a:rPr>
              <a:t> </a:t>
            </a:r>
            <a:r>
              <a:rPr lang="en-US" altLang="zh-CN" dirty="0" err="1" smtClean="0">
                <a:solidFill>
                  <a:srgbClr val="FF0000"/>
                </a:solidFill>
              </a:rPr>
              <a:t>Shrivastava</a:t>
            </a:r>
            <a:endParaRPr lang="en-US" altLang="zh-CN" dirty="0" smtClean="0">
              <a:solidFill>
                <a:srgbClr val="FF0000"/>
              </a:solidFill>
            </a:endParaRPr>
          </a:p>
        </p:txBody>
      </p:sp>
      <p:sp>
        <p:nvSpPr>
          <p:cNvPr id="8" name="副标题 2"/>
          <p:cNvSpPr txBox="1">
            <a:spLocks/>
          </p:cNvSpPr>
          <p:nvPr/>
        </p:nvSpPr>
        <p:spPr>
          <a:xfrm>
            <a:off x="1066800" y="4572000"/>
            <a:ext cx="7162800" cy="8382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400" kern="1200">
                <a:solidFill>
                  <a:srgbClr val="002060"/>
                </a:solidFill>
                <a:latin typeface="Candara" pitchFamily="34" charset="0"/>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400" kern="1200">
                <a:solidFill>
                  <a:srgbClr val="006600"/>
                </a:solidFill>
                <a:latin typeface="Candara" pitchFamily="34" charset="0"/>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2000" kern="1200">
                <a:solidFill>
                  <a:schemeClr val="tx1"/>
                </a:solidFill>
                <a:latin typeface="Candara" pitchFamily="34" charset="0"/>
                <a:ea typeface="+mn-ea"/>
                <a:cs typeface="+mn-cs"/>
              </a:defRPr>
            </a:lvl4pPr>
            <a:lvl5pPr marL="1828800" indent="0" algn="ctr" rtl="0" eaLnBrk="1" latinLnBrk="0" hangingPunct="1">
              <a:spcBef>
                <a:spcPts val="300"/>
              </a:spcBef>
              <a:buClr>
                <a:schemeClr val="accent2"/>
              </a:buClr>
              <a:buSzPct val="70000"/>
              <a:buFont typeface="Wingdings"/>
              <a:buNone/>
              <a:defRPr kumimoji="0" sz="1800" kern="1200">
                <a:solidFill>
                  <a:schemeClr val="tx1"/>
                </a:solidFill>
                <a:latin typeface="Candara" pitchFamily="34" charset="0"/>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altLang="zh-CN" b="1" dirty="0">
                <a:solidFill>
                  <a:srgbClr val="0808C0"/>
                </a:solidFill>
                <a:effectLst>
                  <a:outerShdw blurRad="38100" dist="38100" dir="2700000" algn="tl">
                    <a:srgbClr val="000000">
                      <a:alpha val="43137"/>
                    </a:srgbClr>
                  </a:outerShdw>
                </a:effectLst>
              </a:rPr>
              <a:t>Compiler Microarchitecture Lab</a:t>
            </a:r>
          </a:p>
          <a:p>
            <a:r>
              <a:rPr lang="en-US" altLang="zh-CN" b="1" dirty="0">
                <a:solidFill>
                  <a:srgbClr val="0808C0"/>
                </a:solidFill>
                <a:effectLst>
                  <a:outerShdw blurRad="38100" dist="38100" dir="2700000" algn="tl">
                    <a:srgbClr val="000000">
                      <a:alpha val="43137"/>
                    </a:srgbClr>
                  </a:outerShdw>
                </a:effectLst>
              </a:rPr>
              <a:t>Arizona State University, USA</a:t>
            </a:r>
            <a:endParaRPr lang="zh-CN" altLang="en-US" b="1" dirty="0">
              <a:solidFill>
                <a:srgbClr val="0808C0"/>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2000" advTm="17334"/>
    </mc:Choice>
    <mc:Fallback xmlns="">
      <p:transition spd="slow" advTm="1733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2000"/>
          </a:xfrm>
        </p:spPr>
        <p:txBody>
          <a:bodyPr/>
          <a:lstStyle/>
          <a:p>
            <a:pPr algn="l"/>
            <a:r>
              <a:rPr lang="en-US" altLang="zh-CN" dirty="0" smtClean="0"/>
              <a:t>Outline of the Talk</a:t>
            </a:r>
            <a:endParaRPr lang="zh-CN" altLang="en-US" dirty="0"/>
          </a:p>
        </p:txBody>
      </p:sp>
      <p:sp>
        <p:nvSpPr>
          <p:cNvPr id="4" name="Slide Number Placeholder 3"/>
          <p:cNvSpPr>
            <a:spLocks noGrp="1"/>
          </p:cNvSpPr>
          <p:nvPr>
            <p:ph type="sldNum" sz="quarter" idx="12"/>
          </p:nvPr>
        </p:nvSpPr>
        <p:spPr/>
        <p:txBody>
          <a:bodyPr/>
          <a:lstStyle/>
          <a:p>
            <a:fld id="{FEFC07C8-73AF-4C93-9657-3F05B2743F4C}" type="slidenum">
              <a:rPr lang="en-US" altLang="zh-CN" smtClean="0"/>
              <a:pPr/>
              <a:t>10</a:t>
            </a:fld>
            <a:endParaRPr lang="en-US" altLang="zh-CN"/>
          </a:p>
        </p:txBody>
      </p:sp>
      <p:sp>
        <p:nvSpPr>
          <p:cNvPr id="5" name="内容占位符 3"/>
          <p:cNvSpPr txBox="1">
            <a:spLocks/>
          </p:cNvSpPr>
          <p:nvPr/>
        </p:nvSpPr>
        <p:spPr>
          <a:xfrm>
            <a:off x="138752" y="914400"/>
            <a:ext cx="8866496" cy="41148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sz="2400" dirty="0" smtClean="0">
                <a:latin typeface="Arial" pitchFamily="34" charset="0"/>
                <a:cs typeface="Arial" pitchFamily="34" charset="0"/>
              </a:rPr>
              <a:t>Motivation</a:t>
            </a:r>
          </a:p>
          <a:p>
            <a:endParaRPr lang="en-US" altLang="zh-CN" sz="2400" dirty="0" smtClean="0">
              <a:latin typeface="Arial" pitchFamily="34" charset="0"/>
              <a:cs typeface="Arial" pitchFamily="34" charset="0"/>
            </a:endParaRPr>
          </a:p>
          <a:p>
            <a:r>
              <a:rPr lang="en-US" altLang="zh-CN" sz="2400" dirty="0" smtClean="0">
                <a:solidFill>
                  <a:srgbClr val="FF0000"/>
                </a:solidFill>
                <a:latin typeface="Arial" pitchFamily="34" charset="0"/>
                <a:cs typeface="Arial" pitchFamily="34" charset="0"/>
              </a:rPr>
              <a:t>Related Works on Vector Data Management</a:t>
            </a:r>
          </a:p>
          <a:p>
            <a:endParaRPr lang="en-US" altLang="zh-CN" sz="2400" dirty="0" smtClean="0">
              <a:solidFill>
                <a:srgbClr val="FF0000"/>
              </a:solidFill>
              <a:latin typeface="Arial" pitchFamily="34" charset="0"/>
              <a:cs typeface="Arial" pitchFamily="34" charset="0"/>
            </a:endParaRPr>
          </a:p>
          <a:p>
            <a:r>
              <a:rPr lang="en-US" altLang="zh-CN" sz="2400" dirty="0" smtClean="0">
                <a:latin typeface="Arial" pitchFamily="34" charset="0"/>
                <a:cs typeface="Arial" pitchFamily="34" charset="0"/>
              </a:rPr>
              <a:t>Our Approach of Vector Data Management</a:t>
            </a:r>
          </a:p>
          <a:p>
            <a:endParaRPr lang="en-US" altLang="zh-CN" sz="2400" dirty="0" smtClean="0">
              <a:latin typeface="Arial" pitchFamily="34" charset="0"/>
              <a:cs typeface="Arial" pitchFamily="34" charset="0"/>
            </a:endParaRPr>
          </a:p>
          <a:p>
            <a:r>
              <a:rPr lang="en-US" altLang="zh-CN" sz="2400" dirty="0" smtClean="0">
                <a:latin typeface="Arial" pitchFamily="34" charset="0"/>
                <a:cs typeface="Arial" pitchFamily="34" charset="0"/>
              </a:rPr>
              <a:t>Experiments</a:t>
            </a:r>
            <a:endParaRPr lang="en-US" altLang="zh-CN" sz="1800" dirty="0" smtClean="0">
              <a:latin typeface="Arial" pitchFamily="34" charset="0"/>
              <a:cs typeface="Arial" pitchFamily="34" charset="0"/>
            </a:endParaRPr>
          </a:p>
        </p:txBody>
      </p:sp>
    </p:spTree>
    <p:extLst>
      <p:ext uri="{BB962C8B-B14F-4D97-AF65-F5344CB8AC3E}">
        <p14:creationId xmlns:p14="http://schemas.microsoft.com/office/powerpoint/2010/main" val="2158195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42"/>
          <p:cNvSpPr>
            <a:spLocks noChangeArrowheads="1"/>
          </p:cNvSpPr>
          <p:nvPr/>
        </p:nvSpPr>
        <p:spPr bwMode="auto">
          <a:xfrm>
            <a:off x="1404664" y="-42133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 name="Rectangle 61"/>
          <p:cNvSpPr>
            <a:spLocks noChangeArrowheads="1"/>
          </p:cNvSpPr>
          <p:nvPr/>
        </p:nvSpPr>
        <p:spPr bwMode="auto">
          <a:xfrm>
            <a:off x="1404664" y="-39847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 name="Rectangle 1"/>
          <p:cNvSpPr>
            <a:spLocks noGrp="1" noChangeArrowheads="1"/>
          </p:cNvSpPr>
          <p:nvPr>
            <p:ph type="title"/>
          </p:nvPr>
        </p:nvSpPr>
        <p:spPr>
          <a:xfrm>
            <a:off x="0" y="0"/>
            <a:ext cx="9144000" cy="762000"/>
          </a:xfrm>
        </p:spPr>
        <p:txBody>
          <a:bodyPr/>
          <a:lstStyle/>
          <a:p>
            <a:pPr algn="l" eaLnBrk="1" hangingPunct="1">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ern="1200" dirty="0" smtClean="0"/>
              <a:t>Related</a:t>
            </a:r>
            <a:r>
              <a:rPr dirty="0" smtClean="0"/>
              <a:t> </a:t>
            </a:r>
            <a:r>
              <a:rPr kern="1200" dirty="0" smtClean="0"/>
              <a:t>Works</a:t>
            </a:r>
          </a:p>
        </p:txBody>
      </p:sp>
      <p:grpSp>
        <p:nvGrpSpPr>
          <p:cNvPr id="3" name="Group 2"/>
          <p:cNvGrpSpPr/>
          <p:nvPr/>
        </p:nvGrpSpPr>
        <p:grpSpPr>
          <a:xfrm>
            <a:off x="6169937" y="4572000"/>
            <a:ext cx="2440663" cy="1905000"/>
            <a:chOff x="6169937" y="4572000"/>
            <a:chExt cx="2440663" cy="1905000"/>
          </a:xfrm>
        </p:grpSpPr>
        <p:grpSp>
          <p:nvGrpSpPr>
            <p:cNvPr id="114" name="Group 113"/>
            <p:cNvGrpSpPr/>
            <p:nvPr/>
          </p:nvGrpSpPr>
          <p:grpSpPr>
            <a:xfrm>
              <a:off x="6169937" y="4572000"/>
              <a:ext cx="847724" cy="877734"/>
              <a:chOff x="2870536" y="3344806"/>
              <a:chExt cx="847724" cy="877734"/>
            </a:xfrm>
          </p:grpSpPr>
          <p:sp>
            <p:nvSpPr>
              <p:cNvPr id="65" name="矩形 151"/>
              <p:cNvSpPr/>
              <p:nvPr/>
            </p:nvSpPr>
            <p:spPr>
              <a:xfrm>
                <a:off x="2870536" y="3753594"/>
                <a:ext cx="847724" cy="468946"/>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400">
                  <a:latin typeface="Arial" pitchFamily="34" charset="0"/>
                  <a:cs typeface="Arial" pitchFamily="34" charset="0"/>
                </a:endParaRPr>
              </a:p>
            </p:txBody>
          </p:sp>
          <p:sp>
            <p:nvSpPr>
              <p:cNvPr id="90" name="矩形 136"/>
              <p:cNvSpPr/>
              <p:nvPr/>
            </p:nvSpPr>
            <p:spPr>
              <a:xfrm>
                <a:off x="3079225" y="3344806"/>
                <a:ext cx="433387" cy="27303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Arial" pitchFamily="34" charset="0"/>
                  <a:cs typeface="Arial" pitchFamily="34" charset="0"/>
                </a:endParaRPr>
              </a:p>
            </p:txBody>
          </p:sp>
          <p:sp>
            <p:nvSpPr>
              <p:cNvPr id="91" name="文本框 137"/>
              <p:cNvSpPr txBox="1"/>
              <p:nvPr/>
            </p:nvSpPr>
            <p:spPr>
              <a:xfrm>
                <a:off x="3105162" y="3362190"/>
                <a:ext cx="390525" cy="23900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15000"/>
                  </a:lnSpc>
                  <a:spcBef>
                    <a:spcPts val="0"/>
                  </a:spcBef>
                  <a:spcAft>
                    <a:spcPts val="0"/>
                  </a:spcAft>
                </a:pPr>
                <a:r>
                  <a:rPr lang="en-US" sz="1400" b="1" dirty="0">
                    <a:effectLst/>
                    <a:latin typeface="Arial" pitchFamily="34" charset="0"/>
                    <a:ea typeface="宋体"/>
                    <a:cs typeface="Arial" pitchFamily="34" charset="0"/>
                  </a:rPr>
                  <a:t>SPE</a:t>
                </a:r>
                <a:endParaRPr lang="en-US" sz="1400" dirty="0">
                  <a:effectLst/>
                  <a:latin typeface="Arial" pitchFamily="34" charset="0"/>
                  <a:ea typeface="宋体"/>
                  <a:cs typeface="Arial" pitchFamily="34" charset="0"/>
                </a:endParaRPr>
              </a:p>
            </p:txBody>
          </p:sp>
          <p:sp>
            <p:nvSpPr>
              <p:cNvPr id="92" name="文本框 138"/>
              <p:cNvSpPr txBox="1"/>
              <p:nvPr/>
            </p:nvSpPr>
            <p:spPr>
              <a:xfrm>
                <a:off x="2917478" y="3754825"/>
                <a:ext cx="753839" cy="40755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15000"/>
                  </a:lnSpc>
                  <a:spcBef>
                    <a:spcPts val="0"/>
                  </a:spcBef>
                  <a:spcAft>
                    <a:spcPts val="0"/>
                  </a:spcAft>
                </a:pPr>
                <a:r>
                  <a:rPr lang="en-US" sz="1200" b="1">
                    <a:latin typeface="Arial" pitchFamily="34" charset="0"/>
                    <a:ea typeface="宋体"/>
                    <a:cs typeface="Arial" pitchFamily="34" charset="0"/>
                  </a:rPr>
                  <a:t>Local Memory</a:t>
                </a:r>
              </a:p>
            </p:txBody>
          </p:sp>
          <p:sp>
            <p:nvSpPr>
              <p:cNvPr id="93" name="上下箭头 139"/>
              <p:cNvSpPr/>
              <p:nvPr/>
            </p:nvSpPr>
            <p:spPr>
              <a:xfrm>
                <a:off x="3271564" y="3616329"/>
                <a:ext cx="45085" cy="133350"/>
              </a:xfrm>
              <a:prstGeom prst="upDownArrow">
                <a:avLst/>
              </a:prstGeom>
              <a:solidFill>
                <a:schemeClr val="accent1">
                  <a:lumMod val="20000"/>
                  <a:lumOff val="80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400">
                  <a:latin typeface="Arial" pitchFamily="34" charset="0"/>
                  <a:cs typeface="Arial" pitchFamily="34" charset="0"/>
                </a:endParaRPr>
              </a:p>
            </p:txBody>
          </p:sp>
        </p:grpSp>
        <p:sp>
          <p:nvSpPr>
            <p:cNvPr id="95" name="矩形 141"/>
            <p:cNvSpPr/>
            <p:nvPr/>
          </p:nvSpPr>
          <p:spPr>
            <a:xfrm>
              <a:off x="6417405" y="5828928"/>
              <a:ext cx="1962150" cy="2667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400">
                <a:latin typeface="Arial" pitchFamily="34" charset="0"/>
                <a:cs typeface="Arial" pitchFamily="34" charset="0"/>
              </a:endParaRPr>
            </a:p>
          </p:txBody>
        </p:sp>
        <p:sp>
          <p:nvSpPr>
            <p:cNvPr id="96" name="文本框 142"/>
            <p:cNvSpPr txBox="1"/>
            <p:nvPr/>
          </p:nvSpPr>
          <p:spPr>
            <a:xfrm>
              <a:off x="6649521" y="5831865"/>
              <a:ext cx="1473583" cy="2095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15000"/>
                </a:lnSpc>
                <a:spcBef>
                  <a:spcPts val="0"/>
                </a:spcBef>
                <a:spcAft>
                  <a:spcPts val="0"/>
                </a:spcAft>
              </a:pPr>
              <a:r>
                <a:rPr lang="en-US" sz="1400" b="1" dirty="0" smtClean="0">
                  <a:latin typeface="Arial" pitchFamily="34" charset="0"/>
                  <a:ea typeface="宋体"/>
                  <a:cs typeface="Arial" pitchFamily="34" charset="0"/>
                </a:rPr>
                <a:t>Global</a:t>
              </a:r>
              <a:r>
                <a:rPr lang="en-US" sz="1400" b="1" dirty="0" smtClean="0">
                  <a:effectLst/>
                  <a:latin typeface="Arial" pitchFamily="34" charset="0"/>
                  <a:ea typeface="宋体"/>
                  <a:cs typeface="Arial" pitchFamily="34" charset="0"/>
                </a:rPr>
                <a:t> </a:t>
              </a:r>
              <a:r>
                <a:rPr lang="en-US" sz="1400" b="1" dirty="0">
                  <a:effectLst/>
                  <a:latin typeface="Arial" pitchFamily="34" charset="0"/>
                  <a:ea typeface="宋体"/>
                  <a:cs typeface="Arial" pitchFamily="34" charset="0"/>
                </a:rPr>
                <a:t>Memory</a:t>
              </a:r>
              <a:endParaRPr lang="en-US" sz="1400" dirty="0">
                <a:effectLst/>
                <a:latin typeface="Arial" pitchFamily="34" charset="0"/>
                <a:ea typeface="宋体"/>
                <a:cs typeface="Arial" pitchFamily="34" charset="0"/>
              </a:endParaRPr>
            </a:p>
          </p:txBody>
        </p:sp>
        <p:sp>
          <p:nvSpPr>
            <p:cNvPr id="100" name="文本框 146"/>
            <p:cNvSpPr txBox="1"/>
            <p:nvPr/>
          </p:nvSpPr>
          <p:spPr>
            <a:xfrm>
              <a:off x="6920188" y="4695038"/>
              <a:ext cx="933450" cy="4000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15000"/>
                </a:lnSpc>
                <a:spcBef>
                  <a:spcPts val="0"/>
                </a:spcBef>
                <a:spcAft>
                  <a:spcPts val="0"/>
                </a:spcAft>
              </a:pPr>
              <a:r>
                <a:rPr lang="en-US" sz="1400">
                  <a:effectLst/>
                  <a:latin typeface="Arial" pitchFamily="34" charset="0"/>
                  <a:ea typeface="宋体"/>
                  <a:cs typeface="Arial" pitchFamily="34" charset="0"/>
                </a:rPr>
                <a:t>……</a:t>
              </a:r>
            </a:p>
          </p:txBody>
        </p:sp>
        <p:grpSp>
          <p:nvGrpSpPr>
            <p:cNvPr id="2" name="Group 1"/>
            <p:cNvGrpSpPr/>
            <p:nvPr/>
          </p:nvGrpSpPr>
          <p:grpSpPr>
            <a:xfrm>
              <a:off x="6562026" y="5542348"/>
              <a:ext cx="1688465" cy="203906"/>
              <a:chOff x="3603168" y="3833077"/>
              <a:chExt cx="1688465" cy="114300"/>
            </a:xfrm>
          </p:grpSpPr>
          <p:sp>
            <p:nvSpPr>
              <p:cNvPr id="94" name="圆角矩形 140"/>
              <p:cNvSpPr/>
              <p:nvPr/>
            </p:nvSpPr>
            <p:spPr>
              <a:xfrm>
                <a:off x="3603168" y="3833077"/>
                <a:ext cx="1688465" cy="114300"/>
              </a:xfrm>
              <a:prstGeom prst="roundRect">
                <a:avLst>
                  <a:gd name="adj" fmla="val 50000"/>
                </a:avLst>
              </a:pr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400">
                  <a:latin typeface="Arial" pitchFamily="34" charset="0"/>
                  <a:cs typeface="Arial" pitchFamily="34" charset="0"/>
                </a:endParaRPr>
              </a:p>
            </p:txBody>
          </p:sp>
          <p:cxnSp>
            <p:nvCxnSpPr>
              <p:cNvPr id="101" name="直接箭头连接符 147"/>
              <p:cNvCxnSpPr/>
              <p:nvPr/>
            </p:nvCxnSpPr>
            <p:spPr>
              <a:xfrm>
                <a:off x="3965118" y="3833077"/>
                <a:ext cx="81915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48"/>
              <p:cNvCxnSpPr/>
              <p:nvPr/>
            </p:nvCxnSpPr>
            <p:spPr>
              <a:xfrm>
                <a:off x="3965118" y="3944141"/>
                <a:ext cx="819150" cy="0"/>
              </a:xfrm>
              <a:prstGeom prst="straightConnector1">
                <a:avLst/>
              </a:prstGeom>
              <a:ln>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03" name="文本框 149"/>
            <p:cNvSpPr txBox="1"/>
            <p:nvPr/>
          </p:nvSpPr>
          <p:spPr>
            <a:xfrm>
              <a:off x="6442802" y="6172200"/>
              <a:ext cx="1962150" cy="3048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15000"/>
                </a:lnSpc>
                <a:spcBef>
                  <a:spcPts val="0"/>
                </a:spcBef>
                <a:spcAft>
                  <a:spcPts val="0"/>
                </a:spcAft>
              </a:pPr>
              <a:r>
                <a:rPr lang="en-US" sz="1400" b="1" dirty="0" smtClean="0">
                  <a:solidFill>
                    <a:srgbClr val="C00000"/>
                  </a:solidFill>
                  <a:latin typeface="Arial" pitchFamily="34" charset="0"/>
                  <a:ea typeface="宋体"/>
                  <a:cs typeface="Arial" pitchFamily="34" charset="0"/>
                </a:rPr>
                <a:t>LLM </a:t>
              </a:r>
              <a:r>
                <a:rPr lang="en-US" sz="1400" b="1" dirty="0">
                  <a:solidFill>
                    <a:srgbClr val="C00000"/>
                  </a:solidFill>
                  <a:latin typeface="Arial" pitchFamily="34" charset="0"/>
                  <a:ea typeface="宋体"/>
                  <a:cs typeface="Arial" pitchFamily="34" charset="0"/>
                </a:rPr>
                <a:t>Architecture</a:t>
              </a:r>
            </a:p>
          </p:txBody>
        </p:sp>
        <p:grpSp>
          <p:nvGrpSpPr>
            <p:cNvPr id="115" name="Group 114"/>
            <p:cNvGrpSpPr/>
            <p:nvPr/>
          </p:nvGrpSpPr>
          <p:grpSpPr>
            <a:xfrm>
              <a:off x="7762876" y="4575399"/>
              <a:ext cx="847724" cy="877734"/>
              <a:chOff x="2870536" y="3344806"/>
              <a:chExt cx="847724" cy="877734"/>
            </a:xfrm>
          </p:grpSpPr>
          <p:sp>
            <p:nvSpPr>
              <p:cNvPr id="116" name="矩形 151"/>
              <p:cNvSpPr/>
              <p:nvPr/>
            </p:nvSpPr>
            <p:spPr>
              <a:xfrm>
                <a:off x="2870536" y="3753594"/>
                <a:ext cx="847724" cy="468946"/>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400">
                  <a:latin typeface="Arial" pitchFamily="34" charset="0"/>
                  <a:cs typeface="Arial" pitchFamily="34" charset="0"/>
                </a:endParaRPr>
              </a:p>
            </p:txBody>
          </p:sp>
          <p:sp>
            <p:nvSpPr>
              <p:cNvPr id="117" name="矩形 136"/>
              <p:cNvSpPr/>
              <p:nvPr/>
            </p:nvSpPr>
            <p:spPr>
              <a:xfrm>
                <a:off x="3079225" y="3344806"/>
                <a:ext cx="433387" cy="27303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Arial" pitchFamily="34" charset="0"/>
                  <a:cs typeface="Arial" pitchFamily="34" charset="0"/>
                </a:endParaRPr>
              </a:p>
            </p:txBody>
          </p:sp>
          <p:sp>
            <p:nvSpPr>
              <p:cNvPr id="118" name="文本框 137"/>
              <p:cNvSpPr txBox="1"/>
              <p:nvPr/>
            </p:nvSpPr>
            <p:spPr>
              <a:xfrm>
                <a:off x="3105162" y="3362190"/>
                <a:ext cx="390525" cy="23900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15000"/>
                  </a:lnSpc>
                  <a:spcBef>
                    <a:spcPts val="0"/>
                  </a:spcBef>
                  <a:spcAft>
                    <a:spcPts val="0"/>
                  </a:spcAft>
                </a:pPr>
                <a:r>
                  <a:rPr lang="en-US" sz="1400" b="1">
                    <a:effectLst/>
                    <a:latin typeface="Arial" pitchFamily="34" charset="0"/>
                    <a:ea typeface="宋体"/>
                    <a:cs typeface="Arial" pitchFamily="34" charset="0"/>
                  </a:rPr>
                  <a:t>SPE</a:t>
                </a:r>
                <a:endParaRPr lang="en-US" sz="1400">
                  <a:effectLst/>
                  <a:latin typeface="Arial" pitchFamily="34" charset="0"/>
                  <a:ea typeface="宋体"/>
                  <a:cs typeface="Arial" pitchFamily="34" charset="0"/>
                </a:endParaRPr>
              </a:p>
            </p:txBody>
          </p:sp>
          <p:sp>
            <p:nvSpPr>
              <p:cNvPr id="119" name="文本框 138"/>
              <p:cNvSpPr txBox="1"/>
              <p:nvPr/>
            </p:nvSpPr>
            <p:spPr>
              <a:xfrm>
                <a:off x="2917478" y="3754825"/>
                <a:ext cx="753839" cy="40755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15000"/>
                  </a:lnSpc>
                  <a:spcBef>
                    <a:spcPts val="0"/>
                  </a:spcBef>
                  <a:spcAft>
                    <a:spcPts val="0"/>
                  </a:spcAft>
                </a:pPr>
                <a:r>
                  <a:rPr lang="en-US" sz="1200" b="1">
                    <a:latin typeface="Arial" pitchFamily="34" charset="0"/>
                    <a:ea typeface="宋体"/>
                    <a:cs typeface="Arial" pitchFamily="34" charset="0"/>
                  </a:rPr>
                  <a:t>Local Memory</a:t>
                </a:r>
              </a:p>
            </p:txBody>
          </p:sp>
          <p:sp>
            <p:nvSpPr>
              <p:cNvPr id="120" name="上下箭头 139"/>
              <p:cNvSpPr/>
              <p:nvPr/>
            </p:nvSpPr>
            <p:spPr>
              <a:xfrm>
                <a:off x="3271564" y="3616329"/>
                <a:ext cx="45085" cy="133350"/>
              </a:xfrm>
              <a:prstGeom prst="upDownArrow">
                <a:avLst/>
              </a:prstGeom>
              <a:solidFill>
                <a:schemeClr val="accent1">
                  <a:lumMod val="20000"/>
                  <a:lumOff val="80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400">
                  <a:latin typeface="Arial" pitchFamily="34" charset="0"/>
                  <a:cs typeface="Arial" pitchFamily="34" charset="0"/>
                </a:endParaRPr>
              </a:p>
            </p:txBody>
          </p:sp>
        </p:grpSp>
        <p:sp>
          <p:nvSpPr>
            <p:cNvPr id="55" name="Text Box 7"/>
            <p:cNvSpPr txBox="1">
              <a:spLocks noChangeArrowheads="1"/>
            </p:cNvSpPr>
            <p:nvPr/>
          </p:nvSpPr>
          <p:spPr bwMode="auto">
            <a:xfrm>
              <a:off x="7059978" y="5499816"/>
              <a:ext cx="685800" cy="259854"/>
            </a:xfrm>
            <a:prstGeom prst="rect">
              <a:avLst/>
            </a:prstGeom>
            <a:noFill/>
            <a:ln w="9525">
              <a:noFill/>
              <a:round/>
              <a:headEnd/>
              <a:tailEnd/>
            </a:ln>
          </p:spPr>
          <p:txBody>
            <a:bodyPr lIns="90000" tIns="60840" rIns="90000" bIns="45000"/>
            <a:lstStyle/>
            <a:p>
              <a:pPr algn="ct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200" b="1" dirty="0">
                  <a:solidFill>
                    <a:srgbClr val="C00000"/>
                  </a:solidFill>
                </a:rPr>
                <a:t>DMA</a:t>
              </a:r>
            </a:p>
          </p:txBody>
        </p:sp>
      </p:grpSp>
      <p:grpSp>
        <p:nvGrpSpPr>
          <p:cNvPr id="6" name="Group 5"/>
          <p:cNvGrpSpPr/>
          <p:nvPr/>
        </p:nvGrpSpPr>
        <p:grpSpPr>
          <a:xfrm>
            <a:off x="375312" y="4827482"/>
            <a:ext cx="5638800" cy="1213933"/>
            <a:chOff x="457200" y="4827482"/>
            <a:chExt cx="5638800" cy="1213933"/>
          </a:xfrm>
        </p:grpSpPr>
        <p:sp>
          <p:nvSpPr>
            <p:cNvPr id="5" name="Rounded Rectangle 4"/>
            <p:cNvSpPr/>
            <p:nvPr/>
          </p:nvSpPr>
          <p:spPr>
            <a:xfrm>
              <a:off x="457200" y="4827482"/>
              <a:ext cx="5638800" cy="12139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内容占位符 3"/>
            <p:cNvSpPr txBox="1">
              <a:spLocks/>
            </p:cNvSpPr>
            <p:nvPr/>
          </p:nvSpPr>
          <p:spPr bwMode="auto">
            <a:xfrm>
              <a:off x="665798" y="4827482"/>
              <a:ext cx="5167952" cy="11763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just" rtl="0" eaLnBrk="0" fontAlgn="base" hangingPunct="0">
                <a:spcBef>
                  <a:spcPct val="20000"/>
                </a:spcBef>
                <a:spcAft>
                  <a:spcPct val="0"/>
                </a:spcAft>
                <a:buChar char="–"/>
                <a:defRPr sz="2800">
                  <a:solidFill>
                    <a:srgbClr val="000099"/>
                  </a:solidFill>
                  <a:latin typeface="+mn-lt"/>
                  <a:ea typeface="+mn-ea"/>
                </a:defRPr>
              </a:lvl2pPr>
              <a:lvl3pPr marL="1143000" indent="-228600" algn="just" rtl="0" eaLnBrk="0" fontAlgn="base" hangingPunct="0">
                <a:spcBef>
                  <a:spcPct val="20000"/>
                </a:spcBef>
                <a:spcAft>
                  <a:spcPct val="0"/>
                </a:spcAft>
                <a:buChar char="•"/>
                <a:defRPr sz="2400">
                  <a:solidFill>
                    <a:srgbClr val="CC3300"/>
                  </a:solidFill>
                  <a:latin typeface="+mn-lt"/>
                  <a:ea typeface="+mn-ea"/>
                </a:defRPr>
              </a:lvl3pPr>
              <a:lvl4pPr marL="1600200" indent="-228600" algn="just" rtl="0" eaLnBrk="0" fontAlgn="base" hangingPunct="0">
                <a:spcBef>
                  <a:spcPct val="20000"/>
                </a:spcBef>
                <a:spcAft>
                  <a:spcPct val="0"/>
                </a:spcAft>
                <a:buChar char="–"/>
                <a:defRPr sz="2000">
                  <a:solidFill>
                    <a:srgbClr val="006600"/>
                  </a:solidFill>
                  <a:latin typeface="+mn-lt"/>
                  <a:ea typeface="+mn-ea"/>
                </a:defRPr>
              </a:lvl4pPr>
              <a:lvl5pPr marL="2057400" indent="-228600" algn="just"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114300" lvl="1" indent="0" algn="l">
                <a:buNone/>
              </a:pPr>
              <a:r>
                <a:rPr lang="en-US" sz="2400" dirty="0" smtClean="0">
                  <a:solidFill>
                    <a:srgbClr val="FF0000"/>
                  </a:solidFill>
                  <a:latin typeface="Arial" pitchFamily="34" charset="0"/>
                  <a:cs typeface="Arial" pitchFamily="34" charset="0"/>
                </a:rPr>
                <a:t>They ensure data coherency across different spaces</a:t>
              </a:r>
              <a:r>
                <a:rPr lang="en-US" sz="2400" dirty="0">
                  <a:solidFill>
                    <a:srgbClr val="FF0000"/>
                  </a:solidFill>
                  <a:latin typeface="Arial" pitchFamily="34" charset="0"/>
                  <a:cs typeface="Arial" pitchFamily="34" charset="0"/>
                </a:rPr>
                <a:t>. </a:t>
              </a:r>
              <a:r>
                <a:rPr lang="en-US" sz="2400" dirty="0" smtClean="0">
                  <a:solidFill>
                    <a:srgbClr val="FF0000"/>
                  </a:solidFill>
                  <a:latin typeface="Arial" pitchFamily="34" charset="0"/>
                  <a:cs typeface="Arial" pitchFamily="34" charset="0"/>
                </a:rPr>
                <a:t>What about size </a:t>
              </a:r>
              <a:r>
                <a:rPr lang="en-US" sz="2400" dirty="0">
                  <a:solidFill>
                    <a:srgbClr val="FF0000"/>
                  </a:solidFill>
                  <a:latin typeface="Arial" pitchFamily="34" charset="0"/>
                  <a:cs typeface="Arial" pitchFamily="34" charset="0"/>
                </a:rPr>
                <a:t>of local memory is small?</a:t>
              </a:r>
            </a:p>
            <a:p>
              <a:pPr marL="114300" indent="0" algn="l">
                <a:buNone/>
              </a:pPr>
              <a:endParaRPr lang="en-US" sz="2400" dirty="0">
                <a:solidFill>
                  <a:srgbClr val="FF0000"/>
                </a:solidFill>
                <a:latin typeface="Arial" pitchFamily="34" charset="0"/>
                <a:cs typeface="Arial" pitchFamily="34" charset="0"/>
              </a:endParaRPr>
            </a:p>
          </p:txBody>
        </p:sp>
      </p:grpSp>
      <p:sp>
        <p:nvSpPr>
          <p:cNvPr id="4" name="Slide Number Placeholder 3"/>
          <p:cNvSpPr>
            <a:spLocks noGrp="1"/>
          </p:cNvSpPr>
          <p:nvPr>
            <p:ph type="sldNum" sz="quarter" idx="12"/>
          </p:nvPr>
        </p:nvSpPr>
        <p:spPr/>
        <p:txBody>
          <a:bodyPr/>
          <a:lstStyle/>
          <a:p>
            <a:fld id="{FEFC07C8-73AF-4C93-9657-3F05B2743F4C}" type="slidenum">
              <a:rPr lang="en-US" altLang="zh-CN" smtClean="0"/>
              <a:pPr/>
              <a:t>11</a:t>
            </a:fld>
            <a:endParaRPr lang="en-US" altLang="zh-CN"/>
          </a:p>
        </p:txBody>
      </p:sp>
      <p:sp>
        <p:nvSpPr>
          <p:cNvPr id="32" name="内容占位符 3"/>
          <p:cNvSpPr txBox="1">
            <a:spLocks/>
          </p:cNvSpPr>
          <p:nvPr/>
        </p:nvSpPr>
        <p:spPr>
          <a:xfrm>
            <a:off x="138752" y="899592"/>
            <a:ext cx="8866496" cy="3838456"/>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sz="2400" dirty="0" smtClean="0">
                <a:latin typeface="Arial" pitchFamily="34" charset="0"/>
                <a:cs typeface="Arial" pitchFamily="34" charset="0"/>
              </a:rPr>
              <a:t>Different threads can access vector concurrently, no matter it is in one address space or different spaces.</a:t>
            </a:r>
          </a:p>
          <a:p>
            <a:r>
              <a:rPr lang="en-US" altLang="zh-CN" sz="2400" dirty="0" smtClean="0">
                <a:latin typeface="Arial" pitchFamily="34" charset="0"/>
                <a:cs typeface="Arial" pitchFamily="34" charset="0"/>
              </a:rPr>
              <a:t>They provide </a:t>
            </a:r>
            <a:r>
              <a:rPr lang="en-US" sz="2400" dirty="0">
                <a:latin typeface="Arial" pitchFamily="34" charset="0"/>
                <a:cs typeface="Arial" pitchFamily="34" charset="0"/>
              </a:rPr>
              <a:t>efficient parallel implementations, abstract platform details, provide an interface to programmers to express the parallelism of </a:t>
            </a:r>
            <a:r>
              <a:rPr lang="en-US" sz="2400">
                <a:latin typeface="Arial" pitchFamily="34" charset="0"/>
                <a:cs typeface="Arial" pitchFamily="34" charset="0"/>
              </a:rPr>
              <a:t>the </a:t>
            </a:r>
            <a:r>
              <a:rPr lang="en-US" sz="2400" smtClean="0">
                <a:latin typeface="Arial" pitchFamily="34" charset="0"/>
                <a:cs typeface="Arial" pitchFamily="34" charset="0"/>
              </a:rPr>
              <a:t>problem</a:t>
            </a:r>
            <a:r>
              <a:rPr lang="en-US" altLang="zh-CN" sz="2400" smtClean="0">
                <a:latin typeface="Arial" pitchFamily="34" charset="0"/>
                <a:cs typeface="Arial" pitchFamily="34" charset="0"/>
              </a:rPr>
              <a:t>s</a:t>
            </a:r>
            <a:r>
              <a:rPr lang="en-US" sz="2400" smtClean="0">
                <a:latin typeface="Arial" pitchFamily="34" charset="0"/>
                <a:cs typeface="Arial" pitchFamily="34" charset="0"/>
              </a:rPr>
              <a:t>, </a:t>
            </a:r>
            <a:r>
              <a:rPr lang="en-US" sz="2400" dirty="0">
                <a:latin typeface="Arial" pitchFamily="34" charset="0"/>
                <a:cs typeface="Arial" pitchFamily="34" charset="0"/>
              </a:rPr>
              <a:t>automatically translate from one space to </a:t>
            </a:r>
            <a:r>
              <a:rPr lang="en-US" sz="2400" dirty="0" smtClean="0">
                <a:latin typeface="Arial" pitchFamily="34" charset="0"/>
                <a:cs typeface="Arial" pitchFamily="34" charset="0"/>
              </a:rPr>
              <a:t>another</a:t>
            </a:r>
          </a:p>
          <a:p>
            <a:pPr lvl="1"/>
            <a:r>
              <a:rPr lang="en-US" altLang="zh-CN" sz="2000" dirty="0" smtClean="0">
                <a:latin typeface="Arial" pitchFamily="34" charset="0"/>
                <a:cs typeface="Arial" pitchFamily="34" charset="0"/>
              </a:rPr>
              <a:t>Shared memory</a:t>
            </a:r>
            <a:r>
              <a:rPr lang="en-US" altLang="zh-CN" sz="2000" dirty="0">
                <a:latin typeface="Arial" pitchFamily="34" charset="0"/>
                <a:cs typeface="Arial" pitchFamily="34" charset="0"/>
              </a:rPr>
              <a:t>: </a:t>
            </a:r>
            <a:r>
              <a:rPr lang="en-US" sz="2000" dirty="0">
                <a:latin typeface="Arial" pitchFamily="34" charset="0"/>
                <a:cs typeface="Arial" pitchFamily="34" charset="0"/>
              </a:rPr>
              <a:t>MPTL[Baertschiger2006], MCSTL[Singler2007] and Intel TBB[Intel2006]</a:t>
            </a:r>
          </a:p>
          <a:p>
            <a:pPr lvl="1"/>
            <a:r>
              <a:rPr lang="en-US" sz="2000" dirty="0">
                <a:latin typeface="Arial" pitchFamily="34" charset="0"/>
                <a:cs typeface="Arial" pitchFamily="34" charset="0"/>
              </a:rPr>
              <a:t>Distributed memory: POOMA[Reynders1996], AVTL[Sheffler1995], STAPL[Buss2010] and PSTL[Johnson1998]</a:t>
            </a:r>
          </a:p>
          <a:p>
            <a:pPr lvl="1"/>
            <a:endParaRPr lang="en-US" altLang="zh-CN" sz="2000" dirty="0" smtClean="0">
              <a:latin typeface="Arial" pitchFamily="34" charset="0"/>
              <a:cs typeface="Arial" pitchFamily="34" charset="0"/>
            </a:endParaRPr>
          </a:p>
        </p:txBody>
      </p:sp>
    </p:spTree>
    <p:extLst>
      <p:ext uri="{BB962C8B-B14F-4D97-AF65-F5344CB8AC3E}">
        <p14:creationId xmlns:p14="http://schemas.microsoft.com/office/powerpoint/2010/main" val="30755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0"/>
            <a:ext cx="9144000" cy="762000"/>
          </a:xfrm>
        </p:spPr>
        <p:txBody>
          <a:bodyPr>
            <a:normAutofit/>
          </a:bodyPr>
          <a:lstStyle/>
          <a:p>
            <a:pPr algn="l"/>
            <a:r>
              <a:rPr lang="en-US" dirty="0" smtClean="0"/>
              <a:t>Space Allocation and Reallocation</a:t>
            </a:r>
            <a:endParaRPr lang="en-US" dirty="0"/>
          </a:p>
        </p:txBody>
      </p:sp>
      <p:grpSp>
        <p:nvGrpSpPr>
          <p:cNvPr id="7" name="Group 6"/>
          <p:cNvGrpSpPr/>
          <p:nvPr/>
        </p:nvGrpSpPr>
        <p:grpSpPr>
          <a:xfrm>
            <a:off x="685800" y="5443338"/>
            <a:ext cx="7315200" cy="838200"/>
            <a:chOff x="685800" y="5459104"/>
            <a:chExt cx="7315200" cy="838200"/>
          </a:xfrm>
        </p:grpSpPr>
        <p:sp>
          <p:nvSpPr>
            <p:cNvPr id="5" name="Rounded Rectangle 4"/>
            <p:cNvSpPr/>
            <p:nvPr/>
          </p:nvSpPr>
          <p:spPr>
            <a:xfrm>
              <a:off x="685800" y="5459104"/>
              <a:ext cx="7315200" cy="838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41696" y="5486400"/>
              <a:ext cx="6855603" cy="769441"/>
            </a:xfrm>
            <a:prstGeom prst="rect">
              <a:avLst/>
            </a:prstGeom>
            <a:noFill/>
            <a:ln>
              <a:noFill/>
            </a:ln>
          </p:spPr>
          <p:txBody>
            <a:bodyPr wrap="square" rtlCol="0">
              <a:spAutoFit/>
            </a:bodyPr>
            <a:lstStyle>
              <a:defPPr>
                <a:defRPr lang="en-US"/>
              </a:defPPr>
              <a:lvl1pPr marL="342900" indent="-342900">
                <a:buFont typeface="Calibri" pitchFamily="34" charset="0"/>
                <a:buChar char="−"/>
                <a:defRPr sz="2200">
                  <a:solidFill>
                    <a:schemeClr val="accent2"/>
                  </a:solidFill>
                  <a:latin typeface="Arial" pitchFamily="34" charset="0"/>
                  <a:cs typeface="Arial" pitchFamily="34" charset="0"/>
                </a:defRPr>
              </a:lvl1pPr>
            </a:lstStyle>
            <a:p>
              <a:pPr marL="0" indent="0">
                <a:buNone/>
              </a:pPr>
              <a:r>
                <a:rPr lang="en-US" altLang="zh-CN" dirty="0" smtClean="0">
                  <a:solidFill>
                    <a:srgbClr val="FF0000"/>
                  </a:solidFill>
                  <a:ea typeface="+mn-ea"/>
                </a:rPr>
                <a:t>Unlimited vector requires evicting </a:t>
              </a:r>
              <a:r>
                <a:rPr lang="en-US" altLang="zh-CN" dirty="0">
                  <a:solidFill>
                    <a:srgbClr val="FF0000"/>
                  </a:solidFill>
                  <a:ea typeface="+mn-ea"/>
                </a:rPr>
                <a:t>older </a:t>
              </a:r>
              <a:r>
                <a:rPr lang="en-US" altLang="zh-CN" dirty="0" smtClean="0">
                  <a:solidFill>
                    <a:srgbClr val="FF0000"/>
                  </a:solidFill>
                  <a:ea typeface="+mn-ea"/>
                </a:rPr>
                <a:t>vector data </a:t>
              </a:r>
              <a:r>
                <a:rPr lang="en-US" altLang="zh-CN" dirty="0">
                  <a:solidFill>
                    <a:srgbClr val="FF0000"/>
                  </a:solidFill>
                  <a:ea typeface="+mn-ea"/>
                </a:rPr>
                <a:t>to global </a:t>
              </a:r>
              <a:r>
                <a:rPr lang="en-US" altLang="zh-CN" dirty="0" smtClean="0">
                  <a:solidFill>
                    <a:srgbClr val="FF0000"/>
                  </a:solidFill>
                  <a:ea typeface="+mn-ea"/>
                </a:rPr>
                <a:t>memory and reallocating </a:t>
              </a:r>
              <a:r>
                <a:rPr lang="en-US" altLang="zh-CN" dirty="0">
                  <a:solidFill>
                    <a:srgbClr val="FF0000"/>
                  </a:solidFill>
                  <a:ea typeface="+mn-ea"/>
                </a:rPr>
                <a:t>more global </a:t>
              </a:r>
              <a:r>
                <a:rPr lang="en-US" altLang="zh-CN" dirty="0" smtClean="0">
                  <a:solidFill>
                    <a:srgbClr val="FF0000"/>
                  </a:solidFill>
                  <a:ea typeface="+mn-ea"/>
                </a:rPr>
                <a:t>memory!</a:t>
              </a:r>
              <a:endParaRPr lang="en-US" altLang="zh-CN" dirty="0">
                <a:solidFill>
                  <a:srgbClr val="FF0000"/>
                </a:solidFill>
                <a:ea typeface="+mn-ea"/>
              </a:endParaRPr>
            </a:p>
          </p:txBody>
        </p:sp>
      </p:grpSp>
      <p:sp>
        <p:nvSpPr>
          <p:cNvPr id="11" name="矩形 21"/>
          <p:cNvSpPr/>
          <p:nvPr/>
        </p:nvSpPr>
        <p:spPr>
          <a:xfrm>
            <a:off x="1828720" y="2258704"/>
            <a:ext cx="1500198" cy="2305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2"/>
          <p:cNvSpPr>
            <a:spLocks noChangeArrowheads="1"/>
          </p:cNvSpPr>
          <p:nvPr/>
        </p:nvSpPr>
        <p:spPr bwMode="auto">
          <a:xfrm>
            <a:off x="1828721" y="2509796"/>
            <a:ext cx="1500198" cy="500066"/>
          </a:xfrm>
          <a:prstGeom prst="rect">
            <a:avLst/>
          </a:prstGeom>
          <a:solidFill>
            <a:schemeClr val="accent1">
              <a:lumMod val="20000"/>
              <a:lumOff val="8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2004934" y="2638166"/>
            <a:ext cx="1143008" cy="246221"/>
          </a:xfrm>
          <a:prstGeom prst="rect">
            <a:avLst/>
          </a:prstGeom>
          <a:solidFill>
            <a:schemeClr val="bg1"/>
          </a:solidFill>
        </p:spPr>
        <p:txBody>
          <a:bodyPr wrap="square" lIns="0" tIns="0" rIns="0" bIns="0" rtlCol="0">
            <a:spAutoFit/>
          </a:bodyPr>
          <a:lstStyle>
            <a:defPPr>
              <a:defRPr lang="en-US"/>
            </a:defPPr>
            <a:lvl1pPr algn="ctr">
              <a:defRPr sz="1600">
                <a:latin typeface="Arial" pitchFamily="34" charset="0"/>
                <a:cs typeface="Arial" pitchFamily="34" charset="0"/>
              </a:defRPr>
            </a:lvl1pPr>
          </a:lstStyle>
          <a:p>
            <a:r>
              <a:rPr lang="en-US" dirty="0"/>
              <a:t>Vector Data</a:t>
            </a:r>
          </a:p>
        </p:txBody>
      </p:sp>
      <p:sp>
        <p:nvSpPr>
          <p:cNvPr id="14" name="左大括号 28"/>
          <p:cNvSpPr/>
          <p:nvPr/>
        </p:nvSpPr>
        <p:spPr>
          <a:xfrm>
            <a:off x="1542968" y="2509796"/>
            <a:ext cx="214314" cy="500066"/>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552392" y="2509796"/>
            <a:ext cx="919138" cy="492443"/>
          </a:xfrm>
          <a:prstGeom prst="rect">
            <a:avLst/>
          </a:prstGeom>
          <a:noFill/>
        </p:spPr>
        <p:txBody>
          <a:bodyPr wrap="square" lIns="0" tIns="0" rIns="0" bIns="0" rtlCol="0">
            <a:spAutoFit/>
          </a:bodyPr>
          <a:lstStyle/>
          <a:p>
            <a:pPr algn="ctr"/>
            <a:r>
              <a:rPr lang="en-US" sz="1600" dirty="0">
                <a:latin typeface="Arial" pitchFamily="34" charset="0"/>
                <a:cs typeface="Arial" pitchFamily="34" charset="0"/>
              </a:rPr>
              <a:t>a</a:t>
            </a:r>
            <a:r>
              <a:rPr lang="en-US" sz="1600" dirty="0" smtClean="0">
                <a:latin typeface="Arial" pitchFamily="34" charset="0"/>
                <a:cs typeface="Arial" pitchFamily="34" charset="0"/>
              </a:rPr>
              <a:t>llocated </a:t>
            </a:r>
            <a:r>
              <a:rPr lang="en-US" sz="1600" dirty="0">
                <a:latin typeface="Arial" pitchFamily="34" charset="0"/>
                <a:cs typeface="Arial" pitchFamily="34" charset="0"/>
              </a:rPr>
              <a:t>s</a:t>
            </a:r>
            <a:r>
              <a:rPr lang="en-US" sz="1600" dirty="0" smtClean="0">
                <a:latin typeface="Arial" pitchFamily="34" charset="0"/>
                <a:cs typeface="Arial" pitchFamily="34" charset="0"/>
              </a:rPr>
              <a:t>pace</a:t>
            </a:r>
            <a:endParaRPr lang="en-US" sz="1600" dirty="0">
              <a:latin typeface="Arial" pitchFamily="34" charset="0"/>
              <a:cs typeface="Arial" pitchFamily="34" charset="0"/>
            </a:endParaRPr>
          </a:p>
        </p:txBody>
      </p:sp>
      <p:cxnSp>
        <p:nvCxnSpPr>
          <p:cNvPr id="16" name="直接连接符 31"/>
          <p:cNvCxnSpPr/>
          <p:nvPr/>
        </p:nvCxnSpPr>
        <p:spPr>
          <a:xfrm>
            <a:off x="3328918" y="2509796"/>
            <a:ext cx="5357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33"/>
          <p:cNvCxnSpPr/>
          <p:nvPr/>
        </p:nvCxnSpPr>
        <p:spPr>
          <a:xfrm>
            <a:off x="3328918" y="3009862"/>
            <a:ext cx="53578" cy="15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02330" y="2366920"/>
            <a:ext cx="928694" cy="246221"/>
          </a:xfrm>
          <a:prstGeom prst="rect">
            <a:avLst/>
          </a:prstGeom>
          <a:noFill/>
        </p:spPr>
        <p:txBody>
          <a:bodyPr wrap="square" lIns="0" tIns="0" rIns="0" bIns="0" rtlCol="0">
            <a:spAutoFit/>
          </a:bodyPr>
          <a:lstStyle>
            <a:defPPr>
              <a:defRPr lang="en-US"/>
            </a:defPPr>
            <a:lvl1pPr algn="ctr">
              <a:defRPr sz="1600">
                <a:latin typeface="Arial" pitchFamily="34" charset="0"/>
                <a:cs typeface="Arial" pitchFamily="34" charset="0"/>
              </a:defRPr>
            </a:lvl1pPr>
          </a:lstStyle>
          <a:p>
            <a:r>
              <a:rPr lang="en-US" dirty="0" smtClean="0"/>
              <a:t>0x010100</a:t>
            </a:r>
            <a:endParaRPr lang="en-US" dirty="0"/>
          </a:p>
        </p:txBody>
      </p:sp>
      <p:sp>
        <p:nvSpPr>
          <p:cNvPr id="19" name="TextBox 18"/>
          <p:cNvSpPr txBox="1"/>
          <p:nvPr/>
        </p:nvSpPr>
        <p:spPr>
          <a:xfrm>
            <a:off x="3402330" y="2866986"/>
            <a:ext cx="928694" cy="246221"/>
          </a:xfrm>
          <a:prstGeom prst="rect">
            <a:avLst/>
          </a:prstGeom>
          <a:noFill/>
        </p:spPr>
        <p:txBody>
          <a:bodyPr wrap="square" lIns="0" tIns="0" rIns="0" bIns="0" rtlCol="0">
            <a:spAutoFit/>
          </a:bodyPr>
          <a:lstStyle>
            <a:defPPr>
              <a:defRPr lang="en-US"/>
            </a:defPPr>
            <a:lvl1pPr algn="ctr">
              <a:defRPr sz="1600">
                <a:latin typeface="Arial" pitchFamily="34" charset="0"/>
                <a:cs typeface="Arial" pitchFamily="34" charset="0"/>
              </a:defRPr>
            </a:lvl1pPr>
          </a:lstStyle>
          <a:p>
            <a:r>
              <a:rPr lang="en-US" dirty="0" smtClean="0"/>
              <a:t>0x010200</a:t>
            </a:r>
            <a:endParaRPr lang="en-US" dirty="0"/>
          </a:p>
        </p:txBody>
      </p:sp>
      <p:sp>
        <p:nvSpPr>
          <p:cNvPr id="20" name="TextBox 19"/>
          <p:cNvSpPr txBox="1"/>
          <p:nvPr/>
        </p:nvSpPr>
        <p:spPr>
          <a:xfrm>
            <a:off x="1312027" y="4706644"/>
            <a:ext cx="2528822" cy="553998"/>
          </a:xfrm>
          <a:prstGeom prst="rect">
            <a:avLst/>
          </a:prstGeom>
          <a:noFill/>
        </p:spPr>
        <p:txBody>
          <a:bodyPr wrap="square" lIns="0" tIns="0" rIns="0" bIns="0" rtlCol="0">
            <a:spAutoFit/>
          </a:bodyPr>
          <a:lstStyle>
            <a:defPPr>
              <a:defRPr lang="en-US"/>
            </a:defPPr>
            <a:lvl1pPr algn="ctr">
              <a:defRPr sz="1600">
                <a:latin typeface="Arial" pitchFamily="34" charset="0"/>
                <a:cs typeface="Arial" pitchFamily="34" charset="0"/>
              </a:defRPr>
            </a:lvl1pPr>
          </a:lstStyle>
          <a:p>
            <a:r>
              <a:rPr lang="en-US" sz="1800" dirty="0"/>
              <a:t>(a) When the vector use up the allocated space</a:t>
            </a:r>
          </a:p>
        </p:txBody>
      </p:sp>
      <p:sp>
        <p:nvSpPr>
          <p:cNvPr id="21" name="矩形 39"/>
          <p:cNvSpPr/>
          <p:nvPr/>
        </p:nvSpPr>
        <p:spPr>
          <a:xfrm>
            <a:off x="5743555" y="2258704"/>
            <a:ext cx="1500199" cy="2305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p:cNvSpPr>
            <a:spLocks noChangeArrowheads="1"/>
          </p:cNvSpPr>
          <p:nvPr/>
        </p:nvSpPr>
        <p:spPr bwMode="auto">
          <a:xfrm>
            <a:off x="5743557" y="3516338"/>
            <a:ext cx="1500198" cy="500066"/>
          </a:xfrm>
          <a:prstGeom prst="rect">
            <a:avLst/>
          </a:prstGeom>
          <a:solidFill>
            <a:schemeClr val="accent1">
              <a:lumMod val="20000"/>
              <a:lumOff val="8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5919770" y="3613176"/>
            <a:ext cx="1143008" cy="276999"/>
          </a:xfrm>
          <a:prstGeom prst="rect">
            <a:avLst/>
          </a:prstGeom>
          <a:solidFill>
            <a:schemeClr val="bg1"/>
          </a:solidFill>
        </p:spPr>
        <p:txBody>
          <a:bodyPr wrap="square" lIns="0" tIns="0" rIns="0" bIns="0" rtlCol="0">
            <a:spAutoFit/>
          </a:bodyPr>
          <a:lstStyle/>
          <a:p>
            <a:pPr algn="ctr"/>
            <a:r>
              <a:rPr lang="en-US" sz="1600" dirty="0">
                <a:latin typeface="Arial" pitchFamily="34" charset="0"/>
                <a:cs typeface="Arial" pitchFamily="34" charset="0"/>
              </a:rPr>
              <a:t>Vector</a:t>
            </a:r>
            <a:r>
              <a:rPr lang="en-US" dirty="0" smtClean="0"/>
              <a:t> </a:t>
            </a:r>
            <a:r>
              <a:rPr lang="en-US" sz="1600" dirty="0">
                <a:latin typeface="Arial" pitchFamily="34" charset="0"/>
                <a:cs typeface="Arial" pitchFamily="34" charset="0"/>
              </a:rPr>
              <a:t>Data</a:t>
            </a:r>
          </a:p>
        </p:txBody>
      </p:sp>
      <p:sp>
        <p:nvSpPr>
          <p:cNvPr id="24" name="左大括号 42"/>
          <p:cNvSpPr/>
          <p:nvPr/>
        </p:nvSpPr>
        <p:spPr>
          <a:xfrm>
            <a:off x="5457804" y="3516338"/>
            <a:ext cx="214314" cy="92190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4457672" y="3587776"/>
            <a:ext cx="928694" cy="738664"/>
          </a:xfrm>
          <a:prstGeom prst="rect">
            <a:avLst/>
          </a:prstGeom>
          <a:noFill/>
        </p:spPr>
        <p:txBody>
          <a:bodyPr wrap="square" lIns="0" tIns="0" rIns="0" bIns="0" rtlCol="0">
            <a:spAutoFit/>
          </a:bodyPr>
          <a:lstStyle>
            <a:defPPr>
              <a:defRPr lang="en-US"/>
            </a:defPPr>
            <a:lvl1pPr algn="ctr">
              <a:defRPr sz="1600">
                <a:latin typeface="Arial" pitchFamily="34" charset="0"/>
                <a:cs typeface="Arial" pitchFamily="34" charset="0"/>
              </a:defRPr>
            </a:lvl1pPr>
          </a:lstStyle>
          <a:p>
            <a:r>
              <a:rPr lang="en-US" dirty="0"/>
              <a:t>New </a:t>
            </a:r>
            <a:r>
              <a:rPr lang="en-US" dirty="0" smtClean="0"/>
              <a:t>allocated space</a:t>
            </a:r>
            <a:endParaRPr lang="en-US" dirty="0"/>
          </a:p>
        </p:txBody>
      </p:sp>
      <p:sp>
        <p:nvSpPr>
          <p:cNvPr id="26" name="TextBox 25"/>
          <p:cNvSpPr txBox="1"/>
          <p:nvPr/>
        </p:nvSpPr>
        <p:spPr>
          <a:xfrm>
            <a:off x="7341870" y="3373462"/>
            <a:ext cx="928694" cy="246221"/>
          </a:xfrm>
          <a:prstGeom prst="rect">
            <a:avLst/>
          </a:prstGeom>
          <a:noFill/>
        </p:spPr>
        <p:txBody>
          <a:bodyPr wrap="square" lIns="0" tIns="0" rIns="0" bIns="0" rtlCol="0">
            <a:spAutoFit/>
          </a:bodyPr>
          <a:lstStyle>
            <a:defPPr>
              <a:defRPr lang="en-US"/>
            </a:defPPr>
            <a:lvl1pPr algn="ctr">
              <a:defRPr sz="1600">
                <a:latin typeface="Arial" pitchFamily="34" charset="0"/>
                <a:cs typeface="Arial" pitchFamily="34" charset="0"/>
              </a:defRPr>
            </a:lvl1pPr>
          </a:lstStyle>
          <a:p>
            <a:r>
              <a:rPr lang="en-US" dirty="0" smtClean="0"/>
              <a:t>0x010500</a:t>
            </a:r>
            <a:endParaRPr lang="en-US" dirty="0"/>
          </a:p>
        </p:txBody>
      </p:sp>
      <p:sp>
        <p:nvSpPr>
          <p:cNvPr id="27" name="TextBox 26"/>
          <p:cNvSpPr txBox="1"/>
          <p:nvPr/>
        </p:nvSpPr>
        <p:spPr>
          <a:xfrm>
            <a:off x="7341870" y="3873528"/>
            <a:ext cx="928694" cy="246221"/>
          </a:xfrm>
          <a:prstGeom prst="rect">
            <a:avLst/>
          </a:prstGeom>
          <a:noFill/>
        </p:spPr>
        <p:txBody>
          <a:bodyPr wrap="square" lIns="0" tIns="0" rIns="0" bIns="0" rtlCol="0">
            <a:spAutoFit/>
          </a:bodyPr>
          <a:lstStyle>
            <a:defPPr>
              <a:defRPr lang="en-US"/>
            </a:defPPr>
            <a:lvl1pPr algn="ctr">
              <a:defRPr sz="1600">
                <a:latin typeface="Arial" pitchFamily="34" charset="0"/>
                <a:cs typeface="Arial" pitchFamily="34" charset="0"/>
              </a:defRPr>
            </a:lvl1pPr>
          </a:lstStyle>
          <a:p>
            <a:r>
              <a:rPr lang="en-US" dirty="0"/>
              <a:t>0x010600</a:t>
            </a:r>
          </a:p>
        </p:txBody>
      </p:sp>
      <p:sp>
        <p:nvSpPr>
          <p:cNvPr id="28" name="TextBox 27"/>
          <p:cNvSpPr txBox="1"/>
          <p:nvPr/>
        </p:nvSpPr>
        <p:spPr>
          <a:xfrm>
            <a:off x="5212545" y="4706644"/>
            <a:ext cx="2557458" cy="553998"/>
          </a:xfrm>
          <a:prstGeom prst="rect">
            <a:avLst/>
          </a:prstGeom>
          <a:noFill/>
        </p:spPr>
        <p:txBody>
          <a:bodyPr wrap="square" lIns="0" tIns="0" rIns="0" bIns="0" rtlCol="0">
            <a:spAutoFit/>
          </a:bodyPr>
          <a:lstStyle>
            <a:defPPr>
              <a:defRPr lang="en-US"/>
            </a:defPPr>
            <a:lvl1pPr algn="ctr">
              <a:defRPr sz="1600">
                <a:latin typeface="Arial" pitchFamily="34" charset="0"/>
                <a:cs typeface="Arial" pitchFamily="34" charset="0"/>
              </a:defRPr>
            </a:lvl1pPr>
          </a:lstStyle>
          <a:p>
            <a:r>
              <a:rPr lang="en-US" sz="1800" dirty="0"/>
              <a:t>(b) We allocate a large space and move all data</a:t>
            </a:r>
          </a:p>
        </p:txBody>
      </p:sp>
      <p:cxnSp>
        <p:nvCxnSpPr>
          <p:cNvPr id="29" name="直接连接符 51"/>
          <p:cNvCxnSpPr/>
          <p:nvPr/>
        </p:nvCxnSpPr>
        <p:spPr>
          <a:xfrm>
            <a:off x="7243754" y="3516338"/>
            <a:ext cx="7144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52"/>
          <p:cNvCxnSpPr/>
          <p:nvPr/>
        </p:nvCxnSpPr>
        <p:spPr>
          <a:xfrm>
            <a:off x="7243754" y="4016404"/>
            <a:ext cx="7144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341870" y="4293782"/>
            <a:ext cx="928694" cy="246221"/>
          </a:xfrm>
          <a:prstGeom prst="rect">
            <a:avLst/>
          </a:prstGeom>
          <a:noFill/>
        </p:spPr>
        <p:txBody>
          <a:bodyPr wrap="square" lIns="0" tIns="0" rIns="0" bIns="0" rtlCol="0">
            <a:spAutoFit/>
          </a:bodyPr>
          <a:lstStyle>
            <a:defPPr>
              <a:defRPr lang="en-US"/>
            </a:defPPr>
            <a:lvl1pPr algn="ctr">
              <a:defRPr sz="1600">
                <a:latin typeface="Arial" pitchFamily="34" charset="0"/>
                <a:cs typeface="Arial" pitchFamily="34" charset="0"/>
              </a:defRPr>
            </a:lvl1pPr>
          </a:lstStyle>
          <a:p>
            <a:r>
              <a:rPr lang="en-US" dirty="0"/>
              <a:t>0x010700</a:t>
            </a:r>
          </a:p>
        </p:txBody>
      </p:sp>
      <p:cxnSp>
        <p:nvCxnSpPr>
          <p:cNvPr id="32" name="直接连接符 54"/>
          <p:cNvCxnSpPr/>
          <p:nvPr/>
        </p:nvCxnSpPr>
        <p:spPr>
          <a:xfrm>
            <a:off x="7243754" y="4436658"/>
            <a:ext cx="71446" cy="15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右箭头 55"/>
          <p:cNvSpPr/>
          <p:nvPr/>
        </p:nvSpPr>
        <p:spPr>
          <a:xfrm>
            <a:off x="4229072" y="3173104"/>
            <a:ext cx="642942" cy="234080"/>
          </a:xfrm>
          <a:prstGeom prst="rightArrow">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FEFC07C8-73AF-4C93-9657-3F05B2743F4C}" type="slidenum">
              <a:rPr lang="en-US" altLang="zh-CN" smtClean="0"/>
              <a:pPr/>
              <a:t>12</a:t>
            </a:fld>
            <a:endParaRPr lang="en-US" altLang="zh-CN" dirty="0"/>
          </a:p>
        </p:txBody>
      </p:sp>
      <p:sp>
        <p:nvSpPr>
          <p:cNvPr id="34" name="内容占位符 3"/>
          <p:cNvSpPr txBox="1">
            <a:spLocks/>
          </p:cNvSpPr>
          <p:nvPr/>
        </p:nvSpPr>
        <p:spPr>
          <a:xfrm>
            <a:off x="166048" y="990600"/>
            <a:ext cx="8866496" cy="1409702"/>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sz="2400" dirty="0" err="1" smtClean="0">
                <a:latin typeface="Arial" pitchFamily="34" charset="0"/>
                <a:cs typeface="Arial" pitchFamily="34" charset="0"/>
              </a:rPr>
              <a:t>push_back</a:t>
            </a:r>
            <a:r>
              <a:rPr lang="en-US" altLang="zh-CN" sz="2400" dirty="0" smtClean="0">
                <a:latin typeface="Arial" pitchFamily="34" charset="0"/>
                <a:cs typeface="Arial" pitchFamily="34" charset="0"/>
              </a:rPr>
              <a:t> &amp; insert</a:t>
            </a:r>
          </a:p>
          <a:p>
            <a:pPr lvl="1"/>
            <a:r>
              <a:rPr lang="en-US" altLang="zh-CN" sz="2000" dirty="0" smtClean="0">
                <a:latin typeface="Arial" pitchFamily="34" charset="0"/>
                <a:cs typeface="Arial" pitchFamily="34" charset="0"/>
              </a:rPr>
              <a:t>Adds elements</a:t>
            </a:r>
          </a:p>
          <a:p>
            <a:pPr lvl="1"/>
            <a:r>
              <a:rPr lang="en-US" altLang="zh-CN" sz="2000" dirty="0" smtClean="0">
                <a:latin typeface="Arial" pitchFamily="34" charset="0"/>
                <a:cs typeface="Arial" pitchFamily="34" charset="0"/>
              </a:rPr>
              <a:t>Needs to be re-allocated for a larger space when there is no unused space</a:t>
            </a:r>
          </a:p>
        </p:txBody>
      </p:sp>
    </p:spTree>
    <p:extLst>
      <p:ext uri="{BB962C8B-B14F-4D97-AF65-F5344CB8AC3E}">
        <p14:creationId xmlns:p14="http://schemas.microsoft.com/office/powerpoint/2010/main" val="3921417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0"/>
            <a:ext cx="9144000" cy="762000"/>
          </a:xfrm>
        </p:spPr>
        <p:txBody>
          <a:bodyPr>
            <a:normAutofit/>
          </a:bodyPr>
          <a:lstStyle/>
          <a:p>
            <a:pPr algn="l"/>
            <a:r>
              <a:rPr lang="en-US" dirty="0"/>
              <a:t>Space </a:t>
            </a:r>
            <a:r>
              <a:rPr lang="en-US" dirty="0" smtClean="0"/>
              <a:t>Allocation and Reallocation</a:t>
            </a:r>
            <a:endParaRPr lang="en-US" dirty="0"/>
          </a:p>
        </p:txBody>
      </p:sp>
      <p:sp>
        <p:nvSpPr>
          <p:cNvPr id="5" name="内容占位符 2"/>
          <p:cNvSpPr>
            <a:spLocks noGrp="1"/>
          </p:cNvSpPr>
          <p:nvPr>
            <p:ph idx="1"/>
          </p:nvPr>
        </p:nvSpPr>
        <p:spPr>
          <a:xfrm>
            <a:off x="197068" y="914400"/>
            <a:ext cx="8642132" cy="1600200"/>
          </a:xfrm>
        </p:spPr>
        <p:txBody>
          <a:bodyPr>
            <a:normAutofit fontScale="62500" lnSpcReduction="20000"/>
          </a:bodyPr>
          <a:lstStyle/>
          <a:p>
            <a:r>
              <a:rPr lang="en-US" sz="3800" dirty="0" smtClean="0">
                <a:latin typeface="Arial" pitchFamily="34" charset="0"/>
                <a:cs typeface="Arial" pitchFamily="34" charset="0"/>
              </a:rPr>
              <a:t>Static buffer?</a:t>
            </a:r>
          </a:p>
          <a:p>
            <a:pPr lvl="1"/>
            <a:r>
              <a:rPr lang="en-US" sz="3500" dirty="0" smtClean="0">
                <a:latin typeface="Arial" pitchFamily="34" charset="0"/>
                <a:cs typeface="Arial" pitchFamily="34" charset="0"/>
              </a:rPr>
              <a:t>Small vector -&gt; low utilization; large vector -&gt; overflow</a:t>
            </a:r>
          </a:p>
          <a:p>
            <a:r>
              <a:rPr lang="en-US" sz="3800" dirty="0">
                <a:latin typeface="Arial" pitchFamily="34" charset="0"/>
                <a:cs typeface="Arial" pitchFamily="34" charset="0"/>
              </a:rPr>
              <a:t>SPU thread can’t use </a:t>
            </a:r>
            <a:r>
              <a:rPr lang="en-US" sz="3800" dirty="0" err="1">
                <a:latin typeface="Arial" pitchFamily="34" charset="0"/>
                <a:cs typeface="Arial" pitchFamily="34" charset="0"/>
              </a:rPr>
              <a:t>malloc</a:t>
            </a:r>
            <a:r>
              <a:rPr lang="en-US" sz="3800" dirty="0">
                <a:latin typeface="Arial" pitchFamily="34" charset="0"/>
                <a:cs typeface="Arial" pitchFamily="34" charset="0"/>
              </a:rPr>
              <a:t>() and free() on global </a:t>
            </a:r>
            <a:r>
              <a:rPr lang="en-US" sz="3800" dirty="0" smtClean="0">
                <a:latin typeface="Arial" pitchFamily="34" charset="0"/>
                <a:cs typeface="Arial" pitchFamily="34" charset="0"/>
              </a:rPr>
              <a:t>memory</a:t>
            </a:r>
          </a:p>
          <a:p>
            <a:r>
              <a:rPr lang="en-US" altLang="zh-CN" sz="3800" dirty="0" smtClean="0">
                <a:latin typeface="Arial" pitchFamily="34" charset="0"/>
                <a:cs typeface="Arial" pitchFamily="34" charset="0"/>
              </a:rPr>
              <a:t>Hybrid: DMA + mailbox</a:t>
            </a:r>
            <a:endParaRPr lang="en-US" sz="3800" dirty="0">
              <a:latin typeface="Arial" pitchFamily="34" charset="0"/>
              <a:cs typeface="Arial" pitchFamily="34" charset="0"/>
            </a:endParaRPr>
          </a:p>
        </p:txBody>
      </p:sp>
      <p:sp>
        <p:nvSpPr>
          <p:cNvPr id="11" name="立方体 17"/>
          <p:cNvSpPr/>
          <p:nvPr/>
        </p:nvSpPr>
        <p:spPr>
          <a:xfrm>
            <a:off x="967613" y="2323895"/>
            <a:ext cx="2105315" cy="1369095"/>
          </a:xfrm>
          <a:prstGeom prst="cub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latin typeface="Arial" pitchFamily="34" charset="0"/>
              <a:cs typeface="Arial" pitchFamily="34" charset="0"/>
            </a:endParaRPr>
          </a:p>
        </p:txBody>
      </p:sp>
      <p:sp>
        <p:nvSpPr>
          <p:cNvPr id="12" name="TextBox 20"/>
          <p:cNvSpPr txBox="1"/>
          <p:nvPr/>
        </p:nvSpPr>
        <p:spPr>
          <a:xfrm>
            <a:off x="1152207" y="3321114"/>
            <a:ext cx="1411467" cy="338554"/>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latin typeface="Arial" pitchFamily="34" charset="0"/>
                <a:cs typeface="Arial" pitchFamily="34" charset="0"/>
              </a:rPr>
              <a:t>SPE</a:t>
            </a:r>
            <a:endParaRPr lang="en-US" sz="1600" dirty="0">
              <a:latin typeface="Arial" pitchFamily="34" charset="0"/>
              <a:cs typeface="Arial" pitchFamily="34" charset="0"/>
            </a:endParaRPr>
          </a:p>
        </p:txBody>
      </p:sp>
      <p:sp>
        <p:nvSpPr>
          <p:cNvPr id="13" name="圆柱形 27"/>
          <p:cNvSpPr/>
          <p:nvPr/>
        </p:nvSpPr>
        <p:spPr>
          <a:xfrm>
            <a:off x="5731674" y="2258704"/>
            <a:ext cx="2650326" cy="3409184"/>
          </a:xfrm>
          <a:prstGeom prst="can">
            <a:avLst>
              <a:gd name="adj" fmla="val 15904"/>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Arial" pitchFamily="34" charset="0"/>
              <a:cs typeface="Arial" pitchFamily="34" charset="0"/>
            </a:endParaRPr>
          </a:p>
        </p:txBody>
      </p:sp>
      <p:sp>
        <p:nvSpPr>
          <p:cNvPr id="14" name="TextBox 31"/>
          <p:cNvSpPr txBox="1"/>
          <p:nvPr/>
        </p:nvSpPr>
        <p:spPr>
          <a:xfrm>
            <a:off x="6061749" y="2747020"/>
            <a:ext cx="2056395" cy="1569660"/>
          </a:xfrm>
          <a:prstGeom prst="rect">
            <a:avLst/>
          </a:prstGeom>
          <a:solidFill>
            <a:schemeClr val="bg1">
              <a:lumMod val="85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err="1" smtClean="0">
                <a:latin typeface="Arial" pitchFamily="34" charset="0"/>
                <a:cs typeface="Arial" pitchFamily="34" charset="0"/>
              </a:rPr>
              <a:t>struct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msgStruct</a:t>
            </a:r>
            <a:r>
              <a:rPr lang="en-US" sz="1600" dirty="0" smtClean="0">
                <a:latin typeface="Arial" pitchFamily="34" charset="0"/>
                <a:cs typeface="Arial" pitchFamily="34" charset="0"/>
              </a:rPr>
              <a:t> {</a:t>
            </a:r>
          </a:p>
          <a:p>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int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vector_id</a:t>
            </a:r>
            <a:r>
              <a:rPr lang="en-US" sz="1600" dirty="0" smtClean="0">
                <a:latin typeface="Arial" pitchFamily="34" charset="0"/>
                <a:cs typeface="Arial" pitchFamily="34" charset="0"/>
              </a:rPr>
              <a:t>;</a:t>
            </a:r>
          </a:p>
          <a:p>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int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request_size</a:t>
            </a:r>
            <a:r>
              <a:rPr lang="en-US" sz="1600" dirty="0" smtClean="0">
                <a:latin typeface="Arial" pitchFamily="34" charset="0"/>
                <a:cs typeface="Arial" pitchFamily="34" charset="0"/>
              </a:rPr>
              <a:t>;</a:t>
            </a:r>
          </a:p>
          <a:p>
            <a:r>
              <a:rPr lang="en-US" sz="1600" dirty="0" smtClean="0">
                <a:latin typeface="Arial" pitchFamily="34" charset="0"/>
                <a:cs typeface="Arial" pitchFamily="34" charset="0"/>
              </a:rPr>
              <a:t>    </a:t>
            </a:r>
            <a:r>
              <a:rPr lang="en-US" sz="1600" dirty="0" err="1" smtClean="0">
                <a:latin typeface="Arial" pitchFamily="34" charset="0"/>
                <a:cs typeface="Arial" pitchFamily="34" charset="0"/>
              </a:rPr>
              <a:t>int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data_size</a:t>
            </a:r>
            <a:r>
              <a:rPr lang="en-US" sz="1600" dirty="0" smtClean="0">
                <a:latin typeface="Arial" pitchFamily="34" charset="0"/>
                <a:cs typeface="Arial" pitchFamily="34" charset="0"/>
              </a:rPr>
              <a:t>;</a:t>
            </a:r>
          </a:p>
          <a:p>
            <a:r>
              <a:rPr lang="en-US" sz="1600" dirty="0" smtClean="0">
                <a:latin typeface="Arial" pitchFamily="34" charset="0"/>
                <a:cs typeface="Arial" pitchFamily="34" charset="0"/>
              </a:rPr>
              <a:t>    </a:t>
            </a:r>
            <a:r>
              <a:rPr lang="en-US" sz="1600" dirty="0" err="1" smtClean="0">
                <a:latin typeface="Arial" pitchFamily="34" charset="0"/>
                <a:cs typeface="Arial" pitchFamily="34" charset="0"/>
              </a:rPr>
              <a:t>int</a:t>
            </a:r>
            <a:r>
              <a:rPr lang="en-US" sz="1600" dirty="0" smtClean="0">
                <a:latin typeface="Arial" pitchFamily="34" charset="0"/>
                <a:cs typeface="Arial" pitchFamily="34" charset="0"/>
              </a:rPr>
              <a:t> </a:t>
            </a:r>
            <a:r>
              <a:rPr lang="en-US" sz="1600" dirty="0" err="1" smtClean="0">
                <a:solidFill>
                  <a:srgbClr val="663300"/>
                </a:solidFill>
                <a:latin typeface="Arial" pitchFamily="34" charset="0"/>
                <a:cs typeface="Arial" pitchFamily="34" charset="0"/>
              </a:rPr>
              <a:t>new_gAddr</a:t>
            </a:r>
            <a:r>
              <a:rPr lang="en-US" sz="1600" dirty="0" smtClean="0">
                <a:solidFill>
                  <a:srgbClr val="663300"/>
                </a:solidFill>
                <a:latin typeface="Arial" pitchFamily="34" charset="0"/>
                <a:cs typeface="Arial" pitchFamily="34" charset="0"/>
              </a:rPr>
              <a:t>;</a:t>
            </a:r>
          </a:p>
          <a:p>
            <a:r>
              <a:rPr lang="en-US" sz="1600" dirty="0" smtClean="0">
                <a:latin typeface="Arial" pitchFamily="34" charset="0"/>
                <a:cs typeface="Arial" pitchFamily="34" charset="0"/>
              </a:rPr>
              <a:t>};</a:t>
            </a:r>
          </a:p>
        </p:txBody>
      </p:sp>
      <p:sp>
        <p:nvSpPr>
          <p:cNvPr id="15" name="TextBox 33"/>
          <p:cNvSpPr txBox="1"/>
          <p:nvPr/>
        </p:nvSpPr>
        <p:spPr>
          <a:xfrm>
            <a:off x="1857537" y="4052576"/>
            <a:ext cx="1531375" cy="408317"/>
          </a:xfrm>
          <a:prstGeom prst="rect">
            <a:avLst/>
          </a:prstGeom>
          <a:noFill/>
          <a:effectLst/>
        </p:spPr>
        <p:txBody>
          <a:bodyPr wrap="square" rtlCol="0">
            <a:spAutoFit/>
          </a:bodyPr>
          <a:lstStyle>
            <a:defPPr>
              <a:defRPr lang="en-US"/>
            </a:defPPr>
            <a:lvl1pPr marL="0" algn="ctr" defTabSz="914400" eaLnBrk="1" latinLnBrk="0" hangingPunct="1">
              <a:lnSpc>
                <a:spcPts val="1200"/>
              </a:lnSpc>
              <a:defRPr sz="1600">
                <a:solidFill>
                  <a:srgbClr val="002060"/>
                </a:solidFill>
              </a:defRPr>
            </a:lvl1pPr>
            <a:lvl2pPr defTabSz="914400" eaLnBrk="1" latinLnBrk="0" hangingPunct="1">
              <a:defRPr sz="1800">
                <a:latin typeface="+mn-lt"/>
                <a:cs typeface="+mn-cs"/>
              </a:defRPr>
            </a:lvl2pPr>
            <a:lvl3pPr defTabSz="914400" eaLnBrk="1" latinLnBrk="0" hangingPunct="1">
              <a:defRPr sz="1800">
                <a:latin typeface="+mn-lt"/>
                <a:cs typeface="+mn-cs"/>
              </a:defRPr>
            </a:lvl3pPr>
            <a:lvl4pPr defTabSz="914400" eaLnBrk="1" latinLnBrk="0" hangingPunct="1">
              <a:defRPr sz="1800">
                <a:latin typeface="+mn-lt"/>
                <a:cs typeface="+mn-cs"/>
              </a:defRPr>
            </a:lvl4pPr>
            <a:lvl5pPr defTabSz="914400" eaLnBrk="1" latinLnBrk="0" hangingPunct="1">
              <a:defRPr sz="1800">
                <a:latin typeface="+mn-lt"/>
                <a:cs typeface="+mn-cs"/>
              </a:defRPr>
            </a:lvl5pPr>
            <a:lvl6pPr>
              <a:defRPr sz="1800">
                <a:latin typeface="+mn-lt"/>
                <a:cs typeface="+mn-cs"/>
              </a:defRPr>
            </a:lvl6pPr>
            <a:lvl7pPr>
              <a:defRPr sz="1800">
                <a:latin typeface="+mn-lt"/>
                <a:cs typeface="+mn-cs"/>
              </a:defRPr>
            </a:lvl7pPr>
            <a:lvl8pPr>
              <a:defRPr sz="1800">
                <a:latin typeface="+mn-lt"/>
                <a:cs typeface="+mn-cs"/>
              </a:defRPr>
            </a:lvl8pPr>
            <a:lvl9pPr>
              <a:defRPr sz="1800">
                <a:latin typeface="+mn-lt"/>
                <a:cs typeface="+mn-cs"/>
              </a:defRPr>
            </a:lvl9pPr>
          </a:lstStyle>
          <a:p>
            <a:r>
              <a:rPr lang="en-US" dirty="0"/>
              <a:t>   (2)operation</a:t>
            </a:r>
          </a:p>
          <a:p>
            <a:r>
              <a:rPr lang="en-US" dirty="0"/>
              <a:t>       type</a:t>
            </a:r>
          </a:p>
        </p:txBody>
      </p:sp>
      <p:sp>
        <p:nvSpPr>
          <p:cNvPr id="16" name="TextBox 36"/>
          <p:cNvSpPr txBox="1"/>
          <p:nvPr/>
        </p:nvSpPr>
        <p:spPr>
          <a:xfrm>
            <a:off x="6061749" y="4540397"/>
            <a:ext cx="2056394" cy="369332"/>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latin typeface="Arial" pitchFamily="34" charset="0"/>
                <a:cs typeface="Arial" pitchFamily="34" charset="0"/>
              </a:rPr>
              <a:t>vector data</a:t>
            </a:r>
            <a:endParaRPr lang="en-US" dirty="0">
              <a:latin typeface="Arial" pitchFamily="34" charset="0"/>
              <a:cs typeface="Arial" pitchFamily="34" charset="0"/>
            </a:endParaRPr>
          </a:p>
        </p:txBody>
      </p:sp>
      <p:sp>
        <p:nvSpPr>
          <p:cNvPr id="17" name="TextBox 37"/>
          <p:cNvSpPr txBox="1"/>
          <p:nvPr/>
        </p:nvSpPr>
        <p:spPr>
          <a:xfrm>
            <a:off x="5973626" y="5208379"/>
            <a:ext cx="2166422" cy="338554"/>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latin typeface="Arial" pitchFamily="34" charset="0"/>
                <a:cs typeface="Arial" pitchFamily="34" charset="0"/>
              </a:rPr>
              <a:t>Global Memory</a:t>
            </a:r>
            <a:endParaRPr lang="en-US" sz="1600" dirty="0">
              <a:latin typeface="Arial" pitchFamily="34" charset="0"/>
              <a:cs typeface="Arial" pitchFamily="34" charset="0"/>
            </a:endParaRPr>
          </a:p>
        </p:txBody>
      </p:sp>
      <p:sp>
        <p:nvSpPr>
          <p:cNvPr id="18" name="右箭头 6"/>
          <p:cNvSpPr/>
          <p:nvPr/>
        </p:nvSpPr>
        <p:spPr>
          <a:xfrm>
            <a:off x="3223112" y="2869348"/>
            <a:ext cx="2429714" cy="66699"/>
          </a:xfrm>
          <a:prstGeom prst="rightArrow">
            <a:avLst/>
          </a:prstGeom>
          <a:solidFill>
            <a:srgbClr val="009900"/>
          </a:solidFill>
          <a:ln w="3175">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Arial" pitchFamily="34" charset="0"/>
              <a:cs typeface="Arial" pitchFamily="34" charset="0"/>
            </a:endParaRPr>
          </a:p>
        </p:txBody>
      </p:sp>
      <p:cxnSp>
        <p:nvCxnSpPr>
          <p:cNvPr id="19" name="直接箭头连接符 8"/>
          <p:cNvCxnSpPr/>
          <p:nvPr/>
        </p:nvCxnSpPr>
        <p:spPr>
          <a:xfrm flipV="1">
            <a:off x="3072928" y="4914445"/>
            <a:ext cx="2624445" cy="753443"/>
          </a:xfrm>
          <a:prstGeom prst="straightConnector1">
            <a:avLst/>
          </a:prstGeom>
          <a:ln w="25400" cmpd="sng">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42"/>
          <p:cNvSpPr txBox="1"/>
          <p:nvPr/>
        </p:nvSpPr>
        <p:spPr>
          <a:xfrm>
            <a:off x="762000" y="4055018"/>
            <a:ext cx="1135874" cy="40011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200"/>
              </a:lnSpc>
            </a:pPr>
            <a:r>
              <a:rPr lang="en-US" sz="1600" dirty="0" smtClean="0">
                <a:solidFill>
                  <a:srgbClr val="002060"/>
                </a:solidFill>
                <a:latin typeface="Arial" pitchFamily="34" charset="0"/>
                <a:cs typeface="Arial" pitchFamily="34" charset="0"/>
              </a:rPr>
              <a:t>(4) </a:t>
            </a:r>
            <a:r>
              <a:rPr lang="en-US" altLang="zh-CN" sz="1600" dirty="0">
                <a:solidFill>
                  <a:srgbClr val="002060"/>
                </a:solidFill>
                <a:latin typeface="Arial" pitchFamily="34" charset="0"/>
                <a:cs typeface="Arial" pitchFamily="34" charset="0"/>
              </a:rPr>
              <a:t>r</a:t>
            </a:r>
            <a:r>
              <a:rPr lang="en-US" sz="1600" dirty="0" smtClean="0">
                <a:solidFill>
                  <a:srgbClr val="002060"/>
                </a:solidFill>
                <a:latin typeface="Arial" pitchFamily="34" charset="0"/>
                <a:cs typeface="Arial" pitchFamily="34" charset="0"/>
              </a:rPr>
              <a:t>estart </a:t>
            </a:r>
          </a:p>
          <a:p>
            <a:pPr algn="ctr">
              <a:lnSpc>
                <a:spcPts val="1200"/>
              </a:lnSpc>
            </a:pPr>
            <a:r>
              <a:rPr lang="en-US" sz="1600" dirty="0" smtClean="0">
                <a:solidFill>
                  <a:srgbClr val="002060"/>
                </a:solidFill>
                <a:latin typeface="Arial" pitchFamily="34" charset="0"/>
                <a:cs typeface="Arial" pitchFamily="34" charset="0"/>
              </a:rPr>
              <a:t>     signal</a:t>
            </a:r>
            <a:endParaRPr lang="en-US" sz="1600" dirty="0">
              <a:solidFill>
                <a:srgbClr val="002060"/>
              </a:solidFill>
              <a:latin typeface="Arial" pitchFamily="34" charset="0"/>
              <a:cs typeface="Arial" pitchFamily="34" charset="0"/>
            </a:endParaRPr>
          </a:p>
        </p:txBody>
      </p:sp>
      <p:sp>
        <p:nvSpPr>
          <p:cNvPr id="21" name="右箭头 45"/>
          <p:cNvSpPr/>
          <p:nvPr/>
        </p:nvSpPr>
        <p:spPr>
          <a:xfrm rot="5400000">
            <a:off x="1543365" y="4296628"/>
            <a:ext cx="1137932" cy="63197"/>
          </a:xfrm>
          <a:prstGeom prst="rightArrow">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latin typeface="Arial" pitchFamily="34" charset="0"/>
              <a:cs typeface="Arial" pitchFamily="34" charset="0"/>
            </a:endParaRPr>
          </a:p>
        </p:txBody>
      </p:sp>
      <p:sp>
        <p:nvSpPr>
          <p:cNvPr id="22" name="右箭头 46"/>
          <p:cNvSpPr/>
          <p:nvPr/>
        </p:nvSpPr>
        <p:spPr>
          <a:xfrm rot="16200000">
            <a:off x="1290685" y="4290003"/>
            <a:ext cx="1151179" cy="63197"/>
          </a:xfrm>
          <a:prstGeom prst="rightArrow">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latin typeface="Arial" pitchFamily="34" charset="0"/>
              <a:cs typeface="Arial" pitchFamily="34" charset="0"/>
            </a:endParaRPr>
          </a:p>
        </p:txBody>
      </p:sp>
      <p:sp>
        <p:nvSpPr>
          <p:cNvPr id="23" name="TextBox 47"/>
          <p:cNvSpPr txBox="1"/>
          <p:nvPr/>
        </p:nvSpPr>
        <p:spPr>
          <a:xfrm>
            <a:off x="3329949" y="2459987"/>
            <a:ext cx="2154504" cy="408317"/>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200"/>
              </a:lnSpc>
            </a:pPr>
            <a:r>
              <a:rPr lang="en-US" sz="1600" dirty="0" smtClean="0">
                <a:solidFill>
                  <a:srgbClr val="009900"/>
                </a:solidFill>
                <a:latin typeface="Arial" pitchFamily="34" charset="0"/>
                <a:cs typeface="Arial" pitchFamily="34" charset="0"/>
              </a:rPr>
              <a:t>(1) transfer parameters by DMA</a:t>
            </a:r>
            <a:endParaRPr lang="en-US" sz="1600" dirty="0">
              <a:solidFill>
                <a:srgbClr val="009900"/>
              </a:solidFill>
              <a:latin typeface="Arial" pitchFamily="34" charset="0"/>
              <a:cs typeface="Arial" pitchFamily="34" charset="0"/>
            </a:endParaRPr>
          </a:p>
        </p:txBody>
      </p:sp>
      <p:sp>
        <p:nvSpPr>
          <p:cNvPr id="24" name="TextBox 52"/>
          <p:cNvSpPr txBox="1"/>
          <p:nvPr/>
        </p:nvSpPr>
        <p:spPr>
          <a:xfrm>
            <a:off x="1152207" y="2797048"/>
            <a:ext cx="1408352" cy="338554"/>
          </a:xfrm>
          <a:prstGeom prst="rect">
            <a:avLst/>
          </a:prstGeom>
          <a:solidFill>
            <a:schemeClr val="accent2">
              <a:lumMod val="60000"/>
              <a:lumOff val="40000"/>
            </a:schemeClr>
          </a:solidFill>
          <a:effectLst>
            <a:outerShdw blurRad="50800" dist="38100" dir="2700000" algn="tl" rotWithShape="0">
              <a:prstClr val="black">
                <a:alpha val="40000"/>
              </a:prstClr>
            </a:outerShdw>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latin typeface="Arial" pitchFamily="34" charset="0"/>
                <a:cs typeface="Arial" pitchFamily="34" charset="0"/>
              </a:rPr>
              <a:t>SPE thread</a:t>
            </a:r>
            <a:endParaRPr lang="en-US" sz="1600" dirty="0">
              <a:latin typeface="Arial" pitchFamily="34" charset="0"/>
              <a:cs typeface="Arial" pitchFamily="34" charset="0"/>
            </a:endParaRPr>
          </a:p>
        </p:txBody>
      </p:sp>
      <p:sp>
        <p:nvSpPr>
          <p:cNvPr id="31" name="立方体 21"/>
          <p:cNvSpPr/>
          <p:nvPr/>
        </p:nvSpPr>
        <p:spPr>
          <a:xfrm>
            <a:off x="962184" y="4914092"/>
            <a:ext cx="2110742" cy="1422711"/>
          </a:xfrm>
          <a:prstGeom prst="cube">
            <a:avLst>
              <a:gd name="adj" fmla="val 22082"/>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Arial" pitchFamily="34" charset="0"/>
              <a:cs typeface="Arial" pitchFamily="34" charset="0"/>
            </a:endParaRPr>
          </a:p>
        </p:txBody>
      </p:sp>
      <p:sp>
        <p:nvSpPr>
          <p:cNvPr id="32" name="TextBox 22"/>
          <p:cNvSpPr txBox="1"/>
          <p:nvPr/>
        </p:nvSpPr>
        <p:spPr>
          <a:xfrm>
            <a:off x="1201242" y="6012381"/>
            <a:ext cx="1388931" cy="338554"/>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latin typeface="Arial" pitchFamily="34" charset="0"/>
                <a:cs typeface="Arial" pitchFamily="34" charset="0"/>
              </a:rPr>
              <a:t>PPE</a:t>
            </a:r>
            <a:endParaRPr lang="en-US" sz="1400" dirty="0">
              <a:latin typeface="Arial" pitchFamily="34" charset="0"/>
              <a:cs typeface="Arial" pitchFamily="34" charset="0"/>
            </a:endParaRPr>
          </a:p>
        </p:txBody>
      </p:sp>
      <p:sp>
        <p:nvSpPr>
          <p:cNvPr id="33" name="TextBox 53"/>
          <p:cNvSpPr txBox="1"/>
          <p:nvPr/>
        </p:nvSpPr>
        <p:spPr>
          <a:xfrm>
            <a:off x="1152207" y="5478574"/>
            <a:ext cx="1408352" cy="338554"/>
          </a:xfrm>
          <a:prstGeom prst="rect">
            <a:avLst/>
          </a:prstGeom>
          <a:solidFill>
            <a:schemeClr val="accent2">
              <a:lumMod val="60000"/>
              <a:lumOff val="40000"/>
            </a:schemeClr>
          </a:solidFill>
          <a:effectLst>
            <a:outerShdw blurRad="50800" dist="38100" dir="2700000" algn="tl" rotWithShape="0">
              <a:prstClr val="black">
                <a:alpha val="40000"/>
              </a:prstClr>
            </a:outerShdw>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latin typeface="Arial" pitchFamily="34" charset="0"/>
                <a:cs typeface="Arial" pitchFamily="34" charset="0"/>
              </a:rPr>
              <a:t>PPE thread</a:t>
            </a:r>
            <a:endParaRPr lang="en-US" sz="1600" dirty="0">
              <a:latin typeface="Arial" pitchFamily="34" charset="0"/>
              <a:cs typeface="Arial" pitchFamily="34" charset="0"/>
            </a:endParaRPr>
          </a:p>
        </p:txBody>
      </p:sp>
      <p:sp>
        <p:nvSpPr>
          <p:cNvPr id="26" name="TextBox 81"/>
          <p:cNvSpPr txBox="1"/>
          <p:nvPr/>
        </p:nvSpPr>
        <p:spPr>
          <a:xfrm rot="20660396">
            <a:off x="3387362" y="5357701"/>
            <a:ext cx="2166422" cy="553998"/>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200"/>
              </a:lnSpc>
            </a:pPr>
            <a:r>
              <a:rPr lang="en-US" sz="1600" dirty="0" smtClean="0">
                <a:latin typeface="Arial" pitchFamily="34" charset="0"/>
                <a:cs typeface="Arial" pitchFamily="34" charset="0"/>
              </a:rPr>
              <a:t>(3) </a:t>
            </a:r>
            <a:r>
              <a:rPr lang="en-US" sz="1600" dirty="0">
                <a:latin typeface="Arial" pitchFamily="34" charset="0"/>
                <a:cs typeface="Arial" pitchFamily="34" charset="0"/>
              </a:rPr>
              <a:t>o</a:t>
            </a:r>
            <a:r>
              <a:rPr lang="en-US" sz="1600" dirty="0" smtClean="0">
                <a:latin typeface="Arial" pitchFamily="34" charset="0"/>
                <a:cs typeface="Arial" pitchFamily="34" charset="0"/>
              </a:rPr>
              <a:t>perate on vector,</a:t>
            </a:r>
          </a:p>
          <a:p>
            <a:pPr algn="ctr">
              <a:lnSpc>
                <a:spcPts val="1200"/>
              </a:lnSpc>
            </a:pPr>
            <a:r>
              <a:rPr lang="en-US" sz="1600" dirty="0" smtClean="0">
                <a:latin typeface="Arial" pitchFamily="34" charset="0"/>
                <a:cs typeface="Arial" pitchFamily="34" charset="0"/>
              </a:rPr>
              <a:t>update </a:t>
            </a:r>
            <a:r>
              <a:rPr lang="en-US" sz="1600" dirty="0" err="1" smtClean="0">
                <a:solidFill>
                  <a:srgbClr val="663300"/>
                </a:solidFill>
                <a:latin typeface="Arial" pitchFamily="34" charset="0"/>
                <a:cs typeface="Arial" pitchFamily="34" charset="0"/>
              </a:rPr>
              <a:t>new_gAddr</a:t>
            </a:r>
            <a:r>
              <a:rPr lang="en-US" sz="1600" dirty="0" smtClean="0">
                <a:latin typeface="Arial" pitchFamily="34" charset="0"/>
                <a:cs typeface="Arial" pitchFamily="34" charset="0"/>
              </a:rPr>
              <a:t> </a:t>
            </a:r>
          </a:p>
          <a:p>
            <a:pPr algn="ctr">
              <a:lnSpc>
                <a:spcPts val="1200"/>
              </a:lnSpc>
            </a:pPr>
            <a:r>
              <a:rPr lang="en-US" sz="1600" dirty="0" smtClean="0">
                <a:latin typeface="Arial" pitchFamily="34" charset="0"/>
                <a:cs typeface="Arial" pitchFamily="34" charset="0"/>
              </a:rPr>
              <a:t>in the data structure</a:t>
            </a:r>
            <a:endParaRPr lang="en-US" sz="1600" dirty="0">
              <a:latin typeface="Arial" pitchFamily="34" charset="0"/>
              <a:cs typeface="Arial" pitchFamily="34" charset="0"/>
            </a:endParaRPr>
          </a:p>
        </p:txBody>
      </p:sp>
      <p:sp>
        <p:nvSpPr>
          <p:cNvPr id="27" name="右箭头 84"/>
          <p:cNvSpPr/>
          <p:nvPr/>
        </p:nvSpPr>
        <p:spPr>
          <a:xfrm rot="10800000">
            <a:off x="3223112" y="3064485"/>
            <a:ext cx="2415015" cy="66699"/>
          </a:xfrm>
          <a:prstGeom prst="rightArrow">
            <a:avLst/>
          </a:prstGeom>
          <a:solidFill>
            <a:srgbClr val="009900"/>
          </a:solidFill>
          <a:ln w="3175">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8" name="TextBox 85"/>
          <p:cNvSpPr txBox="1"/>
          <p:nvPr/>
        </p:nvSpPr>
        <p:spPr>
          <a:xfrm rot="162">
            <a:off x="3441687" y="3195871"/>
            <a:ext cx="1992207" cy="408317"/>
          </a:xfrm>
          <a:prstGeom prst="rect">
            <a:avLst/>
          </a:prstGeom>
          <a:noFill/>
          <a:effectLst/>
        </p:spPr>
        <p:txBody>
          <a:bodyPr wrap="square" rtlCol="0">
            <a:spAutoFit/>
          </a:bodyPr>
          <a:lstStyle>
            <a:defPPr>
              <a:defRPr lang="en-US"/>
            </a:defPPr>
            <a:lvl1pPr marL="0" algn="ctr" defTabSz="914400" eaLnBrk="1" latinLnBrk="0" hangingPunct="1">
              <a:lnSpc>
                <a:spcPts val="1200"/>
              </a:lnSpc>
              <a:defRPr sz="1600">
                <a:solidFill>
                  <a:schemeClr val="accent4"/>
                </a:solidFill>
                <a:latin typeface="Arial" pitchFamily="34" charset="0"/>
                <a:ea typeface="+mn-ea"/>
                <a:cs typeface="Arial" pitchFamily="34" charset="0"/>
              </a:defRPr>
            </a:lvl1pPr>
            <a:lvl2pPr defTabSz="914400" eaLnBrk="1" latinLnBrk="0" hangingPunct="1">
              <a:defRPr sz="1800">
                <a:latin typeface="+mn-lt"/>
                <a:ea typeface="+mn-ea"/>
              </a:defRPr>
            </a:lvl2pPr>
            <a:lvl3pPr defTabSz="914400" eaLnBrk="1" latinLnBrk="0" hangingPunct="1">
              <a:defRPr sz="1800">
                <a:latin typeface="+mn-lt"/>
                <a:ea typeface="+mn-ea"/>
              </a:defRPr>
            </a:lvl3pPr>
            <a:lvl4pPr defTabSz="914400" eaLnBrk="1" latinLnBrk="0" hangingPunct="1">
              <a:defRPr sz="1800">
                <a:latin typeface="+mn-lt"/>
                <a:ea typeface="+mn-ea"/>
              </a:defRPr>
            </a:lvl4pPr>
            <a:lvl5pPr defTabSz="914400" eaLnBrk="1" latinLnBrk="0" hangingPunct="1">
              <a:defRPr sz="1800">
                <a:latin typeface="+mn-lt"/>
                <a:ea typeface="+mn-ea"/>
              </a:defRPr>
            </a:lvl5pPr>
            <a:lvl6pPr>
              <a:defRPr sz="1800">
                <a:latin typeface="+mn-lt"/>
                <a:ea typeface="+mn-ea"/>
              </a:defRPr>
            </a:lvl6pPr>
            <a:lvl7pPr>
              <a:defRPr sz="1800">
                <a:latin typeface="+mn-lt"/>
                <a:ea typeface="+mn-ea"/>
              </a:defRPr>
            </a:lvl7pPr>
            <a:lvl8pPr>
              <a:defRPr sz="1800">
                <a:latin typeface="+mn-lt"/>
                <a:ea typeface="+mn-ea"/>
              </a:defRPr>
            </a:lvl8pPr>
            <a:lvl9pPr>
              <a:defRPr sz="1800">
                <a:latin typeface="+mn-lt"/>
                <a:ea typeface="+mn-ea"/>
              </a:defRPr>
            </a:lvl9pPr>
          </a:lstStyle>
          <a:p>
            <a:r>
              <a:rPr lang="en-US" dirty="0">
                <a:solidFill>
                  <a:srgbClr val="009900"/>
                </a:solidFill>
              </a:rPr>
              <a:t>(5) get new vector address by DMA</a:t>
            </a:r>
          </a:p>
        </p:txBody>
      </p:sp>
      <p:sp>
        <p:nvSpPr>
          <p:cNvPr id="29" name="Oval 28"/>
          <p:cNvSpPr/>
          <p:nvPr/>
        </p:nvSpPr>
        <p:spPr>
          <a:xfrm>
            <a:off x="762000" y="3867162"/>
            <a:ext cx="2488408" cy="665934"/>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0" name="TextBox 29"/>
          <p:cNvSpPr txBox="1"/>
          <p:nvPr/>
        </p:nvSpPr>
        <p:spPr>
          <a:xfrm>
            <a:off x="1231390" y="4512512"/>
            <a:ext cx="1577760" cy="338554"/>
          </a:xfrm>
          <a:prstGeom prst="rect">
            <a:avLst/>
          </a:prstGeom>
          <a:noFill/>
        </p:spPr>
        <p:txBody>
          <a:bodyPr wrap="square" rtlCol="0">
            <a:spAutoFit/>
          </a:bodyPr>
          <a:lstStyle/>
          <a:p>
            <a:pPr algn="ctr"/>
            <a:r>
              <a:rPr lang="en-US" sz="1600" dirty="0">
                <a:solidFill>
                  <a:srgbClr val="FF0000"/>
                </a:solidFill>
                <a:latin typeface="Arial" pitchFamily="34" charset="0"/>
                <a:cs typeface="Arial" pitchFamily="34" charset="0"/>
              </a:rPr>
              <a:t>m</a:t>
            </a:r>
            <a:r>
              <a:rPr lang="en-US" sz="1600" dirty="0" smtClean="0">
                <a:solidFill>
                  <a:srgbClr val="FF0000"/>
                </a:solidFill>
                <a:latin typeface="Arial" pitchFamily="34" charset="0"/>
                <a:cs typeface="Arial" pitchFamily="34" charset="0"/>
              </a:rPr>
              <a:t>ailbox based</a:t>
            </a:r>
            <a:endParaRPr lang="en-US" sz="1600" dirty="0">
              <a:solidFill>
                <a:srgbClr val="FF0000"/>
              </a:solidFill>
              <a:latin typeface="Arial" pitchFamily="34" charset="0"/>
              <a:cs typeface="Arial" pitchFamily="34" charset="0"/>
            </a:endParaRPr>
          </a:p>
        </p:txBody>
      </p:sp>
      <p:sp>
        <p:nvSpPr>
          <p:cNvPr id="2" name="Slide Number Placeholder 1"/>
          <p:cNvSpPr>
            <a:spLocks noGrp="1"/>
          </p:cNvSpPr>
          <p:nvPr>
            <p:ph type="sldNum" sz="quarter" idx="12"/>
          </p:nvPr>
        </p:nvSpPr>
        <p:spPr>
          <a:xfrm>
            <a:off x="612648" y="6353488"/>
            <a:ext cx="1292352" cy="365760"/>
          </a:xfrm>
        </p:spPr>
        <p:txBody>
          <a:bodyPr/>
          <a:lstStyle/>
          <a:p>
            <a:fld id="{FEFC07C8-73AF-4C93-9657-3F05B2743F4C}" type="slidenum">
              <a:rPr lang="en-US" altLang="zh-CN" smtClean="0"/>
              <a:pPr/>
              <a:t>13</a:t>
            </a:fld>
            <a:endParaRPr lang="en-US" altLang="zh-CN" dirty="0"/>
          </a:p>
        </p:txBody>
      </p:sp>
    </p:spTree>
    <p:extLst>
      <p:ext uri="{BB962C8B-B14F-4D97-AF65-F5344CB8AC3E}">
        <p14:creationId xmlns:p14="http://schemas.microsoft.com/office/powerpoint/2010/main" val="3842030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P spid="21" grpId="0" animBg="1"/>
      <p:bldP spid="22" grpId="0" animBg="1"/>
      <p:bldP spid="23" grpId="0"/>
      <p:bldP spid="26" grpId="0"/>
      <p:bldP spid="27" grpId="0" animBg="1"/>
      <p:bldP spid="28" grpId="0"/>
      <p:bldP spid="29" grpId="0" animBg="1"/>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0"/>
            <a:ext cx="9143999" cy="762000"/>
          </a:xfrm>
        </p:spPr>
        <p:txBody>
          <a:bodyPr>
            <a:normAutofit/>
          </a:bodyPr>
          <a:lstStyle/>
          <a:p>
            <a:pPr algn="l"/>
            <a:r>
              <a:rPr lang="en-US" dirty="0"/>
              <a:t>Element </a:t>
            </a:r>
            <a:r>
              <a:rPr lang="en-US" dirty="0" smtClean="0"/>
              <a:t>Retrieving</a:t>
            </a:r>
            <a:endParaRPr lang="en-US" dirty="0"/>
          </a:p>
        </p:txBody>
      </p:sp>
      <p:sp>
        <p:nvSpPr>
          <p:cNvPr id="83" name="TextBox 82"/>
          <p:cNvSpPr txBox="1"/>
          <p:nvPr/>
        </p:nvSpPr>
        <p:spPr>
          <a:xfrm>
            <a:off x="763097" y="4256156"/>
            <a:ext cx="6450381" cy="400110"/>
          </a:xfrm>
          <a:prstGeom prst="rect">
            <a:avLst/>
          </a:prstGeom>
          <a:noFill/>
        </p:spPr>
        <p:txBody>
          <a:bodyPr wrap="square" rtlCol="0">
            <a:spAutoFit/>
          </a:bodyPr>
          <a:lstStyle/>
          <a:p>
            <a:r>
              <a:rPr lang="en-US" sz="2000" dirty="0">
                <a:solidFill>
                  <a:srgbClr val="C00000"/>
                </a:solidFill>
                <a:latin typeface="Arial" pitchFamily="34" charset="0"/>
                <a:cs typeface="Arial" pitchFamily="34" charset="0"/>
              </a:rPr>
              <a:t>133th </a:t>
            </a:r>
            <a:r>
              <a:rPr lang="en-US" sz="2000" dirty="0" smtClean="0">
                <a:solidFill>
                  <a:srgbClr val="C00000"/>
                </a:solidFill>
                <a:latin typeface="Arial" pitchFamily="34" charset="0"/>
                <a:cs typeface="Arial" pitchFamily="34" charset="0"/>
              </a:rPr>
              <a:t>element</a:t>
            </a:r>
            <a:r>
              <a:rPr lang="en-US" sz="2000" dirty="0">
                <a:solidFill>
                  <a:srgbClr val="C00000"/>
                </a:solidFill>
                <a:latin typeface="Arial" pitchFamily="34" charset="0"/>
                <a:cs typeface="Arial" pitchFamily="34" charset="0"/>
              </a:rPr>
              <a:t>:</a:t>
            </a:r>
            <a:r>
              <a:rPr lang="en-US" sz="2000" dirty="0" smtClean="0">
                <a:solidFill>
                  <a:srgbClr val="C00000"/>
                </a:solidFill>
                <a:latin typeface="Arial" pitchFamily="34" charset="0"/>
                <a:cs typeface="Arial" pitchFamily="34" charset="0"/>
              </a:rPr>
              <a:t> block index = 128 = 133 / 16 * 16</a:t>
            </a:r>
            <a:endParaRPr lang="en-US" sz="2000" dirty="0">
              <a:solidFill>
                <a:srgbClr val="C00000"/>
              </a:solidFill>
              <a:latin typeface="Arial" pitchFamily="34" charset="0"/>
              <a:cs typeface="Arial" pitchFamily="34" charset="0"/>
            </a:endParaRPr>
          </a:p>
        </p:txBody>
      </p:sp>
      <p:sp>
        <p:nvSpPr>
          <p:cNvPr id="67" name="矩形 58"/>
          <p:cNvSpPr/>
          <p:nvPr/>
        </p:nvSpPr>
        <p:spPr>
          <a:xfrm>
            <a:off x="807688" y="2797083"/>
            <a:ext cx="7597249" cy="8097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latin typeface="Arial" pitchFamily="34" charset="0"/>
              <a:cs typeface="Arial" pitchFamily="34" charset="0"/>
            </a:endParaRPr>
          </a:p>
        </p:txBody>
      </p:sp>
      <p:sp>
        <p:nvSpPr>
          <p:cNvPr id="68" name="矩形 93"/>
          <p:cNvSpPr/>
          <p:nvPr/>
        </p:nvSpPr>
        <p:spPr>
          <a:xfrm>
            <a:off x="807688" y="2797083"/>
            <a:ext cx="925017" cy="8097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latin typeface="Arial" pitchFamily="34" charset="0"/>
              <a:cs typeface="Arial" pitchFamily="34" charset="0"/>
            </a:endParaRPr>
          </a:p>
        </p:txBody>
      </p:sp>
      <p:sp>
        <p:nvSpPr>
          <p:cNvPr id="69" name="矩形 95"/>
          <p:cNvSpPr/>
          <p:nvPr/>
        </p:nvSpPr>
        <p:spPr>
          <a:xfrm>
            <a:off x="1732753" y="2797083"/>
            <a:ext cx="925017" cy="8097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latin typeface="Arial" pitchFamily="34" charset="0"/>
              <a:cs typeface="Arial" pitchFamily="34" charset="0"/>
            </a:endParaRPr>
          </a:p>
        </p:txBody>
      </p:sp>
      <p:sp>
        <p:nvSpPr>
          <p:cNvPr id="70" name="矩形 97"/>
          <p:cNvSpPr/>
          <p:nvPr/>
        </p:nvSpPr>
        <p:spPr>
          <a:xfrm>
            <a:off x="3379123" y="2797083"/>
            <a:ext cx="925017" cy="8097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latin typeface="Arial" pitchFamily="34" charset="0"/>
              <a:cs typeface="Arial" pitchFamily="34" charset="0"/>
            </a:endParaRPr>
          </a:p>
        </p:txBody>
      </p:sp>
      <p:sp>
        <p:nvSpPr>
          <p:cNvPr id="71" name="TextBox 70"/>
          <p:cNvSpPr txBox="1"/>
          <p:nvPr/>
        </p:nvSpPr>
        <p:spPr>
          <a:xfrm>
            <a:off x="2459781" y="2942154"/>
            <a:ext cx="1144693" cy="461665"/>
          </a:xfrm>
          <a:prstGeom prst="rect">
            <a:avLst/>
          </a:prstGeom>
          <a:noFill/>
        </p:spPr>
        <p:txBody>
          <a:bodyPr wrap="square" rtlCol="0">
            <a:spAutoFit/>
          </a:bodyPr>
          <a:lstStyle/>
          <a:p>
            <a:pPr algn="ctr"/>
            <a:r>
              <a:rPr lang="en-US" sz="2400" dirty="0" smtClean="0">
                <a:solidFill>
                  <a:srgbClr val="002060"/>
                </a:solidFill>
                <a:latin typeface="Arial" pitchFamily="34" charset="0"/>
                <a:cs typeface="Arial" pitchFamily="34" charset="0"/>
              </a:rPr>
              <a:t>……</a:t>
            </a:r>
            <a:endParaRPr lang="en-US" sz="2400" dirty="0">
              <a:solidFill>
                <a:srgbClr val="002060"/>
              </a:solidFill>
              <a:latin typeface="Arial" pitchFamily="34" charset="0"/>
              <a:cs typeface="Arial" pitchFamily="34" charset="0"/>
            </a:endParaRPr>
          </a:p>
        </p:txBody>
      </p:sp>
      <p:sp>
        <p:nvSpPr>
          <p:cNvPr id="72" name="左大括号 100"/>
          <p:cNvSpPr/>
          <p:nvPr/>
        </p:nvSpPr>
        <p:spPr>
          <a:xfrm rot="5400000">
            <a:off x="2503954" y="875280"/>
            <a:ext cx="113100" cy="349464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002060"/>
              </a:solidFill>
              <a:latin typeface="Arial" pitchFamily="34" charset="0"/>
              <a:cs typeface="Arial" pitchFamily="34" charset="0"/>
            </a:endParaRPr>
          </a:p>
        </p:txBody>
      </p:sp>
      <p:sp>
        <p:nvSpPr>
          <p:cNvPr id="73" name="TextBox 72"/>
          <p:cNvSpPr txBox="1"/>
          <p:nvPr/>
        </p:nvSpPr>
        <p:spPr>
          <a:xfrm>
            <a:off x="1486475" y="2241864"/>
            <a:ext cx="2090465" cy="250710"/>
          </a:xfrm>
          <a:prstGeom prst="rect">
            <a:avLst/>
          </a:prstGeom>
          <a:noFill/>
        </p:spPr>
        <p:txBody>
          <a:bodyPr wrap="square" rtlCol="0">
            <a:spAutoFit/>
          </a:bodyPr>
          <a:lstStyle/>
          <a:p>
            <a:pPr algn="ctr">
              <a:lnSpc>
                <a:spcPts val="1100"/>
              </a:lnSpc>
            </a:pPr>
            <a:r>
              <a:rPr lang="en-US" b="1" dirty="0" smtClean="0">
                <a:solidFill>
                  <a:srgbClr val="002060"/>
                </a:solidFill>
                <a:latin typeface="Arial" pitchFamily="34" charset="0"/>
                <a:cs typeface="Arial" pitchFamily="34" charset="0"/>
              </a:rPr>
              <a:t>Block Size is 16</a:t>
            </a:r>
            <a:endParaRPr lang="en-US" b="1" dirty="0">
              <a:solidFill>
                <a:srgbClr val="002060"/>
              </a:solidFill>
              <a:latin typeface="Arial" pitchFamily="34" charset="0"/>
              <a:cs typeface="Arial" pitchFamily="34" charset="0"/>
            </a:endParaRPr>
          </a:p>
        </p:txBody>
      </p:sp>
      <p:sp>
        <p:nvSpPr>
          <p:cNvPr id="74" name="TextBox 73"/>
          <p:cNvSpPr txBox="1"/>
          <p:nvPr/>
        </p:nvSpPr>
        <p:spPr>
          <a:xfrm>
            <a:off x="5635650" y="2913621"/>
            <a:ext cx="1294630" cy="461665"/>
          </a:xfrm>
          <a:prstGeom prst="rect">
            <a:avLst/>
          </a:prstGeom>
          <a:noFill/>
        </p:spPr>
        <p:txBody>
          <a:bodyPr wrap="square" rtlCol="0">
            <a:spAutoFit/>
          </a:bodyPr>
          <a:lstStyle>
            <a:defPPr>
              <a:defRPr lang="en-US"/>
            </a:defPPr>
            <a:lvl1pPr algn="ctr">
              <a:defRPr sz="2400">
                <a:latin typeface="Arial" pitchFamily="34" charset="0"/>
                <a:cs typeface="Arial" pitchFamily="34" charset="0"/>
              </a:defRPr>
            </a:lvl1pPr>
          </a:lstStyle>
          <a:p>
            <a:r>
              <a:rPr lang="en-US" dirty="0">
                <a:solidFill>
                  <a:srgbClr val="002060"/>
                </a:solidFill>
              </a:rPr>
              <a:t>……</a:t>
            </a:r>
          </a:p>
        </p:txBody>
      </p:sp>
      <p:sp>
        <p:nvSpPr>
          <p:cNvPr id="75" name="矩形 111"/>
          <p:cNvSpPr/>
          <p:nvPr/>
        </p:nvSpPr>
        <p:spPr>
          <a:xfrm>
            <a:off x="5000483" y="2797083"/>
            <a:ext cx="925017" cy="8097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latin typeface="Arial" pitchFamily="34" charset="0"/>
              <a:cs typeface="Arial" pitchFamily="34" charset="0"/>
            </a:endParaRPr>
          </a:p>
        </p:txBody>
      </p:sp>
      <p:sp>
        <p:nvSpPr>
          <p:cNvPr id="76" name="矩形 112"/>
          <p:cNvSpPr/>
          <p:nvPr/>
        </p:nvSpPr>
        <p:spPr>
          <a:xfrm>
            <a:off x="6617790" y="2797083"/>
            <a:ext cx="925017" cy="8097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latin typeface="Arial" pitchFamily="34" charset="0"/>
              <a:cs typeface="Arial" pitchFamily="34" charset="0"/>
            </a:endParaRPr>
          </a:p>
        </p:txBody>
      </p:sp>
      <p:sp>
        <p:nvSpPr>
          <p:cNvPr id="77" name="TextBox 76"/>
          <p:cNvSpPr txBox="1"/>
          <p:nvPr/>
        </p:nvSpPr>
        <p:spPr>
          <a:xfrm>
            <a:off x="4098503" y="2923316"/>
            <a:ext cx="1144693" cy="461665"/>
          </a:xfrm>
          <a:prstGeom prst="rect">
            <a:avLst/>
          </a:prstGeom>
          <a:noFill/>
        </p:spPr>
        <p:txBody>
          <a:bodyPr wrap="square" rtlCol="0">
            <a:spAutoFit/>
          </a:bodyPr>
          <a:lstStyle>
            <a:defPPr>
              <a:defRPr lang="en-US"/>
            </a:defPPr>
            <a:lvl1pPr algn="ctr">
              <a:defRPr sz="2400">
                <a:latin typeface="Arial" pitchFamily="34" charset="0"/>
                <a:cs typeface="Arial" pitchFamily="34" charset="0"/>
              </a:defRPr>
            </a:lvl1pPr>
          </a:lstStyle>
          <a:p>
            <a:r>
              <a:rPr lang="en-US" dirty="0">
                <a:solidFill>
                  <a:srgbClr val="002060"/>
                </a:solidFill>
              </a:rPr>
              <a:t>……</a:t>
            </a:r>
          </a:p>
        </p:txBody>
      </p:sp>
      <p:sp>
        <p:nvSpPr>
          <p:cNvPr id="78" name="TextBox 77"/>
          <p:cNvSpPr txBox="1"/>
          <p:nvPr/>
        </p:nvSpPr>
        <p:spPr>
          <a:xfrm>
            <a:off x="736582" y="3022325"/>
            <a:ext cx="1071409" cy="385875"/>
          </a:xfrm>
          <a:prstGeom prst="rect">
            <a:avLst/>
          </a:prstGeom>
          <a:noFill/>
        </p:spPr>
        <p:txBody>
          <a:bodyPr wrap="square" rtlCol="0">
            <a:spAutoFit/>
          </a:bodyPr>
          <a:lstStyle/>
          <a:p>
            <a:pPr algn="ctr">
              <a:lnSpc>
                <a:spcPts val="1100"/>
              </a:lnSpc>
            </a:pPr>
            <a:r>
              <a:rPr lang="en-US" sz="1600" b="1" dirty="0" smtClean="0">
                <a:solidFill>
                  <a:srgbClr val="002060"/>
                </a:solidFill>
                <a:latin typeface="Arial" pitchFamily="34" charset="0"/>
                <a:cs typeface="Arial" pitchFamily="34" charset="0"/>
              </a:rPr>
              <a:t>0</a:t>
            </a:r>
            <a:r>
              <a:rPr lang="en-US" sz="1600" b="1" baseline="30000" dirty="0" smtClean="0">
                <a:solidFill>
                  <a:srgbClr val="002060"/>
                </a:solidFill>
                <a:latin typeface="Arial" pitchFamily="34" charset="0"/>
                <a:cs typeface="Arial" pitchFamily="34" charset="0"/>
              </a:rPr>
              <a:t>th</a:t>
            </a:r>
            <a:r>
              <a:rPr lang="en-US" sz="1600" b="1" dirty="0" smtClean="0">
                <a:solidFill>
                  <a:srgbClr val="002060"/>
                </a:solidFill>
                <a:latin typeface="Arial" pitchFamily="34" charset="0"/>
                <a:cs typeface="Arial" pitchFamily="34" charset="0"/>
              </a:rPr>
              <a:t> element</a:t>
            </a:r>
            <a:endParaRPr lang="en-US" sz="1600" b="1" dirty="0">
              <a:solidFill>
                <a:srgbClr val="002060"/>
              </a:solidFill>
              <a:latin typeface="Arial" pitchFamily="34" charset="0"/>
              <a:cs typeface="Arial" pitchFamily="34" charset="0"/>
            </a:endParaRPr>
          </a:p>
        </p:txBody>
      </p:sp>
      <p:sp>
        <p:nvSpPr>
          <p:cNvPr id="79" name="TextBox 78"/>
          <p:cNvSpPr txBox="1"/>
          <p:nvPr/>
        </p:nvSpPr>
        <p:spPr>
          <a:xfrm>
            <a:off x="1674947" y="3026880"/>
            <a:ext cx="1040630" cy="385875"/>
          </a:xfrm>
          <a:prstGeom prst="rect">
            <a:avLst/>
          </a:prstGeom>
          <a:noFill/>
        </p:spPr>
        <p:txBody>
          <a:bodyPr wrap="square" rtlCol="0">
            <a:spAutoFit/>
          </a:bodyPr>
          <a:lstStyle/>
          <a:p>
            <a:pPr algn="ctr">
              <a:lnSpc>
                <a:spcPts val="1100"/>
              </a:lnSpc>
            </a:pPr>
            <a:r>
              <a:rPr lang="en-US" sz="1600" b="1" dirty="0" smtClean="0">
                <a:solidFill>
                  <a:srgbClr val="002060"/>
                </a:solidFill>
                <a:latin typeface="Arial" pitchFamily="34" charset="0"/>
                <a:cs typeface="Arial" pitchFamily="34" charset="0"/>
              </a:rPr>
              <a:t>1</a:t>
            </a:r>
            <a:r>
              <a:rPr lang="en-US" sz="1600" b="1" baseline="30000" dirty="0" smtClean="0">
                <a:solidFill>
                  <a:srgbClr val="002060"/>
                </a:solidFill>
                <a:latin typeface="Arial" pitchFamily="34" charset="0"/>
                <a:cs typeface="Arial" pitchFamily="34" charset="0"/>
              </a:rPr>
              <a:t>st</a:t>
            </a:r>
            <a:r>
              <a:rPr lang="en-US" sz="1600" b="1" dirty="0" smtClean="0">
                <a:solidFill>
                  <a:srgbClr val="002060"/>
                </a:solidFill>
                <a:latin typeface="Arial" pitchFamily="34" charset="0"/>
                <a:cs typeface="Arial" pitchFamily="34" charset="0"/>
              </a:rPr>
              <a:t> element</a:t>
            </a:r>
            <a:endParaRPr lang="en-US" sz="1600" b="1" dirty="0">
              <a:solidFill>
                <a:srgbClr val="002060"/>
              </a:solidFill>
              <a:latin typeface="Arial" pitchFamily="34" charset="0"/>
              <a:cs typeface="Arial" pitchFamily="34" charset="0"/>
            </a:endParaRPr>
          </a:p>
        </p:txBody>
      </p:sp>
      <p:sp>
        <p:nvSpPr>
          <p:cNvPr id="80" name="TextBox 79"/>
          <p:cNvSpPr txBox="1"/>
          <p:nvPr/>
        </p:nvSpPr>
        <p:spPr>
          <a:xfrm>
            <a:off x="3331500" y="3007379"/>
            <a:ext cx="1029153" cy="385875"/>
          </a:xfrm>
          <a:prstGeom prst="rect">
            <a:avLst/>
          </a:prstGeom>
          <a:noFill/>
        </p:spPr>
        <p:txBody>
          <a:bodyPr wrap="square" rtlCol="0">
            <a:spAutoFit/>
          </a:bodyPr>
          <a:lstStyle/>
          <a:p>
            <a:pPr algn="ctr">
              <a:lnSpc>
                <a:spcPts val="1100"/>
              </a:lnSpc>
            </a:pPr>
            <a:r>
              <a:rPr lang="en-US" sz="1600" b="1" dirty="0" smtClean="0">
                <a:solidFill>
                  <a:srgbClr val="002060"/>
                </a:solidFill>
                <a:latin typeface="Arial" pitchFamily="34" charset="0"/>
                <a:cs typeface="Arial" pitchFamily="34" charset="0"/>
              </a:rPr>
              <a:t>15</a:t>
            </a:r>
            <a:r>
              <a:rPr lang="en-US" sz="1600" b="1" baseline="30000" dirty="0" smtClean="0">
                <a:solidFill>
                  <a:srgbClr val="002060"/>
                </a:solidFill>
                <a:latin typeface="Arial" pitchFamily="34" charset="0"/>
                <a:cs typeface="Arial" pitchFamily="34" charset="0"/>
              </a:rPr>
              <a:t>th</a:t>
            </a:r>
            <a:r>
              <a:rPr lang="en-US" sz="1600" b="1" dirty="0" smtClean="0">
                <a:solidFill>
                  <a:srgbClr val="002060"/>
                </a:solidFill>
                <a:latin typeface="Arial" pitchFamily="34" charset="0"/>
                <a:cs typeface="Arial" pitchFamily="34" charset="0"/>
              </a:rPr>
              <a:t> element</a:t>
            </a:r>
            <a:endParaRPr lang="en-US" sz="1600" b="1" dirty="0">
              <a:solidFill>
                <a:srgbClr val="002060"/>
              </a:solidFill>
              <a:latin typeface="Arial" pitchFamily="34" charset="0"/>
              <a:cs typeface="Arial" pitchFamily="34" charset="0"/>
            </a:endParaRPr>
          </a:p>
        </p:txBody>
      </p:sp>
      <p:sp>
        <p:nvSpPr>
          <p:cNvPr id="81" name="TextBox 80"/>
          <p:cNvSpPr txBox="1"/>
          <p:nvPr/>
        </p:nvSpPr>
        <p:spPr>
          <a:xfrm>
            <a:off x="4953867" y="3011988"/>
            <a:ext cx="1037973" cy="385875"/>
          </a:xfrm>
          <a:prstGeom prst="rect">
            <a:avLst/>
          </a:prstGeom>
          <a:noFill/>
        </p:spPr>
        <p:txBody>
          <a:bodyPr wrap="square" rtlCol="0">
            <a:spAutoFit/>
          </a:bodyPr>
          <a:lstStyle/>
          <a:p>
            <a:pPr algn="ctr">
              <a:lnSpc>
                <a:spcPts val="1100"/>
              </a:lnSpc>
            </a:pPr>
            <a:r>
              <a:rPr lang="en-US" sz="1600" b="1" dirty="0" smtClean="0">
                <a:solidFill>
                  <a:srgbClr val="002060"/>
                </a:solidFill>
                <a:latin typeface="Arial" pitchFamily="34" charset="0"/>
                <a:cs typeface="Arial" pitchFamily="34" charset="0"/>
              </a:rPr>
              <a:t>128</a:t>
            </a:r>
            <a:r>
              <a:rPr lang="en-US" sz="1600" b="1" baseline="30000" dirty="0" smtClean="0">
                <a:solidFill>
                  <a:srgbClr val="002060"/>
                </a:solidFill>
                <a:latin typeface="Arial" pitchFamily="34" charset="0"/>
                <a:cs typeface="Arial" pitchFamily="34" charset="0"/>
              </a:rPr>
              <a:t>th</a:t>
            </a:r>
            <a:r>
              <a:rPr lang="en-US" sz="1600" b="1" dirty="0" smtClean="0">
                <a:solidFill>
                  <a:srgbClr val="002060"/>
                </a:solidFill>
                <a:latin typeface="Arial" pitchFamily="34" charset="0"/>
                <a:cs typeface="Arial" pitchFamily="34" charset="0"/>
              </a:rPr>
              <a:t> element</a:t>
            </a:r>
            <a:endParaRPr lang="en-US" sz="1600" b="1" dirty="0">
              <a:solidFill>
                <a:srgbClr val="002060"/>
              </a:solidFill>
              <a:latin typeface="Arial" pitchFamily="34" charset="0"/>
              <a:cs typeface="Arial" pitchFamily="34" charset="0"/>
            </a:endParaRPr>
          </a:p>
        </p:txBody>
      </p:sp>
      <p:sp>
        <p:nvSpPr>
          <p:cNvPr id="82" name="TextBox 81"/>
          <p:cNvSpPr txBox="1"/>
          <p:nvPr/>
        </p:nvSpPr>
        <p:spPr>
          <a:xfrm>
            <a:off x="6556618" y="3026880"/>
            <a:ext cx="1067084" cy="385875"/>
          </a:xfrm>
          <a:prstGeom prst="rect">
            <a:avLst/>
          </a:prstGeom>
          <a:noFill/>
        </p:spPr>
        <p:txBody>
          <a:bodyPr wrap="square" rtlCol="0">
            <a:spAutoFit/>
          </a:bodyPr>
          <a:lstStyle/>
          <a:p>
            <a:pPr algn="ctr">
              <a:lnSpc>
                <a:spcPts val="1100"/>
              </a:lnSpc>
            </a:pPr>
            <a:r>
              <a:rPr lang="en-US" sz="1600" b="1" dirty="0" smtClean="0">
                <a:solidFill>
                  <a:srgbClr val="002060"/>
                </a:solidFill>
                <a:latin typeface="Arial" pitchFamily="34" charset="0"/>
                <a:cs typeface="Arial" pitchFamily="34" charset="0"/>
              </a:rPr>
              <a:t>143</a:t>
            </a:r>
            <a:r>
              <a:rPr lang="en-US" sz="1600" b="1" baseline="30000" dirty="0" smtClean="0">
                <a:solidFill>
                  <a:srgbClr val="002060"/>
                </a:solidFill>
                <a:latin typeface="Arial" pitchFamily="34" charset="0"/>
                <a:cs typeface="Arial" pitchFamily="34" charset="0"/>
              </a:rPr>
              <a:t>th</a:t>
            </a:r>
            <a:r>
              <a:rPr lang="en-US" sz="1600" b="1" dirty="0" smtClean="0">
                <a:solidFill>
                  <a:srgbClr val="002060"/>
                </a:solidFill>
                <a:latin typeface="Arial" pitchFamily="34" charset="0"/>
                <a:cs typeface="Arial" pitchFamily="34" charset="0"/>
              </a:rPr>
              <a:t> element</a:t>
            </a:r>
            <a:endParaRPr lang="en-US" sz="1600" b="1" dirty="0">
              <a:solidFill>
                <a:srgbClr val="002060"/>
              </a:solidFill>
              <a:latin typeface="Arial" pitchFamily="34" charset="0"/>
              <a:cs typeface="Arial" pitchFamily="34" charset="0"/>
            </a:endParaRPr>
          </a:p>
        </p:txBody>
      </p:sp>
      <p:sp>
        <p:nvSpPr>
          <p:cNvPr id="86" name="TextBox 85"/>
          <p:cNvSpPr txBox="1"/>
          <p:nvPr/>
        </p:nvSpPr>
        <p:spPr>
          <a:xfrm>
            <a:off x="7613599" y="2913621"/>
            <a:ext cx="936567" cy="461665"/>
          </a:xfrm>
          <a:prstGeom prst="rect">
            <a:avLst/>
          </a:prstGeom>
          <a:noFill/>
        </p:spPr>
        <p:txBody>
          <a:bodyPr wrap="square" rtlCol="0">
            <a:spAutoFit/>
          </a:bodyPr>
          <a:lstStyle/>
          <a:p>
            <a:r>
              <a:rPr lang="en-US" sz="2400" dirty="0" smtClean="0">
                <a:solidFill>
                  <a:srgbClr val="002060"/>
                </a:solidFill>
                <a:latin typeface="Arial" pitchFamily="34" charset="0"/>
                <a:cs typeface="Arial" pitchFamily="34" charset="0"/>
              </a:rPr>
              <a:t>……</a:t>
            </a:r>
            <a:endParaRPr lang="en-US" sz="2400" dirty="0">
              <a:solidFill>
                <a:srgbClr val="002060"/>
              </a:solidFill>
              <a:latin typeface="Arial" pitchFamily="34" charset="0"/>
              <a:cs typeface="Arial" pitchFamily="34" charset="0"/>
            </a:endParaRPr>
          </a:p>
        </p:txBody>
      </p:sp>
      <p:sp>
        <p:nvSpPr>
          <p:cNvPr id="87" name="左大括号 100"/>
          <p:cNvSpPr/>
          <p:nvPr/>
        </p:nvSpPr>
        <p:spPr>
          <a:xfrm rot="5400000" flipH="1">
            <a:off x="2493363" y="2018200"/>
            <a:ext cx="122102" cy="349464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002060"/>
              </a:solidFill>
              <a:latin typeface="Arial" pitchFamily="34" charset="0"/>
              <a:cs typeface="Arial" pitchFamily="34" charset="0"/>
            </a:endParaRPr>
          </a:p>
        </p:txBody>
      </p:sp>
      <p:sp>
        <p:nvSpPr>
          <p:cNvPr id="88" name="左大括号 100"/>
          <p:cNvSpPr/>
          <p:nvPr/>
        </p:nvSpPr>
        <p:spPr>
          <a:xfrm rot="5400000" flipH="1">
            <a:off x="6230915" y="2514680"/>
            <a:ext cx="88669" cy="253511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002060"/>
              </a:solidFill>
              <a:latin typeface="Arial" pitchFamily="34" charset="0"/>
              <a:cs typeface="Arial" pitchFamily="34" charset="0"/>
            </a:endParaRPr>
          </a:p>
        </p:txBody>
      </p:sp>
      <p:sp>
        <p:nvSpPr>
          <p:cNvPr id="89" name="TextBox 88"/>
          <p:cNvSpPr txBox="1"/>
          <p:nvPr/>
        </p:nvSpPr>
        <p:spPr>
          <a:xfrm>
            <a:off x="1525288" y="3911426"/>
            <a:ext cx="2090465" cy="250710"/>
          </a:xfrm>
          <a:prstGeom prst="rect">
            <a:avLst/>
          </a:prstGeom>
          <a:noFill/>
        </p:spPr>
        <p:txBody>
          <a:bodyPr wrap="square" rtlCol="0">
            <a:spAutoFit/>
          </a:bodyPr>
          <a:lstStyle/>
          <a:p>
            <a:pPr algn="ctr">
              <a:lnSpc>
                <a:spcPts val="1100"/>
              </a:lnSpc>
            </a:pPr>
            <a:r>
              <a:rPr lang="en-US" b="1" dirty="0" smtClean="0">
                <a:solidFill>
                  <a:srgbClr val="002060"/>
                </a:solidFill>
                <a:latin typeface="Arial" pitchFamily="34" charset="0"/>
                <a:cs typeface="Arial" pitchFamily="34" charset="0"/>
              </a:rPr>
              <a:t>Block 0</a:t>
            </a:r>
            <a:endParaRPr lang="en-US" b="1" dirty="0">
              <a:solidFill>
                <a:srgbClr val="002060"/>
              </a:solidFill>
              <a:latin typeface="Arial" pitchFamily="34" charset="0"/>
              <a:cs typeface="Arial" pitchFamily="34" charset="0"/>
            </a:endParaRPr>
          </a:p>
        </p:txBody>
      </p:sp>
      <p:sp>
        <p:nvSpPr>
          <p:cNvPr id="90" name="TextBox 89"/>
          <p:cNvSpPr txBox="1"/>
          <p:nvPr/>
        </p:nvSpPr>
        <p:spPr>
          <a:xfrm>
            <a:off x="5271928" y="3903402"/>
            <a:ext cx="2090465" cy="250710"/>
          </a:xfrm>
          <a:prstGeom prst="rect">
            <a:avLst/>
          </a:prstGeom>
          <a:noFill/>
        </p:spPr>
        <p:txBody>
          <a:bodyPr wrap="square" rtlCol="0">
            <a:spAutoFit/>
          </a:bodyPr>
          <a:lstStyle/>
          <a:p>
            <a:pPr algn="ctr">
              <a:lnSpc>
                <a:spcPts val="1100"/>
              </a:lnSpc>
            </a:pPr>
            <a:r>
              <a:rPr lang="en-US" b="1" dirty="0" smtClean="0">
                <a:solidFill>
                  <a:srgbClr val="002060"/>
                </a:solidFill>
                <a:latin typeface="Arial" pitchFamily="34" charset="0"/>
                <a:cs typeface="Arial" pitchFamily="34" charset="0"/>
              </a:rPr>
              <a:t>Block 7</a:t>
            </a:r>
            <a:endParaRPr lang="en-US" b="1" dirty="0">
              <a:solidFill>
                <a:srgbClr val="002060"/>
              </a:solidFill>
              <a:latin typeface="Arial" pitchFamily="34" charset="0"/>
              <a:cs typeface="Arial" pitchFamily="34" charset="0"/>
            </a:endParaRPr>
          </a:p>
        </p:txBody>
      </p:sp>
      <p:cxnSp>
        <p:nvCxnSpPr>
          <p:cNvPr id="91" name="Straight Arrow Connector 90"/>
          <p:cNvCxnSpPr/>
          <p:nvPr/>
        </p:nvCxnSpPr>
        <p:spPr bwMode="auto">
          <a:xfrm flipV="1">
            <a:off x="4606312" y="3704469"/>
            <a:ext cx="347555" cy="5900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3" name="TextBox 92"/>
          <p:cNvSpPr txBox="1">
            <a:spLocks noRot="1" noChangeAspect="1" noMove="1" noResize="1" noEditPoints="1" noAdjustHandles="1" noChangeArrowheads="1" noChangeShapeType="1" noTextEdit="1"/>
          </p:cNvSpPr>
          <p:nvPr/>
        </p:nvSpPr>
        <p:spPr>
          <a:xfrm>
            <a:off x="2514600" y="5025944"/>
            <a:ext cx="3745897" cy="369332"/>
          </a:xfrm>
          <a:prstGeom prst="rect">
            <a:avLst/>
          </a:prstGeom>
          <a:blipFill rotWithShape="1">
            <a:blip r:embed="rId2" cstate="print"/>
            <a:stretch>
              <a:fillRect t="-8197" r="-977" b="-24590"/>
            </a:stretch>
          </a:blipFill>
        </p:spPr>
        <p:txBody>
          <a:bodyPr/>
          <a:lstStyle/>
          <a:p>
            <a:r>
              <a:rPr lang="en-US">
                <a:solidFill>
                  <a:srgbClr val="3333CC"/>
                </a:solidFill>
              </a:rPr>
              <a:t> </a:t>
            </a:r>
          </a:p>
        </p:txBody>
      </p:sp>
      <p:grpSp>
        <p:nvGrpSpPr>
          <p:cNvPr id="6" name="Group 5"/>
          <p:cNvGrpSpPr/>
          <p:nvPr/>
        </p:nvGrpSpPr>
        <p:grpSpPr>
          <a:xfrm>
            <a:off x="813184" y="5534028"/>
            <a:ext cx="7187816" cy="769441"/>
            <a:chOff x="813184" y="5547676"/>
            <a:chExt cx="7187816" cy="769441"/>
          </a:xfrm>
        </p:grpSpPr>
        <p:sp>
          <p:nvSpPr>
            <p:cNvPr id="5" name="Rounded Rectangle 4"/>
            <p:cNvSpPr/>
            <p:nvPr/>
          </p:nvSpPr>
          <p:spPr>
            <a:xfrm>
              <a:off x="813184" y="5547676"/>
              <a:ext cx="7187816" cy="76944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1017896" y="5547676"/>
              <a:ext cx="6781799" cy="769441"/>
            </a:xfrm>
            <a:prstGeom prst="rect">
              <a:avLst/>
            </a:prstGeom>
            <a:noFill/>
            <a:ln>
              <a:noFill/>
            </a:ln>
          </p:spPr>
          <p:txBody>
            <a:bodyPr wrap="square" rtlCol="0">
              <a:spAutoFit/>
            </a:bodyPr>
            <a:lstStyle>
              <a:defPPr>
                <a:defRPr lang="en-US"/>
              </a:defPPr>
              <a:lvl1pPr marL="342900" indent="-342900">
                <a:buFont typeface="Calibri" pitchFamily="34" charset="0"/>
                <a:buChar char="−"/>
                <a:defRPr sz="2200">
                  <a:solidFill>
                    <a:schemeClr val="accent2"/>
                  </a:solidFill>
                  <a:latin typeface="Arial" pitchFamily="34" charset="0"/>
                  <a:cs typeface="Arial" pitchFamily="34" charset="0"/>
                </a:defRPr>
              </a:lvl1pPr>
            </a:lstStyle>
            <a:p>
              <a:pPr marL="0" indent="0">
                <a:buNone/>
              </a:pPr>
              <a:r>
                <a:rPr lang="en-US" altLang="zh-CN" dirty="0" smtClean="0">
                  <a:solidFill>
                    <a:srgbClr val="FF0000"/>
                  </a:solidFill>
                  <a:ea typeface="+mn-ea"/>
                </a:rPr>
                <a:t>Based on the </a:t>
              </a:r>
              <a:r>
                <a:rPr lang="en-US" altLang="zh-CN" dirty="0">
                  <a:solidFill>
                    <a:srgbClr val="FF0000"/>
                  </a:solidFill>
                  <a:ea typeface="+mn-ea"/>
                </a:rPr>
                <a:t>global </a:t>
              </a:r>
              <a:r>
                <a:rPr lang="en-US" altLang="zh-CN" dirty="0" smtClean="0">
                  <a:solidFill>
                    <a:srgbClr val="FF0000"/>
                  </a:solidFill>
                  <a:ea typeface="+mn-ea"/>
                </a:rPr>
                <a:t>address, we can know whether this block is in the local memory or not. If not, fetch it.</a:t>
              </a:r>
              <a:endParaRPr lang="en-US" altLang="zh-CN" dirty="0">
                <a:solidFill>
                  <a:srgbClr val="FF0000"/>
                </a:solidFill>
                <a:ea typeface="+mn-ea"/>
              </a:endParaRPr>
            </a:p>
          </p:txBody>
        </p:sp>
      </p:grpSp>
      <p:sp>
        <p:nvSpPr>
          <p:cNvPr id="2" name="Slide Number Placeholder 1"/>
          <p:cNvSpPr>
            <a:spLocks noGrp="1"/>
          </p:cNvSpPr>
          <p:nvPr>
            <p:ph type="sldNum" sz="quarter" idx="12"/>
          </p:nvPr>
        </p:nvSpPr>
        <p:spPr/>
        <p:txBody>
          <a:bodyPr/>
          <a:lstStyle/>
          <a:p>
            <a:fld id="{FEFC07C8-73AF-4C93-9657-3F05B2743F4C}" type="slidenum">
              <a:rPr lang="en-US" altLang="zh-CN" smtClean="0"/>
              <a:pPr/>
              <a:t>14</a:t>
            </a:fld>
            <a:endParaRPr lang="en-US" altLang="zh-CN"/>
          </a:p>
        </p:txBody>
      </p:sp>
      <p:sp>
        <p:nvSpPr>
          <p:cNvPr id="31" name="内容占位符 2"/>
          <p:cNvSpPr txBox="1">
            <a:spLocks/>
          </p:cNvSpPr>
          <p:nvPr/>
        </p:nvSpPr>
        <p:spPr>
          <a:xfrm>
            <a:off x="238012" y="903836"/>
            <a:ext cx="8905988" cy="1085324"/>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400" dirty="0" smtClean="0">
                <a:latin typeface="Arial" pitchFamily="34" charset="0"/>
                <a:cs typeface="Arial" pitchFamily="34" charset="0"/>
              </a:rPr>
              <a:t>Block index: </a:t>
            </a:r>
            <a:r>
              <a:rPr lang="en-US" sz="2400" dirty="0">
                <a:latin typeface="Arial" pitchFamily="34" charset="0"/>
                <a:cs typeface="Arial" pitchFamily="34" charset="0"/>
              </a:rPr>
              <a:t>index of 1</a:t>
            </a:r>
            <a:r>
              <a:rPr lang="en-US" sz="2400" baseline="30000" dirty="0">
                <a:latin typeface="Arial" pitchFamily="34" charset="0"/>
                <a:cs typeface="Arial" pitchFamily="34" charset="0"/>
              </a:rPr>
              <a:t>st</a:t>
            </a:r>
            <a:r>
              <a:rPr lang="en-US" sz="2400" dirty="0">
                <a:latin typeface="Arial" pitchFamily="34" charset="0"/>
                <a:cs typeface="Arial" pitchFamily="34" charset="0"/>
              </a:rPr>
              <a:t> element in the block</a:t>
            </a:r>
          </a:p>
          <a:p>
            <a:r>
              <a:rPr lang="en-US" altLang="zh-CN" sz="2400" dirty="0" smtClean="0">
                <a:latin typeface="Arial" pitchFamily="34" charset="0"/>
                <a:cs typeface="Arial" pitchFamily="34" charset="0"/>
              </a:rPr>
              <a:t>Each block contains a block index, besides the data;</a:t>
            </a:r>
          </a:p>
          <a:p>
            <a:pPr marL="0" indent="0">
              <a:buNone/>
            </a:pPr>
            <a:r>
              <a:rPr lang="en-US" sz="2400" dirty="0">
                <a:latin typeface="Arial" pitchFamily="34" charset="0"/>
                <a:cs typeface="Arial" pitchFamily="34" charset="0"/>
              </a:rPr>
              <a:t> </a:t>
            </a:r>
            <a:r>
              <a:rPr lang="en-US" sz="2400" dirty="0" smtClean="0">
                <a:latin typeface="Arial" pitchFamily="34" charset="0"/>
                <a:cs typeface="Arial" pitchFamily="34" charset="0"/>
              </a:rPr>
              <a:t>   blocks are in linked list.</a:t>
            </a:r>
            <a:endParaRPr lang="en-US" sz="2400" dirty="0">
              <a:latin typeface="Arial" pitchFamily="34" charset="0"/>
              <a:cs typeface="Arial" pitchFamily="34" charset="0"/>
            </a:endParaRPr>
          </a:p>
        </p:txBody>
      </p:sp>
      <p:sp>
        <p:nvSpPr>
          <p:cNvPr id="35" name="内容占位符 2"/>
          <p:cNvSpPr txBox="1">
            <a:spLocks/>
          </p:cNvSpPr>
          <p:nvPr/>
        </p:nvSpPr>
        <p:spPr>
          <a:xfrm>
            <a:off x="242248" y="4648200"/>
            <a:ext cx="5220743" cy="542662"/>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400" dirty="0" smtClean="0">
                <a:latin typeface="Arial" pitchFamily="34" charset="0"/>
                <a:cs typeface="Arial" pitchFamily="34" charset="0"/>
              </a:rPr>
              <a:t>Global address:</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207290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a:spLocks noChangeArrowheads="1"/>
          </p:cNvSpPr>
          <p:nvPr/>
        </p:nvSpPr>
        <p:spPr bwMode="auto">
          <a:xfrm>
            <a:off x="3173922" y="5810248"/>
            <a:ext cx="2023914" cy="285752"/>
          </a:xfrm>
          <a:prstGeom prst="rect">
            <a:avLst/>
          </a:prstGeom>
          <a:solidFill>
            <a:schemeClr val="tx1">
              <a:lumMod val="65000"/>
              <a:lumOff val="35000"/>
            </a:schemeClr>
          </a:solid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mn-lt"/>
              <a:ea typeface="+mn-ea"/>
            </a:endParaRPr>
          </a:p>
        </p:txBody>
      </p:sp>
      <p:sp>
        <p:nvSpPr>
          <p:cNvPr id="38" name="Rectangle 2"/>
          <p:cNvSpPr>
            <a:spLocks noChangeArrowheads="1"/>
          </p:cNvSpPr>
          <p:nvPr/>
        </p:nvSpPr>
        <p:spPr bwMode="auto">
          <a:xfrm>
            <a:off x="3173922" y="4827601"/>
            <a:ext cx="2034802" cy="285752"/>
          </a:xfrm>
          <a:prstGeom prst="rect">
            <a:avLst/>
          </a:prstGeom>
          <a:solidFill>
            <a:schemeClr val="accent1">
              <a:lumMod val="20000"/>
              <a:lumOff val="8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 name="标题 1"/>
          <p:cNvSpPr>
            <a:spLocks noGrp="1"/>
          </p:cNvSpPr>
          <p:nvPr>
            <p:ph type="title"/>
          </p:nvPr>
        </p:nvSpPr>
        <p:spPr>
          <a:xfrm>
            <a:off x="0" y="0"/>
            <a:ext cx="9144000" cy="762000"/>
          </a:xfrm>
        </p:spPr>
        <p:txBody>
          <a:bodyPr>
            <a:normAutofit/>
          </a:bodyPr>
          <a:lstStyle/>
          <a:p>
            <a:pPr algn="l"/>
            <a:r>
              <a:rPr lang="en-US" dirty="0"/>
              <a:t>Vector Function Implementation</a:t>
            </a:r>
          </a:p>
        </p:txBody>
      </p:sp>
      <p:sp>
        <p:nvSpPr>
          <p:cNvPr id="5" name="内容占位符 2"/>
          <p:cNvSpPr>
            <a:spLocks noGrp="1"/>
          </p:cNvSpPr>
          <p:nvPr>
            <p:ph idx="1"/>
          </p:nvPr>
        </p:nvSpPr>
        <p:spPr>
          <a:xfrm>
            <a:off x="136634" y="3121582"/>
            <a:ext cx="8329642" cy="1359932"/>
          </a:xfrm>
        </p:spPr>
        <p:txBody>
          <a:bodyPr>
            <a:normAutofit fontScale="85000" lnSpcReduction="20000"/>
          </a:bodyPr>
          <a:lstStyle/>
          <a:p>
            <a:r>
              <a:rPr lang="en-US" sz="3100" kern="1200" dirty="0">
                <a:latin typeface="Arial" pitchFamily="34" charset="0"/>
                <a:ea typeface="宋体" pitchFamily="2" charset="-122"/>
                <a:cs typeface="Arial" pitchFamily="34" charset="0"/>
              </a:rPr>
              <a:t>But elements shifting now is a challenging task under LLM architecture</a:t>
            </a:r>
          </a:p>
          <a:p>
            <a:pPr lvl="1"/>
            <a:r>
              <a:rPr lang="en-US" dirty="0" smtClean="0">
                <a:latin typeface="Arial" pitchFamily="34" charset="0"/>
                <a:cs typeface="Arial" pitchFamily="34" charset="0"/>
              </a:rPr>
              <a:t>Because we cannot use pointers </a:t>
            </a:r>
            <a:r>
              <a:rPr lang="en-US" altLang="zh-CN" dirty="0" smtClean="0">
                <a:latin typeface="Arial" pitchFamily="34" charset="0"/>
                <a:cs typeface="Arial" pitchFamily="34" charset="0"/>
              </a:rPr>
              <a:t>in the local memory</a:t>
            </a:r>
            <a:r>
              <a:rPr lang="en-US" dirty="0" smtClean="0">
                <a:latin typeface="Arial" pitchFamily="34" charset="0"/>
                <a:cs typeface="Arial" pitchFamily="34" charset="0"/>
              </a:rPr>
              <a:t> to access global memory &amp; DMA requires alignment</a:t>
            </a:r>
          </a:p>
        </p:txBody>
      </p:sp>
      <p:sp>
        <p:nvSpPr>
          <p:cNvPr id="6" name="Rectangle 2"/>
          <p:cNvSpPr>
            <a:spLocks noChangeArrowheads="1"/>
          </p:cNvSpPr>
          <p:nvPr/>
        </p:nvSpPr>
        <p:spPr bwMode="auto">
          <a:xfrm>
            <a:off x="1336133" y="2505487"/>
            <a:ext cx="3943921" cy="285752"/>
          </a:xfrm>
          <a:prstGeom prst="rect">
            <a:avLst/>
          </a:prstGeom>
          <a:solidFill>
            <a:schemeClr val="tx2">
              <a:lumMod val="20000"/>
              <a:lumOff val="8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矩形 6"/>
          <p:cNvSpPr/>
          <p:nvPr/>
        </p:nvSpPr>
        <p:spPr>
          <a:xfrm>
            <a:off x="5280054" y="2507216"/>
            <a:ext cx="2214686" cy="280727"/>
          </a:xfrm>
          <a:prstGeom prst="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接箭头连接符 13"/>
          <p:cNvCxnSpPr>
            <a:stCxn id="8" idx="2"/>
          </p:cNvCxnSpPr>
          <p:nvPr/>
        </p:nvCxnSpPr>
        <p:spPr>
          <a:xfrm flipH="1">
            <a:off x="3322933" y="2300217"/>
            <a:ext cx="4442" cy="214314"/>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22774" y="1864274"/>
            <a:ext cx="1000132" cy="523220"/>
          </a:xfrm>
          <a:prstGeom prst="rect">
            <a:avLst/>
          </a:prstGeom>
          <a:noFill/>
        </p:spPr>
        <p:txBody>
          <a:bodyPr wrap="square" rtlCol="0">
            <a:spAutoFit/>
          </a:bodyPr>
          <a:lstStyle/>
          <a:p>
            <a:pPr algn="ctr"/>
            <a:r>
              <a:rPr lang="en-US" sz="1400" b="1" dirty="0" smtClean="0">
                <a:latin typeface="Arial" pitchFamily="34" charset="0"/>
                <a:cs typeface="Arial" pitchFamily="34" charset="0"/>
              </a:rPr>
              <a:t>New Element</a:t>
            </a:r>
            <a:endParaRPr lang="en-US" sz="1400" b="1" dirty="0">
              <a:latin typeface="Arial" pitchFamily="34" charset="0"/>
              <a:cs typeface="Arial" pitchFamily="34" charset="0"/>
            </a:endParaRPr>
          </a:p>
        </p:txBody>
      </p:sp>
      <p:sp>
        <p:nvSpPr>
          <p:cNvPr id="12" name="TextBox 11"/>
          <p:cNvSpPr txBox="1"/>
          <p:nvPr/>
        </p:nvSpPr>
        <p:spPr>
          <a:xfrm>
            <a:off x="3226319" y="2792968"/>
            <a:ext cx="2464611" cy="369332"/>
          </a:xfrm>
          <a:prstGeom prst="rect">
            <a:avLst/>
          </a:prstGeom>
          <a:noFill/>
        </p:spPr>
        <p:txBody>
          <a:bodyPr wrap="square" rtlCol="0">
            <a:spAutoFit/>
          </a:bodyPr>
          <a:lstStyle/>
          <a:p>
            <a:pPr algn="ctr"/>
            <a:r>
              <a:rPr lang="en-US" dirty="0" smtClean="0">
                <a:latin typeface="Arial" pitchFamily="34" charset="0"/>
                <a:cs typeface="Arial" pitchFamily="34" charset="0"/>
              </a:rPr>
              <a:t>Global Memory</a:t>
            </a:r>
            <a:endParaRPr lang="en-US" dirty="0">
              <a:latin typeface="Arial" pitchFamily="34" charset="0"/>
              <a:cs typeface="Arial" pitchFamily="34" charset="0"/>
            </a:endParaRPr>
          </a:p>
        </p:txBody>
      </p:sp>
      <p:sp>
        <p:nvSpPr>
          <p:cNvPr id="13" name="Rectangle 2"/>
          <p:cNvSpPr>
            <a:spLocks noChangeArrowheads="1"/>
          </p:cNvSpPr>
          <p:nvPr/>
        </p:nvSpPr>
        <p:spPr bwMode="auto">
          <a:xfrm>
            <a:off x="3216412" y="2503508"/>
            <a:ext cx="2063642" cy="285752"/>
          </a:xfrm>
          <a:prstGeom prst="rect">
            <a:avLst/>
          </a:prstGeom>
          <a:solidFill>
            <a:schemeClr val="accent1">
              <a:lumMod val="20000"/>
              <a:lumOff val="8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2"/>
          <p:cNvSpPr>
            <a:spLocks noChangeArrowheads="1"/>
          </p:cNvSpPr>
          <p:nvPr/>
        </p:nvSpPr>
        <p:spPr bwMode="auto">
          <a:xfrm>
            <a:off x="1336010" y="2503508"/>
            <a:ext cx="1880402" cy="284435"/>
          </a:xfrm>
          <a:prstGeom prst="rect">
            <a:avLst/>
          </a:prstGeom>
          <a:solidFill>
            <a:schemeClr val="accent1">
              <a:lumMod val="20000"/>
              <a:lumOff val="8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2"/>
          <p:cNvSpPr>
            <a:spLocks noChangeArrowheads="1"/>
          </p:cNvSpPr>
          <p:nvPr/>
        </p:nvSpPr>
        <p:spPr bwMode="auto">
          <a:xfrm>
            <a:off x="1331818" y="5811078"/>
            <a:ext cx="3876905" cy="299362"/>
          </a:xfrm>
          <a:prstGeom prst="rect">
            <a:avLst/>
          </a:prstGeom>
          <a:solidFill>
            <a:schemeClr val="tx1">
              <a:lumMod val="65000"/>
              <a:lumOff val="35000"/>
            </a:schemeClr>
          </a:solid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mn-lt"/>
              <a:ea typeface="+mn-ea"/>
            </a:endParaRPr>
          </a:p>
        </p:txBody>
      </p:sp>
      <p:sp>
        <p:nvSpPr>
          <p:cNvPr id="16" name="矩形 18"/>
          <p:cNvSpPr/>
          <p:nvPr/>
        </p:nvSpPr>
        <p:spPr>
          <a:xfrm>
            <a:off x="5203372" y="5810248"/>
            <a:ext cx="2261227" cy="300192"/>
          </a:xfrm>
          <a:prstGeom prst="rect">
            <a:avLst/>
          </a:prstGeom>
          <a:solidFill>
            <a:schemeClr val="tx1">
              <a:lumMod val="65000"/>
              <a:lumOff val="35000"/>
            </a:schemeClr>
          </a:solid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256679" y="6107668"/>
            <a:ext cx="2365384" cy="369332"/>
          </a:xfrm>
          <a:prstGeom prst="rect">
            <a:avLst/>
          </a:prstGeom>
          <a:noFill/>
        </p:spPr>
        <p:txBody>
          <a:bodyPr wrap="square" rtlCol="0">
            <a:spAutoFit/>
          </a:bodyPr>
          <a:lstStyle/>
          <a:p>
            <a:pPr algn="ctr"/>
            <a:r>
              <a:rPr lang="en-US" altLang="zh-CN" dirty="0" smtClean="0">
                <a:latin typeface="Arial" pitchFamily="34" charset="0"/>
                <a:cs typeface="Arial" pitchFamily="34" charset="0"/>
              </a:rPr>
              <a:t>Global </a:t>
            </a:r>
            <a:r>
              <a:rPr lang="en-US" dirty="0" smtClean="0">
                <a:latin typeface="Arial" pitchFamily="34" charset="0"/>
                <a:cs typeface="Arial" pitchFamily="34" charset="0"/>
              </a:rPr>
              <a:t> Memory</a:t>
            </a:r>
            <a:endParaRPr lang="en-US" dirty="0">
              <a:latin typeface="Arial" pitchFamily="34" charset="0"/>
              <a:cs typeface="Arial" pitchFamily="34" charset="0"/>
            </a:endParaRPr>
          </a:p>
        </p:txBody>
      </p:sp>
      <p:sp>
        <p:nvSpPr>
          <p:cNvPr id="25" name="TextBox 24"/>
          <p:cNvSpPr txBox="1"/>
          <p:nvPr/>
        </p:nvSpPr>
        <p:spPr>
          <a:xfrm>
            <a:off x="5208724" y="1848508"/>
            <a:ext cx="2428892" cy="523220"/>
          </a:xfrm>
          <a:prstGeom prst="rect">
            <a:avLst/>
          </a:prstGeom>
          <a:noFill/>
        </p:spPr>
        <p:txBody>
          <a:bodyPr wrap="square" rtlCol="0">
            <a:spAutoFit/>
          </a:bodyPr>
          <a:lstStyle/>
          <a:p>
            <a:r>
              <a:rPr lang="en-US" sz="1400" b="1" dirty="0">
                <a:latin typeface="Arial" pitchFamily="34" charset="0"/>
                <a:cs typeface="Arial" pitchFamily="34" charset="0"/>
              </a:rPr>
              <a:t>f</a:t>
            </a:r>
            <a:r>
              <a:rPr lang="en-US" sz="1400" b="1" dirty="0" smtClean="0">
                <a:latin typeface="Arial" pitchFamily="34" charset="0"/>
                <a:cs typeface="Arial" pitchFamily="34" charset="0"/>
              </a:rPr>
              <a:t>or (……)</a:t>
            </a:r>
          </a:p>
          <a:p>
            <a:r>
              <a:rPr lang="en-US" sz="1400" b="1" dirty="0" smtClean="0">
                <a:latin typeface="Arial" pitchFamily="34" charset="0"/>
                <a:cs typeface="Arial" pitchFamily="34" charset="0"/>
              </a:rPr>
              <a:t>  (*b++) = (*a++);</a:t>
            </a:r>
            <a:endParaRPr lang="en-US" sz="1400" b="1" dirty="0">
              <a:latin typeface="Arial" pitchFamily="34" charset="0"/>
              <a:cs typeface="Arial" pitchFamily="34" charset="0"/>
            </a:endParaRPr>
          </a:p>
        </p:txBody>
      </p:sp>
      <p:sp>
        <p:nvSpPr>
          <p:cNvPr id="30" name="Rectangle 2"/>
          <p:cNvSpPr>
            <a:spLocks noChangeArrowheads="1"/>
          </p:cNvSpPr>
          <p:nvPr/>
        </p:nvSpPr>
        <p:spPr bwMode="auto">
          <a:xfrm>
            <a:off x="1333457" y="4823910"/>
            <a:ext cx="1857356" cy="285752"/>
          </a:xfrm>
          <a:prstGeom prst="rect">
            <a:avLst/>
          </a:prstGeom>
          <a:solidFill>
            <a:schemeClr val="accent1">
              <a:lumMod val="20000"/>
              <a:lumOff val="8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矩形 18"/>
          <p:cNvSpPr/>
          <p:nvPr/>
        </p:nvSpPr>
        <p:spPr>
          <a:xfrm>
            <a:off x="3194936" y="4823910"/>
            <a:ext cx="4286312" cy="285752"/>
          </a:xfrm>
          <a:prstGeom prst="rect">
            <a:avLst/>
          </a:prstGeom>
          <a:solidFill>
            <a:schemeClr val="tx1">
              <a:lumMod val="65000"/>
              <a:lumOff val="35000"/>
            </a:schemeClr>
          </a:solid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258317" y="5121506"/>
            <a:ext cx="2365384" cy="369332"/>
          </a:xfrm>
          <a:prstGeom prst="rect">
            <a:avLst/>
          </a:prstGeom>
          <a:noFill/>
        </p:spPr>
        <p:txBody>
          <a:bodyPr wrap="square" rtlCol="0">
            <a:spAutoFit/>
          </a:bodyPr>
          <a:lstStyle/>
          <a:p>
            <a:pPr algn="ctr"/>
            <a:r>
              <a:rPr lang="en-US" altLang="zh-CN" dirty="0" smtClean="0">
                <a:latin typeface="Arial" pitchFamily="34" charset="0"/>
                <a:cs typeface="Arial" pitchFamily="34" charset="0"/>
              </a:rPr>
              <a:t>Local </a:t>
            </a:r>
            <a:r>
              <a:rPr lang="en-US" dirty="0" smtClean="0">
                <a:latin typeface="Arial" pitchFamily="34" charset="0"/>
                <a:cs typeface="Arial" pitchFamily="34" charset="0"/>
              </a:rPr>
              <a:t>Memory</a:t>
            </a:r>
            <a:endParaRPr lang="en-US" dirty="0">
              <a:latin typeface="Arial" pitchFamily="34" charset="0"/>
              <a:cs typeface="Arial" pitchFamily="34" charset="0"/>
            </a:endParaRPr>
          </a:p>
        </p:txBody>
      </p:sp>
      <p:sp>
        <p:nvSpPr>
          <p:cNvPr id="44" name="Rectangle 2"/>
          <p:cNvSpPr>
            <a:spLocks noChangeArrowheads="1"/>
          </p:cNvSpPr>
          <p:nvPr/>
        </p:nvSpPr>
        <p:spPr bwMode="auto">
          <a:xfrm>
            <a:off x="1328058" y="5810248"/>
            <a:ext cx="1845864" cy="300192"/>
          </a:xfrm>
          <a:prstGeom prst="rect">
            <a:avLst/>
          </a:prstGeom>
          <a:solidFill>
            <a:schemeClr val="accent1">
              <a:lumMod val="20000"/>
              <a:lumOff val="8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2"/>
          <p:cNvSpPr>
            <a:spLocks noChangeArrowheads="1"/>
          </p:cNvSpPr>
          <p:nvPr/>
        </p:nvSpPr>
        <p:spPr bwMode="auto">
          <a:xfrm>
            <a:off x="3173922" y="4823910"/>
            <a:ext cx="2029450" cy="285752"/>
          </a:xfrm>
          <a:prstGeom prst="rect">
            <a:avLst/>
          </a:prstGeom>
          <a:solidFill>
            <a:schemeClr val="accent1">
              <a:lumMod val="20000"/>
              <a:lumOff val="8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2"/>
          <p:cNvSpPr>
            <a:spLocks noChangeArrowheads="1"/>
          </p:cNvSpPr>
          <p:nvPr/>
        </p:nvSpPr>
        <p:spPr bwMode="auto">
          <a:xfrm>
            <a:off x="3189514" y="7072990"/>
            <a:ext cx="2008322" cy="299360"/>
          </a:xfrm>
          <a:prstGeom prst="rect">
            <a:avLst/>
          </a:prstGeom>
          <a:solidFill>
            <a:schemeClr val="accent1">
              <a:lumMod val="20000"/>
              <a:lumOff val="8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27" name="Group 26"/>
          <p:cNvGrpSpPr/>
          <p:nvPr/>
        </p:nvGrpSpPr>
        <p:grpSpPr>
          <a:xfrm>
            <a:off x="3184163" y="6933996"/>
            <a:ext cx="2024559" cy="285956"/>
            <a:chOff x="6629400" y="4647996"/>
            <a:chExt cx="2133600" cy="285956"/>
          </a:xfrm>
        </p:grpSpPr>
        <p:sp>
          <p:nvSpPr>
            <p:cNvPr id="46" name="Rectangle 2"/>
            <p:cNvSpPr>
              <a:spLocks noChangeArrowheads="1"/>
            </p:cNvSpPr>
            <p:nvPr/>
          </p:nvSpPr>
          <p:spPr bwMode="auto">
            <a:xfrm>
              <a:off x="6905644" y="4648200"/>
              <a:ext cx="1857356" cy="285752"/>
            </a:xfrm>
            <a:prstGeom prst="rect">
              <a:avLst/>
            </a:prstGeom>
            <a:solidFill>
              <a:schemeClr val="tx2">
                <a:lumMod val="20000"/>
                <a:lumOff val="8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2"/>
            <p:cNvSpPr>
              <a:spLocks noChangeArrowheads="1"/>
            </p:cNvSpPr>
            <p:nvPr/>
          </p:nvSpPr>
          <p:spPr bwMode="auto">
            <a:xfrm>
              <a:off x="6629400" y="4647996"/>
              <a:ext cx="276244" cy="285752"/>
            </a:xfrm>
            <a:prstGeom prst="rect">
              <a:avLst/>
            </a:prstGeom>
            <a:solidFill>
              <a:schemeClr val="tx1">
                <a:lumMod val="65000"/>
                <a:lumOff val="35000"/>
              </a:schemeClr>
            </a:solid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mn-lt"/>
                <a:ea typeface="+mn-ea"/>
              </a:endParaRPr>
            </a:p>
          </p:txBody>
        </p:sp>
      </p:grpSp>
      <p:cxnSp>
        <p:nvCxnSpPr>
          <p:cNvPr id="49" name="Straight Connector 48"/>
          <p:cNvCxnSpPr/>
          <p:nvPr/>
        </p:nvCxnSpPr>
        <p:spPr bwMode="auto">
          <a:xfrm>
            <a:off x="3173922" y="4628646"/>
            <a:ext cx="0" cy="1663688"/>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53" name="Straight Connector 52"/>
          <p:cNvCxnSpPr/>
          <p:nvPr/>
        </p:nvCxnSpPr>
        <p:spPr bwMode="auto">
          <a:xfrm>
            <a:off x="5203372" y="4615540"/>
            <a:ext cx="0" cy="1663688"/>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58" name="Rectangle 4"/>
          <p:cNvSpPr>
            <a:spLocks noChangeArrowheads="1"/>
          </p:cNvSpPr>
          <p:nvPr/>
        </p:nvSpPr>
        <p:spPr bwMode="auto">
          <a:xfrm>
            <a:off x="3174243" y="4338578"/>
            <a:ext cx="264493" cy="285752"/>
          </a:xfrm>
          <a:prstGeom prst="rect">
            <a:avLst/>
          </a:prstGeom>
          <a:solidFill>
            <a:schemeClr val="tx2">
              <a:lumMod val="20000"/>
              <a:lumOff val="8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TextBox 58"/>
          <p:cNvSpPr txBox="1"/>
          <p:nvPr/>
        </p:nvSpPr>
        <p:spPr>
          <a:xfrm>
            <a:off x="3370356" y="4340423"/>
            <a:ext cx="1506444" cy="307777"/>
          </a:xfrm>
          <a:prstGeom prst="rect">
            <a:avLst/>
          </a:prstGeom>
          <a:noFill/>
        </p:spPr>
        <p:txBody>
          <a:bodyPr wrap="square" rtlCol="0">
            <a:spAutoFit/>
          </a:bodyPr>
          <a:lstStyle/>
          <a:p>
            <a:pPr algn="ctr"/>
            <a:r>
              <a:rPr lang="en-US" sz="1400" b="1" dirty="0" smtClean="0">
                <a:latin typeface="Arial" pitchFamily="34" charset="0"/>
                <a:cs typeface="Arial" pitchFamily="34" charset="0"/>
              </a:rPr>
              <a:t>New Element</a:t>
            </a:r>
            <a:endParaRPr lang="en-US" sz="1400" b="1" dirty="0">
              <a:latin typeface="Arial" pitchFamily="34" charset="0"/>
              <a:cs typeface="Arial" pitchFamily="34" charset="0"/>
            </a:endParaRPr>
          </a:p>
        </p:txBody>
      </p:sp>
      <p:cxnSp>
        <p:nvCxnSpPr>
          <p:cNvPr id="3" name="Straight Connector 2"/>
          <p:cNvCxnSpPr/>
          <p:nvPr/>
        </p:nvCxnSpPr>
        <p:spPr bwMode="auto">
          <a:xfrm>
            <a:off x="3214048" y="2503508"/>
            <a:ext cx="0" cy="28946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8" name="Rectangle 4"/>
          <p:cNvSpPr>
            <a:spLocks noChangeArrowheads="1"/>
          </p:cNvSpPr>
          <p:nvPr/>
        </p:nvSpPr>
        <p:spPr bwMode="auto">
          <a:xfrm>
            <a:off x="3208460" y="2014465"/>
            <a:ext cx="237829" cy="285752"/>
          </a:xfrm>
          <a:prstGeom prst="rect">
            <a:avLst/>
          </a:prstGeom>
          <a:solidFill>
            <a:schemeClr val="accent1">
              <a:lumMod val="20000"/>
              <a:lumOff val="8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p:cNvSpPr>
            <a:spLocks noGrp="1"/>
          </p:cNvSpPr>
          <p:nvPr>
            <p:ph type="sldNum" sz="quarter" idx="12"/>
          </p:nvPr>
        </p:nvSpPr>
        <p:spPr/>
        <p:txBody>
          <a:bodyPr/>
          <a:lstStyle/>
          <a:p>
            <a:fld id="{FEFC07C8-73AF-4C93-9657-3F05B2743F4C}" type="slidenum">
              <a:rPr lang="en-US" altLang="zh-CN" smtClean="0"/>
              <a:pPr/>
              <a:t>15</a:t>
            </a:fld>
            <a:endParaRPr lang="en-US" altLang="zh-CN"/>
          </a:p>
        </p:txBody>
      </p:sp>
      <p:sp>
        <p:nvSpPr>
          <p:cNvPr id="34" name="内容占位符 2"/>
          <p:cNvSpPr txBox="1">
            <a:spLocks/>
          </p:cNvSpPr>
          <p:nvPr/>
        </p:nvSpPr>
        <p:spPr>
          <a:xfrm>
            <a:off x="152400" y="900752"/>
            <a:ext cx="8700448" cy="1052441"/>
          </a:xfrm>
          <a:prstGeom prst="rect">
            <a:avLst/>
          </a:prstGeom>
        </p:spPr>
        <p:txBody>
          <a:bodyPr vert="horz">
            <a:normAutofit fontScale="77500" lnSpcReduction="20000"/>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3100" dirty="0" smtClean="0">
                <a:latin typeface="Arial" pitchFamily="34" charset="0"/>
                <a:ea typeface="宋体" pitchFamily="2" charset="-122"/>
                <a:cs typeface="Arial" pitchFamily="34" charset="0"/>
              </a:rPr>
              <a:t>In order to </a:t>
            </a:r>
            <a:r>
              <a:rPr lang="en-US" altLang="zh-CN" sz="3200" dirty="0">
                <a:latin typeface="Arial" pitchFamily="34" charset="0"/>
                <a:cs typeface="Arial" pitchFamily="34" charset="0"/>
              </a:rPr>
              <a:t>keep semantics, we implemented all functions</a:t>
            </a:r>
            <a:r>
              <a:rPr lang="en-US" altLang="zh-CN" sz="3200" dirty="0" smtClean="0">
                <a:latin typeface="Arial" pitchFamily="34" charset="0"/>
                <a:cs typeface="Arial" pitchFamily="34" charset="0"/>
              </a:rPr>
              <a:t>. But only </a:t>
            </a:r>
            <a:r>
              <a:rPr lang="en-US" altLang="zh-CN" sz="3200" i="1" dirty="0" smtClean="0">
                <a:solidFill>
                  <a:srgbClr val="002060"/>
                </a:solidFill>
                <a:latin typeface="Arial" pitchFamily="34" charset="0"/>
                <a:cs typeface="Arial" pitchFamily="34" charset="0"/>
              </a:rPr>
              <a:t>insert</a:t>
            </a:r>
            <a:r>
              <a:rPr lang="en-US" altLang="zh-CN" sz="3200" dirty="0" smtClean="0">
                <a:latin typeface="Arial" pitchFamily="34" charset="0"/>
                <a:cs typeface="Arial" pitchFamily="34" charset="0"/>
              </a:rPr>
              <a:t> function is shown here.</a:t>
            </a:r>
            <a:r>
              <a:rPr lang="en-US" sz="3100" dirty="0" smtClean="0">
                <a:latin typeface="Arial" pitchFamily="34" charset="0"/>
                <a:ea typeface="宋体" pitchFamily="2" charset="-122"/>
                <a:cs typeface="Arial" pitchFamily="34" charset="0"/>
              </a:rPr>
              <a:t> </a:t>
            </a:r>
          </a:p>
          <a:p>
            <a:pPr lvl="1"/>
            <a:r>
              <a:rPr lang="en-US" dirty="0" smtClean="0">
                <a:latin typeface="Arial" pitchFamily="34" charset="0"/>
                <a:ea typeface="宋体" pitchFamily="2" charset="-122"/>
                <a:cs typeface="Arial" pitchFamily="34" charset="0"/>
              </a:rPr>
              <a:t>Original insertion can take advantage of pointers.</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931068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63" presetClass="path" presetSubtype="0" accel="50000" decel="50000" fill="hold" grpId="1" nodeType="withEffect">
                                  <p:stCondLst>
                                    <p:cond delay="0"/>
                                  </p:stCondLst>
                                  <p:childTnLst>
                                    <p:animMotion origin="layout" path="M -0.00208 -0.00093 L 0.025 1.11022E-16 " pathEditMode="relative" rAng="0" ptsTypes="AA">
                                      <p:cBhvr>
                                        <p:cTn id="12" dur="2000" fill="hold"/>
                                        <p:tgtEl>
                                          <p:spTgt spid="13"/>
                                        </p:tgtEl>
                                        <p:attrNameLst>
                                          <p:attrName>ppt_x</p:attrName>
                                          <p:attrName>ppt_y</p:attrName>
                                        </p:attrNameLst>
                                      </p:cBhvr>
                                      <p:rCtr x="14" y="0"/>
                                    </p:animMotion>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42" presetClass="path" presetSubtype="0" accel="50000" decel="50000" fill="hold" grpId="0" nodeType="withEffect">
                                  <p:stCondLst>
                                    <p:cond delay="0"/>
                                  </p:stCondLst>
                                  <p:childTnLst>
                                    <p:animMotion origin="layout" path="M 1.94444E-6 0.0155 L 1.94444E-6 0.07103 " pathEditMode="relative" rAng="0" ptsTypes="AA">
                                      <p:cBhvr>
                                        <p:cTn id="20" dur="2000" fill="hold"/>
                                        <p:tgtEl>
                                          <p:spTgt spid="8"/>
                                        </p:tgtEl>
                                        <p:attrNameLst>
                                          <p:attrName>ppt_x</p:attrName>
                                          <p:attrName>ppt_y</p:attrName>
                                        </p:attrNameLst>
                                      </p:cBhvr>
                                      <p:rCtr x="0" y="2776"/>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0.00087 -0.00116 L 0.00087 0.14319 " pathEditMode="relative" rAng="0" ptsTypes="AA">
                                      <p:cBhvr>
                                        <p:cTn id="24" dur="2000" fill="hold"/>
                                        <p:tgtEl>
                                          <p:spTgt spid="38"/>
                                        </p:tgtEl>
                                        <p:attrNameLst>
                                          <p:attrName>ppt_x</p:attrName>
                                          <p:attrName>ppt_y</p:attrName>
                                        </p:attrNameLst>
                                      </p:cBhvr>
                                      <p:rCtr x="0" y="7217"/>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42" presetClass="path" presetSubtype="0" accel="50000" decel="50000" fill="hold" grpId="0" nodeType="withEffect">
                                  <p:stCondLst>
                                    <p:cond delay="0"/>
                                  </p:stCondLst>
                                  <p:childTnLst>
                                    <p:animMotion origin="layout" path="M -0.01216 -0.1831 L 0.02951 -0.1831 " pathEditMode="relative" rAng="0" ptsTypes="AA">
                                      <p:cBhvr>
                                        <p:cTn id="30" dur="2000" fill="hold"/>
                                        <p:tgtEl>
                                          <p:spTgt spid="41"/>
                                        </p:tgtEl>
                                        <p:attrNameLst>
                                          <p:attrName>ppt_x</p:attrName>
                                          <p:attrName>ppt_y</p:attrName>
                                        </p:attrNameLst>
                                      </p:cBhvr>
                                      <p:rCtr x="2083" y="0"/>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0.00156 -0.0625 L -0.00121 -0.30833 " pathEditMode="relative" rAng="0" ptsTypes="AA">
                                      <p:cBhvr>
                                        <p:cTn id="34" dur="500" fill="hold"/>
                                        <p:tgtEl>
                                          <p:spTgt spid="27"/>
                                        </p:tgtEl>
                                        <p:attrNameLst>
                                          <p:attrName>ppt_x</p:attrName>
                                          <p:attrName>ppt_y</p:attrName>
                                        </p:attrNameLst>
                                      </p:cBhvr>
                                      <p:rCtr x="17" y="-12292"/>
                                    </p:animMotion>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hidden"/>
                                      </p:to>
                                    </p:set>
                                  </p:childTnLst>
                                </p:cTn>
                              </p:par>
                              <p:par>
                                <p:cTn id="39" presetID="42" presetClass="path" presetSubtype="0" accel="50000" decel="50000" fill="hold" grpId="0" nodeType="withEffect">
                                  <p:stCondLst>
                                    <p:cond delay="0"/>
                                  </p:stCondLst>
                                  <p:childTnLst>
                                    <p:animMotion origin="layout" path="M 1.94444E-6 0.0155 L 1.94444E-6 0.07103 " pathEditMode="relative" rAng="0" ptsTypes="AA">
                                      <p:cBhvr>
                                        <p:cTn id="40" dur="2000" fill="hold"/>
                                        <p:tgtEl>
                                          <p:spTgt spid="58"/>
                                        </p:tgtEl>
                                        <p:attrNameLst>
                                          <p:attrName>ppt_x</p:attrName>
                                          <p:attrName>ppt_y</p:attrName>
                                        </p:attrNameLst>
                                      </p:cBhvr>
                                      <p:rCtr x="0" y="27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6" grpId="0" animBg="1"/>
      <p:bldP spid="10" grpId="0"/>
      <p:bldP spid="13" grpId="0" animBg="1"/>
      <p:bldP spid="13" grpId="1" animBg="1"/>
      <p:bldP spid="14" grpId="0" animBg="1"/>
      <p:bldP spid="15" grpId="0" animBg="1"/>
      <p:bldP spid="41" grpId="0" animBg="1"/>
      <p:bldP spid="58" grpId="0" animBg="1"/>
      <p:bldP spid="59"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717797" y="5560357"/>
            <a:ext cx="5479091" cy="682609"/>
            <a:chOff x="1717797" y="5560357"/>
            <a:chExt cx="5479091" cy="682609"/>
          </a:xfrm>
        </p:grpSpPr>
        <p:sp>
          <p:nvSpPr>
            <p:cNvPr id="3" name="Rounded Rectangle 2"/>
            <p:cNvSpPr/>
            <p:nvPr/>
          </p:nvSpPr>
          <p:spPr>
            <a:xfrm>
              <a:off x="1717797" y="5560357"/>
              <a:ext cx="5479091" cy="68260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082573" y="5685951"/>
              <a:ext cx="4943079" cy="430887"/>
            </a:xfrm>
            <a:prstGeom prst="rect">
              <a:avLst/>
            </a:prstGeom>
            <a:noFill/>
            <a:ln>
              <a:noFill/>
            </a:ln>
          </p:spPr>
          <p:txBody>
            <a:bodyPr wrap="square" rtlCol="0">
              <a:spAutoFit/>
            </a:bodyPr>
            <a:lstStyle>
              <a:defPPr>
                <a:defRPr lang="en-US"/>
              </a:defPPr>
              <a:lvl1pPr marL="342900" indent="-342900">
                <a:buFont typeface="Calibri" pitchFamily="34" charset="0"/>
                <a:buChar char="−"/>
                <a:defRPr sz="2200">
                  <a:solidFill>
                    <a:schemeClr val="accent2"/>
                  </a:solidFill>
                  <a:latin typeface="Arial" pitchFamily="34" charset="0"/>
                  <a:cs typeface="Arial" pitchFamily="34" charset="0"/>
                </a:defRPr>
              </a:lvl1pPr>
            </a:lstStyle>
            <a:p>
              <a:pPr marL="0" indent="0" algn="ctr">
                <a:buNone/>
              </a:pPr>
              <a:r>
                <a:rPr lang="en-US" altLang="zh-CN" dirty="0" smtClean="0">
                  <a:solidFill>
                    <a:srgbClr val="FF0000"/>
                  </a:solidFill>
                  <a:ea typeface="+mn-ea"/>
                </a:rPr>
                <a:t>Pointer problem needs to be solved!</a:t>
              </a:r>
              <a:endParaRPr lang="en-US" altLang="zh-CN" dirty="0">
                <a:solidFill>
                  <a:srgbClr val="FF0000"/>
                </a:solidFill>
                <a:ea typeface="+mn-ea"/>
              </a:endParaRPr>
            </a:p>
          </p:txBody>
        </p:sp>
      </p:grpSp>
      <p:sp>
        <p:nvSpPr>
          <p:cNvPr id="4" name="标题 1"/>
          <p:cNvSpPr>
            <a:spLocks noGrp="1"/>
          </p:cNvSpPr>
          <p:nvPr>
            <p:ph type="title"/>
          </p:nvPr>
        </p:nvSpPr>
        <p:spPr>
          <a:xfrm>
            <a:off x="0" y="0"/>
            <a:ext cx="9144000" cy="762000"/>
          </a:xfrm>
        </p:spPr>
        <p:txBody>
          <a:bodyPr/>
          <a:lstStyle/>
          <a:p>
            <a:pPr algn="l"/>
            <a:r>
              <a:rPr lang="en-US" dirty="0" smtClean="0"/>
              <a:t>Pointer Problem</a:t>
            </a:r>
            <a:endParaRPr lang="en-US" dirty="0"/>
          </a:p>
        </p:txBody>
      </p:sp>
      <p:sp>
        <p:nvSpPr>
          <p:cNvPr id="5" name="内容占位符 2"/>
          <p:cNvSpPr>
            <a:spLocks noGrp="1"/>
          </p:cNvSpPr>
          <p:nvPr>
            <p:ph idx="1"/>
          </p:nvPr>
        </p:nvSpPr>
        <p:spPr>
          <a:xfrm>
            <a:off x="138752" y="873456"/>
            <a:ext cx="8153400" cy="1676400"/>
          </a:xfrm>
        </p:spPr>
        <p:txBody>
          <a:bodyPr/>
          <a:lstStyle/>
          <a:p>
            <a:r>
              <a:rPr lang="en-US" sz="2400" dirty="0" smtClean="0">
                <a:latin typeface="Arial" pitchFamily="34" charset="0"/>
                <a:cs typeface="Arial" pitchFamily="34" charset="0"/>
              </a:rPr>
              <a:t>In order to support limitless vector data, global memory must be leveraged.</a:t>
            </a:r>
          </a:p>
          <a:p>
            <a:r>
              <a:rPr lang="en-US" sz="2400" dirty="0" smtClean="0">
                <a:latin typeface="Arial" pitchFamily="34" charset="0"/>
                <a:cs typeface="Arial" pitchFamily="34" charset="0"/>
              </a:rPr>
              <a:t>Two address spaces co-exist, no matter what scheme is implemented, pointer issue exist.</a:t>
            </a:r>
            <a:endParaRPr lang="en-US" sz="2400" dirty="0">
              <a:latin typeface="Arial" pitchFamily="34" charset="0"/>
              <a:cs typeface="Arial" pitchFamily="34" charset="0"/>
            </a:endParaRPr>
          </a:p>
        </p:txBody>
      </p:sp>
      <p:sp>
        <p:nvSpPr>
          <p:cNvPr id="38" name="矩形 6"/>
          <p:cNvSpPr/>
          <p:nvPr/>
        </p:nvSpPr>
        <p:spPr>
          <a:xfrm>
            <a:off x="2058813" y="4189502"/>
            <a:ext cx="342473" cy="304800"/>
          </a:xfrm>
          <a:prstGeom prst="rect">
            <a:avLst/>
          </a:prstGeom>
          <a:pattFill prst="ltUpDiag">
            <a:fgClr>
              <a:srgbClr val="3333CC"/>
            </a:fgClr>
            <a:bgClr>
              <a:schemeClr val="bg1"/>
            </a:bgClr>
          </a:pattFill>
          <a:ln w="12700">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itchFamily="34" charset="0"/>
              <a:cs typeface="Arial" pitchFamily="34" charset="0"/>
            </a:endParaRPr>
          </a:p>
        </p:txBody>
      </p:sp>
      <p:sp>
        <p:nvSpPr>
          <p:cNvPr id="39" name="矩形 7"/>
          <p:cNvSpPr/>
          <p:nvPr/>
        </p:nvSpPr>
        <p:spPr>
          <a:xfrm>
            <a:off x="1302001" y="4189502"/>
            <a:ext cx="2253516" cy="304800"/>
          </a:xfrm>
          <a:prstGeom prst="rect">
            <a:avLst/>
          </a:prstGeom>
          <a:noFill/>
          <a:ln w="12700">
            <a:solidFill>
              <a:schemeClr val="tx1"/>
            </a:solidFill>
          </a:ln>
          <a:scene3d>
            <a:camera prst="orthographicFront"/>
            <a:lightRig rig="threePt" dir="t"/>
          </a:scene3d>
          <a:sp3d>
            <a:bevelT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itchFamily="34" charset="0"/>
              <a:cs typeface="Arial" pitchFamily="34" charset="0"/>
            </a:endParaRPr>
          </a:p>
        </p:txBody>
      </p:sp>
      <p:sp>
        <p:nvSpPr>
          <p:cNvPr id="40" name="TextBox 39"/>
          <p:cNvSpPr txBox="1"/>
          <p:nvPr/>
        </p:nvSpPr>
        <p:spPr>
          <a:xfrm>
            <a:off x="1186530" y="3927148"/>
            <a:ext cx="531267" cy="338554"/>
          </a:xfrm>
          <a:prstGeom prst="rect">
            <a:avLst/>
          </a:prstGeom>
          <a:noFill/>
        </p:spPr>
        <p:txBody>
          <a:bodyPr wrap="square" rtlCol="0">
            <a:spAutoFit/>
          </a:bodyPr>
          <a:lstStyle/>
          <a:p>
            <a:r>
              <a:rPr lang="en-US" sz="1600" b="1" smtClean="0">
                <a:latin typeface="Arial" pitchFamily="34" charset="0"/>
                <a:cs typeface="Arial" pitchFamily="34" charset="0"/>
              </a:rPr>
              <a:t>vec</a:t>
            </a:r>
            <a:endParaRPr lang="en-US" sz="1600" b="1">
              <a:latin typeface="Arial" pitchFamily="34" charset="0"/>
              <a:cs typeface="Arial" pitchFamily="34" charset="0"/>
            </a:endParaRPr>
          </a:p>
        </p:txBody>
      </p:sp>
      <p:grpSp>
        <p:nvGrpSpPr>
          <p:cNvPr id="41" name="Group 40"/>
          <p:cNvGrpSpPr/>
          <p:nvPr/>
        </p:nvGrpSpPr>
        <p:grpSpPr>
          <a:xfrm>
            <a:off x="2132906" y="2663637"/>
            <a:ext cx="2084366" cy="1128489"/>
            <a:chOff x="2135726" y="1171641"/>
            <a:chExt cx="1860765" cy="848200"/>
          </a:xfrm>
        </p:grpSpPr>
        <p:sp>
          <p:nvSpPr>
            <p:cNvPr id="64" name="立方体 10"/>
            <p:cNvSpPr/>
            <p:nvPr/>
          </p:nvSpPr>
          <p:spPr>
            <a:xfrm>
              <a:off x="2206721" y="1196752"/>
              <a:ext cx="1711419" cy="823089"/>
            </a:xfrm>
            <a:prstGeom prst="cub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itchFamily="34" charset="0"/>
                <a:cs typeface="Arial" pitchFamily="34" charset="0"/>
              </a:endParaRPr>
            </a:p>
          </p:txBody>
        </p:sp>
        <p:sp>
          <p:nvSpPr>
            <p:cNvPr id="65" name="TextBox 64"/>
            <p:cNvSpPr txBox="1"/>
            <p:nvPr/>
          </p:nvSpPr>
          <p:spPr>
            <a:xfrm>
              <a:off x="2135726" y="1171641"/>
              <a:ext cx="1860765" cy="338554"/>
            </a:xfrm>
            <a:prstGeom prst="rect">
              <a:avLst/>
            </a:prstGeom>
            <a:noFill/>
          </p:spPr>
          <p:txBody>
            <a:bodyPr wrap="square" rtlCol="0">
              <a:spAutoFit/>
            </a:bodyPr>
            <a:lstStyle/>
            <a:p>
              <a:pPr algn="ctr"/>
              <a:r>
                <a:rPr lang="en-US" sz="1600" b="1" dirty="0" smtClean="0">
                  <a:latin typeface="Arial" pitchFamily="34" charset="0"/>
                  <a:cs typeface="Arial" pitchFamily="34" charset="0"/>
                </a:rPr>
                <a:t>Global Memory</a:t>
              </a:r>
              <a:endParaRPr lang="en-US" sz="1600" b="1" dirty="0">
                <a:latin typeface="Arial" pitchFamily="34" charset="0"/>
                <a:cs typeface="Arial" pitchFamily="34" charset="0"/>
              </a:endParaRPr>
            </a:p>
          </p:txBody>
        </p:sp>
      </p:grpSp>
      <p:sp>
        <p:nvSpPr>
          <p:cNvPr id="42" name="TextBox 41"/>
          <p:cNvSpPr txBox="1"/>
          <p:nvPr/>
        </p:nvSpPr>
        <p:spPr>
          <a:xfrm>
            <a:off x="1181820" y="4849454"/>
            <a:ext cx="2947686" cy="584775"/>
          </a:xfrm>
          <a:prstGeom prst="rect">
            <a:avLst/>
          </a:prstGeom>
          <a:noFill/>
        </p:spPr>
        <p:txBody>
          <a:bodyPr wrap="square" rtlCol="0">
            <a:spAutoFit/>
          </a:bodyPr>
          <a:lstStyle/>
          <a:p>
            <a:pPr marL="342900" indent="-342900">
              <a:buAutoNum type="alphaLcParenBoth"/>
            </a:pPr>
            <a:r>
              <a:rPr lang="en-US" sz="1600" b="1" dirty="0" smtClean="0">
                <a:latin typeface="Arial" pitchFamily="34" charset="0"/>
                <a:cs typeface="Arial" pitchFamily="34" charset="0"/>
              </a:rPr>
              <a:t>Pointer points to a </a:t>
            </a:r>
          </a:p>
          <a:p>
            <a:r>
              <a:rPr lang="en-US" sz="1600" b="1" dirty="0">
                <a:latin typeface="Arial" pitchFamily="34" charset="0"/>
                <a:cs typeface="Arial" pitchFamily="34" charset="0"/>
              </a:rPr>
              <a:t> </a:t>
            </a:r>
            <a:r>
              <a:rPr lang="en-US" sz="1600" b="1" dirty="0" smtClean="0">
                <a:latin typeface="Arial" pitchFamily="34" charset="0"/>
                <a:cs typeface="Arial" pitchFamily="34" charset="0"/>
              </a:rPr>
              <a:t>      vector element</a:t>
            </a:r>
            <a:endParaRPr lang="en-US" sz="1600" b="1" dirty="0">
              <a:latin typeface="Arial" pitchFamily="34" charset="0"/>
              <a:cs typeface="Arial" pitchFamily="34" charset="0"/>
            </a:endParaRPr>
          </a:p>
        </p:txBody>
      </p:sp>
      <p:grpSp>
        <p:nvGrpSpPr>
          <p:cNvPr id="43" name="Group 42"/>
          <p:cNvGrpSpPr/>
          <p:nvPr/>
        </p:nvGrpSpPr>
        <p:grpSpPr>
          <a:xfrm>
            <a:off x="838200" y="2601243"/>
            <a:ext cx="1315649" cy="1588259"/>
            <a:chOff x="755576" y="2204864"/>
            <a:chExt cx="1315649" cy="1588259"/>
          </a:xfrm>
        </p:grpSpPr>
        <p:sp>
          <p:nvSpPr>
            <p:cNvPr id="61" name="TextBox 60"/>
            <p:cNvSpPr txBox="1"/>
            <p:nvPr/>
          </p:nvSpPr>
          <p:spPr>
            <a:xfrm>
              <a:off x="755576" y="2204864"/>
              <a:ext cx="1244373" cy="954107"/>
            </a:xfrm>
            <a:prstGeom prst="rect">
              <a:avLst/>
            </a:prstGeom>
            <a:solidFill>
              <a:schemeClr val="accent2">
                <a:lumMod val="20000"/>
                <a:lumOff val="80000"/>
              </a:schemeClr>
            </a:solidFill>
            <a:ln>
              <a:solidFill>
                <a:srgbClr val="3333CC"/>
              </a:solidFill>
            </a:ln>
          </p:spPr>
          <p:txBody>
            <a:bodyPr wrap="square" rtlCol="0">
              <a:spAutoFit/>
            </a:bodyPr>
            <a:lstStyle/>
            <a:p>
              <a:r>
                <a:rPr lang="en-US" sz="1400" b="1" smtClean="0">
                  <a:latin typeface="Arial" pitchFamily="34" charset="0"/>
                  <a:cs typeface="Arial" pitchFamily="34" charset="0"/>
                </a:rPr>
                <a:t>struct* S {</a:t>
              </a:r>
            </a:p>
            <a:p>
              <a:r>
                <a:rPr lang="en-US" sz="1400" b="1" smtClean="0">
                  <a:latin typeface="Arial" pitchFamily="34" charset="0"/>
                  <a:cs typeface="Arial" pitchFamily="34" charset="0"/>
                </a:rPr>
                <a:t>    ……</a:t>
              </a:r>
            </a:p>
            <a:p>
              <a:r>
                <a:rPr lang="en-US" sz="1400" b="1" smtClean="0">
                  <a:latin typeface="Arial" pitchFamily="34" charset="0"/>
                  <a:cs typeface="Arial" pitchFamily="34" charset="0"/>
                </a:rPr>
                <a:t>    int* ptr;</a:t>
              </a:r>
            </a:p>
            <a:p>
              <a:r>
                <a:rPr lang="en-US" sz="1400" b="1">
                  <a:latin typeface="Arial" pitchFamily="34" charset="0"/>
                  <a:cs typeface="Arial" pitchFamily="34" charset="0"/>
                </a:rPr>
                <a:t>}</a:t>
              </a:r>
            </a:p>
          </p:txBody>
        </p:sp>
        <p:sp>
          <p:nvSpPr>
            <p:cNvPr id="62" name="矩形 2"/>
            <p:cNvSpPr/>
            <p:nvPr/>
          </p:nvSpPr>
          <p:spPr>
            <a:xfrm>
              <a:off x="953429" y="2664826"/>
              <a:ext cx="776587" cy="258445"/>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itchFamily="34" charset="0"/>
                <a:cs typeface="Arial" pitchFamily="34" charset="0"/>
              </a:endParaRPr>
            </a:p>
          </p:txBody>
        </p:sp>
        <p:cxnSp>
          <p:nvCxnSpPr>
            <p:cNvPr id="63" name="Curved Connector 62"/>
            <p:cNvCxnSpPr>
              <a:stCxn id="62" idx="2"/>
              <a:endCxn id="38" idx="0"/>
            </p:cNvCxnSpPr>
            <p:nvPr/>
          </p:nvCxnSpPr>
          <p:spPr>
            <a:xfrm rot="16200000" flipH="1">
              <a:off x="1271548" y="2993445"/>
              <a:ext cx="869852" cy="729503"/>
            </a:xfrm>
            <a:prstGeom prst="curvedConnector3">
              <a:avLst/>
            </a:prstGeom>
            <a:ln w="19050">
              <a:solidFill>
                <a:srgbClr val="3333CC"/>
              </a:solidFill>
              <a:tailEnd type="arrow"/>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1404405" y="4511275"/>
            <a:ext cx="2082883" cy="307777"/>
          </a:xfrm>
          <a:prstGeom prst="rect">
            <a:avLst/>
          </a:prstGeom>
          <a:noFill/>
        </p:spPr>
        <p:txBody>
          <a:bodyPr wrap="square" rtlCol="0">
            <a:spAutoFit/>
          </a:bodyPr>
          <a:lstStyle/>
          <a:p>
            <a:pPr algn="ctr"/>
            <a:r>
              <a:rPr lang="en-US" sz="1400" b="1" dirty="0" smtClean="0">
                <a:latin typeface="Arial" pitchFamily="34" charset="0"/>
                <a:cs typeface="Arial" pitchFamily="34" charset="0"/>
              </a:rPr>
              <a:t>Local Memory</a:t>
            </a:r>
            <a:endParaRPr lang="en-US" sz="1400" b="1" dirty="0">
              <a:latin typeface="Arial" pitchFamily="34" charset="0"/>
              <a:cs typeface="Arial" pitchFamily="34" charset="0"/>
            </a:endParaRPr>
          </a:p>
        </p:txBody>
      </p:sp>
      <p:sp>
        <p:nvSpPr>
          <p:cNvPr id="46" name="矩形 16"/>
          <p:cNvSpPr/>
          <p:nvPr/>
        </p:nvSpPr>
        <p:spPr>
          <a:xfrm>
            <a:off x="6207456" y="4175067"/>
            <a:ext cx="342473" cy="304800"/>
          </a:xfrm>
          <a:prstGeom prst="rect">
            <a:avLst/>
          </a:prstGeom>
          <a:pattFill prst="ltUpDiag">
            <a:fgClr>
              <a:srgbClr val="3333CC"/>
            </a:fgClr>
            <a:bgClr>
              <a:schemeClr val="bg1"/>
            </a:bgClr>
          </a:pattFill>
          <a:ln w="12700">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itchFamily="34" charset="0"/>
              <a:cs typeface="Arial" pitchFamily="34" charset="0"/>
            </a:endParaRPr>
          </a:p>
        </p:txBody>
      </p:sp>
      <p:sp>
        <p:nvSpPr>
          <p:cNvPr id="47" name="矩形 17"/>
          <p:cNvSpPr/>
          <p:nvPr/>
        </p:nvSpPr>
        <p:spPr>
          <a:xfrm>
            <a:off x="5429635" y="4175067"/>
            <a:ext cx="2253516" cy="304800"/>
          </a:xfrm>
          <a:prstGeom prst="rect">
            <a:avLst/>
          </a:prstGeom>
          <a:noFill/>
          <a:ln w="12700">
            <a:solidFill>
              <a:schemeClr val="tx1"/>
            </a:solidFill>
          </a:ln>
          <a:scene3d>
            <a:camera prst="orthographicFront"/>
            <a:lightRig rig="threePt" dir="t"/>
          </a:scene3d>
          <a:sp3d>
            <a:bevelT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itchFamily="34" charset="0"/>
              <a:cs typeface="Arial" pitchFamily="34" charset="0"/>
            </a:endParaRPr>
          </a:p>
        </p:txBody>
      </p:sp>
      <p:sp>
        <p:nvSpPr>
          <p:cNvPr id="48" name="TextBox 47"/>
          <p:cNvSpPr txBox="1"/>
          <p:nvPr/>
        </p:nvSpPr>
        <p:spPr>
          <a:xfrm>
            <a:off x="5314164" y="3912713"/>
            <a:ext cx="531267" cy="338554"/>
          </a:xfrm>
          <a:prstGeom prst="rect">
            <a:avLst/>
          </a:prstGeom>
          <a:noFill/>
        </p:spPr>
        <p:txBody>
          <a:bodyPr wrap="square" rtlCol="0">
            <a:spAutoFit/>
          </a:bodyPr>
          <a:lstStyle/>
          <a:p>
            <a:r>
              <a:rPr lang="en-US" sz="1600" b="1" smtClean="0">
                <a:latin typeface="Arial" pitchFamily="34" charset="0"/>
                <a:cs typeface="Arial" pitchFamily="34" charset="0"/>
              </a:rPr>
              <a:t>vec</a:t>
            </a:r>
            <a:endParaRPr lang="en-US" sz="1600" b="1">
              <a:latin typeface="Arial" pitchFamily="34" charset="0"/>
              <a:cs typeface="Arial" pitchFamily="34" charset="0"/>
            </a:endParaRPr>
          </a:p>
        </p:txBody>
      </p:sp>
      <p:sp>
        <p:nvSpPr>
          <p:cNvPr id="49" name="TextBox 48"/>
          <p:cNvSpPr txBox="1"/>
          <p:nvPr/>
        </p:nvSpPr>
        <p:spPr>
          <a:xfrm>
            <a:off x="5251315" y="4831832"/>
            <a:ext cx="3359285" cy="584775"/>
          </a:xfrm>
          <a:prstGeom prst="rect">
            <a:avLst/>
          </a:prstGeom>
          <a:noFill/>
        </p:spPr>
        <p:txBody>
          <a:bodyPr wrap="square" rtlCol="0">
            <a:spAutoFit/>
          </a:bodyPr>
          <a:lstStyle/>
          <a:p>
            <a:r>
              <a:rPr lang="en-US" sz="1600" b="1" dirty="0" smtClean="0">
                <a:latin typeface="Arial" pitchFamily="34" charset="0"/>
                <a:cs typeface="Arial" pitchFamily="34" charset="0"/>
              </a:rPr>
              <a:t>(b) The vector element is </a:t>
            </a:r>
          </a:p>
          <a:p>
            <a:r>
              <a:rPr lang="en-US" sz="1600" b="1" dirty="0">
                <a:latin typeface="Arial" pitchFamily="34" charset="0"/>
                <a:cs typeface="Arial" pitchFamily="34" charset="0"/>
              </a:rPr>
              <a:t> </a:t>
            </a:r>
            <a:r>
              <a:rPr lang="en-US" sz="1600" b="1" dirty="0" smtClean="0">
                <a:latin typeface="Arial" pitchFamily="34" charset="0"/>
                <a:cs typeface="Arial" pitchFamily="34" charset="0"/>
              </a:rPr>
              <a:t>     moved to global memory</a:t>
            </a:r>
            <a:endParaRPr lang="en-US" sz="1600" b="1" dirty="0">
              <a:latin typeface="Arial" pitchFamily="34" charset="0"/>
              <a:cs typeface="Arial" pitchFamily="34" charset="0"/>
            </a:endParaRPr>
          </a:p>
        </p:txBody>
      </p:sp>
      <p:sp>
        <p:nvSpPr>
          <p:cNvPr id="50" name="右箭头 23"/>
          <p:cNvSpPr/>
          <p:nvPr/>
        </p:nvSpPr>
        <p:spPr>
          <a:xfrm rot="19394970">
            <a:off x="6371702" y="3945768"/>
            <a:ext cx="710920" cy="45719"/>
          </a:xfrm>
          <a:prstGeom prst="rightArrow">
            <a:avLst>
              <a:gd name="adj1" fmla="val 26119"/>
              <a:gd name="adj2" fmla="val 41045"/>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itchFamily="34" charset="0"/>
              <a:cs typeface="Arial" pitchFamily="34" charset="0"/>
            </a:endParaRPr>
          </a:p>
        </p:txBody>
      </p:sp>
      <p:sp>
        <p:nvSpPr>
          <p:cNvPr id="51" name="TextBox 50"/>
          <p:cNvSpPr txBox="1"/>
          <p:nvPr/>
        </p:nvSpPr>
        <p:spPr>
          <a:xfrm>
            <a:off x="6216177" y="4161419"/>
            <a:ext cx="293107" cy="369332"/>
          </a:xfrm>
          <a:prstGeom prst="rect">
            <a:avLst/>
          </a:prstGeom>
          <a:noFill/>
        </p:spPr>
        <p:txBody>
          <a:bodyPr wrap="square" rtlCol="0">
            <a:spAutoFit/>
          </a:bodyPr>
          <a:lstStyle/>
          <a:p>
            <a:r>
              <a:rPr lang="en-US" b="1" dirty="0" smtClean="0">
                <a:solidFill>
                  <a:srgbClr val="FF0000"/>
                </a:solidFill>
                <a:latin typeface="Arial" pitchFamily="34" charset="0"/>
                <a:cs typeface="Arial" pitchFamily="34" charset="0"/>
              </a:rPr>
              <a:t>?</a:t>
            </a:r>
            <a:endParaRPr lang="en-US" b="1" dirty="0">
              <a:solidFill>
                <a:srgbClr val="FF0000"/>
              </a:solidFill>
              <a:latin typeface="Arial" pitchFamily="34" charset="0"/>
              <a:cs typeface="Arial" pitchFamily="34" charset="0"/>
            </a:endParaRPr>
          </a:p>
        </p:txBody>
      </p:sp>
      <p:grpSp>
        <p:nvGrpSpPr>
          <p:cNvPr id="52" name="Group 51"/>
          <p:cNvGrpSpPr/>
          <p:nvPr/>
        </p:nvGrpSpPr>
        <p:grpSpPr>
          <a:xfrm>
            <a:off x="4999408" y="2590800"/>
            <a:ext cx="1391849" cy="1588259"/>
            <a:chOff x="755576" y="2204864"/>
            <a:chExt cx="1391849" cy="1588259"/>
          </a:xfrm>
        </p:grpSpPr>
        <p:sp>
          <p:nvSpPr>
            <p:cNvPr id="58" name="TextBox 57"/>
            <p:cNvSpPr txBox="1"/>
            <p:nvPr/>
          </p:nvSpPr>
          <p:spPr>
            <a:xfrm>
              <a:off x="755576" y="2204864"/>
              <a:ext cx="1244373" cy="954107"/>
            </a:xfrm>
            <a:prstGeom prst="rect">
              <a:avLst/>
            </a:prstGeom>
            <a:solidFill>
              <a:schemeClr val="accent2">
                <a:lumMod val="20000"/>
                <a:lumOff val="80000"/>
              </a:schemeClr>
            </a:solidFill>
            <a:ln>
              <a:solidFill>
                <a:srgbClr val="3333CC"/>
              </a:solidFill>
            </a:ln>
          </p:spPr>
          <p:txBody>
            <a:bodyPr wrap="square" rtlCol="0">
              <a:spAutoFit/>
            </a:bodyPr>
            <a:lstStyle/>
            <a:p>
              <a:r>
                <a:rPr lang="en-US" sz="1400" b="1" smtClean="0">
                  <a:latin typeface="Arial" pitchFamily="34" charset="0"/>
                  <a:cs typeface="Arial" pitchFamily="34" charset="0"/>
                </a:rPr>
                <a:t>struct* S {</a:t>
              </a:r>
            </a:p>
            <a:p>
              <a:r>
                <a:rPr lang="en-US" sz="1400" b="1" smtClean="0">
                  <a:latin typeface="Arial" pitchFamily="34" charset="0"/>
                  <a:cs typeface="Arial" pitchFamily="34" charset="0"/>
                </a:rPr>
                <a:t>    ……</a:t>
              </a:r>
            </a:p>
            <a:p>
              <a:r>
                <a:rPr lang="en-US" sz="1400" b="1" smtClean="0">
                  <a:latin typeface="Arial" pitchFamily="34" charset="0"/>
                  <a:cs typeface="Arial" pitchFamily="34" charset="0"/>
                </a:rPr>
                <a:t>    int* ptr;</a:t>
              </a:r>
            </a:p>
            <a:p>
              <a:r>
                <a:rPr lang="en-US" sz="1400" b="1">
                  <a:latin typeface="Arial" pitchFamily="34" charset="0"/>
                  <a:cs typeface="Arial" pitchFamily="34" charset="0"/>
                </a:rPr>
                <a:t>}</a:t>
              </a:r>
            </a:p>
          </p:txBody>
        </p:sp>
        <p:sp>
          <p:nvSpPr>
            <p:cNvPr id="59" name="矩形 2"/>
            <p:cNvSpPr/>
            <p:nvPr/>
          </p:nvSpPr>
          <p:spPr>
            <a:xfrm>
              <a:off x="953429" y="2664826"/>
              <a:ext cx="776587" cy="258445"/>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itchFamily="34" charset="0"/>
                <a:cs typeface="Arial" pitchFamily="34" charset="0"/>
              </a:endParaRPr>
            </a:p>
          </p:txBody>
        </p:sp>
        <p:cxnSp>
          <p:nvCxnSpPr>
            <p:cNvPr id="60" name="Curved Connector 59"/>
            <p:cNvCxnSpPr>
              <a:stCxn id="59" idx="2"/>
            </p:cNvCxnSpPr>
            <p:nvPr/>
          </p:nvCxnSpPr>
          <p:spPr>
            <a:xfrm rot="16200000" flipH="1">
              <a:off x="1309648" y="2955345"/>
              <a:ext cx="869852" cy="805703"/>
            </a:xfrm>
            <a:prstGeom prst="curvedConnector3">
              <a:avLst/>
            </a:prstGeom>
            <a:ln w="19050">
              <a:solidFill>
                <a:srgbClr val="3333CC"/>
              </a:solidFill>
              <a:tailEnd type="arrow"/>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5532510" y="4496840"/>
            <a:ext cx="2082883" cy="307777"/>
          </a:xfrm>
          <a:prstGeom prst="rect">
            <a:avLst/>
          </a:prstGeom>
          <a:noFill/>
        </p:spPr>
        <p:txBody>
          <a:bodyPr wrap="square" rtlCol="0">
            <a:spAutoFit/>
          </a:bodyPr>
          <a:lstStyle/>
          <a:p>
            <a:pPr algn="ctr"/>
            <a:r>
              <a:rPr lang="en-US" sz="1400" b="1" smtClean="0">
                <a:latin typeface="Arial" pitchFamily="34" charset="0"/>
                <a:cs typeface="Arial" pitchFamily="34" charset="0"/>
              </a:rPr>
              <a:t>Local Memory</a:t>
            </a:r>
            <a:endParaRPr lang="en-US" sz="1400" b="1">
              <a:latin typeface="Arial" pitchFamily="34" charset="0"/>
              <a:cs typeface="Arial" pitchFamily="34" charset="0"/>
            </a:endParaRPr>
          </a:p>
        </p:txBody>
      </p:sp>
      <p:grpSp>
        <p:nvGrpSpPr>
          <p:cNvPr id="54" name="Group 53"/>
          <p:cNvGrpSpPr/>
          <p:nvPr/>
        </p:nvGrpSpPr>
        <p:grpSpPr>
          <a:xfrm>
            <a:off x="6518181" y="2653868"/>
            <a:ext cx="1863819" cy="1105181"/>
            <a:chOff x="2206721" y="1173064"/>
            <a:chExt cx="1711419" cy="846777"/>
          </a:xfrm>
        </p:grpSpPr>
        <p:sp>
          <p:nvSpPr>
            <p:cNvPr id="56" name="立方体 10"/>
            <p:cNvSpPr/>
            <p:nvPr/>
          </p:nvSpPr>
          <p:spPr>
            <a:xfrm>
              <a:off x="2206721" y="1196752"/>
              <a:ext cx="1711419" cy="823089"/>
            </a:xfrm>
            <a:prstGeom prst="cub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itchFamily="34" charset="0"/>
                <a:cs typeface="Arial" pitchFamily="34" charset="0"/>
              </a:endParaRPr>
            </a:p>
          </p:txBody>
        </p:sp>
        <p:sp>
          <p:nvSpPr>
            <p:cNvPr id="57" name="TextBox 56"/>
            <p:cNvSpPr txBox="1"/>
            <p:nvPr/>
          </p:nvSpPr>
          <p:spPr>
            <a:xfrm>
              <a:off x="2248325" y="1173064"/>
              <a:ext cx="1652723" cy="584775"/>
            </a:xfrm>
            <a:prstGeom prst="rect">
              <a:avLst/>
            </a:prstGeom>
            <a:noFill/>
          </p:spPr>
          <p:txBody>
            <a:bodyPr wrap="square" rtlCol="0">
              <a:spAutoFit/>
            </a:bodyPr>
            <a:lstStyle/>
            <a:p>
              <a:pPr algn="ctr"/>
              <a:r>
                <a:rPr lang="en-US" sz="1600" b="1" dirty="0" smtClean="0">
                  <a:latin typeface="Arial" pitchFamily="34" charset="0"/>
                  <a:cs typeface="Arial" pitchFamily="34" charset="0"/>
                </a:rPr>
                <a:t>Global Memory</a:t>
              </a:r>
              <a:endParaRPr lang="en-US" sz="1600" b="1" dirty="0">
                <a:latin typeface="Arial" pitchFamily="34" charset="0"/>
                <a:cs typeface="Arial" pitchFamily="34" charset="0"/>
              </a:endParaRPr>
            </a:p>
          </p:txBody>
        </p:sp>
      </p:grpSp>
      <p:sp>
        <p:nvSpPr>
          <p:cNvPr id="55" name="矩形 6"/>
          <p:cNvSpPr/>
          <p:nvPr/>
        </p:nvSpPr>
        <p:spPr>
          <a:xfrm>
            <a:off x="7025652" y="3454245"/>
            <a:ext cx="342473" cy="304800"/>
          </a:xfrm>
          <a:prstGeom prst="rect">
            <a:avLst/>
          </a:prstGeom>
          <a:pattFill prst="ltUpDiag">
            <a:fgClr>
              <a:srgbClr val="3333CC"/>
            </a:fgClr>
            <a:bgClr>
              <a:schemeClr val="bg1"/>
            </a:bgClr>
          </a:pattFill>
          <a:ln w="12700">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FEFC07C8-73AF-4C93-9657-3F05B2743F4C}" type="slidenum">
              <a:rPr lang="en-US" altLang="zh-CN" smtClean="0"/>
              <a:pPr/>
              <a:t>16</a:t>
            </a:fld>
            <a:endParaRPr lang="en-US" altLang="zh-CN"/>
          </a:p>
        </p:txBody>
      </p:sp>
    </p:spTree>
    <p:extLst>
      <p:ext uri="{BB962C8B-B14F-4D97-AF65-F5344CB8AC3E}">
        <p14:creationId xmlns:p14="http://schemas.microsoft.com/office/powerpoint/2010/main" val="3194187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55"/>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0"/>
            <a:ext cx="9144000" cy="762000"/>
          </a:xfrm>
        </p:spPr>
        <p:txBody>
          <a:bodyPr/>
          <a:lstStyle/>
          <a:p>
            <a:pPr algn="l"/>
            <a:r>
              <a:rPr lang="en-US" dirty="0" smtClean="0"/>
              <a:t>Pointer Resolution</a:t>
            </a:r>
            <a:endParaRPr lang="en-US" dirty="0"/>
          </a:p>
        </p:txBody>
      </p:sp>
      <p:sp>
        <p:nvSpPr>
          <p:cNvPr id="32" name="TextBox 31"/>
          <p:cNvSpPr txBox="1"/>
          <p:nvPr/>
        </p:nvSpPr>
        <p:spPr>
          <a:xfrm>
            <a:off x="930872" y="3885283"/>
            <a:ext cx="3265840" cy="400109"/>
          </a:xfrm>
          <a:prstGeom prst="rect">
            <a:avLst/>
          </a:prstGeom>
          <a:noFill/>
        </p:spPr>
        <p:txBody>
          <a:bodyPr wrap="square" rtlCol="0">
            <a:spAutoFit/>
          </a:bodyPr>
          <a:lstStyle/>
          <a:p>
            <a:pPr algn="ctr"/>
            <a:r>
              <a:rPr lang="en-US" sz="2000" dirty="0" smtClean="0">
                <a:latin typeface="Arial" pitchFamily="34" charset="0"/>
                <a:cs typeface="Arial" pitchFamily="34" charset="0"/>
              </a:rPr>
              <a:t>(a) Original Program</a:t>
            </a:r>
            <a:endParaRPr lang="en-US" sz="2000" dirty="0">
              <a:latin typeface="Arial" pitchFamily="34" charset="0"/>
              <a:cs typeface="Arial" pitchFamily="34" charset="0"/>
            </a:endParaRPr>
          </a:p>
        </p:txBody>
      </p:sp>
      <p:sp>
        <p:nvSpPr>
          <p:cNvPr id="33" name="TextBox 32"/>
          <p:cNvSpPr txBox="1"/>
          <p:nvPr/>
        </p:nvSpPr>
        <p:spPr>
          <a:xfrm>
            <a:off x="4858168" y="3877399"/>
            <a:ext cx="3875303" cy="400109"/>
          </a:xfrm>
          <a:prstGeom prst="rect">
            <a:avLst/>
          </a:prstGeom>
          <a:noFill/>
        </p:spPr>
        <p:txBody>
          <a:bodyPr wrap="square" rtlCol="0">
            <a:spAutoFit/>
          </a:bodyPr>
          <a:lstStyle/>
          <a:p>
            <a:pPr algn="ctr"/>
            <a:r>
              <a:rPr lang="en-US" sz="2000" dirty="0" smtClean="0">
                <a:latin typeface="Arial" pitchFamily="34" charset="0"/>
                <a:cs typeface="Arial" pitchFamily="34" charset="0"/>
              </a:rPr>
              <a:t>(b) Transformed Program</a:t>
            </a:r>
            <a:endParaRPr lang="en-US" sz="2000" dirty="0">
              <a:latin typeface="Arial" pitchFamily="34" charset="0"/>
              <a:cs typeface="Arial" pitchFamily="34" charset="0"/>
            </a:endParaRPr>
          </a:p>
        </p:txBody>
      </p:sp>
      <p:sp>
        <p:nvSpPr>
          <p:cNvPr id="34" name="TextBox 33"/>
          <p:cNvSpPr txBox="1"/>
          <p:nvPr/>
        </p:nvSpPr>
        <p:spPr>
          <a:xfrm>
            <a:off x="899799" y="1348017"/>
            <a:ext cx="3327986" cy="2118529"/>
          </a:xfrm>
          <a:prstGeom prst="rect">
            <a:avLst/>
          </a:prstGeom>
          <a:noFill/>
          <a:ln w="6350">
            <a:noFill/>
          </a:ln>
        </p:spPr>
        <p:txBody>
          <a:bodyPr wrap="square" rtlCol="0">
            <a:spAutoFit/>
          </a:bodyPr>
          <a:lstStyle/>
          <a:p>
            <a:pPr fontAlgn="t">
              <a:lnSpc>
                <a:spcPts val="1400"/>
              </a:lnSpc>
            </a:pPr>
            <a:r>
              <a:rPr lang="en-US" dirty="0" smtClean="0">
                <a:latin typeface="Arial" pitchFamily="34" charset="0"/>
                <a:cs typeface="Arial" pitchFamily="34" charset="0"/>
              </a:rPr>
              <a:t>main</a:t>
            </a:r>
            <a:r>
              <a:rPr lang="en-US" dirty="0">
                <a:latin typeface="Arial" pitchFamily="34" charset="0"/>
                <a:cs typeface="Arial" pitchFamily="34" charset="0"/>
              </a:rPr>
              <a:t>() </a:t>
            </a:r>
            <a:endParaRPr lang="en-US" dirty="0" smtClean="0">
              <a:latin typeface="Arial" pitchFamily="34" charset="0"/>
              <a:cs typeface="Arial" pitchFamily="34" charset="0"/>
            </a:endParaRPr>
          </a:p>
          <a:p>
            <a:pPr fontAlgn="t">
              <a:lnSpc>
                <a:spcPts val="1400"/>
              </a:lnSpc>
            </a:pPr>
            <a:r>
              <a:rPr lang="en-US" dirty="0" smtClean="0">
                <a:latin typeface="Arial" pitchFamily="34" charset="0"/>
                <a:cs typeface="Arial" pitchFamily="34" charset="0"/>
              </a:rPr>
              <a:t>{</a:t>
            </a:r>
          </a:p>
          <a:p>
            <a:pPr fontAlgn="t">
              <a:lnSpc>
                <a:spcPts val="1400"/>
              </a:lnSpc>
            </a:pPr>
            <a:r>
              <a:rPr lang="en-US" dirty="0" smtClean="0">
                <a:latin typeface="Arial" pitchFamily="34" charset="0"/>
                <a:cs typeface="Arial" pitchFamily="34" charset="0"/>
              </a:rPr>
              <a:t>     vector&lt;</a:t>
            </a:r>
            <a:r>
              <a:rPr lang="en-US" dirty="0" err="1" smtClean="0">
                <a:latin typeface="Arial" pitchFamily="34" charset="0"/>
                <a:cs typeface="Arial" pitchFamily="34" charset="0"/>
              </a:rPr>
              <a:t>int</a:t>
            </a:r>
            <a:r>
              <a:rPr lang="en-US" dirty="0" smtClean="0">
                <a:latin typeface="Arial" pitchFamily="34" charset="0"/>
                <a:cs typeface="Arial" pitchFamily="34" charset="0"/>
              </a:rPr>
              <a:t>&gt; </a:t>
            </a:r>
            <a:r>
              <a:rPr lang="en-US" dirty="0" err="1" smtClean="0">
                <a:latin typeface="Arial" pitchFamily="34" charset="0"/>
                <a:cs typeface="Arial" pitchFamily="34" charset="0"/>
              </a:rPr>
              <a:t>vec</a:t>
            </a:r>
            <a:r>
              <a:rPr lang="en-US" dirty="0" smtClean="0">
                <a:latin typeface="Arial" pitchFamily="34" charset="0"/>
                <a:cs typeface="Arial" pitchFamily="34" charset="0"/>
              </a:rPr>
              <a:t>;</a:t>
            </a:r>
          </a:p>
          <a:p>
            <a:pPr fontAlgn="t">
              <a:lnSpc>
                <a:spcPts val="1400"/>
              </a:lnSpc>
            </a:pPr>
            <a:r>
              <a:rPr lang="en-US" dirty="0" smtClean="0">
                <a:latin typeface="Arial" pitchFamily="34" charset="0"/>
                <a:cs typeface="Arial" pitchFamily="34" charset="0"/>
              </a:rPr>
              <a:t>    </a:t>
            </a:r>
          </a:p>
          <a:p>
            <a:pPr fontAlgn="t">
              <a:lnSpc>
                <a:spcPts val="1400"/>
              </a:lnSpc>
            </a:pPr>
            <a:r>
              <a:rPr lang="en-US" dirty="0">
                <a:latin typeface="Arial" pitchFamily="34" charset="0"/>
                <a:cs typeface="Arial" pitchFamily="34" charset="0"/>
              </a:rPr>
              <a:t> </a:t>
            </a:r>
            <a:r>
              <a:rPr lang="en-US" dirty="0" smtClean="0">
                <a:latin typeface="Arial" pitchFamily="34" charset="0"/>
                <a:cs typeface="Arial" pitchFamily="34" charset="0"/>
              </a:rPr>
              <a:t>    </a:t>
            </a:r>
            <a:r>
              <a:rPr lang="en-US" dirty="0" err="1" smtClean="0">
                <a:latin typeface="Arial" pitchFamily="34" charset="0"/>
                <a:cs typeface="Arial" pitchFamily="34" charset="0"/>
              </a:rPr>
              <a:t>int</a:t>
            </a:r>
            <a:r>
              <a:rPr lang="en-US" dirty="0">
                <a:latin typeface="Arial" pitchFamily="34" charset="0"/>
                <a:cs typeface="Arial" pitchFamily="34" charset="0"/>
              </a:rPr>
              <a:t>* </a:t>
            </a:r>
            <a:r>
              <a:rPr lang="en-US" dirty="0">
                <a:solidFill>
                  <a:srgbClr val="FF0000"/>
                </a:solidFill>
                <a:latin typeface="Arial" pitchFamily="34" charset="0"/>
                <a:cs typeface="Arial" pitchFamily="34" charset="0"/>
              </a:rPr>
              <a:t>a</a:t>
            </a:r>
            <a:r>
              <a:rPr lang="en-US" dirty="0">
                <a:latin typeface="Arial" pitchFamily="34" charset="0"/>
                <a:cs typeface="Arial" pitchFamily="34" charset="0"/>
              </a:rPr>
              <a:t> = </a:t>
            </a:r>
            <a:r>
              <a:rPr lang="en-US" dirty="0" smtClean="0">
                <a:latin typeface="Arial" pitchFamily="34" charset="0"/>
                <a:cs typeface="Arial" pitchFamily="34" charset="0"/>
              </a:rPr>
              <a:t>vec.at(index);</a:t>
            </a:r>
            <a:endParaRPr lang="en-US" dirty="0">
              <a:latin typeface="Arial" pitchFamily="34" charset="0"/>
              <a:cs typeface="Arial" pitchFamily="34" charset="0"/>
            </a:endParaRPr>
          </a:p>
          <a:p>
            <a:pPr fontAlgn="t">
              <a:lnSpc>
                <a:spcPts val="1400"/>
              </a:lnSpc>
            </a:pPr>
            <a:r>
              <a:rPr lang="en-US" dirty="0" smtClean="0">
                <a:latin typeface="Arial" pitchFamily="34" charset="0"/>
                <a:cs typeface="Arial" pitchFamily="34" charset="0"/>
              </a:rPr>
              <a:t>     </a:t>
            </a:r>
          </a:p>
          <a:p>
            <a:pPr fontAlgn="t">
              <a:lnSpc>
                <a:spcPts val="1400"/>
              </a:lnSpc>
            </a:pPr>
            <a:r>
              <a:rPr lang="en-US" dirty="0">
                <a:latin typeface="Arial" pitchFamily="34" charset="0"/>
                <a:cs typeface="Arial" pitchFamily="34" charset="0"/>
              </a:rPr>
              <a:t> </a:t>
            </a:r>
            <a:r>
              <a:rPr lang="en-US" dirty="0" smtClean="0">
                <a:latin typeface="Arial" pitchFamily="34" charset="0"/>
                <a:cs typeface="Arial" pitchFamily="34" charset="0"/>
              </a:rPr>
              <a:t>    </a:t>
            </a:r>
            <a:r>
              <a:rPr lang="en-US" dirty="0" err="1" smtClean="0">
                <a:latin typeface="Arial" pitchFamily="34" charset="0"/>
                <a:cs typeface="Arial" pitchFamily="34" charset="0"/>
              </a:rPr>
              <a:t>int</a:t>
            </a:r>
            <a:r>
              <a:rPr lang="en-US" dirty="0" smtClean="0">
                <a:latin typeface="Arial" pitchFamily="34" charset="0"/>
                <a:cs typeface="Arial" pitchFamily="34" charset="0"/>
              </a:rPr>
              <a:t> </a:t>
            </a:r>
            <a:r>
              <a:rPr lang="en-US" dirty="0">
                <a:latin typeface="Arial" pitchFamily="34" charset="0"/>
                <a:cs typeface="Arial" pitchFamily="34" charset="0"/>
              </a:rPr>
              <a:t>sum = 1 + *</a:t>
            </a:r>
            <a:r>
              <a:rPr lang="en-US" dirty="0">
                <a:solidFill>
                  <a:srgbClr val="FF0000"/>
                </a:solidFill>
                <a:latin typeface="Arial" pitchFamily="34" charset="0"/>
                <a:cs typeface="Arial" pitchFamily="34" charset="0"/>
              </a:rPr>
              <a:t>a</a:t>
            </a:r>
            <a:r>
              <a:rPr lang="en-US" dirty="0" smtClean="0">
                <a:latin typeface="Arial" pitchFamily="34" charset="0"/>
                <a:cs typeface="Arial" pitchFamily="34" charset="0"/>
              </a:rPr>
              <a:t>;</a:t>
            </a:r>
            <a:endParaRPr lang="en-US" dirty="0">
              <a:latin typeface="Arial" pitchFamily="34" charset="0"/>
              <a:cs typeface="Arial" pitchFamily="34" charset="0"/>
            </a:endParaRPr>
          </a:p>
          <a:p>
            <a:pPr fontAlgn="t">
              <a:lnSpc>
                <a:spcPts val="1400"/>
              </a:lnSpc>
            </a:pPr>
            <a:r>
              <a:rPr lang="en-US" dirty="0" smtClean="0">
                <a:latin typeface="Arial" pitchFamily="34" charset="0"/>
                <a:cs typeface="Arial" pitchFamily="34" charset="0"/>
              </a:rPr>
              <a:t>     </a:t>
            </a:r>
          </a:p>
          <a:p>
            <a:pPr fontAlgn="t">
              <a:lnSpc>
                <a:spcPts val="1400"/>
              </a:lnSpc>
            </a:pPr>
            <a:r>
              <a:rPr lang="en-US" dirty="0">
                <a:latin typeface="Arial" pitchFamily="34" charset="0"/>
                <a:cs typeface="Arial" pitchFamily="34" charset="0"/>
              </a:rPr>
              <a:t> </a:t>
            </a:r>
            <a:r>
              <a:rPr lang="en-US" dirty="0" smtClean="0">
                <a:latin typeface="Arial" pitchFamily="34" charset="0"/>
                <a:cs typeface="Arial" pitchFamily="34" charset="0"/>
              </a:rPr>
              <a:t>    </a:t>
            </a:r>
            <a:r>
              <a:rPr lang="en-US" dirty="0" err="1" smtClean="0">
                <a:latin typeface="Arial" pitchFamily="34" charset="0"/>
                <a:cs typeface="Arial" pitchFamily="34" charset="0"/>
              </a:rPr>
              <a:t>int</a:t>
            </a:r>
            <a:r>
              <a:rPr lang="en-US" dirty="0">
                <a:latin typeface="Arial" pitchFamily="34" charset="0"/>
                <a:cs typeface="Arial" pitchFamily="34" charset="0"/>
              </a:rPr>
              <a:t>* </a:t>
            </a:r>
            <a:r>
              <a:rPr lang="en-US" dirty="0">
                <a:solidFill>
                  <a:srgbClr val="FF0000"/>
                </a:solidFill>
                <a:latin typeface="Arial" pitchFamily="34" charset="0"/>
                <a:cs typeface="Arial" pitchFamily="34" charset="0"/>
              </a:rPr>
              <a:t>b</a:t>
            </a:r>
            <a:r>
              <a:rPr lang="en-US" dirty="0">
                <a:latin typeface="Arial" pitchFamily="34" charset="0"/>
                <a:cs typeface="Arial" pitchFamily="34" charset="0"/>
              </a:rPr>
              <a:t> = </a:t>
            </a:r>
            <a:r>
              <a:rPr lang="en-US" dirty="0">
                <a:solidFill>
                  <a:srgbClr val="FF0000"/>
                </a:solidFill>
                <a:latin typeface="Arial" pitchFamily="34" charset="0"/>
                <a:cs typeface="Arial" pitchFamily="34" charset="0"/>
              </a:rPr>
              <a:t>a</a:t>
            </a:r>
            <a:r>
              <a:rPr lang="en-US" dirty="0">
                <a:latin typeface="Arial" pitchFamily="34" charset="0"/>
                <a:cs typeface="Arial" pitchFamily="34" charset="0"/>
              </a:rPr>
              <a:t>; </a:t>
            </a:r>
          </a:p>
          <a:p>
            <a:pPr fontAlgn="t">
              <a:lnSpc>
                <a:spcPts val="1400"/>
              </a:lnSpc>
            </a:pPr>
            <a:r>
              <a:rPr lang="en-US" dirty="0" smtClean="0">
                <a:latin typeface="Arial" pitchFamily="34" charset="0"/>
                <a:cs typeface="Arial" pitchFamily="34" charset="0"/>
              </a:rPr>
              <a:t>}</a:t>
            </a:r>
          </a:p>
          <a:p>
            <a:pPr>
              <a:lnSpc>
                <a:spcPts val="1800"/>
              </a:lnSpc>
            </a:pPr>
            <a:endParaRPr lang="en-US" sz="2000" dirty="0">
              <a:latin typeface="Arial" pitchFamily="34" charset="0"/>
              <a:cs typeface="Arial" pitchFamily="34" charset="0"/>
            </a:endParaRPr>
          </a:p>
        </p:txBody>
      </p:sp>
      <p:sp>
        <p:nvSpPr>
          <p:cNvPr id="35" name="TextBox 34"/>
          <p:cNvSpPr txBox="1"/>
          <p:nvPr/>
        </p:nvSpPr>
        <p:spPr>
          <a:xfrm>
            <a:off x="4895195" y="1348017"/>
            <a:ext cx="3801251" cy="2477601"/>
          </a:xfrm>
          <a:prstGeom prst="rect">
            <a:avLst/>
          </a:prstGeom>
          <a:noFill/>
          <a:ln w="6350">
            <a:noFill/>
          </a:ln>
        </p:spPr>
        <p:txBody>
          <a:bodyPr wrap="square" rtlCol="0">
            <a:spAutoFit/>
          </a:bodyPr>
          <a:lstStyle>
            <a:defPPr>
              <a:defRPr lang="zh-CN"/>
            </a:defPPr>
            <a:lvl1pPr fontAlgn="t">
              <a:lnSpc>
                <a:spcPts val="1800"/>
              </a:lnSpc>
            </a:lvl1pPr>
          </a:lstStyle>
          <a:p>
            <a:pPr>
              <a:lnSpc>
                <a:spcPts val="1400"/>
              </a:lnSpc>
            </a:pPr>
            <a:r>
              <a:rPr lang="en-US" dirty="0" smtClean="0">
                <a:latin typeface="Arial" pitchFamily="34" charset="0"/>
                <a:cs typeface="Arial" pitchFamily="34" charset="0"/>
              </a:rPr>
              <a:t>main</a:t>
            </a:r>
            <a:r>
              <a:rPr lang="en-US" dirty="0">
                <a:latin typeface="Arial" pitchFamily="34" charset="0"/>
                <a:cs typeface="Arial" pitchFamily="34" charset="0"/>
              </a:rPr>
              <a:t>() </a:t>
            </a:r>
            <a:endParaRPr lang="en-US" dirty="0" smtClean="0">
              <a:latin typeface="Arial" pitchFamily="34" charset="0"/>
              <a:cs typeface="Arial" pitchFamily="34" charset="0"/>
            </a:endParaRPr>
          </a:p>
          <a:p>
            <a:pPr>
              <a:lnSpc>
                <a:spcPts val="1400"/>
              </a:lnSpc>
            </a:pPr>
            <a:r>
              <a:rPr lang="en-US" dirty="0" smtClean="0">
                <a:latin typeface="Arial" pitchFamily="34" charset="0"/>
                <a:cs typeface="Arial" pitchFamily="34" charset="0"/>
              </a:rPr>
              <a:t>{</a:t>
            </a:r>
            <a:endParaRPr lang="en-US" dirty="0">
              <a:latin typeface="Arial" pitchFamily="34" charset="0"/>
              <a:cs typeface="Arial" pitchFamily="34" charset="0"/>
            </a:endParaRPr>
          </a:p>
          <a:p>
            <a:pPr>
              <a:lnSpc>
                <a:spcPts val="1400"/>
              </a:lnSpc>
            </a:pPr>
            <a:r>
              <a:rPr lang="en-US" dirty="0" smtClean="0">
                <a:latin typeface="Arial" pitchFamily="34" charset="0"/>
                <a:cs typeface="Arial" pitchFamily="34" charset="0"/>
              </a:rPr>
              <a:t>     </a:t>
            </a:r>
            <a:r>
              <a:rPr lang="en-US" dirty="0">
                <a:latin typeface="Arial" pitchFamily="34" charset="0"/>
                <a:cs typeface="Arial" pitchFamily="34" charset="0"/>
              </a:rPr>
              <a:t>vector&lt;</a:t>
            </a:r>
            <a:r>
              <a:rPr lang="en-US" dirty="0" err="1">
                <a:latin typeface="Arial" pitchFamily="34" charset="0"/>
                <a:cs typeface="Arial" pitchFamily="34" charset="0"/>
              </a:rPr>
              <a:t>int</a:t>
            </a:r>
            <a:r>
              <a:rPr lang="en-US" dirty="0">
                <a:latin typeface="Arial" pitchFamily="34" charset="0"/>
                <a:cs typeface="Arial" pitchFamily="34" charset="0"/>
              </a:rPr>
              <a:t>&gt; </a:t>
            </a:r>
            <a:r>
              <a:rPr lang="en-US" dirty="0" err="1">
                <a:latin typeface="Arial" pitchFamily="34" charset="0"/>
                <a:cs typeface="Arial" pitchFamily="34" charset="0"/>
              </a:rPr>
              <a:t>vec</a:t>
            </a:r>
            <a:r>
              <a:rPr lang="en-US" dirty="0">
                <a:latin typeface="Arial" pitchFamily="34" charset="0"/>
                <a:cs typeface="Arial" pitchFamily="34" charset="0"/>
              </a:rPr>
              <a:t>;</a:t>
            </a:r>
          </a:p>
          <a:p>
            <a:pPr>
              <a:lnSpc>
                <a:spcPts val="1400"/>
              </a:lnSpc>
            </a:pPr>
            <a:r>
              <a:rPr lang="en-US" dirty="0" smtClean="0">
                <a:latin typeface="Arial" pitchFamily="34" charset="0"/>
                <a:cs typeface="Arial" pitchFamily="34" charset="0"/>
              </a:rPr>
              <a:t>     </a:t>
            </a:r>
          </a:p>
          <a:p>
            <a:pPr>
              <a:lnSpc>
                <a:spcPts val="1400"/>
              </a:lnSpc>
            </a:pPr>
            <a:r>
              <a:rPr lang="en-US" dirty="0">
                <a:latin typeface="Arial" pitchFamily="34" charset="0"/>
                <a:cs typeface="Arial" pitchFamily="34" charset="0"/>
              </a:rPr>
              <a:t> </a:t>
            </a:r>
            <a:r>
              <a:rPr lang="en-US" dirty="0" smtClean="0">
                <a:latin typeface="Arial" pitchFamily="34" charset="0"/>
                <a:cs typeface="Arial" pitchFamily="34" charset="0"/>
              </a:rPr>
              <a:t>    </a:t>
            </a:r>
            <a:r>
              <a:rPr lang="en-US" dirty="0" err="1" smtClean="0">
                <a:latin typeface="Arial" pitchFamily="34" charset="0"/>
                <a:cs typeface="Arial" pitchFamily="34" charset="0"/>
              </a:rPr>
              <a:t>int</a:t>
            </a:r>
            <a:r>
              <a:rPr lang="en-US" dirty="0">
                <a:latin typeface="Arial" pitchFamily="34" charset="0"/>
                <a:cs typeface="Arial" pitchFamily="34" charset="0"/>
              </a:rPr>
              <a:t>* </a:t>
            </a:r>
            <a:r>
              <a:rPr lang="en-US" dirty="0">
                <a:solidFill>
                  <a:srgbClr val="FF0000"/>
                </a:solidFill>
                <a:latin typeface="Arial" pitchFamily="34" charset="0"/>
                <a:cs typeface="Arial" pitchFamily="34" charset="0"/>
              </a:rPr>
              <a:t>a</a:t>
            </a:r>
            <a:r>
              <a:rPr lang="en-US" dirty="0">
                <a:latin typeface="Arial" pitchFamily="34" charset="0"/>
                <a:cs typeface="Arial" pitchFamily="34" charset="0"/>
              </a:rPr>
              <a:t> = </a:t>
            </a:r>
            <a:r>
              <a:rPr lang="en-US" b="1" dirty="0" err="1" smtClean="0">
                <a:solidFill>
                  <a:srgbClr val="002060"/>
                </a:solidFill>
                <a:latin typeface="Arial" pitchFamily="34" charset="0"/>
                <a:cs typeface="Arial" pitchFamily="34" charset="0"/>
              </a:rPr>
              <a:t>ppu_addr</a:t>
            </a:r>
            <a:r>
              <a:rPr lang="en-US" dirty="0" smtClean="0">
                <a:latin typeface="Arial" pitchFamily="34" charset="0"/>
                <a:cs typeface="Arial" pitchFamily="34" charset="0"/>
              </a:rPr>
              <a:t>(</a:t>
            </a:r>
            <a:r>
              <a:rPr lang="en-US" dirty="0" err="1" smtClean="0">
                <a:latin typeface="Arial" pitchFamily="34" charset="0"/>
                <a:cs typeface="Arial" pitchFamily="34" charset="0"/>
              </a:rPr>
              <a:t>vec,index</a:t>
            </a:r>
            <a:r>
              <a:rPr lang="en-US" dirty="0" smtClean="0">
                <a:latin typeface="Arial" pitchFamily="34" charset="0"/>
                <a:cs typeface="Arial" pitchFamily="34" charset="0"/>
              </a:rPr>
              <a:t>); </a:t>
            </a:r>
            <a:endParaRPr lang="en-US" dirty="0">
              <a:latin typeface="Arial" pitchFamily="34" charset="0"/>
              <a:cs typeface="Arial" pitchFamily="34" charset="0"/>
            </a:endParaRPr>
          </a:p>
          <a:p>
            <a:pPr>
              <a:lnSpc>
                <a:spcPts val="1400"/>
              </a:lnSpc>
            </a:pPr>
            <a:r>
              <a:rPr lang="en-US" dirty="0">
                <a:latin typeface="Arial" pitchFamily="34" charset="0"/>
                <a:cs typeface="Arial" pitchFamily="34" charset="0"/>
              </a:rPr>
              <a:t> </a:t>
            </a:r>
            <a:r>
              <a:rPr lang="en-US" dirty="0" smtClean="0">
                <a:latin typeface="Arial" pitchFamily="34" charset="0"/>
                <a:cs typeface="Arial" pitchFamily="34" charset="0"/>
              </a:rPr>
              <a:t>    </a:t>
            </a:r>
          </a:p>
          <a:p>
            <a:pPr>
              <a:lnSpc>
                <a:spcPts val="1400"/>
              </a:lnSpc>
            </a:pPr>
            <a:r>
              <a:rPr lang="en-US" dirty="0">
                <a:solidFill>
                  <a:srgbClr val="FF0000"/>
                </a:solidFill>
                <a:latin typeface="Arial" pitchFamily="34" charset="0"/>
                <a:cs typeface="Arial" pitchFamily="34" charset="0"/>
              </a:rPr>
              <a:t> </a:t>
            </a:r>
            <a:r>
              <a:rPr lang="en-US" dirty="0" smtClean="0">
                <a:solidFill>
                  <a:srgbClr val="FF0000"/>
                </a:solidFill>
                <a:latin typeface="Arial" pitchFamily="34" charset="0"/>
                <a:cs typeface="Arial" pitchFamily="34" charset="0"/>
              </a:rPr>
              <a:t>    a</a:t>
            </a:r>
            <a:r>
              <a:rPr lang="en-US" dirty="0" smtClean="0">
                <a:latin typeface="Arial" pitchFamily="34" charset="0"/>
                <a:cs typeface="Arial" pitchFamily="34" charset="0"/>
              </a:rPr>
              <a:t> = </a:t>
            </a:r>
            <a:r>
              <a:rPr lang="en-US" b="1" dirty="0" err="1">
                <a:solidFill>
                  <a:srgbClr val="002060"/>
                </a:solidFill>
                <a:latin typeface="Arial" pitchFamily="34" charset="0"/>
                <a:cs typeface="Arial" pitchFamily="34" charset="0"/>
              </a:rPr>
              <a:t>ptrChecker</a:t>
            </a:r>
            <a:r>
              <a:rPr lang="en-US" dirty="0" smtClean="0">
                <a:latin typeface="Arial" pitchFamily="34" charset="0"/>
                <a:cs typeface="Arial" pitchFamily="34" charset="0"/>
              </a:rPr>
              <a:t>(</a:t>
            </a:r>
            <a:r>
              <a:rPr lang="en-US" dirty="0" smtClean="0">
                <a:solidFill>
                  <a:srgbClr val="FF0000"/>
                </a:solidFill>
                <a:latin typeface="Arial" pitchFamily="34" charset="0"/>
                <a:cs typeface="Arial" pitchFamily="34" charset="0"/>
              </a:rPr>
              <a:t>a</a:t>
            </a:r>
            <a:r>
              <a:rPr lang="en-US" dirty="0">
                <a:latin typeface="Arial" pitchFamily="34" charset="0"/>
                <a:cs typeface="Arial" pitchFamily="34" charset="0"/>
              </a:rPr>
              <a:t>); </a:t>
            </a:r>
            <a:endParaRPr lang="en-US" dirty="0" smtClean="0">
              <a:latin typeface="Arial" pitchFamily="34" charset="0"/>
              <a:cs typeface="Arial" pitchFamily="34" charset="0"/>
            </a:endParaRPr>
          </a:p>
          <a:p>
            <a:pPr>
              <a:lnSpc>
                <a:spcPts val="1400"/>
              </a:lnSpc>
            </a:pPr>
            <a:r>
              <a:rPr lang="en-US" dirty="0">
                <a:latin typeface="Arial" pitchFamily="34" charset="0"/>
                <a:cs typeface="Arial" pitchFamily="34" charset="0"/>
              </a:rPr>
              <a:t> </a:t>
            </a:r>
            <a:r>
              <a:rPr lang="en-US" dirty="0" smtClean="0">
                <a:latin typeface="Arial" pitchFamily="34" charset="0"/>
                <a:cs typeface="Arial" pitchFamily="34" charset="0"/>
              </a:rPr>
              <a:t>    </a:t>
            </a:r>
            <a:r>
              <a:rPr lang="en-US" dirty="0" err="1" smtClean="0">
                <a:latin typeface="Arial" pitchFamily="34" charset="0"/>
                <a:cs typeface="Arial" pitchFamily="34" charset="0"/>
              </a:rPr>
              <a:t>int</a:t>
            </a:r>
            <a:r>
              <a:rPr lang="en-US" dirty="0" smtClean="0">
                <a:latin typeface="Arial" pitchFamily="34" charset="0"/>
                <a:cs typeface="Arial" pitchFamily="34" charset="0"/>
              </a:rPr>
              <a:t> </a:t>
            </a:r>
            <a:r>
              <a:rPr lang="en-US" dirty="0">
                <a:latin typeface="Arial" pitchFamily="34" charset="0"/>
                <a:cs typeface="Arial" pitchFamily="34" charset="0"/>
              </a:rPr>
              <a:t>sum = 1 + *</a:t>
            </a:r>
            <a:r>
              <a:rPr lang="en-US" dirty="0">
                <a:solidFill>
                  <a:srgbClr val="FF0000"/>
                </a:solidFill>
                <a:latin typeface="Arial" pitchFamily="34" charset="0"/>
                <a:cs typeface="Arial" pitchFamily="34" charset="0"/>
              </a:rPr>
              <a:t>a</a:t>
            </a:r>
            <a:r>
              <a:rPr lang="en-US" dirty="0">
                <a:latin typeface="Arial" pitchFamily="34" charset="0"/>
                <a:cs typeface="Arial" pitchFamily="34" charset="0"/>
              </a:rPr>
              <a:t>; </a:t>
            </a:r>
            <a:endParaRPr lang="en-US" dirty="0" smtClean="0">
              <a:latin typeface="Arial" pitchFamily="34" charset="0"/>
              <a:cs typeface="Arial" pitchFamily="34" charset="0"/>
            </a:endParaRPr>
          </a:p>
          <a:p>
            <a:pPr>
              <a:lnSpc>
                <a:spcPts val="1400"/>
              </a:lnSpc>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a</a:t>
            </a:r>
            <a:r>
              <a:rPr lang="en-US" dirty="0" smtClean="0">
                <a:latin typeface="Arial" pitchFamily="34" charset="0"/>
                <a:cs typeface="Arial" pitchFamily="34" charset="0"/>
              </a:rPr>
              <a:t> = </a:t>
            </a:r>
            <a:r>
              <a:rPr lang="en-US" b="1" dirty="0">
                <a:solidFill>
                  <a:srgbClr val="002060"/>
                </a:solidFill>
                <a:latin typeface="Arial" pitchFamily="34" charset="0"/>
                <a:cs typeface="Arial" pitchFamily="34" charset="0"/>
              </a:rPr>
              <a:t>s2p</a:t>
            </a:r>
            <a:r>
              <a:rPr lang="en-US" dirty="0" smtClean="0">
                <a:latin typeface="Arial" pitchFamily="34" charset="0"/>
                <a:cs typeface="Arial" pitchFamily="34" charset="0"/>
              </a:rPr>
              <a:t>(</a:t>
            </a:r>
            <a:r>
              <a:rPr lang="en-US" dirty="0" smtClean="0">
                <a:solidFill>
                  <a:srgbClr val="FF0000"/>
                </a:solidFill>
                <a:latin typeface="Arial" pitchFamily="34" charset="0"/>
                <a:cs typeface="Arial" pitchFamily="34" charset="0"/>
              </a:rPr>
              <a:t>a</a:t>
            </a:r>
            <a:r>
              <a:rPr lang="en-US" dirty="0">
                <a:latin typeface="Arial" pitchFamily="34" charset="0"/>
                <a:cs typeface="Arial" pitchFamily="34" charset="0"/>
              </a:rPr>
              <a:t>); </a:t>
            </a:r>
          </a:p>
          <a:p>
            <a:pPr>
              <a:lnSpc>
                <a:spcPts val="1400"/>
              </a:lnSpc>
            </a:pPr>
            <a:r>
              <a:rPr lang="en-US" dirty="0">
                <a:latin typeface="Arial" pitchFamily="34" charset="0"/>
                <a:cs typeface="Arial" pitchFamily="34" charset="0"/>
              </a:rPr>
              <a:t> </a:t>
            </a:r>
            <a:r>
              <a:rPr lang="en-US" dirty="0" smtClean="0">
                <a:latin typeface="Arial" pitchFamily="34" charset="0"/>
                <a:cs typeface="Arial" pitchFamily="34" charset="0"/>
              </a:rPr>
              <a:t>    </a:t>
            </a:r>
          </a:p>
          <a:p>
            <a:pPr>
              <a:lnSpc>
                <a:spcPts val="1400"/>
              </a:lnSpc>
            </a:pPr>
            <a:r>
              <a:rPr lang="en-US" dirty="0">
                <a:latin typeface="Arial" pitchFamily="34" charset="0"/>
                <a:cs typeface="Arial" pitchFamily="34" charset="0"/>
              </a:rPr>
              <a:t> </a:t>
            </a:r>
            <a:r>
              <a:rPr lang="en-US" dirty="0" smtClean="0">
                <a:latin typeface="Arial" pitchFamily="34" charset="0"/>
                <a:cs typeface="Arial" pitchFamily="34" charset="0"/>
              </a:rPr>
              <a:t>    </a:t>
            </a:r>
            <a:r>
              <a:rPr lang="en-US" dirty="0" err="1" smtClean="0">
                <a:latin typeface="Arial" pitchFamily="34" charset="0"/>
                <a:cs typeface="Arial" pitchFamily="34" charset="0"/>
              </a:rPr>
              <a:t>int</a:t>
            </a:r>
            <a:r>
              <a:rPr lang="en-US" dirty="0">
                <a:latin typeface="Arial" pitchFamily="34" charset="0"/>
                <a:cs typeface="Arial" pitchFamily="34" charset="0"/>
              </a:rPr>
              <a:t>* </a:t>
            </a:r>
            <a:r>
              <a:rPr lang="en-US" dirty="0">
                <a:solidFill>
                  <a:srgbClr val="FF0000"/>
                </a:solidFill>
                <a:latin typeface="Arial" pitchFamily="34" charset="0"/>
                <a:cs typeface="Arial" pitchFamily="34" charset="0"/>
              </a:rPr>
              <a:t>b</a:t>
            </a:r>
            <a:r>
              <a:rPr lang="en-US" dirty="0">
                <a:latin typeface="Arial" pitchFamily="34" charset="0"/>
                <a:cs typeface="Arial" pitchFamily="34" charset="0"/>
              </a:rPr>
              <a:t> = </a:t>
            </a:r>
            <a:r>
              <a:rPr lang="en-US" dirty="0">
                <a:solidFill>
                  <a:srgbClr val="FF0000"/>
                </a:solidFill>
                <a:latin typeface="Arial" pitchFamily="34" charset="0"/>
                <a:cs typeface="Arial" pitchFamily="34" charset="0"/>
              </a:rPr>
              <a:t>a</a:t>
            </a:r>
            <a:r>
              <a:rPr lang="en-US" dirty="0">
                <a:latin typeface="Arial" pitchFamily="34" charset="0"/>
                <a:cs typeface="Arial" pitchFamily="34" charset="0"/>
              </a:rPr>
              <a:t>; </a:t>
            </a:r>
          </a:p>
          <a:p>
            <a:pPr>
              <a:lnSpc>
                <a:spcPts val="1400"/>
              </a:lnSpc>
            </a:pPr>
            <a:r>
              <a:rPr lang="en-US" dirty="0" smtClean="0">
                <a:latin typeface="Arial" pitchFamily="34" charset="0"/>
                <a:cs typeface="Arial" pitchFamily="34" charset="0"/>
              </a:rPr>
              <a:t>}</a:t>
            </a:r>
            <a:endParaRPr lang="en-US" dirty="0">
              <a:latin typeface="Arial" pitchFamily="34" charset="0"/>
              <a:cs typeface="Arial" pitchFamily="34" charset="0"/>
            </a:endParaRPr>
          </a:p>
          <a:p>
            <a:endParaRPr lang="en-US" sz="2000" dirty="0">
              <a:latin typeface="Arial" pitchFamily="34" charset="0"/>
              <a:cs typeface="Arial" pitchFamily="34" charset="0"/>
            </a:endParaRPr>
          </a:p>
        </p:txBody>
      </p:sp>
      <p:sp>
        <p:nvSpPr>
          <p:cNvPr id="36" name="Rectangle 35"/>
          <p:cNvSpPr/>
          <p:nvPr/>
        </p:nvSpPr>
        <p:spPr>
          <a:xfrm>
            <a:off x="885864" y="1334131"/>
            <a:ext cx="3341922" cy="251944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rial" pitchFamily="34" charset="0"/>
              <a:cs typeface="Arial" pitchFamily="34" charset="0"/>
            </a:endParaRPr>
          </a:p>
        </p:txBody>
      </p:sp>
      <p:sp>
        <p:nvSpPr>
          <p:cNvPr id="37" name="Rectangle 36"/>
          <p:cNvSpPr/>
          <p:nvPr/>
        </p:nvSpPr>
        <p:spPr>
          <a:xfrm>
            <a:off x="4895195" y="1334131"/>
            <a:ext cx="3801251" cy="251944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rial" pitchFamily="34" charset="0"/>
              <a:cs typeface="Arial" pitchFamily="34" charset="0"/>
            </a:endParaRPr>
          </a:p>
        </p:txBody>
      </p:sp>
      <p:sp>
        <p:nvSpPr>
          <p:cNvPr id="45" name="内容占位符 2"/>
          <p:cNvSpPr txBox="1">
            <a:spLocks/>
          </p:cNvSpPr>
          <p:nvPr/>
        </p:nvSpPr>
        <p:spPr bwMode="auto">
          <a:xfrm>
            <a:off x="562302" y="4335440"/>
            <a:ext cx="8153400" cy="2189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342900" indent="-342900" algn="just"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just" rtl="0" eaLnBrk="0" fontAlgn="base" hangingPunct="0">
              <a:spcBef>
                <a:spcPct val="20000"/>
              </a:spcBef>
              <a:spcAft>
                <a:spcPct val="0"/>
              </a:spcAft>
              <a:buChar char="–"/>
              <a:defRPr sz="2800">
                <a:solidFill>
                  <a:srgbClr val="000099"/>
                </a:solidFill>
                <a:latin typeface="+mn-lt"/>
                <a:ea typeface="+mn-ea"/>
              </a:defRPr>
            </a:lvl2pPr>
            <a:lvl3pPr marL="1143000" indent="-228600" algn="just" rtl="0" eaLnBrk="0" fontAlgn="base" hangingPunct="0">
              <a:spcBef>
                <a:spcPct val="20000"/>
              </a:spcBef>
              <a:spcAft>
                <a:spcPct val="0"/>
              </a:spcAft>
              <a:buChar char="•"/>
              <a:defRPr sz="2400">
                <a:solidFill>
                  <a:srgbClr val="CC3300"/>
                </a:solidFill>
                <a:latin typeface="+mn-lt"/>
                <a:ea typeface="+mn-ea"/>
              </a:defRPr>
            </a:lvl3pPr>
            <a:lvl4pPr marL="1600200" indent="-228600" algn="just" rtl="0" eaLnBrk="0" fontAlgn="base" hangingPunct="0">
              <a:spcBef>
                <a:spcPct val="20000"/>
              </a:spcBef>
              <a:spcAft>
                <a:spcPct val="0"/>
              </a:spcAft>
              <a:buChar char="–"/>
              <a:defRPr sz="2000">
                <a:solidFill>
                  <a:srgbClr val="006600"/>
                </a:solidFill>
                <a:latin typeface="+mn-lt"/>
                <a:ea typeface="+mn-ea"/>
              </a:defRPr>
            </a:lvl4pPr>
            <a:lvl5pPr marL="2057400" indent="-228600" algn="just"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en-US" sz="2000" dirty="0" err="1">
                <a:solidFill>
                  <a:srgbClr val="000099"/>
                </a:solidFill>
                <a:latin typeface="Arial" pitchFamily="34" charset="0"/>
                <a:cs typeface="Arial" pitchFamily="34" charset="0"/>
              </a:rPr>
              <a:t>ppu_addr</a:t>
            </a:r>
            <a:r>
              <a:rPr lang="en-US" sz="2000" dirty="0">
                <a:solidFill>
                  <a:srgbClr val="000099"/>
                </a:solidFill>
                <a:latin typeface="Arial" pitchFamily="34" charset="0"/>
                <a:cs typeface="Arial" pitchFamily="34" charset="0"/>
              </a:rPr>
              <a:t>: </a:t>
            </a:r>
            <a:r>
              <a:rPr lang="en-US" sz="2000" dirty="0" smtClean="0">
                <a:latin typeface="Arial" pitchFamily="34" charset="0"/>
                <a:cs typeface="Arial" pitchFamily="34" charset="0"/>
              </a:rPr>
              <a:t>returns global </a:t>
            </a:r>
            <a:r>
              <a:rPr lang="en-US" sz="2000" dirty="0">
                <a:latin typeface="Arial" pitchFamily="34" charset="0"/>
                <a:cs typeface="Arial" pitchFamily="34" charset="0"/>
              </a:rPr>
              <a:t>address </a:t>
            </a:r>
            <a:r>
              <a:rPr lang="en-US" sz="2000" dirty="0" err="1" smtClean="0">
                <a:latin typeface="Arial" pitchFamily="34" charset="0"/>
                <a:cs typeface="Arial" pitchFamily="34" charset="0"/>
              </a:rPr>
              <a:t>ptr</a:t>
            </a:r>
            <a:r>
              <a:rPr lang="en-US" sz="2000" dirty="0" smtClean="0">
                <a:latin typeface="Arial" pitchFamily="34" charset="0"/>
                <a:cs typeface="Arial" pitchFamily="34" charset="0"/>
              </a:rPr>
              <a:t> pointing </a:t>
            </a:r>
            <a:r>
              <a:rPr lang="en-US" sz="2000" dirty="0">
                <a:latin typeface="Arial" pitchFamily="34" charset="0"/>
                <a:cs typeface="Arial" pitchFamily="34" charset="0"/>
              </a:rPr>
              <a:t>to </a:t>
            </a:r>
            <a:r>
              <a:rPr lang="en-US" sz="2000" dirty="0" smtClean="0">
                <a:latin typeface="Arial" pitchFamily="34" charset="0"/>
                <a:cs typeface="Arial" pitchFamily="34" charset="0"/>
              </a:rPr>
              <a:t>the </a:t>
            </a:r>
            <a:r>
              <a:rPr lang="en-US" sz="2000" dirty="0">
                <a:latin typeface="Arial" pitchFamily="34" charset="0"/>
                <a:cs typeface="Arial" pitchFamily="34" charset="0"/>
              </a:rPr>
              <a:t>vector element.</a:t>
            </a:r>
          </a:p>
          <a:p>
            <a:pPr algn="l"/>
            <a:r>
              <a:rPr lang="en-US" sz="2000" kern="1200" dirty="0" err="1" smtClean="0">
                <a:solidFill>
                  <a:srgbClr val="000099"/>
                </a:solidFill>
                <a:latin typeface="Arial" pitchFamily="34" charset="0"/>
                <a:cs typeface="Arial" pitchFamily="34" charset="0"/>
              </a:rPr>
              <a:t>ptrChecker</a:t>
            </a:r>
            <a:r>
              <a:rPr lang="en-US" sz="2000" dirty="0">
                <a:latin typeface="Arial" pitchFamily="34" charset="0"/>
                <a:cs typeface="Arial" pitchFamily="34" charset="0"/>
              </a:rPr>
              <a:t>: </a:t>
            </a:r>
            <a:endParaRPr lang="en-US" sz="2000" dirty="0" smtClean="0">
              <a:latin typeface="Arial" pitchFamily="34" charset="0"/>
              <a:cs typeface="Arial" pitchFamily="34" charset="0"/>
            </a:endParaRPr>
          </a:p>
          <a:p>
            <a:pPr lvl="1" algn="l">
              <a:buFont typeface="Arial" pitchFamily="34" charset="0"/>
              <a:buChar char="–"/>
            </a:pPr>
            <a:r>
              <a:rPr lang="en-US" sz="2000" dirty="0">
                <a:solidFill>
                  <a:schemeClr val="tx1"/>
                </a:solidFill>
                <a:latin typeface="Arial" pitchFamily="34" charset="0"/>
                <a:cs typeface="Arial" pitchFamily="34" charset="0"/>
              </a:rPr>
              <a:t>checks whether </a:t>
            </a:r>
            <a:r>
              <a:rPr lang="en-US" sz="2000" dirty="0" err="1">
                <a:solidFill>
                  <a:schemeClr val="tx1"/>
                </a:solidFill>
                <a:latin typeface="Arial" pitchFamily="34" charset="0"/>
                <a:cs typeface="Arial" pitchFamily="34" charset="0"/>
              </a:rPr>
              <a:t>ptr</a:t>
            </a:r>
            <a:r>
              <a:rPr lang="en-US" sz="2000" dirty="0">
                <a:solidFill>
                  <a:schemeClr val="tx1"/>
                </a:solidFill>
                <a:latin typeface="Arial" pitchFamily="34" charset="0"/>
                <a:cs typeface="Arial" pitchFamily="34" charset="0"/>
              </a:rPr>
              <a:t> is pointing </a:t>
            </a:r>
            <a:r>
              <a:rPr lang="en-US" sz="2000" dirty="0" smtClean="0">
                <a:solidFill>
                  <a:schemeClr val="tx1"/>
                </a:solidFill>
                <a:latin typeface="Arial" pitchFamily="34" charset="0"/>
                <a:cs typeface="Arial" pitchFamily="34" charset="0"/>
              </a:rPr>
              <a:t>to </a:t>
            </a:r>
            <a:r>
              <a:rPr lang="en-US" altLang="zh-CN" sz="2000" dirty="0" smtClean="0">
                <a:solidFill>
                  <a:schemeClr val="tx1"/>
                </a:solidFill>
                <a:latin typeface="Arial" pitchFamily="34" charset="0"/>
                <a:cs typeface="Arial" pitchFamily="34" charset="0"/>
              </a:rPr>
              <a:t>a</a:t>
            </a:r>
            <a:r>
              <a:rPr lang="en-US" sz="2000" dirty="0" smtClean="0">
                <a:solidFill>
                  <a:schemeClr val="tx1"/>
                </a:solidFill>
                <a:latin typeface="Arial" pitchFamily="34" charset="0"/>
                <a:cs typeface="Arial" pitchFamily="34" charset="0"/>
              </a:rPr>
              <a:t> </a:t>
            </a:r>
            <a:r>
              <a:rPr lang="en-US" sz="2000" dirty="0">
                <a:solidFill>
                  <a:schemeClr val="tx1"/>
                </a:solidFill>
                <a:latin typeface="Arial" pitchFamily="34" charset="0"/>
                <a:cs typeface="Arial" pitchFamily="34" charset="0"/>
              </a:rPr>
              <a:t>vector data; </a:t>
            </a:r>
          </a:p>
          <a:p>
            <a:pPr lvl="1" algn="l">
              <a:buFont typeface="Arial" pitchFamily="34" charset="0"/>
              <a:buChar char="–"/>
            </a:pPr>
            <a:r>
              <a:rPr lang="en-US" sz="2000" dirty="0">
                <a:solidFill>
                  <a:schemeClr val="tx1"/>
                </a:solidFill>
                <a:latin typeface="Arial" pitchFamily="34" charset="0"/>
                <a:cs typeface="Arial" pitchFamily="34" charset="0"/>
              </a:rPr>
              <a:t>guarantees the data pointed is in the </a:t>
            </a:r>
            <a:r>
              <a:rPr lang="en-US" altLang="zh-CN" sz="2000" dirty="0">
                <a:solidFill>
                  <a:schemeClr val="tx1"/>
                </a:solidFill>
                <a:latin typeface="Arial" pitchFamily="34" charset="0"/>
                <a:cs typeface="Arial" pitchFamily="34" charset="0"/>
              </a:rPr>
              <a:t>local memory;</a:t>
            </a:r>
          </a:p>
          <a:p>
            <a:pPr lvl="1" algn="l">
              <a:buFont typeface="Arial" pitchFamily="34" charset="0"/>
              <a:buChar char="–"/>
            </a:pPr>
            <a:r>
              <a:rPr lang="en-US" altLang="zh-CN" sz="2000" dirty="0">
                <a:solidFill>
                  <a:schemeClr val="tx1"/>
                </a:solidFill>
                <a:latin typeface="Arial" pitchFamily="34" charset="0"/>
                <a:cs typeface="Arial" pitchFamily="34" charset="0"/>
              </a:rPr>
              <a:t>returns the local address.</a:t>
            </a:r>
          </a:p>
          <a:p>
            <a:pPr algn="l"/>
            <a:r>
              <a:rPr lang="en-US" sz="2000" kern="1200" dirty="0" smtClean="0">
                <a:solidFill>
                  <a:srgbClr val="000099"/>
                </a:solidFill>
                <a:latin typeface="Arial" pitchFamily="34" charset="0"/>
                <a:cs typeface="Arial" pitchFamily="34" charset="0"/>
              </a:rPr>
              <a:t>s2p: </a:t>
            </a:r>
            <a:r>
              <a:rPr lang="en-US" sz="2000" kern="1200" dirty="0" smtClean="0">
                <a:latin typeface="Arial" pitchFamily="34" charset="0"/>
                <a:cs typeface="Arial" pitchFamily="34" charset="0"/>
              </a:rPr>
              <a:t>transforms local address back to global address</a:t>
            </a:r>
            <a:endParaRPr lang="en-US" sz="2000" kern="1200" dirty="0">
              <a:latin typeface="Arial" pitchFamily="34" charset="0"/>
              <a:cs typeface="Arial" pitchFamily="34" charset="0"/>
            </a:endParaRPr>
          </a:p>
        </p:txBody>
      </p:sp>
      <p:sp>
        <p:nvSpPr>
          <p:cNvPr id="10" name="内容占位符 2"/>
          <p:cNvSpPr txBox="1">
            <a:spLocks/>
          </p:cNvSpPr>
          <p:nvPr/>
        </p:nvSpPr>
        <p:spPr bwMode="auto">
          <a:xfrm>
            <a:off x="135336" y="887104"/>
            <a:ext cx="8780064"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just"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just" rtl="0" eaLnBrk="0" fontAlgn="base" hangingPunct="0">
              <a:spcBef>
                <a:spcPct val="20000"/>
              </a:spcBef>
              <a:spcAft>
                <a:spcPct val="0"/>
              </a:spcAft>
              <a:buChar char="–"/>
              <a:defRPr sz="2800">
                <a:solidFill>
                  <a:srgbClr val="000099"/>
                </a:solidFill>
                <a:latin typeface="+mn-lt"/>
                <a:ea typeface="+mn-ea"/>
              </a:defRPr>
            </a:lvl2pPr>
            <a:lvl3pPr marL="1143000" indent="-228600" algn="just" rtl="0" eaLnBrk="0" fontAlgn="base" hangingPunct="0">
              <a:spcBef>
                <a:spcPct val="20000"/>
              </a:spcBef>
              <a:spcAft>
                <a:spcPct val="0"/>
              </a:spcAft>
              <a:buChar char="•"/>
              <a:defRPr sz="2400">
                <a:solidFill>
                  <a:srgbClr val="CC3300"/>
                </a:solidFill>
                <a:latin typeface="+mn-lt"/>
                <a:ea typeface="+mn-ea"/>
              </a:defRPr>
            </a:lvl3pPr>
            <a:lvl4pPr marL="1600200" indent="-228600" algn="just" rtl="0" eaLnBrk="0" fontAlgn="base" hangingPunct="0">
              <a:spcBef>
                <a:spcPct val="20000"/>
              </a:spcBef>
              <a:spcAft>
                <a:spcPct val="0"/>
              </a:spcAft>
              <a:buChar char="–"/>
              <a:defRPr sz="2000">
                <a:solidFill>
                  <a:srgbClr val="006600"/>
                </a:solidFill>
                <a:latin typeface="+mn-lt"/>
                <a:ea typeface="+mn-ea"/>
              </a:defRPr>
            </a:lvl4pPr>
            <a:lvl5pPr marL="2057400" indent="-228600" algn="just"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en-US" sz="2400" dirty="0" smtClean="0">
                <a:latin typeface="Arial" pitchFamily="34" charset="0"/>
                <a:cs typeface="Arial" pitchFamily="34" charset="0"/>
              </a:rPr>
              <a:t>Local address should not be used to identify the data.</a:t>
            </a:r>
            <a:endParaRPr lang="en-US" sz="2400" dirty="0">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FEFC07C8-73AF-4C93-9657-3F05B2743F4C}" type="slidenum">
              <a:rPr lang="en-US" altLang="zh-CN" smtClean="0"/>
              <a:pPr/>
              <a:t>17</a:t>
            </a:fld>
            <a:endParaRPr lang="en-US" altLang="zh-CN"/>
          </a:p>
        </p:txBody>
      </p:sp>
    </p:spTree>
    <p:extLst>
      <p:ext uri="{BB962C8B-B14F-4D97-AF65-F5344CB8AC3E}">
        <p14:creationId xmlns:p14="http://schemas.microsoft.com/office/powerpoint/2010/main" val="1847711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0" y="0"/>
            <a:ext cx="9144000" cy="762000"/>
          </a:xfrm>
        </p:spPr>
        <p:txBody>
          <a:bodyPr/>
          <a:lstStyle/>
          <a:p>
            <a:pPr algn="l"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altLang="zh-CN" dirty="0" smtClean="0">
                <a:ea typeface="宋体" pitchFamily="2" charset="-122"/>
              </a:rPr>
              <a:t>Experimental Setup</a:t>
            </a:r>
          </a:p>
        </p:txBody>
      </p:sp>
      <p:pic>
        <p:nvPicPr>
          <p:cNvPr id="5" name="Picture 2" descr="http://t1.gstatic.com/images?q=tbn:rzxdLYSceF4P0M:http://scawley.files.wordpress.com/2008/03/sony_playstation_3_60gb_game_console__brand_new.jpg">
            <a:hlinkClick r:id="rId3"/>
          </p:cNvPr>
          <p:cNvPicPr>
            <a:picLocks noChangeAspect="1" noChangeArrowheads="1"/>
          </p:cNvPicPr>
          <p:nvPr/>
        </p:nvPicPr>
        <p:blipFill>
          <a:blip r:embed="rId4" cstate="print"/>
          <a:srcRect/>
          <a:stretch>
            <a:fillRect/>
          </a:stretch>
        </p:blipFill>
        <p:spPr bwMode="auto">
          <a:xfrm>
            <a:off x="1594210" y="3586144"/>
            <a:ext cx="2510252" cy="2357456"/>
          </a:xfrm>
          <a:prstGeom prst="rect">
            <a:avLst/>
          </a:prstGeom>
          <a:noFill/>
        </p:spPr>
      </p:pic>
      <p:sp>
        <p:nvSpPr>
          <p:cNvPr id="7" name="内容占位符 2"/>
          <p:cNvSpPr>
            <a:spLocks noGrp="1"/>
          </p:cNvSpPr>
          <p:nvPr>
            <p:ph idx="1"/>
          </p:nvPr>
        </p:nvSpPr>
        <p:spPr>
          <a:xfrm>
            <a:off x="139264" y="914400"/>
            <a:ext cx="9004736" cy="2438382"/>
          </a:xfrm>
        </p:spPr>
        <p:txBody>
          <a:bodyPr/>
          <a:lstStyle/>
          <a:p>
            <a:r>
              <a:rPr lang="en-US" sz="2800" dirty="0" smtClean="0">
                <a:latin typeface="Arial" pitchFamily="34" charset="0"/>
                <a:cs typeface="Arial" pitchFamily="34" charset="0"/>
              </a:rPr>
              <a:t>Hardware</a:t>
            </a:r>
            <a:endParaRPr lang="en-US" dirty="0" smtClean="0">
              <a:latin typeface="Arial" pitchFamily="34" charset="0"/>
              <a:cs typeface="Arial" pitchFamily="34" charset="0"/>
            </a:endParaRPr>
          </a:p>
          <a:p>
            <a:pPr lvl="1"/>
            <a:r>
              <a:rPr lang="en-US" sz="2400" dirty="0" smtClean="0">
                <a:latin typeface="Arial" pitchFamily="34" charset="0"/>
                <a:cs typeface="Arial" pitchFamily="34" charset="0"/>
              </a:rPr>
              <a:t>PlayStation 3 with IBM Cell BE</a:t>
            </a:r>
          </a:p>
          <a:p>
            <a:r>
              <a:rPr lang="en-US" sz="2800" dirty="0" smtClean="0">
                <a:latin typeface="Arial" pitchFamily="34" charset="0"/>
                <a:cs typeface="Arial" pitchFamily="34" charset="0"/>
              </a:rPr>
              <a:t>Software</a:t>
            </a:r>
            <a:endParaRPr lang="en-US" sz="2800" dirty="0">
              <a:latin typeface="Arial" pitchFamily="34" charset="0"/>
              <a:cs typeface="Arial" pitchFamily="34" charset="0"/>
            </a:endParaRPr>
          </a:p>
          <a:p>
            <a:pPr lvl="1"/>
            <a:r>
              <a:rPr lang="en-US" sz="2400" dirty="0">
                <a:latin typeface="Arial" pitchFamily="34" charset="0"/>
                <a:cs typeface="Arial" pitchFamily="34" charset="0"/>
              </a:rPr>
              <a:t>Operating System: </a:t>
            </a:r>
            <a:r>
              <a:rPr lang="en-US" sz="2400" dirty="0" smtClean="0">
                <a:latin typeface="Arial" pitchFamily="34" charset="0"/>
                <a:cs typeface="Arial" pitchFamily="34" charset="0"/>
              </a:rPr>
              <a:t>Linux Fedora 9 and IBM SDK 3.1</a:t>
            </a:r>
          </a:p>
          <a:p>
            <a:pPr lvl="1"/>
            <a:r>
              <a:rPr lang="en-US" sz="2400" dirty="0" smtClean="0">
                <a:latin typeface="Arial" pitchFamily="34" charset="0"/>
                <a:cs typeface="Arial" pitchFamily="34" charset="0"/>
              </a:rPr>
              <a:t>Benchmarks: some possible applications using vector data.</a:t>
            </a:r>
            <a:endParaRPr lang="en-US" sz="2400" dirty="0">
              <a:latin typeface="Arial" pitchFamily="34" charset="0"/>
              <a:cs typeface="Arial" pitchFamily="34" charset="0"/>
            </a:endParaRPr>
          </a:p>
        </p:txBody>
      </p:sp>
      <p:pic>
        <p:nvPicPr>
          <p:cNvPr id="8" name="Picture 4" descr="http://t3.gstatic.com/images?q=tbn:ZMmjT556JA188M:http://www.open-of-course.org/courses/file.php/24/linux-logo-full.jpg">
            <a:hlinkClick r:id="rId5"/>
          </p:cNvPr>
          <p:cNvPicPr>
            <a:picLocks noChangeAspect="1" noChangeArrowheads="1"/>
          </p:cNvPicPr>
          <p:nvPr/>
        </p:nvPicPr>
        <p:blipFill>
          <a:blip r:embed="rId6" cstate="print"/>
          <a:srcRect/>
          <a:stretch>
            <a:fillRect/>
          </a:stretch>
        </p:blipFill>
        <p:spPr bwMode="auto">
          <a:xfrm>
            <a:off x="4880357" y="3657582"/>
            <a:ext cx="2053843" cy="2121711"/>
          </a:xfrm>
          <a:prstGeom prst="rect">
            <a:avLst/>
          </a:prstGeom>
          <a:noFill/>
        </p:spPr>
      </p:pic>
      <p:sp>
        <p:nvSpPr>
          <p:cNvPr id="2" name="Slide Number Placeholder 1"/>
          <p:cNvSpPr>
            <a:spLocks noGrp="1"/>
          </p:cNvSpPr>
          <p:nvPr>
            <p:ph type="sldNum" sz="quarter" idx="12"/>
          </p:nvPr>
        </p:nvSpPr>
        <p:spPr/>
        <p:txBody>
          <a:bodyPr/>
          <a:lstStyle/>
          <a:p>
            <a:fld id="{FEFC07C8-73AF-4C93-9657-3F05B2743F4C}" type="slidenum">
              <a:rPr lang="en-US" altLang="zh-CN" smtClean="0"/>
              <a:pPr/>
              <a:t>18</a:t>
            </a:fld>
            <a:endParaRPr lang="en-US" altLang="zh-CN"/>
          </a:p>
        </p:txBody>
      </p:sp>
    </p:spTree>
    <p:extLst>
      <p:ext uri="{BB962C8B-B14F-4D97-AF65-F5344CB8AC3E}">
        <p14:creationId xmlns:p14="http://schemas.microsoft.com/office/powerpoint/2010/main" val="1363775304"/>
      </p:ext>
    </p:extLst>
  </p:cSld>
  <p:clrMapOvr>
    <a:masterClrMapping/>
  </p:clrMapOvr>
  <p:transition spd="med">
    <p:wipe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2000"/>
          </a:xfrm>
        </p:spPr>
        <p:txBody>
          <a:bodyPr/>
          <a:lstStyle/>
          <a:p>
            <a:pPr algn="l">
              <a:defRPr/>
            </a:pPr>
            <a:r>
              <a:rPr altLang="zh-CN" kern="1200" dirty="0" smtClean="0">
                <a:ea typeface="+mn-ea"/>
              </a:rPr>
              <a:t>Unlimited Vector Data </a:t>
            </a:r>
            <a:endParaRPr lang="zh-CN" altLang="en-US" kern="1200" dirty="0" smtClean="0">
              <a:ea typeface="+mn-ea"/>
            </a:endParaRPr>
          </a:p>
        </p:txBody>
      </p:sp>
      <p:graphicFrame>
        <p:nvGraphicFramePr>
          <p:cNvPr id="8" name="图表 5"/>
          <p:cNvGraphicFramePr>
            <a:graphicFrameLocks/>
          </p:cNvGraphicFramePr>
          <p:nvPr>
            <p:extLst>
              <p:ext uri="{D42A27DB-BD31-4B8C-83A1-F6EECF244321}">
                <p14:modId xmlns:p14="http://schemas.microsoft.com/office/powerpoint/2010/main" val="260266106"/>
              </p:ext>
            </p:extLst>
          </p:nvPr>
        </p:nvGraphicFramePr>
        <p:xfrm>
          <a:off x="1066799" y="838200"/>
          <a:ext cx="6934201" cy="3429000"/>
        </p:xfrm>
        <a:graphic>
          <a:graphicData uri="http://schemas.openxmlformats.org/drawingml/2006/chart">
            <c:chart xmlns:c="http://schemas.openxmlformats.org/drawingml/2006/chart" xmlns:r="http://schemas.openxmlformats.org/officeDocument/2006/relationships" r:id="rId2"/>
          </a:graphicData>
        </a:graphic>
      </p:graphicFrame>
      <p:grpSp>
        <p:nvGrpSpPr>
          <p:cNvPr id="5" name="Group 4"/>
          <p:cNvGrpSpPr/>
          <p:nvPr/>
        </p:nvGrpSpPr>
        <p:grpSpPr>
          <a:xfrm>
            <a:off x="1600200" y="4365865"/>
            <a:ext cx="6172200" cy="2009911"/>
            <a:chOff x="2438400" y="4618413"/>
            <a:chExt cx="4833876" cy="1741246"/>
          </a:xfrm>
        </p:grpSpPr>
        <p:grpSp>
          <p:nvGrpSpPr>
            <p:cNvPr id="11" name="Group 10"/>
            <p:cNvGrpSpPr/>
            <p:nvPr/>
          </p:nvGrpSpPr>
          <p:grpSpPr>
            <a:xfrm>
              <a:off x="2984375" y="5334107"/>
              <a:ext cx="427304" cy="290746"/>
              <a:chOff x="1866444" y="2504938"/>
              <a:chExt cx="427304" cy="290746"/>
            </a:xfrm>
          </p:grpSpPr>
          <p:sp>
            <p:nvSpPr>
              <p:cNvPr id="12" name="矩形 1"/>
              <p:cNvSpPr/>
              <p:nvPr/>
            </p:nvSpPr>
            <p:spPr>
              <a:xfrm>
                <a:off x="1917637" y="2506544"/>
                <a:ext cx="274320" cy="28914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TextBox 12"/>
              <p:cNvSpPr txBox="1"/>
              <p:nvPr/>
            </p:nvSpPr>
            <p:spPr>
              <a:xfrm>
                <a:off x="1866444" y="2504938"/>
                <a:ext cx="427304" cy="239972"/>
              </a:xfrm>
              <a:prstGeom prst="rect">
                <a:avLst/>
              </a:prstGeom>
              <a:noFill/>
            </p:spPr>
            <p:txBody>
              <a:bodyPr wrap="square" rtlCol="0">
                <a:spAutoFit/>
              </a:bodyPr>
              <a:lstStyle/>
              <a:p>
                <a:r>
                  <a:rPr lang="en-US" sz="1200" b="1" dirty="0" smtClean="0"/>
                  <a:t>4 B</a:t>
                </a:r>
                <a:endParaRPr lang="en-US" sz="1200" b="1" dirty="0"/>
              </a:p>
            </p:txBody>
          </p:sp>
        </p:grpSp>
        <p:sp>
          <p:nvSpPr>
            <p:cNvPr id="14" name="TextBox 13"/>
            <p:cNvSpPr txBox="1"/>
            <p:nvPr/>
          </p:nvSpPr>
          <p:spPr>
            <a:xfrm>
              <a:off x="4847380" y="5121021"/>
              <a:ext cx="718249" cy="453281"/>
            </a:xfrm>
            <a:prstGeom prst="rect">
              <a:avLst/>
            </a:prstGeom>
            <a:noFill/>
          </p:spPr>
          <p:txBody>
            <a:bodyPr wrap="square" rtlCol="0">
              <a:spAutoFit/>
            </a:bodyPr>
            <a:lstStyle/>
            <a:p>
              <a:pPr algn="ctr"/>
              <a:r>
                <a:rPr lang="en-US" sz="2800" b="1" dirty="0" smtClean="0"/>
                <a:t>……</a:t>
              </a:r>
              <a:endParaRPr lang="en-US" sz="2800" b="1" dirty="0"/>
            </a:p>
          </p:txBody>
        </p:sp>
        <p:sp>
          <p:nvSpPr>
            <p:cNvPr id="15" name="TextBox 14"/>
            <p:cNvSpPr txBox="1"/>
            <p:nvPr/>
          </p:nvSpPr>
          <p:spPr>
            <a:xfrm>
              <a:off x="6259700" y="4666365"/>
              <a:ext cx="798383" cy="239972"/>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sz="1200" b="1" dirty="0" smtClean="0"/>
                <a:t>B: Bytes</a:t>
              </a:r>
              <a:endParaRPr lang="en-US" sz="1200" b="1" dirty="0"/>
            </a:p>
          </p:txBody>
        </p:sp>
        <p:grpSp>
          <p:nvGrpSpPr>
            <p:cNvPr id="16" name="Group 15"/>
            <p:cNvGrpSpPr/>
            <p:nvPr/>
          </p:nvGrpSpPr>
          <p:grpSpPr>
            <a:xfrm>
              <a:off x="3309632" y="5335713"/>
              <a:ext cx="548640" cy="288032"/>
              <a:chOff x="2381042" y="2506544"/>
              <a:chExt cx="548640" cy="288032"/>
            </a:xfrm>
          </p:grpSpPr>
          <p:sp>
            <p:nvSpPr>
              <p:cNvPr id="17" name="矩形 18"/>
              <p:cNvSpPr/>
              <p:nvPr/>
            </p:nvSpPr>
            <p:spPr>
              <a:xfrm>
                <a:off x="2381042" y="2506544"/>
                <a:ext cx="548640" cy="28803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p:cNvSpPr txBox="1"/>
              <p:nvPr/>
            </p:nvSpPr>
            <p:spPr>
              <a:xfrm>
                <a:off x="2411759" y="2506544"/>
                <a:ext cx="488661" cy="239972"/>
              </a:xfrm>
              <a:prstGeom prst="rect">
                <a:avLst/>
              </a:prstGeom>
              <a:noFill/>
            </p:spPr>
            <p:txBody>
              <a:bodyPr wrap="square" rtlCol="0">
                <a:spAutoFit/>
              </a:bodyPr>
              <a:lstStyle/>
              <a:p>
                <a:pPr algn="ctr"/>
                <a:r>
                  <a:rPr lang="en-US" sz="1200" b="1" dirty="0" smtClean="0"/>
                  <a:t>8 B</a:t>
                </a:r>
                <a:endParaRPr lang="en-US" sz="1200" b="1" dirty="0"/>
              </a:p>
            </p:txBody>
          </p:sp>
        </p:grpSp>
        <p:grpSp>
          <p:nvGrpSpPr>
            <p:cNvPr id="19" name="Group 18"/>
            <p:cNvGrpSpPr/>
            <p:nvPr/>
          </p:nvGrpSpPr>
          <p:grpSpPr>
            <a:xfrm>
              <a:off x="3856414" y="5330899"/>
              <a:ext cx="1097280" cy="292846"/>
              <a:chOff x="3294059" y="2501730"/>
              <a:chExt cx="1097280" cy="292846"/>
            </a:xfrm>
          </p:grpSpPr>
          <p:sp>
            <p:nvSpPr>
              <p:cNvPr id="20" name="矩形 3"/>
              <p:cNvSpPr/>
              <p:nvPr/>
            </p:nvSpPr>
            <p:spPr>
              <a:xfrm>
                <a:off x="3294059" y="2506544"/>
                <a:ext cx="1097280" cy="28803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1" name="TextBox 20"/>
              <p:cNvSpPr txBox="1"/>
              <p:nvPr/>
            </p:nvSpPr>
            <p:spPr>
              <a:xfrm>
                <a:off x="3472699" y="2501730"/>
                <a:ext cx="750756" cy="239972"/>
              </a:xfrm>
              <a:prstGeom prst="rect">
                <a:avLst/>
              </a:prstGeom>
              <a:noFill/>
            </p:spPr>
            <p:txBody>
              <a:bodyPr wrap="square" rtlCol="0">
                <a:spAutoFit/>
              </a:bodyPr>
              <a:lstStyle/>
              <a:p>
                <a:pPr algn="ctr"/>
                <a:r>
                  <a:rPr lang="en-US" sz="1200" b="1" dirty="0" smtClean="0"/>
                  <a:t>16 B</a:t>
                </a:r>
                <a:endParaRPr lang="en-US" sz="1200" b="1" dirty="0"/>
              </a:p>
            </p:txBody>
          </p:sp>
        </p:grpSp>
        <p:grpSp>
          <p:nvGrpSpPr>
            <p:cNvPr id="22" name="Group 21"/>
            <p:cNvGrpSpPr/>
            <p:nvPr/>
          </p:nvGrpSpPr>
          <p:grpSpPr>
            <a:xfrm>
              <a:off x="5451119" y="5329446"/>
              <a:ext cx="1368152" cy="294299"/>
              <a:chOff x="6156176" y="2500277"/>
              <a:chExt cx="1368152" cy="294299"/>
            </a:xfrm>
          </p:grpSpPr>
          <p:sp>
            <p:nvSpPr>
              <p:cNvPr id="23" name="矩形 25"/>
              <p:cNvSpPr/>
              <p:nvPr/>
            </p:nvSpPr>
            <p:spPr>
              <a:xfrm>
                <a:off x="6156176" y="2506544"/>
                <a:ext cx="1368152" cy="28803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4" name="TextBox 23"/>
              <p:cNvSpPr txBox="1"/>
              <p:nvPr/>
            </p:nvSpPr>
            <p:spPr>
              <a:xfrm>
                <a:off x="6401460" y="2500277"/>
                <a:ext cx="896979" cy="239972"/>
              </a:xfrm>
              <a:prstGeom prst="rect">
                <a:avLst/>
              </a:prstGeom>
              <a:noFill/>
            </p:spPr>
            <p:txBody>
              <a:bodyPr wrap="square" rtlCol="0">
                <a:spAutoFit/>
              </a:bodyPr>
              <a:lstStyle/>
              <a:p>
                <a:pPr algn="ctr"/>
                <a:r>
                  <a:rPr lang="en-US" sz="1200" b="1" dirty="0" smtClean="0"/>
                  <a:t>2</a:t>
                </a:r>
                <a:r>
                  <a:rPr lang="en-US" sz="1200" b="1" baseline="30000" dirty="0" smtClean="0"/>
                  <a:t>n+2</a:t>
                </a:r>
                <a:r>
                  <a:rPr lang="en-US" sz="1200" b="1" dirty="0" smtClean="0"/>
                  <a:t> B</a:t>
                </a:r>
                <a:endParaRPr lang="en-US" sz="1200" b="1" dirty="0"/>
              </a:p>
            </p:txBody>
          </p:sp>
        </p:grpSp>
        <mc:AlternateContent xmlns:mc="http://schemas.openxmlformats.org/markup-compatibility/2006" xmlns:a14="http://schemas.microsoft.com/office/drawing/2010/main">
          <mc:Choice Requires="a14">
            <p:sp>
              <p:nvSpPr>
                <p:cNvPr id="25" name="TextBox 24"/>
                <p:cNvSpPr txBox="1"/>
                <p:nvPr/>
              </p:nvSpPr>
              <p:spPr>
                <a:xfrm>
                  <a:off x="2670930" y="4631176"/>
                  <a:ext cx="1221797" cy="453281"/>
                </a:xfrm>
                <a:prstGeom prst="rect">
                  <a:avLst/>
                </a:prstGeom>
                <a:noFill/>
              </p:spPr>
              <p:txBody>
                <a:bodyPr wrap="square" rtlCol="0">
                  <a:spAutoFit/>
                </a:bodyPr>
                <a:lstStyle/>
                <a:p>
                  <a:pPr algn="ctr"/>
                  <a14:m>
                    <m:oMath xmlns:m="http://schemas.openxmlformats.org/officeDocument/2006/math">
                      <m:sSup>
                        <m:sSupPr>
                          <m:ctrlPr>
                            <a:rPr lang="en-US" sz="1400" b="1" i="1" dirty="0" smtClean="0">
                              <a:latin typeface="Cambria Math"/>
                            </a:rPr>
                          </m:ctrlPr>
                        </m:sSupPr>
                        <m:e>
                          <m:r>
                            <a:rPr lang="en-US" sz="1400" b="1" i="1" dirty="0" smtClean="0">
                              <a:latin typeface="Cambria Math"/>
                            </a:rPr>
                            <m:t>𝟏</m:t>
                          </m:r>
                        </m:e>
                        <m:sup>
                          <m:r>
                            <a:rPr lang="en-US" sz="1400" b="1" i="1" dirty="0" smtClean="0">
                              <a:latin typeface="Cambria Math"/>
                            </a:rPr>
                            <m:t>𝒔𝒕</m:t>
                          </m:r>
                        </m:sup>
                      </m:sSup>
                    </m:oMath>
                  </a14:m>
                  <a:r>
                    <a:rPr lang="en-US" sz="1400" b="1" dirty="0" smtClean="0"/>
                    <a:t> </a:t>
                  </a:r>
                </a:p>
                <a:p>
                  <a:pPr algn="ctr"/>
                  <a:r>
                    <a:rPr lang="en-US" sz="1400" b="1" dirty="0" smtClean="0"/>
                    <a:t>reallocation</a:t>
                  </a:r>
                  <a:endParaRPr lang="en-US" sz="1400" b="1" dirty="0"/>
                </a:p>
              </p:txBody>
            </p:sp>
          </mc:Choice>
          <mc:Fallback xmlns="">
            <p:sp>
              <p:nvSpPr>
                <p:cNvPr id="25" name="TextBox 24"/>
                <p:cNvSpPr txBox="1">
                  <a:spLocks noRot="1" noChangeAspect="1" noMove="1" noResize="1" noEditPoints="1" noAdjustHandles="1" noChangeArrowheads="1" noChangeShapeType="1" noTextEdit="1"/>
                </p:cNvSpPr>
                <p:nvPr/>
              </p:nvSpPr>
              <p:spPr>
                <a:xfrm>
                  <a:off x="2670930" y="4631176"/>
                  <a:ext cx="1221797" cy="453281"/>
                </a:xfrm>
                <a:prstGeom prst="rect">
                  <a:avLst/>
                </a:prstGeom>
                <a:blipFill rotWithShape="1">
                  <a:blip r:embed="rId3" cstate="print"/>
                  <a:stretch>
                    <a:fillRect b="-104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644083" y="4619300"/>
                  <a:ext cx="1294313" cy="460280"/>
                </a:xfrm>
                <a:prstGeom prst="rect">
                  <a:avLst/>
                </a:prstGeom>
                <a:noFill/>
              </p:spPr>
              <p:txBody>
                <a:bodyPr wrap="square" rtlCol="0">
                  <a:spAutoFit/>
                </a:bodyPr>
                <a:lstStyle/>
                <a:p>
                  <a:pPr algn="ctr"/>
                  <a14:m>
                    <m:oMath xmlns:m="http://schemas.openxmlformats.org/officeDocument/2006/math">
                      <m:sSup>
                        <m:sSupPr>
                          <m:ctrlPr>
                            <a:rPr lang="en-US" sz="1400" b="1" i="1" smtClean="0">
                              <a:latin typeface="Cambria Math"/>
                            </a:rPr>
                          </m:ctrlPr>
                        </m:sSupPr>
                        <m:e>
                          <m:r>
                            <a:rPr lang="en-US" sz="1400" b="1" i="1" smtClean="0">
                              <a:latin typeface="Cambria Math"/>
                            </a:rPr>
                            <m:t>𝟐</m:t>
                          </m:r>
                        </m:e>
                        <m:sup>
                          <m:r>
                            <a:rPr lang="en-US" sz="1400" b="1" i="1" smtClean="0">
                              <a:latin typeface="Cambria Math"/>
                            </a:rPr>
                            <m:t>𝒏𝒅</m:t>
                          </m:r>
                        </m:sup>
                      </m:sSup>
                    </m:oMath>
                  </a14:m>
                  <a:r>
                    <a:rPr lang="en-US" sz="1400" b="1" dirty="0" smtClean="0"/>
                    <a:t> </a:t>
                  </a:r>
                </a:p>
                <a:p>
                  <a:pPr algn="ctr"/>
                  <a:r>
                    <a:rPr lang="en-US" sz="1400" b="1" dirty="0" smtClean="0"/>
                    <a:t>reallocation</a:t>
                  </a:r>
                  <a:endParaRPr lang="en-US" sz="1400" b="1" dirty="0"/>
                </a:p>
              </p:txBody>
            </p:sp>
          </mc:Choice>
          <mc:Fallback xmlns="">
            <p:sp>
              <p:nvSpPr>
                <p:cNvPr id="26" name="TextBox 25"/>
                <p:cNvSpPr txBox="1">
                  <a:spLocks noRot="1" noChangeAspect="1" noMove="1" noResize="1" noEditPoints="1" noAdjustHandles="1" noChangeArrowheads="1" noChangeShapeType="1" noTextEdit="1"/>
                </p:cNvSpPr>
                <p:nvPr/>
              </p:nvSpPr>
              <p:spPr>
                <a:xfrm>
                  <a:off x="3644083" y="4619300"/>
                  <a:ext cx="1294313" cy="460280"/>
                </a:xfrm>
                <a:prstGeom prst="rect">
                  <a:avLst/>
                </a:prstGeom>
                <a:blipFill rotWithShape="1">
                  <a:blip r:embed="rId4" cstate="print"/>
                  <a:stretch>
                    <a:fillRect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4671621" y="4618413"/>
                  <a:ext cx="1236179" cy="460280"/>
                </a:xfrm>
                <a:prstGeom prst="rect">
                  <a:avLst/>
                </a:prstGeom>
                <a:noFill/>
              </p:spPr>
              <p:txBody>
                <a:bodyPr wrap="square" rtlCol="0">
                  <a:spAutoFit/>
                </a:bodyPr>
                <a:lstStyle/>
                <a:p>
                  <a:pPr algn="ctr"/>
                  <a14:m>
                    <m:oMath xmlns:m="http://schemas.openxmlformats.org/officeDocument/2006/math">
                      <m:sSup>
                        <m:sSupPr>
                          <m:ctrlPr>
                            <a:rPr lang="en-US" sz="1400" b="1" i="1" smtClean="0">
                              <a:latin typeface="Cambria Math"/>
                            </a:rPr>
                          </m:ctrlPr>
                        </m:sSupPr>
                        <m:e>
                          <m:r>
                            <a:rPr lang="en-US" sz="1400" b="1" i="1" smtClean="0">
                              <a:latin typeface="Cambria Math"/>
                            </a:rPr>
                            <m:t>𝒏</m:t>
                          </m:r>
                        </m:e>
                        <m:sup>
                          <m:r>
                            <a:rPr lang="en-US" sz="1400" b="1" i="1" smtClean="0">
                              <a:latin typeface="Cambria Math"/>
                            </a:rPr>
                            <m:t>𝒕𝒉</m:t>
                          </m:r>
                        </m:sup>
                      </m:sSup>
                    </m:oMath>
                  </a14:m>
                  <a:r>
                    <a:rPr lang="en-US" sz="1400" b="1" dirty="0" smtClean="0"/>
                    <a:t> </a:t>
                  </a:r>
                </a:p>
                <a:p>
                  <a:pPr algn="ctr"/>
                  <a:r>
                    <a:rPr lang="en-US" sz="1400" b="1" dirty="0" smtClean="0"/>
                    <a:t>reallocation</a:t>
                  </a:r>
                  <a:endParaRPr lang="en-US" sz="1600" b="1" dirty="0"/>
                </a:p>
              </p:txBody>
            </p:sp>
          </mc:Choice>
          <mc:Fallback xmlns="">
            <p:sp>
              <p:nvSpPr>
                <p:cNvPr id="27" name="TextBox 26"/>
                <p:cNvSpPr txBox="1">
                  <a:spLocks noRot="1" noChangeAspect="1" noMove="1" noResize="1" noEditPoints="1" noAdjustHandles="1" noChangeArrowheads="1" noChangeShapeType="1" noTextEdit="1"/>
                </p:cNvSpPr>
                <p:nvPr/>
              </p:nvSpPr>
              <p:spPr>
                <a:xfrm>
                  <a:off x="4671621" y="4618413"/>
                  <a:ext cx="1236179" cy="460280"/>
                </a:xfrm>
                <a:prstGeom prst="rect">
                  <a:avLst/>
                </a:prstGeom>
                <a:blipFill rotWithShape="1">
                  <a:blip r:embed="rId5" cstate="print"/>
                  <a:stretch>
                    <a:fillRect b="-10345"/>
                  </a:stretch>
                </a:blipFill>
              </p:spPr>
              <p:txBody>
                <a:bodyPr/>
                <a:lstStyle/>
                <a:p>
                  <a:r>
                    <a:rPr lang="en-US">
                      <a:noFill/>
                    </a:rPr>
                    <a:t> </a:t>
                  </a:r>
                </a:p>
              </p:txBody>
            </p:sp>
          </mc:Fallback>
        </mc:AlternateContent>
        <p:sp>
          <p:nvSpPr>
            <p:cNvPr id="28" name="下弧形箭头 37"/>
            <p:cNvSpPr/>
            <p:nvPr/>
          </p:nvSpPr>
          <p:spPr>
            <a:xfrm flipV="1">
              <a:off x="3128897" y="5211390"/>
              <a:ext cx="364480" cy="119931"/>
            </a:xfrm>
            <a:prstGeom prst="curvedUp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9" name="下弧形箭头 38"/>
            <p:cNvSpPr/>
            <p:nvPr/>
          </p:nvSpPr>
          <p:spPr>
            <a:xfrm flipV="1">
              <a:off x="3792395" y="5211388"/>
              <a:ext cx="601392" cy="121189"/>
            </a:xfrm>
            <a:prstGeom prst="curvedUp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0" name="下弧形箭头 39"/>
            <p:cNvSpPr/>
            <p:nvPr/>
          </p:nvSpPr>
          <p:spPr>
            <a:xfrm flipV="1">
              <a:off x="5193404" y="5211388"/>
              <a:ext cx="513295" cy="120627"/>
            </a:xfrm>
            <a:prstGeom prst="curvedUp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31" name="Straight Connector 30"/>
            <p:cNvCxnSpPr/>
            <p:nvPr/>
          </p:nvCxnSpPr>
          <p:spPr>
            <a:xfrm>
              <a:off x="2593587" y="6089753"/>
              <a:ext cx="4536504"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40692" y="5618895"/>
              <a:ext cx="0" cy="483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438400" y="5491251"/>
              <a:ext cx="718249" cy="453281"/>
            </a:xfrm>
            <a:prstGeom prst="rect">
              <a:avLst/>
            </a:prstGeom>
            <a:noFill/>
          </p:spPr>
          <p:txBody>
            <a:bodyPr wrap="square" rtlCol="0">
              <a:spAutoFit/>
            </a:bodyPr>
            <a:lstStyle/>
            <a:p>
              <a:pPr algn="ctr"/>
              <a:r>
                <a:rPr lang="en-US" sz="2800" b="1" dirty="0" smtClean="0"/>
                <a:t>……</a:t>
              </a:r>
              <a:endParaRPr lang="en-US" sz="2800" b="1" dirty="0"/>
            </a:p>
          </p:txBody>
        </p:sp>
        <mc:AlternateContent xmlns:mc="http://schemas.openxmlformats.org/markup-compatibility/2006" xmlns:a14="http://schemas.microsoft.com/office/drawing/2010/main">
          <mc:Choice Requires="a14">
            <p:sp>
              <p:nvSpPr>
                <p:cNvPr id="34" name="TextBox 33"/>
                <p:cNvSpPr txBox="1"/>
                <p:nvPr/>
              </p:nvSpPr>
              <p:spPr>
                <a:xfrm>
                  <a:off x="2823571" y="6074977"/>
                  <a:ext cx="324036" cy="2666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a:rPr>
                            </m:ctrlPr>
                          </m:sSubPr>
                          <m:e>
                            <m:r>
                              <a:rPr lang="en-US" sz="1400" b="1" i="1" smtClean="0">
                                <a:latin typeface="Cambria Math"/>
                              </a:rPr>
                              <m:t>𝒔</m:t>
                            </m:r>
                          </m:e>
                          <m:sub>
                            <m:r>
                              <a:rPr lang="en-US" sz="1400" b="1" i="1" smtClean="0">
                                <a:latin typeface="Cambria Math"/>
                              </a:rPr>
                              <m:t>𝟎</m:t>
                            </m:r>
                          </m:sub>
                        </m:sSub>
                      </m:oMath>
                    </m:oMathPara>
                  </a14:m>
                  <a:endParaRPr lang="en-US" sz="1400" b="1" dirty="0"/>
                </a:p>
              </p:txBody>
            </p:sp>
          </mc:Choice>
          <mc:Fallback xmlns="">
            <p:sp>
              <p:nvSpPr>
                <p:cNvPr id="34" name="TextBox 33"/>
                <p:cNvSpPr txBox="1">
                  <a:spLocks noRot="1" noChangeAspect="1" noMove="1" noResize="1" noEditPoints="1" noAdjustHandles="1" noChangeArrowheads="1" noChangeShapeType="1" noTextEdit="1"/>
                </p:cNvSpPr>
                <p:nvPr/>
              </p:nvSpPr>
              <p:spPr>
                <a:xfrm>
                  <a:off x="2823571" y="6074977"/>
                  <a:ext cx="324036" cy="266636"/>
                </a:xfrm>
                <a:prstGeom prst="rect">
                  <a:avLst/>
                </a:prstGeom>
                <a:blipFill rotWithShape="1">
                  <a:blip r:embed="rId6"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3052685" y="6093023"/>
                  <a:ext cx="739709" cy="2666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a:rPr>
                            </m:ctrlPr>
                          </m:sSubPr>
                          <m:e>
                            <m:r>
                              <a:rPr lang="en-US" sz="1400" b="1" i="1" smtClean="0">
                                <a:latin typeface="Cambria Math"/>
                              </a:rPr>
                              <m:t>𝒔</m:t>
                            </m:r>
                          </m:e>
                          <m:sub>
                            <m:r>
                              <a:rPr lang="en-US" sz="1400" b="1" i="1" smtClean="0">
                                <a:latin typeface="Cambria Math"/>
                              </a:rPr>
                              <m:t>𝟎</m:t>
                            </m:r>
                          </m:sub>
                        </m:sSub>
                        <m:r>
                          <a:rPr lang="en-US" sz="1400" b="1" i="1" smtClean="0">
                            <a:latin typeface="Cambria Math"/>
                          </a:rPr>
                          <m:t>+</m:t>
                        </m:r>
                        <m:r>
                          <a:rPr lang="en-US" sz="1400" b="1" i="1" smtClean="0">
                            <a:latin typeface="Cambria Math"/>
                          </a:rPr>
                          <m:t>𝟒</m:t>
                        </m:r>
                      </m:oMath>
                    </m:oMathPara>
                  </a14:m>
                  <a:endParaRPr lang="en-US" sz="1400" b="1" dirty="0"/>
                </a:p>
              </p:txBody>
            </p:sp>
          </mc:Choice>
          <mc:Fallback xmlns="">
            <p:sp>
              <p:nvSpPr>
                <p:cNvPr id="35" name="TextBox 34"/>
                <p:cNvSpPr txBox="1">
                  <a:spLocks noRot="1" noChangeAspect="1" noMove="1" noResize="1" noEditPoints="1" noAdjustHandles="1" noChangeArrowheads="1" noChangeShapeType="1" noTextEdit="1"/>
                </p:cNvSpPr>
                <p:nvPr/>
              </p:nvSpPr>
              <p:spPr>
                <a:xfrm>
                  <a:off x="3052685" y="6093023"/>
                  <a:ext cx="739709" cy="266636"/>
                </a:xfrm>
                <a:prstGeom prst="rect">
                  <a:avLst/>
                </a:prstGeom>
                <a:blipFill rotWithShape="1">
                  <a:blip r:embed="rId7" cstate="print"/>
                  <a:stretch>
                    <a:fillRect/>
                  </a:stretch>
                </a:blipFill>
              </p:spPr>
              <p:txBody>
                <a:bodyPr/>
                <a:lstStyle/>
                <a:p>
                  <a:r>
                    <a:rPr lang="en-US">
                      <a:noFill/>
                    </a:rPr>
                    <a:t> </a:t>
                  </a:r>
                </a:p>
              </p:txBody>
            </p:sp>
          </mc:Fallback>
        </mc:AlternateContent>
        <p:cxnSp>
          <p:nvCxnSpPr>
            <p:cNvPr id="36" name="Straight Connector 35"/>
            <p:cNvCxnSpPr/>
            <p:nvPr/>
          </p:nvCxnSpPr>
          <p:spPr>
            <a:xfrm>
              <a:off x="3859956" y="5618811"/>
              <a:ext cx="0" cy="483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310571" y="5618364"/>
              <a:ext cx="0" cy="483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954232" y="5616775"/>
              <a:ext cx="0" cy="483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451700" y="5617787"/>
              <a:ext cx="0" cy="483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p:cNvSpPr txBox="1"/>
                <p:nvPr/>
              </p:nvSpPr>
              <p:spPr>
                <a:xfrm>
                  <a:off x="3651807" y="6082570"/>
                  <a:ext cx="761604" cy="266636"/>
                </a:xfrm>
                <a:prstGeom prst="rect">
                  <a:avLst/>
                </a:prstGeom>
                <a:noFill/>
              </p:spPr>
              <p:txBody>
                <a:bodyPr wrap="square" rtlCol="0">
                  <a:spAutoFit/>
                </a:bodyPr>
                <a:lstStyle/>
                <a:p>
                  <a14:m>
                    <m:oMath xmlns:m="http://schemas.openxmlformats.org/officeDocument/2006/math">
                      <m:sSub>
                        <m:sSubPr>
                          <m:ctrlPr>
                            <a:rPr lang="en-US" sz="1400" b="1" i="1">
                              <a:latin typeface="Cambria Math"/>
                            </a:rPr>
                          </m:ctrlPr>
                        </m:sSubPr>
                        <m:e>
                          <m:r>
                            <a:rPr lang="en-US" sz="1400" b="1" i="1">
                              <a:latin typeface="Cambria Math"/>
                            </a:rPr>
                            <m:t>𝒔</m:t>
                          </m:r>
                        </m:e>
                        <m:sub>
                          <m:r>
                            <a:rPr lang="en-US" sz="1400" b="1" i="1">
                              <a:latin typeface="Cambria Math"/>
                            </a:rPr>
                            <m:t>𝟎</m:t>
                          </m:r>
                        </m:sub>
                      </m:sSub>
                      <m:r>
                        <a:rPr lang="en-US" sz="1400" b="1" i="1">
                          <a:latin typeface="Cambria Math"/>
                        </a:rPr>
                        <m:t>+</m:t>
                      </m:r>
                    </m:oMath>
                  </a14:m>
                  <a:r>
                    <a:rPr lang="en-US" sz="1400" b="1" dirty="0">
                      <a:latin typeface="Cambria Math"/>
                    </a:rPr>
                    <a:t>12</a:t>
                  </a:r>
                </a:p>
              </p:txBody>
            </p:sp>
          </mc:Choice>
          <mc:Fallback xmlns="">
            <p:sp>
              <p:nvSpPr>
                <p:cNvPr id="40" name="TextBox 39"/>
                <p:cNvSpPr txBox="1">
                  <a:spLocks noRot="1" noChangeAspect="1" noMove="1" noResize="1" noEditPoints="1" noAdjustHandles="1" noChangeArrowheads="1" noChangeShapeType="1" noTextEdit="1"/>
                </p:cNvSpPr>
                <p:nvPr/>
              </p:nvSpPr>
              <p:spPr>
                <a:xfrm>
                  <a:off x="3651807" y="6082570"/>
                  <a:ext cx="761604" cy="266636"/>
                </a:xfrm>
                <a:prstGeom prst="rect">
                  <a:avLst/>
                </a:prstGeom>
                <a:blipFill rotWithShape="1">
                  <a:blip r:embed="rId8" cstate="print"/>
                  <a:stretch>
                    <a:fillRect t="-3922"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4463964" y="6089790"/>
                  <a:ext cx="844050" cy="2666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a:rPr>
                            </m:ctrlPr>
                          </m:sSubPr>
                          <m:e>
                            <m:r>
                              <a:rPr lang="en-US" sz="1400" b="1" i="1" smtClean="0">
                                <a:latin typeface="Cambria Math"/>
                              </a:rPr>
                              <m:t>𝒔</m:t>
                            </m:r>
                          </m:e>
                          <m:sub>
                            <m:r>
                              <a:rPr lang="en-US" sz="1400" b="1" i="1" smtClean="0">
                                <a:latin typeface="Cambria Math"/>
                              </a:rPr>
                              <m:t>𝟎</m:t>
                            </m:r>
                          </m:sub>
                        </m:sSub>
                        <m:r>
                          <a:rPr lang="en-US" sz="1400" b="1" i="1" smtClean="0">
                            <a:latin typeface="Cambria Math"/>
                          </a:rPr>
                          <m:t>+</m:t>
                        </m:r>
                        <m:r>
                          <a:rPr lang="en-US" sz="1400" b="1" i="1" smtClean="0">
                            <a:latin typeface="Cambria Math"/>
                          </a:rPr>
                          <m:t>𝟐𝟖</m:t>
                        </m:r>
                      </m:oMath>
                    </m:oMathPara>
                  </a14:m>
                  <a:endParaRPr lang="en-US" sz="1400" b="1" dirty="0"/>
                </a:p>
              </p:txBody>
            </p:sp>
          </mc:Choice>
          <mc:Fallback xmlns="">
            <p:sp>
              <p:nvSpPr>
                <p:cNvPr id="41" name="TextBox 40"/>
                <p:cNvSpPr txBox="1">
                  <a:spLocks noRot="1" noChangeAspect="1" noMove="1" noResize="1" noEditPoints="1" noAdjustHandles="1" noChangeArrowheads="1" noChangeShapeType="1" noTextEdit="1"/>
                </p:cNvSpPr>
                <p:nvPr/>
              </p:nvSpPr>
              <p:spPr>
                <a:xfrm>
                  <a:off x="4463964" y="6089790"/>
                  <a:ext cx="844050" cy="266636"/>
                </a:xfrm>
                <a:prstGeom prst="rect">
                  <a:avLst/>
                </a:prstGeom>
                <a:blipFill rotWithShape="1">
                  <a:blip r:embed="rId9"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5203210" y="6089649"/>
                  <a:ext cx="1276978" cy="2666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a:rPr>
                            </m:ctrlPr>
                          </m:sSubPr>
                          <m:e>
                            <m:r>
                              <a:rPr lang="en-US" sz="1400" b="1" i="1" smtClean="0">
                                <a:latin typeface="Cambria Math"/>
                              </a:rPr>
                              <m:t>𝒔</m:t>
                            </m:r>
                          </m:e>
                          <m:sub>
                            <m:r>
                              <a:rPr lang="en-US" sz="1400" b="1" i="1" smtClean="0">
                                <a:latin typeface="Cambria Math"/>
                              </a:rPr>
                              <m:t>𝟎</m:t>
                            </m:r>
                          </m:sub>
                        </m:sSub>
                        <m:r>
                          <a:rPr lang="en-US" sz="1400" b="1" i="1" smtClean="0">
                            <a:latin typeface="Cambria Math"/>
                          </a:rPr>
                          <m:t>+</m:t>
                        </m:r>
                        <m:r>
                          <m:rPr>
                            <m:nor/>
                          </m:rPr>
                          <a:rPr lang="en-US" sz="1400" b="1" dirty="0">
                            <a:latin typeface="Cambria Math" pitchFamily="18" charset="0"/>
                            <a:ea typeface="Cambria Math" pitchFamily="18" charset="0"/>
                          </a:rPr>
                          <m:t>2</m:t>
                        </m:r>
                        <m:r>
                          <m:rPr>
                            <m:nor/>
                          </m:rPr>
                          <a:rPr lang="en-US" sz="1400" b="1" baseline="30000" dirty="0">
                            <a:latin typeface="Cambria Math" pitchFamily="18" charset="0"/>
                            <a:ea typeface="Cambria Math" pitchFamily="18" charset="0"/>
                          </a:rPr>
                          <m:t>n</m:t>
                        </m:r>
                        <m:r>
                          <m:rPr>
                            <m:nor/>
                          </m:rPr>
                          <a:rPr lang="en-US" sz="1400" b="1" i="0" baseline="30000" dirty="0" smtClean="0">
                            <a:latin typeface="Cambria Math" pitchFamily="18" charset="0"/>
                            <a:ea typeface="Cambria Math" pitchFamily="18" charset="0"/>
                          </a:rPr>
                          <m:t>+2</m:t>
                        </m:r>
                        <m:r>
                          <a:rPr lang="en-US" sz="1400" b="1" i="1" smtClean="0">
                            <a:latin typeface="Cambria Math"/>
                          </a:rPr>
                          <m:t>−</m:t>
                        </m:r>
                        <m:r>
                          <a:rPr lang="en-US" sz="1400" b="1" i="1" smtClean="0">
                            <a:latin typeface="Cambria Math"/>
                          </a:rPr>
                          <m:t>𝟒</m:t>
                        </m:r>
                      </m:oMath>
                    </m:oMathPara>
                  </a14:m>
                  <a:endParaRPr lang="en-US" sz="1400" b="1" dirty="0"/>
                </a:p>
              </p:txBody>
            </p:sp>
          </mc:Choice>
          <mc:Fallback xmlns="">
            <p:sp>
              <p:nvSpPr>
                <p:cNvPr id="42" name="TextBox 41"/>
                <p:cNvSpPr txBox="1">
                  <a:spLocks noRot="1" noChangeAspect="1" noMove="1" noResize="1" noEditPoints="1" noAdjustHandles="1" noChangeArrowheads="1" noChangeShapeType="1" noTextEdit="1"/>
                </p:cNvSpPr>
                <p:nvPr/>
              </p:nvSpPr>
              <p:spPr>
                <a:xfrm>
                  <a:off x="5203210" y="6089649"/>
                  <a:ext cx="1276978" cy="266636"/>
                </a:xfrm>
                <a:prstGeom prst="rect">
                  <a:avLst/>
                </a:prstGeom>
                <a:blipFill rotWithShape="1">
                  <a:blip r:embed="rId10" cstate="print"/>
                  <a:stretch>
                    <a:fillRect/>
                  </a:stretch>
                </a:blipFill>
              </p:spPr>
              <p:txBody>
                <a:bodyPr/>
                <a:lstStyle/>
                <a:p>
                  <a:r>
                    <a:rPr lang="en-US">
                      <a:noFill/>
                    </a:rPr>
                    <a:t> </a:t>
                  </a:r>
                </a:p>
              </p:txBody>
            </p:sp>
          </mc:Fallback>
        </mc:AlternateContent>
        <p:sp>
          <p:nvSpPr>
            <p:cNvPr id="43" name="TextBox 42"/>
            <p:cNvSpPr txBox="1"/>
            <p:nvPr/>
          </p:nvSpPr>
          <p:spPr>
            <a:xfrm>
              <a:off x="6554027" y="5473132"/>
              <a:ext cx="718249" cy="453281"/>
            </a:xfrm>
            <a:prstGeom prst="rect">
              <a:avLst/>
            </a:prstGeom>
            <a:noFill/>
          </p:spPr>
          <p:txBody>
            <a:bodyPr wrap="square" rtlCol="0">
              <a:spAutoFit/>
            </a:bodyPr>
            <a:lstStyle/>
            <a:p>
              <a:pPr algn="ctr"/>
              <a:r>
                <a:rPr lang="en-US" sz="2800" b="1" dirty="0" smtClean="0"/>
                <a:t>……</a:t>
              </a:r>
              <a:endParaRPr lang="en-US" sz="2800" b="1" dirty="0"/>
            </a:p>
          </p:txBody>
        </p:sp>
      </p:grpSp>
      <p:sp>
        <p:nvSpPr>
          <p:cNvPr id="44" name="内容占位符 2"/>
          <p:cNvSpPr txBox="1">
            <a:spLocks/>
          </p:cNvSpPr>
          <p:nvPr/>
        </p:nvSpPr>
        <p:spPr bwMode="auto">
          <a:xfrm>
            <a:off x="940905" y="4191000"/>
            <a:ext cx="1113060" cy="4149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just"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just" rtl="0" eaLnBrk="0" fontAlgn="base" hangingPunct="0">
              <a:spcBef>
                <a:spcPct val="20000"/>
              </a:spcBef>
              <a:spcAft>
                <a:spcPct val="0"/>
              </a:spcAft>
              <a:buChar char="–"/>
              <a:defRPr sz="2800">
                <a:solidFill>
                  <a:srgbClr val="000099"/>
                </a:solidFill>
                <a:latin typeface="+mn-lt"/>
                <a:ea typeface="+mn-ea"/>
              </a:defRPr>
            </a:lvl2pPr>
            <a:lvl3pPr marL="1143000" indent="-228600" algn="just" rtl="0" eaLnBrk="0" fontAlgn="base" hangingPunct="0">
              <a:spcBef>
                <a:spcPct val="20000"/>
              </a:spcBef>
              <a:spcAft>
                <a:spcPct val="0"/>
              </a:spcAft>
              <a:buChar char="•"/>
              <a:defRPr sz="2400">
                <a:solidFill>
                  <a:srgbClr val="CC3300"/>
                </a:solidFill>
                <a:latin typeface="+mn-lt"/>
                <a:ea typeface="+mn-ea"/>
              </a:defRPr>
            </a:lvl3pPr>
            <a:lvl4pPr marL="1600200" indent="-228600" algn="just" rtl="0" eaLnBrk="0" fontAlgn="base" hangingPunct="0">
              <a:spcBef>
                <a:spcPct val="20000"/>
              </a:spcBef>
              <a:spcAft>
                <a:spcPct val="0"/>
              </a:spcAft>
              <a:buChar char="–"/>
              <a:defRPr sz="2000">
                <a:solidFill>
                  <a:srgbClr val="006600"/>
                </a:solidFill>
                <a:latin typeface="+mn-lt"/>
                <a:ea typeface="+mn-ea"/>
              </a:defRPr>
            </a:lvl4pPr>
            <a:lvl5pPr marL="2057400" indent="-228600" algn="just"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ctr">
              <a:buNone/>
            </a:pPr>
            <a:r>
              <a:rPr lang="en-US" sz="2000" dirty="0" smtClean="0">
                <a:solidFill>
                  <a:srgbClr val="000099"/>
                </a:solidFill>
                <a:latin typeface="Arial" pitchFamily="34" charset="0"/>
                <a:cs typeface="Arial" pitchFamily="34" charset="0"/>
              </a:rPr>
              <a:t>Why?</a:t>
            </a:r>
            <a:endParaRPr lang="en-US" sz="2000" kern="1200" dirty="0">
              <a:solidFill>
                <a:srgbClr val="000099"/>
              </a:solidFill>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19</a:t>
            </a:fld>
            <a:endParaRPr lang="en-US" altLang="zh-CN"/>
          </a:p>
        </p:txBody>
      </p:sp>
    </p:spTree>
    <p:extLst>
      <p:ext uri="{BB962C8B-B14F-4D97-AF65-F5344CB8AC3E}">
        <p14:creationId xmlns:p14="http://schemas.microsoft.com/office/powerpoint/2010/main" val="960471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Summary</a:t>
            </a:r>
            <a:endParaRPr lang="en-US" sz="4800"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2</a:t>
            </a:fld>
            <a:endParaRPr lang="en-US" altLang="zh-CN"/>
          </a:p>
        </p:txBody>
      </p:sp>
      <p:sp>
        <p:nvSpPr>
          <p:cNvPr id="4" name="Content Placeholder 3"/>
          <p:cNvSpPr>
            <a:spLocks noGrp="1"/>
          </p:cNvSpPr>
          <p:nvPr>
            <p:ph sz="quarter" idx="1"/>
          </p:nvPr>
        </p:nvSpPr>
        <p:spPr/>
        <p:txBody>
          <a:bodyPr>
            <a:normAutofit fontScale="92500" lnSpcReduction="10000"/>
          </a:bodyPr>
          <a:lstStyle/>
          <a:p>
            <a:r>
              <a:rPr lang="en-US" altLang="zh-CN" sz="2000" dirty="0" smtClean="0">
                <a:latin typeface="Arial" pitchFamily="34" charset="0"/>
                <a:cs typeface="Arial" pitchFamily="34" charset="0"/>
              </a:rPr>
              <a:t>Cannot improve performance without improving power-efficiency</a:t>
            </a:r>
          </a:p>
          <a:p>
            <a:pPr lvl="1"/>
            <a:r>
              <a:rPr lang="en-US" sz="1800" dirty="0" smtClean="0">
                <a:latin typeface="Arial" pitchFamily="34" charset="0"/>
                <a:cs typeface="Arial" pitchFamily="34" charset="0"/>
              </a:rPr>
              <a:t>Cores are becoming simpler in multicore architectures</a:t>
            </a:r>
          </a:p>
          <a:p>
            <a:r>
              <a:rPr lang="en-US" sz="2000" dirty="0" smtClean="0">
                <a:latin typeface="Arial" pitchFamily="34" charset="0"/>
                <a:cs typeface="Arial" pitchFamily="34" charset="0"/>
              </a:rPr>
              <a:t>Caches not scalable (both power and performance)</a:t>
            </a:r>
          </a:p>
          <a:p>
            <a:pPr lvl="1"/>
            <a:r>
              <a:rPr lang="en-US" sz="1800" dirty="0" smtClean="0">
                <a:latin typeface="Arial" pitchFamily="34" charset="0"/>
                <a:cs typeface="Arial" pitchFamily="34" charset="0"/>
              </a:rPr>
              <a:t>Limited Local Memory multicore architectures</a:t>
            </a:r>
            <a:endParaRPr lang="en-US" sz="2000" dirty="0" smtClean="0">
              <a:latin typeface="Arial" pitchFamily="34" charset="0"/>
              <a:cs typeface="Arial" pitchFamily="34" charset="0"/>
            </a:endParaRPr>
          </a:p>
          <a:p>
            <a:pPr lvl="2"/>
            <a:r>
              <a:rPr lang="en-US" sz="1600" dirty="0" smtClean="0">
                <a:latin typeface="Arial" pitchFamily="34" charset="0"/>
                <a:cs typeface="Arial" pitchFamily="34" charset="0"/>
              </a:rPr>
              <a:t>Each core has a scratch pad (e.g., Cell processor)</a:t>
            </a:r>
            <a:endParaRPr lang="en-US" sz="1600" dirty="0">
              <a:latin typeface="Arial" pitchFamily="34" charset="0"/>
              <a:cs typeface="Arial" pitchFamily="34" charset="0"/>
            </a:endParaRPr>
          </a:p>
          <a:p>
            <a:pPr lvl="2"/>
            <a:r>
              <a:rPr lang="en-US" sz="1600" dirty="0">
                <a:latin typeface="Arial" pitchFamily="34" charset="0"/>
                <a:cs typeface="Arial" pitchFamily="34" charset="0"/>
              </a:rPr>
              <a:t>Need </a:t>
            </a:r>
            <a:r>
              <a:rPr lang="en-US" sz="1600" dirty="0" smtClean="0">
                <a:latin typeface="Arial" pitchFamily="34" charset="0"/>
                <a:cs typeface="Arial" pitchFamily="34" charset="0"/>
              </a:rPr>
              <a:t>explicit DMAs</a:t>
            </a:r>
            <a:r>
              <a:rPr lang="zh-CN" altLang="en-US" sz="1600" dirty="0" smtClean="0">
                <a:latin typeface="Arial" pitchFamily="34" charset="0"/>
                <a:cs typeface="Arial" pitchFamily="34" charset="0"/>
              </a:rPr>
              <a:t> </a:t>
            </a:r>
            <a:r>
              <a:rPr lang="en-US" altLang="zh-CN" sz="1600" dirty="0" smtClean="0">
                <a:latin typeface="Arial" pitchFamily="34" charset="0"/>
                <a:cs typeface="Arial" pitchFamily="34" charset="0"/>
              </a:rPr>
              <a:t>to communicate with global memory</a:t>
            </a:r>
          </a:p>
          <a:p>
            <a:endParaRPr lang="en-US" sz="2400" dirty="0">
              <a:latin typeface="Arial" pitchFamily="34" charset="0"/>
              <a:cs typeface="Arial" pitchFamily="34" charset="0"/>
            </a:endParaRPr>
          </a:p>
          <a:p>
            <a:r>
              <a:rPr lang="en-US" sz="2000" dirty="0" smtClean="0">
                <a:latin typeface="Arial" pitchFamily="34" charset="0"/>
                <a:cs typeface="Arial" pitchFamily="34" charset="0"/>
              </a:rPr>
              <a:t>Objective: </a:t>
            </a:r>
          </a:p>
          <a:p>
            <a:pPr lvl="1"/>
            <a:r>
              <a:rPr lang="en-US" sz="1800" dirty="0" smtClean="0">
                <a:latin typeface="Arial" pitchFamily="34" charset="0"/>
                <a:cs typeface="Arial" pitchFamily="34" charset="0"/>
              </a:rPr>
              <a:t>How to enable vector data structure (dynamic arrays) on the LLM</a:t>
            </a:r>
            <a:r>
              <a:rPr lang="zh-CN" altLang="en-US" sz="1800" dirty="0">
                <a:latin typeface="Arial" pitchFamily="34" charset="0"/>
                <a:cs typeface="Arial" pitchFamily="34" charset="0"/>
              </a:rPr>
              <a:t> </a:t>
            </a:r>
            <a:r>
              <a:rPr lang="en-US" altLang="zh-CN" sz="1800" dirty="0" smtClean="0">
                <a:latin typeface="Arial" pitchFamily="34" charset="0"/>
                <a:cs typeface="Arial" pitchFamily="34" charset="0"/>
              </a:rPr>
              <a:t>cores?</a:t>
            </a:r>
          </a:p>
          <a:p>
            <a:r>
              <a:rPr lang="en-US" sz="2000" dirty="0" smtClean="0">
                <a:latin typeface="Arial" pitchFamily="34" charset="0"/>
                <a:cs typeface="Arial" pitchFamily="34" charset="0"/>
              </a:rPr>
              <a:t>Challenges:</a:t>
            </a:r>
          </a:p>
          <a:p>
            <a:pPr lvl="1"/>
            <a:r>
              <a:rPr lang="en-US" sz="1800" dirty="0" smtClean="0">
                <a:latin typeface="Arial" pitchFamily="34" charset="0"/>
                <a:cs typeface="Arial" pitchFamily="34" charset="0"/>
              </a:rPr>
              <a:t>1. Use local store as temporary buffer (e.g., software cache) for vector data</a:t>
            </a:r>
          </a:p>
          <a:p>
            <a:pPr lvl="1"/>
            <a:r>
              <a:rPr lang="en-US" sz="1800" dirty="0" smtClean="0">
                <a:latin typeface="Arial" pitchFamily="34" charset="0"/>
                <a:cs typeface="Arial" pitchFamily="34" charset="0"/>
              </a:rPr>
              <a:t>2. Dynamic global memory management, and core request arbitration</a:t>
            </a:r>
          </a:p>
          <a:p>
            <a:pPr lvl="1"/>
            <a:r>
              <a:rPr lang="en-US" sz="1800" dirty="0" smtClean="0">
                <a:latin typeface="Arial" pitchFamily="34" charset="0"/>
                <a:cs typeface="Arial" pitchFamily="34" charset="0"/>
              </a:rPr>
              <a:t>3. How to use pointers when the data pointed to may have moved ?</a:t>
            </a:r>
          </a:p>
          <a:p>
            <a:pPr lvl="1"/>
            <a:endParaRPr lang="en-US" sz="1800" dirty="0">
              <a:latin typeface="Arial" pitchFamily="34" charset="0"/>
              <a:cs typeface="Arial" pitchFamily="34" charset="0"/>
            </a:endParaRPr>
          </a:p>
          <a:p>
            <a:r>
              <a:rPr lang="en-US" sz="2200" dirty="0" smtClean="0">
                <a:latin typeface="Arial" pitchFamily="34" charset="0"/>
                <a:cs typeface="Arial" pitchFamily="34" charset="0"/>
              </a:rPr>
              <a:t>Experiments</a:t>
            </a:r>
          </a:p>
          <a:p>
            <a:pPr lvl="1"/>
            <a:r>
              <a:rPr lang="en-US" sz="1800" dirty="0" smtClean="0">
                <a:latin typeface="Arial" pitchFamily="34" charset="0"/>
                <a:cs typeface="Arial" pitchFamily="34" charset="0"/>
              </a:rPr>
              <a:t>Any size vector is supported</a:t>
            </a:r>
            <a:endParaRPr lang="en-US" sz="1800" dirty="0">
              <a:latin typeface="Arial" pitchFamily="34" charset="0"/>
              <a:cs typeface="Arial" pitchFamily="34" charset="0"/>
            </a:endParaRPr>
          </a:p>
          <a:p>
            <a:pPr lvl="1"/>
            <a:r>
              <a:rPr lang="en-US" sz="1800" dirty="0" smtClean="0">
                <a:latin typeface="Arial" pitchFamily="34" charset="0"/>
                <a:cs typeface="Arial" pitchFamily="34" charset="0"/>
              </a:rPr>
              <a:t>All SPUs may use vector library simultaneously – and is scalable</a:t>
            </a:r>
            <a:endParaRPr lang="en-US" sz="1800" dirty="0">
              <a:latin typeface="Arial" pitchFamily="34" charset="0"/>
              <a:cs typeface="Arial" pitchFamily="34" charset="0"/>
            </a:endParaRPr>
          </a:p>
        </p:txBody>
      </p:sp>
    </p:spTree>
    <p:extLst>
      <p:ext uri="{BB962C8B-B14F-4D97-AF65-F5344CB8AC3E}">
        <p14:creationId xmlns:p14="http://schemas.microsoft.com/office/powerpoint/2010/main" val="1426366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2000"/>
          </a:xfrm>
        </p:spPr>
        <p:txBody>
          <a:bodyPr/>
          <a:lstStyle/>
          <a:p>
            <a:pPr algn="l">
              <a:defRPr/>
            </a:pPr>
            <a:r>
              <a:rPr altLang="zh-CN" kern="1200" dirty="0" smtClean="0">
                <a:ea typeface="+mn-ea"/>
              </a:rPr>
              <a:t>Impact of Block Size</a:t>
            </a:r>
            <a:endParaRPr lang="zh-CN" altLang="en-US" kern="1200" dirty="0" smtClean="0">
              <a:ea typeface="+mn-ea"/>
            </a:endParaRPr>
          </a:p>
        </p:txBody>
      </p:sp>
      <p:graphicFrame>
        <p:nvGraphicFramePr>
          <p:cNvPr id="6" name="Chart 5"/>
          <p:cNvGraphicFramePr>
            <a:graphicFrameLocks/>
          </p:cNvGraphicFramePr>
          <p:nvPr>
            <p:extLst>
              <p:ext uri="{D42A27DB-BD31-4B8C-83A1-F6EECF244321}">
                <p14:modId xmlns:p14="http://schemas.microsoft.com/office/powerpoint/2010/main" val="1905856347"/>
              </p:ext>
            </p:extLst>
          </p:nvPr>
        </p:nvGraphicFramePr>
        <p:xfrm>
          <a:off x="762000" y="1143000"/>
          <a:ext cx="7848599" cy="4953000"/>
        </p:xfrm>
        <a:graphic>
          <a:graphicData uri="http://schemas.openxmlformats.org/drawingml/2006/chart">
            <c:chart xmlns:c="http://schemas.openxmlformats.org/drawingml/2006/chart" xmlns:r="http://schemas.openxmlformats.org/officeDocument/2006/relationships" r:id="rId2"/>
          </a:graphicData>
        </a:graphic>
      </p:graphicFrame>
      <p:cxnSp>
        <p:nvCxnSpPr>
          <p:cNvPr id="4" name="Straight Connector 3"/>
          <p:cNvCxnSpPr/>
          <p:nvPr/>
        </p:nvCxnSpPr>
        <p:spPr bwMode="auto">
          <a:xfrm>
            <a:off x="3581400" y="1143000"/>
            <a:ext cx="0" cy="434340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7" name="Straight Connector 6"/>
          <p:cNvCxnSpPr/>
          <p:nvPr/>
        </p:nvCxnSpPr>
        <p:spPr bwMode="auto">
          <a:xfrm>
            <a:off x="5016064" y="1127234"/>
            <a:ext cx="0" cy="4343400"/>
          </a:xfrm>
          <a:prstGeom prst="line">
            <a:avLst/>
          </a:prstGeom>
          <a:solidFill>
            <a:schemeClr val="accent1"/>
          </a:solidFill>
          <a:ln w="9525" cap="flat" cmpd="sng" algn="ctr">
            <a:solidFill>
              <a:srgbClr val="FF0000"/>
            </a:solidFill>
            <a:prstDash val="dash"/>
            <a:round/>
            <a:headEnd type="none" w="med" len="med"/>
            <a:tailEnd type="none" w="med" len="med"/>
          </a:ln>
          <a:effectLst/>
        </p:spPr>
      </p:cxnSp>
      <p:sp>
        <p:nvSpPr>
          <p:cNvPr id="3" name="Slide Number Placeholder 2"/>
          <p:cNvSpPr>
            <a:spLocks noGrp="1"/>
          </p:cNvSpPr>
          <p:nvPr>
            <p:ph type="sldNum" sz="quarter" idx="12"/>
          </p:nvPr>
        </p:nvSpPr>
        <p:spPr/>
        <p:txBody>
          <a:bodyPr/>
          <a:lstStyle/>
          <a:p>
            <a:fld id="{FEFC07C8-73AF-4C93-9657-3F05B2743F4C}" type="slidenum">
              <a:rPr lang="en-US" altLang="zh-CN" smtClean="0"/>
              <a:pPr/>
              <a:t>20</a:t>
            </a:fld>
            <a:endParaRPr lang="en-US" altLang="zh-CN"/>
          </a:p>
        </p:txBody>
      </p:sp>
    </p:spTree>
    <p:extLst>
      <p:ext uri="{BB962C8B-B14F-4D97-AF65-F5344CB8AC3E}">
        <p14:creationId xmlns:p14="http://schemas.microsoft.com/office/powerpoint/2010/main" val="3143562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2000"/>
          </a:xfrm>
        </p:spPr>
        <p:txBody>
          <a:bodyPr/>
          <a:lstStyle/>
          <a:p>
            <a:pPr algn="l"/>
            <a:r>
              <a:rPr lang="en-US" altLang="zh-CN" dirty="0" smtClean="0">
                <a:latin typeface="Candara" pitchFamily="34" charset="0"/>
                <a:ea typeface="ヒラギノ角ゴ Pro W3"/>
                <a:cs typeface="ヒラギノ角ゴ Pro W3"/>
              </a:rPr>
              <a:t>Impact of </a:t>
            </a:r>
            <a:r>
              <a:rPr altLang="zh-CN" dirty="0" smtClean="0">
                <a:latin typeface="Candara" pitchFamily="34" charset="0"/>
                <a:ea typeface="ヒラギノ角ゴ Pro W3"/>
                <a:cs typeface="ヒラギノ角ゴ Pro W3"/>
              </a:rPr>
              <a:t> buffer Space</a:t>
            </a:r>
          </a:p>
        </p:txBody>
      </p:sp>
      <p:graphicFrame>
        <p:nvGraphicFramePr>
          <p:cNvPr id="5" name="Chart 4"/>
          <p:cNvGraphicFramePr>
            <a:graphicFrameLocks/>
          </p:cNvGraphicFramePr>
          <p:nvPr>
            <p:extLst>
              <p:ext uri="{D42A27DB-BD31-4B8C-83A1-F6EECF244321}">
                <p14:modId xmlns:p14="http://schemas.microsoft.com/office/powerpoint/2010/main" val="4291029568"/>
              </p:ext>
            </p:extLst>
          </p:nvPr>
        </p:nvGraphicFramePr>
        <p:xfrm>
          <a:off x="457200" y="914400"/>
          <a:ext cx="8077200" cy="48006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1842448" y="5879068"/>
            <a:ext cx="4953000" cy="369332"/>
          </a:xfrm>
          <a:prstGeom prst="rect">
            <a:avLst/>
          </a:prstGeom>
        </p:spPr>
        <p:txBody>
          <a:bodyPr wrap="square">
            <a:spAutoFit/>
          </a:bodyPr>
          <a:lstStyle/>
          <a:p>
            <a:pPr algn="ctr"/>
            <a:r>
              <a:rPr lang="en-US" dirty="0" err="1" smtClean="0">
                <a:latin typeface="Arial" pitchFamily="34" charset="0"/>
                <a:cs typeface="Arial" pitchFamily="34" charset="0"/>
              </a:rPr>
              <a:t>buffer_size</a:t>
            </a:r>
            <a:r>
              <a:rPr lang="en-US" dirty="0" smtClean="0">
                <a:latin typeface="Arial" pitchFamily="34" charset="0"/>
                <a:cs typeface="Arial" pitchFamily="34" charset="0"/>
              </a:rPr>
              <a:t> </a:t>
            </a:r>
            <a:r>
              <a:rPr lang="en-US" dirty="0">
                <a:latin typeface="Arial" pitchFamily="34" charset="0"/>
                <a:cs typeface="Arial" pitchFamily="34" charset="0"/>
              </a:rPr>
              <a:t>= </a:t>
            </a:r>
            <a:r>
              <a:rPr lang="en-US" dirty="0" err="1" smtClean="0">
                <a:latin typeface="Arial" pitchFamily="34" charset="0"/>
                <a:cs typeface="Arial" pitchFamily="34" charset="0"/>
              </a:rPr>
              <a:t>number_of_block</a:t>
            </a:r>
            <a:r>
              <a:rPr lang="en-US" dirty="0" smtClean="0">
                <a:latin typeface="Arial" pitchFamily="34" charset="0"/>
                <a:cs typeface="Arial" pitchFamily="34" charset="0"/>
              </a:rPr>
              <a:t>  × </a:t>
            </a:r>
            <a:r>
              <a:rPr lang="en-US" dirty="0" err="1" smtClean="0">
                <a:latin typeface="Arial" pitchFamily="34" charset="0"/>
                <a:cs typeface="Arial" pitchFamily="34" charset="0"/>
              </a:rPr>
              <a:t>block_size</a:t>
            </a:r>
            <a:r>
              <a:rPr lang="en-US" dirty="0">
                <a:latin typeface="Arial" pitchFamily="34" charset="0"/>
                <a:cs typeface="Arial" pitchFamily="34" charset="0"/>
              </a:rPr>
              <a:t>.</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21</a:t>
            </a:fld>
            <a:endParaRPr lang="en-US" altLang="zh-CN"/>
          </a:p>
        </p:txBody>
      </p:sp>
    </p:spTree>
    <p:extLst>
      <p:ext uri="{BB962C8B-B14F-4D97-AF65-F5344CB8AC3E}">
        <p14:creationId xmlns:p14="http://schemas.microsoft.com/office/powerpoint/2010/main" val="2541250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2000"/>
          </a:xfrm>
        </p:spPr>
        <p:txBody>
          <a:bodyPr/>
          <a:lstStyle/>
          <a:p>
            <a:pPr algn="l"/>
            <a:r>
              <a:rPr lang="en-US" altLang="zh-CN" dirty="0" smtClean="0">
                <a:latin typeface="Candara" pitchFamily="34" charset="0"/>
                <a:ea typeface="ヒラギノ角ゴ Pro W3"/>
                <a:cs typeface="ヒラギノ角ゴ Pro W3"/>
              </a:rPr>
              <a:t>Impact of Associativity</a:t>
            </a:r>
            <a:endParaRPr altLang="zh-CN" dirty="0" smtClean="0">
              <a:latin typeface="Candara" pitchFamily="34" charset="0"/>
              <a:ea typeface="ヒラギノ角ゴ Pro W3"/>
              <a:cs typeface="ヒラギノ角ゴ Pro W3"/>
            </a:endParaRPr>
          </a:p>
        </p:txBody>
      </p:sp>
      <p:graphicFrame>
        <p:nvGraphicFramePr>
          <p:cNvPr id="7" name="Chart 6"/>
          <p:cNvGraphicFramePr>
            <a:graphicFrameLocks/>
          </p:cNvGraphicFramePr>
          <p:nvPr>
            <p:extLst>
              <p:ext uri="{D42A27DB-BD31-4B8C-83A1-F6EECF244321}">
                <p14:modId xmlns:p14="http://schemas.microsoft.com/office/powerpoint/2010/main" val="4287493944"/>
              </p:ext>
            </p:extLst>
          </p:nvPr>
        </p:nvGraphicFramePr>
        <p:xfrm>
          <a:off x="533400" y="1828800"/>
          <a:ext cx="7924800" cy="4343400"/>
        </p:xfrm>
        <a:graphic>
          <a:graphicData uri="http://schemas.openxmlformats.org/drawingml/2006/chart">
            <c:chart xmlns:c="http://schemas.openxmlformats.org/drawingml/2006/chart" xmlns:r="http://schemas.openxmlformats.org/officeDocument/2006/relationships" r:id="rId2"/>
          </a:graphicData>
        </a:graphic>
      </p:graphicFrame>
      <p:sp>
        <p:nvSpPr>
          <p:cNvPr id="8" name="内容占位符 2"/>
          <p:cNvSpPr>
            <a:spLocks noGrp="1"/>
          </p:cNvSpPr>
          <p:nvPr>
            <p:ph idx="1"/>
          </p:nvPr>
        </p:nvSpPr>
        <p:spPr>
          <a:xfrm>
            <a:off x="136634" y="926068"/>
            <a:ext cx="8329642" cy="978932"/>
          </a:xfrm>
        </p:spPr>
        <p:txBody>
          <a:bodyPr>
            <a:normAutofit/>
          </a:bodyPr>
          <a:lstStyle/>
          <a:p>
            <a:r>
              <a:rPr lang="en-US" sz="2400" kern="1200" dirty="0" smtClean="0">
                <a:latin typeface="Arial" pitchFamily="34" charset="0"/>
                <a:ea typeface="宋体" pitchFamily="2" charset="-122"/>
                <a:cs typeface="Arial" pitchFamily="34" charset="0"/>
              </a:rPr>
              <a:t>Higher associativity</a:t>
            </a:r>
            <a:r>
              <a:rPr lang="en-US" sz="2400" dirty="0">
                <a:latin typeface="Arial" pitchFamily="34" charset="0"/>
                <a:cs typeface="Arial" pitchFamily="34" charset="0"/>
              </a:rPr>
              <a:t> </a:t>
            </a:r>
            <a:r>
              <a:rPr lang="en-US" sz="2400" dirty="0" smtClean="0">
                <a:latin typeface="Arial" pitchFamily="34" charset="0"/>
                <a:cs typeface="Arial" pitchFamily="34" charset="0"/>
              </a:rPr>
              <a:t>-&gt; high computation spent on looking up data structure &amp; low miss ratio</a:t>
            </a:r>
            <a:endParaRPr lang="en-US" sz="2400" kern="1200" dirty="0" smtClean="0">
              <a:latin typeface="Arial" pitchFamily="34" charset="0"/>
              <a:ea typeface="宋体" pitchFamily="2" charset="-122"/>
              <a:cs typeface="Arial" pitchFamily="34" charset="0"/>
            </a:endParaRPr>
          </a:p>
        </p:txBody>
      </p:sp>
      <p:sp>
        <p:nvSpPr>
          <p:cNvPr id="3" name="Oval 2"/>
          <p:cNvSpPr/>
          <p:nvPr/>
        </p:nvSpPr>
        <p:spPr bwMode="auto">
          <a:xfrm rot="19011997">
            <a:off x="5008995" y="2321688"/>
            <a:ext cx="1403687" cy="809549"/>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4" name="Slide Number Placeholder 3"/>
          <p:cNvSpPr>
            <a:spLocks noGrp="1"/>
          </p:cNvSpPr>
          <p:nvPr>
            <p:ph type="sldNum" sz="quarter" idx="12"/>
          </p:nvPr>
        </p:nvSpPr>
        <p:spPr/>
        <p:txBody>
          <a:bodyPr/>
          <a:lstStyle/>
          <a:p>
            <a:fld id="{FEFC07C8-73AF-4C93-9657-3F05B2743F4C}" type="slidenum">
              <a:rPr lang="en-US" altLang="zh-CN" smtClean="0"/>
              <a:pPr/>
              <a:t>22</a:t>
            </a:fld>
            <a:endParaRPr lang="en-US" altLang="zh-CN"/>
          </a:p>
        </p:txBody>
      </p:sp>
    </p:spTree>
    <p:extLst>
      <p:ext uri="{BB962C8B-B14F-4D97-AF65-F5344CB8AC3E}">
        <p14:creationId xmlns:p14="http://schemas.microsoft.com/office/powerpoint/2010/main" val="3285797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2000"/>
          </a:xfrm>
        </p:spPr>
        <p:txBody>
          <a:bodyPr/>
          <a:lstStyle/>
          <a:p>
            <a:pPr algn="l">
              <a:defRPr/>
            </a:pPr>
            <a:r>
              <a:rPr altLang="zh-CN" dirty="0" smtClean="0"/>
              <a:t>Scalability</a:t>
            </a:r>
            <a:endParaRPr lang="zh-CN" altLang="en-US" dirty="0"/>
          </a:p>
        </p:txBody>
      </p:sp>
      <p:graphicFrame>
        <p:nvGraphicFramePr>
          <p:cNvPr id="5" name="Chart 4"/>
          <p:cNvGraphicFramePr>
            <a:graphicFrameLocks/>
          </p:cNvGraphicFramePr>
          <p:nvPr>
            <p:extLst>
              <p:ext uri="{D42A27DB-BD31-4B8C-83A1-F6EECF244321}">
                <p14:modId xmlns:p14="http://schemas.microsoft.com/office/powerpoint/2010/main" val="1572058455"/>
              </p:ext>
            </p:extLst>
          </p:nvPr>
        </p:nvGraphicFramePr>
        <p:xfrm>
          <a:off x="533399" y="990600"/>
          <a:ext cx="8077201" cy="4495800"/>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2"/>
          </p:nvPr>
        </p:nvSpPr>
        <p:spPr/>
        <p:txBody>
          <a:bodyPr/>
          <a:lstStyle/>
          <a:p>
            <a:fld id="{FEFC07C8-73AF-4C93-9657-3F05B2743F4C}" type="slidenum">
              <a:rPr lang="en-US" altLang="zh-CN" smtClean="0"/>
              <a:pPr/>
              <a:t>23</a:t>
            </a:fld>
            <a:endParaRPr lang="en-US" altLang="zh-CN"/>
          </a:p>
        </p:txBody>
      </p:sp>
    </p:spTree>
    <p:extLst>
      <p:ext uri="{BB962C8B-B14F-4D97-AF65-F5344CB8AC3E}">
        <p14:creationId xmlns:p14="http://schemas.microsoft.com/office/powerpoint/2010/main" val="1389070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Summary</a:t>
            </a:r>
            <a:endParaRPr lang="en-US" sz="4800"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24</a:t>
            </a:fld>
            <a:endParaRPr lang="en-US" altLang="zh-CN"/>
          </a:p>
        </p:txBody>
      </p:sp>
      <p:sp>
        <p:nvSpPr>
          <p:cNvPr id="4" name="Content Placeholder 3"/>
          <p:cNvSpPr>
            <a:spLocks noGrp="1"/>
          </p:cNvSpPr>
          <p:nvPr>
            <p:ph sz="quarter" idx="1"/>
          </p:nvPr>
        </p:nvSpPr>
        <p:spPr/>
        <p:txBody>
          <a:bodyPr>
            <a:normAutofit fontScale="92500" lnSpcReduction="10000"/>
          </a:bodyPr>
          <a:lstStyle/>
          <a:p>
            <a:r>
              <a:rPr lang="en-US" altLang="zh-CN" sz="2000" dirty="0" smtClean="0">
                <a:latin typeface="Arial" pitchFamily="34" charset="0"/>
                <a:cs typeface="Arial" pitchFamily="34" charset="0"/>
              </a:rPr>
              <a:t>Cannot improve performance without improving power-efficiency</a:t>
            </a:r>
          </a:p>
          <a:p>
            <a:pPr lvl="1"/>
            <a:r>
              <a:rPr lang="en-US" sz="1800" dirty="0" smtClean="0">
                <a:latin typeface="Arial" pitchFamily="34" charset="0"/>
                <a:cs typeface="Arial" pitchFamily="34" charset="0"/>
              </a:rPr>
              <a:t>Cores are becoming simpler in multicore architectures</a:t>
            </a:r>
          </a:p>
          <a:p>
            <a:r>
              <a:rPr lang="en-US" sz="2000" dirty="0" smtClean="0">
                <a:latin typeface="Arial" pitchFamily="34" charset="0"/>
                <a:cs typeface="Arial" pitchFamily="34" charset="0"/>
              </a:rPr>
              <a:t>Caches not scalable (both power and performance)</a:t>
            </a:r>
          </a:p>
          <a:p>
            <a:pPr lvl="1"/>
            <a:r>
              <a:rPr lang="en-US" sz="1800" dirty="0" smtClean="0">
                <a:latin typeface="Arial" pitchFamily="34" charset="0"/>
                <a:cs typeface="Arial" pitchFamily="34" charset="0"/>
              </a:rPr>
              <a:t>Limited Local Memory multicore architectures</a:t>
            </a:r>
            <a:endParaRPr lang="en-US" sz="2000" dirty="0" smtClean="0">
              <a:latin typeface="Arial" pitchFamily="34" charset="0"/>
              <a:cs typeface="Arial" pitchFamily="34" charset="0"/>
            </a:endParaRPr>
          </a:p>
          <a:p>
            <a:pPr lvl="2"/>
            <a:r>
              <a:rPr lang="en-US" sz="1600" dirty="0" smtClean="0">
                <a:latin typeface="Arial" pitchFamily="34" charset="0"/>
                <a:cs typeface="Arial" pitchFamily="34" charset="0"/>
              </a:rPr>
              <a:t>Each core has a scratch pad (e.g., Cell processor)</a:t>
            </a:r>
            <a:endParaRPr lang="en-US" sz="1600" dirty="0">
              <a:latin typeface="Arial" pitchFamily="34" charset="0"/>
              <a:cs typeface="Arial" pitchFamily="34" charset="0"/>
            </a:endParaRPr>
          </a:p>
          <a:p>
            <a:pPr lvl="2"/>
            <a:r>
              <a:rPr lang="en-US" sz="1600" dirty="0">
                <a:latin typeface="Arial" pitchFamily="34" charset="0"/>
                <a:cs typeface="Arial" pitchFamily="34" charset="0"/>
              </a:rPr>
              <a:t>Need </a:t>
            </a:r>
            <a:r>
              <a:rPr lang="en-US" sz="1600" dirty="0" smtClean="0">
                <a:latin typeface="Arial" pitchFamily="34" charset="0"/>
                <a:cs typeface="Arial" pitchFamily="34" charset="0"/>
              </a:rPr>
              <a:t>explicit DMAs</a:t>
            </a:r>
            <a:r>
              <a:rPr lang="zh-CN" altLang="en-US" sz="1600" dirty="0" smtClean="0">
                <a:latin typeface="Arial" pitchFamily="34" charset="0"/>
                <a:cs typeface="Arial" pitchFamily="34" charset="0"/>
              </a:rPr>
              <a:t> </a:t>
            </a:r>
            <a:r>
              <a:rPr lang="en-US" altLang="zh-CN" sz="1600" dirty="0" smtClean="0">
                <a:latin typeface="Arial" pitchFamily="34" charset="0"/>
                <a:cs typeface="Arial" pitchFamily="34" charset="0"/>
              </a:rPr>
              <a:t>to communicate with global memory</a:t>
            </a:r>
          </a:p>
          <a:p>
            <a:endParaRPr lang="en-US" sz="2400" dirty="0">
              <a:latin typeface="Arial" pitchFamily="34" charset="0"/>
              <a:cs typeface="Arial" pitchFamily="34" charset="0"/>
            </a:endParaRPr>
          </a:p>
          <a:p>
            <a:r>
              <a:rPr lang="en-US" sz="2000" dirty="0" smtClean="0">
                <a:latin typeface="Arial" pitchFamily="34" charset="0"/>
                <a:cs typeface="Arial" pitchFamily="34" charset="0"/>
              </a:rPr>
              <a:t>Objective: </a:t>
            </a:r>
          </a:p>
          <a:p>
            <a:pPr lvl="1"/>
            <a:r>
              <a:rPr lang="en-US" sz="1800" dirty="0" smtClean="0">
                <a:latin typeface="Arial" pitchFamily="34" charset="0"/>
                <a:cs typeface="Arial" pitchFamily="34" charset="0"/>
              </a:rPr>
              <a:t>How to enable vector data structure (dynamic arrays) on the LLM</a:t>
            </a:r>
            <a:r>
              <a:rPr lang="zh-CN" altLang="en-US" sz="1800" dirty="0">
                <a:latin typeface="Arial" pitchFamily="34" charset="0"/>
                <a:cs typeface="Arial" pitchFamily="34" charset="0"/>
              </a:rPr>
              <a:t> </a:t>
            </a:r>
            <a:r>
              <a:rPr lang="en-US" altLang="zh-CN" sz="1800" dirty="0" smtClean="0">
                <a:latin typeface="Arial" pitchFamily="34" charset="0"/>
                <a:cs typeface="Arial" pitchFamily="34" charset="0"/>
              </a:rPr>
              <a:t>cores?</a:t>
            </a:r>
          </a:p>
          <a:p>
            <a:r>
              <a:rPr lang="en-US" sz="2000" dirty="0" smtClean="0">
                <a:latin typeface="Arial" pitchFamily="34" charset="0"/>
                <a:cs typeface="Arial" pitchFamily="34" charset="0"/>
              </a:rPr>
              <a:t>Challenges:</a:t>
            </a:r>
          </a:p>
          <a:p>
            <a:pPr lvl="1"/>
            <a:r>
              <a:rPr lang="en-US" sz="1800" dirty="0" smtClean="0">
                <a:latin typeface="Arial" pitchFamily="34" charset="0"/>
                <a:cs typeface="Arial" pitchFamily="34" charset="0"/>
              </a:rPr>
              <a:t>1. Use local store as temporary buffer (e.g., software cache) for vector data</a:t>
            </a:r>
          </a:p>
          <a:p>
            <a:pPr lvl="1"/>
            <a:r>
              <a:rPr lang="en-US" sz="1800" dirty="0" smtClean="0">
                <a:latin typeface="Arial" pitchFamily="34" charset="0"/>
                <a:cs typeface="Arial" pitchFamily="34" charset="0"/>
              </a:rPr>
              <a:t>2. Dynamic global memory management, and core request arbitration</a:t>
            </a:r>
          </a:p>
          <a:p>
            <a:pPr lvl="1"/>
            <a:r>
              <a:rPr lang="en-US" sz="1800" dirty="0" smtClean="0">
                <a:latin typeface="Arial" pitchFamily="34" charset="0"/>
                <a:cs typeface="Arial" pitchFamily="34" charset="0"/>
              </a:rPr>
              <a:t>3. How to use pointers when the data pointed to may have moved ?</a:t>
            </a:r>
          </a:p>
          <a:p>
            <a:pPr lvl="1"/>
            <a:endParaRPr lang="en-US" sz="1800" dirty="0">
              <a:latin typeface="Arial" pitchFamily="34" charset="0"/>
              <a:cs typeface="Arial" pitchFamily="34" charset="0"/>
            </a:endParaRPr>
          </a:p>
          <a:p>
            <a:r>
              <a:rPr lang="en-US" sz="2200" dirty="0" smtClean="0">
                <a:latin typeface="Arial" pitchFamily="34" charset="0"/>
                <a:cs typeface="Arial" pitchFamily="34" charset="0"/>
              </a:rPr>
              <a:t>Experiments</a:t>
            </a:r>
          </a:p>
          <a:p>
            <a:pPr lvl="1"/>
            <a:r>
              <a:rPr lang="en-US" sz="1800" dirty="0" smtClean="0">
                <a:latin typeface="Arial" pitchFamily="34" charset="0"/>
                <a:cs typeface="Arial" pitchFamily="34" charset="0"/>
              </a:rPr>
              <a:t>Any size vector is supported</a:t>
            </a:r>
            <a:endParaRPr lang="en-US" sz="1800" dirty="0">
              <a:latin typeface="Arial" pitchFamily="34" charset="0"/>
              <a:cs typeface="Arial" pitchFamily="34" charset="0"/>
            </a:endParaRPr>
          </a:p>
          <a:p>
            <a:pPr lvl="1"/>
            <a:r>
              <a:rPr lang="en-US" sz="1800" dirty="0" smtClean="0">
                <a:latin typeface="Arial" pitchFamily="34" charset="0"/>
                <a:cs typeface="Arial" pitchFamily="34" charset="0"/>
              </a:rPr>
              <a:t>All SPUs may use vector library simultaneously – and is scalable</a:t>
            </a:r>
            <a:endParaRPr lang="en-US" sz="1800" dirty="0">
              <a:latin typeface="Arial" pitchFamily="34" charset="0"/>
              <a:cs typeface="Arial" pitchFamily="34" charset="0"/>
            </a:endParaRPr>
          </a:p>
        </p:txBody>
      </p:sp>
    </p:spTree>
    <p:extLst>
      <p:ext uri="{BB962C8B-B14F-4D97-AF65-F5344CB8AC3E}">
        <p14:creationId xmlns:p14="http://schemas.microsoft.com/office/powerpoint/2010/main" val="741561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19050" y="0"/>
            <a:ext cx="9124950" cy="762000"/>
          </a:xfrm>
        </p:spPr>
        <p:txBody>
          <a:bodyPr/>
          <a:lstStyle/>
          <a:p>
            <a:pPr algn="l">
              <a:defRPr/>
            </a:pPr>
            <a:r>
              <a:rPr lang="en-US" altLang="zh-CN" sz="4400" dirty="0" smtClean="0"/>
              <a:t>From multi- to many-core processors</a:t>
            </a:r>
            <a:endParaRPr altLang="zh-CN" sz="4400" dirty="0" smtClean="0"/>
          </a:p>
        </p:txBody>
      </p:sp>
      <p:pic>
        <p:nvPicPr>
          <p:cNvPr id="26" name="Picture 26"/>
          <p:cNvPicPr>
            <a:picLocks noChangeAspect="1" noChangeArrowheads="1"/>
          </p:cNvPicPr>
          <p:nvPr/>
        </p:nvPicPr>
        <p:blipFill>
          <a:blip r:embed="rId3" cstate="print"/>
          <a:srcRect/>
          <a:stretch>
            <a:fillRect/>
          </a:stretch>
        </p:blipFill>
        <p:spPr bwMode="auto">
          <a:xfrm>
            <a:off x="1219200" y="4617191"/>
            <a:ext cx="1617662" cy="1187450"/>
          </a:xfrm>
          <a:prstGeom prst="rect">
            <a:avLst/>
          </a:prstGeom>
          <a:noFill/>
          <a:ln w="9525">
            <a:noFill/>
            <a:miter lim="800000"/>
            <a:headEnd/>
            <a:tailEnd/>
          </a:ln>
          <a:effectLst>
            <a:reflection stA="50000" endPos="30000" dist="12700" dir="5400000" sy="-100000" algn="bl" rotWithShape="0"/>
          </a:effectLst>
        </p:spPr>
      </p:pic>
      <p:sp>
        <p:nvSpPr>
          <p:cNvPr id="27" name="Rectangle 10"/>
          <p:cNvSpPr>
            <a:spLocks noChangeArrowheads="1"/>
          </p:cNvSpPr>
          <p:nvPr/>
        </p:nvSpPr>
        <p:spPr bwMode="auto">
          <a:xfrm>
            <a:off x="1318146" y="4209367"/>
            <a:ext cx="1447800" cy="307777"/>
          </a:xfrm>
          <a:prstGeom prst="rect">
            <a:avLst/>
          </a:prstGeom>
          <a:noFill/>
          <a:ln w="9525">
            <a:noFill/>
            <a:miter lim="800000"/>
            <a:headEnd/>
            <a:tailEnd/>
          </a:ln>
        </p:spPr>
        <p:txBody>
          <a:bodyPr>
            <a:spAutoFit/>
          </a:bodyPr>
          <a:lstStyle/>
          <a:p>
            <a:pPr algn="ctr"/>
            <a:r>
              <a:rPr lang="en-US" altLang="zh-CN" sz="1400" b="1" dirty="0">
                <a:latin typeface="Arial" pitchFamily="34" charset="0"/>
                <a:cs typeface="Arial" pitchFamily="34" charset="0"/>
              </a:rPr>
              <a:t>IBM </a:t>
            </a:r>
            <a:r>
              <a:rPr lang="en-US" altLang="zh-CN" sz="1400" b="1" dirty="0" err="1">
                <a:latin typeface="Arial" pitchFamily="34" charset="0"/>
                <a:cs typeface="Arial" pitchFamily="34" charset="0"/>
              </a:rPr>
              <a:t>XCell</a:t>
            </a:r>
            <a:r>
              <a:rPr lang="en-US" altLang="zh-CN" sz="1400" b="1" dirty="0">
                <a:latin typeface="Arial" pitchFamily="34" charset="0"/>
                <a:cs typeface="Arial" pitchFamily="34" charset="0"/>
              </a:rPr>
              <a:t> 8i </a:t>
            </a:r>
          </a:p>
        </p:txBody>
      </p:sp>
      <p:sp>
        <p:nvSpPr>
          <p:cNvPr id="29" name="TextBox 8"/>
          <p:cNvSpPr txBox="1">
            <a:spLocks noChangeArrowheads="1"/>
          </p:cNvSpPr>
          <p:nvPr/>
        </p:nvSpPr>
        <p:spPr bwMode="auto">
          <a:xfrm>
            <a:off x="6054725" y="4209367"/>
            <a:ext cx="1731851" cy="307777"/>
          </a:xfrm>
          <a:prstGeom prst="rect">
            <a:avLst/>
          </a:prstGeom>
          <a:noFill/>
          <a:ln w="9525">
            <a:noFill/>
            <a:miter lim="800000"/>
            <a:headEnd/>
            <a:tailEnd/>
          </a:ln>
        </p:spPr>
        <p:txBody>
          <a:bodyPr wrap="square">
            <a:spAutoFit/>
          </a:bodyPr>
          <a:lstStyle/>
          <a:p>
            <a:pPr algn="ctr"/>
            <a:r>
              <a:rPr lang="en-US" altLang="zh-CN" sz="1400" b="1" dirty="0">
                <a:latin typeface="Arial" pitchFamily="34" charset="0"/>
                <a:cs typeface="Arial" pitchFamily="34" charset="0"/>
              </a:rPr>
              <a:t>GeForce 9800 GT</a:t>
            </a:r>
          </a:p>
        </p:txBody>
      </p:sp>
      <p:pic>
        <p:nvPicPr>
          <p:cNvPr id="30" name="Picture 9" descr="127451.jpg"/>
          <p:cNvPicPr>
            <a:picLocks noChangeAspect="1"/>
          </p:cNvPicPr>
          <p:nvPr/>
        </p:nvPicPr>
        <p:blipFill>
          <a:blip r:embed="rId4" cstate="print"/>
          <a:srcRect/>
          <a:stretch>
            <a:fillRect/>
          </a:stretch>
        </p:blipFill>
        <p:spPr bwMode="auto">
          <a:xfrm>
            <a:off x="6054725" y="4642512"/>
            <a:ext cx="1793875" cy="1295400"/>
          </a:xfrm>
          <a:prstGeom prst="rect">
            <a:avLst/>
          </a:prstGeom>
          <a:noFill/>
          <a:ln w="9525">
            <a:noFill/>
            <a:miter lim="800000"/>
            <a:headEnd/>
            <a:tailEnd/>
          </a:ln>
          <a:effectLst>
            <a:reflection stA="50000" endPos="30000" dist="12700" dir="5400000" sy="-100000" algn="bl" rotWithShape="0"/>
          </a:effectLst>
        </p:spPr>
      </p:pic>
      <p:sp>
        <p:nvSpPr>
          <p:cNvPr id="34" name="Rectangle 10"/>
          <p:cNvSpPr>
            <a:spLocks noChangeArrowheads="1"/>
          </p:cNvSpPr>
          <p:nvPr/>
        </p:nvSpPr>
        <p:spPr bwMode="auto">
          <a:xfrm>
            <a:off x="3726728" y="4209367"/>
            <a:ext cx="1447800" cy="307777"/>
          </a:xfrm>
          <a:prstGeom prst="rect">
            <a:avLst/>
          </a:prstGeom>
          <a:noFill/>
          <a:ln w="9525">
            <a:noFill/>
            <a:miter lim="800000"/>
            <a:headEnd/>
            <a:tailEnd/>
          </a:ln>
        </p:spPr>
        <p:txBody>
          <a:bodyPr>
            <a:spAutoFit/>
          </a:bodyPr>
          <a:lstStyle/>
          <a:p>
            <a:pPr algn="ctr"/>
            <a:r>
              <a:rPr lang="en-US" altLang="zh-CN" sz="1400" b="1" dirty="0" err="1">
                <a:latin typeface="Arial" pitchFamily="34" charset="0"/>
                <a:cs typeface="Arial" pitchFamily="34" charset="0"/>
              </a:rPr>
              <a:t>Tilera</a:t>
            </a:r>
            <a:r>
              <a:rPr lang="en-US" altLang="zh-CN" sz="1400" b="1" dirty="0">
                <a:latin typeface="Arial" pitchFamily="34" charset="0"/>
                <a:cs typeface="Arial" pitchFamily="34" charset="0"/>
              </a:rPr>
              <a:t> TILE64</a:t>
            </a:r>
          </a:p>
        </p:txBody>
      </p:sp>
      <p:pic>
        <p:nvPicPr>
          <p:cNvPr id="35" name="Picture 166"/>
          <p:cNvPicPr>
            <a:picLocks noChangeAspect="1"/>
          </p:cNvPicPr>
          <p:nvPr/>
        </p:nvPicPr>
        <p:blipFill>
          <a:blip r:embed="rId5" cstate="print"/>
          <a:stretch>
            <a:fillRect/>
          </a:stretch>
        </p:blipFill>
        <p:spPr>
          <a:xfrm>
            <a:off x="3685453" y="4605501"/>
            <a:ext cx="1524000" cy="1332411"/>
          </a:xfrm>
          <a:prstGeom prst="rect">
            <a:avLst/>
          </a:prstGeom>
          <a:effectLst>
            <a:reflection stA="50000" endPos="30000" dir="5400000" sy="-100000" algn="bl" rotWithShape="0"/>
          </a:effectLst>
        </p:spPr>
      </p:pic>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62600" y="928048"/>
            <a:ext cx="3545775" cy="2012721"/>
          </a:xfrm>
          <a:prstGeom prst="rect">
            <a:avLst/>
          </a:prstGeom>
        </p:spPr>
      </p:pic>
      <p:sp>
        <p:nvSpPr>
          <p:cNvPr id="3" name="Slide Number Placeholder 2"/>
          <p:cNvSpPr>
            <a:spLocks noGrp="1"/>
          </p:cNvSpPr>
          <p:nvPr>
            <p:ph type="sldNum" sz="quarter" idx="12"/>
          </p:nvPr>
        </p:nvSpPr>
        <p:spPr/>
        <p:txBody>
          <a:bodyPr/>
          <a:lstStyle/>
          <a:p>
            <a:fld id="{FEFC07C8-73AF-4C93-9657-3F05B2743F4C}" type="slidenum">
              <a:rPr lang="en-US" altLang="zh-CN" smtClean="0"/>
              <a:pPr/>
              <a:t>3</a:t>
            </a:fld>
            <a:endParaRPr lang="en-US" altLang="zh-CN"/>
          </a:p>
        </p:txBody>
      </p:sp>
      <p:sp>
        <p:nvSpPr>
          <p:cNvPr id="12" name="Content Placeholder 2"/>
          <p:cNvSpPr txBox="1">
            <a:spLocks/>
          </p:cNvSpPr>
          <p:nvPr/>
        </p:nvSpPr>
        <p:spPr>
          <a:xfrm>
            <a:off x="136480" y="1020168"/>
            <a:ext cx="8915576" cy="2485032"/>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sz="2400" dirty="0" smtClean="0">
                <a:latin typeface="Arial" pitchFamily="34" charset="0"/>
                <a:ea typeface="宋体" pitchFamily="2" charset="-122"/>
                <a:cs typeface="Arial" pitchFamily="34" charset="0"/>
              </a:rPr>
              <a:t>Simpler design and verification</a:t>
            </a:r>
          </a:p>
          <a:p>
            <a:pPr lvl="1"/>
            <a:r>
              <a:rPr lang="en-US" altLang="zh-CN" sz="2000" dirty="0" smtClean="0">
                <a:latin typeface="Arial" pitchFamily="34" charset="0"/>
                <a:ea typeface="宋体" pitchFamily="2" charset="-122"/>
                <a:cs typeface="Arial" pitchFamily="34" charset="0"/>
              </a:rPr>
              <a:t>Reuse the cores</a:t>
            </a:r>
          </a:p>
          <a:p>
            <a:r>
              <a:rPr lang="en-US" altLang="zh-CN" sz="2400" dirty="0" smtClean="0">
                <a:latin typeface="Arial" pitchFamily="34" charset="0"/>
                <a:ea typeface="宋体" pitchFamily="2" charset="-122"/>
                <a:cs typeface="Arial" pitchFamily="34" charset="0"/>
              </a:rPr>
              <a:t>Can improve performance without </a:t>
            </a:r>
          </a:p>
          <a:p>
            <a:pPr marL="0" indent="0">
              <a:buNone/>
            </a:pPr>
            <a:r>
              <a:rPr lang="en-US" altLang="zh-CN" sz="2400" dirty="0">
                <a:latin typeface="Arial" pitchFamily="34" charset="0"/>
                <a:ea typeface="宋体" pitchFamily="2" charset="-122"/>
                <a:cs typeface="Arial" pitchFamily="34" charset="0"/>
              </a:rPr>
              <a:t> </a:t>
            </a:r>
            <a:r>
              <a:rPr lang="en-US" altLang="zh-CN" sz="2400" dirty="0" smtClean="0">
                <a:latin typeface="Arial" pitchFamily="34" charset="0"/>
                <a:ea typeface="宋体" pitchFamily="2" charset="-122"/>
                <a:cs typeface="Arial" pitchFamily="34" charset="0"/>
              </a:rPr>
              <a:t>   much increase in power</a:t>
            </a:r>
          </a:p>
          <a:p>
            <a:pPr lvl="1"/>
            <a:r>
              <a:rPr lang="en-US" altLang="zh-CN" sz="2000" dirty="0" smtClean="0">
                <a:latin typeface="Arial" pitchFamily="34" charset="0"/>
                <a:ea typeface="宋体" pitchFamily="2" charset="-122"/>
                <a:cs typeface="Arial" pitchFamily="34" charset="0"/>
              </a:rPr>
              <a:t>Each core can run at a lower frequency</a:t>
            </a:r>
          </a:p>
          <a:p>
            <a:r>
              <a:rPr lang="en-US" altLang="zh-CN" sz="2400" dirty="0" smtClean="0">
                <a:latin typeface="Arial" pitchFamily="34" charset="0"/>
                <a:ea typeface="宋体" pitchFamily="2" charset="-122"/>
                <a:cs typeface="Arial" pitchFamily="34" charset="0"/>
              </a:rPr>
              <a:t>Tackle thermal and reliability problems at core granularity </a:t>
            </a:r>
          </a:p>
        </p:txBody>
      </p:sp>
    </p:spTree>
    <p:extLst>
      <p:ext uri="{BB962C8B-B14F-4D97-AF65-F5344CB8AC3E}">
        <p14:creationId xmlns:p14="http://schemas.microsoft.com/office/powerpoint/2010/main" val="132970418"/>
      </p:ext>
    </p:extLst>
  </p:cSld>
  <p:clrMapOvr>
    <a:masterClrMapping/>
  </p:clrMapOvr>
  <p:transition advTm="107543"/>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2000"/>
          </a:xfrm>
        </p:spPr>
        <p:txBody>
          <a:bodyPr/>
          <a:lstStyle/>
          <a:p>
            <a:pPr algn="l"/>
            <a:r>
              <a:rPr lang="en-US" altLang="zh-CN" dirty="0" smtClean="0"/>
              <a:t>Memory Scaling Challenge</a:t>
            </a:r>
            <a:endParaRPr lang="zh-CN" altLang="en-US" dirty="0"/>
          </a:p>
        </p:txBody>
      </p:sp>
      <p:graphicFrame>
        <p:nvGraphicFramePr>
          <p:cNvPr id="4" name="对象 4"/>
          <p:cNvGraphicFramePr>
            <a:graphicFrameLocks noChangeAspect="1"/>
          </p:cNvGraphicFramePr>
          <p:nvPr>
            <p:extLst>
              <p:ext uri="{D42A27DB-BD31-4B8C-83A1-F6EECF244321}">
                <p14:modId xmlns:p14="http://schemas.microsoft.com/office/powerpoint/2010/main" val="1554263624"/>
              </p:ext>
            </p:extLst>
          </p:nvPr>
        </p:nvGraphicFramePr>
        <p:xfrm>
          <a:off x="6400800" y="1413663"/>
          <a:ext cx="2743200" cy="267973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8"/>
          <p:cNvSpPr txBox="1">
            <a:spLocks noChangeArrowheads="1"/>
          </p:cNvSpPr>
          <p:nvPr/>
        </p:nvSpPr>
        <p:spPr bwMode="auto">
          <a:xfrm>
            <a:off x="6743128" y="3924117"/>
            <a:ext cx="1981200" cy="338554"/>
          </a:xfrm>
          <a:prstGeom prst="rect">
            <a:avLst/>
          </a:prstGeom>
          <a:noFill/>
          <a:ln w="9525">
            <a:noFill/>
            <a:miter lim="800000"/>
            <a:headEnd/>
            <a:tailEnd/>
          </a:ln>
        </p:spPr>
        <p:txBody>
          <a:bodyPr wrap="square">
            <a:spAutoFit/>
          </a:bodyPr>
          <a:lstStyle/>
          <a:p>
            <a:pPr algn="ctr"/>
            <a:r>
              <a:rPr lang="en-US" altLang="zh-CN" sz="1600" b="1" dirty="0">
                <a:solidFill>
                  <a:srgbClr val="002060"/>
                </a:solidFill>
              </a:rPr>
              <a:t>Intel </a:t>
            </a:r>
            <a:r>
              <a:rPr lang="en-US" altLang="zh-CN" sz="1600" b="1" dirty="0" smtClean="0">
                <a:solidFill>
                  <a:srgbClr val="002060"/>
                </a:solidFill>
              </a:rPr>
              <a:t>48 </a:t>
            </a:r>
            <a:r>
              <a:rPr lang="en-US" altLang="zh-CN" sz="1600" b="1" dirty="0">
                <a:solidFill>
                  <a:srgbClr val="002060"/>
                </a:solidFill>
              </a:rPr>
              <a:t>core chip</a:t>
            </a:r>
          </a:p>
        </p:txBody>
      </p:sp>
      <p:sp>
        <p:nvSpPr>
          <p:cNvPr id="8" name="TextBox 7"/>
          <p:cNvSpPr txBox="1"/>
          <p:nvPr/>
        </p:nvSpPr>
        <p:spPr>
          <a:xfrm>
            <a:off x="6830704" y="1038734"/>
            <a:ext cx="1905000" cy="338554"/>
          </a:xfrm>
          <a:prstGeom prst="rect">
            <a:avLst/>
          </a:prstGeom>
          <a:noFill/>
        </p:spPr>
        <p:txBody>
          <a:bodyPr wrap="square" rtlCol="0">
            <a:spAutoFit/>
          </a:bodyPr>
          <a:lstStyle/>
          <a:p>
            <a:r>
              <a:rPr lang="en-US" altLang="zh-CN" sz="1600" b="1" dirty="0" smtClean="0">
                <a:solidFill>
                  <a:srgbClr val="002060"/>
                </a:solidFill>
              </a:rPr>
              <a:t>Strong ARM 1100</a:t>
            </a:r>
            <a:endParaRPr lang="zh-CN" altLang="en-US" sz="1600" b="1" dirty="0">
              <a:solidFill>
                <a:srgbClr val="002060"/>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8080" y="4270566"/>
            <a:ext cx="1571810" cy="1571810"/>
          </a:xfrm>
          <a:prstGeom prst="rect">
            <a:avLst/>
          </a:prstGeom>
        </p:spPr>
      </p:pic>
      <p:sp>
        <p:nvSpPr>
          <p:cNvPr id="5" name="Slide Number Placeholder 4"/>
          <p:cNvSpPr>
            <a:spLocks noGrp="1"/>
          </p:cNvSpPr>
          <p:nvPr>
            <p:ph type="sldNum" sz="quarter" idx="12"/>
          </p:nvPr>
        </p:nvSpPr>
        <p:spPr/>
        <p:txBody>
          <a:bodyPr/>
          <a:lstStyle/>
          <a:p>
            <a:fld id="{FEFC07C8-73AF-4C93-9657-3F05B2743F4C}" type="slidenum">
              <a:rPr lang="en-US" altLang="zh-CN" smtClean="0"/>
              <a:pPr/>
              <a:t>4</a:t>
            </a:fld>
            <a:endParaRPr lang="en-US" altLang="zh-CN"/>
          </a:p>
        </p:txBody>
      </p:sp>
      <p:sp>
        <p:nvSpPr>
          <p:cNvPr id="11" name="Content Placeholder 2"/>
          <p:cNvSpPr txBox="1">
            <a:spLocks/>
          </p:cNvSpPr>
          <p:nvPr/>
        </p:nvSpPr>
        <p:spPr>
          <a:xfrm>
            <a:off x="132888" y="990599"/>
            <a:ext cx="6420312" cy="4267201"/>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sz="2400" dirty="0" smtClean="0">
                <a:latin typeface="Arial" pitchFamily="34" charset="0"/>
                <a:cs typeface="Arial" pitchFamily="34" charset="0"/>
              </a:rPr>
              <a:t>In </a:t>
            </a:r>
            <a:r>
              <a:rPr lang="en-US" altLang="zh-CN" sz="2400" dirty="0">
                <a:latin typeface="Arial" pitchFamily="34" charset="0"/>
                <a:cs typeface="Arial" pitchFamily="34" charset="0"/>
              </a:rPr>
              <a:t>Chip Multi Processors (CMPs) , </a:t>
            </a:r>
            <a:r>
              <a:rPr lang="en-US" altLang="zh-CN" sz="2400" b="1" dirty="0">
                <a:solidFill>
                  <a:srgbClr val="FF0000"/>
                </a:solidFill>
                <a:latin typeface="Arial" pitchFamily="34" charset="0"/>
                <a:cs typeface="Arial" pitchFamily="34" charset="0"/>
              </a:rPr>
              <a:t>caches </a:t>
            </a:r>
            <a:r>
              <a:rPr lang="en-US" altLang="zh-CN" sz="2400" dirty="0" smtClean="0">
                <a:latin typeface="Arial" pitchFamily="34" charset="0"/>
                <a:cs typeface="Arial" pitchFamily="34" charset="0"/>
              </a:rPr>
              <a:t>guarantee data coherency</a:t>
            </a:r>
            <a:endParaRPr lang="en-US" altLang="zh-CN" sz="2400" dirty="0" smtClean="0">
              <a:latin typeface="Arial" pitchFamily="34" charset="0"/>
              <a:ea typeface="宋体" pitchFamily="2" charset="-122"/>
              <a:cs typeface="Arial" pitchFamily="34" charset="0"/>
            </a:endParaRPr>
          </a:p>
          <a:p>
            <a:pPr lvl="1"/>
            <a:r>
              <a:rPr lang="en-US" altLang="zh-CN" sz="2000" dirty="0" smtClean="0">
                <a:latin typeface="Arial" pitchFamily="34" charset="0"/>
                <a:ea typeface="宋体" pitchFamily="2" charset="-122"/>
                <a:cs typeface="Arial" pitchFamily="34" charset="0"/>
              </a:rPr>
              <a:t>Bring required data from wherever into the cache</a:t>
            </a:r>
          </a:p>
          <a:p>
            <a:pPr lvl="1"/>
            <a:r>
              <a:rPr lang="en-US" altLang="zh-CN" sz="2000" dirty="0" smtClean="0">
                <a:latin typeface="Arial" pitchFamily="34" charset="0"/>
                <a:ea typeface="宋体" pitchFamily="2" charset="-122"/>
                <a:cs typeface="Arial" pitchFamily="34" charset="0"/>
              </a:rPr>
              <a:t>Make sure that the application gets the latest copy of the data</a:t>
            </a:r>
          </a:p>
          <a:p>
            <a:r>
              <a:rPr lang="en-US" altLang="zh-CN" sz="2400" dirty="0" smtClean="0">
                <a:latin typeface="Arial" pitchFamily="34" charset="0"/>
                <a:ea typeface="宋体" pitchFamily="2" charset="-122"/>
                <a:cs typeface="Arial" pitchFamily="34" charset="0"/>
              </a:rPr>
              <a:t>Caches consume too much power</a:t>
            </a:r>
          </a:p>
          <a:p>
            <a:pPr lvl="1"/>
            <a:r>
              <a:rPr lang="en-US" altLang="zh-CN" sz="2000" dirty="0" smtClean="0">
                <a:latin typeface="Arial" pitchFamily="34" charset="0"/>
                <a:ea typeface="宋体" pitchFamily="2" charset="-122"/>
                <a:cs typeface="Arial" pitchFamily="34" charset="0"/>
              </a:rPr>
              <a:t>44% power, and greater than 34% area</a:t>
            </a:r>
          </a:p>
          <a:p>
            <a:r>
              <a:rPr lang="en-US" altLang="zh-CN" sz="2400" dirty="0" smtClean="0">
                <a:latin typeface="Arial" pitchFamily="34" charset="0"/>
                <a:ea typeface="宋体" pitchFamily="2" charset="-122"/>
                <a:cs typeface="Arial" pitchFamily="34" charset="0"/>
              </a:rPr>
              <a:t>Cache coherency protocols do not scale well</a:t>
            </a:r>
          </a:p>
          <a:p>
            <a:pPr lvl="1"/>
            <a:r>
              <a:rPr lang="en-US" altLang="zh-CN" sz="2000" dirty="0" smtClean="0">
                <a:latin typeface="Arial" pitchFamily="34" charset="0"/>
                <a:ea typeface="宋体" pitchFamily="2" charset="-122"/>
                <a:cs typeface="Arial" pitchFamily="34" charset="0"/>
              </a:rPr>
              <a:t>Intel 48-core Single Cloud-on-a-Chip has non-coherent caches</a:t>
            </a:r>
          </a:p>
        </p:txBody>
      </p:sp>
    </p:spTree>
    <p:extLst>
      <p:ext uri="{BB962C8B-B14F-4D97-AF65-F5344CB8AC3E}">
        <p14:creationId xmlns:p14="http://schemas.microsoft.com/office/powerpoint/2010/main" val="1535886983"/>
      </p:ext>
    </p:extLst>
  </p:cSld>
  <p:clrMapOvr>
    <a:masterClrMapping/>
  </p:clrMapOvr>
  <mc:AlternateContent xmlns:mc="http://schemas.openxmlformats.org/markup-compatibility/2006" xmlns:p14="http://schemas.microsoft.com/office/powerpoint/2010/main">
    <mc:Choice Requires="p14">
      <p:transition spd="slow" p14:dur="2000" advTm="53725"/>
    </mc:Choice>
    <mc:Fallback xmlns="">
      <p:transition spd="slow" advTm="5372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p:cNvSpPr>
            <a:spLocks noChangeArrowheads="1"/>
          </p:cNvSpPr>
          <p:nvPr/>
        </p:nvSpPr>
        <p:spPr bwMode="auto">
          <a:xfrm>
            <a:off x="1156648" y="3010803"/>
            <a:ext cx="1600200" cy="990600"/>
          </a:xfrm>
          <a:prstGeom prst="rect">
            <a:avLst/>
          </a:prstGeom>
          <a:solidFill>
            <a:schemeClr val="accent2">
              <a:lumMod val="20000"/>
              <a:lumOff val="80000"/>
            </a:schemeClr>
          </a:solidFill>
          <a:ln w="9525" algn="ctr">
            <a:solidFill>
              <a:schemeClr val="tx1"/>
            </a:solidFill>
            <a:round/>
            <a:headEnd/>
            <a:tailEnd/>
          </a:ln>
        </p:spPr>
        <p:txBody>
          <a:bodyPr/>
          <a:lstStyle/>
          <a:p>
            <a:pPr eaLnBrk="0" hangingPunct="0"/>
            <a:endParaRPr lang="en-US" altLang="zh-CN" sz="2000" b="1" dirty="0">
              <a:latin typeface="Arial" pitchFamily="34" charset="0"/>
              <a:ea typeface="ヒラギノ角ゴ Pro W3"/>
              <a:cs typeface="ヒラギノ角ゴ Pro W3"/>
            </a:endParaRPr>
          </a:p>
          <a:p>
            <a:pPr algn="ctr" eaLnBrk="0" hangingPunct="0"/>
            <a:r>
              <a:rPr lang="en-US" altLang="zh-CN" sz="2000" b="1" dirty="0">
                <a:latin typeface="Arial" pitchFamily="34" charset="0"/>
                <a:ea typeface="ヒラギノ角ゴ Pro W3"/>
                <a:cs typeface="ヒラギノ角ゴ Pro W3"/>
              </a:rPr>
              <a:t> PPE</a:t>
            </a:r>
            <a:endParaRPr lang="zh-CN" altLang="en-US" sz="2000" b="1" dirty="0">
              <a:latin typeface="Arial" pitchFamily="34" charset="0"/>
              <a:ea typeface="ヒラギノ角ゴ Pro W3"/>
              <a:cs typeface="ヒラギノ角ゴ Pro W3"/>
            </a:endParaRPr>
          </a:p>
        </p:txBody>
      </p:sp>
      <p:sp>
        <p:nvSpPr>
          <p:cNvPr id="5" name="矩形 8"/>
          <p:cNvSpPr>
            <a:spLocks noChangeArrowheads="1"/>
          </p:cNvSpPr>
          <p:nvPr/>
        </p:nvSpPr>
        <p:spPr bwMode="auto">
          <a:xfrm>
            <a:off x="1245766" y="4306202"/>
            <a:ext cx="5851525" cy="388937"/>
          </a:xfrm>
          <a:prstGeom prst="rect">
            <a:avLst/>
          </a:prstGeom>
          <a:solidFill>
            <a:schemeClr val="accent2">
              <a:lumMod val="20000"/>
              <a:lumOff val="80000"/>
            </a:schemeClr>
          </a:solidFill>
          <a:ln w="9525" algn="ctr">
            <a:solidFill>
              <a:schemeClr val="tx1"/>
            </a:solidFill>
            <a:round/>
            <a:headEnd/>
            <a:tailEnd/>
          </a:ln>
        </p:spPr>
        <p:txBody>
          <a:bodyPr/>
          <a:lstStyle/>
          <a:p>
            <a:pPr algn="ctr" eaLnBrk="0" hangingPunct="0"/>
            <a:r>
              <a:rPr lang="en-US" altLang="zh-CN" sz="2000" b="1" dirty="0">
                <a:ea typeface="ヒラギノ角ゴ Pro W3"/>
                <a:cs typeface="ヒラギノ角ゴ Pro W3"/>
              </a:rPr>
              <a:t>Element Interconnect Bus (EIB)</a:t>
            </a:r>
            <a:endParaRPr lang="zh-CN" altLang="en-US" sz="2000" b="1" dirty="0">
              <a:ea typeface="ヒラギノ角ゴ Pro W3"/>
              <a:cs typeface="ヒラギノ角ゴ Pro W3"/>
            </a:endParaRPr>
          </a:p>
        </p:txBody>
      </p:sp>
      <p:sp>
        <p:nvSpPr>
          <p:cNvPr id="6" name="矩形 11"/>
          <p:cNvSpPr>
            <a:spLocks noChangeArrowheads="1"/>
          </p:cNvSpPr>
          <p:nvPr/>
        </p:nvSpPr>
        <p:spPr bwMode="auto">
          <a:xfrm>
            <a:off x="1245766" y="5068203"/>
            <a:ext cx="1371600" cy="1143000"/>
          </a:xfrm>
          <a:prstGeom prst="rect">
            <a:avLst/>
          </a:prstGeom>
          <a:solidFill>
            <a:schemeClr val="accent2">
              <a:lumMod val="20000"/>
              <a:lumOff val="80000"/>
            </a:schemeClr>
          </a:solidFill>
          <a:ln w="9525" algn="ctr">
            <a:solidFill>
              <a:schemeClr val="tx1"/>
            </a:solidFill>
            <a:round/>
            <a:headEnd/>
            <a:tailEnd/>
          </a:ln>
        </p:spPr>
        <p:txBody>
          <a:bodyPr/>
          <a:lstStyle/>
          <a:p>
            <a:pPr algn="ctr" eaLnBrk="0" hangingPunct="0"/>
            <a:r>
              <a:rPr lang="en-US" altLang="zh-CN" sz="2000" b="1" dirty="0">
                <a:ea typeface="ヒラギノ角ゴ Pro W3"/>
                <a:cs typeface="ヒラギノ角ゴ Pro W3"/>
              </a:rPr>
              <a:t>Off-chip Global Memory</a:t>
            </a:r>
            <a:endParaRPr lang="zh-CN" altLang="en-US" sz="2000" b="1" dirty="0">
              <a:ea typeface="ヒラギノ角ゴ Pro W3"/>
              <a:cs typeface="ヒラギノ角ゴ Pro W3"/>
            </a:endParaRPr>
          </a:p>
        </p:txBody>
      </p:sp>
      <p:grpSp>
        <p:nvGrpSpPr>
          <p:cNvPr id="7" name="Group 6"/>
          <p:cNvGrpSpPr/>
          <p:nvPr/>
        </p:nvGrpSpPr>
        <p:grpSpPr>
          <a:xfrm>
            <a:off x="2895600" y="5488672"/>
            <a:ext cx="4194175" cy="942757"/>
            <a:chOff x="3331523" y="5762843"/>
            <a:chExt cx="4194175" cy="942757"/>
          </a:xfrm>
        </p:grpSpPr>
        <p:sp>
          <p:nvSpPr>
            <p:cNvPr id="8" name="TextBox 13"/>
            <p:cNvSpPr txBox="1">
              <a:spLocks noChangeArrowheads="1"/>
            </p:cNvSpPr>
            <p:nvPr/>
          </p:nvSpPr>
          <p:spPr bwMode="auto">
            <a:xfrm>
              <a:off x="3334698" y="5762843"/>
              <a:ext cx="4191000" cy="369888"/>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PPE: Power Processor Element</a:t>
              </a:r>
              <a:endParaRPr lang="zh-CN" altLang="en-US" b="1" dirty="0">
                <a:latin typeface="Arial" pitchFamily="34" charset="0"/>
                <a:cs typeface="Arial" pitchFamily="34" charset="0"/>
              </a:endParaRPr>
            </a:p>
          </p:txBody>
        </p:sp>
        <p:sp>
          <p:nvSpPr>
            <p:cNvPr id="9" name="TextBox 14"/>
            <p:cNvSpPr txBox="1">
              <a:spLocks noChangeArrowheads="1"/>
            </p:cNvSpPr>
            <p:nvPr/>
          </p:nvSpPr>
          <p:spPr bwMode="auto">
            <a:xfrm>
              <a:off x="3334698" y="6039068"/>
              <a:ext cx="4191000" cy="369888"/>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SPE: Synergistic Processor Element</a:t>
              </a:r>
              <a:endParaRPr lang="zh-CN" altLang="en-US" b="1" dirty="0">
                <a:latin typeface="Arial" pitchFamily="34" charset="0"/>
                <a:cs typeface="Arial" pitchFamily="34" charset="0"/>
              </a:endParaRPr>
            </a:p>
          </p:txBody>
        </p:sp>
        <p:sp>
          <p:nvSpPr>
            <p:cNvPr id="10" name="TextBox 16"/>
            <p:cNvSpPr txBox="1">
              <a:spLocks noChangeArrowheads="1"/>
            </p:cNvSpPr>
            <p:nvPr/>
          </p:nvSpPr>
          <p:spPr bwMode="auto">
            <a:xfrm>
              <a:off x="3331523" y="6332538"/>
              <a:ext cx="1968500" cy="373062"/>
            </a:xfrm>
            <a:prstGeom prst="rect">
              <a:avLst/>
            </a:prstGeom>
            <a:noFill/>
            <a:ln w="9525">
              <a:noFill/>
              <a:miter lim="800000"/>
              <a:headEnd/>
              <a:tailEnd/>
            </a:ln>
          </p:spPr>
          <p:txBody>
            <a:bodyPr wrap="square">
              <a:spAutoFit/>
            </a:bodyPr>
            <a:lstStyle/>
            <a:p>
              <a:r>
                <a:rPr lang="en-US" altLang="zh-CN" b="1" dirty="0">
                  <a:latin typeface="Arial" pitchFamily="34" charset="0"/>
                  <a:cs typeface="Arial" pitchFamily="34" charset="0"/>
                </a:rPr>
                <a:t>LS: Local Store</a:t>
              </a:r>
              <a:endParaRPr lang="zh-CN" altLang="en-US" b="1" dirty="0">
                <a:latin typeface="Arial" pitchFamily="34" charset="0"/>
                <a:cs typeface="Arial" pitchFamily="34" charset="0"/>
              </a:endParaRPr>
            </a:p>
          </p:txBody>
        </p:sp>
      </p:grpSp>
      <p:sp>
        <p:nvSpPr>
          <p:cNvPr id="11" name="矩形 17"/>
          <p:cNvSpPr>
            <a:spLocks noChangeArrowheads="1"/>
          </p:cNvSpPr>
          <p:nvPr/>
        </p:nvSpPr>
        <p:spPr bwMode="auto">
          <a:xfrm>
            <a:off x="2877498" y="5068203"/>
            <a:ext cx="914400" cy="381000"/>
          </a:xfrm>
          <a:prstGeom prst="rect">
            <a:avLst/>
          </a:prstGeom>
          <a:solidFill>
            <a:schemeClr val="accent2">
              <a:lumMod val="20000"/>
              <a:lumOff val="80000"/>
            </a:schemeClr>
          </a:solidFill>
          <a:ln w="9525" algn="ctr">
            <a:solidFill>
              <a:schemeClr val="tx1"/>
            </a:solidFill>
            <a:round/>
            <a:headEnd/>
            <a:tailEnd/>
          </a:ln>
        </p:spPr>
        <p:txBody>
          <a:bodyPr/>
          <a:lstStyle/>
          <a:p>
            <a:pPr algn="ctr" eaLnBrk="0" hangingPunct="0"/>
            <a:r>
              <a:rPr lang="en-US" altLang="zh-CN" sz="2000" b="1">
                <a:ea typeface="ヒラギノ角ゴ Pro W3"/>
                <a:cs typeface="ヒラギノ角ゴ Pro W3"/>
              </a:rPr>
              <a:t>SPE 0</a:t>
            </a:r>
            <a:endParaRPr lang="zh-CN" altLang="en-US" sz="2000" b="1">
              <a:ea typeface="ヒラギノ角ゴ Pro W3"/>
              <a:cs typeface="ヒラギノ角ゴ Pro W3"/>
            </a:endParaRPr>
          </a:p>
        </p:txBody>
      </p:sp>
      <p:sp>
        <p:nvSpPr>
          <p:cNvPr id="12" name="矩形 18"/>
          <p:cNvSpPr>
            <a:spLocks noChangeArrowheads="1"/>
          </p:cNvSpPr>
          <p:nvPr/>
        </p:nvSpPr>
        <p:spPr bwMode="auto">
          <a:xfrm>
            <a:off x="3985573" y="5068203"/>
            <a:ext cx="914400" cy="381000"/>
          </a:xfrm>
          <a:prstGeom prst="rect">
            <a:avLst/>
          </a:prstGeom>
          <a:solidFill>
            <a:schemeClr val="accent2">
              <a:lumMod val="20000"/>
              <a:lumOff val="80000"/>
            </a:schemeClr>
          </a:solidFill>
          <a:ln w="9525" algn="ctr">
            <a:solidFill>
              <a:schemeClr val="tx1"/>
            </a:solidFill>
            <a:round/>
            <a:headEnd/>
            <a:tailEnd/>
          </a:ln>
        </p:spPr>
        <p:txBody>
          <a:bodyPr/>
          <a:lstStyle/>
          <a:p>
            <a:pPr algn="ctr" eaLnBrk="0" hangingPunct="0"/>
            <a:r>
              <a:rPr lang="en-US" altLang="zh-CN" sz="2000" b="1">
                <a:ea typeface="ヒラギノ角ゴ Pro W3"/>
                <a:cs typeface="ヒラギノ角ゴ Pro W3"/>
              </a:rPr>
              <a:t>SPE 2</a:t>
            </a:r>
            <a:endParaRPr lang="zh-CN" altLang="en-US" sz="2000" b="1">
              <a:ea typeface="ヒラギノ角ゴ Pro W3"/>
              <a:cs typeface="ヒラギノ角ゴ Pro W3"/>
            </a:endParaRPr>
          </a:p>
        </p:txBody>
      </p:sp>
      <p:sp>
        <p:nvSpPr>
          <p:cNvPr id="13" name="矩形 19"/>
          <p:cNvSpPr>
            <a:spLocks noChangeArrowheads="1"/>
          </p:cNvSpPr>
          <p:nvPr/>
        </p:nvSpPr>
        <p:spPr bwMode="auto">
          <a:xfrm>
            <a:off x="5099998" y="3544203"/>
            <a:ext cx="914400" cy="381000"/>
          </a:xfrm>
          <a:prstGeom prst="rect">
            <a:avLst/>
          </a:prstGeom>
          <a:solidFill>
            <a:schemeClr val="accent2">
              <a:lumMod val="20000"/>
              <a:lumOff val="80000"/>
            </a:schemeClr>
          </a:solidFill>
          <a:ln w="9525" algn="ctr">
            <a:solidFill>
              <a:schemeClr val="tx1"/>
            </a:solidFill>
            <a:round/>
            <a:headEnd/>
            <a:tailEnd/>
          </a:ln>
        </p:spPr>
        <p:txBody>
          <a:bodyPr/>
          <a:lstStyle/>
          <a:p>
            <a:pPr algn="ctr" eaLnBrk="0" hangingPunct="0"/>
            <a:r>
              <a:rPr lang="en-US" altLang="zh-CN" sz="2000" b="1">
                <a:ea typeface="ヒラギノ角ゴ Pro W3"/>
                <a:cs typeface="ヒラギノ角ゴ Pro W3"/>
              </a:rPr>
              <a:t>SPE 5</a:t>
            </a:r>
            <a:endParaRPr lang="zh-CN" altLang="en-US" sz="2000" b="1">
              <a:ea typeface="ヒラギノ角ゴ Pro W3"/>
              <a:cs typeface="ヒラギノ角ゴ Pro W3"/>
            </a:endParaRPr>
          </a:p>
        </p:txBody>
      </p:sp>
      <p:sp>
        <p:nvSpPr>
          <p:cNvPr id="14" name="矩形 20"/>
          <p:cNvSpPr>
            <a:spLocks noChangeArrowheads="1"/>
          </p:cNvSpPr>
          <p:nvPr/>
        </p:nvSpPr>
        <p:spPr bwMode="auto">
          <a:xfrm>
            <a:off x="5082536" y="5068203"/>
            <a:ext cx="914400" cy="381000"/>
          </a:xfrm>
          <a:prstGeom prst="rect">
            <a:avLst/>
          </a:prstGeom>
          <a:solidFill>
            <a:schemeClr val="accent2">
              <a:lumMod val="20000"/>
              <a:lumOff val="80000"/>
            </a:schemeClr>
          </a:solidFill>
          <a:ln w="9525" algn="ctr">
            <a:solidFill>
              <a:schemeClr val="tx1"/>
            </a:solidFill>
            <a:round/>
            <a:headEnd/>
            <a:tailEnd/>
          </a:ln>
        </p:spPr>
        <p:txBody>
          <a:bodyPr/>
          <a:lstStyle/>
          <a:p>
            <a:pPr algn="ctr" eaLnBrk="0" hangingPunct="0"/>
            <a:r>
              <a:rPr lang="en-US" altLang="zh-CN" sz="2000" b="1">
                <a:ea typeface="ヒラギノ角ゴ Pro W3"/>
                <a:cs typeface="ヒラギノ角ゴ Pro W3"/>
              </a:rPr>
              <a:t>SPE 4</a:t>
            </a:r>
            <a:endParaRPr lang="zh-CN" altLang="en-US" sz="2000" b="1">
              <a:ea typeface="ヒラギノ角ゴ Pro W3"/>
              <a:cs typeface="ヒラギノ角ゴ Pro W3"/>
            </a:endParaRPr>
          </a:p>
        </p:txBody>
      </p:sp>
      <p:sp>
        <p:nvSpPr>
          <p:cNvPr id="15" name="矩形 21"/>
          <p:cNvSpPr>
            <a:spLocks noChangeArrowheads="1"/>
          </p:cNvSpPr>
          <p:nvPr/>
        </p:nvSpPr>
        <p:spPr bwMode="auto">
          <a:xfrm>
            <a:off x="3972873" y="3544203"/>
            <a:ext cx="914400" cy="381000"/>
          </a:xfrm>
          <a:prstGeom prst="rect">
            <a:avLst/>
          </a:prstGeom>
          <a:solidFill>
            <a:schemeClr val="accent2">
              <a:lumMod val="20000"/>
              <a:lumOff val="80000"/>
            </a:schemeClr>
          </a:solidFill>
          <a:ln w="9525" algn="ctr">
            <a:solidFill>
              <a:schemeClr val="tx1"/>
            </a:solidFill>
            <a:round/>
            <a:headEnd/>
            <a:tailEnd/>
          </a:ln>
        </p:spPr>
        <p:txBody>
          <a:bodyPr/>
          <a:lstStyle/>
          <a:p>
            <a:pPr algn="ctr" eaLnBrk="0" hangingPunct="0"/>
            <a:r>
              <a:rPr lang="en-US" altLang="zh-CN" sz="2000" b="1">
                <a:ea typeface="ヒラギノ角ゴ Pro W3"/>
                <a:cs typeface="ヒラギノ角ゴ Pro W3"/>
              </a:rPr>
              <a:t>SPE 3</a:t>
            </a:r>
            <a:endParaRPr lang="zh-CN" altLang="en-US" sz="2000" b="1">
              <a:ea typeface="ヒラギノ角ゴ Pro W3"/>
              <a:cs typeface="ヒラギノ角ゴ Pro W3"/>
            </a:endParaRPr>
          </a:p>
        </p:txBody>
      </p:sp>
      <p:sp>
        <p:nvSpPr>
          <p:cNvPr id="16" name="矩形 22"/>
          <p:cNvSpPr>
            <a:spLocks noChangeArrowheads="1"/>
          </p:cNvSpPr>
          <p:nvPr/>
        </p:nvSpPr>
        <p:spPr bwMode="auto">
          <a:xfrm>
            <a:off x="2877498" y="3544203"/>
            <a:ext cx="914400" cy="381000"/>
          </a:xfrm>
          <a:prstGeom prst="rect">
            <a:avLst/>
          </a:prstGeom>
          <a:solidFill>
            <a:schemeClr val="accent2">
              <a:lumMod val="20000"/>
              <a:lumOff val="80000"/>
            </a:schemeClr>
          </a:solidFill>
          <a:ln w="9525" algn="ctr">
            <a:solidFill>
              <a:schemeClr val="tx1"/>
            </a:solidFill>
            <a:round/>
            <a:headEnd/>
            <a:tailEnd/>
          </a:ln>
        </p:spPr>
        <p:txBody>
          <a:bodyPr/>
          <a:lstStyle/>
          <a:p>
            <a:pPr algn="ctr" eaLnBrk="0" hangingPunct="0"/>
            <a:r>
              <a:rPr lang="en-US" altLang="zh-CN" sz="2000" b="1">
                <a:ea typeface="ヒラギノ角ゴ Pro W3"/>
                <a:cs typeface="ヒラギノ角ゴ Pro W3"/>
              </a:rPr>
              <a:t>SPE 1</a:t>
            </a:r>
            <a:endParaRPr lang="zh-CN" altLang="en-US" sz="2000" b="1">
              <a:ea typeface="ヒラギノ角ゴ Pro W3"/>
              <a:cs typeface="ヒラギノ角ゴ Pro W3"/>
            </a:endParaRPr>
          </a:p>
        </p:txBody>
      </p:sp>
      <p:sp>
        <p:nvSpPr>
          <p:cNvPr id="17" name="矩形 23"/>
          <p:cNvSpPr>
            <a:spLocks noChangeArrowheads="1"/>
          </p:cNvSpPr>
          <p:nvPr/>
        </p:nvSpPr>
        <p:spPr bwMode="auto">
          <a:xfrm>
            <a:off x="6182673" y="5055503"/>
            <a:ext cx="914400" cy="381000"/>
          </a:xfrm>
          <a:prstGeom prst="rect">
            <a:avLst/>
          </a:prstGeom>
          <a:solidFill>
            <a:schemeClr val="accent2">
              <a:lumMod val="20000"/>
              <a:lumOff val="80000"/>
            </a:schemeClr>
          </a:solidFill>
          <a:ln w="9525" algn="ctr">
            <a:solidFill>
              <a:schemeClr val="tx1"/>
            </a:solidFill>
            <a:round/>
            <a:headEnd/>
            <a:tailEnd/>
          </a:ln>
        </p:spPr>
        <p:txBody>
          <a:bodyPr/>
          <a:lstStyle/>
          <a:p>
            <a:pPr algn="ctr" eaLnBrk="0" hangingPunct="0"/>
            <a:r>
              <a:rPr lang="en-US" altLang="zh-CN" sz="2000" b="1" dirty="0">
                <a:ea typeface="ヒラギノ角ゴ Pro W3"/>
                <a:cs typeface="ヒラギノ角ゴ Pro W3"/>
              </a:rPr>
              <a:t>SPE 6</a:t>
            </a:r>
            <a:endParaRPr lang="zh-CN" altLang="en-US" sz="2000" b="1" dirty="0">
              <a:ea typeface="ヒラギノ角ゴ Pro W3"/>
              <a:cs typeface="ヒラギノ角ゴ Pro W3"/>
            </a:endParaRPr>
          </a:p>
        </p:txBody>
      </p:sp>
      <p:cxnSp>
        <p:nvCxnSpPr>
          <p:cNvPr id="18" name="直接箭头连接符 32"/>
          <p:cNvCxnSpPr>
            <a:cxnSpLocks noChangeShapeType="1"/>
          </p:cNvCxnSpPr>
          <p:nvPr/>
        </p:nvCxnSpPr>
        <p:spPr bwMode="auto">
          <a:xfrm rot="5400000">
            <a:off x="1735292" y="4153009"/>
            <a:ext cx="304800" cy="1588"/>
          </a:xfrm>
          <a:prstGeom prst="straightConnector1">
            <a:avLst/>
          </a:prstGeom>
          <a:noFill/>
          <a:ln w="9525" algn="ctr">
            <a:solidFill>
              <a:schemeClr val="tx1"/>
            </a:solidFill>
            <a:round/>
            <a:headEnd type="arrow" w="med" len="med"/>
            <a:tailEnd type="arrow" w="med" len="med"/>
          </a:ln>
        </p:spPr>
      </p:cxnSp>
      <p:cxnSp>
        <p:nvCxnSpPr>
          <p:cNvPr id="19" name="直接箭头连接符 34"/>
          <p:cNvCxnSpPr>
            <a:cxnSpLocks noChangeShapeType="1"/>
          </p:cNvCxnSpPr>
          <p:nvPr/>
        </p:nvCxnSpPr>
        <p:spPr bwMode="auto">
          <a:xfrm rot="5400000">
            <a:off x="3145785" y="4115703"/>
            <a:ext cx="379413" cy="1588"/>
          </a:xfrm>
          <a:prstGeom prst="straightConnector1">
            <a:avLst/>
          </a:prstGeom>
          <a:noFill/>
          <a:ln w="9525" algn="ctr">
            <a:solidFill>
              <a:schemeClr val="tx1"/>
            </a:solidFill>
            <a:round/>
            <a:headEnd type="arrow" w="med" len="med"/>
            <a:tailEnd type="arrow" w="med" len="med"/>
          </a:ln>
        </p:spPr>
      </p:cxnSp>
      <p:cxnSp>
        <p:nvCxnSpPr>
          <p:cNvPr id="20" name="直接箭头连接符 36"/>
          <p:cNvCxnSpPr>
            <a:cxnSpLocks noChangeShapeType="1"/>
          </p:cNvCxnSpPr>
          <p:nvPr/>
        </p:nvCxnSpPr>
        <p:spPr bwMode="auto">
          <a:xfrm rot="5400000">
            <a:off x="4210999" y="4114115"/>
            <a:ext cx="379412" cy="1587"/>
          </a:xfrm>
          <a:prstGeom prst="straightConnector1">
            <a:avLst/>
          </a:prstGeom>
          <a:noFill/>
          <a:ln w="9525" algn="ctr">
            <a:solidFill>
              <a:schemeClr val="tx1"/>
            </a:solidFill>
            <a:round/>
            <a:headEnd type="arrow" w="med" len="med"/>
            <a:tailEnd type="arrow" w="med" len="med"/>
          </a:ln>
        </p:spPr>
      </p:cxnSp>
      <p:cxnSp>
        <p:nvCxnSpPr>
          <p:cNvPr id="21" name="直接箭头连接符 37"/>
          <p:cNvCxnSpPr>
            <a:cxnSpLocks noChangeShapeType="1"/>
          </p:cNvCxnSpPr>
          <p:nvPr/>
        </p:nvCxnSpPr>
        <p:spPr bwMode="auto">
          <a:xfrm rot="5400000">
            <a:off x="5353999" y="4114115"/>
            <a:ext cx="379412" cy="1587"/>
          </a:xfrm>
          <a:prstGeom prst="straightConnector1">
            <a:avLst/>
          </a:prstGeom>
          <a:noFill/>
          <a:ln w="9525" algn="ctr">
            <a:solidFill>
              <a:schemeClr val="tx1"/>
            </a:solidFill>
            <a:round/>
            <a:headEnd type="arrow" w="med" len="med"/>
            <a:tailEnd type="arrow" w="med" len="med"/>
          </a:ln>
        </p:spPr>
      </p:cxnSp>
      <p:cxnSp>
        <p:nvCxnSpPr>
          <p:cNvPr id="22" name="直接箭头连接符 38"/>
          <p:cNvCxnSpPr>
            <a:cxnSpLocks noChangeShapeType="1"/>
          </p:cNvCxnSpPr>
          <p:nvPr/>
        </p:nvCxnSpPr>
        <p:spPr bwMode="auto">
          <a:xfrm rot="5400000">
            <a:off x="6422385" y="4877703"/>
            <a:ext cx="379413" cy="1588"/>
          </a:xfrm>
          <a:prstGeom prst="straightConnector1">
            <a:avLst/>
          </a:prstGeom>
          <a:noFill/>
          <a:ln w="9525" algn="ctr">
            <a:solidFill>
              <a:schemeClr val="tx1"/>
            </a:solidFill>
            <a:round/>
            <a:headEnd type="arrow" w="med" len="med"/>
            <a:tailEnd type="arrow" w="med" len="med"/>
          </a:ln>
        </p:spPr>
      </p:cxnSp>
      <p:cxnSp>
        <p:nvCxnSpPr>
          <p:cNvPr id="23" name="直接箭头连接符 39"/>
          <p:cNvCxnSpPr>
            <a:cxnSpLocks noChangeShapeType="1"/>
          </p:cNvCxnSpPr>
          <p:nvPr/>
        </p:nvCxnSpPr>
        <p:spPr bwMode="auto">
          <a:xfrm rot="5400000">
            <a:off x="4210998" y="4877703"/>
            <a:ext cx="379413" cy="1587"/>
          </a:xfrm>
          <a:prstGeom prst="straightConnector1">
            <a:avLst/>
          </a:prstGeom>
          <a:noFill/>
          <a:ln w="9525" algn="ctr">
            <a:solidFill>
              <a:schemeClr val="tx1"/>
            </a:solidFill>
            <a:round/>
            <a:headEnd type="arrow" w="med" len="med"/>
            <a:tailEnd type="arrow" w="med" len="med"/>
          </a:ln>
        </p:spPr>
      </p:cxnSp>
      <p:cxnSp>
        <p:nvCxnSpPr>
          <p:cNvPr id="24" name="直接箭头连接符 40"/>
          <p:cNvCxnSpPr>
            <a:cxnSpLocks noChangeShapeType="1"/>
          </p:cNvCxnSpPr>
          <p:nvPr/>
        </p:nvCxnSpPr>
        <p:spPr bwMode="auto">
          <a:xfrm rot="5400000">
            <a:off x="5353998" y="4877703"/>
            <a:ext cx="379413" cy="1587"/>
          </a:xfrm>
          <a:prstGeom prst="straightConnector1">
            <a:avLst/>
          </a:prstGeom>
          <a:noFill/>
          <a:ln w="9525" algn="ctr">
            <a:solidFill>
              <a:schemeClr val="tx1"/>
            </a:solidFill>
            <a:round/>
            <a:headEnd type="arrow" w="med" len="med"/>
            <a:tailEnd type="arrow" w="med" len="med"/>
          </a:ln>
        </p:spPr>
      </p:cxnSp>
      <p:cxnSp>
        <p:nvCxnSpPr>
          <p:cNvPr id="25" name="直接箭头连接符 41"/>
          <p:cNvCxnSpPr>
            <a:cxnSpLocks noChangeShapeType="1"/>
          </p:cNvCxnSpPr>
          <p:nvPr/>
        </p:nvCxnSpPr>
        <p:spPr bwMode="auto">
          <a:xfrm rot="5400000">
            <a:off x="3145785" y="4877703"/>
            <a:ext cx="379413" cy="1588"/>
          </a:xfrm>
          <a:prstGeom prst="straightConnector1">
            <a:avLst/>
          </a:prstGeom>
          <a:noFill/>
          <a:ln w="9525" algn="ctr">
            <a:solidFill>
              <a:schemeClr val="tx1"/>
            </a:solidFill>
            <a:round/>
            <a:headEnd type="arrow" w="med" len="med"/>
            <a:tailEnd type="arrow" w="med" len="med"/>
          </a:ln>
        </p:spPr>
      </p:cxnSp>
      <p:cxnSp>
        <p:nvCxnSpPr>
          <p:cNvPr id="26" name="直接箭头连接符 42"/>
          <p:cNvCxnSpPr>
            <a:cxnSpLocks noChangeShapeType="1"/>
          </p:cNvCxnSpPr>
          <p:nvPr/>
        </p:nvCxnSpPr>
        <p:spPr bwMode="auto">
          <a:xfrm rot="5400000">
            <a:off x="6418155" y="4114115"/>
            <a:ext cx="379412" cy="1587"/>
          </a:xfrm>
          <a:prstGeom prst="straightConnector1">
            <a:avLst/>
          </a:prstGeom>
          <a:noFill/>
          <a:ln w="9525" algn="ctr">
            <a:solidFill>
              <a:schemeClr val="tx1"/>
            </a:solidFill>
            <a:round/>
            <a:headEnd type="arrow" w="med" len="med"/>
            <a:tailEnd type="arrow" w="med" len="med"/>
          </a:ln>
        </p:spPr>
      </p:cxnSp>
      <p:cxnSp>
        <p:nvCxnSpPr>
          <p:cNvPr id="27" name="直接箭头连接符 43"/>
          <p:cNvCxnSpPr>
            <a:cxnSpLocks noChangeShapeType="1"/>
          </p:cNvCxnSpPr>
          <p:nvPr/>
        </p:nvCxnSpPr>
        <p:spPr bwMode="auto">
          <a:xfrm rot="5400000">
            <a:off x="1697985" y="4877703"/>
            <a:ext cx="379413" cy="1588"/>
          </a:xfrm>
          <a:prstGeom prst="straightConnector1">
            <a:avLst/>
          </a:prstGeom>
          <a:noFill/>
          <a:ln w="9525" algn="ctr">
            <a:solidFill>
              <a:schemeClr val="tx1"/>
            </a:solidFill>
            <a:round/>
            <a:headEnd type="arrow" w="med" len="med"/>
            <a:tailEnd type="arrow" w="med" len="med"/>
          </a:ln>
        </p:spPr>
      </p:cxnSp>
      <p:sp>
        <p:nvSpPr>
          <p:cNvPr id="33" name="Rectangle 2"/>
          <p:cNvSpPr txBox="1">
            <a:spLocks noChangeArrowheads="1"/>
          </p:cNvSpPr>
          <p:nvPr/>
        </p:nvSpPr>
        <p:spPr bwMode="auto">
          <a:xfrm>
            <a:off x="0" y="0"/>
            <a:ext cx="9144000" cy="762000"/>
          </a:xfrm>
          <a:prstGeom prst="rect">
            <a:avLst/>
          </a:prstGeom>
          <a:noFill/>
          <a:ln w="9525">
            <a:noFill/>
            <a:round/>
            <a:headEnd/>
            <a:tailEnd/>
          </a:ln>
        </p:spPr>
        <p:txBody>
          <a:bodyPr lIns="90000" tIns="46800" rIns="90000" bIns="46800" anchor="ctr"/>
          <a:lstStyle/>
          <a:p>
            <a:pPr>
              <a:defRPr/>
            </a:pPr>
            <a:r>
              <a:rPr lang="en-US" altLang="zh-CN" sz="4400" b="1" dirty="0" smtClean="0">
                <a:solidFill>
                  <a:srgbClr val="000066"/>
                </a:solidFill>
                <a:effectLst>
                  <a:outerShdw blurRad="38100" dist="38100" dir="2700000" algn="tl">
                    <a:srgbClr val="000000">
                      <a:alpha val="43137"/>
                    </a:srgbClr>
                  </a:outerShdw>
                </a:effectLst>
                <a:latin typeface="Candara" pitchFamily="34" charset="0"/>
                <a:ea typeface="+mj-ea"/>
                <a:cs typeface="+mj-cs"/>
              </a:rPr>
              <a:t>Limited </a:t>
            </a:r>
            <a:r>
              <a:rPr lang="en-US" altLang="zh-CN" sz="4400" b="1" dirty="0">
                <a:solidFill>
                  <a:srgbClr val="000066"/>
                </a:solidFill>
                <a:effectLst>
                  <a:outerShdw blurRad="38100" dist="38100" dir="2700000" algn="tl">
                    <a:srgbClr val="000000">
                      <a:alpha val="43137"/>
                    </a:srgbClr>
                  </a:outerShdw>
                </a:effectLst>
                <a:latin typeface="Candara" pitchFamily="34" charset="0"/>
                <a:ea typeface="+mj-ea"/>
                <a:cs typeface="+mj-cs"/>
              </a:rPr>
              <a:t>Local Memory Architecture</a:t>
            </a:r>
          </a:p>
        </p:txBody>
      </p:sp>
      <p:sp>
        <p:nvSpPr>
          <p:cNvPr id="34" name="Content Placeholder 3"/>
          <p:cNvSpPr>
            <a:spLocks noGrp="1"/>
          </p:cNvSpPr>
          <p:nvPr>
            <p:ph idx="1"/>
          </p:nvPr>
        </p:nvSpPr>
        <p:spPr>
          <a:xfrm>
            <a:off x="131320" y="908712"/>
            <a:ext cx="8763000" cy="1828800"/>
          </a:xfrm>
        </p:spPr>
        <p:txBody>
          <a:bodyPr/>
          <a:lstStyle/>
          <a:p>
            <a:pPr eaLnBrk="1" hangingPunct="1"/>
            <a:r>
              <a:rPr lang="en-US" altLang="zh-CN" sz="2400" dirty="0" smtClean="0">
                <a:latin typeface="Arial" pitchFamily="34" charset="0"/>
                <a:ea typeface="宋体" pitchFamily="2" charset="-122"/>
                <a:cs typeface="Arial" pitchFamily="34" charset="0"/>
              </a:rPr>
              <a:t>Cores have small local memories (scratch pad)</a:t>
            </a:r>
          </a:p>
          <a:p>
            <a:pPr lvl="1" eaLnBrk="1" hangingPunct="1"/>
            <a:r>
              <a:rPr lang="en-US" altLang="zh-CN" sz="2000" dirty="0" smtClean="0">
                <a:latin typeface="Arial" pitchFamily="34" charset="0"/>
                <a:ea typeface="宋体" pitchFamily="2" charset="-122"/>
                <a:cs typeface="Arial" pitchFamily="34" charset="0"/>
              </a:rPr>
              <a:t>Core can only access local memory</a:t>
            </a:r>
          </a:p>
          <a:p>
            <a:pPr lvl="1" eaLnBrk="1" hangingPunct="1"/>
            <a:r>
              <a:rPr lang="en-US" altLang="zh-CN" sz="2000" dirty="0" smtClean="0">
                <a:latin typeface="Arial" pitchFamily="34" charset="0"/>
                <a:ea typeface="宋体" pitchFamily="2" charset="-122"/>
                <a:cs typeface="Arial" pitchFamily="34" charset="0"/>
              </a:rPr>
              <a:t>Accesses to global memory through explicit DMAs in the program</a:t>
            </a:r>
          </a:p>
          <a:p>
            <a:pPr eaLnBrk="1" hangingPunct="1"/>
            <a:r>
              <a:rPr lang="en-US" altLang="zh-CN" sz="2400" dirty="0">
                <a:latin typeface="Arial" pitchFamily="34" charset="0"/>
                <a:ea typeface="宋体" pitchFamily="2" charset="-122"/>
                <a:cs typeface="Arial" pitchFamily="34" charset="0"/>
              </a:rPr>
              <a:t>e</a:t>
            </a:r>
            <a:r>
              <a:rPr lang="en-US" altLang="zh-CN" sz="2400" dirty="0" smtClean="0">
                <a:latin typeface="Arial" pitchFamily="34" charset="0"/>
                <a:ea typeface="宋体" pitchFamily="2" charset="-122"/>
                <a:cs typeface="Arial" pitchFamily="34" charset="0"/>
              </a:rPr>
              <a:t>.g.</a:t>
            </a:r>
            <a:r>
              <a:rPr lang="en-US" altLang="zh-CN" sz="2400" b="1" dirty="0" smtClean="0">
                <a:latin typeface="Arial" pitchFamily="34" charset="0"/>
                <a:ea typeface="宋体" pitchFamily="2" charset="-122"/>
                <a:cs typeface="Arial" pitchFamily="34" charset="0"/>
              </a:rPr>
              <a:t> IBM Cell </a:t>
            </a:r>
            <a:r>
              <a:rPr lang="en-US" altLang="zh-CN" sz="2400" dirty="0" smtClean="0">
                <a:latin typeface="Arial" pitchFamily="34" charset="0"/>
                <a:ea typeface="宋体" pitchFamily="2" charset="-122"/>
                <a:cs typeface="Arial" pitchFamily="34" charset="0"/>
              </a:rPr>
              <a:t>architecture, which is in Sony PS3.</a:t>
            </a:r>
          </a:p>
        </p:txBody>
      </p:sp>
      <p:sp>
        <p:nvSpPr>
          <p:cNvPr id="35" name="矩形 23"/>
          <p:cNvSpPr>
            <a:spLocks noChangeArrowheads="1"/>
          </p:cNvSpPr>
          <p:nvPr/>
        </p:nvSpPr>
        <p:spPr bwMode="auto">
          <a:xfrm>
            <a:off x="6193179" y="3536374"/>
            <a:ext cx="914400" cy="381000"/>
          </a:xfrm>
          <a:prstGeom prst="rect">
            <a:avLst/>
          </a:prstGeom>
          <a:solidFill>
            <a:schemeClr val="accent2">
              <a:lumMod val="20000"/>
              <a:lumOff val="80000"/>
            </a:schemeClr>
          </a:solidFill>
          <a:ln w="9525" algn="ctr">
            <a:solidFill>
              <a:schemeClr val="tx1"/>
            </a:solidFill>
            <a:round/>
            <a:headEnd/>
            <a:tailEnd/>
          </a:ln>
        </p:spPr>
        <p:txBody>
          <a:bodyPr/>
          <a:lstStyle/>
          <a:p>
            <a:pPr algn="ctr" eaLnBrk="0" hangingPunct="0"/>
            <a:r>
              <a:rPr lang="en-US" altLang="zh-CN" sz="2000" b="1" dirty="0">
                <a:ea typeface="ヒラギノ角ゴ Pro W3"/>
                <a:cs typeface="ヒラギノ角ゴ Pro W3"/>
              </a:rPr>
              <a:t>SPE 7</a:t>
            </a:r>
            <a:endParaRPr lang="zh-CN" altLang="en-US" sz="2000" b="1" dirty="0">
              <a:ea typeface="ヒラギノ角ゴ Pro W3"/>
              <a:cs typeface="ヒラギノ角ゴ Pro W3"/>
            </a:endParaRPr>
          </a:p>
        </p:txBody>
      </p:sp>
      <p:sp>
        <p:nvSpPr>
          <p:cNvPr id="2" name="Slide Number Placeholder 1"/>
          <p:cNvSpPr>
            <a:spLocks noGrp="1"/>
          </p:cNvSpPr>
          <p:nvPr>
            <p:ph type="sldNum" sz="quarter" idx="12"/>
          </p:nvPr>
        </p:nvSpPr>
        <p:spPr/>
        <p:txBody>
          <a:bodyPr/>
          <a:lstStyle/>
          <a:p>
            <a:fld id="{FEFC07C8-73AF-4C93-9657-3F05B2743F4C}" type="slidenum">
              <a:rPr lang="en-US" altLang="zh-CN" smtClean="0"/>
              <a:pPr/>
              <a:t>5</a:t>
            </a:fld>
            <a:endParaRPr lang="en-US" altLang="zh-CN"/>
          </a:p>
        </p:txBody>
      </p:sp>
      <p:grpSp>
        <p:nvGrpSpPr>
          <p:cNvPr id="28" name="组合 33"/>
          <p:cNvGrpSpPr/>
          <p:nvPr/>
        </p:nvGrpSpPr>
        <p:grpSpPr>
          <a:xfrm>
            <a:off x="6182891" y="2590800"/>
            <a:ext cx="1981200" cy="1326574"/>
            <a:chOff x="6248400" y="2635826"/>
            <a:chExt cx="1981200" cy="1326574"/>
          </a:xfrm>
        </p:grpSpPr>
        <p:sp>
          <p:nvSpPr>
            <p:cNvPr id="29" name="矩形 24"/>
            <p:cNvSpPr>
              <a:spLocks noChangeArrowheads="1"/>
            </p:cNvSpPr>
            <p:nvPr/>
          </p:nvSpPr>
          <p:spPr bwMode="auto">
            <a:xfrm>
              <a:off x="6248400" y="2635826"/>
              <a:ext cx="1981200" cy="1326574"/>
            </a:xfrm>
            <a:prstGeom prst="rect">
              <a:avLst/>
            </a:prstGeom>
            <a:solidFill>
              <a:schemeClr val="accent2">
                <a:lumMod val="20000"/>
                <a:lumOff val="80000"/>
              </a:schemeClr>
            </a:solidFill>
            <a:ln w="9525" algn="ctr">
              <a:solidFill>
                <a:schemeClr val="tx1"/>
              </a:solidFill>
              <a:round/>
              <a:headEnd/>
              <a:tailEnd/>
            </a:ln>
          </p:spPr>
          <p:txBody>
            <a:bodyPr/>
            <a:lstStyle/>
            <a:p>
              <a:pPr algn="ctr" eaLnBrk="0" hangingPunct="0"/>
              <a:endParaRPr lang="zh-CN" altLang="en-US" sz="2000" b="1">
                <a:ea typeface="ヒラギノ角ゴ Pro W3"/>
                <a:cs typeface="ヒラギノ角ゴ Pro W3"/>
              </a:endParaRPr>
            </a:p>
          </p:txBody>
        </p:sp>
        <p:sp>
          <p:nvSpPr>
            <p:cNvPr id="30" name="矩形 27"/>
            <p:cNvSpPr/>
            <p:nvPr/>
          </p:nvSpPr>
          <p:spPr bwMode="auto">
            <a:xfrm>
              <a:off x="6666402" y="3324224"/>
              <a:ext cx="1143000" cy="409575"/>
            </a:xfrm>
            <a:prstGeom prst="rect">
              <a:avLst/>
            </a:prstGeom>
            <a:solidFill>
              <a:schemeClr val="accent2">
                <a:lumMod val="60000"/>
                <a:lumOff val="40000"/>
              </a:schemeClr>
            </a:solidFill>
            <a:ln w="9525" algn="ctr">
              <a:solidFill>
                <a:schemeClr val="tx1"/>
              </a:solidFill>
              <a:round/>
              <a:headEnd/>
              <a:tailEnd/>
            </a:ln>
          </p:spPr>
          <p:txBody>
            <a:bodyPr/>
            <a:lstStyle/>
            <a:p>
              <a:pPr algn="ctr" eaLnBrk="0" hangingPunct="0"/>
              <a:r>
                <a:rPr lang="en-US" altLang="zh-CN" sz="2000" b="1" dirty="0">
                  <a:solidFill>
                    <a:srgbClr val="FF0000"/>
                  </a:solidFill>
                  <a:ea typeface="ヒラギノ角ゴ Pro W3"/>
                  <a:cs typeface="ヒラギノ角ゴ Pro W3"/>
                </a:rPr>
                <a:t> LS</a:t>
              </a:r>
              <a:endParaRPr lang="zh-CN" altLang="en-US" sz="2000" b="1" dirty="0">
                <a:solidFill>
                  <a:srgbClr val="FF0000"/>
                </a:solidFill>
                <a:ea typeface="ヒラギノ角ゴ Pro W3"/>
                <a:cs typeface="ヒラギノ角ゴ Pro W3"/>
              </a:endParaRPr>
            </a:p>
          </p:txBody>
        </p:sp>
        <p:cxnSp>
          <p:nvCxnSpPr>
            <p:cNvPr id="31" name="直接箭头连接符 45"/>
            <p:cNvCxnSpPr>
              <a:cxnSpLocks noChangeShapeType="1"/>
              <a:endCxn id="30" idx="0"/>
            </p:cNvCxnSpPr>
            <p:nvPr/>
          </p:nvCxnSpPr>
          <p:spPr bwMode="auto">
            <a:xfrm flipH="1">
              <a:off x="7237902" y="3093026"/>
              <a:ext cx="5286" cy="231198"/>
            </a:xfrm>
            <a:prstGeom prst="straightConnector1">
              <a:avLst/>
            </a:prstGeom>
            <a:solidFill>
              <a:schemeClr val="accent2">
                <a:lumMod val="20000"/>
                <a:lumOff val="80000"/>
              </a:schemeClr>
            </a:solidFill>
            <a:ln w="9525" algn="ctr">
              <a:solidFill>
                <a:schemeClr val="tx1"/>
              </a:solidFill>
              <a:round/>
              <a:headEnd/>
              <a:tailEnd/>
            </a:ln>
          </p:spPr>
        </p:cxnSp>
        <p:sp>
          <p:nvSpPr>
            <p:cNvPr id="32" name="矩形 48"/>
            <p:cNvSpPr>
              <a:spLocks noChangeArrowheads="1"/>
            </p:cNvSpPr>
            <p:nvPr/>
          </p:nvSpPr>
          <p:spPr bwMode="auto">
            <a:xfrm>
              <a:off x="6671688" y="2714768"/>
              <a:ext cx="1143000" cy="381000"/>
            </a:xfrm>
            <a:prstGeom prst="rect">
              <a:avLst/>
            </a:prstGeom>
            <a:solidFill>
              <a:schemeClr val="accent2">
                <a:lumMod val="20000"/>
                <a:lumOff val="80000"/>
              </a:schemeClr>
            </a:solidFill>
            <a:ln w="9525" algn="ctr">
              <a:solidFill>
                <a:schemeClr val="tx1"/>
              </a:solidFill>
              <a:round/>
              <a:headEnd/>
              <a:tailEnd/>
            </a:ln>
          </p:spPr>
          <p:txBody>
            <a:bodyPr/>
            <a:lstStyle/>
            <a:p>
              <a:pPr algn="ctr" eaLnBrk="0" hangingPunct="0"/>
              <a:r>
                <a:rPr lang="en-US" altLang="zh-CN" sz="2000" b="1" dirty="0">
                  <a:ea typeface="ヒラギノ角ゴ Pro W3"/>
                  <a:cs typeface="ヒラギノ角ゴ Pro W3"/>
                </a:rPr>
                <a:t>SPU</a:t>
              </a:r>
              <a:endParaRPr lang="zh-CN" altLang="en-US" sz="2000" b="1" dirty="0">
                <a:ea typeface="ヒラギノ角ゴ Pro W3"/>
                <a:cs typeface="ヒラギノ角ゴ Pro W3"/>
              </a:endParaRPr>
            </a:p>
          </p:txBody>
        </p:sp>
      </p:grpSp>
    </p:spTree>
    <p:extLst>
      <p:ext uri="{BB962C8B-B14F-4D97-AF65-F5344CB8AC3E}">
        <p14:creationId xmlns:p14="http://schemas.microsoft.com/office/powerpoint/2010/main" val="3358860823"/>
      </p:ext>
    </p:extLst>
  </p:cSld>
  <p:clrMapOvr>
    <a:masterClrMapping/>
  </p:clrMapOvr>
  <mc:AlternateContent xmlns:mc="http://schemas.openxmlformats.org/markup-compatibility/2006" xmlns:p14="http://schemas.microsoft.com/office/powerpoint/2010/main">
    <mc:Choice Requires="p14">
      <p:transition spd="slow" p14:dur="2000" advTm="1397"/>
    </mc:Choice>
    <mc:Fallback xmlns="">
      <p:transition spd="slow" advTm="139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0"/>
            <a:ext cx="9144000" cy="762000"/>
          </a:xfrm>
        </p:spPr>
        <p:txBody>
          <a:bodyPr/>
          <a:lstStyle/>
          <a:p>
            <a:pPr algn="l">
              <a:defRPr/>
            </a:pPr>
            <a:r>
              <a:rPr altLang="zh-CN" dirty="0" smtClean="0">
                <a:ea typeface="宋体" pitchFamily="2" charset="-122"/>
              </a:rPr>
              <a:t>LLM Programming</a:t>
            </a:r>
          </a:p>
        </p:txBody>
      </p:sp>
      <p:sp>
        <p:nvSpPr>
          <p:cNvPr id="17411" name="Content Placeholder 2"/>
          <p:cNvSpPr>
            <a:spLocks noGrp="1"/>
          </p:cNvSpPr>
          <p:nvPr>
            <p:ph idx="1"/>
          </p:nvPr>
        </p:nvSpPr>
        <p:spPr>
          <a:xfrm>
            <a:off x="141048" y="818864"/>
            <a:ext cx="8610600" cy="533400"/>
          </a:xfrm>
        </p:spPr>
        <p:txBody>
          <a:bodyPr/>
          <a:lstStyle/>
          <a:p>
            <a:pPr eaLnBrk="1" hangingPunct="1"/>
            <a:r>
              <a:rPr lang="en-US" altLang="zh-CN" sz="2400" dirty="0" smtClean="0">
                <a:latin typeface="Arial" pitchFamily="34" charset="0"/>
                <a:ea typeface="宋体" pitchFamily="2" charset="-122"/>
                <a:cs typeface="Arial" pitchFamily="34" charset="0"/>
              </a:rPr>
              <a:t>Task based programming, MPI like communication</a:t>
            </a:r>
          </a:p>
        </p:txBody>
      </p:sp>
      <p:sp>
        <p:nvSpPr>
          <p:cNvPr id="4" name="Rectangle 3"/>
          <p:cNvSpPr>
            <a:spLocks noChangeArrowheads="1"/>
          </p:cNvSpPr>
          <p:nvPr/>
        </p:nvSpPr>
        <p:spPr bwMode="auto">
          <a:xfrm>
            <a:off x="746764" y="1332928"/>
            <a:ext cx="2438400" cy="3505200"/>
          </a:xfrm>
          <a:prstGeom prst="rect">
            <a:avLst/>
          </a:prstGeom>
          <a:solidFill>
            <a:schemeClr val="accent2">
              <a:lumMod val="20000"/>
              <a:lumOff val="80000"/>
            </a:schemeClr>
          </a:solidFill>
          <a:ln w="28575" algn="ctr">
            <a:solidFill>
              <a:schemeClr val="accent1"/>
            </a:solidFill>
            <a:round/>
            <a:headEnd/>
            <a:tailEnd/>
          </a:ln>
        </p:spPr>
        <p:txBody>
          <a:bodyPr/>
          <a:lstStyle/>
          <a:p>
            <a:r>
              <a:rPr lang="en-US" altLang="zh-CN" sz="1200" dirty="0">
                <a:latin typeface="Arial" pitchFamily="34" charset="0"/>
                <a:cs typeface="Arial" pitchFamily="34" charset="0"/>
              </a:rPr>
              <a:t>#include&lt;libspe2.h&gt;</a:t>
            </a:r>
          </a:p>
          <a:p>
            <a:endParaRPr lang="en-US" altLang="zh-CN" sz="1200" dirty="0">
              <a:latin typeface="Arial" pitchFamily="34" charset="0"/>
              <a:cs typeface="Arial" pitchFamily="34" charset="0"/>
            </a:endParaRPr>
          </a:p>
          <a:p>
            <a:r>
              <a:rPr lang="en-US" altLang="zh-CN" sz="1200" dirty="0">
                <a:latin typeface="Arial" pitchFamily="34" charset="0"/>
                <a:cs typeface="Arial" pitchFamily="34" charset="0"/>
              </a:rPr>
              <a:t>extern spe_program_handle_t </a:t>
            </a:r>
            <a:r>
              <a:rPr lang="en-US" altLang="zh-CN" sz="1200" dirty="0" err="1">
                <a:latin typeface="Arial" pitchFamily="34" charset="0"/>
                <a:cs typeface="Arial" pitchFamily="34" charset="0"/>
              </a:rPr>
              <a:t>hello_spu</a:t>
            </a:r>
            <a:r>
              <a:rPr lang="en-US" altLang="zh-CN" sz="1200" dirty="0">
                <a:latin typeface="Arial" pitchFamily="34" charset="0"/>
                <a:cs typeface="Arial" pitchFamily="34" charset="0"/>
              </a:rPr>
              <a:t>;</a:t>
            </a:r>
          </a:p>
          <a:p>
            <a:endParaRPr lang="en-US" altLang="zh-CN" sz="1200" dirty="0">
              <a:latin typeface="Arial" pitchFamily="34" charset="0"/>
              <a:cs typeface="Arial" pitchFamily="34" charset="0"/>
            </a:endParaRPr>
          </a:p>
          <a:p>
            <a:r>
              <a:rPr lang="en-US" altLang="zh-CN" sz="1200" dirty="0">
                <a:latin typeface="Arial" pitchFamily="34" charset="0"/>
                <a:cs typeface="Arial" pitchFamily="34" charset="0"/>
              </a:rPr>
              <a:t>int main(void)</a:t>
            </a:r>
          </a:p>
          <a:p>
            <a:r>
              <a:rPr lang="en-US" altLang="zh-CN" sz="1200" b="1" dirty="0">
                <a:latin typeface="Arial" pitchFamily="34" charset="0"/>
                <a:cs typeface="Arial" pitchFamily="34" charset="0"/>
              </a:rPr>
              <a:t>{</a:t>
            </a:r>
          </a:p>
          <a:p>
            <a:r>
              <a:rPr lang="en-US" altLang="zh-CN" sz="1200" dirty="0">
                <a:latin typeface="Arial" pitchFamily="34" charset="0"/>
                <a:cs typeface="Arial" pitchFamily="34" charset="0"/>
              </a:rPr>
              <a:t>int speid, status;</a:t>
            </a:r>
          </a:p>
          <a:p>
            <a:endParaRPr lang="en-US" altLang="zh-CN" sz="1200" dirty="0">
              <a:latin typeface="Arial" pitchFamily="34" charset="0"/>
              <a:cs typeface="Arial" pitchFamily="34" charset="0"/>
            </a:endParaRPr>
          </a:p>
          <a:p>
            <a:r>
              <a:rPr lang="en-US" altLang="zh-CN" sz="1200" dirty="0">
                <a:latin typeface="Arial" pitchFamily="34" charset="0"/>
                <a:cs typeface="Arial" pitchFamily="34" charset="0"/>
              </a:rPr>
              <a:t>speid </a:t>
            </a:r>
            <a:r>
              <a:rPr lang="en-US" altLang="zh-CN" sz="1200" dirty="0" smtClean="0">
                <a:latin typeface="Arial" pitchFamily="34" charset="0"/>
                <a:cs typeface="Arial" pitchFamily="34" charset="0"/>
              </a:rPr>
              <a:t> </a:t>
            </a:r>
          </a:p>
          <a:p>
            <a:r>
              <a:rPr lang="en-US" altLang="zh-CN" sz="1200" dirty="0" smtClean="0">
                <a:latin typeface="Arial" pitchFamily="34" charset="0"/>
                <a:cs typeface="Arial" pitchFamily="34" charset="0"/>
              </a:rPr>
              <a:t>(&amp;</a:t>
            </a:r>
            <a:r>
              <a:rPr lang="en-US" altLang="zh-CN" sz="1200" dirty="0" err="1">
                <a:latin typeface="Arial" pitchFamily="34" charset="0"/>
                <a:cs typeface="Arial" pitchFamily="34" charset="0"/>
              </a:rPr>
              <a:t>hello_spu</a:t>
            </a:r>
            <a:r>
              <a:rPr lang="en-US" altLang="zh-CN" sz="1200" dirty="0">
                <a:latin typeface="Arial" pitchFamily="34" charset="0"/>
                <a:cs typeface="Arial" pitchFamily="34" charset="0"/>
              </a:rPr>
              <a:t>);</a:t>
            </a:r>
          </a:p>
          <a:p>
            <a:endParaRPr lang="en-US" altLang="zh-CN" sz="1200" dirty="0">
              <a:latin typeface="Arial" pitchFamily="34" charset="0"/>
              <a:cs typeface="Arial" pitchFamily="34" charset="0"/>
            </a:endParaRPr>
          </a:p>
          <a:p>
            <a:r>
              <a:rPr lang="en-US" altLang="zh-CN" sz="1200" b="1" dirty="0" smtClean="0">
                <a:latin typeface="Arial" pitchFamily="34" charset="0"/>
                <a:cs typeface="Arial" pitchFamily="34" charset="0"/>
              </a:rPr>
              <a:t>}</a:t>
            </a:r>
            <a:endParaRPr lang="en-US" altLang="zh-CN" sz="1200" b="1" dirty="0">
              <a:latin typeface="Arial" pitchFamily="34" charset="0"/>
              <a:cs typeface="Arial" pitchFamily="34" charset="0"/>
            </a:endParaRPr>
          </a:p>
          <a:p>
            <a:endParaRPr lang="en-US" altLang="zh-CN" dirty="0">
              <a:latin typeface="Arial" pitchFamily="34" charset="0"/>
              <a:cs typeface="Arial" pitchFamily="34" charset="0"/>
            </a:endParaRPr>
          </a:p>
        </p:txBody>
      </p:sp>
      <p:sp>
        <p:nvSpPr>
          <p:cNvPr id="11" name="TextBox 10"/>
          <p:cNvSpPr txBox="1"/>
          <p:nvPr/>
        </p:nvSpPr>
        <p:spPr bwMode="auto">
          <a:xfrm>
            <a:off x="1280164" y="4440922"/>
            <a:ext cx="1600200" cy="369332"/>
          </a:xfrm>
          <a:prstGeom prst="rect">
            <a:avLst/>
          </a:prstGeom>
          <a:noFill/>
        </p:spPr>
        <p:txBody>
          <a:bodyPr>
            <a:spAutoFit/>
          </a:bodyPr>
          <a:lstStyle/>
          <a:p>
            <a:pPr>
              <a:defRPr/>
            </a:pPr>
            <a:r>
              <a:rPr lang="en-US" b="1" dirty="0">
                <a:solidFill>
                  <a:srgbClr val="663300"/>
                </a:solidFill>
                <a:latin typeface="Arial" pitchFamily="34" charset="0"/>
                <a:ea typeface="+mn-ea"/>
                <a:cs typeface="Arial" pitchFamily="34" charset="0"/>
              </a:rPr>
              <a:t>Main Core</a:t>
            </a:r>
          </a:p>
        </p:txBody>
      </p:sp>
      <p:grpSp>
        <p:nvGrpSpPr>
          <p:cNvPr id="2" name="Group 17"/>
          <p:cNvGrpSpPr>
            <a:grpSpLocks/>
          </p:cNvGrpSpPr>
          <p:nvPr/>
        </p:nvGrpSpPr>
        <p:grpSpPr bwMode="auto">
          <a:xfrm>
            <a:off x="3567752" y="1351200"/>
            <a:ext cx="1371600" cy="1679575"/>
            <a:chOff x="3505200" y="1295400"/>
            <a:chExt cx="1371600" cy="1752279"/>
          </a:xfrm>
        </p:grpSpPr>
        <p:sp>
          <p:nvSpPr>
            <p:cNvPr id="19487" name="Rectangle 4"/>
            <p:cNvSpPr>
              <a:spLocks noChangeArrowheads="1"/>
            </p:cNvSpPr>
            <p:nvPr/>
          </p:nvSpPr>
          <p:spPr bwMode="auto">
            <a:xfrm>
              <a:off x="3505200" y="1295400"/>
              <a:ext cx="1371600" cy="1752279"/>
            </a:xfrm>
            <a:prstGeom prst="rect">
              <a:avLst/>
            </a:prstGeom>
            <a:solidFill>
              <a:schemeClr val="bg1"/>
            </a:solidFill>
            <a:ln w="28575" algn="ctr">
              <a:solidFill>
                <a:schemeClr val="accent1"/>
              </a:solidFill>
              <a:round/>
              <a:headEnd/>
              <a:tailEnd/>
            </a:ln>
          </p:spPr>
          <p:txBody>
            <a:bodyPr/>
            <a:lstStyle/>
            <a:p>
              <a:pPr>
                <a:defRPr/>
              </a:pPr>
              <a:r>
                <a:rPr lang="en-US" altLang="zh-CN" sz="1100" b="1" dirty="0">
                  <a:latin typeface="Arial" pitchFamily="34" charset="0"/>
                  <a:cs typeface="Arial" pitchFamily="34" charset="0"/>
                </a:rPr>
                <a:t>&lt;</a:t>
              </a:r>
              <a:r>
                <a:rPr lang="en-US" altLang="zh-CN" sz="1100" b="1" dirty="0" err="1">
                  <a:latin typeface="Arial" pitchFamily="34" charset="0"/>
                  <a:cs typeface="Arial" pitchFamily="34" charset="0"/>
                </a:rPr>
                <a:t>spu_mfcio.h</a:t>
              </a:r>
              <a:r>
                <a:rPr lang="en-US" altLang="zh-CN" sz="1100" b="1" dirty="0">
                  <a:latin typeface="Arial" pitchFamily="34" charset="0"/>
                  <a:cs typeface="Arial" pitchFamily="34" charset="0"/>
                </a:rPr>
                <a:t>&gt;</a:t>
              </a:r>
            </a:p>
            <a:p>
              <a:pPr>
                <a:defRPr/>
              </a:pPr>
              <a:endParaRPr lang="en-US" altLang="zh-CN" sz="1100" b="1" dirty="0">
                <a:latin typeface="Arial" pitchFamily="34" charset="0"/>
                <a:cs typeface="Arial" pitchFamily="34" charset="0"/>
              </a:endParaRPr>
            </a:p>
            <a:p>
              <a:pPr>
                <a:defRPr/>
              </a:pPr>
              <a:r>
                <a:rPr lang="en-US" altLang="zh-CN" sz="1100" b="1" dirty="0">
                  <a:latin typeface="Arial" pitchFamily="34" charset="0"/>
                  <a:cs typeface="Arial" pitchFamily="34" charset="0"/>
                </a:rPr>
                <a:t>int main(speid, argp)</a:t>
              </a:r>
            </a:p>
            <a:p>
              <a:pPr>
                <a:defRPr/>
              </a:pPr>
              <a:r>
                <a:rPr lang="en-US" altLang="zh-CN" sz="1100" b="1" dirty="0">
                  <a:latin typeface="Arial" pitchFamily="34" charset="0"/>
                  <a:cs typeface="Arial" pitchFamily="34" charset="0"/>
                </a:rPr>
                <a:t>{</a:t>
              </a:r>
            </a:p>
            <a:p>
              <a:pPr>
                <a:defRPr/>
              </a:pPr>
              <a:r>
                <a:rPr lang="en-US" altLang="zh-CN" sz="1100" b="1" dirty="0">
                  <a:solidFill>
                    <a:srgbClr val="FF0000"/>
                  </a:solidFill>
                  <a:latin typeface="Arial" pitchFamily="34" charset="0"/>
                  <a:cs typeface="Arial" pitchFamily="34" charset="0"/>
                </a:rPr>
                <a:t>printf("</a:t>
              </a:r>
              <a:r>
                <a:rPr lang="en-US" altLang="zh-CN" sz="1100" b="1" dirty="0" smtClean="0">
                  <a:solidFill>
                    <a:srgbClr val="FF0000"/>
                  </a:solidFill>
                  <a:latin typeface="Arial" pitchFamily="34" charset="0"/>
                  <a:cs typeface="Arial" pitchFamily="34" charset="0"/>
                </a:rPr>
                <a:t>Hello world</a:t>
              </a:r>
              <a:r>
                <a:rPr lang="en-US" altLang="zh-CN" sz="1100" b="1" dirty="0">
                  <a:solidFill>
                    <a:srgbClr val="FF0000"/>
                  </a:solidFill>
                  <a:latin typeface="Arial" pitchFamily="34" charset="0"/>
                  <a:cs typeface="Arial" pitchFamily="34" charset="0"/>
                </a:rPr>
                <a:t>!\n</a:t>
              </a:r>
              <a:r>
                <a:rPr lang="en-US" altLang="zh-CN" sz="1100" b="1" dirty="0" smtClean="0">
                  <a:solidFill>
                    <a:srgbClr val="FF0000"/>
                  </a:solidFill>
                  <a:latin typeface="Arial" pitchFamily="34" charset="0"/>
                  <a:cs typeface="Arial" pitchFamily="34" charset="0"/>
                </a:rPr>
                <a:t>");</a:t>
              </a:r>
              <a:endParaRPr lang="en-US" altLang="zh-CN" sz="1100" b="1" dirty="0">
                <a:solidFill>
                  <a:srgbClr val="FF0000"/>
                </a:solidFill>
                <a:latin typeface="Arial" pitchFamily="34" charset="0"/>
                <a:cs typeface="Arial" pitchFamily="34" charset="0"/>
              </a:endParaRPr>
            </a:p>
            <a:p>
              <a:pPr>
                <a:defRPr/>
              </a:pPr>
              <a:r>
                <a:rPr lang="en-US" altLang="zh-CN" sz="1100" b="1" dirty="0">
                  <a:latin typeface="Arial" pitchFamily="34" charset="0"/>
                  <a:cs typeface="Arial" pitchFamily="34" charset="0"/>
                </a:rPr>
                <a:t>}</a:t>
              </a:r>
            </a:p>
          </p:txBody>
        </p:sp>
        <p:sp>
          <p:nvSpPr>
            <p:cNvPr id="17" name="TextBox 16"/>
            <p:cNvSpPr txBox="1"/>
            <p:nvPr/>
          </p:nvSpPr>
          <p:spPr>
            <a:xfrm>
              <a:off x="3616656" y="2726373"/>
              <a:ext cx="1141412" cy="321100"/>
            </a:xfrm>
            <a:prstGeom prst="rect">
              <a:avLst/>
            </a:prstGeom>
            <a:noFill/>
          </p:spPr>
          <p:txBody>
            <a:bodyPr wrap="square">
              <a:spAutoFit/>
            </a:bodyPr>
            <a:lstStyle/>
            <a:p>
              <a:pPr>
                <a:defRPr/>
              </a:pPr>
              <a:r>
                <a:rPr lang="en-US" sz="1400" b="1" dirty="0">
                  <a:solidFill>
                    <a:srgbClr val="663300"/>
                  </a:solidFill>
                  <a:latin typeface="Arial" pitchFamily="34" charset="0"/>
                  <a:ea typeface="+mn-ea"/>
                  <a:cs typeface="Arial" pitchFamily="34" charset="0"/>
                </a:rPr>
                <a:t>Local Core</a:t>
              </a:r>
            </a:p>
          </p:txBody>
        </p:sp>
      </p:grpSp>
      <p:grpSp>
        <p:nvGrpSpPr>
          <p:cNvPr id="3" name="Group 18"/>
          <p:cNvGrpSpPr>
            <a:grpSpLocks/>
          </p:cNvGrpSpPr>
          <p:nvPr/>
        </p:nvGrpSpPr>
        <p:grpSpPr bwMode="auto">
          <a:xfrm>
            <a:off x="3567752" y="3176825"/>
            <a:ext cx="1371600" cy="1682552"/>
            <a:chOff x="3505200" y="1295400"/>
            <a:chExt cx="1371600" cy="1755385"/>
          </a:xfrm>
        </p:grpSpPr>
        <p:sp>
          <p:nvSpPr>
            <p:cNvPr id="19485" name="Rectangle 19"/>
            <p:cNvSpPr>
              <a:spLocks noChangeArrowheads="1"/>
            </p:cNvSpPr>
            <p:nvPr/>
          </p:nvSpPr>
          <p:spPr bwMode="auto">
            <a:xfrm>
              <a:off x="3505200" y="1295400"/>
              <a:ext cx="1371600" cy="1752279"/>
            </a:xfrm>
            <a:prstGeom prst="rect">
              <a:avLst/>
            </a:prstGeom>
            <a:solidFill>
              <a:schemeClr val="bg1"/>
            </a:solidFill>
            <a:ln w="28575" algn="ctr">
              <a:solidFill>
                <a:schemeClr val="accent1"/>
              </a:solidFill>
              <a:round/>
              <a:headEnd/>
              <a:tailEnd/>
            </a:ln>
          </p:spPr>
          <p:txBody>
            <a:bodyPr/>
            <a:lstStyle/>
            <a:p>
              <a:pPr>
                <a:defRPr/>
              </a:pPr>
              <a:r>
                <a:rPr lang="en-US" altLang="zh-CN" sz="1100" b="1" dirty="0">
                  <a:latin typeface="Arial" pitchFamily="34" charset="0"/>
                  <a:cs typeface="Arial" pitchFamily="34" charset="0"/>
                </a:rPr>
                <a:t>&lt;</a:t>
              </a:r>
              <a:r>
                <a:rPr lang="en-US" altLang="zh-CN" sz="1100" b="1" dirty="0" err="1">
                  <a:latin typeface="Arial" pitchFamily="34" charset="0"/>
                  <a:cs typeface="Arial" pitchFamily="34" charset="0"/>
                </a:rPr>
                <a:t>spu_mfcio.h</a:t>
              </a:r>
              <a:r>
                <a:rPr lang="en-US" altLang="zh-CN" sz="1100" b="1" dirty="0">
                  <a:latin typeface="Arial" pitchFamily="34" charset="0"/>
                  <a:cs typeface="Arial" pitchFamily="34" charset="0"/>
                </a:rPr>
                <a:t>&gt;</a:t>
              </a:r>
            </a:p>
            <a:p>
              <a:pPr>
                <a:defRPr/>
              </a:pPr>
              <a:endParaRPr lang="en-US" altLang="zh-CN" sz="1100" b="1" dirty="0">
                <a:latin typeface="Arial" pitchFamily="34" charset="0"/>
                <a:cs typeface="Arial" pitchFamily="34" charset="0"/>
              </a:endParaRPr>
            </a:p>
            <a:p>
              <a:pPr>
                <a:defRPr/>
              </a:pPr>
              <a:r>
                <a:rPr lang="en-US" altLang="zh-CN" sz="1100" b="1" dirty="0">
                  <a:latin typeface="Arial" pitchFamily="34" charset="0"/>
                  <a:cs typeface="Arial" pitchFamily="34" charset="0"/>
                </a:rPr>
                <a:t>int main(speid, argp)</a:t>
              </a:r>
            </a:p>
            <a:p>
              <a:pPr>
                <a:defRPr/>
              </a:pPr>
              <a:r>
                <a:rPr lang="en-US" altLang="zh-CN" sz="1100" b="1" dirty="0">
                  <a:latin typeface="Arial" pitchFamily="34" charset="0"/>
                  <a:cs typeface="Arial" pitchFamily="34" charset="0"/>
                </a:rPr>
                <a:t>{</a:t>
              </a:r>
            </a:p>
            <a:p>
              <a:pPr>
                <a:defRPr/>
              </a:pPr>
              <a:r>
                <a:rPr lang="en-US" altLang="zh-CN" sz="1100" b="1" dirty="0">
                  <a:solidFill>
                    <a:srgbClr val="FF0000"/>
                  </a:solidFill>
                  <a:latin typeface="Arial" pitchFamily="34" charset="0"/>
                  <a:cs typeface="Arial" pitchFamily="34" charset="0"/>
                </a:rPr>
                <a:t>printf("Hello world!\n");</a:t>
              </a:r>
            </a:p>
            <a:p>
              <a:pPr>
                <a:defRPr/>
              </a:pPr>
              <a:r>
                <a:rPr lang="en-US" altLang="zh-CN" sz="1100" b="1" dirty="0" smtClean="0">
                  <a:latin typeface="Arial" pitchFamily="34" charset="0"/>
                  <a:cs typeface="Arial" pitchFamily="34" charset="0"/>
                </a:rPr>
                <a:t>}</a:t>
              </a:r>
              <a:endParaRPr lang="en-US" altLang="zh-CN" sz="1100" b="1" dirty="0">
                <a:latin typeface="Arial" pitchFamily="34" charset="0"/>
                <a:cs typeface="Arial" pitchFamily="34" charset="0"/>
              </a:endParaRPr>
            </a:p>
          </p:txBody>
        </p:sp>
        <p:sp>
          <p:nvSpPr>
            <p:cNvPr id="21" name="TextBox 20"/>
            <p:cNvSpPr txBox="1"/>
            <p:nvPr/>
          </p:nvSpPr>
          <p:spPr>
            <a:xfrm>
              <a:off x="3657600" y="2729685"/>
              <a:ext cx="1178256" cy="321100"/>
            </a:xfrm>
            <a:prstGeom prst="rect">
              <a:avLst/>
            </a:prstGeom>
            <a:noFill/>
          </p:spPr>
          <p:txBody>
            <a:bodyPr wrap="square">
              <a:spAutoFit/>
            </a:bodyPr>
            <a:lstStyle/>
            <a:p>
              <a:pPr>
                <a:defRPr/>
              </a:pPr>
              <a:r>
                <a:rPr lang="en-US" sz="1400" b="1" dirty="0">
                  <a:solidFill>
                    <a:srgbClr val="663300"/>
                  </a:solidFill>
                  <a:latin typeface="Arial" pitchFamily="34" charset="0"/>
                  <a:ea typeface="+mn-ea"/>
                  <a:cs typeface="Arial" pitchFamily="34" charset="0"/>
                </a:rPr>
                <a:t>Local Core</a:t>
              </a:r>
            </a:p>
          </p:txBody>
        </p:sp>
      </p:grpSp>
      <p:grpSp>
        <p:nvGrpSpPr>
          <p:cNvPr id="5" name="Group 21"/>
          <p:cNvGrpSpPr>
            <a:grpSpLocks/>
          </p:cNvGrpSpPr>
          <p:nvPr/>
        </p:nvGrpSpPr>
        <p:grpSpPr bwMode="auto">
          <a:xfrm>
            <a:off x="5320352" y="1351200"/>
            <a:ext cx="1371600" cy="1679575"/>
            <a:chOff x="3505200" y="1295400"/>
            <a:chExt cx="1371600" cy="1752279"/>
          </a:xfrm>
        </p:grpSpPr>
        <p:sp>
          <p:nvSpPr>
            <p:cNvPr id="19483" name="Rectangle 22"/>
            <p:cNvSpPr>
              <a:spLocks noChangeArrowheads="1"/>
            </p:cNvSpPr>
            <p:nvPr/>
          </p:nvSpPr>
          <p:spPr bwMode="auto">
            <a:xfrm>
              <a:off x="3505200" y="1295400"/>
              <a:ext cx="1371600" cy="1752279"/>
            </a:xfrm>
            <a:prstGeom prst="rect">
              <a:avLst/>
            </a:prstGeom>
            <a:solidFill>
              <a:schemeClr val="bg1"/>
            </a:solidFill>
            <a:ln w="28575" algn="ctr">
              <a:solidFill>
                <a:schemeClr val="accent1"/>
              </a:solidFill>
              <a:round/>
              <a:headEnd/>
              <a:tailEnd/>
            </a:ln>
          </p:spPr>
          <p:txBody>
            <a:bodyPr/>
            <a:lstStyle/>
            <a:p>
              <a:pPr>
                <a:defRPr/>
              </a:pPr>
              <a:r>
                <a:rPr lang="en-US" altLang="zh-CN" sz="1100" b="1" dirty="0">
                  <a:latin typeface="Arial" pitchFamily="34" charset="0"/>
                  <a:cs typeface="Arial" pitchFamily="34" charset="0"/>
                </a:rPr>
                <a:t>&lt;</a:t>
              </a:r>
              <a:r>
                <a:rPr lang="en-US" altLang="zh-CN" sz="1100" b="1" dirty="0" err="1">
                  <a:latin typeface="Arial" pitchFamily="34" charset="0"/>
                  <a:cs typeface="Arial" pitchFamily="34" charset="0"/>
                </a:rPr>
                <a:t>spu_mfcio.h</a:t>
              </a:r>
              <a:r>
                <a:rPr lang="en-US" altLang="zh-CN" sz="1100" b="1" dirty="0">
                  <a:latin typeface="Arial" pitchFamily="34" charset="0"/>
                  <a:cs typeface="Arial" pitchFamily="34" charset="0"/>
                </a:rPr>
                <a:t>&gt;</a:t>
              </a:r>
            </a:p>
            <a:p>
              <a:pPr>
                <a:defRPr/>
              </a:pPr>
              <a:endParaRPr lang="en-US" altLang="zh-CN" sz="1100" b="1" dirty="0">
                <a:latin typeface="Arial" pitchFamily="34" charset="0"/>
                <a:cs typeface="Arial" pitchFamily="34" charset="0"/>
              </a:endParaRPr>
            </a:p>
            <a:p>
              <a:pPr>
                <a:defRPr/>
              </a:pPr>
              <a:r>
                <a:rPr lang="en-US" altLang="zh-CN" sz="1100" b="1" dirty="0">
                  <a:latin typeface="Arial" pitchFamily="34" charset="0"/>
                  <a:cs typeface="Arial" pitchFamily="34" charset="0"/>
                </a:rPr>
                <a:t>int main(speid, argp)</a:t>
              </a:r>
            </a:p>
            <a:p>
              <a:pPr>
                <a:defRPr/>
              </a:pPr>
              <a:r>
                <a:rPr lang="en-US" altLang="zh-CN" sz="1100" b="1" dirty="0">
                  <a:latin typeface="Arial" pitchFamily="34" charset="0"/>
                  <a:cs typeface="Arial" pitchFamily="34" charset="0"/>
                </a:rPr>
                <a:t>{</a:t>
              </a:r>
            </a:p>
            <a:p>
              <a:pPr>
                <a:defRPr/>
              </a:pPr>
              <a:r>
                <a:rPr lang="en-US" altLang="zh-CN" sz="1100" b="1" dirty="0">
                  <a:solidFill>
                    <a:srgbClr val="FF0000"/>
                  </a:solidFill>
                  <a:latin typeface="Arial" pitchFamily="34" charset="0"/>
                  <a:cs typeface="Arial" pitchFamily="34" charset="0"/>
                </a:rPr>
                <a:t>printf("Hello world!\n");</a:t>
              </a:r>
            </a:p>
            <a:p>
              <a:pPr>
                <a:defRPr/>
              </a:pPr>
              <a:r>
                <a:rPr lang="en-US" altLang="zh-CN" sz="1100" b="1" dirty="0" smtClean="0">
                  <a:latin typeface="Arial" pitchFamily="34" charset="0"/>
                  <a:cs typeface="Arial" pitchFamily="34" charset="0"/>
                </a:rPr>
                <a:t>}</a:t>
              </a:r>
              <a:endParaRPr lang="en-US" altLang="zh-CN" sz="1100" b="1" dirty="0">
                <a:latin typeface="Arial" pitchFamily="34" charset="0"/>
                <a:cs typeface="Arial" pitchFamily="34" charset="0"/>
              </a:endParaRPr>
            </a:p>
          </p:txBody>
        </p:sp>
        <p:sp>
          <p:nvSpPr>
            <p:cNvPr id="24" name="TextBox 23"/>
            <p:cNvSpPr txBox="1"/>
            <p:nvPr/>
          </p:nvSpPr>
          <p:spPr>
            <a:xfrm>
              <a:off x="3657599" y="2726372"/>
              <a:ext cx="1219199" cy="321100"/>
            </a:xfrm>
            <a:prstGeom prst="rect">
              <a:avLst/>
            </a:prstGeom>
            <a:noFill/>
          </p:spPr>
          <p:txBody>
            <a:bodyPr wrap="square">
              <a:spAutoFit/>
            </a:bodyPr>
            <a:lstStyle/>
            <a:p>
              <a:pPr>
                <a:defRPr/>
              </a:pPr>
              <a:r>
                <a:rPr lang="en-US" sz="1400" b="1" dirty="0">
                  <a:solidFill>
                    <a:srgbClr val="663300"/>
                  </a:solidFill>
                  <a:latin typeface="Arial" pitchFamily="34" charset="0"/>
                  <a:ea typeface="+mn-ea"/>
                  <a:cs typeface="Arial" pitchFamily="34" charset="0"/>
                </a:rPr>
                <a:t>Local Core</a:t>
              </a:r>
            </a:p>
          </p:txBody>
        </p:sp>
      </p:grpSp>
      <p:grpSp>
        <p:nvGrpSpPr>
          <p:cNvPr id="6" name="Group 24"/>
          <p:cNvGrpSpPr>
            <a:grpSpLocks/>
          </p:cNvGrpSpPr>
          <p:nvPr/>
        </p:nvGrpSpPr>
        <p:grpSpPr bwMode="auto">
          <a:xfrm>
            <a:off x="5320352" y="3176825"/>
            <a:ext cx="1371600" cy="1682552"/>
            <a:chOff x="3505200" y="1295400"/>
            <a:chExt cx="1371600" cy="1755385"/>
          </a:xfrm>
        </p:grpSpPr>
        <p:sp>
          <p:nvSpPr>
            <p:cNvPr id="19481" name="Rectangle 25"/>
            <p:cNvSpPr>
              <a:spLocks noChangeArrowheads="1"/>
            </p:cNvSpPr>
            <p:nvPr/>
          </p:nvSpPr>
          <p:spPr bwMode="auto">
            <a:xfrm>
              <a:off x="3505200" y="1295400"/>
              <a:ext cx="1371600" cy="1752279"/>
            </a:xfrm>
            <a:prstGeom prst="rect">
              <a:avLst/>
            </a:prstGeom>
            <a:solidFill>
              <a:schemeClr val="bg1"/>
            </a:solidFill>
            <a:ln w="28575" algn="ctr">
              <a:solidFill>
                <a:schemeClr val="accent1"/>
              </a:solidFill>
              <a:round/>
              <a:headEnd/>
              <a:tailEnd/>
            </a:ln>
          </p:spPr>
          <p:txBody>
            <a:bodyPr/>
            <a:lstStyle/>
            <a:p>
              <a:pPr>
                <a:defRPr/>
              </a:pPr>
              <a:r>
                <a:rPr lang="en-US" altLang="zh-CN" sz="1100" b="1" dirty="0">
                  <a:latin typeface="Arial" pitchFamily="34" charset="0"/>
                  <a:cs typeface="Arial" pitchFamily="34" charset="0"/>
                </a:rPr>
                <a:t>&lt;</a:t>
              </a:r>
              <a:r>
                <a:rPr lang="en-US" altLang="zh-CN" sz="1100" b="1" dirty="0" err="1">
                  <a:latin typeface="Arial" pitchFamily="34" charset="0"/>
                  <a:cs typeface="Arial" pitchFamily="34" charset="0"/>
                </a:rPr>
                <a:t>spu_mfcio.h</a:t>
              </a:r>
              <a:r>
                <a:rPr lang="en-US" altLang="zh-CN" sz="1100" b="1" dirty="0">
                  <a:latin typeface="Arial" pitchFamily="34" charset="0"/>
                  <a:cs typeface="Arial" pitchFamily="34" charset="0"/>
                </a:rPr>
                <a:t>&gt;</a:t>
              </a:r>
            </a:p>
            <a:p>
              <a:pPr>
                <a:defRPr/>
              </a:pPr>
              <a:endParaRPr lang="en-US" altLang="zh-CN" sz="1100" b="1" dirty="0">
                <a:latin typeface="Arial" pitchFamily="34" charset="0"/>
                <a:cs typeface="Arial" pitchFamily="34" charset="0"/>
              </a:endParaRPr>
            </a:p>
            <a:p>
              <a:pPr>
                <a:defRPr/>
              </a:pPr>
              <a:r>
                <a:rPr lang="en-US" altLang="zh-CN" sz="1100" b="1" dirty="0">
                  <a:latin typeface="Arial" pitchFamily="34" charset="0"/>
                  <a:cs typeface="Arial" pitchFamily="34" charset="0"/>
                </a:rPr>
                <a:t>int main(speid, argp)</a:t>
              </a:r>
            </a:p>
            <a:p>
              <a:pPr>
                <a:defRPr/>
              </a:pPr>
              <a:r>
                <a:rPr lang="en-US" altLang="zh-CN" sz="1100" b="1" dirty="0">
                  <a:latin typeface="Arial" pitchFamily="34" charset="0"/>
                  <a:cs typeface="Arial" pitchFamily="34" charset="0"/>
                </a:rPr>
                <a:t>{</a:t>
              </a:r>
            </a:p>
            <a:p>
              <a:pPr>
                <a:defRPr/>
              </a:pPr>
              <a:r>
                <a:rPr lang="en-US" altLang="zh-CN" sz="1100" b="1" dirty="0">
                  <a:solidFill>
                    <a:srgbClr val="FF0000"/>
                  </a:solidFill>
                  <a:latin typeface="Arial" pitchFamily="34" charset="0"/>
                  <a:cs typeface="Arial" pitchFamily="34" charset="0"/>
                </a:rPr>
                <a:t>printf("Hello world!\n");</a:t>
              </a:r>
            </a:p>
            <a:p>
              <a:pPr>
                <a:defRPr/>
              </a:pPr>
              <a:r>
                <a:rPr lang="en-US" altLang="zh-CN" sz="1100" b="1" dirty="0" smtClean="0">
                  <a:latin typeface="Arial" pitchFamily="34" charset="0"/>
                  <a:cs typeface="Arial" pitchFamily="34" charset="0"/>
                </a:rPr>
                <a:t>}</a:t>
              </a:r>
              <a:endParaRPr lang="en-US" altLang="zh-CN" sz="1100" b="1" dirty="0">
                <a:latin typeface="Arial" pitchFamily="34" charset="0"/>
                <a:cs typeface="Arial" pitchFamily="34" charset="0"/>
              </a:endParaRPr>
            </a:p>
          </p:txBody>
        </p:sp>
        <p:sp>
          <p:nvSpPr>
            <p:cNvPr id="27" name="TextBox 26"/>
            <p:cNvSpPr txBox="1"/>
            <p:nvPr/>
          </p:nvSpPr>
          <p:spPr>
            <a:xfrm>
              <a:off x="3657600" y="2729685"/>
              <a:ext cx="1219198" cy="321100"/>
            </a:xfrm>
            <a:prstGeom prst="rect">
              <a:avLst/>
            </a:prstGeom>
            <a:noFill/>
          </p:spPr>
          <p:txBody>
            <a:bodyPr wrap="square">
              <a:spAutoFit/>
            </a:bodyPr>
            <a:lstStyle/>
            <a:p>
              <a:pPr>
                <a:defRPr/>
              </a:pPr>
              <a:r>
                <a:rPr lang="en-US" sz="1400" b="1" dirty="0">
                  <a:solidFill>
                    <a:srgbClr val="663300"/>
                  </a:solidFill>
                  <a:latin typeface="Arial" pitchFamily="34" charset="0"/>
                  <a:ea typeface="+mn-ea"/>
                  <a:cs typeface="Arial" pitchFamily="34" charset="0"/>
                </a:rPr>
                <a:t>Local Core</a:t>
              </a:r>
            </a:p>
          </p:txBody>
        </p:sp>
      </p:grpSp>
      <p:grpSp>
        <p:nvGrpSpPr>
          <p:cNvPr id="7" name="Group 27"/>
          <p:cNvGrpSpPr>
            <a:grpSpLocks/>
          </p:cNvGrpSpPr>
          <p:nvPr/>
        </p:nvGrpSpPr>
        <p:grpSpPr bwMode="auto">
          <a:xfrm>
            <a:off x="6995164" y="1351200"/>
            <a:ext cx="1371600" cy="1679575"/>
            <a:chOff x="3505200" y="1295400"/>
            <a:chExt cx="1371600" cy="1752279"/>
          </a:xfrm>
        </p:grpSpPr>
        <p:sp>
          <p:nvSpPr>
            <p:cNvPr id="19479" name="Rectangle 28"/>
            <p:cNvSpPr>
              <a:spLocks noChangeArrowheads="1"/>
            </p:cNvSpPr>
            <p:nvPr/>
          </p:nvSpPr>
          <p:spPr bwMode="auto">
            <a:xfrm>
              <a:off x="3505200" y="1295400"/>
              <a:ext cx="1371600" cy="1752279"/>
            </a:xfrm>
            <a:prstGeom prst="rect">
              <a:avLst/>
            </a:prstGeom>
            <a:solidFill>
              <a:schemeClr val="bg1"/>
            </a:solidFill>
            <a:ln w="28575" algn="ctr">
              <a:solidFill>
                <a:schemeClr val="accent1"/>
              </a:solidFill>
              <a:round/>
              <a:headEnd/>
              <a:tailEnd/>
            </a:ln>
          </p:spPr>
          <p:txBody>
            <a:bodyPr/>
            <a:lstStyle/>
            <a:p>
              <a:pPr>
                <a:defRPr/>
              </a:pPr>
              <a:r>
                <a:rPr lang="en-US" altLang="zh-CN" sz="1100" b="1" dirty="0">
                  <a:latin typeface="Arial" pitchFamily="34" charset="0"/>
                  <a:cs typeface="Arial" pitchFamily="34" charset="0"/>
                </a:rPr>
                <a:t>&lt;</a:t>
              </a:r>
              <a:r>
                <a:rPr lang="en-US" altLang="zh-CN" sz="1100" b="1" dirty="0" err="1">
                  <a:latin typeface="Arial" pitchFamily="34" charset="0"/>
                  <a:cs typeface="Arial" pitchFamily="34" charset="0"/>
                </a:rPr>
                <a:t>spu_mfcio.h</a:t>
              </a:r>
              <a:r>
                <a:rPr lang="en-US" altLang="zh-CN" sz="1100" b="1" dirty="0">
                  <a:latin typeface="Arial" pitchFamily="34" charset="0"/>
                  <a:cs typeface="Arial" pitchFamily="34" charset="0"/>
                </a:rPr>
                <a:t>&gt;</a:t>
              </a:r>
            </a:p>
            <a:p>
              <a:pPr>
                <a:defRPr/>
              </a:pPr>
              <a:endParaRPr lang="en-US" altLang="zh-CN" sz="1100" b="1" dirty="0">
                <a:latin typeface="Arial" pitchFamily="34" charset="0"/>
                <a:cs typeface="Arial" pitchFamily="34" charset="0"/>
              </a:endParaRPr>
            </a:p>
            <a:p>
              <a:pPr>
                <a:defRPr/>
              </a:pPr>
              <a:r>
                <a:rPr lang="en-US" altLang="zh-CN" sz="1100" b="1" dirty="0">
                  <a:latin typeface="Arial" pitchFamily="34" charset="0"/>
                  <a:cs typeface="Arial" pitchFamily="34" charset="0"/>
                </a:rPr>
                <a:t>int main(speid, argp)</a:t>
              </a:r>
            </a:p>
            <a:p>
              <a:pPr>
                <a:defRPr/>
              </a:pPr>
              <a:r>
                <a:rPr lang="en-US" altLang="zh-CN" sz="1100" b="1" dirty="0">
                  <a:latin typeface="Arial" pitchFamily="34" charset="0"/>
                  <a:cs typeface="Arial" pitchFamily="34" charset="0"/>
                </a:rPr>
                <a:t>{</a:t>
              </a:r>
            </a:p>
            <a:p>
              <a:pPr>
                <a:defRPr/>
              </a:pPr>
              <a:r>
                <a:rPr lang="en-US" altLang="zh-CN" sz="1100" b="1" dirty="0">
                  <a:solidFill>
                    <a:srgbClr val="FF0000"/>
                  </a:solidFill>
                  <a:latin typeface="Arial" pitchFamily="34" charset="0"/>
                  <a:cs typeface="Arial" pitchFamily="34" charset="0"/>
                </a:rPr>
                <a:t>printf("Hello world!\n</a:t>
              </a:r>
              <a:r>
                <a:rPr lang="en-US" altLang="zh-CN" sz="1100" b="1" dirty="0" smtClean="0">
                  <a:solidFill>
                    <a:srgbClr val="FF0000"/>
                  </a:solidFill>
                  <a:latin typeface="Arial" pitchFamily="34" charset="0"/>
                  <a:cs typeface="Arial" pitchFamily="34" charset="0"/>
                </a:rPr>
                <a:t>");</a:t>
              </a:r>
            </a:p>
            <a:p>
              <a:pPr>
                <a:defRPr/>
              </a:pPr>
              <a:r>
                <a:rPr lang="en-US" altLang="zh-CN" sz="1100" b="1" dirty="0" smtClean="0">
                  <a:latin typeface="Arial" pitchFamily="34" charset="0"/>
                  <a:cs typeface="Arial" pitchFamily="34" charset="0"/>
                </a:rPr>
                <a:t>}</a:t>
              </a:r>
              <a:endParaRPr lang="en-US" altLang="zh-CN" sz="1100" b="1" dirty="0">
                <a:latin typeface="Arial" pitchFamily="34" charset="0"/>
                <a:cs typeface="Arial" pitchFamily="34" charset="0"/>
              </a:endParaRPr>
            </a:p>
          </p:txBody>
        </p:sp>
        <p:sp>
          <p:nvSpPr>
            <p:cNvPr id="30" name="TextBox 29"/>
            <p:cNvSpPr txBox="1"/>
            <p:nvPr/>
          </p:nvSpPr>
          <p:spPr>
            <a:xfrm>
              <a:off x="3657600" y="2726372"/>
              <a:ext cx="1219200" cy="321100"/>
            </a:xfrm>
            <a:prstGeom prst="rect">
              <a:avLst/>
            </a:prstGeom>
            <a:noFill/>
          </p:spPr>
          <p:txBody>
            <a:bodyPr wrap="square">
              <a:spAutoFit/>
            </a:bodyPr>
            <a:lstStyle/>
            <a:p>
              <a:pPr>
                <a:defRPr/>
              </a:pPr>
              <a:r>
                <a:rPr lang="en-US" sz="1400" b="1" dirty="0">
                  <a:solidFill>
                    <a:srgbClr val="663300"/>
                  </a:solidFill>
                  <a:latin typeface="Arial" pitchFamily="34" charset="0"/>
                  <a:ea typeface="+mn-ea"/>
                  <a:cs typeface="Arial" pitchFamily="34" charset="0"/>
                </a:rPr>
                <a:t>Local Core</a:t>
              </a:r>
            </a:p>
          </p:txBody>
        </p:sp>
      </p:grpSp>
      <p:grpSp>
        <p:nvGrpSpPr>
          <p:cNvPr id="8" name="Group 30"/>
          <p:cNvGrpSpPr>
            <a:grpSpLocks/>
          </p:cNvGrpSpPr>
          <p:nvPr/>
        </p:nvGrpSpPr>
        <p:grpSpPr bwMode="auto">
          <a:xfrm>
            <a:off x="6995164" y="3176825"/>
            <a:ext cx="1371600" cy="1682552"/>
            <a:chOff x="3505200" y="1295400"/>
            <a:chExt cx="1371600" cy="1755385"/>
          </a:xfrm>
        </p:grpSpPr>
        <p:sp>
          <p:nvSpPr>
            <p:cNvPr id="19477" name="Rectangle 31"/>
            <p:cNvSpPr>
              <a:spLocks noChangeArrowheads="1"/>
            </p:cNvSpPr>
            <p:nvPr/>
          </p:nvSpPr>
          <p:spPr bwMode="auto">
            <a:xfrm>
              <a:off x="3505200" y="1295400"/>
              <a:ext cx="1371600" cy="1752279"/>
            </a:xfrm>
            <a:prstGeom prst="rect">
              <a:avLst/>
            </a:prstGeom>
            <a:solidFill>
              <a:schemeClr val="bg1"/>
            </a:solidFill>
            <a:ln w="28575" algn="ctr">
              <a:solidFill>
                <a:schemeClr val="accent1"/>
              </a:solidFill>
              <a:round/>
              <a:headEnd/>
              <a:tailEnd/>
            </a:ln>
          </p:spPr>
          <p:txBody>
            <a:bodyPr/>
            <a:lstStyle/>
            <a:p>
              <a:pPr>
                <a:defRPr/>
              </a:pPr>
              <a:r>
                <a:rPr lang="en-US" altLang="zh-CN" sz="1100" b="1" dirty="0">
                  <a:latin typeface="Arial" pitchFamily="34" charset="0"/>
                  <a:cs typeface="Arial" pitchFamily="34" charset="0"/>
                </a:rPr>
                <a:t>&lt;</a:t>
              </a:r>
              <a:r>
                <a:rPr lang="en-US" altLang="zh-CN" sz="1100" b="1" dirty="0" err="1">
                  <a:latin typeface="Arial" pitchFamily="34" charset="0"/>
                  <a:cs typeface="Arial" pitchFamily="34" charset="0"/>
                </a:rPr>
                <a:t>spu_mfcio.h</a:t>
              </a:r>
              <a:r>
                <a:rPr lang="en-US" altLang="zh-CN" sz="1100" b="1" dirty="0">
                  <a:latin typeface="Arial" pitchFamily="34" charset="0"/>
                  <a:cs typeface="Arial" pitchFamily="34" charset="0"/>
                </a:rPr>
                <a:t>&gt;</a:t>
              </a:r>
            </a:p>
            <a:p>
              <a:pPr>
                <a:defRPr/>
              </a:pPr>
              <a:endParaRPr lang="en-US" altLang="zh-CN" sz="1100" b="1" dirty="0">
                <a:latin typeface="Arial" pitchFamily="34" charset="0"/>
                <a:cs typeface="Arial" pitchFamily="34" charset="0"/>
              </a:endParaRPr>
            </a:p>
            <a:p>
              <a:pPr>
                <a:defRPr/>
              </a:pPr>
              <a:r>
                <a:rPr lang="en-US" altLang="zh-CN" sz="1100" b="1" dirty="0">
                  <a:latin typeface="Arial" pitchFamily="34" charset="0"/>
                  <a:cs typeface="Arial" pitchFamily="34" charset="0"/>
                </a:rPr>
                <a:t>int main(speid, argp)</a:t>
              </a:r>
            </a:p>
            <a:p>
              <a:pPr>
                <a:defRPr/>
              </a:pPr>
              <a:r>
                <a:rPr lang="en-US" altLang="zh-CN" sz="1100" b="1" dirty="0">
                  <a:latin typeface="Arial" pitchFamily="34" charset="0"/>
                  <a:cs typeface="Arial" pitchFamily="34" charset="0"/>
                </a:rPr>
                <a:t>{</a:t>
              </a:r>
            </a:p>
            <a:p>
              <a:pPr>
                <a:defRPr/>
              </a:pPr>
              <a:r>
                <a:rPr lang="en-US" altLang="zh-CN" sz="1100" b="1" dirty="0">
                  <a:solidFill>
                    <a:srgbClr val="FF0000"/>
                  </a:solidFill>
                  <a:latin typeface="Arial" pitchFamily="34" charset="0"/>
                  <a:cs typeface="Arial" pitchFamily="34" charset="0"/>
                </a:rPr>
                <a:t>printf("Hello world!\n");</a:t>
              </a:r>
            </a:p>
            <a:p>
              <a:pPr>
                <a:defRPr/>
              </a:pPr>
              <a:r>
                <a:rPr lang="en-US" altLang="zh-CN" sz="1100" b="1" dirty="0" smtClean="0">
                  <a:latin typeface="Arial" pitchFamily="34" charset="0"/>
                  <a:cs typeface="Arial" pitchFamily="34" charset="0"/>
                </a:rPr>
                <a:t>}</a:t>
              </a:r>
              <a:endParaRPr lang="en-US" altLang="zh-CN" sz="1100" b="1" dirty="0">
                <a:latin typeface="Arial" pitchFamily="34" charset="0"/>
                <a:cs typeface="Arial" pitchFamily="34" charset="0"/>
              </a:endParaRPr>
            </a:p>
          </p:txBody>
        </p:sp>
        <p:sp>
          <p:nvSpPr>
            <p:cNvPr id="33" name="TextBox 32"/>
            <p:cNvSpPr txBox="1"/>
            <p:nvPr/>
          </p:nvSpPr>
          <p:spPr>
            <a:xfrm>
              <a:off x="3657600" y="2729685"/>
              <a:ext cx="1219200" cy="321100"/>
            </a:xfrm>
            <a:prstGeom prst="rect">
              <a:avLst/>
            </a:prstGeom>
            <a:noFill/>
          </p:spPr>
          <p:txBody>
            <a:bodyPr wrap="square">
              <a:spAutoFit/>
            </a:bodyPr>
            <a:lstStyle/>
            <a:p>
              <a:pPr>
                <a:defRPr/>
              </a:pPr>
              <a:r>
                <a:rPr lang="en-US" sz="1400" b="1" dirty="0">
                  <a:solidFill>
                    <a:srgbClr val="663300"/>
                  </a:solidFill>
                  <a:latin typeface="Arial" pitchFamily="34" charset="0"/>
                  <a:ea typeface="+mn-ea"/>
                  <a:cs typeface="Arial" pitchFamily="34" charset="0"/>
                </a:rPr>
                <a:t>Local Core</a:t>
              </a:r>
            </a:p>
          </p:txBody>
        </p:sp>
      </p:grpSp>
      <p:cxnSp>
        <p:nvCxnSpPr>
          <p:cNvPr id="17422" name="Straight Connector 34"/>
          <p:cNvCxnSpPr>
            <a:cxnSpLocks noChangeShapeType="1"/>
            <a:stCxn id="19483" idx="1"/>
            <a:endCxn id="19487" idx="3"/>
          </p:cNvCxnSpPr>
          <p:nvPr/>
        </p:nvCxnSpPr>
        <p:spPr bwMode="auto">
          <a:xfrm flipH="1">
            <a:off x="4939352" y="2190988"/>
            <a:ext cx="381000" cy="0"/>
          </a:xfrm>
          <a:prstGeom prst="line">
            <a:avLst/>
          </a:prstGeom>
          <a:noFill/>
          <a:ln w="9525" algn="ctr">
            <a:solidFill>
              <a:schemeClr val="tx1"/>
            </a:solidFill>
            <a:round/>
            <a:headEnd/>
            <a:tailEnd/>
          </a:ln>
        </p:spPr>
      </p:cxnSp>
      <p:cxnSp>
        <p:nvCxnSpPr>
          <p:cNvPr id="17423" name="Straight Connector 36"/>
          <p:cNvCxnSpPr>
            <a:cxnSpLocks noChangeShapeType="1"/>
            <a:stCxn id="19479" idx="1"/>
            <a:endCxn id="19483" idx="3"/>
          </p:cNvCxnSpPr>
          <p:nvPr/>
        </p:nvCxnSpPr>
        <p:spPr bwMode="auto">
          <a:xfrm flipH="1">
            <a:off x="6691952" y="2190988"/>
            <a:ext cx="303212" cy="0"/>
          </a:xfrm>
          <a:prstGeom prst="line">
            <a:avLst/>
          </a:prstGeom>
          <a:noFill/>
          <a:ln w="9525" algn="ctr">
            <a:solidFill>
              <a:schemeClr val="tx1"/>
            </a:solidFill>
            <a:round/>
            <a:headEnd/>
            <a:tailEnd/>
          </a:ln>
        </p:spPr>
      </p:cxnSp>
      <p:cxnSp>
        <p:nvCxnSpPr>
          <p:cNvPr id="17424" name="Elbow Connector 47"/>
          <p:cNvCxnSpPr>
            <a:cxnSpLocks noChangeShapeType="1"/>
          </p:cNvCxnSpPr>
          <p:nvPr/>
        </p:nvCxnSpPr>
        <p:spPr bwMode="auto">
          <a:xfrm>
            <a:off x="8366764" y="2213660"/>
            <a:ext cx="1588" cy="1825625"/>
          </a:xfrm>
          <a:prstGeom prst="bentConnector3">
            <a:avLst>
              <a:gd name="adj1" fmla="val 14395468"/>
            </a:avLst>
          </a:prstGeom>
          <a:noFill/>
          <a:ln w="9525" algn="ctr">
            <a:solidFill>
              <a:schemeClr val="tx1"/>
            </a:solidFill>
            <a:round/>
            <a:headEnd/>
            <a:tailEnd/>
          </a:ln>
        </p:spPr>
      </p:cxnSp>
      <p:cxnSp>
        <p:nvCxnSpPr>
          <p:cNvPr id="17425" name="Straight Connector 49"/>
          <p:cNvCxnSpPr>
            <a:cxnSpLocks noChangeShapeType="1"/>
            <a:stCxn id="19477" idx="1"/>
            <a:endCxn id="19481" idx="3"/>
          </p:cNvCxnSpPr>
          <p:nvPr/>
        </p:nvCxnSpPr>
        <p:spPr bwMode="auto">
          <a:xfrm flipH="1">
            <a:off x="6691952" y="4016613"/>
            <a:ext cx="303212" cy="0"/>
          </a:xfrm>
          <a:prstGeom prst="line">
            <a:avLst/>
          </a:prstGeom>
          <a:noFill/>
          <a:ln w="9525" algn="ctr">
            <a:solidFill>
              <a:schemeClr val="tx1"/>
            </a:solidFill>
            <a:round/>
            <a:headEnd/>
            <a:tailEnd/>
          </a:ln>
        </p:spPr>
      </p:cxnSp>
      <p:cxnSp>
        <p:nvCxnSpPr>
          <p:cNvPr id="17426" name="Straight Connector 51"/>
          <p:cNvCxnSpPr>
            <a:cxnSpLocks noChangeShapeType="1"/>
            <a:stCxn id="19481" idx="1"/>
            <a:endCxn id="19485" idx="3"/>
          </p:cNvCxnSpPr>
          <p:nvPr/>
        </p:nvCxnSpPr>
        <p:spPr bwMode="auto">
          <a:xfrm flipH="1">
            <a:off x="4939352" y="4016613"/>
            <a:ext cx="381000" cy="0"/>
          </a:xfrm>
          <a:prstGeom prst="line">
            <a:avLst/>
          </a:prstGeom>
          <a:noFill/>
          <a:ln w="9525" algn="ctr">
            <a:solidFill>
              <a:schemeClr val="tx1"/>
            </a:solidFill>
            <a:round/>
            <a:headEnd/>
            <a:tailEnd/>
          </a:ln>
        </p:spPr>
      </p:cxnSp>
      <p:cxnSp>
        <p:nvCxnSpPr>
          <p:cNvPr id="17427" name="Elbow Connector 55"/>
          <p:cNvCxnSpPr>
            <a:cxnSpLocks noChangeShapeType="1"/>
            <a:stCxn id="4" idx="3"/>
            <a:endCxn id="19487" idx="1"/>
          </p:cNvCxnSpPr>
          <p:nvPr/>
        </p:nvCxnSpPr>
        <p:spPr bwMode="auto">
          <a:xfrm flipV="1">
            <a:off x="3185164" y="2190988"/>
            <a:ext cx="382588" cy="894540"/>
          </a:xfrm>
          <a:prstGeom prst="bentConnector3">
            <a:avLst>
              <a:gd name="adj1" fmla="val 50000"/>
            </a:avLst>
          </a:prstGeom>
          <a:noFill/>
          <a:ln w="9525" algn="ctr">
            <a:solidFill>
              <a:schemeClr val="tx1"/>
            </a:solidFill>
            <a:round/>
            <a:headEnd/>
            <a:tailEnd/>
          </a:ln>
        </p:spPr>
      </p:cxnSp>
      <p:cxnSp>
        <p:nvCxnSpPr>
          <p:cNvPr id="17428" name="Elbow Connector 59"/>
          <p:cNvCxnSpPr>
            <a:cxnSpLocks noChangeShapeType="1"/>
            <a:stCxn id="19485" idx="1"/>
            <a:endCxn id="4" idx="3"/>
          </p:cNvCxnSpPr>
          <p:nvPr/>
        </p:nvCxnSpPr>
        <p:spPr bwMode="auto">
          <a:xfrm rot="10800000">
            <a:off x="3185164" y="3085529"/>
            <a:ext cx="382588" cy="931085"/>
          </a:xfrm>
          <a:prstGeom prst="bentConnector3">
            <a:avLst>
              <a:gd name="adj1" fmla="val 50000"/>
            </a:avLst>
          </a:prstGeom>
          <a:noFill/>
          <a:ln w="9525" algn="ctr">
            <a:solidFill>
              <a:schemeClr val="tx1"/>
            </a:solidFill>
            <a:round/>
            <a:headEnd/>
            <a:tailEnd/>
          </a:ln>
        </p:spPr>
      </p:cxnSp>
      <p:sp>
        <p:nvSpPr>
          <p:cNvPr id="35" name="TextBox 34"/>
          <p:cNvSpPr txBox="1">
            <a:spLocks noChangeArrowheads="1"/>
          </p:cNvSpPr>
          <p:nvPr/>
        </p:nvSpPr>
        <p:spPr bwMode="auto">
          <a:xfrm>
            <a:off x="1214128" y="2985636"/>
            <a:ext cx="1905000" cy="276999"/>
          </a:xfrm>
          <a:prstGeom prst="rect">
            <a:avLst/>
          </a:prstGeom>
          <a:noFill/>
          <a:ln w="9525">
            <a:noFill/>
            <a:miter lim="800000"/>
            <a:headEnd/>
            <a:tailEnd/>
          </a:ln>
        </p:spPr>
        <p:txBody>
          <a:bodyPr wrap="square">
            <a:spAutoFit/>
          </a:bodyPr>
          <a:lstStyle/>
          <a:p>
            <a:r>
              <a:rPr lang="en-US" altLang="zh-CN" sz="1200" b="1" dirty="0" smtClean="0">
                <a:solidFill>
                  <a:srgbClr val="FF0000"/>
                </a:solidFill>
                <a:latin typeface="Arial" pitchFamily="34" charset="0"/>
                <a:cs typeface="Arial" pitchFamily="34" charset="0"/>
              </a:rPr>
              <a:t>=  </a:t>
            </a:r>
            <a:r>
              <a:rPr lang="en-US" altLang="zh-CN" sz="1200" b="1" dirty="0" err="1" smtClean="0">
                <a:solidFill>
                  <a:srgbClr val="FF0000"/>
                </a:solidFill>
                <a:latin typeface="Arial" pitchFamily="34" charset="0"/>
                <a:cs typeface="Arial" pitchFamily="34" charset="0"/>
              </a:rPr>
              <a:t>spe_create_thread</a:t>
            </a:r>
            <a:endParaRPr lang="zh-CN" altLang="en-US" sz="1200" b="1" dirty="0">
              <a:solidFill>
                <a:srgbClr val="FF0000"/>
              </a:solidFill>
              <a:latin typeface="Arial" pitchFamily="34" charset="0"/>
              <a:cs typeface="Arial" pitchFamily="34" charset="0"/>
            </a:endParaRPr>
          </a:p>
        </p:txBody>
      </p:sp>
      <p:grpSp>
        <p:nvGrpSpPr>
          <p:cNvPr id="16" name="Group 15"/>
          <p:cNvGrpSpPr/>
          <p:nvPr/>
        </p:nvGrpSpPr>
        <p:grpSpPr>
          <a:xfrm>
            <a:off x="609600" y="5715000"/>
            <a:ext cx="7604764" cy="685800"/>
            <a:chOff x="609600" y="5715000"/>
            <a:chExt cx="7604764" cy="685800"/>
          </a:xfrm>
        </p:grpSpPr>
        <p:sp>
          <p:nvSpPr>
            <p:cNvPr id="15" name="Rounded Rectangle 14"/>
            <p:cNvSpPr/>
            <p:nvPr/>
          </p:nvSpPr>
          <p:spPr>
            <a:xfrm>
              <a:off x="609600" y="5715000"/>
              <a:ext cx="7604764" cy="6096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ontent Placeholder 2"/>
            <p:cNvSpPr txBox="1">
              <a:spLocks/>
            </p:cNvSpPr>
            <p:nvPr/>
          </p:nvSpPr>
          <p:spPr bwMode="auto">
            <a:xfrm>
              <a:off x="830582" y="5791200"/>
              <a:ext cx="71628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just" rtl="0" eaLnBrk="0" fontAlgn="base" hangingPunct="0">
                <a:spcBef>
                  <a:spcPct val="20000"/>
                </a:spcBef>
                <a:spcAft>
                  <a:spcPct val="0"/>
                </a:spcAft>
                <a:buChar char="–"/>
                <a:defRPr sz="2800">
                  <a:solidFill>
                    <a:srgbClr val="000099"/>
                  </a:solidFill>
                  <a:latin typeface="+mn-lt"/>
                  <a:ea typeface="+mn-ea"/>
                </a:defRPr>
              </a:lvl2pPr>
              <a:lvl3pPr marL="1143000" indent="-228600" algn="just" rtl="0" eaLnBrk="0" fontAlgn="base" hangingPunct="0">
                <a:spcBef>
                  <a:spcPct val="20000"/>
                </a:spcBef>
                <a:spcAft>
                  <a:spcPct val="0"/>
                </a:spcAft>
                <a:buChar char="•"/>
                <a:defRPr sz="2400">
                  <a:solidFill>
                    <a:srgbClr val="CC3300"/>
                  </a:solidFill>
                  <a:latin typeface="+mn-lt"/>
                  <a:ea typeface="+mn-ea"/>
                </a:defRPr>
              </a:lvl3pPr>
              <a:lvl4pPr marL="1600200" indent="-228600" algn="just" rtl="0" eaLnBrk="0" fontAlgn="base" hangingPunct="0">
                <a:spcBef>
                  <a:spcPct val="20000"/>
                </a:spcBef>
                <a:spcAft>
                  <a:spcPct val="0"/>
                </a:spcAft>
                <a:buChar char="–"/>
                <a:defRPr sz="2000">
                  <a:solidFill>
                    <a:srgbClr val="006600"/>
                  </a:solidFill>
                  <a:latin typeface="+mn-lt"/>
                  <a:ea typeface="+mn-ea"/>
                </a:defRPr>
              </a:lvl4pPr>
              <a:lvl5pPr marL="2057400" indent="-228600" algn="just"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57150" indent="0" algn="ctr" eaLnBrk="1" hangingPunct="1">
                <a:buNone/>
              </a:pPr>
              <a:r>
                <a:rPr lang="en-US" altLang="zh-CN" sz="2400" dirty="0" smtClean="0">
                  <a:solidFill>
                    <a:srgbClr val="FF0000"/>
                  </a:solidFill>
                  <a:latin typeface="Arial" pitchFamily="34" charset="0"/>
                  <a:ea typeface="宋体" pitchFamily="2" charset="-122"/>
                  <a:cs typeface="Arial" pitchFamily="34" charset="0"/>
                </a:rPr>
                <a:t>Otherwise, efficient data management is required</a:t>
              </a:r>
              <a:r>
                <a:rPr lang="en-US" altLang="zh-CN" sz="2400" dirty="0">
                  <a:solidFill>
                    <a:srgbClr val="FF0000"/>
                  </a:solidFill>
                  <a:latin typeface="Arial" pitchFamily="34" charset="0"/>
                  <a:ea typeface="宋体" pitchFamily="2" charset="-122"/>
                  <a:cs typeface="Arial" pitchFamily="34" charset="0"/>
                </a:rPr>
                <a:t>!</a:t>
              </a:r>
              <a:endParaRPr lang="en-US" altLang="zh-CN" sz="2400" dirty="0" smtClean="0">
                <a:solidFill>
                  <a:srgbClr val="FF0000"/>
                </a:solidFill>
                <a:latin typeface="Arial" pitchFamily="34" charset="0"/>
                <a:ea typeface="宋体" pitchFamily="2" charset="-122"/>
                <a:cs typeface="Arial" pitchFamily="34" charset="0"/>
              </a:endParaRPr>
            </a:p>
          </p:txBody>
        </p:sp>
      </p:grpSp>
      <p:sp>
        <p:nvSpPr>
          <p:cNvPr id="9" name="Slide Number Placeholder 8"/>
          <p:cNvSpPr>
            <a:spLocks noGrp="1"/>
          </p:cNvSpPr>
          <p:nvPr>
            <p:ph type="sldNum" sz="quarter" idx="12"/>
          </p:nvPr>
        </p:nvSpPr>
        <p:spPr/>
        <p:txBody>
          <a:bodyPr/>
          <a:lstStyle/>
          <a:p>
            <a:fld id="{FEFC07C8-73AF-4C93-9657-3F05B2743F4C}" type="slidenum">
              <a:rPr lang="en-US" altLang="zh-CN" smtClean="0"/>
              <a:pPr/>
              <a:t>6</a:t>
            </a:fld>
            <a:endParaRPr lang="en-US" altLang="zh-CN"/>
          </a:p>
        </p:txBody>
      </p:sp>
      <p:sp>
        <p:nvSpPr>
          <p:cNvPr id="38" name="Content Placeholder 2"/>
          <p:cNvSpPr txBox="1">
            <a:spLocks/>
          </p:cNvSpPr>
          <p:nvPr/>
        </p:nvSpPr>
        <p:spPr>
          <a:xfrm>
            <a:off x="146712" y="4881344"/>
            <a:ext cx="8610600" cy="9144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sz="2400" dirty="0" smtClean="0">
                <a:latin typeface="Arial" pitchFamily="34" charset="0"/>
                <a:ea typeface="宋体" pitchFamily="2" charset="-122"/>
                <a:cs typeface="Arial" pitchFamily="34" charset="0"/>
              </a:rPr>
              <a:t>Extremely power-efficient computation</a:t>
            </a:r>
          </a:p>
          <a:p>
            <a:pPr lvl="1"/>
            <a:r>
              <a:rPr lang="en-US" altLang="zh-CN" sz="2000" dirty="0" smtClean="0">
                <a:latin typeface="Arial" pitchFamily="34" charset="0"/>
                <a:ea typeface="宋体" pitchFamily="2" charset="-122"/>
                <a:cs typeface="Arial" pitchFamily="34" charset="0"/>
              </a:rPr>
              <a:t>If all code and data fit into the local memory of the cores</a:t>
            </a:r>
          </a:p>
        </p:txBody>
      </p:sp>
    </p:spTree>
    <p:custDataLst>
      <p:tags r:id="rId1"/>
    </p:custDataLst>
    <p:extLst>
      <p:ext uri="{BB962C8B-B14F-4D97-AF65-F5344CB8AC3E}">
        <p14:creationId xmlns:p14="http://schemas.microsoft.com/office/powerpoint/2010/main" val="9768547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nodeType="withEffect">
                                  <p:stCondLst>
                                    <p:cond delay="0"/>
                                  </p:stCondLst>
                                  <p:childTnLst>
                                    <p:set>
                                      <p:cBhvr>
                                        <p:cTn id="24" dur="1" fill="hold">
                                          <p:stCondLst>
                                            <p:cond delay="0"/>
                                          </p:stCondLst>
                                        </p:cTn>
                                        <p:tgtEl>
                                          <p:spTgt spid="17422"/>
                                        </p:tgtEl>
                                        <p:attrNameLst>
                                          <p:attrName>style.visibility</p:attrName>
                                        </p:attrNameLst>
                                      </p:cBhvr>
                                      <p:to>
                                        <p:strVal val="visible"/>
                                      </p:to>
                                    </p:set>
                                    <p:animEffect transition="in" filter="blinds(horizontal)">
                                      <p:cBhvr>
                                        <p:cTn id="25" dur="500"/>
                                        <p:tgtEl>
                                          <p:spTgt spid="17422"/>
                                        </p:tgtEl>
                                      </p:cBhvr>
                                    </p:animEffect>
                                  </p:childTnLst>
                                </p:cTn>
                              </p:par>
                              <p:par>
                                <p:cTn id="26" presetID="3" presetClass="entr" presetSubtype="10" fill="hold" nodeType="withEffect">
                                  <p:stCondLst>
                                    <p:cond delay="0"/>
                                  </p:stCondLst>
                                  <p:childTnLst>
                                    <p:set>
                                      <p:cBhvr>
                                        <p:cTn id="27" dur="1" fill="hold">
                                          <p:stCondLst>
                                            <p:cond delay="0"/>
                                          </p:stCondLst>
                                        </p:cTn>
                                        <p:tgtEl>
                                          <p:spTgt spid="17423"/>
                                        </p:tgtEl>
                                        <p:attrNameLst>
                                          <p:attrName>style.visibility</p:attrName>
                                        </p:attrNameLst>
                                      </p:cBhvr>
                                      <p:to>
                                        <p:strVal val="visible"/>
                                      </p:to>
                                    </p:set>
                                    <p:animEffect transition="in" filter="blinds(horizontal)">
                                      <p:cBhvr>
                                        <p:cTn id="28" dur="500"/>
                                        <p:tgtEl>
                                          <p:spTgt spid="17423"/>
                                        </p:tgtEl>
                                      </p:cBhvr>
                                    </p:animEffect>
                                  </p:childTnLst>
                                </p:cTn>
                              </p:par>
                              <p:par>
                                <p:cTn id="29" presetID="3" presetClass="entr" presetSubtype="10" fill="hold" nodeType="withEffect">
                                  <p:stCondLst>
                                    <p:cond delay="0"/>
                                  </p:stCondLst>
                                  <p:childTnLst>
                                    <p:set>
                                      <p:cBhvr>
                                        <p:cTn id="30" dur="1" fill="hold">
                                          <p:stCondLst>
                                            <p:cond delay="0"/>
                                          </p:stCondLst>
                                        </p:cTn>
                                        <p:tgtEl>
                                          <p:spTgt spid="17424"/>
                                        </p:tgtEl>
                                        <p:attrNameLst>
                                          <p:attrName>style.visibility</p:attrName>
                                        </p:attrNameLst>
                                      </p:cBhvr>
                                      <p:to>
                                        <p:strVal val="visible"/>
                                      </p:to>
                                    </p:set>
                                    <p:animEffect transition="in" filter="blinds(horizontal)">
                                      <p:cBhvr>
                                        <p:cTn id="31" dur="500"/>
                                        <p:tgtEl>
                                          <p:spTgt spid="17424"/>
                                        </p:tgtEl>
                                      </p:cBhvr>
                                    </p:animEffect>
                                  </p:childTnLst>
                                </p:cTn>
                              </p:par>
                              <p:par>
                                <p:cTn id="32" presetID="3" presetClass="entr" presetSubtype="10" fill="hold" nodeType="withEffect">
                                  <p:stCondLst>
                                    <p:cond delay="0"/>
                                  </p:stCondLst>
                                  <p:childTnLst>
                                    <p:set>
                                      <p:cBhvr>
                                        <p:cTn id="33" dur="1" fill="hold">
                                          <p:stCondLst>
                                            <p:cond delay="0"/>
                                          </p:stCondLst>
                                        </p:cTn>
                                        <p:tgtEl>
                                          <p:spTgt spid="17425"/>
                                        </p:tgtEl>
                                        <p:attrNameLst>
                                          <p:attrName>style.visibility</p:attrName>
                                        </p:attrNameLst>
                                      </p:cBhvr>
                                      <p:to>
                                        <p:strVal val="visible"/>
                                      </p:to>
                                    </p:set>
                                    <p:animEffect transition="in" filter="blinds(horizontal)">
                                      <p:cBhvr>
                                        <p:cTn id="34" dur="500"/>
                                        <p:tgtEl>
                                          <p:spTgt spid="17425"/>
                                        </p:tgtEl>
                                      </p:cBhvr>
                                    </p:animEffect>
                                  </p:childTnLst>
                                </p:cTn>
                              </p:par>
                              <p:par>
                                <p:cTn id="35" presetID="3" presetClass="entr" presetSubtype="10" fill="hold" nodeType="withEffect">
                                  <p:stCondLst>
                                    <p:cond delay="0"/>
                                  </p:stCondLst>
                                  <p:childTnLst>
                                    <p:set>
                                      <p:cBhvr>
                                        <p:cTn id="36" dur="1" fill="hold">
                                          <p:stCondLst>
                                            <p:cond delay="0"/>
                                          </p:stCondLst>
                                        </p:cTn>
                                        <p:tgtEl>
                                          <p:spTgt spid="17426"/>
                                        </p:tgtEl>
                                        <p:attrNameLst>
                                          <p:attrName>style.visibility</p:attrName>
                                        </p:attrNameLst>
                                      </p:cBhvr>
                                      <p:to>
                                        <p:strVal val="visible"/>
                                      </p:to>
                                    </p:set>
                                    <p:animEffect transition="in" filter="blinds(horizontal)">
                                      <p:cBhvr>
                                        <p:cTn id="37" dur="500"/>
                                        <p:tgtEl>
                                          <p:spTgt spid="17426"/>
                                        </p:tgtEl>
                                      </p:cBhvr>
                                    </p:animEffect>
                                  </p:childTnLst>
                                </p:cTn>
                              </p:par>
                              <p:par>
                                <p:cTn id="38" presetID="3" presetClass="entr" presetSubtype="10" fill="hold" nodeType="withEffect">
                                  <p:stCondLst>
                                    <p:cond delay="0"/>
                                  </p:stCondLst>
                                  <p:childTnLst>
                                    <p:set>
                                      <p:cBhvr>
                                        <p:cTn id="39" dur="1" fill="hold">
                                          <p:stCondLst>
                                            <p:cond delay="0"/>
                                          </p:stCondLst>
                                        </p:cTn>
                                        <p:tgtEl>
                                          <p:spTgt spid="17427"/>
                                        </p:tgtEl>
                                        <p:attrNameLst>
                                          <p:attrName>style.visibility</p:attrName>
                                        </p:attrNameLst>
                                      </p:cBhvr>
                                      <p:to>
                                        <p:strVal val="visible"/>
                                      </p:to>
                                    </p:set>
                                    <p:animEffect transition="in" filter="blinds(horizontal)">
                                      <p:cBhvr>
                                        <p:cTn id="40" dur="500"/>
                                        <p:tgtEl>
                                          <p:spTgt spid="17427"/>
                                        </p:tgtEl>
                                      </p:cBhvr>
                                    </p:animEffect>
                                  </p:childTnLst>
                                </p:cTn>
                              </p:par>
                              <p:par>
                                <p:cTn id="41" presetID="3" presetClass="entr" presetSubtype="10" fill="hold" nodeType="withEffect">
                                  <p:stCondLst>
                                    <p:cond delay="0"/>
                                  </p:stCondLst>
                                  <p:childTnLst>
                                    <p:set>
                                      <p:cBhvr>
                                        <p:cTn id="42" dur="1" fill="hold">
                                          <p:stCondLst>
                                            <p:cond delay="0"/>
                                          </p:stCondLst>
                                        </p:cTn>
                                        <p:tgtEl>
                                          <p:spTgt spid="17428"/>
                                        </p:tgtEl>
                                        <p:attrNameLst>
                                          <p:attrName>style.visibility</p:attrName>
                                        </p:attrNameLst>
                                      </p:cBhvr>
                                      <p:to>
                                        <p:strVal val="visible"/>
                                      </p:to>
                                    </p:set>
                                    <p:animEffect transition="in" filter="blinds(horizontal)">
                                      <p:cBhvr>
                                        <p:cTn id="43" dur="500"/>
                                        <p:tgtEl>
                                          <p:spTgt spid="17428"/>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762000"/>
          </a:xfrm>
        </p:spPr>
        <p:txBody>
          <a:bodyPr/>
          <a:lstStyle/>
          <a:p>
            <a:pPr algn="l">
              <a:defRPr/>
            </a:pPr>
            <a:r>
              <a:rPr lang="en-US" sz="4400" dirty="0" smtClean="0"/>
              <a:t>Managing data</a:t>
            </a:r>
            <a:endParaRPr lang="en-US" sz="4400" dirty="0"/>
          </a:p>
        </p:txBody>
      </p:sp>
      <p:sp>
        <p:nvSpPr>
          <p:cNvPr id="5" name="Text Placeholder 10"/>
          <p:cNvSpPr txBox="1">
            <a:spLocks/>
          </p:cNvSpPr>
          <p:nvPr/>
        </p:nvSpPr>
        <p:spPr>
          <a:xfrm>
            <a:off x="4163706" y="5059331"/>
            <a:ext cx="4571998" cy="439737"/>
          </a:xfrm>
          <a:prstGeom prst="rect">
            <a:avLst/>
          </a:prstGeom>
        </p:spPr>
        <p:txBody>
          <a:bodyPr/>
          <a:lstStyle/>
          <a:p>
            <a:pPr marL="320040" indent="-320040" algn="ctr" fontAlgn="auto">
              <a:spcBef>
                <a:spcPts val="700"/>
              </a:spcBef>
              <a:spcAft>
                <a:spcPts val="0"/>
              </a:spcAft>
              <a:buClr>
                <a:schemeClr val="accent2"/>
              </a:buClr>
              <a:buSzPct val="60000"/>
              <a:defRPr/>
            </a:pPr>
            <a:r>
              <a:rPr lang="en-US" sz="2400" dirty="0">
                <a:latin typeface="Arial" pitchFamily="34" charset="0"/>
                <a:ea typeface="+mn-ea"/>
                <a:cs typeface="Arial" pitchFamily="34" charset="0"/>
              </a:rPr>
              <a:t>Local </a:t>
            </a:r>
            <a:r>
              <a:rPr lang="en-US" sz="2400" dirty="0" smtClean="0">
                <a:latin typeface="Arial" pitchFamily="34" charset="0"/>
                <a:ea typeface="+mn-ea"/>
                <a:cs typeface="Arial" pitchFamily="34" charset="0"/>
              </a:rPr>
              <a:t>Memory Aware </a:t>
            </a:r>
            <a:r>
              <a:rPr lang="en-US" sz="2400" dirty="0">
                <a:latin typeface="Arial" pitchFamily="34" charset="0"/>
                <a:ea typeface="+mn-ea"/>
                <a:cs typeface="Arial" pitchFamily="34" charset="0"/>
              </a:rPr>
              <a:t>Code</a:t>
            </a:r>
          </a:p>
        </p:txBody>
      </p:sp>
      <p:sp>
        <p:nvSpPr>
          <p:cNvPr id="6" name="Text Placeholder 8"/>
          <p:cNvSpPr txBox="1">
            <a:spLocks/>
          </p:cNvSpPr>
          <p:nvPr/>
        </p:nvSpPr>
        <p:spPr>
          <a:xfrm>
            <a:off x="487470" y="5050808"/>
            <a:ext cx="3124200" cy="448260"/>
          </a:xfrm>
          <a:prstGeom prst="rect">
            <a:avLst/>
          </a:prstGeom>
        </p:spPr>
        <p:txBody>
          <a:bodyPr/>
          <a:lstStyle/>
          <a:p>
            <a:pPr marL="320040" indent="-320040" algn="ctr" fontAlgn="auto">
              <a:spcBef>
                <a:spcPts val="700"/>
              </a:spcBef>
              <a:spcAft>
                <a:spcPts val="0"/>
              </a:spcAft>
              <a:buClr>
                <a:schemeClr val="accent2"/>
              </a:buClr>
              <a:buSzPct val="60000"/>
              <a:defRPr/>
            </a:pPr>
            <a:r>
              <a:rPr lang="en-US" sz="2400" dirty="0">
                <a:latin typeface="Arial" pitchFamily="34" charset="0"/>
                <a:ea typeface="+mn-ea"/>
                <a:cs typeface="Arial" pitchFamily="34" charset="0"/>
              </a:rPr>
              <a:t>Original Code</a:t>
            </a:r>
          </a:p>
        </p:txBody>
      </p:sp>
      <p:sp>
        <p:nvSpPr>
          <p:cNvPr id="7" name="TextBox 6"/>
          <p:cNvSpPr txBox="1">
            <a:spLocks noChangeArrowheads="1"/>
          </p:cNvSpPr>
          <p:nvPr/>
        </p:nvSpPr>
        <p:spPr bwMode="auto">
          <a:xfrm>
            <a:off x="578020" y="1178256"/>
            <a:ext cx="2943100" cy="293654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r>
              <a:rPr lang="en-US" altLang="zh-CN" sz="2200" dirty="0">
                <a:solidFill>
                  <a:schemeClr val="tx1"/>
                </a:solidFill>
                <a:latin typeface="Arial" pitchFamily="34" charset="0"/>
                <a:cs typeface="Arial" pitchFamily="34" charset="0"/>
              </a:rPr>
              <a:t>int</a:t>
            </a:r>
            <a:r>
              <a:rPr lang="en-US" altLang="zh-CN" sz="2200" dirty="0">
                <a:solidFill>
                  <a:srgbClr val="000099"/>
                </a:solidFill>
                <a:latin typeface="Arial" pitchFamily="34" charset="0"/>
                <a:cs typeface="Arial" pitchFamily="34" charset="0"/>
              </a:rPr>
              <a:t> global;</a:t>
            </a:r>
          </a:p>
          <a:p>
            <a:endParaRPr lang="en-US" altLang="zh-CN" sz="2200" dirty="0">
              <a:latin typeface="Arial" pitchFamily="34" charset="0"/>
              <a:cs typeface="Arial" pitchFamily="34" charset="0"/>
            </a:endParaRPr>
          </a:p>
          <a:p>
            <a:r>
              <a:rPr lang="en-US" altLang="zh-CN" sz="2200" dirty="0" smtClean="0">
                <a:latin typeface="Arial" pitchFamily="34" charset="0"/>
                <a:cs typeface="Arial" pitchFamily="34" charset="0"/>
              </a:rPr>
              <a:t>f1(){</a:t>
            </a:r>
            <a:endParaRPr lang="en-US" altLang="zh-CN" sz="2200" dirty="0">
              <a:latin typeface="Arial" pitchFamily="34" charset="0"/>
              <a:cs typeface="Arial" pitchFamily="34" charset="0"/>
            </a:endParaRPr>
          </a:p>
          <a:p>
            <a:r>
              <a:rPr lang="en-US" altLang="zh-CN" sz="2200" dirty="0">
                <a:latin typeface="Arial" pitchFamily="34" charset="0"/>
                <a:cs typeface="Arial" pitchFamily="34" charset="0"/>
              </a:rPr>
              <a:t>  int </a:t>
            </a:r>
            <a:r>
              <a:rPr lang="en-US" altLang="zh-CN" sz="2200" dirty="0" err="1">
                <a:latin typeface="Arial" pitchFamily="34" charset="0"/>
                <a:cs typeface="Arial" pitchFamily="34" charset="0"/>
              </a:rPr>
              <a:t>a,b</a:t>
            </a:r>
            <a:r>
              <a:rPr lang="en-US" altLang="zh-CN" sz="2200" dirty="0">
                <a:latin typeface="Arial" pitchFamily="34" charset="0"/>
                <a:cs typeface="Arial" pitchFamily="34" charset="0"/>
              </a:rPr>
              <a:t>;</a:t>
            </a:r>
          </a:p>
          <a:p>
            <a:r>
              <a:rPr lang="en-US" altLang="zh-CN" sz="2200" dirty="0">
                <a:latin typeface="Arial" pitchFamily="34" charset="0"/>
                <a:cs typeface="Arial" pitchFamily="34" charset="0"/>
              </a:rPr>
              <a:t>  </a:t>
            </a:r>
            <a:r>
              <a:rPr lang="en-US" altLang="zh-CN" sz="2200" dirty="0">
                <a:solidFill>
                  <a:srgbClr val="000099"/>
                </a:solidFill>
                <a:latin typeface="Arial" pitchFamily="34" charset="0"/>
                <a:cs typeface="Arial" pitchFamily="34" charset="0"/>
              </a:rPr>
              <a:t>global</a:t>
            </a:r>
            <a:r>
              <a:rPr lang="en-US" altLang="zh-CN" sz="2200" dirty="0">
                <a:latin typeface="Arial" pitchFamily="34" charset="0"/>
                <a:cs typeface="Arial" pitchFamily="34" charset="0"/>
              </a:rPr>
              <a:t> = a + b</a:t>
            </a:r>
            <a:r>
              <a:rPr lang="en-US" altLang="zh-CN" sz="2200" dirty="0" smtClean="0">
                <a:latin typeface="Arial" pitchFamily="34" charset="0"/>
                <a:cs typeface="Arial" pitchFamily="34" charset="0"/>
              </a:rPr>
              <a:t>;</a:t>
            </a:r>
          </a:p>
          <a:p>
            <a:endParaRPr lang="en-US" altLang="zh-CN" sz="2200" dirty="0" smtClean="0">
              <a:latin typeface="Arial" pitchFamily="34" charset="0"/>
              <a:cs typeface="Arial" pitchFamily="34" charset="0"/>
            </a:endParaRPr>
          </a:p>
          <a:p>
            <a:r>
              <a:rPr lang="en-US" altLang="zh-CN" sz="2200" dirty="0" smtClean="0">
                <a:latin typeface="Arial" pitchFamily="34" charset="0"/>
                <a:cs typeface="Arial" pitchFamily="34" charset="0"/>
              </a:rPr>
              <a:t>  f2();  </a:t>
            </a:r>
            <a:endParaRPr lang="en-US" altLang="zh-CN" sz="2200" dirty="0">
              <a:latin typeface="Arial" pitchFamily="34" charset="0"/>
              <a:cs typeface="Arial" pitchFamily="34" charset="0"/>
            </a:endParaRPr>
          </a:p>
          <a:p>
            <a:r>
              <a:rPr lang="en-US" altLang="zh-CN" sz="2200" dirty="0" smtClean="0">
                <a:latin typeface="Arial" pitchFamily="34" charset="0"/>
                <a:cs typeface="Arial" pitchFamily="34" charset="0"/>
              </a:rPr>
              <a:t>}</a:t>
            </a:r>
          </a:p>
          <a:p>
            <a:endParaRPr lang="en-US" altLang="zh-CN" sz="2400" dirty="0" smtClean="0">
              <a:latin typeface="Arial" pitchFamily="34" charset="0"/>
              <a:cs typeface="Arial" pitchFamily="34" charset="0"/>
            </a:endParaRPr>
          </a:p>
          <a:p>
            <a:r>
              <a:rPr lang="en-US" altLang="zh-CN" sz="2400" dirty="0" smtClean="0">
                <a:latin typeface="Arial" pitchFamily="34" charset="0"/>
                <a:cs typeface="Arial" pitchFamily="34" charset="0"/>
              </a:rPr>
              <a:t> </a:t>
            </a:r>
          </a:p>
          <a:p>
            <a:endParaRPr lang="en-US" altLang="zh-CN" sz="2400" dirty="0" smtClean="0">
              <a:latin typeface="Arial" pitchFamily="34" charset="0"/>
              <a:cs typeface="Arial" pitchFamily="34" charset="0"/>
            </a:endParaRPr>
          </a:p>
          <a:p>
            <a:endParaRPr lang="en-US" altLang="zh-CN" sz="2400" dirty="0">
              <a:latin typeface="Arial" pitchFamily="34" charset="0"/>
              <a:cs typeface="Arial" pitchFamily="34" charset="0"/>
            </a:endParaRPr>
          </a:p>
        </p:txBody>
      </p:sp>
      <p:sp>
        <p:nvSpPr>
          <p:cNvPr id="8" name="TextBox 7"/>
          <p:cNvSpPr txBox="1">
            <a:spLocks noChangeArrowheads="1"/>
          </p:cNvSpPr>
          <p:nvPr/>
        </p:nvSpPr>
        <p:spPr bwMode="auto">
          <a:xfrm>
            <a:off x="4239905" y="1178256"/>
            <a:ext cx="4419600" cy="385094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r>
              <a:rPr lang="en-US" altLang="zh-CN" sz="2200" dirty="0">
                <a:solidFill>
                  <a:schemeClr val="tx1"/>
                </a:solidFill>
                <a:latin typeface="Arial" pitchFamily="34" charset="0"/>
                <a:cs typeface="Arial" pitchFamily="34" charset="0"/>
              </a:rPr>
              <a:t>int</a:t>
            </a:r>
            <a:r>
              <a:rPr lang="en-US" altLang="zh-CN" sz="2200" dirty="0">
                <a:solidFill>
                  <a:srgbClr val="000099"/>
                </a:solidFill>
                <a:latin typeface="Arial" pitchFamily="34" charset="0"/>
                <a:cs typeface="Arial" pitchFamily="34" charset="0"/>
              </a:rPr>
              <a:t> global;</a:t>
            </a:r>
          </a:p>
          <a:p>
            <a:endParaRPr lang="en-US" altLang="zh-CN" sz="2200" dirty="0">
              <a:latin typeface="Arial" pitchFamily="34" charset="0"/>
              <a:cs typeface="Arial" pitchFamily="34" charset="0"/>
            </a:endParaRPr>
          </a:p>
          <a:p>
            <a:r>
              <a:rPr lang="en-US" altLang="zh-CN" sz="2200" dirty="0">
                <a:latin typeface="Arial" pitchFamily="34" charset="0"/>
                <a:cs typeface="Arial" pitchFamily="34" charset="0"/>
              </a:rPr>
              <a:t>f1(){</a:t>
            </a:r>
          </a:p>
          <a:p>
            <a:r>
              <a:rPr lang="en-US" altLang="zh-CN" sz="2200" dirty="0">
                <a:latin typeface="Arial" pitchFamily="34" charset="0"/>
                <a:cs typeface="Arial" pitchFamily="34" charset="0"/>
              </a:rPr>
              <a:t>  int </a:t>
            </a:r>
            <a:r>
              <a:rPr lang="en-US" altLang="zh-CN" sz="2200" dirty="0" err="1">
                <a:latin typeface="Arial" pitchFamily="34" charset="0"/>
                <a:cs typeface="Arial" pitchFamily="34" charset="0"/>
              </a:rPr>
              <a:t>a,b</a:t>
            </a:r>
            <a:r>
              <a:rPr lang="en-US" altLang="zh-CN" sz="2200" dirty="0">
                <a:latin typeface="Arial" pitchFamily="34" charset="0"/>
                <a:cs typeface="Arial" pitchFamily="34" charset="0"/>
              </a:rPr>
              <a:t>;</a:t>
            </a:r>
          </a:p>
          <a:p>
            <a:r>
              <a:rPr lang="en-US" altLang="zh-CN" sz="2200" dirty="0">
                <a:latin typeface="Arial" pitchFamily="34" charset="0"/>
                <a:cs typeface="Arial" pitchFamily="34" charset="0"/>
              </a:rPr>
              <a:t>  </a:t>
            </a:r>
            <a:r>
              <a:rPr lang="en-US" altLang="zh-CN" sz="2200" dirty="0" err="1">
                <a:solidFill>
                  <a:srgbClr val="FF0000"/>
                </a:solidFill>
                <a:latin typeface="Arial" pitchFamily="34" charset="0"/>
                <a:cs typeface="Arial" pitchFamily="34" charset="0"/>
              </a:rPr>
              <a:t>DMA.fetch</a:t>
            </a:r>
            <a:r>
              <a:rPr lang="en-US" altLang="zh-CN" sz="2200" dirty="0">
                <a:solidFill>
                  <a:srgbClr val="FF0000"/>
                </a:solidFill>
                <a:latin typeface="Arial" pitchFamily="34" charset="0"/>
                <a:cs typeface="Arial" pitchFamily="34" charset="0"/>
              </a:rPr>
              <a:t>(global</a:t>
            </a:r>
            <a:r>
              <a:rPr lang="en-US" altLang="zh-CN" sz="2200" dirty="0" smtClean="0">
                <a:solidFill>
                  <a:srgbClr val="FF0000"/>
                </a:solidFill>
                <a:latin typeface="Arial" pitchFamily="34" charset="0"/>
                <a:cs typeface="Arial" pitchFamily="34" charset="0"/>
              </a:rPr>
              <a:t>)</a:t>
            </a:r>
            <a:endParaRPr lang="en-US" altLang="zh-CN" sz="2200" dirty="0">
              <a:latin typeface="Arial" pitchFamily="34" charset="0"/>
              <a:cs typeface="Arial" pitchFamily="34" charset="0"/>
            </a:endParaRPr>
          </a:p>
          <a:p>
            <a:r>
              <a:rPr lang="en-US" altLang="zh-CN" sz="2200" dirty="0">
                <a:latin typeface="Arial" pitchFamily="34" charset="0"/>
                <a:cs typeface="Arial" pitchFamily="34" charset="0"/>
              </a:rPr>
              <a:t>  </a:t>
            </a:r>
            <a:r>
              <a:rPr lang="en-US" altLang="zh-CN" sz="2200" dirty="0">
                <a:solidFill>
                  <a:srgbClr val="000099"/>
                </a:solidFill>
                <a:latin typeface="Arial" pitchFamily="34" charset="0"/>
                <a:cs typeface="Arial" pitchFamily="34" charset="0"/>
              </a:rPr>
              <a:t>global</a:t>
            </a:r>
            <a:r>
              <a:rPr lang="en-US" altLang="zh-CN" sz="2200" dirty="0">
                <a:latin typeface="Arial" pitchFamily="34" charset="0"/>
                <a:cs typeface="Arial" pitchFamily="34" charset="0"/>
              </a:rPr>
              <a:t> = a + b;</a:t>
            </a:r>
          </a:p>
          <a:p>
            <a:r>
              <a:rPr lang="en-US" altLang="zh-CN" sz="2200" dirty="0">
                <a:latin typeface="Arial" pitchFamily="34" charset="0"/>
                <a:cs typeface="Arial" pitchFamily="34" charset="0"/>
              </a:rPr>
              <a:t>  </a:t>
            </a:r>
            <a:r>
              <a:rPr lang="en-US" altLang="zh-CN" sz="2200" dirty="0" err="1">
                <a:solidFill>
                  <a:srgbClr val="FF0000"/>
                </a:solidFill>
                <a:latin typeface="Arial" pitchFamily="34" charset="0"/>
                <a:cs typeface="Arial" pitchFamily="34" charset="0"/>
              </a:rPr>
              <a:t>DMA.writeback</a:t>
            </a:r>
            <a:r>
              <a:rPr lang="en-US" altLang="zh-CN" sz="2200" dirty="0">
                <a:solidFill>
                  <a:srgbClr val="FF0000"/>
                </a:solidFill>
                <a:latin typeface="Arial" pitchFamily="34" charset="0"/>
                <a:cs typeface="Arial" pitchFamily="34" charset="0"/>
              </a:rPr>
              <a:t>(global</a:t>
            </a:r>
            <a:r>
              <a:rPr lang="en-US" altLang="zh-CN" sz="2200" dirty="0" smtClean="0">
                <a:solidFill>
                  <a:srgbClr val="FF0000"/>
                </a:solidFill>
                <a:latin typeface="Arial" pitchFamily="34" charset="0"/>
                <a:cs typeface="Arial" pitchFamily="34" charset="0"/>
              </a:rPr>
              <a:t>)</a:t>
            </a:r>
            <a:endParaRPr lang="en-US" altLang="zh-CN" sz="2200" dirty="0">
              <a:latin typeface="Arial" pitchFamily="34" charset="0"/>
              <a:cs typeface="Arial" pitchFamily="34" charset="0"/>
            </a:endParaRPr>
          </a:p>
          <a:p>
            <a:r>
              <a:rPr lang="en-US" altLang="zh-CN" sz="2200" dirty="0" smtClean="0">
                <a:latin typeface="Arial" pitchFamily="34" charset="0"/>
                <a:cs typeface="Arial" pitchFamily="34" charset="0"/>
              </a:rPr>
              <a:t>  </a:t>
            </a:r>
          </a:p>
          <a:p>
            <a:r>
              <a:rPr lang="en-US" altLang="zh-CN" sz="2200" dirty="0">
                <a:latin typeface="Arial" pitchFamily="34" charset="0"/>
                <a:cs typeface="Arial" pitchFamily="34" charset="0"/>
              </a:rPr>
              <a:t> </a:t>
            </a:r>
            <a:r>
              <a:rPr lang="en-US" altLang="zh-CN" sz="2200" dirty="0" smtClean="0">
                <a:latin typeface="Arial" pitchFamily="34" charset="0"/>
                <a:cs typeface="Arial" pitchFamily="34" charset="0"/>
              </a:rPr>
              <a:t> </a:t>
            </a:r>
            <a:r>
              <a:rPr lang="en-US" altLang="zh-CN" sz="2200" dirty="0" err="1">
                <a:solidFill>
                  <a:srgbClr val="FF0000"/>
                </a:solidFill>
                <a:latin typeface="Arial" pitchFamily="34" charset="0"/>
                <a:cs typeface="Arial" pitchFamily="34" charset="0"/>
              </a:rPr>
              <a:t>DMA.fetch</a:t>
            </a:r>
            <a:r>
              <a:rPr lang="en-US" altLang="zh-CN" sz="2200" dirty="0">
                <a:solidFill>
                  <a:srgbClr val="FF0000"/>
                </a:solidFill>
                <a:latin typeface="Arial" pitchFamily="34" charset="0"/>
                <a:cs typeface="Arial" pitchFamily="34" charset="0"/>
              </a:rPr>
              <a:t>(f2</a:t>
            </a:r>
            <a:r>
              <a:rPr lang="en-US" altLang="zh-CN" sz="2200" dirty="0" smtClean="0">
                <a:solidFill>
                  <a:srgbClr val="FF0000"/>
                </a:solidFill>
                <a:latin typeface="Arial" pitchFamily="34" charset="0"/>
                <a:cs typeface="Arial" pitchFamily="34" charset="0"/>
              </a:rPr>
              <a:t>)</a:t>
            </a:r>
            <a:endParaRPr lang="en-US" altLang="zh-CN" sz="2200" dirty="0" smtClean="0">
              <a:latin typeface="Arial" pitchFamily="34" charset="0"/>
              <a:cs typeface="Arial" pitchFamily="34" charset="0"/>
            </a:endParaRPr>
          </a:p>
          <a:p>
            <a:r>
              <a:rPr lang="en-US" altLang="zh-CN" sz="2200" dirty="0" smtClean="0">
                <a:latin typeface="Arial" pitchFamily="34" charset="0"/>
                <a:cs typeface="Arial" pitchFamily="34" charset="0"/>
              </a:rPr>
              <a:t>  f2();</a:t>
            </a:r>
          </a:p>
          <a:p>
            <a:r>
              <a:rPr lang="en-US" altLang="zh-CN" sz="2200" dirty="0" smtClean="0">
                <a:latin typeface="Arial" pitchFamily="34" charset="0"/>
                <a:cs typeface="Arial" pitchFamily="34" charset="0"/>
              </a:rPr>
              <a:t>}</a:t>
            </a:r>
          </a:p>
          <a:p>
            <a:endParaRPr lang="en-US" altLang="zh-CN" sz="2400" dirty="0">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FEFC07C8-73AF-4C93-9657-3F05B2743F4C}" type="slidenum">
              <a:rPr lang="en-US" altLang="zh-CN" smtClean="0"/>
              <a:pPr/>
              <a:t>7</a:t>
            </a:fld>
            <a:endParaRPr lang="en-US" altLang="zh-CN"/>
          </a:p>
        </p:txBody>
      </p:sp>
    </p:spTree>
    <p:extLst>
      <p:ext uri="{BB962C8B-B14F-4D97-AF65-F5344CB8AC3E}">
        <p14:creationId xmlns:p14="http://schemas.microsoft.com/office/powerpoint/2010/main" val="381749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762000"/>
          </a:xfrm>
        </p:spPr>
        <p:txBody>
          <a:bodyPr/>
          <a:lstStyle/>
          <a:p>
            <a:pPr algn="l">
              <a:defRPr/>
            </a:pPr>
            <a:r>
              <a:rPr lang="en-US" altLang="zh-CN" dirty="0" smtClean="0"/>
              <a:t>Vector Class Introduction</a:t>
            </a:r>
            <a:endParaRPr altLang="zh-CN" dirty="0" smtClean="0"/>
          </a:p>
        </p:txBody>
      </p:sp>
      <p:grpSp>
        <p:nvGrpSpPr>
          <p:cNvPr id="5" name="Group 4"/>
          <p:cNvGrpSpPr/>
          <p:nvPr/>
        </p:nvGrpSpPr>
        <p:grpSpPr>
          <a:xfrm>
            <a:off x="609600" y="5410200"/>
            <a:ext cx="7924800" cy="615976"/>
            <a:chOff x="990600" y="5666096"/>
            <a:chExt cx="6781800" cy="615976"/>
          </a:xfrm>
        </p:grpSpPr>
        <p:sp>
          <p:nvSpPr>
            <p:cNvPr id="3" name="Rounded Rectangle 2"/>
            <p:cNvSpPr/>
            <p:nvPr/>
          </p:nvSpPr>
          <p:spPr>
            <a:xfrm>
              <a:off x="990600" y="5666096"/>
              <a:ext cx="6781800" cy="61597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内容占位符 3"/>
            <p:cNvSpPr txBox="1">
              <a:spLocks/>
            </p:cNvSpPr>
            <p:nvPr/>
          </p:nvSpPr>
          <p:spPr bwMode="auto">
            <a:xfrm>
              <a:off x="1284023" y="5744568"/>
              <a:ext cx="6357957" cy="5102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just" rtl="0" eaLnBrk="0" fontAlgn="base" hangingPunct="0">
                <a:spcBef>
                  <a:spcPct val="20000"/>
                </a:spcBef>
                <a:spcAft>
                  <a:spcPct val="0"/>
                </a:spcAft>
                <a:buChar char="–"/>
                <a:defRPr sz="2800">
                  <a:solidFill>
                    <a:srgbClr val="000099"/>
                  </a:solidFill>
                  <a:latin typeface="+mn-lt"/>
                  <a:ea typeface="+mn-ea"/>
                </a:defRPr>
              </a:lvl2pPr>
              <a:lvl3pPr marL="1143000" indent="-228600" algn="just" rtl="0" eaLnBrk="0" fontAlgn="base" hangingPunct="0">
                <a:spcBef>
                  <a:spcPct val="20000"/>
                </a:spcBef>
                <a:spcAft>
                  <a:spcPct val="0"/>
                </a:spcAft>
                <a:buChar char="•"/>
                <a:defRPr sz="2400">
                  <a:solidFill>
                    <a:srgbClr val="CC3300"/>
                  </a:solidFill>
                  <a:latin typeface="+mn-lt"/>
                  <a:ea typeface="+mn-ea"/>
                </a:defRPr>
              </a:lvl3pPr>
              <a:lvl4pPr marL="1600200" indent="-228600" algn="just" rtl="0" eaLnBrk="0" fontAlgn="base" hangingPunct="0">
                <a:spcBef>
                  <a:spcPct val="20000"/>
                </a:spcBef>
                <a:spcAft>
                  <a:spcPct val="0"/>
                </a:spcAft>
                <a:buChar char="–"/>
                <a:defRPr sz="2000">
                  <a:solidFill>
                    <a:srgbClr val="006600"/>
                  </a:solidFill>
                  <a:latin typeface="+mn-lt"/>
                  <a:ea typeface="+mn-ea"/>
                </a:defRPr>
              </a:lvl4pPr>
              <a:lvl5pPr marL="2057400" indent="-228600" algn="just"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114300" indent="0" algn="l">
                <a:buNone/>
              </a:pPr>
              <a:r>
                <a:rPr lang="en-US" sz="2400" dirty="0" smtClean="0">
                  <a:solidFill>
                    <a:srgbClr val="FF0000"/>
                  </a:solidFill>
                  <a:latin typeface="Arial" pitchFamily="34" charset="0"/>
                  <a:cs typeface="Arial" pitchFamily="34" charset="0"/>
                </a:rPr>
                <a:t>Vector Class </a:t>
              </a:r>
              <a:r>
                <a:rPr lang="en-US" sz="2400" dirty="0">
                  <a:solidFill>
                    <a:srgbClr val="FF0000"/>
                  </a:solidFill>
                  <a:latin typeface="Arial" pitchFamily="34" charset="0"/>
                  <a:cs typeface="Arial" pitchFamily="34" charset="0"/>
                </a:rPr>
                <a:t>is widely used library for </a:t>
              </a:r>
              <a:r>
                <a:rPr lang="en-US" sz="2400" dirty="0" smtClean="0">
                  <a:solidFill>
                    <a:srgbClr val="FF0000"/>
                  </a:solidFill>
                  <a:latin typeface="Arial" pitchFamily="34" charset="0"/>
                  <a:cs typeface="Arial" pitchFamily="34" charset="0"/>
                </a:rPr>
                <a:t>programming!</a:t>
              </a:r>
              <a:endParaRPr lang="en-US" sz="2400" dirty="0">
                <a:solidFill>
                  <a:srgbClr val="FF0000"/>
                </a:solidFill>
                <a:latin typeface="Arial" pitchFamily="34" charset="0"/>
                <a:cs typeface="Arial" pitchFamily="34" charset="0"/>
              </a:endParaRPr>
            </a:p>
          </p:txBody>
        </p:sp>
      </p:grpSp>
      <p:sp>
        <p:nvSpPr>
          <p:cNvPr id="2" name="Slide Number Placeholder 1"/>
          <p:cNvSpPr>
            <a:spLocks noGrp="1"/>
          </p:cNvSpPr>
          <p:nvPr>
            <p:ph type="sldNum" sz="quarter" idx="12"/>
          </p:nvPr>
        </p:nvSpPr>
        <p:spPr/>
        <p:txBody>
          <a:bodyPr/>
          <a:lstStyle/>
          <a:p>
            <a:fld id="{FEFC07C8-73AF-4C93-9657-3F05B2743F4C}" type="slidenum">
              <a:rPr lang="en-US" altLang="zh-CN" smtClean="0"/>
              <a:pPr/>
              <a:t>8</a:t>
            </a:fld>
            <a:endParaRPr lang="en-US" altLang="zh-CN"/>
          </a:p>
        </p:txBody>
      </p:sp>
      <p:sp>
        <p:nvSpPr>
          <p:cNvPr id="8" name="Content Placeholder 2"/>
          <p:cNvSpPr>
            <a:spLocks noGrp="1"/>
          </p:cNvSpPr>
          <p:nvPr>
            <p:ph idx="1"/>
          </p:nvPr>
        </p:nvSpPr>
        <p:spPr>
          <a:xfrm>
            <a:off x="228600" y="941696"/>
            <a:ext cx="8763000" cy="4267200"/>
          </a:xfrm>
        </p:spPr>
        <p:txBody>
          <a:bodyPr>
            <a:normAutofit/>
          </a:bodyPr>
          <a:lstStyle/>
          <a:p>
            <a:r>
              <a:rPr lang="en-US" altLang="zh-CN" sz="2400" dirty="0" smtClean="0">
                <a:latin typeface="Arial" pitchFamily="34" charset="0"/>
                <a:ea typeface="宋体" pitchFamily="2" charset="-122"/>
                <a:cs typeface="Arial" pitchFamily="34" charset="0"/>
              </a:rPr>
              <a:t>One of classes in </a:t>
            </a:r>
            <a:r>
              <a:rPr lang="en-US" sz="2400" dirty="0">
                <a:latin typeface="Arial" pitchFamily="34" charset="0"/>
                <a:cs typeface="Arial" pitchFamily="34" charset="0"/>
              </a:rPr>
              <a:t>Standard Template Library(STL) for C++</a:t>
            </a:r>
          </a:p>
          <a:p>
            <a:pPr eaLnBrk="1" hangingPunct="1"/>
            <a:r>
              <a:rPr lang="en-US" altLang="zh-CN" sz="2400" dirty="0" smtClean="0">
                <a:latin typeface="Arial" pitchFamily="34" charset="0"/>
                <a:ea typeface="宋体" pitchFamily="2" charset="-122"/>
                <a:cs typeface="Arial" pitchFamily="34" charset="0"/>
              </a:rPr>
              <a:t>Implemented as dynamic arrays, sequential container</a:t>
            </a:r>
          </a:p>
          <a:p>
            <a:r>
              <a:rPr lang="en-US" altLang="zh-CN" sz="2400" dirty="0" smtClean="0">
                <a:latin typeface="Arial" pitchFamily="34" charset="0"/>
                <a:ea typeface="宋体" pitchFamily="2" charset="-122"/>
                <a:cs typeface="Arial" pitchFamily="34" charset="0"/>
              </a:rPr>
              <a:t>Elements </a:t>
            </a:r>
            <a:r>
              <a:rPr lang="en-US" sz="2400" dirty="0">
                <a:latin typeface="Arial" pitchFamily="34" charset="0"/>
                <a:cs typeface="Arial" pitchFamily="34" charset="0"/>
              </a:rPr>
              <a:t>stored in contiguous storage </a:t>
            </a:r>
            <a:r>
              <a:rPr lang="en-US" sz="2400" dirty="0" smtClean="0">
                <a:latin typeface="Arial" pitchFamily="34" charset="0"/>
                <a:cs typeface="Arial" pitchFamily="34" charset="0"/>
              </a:rPr>
              <a:t>locations</a:t>
            </a:r>
          </a:p>
          <a:p>
            <a:pPr lvl="1"/>
            <a:r>
              <a:rPr lang="en-US" altLang="zh-CN" sz="2000" dirty="0" smtClean="0">
                <a:latin typeface="Arial" pitchFamily="34" charset="0"/>
                <a:cs typeface="Arial" pitchFamily="34" charset="0"/>
              </a:rPr>
              <a:t>Can be </a:t>
            </a:r>
            <a:r>
              <a:rPr lang="en-US" sz="2000" dirty="0" smtClean="0">
                <a:latin typeface="Arial" pitchFamily="34" charset="0"/>
                <a:cs typeface="Arial" pitchFamily="34" charset="0"/>
              </a:rPr>
              <a:t>accessed </a:t>
            </a:r>
            <a:r>
              <a:rPr lang="en-US" sz="2000" dirty="0">
                <a:latin typeface="Arial" pitchFamily="34" charset="0"/>
                <a:cs typeface="Arial" pitchFamily="34" charset="0"/>
              </a:rPr>
              <a:t>by using iterators or offsets on regular pointers to </a:t>
            </a:r>
            <a:r>
              <a:rPr lang="en-US" sz="2000" dirty="0" smtClean="0">
                <a:latin typeface="Arial" pitchFamily="34" charset="0"/>
                <a:cs typeface="Arial" pitchFamily="34" charset="0"/>
              </a:rPr>
              <a:t>elements</a:t>
            </a:r>
            <a:endParaRPr lang="en-US" altLang="zh-CN" sz="2000" dirty="0">
              <a:latin typeface="Arial" pitchFamily="34" charset="0"/>
              <a:cs typeface="Arial" pitchFamily="34" charset="0"/>
            </a:endParaRPr>
          </a:p>
          <a:p>
            <a:pPr eaLnBrk="1" hangingPunct="1"/>
            <a:r>
              <a:rPr lang="en-US" altLang="zh-CN" sz="2400" dirty="0" smtClean="0">
                <a:latin typeface="Arial" pitchFamily="34" charset="0"/>
                <a:ea typeface="宋体" pitchFamily="2" charset="-122"/>
                <a:cs typeface="Arial" pitchFamily="34" charset="0"/>
              </a:rPr>
              <a:t>Compared to arrays:</a:t>
            </a:r>
          </a:p>
          <a:p>
            <a:pPr lvl="1"/>
            <a:r>
              <a:rPr lang="en-US" sz="2000" dirty="0">
                <a:latin typeface="Arial" pitchFamily="34" charset="0"/>
                <a:cs typeface="Arial" pitchFamily="34" charset="0"/>
              </a:rPr>
              <a:t>Vector have the ability to be easily resized</a:t>
            </a:r>
          </a:p>
          <a:p>
            <a:pPr lvl="1"/>
            <a:r>
              <a:rPr lang="en-US" sz="2000" dirty="0">
                <a:latin typeface="Arial" pitchFamily="34" charset="0"/>
                <a:cs typeface="Arial" pitchFamily="34" charset="0"/>
              </a:rPr>
              <a:t>Capacity increase and decrease is handled automatically</a:t>
            </a:r>
          </a:p>
          <a:p>
            <a:pPr lvl="1"/>
            <a:r>
              <a:rPr lang="en-US" sz="2000" dirty="0">
                <a:latin typeface="Arial" pitchFamily="34" charset="0"/>
                <a:cs typeface="Arial" pitchFamily="34" charset="0"/>
              </a:rPr>
              <a:t>They usually consume more memory than arrays when their capacity is handled automatically</a:t>
            </a:r>
          </a:p>
          <a:p>
            <a:pPr lvl="2"/>
            <a:r>
              <a:rPr lang="en-US" altLang="zh-CN" sz="1800" dirty="0" smtClean="0">
                <a:latin typeface="Arial" pitchFamily="34" charset="0"/>
                <a:ea typeface="宋体" pitchFamily="2" charset="-122"/>
                <a:cs typeface="Arial" pitchFamily="34" charset="0"/>
              </a:rPr>
              <a:t>This is in order to accommodate extra storage space for future </a:t>
            </a:r>
            <a:r>
              <a:rPr lang="en-US" altLang="zh-CN" sz="1800" dirty="0" err="1" smtClean="0">
                <a:latin typeface="Arial" pitchFamily="34" charset="0"/>
                <a:ea typeface="宋体" pitchFamily="2" charset="-122"/>
                <a:cs typeface="Arial" pitchFamily="34" charset="0"/>
              </a:rPr>
              <a:t>grownth</a:t>
            </a:r>
            <a:endParaRPr lang="en-US" altLang="zh-CN" sz="1800" dirty="0" smtClean="0">
              <a:latin typeface="Arial" pitchFamily="34" charset="0"/>
              <a:ea typeface="宋体" pitchFamily="2" charset="-122"/>
              <a:cs typeface="Arial" pitchFamily="34" charset="0"/>
            </a:endParaRPr>
          </a:p>
        </p:txBody>
      </p:sp>
    </p:spTree>
    <p:extLst>
      <p:ext uri="{BB962C8B-B14F-4D97-AF65-F5344CB8AC3E}">
        <p14:creationId xmlns:p14="http://schemas.microsoft.com/office/powerpoint/2010/main" val="1209019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762000"/>
          </a:xfrm>
        </p:spPr>
        <p:txBody>
          <a:bodyPr/>
          <a:lstStyle/>
          <a:p>
            <a:pPr algn="l">
              <a:defRPr/>
            </a:pPr>
            <a:r>
              <a:rPr lang="en-US" altLang="zh-CN" dirty="0" smtClean="0"/>
              <a:t>Vector Class </a:t>
            </a:r>
            <a:r>
              <a:rPr altLang="zh-CN" dirty="0" smtClean="0"/>
              <a:t>Management</a:t>
            </a:r>
          </a:p>
        </p:txBody>
      </p:sp>
      <p:sp>
        <p:nvSpPr>
          <p:cNvPr id="23" name="矩形 33"/>
          <p:cNvSpPr>
            <a:spLocks noChangeArrowheads="1"/>
          </p:cNvSpPr>
          <p:nvPr/>
        </p:nvSpPr>
        <p:spPr bwMode="auto">
          <a:xfrm>
            <a:off x="1219200" y="3480596"/>
            <a:ext cx="2954806" cy="1477328"/>
          </a:xfrm>
          <a:prstGeom prst="rect">
            <a:avLst/>
          </a:prstGeom>
          <a:solidFill>
            <a:schemeClr val="lt1"/>
          </a:solidFill>
          <a:ln w="25400">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latin typeface="Arial" pitchFamily="34" charset="0"/>
                <a:cs typeface="Arial" pitchFamily="34" charset="0"/>
              </a:rPr>
              <a:t>main() {</a:t>
            </a:r>
          </a:p>
          <a:p>
            <a:r>
              <a:rPr lang="en-US" b="1" dirty="0" smtClean="0">
                <a:latin typeface="Arial" pitchFamily="34" charset="0"/>
                <a:cs typeface="Arial" pitchFamily="34" charset="0"/>
              </a:rPr>
              <a:t>     vector&lt;</a:t>
            </a:r>
            <a:r>
              <a:rPr lang="en-US" b="1" dirty="0" err="1" smtClean="0">
                <a:latin typeface="Arial" pitchFamily="34" charset="0"/>
                <a:cs typeface="Arial" pitchFamily="34" charset="0"/>
              </a:rPr>
              <a:t>int</a:t>
            </a:r>
            <a:r>
              <a:rPr lang="en-US" b="1" dirty="0">
                <a:latin typeface="Arial" pitchFamily="34" charset="0"/>
                <a:cs typeface="Arial" pitchFamily="34" charset="0"/>
              </a:rPr>
              <a:t>&gt; </a:t>
            </a:r>
            <a:r>
              <a:rPr lang="en-US" b="1" dirty="0" err="1">
                <a:latin typeface="Arial" pitchFamily="34" charset="0"/>
                <a:cs typeface="Arial" pitchFamily="34" charset="0"/>
              </a:rPr>
              <a:t>vec</a:t>
            </a:r>
            <a:r>
              <a:rPr lang="en-US" b="1" dirty="0">
                <a:latin typeface="Arial" pitchFamily="34" charset="0"/>
                <a:cs typeface="Arial" pitchFamily="34" charset="0"/>
              </a:rPr>
              <a:t>;</a:t>
            </a:r>
          </a:p>
          <a:p>
            <a:r>
              <a:rPr lang="nn-NO" b="1" dirty="0" smtClean="0">
                <a:latin typeface="Arial" pitchFamily="34" charset="0"/>
                <a:cs typeface="Arial" pitchFamily="34" charset="0"/>
              </a:rPr>
              <a:t>     for(int i </a:t>
            </a:r>
            <a:r>
              <a:rPr lang="nn-NO" b="1" dirty="0">
                <a:latin typeface="Arial" pitchFamily="34" charset="0"/>
                <a:cs typeface="Arial" pitchFamily="34" charset="0"/>
              </a:rPr>
              <a:t>= </a:t>
            </a:r>
            <a:r>
              <a:rPr lang="nn-NO" b="1" dirty="0" smtClean="0">
                <a:latin typeface="Arial" pitchFamily="34" charset="0"/>
                <a:cs typeface="Arial" pitchFamily="34" charset="0"/>
              </a:rPr>
              <a:t>0; </a:t>
            </a:r>
            <a:r>
              <a:rPr lang="nn-NO" b="1" dirty="0">
                <a:latin typeface="Arial" pitchFamily="34" charset="0"/>
                <a:cs typeface="Arial" pitchFamily="34" charset="0"/>
              </a:rPr>
              <a:t>i &lt; </a:t>
            </a:r>
            <a:r>
              <a:rPr lang="nn-NO" b="1" dirty="0" smtClean="0">
                <a:latin typeface="Arial" pitchFamily="34" charset="0"/>
                <a:cs typeface="Arial" pitchFamily="34" charset="0"/>
              </a:rPr>
              <a:t>N; </a:t>
            </a:r>
            <a:r>
              <a:rPr lang="nn-NO" b="1" dirty="0">
                <a:latin typeface="Arial" pitchFamily="34" charset="0"/>
                <a:cs typeface="Arial" pitchFamily="34" charset="0"/>
              </a:rPr>
              <a:t>i++)</a:t>
            </a:r>
          </a:p>
          <a:p>
            <a:r>
              <a:rPr lang="en-US" b="1" dirty="0" smtClean="0">
                <a:latin typeface="Arial" pitchFamily="34" charset="0"/>
                <a:cs typeface="Arial" pitchFamily="34" charset="0"/>
              </a:rPr>
              <a:t>         </a:t>
            </a:r>
            <a:r>
              <a:rPr lang="en-US" b="1" dirty="0" err="1" smtClean="0">
                <a:latin typeface="Arial" pitchFamily="34" charset="0"/>
                <a:cs typeface="Arial" pitchFamily="34" charset="0"/>
              </a:rPr>
              <a:t>vec.push</a:t>
            </a:r>
            <a:r>
              <a:rPr lang="en-US" b="1" dirty="0" smtClean="0">
                <a:latin typeface="Arial" pitchFamily="34" charset="0"/>
                <a:cs typeface="Arial" pitchFamily="34" charset="0"/>
              </a:rPr>
              <a:t> </a:t>
            </a:r>
            <a:r>
              <a:rPr lang="en-US" b="1" dirty="0">
                <a:latin typeface="Arial" pitchFamily="34" charset="0"/>
                <a:cs typeface="Arial" pitchFamily="34" charset="0"/>
              </a:rPr>
              <a:t>back(i);</a:t>
            </a:r>
          </a:p>
          <a:p>
            <a:r>
              <a:rPr lang="en-US" altLang="zh-CN" b="1" dirty="0">
                <a:latin typeface="Arial" pitchFamily="34" charset="0"/>
                <a:cs typeface="Arial" pitchFamily="34" charset="0"/>
              </a:rPr>
              <a:t>}</a:t>
            </a:r>
          </a:p>
        </p:txBody>
      </p:sp>
      <p:sp>
        <p:nvSpPr>
          <p:cNvPr id="24" name="TextBox 23"/>
          <p:cNvSpPr txBox="1"/>
          <p:nvPr/>
        </p:nvSpPr>
        <p:spPr>
          <a:xfrm>
            <a:off x="2052458" y="4977216"/>
            <a:ext cx="1288289" cy="369332"/>
          </a:xfrm>
          <a:prstGeom prst="rect">
            <a:avLst/>
          </a:prstGeom>
          <a:noFill/>
        </p:spPr>
        <p:txBody>
          <a:bodyPr wrap="square" rtlCol="0">
            <a:spAutoFit/>
          </a:bodyPr>
          <a:lstStyle/>
          <a:p>
            <a:pPr algn="ctr"/>
            <a:r>
              <a:rPr lang="en-US" b="1" dirty="0" smtClean="0">
                <a:latin typeface="Arial" pitchFamily="34" charset="0"/>
                <a:cs typeface="Arial" pitchFamily="34" charset="0"/>
              </a:rPr>
              <a:t>SPE code</a:t>
            </a:r>
            <a:endParaRPr lang="en-US" b="1" dirty="0">
              <a:latin typeface="Arial" pitchFamily="34" charset="0"/>
              <a:cs typeface="Arial" pitchFamily="34" charset="0"/>
            </a:endParaRPr>
          </a:p>
        </p:txBody>
      </p:sp>
      <p:pic>
        <p:nvPicPr>
          <p:cNvPr id="25" name="Picture 3"/>
          <p:cNvPicPr>
            <a:picLocks noChangeAspect="1" noChangeArrowheads="1"/>
          </p:cNvPicPr>
          <p:nvPr/>
        </p:nvPicPr>
        <p:blipFill>
          <a:blip r:embed="rId2" cstate="print"/>
          <a:srcRect/>
          <a:stretch>
            <a:fillRect/>
          </a:stretch>
        </p:blipFill>
        <p:spPr bwMode="auto">
          <a:xfrm>
            <a:off x="5563081" y="3308440"/>
            <a:ext cx="2085971" cy="1668776"/>
          </a:xfrm>
          <a:prstGeom prst="rect">
            <a:avLst/>
          </a:prstGeom>
          <a:noFill/>
          <a:ln w="9525">
            <a:noFill/>
            <a:miter lim="800000"/>
            <a:headEnd/>
            <a:tailEnd/>
          </a:ln>
          <a:effectLst/>
        </p:spPr>
      </p:pic>
      <p:sp>
        <p:nvSpPr>
          <p:cNvPr id="26" name="TextBox 25"/>
          <p:cNvSpPr txBox="1"/>
          <p:nvPr/>
        </p:nvSpPr>
        <p:spPr>
          <a:xfrm>
            <a:off x="4380999" y="5074688"/>
            <a:ext cx="1554641" cy="338554"/>
          </a:xfrm>
          <a:prstGeom prst="rect">
            <a:avLst/>
          </a:prstGeom>
          <a:noFill/>
        </p:spPr>
        <p:txBody>
          <a:bodyPr wrap="square" rtlCol="0">
            <a:spAutoFit/>
          </a:bodyPr>
          <a:lstStyle/>
          <a:p>
            <a:r>
              <a:rPr lang="en-US" sz="1600" b="1" dirty="0" smtClean="0">
                <a:solidFill>
                  <a:srgbClr val="FF0000"/>
                </a:solidFill>
              </a:rPr>
              <a:t>Max N is 8192</a:t>
            </a:r>
            <a:endParaRPr lang="en-US" sz="1600" dirty="0">
              <a:solidFill>
                <a:srgbClr val="FF0000"/>
              </a:solidFill>
            </a:endParaRPr>
          </a:p>
        </p:txBody>
      </p:sp>
      <p:sp>
        <p:nvSpPr>
          <p:cNvPr id="27" name="线形标注 1 8"/>
          <p:cNvSpPr/>
          <p:nvPr/>
        </p:nvSpPr>
        <p:spPr>
          <a:xfrm>
            <a:off x="3260736" y="4113700"/>
            <a:ext cx="164918" cy="211348"/>
          </a:xfrm>
          <a:prstGeom prst="borderCallout1">
            <a:avLst>
              <a:gd name="adj1" fmla="val 63195"/>
              <a:gd name="adj2" fmla="val 89444"/>
              <a:gd name="adj3" fmla="val 468755"/>
              <a:gd name="adj4" fmla="val 74027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线形标注 1 9"/>
          <p:cNvSpPr/>
          <p:nvPr/>
        </p:nvSpPr>
        <p:spPr>
          <a:xfrm>
            <a:off x="6893256" y="4581989"/>
            <a:ext cx="331458" cy="268050"/>
          </a:xfrm>
          <a:prstGeom prst="borderCallout1">
            <a:avLst>
              <a:gd name="adj1" fmla="val 72083"/>
              <a:gd name="adj2" fmla="val -8333"/>
              <a:gd name="adj3" fmla="val 214300"/>
              <a:gd name="adj4" fmla="val -32725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bwMode="auto">
          <a:xfrm>
            <a:off x="7100248" y="3889174"/>
            <a:ext cx="0" cy="562266"/>
          </a:xfrm>
          <a:prstGeom prst="line">
            <a:avLst/>
          </a:prstGeom>
          <a:solidFill>
            <a:schemeClr val="accent1"/>
          </a:solidFill>
          <a:ln w="19050" cap="flat" cmpd="sng" algn="ctr">
            <a:solidFill>
              <a:srgbClr val="FF0000"/>
            </a:solidFill>
            <a:prstDash val="dash"/>
            <a:round/>
            <a:headEnd type="none" w="med" len="med"/>
            <a:tailEnd type="none" w="med" len="med"/>
          </a:ln>
          <a:effectLst/>
        </p:spPr>
      </p:cxnSp>
      <p:sp>
        <p:nvSpPr>
          <p:cNvPr id="5" name="TextBox 4"/>
          <p:cNvSpPr txBox="1"/>
          <p:nvPr/>
        </p:nvSpPr>
        <p:spPr>
          <a:xfrm>
            <a:off x="6809096" y="4531348"/>
            <a:ext cx="533400" cy="369332"/>
          </a:xfrm>
          <a:prstGeom prst="rect">
            <a:avLst/>
          </a:prstGeom>
          <a:noFill/>
        </p:spPr>
        <p:txBody>
          <a:bodyPr wrap="square" rtlCol="0">
            <a:spAutoFit/>
          </a:bodyPr>
          <a:lstStyle/>
          <a:p>
            <a:pPr algn="ctr"/>
            <a:r>
              <a:rPr lang="en-US" dirty="0" smtClean="0">
                <a:solidFill>
                  <a:srgbClr val="FF0000"/>
                </a:solidFill>
                <a:latin typeface="Arial" pitchFamily="34" charset="0"/>
                <a:cs typeface="Arial" pitchFamily="34" charset="0"/>
              </a:rPr>
              <a:t>N</a:t>
            </a:r>
            <a:r>
              <a:rPr lang="en-US" sz="1200" dirty="0" smtClean="0">
                <a:solidFill>
                  <a:srgbClr val="FF0000"/>
                </a:solidFill>
                <a:latin typeface="Arial" pitchFamily="34" charset="0"/>
                <a:cs typeface="Arial" pitchFamily="34" charset="0"/>
              </a:rPr>
              <a:t>0</a:t>
            </a:r>
            <a:endParaRPr lang="en-US" dirty="0">
              <a:solidFill>
                <a:srgbClr val="FF0000"/>
              </a:solidFill>
              <a:latin typeface="Arial" pitchFamily="34" charset="0"/>
              <a:cs typeface="Arial" pitchFamily="34" charset="0"/>
            </a:endParaRPr>
          </a:p>
        </p:txBody>
      </p:sp>
      <p:grpSp>
        <p:nvGrpSpPr>
          <p:cNvPr id="9" name="Group 8"/>
          <p:cNvGrpSpPr/>
          <p:nvPr/>
        </p:nvGrpSpPr>
        <p:grpSpPr>
          <a:xfrm>
            <a:off x="789296" y="5472752"/>
            <a:ext cx="7211704" cy="865496"/>
            <a:chOff x="789296" y="5459104"/>
            <a:chExt cx="7211704" cy="865496"/>
          </a:xfrm>
        </p:grpSpPr>
        <p:sp>
          <p:nvSpPr>
            <p:cNvPr id="8" name="Rounded Rectangle 7"/>
            <p:cNvSpPr/>
            <p:nvPr/>
          </p:nvSpPr>
          <p:spPr>
            <a:xfrm>
              <a:off x="789296" y="5459104"/>
              <a:ext cx="7211704" cy="85184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内容占位符 3"/>
            <p:cNvSpPr txBox="1">
              <a:spLocks/>
            </p:cNvSpPr>
            <p:nvPr/>
          </p:nvSpPr>
          <p:spPr bwMode="auto">
            <a:xfrm>
              <a:off x="1197592" y="5486400"/>
              <a:ext cx="64008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just" rtl="0" eaLnBrk="0" fontAlgn="base" hangingPunct="0">
                <a:spcBef>
                  <a:spcPct val="20000"/>
                </a:spcBef>
                <a:spcAft>
                  <a:spcPct val="0"/>
                </a:spcAft>
                <a:buChar char="–"/>
                <a:defRPr sz="2800">
                  <a:solidFill>
                    <a:srgbClr val="000099"/>
                  </a:solidFill>
                  <a:latin typeface="+mn-lt"/>
                  <a:ea typeface="+mn-ea"/>
                </a:defRPr>
              </a:lvl2pPr>
              <a:lvl3pPr marL="1143000" indent="-228600" algn="just" rtl="0" eaLnBrk="0" fontAlgn="base" hangingPunct="0">
                <a:spcBef>
                  <a:spcPct val="20000"/>
                </a:spcBef>
                <a:spcAft>
                  <a:spcPct val="0"/>
                </a:spcAft>
                <a:buChar char="•"/>
                <a:defRPr sz="2400">
                  <a:solidFill>
                    <a:srgbClr val="CC3300"/>
                  </a:solidFill>
                  <a:latin typeface="+mn-lt"/>
                  <a:ea typeface="+mn-ea"/>
                </a:defRPr>
              </a:lvl3pPr>
              <a:lvl4pPr marL="1600200" indent="-228600" algn="just" rtl="0" eaLnBrk="0" fontAlgn="base" hangingPunct="0">
                <a:spcBef>
                  <a:spcPct val="20000"/>
                </a:spcBef>
                <a:spcAft>
                  <a:spcPct val="0"/>
                </a:spcAft>
                <a:buChar char="–"/>
                <a:defRPr sz="2000">
                  <a:solidFill>
                    <a:srgbClr val="006600"/>
                  </a:solidFill>
                  <a:latin typeface="+mn-lt"/>
                  <a:ea typeface="+mn-ea"/>
                </a:defRPr>
              </a:lvl4pPr>
              <a:lvl5pPr marL="2057400" indent="-228600" algn="just"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114300" indent="0" algn="l">
                <a:buNone/>
              </a:pPr>
              <a:r>
                <a:rPr lang="en-US" sz="2400" dirty="0" smtClean="0">
                  <a:solidFill>
                    <a:srgbClr val="FF0000"/>
                  </a:solidFill>
                  <a:latin typeface="Arial" pitchFamily="34" charset="0"/>
                  <a:cs typeface="Arial" pitchFamily="34" charset="0"/>
                </a:rPr>
                <a:t>8192 INTs is only 32KB, far less than 256KB of local memory. Why it crashes so early?</a:t>
              </a:r>
              <a:endParaRPr lang="en-US" sz="2400" dirty="0">
                <a:solidFill>
                  <a:srgbClr val="FF0000"/>
                </a:solidFill>
                <a:latin typeface="Arial" pitchFamily="34" charset="0"/>
                <a:cs typeface="Arial" pitchFamily="34" charset="0"/>
              </a:endParaRPr>
            </a:p>
          </p:txBody>
        </p:sp>
      </p:grpSp>
      <p:sp>
        <p:nvSpPr>
          <p:cNvPr id="2" name="Slide Number Placeholder 1"/>
          <p:cNvSpPr>
            <a:spLocks noGrp="1"/>
          </p:cNvSpPr>
          <p:nvPr>
            <p:ph type="sldNum" sz="quarter" idx="12"/>
          </p:nvPr>
        </p:nvSpPr>
        <p:spPr/>
        <p:txBody>
          <a:bodyPr/>
          <a:lstStyle/>
          <a:p>
            <a:fld id="{FEFC07C8-73AF-4C93-9657-3F05B2743F4C}" type="slidenum">
              <a:rPr lang="en-US" altLang="zh-CN" smtClean="0"/>
              <a:pPr/>
              <a:t>9</a:t>
            </a:fld>
            <a:endParaRPr lang="en-US" altLang="zh-CN"/>
          </a:p>
        </p:txBody>
      </p:sp>
      <p:sp>
        <p:nvSpPr>
          <p:cNvPr id="16" name="内容占位符 3"/>
          <p:cNvSpPr txBox="1">
            <a:spLocks/>
          </p:cNvSpPr>
          <p:nvPr/>
        </p:nvSpPr>
        <p:spPr>
          <a:xfrm>
            <a:off x="125104" y="914400"/>
            <a:ext cx="8866496" cy="2380392"/>
          </a:xfrm>
          <a:prstGeom prst="rect">
            <a:avLst/>
          </a:prstGeom>
        </p:spPr>
        <p:txBody>
          <a:bodyPr vert="horz">
            <a:normAutofit fontScale="92500"/>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sz="2400" dirty="0" smtClean="0">
                <a:latin typeface="Arial" pitchFamily="34" charset="0"/>
                <a:cs typeface="Arial" pitchFamily="34" charset="0"/>
              </a:rPr>
              <a:t>All code and data need to be managed</a:t>
            </a:r>
          </a:p>
          <a:p>
            <a:r>
              <a:rPr lang="en-US" altLang="zh-CN" sz="2400" dirty="0" smtClean="0">
                <a:latin typeface="Arial" pitchFamily="34" charset="0"/>
                <a:cs typeface="Arial" pitchFamily="34" charset="0"/>
              </a:rPr>
              <a:t>This paper focuses on vector data management</a:t>
            </a:r>
          </a:p>
          <a:p>
            <a:pPr lvl="1"/>
            <a:r>
              <a:rPr lang="en-US" altLang="zh-CN" sz="2000" dirty="0" smtClean="0">
                <a:latin typeface="Arial" pitchFamily="34" charset="0"/>
                <a:cs typeface="Arial" pitchFamily="34" charset="0"/>
              </a:rPr>
              <a:t>Vector management is difficult</a:t>
            </a:r>
          </a:p>
          <a:p>
            <a:pPr lvl="2"/>
            <a:r>
              <a:rPr lang="en-US" altLang="zh-CN" sz="1800" dirty="0" smtClean="0">
                <a:latin typeface="Arial" pitchFamily="34" charset="0"/>
                <a:cs typeface="Arial" pitchFamily="34" charset="0"/>
              </a:rPr>
              <a:t>Vector size is dynamic and can be unbounded</a:t>
            </a:r>
          </a:p>
          <a:p>
            <a:pPr lvl="1"/>
            <a:r>
              <a:rPr lang="en-US" altLang="zh-CN" sz="2000" dirty="0" smtClean="0">
                <a:latin typeface="Arial" pitchFamily="34" charset="0"/>
                <a:cs typeface="Arial" pitchFamily="34" charset="0"/>
              </a:rPr>
              <a:t>Cell programming manual suggests “Use dynamic data at your own risk”.</a:t>
            </a:r>
          </a:p>
          <a:p>
            <a:pPr lvl="2"/>
            <a:r>
              <a:rPr lang="en-US" altLang="zh-CN" sz="1800" dirty="0" smtClean="0">
                <a:latin typeface="Arial" pitchFamily="34" charset="0"/>
                <a:cs typeface="Arial" pitchFamily="34" charset="0"/>
              </a:rPr>
              <a:t>Restricting the usage of dynamic data is restrictive for programmers.</a:t>
            </a:r>
          </a:p>
        </p:txBody>
      </p:sp>
    </p:spTree>
    <p:extLst>
      <p:ext uri="{BB962C8B-B14F-4D97-AF65-F5344CB8AC3E}">
        <p14:creationId xmlns:p14="http://schemas.microsoft.com/office/powerpoint/2010/main" val="1264971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6" grpId="0"/>
      <p:bldP spid="27" grpId="0" animBg="1"/>
      <p:bldP spid="28" grpId="0" animBg="1"/>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6.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ML">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CML</Template>
  <TotalTime>8846</TotalTime>
  <Words>2543</Words>
  <Application>Microsoft Office PowerPoint</Application>
  <PresentationFormat>On-screen Show (4:3)</PresentationFormat>
  <Paragraphs>467</Paragraphs>
  <Slides>24</Slides>
  <Notes>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CML</vt:lpstr>
      <vt:lpstr>Vector Class on Limited Local Memory (LLM) Multi-core Processors</vt:lpstr>
      <vt:lpstr>Summary</vt:lpstr>
      <vt:lpstr>From multi- to many-core processors</vt:lpstr>
      <vt:lpstr>Memory Scaling Challenge</vt:lpstr>
      <vt:lpstr>PowerPoint Presentation</vt:lpstr>
      <vt:lpstr>LLM Programming</vt:lpstr>
      <vt:lpstr>Managing data</vt:lpstr>
      <vt:lpstr>Vector Class Introduction</vt:lpstr>
      <vt:lpstr>Vector Class Management</vt:lpstr>
      <vt:lpstr>Outline of the Talk</vt:lpstr>
      <vt:lpstr>Related Works</vt:lpstr>
      <vt:lpstr>Space Allocation and Reallocation</vt:lpstr>
      <vt:lpstr>Space Allocation and Reallocation</vt:lpstr>
      <vt:lpstr>Element Retrieving</vt:lpstr>
      <vt:lpstr>Vector Function Implementation</vt:lpstr>
      <vt:lpstr>Pointer Problem</vt:lpstr>
      <vt:lpstr>Pointer Resolution</vt:lpstr>
      <vt:lpstr>Experimental Setup</vt:lpstr>
      <vt:lpstr>Unlimited Vector Data </vt:lpstr>
      <vt:lpstr>Impact of Block Size</vt:lpstr>
      <vt:lpstr>Impact of  buffer Space</vt:lpstr>
      <vt:lpstr>Impact of Associativity</vt:lpstr>
      <vt:lpstr>Scalability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CODES+ISSS 2011</dc:title>
  <dc:subject>Software Branch Hinting; </dc:subject>
  <dc:creator>Jing Lu</dc:creator>
  <cp:keywords>Software Branch Hinting</cp:keywords>
  <cp:lastModifiedBy>Ke Bai</cp:lastModifiedBy>
  <cp:revision>856</cp:revision>
  <dcterms:created xsi:type="dcterms:W3CDTF">2010-03-28T20:09:25Z</dcterms:created>
  <dcterms:modified xsi:type="dcterms:W3CDTF">2011-10-12T05:24:01Z</dcterms:modified>
</cp:coreProperties>
</file>