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59" r:id="rId11"/>
    <p:sldId id="260" r:id="rId12"/>
    <p:sldId id="261" r:id="rId13"/>
    <p:sldId id="263" r:id="rId14"/>
    <p:sldId id="275" r:id="rId15"/>
    <p:sldId id="264" r:id="rId16"/>
    <p:sldId id="278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%20HD:Users:Bryce:Downloads:results.xlsx" TargetMode="External"/><Relationship Id="rId3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Bryce:Downloads: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%20HD:Users:Bryce:Downloads:results.xlsx" TargetMode="External"/><Relationship Id="rId3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 rtl="0">
              <a:defRPr lang="en-US" sz="11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1400" b="1" i="0" u="none" strike="noStrike" kern="1200" baseline="0" dirty="0" err="1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String_Search</a:t>
            </a:r>
            <a:endParaRPr lang="en-US" sz="1400" b="1" i="0" u="none" strike="noStrike" kern="1200" baseline="0" dirty="0">
              <a:solidFill>
                <a:sysClr val="windowText" lastClr="000000"/>
              </a:solidFill>
              <a:latin typeface="Arial" pitchFamily="34" charset="0"/>
              <a:ea typeface="+mn-ea"/>
              <a:cs typeface="Arial" pitchFamily="34" charset="0"/>
            </a:endParaRPr>
          </a:p>
        </c:rich>
      </c:tx>
      <c:layout>
        <c:manualLayout>
          <c:xMode val="edge"/>
          <c:yMode val="edge"/>
          <c:x val="0.86618452744809"/>
          <c:y val="0.03915185237522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37651590613674"/>
          <c:y val="0.110047136313683"/>
          <c:w val="0.783382646079496"/>
          <c:h val="0.616785993988655"/>
        </c:manualLayout>
      </c:layout>
      <c:lineChart>
        <c:grouping val="standard"/>
        <c:varyColors val="0"/>
        <c:ser>
          <c:idx val="2"/>
          <c:order val="0"/>
          <c:tx>
            <c:strRef>
              <c:f>'CODES+ISSS1'!$B$59</c:f>
              <c:strCache>
                <c:ptCount val="1"/>
                <c:pt idx="0">
                  <c:v>CMSM</c:v>
                </c:pt>
              </c:strCache>
            </c:strRef>
          </c:tx>
          <c:spPr>
            <a:ln w="25400"/>
          </c:spPr>
          <c:marker>
            <c:symbol val="triangle"/>
            <c:size val="5"/>
          </c:marker>
          <c:cat>
            <c:numRef>
              <c:f>'CODES+ISSS1'!$C$56:$AI$56</c:f>
              <c:numCache>
                <c:formatCode>General</c:formatCode>
                <c:ptCount val="33"/>
                <c:pt idx="0">
                  <c:v>632.0</c:v>
                </c:pt>
                <c:pt idx="1">
                  <c:v>760.0</c:v>
                </c:pt>
                <c:pt idx="2">
                  <c:v>888.0</c:v>
                </c:pt>
                <c:pt idx="3">
                  <c:v>1016.0</c:v>
                </c:pt>
                <c:pt idx="4">
                  <c:v>1144.0</c:v>
                </c:pt>
                <c:pt idx="5">
                  <c:v>1272.0</c:v>
                </c:pt>
                <c:pt idx="6">
                  <c:v>1400.0</c:v>
                </c:pt>
                <c:pt idx="7">
                  <c:v>1528.0</c:v>
                </c:pt>
                <c:pt idx="8">
                  <c:v>1656.0</c:v>
                </c:pt>
                <c:pt idx="9">
                  <c:v>1784.0</c:v>
                </c:pt>
                <c:pt idx="10">
                  <c:v>1912.0</c:v>
                </c:pt>
                <c:pt idx="11">
                  <c:v>2040.0</c:v>
                </c:pt>
                <c:pt idx="12">
                  <c:v>2168.0</c:v>
                </c:pt>
                <c:pt idx="13">
                  <c:v>2296.0</c:v>
                </c:pt>
                <c:pt idx="14">
                  <c:v>2424.0</c:v>
                </c:pt>
                <c:pt idx="15">
                  <c:v>2552.0</c:v>
                </c:pt>
                <c:pt idx="16">
                  <c:v>2680.0</c:v>
                </c:pt>
                <c:pt idx="17">
                  <c:v>2808.0</c:v>
                </c:pt>
                <c:pt idx="18">
                  <c:v>2936.0</c:v>
                </c:pt>
                <c:pt idx="19">
                  <c:v>3064.0</c:v>
                </c:pt>
                <c:pt idx="20">
                  <c:v>3192.0</c:v>
                </c:pt>
                <c:pt idx="21">
                  <c:v>3320.0</c:v>
                </c:pt>
                <c:pt idx="22">
                  <c:v>3448.0</c:v>
                </c:pt>
                <c:pt idx="23">
                  <c:v>3576.0</c:v>
                </c:pt>
                <c:pt idx="24">
                  <c:v>3704.0</c:v>
                </c:pt>
                <c:pt idx="25">
                  <c:v>3832.0</c:v>
                </c:pt>
                <c:pt idx="26">
                  <c:v>3960.0</c:v>
                </c:pt>
                <c:pt idx="27">
                  <c:v>4088.0</c:v>
                </c:pt>
                <c:pt idx="28">
                  <c:v>4216.0</c:v>
                </c:pt>
                <c:pt idx="29">
                  <c:v>4344.0</c:v>
                </c:pt>
                <c:pt idx="30">
                  <c:v>4472.0</c:v>
                </c:pt>
                <c:pt idx="31">
                  <c:v>4600.0</c:v>
                </c:pt>
                <c:pt idx="32">
                  <c:v>4728.0</c:v>
                </c:pt>
              </c:numCache>
            </c:numRef>
          </c:cat>
          <c:val>
            <c:numRef>
              <c:f>'CODES+ISSS1'!$C$59:$AI$59</c:f>
              <c:numCache>
                <c:formatCode>General</c:formatCode>
                <c:ptCount val="33"/>
                <c:pt idx="0">
                  <c:v>9.86647208E6</c:v>
                </c:pt>
                <c:pt idx="1">
                  <c:v>9.8478132E6</c:v>
                </c:pt>
                <c:pt idx="2">
                  <c:v>9.8351708E6</c:v>
                </c:pt>
                <c:pt idx="3">
                  <c:v>8.51119102E6</c:v>
                </c:pt>
                <c:pt idx="4">
                  <c:v>8.48326866E6</c:v>
                </c:pt>
                <c:pt idx="5">
                  <c:v>8.22660922E6</c:v>
                </c:pt>
                <c:pt idx="6">
                  <c:v>8.07962652E6</c:v>
                </c:pt>
                <c:pt idx="7">
                  <c:v>7.94691408E6</c:v>
                </c:pt>
                <c:pt idx="8">
                  <c:v>7.80046784E6</c:v>
                </c:pt>
                <c:pt idx="9">
                  <c:v>7.75274272E6</c:v>
                </c:pt>
                <c:pt idx="10">
                  <c:v>7.78997966E6</c:v>
                </c:pt>
                <c:pt idx="11">
                  <c:v>7.84297666E6</c:v>
                </c:pt>
                <c:pt idx="12">
                  <c:v>7.81771728E6</c:v>
                </c:pt>
                <c:pt idx="13">
                  <c:v>7.88719588E6</c:v>
                </c:pt>
                <c:pt idx="14">
                  <c:v>7.8553497E6</c:v>
                </c:pt>
                <c:pt idx="15">
                  <c:v>7.90731532E6</c:v>
                </c:pt>
                <c:pt idx="16">
                  <c:v>7.88107944E6</c:v>
                </c:pt>
                <c:pt idx="17">
                  <c:v>7.83599366E6</c:v>
                </c:pt>
                <c:pt idx="18">
                  <c:v>7.84814266E6</c:v>
                </c:pt>
                <c:pt idx="19">
                  <c:v>7.80963826E6</c:v>
                </c:pt>
                <c:pt idx="20">
                  <c:v>7.85011186E6</c:v>
                </c:pt>
                <c:pt idx="21">
                  <c:v>7.80819878E6</c:v>
                </c:pt>
                <c:pt idx="22">
                  <c:v>7.85083802E6</c:v>
                </c:pt>
                <c:pt idx="23">
                  <c:v>7.81386632E6</c:v>
                </c:pt>
                <c:pt idx="24">
                  <c:v>7.85842612E6</c:v>
                </c:pt>
                <c:pt idx="25">
                  <c:v>7.84135126E6</c:v>
                </c:pt>
                <c:pt idx="26">
                  <c:v>7.77637918E6</c:v>
                </c:pt>
                <c:pt idx="27">
                  <c:v>7.69801482E6</c:v>
                </c:pt>
                <c:pt idx="28">
                  <c:v>7.61359748E6</c:v>
                </c:pt>
                <c:pt idx="29">
                  <c:v>7.66873306E6</c:v>
                </c:pt>
                <c:pt idx="30">
                  <c:v>7.61567166E6</c:v>
                </c:pt>
                <c:pt idx="31">
                  <c:v>7.63977736E6</c:v>
                </c:pt>
                <c:pt idx="32">
                  <c:v>7.6810564E6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'CODES+ISSS1'!$B$60</c:f>
              <c:strCache>
                <c:ptCount val="1"/>
                <c:pt idx="0">
                  <c:v>FMUM</c:v>
                </c:pt>
              </c:strCache>
            </c:strRef>
          </c:tx>
          <c:spPr>
            <a:ln w="25400">
              <a:prstDash val="sysDot"/>
            </a:ln>
          </c:spPr>
          <c:marker>
            <c:symbol val="diamond"/>
            <c:size val="5"/>
          </c:marker>
          <c:cat>
            <c:numRef>
              <c:f>'CODES+ISSS1'!$C$56:$AI$56</c:f>
              <c:numCache>
                <c:formatCode>General</c:formatCode>
                <c:ptCount val="33"/>
                <c:pt idx="0">
                  <c:v>632.0</c:v>
                </c:pt>
                <c:pt idx="1">
                  <c:v>760.0</c:v>
                </c:pt>
                <c:pt idx="2">
                  <c:v>888.0</c:v>
                </c:pt>
                <c:pt idx="3">
                  <c:v>1016.0</c:v>
                </c:pt>
                <c:pt idx="4">
                  <c:v>1144.0</c:v>
                </c:pt>
                <c:pt idx="5">
                  <c:v>1272.0</c:v>
                </c:pt>
                <c:pt idx="6">
                  <c:v>1400.0</c:v>
                </c:pt>
                <c:pt idx="7">
                  <c:v>1528.0</c:v>
                </c:pt>
                <c:pt idx="8">
                  <c:v>1656.0</c:v>
                </c:pt>
                <c:pt idx="9">
                  <c:v>1784.0</c:v>
                </c:pt>
                <c:pt idx="10">
                  <c:v>1912.0</c:v>
                </c:pt>
                <c:pt idx="11">
                  <c:v>2040.0</c:v>
                </c:pt>
                <c:pt idx="12">
                  <c:v>2168.0</c:v>
                </c:pt>
                <c:pt idx="13">
                  <c:v>2296.0</c:v>
                </c:pt>
                <c:pt idx="14">
                  <c:v>2424.0</c:v>
                </c:pt>
                <c:pt idx="15">
                  <c:v>2552.0</c:v>
                </c:pt>
                <c:pt idx="16">
                  <c:v>2680.0</c:v>
                </c:pt>
                <c:pt idx="17">
                  <c:v>2808.0</c:v>
                </c:pt>
                <c:pt idx="18">
                  <c:v>2936.0</c:v>
                </c:pt>
                <c:pt idx="19">
                  <c:v>3064.0</c:v>
                </c:pt>
                <c:pt idx="20">
                  <c:v>3192.0</c:v>
                </c:pt>
                <c:pt idx="21">
                  <c:v>3320.0</c:v>
                </c:pt>
                <c:pt idx="22">
                  <c:v>3448.0</c:v>
                </c:pt>
                <c:pt idx="23">
                  <c:v>3576.0</c:v>
                </c:pt>
                <c:pt idx="24">
                  <c:v>3704.0</c:v>
                </c:pt>
                <c:pt idx="25">
                  <c:v>3832.0</c:v>
                </c:pt>
                <c:pt idx="26">
                  <c:v>3960.0</c:v>
                </c:pt>
                <c:pt idx="27">
                  <c:v>4088.0</c:v>
                </c:pt>
                <c:pt idx="28">
                  <c:v>4216.0</c:v>
                </c:pt>
                <c:pt idx="29">
                  <c:v>4344.0</c:v>
                </c:pt>
                <c:pt idx="30">
                  <c:v>4472.0</c:v>
                </c:pt>
                <c:pt idx="31">
                  <c:v>4600.0</c:v>
                </c:pt>
                <c:pt idx="32">
                  <c:v>4728.0</c:v>
                </c:pt>
              </c:numCache>
            </c:numRef>
          </c:cat>
          <c:val>
            <c:numRef>
              <c:f>'CODES+ISSS1'!$C$60:$AI$60</c:f>
              <c:numCache>
                <c:formatCode>General</c:formatCode>
                <c:ptCount val="33"/>
                <c:pt idx="0">
                  <c:v>9.85046004E6</c:v>
                </c:pt>
                <c:pt idx="1">
                  <c:v>9.85147512E6</c:v>
                </c:pt>
                <c:pt idx="2">
                  <c:v>9.8453953E6</c:v>
                </c:pt>
                <c:pt idx="3">
                  <c:v>9.83772626E6</c:v>
                </c:pt>
                <c:pt idx="4">
                  <c:v>9.86385374E6</c:v>
                </c:pt>
                <c:pt idx="5">
                  <c:v>9.85948024E6</c:v>
                </c:pt>
                <c:pt idx="6">
                  <c:v>9.85292008E6</c:v>
                </c:pt>
                <c:pt idx="7">
                  <c:v>9.8783207E6</c:v>
                </c:pt>
                <c:pt idx="8">
                  <c:v>9.86039646E6</c:v>
                </c:pt>
                <c:pt idx="9">
                  <c:v>8.89842658E6</c:v>
                </c:pt>
                <c:pt idx="10">
                  <c:v>8.87813156E6</c:v>
                </c:pt>
                <c:pt idx="11">
                  <c:v>8.59606076E6</c:v>
                </c:pt>
                <c:pt idx="12">
                  <c:v>8.54333572E6</c:v>
                </c:pt>
                <c:pt idx="13">
                  <c:v>8.50484586E6</c:v>
                </c:pt>
                <c:pt idx="14">
                  <c:v>8.10530566E6</c:v>
                </c:pt>
                <c:pt idx="15">
                  <c:v>8.16373962E6</c:v>
                </c:pt>
                <c:pt idx="16">
                  <c:v>8.160306E6</c:v>
                </c:pt>
                <c:pt idx="17">
                  <c:v>8.3735848E6</c:v>
                </c:pt>
                <c:pt idx="18">
                  <c:v>8.4700885E6</c:v>
                </c:pt>
                <c:pt idx="19">
                  <c:v>8.25717546E6</c:v>
                </c:pt>
                <c:pt idx="20">
                  <c:v>8.11085658E6</c:v>
                </c:pt>
                <c:pt idx="21">
                  <c:v>8.12136526E6</c:v>
                </c:pt>
                <c:pt idx="22">
                  <c:v>8.11248052E6</c:v>
                </c:pt>
                <c:pt idx="23">
                  <c:v>8.1520532E6</c:v>
                </c:pt>
                <c:pt idx="24">
                  <c:v>8.10774792E6</c:v>
                </c:pt>
                <c:pt idx="25">
                  <c:v>7.87725994E6</c:v>
                </c:pt>
                <c:pt idx="26">
                  <c:v>7.88788798E6</c:v>
                </c:pt>
                <c:pt idx="27">
                  <c:v>7.85249936E6</c:v>
                </c:pt>
                <c:pt idx="28">
                  <c:v>7.85993958E6</c:v>
                </c:pt>
                <c:pt idx="29">
                  <c:v>7.83683574E6</c:v>
                </c:pt>
                <c:pt idx="30">
                  <c:v>7.82610072E6</c:v>
                </c:pt>
                <c:pt idx="31">
                  <c:v>7.79403706E6</c:v>
                </c:pt>
                <c:pt idx="32">
                  <c:v>7.78818038E6</c:v>
                </c:pt>
              </c:numCache>
            </c:numRef>
          </c:val>
          <c:smooth val="0"/>
        </c:ser>
        <c:ser>
          <c:idx val="7"/>
          <c:order val="2"/>
          <c:tx>
            <c:strRef>
              <c:f>'CODES+ISSS1'!$B$64</c:f>
              <c:strCache>
                <c:ptCount val="1"/>
                <c:pt idx="0">
                  <c:v>FMUP</c:v>
                </c:pt>
              </c:strCache>
            </c:strRef>
          </c:tx>
          <c:spPr>
            <a:ln w="25400">
              <a:solidFill>
                <a:schemeClr val="accent2"/>
              </a:solidFill>
              <a:prstDash val="dash"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numRef>
              <c:f>'CODES+ISSS1'!$C$56:$AI$56</c:f>
              <c:numCache>
                <c:formatCode>General</c:formatCode>
                <c:ptCount val="33"/>
                <c:pt idx="0">
                  <c:v>632.0</c:v>
                </c:pt>
                <c:pt idx="1">
                  <c:v>760.0</c:v>
                </c:pt>
                <c:pt idx="2">
                  <c:v>888.0</c:v>
                </c:pt>
                <c:pt idx="3">
                  <c:v>1016.0</c:v>
                </c:pt>
                <c:pt idx="4">
                  <c:v>1144.0</c:v>
                </c:pt>
                <c:pt idx="5">
                  <c:v>1272.0</c:v>
                </c:pt>
                <c:pt idx="6">
                  <c:v>1400.0</c:v>
                </c:pt>
                <c:pt idx="7">
                  <c:v>1528.0</c:v>
                </c:pt>
                <c:pt idx="8">
                  <c:v>1656.0</c:v>
                </c:pt>
                <c:pt idx="9">
                  <c:v>1784.0</c:v>
                </c:pt>
                <c:pt idx="10">
                  <c:v>1912.0</c:v>
                </c:pt>
                <c:pt idx="11">
                  <c:v>2040.0</c:v>
                </c:pt>
                <c:pt idx="12">
                  <c:v>2168.0</c:v>
                </c:pt>
                <c:pt idx="13">
                  <c:v>2296.0</c:v>
                </c:pt>
                <c:pt idx="14">
                  <c:v>2424.0</c:v>
                </c:pt>
                <c:pt idx="15">
                  <c:v>2552.0</c:v>
                </c:pt>
                <c:pt idx="16">
                  <c:v>2680.0</c:v>
                </c:pt>
                <c:pt idx="17">
                  <c:v>2808.0</c:v>
                </c:pt>
                <c:pt idx="18">
                  <c:v>2936.0</c:v>
                </c:pt>
                <c:pt idx="19">
                  <c:v>3064.0</c:v>
                </c:pt>
                <c:pt idx="20">
                  <c:v>3192.0</c:v>
                </c:pt>
                <c:pt idx="21">
                  <c:v>3320.0</c:v>
                </c:pt>
                <c:pt idx="22">
                  <c:v>3448.0</c:v>
                </c:pt>
                <c:pt idx="23">
                  <c:v>3576.0</c:v>
                </c:pt>
                <c:pt idx="24">
                  <c:v>3704.0</c:v>
                </c:pt>
                <c:pt idx="25">
                  <c:v>3832.0</c:v>
                </c:pt>
                <c:pt idx="26">
                  <c:v>3960.0</c:v>
                </c:pt>
                <c:pt idx="27">
                  <c:v>4088.0</c:v>
                </c:pt>
                <c:pt idx="28">
                  <c:v>4216.0</c:v>
                </c:pt>
                <c:pt idx="29">
                  <c:v>4344.0</c:v>
                </c:pt>
                <c:pt idx="30">
                  <c:v>4472.0</c:v>
                </c:pt>
                <c:pt idx="31">
                  <c:v>4600.0</c:v>
                </c:pt>
                <c:pt idx="32">
                  <c:v>4728.0</c:v>
                </c:pt>
              </c:numCache>
            </c:numRef>
          </c:cat>
          <c:val>
            <c:numRef>
              <c:f>'CODES+ISSS1'!$C$64:$AI$64</c:f>
              <c:numCache>
                <c:formatCode>General</c:formatCode>
                <c:ptCount val="33"/>
                <c:pt idx="0">
                  <c:v>9.82565968E6</c:v>
                </c:pt>
                <c:pt idx="1">
                  <c:v>9.81493564E6</c:v>
                </c:pt>
                <c:pt idx="2">
                  <c:v>8.73890004E6</c:v>
                </c:pt>
                <c:pt idx="3">
                  <c:v>8.73080012E6</c:v>
                </c:pt>
                <c:pt idx="4">
                  <c:v>8.31631064E6</c:v>
                </c:pt>
                <c:pt idx="5">
                  <c:v>8.30003778E6</c:v>
                </c:pt>
                <c:pt idx="6">
                  <c:v>8.11050588E6</c:v>
                </c:pt>
                <c:pt idx="7">
                  <c:v>8.18943446E6</c:v>
                </c:pt>
                <c:pt idx="8">
                  <c:v>8.41774378E6</c:v>
                </c:pt>
                <c:pt idx="9">
                  <c:v>8.11355192E6</c:v>
                </c:pt>
                <c:pt idx="10">
                  <c:v>8.4694886E6</c:v>
                </c:pt>
                <c:pt idx="11">
                  <c:v>8.59972924E6</c:v>
                </c:pt>
                <c:pt idx="12">
                  <c:v>8.66532144E6</c:v>
                </c:pt>
                <c:pt idx="13">
                  <c:v>9.03513184E6</c:v>
                </c:pt>
                <c:pt idx="14">
                  <c:v>8.38791518E6</c:v>
                </c:pt>
                <c:pt idx="15">
                  <c:v>8.72560928E6</c:v>
                </c:pt>
                <c:pt idx="16">
                  <c:v>8.35514098E6</c:v>
                </c:pt>
                <c:pt idx="17">
                  <c:v>8.70537966E6</c:v>
                </c:pt>
                <c:pt idx="18">
                  <c:v>8.31078272E6</c:v>
                </c:pt>
                <c:pt idx="19">
                  <c:v>8.11290176E6</c:v>
                </c:pt>
                <c:pt idx="20">
                  <c:v>8.7102536E6</c:v>
                </c:pt>
                <c:pt idx="21">
                  <c:v>8.7747703E6</c:v>
                </c:pt>
                <c:pt idx="22">
                  <c:v>8.77988214E6</c:v>
                </c:pt>
                <c:pt idx="23">
                  <c:v>8.5939858E6</c:v>
                </c:pt>
                <c:pt idx="24">
                  <c:v>8.17845676E6</c:v>
                </c:pt>
                <c:pt idx="25">
                  <c:v>8.18269924E6</c:v>
                </c:pt>
                <c:pt idx="26">
                  <c:v>8.19087702E6</c:v>
                </c:pt>
                <c:pt idx="27">
                  <c:v>8.12729548E6</c:v>
                </c:pt>
                <c:pt idx="28">
                  <c:v>8.00870126E6</c:v>
                </c:pt>
                <c:pt idx="29">
                  <c:v>8.0822113E6</c:v>
                </c:pt>
                <c:pt idx="30">
                  <c:v>8.01115078E6</c:v>
                </c:pt>
                <c:pt idx="31">
                  <c:v>8.02248886E6</c:v>
                </c:pt>
                <c:pt idx="32">
                  <c:v>8.04211276E6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485160"/>
        <c:axId val="-2130490648"/>
      </c:lineChart>
      <c:catAx>
        <c:axId val="-213048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 algn="ctr">
              <a:defRPr lang="en-US" sz="1000" b="0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-2130490648"/>
        <c:crosses val="autoZero"/>
        <c:auto val="1"/>
        <c:lblAlgn val="ctr"/>
        <c:lblOffset val="100"/>
        <c:noMultiLvlLbl val="0"/>
      </c:catAx>
      <c:valAx>
        <c:axId val="-2130490648"/>
        <c:scaling>
          <c:orientation val="minMax"/>
          <c:min val="6.5E6"/>
        </c:scaling>
        <c:delete val="0"/>
        <c:axPos val="l"/>
        <c:majorGridlines/>
        <c:title>
          <c:tx>
            <c:rich>
              <a:bodyPr/>
              <a:lstStyle/>
              <a:p>
                <a:pPr algn="ctr" rtl="0">
                  <a:defRPr lang="en-US" sz="1600" b="1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r>
                  <a:rPr lang="en-US" sz="1600" b="1" i="0" baseline="0">
                    <a:effectLst/>
                  </a:rPr>
                  <a:t>Total number of cycles</a:t>
                </a:r>
                <a:endParaRPr lang="en-US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.00254375254375254"/>
              <c:y val="0.166050627240143"/>
            </c:manualLayout>
          </c:layout>
          <c:overlay val="0"/>
        </c:title>
        <c:numFmt formatCode="0.00E+00" sourceLinked="0"/>
        <c:majorTickMark val="none"/>
        <c:minorTickMark val="none"/>
        <c:tickLblPos val="nextTo"/>
        <c:crossAx val="-2130485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56418665942"/>
          <c:y val="0.000836758824145337"/>
          <c:w val="0.639652014652015"/>
          <c:h val="0.101868755820845"/>
        </c:manualLayout>
      </c:layout>
      <c:overlay val="0"/>
      <c:txPr>
        <a:bodyPr/>
        <a:lstStyle/>
        <a:p>
          <a:pPr>
            <a:defRPr lang="en-US" sz="2000" b="0" i="0" u="none" strike="noStrike" kern="1200" baseline="0">
              <a:solidFill>
                <a:sysClr val="windowText" lastClr="000000"/>
              </a:solidFill>
              <a:latin typeface="Arial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2225">
      <a:solidFill>
        <a:schemeClr val="tx1"/>
      </a:solidFill>
    </a:ln>
  </c:spPr>
  <c:txPr>
    <a:bodyPr/>
    <a:lstStyle/>
    <a:p>
      <a:pPr algn="ctr">
        <a:defRPr lang="en-US" sz="1000" b="0" i="0" u="none" strike="noStrike" kern="1200" baseline="0">
          <a:solidFill>
            <a:sysClr val="windowText" lastClr="000000"/>
          </a:solidFill>
          <a:latin typeface="Arial" pitchFamily="34" charset="0"/>
          <a:ea typeface="+mn-ea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89715548015426"/>
          <c:y val="0.186633195711001"/>
          <c:w val="0.8725812318332"/>
          <c:h val="0.5512752639034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'CODES+ISSS2'!$B$3</c:f>
              <c:strCache>
                <c:ptCount val="1"/>
                <c:pt idx="0">
                  <c:v>FMUM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'CODES+ISSS2'!$C$2:$K$2</c:f>
              <c:strCache>
                <c:ptCount val="9"/>
                <c:pt idx="0">
                  <c:v>Adpcm_decoding</c:v>
                </c:pt>
                <c:pt idx="1">
                  <c:v>Adpcm_encoding</c:v>
                </c:pt>
                <c:pt idx="2">
                  <c:v>Susan_Edges</c:v>
                </c:pt>
                <c:pt idx="3">
                  <c:v>Susan_Smoothing</c:v>
                </c:pt>
                <c:pt idx="4">
                  <c:v>String_Search</c:v>
                </c:pt>
                <c:pt idx="5">
                  <c:v>BasicMath</c:v>
                </c:pt>
                <c:pt idx="6">
                  <c:v>Dijkstra</c:v>
                </c:pt>
                <c:pt idx="7">
                  <c:v>FFT</c:v>
                </c:pt>
                <c:pt idx="8">
                  <c:v>FFT_inverse</c:v>
                </c:pt>
              </c:strCache>
            </c:strRef>
          </c:cat>
          <c:val>
            <c:numRef>
              <c:f>'CODES+ISSS2'!$C$3:$K$3</c:f>
              <c:numCache>
                <c:formatCode>General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</c:numCache>
            </c:numRef>
          </c:val>
        </c:ser>
        <c:ser>
          <c:idx val="2"/>
          <c:order val="1"/>
          <c:tx>
            <c:strRef>
              <c:f>'CODES+ISSS2'!$B$4</c:f>
              <c:strCache>
                <c:ptCount val="1"/>
                <c:pt idx="0">
                  <c:v>FMUM_accurate</c:v>
                </c:pt>
              </c:strCache>
            </c:strRef>
          </c:tx>
          <c:spPr>
            <a:pattFill prst="openDmnd">
              <a:fgClr>
                <a:schemeClr val="tx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'CODES+ISSS2'!$C$2:$K$2</c:f>
              <c:strCache>
                <c:ptCount val="9"/>
                <c:pt idx="0">
                  <c:v>Adpcm_decoding</c:v>
                </c:pt>
                <c:pt idx="1">
                  <c:v>Adpcm_encoding</c:v>
                </c:pt>
                <c:pt idx="2">
                  <c:v>Susan_Edges</c:v>
                </c:pt>
                <c:pt idx="3">
                  <c:v>Susan_Smoothing</c:v>
                </c:pt>
                <c:pt idx="4">
                  <c:v>String_Search</c:v>
                </c:pt>
                <c:pt idx="5">
                  <c:v>BasicMath</c:v>
                </c:pt>
                <c:pt idx="6">
                  <c:v>Dijkstra</c:v>
                </c:pt>
                <c:pt idx="7">
                  <c:v>FFT</c:v>
                </c:pt>
                <c:pt idx="8">
                  <c:v>FFT_inverse</c:v>
                </c:pt>
              </c:strCache>
            </c:strRef>
          </c:cat>
          <c:val>
            <c:numRef>
              <c:f>'CODES+ISSS2'!$C$4:$K$4</c:f>
              <c:numCache>
                <c:formatCode>General</c:formatCode>
                <c:ptCount val="9"/>
                <c:pt idx="0">
                  <c:v>0.995695050518954</c:v>
                </c:pt>
                <c:pt idx="1">
                  <c:v>0.998172362596313</c:v>
                </c:pt>
                <c:pt idx="2">
                  <c:v>1.055946112132748</c:v>
                </c:pt>
                <c:pt idx="3">
                  <c:v>1.001</c:v>
                </c:pt>
                <c:pt idx="4">
                  <c:v>0.96314056502</c:v>
                </c:pt>
                <c:pt idx="5">
                  <c:v>0.8826</c:v>
                </c:pt>
                <c:pt idx="6">
                  <c:v>0.917163438</c:v>
                </c:pt>
                <c:pt idx="7">
                  <c:v>0.87121</c:v>
                </c:pt>
                <c:pt idx="8">
                  <c:v>0.871221</c:v>
                </c:pt>
              </c:numCache>
            </c:numRef>
          </c:val>
        </c:ser>
        <c:ser>
          <c:idx val="3"/>
          <c:order val="2"/>
          <c:tx>
            <c:strRef>
              <c:f>'CODES+ISSS2'!$B$5</c:f>
              <c:strCache>
                <c:ptCount val="1"/>
                <c:pt idx="0">
                  <c:v>FMUP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'CODES+ISSS2'!$C$2:$K$2</c:f>
              <c:strCache>
                <c:ptCount val="9"/>
                <c:pt idx="0">
                  <c:v>Adpcm_decoding</c:v>
                </c:pt>
                <c:pt idx="1">
                  <c:v>Adpcm_encoding</c:v>
                </c:pt>
                <c:pt idx="2">
                  <c:v>Susan_Edges</c:v>
                </c:pt>
                <c:pt idx="3">
                  <c:v>Susan_Smoothing</c:v>
                </c:pt>
                <c:pt idx="4">
                  <c:v>String_Search</c:v>
                </c:pt>
                <c:pt idx="5">
                  <c:v>BasicMath</c:v>
                </c:pt>
                <c:pt idx="6">
                  <c:v>Dijkstra</c:v>
                </c:pt>
                <c:pt idx="7">
                  <c:v>FFT</c:v>
                </c:pt>
                <c:pt idx="8">
                  <c:v>FFT_inverse</c:v>
                </c:pt>
              </c:strCache>
            </c:strRef>
          </c:cat>
          <c:val>
            <c:numRef>
              <c:f>'CODES+ISSS2'!$C$5:$K$5</c:f>
              <c:numCache>
                <c:formatCode>General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</c:numCache>
            </c:numRef>
          </c:val>
        </c:ser>
        <c:ser>
          <c:idx val="5"/>
          <c:order val="3"/>
          <c:tx>
            <c:strRef>
              <c:f>'CODES+ISSS2'!$B$6</c:f>
              <c:strCache>
                <c:ptCount val="1"/>
                <c:pt idx="0">
                  <c:v>FMUP_accurate</c:v>
                </c:pt>
              </c:strCache>
            </c:strRef>
          </c:tx>
          <c:spPr>
            <a:pattFill prst="divot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'CODES+ISSS2'!$C$2:$K$2</c:f>
              <c:strCache>
                <c:ptCount val="9"/>
                <c:pt idx="0">
                  <c:v>Adpcm_decoding</c:v>
                </c:pt>
                <c:pt idx="1">
                  <c:v>Adpcm_encoding</c:v>
                </c:pt>
                <c:pt idx="2">
                  <c:v>Susan_Edges</c:v>
                </c:pt>
                <c:pt idx="3">
                  <c:v>Susan_Smoothing</c:v>
                </c:pt>
                <c:pt idx="4">
                  <c:v>String_Search</c:v>
                </c:pt>
                <c:pt idx="5">
                  <c:v>BasicMath</c:v>
                </c:pt>
                <c:pt idx="6">
                  <c:v>Dijkstra</c:v>
                </c:pt>
                <c:pt idx="7">
                  <c:v>FFT</c:v>
                </c:pt>
                <c:pt idx="8">
                  <c:v>FFT_inverse</c:v>
                </c:pt>
              </c:strCache>
            </c:strRef>
          </c:cat>
          <c:val>
            <c:numRef>
              <c:f>'CODES+ISSS2'!$C$6:$K$6</c:f>
              <c:numCache>
                <c:formatCode>General</c:formatCode>
                <c:ptCount val="9"/>
                <c:pt idx="0">
                  <c:v>1.00587602891284</c:v>
                </c:pt>
                <c:pt idx="1">
                  <c:v>1.000318888587806</c:v>
                </c:pt>
                <c:pt idx="2">
                  <c:v>1.005384316201142</c:v>
                </c:pt>
                <c:pt idx="3">
                  <c:v>0.997878862212133</c:v>
                </c:pt>
                <c:pt idx="4">
                  <c:v>0.9714056502</c:v>
                </c:pt>
                <c:pt idx="5">
                  <c:v>0.908031920254498</c:v>
                </c:pt>
                <c:pt idx="6">
                  <c:v>0.929163438</c:v>
                </c:pt>
                <c:pt idx="7">
                  <c:v>0.86821</c:v>
                </c:pt>
                <c:pt idx="8">
                  <c:v>0.867221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594072"/>
        <c:axId val="-2130597208"/>
      </c:barChart>
      <c:catAx>
        <c:axId val="-21305940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30597208"/>
        <c:crosses val="autoZero"/>
        <c:auto val="1"/>
        <c:lblAlgn val="ctr"/>
        <c:lblOffset val="100"/>
        <c:noMultiLvlLbl val="0"/>
      </c:catAx>
      <c:valAx>
        <c:axId val="-21305972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>
                    <a:latin typeface="Arial" pitchFamily="34" charset="0"/>
                    <a:cs typeface="Arial" pitchFamily="34" charset="0"/>
                  </a:defRPr>
                </a:pPr>
                <a:r>
                  <a:rPr lang="en-US" sz="1400">
                    <a:latin typeface="Arial" pitchFamily="34" charset="0"/>
                    <a:cs typeface="Arial" pitchFamily="34" charset="0"/>
                  </a:rPr>
                  <a:t>Normalized runtime</a:t>
                </a:r>
              </a:p>
            </c:rich>
          </c:tx>
          <c:layout>
            <c:manualLayout>
              <c:xMode val="edge"/>
              <c:yMode val="edge"/>
              <c:x val="0.0279682036300885"/>
              <c:y val="0.1908870909522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30594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0672003841942"/>
          <c:y val="0.0458885570457514"/>
          <c:w val="0.794102259653441"/>
          <c:h val="0.108531418451726"/>
        </c:manualLayout>
      </c:layout>
      <c:overlay val="0"/>
      <c:txPr>
        <a:bodyPr/>
        <a:lstStyle/>
        <a:p>
          <a:pPr algn="ctr">
            <a:defRPr lang="en-US" sz="1600" b="0" i="0" u="none" strike="noStrike" kern="1200" baseline="0">
              <a:solidFill>
                <a:sysClr val="windowText" lastClr="000000"/>
              </a:solidFill>
              <a:latin typeface="Arial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2225"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>
                <a:latin typeface="Arial" pitchFamily="34" charset="0"/>
                <a:cs typeface="Arial" pitchFamily="34" charset="0"/>
              </a:defRPr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Number</a:t>
            </a:r>
            <a:r>
              <a:rPr lang="en-US" sz="2000" baseline="0" dirty="0">
                <a:latin typeface="Arial" pitchFamily="34" charset="0"/>
                <a:cs typeface="Arial" pitchFamily="34" charset="0"/>
              </a:rPr>
              <a:t> of cores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446797315399678"/>
          <c:y val="0.90725806451612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94998687664042"/>
          <c:y val="0.300445244614358"/>
          <c:w val="0.905001312335958"/>
          <c:h val="0.525443704382793"/>
        </c:manualLayout>
      </c:layout>
      <c:lineChart>
        <c:grouping val="standard"/>
        <c:varyColors val="0"/>
        <c:ser>
          <c:idx val="0"/>
          <c:order val="0"/>
          <c:tx>
            <c:strRef>
              <c:f>'CODES+ISSS2'!$C$31</c:f>
              <c:strCache>
                <c:ptCount val="1"/>
                <c:pt idx="0">
                  <c:v>Adpcm_decoding</c:v>
                </c:pt>
              </c:strCache>
            </c:strRef>
          </c:tx>
          <c:spPr>
            <a:ln w="15875"/>
          </c:spP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'CODES+ISSS2'!$C$32:$C$37</c:f>
              <c:numCache>
                <c:formatCode>General</c:formatCode>
                <c:ptCount val="6"/>
                <c:pt idx="0">
                  <c:v>1.0</c:v>
                </c:pt>
                <c:pt idx="1">
                  <c:v>1.08</c:v>
                </c:pt>
                <c:pt idx="2">
                  <c:v>1.12142</c:v>
                </c:pt>
                <c:pt idx="3">
                  <c:v>1.1771</c:v>
                </c:pt>
                <c:pt idx="4">
                  <c:v>1.25714</c:v>
                </c:pt>
                <c:pt idx="5">
                  <c:v>1.3257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'CODES+ISSS2'!$D$31</c:f>
              <c:strCache>
                <c:ptCount val="1"/>
                <c:pt idx="0">
                  <c:v>Adpcm_encoding</c:v>
                </c:pt>
              </c:strCache>
            </c:strRef>
          </c:tx>
          <c:spPr>
            <a:ln w="15875"/>
          </c:spP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'CODES+ISSS2'!$D$32:$D$37</c:f>
              <c:numCache>
                <c:formatCode>General</c:formatCode>
                <c:ptCount val="6"/>
                <c:pt idx="0">
                  <c:v>1.0</c:v>
                </c:pt>
                <c:pt idx="1">
                  <c:v>1.00084290013854</c:v>
                </c:pt>
                <c:pt idx="2">
                  <c:v>1.001722987047895</c:v>
                </c:pt>
                <c:pt idx="3">
                  <c:v>1.002715873828732</c:v>
                </c:pt>
                <c:pt idx="4">
                  <c:v>1.003693885901243</c:v>
                </c:pt>
                <c:pt idx="5">
                  <c:v>1.004611159581417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'CODES+ISSS2'!$E$31</c:f>
              <c:strCache>
                <c:ptCount val="1"/>
                <c:pt idx="0">
                  <c:v>BasicMath</c:v>
                </c:pt>
              </c:strCache>
            </c:strRef>
          </c:tx>
          <c:spPr>
            <a:ln w="15875"/>
          </c:spP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'CODES+ISSS2'!$E$32:$E$37</c:f>
              <c:numCache>
                <c:formatCode>General</c:formatCode>
                <c:ptCount val="6"/>
                <c:pt idx="0">
                  <c:v>1.0</c:v>
                </c:pt>
                <c:pt idx="1">
                  <c:v>1.124</c:v>
                </c:pt>
                <c:pt idx="2">
                  <c:v>1.23</c:v>
                </c:pt>
                <c:pt idx="3">
                  <c:v>1.31</c:v>
                </c:pt>
                <c:pt idx="4">
                  <c:v>1.44</c:v>
                </c:pt>
                <c:pt idx="5">
                  <c:v>1.59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'CODES+ISSS2'!$F$31</c:f>
              <c:strCache>
                <c:ptCount val="1"/>
                <c:pt idx="0">
                  <c:v>Dijkstra</c:v>
                </c:pt>
              </c:strCache>
            </c:strRef>
          </c:tx>
          <c:spPr>
            <a:ln w="15875"/>
          </c:spP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'CODES+ISSS2'!$F$32:$F$37</c:f>
              <c:numCache>
                <c:formatCode>General</c:formatCode>
                <c:ptCount val="6"/>
                <c:pt idx="0">
                  <c:v>1.0</c:v>
                </c:pt>
                <c:pt idx="1">
                  <c:v>1.000111514237014</c:v>
                </c:pt>
                <c:pt idx="2">
                  <c:v>1.000223028474028</c:v>
                </c:pt>
                <c:pt idx="3">
                  <c:v>1.00035047331633</c:v>
                </c:pt>
                <c:pt idx="4">
                  <c:v>1.00049384876392</c:v>
                </c:pt>
                <c:pt idx="5">
                  <c:v>1.000621293606221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'CODES+ISSS2'!$G$31</c:f>
              <c:strCache>
                <c:ptCount val="1"/>
                <c:pt idx="0">
                  <c:v>FFT</c:v>
                </c:pt>
              </c:strCache>
            </c:strRef>
          </c:tx>
          <c:spPr>
            <a:ln w="15875"/>
          </c:spP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'CODES+ISSS2'!$G$32:$G$37</c:f>
              <c:numCache>
                <c:formatCode>General</c:formatCode>
                <c:ptCount val="6"/>
                <c:pt idx="0">
                  <c:v>1.0</c:v>
                </c:pt>
                <c:pt idx="1">
                  <c:v>1.001409959452289</c:v>
                </c:pt>
                <c:pt idx="2">
                  <c:v>1.003087663433762</c:v>
                </c:pt>
                <c:pt idx="3">
                  <c:v>1.004300674068455</c:v>
                </c:pt>
                <c:pt idx="4">
                  <c:v>1.00562395839721</c:v>
                </c:pt>
                <c:pt idx="5">
                  <c:v>1.007090515822977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'CODES+ISSS2'!$H$31</c:f>
              <c:strCache>
                <c:ptCount val="1"/>
                <c:pt idx="0">
                  <c:v>FFT_inverse</c:v>
                </c:pt>
              </c:strCache>
            </c:strRef>
          </c:tx>
          <c:spPr>
            <a:ln w="15875"/>
          </c:spPr>
          <c:marker>
            <c:symbol val="circle"/>
            <c:size val="5"/>
          </c:marke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'CODES+ISSS2'!$H$32:$H$37</c:f>
              <c:numCache>
                <c:formatCode>General</c:formatCode>
                <c:ptCount val="6"/>
                <c:pt idx="0">
                  <c:v>1.0</c:v>
                </c:pt>
                <c:pt idx="1">
                  <c:v>1.000746888026586</c:v>
                </c:pt>
                <c:pt idx="2">
                  <c:v>1.001867220066464</c:v>
                </c:pt>
                <c:pt idx="3">
                  <c:v>1.00261410809305</c:v>
                </c:pt>
                <c:pt idx="4">
                  <c:v>1.003734440132926</c:v>
                </c:pt>
                <c:pt idx="5">
                  <c:v>1.004668050166159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'CODES+ISSS2'!$I$31</c:f>
              <c:strCache>
                <c:ptCount val="1"/>
                <c:pt idx="0">
                  <c:v>String_Search</c:v>
                </c:pt>
              </c:strCache>
            </c:strRef>
          </c:tx>
          <c:spPr>
            <a:ln w="15875"/>
          </c:spP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'CODES+ISSS2'!$I$32:$I$37</c:f>
              <c:numCache>
                <c:formatCode>General</c:formatCode>
                <c:ptCount val="6"/>
                <c:pt idx="0">
                  <c:v>1.0</c:v>
                </c:pt>
                <c:pt idx="1">
                  <c:v>1.000340511818871</c:v>
                </c:pt>
                <c:pt idx="2">
                  <c:v>1.000745512561771</c:v>
                </c:pt>
                <c:pt idx="3">
                  <c:v>1.001118268842656</c:v>
                </c:pt>
                <c:pt idx="4">
                  <c:v>1.001491025123541</c:v>
                </c:pt>
                <c:pt idx="5">
                  <c:v>1.002236537685312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'CODES+ISSS2'!$J$31</c:f>
              <c:strCache>
                <c:ptCount val="1"/>
                <c:pt idx="0">
                  <c:v>Susan_Edges</c:v>
                </c:pt>
              </c:strCache>
            </c:strRef>
          </c:tx>
          <c:spPr>
            <a:ln w="15875"/>
          </c:spP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'CODES+ISSS2'!$J$32:$J$37</c:f>
              <c:numCache>
                <c:formatCode>General</c:formatCode>
                <c:ptCount val="6"/>
                <c:pt idx="0">
                  <c:v>1.0</c:v>
                </c:pt>
                <c:pt idx="1">
                  <c:v>1.000746278256041</c:v>
                </c:pt>
                <c:pt idx="2">
                  <c:v>1.001492556512081</c:v>
                </c:pt>
                <c:pt idx="3">
                  <c:v>1.002238834768122</c:v>
                </c:pt>
                <c:pt idx="4">
                  <c:v>1.002985113024163</c:v>
                </c:pt>
                <c:pt idx="5">
                  <c:v>1.003917960844214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'CODES+ISSS2'!$K$31</c:f>
              <c:strCache>
                <c:ptCount val="1"/>
                <c:pt idx="0">
                  <c:v>Susan_Smoothing</c:v>
                </c:pt>
              </c:strCache>
            </c:strRef>
          </c:tx>
          <c:spPr>
            <a:ln w="15875"/>
          </c:spPr>
          <c:cat>
            <c:numRef>
              <c:f>'CODES+ISSS2'!$B$32:$B$37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'CODES+ISSS2'!$K$32:$K$37</c:f>
              <c:numCache>
                <c:formatCode>General</c:formatCode>
                <c:ptCount val="6"/>
                <c:pt idx="0">
                  <c:v>1.0</c:v>
                </c:pt>
                <c:pt idx="1">
                  <c:v>1.000746278256041</c:v>
                </c:pt>
                <c:pt idx="2">
                  <c:v>1.001492556512081</c:v>
                </c:pt>
                <c:pt idx="3">
                  <c:v>1.002238834768122</c:v>
                </c:pt>
                <c:pt idx="4">
                  <c:v>1.002985113024163</c:v>
                </c:pt>
                <c:pt idx="5">
                  <c:v>1.003917960844214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697544"/>
        <c:axId val="-2130700568"/>
      </c:lineChart>
      <c:catAx>
        <c:axId val="-213069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30700568"/>
        <c:crosses val="autoZero"/>
        <c:auto val="1"/>
        <c:lblAlgn val="ctr"/>
        <c:lblOffset val="100"/>
        <c:noMultiLvlLbl val="0"/>
      </c:catAx>
      <c:valAx>
        <c:axId val="-2130700568"/>
        <c:scaling>
          <c:orientation val="minMax"/>
          <c:min val="0.6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30697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8401551649303"/>
          <c:y val="0.00456318968193492"/>
          <c:w val="0.851598448350697"/>
          <c:h val="0.277250373945192"/>
        </c:manualLayout>
      </c:layout>
      <c:overlay val="0"/>
      <c:txPr>
        <a:bodyPr/>
        <a:lstStyle/>
        <a:p>
          <a:pPr>
            <a:defRPr sz="1600" b="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2225">
      <a:solidFill>
        <a:schemeClr val="tx1"/>
      </a:solidFill>
    </a:ln>
  </c:sp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0.28617</cdr:x>
      <cdr:y>0.89436</cdr:y>
    </cdr:from>
    <cdr:to>
      <cdr:x>0.88032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28752" y="2028151"/>
          <a:ext cx="2966357" cy="2395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i="0" baseline="0" dirty="0">
              <a:effectLst/>
              <a:latin typeface="Arial" pitchFamily="34" charset="0"/>
              <a:ea typeface="+mn-ea"/>
              <a:cs typeface="Arial" pitchFamily="34" charset="0"/>
            </a:rPr>
            <a:t>Memory </a:t>
          </a:r>
          <a:r>
            <a:rPr lang="en-US" sz="1600" b="1" i="0" baseline="0" dirty="0">
              <a:effectLst/>
              <a:latin typeface="Arial" pitchFamily="34" charset="0"/>
              <a:ea typeface="+mn-ea"/>
              <a:cs typeface="Arial" pitchFamily="34" charset="0"/>
            </a:rPr>
            <a:t>available</a:t>
          </a:r>
          <a:r>
            <a:rPr lang="en-US" sz="1400" b="1" i="0" baseline="0" dirty="0">
              <a:effectLst/>
              <a:latin typeface="Arial" pitchFamily="34" charset="0"/>
              <a:ea typeface="+mn-ea"/>
              <a:cs typeface="Arial" pitchFamily="34" charset="0"/>
            </a:rPr>
            <a:t> for </a:t>
          </a:r>
          <a:r>
            <a:rPr lang="en-US" sz="1400" b="1" i="0" baseline="0" dirty="0" smtClean="0">
              <a:effectLst/>
              <a:latin typeface="Arial" pitchFamily="34" charset="0"/>
              <a:ea typeface="+mn-ea"/>
              <a:cs typeface="Arial" pitchFamily="34" charset="0"/>
            </a:rPr>
            <a:t>Code (</a:t>
          </a:r>
          <a:r>
            <a:rPr lang="en-US" sz="1400" b="1" i="0" baseline="0" dirty="0">
              <a:effectLst/>
              <a:latin typeface="Arial" pitchFamily="34" charset="0"/>
              <a:ea typeface="+mn-ea"/>
              <a:cs typeface="Arial" pitchFamily="34" charset="0"/>
            </a:rPr>
            <a:t>Bytes)</a:t>
          </a:r>
          <a:endParaRPr lang="en-US" sz="1400" dirty="0">
            <a:effectLst/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0.06764</cdr:y>
    </cdr:from>
    <cdr:to>
      <cdr:x>0.05388</cdr:x>
      <cdr:y>0.96273</cdr:y>
    </cdr:to>
    <cdr:sp macro="" textlink="">
      <cdr:nvSpPr>
        <cdr:cNvPr id="2" name="Rectangle 1"/>
        <cdr:cNvSpPr/>
      </cdr:nvSpPr>
      <cdr:spPr>
        <a:xfrm xmlns:a="http://schemas.openxmlformats.org/drawingml/2006/main" rot="16200000">
          <a:off x="-880399" y="1033776"/>
          <a:ext cx="2029817" cy="2690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solidFill>
                <a:sysClr val="windowText" lastClr="000000"/>
              </a:solidFill>
              <a:effectLst/>
              <a:latin typeface="Arial" pitchFamily="34" charset="0"/>
              <a:ea typeface="+mn-ea"/>
              <a:cs typeface="Arial" pitchFamily="34" charset="0"/>
            </a:rPr>
            <a:t>Normalized runtime</a:t>
          </a:r>
          <a:endParaRPr lang="en-US" sz="1800">
            <a:solidFill>
              <a:sysClr val="windowText" lastClr="000000"/>
            </a:solidFill>
            <a:effectLst/>
            <a:latin typeface="Arial" pitchFamily="34" charset="0"/>
            <a:cs typeface="Arial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CF3D-26E7-E54E-93CA-082AE9883BC5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6FE5B-E5A5-CD41-9189-EBE6225D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 haven’t mentioned  that the architecture is the Cell processor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90F8FB-7EA9-4DD0-A286-7B7A280095E1}" type="slidenum">
              <a:rPr lang="en-US" altLang="zh-CN">
                <a:latin typeface="Calibri" pitchFamily="34" charset="0"/>
              </a:rPr>
              <a:pPr eaLnBrk="1" hangingPunct="1"/>
              <a:t>8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AABC857C-46FA-8D46-AB58-AA84DE6D2DA4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E2462F-E1FF-1E49-B02B-EC3B8A22A75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2100"/>
            <a:ext cx="8218313" cy="2816828"/>
          </a:xfrm>
        </p:spPr>
        <p:txBody>
          <a:bodyPr>
            <a:noAutofit/>
          </a:bodyPr>
          <a:lstStyle/>
          <a:p>
            <a:r>
              <a:rPr lang="en-US" dirty="0" smtClean="0"/>
              <a:t>Efficient &amp; Effective Code Management </a:t>
            </a:r>
            <a:br>
              <a:rPr lang="en-US" dirty="0" smtClean="0"/>
            </a:br>
            <a:r>
              <a:rPr lang="en-US" dirty="0" smtClean="0"/>
              <a:t>for Software Managed Multicores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CODES+ISSS 2013, Montreal,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40264"/>
            <a:ext cx="6999113" cy="148564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90"/>
                </a:solidFill>
              </a:rPr>
              <a:t>Ke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Bai</a:t>
            </a:r>
            <a:r>
              <a:rPr lang="en-US" smtClean="0">
                <a:solidFill>
                  <a:srgbClr val="000090"/>
                </a:solidFill>
              </a:rPr>
              <a:t>, </a:t>
            </a:r>
            <a:r>
              <a:rPr lang="en-US">
                <a:solidFill>
                  <a:srgbClr val="000090"/>
                </a:solidFill>
              </a:rPr>
              <a:t>Jing Lu, </a:t>
            </a:r>
            <a:r>
              <a:rPr lang="en-US" b="1" smtClean="0">
                <a:solidFill>
                  <a:srgbClr val="000090"/>
                </a:solidFill>
              </a:rPr>
              <a:t>Aviral </a:t>
            </a:r>
            <a:r>
              <a:rPr lang="en-US" b="1" dirty="0" smtClean="0">
                <a:solidFill>
                  <a:srgbClr val="000090"/>
                </a:solidFill>
              </a:rPr>
              <a:t>Shrivastava</a:t>
            </a:r>
            <a:r>
              <a:rPr lang="en-US" dirty="0" smtClean="0">
                <a:solidFill>
                  <a:srgbClr val="000090"/>
                </a:solidFill>
              </a:rPr>
              <a:t>, and Bryce Holton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Compiler Microarchitecture Lab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Arizona State University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1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0055"/>
          </a:xfrm>
        </p:spPr>
        <p:txBody>
          <a:bodyPr>
            <a:noAutofit/>
          </a:bodyPr>
          <a:lstStyle/>
          <a:p>
            <a:r>
              <a:rPr lang="en-US" sz="5400" dirty="0" smtClean="0"/>
              <a:t>Update Interference Cost</a:t>
            </a:r>
            <a:endParaRPr lang="en-US" sz="5400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203423" y="932322"/>
            <a:ext cx="8535975" cy="2419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ndara"/>
                <a:cs typeface="Candara"/>
              </a:rPr>
              <a:t>Previous works</a:t>
            </a:r>
          </a:p>
          <a:p>
            <a:pPr lvl="1"/>
            <a:r>
              <a:rPr lang="en-US" dirty="0" smtClean="0">
                <a:latin typeface="Candara"/>
                <a:cs typeface="Candara"/>
              </a:rPr>
              <a:t>Computed interference cost between functions before the start of the algorithm, and did not update it</a:t>
            </a:r>
          </a:p>
          <a:p>
            <a:r>
              <a:rPr lang="en-US" dirty="0" smtClean="0">
                <a:latin typeface="Candara"/>
                <a:cs typeface="Candara"/>
              </a:rPr>
              <a:t>However</a:t>
            </a:r>
          </a:p>
          <a:p>
            <a:pPr lvl="1"/>
            <a:r>
              <a:rPr lang="en-US" dirty="0" smtClean="0">
                <a:latin typeface="Candara"/>
                <a:cs typeface="Candara"/>
              </a:rPr>
              <a:t>Where intermediate functions are mapped matters</a:t>
            </a:r>
          </a:p>
        </p:txBody>
      </p:sp>
      <p:sp>
        <p:nvSpPr>
          <p:cNvPr id="31" name="椭圆 49"/>
          <p:cNvSpPr/>
          <p:nvPr/>
        </p:nvSpPr>
        <p:spPr>
          <a:xfrm>
            <a:off x="1300686" y="3977043"/>
            <a:ext cx="1728192" cy="3839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</a:rPr>
              <a:t>main(), </a:t>
            </a:r>
            <a:r>
              <a:rPr lang="en-US" altLang="zh-CN" sz="1400" b="1" i="1" dirty="0" smtClean="0">
                <a:solidFill>
                  <a:srgbClr val="C00000"/>
                </a:solidFill>
              </a:rPr>
              <a:t>3KB</a:t>
            </a:r>
            <a:endParaRPr lang="zh-CN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32" name="椭圆 52"/>
          <p:cNvSpPr/>
          <p:nvPr/>
        </p:nvSpPr>
        <p:spPr>
          <a:xfrm>
            <a:off x="1509174" y="4620269"/>
            <a:ext cx="1319789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</a:rPr>
              <a:t>F1(), </a:t>
            </a:r>
            <a:r>
              <a:rPr lang="en-US" altLang="zh-CN" sz="1400" b="1" i="1" dirty="0" smtClean="0">
                <a:solidFill>
                  <a:srgbClr val="C00000"/>
                </a:solidFill>
              </a:rPr>
              <a:t>2KB</a:t>
            </a:r>
            <a:endParaRPr lang="zh-CN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33" name="椭圆 58"/>
          <p:cNvSpPr/>
          <p:nvPr/>
        </p:nvSpPr>
        <p:spPr>
          <a:xfrm>
            <a:off x="1535052" y="5231400"/>
            <a:ext cx="1277556" cy="39273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</a:rPr>
              <a:t>F2(), </a:t>
            </a:r>
            <a:r>
              <a:rPr lang="en-US" altLang="zh-CN" sz="1400" b="1" i="1" dirty="0" smtClean="0">
                <a:solidFill>
                  <a:srgbClr val="C00000"/>
                </a:solidFill>
              </a:rPr>
              <a:t>1KB</a:t>
            </a:r>
            <a:endParaRPr lang="zh-CN" altLang="en-US" sz="1400" b="1" i="1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61"/>
          <p:cNvCxnSpPr>
            <a:stCxn id="31" idx="4"/>
            <a:endCxn id="32" idx="0"/>
          </p:cNvCxnSpPr>
          <p:nvPr/>
        </p:nvCxnSpPr>
        <p:spPr>
          <a:xfrm>
            <a:off x="2164782" y="4360995"/>
            <a:ext cx="4287" cy="259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65"/>
          <p:cNvCxnSpPr>
            <a:stCxn id="32" idx="4"/>
            <a:endCxn id="33" idx="0"/>
          </p:cNvCxnSpPr>
          <p:nvPr/>
        </p:nvCxnSpPr>
        <p:spPr>
          <a:xfrm>
            <a:off x="2169069" y="4980309"/>
            <a:ext cx="4761" cy="2510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98"/>
          <p:cNvSpPr/>
          <p:nvPr/>
        </p:nvSpPr>
        <p:spPr>
          <a:xfrm>
            <a:off x="1417078" y="5883721"/>
            <a:ext cx="1519705" cy="39273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</a:rPr>
              <a:t>F3(), </a:t>
            </a:r>
            <a:r>
              <a:rPr lang="en-US" altLang="zh-CN" sz="1400" b="1" i="1" dirty="0" smtClean="0">
                <a:solidFill>
                  <a:srgbClr val="C00000"/>
                </a:solidFill>
              </a:rPr>
              <a:t>0.5KB</a:t>
            </a:r>
            <a:endParaRPr lang="zh-CN" altLang="en-US" sz="1400" b="1" i="1" dirty="0">
              <a:solidFill>
                <a:srgbClr val="C00000"/>
              </a:solidFill>
            </a:endParaRPr>
          </a:p>
        </p:txBody>
      </p:sp>
      <p:cxnSp>
        <p:nvCxnSpPr>
          <p:cNvPr id="38" name="直接箭头连接符 103"/>
          <p:cNvCxnSpPr>
            <a:stCxn id="33" idx="4"/>
            <a:endCxn id="37" idx="0"/>
          </p:cNvCxnSpPr>
          <p:nvPr/>
        </p:nvCxnSpPr>
        <p:spPr>
          <a:xfrm>
            <a:off x="2173830" y="5624132"/>
            <a:ext cx="3101" cy="259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052946" y="4623640"/>
            <a:ext cx="765975" cy="542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Main()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052946" y="5166565"/>
            <a:ext cx="632283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F1()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997002" y="4623640"/>
            <a:ext cx="200286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997002" y="5166565"/>
            <a:ext cx="200286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3100886" y="4630861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i="1" dirty="0">
                <a:cs typeface="Arial" charset="0"/>
              </a:rPr>
              <a:t>Region </a:t>
            </a:r>
            <a:r>
              <a:rPr lang="en-US" altLang="zh-CN" sz="1400" b="1" i="1" dirty="0" smtClean="0">
                <a:cs typeface="Arial" charset="0"/>
              </a:rPr>
              <a:t>0</a:t>
            </a:r>
          </a:p>
          <a:p>
            <a:pPr algn="ctr" eaLnBrk="1" hangingPunct="1"/>
            <a:r>
              <a:rPr lang="en-US" altLang="zh-CN" sz="1400" b="1" i="1" dirty="0" smtClean="0">
                <a:cs typeface="Arial" charset="0"/>
              </a:rPr>
              <a:t>3KB</a:t>
            </a:r>
            <a:endParaRPr lang="en-US" altLang="zh-CN" sz="1400" b="1" i="1" dirty="0">
              <a:cs typeface="Arial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008115" y="5776165"/>
            <a:ext cx="199175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3"/>
          <p:cNvSpPr txBox="1">
            <a:spLocks noChangeArrowheads="1"/>
          </p:cNvSpPr>
          <p:nvPr/>
        </p:nvSpPr>
        <p:spPr bwMode="auto">
          <a:xfrm>
            <a:off x="3100886" y="5216579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i="1" dirty="0">
                <a:cs typeface="Arial" charset="0"/>
              </a:rPr>
              <a:t>Region </a:t>
            </a:r>
            <a:r>
              <a:rPr lang="en-US" altLang="zh-CN" sz="1400" b="1" i="1" dirty="0" smtClean="0">
                <a:cs typeface="Arial" charset="0"/>
              </a:rPr>
              <a:t>1</a:t>
            </a:r>
          </a:p>
          <a:p>
            <a:pPr algn="ctr" eaLnBrk="1" hangingPunct="1"/>
            <a:r>
              <a:rPr lang="en-US" altLang="zh-CN" sz="1400" b="1" i="1" dirty="0" smtClean="0">
                <a:cs typeface="Arial" charset="0"/>
              </a:rPr>
              <a:t>2KB</a:t>
            </a:r>
            <a:endParaRPr lang="en-US" altLang="zh-CN" sz="1400" b="1" i="1" dirty="0">
              <a:cs typeface="Arial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870153" y="4850542"/>
            <a:ext cx="581243" cy="542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F3()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Plus 67"/>
          <p:cNvSpPr/>
          <p:nvPr/>
        </p:nvSpPr>
        <p:spPr>
          <a:xfrm>
            <a:off x="6530581" y="5014687"/>
            <a:ext cx="229672" cy="228600"/>
          </a:xfrm>
          <a:prstGeom prst="math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ounded Rectangle 68"/>
          <p:cNvSpPr/>
          <p:nvPr/>
        </p:nvSpPr>
        <p:spPr>
          <a:xfrm>
            <a:off x="4729793" y="5166565"/>
            <a:ext cx="563764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F2()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883074" y="3977043"/>
            <a:ext cx="2261629" cy="2583792"/>
            <a:chOff x="3553988" y="2113687"/>
            <a:chExt cx="2261629" cy="258379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553988" y="2113687"/>
              <a:ext cx="2261629" cy="24313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667916" y="2113687"/>
              <a:ext cx="2002868" cy="2583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6530581" y="3991663"/>
            <a:ext cx="19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14KB Data Transfer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645417" y="3997151"/>
            <a:ext cx="213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11.5KB Data Transfer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645416" y="4008127"/>
            <a:ext cx="201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9.5KB Data Transfer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530581" y="3843273"/>
            <a:ext cx="2248946" cy="7875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0732E-7 -1.68864E-6 L -0.15585 0.046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2" y="22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85 0.04603 L -0.21104 -0.028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9" y="-3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11 -0.02893 L -0.15573 0.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68" grpId="0" animBg="1"/>
      <p:bldP spid="73" grpId="0"/>
      <p:bldP spid="73" grpId="1"/>
      <p:bldP spid="74" grpId="0"/>
      <p:bldP spid="74" grpId="1"/>
      <p:bldP spid="75" grpId="0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 Interference Cost Calculation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3330" y="1103441"/>
            <a:ext cx="5328900" cy="4785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Estimate interference between </a:t>
            </a:r>
          </a:p>
          <a:p>
            <a:pPr lvl="1"/>
            <a:r>
              <a:rPr lang="en-US" dirty="0" smtClean="0"/>
              <a:t>F3 and F5</a:t>
            </a:r>
          </a:p>
          <a:p>
            <a:r>
              <a:rPr lang="en-US" dirty="0" smtClean="0"/>
              <a:t>Suppose</a:t>
            </a:r>
          </a:p>
          <a:p>
            <a:pPr lvl="1"/>
            <a:r>
              <a:rPr lang="en-US" dirty="0" smtClean="0"/>
              <a:t>F3 and F5 are mapped to the same region. </a:t>
            </a:r>
          </a:p>
          <a:p>
            <a:pPr lvl="1"/>
            <a:r>
              <a:rPr lang="en-US" dirty="0" smtClean="0"/>
              <a:t>Nothing else is mapped to the region</a:t>
            </a:r>
          </a:p>
          <a:p>
            <a:endParaRPr lang="en-US" dirty="0"/>
          </a:p>
          <a:p>
            <a:r>
              <a:rPr lang="en-US" dirty="0" smtClean="0"/>
              <a:t>Previous techniques</a:t>
            </a:r>
          </a:p>
          <a:p>
            <a:pPr lvl="1"/>
            <a:r>
              <a:rPr lang="en-US" dirty="0" smtClean="0"/>
              <a:t>Estimate: 15*(size(F3) + size(F5))</a:t>
            </a:r>
          </a:p>
          <a:p>
            <a:pPr lvl="1"/>
            <a:r>
              <a:rPr lang="en-US" dirty="0" smtClean="0"/>
              <a:t>Min execution count of F3 and F5</a:t>
            </a:r>
          </a:p>
          <a:p>
            <a:endParaRPr lang="en-US" dirty="0"/>
          </a:p>
          <a:p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3*(size(F3)+size(F5))</a:t>
            </a:r>
          </a:p>
        </p:txBody>
      </p:sp>
      <p:sp>
        <p:nvSpPr>
          <p:cNvPr id="63" name="椭圆 49"/>
          <p:cNvSpPr/>
          <p:nvPr/>
        </p:nvSpPr>
        <p:spPr>
          <a:xfrm>
            <a:off x="6150282" y="1635764"/>
            <a:ext cx="1278619" cy="3839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i="1" dirty="0" smtClean="0">
                <a:solidFill>
                  <a:schemeClr val="tx1"/>
                </a:solidFill>
              </a:rPr>
              <a:t>ain: </a:t>
            </a:r>
            <a:r>
              <a:rPr lang="en-US" altLang="zh-CN" b="1" i="1" dirty="0" smtClean="0">
                <a:solidFill>
                  <a:srgbClr val="C00000"/>
                </a:solidFill>
              </a:rPr>
              <a:t>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5" name="椭圆 50"/>
          <p:cNvSpPr/>
          <p:nvPr/>
        </p:nvSpPr>
        <p:spPr>
          <a:xfrm>
            <a:off x="5682230" y="2247026"/>
            <a:ext cx="936104" cy="3429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dk1"/>
                </a:solidFill>
              </a:rPr>
              <a:t>F1: </a:t>
            </a:r>
            <a:r>
              <a:rPr lang="en-US" altLang="zh-CN" b="1" i="1" dirty="0" smtClean="0">
                <a:solidFill>
                  <a:srgbClr val="C00000"/>
                </a:solidFill>
              </a:rPr>
              <a:t>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6" name="椭圆 52"/>
          <p:cNvSpPr/>
          <p:nvPr/>
        </p:nvSpPr>
        <p:spPr>
          <a:xfrm>
            <a:off x="6635065" y="2973611"/>
            <a:ext cx="1210543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F2: 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7" name="椭圆 56"/>
          <p:cNvSpPr/>
          <p:nvPr/>
        </p:nvSpPr>
        <p:spPr>
          <a:xfrm>
            <a:off x="6053254" y="4738550"/>
            <a:ext cx="115212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F3: 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8" name="椭圆 58"/>
          <p:cNvSpPr/>
          <p:nvPr/>
        </p:nvSpPr>
        <p:spPr>
          <a:xfrm>
            <a:off x="7421179" y="3796732"/>
            <a:ext cx="936104" cy="39273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F4: 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cxnSp>
        <p:nvCxnSpPr>
          <p:cNvPr id="69" name="直接箭头连接符 60"/>
          <p:cNvCxnSpPr>
            <a:stCxn id="63" idx="4"/>
            <a:endCxn id="65" idx="0"/>
          </p:cNvCxnSpPr>
          <p:nvPr/>
        </p:nvCxnSpPr>
        <p:spPr>
          <a:xfrm flipH="1">
            <a:off x="6150282" y="2019716"/>
            <a:ext cx="639310" cy="227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1"/>
          <p:cNvCxnSpPr>
            <a:stCxn id="63" idx="4"/>
            <a:endCxn id="79" idx="0"/>
          </p:cNvCxnSpPr>
          <p:nvPr/>
        </p:nvCxnSpPr>
        <p:spPr>
          <a:xfrm>
            <a:off x="6789592" y="2019716"/>
            <a:ext cx="450745" cy="1295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65"/>
          <p:cNvCxnSpPr>
            <a:stCxn id="66" idx="4"/>
            <a:endCxn id="68" idx="0"/>
          </p:cNvCxnSpPr>
          <p:nvPr/>
        </p:nvCxnSpPr>
        <p:spPr>
          <a:xfrm>
            <a:off x="7240337" y="3333651"/>
            <a:ext cx="648894" cy="463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67"/>
          <p:cNvCxnSpPr>
            <a:stCxn id="66" idx="4"/>
            <a:endCxn id="75" idx="0"/>
          </p:cNvCxnSpPr>
          <p:nvPr/>
        </p:nvCxnSpPr>
        <p:spPr>
          <a:xfrm flipH="1">
            <a:off x="6810592" y="3333651"/>
            <a:ext cx="429745" cy="3902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98"/>
          <p:cNvSpPr/>
          <p:nvPr/>
        </p:nvSpPr>
        <p:spPr>
          <a:xfrm>
            <a:off x="7358794" y="5495207"/>
            <a:ext cx="1224136" cy="39273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F5: 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cxnSp>
        <p:nvCxnSpPr>
          <p:cNvPr id="74" name="直接箭头连接符 103"/>
          <p:cNvCxnSpPr>
            <a:stCxn id="68" idx="4"/>
            <a:endCxn id="77" idx="0"/>
          </p:cNvCxnSpPr>
          <p:nvPr/>
        </p:nvCxnSpPr>
        <p:spPr>
          <a:xfrm>
            <a:off x="7889231" y="4189464"/>
            <a:ext cx="81631" cy="459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38803" y="3723867"/>
            <a:ext cx="743578" cy="53846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67"/>
          <p:cNvCxnSpPr>
            <a:stCxn id="75" idx="2"/>
            <a:endCxn id="67" idx="0"/>
          </p:cNvCxnSpPr>
          <p:nvPr/>
        </p:nvCxnSpPr>
        <p:spPr>
          <a:xfrm flipH="1">
            <a:off x="6629318" y="4262329"/>
            <a:ext cx="181274" cy="4762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599073" y="4649339"/>
            <a:ext cx="743578" cy="53846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103"/>
          <p:cNvCxnSpPr>
            <a:stCxn id="77" idx="2"/>
            <a:endCxn id="73" idx="0"/>
          </p:cNvCxnSpPr>
          <p:nvPr/>
        </p:nvCxnSpPr>
        <p:spPr>
          <a:xfrm>
            <a:off x="7970862" y="5187801"/>
            <a:ext cx="0" cy="307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68548" y="2149245"/>
            <a:ext cx="743578" cy="53846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61"/>
          <p:cNvCxnSpPr>
            <a:stCxn id="79" idx="2"/>
            <a:endCxn id="66" idx="0"/>
          </p:cNvCxnSpPr>
          <p:nvPr/>
        </p:nvCxnSpPr>
        <p:spPr>
          <a:xfrm>
            <a:off x="7240337" y="2687707"/>
            <a:ext cx="0" cy="2859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59895" y="2964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0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55597" y="5518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0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70862" y="3816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0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23778" y="472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0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56827" y="2973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69015" y="4729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15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46861" y="5518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5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64799" y="380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356827" y="2949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2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69015" y="4738550"/>
            <a:ext cx="4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3</a:t>
            </a:r>
            <a:r>
              <a:rPr lang="en-US" altLang="zh-CN" b="1" i="1" dirty="0" smtClean="0">
                <a:solidFill>
                  <a:srgbClr val="C00000"/>
                </a:solidFill>
              </a:rPr>
              <a:t>0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00181" y="5519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10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966356" y="3839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2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70231" y="2977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3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74218" y="4738550"/>
            <a:ext cx="4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45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10490" y="5519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15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84070" y="3819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3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6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3" grpId="0" animBg="1"/>
      <p:bldP spid="73" grpId="1" animBg="1"/>
      <p:bldP spid="73" grpId="2" animBg="1"/>
      <p:bldP spid="81" grpId="0"/>
      <p:bldP spid="82" grpId="0"/>
      <p:bldP spid="83" grpId="0"/>
      <p:bldP spid="84" grpId="0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4" grpId="0"/>
      <p:bldP spid="95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1112"/>
          </a:xfrm>
        </p:spPr>
        <p:txBody>
          <a:bodyPr>
            <a:normAutofit/>
          </a:bodyPr>
          <a:lstStyle/>
          <a:p>
            <a:r>
              <a:rPr lang="en-US" dirty="0" smtClean="0"/>
              <a:t>Consider Branch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7107" y="1404649"/>
            <a:ext cx="4957314" cy="4238879"/>
          </a:xfrm>
        </p:spPr>
        <p:txBody>
          <a:bodyPr>
            <a:normAutofit/>
          </a:bodyPr>
          <a:lstStyle/>
          <a:p>
            <a:r>
              <a:rPr lang="en-US" dirty="0"/>
              <a:t>Previous works </a:t>
            </a:r>
          </a:p>
          <a:p>
            <a:pPr lvl="1"/>
            <a:r>
              <a:rPr lang="en-US" dirty="0"/>
              <a:t>Assume that both branches taken</a:t>
            </a:r>
          </a:p>
          <a:p>
            <a:endParaRPr lang="en-US" dirty="0" smtClean="0"/>
          </a:p>
          <a:p>
            <a:r>
              <a:rPr lang="en-US" dirty="0" smtClean="0"/>
              <a:t>If F4 is called 90% of the time</a:t>
            </a:r>
          </a:p>
          <a:p>
            <a:pPr lvl="1"/>
            <a:r>
              <a:rPr lang="en-US" dirty="0" smtClean="0"/>
              <a:t>Mapping F2, F1 in same region may be better than mapping F2, F4, F5 in same region</a:t>
            </a:r>
          </a:p>
          <a:p>
            <a:endParaRPr lang="en-US" dirty="0" smtClean="0"/>
          </a:p>
        </p:txBody>
      </p:sp>
      <p:sp>
        <p:nvSpPr>
          <p:cNvPr id="26" name="椭圆 49"/>
          <p:cNvSpPr/>
          <p:nvPr/>
        </p:nvSpPr>
        <p:spPr>
          <a:xfrm>
            <a:off x="6243485" y="1212673"/>
            <a:ext cx="1278619" cy="3839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i="1" dirty="0" smtClean="0">
                <a:solidFill>
                  <a:schemeClr val="tx1"/>
                </a:solidFill>
              </a:rPr>
              <a:t>ain: </a:t>
            </a:r>
            <a:r>
              <a:rPr lang="en-US" altLang="zh-CN" b="1" i="1" dirty="0" smtClean="0">
                <a:solidFill>
                  <a:srgbClr val="C00000"/>
                </a:solidFill>
              </a:rPr>
              <a:t>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27" name="椭圆 52"/>
          <p:cNvSpPr/>
          <p:nvPr/>
        </p:nvSpPr>
        <p:spPr>
          <a:xfrm>
            <a:off x="6274690" y="1949478"/>
            <a:ext cx="1210543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F2: </a:t>
            </a:r>
            <a:r>
              <a:rPr lang="en-US" altLang="zh-CN" b="1" i="1" dirty="0" smtClean="0">
                <a:solidFill>
                  <a:srgbClr val="C00000"/>
                </a:solidFill>
              </a:rPr>
              <a:t>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28" name="椭圆 56"/>
          <p:cNvSpPr/>
          <p:nvPr/>
        </p:nvSpPr>
        <p:spPr>
          <a:xfrm>
            <a:off x="5667421" y="2774919"/>
            <a:ext cx="115212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F3: </a:t>
            </a:r>
            <a:r>
              <a:rPr lang="en-US" altLang="zh-CN" b="1" i="1" dirty="0">
                <a:solidFill>
                  <a:srgbClr val="C00000"/>
                </a:solidFill>
              </a:rPr>
              <a:t>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29" name="菱形 57"/>
          <p:cNvSpPr/>
          <p:nvPr/>
        </p:nvSpPr>
        <p:spPr>
          <a:xfrm>
            <a:off x="6709045" y="3504460"/>
            <a:ext cx="1579562" cy="420688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30" name="椭圆 58"/>
          <p:cNvSpPr/>
          <p:nvPr/>
        </p:nvSpPr>
        <p:spPr>
          <a:xfrm>
            <a:off x="6424488" y="4188915"/>
            <a:ext cx="936104" cy="39273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F4: </a:t>
            </a:r>
            <a:r>
              <a:rPr lang="en-US" altLang="zh-CN" b="1" i="1" dirty="0">
                <a:solidFill>
                  <a:srgbClr val="C00000"/>
                </a:solidFill>
              </a:rPr>
              <a:t>9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31" name="椭圆 59"/>
          <p:cNvSpPr/>
          <p:nvPr/>
        </p:nvSpPr>
        <p:spPr>
          <a:xfrm>
            <a:off x="7873219" y="4188915"/>
            <a:ext cx="901824" cy="39273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F1: </a:t>
            </a:r>
            <a:r>
              <a:rPr lang="en-US" altLang="zh-CN" b="1" i="1" dirty="0">
                <a:solidFill>
                  <a:srgbClr val="C00000"/>
                </a:solidFill>
              </a:rPr>
              <a:t>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cxnSp>
        <p:nvCxnSpPr>
          <p:cNvPr id="32" name="直接箭头连接符 61"/>
          <p:cNvCxnSpPr>
            <a:stCxn id="26" idx="4"/>
            <a:endCxn id="27" idx="0"/>
          </p:cNvCxnSpPr>
          <p:nvPr/>
        </p:nvCxnSpPr>
        <p:spPr>
          <a:xfrm flipH="1">
            <a:off x="6879962" y="1596625"/>
            <a:ext cx="2833" cy="35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5"/>
          <p:cNvCxnSpPr>
            <a:stCxn id="27" idx="4"/>
            <a:endCxn id="40" idx="0"/>
          </p:cNvCxnSpPr>
          <p:nvPr/>
        </p:nvCxnSpPr>
        <p:spPr>
          <a:xfrm>
            <a:off x="6879962" y="2309518"/>
            <a:ext cx="605271" cy="322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67"/>
          <p:cNvCxnSpPr>
            <a:stCxn id="27" idx="4"/>
            <a:endCxn id="28" idx="0"/>
          </p:cNvCxnSpPr>
          <p:nvPr/>
        </p:nvCxnSpPr>
        <p:spPr>
          <a:xfrm flipH="1">
            <a:off x="6243485" y="2309518"/>
            <a:ext cx="636477" cy="4654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70"/>
          <p:cNvCxnSpPr>
            <a:stCxn id="29" idx="2"/>
            <a:endCxn id="30" idx="0"/>
          </p:cNvCxnSpPr>
          <p:nvPr/>
        </p:nvCxnSpPr>
        <p:spPr>
          <a:xfrm flipH="1">
            <a:off x="6892540" y="3925148"/>
            <a:ext cx="606286" cy="2637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71"/>
          <p:cNvCxnSpPr>
            <a:stCxn id="29" idx="2"/>
            <a:endCxn id="31" idx="0"/>
          </p:cNvCxnSpPr>
          <p:nvPr/>
        </p:nvCxnSpPr>
        <p:spPr>
          <a:xfrm>
            <a:off x="7498826" y="3925148"/>
            <a:ext cx="825305" cy="2637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51932" y="3523510"/>
            <a:ext cx="10937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i="1" dirty="0">
                <a:latin typeface="+mn-lt"/>
              </a:rPr>
              <a:t>condition</a:t>
            </a:r>
            <a:endParaRPr lang="en-US" i="1" dirty="0">
              <a:latin typeface="+mn-lt"/>
            </a:endParaRPr>
          </a:p>
        </p:txBody>
      </p:sp>
      <p:sp>
        <p:nvSpPr>
          <p:cNvPr id="38" name="椭圆 98"/>
          <p:cNvSpPr/>
          <p:nvPr/>
        </p:nvSpPr>
        <p:spPr>
          <a:xfrm>
            <a:off x="6274690" y="4841236"/>
            <a:ext cx="1224136" cy="39273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F5: </a:t>
            </a:r>
            <a:r>
              <a:rPr lang="en-US" altLang="zh-CN" b="1" i="1" dirty="0">
                <a:solidFill>
                  <a:srgbClr val="C00000"/>
                </a:solidFill>
              </a:rPr>
              <a:t>9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cxnSp>
        <p:nvCxnSpPr>
          <p:cNvPr id="39" name="直接箭头连接符 103"/>
          <p:cNvCxnSpPr>
            <a:stCxn id="30" idx="4"/>
            <a:endCxn id="38" idx="0"/>
          </p:cNvCxnSpPr>
          <p:nvPr/>
        </p:nvCxnSpPr>
        <p:spPr>
          <a:xfrm flipH="1">
            <a:off x="6886758" y="4581647"/>
            <a:ext cx="5782" cy="259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13444" y="2632107"/>
            <a:ext cx="743578" cy="53846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67"/>
          <p:cNvCxnSpPr>
            <a:stCxn id="40" idx="2"/>
            <a:endCxn id="29" idx="0"/>
          </p:cNvCxnSpPr>
          <p:nvPr/>
        </p:nvCxnSpPr>
        <p:spPr>
          <a:xfrm>
            <a:off x="7485233" y="3170569"/>
            <a:ext cx="13593" cy="3338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5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Our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7920" y="1152275"/>
            <a:ext cx="8485491" cy="47793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Update interference costs after mapping each function</a:t>
            </a:r>
          </a:p>
          <a:p>
            <a:endParaRPr lang="en-US" dirty="0" smtClean="0"/>
          </a:p>
          <a:p>
            <a:r>
              <a:rPr lang="en-US" dirty="0" smtClean="0"/>
              <a:t>Allow multiple instances of a function call</a:t>
            </a:r>
          </a:p>
          <a:p>
            <a:endParaRPr lang="en-US" dirty="0" smtClean="0"/>
          </a:p>
          <a:p>
            <a:r>
              <a:rPr lang="en-US" dirty="0" smtClean="0"/>
              <a:t>Correct </a:t>
            </a:r>
            <a:r>
              <a:rPr lang="en-US" dirty="0"/>
              <a:t>interference cost </a:t>
            </a:r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Proof is provided in the paper</a:t>
            </a:r>
          </a:p>
          <a:p>
            <a:endParaRPr lang="en-US" dirty="0" smtClean="0"/>
          </a:p>
          <a:p>
            <a:r>
              <a:rPr lang="en-US" dirty="0" smtClean="0"/>
              <a:t>Consider branch probabilities</a:t>
            </a:r>
          </a:p>
          <a:p>
            <a:pPr lvl="1"/>
            <a:r>
              <a:rPr lang="en-US" dirty="0" smtClean="0"/>
              <a:t>Estimate branch probabilities statically [Smith81ISCA]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60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</a:t>
            </a:r>
            <a:r>
              <a:rPr lang="en-US" dirty="0"/>
              <a:t>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787" y="893877"/>
            <a:ext cx="2770079" cy="16070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Cell Processor in Sony PS3, running Linux</a:t>
            </a:r>
          </a:p>
          <a:p>
            <a:pPr lvl="1"/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660852"/>
              </p:ext>
            </p:extLst>
          </p:nvPr>
        </p:nvGraphicFramePr>
        <p:xfrm>
          <a:off x="215182" y="3064003"/>
          <a:ext cx="8928818" cy="333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880517" y="945997"/>
            <a:ext cx="3129282" cy="164662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Compiler modifications in </a:t>
            </a:r>
          </a:p>
          <a:p>
            <a:pPr lvl="1"/>
            <a:r>
              <a:rPr lang="en-US" dirty="0" smtClean="0"/>
              <a:t>GCC 4.6</a:t>
            </a:r>
          </a:p>
          <a:p>
            <a:r>
              <a:rPr lang="en-US" dirty="0" smtClean="0"/>
              <a:t>Benchmarks</a:t>
            </a:r>
          </a:p>
          <a:p>
            <a:pPr lvl="1"/>
            <a:r>
              <a:rPr lang="en-US" dirty="0" err="1" smtClean="0"/>
              <a:t>Mibench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09799" y="878291"/>
            <a:ext cx="3115593" cy="163576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Effective</a:t>
            </a:r>
          </a:p>
          <a:p>
            <a:pPr lvl="1"/>
            <a:r>
              <a:rPr lang="en-US" dirty="0" smtClean="0"/>
              <a:t>Performance improvement from cost calculation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0261" y="2592619"/>
            <a:ext cx="6520436" cy="36933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CMSM gives a better result than other two algorithms 89% of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9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 Cost Calculation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726424"/>
              </p:ext>
            </p:extLst>
          </p:nvPr>
        </p:nvGraphicFramePr>
        <p:xfrm>
          <a:off x="215182" y="2396208"/>
          <a:ext cx="8928818" cy="3760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181" y="1199927"/>
            <a:ext cx="8727509" cy="107721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12</a:t>
            </a:r>
            <a:r>
              <a:rPr lang="en-US" sz="3200" dirty="0"/>
              <a:t>% </a:t>
            </a:r>
            <a:r>
              <a:rPr lang="en-US" sz="3200" dirty="0" smtClean="0"/>
              <a:t>performance improvement when previous techniques use accurate cost estimation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18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Caches</a:t>
            </a:r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1"/>
          </p:nvPr>
        </p:nvSpPr>
        <p:spPr>
          <a:xfrm>
            <a:off x="237713" y="909446"/>
            <a:ext cx="87142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Cache Miss penalty = # misses * miss latency</a:t>
            </a:r>
          </a:p>
          <a:p>
            <a:r>
              <a:rPr lang="en-US" sz="2000" dirty="0" smtClean="0"/>
              <a:t>SPM miss overhead = # API function calls * no. of instructions in API function + # times DMA is called * delay of the DMA (dep. </a:t>
            </a:r>
            <a:r>
              <a:rPr lang="en-US" sz="2000" dirty="0"/>
              <a:t>o</a:t>
            </a:r>
            <a:r>
              <a:rPr lang="en-US" sz="2000" dirty="0" smtClean="0"/>
              <a:t>n DMA size)</a:t>
            </a:r>
            <a:endParaRPr lang="en-US" sz="2000" dirty="0"/>
          </a:p>
        </p:txBody>
      </p:sp>
      <p:pic>
        <p:nvPicPr>
          <p:cNvPr id="7" name="Picture 6" descr="cache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0" y="3103635"/>
            <a:ext cx="8068741" cy="3691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713" y="2183065"/>
            <a:ext cx="8727509" cy="83099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Cache is better when miss latency &lt; 260 </a:t>
            </a:r>
            <a:r>
              <a:rPr lang="en-US" sz="2400" dirty="0" err="1" smtClean="0"/>
              <a:t>ps</a:t>
            </a:r>
            <a:endParaRPr lang="en-US" sz="2400" dirty="0" smtClean="0"/>
          </a:p>
          <a:p>
            <a:pPr algn="ctr"/>
            <a:r>
              <a:rPr lang="en-US" sz="2400" dirty="0" smtClean="0"/>
              <a:t>260 </a:t>
            </a:r>
            <a:r>
              <a:rPr lang="en-US" sz="2400" dirty="0" err="1" smtClean="0"/>
              <a:t>ps</a:t>
            </a:r>
            <a:r>
              <a:rPr lang="en-US" sz="2400" dirty="0" smtClean="0"/>
              <a:t> = 0.86 * cycle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6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988" y="1096626"/>
            <a:ext cx="8229600" cy="527034"/>
          </a:xfrm>
        </p:spPr>
        <p:txBody>
          <a:bodyPr/>
          <a:lstStyle/>
          <a:p>
            <a:r>
              <a:rPr lang="en-US" dirty="0" smtClean="0"/>
              <a:t>Running identical benchmarks on each core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829930"/>
              </p:ext>
            </p:extLst>
          </p:nvPr>
        </p:nvGraphicFramePr>
        <p:xfrm>
          <a:off x="0" y="1623660"/>
          <a:ext cx="9144000" cy="4885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99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686" y="1147462"/>
            <a:ext cx="8229600" cy="47853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SPM based multicore architectures are scalable and power-efficient</a:t>
            </a:r>
          </a:p>
          <a:p>
            <a:r>
              <a:rPr lang="en-US" dirty="0" smtClean="0"/>
              <a:t>However need to perform code and data management</a:t>
            </a:r>
          </a:p>
          <a:p>
            <a:endParaRPr lang="en-US" dirty="0" smtClean="0"/>
          </a:p>
          <a:p>
            <a:r>
              <a:rPr lang="en-US" dirty="0" smtClean="0"/>
              <a:t>Code Management</a:t>
            </a:r>
          </a:p>
          <a:p>
            <a:pPr lvl="1"/>
            <a:r>
              <a:rPr lang="en-US" dirty="0" smtClean="0"/>
              <a:t>We identified 4 shortcomings in previous techniques</a:t>
            </a:r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Correctly calculates interference between functions</a:t>
            </a:r>
          </a:p>
          <a:p>
            <a:pPr lvl="1"/>
            <a:r>
              <a:rPr lang="en-US" dirty="0" smtClean="0"/>
              <a:t>Considers branch probabilities</a:t>
            </a:r>
          </a:p>
          <a:p>
            <a:pPr lvl="1"/>
            <a:r>
              <a:rPr lang="en-US" dirty="0" smtClean="0"/>
              <a:t>Better mapping 89% of time</a:t>
            </a:r>
          </a:p>
          <a:p>
            <a:pPr lvl="1"/>
            <a:r>
              <a:rPr lang="en-US" dirty="0" smtClean="0"/>
              <a:t>Accuracy improves performance by 12%</a:t>
            </a:r>
          </a:p>
        </p:txBody>
      </p:sp>
    </p:spTree>
    <p:extLst>
      <p:ext uri="{BB962C8B-B14F-4D97-AF65-F5344CB8AC3E}">
        <p14:creationId xmlns:p14="http://schemas.microsoft.com/office/powerpoint/2010/main" val="322502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Memory Scaling Challenge</a:t>
            </a:r>
            <a:endParaRPr lang="zh-CN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7" name="内容占位符 3"/>
          <p:cNvSpPr txBox="1">
            <a:spLocks/>
          </p:cNvSpPr>
          <p:nvPr/>
        </p:nvSpPr>
        <p:spPr>
          <a:xfrm>
            <a:off x="152399" y="929640"/>
            <a:ext cx="7305992" cy="50139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Cache coherency protocols do not scale well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altLang="zh-CN" sz="2800" dirty="0">
              <a:latin typeface="Candara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zh-CN" sz="2800" dirty="0" smtClean="0">
                <a:latin typeface="Candara" pitchFamily="34" charset="0"/>
              </a:rPr>
              <a:t>One option is Non-Coherent Cache Architectures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  <a:p>
            <a:pPr marL="548640" lvl="1" indent="-274320" defTabSz="914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Intel 48-core Single-chip Cloud Computer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8-core DSP from Texas Instruments, TI 6678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Caches still consume too much power</a:t>
            </a:r>
          </a:p>
          <a:p>
            <a:pPr marL="548640" lvl="1" indent="-274320" fontAlgn="auto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44% power, and greater than 34 </a:t>
            </a:r>
            <a:r>
              <a:rPr lang="en-US" altLang="zh-CN" sz="2400" dirty="0" smtClean="0">
                <a:latin typeface="Candara" pitchFamily="34" charset="0"/>
                <a:cs typeface="+mn-cs"/>
              </a:rPr>
              <a:t>% area [1]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ndara" pitchFamily="34" charset="0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6784510" y="3712823"/>
            <a:ext cx="198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</a:rPr>
              <a:t>Intel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48 </a:t>
            </a:r>
            <a:r>
              <a:rPr lang="en-US" altLang="zh-CN" sz="1600" b="1" dirty="0">
                <a:solidFill>
                  <a:srgbClr val="002060"/>
                </a:solidFill>
              </a:rPr>
              <a:t>core chip</a:t>
            </a: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10" y="1957513"/>
            <a:ext cx="1755310" cy="17553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5867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Segars</a:t>
            </a:r>
            <a:r>
              <a:rPr lang="en-US" dirty="0" smtClean="0"/>
              <a:t> et al., International Solid-State Circuits Conference Tutorial 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406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9332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SPM based </a:t>
            </a:r>
            <a:r>
              <a:rPr lang="en-US" altLang="zh-CN" sz="4800" b="1" dirty="0" err="1" smtClean="0"/>
              <a:t>Multicore</a:t>
            </a:r>
            <a:r>
              <a:rPr lang="en-US" altLang="zh-CN" sz="4800" b="1" dirty="0" smtClean="0"/>
              <a:t> Architecture </a:t>
            </a:r>
            <a:endParaRPr lang="zh-CN" altLang="en-US" sz="48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Rectangle 7"/>
          <p:cNvSpPr/>
          <p:nvPr/>
        </p:nvSpPr>
        <p:spPr>
          <a:xfrm>
            <a:off x="990600" y="945191"/>
            <a:ext cx="2209800" cy="1752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Array</a:t>
            </a:r>
          </a:p>
        </p:txBody>
      </p:sp>
      <p:sp>
        <p:nvSpPr>
          <p:cNvPr id="6" name="Rectangle 8"/>
          <p:cNvSpPr/>
          <p:nvPr/>
        </p:nvSpPr>
        <p:spPr>
          <a:xfrm>
            <a:off x="152400" y="945191"/>
            <a:ext cx="762000" cy="13408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Array</a:t>
            </a:r>
          </a:p>
        </p:txBody>
      </p:sp>
      <p:sp>
        <p:nvSpPr>
          <p:cNvPr id="7" name="Rectangle 10"/>
          <p:cNvSpPr/>
          <p:nvPr/>
        </p:nvSpPr>
        <p:spPr>
          <a:xfrm>
            <a:off x="152400" y="2362200"/>
            <a:ext cx="762000" cy="10213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Comparators,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Muxes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53599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9954" y="3535991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sp>
        <p:nvSpPr>
          <p:cNvPr id="11" name="Rectangle 14"/>
          <p:cNvSpPr/>
          <p:nvPr/>
        </p:nvSpPr>
        <p:spPr>
          <a:xfrm>
            <a:off x="990600" y="2743200"/>
            <a:ext cx="22098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 Decoder</a:t>
            </a:r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3276600" y="914400"/>
            <a:ext cx="5867400" cy="3124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zh-CN" sz="2800" dirty="0" smtClean="0">
                <a:latin typeface="Candara" pitchFamily="34" charset="0"/>
                <a:cs typeface="+mn-cs"/>
              </a:rPr>
              <a:t>Fast and low-power memory close to the core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zh-CN" sz="2800" dirty="0" smtClean="0">
                <a:latin typeface="Candara" pitchFamily="34" charset="0"/>
                <a:cs typeface="+mn-cs"/>
              </a:rPr>
              <a:t>30% less area and power than a direct mapped cache of the same effective capacity [2]</a:t>
            </a: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zh-CN" sz="2800" dirty="0" smtClean="0">
                <a:latin typeface="Candara" pitchFamily="34" charset="0"/>
              </a:rPr>
              <a:t>SPM based </a:t>
            </a:r>
            <a:r>
              <a:rPr lang="en-US" altLang="zh-CN" sz="2800" dirty="0" err="1" smtClean="0">
                <a:latin typeface="Candara" pitchFamily="34" charset="0"/>
              </a:rPr>
              <a:t>Multicore</a:t>
            </a:r>
            <a:endParaRPr lang="en-US" altLang="zh-CN" sz="2800" dirty="0" smtClean="0">
              <a:latin typeface="Candara" pitchFamily="34" charset="0"/>
            </a:endParaRPr>
          </a:p>
          <a:p>
            <a:pPr marL="731520" lvl="1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zh-CN" sz="2800" dirty="0" smtClean="0">
                <a:latin typeface="Candara" pitchFamily="34" charset="0"/>
              </a:rPr>
              <a:t>A truly distributed memory architecture on-a-chip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n-US" altLang="zh-CN" sz="2800" dirty="0" smtClean="0">
              <a:latin typeface="Candara" pitchFamily="34" charset="0"/>
              <a:cs typeface="+mn-cs"/>
            </a:endParaRP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n-US" altLang="zh-CN" sz="2800" dirty="0" smtClean="0">
              <a:latin typeface="Candara" pitchFamily="34" charset="0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2370" y="526946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r>
              <a:rPr lang="en-US" dirty="0" err="1" smtClean="0"/>
              <a:t>Banakar</a:t>
            </a:r>
            <a:r>
              <a:rPr lang="en-US" dirty="0" smtClean="0"/>
              <a:t> CODES’02.</a:t>
            </a:r>
            <a:endParaRPr lang="en-US" dirty="0"/>
          </a:p>
        </p:txBody>
      </p:sp>
      <p:sp>
        <p:nvSpPr>
          <p:cNvPr id="50" name="矩形 49"/>
          <p:cNvSpPr/>
          <p:nvPr/>
        </p:nvSpPr>
        <p:spPr>
          <a:xfrm>
            <a:off x="76200" y="3974068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200" y="4507468"/>
            <a:ext cx="10668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295400" y="3974068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95400" y="4507468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14600" y="3974068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14600" y="4507468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33800" y="3974068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33800" y="4507468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53000" y="3974068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53000" y="4507468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72200" y="3974068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72200" y="4507468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1" idx="2"/>
          </p:cNvCxnSpPr>
          <p:nvPr/>
        </p:nvCxnSpPr>
        <p:spPr>
          <a:xfrm>
            <a:off x="609600" y="4736068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6200" y="5269468"/>
            <a:ext cx="7010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Interconnect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" y="4812268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DMA</a:t>
            </a:r>
            <a:endParaRPr lang="zh-CN" altLang="en-US" sz="16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828800" y="4736068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8800" y="4812268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DMA</a:t>
            </a:r>
            <a:endParaRPr lang="zh-CN" altLang="en-US" sz="1600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017681" y="4736068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17681" y="4812268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DMA</a:t>
            </a:r>
            <a:endParaRPr lang="zh-CN" altLang="en-US" sz="1600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4236881" y="4736068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36881" y="4812268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DMA</a:t>
            </a:r>
            <a:endParaRPr lang="zh-CN" altLang="en-US" sz="16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5532281" y="4736068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86400" y="48122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DMA</a:t>
            </a:r>
            <a:endParaRPr lang="zh-CN" altLang="en-US" sz="1600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6751481" y="4736068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51481" y="4812268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DMA</a:t>
            </a:r>
            <a:endParaRPr lang="zh-CN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7543800" y="5257800"/>
            <a:ext cx="1524000" cy="304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543800" y="3962400"/>
            <a:ext cx="1524000" cy="1219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Main Processor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63" idx="2"/>
            <a:endCxn id="75" idx="2"/>
          </p:cNvCxnSpPr>
          <p:nvPr/>
        </p:nvCxnSpPr>
        <p:spPr>
          <a:xfrm rot="5400000" flipH="1" flipV="1">
            <a:off x="5937766" y="3206234"/>
            <a:ext cx="11668" cy="4724400"/>
          </a:xfrm>
          <a:prstGeom prst="bentConnector3">
            <a:avLst>
              <a:gd name="adj1" fmla="val -3384086"/>
            </a:avLst>
          </a:prstGeom>
          <a:ln w="254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37081" y="5757446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DMA</a:t>
            </a:r>
            <a:endParaRPr lang="zh-CN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1851921" y="60233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r>
              <a:rPr lang="en-US" dirty="0" err="1" smtClean="0"/>
              <a:t>Banakar</a:t>
            </a:r>
            <a:r>
              <a:rPr lang="en-US" dirty="0" smtClean="0"/>
              <a:t> CODES’02.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089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4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/>
      <p:bldP spid="66" grpId="0"/>
      <p:bldP spid="68" grpId="0"/>
      <p:bldP spid="70" grpId="0"/>
      <p:bldP spid="72" grpId="0"/>
      <p:bldP spid="74" grpId="0"/>
      <p:bldP spid="75" grpId="0" animBg="1"/>
      <p:bldP spid="78" grpId="0" animBg="1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4905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Need Data Management in Software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31333" y="1745324"/>
            <a:ext cx="2040467" cy="2133600"/>
          </a:xfrm>
          <a:prstGeom prst="rect">
            <a:avLst/>
          </a:prstGeom>
          <a:ln w="57150" cmpd="sng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400" b="1" dirty="0">
                <a:latin typeface="Courier"/>
              </a:rPr>
              <a:t>int global;</a:t>
            </a:r>
          </a:p>
          <a:p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f1(){</a:t>
            </a:r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>
                <a:latin typeface="Courier"/>
              </a:rPr>
              <a:t>  int </a:t>
            </a:r>
            <a:r>
              <a:rPr lang="en-US" altLang="zh-CN" sz="1400" b="1" dirty="0" err="1">
                <a:latin typeface="Courier"/>
              </a:rPr>
              <a:t>a,b</a:t>
            </a:r>
            <a:r>
              <a:rPr lang="en-US" altLang="zh-CN" sz="1400" b="1" dirty="0">
                <a:latin typeface="Courier"/>
              </a:rPr>
              <a:t>;</a:t>
            </a:r>
          </a:p>
          <a:p>
            <a:r>
              <a:rPr lang="en-US" altLang="zh-CN" sz="1400" b="1" dirty="0">
                <a:latin typeface="Courier"/>
              </a:rPr>
              <a:t>  global = a + b</a:t>
            </a:r>
            <a:r>
              <a:rPr lang="en-US" altLang="zh-CN" sz="1400" b="1" dirty="0" smtClean="0">
                <a:latin typeface="Courier"/>
              </a:rPr>
              <a:t>;</a:t>
            </a:r>
          </a:p>
          <a:p>
            <a:endParaRPr lang="en-US" altLang="zh-CN" sz="1400" b="1" dirty="0" smtClean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  f2();  </a:t>
            </a:r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}</a:t>
            </a:r>
          </a:p>
          <a:p>
            <a:endParaRPr lang="en-US" altLang="zh-CN" sz="2400" b="1" dirty="0" smtClean="0">
              <a:latin typeface="Courier"/>
            </a:endParaRPr>
          </a:p>
          <a:p>
            <a:r>
              <a:rPr lang="en-US" altLang="zh-CN" sz="2400" b="1" dirty="0" smtClean="0">
                <a:latin typeface="Courier"/>
              </a:rPr>
              <a:t> </a:t>
            </a:r>
          </a:p>
          <a:p>
            <a:endParaRPr lang="en-US" altLang="zh-CN" sz="2400" b="1" dirty="0" smtClean="0">
              <a:latin typeface="Courier"/>
            </a:endParaRPr>
          </a:p>
          <a:p>
            <a:endParaRPr lang="en-US" altLang="zh-CN" sz="2400" b="1" dirty="0">
              <a:latin typeface="Courier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7645" y="1530835"/>
            <a:ext cx="2667000" cy="2590800"/>
          </a:xfrm>
          <a:prstGeom prst="rect">
            <a:avLst/>
          </a:prstGeom>
          <a:ln w="57150" cmpd="sng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400" b="1" dirty="0">
                <a:latin typeface="Courier"/>
              </a:rPr>
              <a:t>int global;</a:t>
            </a:r>
          </a:p>
          <a:p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>
                <a:latin typeface="Courier"/>
              </a:rPr>
              <a:t>f1(){</a:t>
            </a:r>
          </a:p>
          <a:p>
            <a:r>
              <a:rPr lang="en-US" altLang="zh-CN" sz="1400" b="1" dirty="0">
                <a:latin typeface="Courier"/>
              </a:rPr>
              <a:t>  int </a:t>
            </a:r>
            <a:r>
              <a:rPr lang="en-US" altLang="zh-CN" sz="1400" b="1" dirty="0" err="1">
                <a:latin typeface="Courier"/>
              </a:rPr>
              <a:t>a,b</a:t>
            </a:r>
            <a:r>
              <a:rPr lang="en-US" altLang="zh-CN" sz="1400" b="1" dirty="0">
                <a:latin typeface="Courier"/>
              </a:rPr>
              <a:t>;</a:t>
            </a:r>
          </a:p>
          <a:p>
            <a:r>
              <a:rPr lang="en-US" altLang="zh-CN" sz="1400" b="1" dirty="0">
                <a:latin typeface="Courier"/>
              </a:rPr>
              <a:t>  </a:t>
            </a:r>
            <a:r>
              <a:rPr lang="en-US" altLang="zh-CN" sz="1400" b="1" dirty="0" err="1">
                <a:solidFill>
                  <a:srgbClr val="FF0000"/>
                </a:solidFill>
                <a:latin typeface="Courier"/>
              </a:rPr>
              <a:t>DMA.fetch</a:t>
            </a:r>
            <a:r>
              <a:rPr lang="en-US" altLang="zh-CN" sz="1400" b="1" dirty="0">
                <a:solidFill>
                  <a:srgbClr val="FF0000"/>
                </a:solidFill>
                <a:latin typeface="Courier"/>
              </a:rPr>
              <a:t>(global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>
                <a:latin typeface="Courier"/>
              </a:rPr>
              <a:t>  global = a + b;</a:t>
            </a:r>
          </a:p>
          <a:p>
            <a:r>
              <a:rPr lang="en-US" altLang="zh-CN" sz="1400" b="1" dirty="0">
                <a:latin typeface="Courier"/>
              </a:rPr>
              <a:t>  </a:t>
            </a:r>
            <a:r>
              <a:rPr lang="en-US" altLang="zh-CN" sz="1400" b="1" dirty="0" err="1">
                <a:solidFill>
                  <a:srgbClr val="FF0000"/>
                </a:solidFill>
                <a:latin typeface="Courier"/>
              </a:rPr>
              <a:t>DMA.writeback</a:t>
            </a:r>
            <a:r>
              <a:rPr lang="en-US" altLang="zh-CN" sz="1400" b="1" dirty="0">
                <a:solidFill>
                  <a:srgbClr val="FF0000"/>
                </a:solidFill>
                <a:latin typeface="Courier"/>
              </a:rPr>
              <a:t>(global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1400" b="1" dirty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  </a:t>
            </a:r>
          </a:p>
          <a:p>
            <a:r>
              <a:rPr lang="en-US" altLang="zh-CN" sz="1400" b="1" dirty="0">
                <a:latin typeface="Courier"/>
              </a:rPr>
              <a:t> </a:t>
            </a:r>
            <a:r>
              <a:rPr lang="en-US" altLang="zh-CN" sz="1400" b="1" dirty="0" smtClean="0">
                <a:latin typeface="Courier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Courier"/>
              </a:rPr>
              <a:t>DMA.fetch</a:t>
            </a:r>
            <a:r>
              <a:rPr lang="en-US" altLang="zh-CN" sz="1400" b="1" dirty="0">
                <a:solidFill>
                  <a:srgbClr val="FF0000"/>
                </a:solidFill>
                <a:latin typeface="Courier"/>
              </a:rPr>
              <a:t>(f2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"/>
              </a:rPr>
              <a:t>)</a:t>
            </a:r>
            <a:endParaRPr lang="en-US" altLang="zh-CN" sz="1400" b="1" dirty="0" smtClean="0">
              <a:latin typeface="Courier"/>
            </a:endParaRPr>
          </a:p>
          <a:p>
            <a:r>
              <a:rPr lang="en-US" altLang="zh-CN" sz="1400" b="1" dirty="0" smtClean="0">
                <a:latin typeface="Courier"/>
              </a:rPr>
              <a:t>  f2();</a:t>
            </a:r>
          </a:p>
          <a:p>
            <a:r>
              <a:rPr lang="en-US" altLang="zh-CN" sz="1400" b="1" dirty="0" smtClean="0">
                <a:latin typeface="Courier"/>
              </a:rPr>
              <a:t>}</a:t>
            </a:r>
          </a:p>
          <a:p>
            <a:endParaRPr lang="en-US" altLang="zh-CN" sz="1400" b="1" dirty="0">
              <a:latin typeface="Courier"/>
            </a:endParaRPr>
          </a:p>
        </p:txBody>
      </p:sp>
      <p:cxnSp>
        <p:nvCxnSpPr>
          <p:cNvPr id="9" name="Straight Arrow Connector 7"/>
          <p:cNvCxnSpPr/>
          <p:nvPr/>
        </p:nvCxnSpPr>
        <p:spPr>
          <a:xfrm flipV="1">
            <a:off x="2644837" y="2583524"/>
            <a:ext cx="2155763" cy="100753"/>
          </a:xfrm>
          <a:prstGeom prst="straightConnector1">
            <a:avLst/>
          </a:prstGeom>
          <a:ln w="2857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/>
          <p:cNvCxnSpPr/>
          <p:nvPr/>
        </p:nvCxnSpPr>
        <p:spPr>
          <a:xfrm>
            <a:off x="2644837" y="2867593"/>
            <a:ext cx="2231963" cy="96931"/>
          </a:xfrm>
          <a:prstGeom prst="straightConnector1">
            <a:avLst/>
          </a:prstGeom>
          <a:ln w="2857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/>
          <p:cNvCxnSpPr/>
          <p:nvPr/>
        </p:nvCxnSpPr>
        <p:spPr>
          <a:xfrm>
            <a:off x="1584284" y="3064004"/>
            <a:ext cx="3216316" cy="357720"/>
          </a:xfrm>
          <a:prstGeom prst="straightConnector1">
            <a:avLst/>
          </a:prstGeom>
          <a:ln w="2857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6973235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 Management in SMM multicores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914400"/>
            <a:ext cx="89916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  <a:cs typeface="Arial" pitchFamily="34" charset="0"/>
              </a:rPr>
              <a:t>Manage any amount of heap</a:t>
            </a:r>
            <a:r>
              <a:rPr lang="en-US" altLang="zh-CN" sz="2000" dirty="0">
                <a:ea typeface="宋体" pitchFamily="2" charset="-122"/>
                <a:cs typeface="Arial" pitchFamily="34" charset="0"/>
              </a:rPr>
              <a:t>, stack and code, </a:t>
            </a:r>
            <a:r>
              <a:rPr lang="en-US" altLang="zh-CN" sz="2000" dirty="0" smtClean="0">
                <a:ea typeface="宋体" pitchFamily="2" charset="-122"/>
                <a:cs typeface="Arial" pitchFamily="34" charset="0"/>
              </a:rPr>
              <a:t>in the core of an SMM </a:t>
            </a:r>
            <a:r>
              <a:rPr lang="en-US" altLang="zh-CN" sz="2000" dirty="0" err="1" smtClean="0">
                <a:ea typeface="宋体" pitchFamily="2" charset="-122"/>
                <a:cs typeface="Arial" pitchFamily="34" charset="0"/>
              </a:rPr>
              <a:t>manycore</a:t>
            </a:r>
            <a:r>
              <a:rPr lang="en-US" altLang="zh-CN" sz="2000" dirty="0" smtClean="0">
                <a:ea typeface="宋体" pitchFamily="2" charset="-122"/>
                <a:cs typeface="Arial" pitchFamily="34" charset="0"/>
              </a:rPr>
              <a:t> </a:t>
            </a:r>
            <a:endParaRPr lang="en-US" altLang="zh-CN" sz="2000" dirty="0">
              <a:ea typeface="宋体" pitchFamily="2" charset="-122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ea typeface="宋体" pitchFamily="2" charset="-122"/>
                <a:cs typeface="Arial" pitchFamily="34" charset="0"/>
              </a:rPr>
              <a:t>Global data </a:t>
            </a:r>
            <a:endParaRPr lang="en-US" altLang="zh-CN" sz="1800" b="1" dirty="0" smtClean="0">
              <a:ea typeface="宋体" pitchFamily="2" charset="-122"/>
              <a:cs typeface="Arial" pitchFamily="34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1600" dirty="0" smtClean="0">
                <a:ea typeface="宋体" pitchFamily="2" charset="-122"/>
                <a:cs typeface="Arial" pitchFamily="34" charset="0"/>
              </a:rPr>
              <a:t>If small, can be </a:t>
            </a:r>
            <a:r>
              <a:rPr lang="en-US" altLang="zh-CN" sz="1600" dirty="0">
                <a:ea typeface="宋体" pitchFamily="2" charset="-122"/>
                <a:cs typeface="Arial" pitchFamily="34" charset="0"/>
              </a:rPr>
              <a:t>permanently located in the local </a:t>
            </a:r>
            <a:r>
              <a:rPr lang="en-US" altLang="zh-CN" sz="1600" dirty="0" smtClean="0">
                <a:ea typeface="宋体" pitchFamily="2" charset="-122"/>
                <a:cs typeface="Arial" pitchFamily="34" charset="0"/>
              </a:rPr>
              <a:t>memory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 smtClean="0">
                <a:ea typeface="宋体" pitchFamily="2" charset="-122"/>
                <a:cs typeface="Arial" pitchFamily="34" charset="0"/>
              </a:rPr>
              <a:t>Stack </a:t>
            </a:r>
            <a:r>
              <a:rPr lang="en-US" altLang="zh-CN" sz="1800" b="1" dirty="0">
                <a:ea typeface="宋体" pitchFamily="2" charset="-122"/>
                <a:cs typeface="Arial" pitchFamily="34" charset="0"/>
              </a:rPr>
              <a:t>data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>
                <a:ea typeface="宋体" pitchFamily="2" charset="-122"/>
                <a:cs typeface="Arial" pitchFamily="34" charset="0"/>
              </a:rPr>
              <a:t>‘</a:t>
            </a:r>
            <a:r>
              <a:rPr lang="en-US" altLang="zh-CN" sz="1400" dirty="0" err="1">
                <a:ea typeface="宋体" pitchFamily="2" charset="-122"/>
                <a:cs typeface="Arial" pitchFamily="34" charset="0"/>
              </a:rPr>
              <a:t>liveness</a:t>
            </a:r>
            <a:r>
              <a:rPr lang="en-US" altLang="zh-CN" sz="1400" dirty="0">
                <a:ea typeface="宋体" pitchFamily="2" charset="-122"/>
                <a:cs typeface="Arial" pitchFamily="34" charset="0"/>
              </a:rPr>
              <a:t>’ depends on call path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>
                <a:ea typeface="宋体" pitchFamily="2" charset="-122"/>
                <a:cs typeface="Arial" pitchFamily="34" charset="0"/>
              </a:rPr>
              <a:t>Function stack size know at compiler time, but not stack depth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  <a:cs typeface="Arial" pitchFamily="34" charset="0"/>
              </a:rPr>
              <a:t>Heap </a:t>
            </a:r>
            <a:r>
              <a:rPr lang="en-US" altLang="zh-CN" sz="2000" b="1" dirty="0" smtClean="0">
                <a:ea typeface="宋体" pitchFamily="2" charset="-122"/>
                <a:cs typeface="Arial" pitchFamily="34" charset="0"/>
              </a:rPr>
              <a:t>data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006600"/>
                </a:solidFill>
                <a:ea typeface="宋体" pitchFamily="2" charset="-122"/>
                <a:cs typeface="Arial" pitchFamily="34" charset="0"/>
              </a:rPr>
              <a:t>dynamic </a:t>
            </a:r>
            <a:r>
              <a:rPr lang="en-US" altLang="zh-CN" sz="1400" dirty="0">
                <a:solidFill>
                  <a:srgbClr val="006600"/>
                </a:solidFill>
                <a:ea typeface="宋体" pitchFamily="2" charset="-122"/>
                <a:cs typeface="Arial" pitchFamily="34" charset="0"/>
              </a:rPr>
              <a:t>and size can be unbounded</a:t>
            </a:r>
            <a:endParaRPr lang="en-US" altLang="zh-CN" sz="2000" dirty="0">
              <a:solidFill>
                <a:srgbClr val="006600"/>
              </a:solidFill>
              <a:ea typeface="宋体" pitchFamily="2" charset="-122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Code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Statically linked</a:t>
            </a:r>
          </a:p>
          <a:p>
            <a:pPr lvl="2">
              <a:lnSpc>
                <a:spcPct val="120000"/>
              </a:lnSpc>
            </a:pPr>
            <a:endParaRPr lang="en-US" altLang="zh-CN" sz="1600" dirty="0">
              <a:ea typeface="宋体" pitchFamily="2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宋体" pitchFamily="2" charset="-122"/>
                <a:cs typeface="Arial" pitchFamily="34" charset="0"/>
              </a:rPr>
              <a:t>Our strategy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cs typeface="Arial" pitchFamily="34" charset="0"/>
              </a:rPr>
              <a:t>Partition local memory into regions for each kind of data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cs typeface="Arial" pitchFamily="34" charset="0"/>
              </a:rPr>
              <a:t>Manage each kind of data in a constant amount of space</a:t>
            </a:r>
            <a:endParaRPr lang="en-US" altLang="zh-CN" sz="1800" dirty="0"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虚尾箭头 5"/>
          <p:cNvSpPr/>
          <p:nvPr/>
        </p:nvSpPr>
        <p:spPr bwMode="auto">
          <a:xfrm rot="5400000">
            <a:off x="7440915" y="2081173"/>
            <a:ext cx="434370" cy="484632"/>
          </a:xfrm>
          <a:prstGeom prst="stripedRightArrow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虚尾箭头 6"/>
          <p:cNvSpPr/>
          <p:nvPr/>
        </p:nvSpPr>
        <p:spPr bwMode="auto">
          <a:xfrm rot="16200000">
            <a:off x="7440915" y="2870470"/>
            <a:ext cx="434370" cy="4846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矩形 7"/>
          <p:cNvSpPr/>
          <p:nvPr/>
        </p:nvSpPr>
        <p:spPr bwMode="auto">
          <a:xfrm>
            <a:off x="6705600" y="4495800"/>
            <a:ext cx="19050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400" dirty="0">
                <a:latin typeface="Arial" charset="0"/>
                <a:ea typeface="ヒラギノ角ゴ Pro W3" pitchFamily="1" charset="-128"/>
              </a:rPr>
              <a:t>code</a:t>
            </a:r>
            <a:endParaRPr lang="zh-CN" altLang="en-US" sz="24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6705600" y="4038600"/>
            <a:ext cx="1905000" cy="4572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global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" name="矩形 12"/>
          <p:cNvSpPr>
            <a:spLocks noChangeArrowheads="1"/>
          </p:cNvSpPr>
          <p:nvPr/>
        </p:nvSpPr>
        <p:spPr bwMode="auto">
          <a:xfrm>
            <a:off x="6705600" y="1600200"/>
            <a:ext cx="1905000" cy="4572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stack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6705600" y="3352800"/>
            <a:ext cx="1905000" cy="6858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heap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6705600" y="2057400"/>
            <a:ext cx="19050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>
                <a:latin typeface="Arial" pitchFamily="34" charset="0"/>
                <a:ea typeface="ヒラギノ角ゴ Pro W3"/>
                <a:cs typeface="ヒラギノ角ゴ Pro W3"/>
              </a:rPr>
              <a:t> </a:t>
            </a:r>
            <a:endParaRPr lang="zh-CN" altLang="en-US" sz="24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6705600" y="2819400"/>
            <a:ext cx="1905000" cy="121856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zh-CN" sz="2400" dirty="0" smtClean="0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r>
              <a:rPr lang="en-US" altLang="zh-CN" sz="2400" dirty="0" smtClean="0">
                <a:latin typeface="Arial" pitchFamily="34" charset="0"/>
                <a:ea typeface="ヒラギノ角ゴ Pro W3"/>
                <a:cs typeface="ヒラギノ角ゴ Pro W3"/>
              </a:rPr>
              <a:t>heap</a:t>
            </a:r>
            <a:endParaRPr lang="zh-CN" altLang="en-US" sz="24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2" name="矩形 13"/>
          <p:cNvSpPr>
            <a:spLocks noChangeArrowheads="1"/>
          </p:cNvSpPr>
          <p:nvPr/>
        </p:nvSpPr>
        <p:spPr bwMode="auto">
          <a:xfrm>
            <a:off x="6705600" y="2209800"/>
            <a:ext cx="1905000" cy="18288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zh-CN" sz="2400" dirty="0" smtClean="0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endParaRPr lang="en-US" altLang="zh-CN" sz="2400" dirty="0" smtClean="0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r>
              <a:rPr lang="en-US" altLang="zh-CN" sz="2400" dirty="0" smtClean="0">
                <a:latin typeface="Arial" pitchFamily="34" charset="0"/>
                <a:ea typeface="ヒラギノ角ゴ Pro W3"/>
                <a:cs typeface="ヒラギノ角ゴ Pro W3"/>
              </a:rPr>
              <a:t>heap</a:t>
            </a:r>
            <a:endParaRPr lang="zh-CN" altLang="en-US" sz="24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6705600" y="1600200"/>
            <a:ext cx="1905000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zh-CN" sz="2400" dirty="0">
              <a:latin typeface="Arial" pitchFamily="34" charset="0"/>
              <a:ea typeface="ヒラギノ角ゴ Pro W3"/>
              <a:cs typeface="ヒラギノ角ゴ Pro W3"/>
            </a:endParaRPr>
          </a:p>
          <a:p>
            <a:pPr algn="ctr" eaLnBrk="0" hangingPunct="0"/>
            <a:r>
              <a:rPr lang="en-US" altLang="zh-CN" sz="2400" dirty="0" smtClean="0">
                <a:latin typeface="Arial" pitchFamily="34" charset="0"/>
                <a:ea typeface="ヒラギノ角ゴ Pro W3"/>
                <a:cs typeface="ヒラギノ角ゴ Pro W3"/>
              </a:rPr>
              <a:t>stack</a:t>
            </a:r>
            <a:endParaRPr lang="zh-CN" altLang="en-US" sz="2400" dirty="0">
              <a:latin typeface="Arial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10989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050"/>
          </a:xfrm>
        </p:spPr>
        <p:txBody>
          <a:bodyPr/>
          <a:lstStyle/>
          <a:p>
            <a:r>
              <a:rPr lang="en-US" sz="6000" dirty="0" smtClean="0"/>
              <a:t>Problem Context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>
          <a:xfrm>
            <a:off x="229037" y="1036116"/>
            <a:ext cx="8557778" cy="1721289"/>
          </a:xfrm>
        </p:spPr>
        <p:txBody>
          <a:bodyPr/>
          <a:lstStyle/>
          <a:p>
            <a:r>
              <a:rPr lang="en-US" dirty="0" smtClean="0"/>
              <a:t>If all code fits into SPM – very efficient execution</a:t>
            </a:r>
          </a:p>
          <a:p>
            <a:r>
              <a:rPr lang="en-US" dirty="0" smtClean="0"/>
              <a:t>In general - Dynamic </a:t>
            </a:r>
            <a:r>
              <a:rPr lang="en-US" dirty="0"/>
              <a:t>Code management is needed</a:t>
            </a:r>
          </a:p>
          <a:p>
            <a:r>
              <a:rPr lang="en-US" dirty="0" smtClean="0"/>
              <a:t>All code must be managed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65402" y="3097205"/>
            <a:ext cx="990600" cy="304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ARM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41802" y="3097205"/>
            <a:ext cx="762000" cy="29368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SPM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65402" y="3783005"/>
            <a:ext cx="990600" cy="533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dirty="0">
                <a:solidFill>
                  <a:srgbClr val="000000"/>
                </a:solidFill>
              </a:rPr>
              <a:t>Global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856002" y="3205155"/>
            <a:ext cx="685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84602" y="3554405"/>
            <a:ext cx="7937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 dirty="0">
                <a:solidFill>
                  <a:srgbClr val="FF0000"/>
                </a:solidFill>
              </a:rPr>
              <a:t>DMA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65401" y="4516102"/>
            <a:ext cx="2438401" cy="372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dirty="0">
                <a:solidFill>
                  <a:srgbClr val="000000"/>
                </a:solidFill>
                <a:latin typeface="Comic Sans MS" pitchFamily="66" charset="0"/>
              </a:rPr>
              <a:t>ARM Memory Architecture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294402" y="3097205"/>
            <a:ext cx="989013" cy="304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SPE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969215" y="3097205"/>
            <a:ext cx="763587" cy="29368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SPM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294402" y="3783005"/>
            <a:ext cx="989013" cy="533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Global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283415" y="3205155"/>
            <a:ext cx="685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513602" y="3554405"/>
            <a:ext cx="7620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 dirty="0">
                <a:solidFill>
                  <a:srgbClr val="FF0000"/>
                </a:solidFill>
              </a:rPr>
              <a:t>DMA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874979" y="4516103"/>
            <a:ext cx="2857823" cy="372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dirty="0">
                <a:solidFill>
                  <a:srgbClr val="000000"/>
                </a:solidFill>
                <a:latin typeface="Comic Sans MS" pitchFamily="66" charset="0"/>
              </a:rPr>
              <a:t>IBM Cell  </a:t>
            </a:r>
            <a:r>
              <a:rPr lang="en-US" altLang="zh-CN" sz="1400" dirty="0">
                <a:solidFill>
                  <a:srgbClr val="000000"/>
                </a:solidFill>
                <a:latin typeface="Comic Sans MS" pitchFamily="66" charset="0"/>
              </a:rPr>
              <a:t>Memory </a:t>
            </a:r>
            <a:r>
              <a:rPr lang="en-GB" altLang="zh-CN" sz="1400" dirty="0">
                <a:solidFill>
                  <a:srgbClr val="000000"/>
                </a:solidFill>
                <a:latin typeface="Comic Sans MS" pitchFamily="66" charset="0"/>
              </a:rPr>
              <a:t>Architecture</a:t>
            </a:r>
          </a:p>
        </p:txBody>
      </p:sp>
      <p:cxnSp>
        <p:nvCxnSpPr>
          <p:cNvPr id="17" name="形状 24"/>
          <p:cNvCxnSpPr>
            <a:cxnSpLocks noChangeShapeType="1"/>
            <a:stCxn id="7" idx="3"/>
            <a:endCxn id="6" idx="2"/>
          </p:cNvCxnSpPr>
          <p:nvPr/>
        </p:nvCxnSpPr>
        <p:spPr bwMode="auto">
          <a:xfrm flipV="1">
            <a:off x="2856002" y="3390892"/>
            <a:ext cx="1066800" cy="6588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" name="形状 27"/>
          <p:cNvCxnSpPr>
            <a:cxnSpLocks noChangeShapeType="1"/>
            <a:stCxn id="13" idx="3"/>
            <a:endCxn id="12" idx="2"/>
          </p:cNvCxnSpPr>
          <p:nvPr/>
        </p:nvCxnSpPr>
        <p:spPr bwMode="auto">
          <a:xfrm flipV="1">
            <a:off x="6283415" y="3390892"/>
            <a:ext cx="1068387" cy="6588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9" name="直接箭头连接符 29"/>
          <p:cNvCxnSpPr>
            <a:cxnSpLocks noChangeShapeType="1"/>
            <a:stCxn id="5" idx="2"/>
            <a:endCxn id="7" idx="0"/>
          </p:cNvCxnSpPr>
          <p:nvPr/>
        </p:nvCxnSpPr>
        <p:spPr bwMode="auto">
          <a:xfrm rot="5400000">
            <a:off x="2169409" y="3591711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1" name="矩形 21"/>
          <p:cNvSpPr>
            <a:spLocks noChangeArrowheads="1"/>
          </p:cNvSpPr>
          <p:nvPr/>
        </p:nvSpPr>
        <p:spPr bwMode="auto">
          <a:xfrm>
            <a:off x="969835" y="5042452"/>
            <a:ext cx="3276600" cy="457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SPM is </a:t>
            </a:r>
            <a:r>
              <a:rPr lang="en-US" altLang="zh-CN" sz="2000" b="1" dirty="0" smtClean="0">
                <a:latin typeface="Comic Sans MS" pitchFamily="66" charset="0"/>
              </a:rPr>
              <a:t>for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Optimization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5253127" y="5022454"/>
            <a:ext cx="2590800" cy="457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SPM is 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Essential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129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5400" dirty="0" smtClean="0"/>
              <a:t>Code Management: Problem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Compilation</a:t>
            </a:r>
          </a:p>
          <a:p>
            <a:pPr lvl="1"/>
            <a:r>
              <a:rPr lang="en-US" dirty="0" smtClean="0"/>
              <a:t>Functions need to be linked before execution</a:t>
            </a:r>
          </a:p>
          <a:p>
            <a:r>
              <a:rPr lang="en-US" dirty="0" smtClean="0"/>
              <a:t>Divide code part of SPM in regions</a:t>
            </a:r>
          </a:p>
          <a:p>
            <a:r>
              <a:rPr lang="en-US" dirty="0" smtClean="0"/>
              <a:t>Map functions to these SPM regions</a:t>
            </a:r>
          </a:p>
          <a:p>
            <a:r>
              <a:rPr lang="en-US" dirty="0" smtClean="0"/>
              <a:t>Functions in the same region placed at the same address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76400" y="3352800"/>
            <a:ext cx="23622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zh-CN" sz="2400">
              <a:ea typeface="ヒラギノ角ゴ Pro W3"/>
              <a:cs typeface="ヒラギノ角ゴ Pro W3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 rot="7898012">
            <a:off x="1927225" y="5138738"/>
            <a:ext cx="23622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zh-CN" sz="2400">
              <a:ea typeface="ヒラギノ角ゴ Pro W3"/>
              <a:cs typeface="ヒラギノ角ゴ Pro W3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8600" y="4114800"/>
            <a:ext cx="2362200" cy="1676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zh-CN" sz="2400">
              <a:ea typeface="ヒラギノ角ゴ Pro W3"/>
              <a:cs typeface="ヒラギノ角ゴ Pro W3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3505200"/>
            <a:ext cx="762000" cy="533400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752600" y="4572000"/>
            <a:ext cx="762000" cy="533400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38200" y="5181600"/>
            <a:ext cx="762000" cy="533400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048000" y="3505200"/>
            <a:ext cx="762000" cy="533400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971799" y="4942175"/>
            <a:ext cx="762000" cy="533400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F7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590799" y="5627975"/>
            <a:ext cx="762000" cy="533400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F4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85800" y="4267200"/>
            <a:ext cx="762000" cy="533400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638800" y="3505200"/>
            <a:ext cx="2057400" cy="2438400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zh-CN" altLang="zh-CN" sz="2400">
              <a:solidFill>
                <a:schemeClr val="tx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5638800" y="4114800"/>
            <a:ext cx="2057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5638800" y="4724400"/>
            <a:ext cx="2057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5638800" y="5334000"/>
            <a:ext cx="2057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2286000" y="4343400"/>
            <a:ext cx="3276600" cy="228600"/>
          </a:xfrm>
          <a:prstGeom prst="rightArrow">
            <a:avLst>
              <a:gd name="adj1" fmla="val 50000"/>
              <a:gd name="adj2" fmla="val 4996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zh-CN" sz="2400">
              <a:ea typeface="ヒラギノ角ゴ Pro W3"/>
              <a:cs typeface="ヒラギノ角ゴ Pro W3"/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3962400" y="3733800"/>
            <a:ext cx="16002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zh-CN" sz="2400">
              <a:ea typeface="ヒラギノ角ゴ Pro W3"/>
              <a:cs typeface="ヒラギノ角ゴ Pro W3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3886200" y="4953000"/>
            <a:ext cx="1676400" cy="228600"/>
          </a:xfrm>
          <a:prstGeom prst="rightArrow">
            <a:avLst>
              <a:gd name="adj1" fmla="val 50000"/>
              <a:gd name="adj2" fmla="val 500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zh-CN" sz="2400">
              <a:ea typeface="ヒラギノ角ゴ Pro W3"/>
              <a:cs typeface="ヒラギノ角ゴ Pro W3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1200" y="3657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>
                <a:ea typeface="宋体" pitchFamily="2" charset="-122"/>
              </a:rPr>
              <a:t>REGION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791200" y="4202113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>
                <a:ea typeface="宋体" pitchFamily="2" charset="-122"/>
              </a:rPr>
              <a:t>REGION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91200" y="4887913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>
                <a:ea typeface="宋体" pitchFamily="2" charset="-122"/>
              </a:rPr>
              <a:t>REGION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91200" y="5392738"/>
            <a:ext cx="1752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ts val="1000"/>
              </a:lnSpc>
            </a:pPr>
            <a:r>
              <a:rPr lang="en-US" altLang="zh-CN">
                <a:ea typeface="宋体" pitchFamily="2" charset="-122"/>
              </a:rPr>
              <a:t>•</a:t>
            </a:r>
          </a:p>
          <a:p>
            <a:pPr algn="ctr" eaLnBrk="1" hangingPunct="1">
              <a:lnSpc>
                <a:spcPts val="1000"/>
              </a:lnSpc>
            </a:pPr>
            <a:r>
              <a:rPr lang="en-US" altLang="zh-CN">
                <a:ea typeface="宋体" pitchFamily="2" charset="-122"/>
              </a:rPr>
              <a:t>•</a:t>
            </a:r>
          </a:p>
          <a:p>
            <a:pPr algn="ctr" eaLnBrk="1" hangingPunct="1">
              <a:lnSpc>
                <a:spcPts val="1000"/>
              </a:lnSpc>
            </a:pPr>
            <a:r>
              <a:rPr lang="en-US" altLang="zh-CN">
                <a:ea typeface="宋体" pitchFamily="2" charset="-122"/>
              </a:rPr>
              <a:t>•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05400" y="60198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Comic Sans MS" pitchFamily="66" charset="0"/>
                <a:ea typeface="宋体" pitchFamily="2" charset="-122"/>
              </a:rPr>
              <a:t>Local Memory Code Section</a:t>
            </a:r>
          </a:p>
        </p:txBody>
      </p:sp>
    </p:spTree>
    <p:extLst>
      <p:ext uri="{BB962C8B-B14F-4D97-AF65-F5344CB8AC3E}">
        <p14:creationId xmlns:p14="http://schemas.microsoft.com/office/powerpoint/2010/main" val="363898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76600" y="3352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Comic Sans MS" pitchFamily="66" charset="0"/>
                <a:ea typeface="宋体" pitchFamily="2" charset="-122"/>
              </a:rPr>
              <a:t>(c) Local 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0" y="19050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77000" y="23622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477000" y="14478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2362200"/>
            <a:ext cx="1447800" cy="9144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rPr>
              <a:t>Code</a:t>
            </a:r>
          </a:p>
          <a:p>
            <a:pPr algn="ctr" eaLnBrk="0" hangingPunct="0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rPr>
              <a:t>region</a:t>
            </a:r>
            <a:endParaRPr lang="zh-CN" altLang="zh-CN" dirty="0">
              <a:solidFill>
                <a:schemeClr val="tx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en-US" altLang="zh-CN" dirty="0" smtClean="0"/>
              <a:t>Management: Solution</a:t>
            </a:r>
            <a:endParaRPr lang="zh-CN" altLang="en-US" dirty="0"/>
          </a:p>
        </p:txBody>
      </p:sp>
      <p:sp>
        <p:nvSpPr>
          <p:cNvPr id="174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BA78B21-6624-4C8E-9F2C-CFB48B310701}" type="slidenum">
              <a:rPr lang="en-US" altLang="zh-CN">
                <a:cs typeface="ヒラギノ角ゴ Pro W3"/>
              </a:rPr>
              <a:pPr/>
              <a:t>8</a:t>
            </a:fld>
            <a:endParaRPr lang="en-US" altLang="zh-CN">
              <a:cs typeface="ヒラギノ角ゴ Pro W3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2590800" y="4267200"/>
            <a:ext cx="6553200" cy="1828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dirty="0"/>
              <a:t># of Regions and Function-To-Region Mapping</a:t>
            </a:r>
          </a:p>
          <a:p>
            <a:pPr marL="548640" lvl="2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600" dirty="0">
                <a:solidFill>
                  <a:srgbClr val="002060"/>
                </a:solidFill>
              </a:rPr>
              <a:t>Two extreme cases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/>
              <a:t>Need careful code placement – Problem is NP-Complete</a:t>
            </a:r>
          </a:p>
          <a:p>
            <a:pPr marL="548640" lvl="2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600" dirty="0">
                <a:solidFill>
                  <a:srgbClr val="002060"/>
                </a:solidFill>
              </a:rPr>
              <a:t>Minimum data transfer with given space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6000" y="3352800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Comic Sans MS" pitchFamily="66" charset="0"/>
                <a:ea typeface="宋体" pitchFamily="2" charset="-122"/>
              </a:rPr>
              <a:t>(d) 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Global Memory</a:t>
            </a:r>
            <a:endParaRPr lang="en-US" altLang="zh-CN" dirty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77000" y="914400"/>
            <a:ext cx="14478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400">
              <a:ea typeface="ヒラギノ角ゴ Pro W3"/>
              <a:cs typeface="ヒラギノ角ゴ Pro W3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1438275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latin typeface="Arial" charset="0"/>
                <a:ea typeface="ヒラギノ角ゴ Pro W3" pitchFamily="1" charset="-128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19050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global</a:t>
            </a:r>
            <a:endParaRPr lang="en-US" sz="1400" dirty="0">
              <a:solidFill>
                <a:schemeClr val="tx1"/>
              </a:solidFill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581400" y="981075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stack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581400" y="28194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581400" y="23622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81400" y="23622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14478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1895475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23622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31" name="Oval 30"/>
          <p:cNvSpPr/>
          <p:nvPr/>
        </p:nvSpPr>
        <p:spPr>
          <a:xfrm>
            <a:off x="838200" y="1143000"/>
            <a:ext cx="1185413" cy="483629"/>
          </a:xfrm>
          <a:prstGeom prst="ellipse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35" name="Oval 34"/>
          <p:cNvSpPr/>
          <p:nvPr/>
        </p:nvSpPr>
        <p:spPr>
          <a:xfrm>
            <a:off x="838200" y="1802371"/>
            <a:ext cx="1185413" cy="483629"/>
          </a:xfrm>
          <a:prstGeom prst="ellipse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36" name="Oval 35"/>
          <p:cNvSpPr/>
          <p:nvPr/>
        </p:nvSpPr>
        <p:spPr>
          <a:xfrm>
            <a:off x="838200" y="2514600"/>
            <a:ext cx="1185413" cy="483629"/>
          </a:xfrm>
          <a:prstGeom prst="ellipse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>
            <a:off x="1343025" y="1714501"/>
            <a:ext cx="1746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 rot="5400000">
            <a:off x="1316038" y="24003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0" y="2971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Comic Sans MS" pitchFamily="66" charset="0"/>
                <a:ea typeface="宋体" pitchFamily="2" charset="-122"/>
              </a:rPr>
              <a:t>(a) Application 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call 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g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raph</a:t>
            </a:r>
            <a:endParaRPr lang="en-US" altLang="zh-CN" dirty="0"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3537" y="3413862"/>
            <a:ext cx="2133600" cy="2903652"/>
            <a:chOff x="762000" y="914400"/>
            <a:chExt cx="2057400" cy="2968363"/>
          </a:xfrm>
        </p:grpSpPr>
        <p:sp>
          <p:nvSpPr>
            <p:cNvPr id="17443" name="TextBox 6"/>
            <p:cNvSpPr txBox="1">
              <a:spLocks noChangeArrowheads="1"/>
            </p:cNvSpPr>
            <p:nvPr/>
          </p:nvSpPr>
          <p:spPr bwMode="auto">
            <a:xfrm>
              <a:off x="838200" y="914400"/>
              <a:ext cx="1905000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SECTIONS {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OVERLAY {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 F1.o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 F3.o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}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OVERLAY {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 F2.o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}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7444" name="TextBox 7"/>
            <p:cNvSpPr txBox="1">
              <a:spLocks noChangeArrowheads="1"/>
            </p:cNvSpPr>
            <p:nvPr/>
          </p:nvSpPr>
          <p:spPr bwMode="auto">
            <a:xfrm>
              <a:off x="762000" y="3505200"/>
              <a:ext cx="2057400" cy="37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Comic Sans MS" pitchFamily="66" charset="0"/>
                  <a:ea typeface="宋体" pitchFamily="2" charset="-122"/>
                  <a:cs typeface="Times New Roman" pitchFamily="18" charset="0"/>
                </a:rPr>
                <a:t>(b) </a:t>
              </a:r>
              <a:r>
                <a:rPr lang="en-US" altLang="zh-CN" dirty="0" smtClean="0">
                  <a:latin typeface="Comic Sans MS" pitchFamily="66" charset="0"/>
                  <a:ea typeface="宋体" pitchFamily="2" charset="-122"/>
                  <a:cs typeface="Times New Roman" pitchFamily="18" charset="0"/>
                </a:rPr>
                <a:t>Linker script</a:t>
              </a:r>
              <a:endParaRPr lang="en-US" altLang="zh-CN" dirty="0">
                <a:latin typeface="Comic Sans MS" pitchFamily="66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542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" presetClass="exit" presetSubtype="1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3125 0.133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666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1" presetID="3" presetClass="exit" presetSubtype="1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3125 0.1333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666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4" presetID="3" presetClass="exit" presetSubtype="10" fill="hold" grpId="2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3125 -4.44444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6" grpId="1" animBg="1"/>
      <p:bldP spid="24" grpId="0" animBg="1"/>
      <p:bldP spid="24" grpId="1" animBg="1"/>
      <p:bldP spid="24" grpId="2" animBg="1"/>
      <p:bldP spid="23" grpId="0" animBg="1"/>
      <p:bldP spid="23" grpId="1" animBg="1"/>
      <p:bldP spid="20" grpId="0" animBg="1"/>
      <p:bldP spid="29" grpId="0" build="p"/>
      <p:bldP spid="13" grpId="0"/>
      <p:bldP spid="14" grpId="0" animBg="1"/>
      <p:bldP spid="17" grpId="0" animBg="1"/>
      <p:bldP spid="18" grpId="0" animBg="1"/>
      <p:bldP spid="19" grpId="0" animBg="1"/>
      <p:bldP spid="27" grpId="0" animBg="1"/>
      <p:bldP spid="32" grpId="0" animBg="1"/>
      <p:bldP spid="33" grpId="0" animBg="1"/>
      <p:bldP spid="34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800" dirty="0" smtClean="0"/>
              <a:t>Optimizing Code Management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234" y="3981500"/>
            <a:ext cx="8293395" cy="237942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Previous attempts</a:t>
            </a:r>
          </a:p>
          <a:p>
            <a:pPr lvl="1"/>
            <a:r>
              <a:rPr lang="en-US" altLang="zh-CN" dirty="0" smtClean="0"/>
              <a:t>[Pabalkar08HIPC], [Baker10CODES+ISSS], [Jung10ASAP]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4 problems in interference calculation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1. Interference cost is not updated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2. Incorrect calculation, when a function is called at multiple places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3. Incorrect interference cost calculation in some cases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4. Do not consider branches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56679" y="1584374"/>
            <a:ext cx="1219200" cy="1449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4479" y="1584374"/>
            <a:ext cx="1219200" cy="17134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56079" y="1584374"/>
            <a:ext cx="1219200" cy="197708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4213579" y="1041449"/>
            <a:ext cx="304800" cy="152400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>
              <a:ea typeface="ヒラギノ角ゴ Pro W3" pitchFamily="1" charset="-128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356079" y="184789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56079" y="2243187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56079" y="237494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56079" y="290199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56079" y="3297287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3261079" y="2243187"/>
            <a:ext cx="304800" cy="330200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75279" y="15843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5279" y="19145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5279" y="2178099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0.5KB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75279" y="2506712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75279" y="29686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75279" y="3297287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60879" y="15843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60879" y="19145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60879" y="2178099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60879" y="2506712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660879" y="29686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60879" y="3297287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794479" y="1979662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94479" y="237494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9279" y="2046337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13679" y="1651049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13679" y="2046337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794479" y="2506712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099279" y="2309862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794479" y="3033762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99279" y="26384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3794479" y="3297287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99279" y="3033762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13679" y="2309862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0.5KB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13679" y="26384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13679" y="3033762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5699479" y="2243187"/>
            <a:ext cx="304800" cy="330200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156679" y="1979662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461479" y="1651049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F1,F5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75879" y="1651049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75879" y="2046337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6156679" y="237494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156679" y="2506712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61479" y="2309862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375879" y="2309862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0.5KB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6156679" y="3033762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61479" y="26384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375879" y="26384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279879" y="3717974"/>
            <a:ext cx="12954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Start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94479" y="3717974"/>
            <a:ext cx="12954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Next step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56679" y="3717974"/>
            <a:ext cx="12954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(c) Final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60879" y="15843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60879" y="2955974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99279" y="20415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99279" y="3032174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08379" y="889049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/>
              <a:t>Maximum (7.5KB)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670779" y="889049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/>
              <a:t>Given (5.5KB)</a:t>
            </a:r>
          </a:p>
        </p:txBody>
      </p:sp>
    </p:spTree>
    <p:extLst>
      <p:ext uri="{BB962C8B-B14F-4D97-AF65-F5344CB8AC3E}">
        <p14:creationId xmlns:p14="http://schemas.microsoft.com/office/powerpoint/2010/main" val="3340384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25833 0.0141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7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8333 -0.1877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-94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5 0.0023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0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75 -0.1416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710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39" grpId="1"/>
      <p:bldP spid="40" grpId="0"/>
      <p:bldP spid="41" grpId="0"/>
      <p:bldP spid="42" grpId="0"/>
      <p:bldP spid="43" grpId="0"/>
      <p:bldP spid="43" grpId="1"/>
      <p:bldP spid="44" grpId="0"/>
      <p:bldP spid="47" grpId="0"/>
      <p:bldP spid="47" grpId="1"/>
      <p:bldP spid="48" grpId="0"/>
      <p:bldP spid="49" grpId="0"/>
      <p:bldP spid="51" grpId="0"/>
      <p:bldP spid="53" grpId="0"/>
      <p:bldP spid="55" grpId="0"/>
      <p:bldP spid="55" grpId="1"/>
      <p:bldP spid="56" grpId="0"/>
      <p:bldP spid="57" grpId="0"/>
      <p:bldP spid="58" grpId="0"/>
      <p:bldP spid="59" grpId="0" animBg="1"/>
      <p:bldP spid="61" grpId="0"/>
      <p:bldP spid="62" grpId="0"/>
      <p:bldP spid="63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7" grpId="1"/>
      <p:bldP spid="78" grpId="0"/>
      <p:bldP spid="7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1.8|15.9|2.2|15.8|5.4|35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CML Theme.thmx</Template>
  <TotalTime>4317</TotalTime>
  <Words>1161</Words>
  <Application>Microsoft Macintosh PowerPoint</Application>
  <PresentationFormat>On-screen Show (4:3)</PresentationFormat>
  <Paragraphs>346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CML Theme</vt:lpstr>
      <vt:lpstr>Efficient &amp; Effective Code Management  for Software Managed Multicores   CODES+ISSS 2013, Montreal, Canada</vt:lpstr>
      <vt:lpstr>PowerPoint Presentation</vt:lpstr>
      <vt:lpstr>SPM based Multicore Architecture </vt:lpstr>
      <vt:lpstr>Need Data Management in Software</vt:lpstr>
      <vt:lpstr>Data Management in SMM multicores</vt:lpstr>
      <vt:lpstr>Problem Context</vt:lpstr>
      <vt:lpstr>Code Management: Problem</vt:lpstr>
      <vt:lpstr>Code Management: Solution</vt:lpstr>
      <vt:lpstr>Optimizing Code Management</vt:lpstr>
      <vt:lpstr>Update Interference Cost</vt:lpstr>
      <vt:lpstr>Correct Interference Cost Calculation</vt:lpstr>
      <vt:lpstr>Consider Branch Probabilities</vt:lpstr>
      <vt:lpstr>Features of Our Technique</vt:lpstr>
      <vt:lpstr>Effective Technique</vt:lpstr>
      <vt:lpstr>Accurate Cost Calculation</vt:lpstr>
      <vt:lpstr>Comparison with Caches</vt:lpstr>
      <vt:lpstr>Scalability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holton</dc:creator>
  <cp:lastModifiedBy>Aviral Shrivastava</cp:lastModifiedBy>
  <cp:revision>144</cp:revision>
  <dcterms:created xsi:type="dcterms:W3CDTF">2013-09-17T19:58:48Z</dcterms:created>
  <dcterms:modified xsi:type="dcterms:W3CDTF">2013-10-25T01:46:25Z</dcterms:modified>
</cp:coreProperties>
</file>