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3" r:id="rId4"/>
    <p:sldId id="258" r:id="rId5"/>
    <p:sldId id="275" r:id="rId6"/>
    <p:sldId id="271" r:id="rId7"/>
    <p:sldId id="273" r:id="rId8"/>
    <p:sldId id="274" r:id="rId9"/>
    <p:sldId id="269" r:id="rId10"/>
    <p:sldId id="268" r:id="rId11"/>
    <p:sldId id="260" r:id="rId12"/>
    <p:sldId id="264" r:id="rId1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87744" autoAdjust="0"/>
  </p:normalViewPr>
  <p:slideViewPr>
    <p:cSldViewPr>
      <p:cViewPr varScale="1">
        <p:scale>
          <a:sx n="64" d="100"/>
          <a:sy n="64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Ke%20Bai\Desktop\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Ke%20Bai\Desktop\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Ke%20Bai\Desktop\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e%20Bai\Desktop\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e%20Bai\Desktop\data.xlsx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 rtl="0">
              <a:defRPr lang="en-US" sz="18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altLang="zh-CN" sz="18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lang="en-US" sz="18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 of Nodes</a:t>
            </a:r>
          </a:p>
        </c:rich>
      </c:tx>
      <c:layout>
        <c:manualLayout>
          <c:xMode val="edge"/>
          <c:yMode val="edge"/>
          <c:x val="0.44743646882799298"/>
          <c:y val="0.9230326768279929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611007689533999"/>
          <c:y val="6.19911280621172E-2"/>
          <c:w val="0.80329250976215805"/>
          <c:h val="0.72207560968941398"/>
        </c:manualLayout>
      </c:layout>
      <c:lineChart>
        <c:grouping val="standard"/>
        <c:varyColors val="0"/>
        <c:ser>
          <c:idx val="0"/>
          <c:order val="0"/>
          <c:tx>
            <c:strRef>
              <c:f>[data.xlsx]Paper!$E$42</c:f>
              <c:strCache>
                <c:ptCount val="1"/>
                <c:pt idx="0">
                  <c:v>No Management</c:v>
                </c:pt>
              </c:strCache>
            </c:strRef>
          </c:tx>
          <c:cat>
            <c:numRef>
              <c:f>[data.xlsx]Paper!$D$43:$D$61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6800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</c:numCache>
            </c:numRef>
          </c:cat>
          <c:val>
            <c:numRef>
              <c:f>[data.xlsx]Paper!$E$43:$E$61</c:f>
              <c:numCache>
                <c:formatCode>General</c:formatCode>
                <c:ptCount val="19"/>
                <c:pt idx="0">
                  <c:v>1031.3032229999999</c:v>
                </c:pt>
                <c:pt idx="1">
                  <c:v>1179.260681</c:v>
                </c:pt>
                <c:pt idx="2">
                  <c:v>1405.67669675</c:v>
                </c:pt>
                <c:pt idx="3">
                  <c:v>1815.6328430000001</c:v>
                </c:pt>
                <c:pt idx="4">
                  <c:v>2680.3728027500001</c:v>
                </c:pt>
                <c:pt idx="5">
                  <c:v>4454.0601807499997</c:v>
                </c:pt>
                <c:pt idx="6">
                  <c:v>8146.3597410000002</c:v>
                </c:pt>
                <c:pt idx="7">
                  <c:v>15297.08642575</c:v>
                </c:pt>
                <c:pt idx="8">
                  <c:v>29713.84423825</c:v>
                </c:pt>
                <c:pt idx="9">
                  <c:v>58424.420898249999</c:v>
                </c:pt>
                <c:pt idx="10">
                  <c:v>118237.6484375</c:v>
                </c:pt>
                <c:pt idx="11">
                  <c:v>230202.61328125</c:v>
                </c:pt>
                <c:pt idx="12">
                  <c:v>459534.015625</c:v>
                </c:pt>
                <c:pt idx="13">
                  <c:v>780794.078125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[data.xlsx]Paper!$F$42</c:f>
              <c:strCache>
                <c:ptCount val="1"/>
                <c:pt idx="0">
                  <c:v>Previous Approach</c:v>
                </c:pt>
              </c:strCache>
            </c:strRef>
          </c:tx>
          <c:marker>
            <c:symbol val="x"/>
            <c:size val="7"/>
          </c:marker>
          <c:cat>
            <c:numRef>
              <c:f>[data.xlsx]Paper!$D$43:$D$61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6800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</c:numCache>
            </c:numRef>
          </c:cat>
          <c:val>
            <c:numRef>
              <c:f>[data.xlsx]Paper!$F$43:$F$61</c:f>
              <c:numCache>
                <c:formatCode>General</c:formatCode>
                <c:ptCount val="19"/>
                <c:pt idx="0">
                  <c:v>1364.7869567499999</c:v>
                </c:pt>
                <c:pt idx="1">
                  <c:v>1555.2913207500001</c:v>
                </c:pt>
                <c:pt idx="2">
                  <c:v>1936.2781675000001</c:v>
                </c:pt>
                <c:pt idx="3">
                  <c:v>2703.2800902499998</c:v>
                </c:pt>
                <c:pt idx="4">
                  <c:v>4243.3303220000007</c:v>
                </c:pt>
                <c:pt idx="5">
                  <c:v>7383.5056152500001</c:v>
                </c:pt>
                <c:pt idx="6">
                  <c:v>14407.8793945</c:v>
                </c:pt>
                <c:pt idx="7">
                  <c:v>26854.10107425</c:v>
                </c:pt>
                <c:pt idx="8">
                  <c:v>52566.5390625</c:v>
                </c:pt>
                <c:pt idx="9">
                  <c:v>104645.6132815</c:v>
                </c:pt>
                <c:pt idx="10">
                  <c:v>210602.26953125</c:v>
                </c:pt>
                <c:pt idx="11">
                  <c:v>431196.3125</c:v>
                </c:pt>
                <c:pt idx="12">
                  <c:v>894247.640625</c:v>
                </c:pt>
                <c:pt idx="13">
                  <c:v>1557250.40625</c:v>
                </c:pt>
                <c:pt idx="14">
                  <c:v>1914115.5625</c:v>
                </c:pt>
                <c:pt idx="15">
                  <c:v>4312032</c:v>
                </c:pt>
                <c:pt idx="16">
                  <c:v>9462475.5</c:v>
                </c:pt>
                <c:pt idx="17">
                  <c:v>18937654.5</c:v>
                </c:pt>
                <c:pt idx="18">
                  <c:v>25486216.100000001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[data.xlsx]Paper!$G$42</c:f>
              <c:strCache>
                <c:ptCount val="1"/>
                <c:pt idx="0">
                  <c:v>Our Approach</c:v>
                </c:pt>
              </c:strCache>
            </c:strRef>
          </c:tx>
          <c:marker>
            <c:symbol val="plus"/>
            <c:size val="7"/>
          </c:marker>
          <c:cat>
            <c:numRef>
              <c:f>[data.xlsx]Paper!$D$43:$D$61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6800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</c:numCache>
            </c:numRef>
          </c:cat>
          <c:val>
            <c:numRef>
              <c:f>[data.xlsx]Paper!$G$43:$G$61</c:f>
              <c:numCache>
                <c:formatCode>General</c:formatCode>
                <c:ptCount val="19"/>
                <c:pt idx="0">
                  <c:v>1035.477163</c:v>
                </c:pt>
                <c:pt idx="1">
                  <c:v>1194.4346210000001</c:v>
                </c:pt>
                <c:pt idx="2">
                  <c:v>1499.8506367499999</c:v>
                </c:pt>
                <c:pt idx="3">
                  <c:v>1979.806783</c:v>
                </c:pt>
                <c:pt idx="4">
                  <c:v>2837.5467427499998</c:v>
                </c:pt>
                <c:pt idx="5">
                  <c:v>4709.2341207500003</c:v>
                </c:pt>
                <c:pt idx="6">
                  <c:v>8960.5336810000008</c:v>
                </c:pt>
                <c:pt idx="7">
                  <c:v>18141.26036575</c:v>
                </c:pt>
                <c:pt idx="8">
                  <c:v>35718.01817825</c:v>
                </c:pt>
                <c:pt idx="9">
                  <c:v>63428.594838249999</c:v>
                </c:pt>
                <c:pt idx="10">
                  <c:v>149741.82237750001</c:v>
                </c:pt>
                <c:pt idx="11">
                  <c:v>293209.78722125001</c:v>
                </c:pt>
                <c:pt idx="12">
                  <c:v>569538.18956499978</c:v>
                </c:pt>
                <c:pt idx="13">
                  <c:v>864798.25206500001</c:v>
                </c:pt>
                <c:pt idx="14">
                  <c:v>934236.51006</c:v>
                </c:pt>
                <c:pt idx="15">
                  <c:v>1171252.94756</c:v>
                </c:pt>
                <c:pt idx="16">
                  <c:v>1432596.44756</c:v>
                </c:pt>
                <c:pt idx="17">
                  <c:v>1897775.44756</c:v>
                </c:pt>
                <c:pt idx="18">
                  <c:v>2288633.0475599999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920768"/>
        <c:axId val="229922304"/>
      </c:lineChart>
      <c:catAx>
        <c:axId val="2299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 algn="ctr">
              <a:defRPr lang="en-US" sz="1600" b="0" i="0" u="none" strike="noStrike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229922304"/>
        <c:crosses val="autoZero"/>
        <c:auto val="1"/>
        <c:lblAlgn val="ctr"/>
        <c:lblOffset val="100"/>
        <c:noMultiLvlLbl val="0"/>
      </c:catAx>
      <c:valAx>
        <c:axId val="229922304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 algn="ctr" rtl="0">
                  <a:defRPr lang="en-US" sz="1800" b="1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r>
                  <a:rPr lang="en-US" sz="1800" b="1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Runtime (us)</a:t>
                </a:r>
              </a:p>
            </c:rich>
          </c:tx>
          <c:layout>
            <c:manualLayout>
              <c:xMode val="edge"/>
              <c:yMode val="edge"/>
              <c:x val="2.1536844635634601E-3"/>
              <c:y val="0.2487016759623799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29920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861857423572801"/>
          <c:y val="7.4581009405074394E-2"/>
          <c:w val="0.27449466680083501"/>
          <c:h val="0.216310900590551"/>
        </c:manualLayout>
      </c:layout>
      <c:overlay val="0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 algn="ctr">
            <a:defRPr lang="en-US" sz="1600" b="0" i="0" u="none" strike="noStrike" kern="1200" baseline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tx1"/>
      </a:solidFill>
    </a:ln>
  </c:sp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97090988626399"/>
          <c:y val="5.5727023319615897E-2"/>
          <c:w val="0.58232852143482094"/>
          <c:h val="0.69382672520442401"/>
        </c:manualLayout>
      </c:layout>
      <c:lineChart>
        <c:grouping val="standard"/>
        <c:varyColors val="0"/>
        <c:ser>
          <c:idx val="0"/>
          <c:order val="0"/>
          <c:tx>
            <c:strRef>
              <c:f>[data.xlsx]Paper!$C$13</c:f>
              <c:strCache>
                <c:ptCount val="1"/>
                <c:pt idx="0">
                  <c:v>DFS</c:v>
                </c:pt>
              </c:strCache>
            </c:strRef>
          </c:tx>
          <c:marker>
            <c:symbol val="diamond"/>
            <c:size val="5"/>
          </c:marker>
          <c:cat>
            <c:numRef>
              <c:f>[data.xlsx]Paper!$B$14:$B$22</c:f>
              <c:numCache>
                <c:formatCode>General</c:formatCode>
                <c:ptCount val="9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</c:numCache>
            </c:numRef>
          </c:cat>
          <c:val>
            <c:numRef>
              <c:f>[data.xlsx]Paper!$C$14:$C$22</c:f>
              <c:numCache>
                <c:formatCode>General</c:formatCode>
                <c:ptCount val="9"/>
                <c:pt idx="0">
                  <c:v>1</c:v>
                </c:pt>
                <c:pt idx="1">
                  <c:v>0.99323899034601504</c:v>
                </c:pt>
                <c:pt idx="2">
                  <c:v>0.98367685376689395</c:v>
                </c:pt>
                <c:pt idx="3">
                  <c:v>0.97322392296151095</c:v>
                </c:pt>
                <c:pt idx="4">
                  <c:v>0.97098432803382095</c:v>
                </c:pt>
                <c:pt idx="5">
                  <c:v>0.96901313310799198</c:v>
                </c:pt>
                <c:pt idx="6">
                  <c:v>0.97326349684247304</c:v>
                </c:pt>
                <c:pt idx="7">
                  <c:v>1.026015434528325</c:v>
                </c:pt>
                <c:pt idx="8">
                  <c:v>1.035775953698532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[data.xlsx]Paper!$D$13</c:f>
              <c:strCache>
                <c:ptCount val="1"/>
                <c:pt idx="0">
                  <c:v>dijkstra</c:v>
                </c:pt>
              </c:strCache>
            </c:strRef>
          </c:tx>
          <c:marker>
            <c:symbol val="square"/>
            <c:size val="4"/>
          </c:marker>
          <c:cat>
            <c:numRef>
              <c:f>[data.xlsx]Paper!$B$14:$B$22</c:f>
              <c:numCache>
                <c:formatCode>General</c:formatCode>
                <c:ptCount val="9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</c:numCache>
            </c:numRef>
          </c:cat>
          <c:val>
            <c:numRef>
              <c:f>[data.xlsx]Paper!$D$14:$D$22</c:f>
              <c:numCache>
                <c:formatCode>General</c:formatCode>
                <c:ptCount val="9"/>
                <c:pt idx="0">
                  <c:v>1</c:v>
                </c:pt>
                <c:pt idx="1">
                  <c:v>0.62877082880886404</c:v>
                </c:pt>
                <c:pt idx="2">
                  <c:v>0.44859133925743899</c:v>
                </c:pt>
                <c:pt idx="3">
                  <c:v>0.36107155872046198</c:v>
                </c:pt>
                <c:pt idx="4">
                  <c:v>0.322485904889388</c:v>
                </c:pt>
                <c:pt idx="5">
                  <c:v>0.30403465827294801</c:v>
                </c:pt>
                <c:pt idx="6">
                  <c:v>0.29200811290113499</c:v>
                </c:pt>
                <c:pt idx="7">
                  <c:v>0.28306287625990101</c:v>
                </c:pt>
                <c:pt idx="8">
                  <c:v>0.28045834518653201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[data.xlsx]Paper!$E$13</c:f>
              <c:strCache>
                <c:ptCount val="1"/>
                <c:pt idx="0">
                  <c:v>fft</c:v>
                </c:pt>
              </c:strCache>
            </c:strRef>
          </c:tx>
          <c:cat>
            <c:numRef>
              <c:f>[data.xlsx]Paper!$B$14:$B$22</c:f>
              <c:numCache>
                <c:formatCode>General</c:formatCode>
                <c:ptCount val="9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</c:numCache>
            </c:numRef>
          </c:cat>
          <c:val>
            <c:numRef>
              <c:f>[data.xlsx]Paper!$E$14:$E$22</c:f>
              <c:numCache>
                <c:formatCode>General</c:formatCode>
                <c:ptCount val="9"/>
                <c:pt idx="0">
                  <c:v>1</c:v>
                </c:pt>
                <c:pt idx="1">
                  <c:v>0.98202355169284805</c:v>
                </c:pt>
                <c:pt idx="2">
                  <c:v>0.97032900769493402</c:v>
                </c:pt>
                <c:pt idx="3">
                  <c:v>0.95616999322412999</c:v>
                </c:pt>
                <c:pt idx="4">
                  <c:v>0.95882083829787601</c:v>
                </c:pt>
                <c:pt idx="5">
                  <c:v>0.95730899528905999</c:v>
                </c:pt>
                <c:pt idx="6">
                  <c:v>0.96743900510777003</c:v>
                </c:pt>
                <c:pt idx="7">
                  <c:v>0.98548052034468603</c:v>
                </c:pt>
                <c:pt idx="8">
                  <c:v>1.0480723848843729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[data.xlsx]Paper!$F$13</c:f>
              <c:strCache>
                <c:ptCount val="1"/>
                <c:pt idx="0">
                  <c:v>invfft</c:v>
                </c:pt>
              </c:strCache>
            </c:strRef>
          </c:tx>
          <c:marker>
            <c:symbol val="x"/>
            <c:size val="5"/>
          </c:marker>
          <c:cat>
            <c:numRef>
              <c:f>[data.xlsx]Paper!$B$14:$B$22</c:f>
              <c:numCache>
                <c:formatCode>General</c:formatCode>
                <c:ptCount val="9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</c:numCache>
            </c:numRef>
          </c:cat>
          <c:val>
            <c:numRef>
              <c:f>[data.xlsx]Paper!$F$14:$F$22</c:f>
              <c:numCache>
                <c:formatCode>General</c:formatCode>
                <c:ptCount val="9"/>
                <c:pt idx="0">
                  <c:v>1</c:v>
                </c:pt>
                <c:pt idx="1">
                  <c:v>0.97720398008167797</c:v>
                </c:pt>
                <c:pt idx="2">
                  <c:v>0.960240581611425</c:v>
                </c:pt>
                <c:pt idx="3">
                  <c:v>0.95106053271455704</c:v>
                </c:pt>
                <c:pt idx="4">
                  <c:v>0.953084194442955</c:v>
                </c:pt>
                <c:pt idx="5">
                  <c:v>0.95303923235655197</c:v>
                </c:pt>
                <c:pt idx="6">
                  <c:v>0.96294541849571902</c:v>
                </c:pt>
                <c:pt idx="7">
                  <c:v>0.98920504506254403</c:v>
                </c:pt>
                <c:pt idx="8">
                  <c:v>1.0507622899072471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[data.xlsx]Paper!$G$13</c:f>
              <c:strCache>
                <c:ptCount val="1"/>
                <c:pt idx="0">
                  <c:v>MST</c:v>
                </c:pt>
              </c:strCache>
            </c:strRef>
          </c:tx>
          <c:marker>
            <c:symbol val="star"/>
            <c:size val="6"/>
          </c:marker>
          <c:cat>
            <c:numRef>
              <c:f>[data.xlsx]Paper!$B$14:$B$22</c:f>
              <c:numCache>
                <c:formatCode>General</c:formatCode>
                <c:ptCount val="9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</c:numCache>
            </c:numRef>
          </c:cat>
          <c:val>
            <c:numRef>
              <c:f>[data.xlsx]Paper!$G$14:$G$22</c:f>
              <c:numCache>
                <c:formatCode>General</c:formatCode>
                <c:ptCount val="9"/>
                <c:pt idx="0">
                  <c:v>1</c:v>
                </c:pt>
                <c:pt idx="1">
                  <c:v>0.90742301512109802</c:v>
                </c:pt>
                <c:pt idx="2">
                  <c:v>0.85302364169562805</c:v>
                </c:pt>
                <c:pt idx="3">
                  <c:v>0.81318253117419204</c:v>
                </c:pt>
                <c:pt idx="4">
                  <c:v>0.792993718705442</c:v>
                </c:pt>
                <c:pt idx="5">
                  <c:v>0.75714967213333895</c:v>
                </c:pt>
                <c:pt idx="6">
                  <c:v>0.745797661989821</c:v>
                </c:pt>
                <c:pt idx="7">
                  <c:v>0.83225683402108297</c:v>
                </c:pt>
                <c:pt idx="8">
                  <c:v>0.93344837657733604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[data.xlsx]Paper!$H$13</c:f>
              <c:strCache>
                <c:ptCount val="1"/>
                <c:pt idx="0">
                  <c:v>rbTree</c:v>
                </c:pt>
              </c:strCache>
            </c:strRef>
          </c:tx>
          <c:marker>
            <c:symbol val="circle"/>
            <c:size val="4"/>
          </c:marker>
          <c:cat>
            <c:numRef>
              <c:f>[data.xlsx]Paper!$B$14:$B$22</c:f>
              <c:numCache>
                <c:formatCode>General</c:formatCode>
                <c:ptCount val="9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</c:numCache>
            </c:numRef>
          </c:cat>
          <c:val>
            <c:numRef>
              <c:f>[data.xlsx]Paper!$H$14:$H$22</c:f>
              <c:numCache>
                <c:formatCode>General</c:formatCode>
                <c:ptCount val="9"/>
                <c:pt idx="0">
                  <c:v>1</c:v>
                </c:pt>
                <c:pt idx="1">
                  <c:v>0.97130516928480004</c:v>
                </c:pt>
                <c:pt idx="2">
                  <c:v>0.950329007694934</c:v>
                </c:pt>
                <c:pt idx="3">
                  <c:v>0.93116999322412897</c:v>
                </c:pt>
                <c:pt idx="4">
                  <c:v>0.91782083829787597</c:v>
                </c:pt>
                <c:pt idx="5">
                  <c:v>0.92930899528905997</c:v>
                </c:pt>
                <c:pt idx="6">
                  <c:v>0.94443900510777001</c:v>
                </c:pt>
                <c:pt idx="7">
                  <c:v>0.97148052034468602</c:v>
                </c:pt>
                <c:pt idx="8">
                  <c:v>1.0330723848843699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[data.xlsx]Paper!$I$13</c:f>
              <c:strCache>
                <c:ptCount val="1"/>
                <c:pt idx="0">
                  <c:v>stringsearch</c:v>
                </c:pt>
              </c:strCache>
            </c:strRef>
          </c:tx>
          <c:cat>
            <c:numRef>
              <c:f>[data.xlsx]Paper!$B$14:$B$22</c:f>
              <c:numCache>
                <c:formatCode>General</c:formatCode>
                <c:ptCount val="9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</c:numCache>
            </c:numRef>
          </c:cat>
          <c:val>
            <c:numRef>
              <c:f>[data.xlsx]Paper!$I$14:$I$22</c:f>
              <c:numCache>
                <c:formatCode>General</c:formatCode>
                <c:ptCount val="9"/>
                <c:pt idx="0">
                  <c:v>1</c:v>
                </c:pt>
                <c:pt idx="1">
                  <c:v>0.80471441176436798</c:v>
                </c:pt>
                <c:pt idx="2">
                  <c:v>0.70325900359915605</c:v>
                </c:pt>
                <c:pt idx="3">
                  <c:v>0.65689813246899298</c:v>
                </c:pt>
                <c:pt idx="4">
                  <c:v>0.631115919180947</c:v>
                </c:pt>
                <c:pt idx="5">
                  <c:v>0.61779609185809803</c:v>
                </c:pt>
                <c:pt idx="6">
                  <c:v>0.60234197875155604</c:v>
                </c:pt>
                <c:pt idx="7">
                  <c:v>0.59486336385227301</c:v>
                </c:pt>
                <c:pt idx="8">
                  <c:v>0.59853953183085395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396224"/>
        <c:axId val="225397760"/>
      </c:lineChart>
      <c:catAx>
        <c:axId val="22539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 algn="ctr">
              <a:defRPr/>
            </a:pPr>
            <a:endParaRPr lang="en-US"/>
          </a:p>
        </c:txPr>
        <c:crossAx val="225397760"/>
        <c:crosses val="autoZero"/>
        <c:auto val="1"/>
        <c:lblAlgn val="ctr"/>
        <c:lblOffset val="100"/>
        <c:noMultiLvlLbl val="0"/>
      </c:catAx>
      <c:valAx>
        <c:axId val="2253977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 algn="ctr" rtl="0">
                  <a:defRPr sz="1200"/>
                </a:pPr>
                <a:r>
                  <a:rPr lang="en-US" sz="1200"/>
                  <a:t>Normalized Runtime</a:t>
                </a:r>
              </a:p>
            </c:rich>
          </c:tx>
          <c:layout>
            <c:manualLayout>
              <c:xMode val="edge"/>
              <c:yMode val="edge"/>
              <c:x val="2.21513379408116E-3"/>
              <c:y val="0.20428426384973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algn="ctr">
              <a:defRPr/>
            </a:pPr>
            <a:endParaRPr lang="en-US"/>
          </a:p>
        </c:txPr>
        <c:crossAx val="225396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187226596675"/>
          <c:y val="2.8443609831781701E-2"/>
          <c:w val="0.281382327209099"/>
          <c:h val="0.74957286751042596"/>
        </c:manualLayout>
      </c:layout>
      <c:overlay val="0"/>
      <c:txPr>
        <a:bodyPr/>
        <a:lstStyle/>
        <a:p>
          <a:pPr algn="ctr">
            <a:defRPr/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tx1"/>
      </a:solidFill>
    </a:ln>
  </c:spPr>
  <c:txPr>
    <a:bodyPr/>
    <a:lstStyle/>
    <a:p>
      <a:pPr algn="ctr">
        <a:defRPr lang="en-US" sz="1100" b="1" i="0" u="none" strike="noStrike" kern="1200" baseline="0">
          <a:solidFill>
            <a:sysClr val="windowText" lastClr="000000"/>
          </a:solidFill>
          <a:latin typeface="Arial" pitchFamily="34" charset="0"/>
          <a:ea typeface="+mn-ea"/>
          <a:cs typeface="Arial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246741032370999"/>
          <c:y val="0.19592730437358799"/>
          <c:w val="0.830668197725284"/>
          <c:h val="0.46834533817230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[data.xlsx]Paper!$B$72</c:f>
              <c:strCache>
                <c:ptCount val="1"/>
                <c:pt idx="0">
                  <c:v>direct mapped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[data.xlsx]Paper!$C$71:$J$71</c:f>
              <c:strCache>
                <c:ptCount val="8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  <c:pt idx="7">
                  <c:v>Average</c:v>
                </c:pt>
              </c:strCache>
            </c:strRef>
          </c:cat>
          <c:val>
            <c:numRef>
              <c:f>[data.xlsx]Paper!$C$72:$J$72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[data.xlsx]Paper!$B$73</c:f>
              <c:strCache>
                <c:ptCount val="1"/>
                <c:pt idx="0">
                  <c:v>2-way associative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[data.xlsx]Paper!$C$71:$J$71</c:f>
              <c:strCache>
                <c:ptCount val="8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  <c:pt idx="7">
                  <c:v>Average</c:v>
                </c:pt>
              </c:strCache>
            </c:strRef>
          </c:cat>
          <c:val>
            <c:numRef>
              <c:f>[data.xlsx]Paper!$C$73:$J$73</c:f>
              <c:numCache>
                <c:formatCode>General</c:formatCode>
                <c:ptCount val="8"/>
                <c:pt idx="0">
                  <c:v>1.0221319060750931</c:v>
                </c:pt>
                <c:pt idx="1">
                  <c:v>1.059829026699038</c:v>
                </c:pt>
                <c:pt idx="2">
                  <c:v>0.893829018383414</c:v>
                </c:pt>
                <c:pt idx="3">
                  <c:v>0.88195990912334998</c:v>
                </c:pt>
                <c:pt idx="4">
                  <c:v>0.99684357667068602</c:v>
                </c:pt>
                <c:pt idx="5">
                  <c:v>0.99401667941727301</c:v>
                </c:pt>
                <c:pt idx="6">
                  <c:v>1.038497719111773</c:v>
                </c:pt>
                <c:pt idx="7">
                  <c:v>0.98387254792580403</c:v>
                </c:pt>
              </c:numCache>
            </c:numRef>
          </c:val>
        </c:ser>
        <c:ser>
          <c:idx val="2"/>
          <c:order val="2"/>
          <c:tx>
            <c:strRef>
              <c:f>[data.xlsx]Paper!$B$74</c:f>
              <c:strCache>
                <c:ptCount val="1"/>
                <c:pt idx="0">
                  <c:v>4-way associative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[data.xlsx]Paper!$C$71:$J$71</c:f>
              <c:strCache>
                <c:ptCount val="8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  <c:pt idx="7">
                  <c:v>Average</c:v>
                </c:pt>
              </c:strCache>
            </c:strRef>
          </c:cat>
          <c:val>
            <c:numRef>
              <c:f>[data.xlsx]Paper!$C$74:$J$74</c:f>
              <c:numCache>
                <c:formatCode>General</c:formatCode>
                <c:ptCount val="8"/>
                <c:pt idx="0">
                  <c:v>1.006265885822921</c:v>
                </c:pt>
                <c:pt idx="1">
                  <c:v>1.0517932938859109</c:v>
                </c:pt>
                <c:pt idx="2">
                  <c:v>0.82848059452181499</c:v>
                </c:pt>
                <c:pt idx="3">
                  <c:v>0.81181489393991102</c:v>
                </c:pt>
                <c:pt idx="4">
                  <c:v>0.86439190921478404</c:v>
                </c:pt>
                <c:pt idx="5">
                  <c:v>0.96755422626765997</c:v>
                </c:pt>
                <c:pt idx="6">
                  <c:v>1.0554043715811501</c:v>
                </c:pt>
                <c:pt idx="7">
                  <c:v>0.85252690944068699</c:v>
                </c:pt>
              </c:numCache>
            </c:numRef>
          </c:val>
        </c:ser>
        <c:ser>
          <c:idx val="3"/>
          <c:order val="3"/>
          <c:tx>
            <c:strRef>
              <c:f>[data.xlsx]Paper!$B$75</c:f>
              <c:strCache>
                <c:ptCount val="1"/>
                <c:pt idx="0">
                  <c:v>8-way associative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[data.xlsx]Paper!$C$71:$J$71</c:f>
              <c:strCache>
                <c:ptCount val="8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  <c:pt idx="7">
                  <c:v>Average</c:v>
                </c:pt>
              </c:strCache>
            </c:strRef>
          </c:cat>
          <c:val>
            <c:numRef>
              <c:f>[data.xlsx]Paper!$C$75:$J$75</c:f>
              <c:numCache>
                <c:formatCode>General</c:formatCode>
                <c:ptCount val="8"/>
                <c:pt idx="0">
                  <c:v>1.0678736917021741</c:v>
                </c:pt>
                <c:pt idx="1">
                  <c:v>1.198701250783395</c:v>
                </c:pt>
                <c:pt idx="2">
                  <c:v>0.84736426248691998</c:v>
                </c:pt>
                <c:pt idx="3">
                  <c:v>0.83307743910979104</c:v>
                </c:pt>
                <c:pt idx="4">
                  <c:v>0.99403951715619898</c:v>
                </c:pt>
                <c:pt idx="5">
                  <c:v>1.008601805693758</c:v>
                </c:pt>
                <c:pt idx="6">
                  <c:v>1.1195983198517401</c:v>
                </c:pt>
                <c:pt idx="7">
                  <c:v>1.009893755254853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53952"/>
        <c:axId val="225455488"/>
      </c:barChart>
      <c:catAx>
        <c:axId val="225453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 algn="ctr">
              <a:defRPr lang="en-US" sz="11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225455488"/>
        <c:crosses val="autoZero"/>
        <c:auto val="1"/>
        <c:lblAlgn val="ctr"/>
        <c:lblOffset val="100"/>
        <c:noMultiLvlLbl val="0"/>
      </c:catAx>
      <c:valAx>
        <c:axId val="2254554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 algn="ctr">
              <a:defRPr lang="en-US" sz="11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225453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094203849518799"/>
          <c:y val="5.1525910701280098E-2"/>
          <c:w val="0.83019488188976398"/>
          <c:h val="0.13719424693552601"/>
        </c:manualLayout>
      </c:layout>
      <c:overlay val="0"/>
      <c:spPr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 algn="ctr">
            <a:defRPr lang="en-US" sz="1100" b="1" i="0" u="none" strike="noStrike" kern="1200" baseline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tx1"/>
      </a:solidFill>
    </a:ln>
  </c:sp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38888888888899"/>
          <c:y val="4.7743055555555497E-2"/>
          <c:w val="0.75661439195100599"/>
          <c:h val="0.62655988673931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[data.xlsx]Paper!$B$34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[data.xlsx]Paper!$C$33:$I$33</c:f>
              <c:strCache>
                <c:ptCount val="7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</c:strCache>
            </c:strRef>
          </c:cat>
          <c:val>
            <c:numRef>
              <c:f>[data.xlsx]Paper!$C$34:$I$34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[data.xlsx]Paper!$B$35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[data.xlsx]Paper!$C$33:$I$33</c:f>
              <c:strCache>
                <c:ptCount val="7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</c:strCache>
            </c:strRef>
          </c:cat>
          <c:val>
            <c:numRef>
              <c:f>[data.xlsx]Paper!$C$35:$I$35</c:f>
              <c:numCache>
                <c:formatCode>General</c:formatCode>
                <c:ptCount val="7"/>
                <c:pt idx="0">
                  <c:v>1.176205774905112</c:v>
                </c:pt>
                <c:pt idx="1">
                  <c:v>1.0989143602910949</c:v>
                </c:pt>
                <c:pt idx="2">
                  <c:v>1.036724742596064</c:v>
                </c:pt>
                <c:pt idx="3">
                  <c:v>1.066677579733194</c:v>
                </c:pt>
                <c:pt idx="4">
                  <c:v>1.0499316894290951</c:v>
                </c:pt>
                <c:pt idx="5">
                  <c:v>1.0674399999999999</c:v>
                </c:pt>
                <c:pt idx="6">
                  <c:v>1.039809485320853</c:v>
                </c:pt>
              </c:numCache>
            </c:numRef>
          </c:val>
        </c:ser>
        <c:ser>
          <c:idx val="2"/>
          <c:order val="2"/>
          <c:tx>
            <c:strRef>
              <c:f>[data.xlsx]Paper!$B$36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[data.xlsx]Paper!$C$33:$I$33</c:f>
              <c:strCache>
                <c:ptCount val="7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</c:strCache>
            </c:strRef>
          </c:cat>
          <c:val>
            <c:numRef>
              <c:f>[data.xlsx]Paper!$C$36:$I$36</c:f>
              <c:numCache>
                <c:formatCode>General</c:formatCode>
                <c:ptCount val="7"/>
                <c:pt idx="0">
                  <c:v>1.1686495549220239</c:v>
                </c:pt>
                <c:pt idx="1">
                  <c:v>1.098756182531045</c:v>
                </c:pt>
                <c:pt idx="2">
                  <c:v>1.01773307213918</c:v>
                </c:pt>
                <c:pt idx="3">
                  <c:v>1.0674566504544309</c:v>
                </c:pt>
                <c:pt idx="4">
                  <c:v>1.053090905660661</c:v>
                </c:pt>
                <c:pt idx="5">
                  <c:v>1.0701043373324699</c:v>
                </c:pt>
                <c:pt idx="6">
                  <c:v>1.0477291355673231</c:v>
                </c:pt>
              </c:numCache>
            </c:numRef>
          </c:val>
        </c:ser>
        <c:ser>
          <c:idx val="3"/>
          <c:order val="3"/>
          <c:tx>
            <c:strRef>
              <c:f>[data.xlsx]Paper!$B$37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[data.xlsx]Paper!$C$33:$I$33</c:f>
              <c:strCache>
                <c:ptCount val="7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</c:strCache>
            </c:strRef>
          </c:cat>
          <c:val>
            <c:numRef>
              <c:f>[data.xlsx]Paper!$C$37:$I$37</c:f>
              <c:numCache>
                <c:formatCode>General</c:formatCode>
                <c:ptCount val="7"/>
                <c:pt idx="0">
                  <c:v>1.172945918578278</c:v>
                </c:pt>
                <c:pt idx="1">
                  <c:v>1.0996324413402829</c:v>
                </c:pt>
                <c:pt idx="2">
                  <c:v>1.035837145288758</c:v>
                </c:pt>
                <c:pt idx="3">
                  <c:v>1.0666425524132399</c:v>
                </c:pt>
                <c:pt idx="4">
                  <c:v>0.97319069213415299</c:v>
                </c:pt>
                <c:pt idx="5">
                  <c:v>1.0697765877600001</c:v>
                </c:pt>
                <c:pt idx="6">
                  <c:v>1.043483146120074</c:v>
                </c:pt>
              </c:numCache>
            </c:numRef>
          </c:val>
        </c:ser>
        <c:ser>
          <c:idx val="4"/>
          <c:order val="4"/>
          <c:tx>
            <c:strRef>
              <c:f>[data.xlsx]Paper!$B$38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[data.xlsx]Paper!$C$33:$I$33</c:f>
              <c:strCache>
                <c:ptCount val="7"/>
                <c:pt idx="0">
                  <c:v>DFS</c:v>
                </c:pt>
                <c:pt idx="1">
                  <c:v>dijkstra</c:v>
                </c:pt>
                <c:pt idx="2">
                  <c:v>fft</c:v>
                </c:pt>
                <c:pt idx="3">
                  <c:v>invfft</c:v>
                </c:pt>
                <c:pt idx="4">
                  <c:v>MST</c:v>
                </c:pt>
                <c:pt idx="5">
                  <c:v>rbTree</c:v>
                </c:pt>
                <c:pt idx="6">
                  <c:v>stringsearch</c:v>
                </c:pt>
              </c:strCache>
            </c:strRef>
          </c:cat>
          <c:val>
            <c:numRef>
              <c:f>[data.xlsx]Paper!$C$38:$I$38</c:f>
              <c:numCache>
                <c:formatCode>General</c:formatCode>
                <c:ptCount val="7"/>
                <c:pt idx="0">
                  <c:v>1.1702204408249739</c:v>
                </c:pt>
                <c:pt idx="1">
                  <c:v>1.205206827226738</c:v>
                </c:pt>
                <c:pt idx="2">
                  <c:v>1.035906301495539</c:v>
                </c:pt>
                <c:pt idx="3">
                  <c:v>1.014729732352269</c:v>
                </c:pt>
                <c:pt idx="4">
                  <c:v>1.058501677474142</c:v>
                </c:pt>
                <c:pt idx="5">
                  <c:v>1.077075298372576</c:v>
                </c:pt>
                <c:pt idx="6">
                  <c:v>1.04906444284052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79296"/>
        <c:axId val="225493376"/>
      </c:barChart>
      <c:catAx>
        <c:axId val="225479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 algn="ctr">
              <a:defRPr/>
            </a:pPr>
            <a:endParaRPr lang="en-US"/>
          </a:p>
        </c:txPr>
        <c:crossAx val="225493376"/>
        <c:crosses val="autoZero"/>
        <c:auto val="1"/>
        <c:lblAlgn val="ctr"/>
        <c:lblOffset val="100"/>
        <c:noMultiLvlLbl val="0"/>
      </c:catAx>
      <c:valAx>
        <c:axId val="2254933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 algn="ctr" rtl="0">
                  <a:defRPr sz="1200"/>
                </a:pPr>
                <a:r>
                  <a:rPr lang="en-US" sz="1200"/>
                  <a:t>Normalized Runtime</a:t>
                </a:r>
                <a:endParaRPr lang="zh-CN" sz="1200"/>
              </a:p>
            </c:rich>
          </c:tx>
          <c:layout>
            <c:manualLayout>
              <c:xMode val="edge"/>
              <c:yMode val="edge"/>
              <c:x val="1.93705818721542E-3"/>
              <c:y val="0.181886346237970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/>
            </a:pPr>
            <a:endParaRPr lang="en-US"/>
          </a:p>
        </c:txPr>
        <c:crossAx val="225479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1830708661417304"/>
          <c:y val="0.190072349318544"/>
          <c:w val="7.7818678915135595E-2"/>
          <c:h val="0.44895386999042203"/>
        </c:manualLayout>
      </c:layout>
      <c:overlay val="0"/>
      <c:txPr>
        <a:bodyPr/>
        <a:lstStyle/>
        <a:p>
          <a:pPr algn="ctr">
            <a:defRPr/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tx1"/>
      </a:solidFill>
    </a:ln>
  </c:spPr>
  <c:txPr>
    <a:bodyPr/>
    <a:lstStyle/>
    <a:p>
      <a:pPr algn="ctr">
        <a:defRPr lang="en-US" sz="1100" b="1" i="0" u="none" strike="noStrike" kern="1200" baseline="0">
          <a:solidFill>
            <a:sysClr val="windowText" lastClr="000000"/>
          </a:solidFill>
          <a:latin typeface="Arial" pitchFamily="34" charset="0"/>
          <a:ea typeface="+mn-ea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 rtl="0">
              <a:defRPr sz="1100"/>
            </a:pPr>
            <a:r>
              <a:rPr lang="en-US" sz="1100"/>
              <a:t>Number of Cores</a:t>
            </a:r>
          </a:p>
        </c:rich>
      </c:tx>
      <c:layout>
        <c:manualLayout>
          <c:xMode val="edge"/>
          <c:yMode val="edge"/>
          <c:x val="0.389071623634905"/>
          <c:y val="0.9233216453412069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59733158355199"/>
          <c:y val="6.3437773403324599E-2"/>
          <c:w val="0.58218810148731404"/>
          <c:h val="0.75866107556867901"/>
        </c:manualLayout>
      </c:layout>
      <c:lineChart>
        <c:grouping val="standard"/>
        <c:varyColors val="0"/>
        <c:ser>
          <c:idx val="0"/>
          <c:order val="0"/>
          <c:tx>
            <c:strRef>
              <c:f>[data.xlsx]Paper!$D$97</c:f>
              <c:strCache>
                <c:ptCount val="1"/>
                <c:pt idx="0">
                  <c:v>basicmath</c:v>
                </c:pt>
              </c:strCache>
            </c:strRef>
          </c:tx>
          <c:marker>
            <c:symbol val="diamond"/>
            <c:size val="5"/>
          </c:marker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[data.xlsx]Paper!$D$98:$D$103</c:f>
              <c:numCache>
                <c:formatCode>General</c:formatCode>
                <c:ptCount val="6"/>
                <c:pt idx="0">
                  <c:v>1</c:v>
                </c:pt>
                <c:pt idx="1">
                  <c:v>1.0017</c:v>
                </c:pt>
                <c:pt idx="2">
                  <c:v>1.0021</c:v>
                </c:pt>
                <c:pt idx="3">
                  <c:v>1.0034400000000001</c:v>
                </c:pt>
                <c:pt idx="4">
                  <c:v>1.0040800000000001</c:v>
                </c:pt>
                <c:pt idx="5">
                  <c:v>1.00593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[data.xlsx]Paper!$E$97</c:f>
              <c:strCache>
                <c:ptCount val="1"/>
                <c:pt idx="0">
                  <c:v>DFS</c:v>
                </c:pt>
              </c:strCache>
            </c:strRef>
          </c:tx>
          <c:marker>
            <c:symbol val="square"/>
            <c:size val="4"/>
          </c:marker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[data.xlsx]Paper!$E$98:$E$103</c:f>
              <c:numCache>
                <c:formatCode>General</c:formatCode>
                <c:ptCount val="6"/>
                <c:pt idx="0">
                  <c:v>1</c:v>
                </c:pt>
                <c:pt idx="1">
                  <c:v>1.0106999999999999</c:v>
                </c:pt>
                <c:pt idx="2">
                  <c:v>1.0150999999999999</c:v>
                </c:pt>
                <c:pt idx="3">
                  <c:v>1.0234000000000001</c:v>
                </c:pt>
                <c:pt idx="4">
                  <c:v>1.0286999999999999</c:v>
                </c:pt>
                <c:pt idx="5">
                  <c:v>1.0336000000000001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[data.xlsx]Paper!$F$97</c:f>
              <c:strCache>
                <c:ptCount val="1"/>
                <c:pt idx="0">
                  <c:v>dijkstra</c:v>
                </c:pt>
              </c:strCache>
            </c:strRef>
          </c:tx>
          <c:marker>
            <c:symbol val="triangle"/>
            <c:size val="5"/>
          </c:marker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[data.xlsx]Paper!$F$98:$F$103</c:f>
              <c:numCache>
                <c:formatCode>General</c:formatCode>
                <c:ptCount val="6"/>
                <c:pt idx="0">
                  <c:v>1</c:v>
                </c:pt>
                <c:pt idx="1">
                  <c:v>1.0099</c:v>
                </c:pt>
                <c:pt idx="2">
                  <c:v>1.0210999999999999</c:v>
                </c:pt>
                <c:pt idx="3">
                  <c:v>1.0374000000000001</c:v>
                </c:pt>
                <c:pt idx="4">
                  <c:v>1.0410999999999999</c:v>
                </c:pt>
                <c:pt idx="5">
                  <c:v>1.0492999999999999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[data.xlsx]Paper!$G$97</c:f>
              <c:strCache>
                <c:ptCount val="1"/>
                <c:pt idx="0">
                  <c:v>fft</c:v>
                </c:pt>
              </c:strCache>
            </c:strRef>
          </c:tx>
          <c:marker>
            <c:symbol val="x"/>
            <c:size val="5"/>
          </c:marker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[data.xlsx]Paper!$G$98:$G$103</c:f>
              <c:numCache>
                <c:formatCode>General</c:formatCode>
                <c:ptCount val="6"/>
                <c:pt idx="0">
                  <c:v>1</c:v>
                </c:pt>
                <c:pt idx="1">
                  <c:v>1.0106999999999999</c:v>
                </c:pt>
                <c:pt idx="2">
                  <c:v>1.0210999999999999</c:v>
                </c:pt>
                <c:pt idx="3">
                  <c:v>1.0364</c:v>
                </c:pt>
                <c:pt idx="4">
                  <c:v>1.0428999999999999</c:v>
                </c:pt>
                <c:pt idx="5">
                  <c:v>1.0512999999999999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[data.xlsx]Paper!$H$97</c:f>
              <c:strCache>
                <c:ptCount val="1"/>
                <c:pt idx="0">
                  <c:v>invfft</c:v>
                </c:pt>
              </c:strCache>
            </c:strRef>
          </c:tx>
          <c:marker>
            <c:symbol val="star"/>
            <c:size val="6"/>
          </c:marker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[data.xlsx]Paper!$H$98:$H$103</c:f>
              <c:numCache>
                <c:formatCode>General</c:formatCode>
                <c:ptCount val="6"/>
                <c:pt idx="0">
                  <c:v>1</c:v>
                </c:pt>
                <c:pt idx="1">
                  <c:v>1.0109999999999999</c:v>
                </c:pt>
                <c:pt idx="2">
                  <c:v>1.0208999999999999</c:v>
                </c:pt>
                <c:pt idx="3">
                  <c:v>1.0357000000000001</c:v>
                </c:pt>
                <c:pt idx="4">
                  <c:v>1.0468999999999999</c:v>
                </c:pt>
                <c:pt idx="5">
                  <c:v>1.056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[data.xlsx]Paper!$I$97</c:f>
              <c:strCache>
                <c:ptCount val="1"/>
                <c:pt idx="0">
                  <c:v>MST</c:v>
                </c:pt>
              </c:strCache>
            </c:strRef>
          </c:tx>
          <c:marker>
            <c:symbol val="circle"/>
            <c:size val="4"/>
          </c:marker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[data.xlsx]Paper!$I$98:$I$103</c:f>
              <c:numCache>
                <c:formatCode>General</c:formatCode>
                <c:ptCount val="6"/>
                <c:pt idx="0">
                  <c:v>1</c:v>
                </c:pt>
                <c:pt idx="1">
                  <c:v>1.0117</c:v>
                </c:pt>
                <c:pt idx="2">
                  <c:v>1.0213000000000001</c:v>
                </c:pt>
                <c:pt idx="3">
                  <c:v>1.0294000000000001</c:v>
                </c:pt>
                <c:pt idx="4">
                  <c:v>1.0397000000000001</c:v>
                </c:pt>
                <c:pt idx="5">
                  <c:v>1.0438000000000001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[data.xlsx]Paper!$J$97</c:f>
              <c:strCache>
                <c:ptCount val="1"/>
                <c:pt idx="0">
                  <c:v>rbTree</c:v>
                </c:pt>
              </c:strCache>
            </c:strRef>
          </c:tx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[data.xlsx]Paper!$J$98:$J$103</c:f>
              <c:numCache>
                <c:formatCode>General</c:formatCode>
                <c:ptCount val="6"/>
                <c:pt idx="0">
                  <c:v>1</c:v>
                </c:pt>
                <c:pt idx="1">
                  <c:v>1.0117</c:v>
                </c:pt>
                <c:pt idx="2">
                  <c:v>1.0190999999999999</c:v>
                </c:pt>
                <c:pt idx="3">
                  <c:v>1.0264</c:v>
                </c:pt>
                <c:pt idx="4">
                  <c:v>1.0369999999999999</c:v>
                </c:pt>
                <c:pt idx="5">
                  <c:v>1.0481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[data.xlsx]Paper!$K$97</c:f>
              <c:strCache>
                <c:ptCount val="1"/>
                <c:pt idx="0">
                  <c:v>sha</c:v>
                </c:pt>
              </c:strCache>
            </c:strRef>
          </c:tx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[data.xlsx]Paper!$K$98:$K$103</c:f>
              <c:numCache>
                <c:formatCode>General</c:formatCode>
                <c:ptCount val="6"/>
                <c:pt idx="0">
                  <c:v>1</c:v>
                </c:pt>
                <c:pt idx="1">
                  <c:v>1.0017</c:v>
                </c:pt>
                <c:pt idx="2">
                  <c:v>1.0024</c:v>
                </c:pt>
                <c:pt idx="3">
                  <c:v>1.0031600000000001</c:v>
                </c:pt>
                <c:pt idx="4">
                  <c:v>1.00458</c:v>
                </c:pt>
                <c:pt idx="5">
                  <c:v>1.00563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[data.xlsx]Paper!$L$97</c:f>
              <c:strCache>
                <c:ptCount val="1"/>
                <c:pt idx="0">
                  <c:v>stringsearch</c:v>
                </c:pt>
              </c:strCache>
            </c:strRef>
          </c:tx>
          <c:cat>
            <c:strRef>
              <c:f>[data.xlsx]Paper!$B$98:$C$103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[data.xlsx]Paper!$L$98:$L$103</c:f>
              <c:numCache>
                <c:formatCode>General</c:formatCode>
                <c:ptCount val="6"/>
                <c:pt idx="0">
                  <c:v>1</c:v>
                </c:pt>
                <c:pt idx="1">
                  <c:v>1.0017</c:v>
                </c:pt>
                <c:pt idx="2">
                  <c:v>1.0021</c:v>
                </c:pt>
                <c:pt idx="3">
                  <c:v>1.00244</c:v>
                </c:pt>
                <c:pt idx="4">
                  <c:v>1.00308</c:v>
                </c:pt>
                <c:pt idx="5">
                  <c:v>1.0043299999999999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259328"/>
        <c:axId val="230277504"/>
      </c:lineChart>
      <c:catAx>
        <c:axId val="230259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30277504"/>
        <c:crosses val="autoZero"/>
        <c:auto val="1"/>
        <c:lblAlgn val="ctr"/>
        <c:lblOffset val="100"/>
        <c:noMultiLvlLbl val="0"/>
      </c:catAx>
      <c:valAx>
        <c:axId val="230277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Normalized Runtime</a:t>
                </a:r>
              </a:p>
            </c:rich>
          </c:tx>
          <c:layout>
            <c:manualLayout>
              <c:xMode val="edge"/>
              <c:yMode val="edge"/>
              <c:x val="1.58154651595068E-3"/>
              <c:y val="0.181060326443570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30259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369575678040299"/>
          <c:y val="8.8781919838145207E-2"/>
          <c:w val="0.274162948381452"/>
          <c:h val="0.68799520177165396"/>
        </c:manualLayout>
      </c:layout>
      <c:overlay val="0"/>
    </c:legend>
    <c:plotVisOnly val="1"/>
    <c:dispBlanksAs val="gap"/>
    <c:showDLblsOverMax val="0"/>
  </c:chart>
  <c:spPr>
    <a:ln w="22225">
      <a:solidFill>
        <a:schemeClr val="tx1"/>
      </a:solidFill>
    </a:ln>
  </c:spPr>
  <c:txPr>
    <a:bodyPr/>
    <a:lstStyle/>
    <a:p>
      <a:pPr algn="ctr">
        <a:defRPr lang="en-US" sz="1100" b="1" i="0" u="none" strike="noStrike" kern="1200" baseline="0">
          <a:solidFill>
            <a:sysClr val="windowText" lastClr="000000"/>
          </a:solidFill>
          <a:latin typeface="Arial" pitchFamily="34" charset="0"/>
          <a:ea typeface="+mn-ea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0.51416</cdr:x>
      <cdr:y>0.06159</cdr:y>
    </cdr:from>
    <cdr:to>
      <cdr:x>0.6427</cdr:x>
      <cdr:y>0.15156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46400" y="182563"/>
          <a:ext cx="7366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b="1" kern="1200" dirty="0" err="1">
              <a:latin typeface="Arial" pitchFamily="34" charset="0"/>
              <a:cs typeface="Arial" pitchFamily="34" charset="0"/>
            </a:rPr>
            <a:t>rbTree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0.32562</cdr:x>
      <cdr:y>0.90985</cdr:y>
    </cdr:from>
    <cdr:to>
      <cdr:x>0.61913</cdr:x>
      <cdr:y>0.99558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866900" y="2695575"/>
          <a:ext cx="168275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Arial" pitchFamily="34" charset="0"/>
              <a:cs typeface="Arial" pitchFamily="34" charset="0"/>
            </a:rPr>
            <a:t>Block Size (</a:t>
          </a:r>
          <a:r>
            <a:rPr lang="en-US" sz="1200" b="1" i="0" u="none" strike="noStrike" kern="1200" baseline="0" dirty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rPr>
            <a:t>bytes</a:t>
          </a:r>
          <a:r>
            <a:rPr lang="en-US" sz="1200" b="1" dirty="0">
              <a:latin typeface="Arial" pitchFamily="34" charset="0"/>
              <a:cs typeface="Arial" pitchFamily="34" charset="0"/>
            </a:rPr>
            <a:t>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0.13889</cdr:y>
    </cdr:from>
    <cdr:to>
      <cdr:x>0.05402</cdr:x>
      <cdr:y>0.72483</cdr:y>
    </cdr:to>
    <cdr:sp macro="" textlink="">
      <cdr:nvSpPr>
        <cdr:cNvPr id="2" name="TextBox 1"/>
        <cdr:cNvSpPr txBox="1"/>
      </cdr:nvSpPr>
      <cdr:spPr>
        <a:xfrm xmlns:a="http://schemas.openxmlformats.org/drawingml/2006/main" rot="10800000">
          <a:off x="-4571999" y="360040"/>
          <a:ext cx="246973" cy="1518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200" b="1" i="0" u="none" strike="noStrike" kern="1200" baseline="0" dirty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rPr>
            <a:t>Normalized</a:t>
          </a:r>
          <a:r>
            <a:rPr lang="en-US" sz="1200" b="1" dirty="0">
              <a:latin typeface="Arial" pitchFamily="34" charset="0"/>
              <a:cs typeface="Arial" pitchFamily="34" charset="0"/>
            </a:rPr>
            <a:t> Runtime</a:t>
          </a:r>
          <a:endParaRPr lang="en-US" sz="1200" b="1" i="0" u="none" strike="noStrike" kern="1200" baseline="0" dirty="0">
            <a:solidFill>
              <a:sysClr val="windowText" lastClr="000000"/>
            </a:solidFill>
            <a:latin typeface="Arial" pitchFamily="34" charset="0"/>
            <a:ea typeface="+mn-ea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73902E-E528-9F4A-A3D4-83C874E4F377}" type="datetimeFigureOut">
              <a:rPr lang="de-DE"/>
              <a:pPr/>
              <a:t>14.03.2013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32273CB-A143-1A4E-BC61-FD31E930949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38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5E85A7-AF24-B845-A189-2B110888D077}" type="datetimeFigureOut">
              <a:rPr lang="de-DE"/>
              <a:pPr/>
              <a:t>14.03.2013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95EEC8-5A83-7C4C-8ED6-287E18B4C9D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09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61A1ABB-6047-4D45-B016-01CB619AE7D9}" type="slidenum">
              <a:rPr lang="de-DE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036A432-6A36-E642-B787-074585B34650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3AB6212-6952-2549-A2BE-B7798A25D562}" type="slidenum">
              <a:rPr lang="de-DE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4"/>
            <a:endParaRPr lang="en-US" sz="240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61EF1C4-2490-1F43-9784-9D2AAEFE7BE2}" type="slidenum">
              <a:rPr lang="de-DE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34881C8-701C-434B-867B-AF7E4AE80654}" type="slidenum">
              <a:rPr lang="de-DE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03A2C86-30D1-D647-8DF2-927C96860333}" type="slidenum">
              <a:rPr lang="de-DE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78C62A9-AF09-4740-B790-2DF0A6743947}" type="slidenum">
              <a:rPr lang="de-DE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8A32EEE8-24BE-FC4D-A3B5-F59DD3FAF4BE}" type="slidenum">
              <a:rPr lang="de-DE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02E10B7-9702-B848-AE46-00135C6FC27E}" type="slidenum">
              <a:rPr lang="de-DE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8388351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5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1" u="none"/>
            </a:lvl1pPr>
            <a:lvl2pPr>
              <a:defRPr sz="2800" b="1" u="none"/>
            </a:lvl2pPr>
            <a:lvl3pPr>
              <a:defRPr sz="2800" b="1" u="none"/>
            </a:lvl3pPr>
            <a:lvl4pPr>
              <a:defRPr sz="2800" b="1" u="none"/>
            </a:lvl4pPr>
            <a:lvl5pPr>
              <a:defRPr sz="2800" b="1" u="none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15B4639C-4F7A-BB46-B6AB-BAC6A909636C}" type="datetime5">
              <a:rPr lang="en-US"/>
              <a:pPr/>
              <a:t>14-Mar-13</a:t>
            </a:fld>
            <a:endParaRPr lang="de-DE"/>
          </a:p>
        </p:txBody>
      </p:sp>
      <p:sp>
        <p:nvSpPr>
          <p:cNvPr id="5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Your Name / Affiliation</a:t>
            </a:r>
            <a:endParaRPr lang="de-DE" dirty="0"/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fld id="{774FF6C0-712E-7848-AE7C-2071712C97D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41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DB768-F5D2-BD45-A265-324C2C3E7DF7}" type="datetime5">
              <a:rPr lang="en-US"/>
              <a:pPr/>
              <a:t>14-Mar-13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Your Name / Affiliation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72B78-EA29-9C4F-96F3-1C8FB00664C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8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 Content</a:t>
            </a:r>
          </a:p>
          <a:p>
            <a:pPr lvl="1"/>
            <a:r>
              <a:rPr lang="de-DE"/>
              <a:t>Second Level Content</a:t>
            </a:r>
          </a:p>
          <a:p>
            <a:pPr lvl="2"/>
            <a:r>
              <a:rPr lang="de-DE"/>
              <a:t>Third Level Content</a:t>
            </a:r>
          </a:p>
          <a:p>
            <a:pPr lvl="3"/>
            <a:r>
              <a:rPr lang="de-DE"/>
              <a:t>Fourth Level Content</a:t>
            </a:r>
          </a:p>
          <a:p>
            <a:pPr lvl="4"/>
            <a:r>
              <a:rPr lang="de-DE"/>
              <a:t>Fifth Level Content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6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fld id="{74CAE401-7FC1-1D4D-8A60-7434976C2199}" type="datetime5">
              <a:rPr lang="en-US"/>
              <a:pPr/>
              <a:t>14-Mar-13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92275" y="6356350"/>
            <a:ext cx="575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Your Name / Affiliation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188" y="6356350"/>
            <a:ext cx="10906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595959"/>
                </a:solidFill>
              </a:defRPr>
            </a:lvl1pPr>
          </a:lstStyle>
          <a:p>
            <a:fld id="{A05FA82A-D08D-714D-A9F3-89BC0B452B72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004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031" name="Titelplatzhalter 1"/>
          <p:cNvSpPr>
            <a:spLocks noGrp="1"/>
          </p:cNvSpPr>
          <p:nvPr>
            <p:ph type="title"/>
          </p:nvPr>
        </p:nvSpPr>
        <p:spPr bwMode="auto">
          <a:xfrm>
            <a:off x="250825" y="92075"/>
            <a:ext cx="86423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Slide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2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Intel_microprocesso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mshardware.com/charts/desktop-cpu-charts-2010/Raw-Performance-SiSoftware-Sandra-2010-Pro-GFLOPS,2409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9"/>
          <p:cNvSpPr>
            <a:spLocks noGrp="1"/>
          </p:cNvSpPr>
          <p:nvPr>
            <p:ph type="ctrTitle"/>
          </p:nvPr>
        </p:nvSpPr>
        <p:spPr>
          <a:xfrm>
            <a:off x="685800" y="1916113"/>
            <a:ext cx="7772400" cy="1684337"/>
          </a:xfrm>
        </p:spPr>
        <p:txBody>
          <a:bodyPr/>
          <a:lstStyle/>
          <a:p>
            <a:pPr eaLnBrk="1" hangingPunct="1"/>
            <a:r>
              <a:rPr lang="en-US" altLang="zh-CN">
                <a:latin typeface="Calibri" charset="0"/>
                <a:ea typeface="宋体" charset="0"/>
                <a:cs typeface="宋体" charset="0"/>
              </a:rPr>
              <a:t>Automatic and Efﬁcient Heap Data Management for Limited Local Memory Multicore Architectures</a:t>
            </a:r>
            <a:endParaRPr lang="de-DE">
              <a:latin typeface="Calibri" charset="0"/>
            </a:endParaRPr>
          </a:p>
        </p:txBody>
      </p:sp>
      <p:sp>
        <p:nvSpPr>
          <p:cNvPr id="4099" name="Untertitel 1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2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charset="0"/>
                <a:ea typeface="宋体" charset="0"/>
                <a:cs typeface="宋体" charset="0"/>
              </a:rPr>
              <a:t>Ke Bai and Aviral Shrivastava</a:t>
            </a:r>
          </a:p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charset="0"/>
                <a:ea typeface="宋体" charset="0"/>
                <a:cs typeface="宋体" charset="0"/>
              </a:rPr>
              <a:t>Presented by </a:t>
            </a:r>
            <a:r>
              <a:rPr lang="en-US" altLang="zh-CN" u="sng">
                <a:solidFill>
                  <a:srgbClr val="595959"/>
                </a:solidFill>
                <a:latin typeface="Calibri" charset="0"/>
                <a:ea typeface="宋体" charset="0"/>
                <a:cs typeface="宋体" charset="0"/>
              </a:rPr>
              <a:t>Bryce Holton</a:t>
            </a:r>
          </a:p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charset="0"/>
                <a:ea typeface="宋体" charset="0"/>
                <a:cs typeface="宋体" charset="0"/>
              </a:rPr>
              <a:t>Compiler Microarchitecture Lab</a:t>
            </a:r>
          </a:p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charset="0"/>
                <a:ea typeface="宋体" charset="0"/>
                <a:cs typeface="宋体" charset="0"/>
              </a:rPr>
              <a:t>Arizona State University, USA</a:t>
            </a:r>
            <a:endParaRPr lang="zh-CN" altLang="en-US">
              <a:solidFill>
                <a:srgbClr val="595959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grpSp>
        <p:nvGrpSpPr>
          <p:cNvPr id="4100" name="Group 13"/>
          <p:cNvGrpSpPr>
            <a:grpSpLocks/>
          </p:cNvGrpSpPr>
          <p:nvPr/>
        </p:nvGrpSpPr>
        <p:grpSpPr bwMode="auto">
          <a:xfrm>
            <a:off x="7777163" y="5849938"/>
            <a:ext cx="1443037" cy="1001712"/>
            <a:chOff x="4755" y="3497"/>
            <a:chExt cx="909" cy="631"/>
          </a:xfrm>
        </p:grpSpPr>
        <p:sp>
          <p:nvSpPr>
            <p:cNvPr id="6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charset="0"/>
                <a:buNone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C</a:t>
              </a:r>
            </a:p>
          </p:txBody>
        </p:sp>
        <p:sp>
          <p:nvSpPr>
            <p:cNvPr id="7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charset="0"/>
                <a:buNone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M</a:t>
              </a:r>
            </a:p>
          </p:txBody>
        </p:sp>
        <p:sp>
          <p:nvSpPr>
            <p:cNvPr id="8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charset="0"/>
                <a:buNone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L</a:t>
              </a:r>
            </a:p>
          </p:txBody>
        </p:sp>
      </p:grpSp>
      <p:pic>
        <p:nvPicPr>
          <p:cNvPr id="4101" name="Picture 5" descr="C:\Users\Ke Bai\AppData\Roaming\Tencent\Users\365862075\QQ\WinTemp\RichOle\)V%FZ~FO9O88EW60HZ53A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8200"/>
            <a:ext cx="1263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alibri" charset="0"/>
              </a:rPr>
              <a:t>More Experimental results</a:t>
            </a:r>
            <a:endParaRPr lang="de-DE" dirty="0">
              <a:latin typeface="Calibri" charset="0"/>
            </a:endParaRPr>
          </a:p>
        </p:txBody>
      </p:sp>
      <p:sp>
        <p:nvSpPr>
          <p:cNvPr id="14339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8E218088-74B2-C744-9DB2-C71A97108688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4340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8988CE7-FCCC-9A40-8302-5E8C402881E6}" type="slidenum">
              <a:rPr lang="de-DE">
                <a:solidFill>
                  <a:srgbClr val="404040"/>
                </a:solidFill>
              </a:rPr>
              <a:pPr/>
              <a:t>9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</a:t>
            </a:r>
            <a:r>
              <a:rPr lang="de-DE" dirty="0"/>
              <a:t>Aviral Shrivastava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Arizona State University</a:t>
            </a:r>
            <a:endParaRPr lang="de-DE" dirty="0"/>
          </a:p>
        </p:txBody>
      </p:sp>
      <p:graphicFrame>
        <p:nvGraphicFramePr>
          <p:cNvPr id="19" name="Chart 18"/>
          <p:cNvGraphicFramePr>
            <a:graphicFrameLocks/>
          </p:cNvGraphicFramePr>
          <p:nvPr/>
        </p:nvGraphicFramePr>
        <p:xfrm>
          <a:off x="0" y="908721"/>
          <a:ext cx="4572000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4572000" y="908720"/>
          <a:ext cx="457200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 2"/>
          <p:cNvGraphicFramePr>
            <a:graphicFrameLocks/>
          </p:cNvGraphicFramePr>
          <p:nvPr/>
        </p:nvGraphicFramePr>
        <p:xfrm>
          <a:off x="0" y="3501008"/>
          <a:ext cx="457200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/>
        </p:nvGraphicFramePr>
        <p:xfrm>
          <a:off x="4572000" y="3501008"/>
          <a:ext cx="457200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Oval 14"/>
          <p:cNvSpPr/>
          <p:nvPr/>
        </p:nvSpPr>
        <p:spPr>
          <a:xfrm>
            <a:off x="2411413" y="1196975"/>
            <a:ext cx="504825" cy="1584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40350" y="1196975"/>
            <a:ext cx="1657350" cy="2159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4348" name="TextBox 1"/>
          <p:cNvSpPr txBox="1">
            <a:spLocks noChangeArrowheads="1"/>
          </p:cNvSpPr>
          <p:nvPr/>
        </p:nvSpPr>
        <p:spPr bwMode="auto">
          <a:xfrm>
            <a:off x="1409700" y="3573463"/>
            <a:ext cx="21113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>
                <a:latin typeface="Arial" charset="0"/>
              </a:rPr>
              <a:t>Impact of victim buffer</a:t>
            </a:r>
          </a:p>
        </p:txBody>
      </p:sp>
      <p:sp>
        <p:nvSpPr>
          <p:cNvPr id="17" name="Oval 16"/>
          <p:cNvSpPr/>
          <p:nvPr/>
        </p:nvSpPr>
        <p:spPr>
          <a:xfrm>
            <a:off x="4222750" y="3973513"/>
            <a:ext cx="287338" cy="2873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292725" y="3933825"/>
            <a:ext cx="2808288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Inhaltsplatzhalter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>
                <a:latin typeface="Calibri" charset="0"/>
              </a:rPr>
              <a:t>Our compilation and runtime system can manage unlimited size of heap data for LLM multi-core architectures. 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Calibri" charset="0"/>
              </a:rPr>
              <a:t>We explored different block sizes, set </a:t>
            </a:r>
            <a:r>
              <a:rPr lang="en-US" b="0" dirty="0" err="1">
                <a:latin typeface="Calibri" charset="0"/>
              </a:rPr>
              <a:t>associativities</a:t>
            </a:r>
            <a:r>
              <a:rPr lang="en-US" b="0" dirty="0">
                <a:latin typeface="Calibri" charset="0"/>
              </a:rPr>
              <a:t> and victim buffer sizes. </a:t>
            </a:r>
          </a:p>
          <a:p>
            <a:pPr lvl="1">
              <a:lnSpc>
                <a:spcPct val="90000"/>
              </a:lnSpc>
            </a:pPr>
            <a:r>
              <a:rPr lang="en-US" sz="2400" b="0" dirty="0">
                <a:solidFill>
                  <a:srgbClr val="C00000"/>
                </a:solidFill>
                <a:latin typeface="Calibri" charset="0"/>
              </a:rPr>
              <a:t>Our results indicate that a 4-way associative heap </a:t>
            </a:r>
            <a:r>
              <a:rPr lang="en-US" altLang="zh-CN" sz="2400" b="0" dirty="0">
                <a:solidFill>
                  <a:srgbClr val="C00000"/>
                </a:solidFill>
                <a:latin typeface="Calibri" charset="0"/>
                <a:ea typeface="宋体" charset="0"/>
                <a:cs typeface="宋体" charset="0"/>
              </a:rPr>
              <a:t>cache</a:t>
            </a:r>
            <a:r>
              <a:rPr lang="en-US" sz="2400" b="0" dirty="0">
                <a:solidFill>
                  <a:srgbClr val="C00000"/>
                </a:solidFill>
                <a:latin typeface="Calibri" charset="0"/>
              </a:rPr>
              <a:t> without victim buffer is the best overall design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Calibri" charset="0"/>
              </a:rPr>
              <a:t>Our system is scalable.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Calibri" charset="0"/>
              </a:rPr>
              <a:t>Heap cache should be simple</a:t>
            </a:r>
          </a:p>
          <a:p>
            <a:pPr lvl="1">
              <a:lnSpc>
                <a:spcPct val="90000"/>
              </a:lnSpc>
            </a:pPr>
            <a:r>
              <a:rPr lang="en-US" sz="2400" b="0" dirty="0">
                <a:solidFill>
                  <a:srgbClr val="C00000"/>
                </a:solidFill>
                <a:latin typeface="Calibri" charset="0"/>
              </a:rPr>
              <a:t>Complex  cache architecture and replacement policy will only make extra library instruction bigger, but the space locality of heap data is insignificant.</a:t>
            </a:r>
            <a:endParaRPr lang="en-GB" sz="2400" b="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1536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 charset="0"/>
              </a:rPr>
              <a:t>Summary</a:t>
            </a:r>
            <a:endParaRPr lang="de-DE" dirty="0">
              <a:latin typeface="Calibri" charset="0"/>
            </a:endParaRPr>
          </a:p>
        </p:txBody>
      </p:sp>
      <p:sp>
        <p:nvSpPr>
          <p:cNvPr id="15364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28F4461-6B44-544F-A02B-CECC688C3D52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5365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535436BC-57E0-7F41-A1EF-1C1C2501EF52}" type="slidenum">
              <a:rPr lang="de-DE">
                <a:solidFill>
                  <a:srgbClr val="404040"/>
                </a:solidFill>
              </a:rPr>
              <a:pPr/>
              <a:t>10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</a:t>
            </a:r>
            <a:r>
              <a:rPr lang="de-DE" dirty="0"/>
              <a:t>Aviral Shrivastava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Arizona State University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Inhaltsplatzhalter 1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4957763"/>
          </a:xfrm>
        </p:spPr>
        <p:txBody>
          <a:bodyPr>
            <a:normAutofit/>
          </a:bodyPr>
          <a:lstStyle/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[1] </a:t>
            </a:r>
            <a:r>
              <a:rPr lang="en-US" sz="2000" b="0" dirty="0">
                <a:latin typeface="Calibri" charset="0"/>
                <a:hlinkClick r:id="rId3"/>
              </a:rPr>
              <a:t>http://en.wikipedia.org/wiki/List_of_Intel_microprocessors#Core_i7</a:t>
            </a:r>
            <a:endParaRPr lang="en-US" sz="2000" b="0" dirty="0">
              <a:latin typeface="Calibri" charset="0"/>
            </a:endParaRP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[2] </a:t>
            </a:r>
            <a:r>
              <a:rPr lang="en-US" sz="2000" b="0" dirty="0">
                <a:latin typeface="Calibri" charset="0"/>
                <a:hlinkClick r:id="rId4"/>
              </a:rPr>
              <a:t>http://www.tomshardware.com/charts/desktop-cpu-charts-2010/Raw-Performance-SiSoftware-Sandra-2010-Pro-GFLOPS,2409.html</a:t>
            </a:r>
            <a:endParaRPr lang="en-US" sz="2000" b="0" dirty="0">
              <a:latin typeface="Calibri" charset="0"/>
            </a:endParaRP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 [3] R. </a:t>
            </a:r>
            <a:r>
              <a:rPr lang="en-US" sz="2000" b="0" dirty="0" err="1">
                <a:latin typeface="Calibri" charset="0"/>
              </a:rPr>
              <a:t>Banakar</a:t>
            </a:r>
            <a:r>
              <a:rPr lang="en-US" sz="2000" b="0" dirty="0">
                <a:latin typeface="Calibri" charset="0"/>
              </a:rPr>
              <a:t>, et al. “Scratchpad Memory: Design Alternative for Cache on-chip Memory in Embedded Systems”</a:t>
            </a: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 [4] S. </a:t>
            </a:r>
            <a:r>
              <a:rPr lang="en-US" sz="2000" b="0" dirty="0" smtClean="0">
                <a:latin typeface="Calibri" charset="0"/>
              </a:rPr>
              <a:t>C. </a:t>
            </a:r>
            <a:r>
              <a:rPr lang="en-US" sz="2000" b="0" dirty="0">
                <a:latin typeface="Calibri" charset="0"/>
              </a:rPr>
              <a:t>Jung, </a:t>
            </a:r>
            <a:r>
              <a:rPr lang="en-US" altLang="zh-CN" sz="2000" b="0" dirty="0">
                <a:latin typeface="Calibri" charset="0"/>
                <a:ea typeface="宋体" charset="0"/>
                <a:cs typeface="宋体" charset="0"/>
              </a:rPr>
              <a:t>et al.</a:t>
            </a:r>
            <a:r>
              <a:rPr lang="en-US" sz="2000" b="0" dirty="0">
                <a:latin typeface="Calibri" charset="0"/>
              </a:rPr>
              <a:t> “Dynamic Code Mapping for Limited Local Memory Systems”</a:t>
            </a: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 [5] K. </a:t>
            </a:r>
            <a:r>
              <a:rPr lang="en-US" sz="2000" b="0" dirty="0" err="1">
                <a:latin typeface="Calibri" charset="0"/>
              </a:rPr>
              <a:t>Bai</a:t>
            </a:r>
            <a:r>
              <a:rPr lang="en-US" sz="2000" b="0" dirty="0">
                <a:latin typeface="Calibri" charset="0"/>
              </a:rPr>
              <a:t>, et al. “Stack Data Management for Limited Local Memory (LLM) Multi-core Processors”</a:t>
            </a: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 [6] J. Lu, et al. “</a:t>
            </a:r>
            <a:r>
              <a:rPr lang="en-US" sz="2000" b="0" dirty="0" smtClean="0">
                <a:latin typeface="Calibri" charset="0"/>
              </a:rPr>
              <a:t>SSDM: Smart </a:t>
            </a:r>
            <a:r>
              <a:rPr lang="en-US" sz="2000" b="0" dirty="0">
                <a:latin typeface="Calibri" charset="0"/>
              </a:rPr>
              <a:t>Stack Data Management for </a:t>
            </a:r>
            <a:r>
              <a:rPr lang="en-US" sz="2000" b="0" dirty="0" smtClean="0">
                <a:latin typeface="Calibri" charset="0"/>
              </a:rPr>
              <a:t>Software Managed Multicores </a:t>
            </a:r>
            <a:r>
              <a:rPr lang="en-US" sz="2000" b="0" dirty="0">
                <a:latin typeface="Calibri" charset="0"/>
              </a:rPr>
              <a:t>(</a:t>
            </a:r>
            <a:r>
              <a:rPr lang="en-US" sz="2000" b="0" dirty="0" smtClean="0">
                <a:latin typeface="Calibri" charset="0"/>
              </a:rPr>
              <a:t>SMMs</a:t>
            </a:r>
            <a:r>
              <a:rPr lang="en-US" sz="2000" b="0" dirty="0">
                <a:latin typeface="Calibri" charset="0"/>
              </a:rPr>
              <a:t>) ”</a:t>
            </a: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 [7] K. </a:t>
            </a:r>
            <a:r>
              <a:rPr lang="en-US" sz="2000" b="0" dirty="0" err="1">
                <a:latin typeface="Calibri" charset="0"/>
              </a:rPr>
              <a:t>Bai</a:t>
            </a:r>
            <a:r>
              <a:rPr lang="en-US" sz="2000" b="0" dirty="0">
                <a:latin typeface="Calibri" charset="0"/>
              </a:rPr>
              <a:t>, et al. “Vector Class on Limited Local Memory (LLM) Multi-core Processors”</a:t>
            </a: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 [8] K. </a:t>
            </a:r>
            <a:r>
              <a:rPr lang="en-US" sz="2000" b="0" dirty="0" err="1">
                <a:latin typeface="Calibri" charset="0"/>
              </a:rPr>
              <a:t>Bai</a:t>
            </a:r>
            <a:r>
              <a:rPr lang="en-US" sz="2000" b="0" dirty="0">
                <a:latin typeface="Calibri" charset="0"/>
              </a:rPr>
              <a:t>, et al. “Heap Data Management for Limited Local Memory (LLM) Multi-core Processors”</a:t>
            </a:r>
          </a:p>
          <a:p>
            <a:pPr marL="57150" indent="0">
              <a:buFont typeface="Arial" charset="0"/>
              <a:buNone/>
            </a:pPr>
            <a:r>
              <a:rPr lang="en-US" sz="2000" b="0" dirty="0">
                <a:latin typeface="Calibri" charset="0"/>
              </a:rPr>
              <a:t> </a:t>
            </a:r>
            <a:endParaRPr lang="en-GB" sz="2000" dirty="0">
              <a:latin typeface="Calibri" charset="0"/>
            </a:endParaRPr>
          </a:p>
        </p:txBody>
      </p:sp>
      <p:sp>
        <p:nvSpPr>
          <p:cNvPr id="1638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Calibri" charset="0"/>
              </a:rPr>
              <a:t>References</a:t>
            </a:r>
            <a:endParaRPr lang="de-DE">
              <a:latin typeface="Calibri" charset="0"/>
            </a:endParaRPr>
          </a:p>
        </p:txBody>
      </p:sp>
      <p:sp>
        <p:nvSpPr>
          <p:cNvPr id="16388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2209B83-F4EC-3E46-94D9-0EEB8714CCB0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6389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BC1AFDC-F57D-C949-8DDC-D3ADA9E4F92C}" type="slidenum">
              <a:rPr lang="de-DE">
                <a:solidFill>
                  <a:srgbClr val="404040"/>
                </a:solidFill>
              </a:rPr>
              <a:pPr/>
              <a:t>11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</a:t>
            </a:r>
            <a:r>
              <a:rPr lang="de-DE" dirty="0"/>
              <a:t>Aviral Shrivastava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Arizona State University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Calibri" charset="0"/>
              </a:rPr>
              <a:t>Why Scratchpad based Multicore Architecture</a:t>
            </a:r>
            <a:endParaRPr lang="en-US" b="0" dirty="0">
              <a:latin typeface="Calibri" charset="0"/>
            </a:endParaRPr>
          </a:p>
          <a:p>
            <a:r>
              <a:rPr lang="en-US" b="0" dirty="0" smtClean="0">
                <a:latin typeface="Calibri" charset="0"/>
              </a:rPr>
              <a:t>The Need to Manage Heap Data</a:t>
            </a:r>
            <a:endParaRPr lang="en-US" b="0" dirty="0">
              <a:latin typeface="Calibri" charset="0"/>
            </a:endParaRPr>
          </a:p>
          <a:p>
            <a:r>
              <a:rPr lang="en-US" b="0" dirty="0" smtClean="0">
                <a:latin typeface="Calibri" charset="0"/>
              </a:rPr>
              <a:t>Comparison with Software Cache</a:t>
            </a:r>
            <a:endParaRPr lang="en-US" b="0" dirty="0">
              <a:latin typeface="Calibri" charset="0"/>
            </a:endParaRPr>
          </a:p>
          <a:p>
            <a:r>
              <a:rPr lang="en-US" b="0" dirty="0" smtClean="0">
                <a:latin typeface="Calibri" charset="0"/>
              </a:rPr>
              <a:t>State of the Art Heap Management</a:t>
            </a:r>
          </a:p>
          <a:p>
            <a:r>
              <a:rPr lang="en-US" b="0" dirty="0" smtClean="0">
                <a:latin typeface="Calibri" charset="0"/>
              </a:rPr>
              <a:t>Our Approach</a:t>
            </a:r>
            <a:endParaRPr lang="en-US" b="0" dirty="0">
              <a:latin typeface="Calibri" charset="0"/>
            </a:endParaRPr>
          </a:p>
          <a:p>
            <a:r>
              <a:rPr lang="en-US" b="0" dirty="0" smtClean="0">
                <a:latin typeface="Calibri" charset="0"/>
              </a:rPr>
              <a:t>Results</a:t>
            </a:r>
          </a:p>
          <a:p>
            <a:r>
              <a:rPr lang="en-US" b="0" dirty="0" smtClean="0">
                <a:latin typeface="Calibri" charset="0"/>
              </a:rPr>
              <a:t>Summary</a:t>
            </a:r>
            <a:endParaRPr lang="en-US" b="0" dirty="0">
              <a:latin typeface="Calibri" charset="0"/>
            </a:endParaRPr>
          </a:p>
          <a:p>
            <a:r>
              <a:rPr lang="en-US" b="0" dirty="0">
                <a:latin typeface="Calibri" charset="0"/>
              </a:rPr>
              <a:t>References</a:t>
            </a:r>
          </a:p>
        </p:txBody>
      </p:sp>
      <p:sp>
        <p:nvSpPr>
          <p:cNvPr id="512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  <a:cs typeface="宋体" charset="0"/>
              </a:rPr>
              <a:t>Outline of </a:t>
            </a:r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my Presentation</a:t>
            </a:r>
            <a:endParaRPr lang="de-DE" dirty="0">
              <a:latin typeface="Calibri" charset="0"/>
            </a:endParaRPr>
          </a:p>
        </p:txBody>
      </p:sp>
      <p:sp>
        <p:nvSpPr>
          <p:cNvPr id="5124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CA4FA8E1-DE69-3B4D-A4DF-30A6EE20952A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5125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A2FD4CB-08E8-E242-A468-39BC90172F21}" type="slidenum">
              <a:rPr lang="de-DE">
                <a:solidFill>
                  <a:srgbClr val="404040"/>
                </a:solidFill>
              </a:rPr>
              <a:pPr/>
              <a:t>1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Aviral Shrivastava / Arizona State University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"/>
          <p:cNvSpPr>
            <a:spLocks noGrp="1"/>
          </p:cNvSpPr>
          <p:nvPr>
            <p:ph idx="1"/>
          </p:nvPr>
        </p:nvSpPr>
        <p:spPr>
          <a:xfrm>
            <a:off x="20638" y="977900"/>
            <a:ext cx="9123362" cy="1362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>
                <a:latin typeface="Calibri" charset="0"/>
              </a:rPr>
              <a:t>Memory scaling becomes a major problem when designing multicore/many core architecture</a:t>
            </a:r>
          </a:p>
          <a:p>
            <a:pPr lvl="1">
              <a:lnSpc>
                <a:spcPct val="90000"/>
              </a:lnSpc>
            </a:pPr>
            <a:r>
              <a:rPr lang="en-US" sz="2400" b="0" dirty="0">
                <a:solidFill>
                  <a:srgbClr val="C00000"/>
                </a:solidFill>
                <a:latin typeface="Calibri" charset="0"/>
              </a:rPr>
              <a:t>H/W cache </a:t>
            </a:r>
            <a:r>
              <a:rPr lang="en-US" altLang="zh-CN" sz="2400" b="0" dirty="0">
                <a:solidFill>
                  <a:srgbClr val="C00000"/>
                </a:solidFill>
                <a:latin typeface="Calibri" charset="0"/>
                <a:ea typeface="宋体" charset="0"/>
                <a:cs typeface="宋体" charset="0"/>
              </a:rPr>
              <a:t>consumes too much power</a:t>
            </a:r>
            <a:endParaRPr lang="en-US" sz="2400" b="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latin typeface="Calibri" charset="0"/>
                <a:ea typeface="宋体" charset="0"/>
                <a:cs typeface="宋体" charset="0"/>
              </a:rPr>
              <a:t>Why Scratchpad based Multicore Architectures?</a:t>
            </a:r>
            <a:endParaRPr lang="de-DE" sz="3200" dirty="0">
              <a:latin typeface="Calibri" charset="0"/>
            </a:endParaRPr>
          </a:p>
        </p:txBody>
      </p:sp>
      <p:sp>
        <p:nvSpPr>
          <p:cNvPr id="6148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0E7FD0BC-8E64-744C-A681-92E3D437B60A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6149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BBF8919-BE34-9B43-ACE2-E095A13C5C58}" type="slidenum">
              <a:rPr lang="de-DE">
                <a:solidFill>
                  <a:srgbClr val="404040"/>
                </a:solidFill>
              </a:rPr>
              <a:pPr/>
              <a:t>2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</a:t>
            </a:r>
            <a:r>
              <a:rPr lang="de-DE" dirty="0"/>
              <a:t>Aviral Shrivastava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Arizona State University</a:t>
            </a:r>
            <a:endParaRPr lang="de-DE" dirty="0"/>
          </a:p>
        </p:txBody>
      </p:sp>
      <p:sp>
        <p:nvSpPr>
          <p:cNvPr id="6151" name="Inhaltsplatzhalter 1"/>
          <p:cNvSpPr txBox="1">
            <a:spLocks/>
          </p:cNvSpPr>
          <p:nvPr/>
        </p:nvSpPr>
        <p:spPr bwMode="auto">
          <a:xfrm>
            <a:off x="15875" y="3405188"/>
            <a:ext cx="91281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 dirty="0">
                <a:ea typeface="宋体" charset="0"/>
                <a:cs typeface="宋体" charset="0"/>
              </a:rPr>
              <a:t>Limited Local Memory (LLM) multicore architecture is scalable </a:t>
            </a:r>
            <a:endParaRPr lang="en-GB" sz="2800" dirty="0"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C00000"/>
                </a:solidFill>
                <a:ea typeface="宋体" charset="0"/>
                <a:cs typeface="宋体" charset="0"/>
              </a:rPr>
              <a:t>Local memory is a scratchpad memory, which is power efﬁcient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2060"/>
                </a:solidFill>
                <a:ea typeface="宋体" charset="0"/>
                <a:cs typeface="宋体" charset="0"/>
              </a:rPr>
              <a:t>“un-cached” raw memory; 30% less area and power than a direct mapped cache of the same effective capacity [3]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C00000"/>
                </a:solidFill>
                <a:ea typeface="宋体" charset="0"/>
                <a:cs typeface="宋体" charset="0"/>
              </a:rPr>
              <a:t>One example of such architecture is IBM Cell processor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2060"/>
                </a:solidFill>
                <a:ea typeface="宋体" charset="0"/>
                <a:cs typeface="宋体" charset="0"/>
              </a:rPr>
              <a:t>Execution core (EC) has only </a:t>
            </a:r>
            <a:r>
              <a:rPr lang="en-US" sz="2000" dirty="0">
                <a:solidFill>
                  <a:srgbClr val="00B050"/>
                </a:solidFill>
                <a:ea typeface="宋体" charset="0"/>
                <a:cs typeface="宋体" charset="0"/>
              </a:rPr>
              <a:t>scratchpad</a:t>
            </a:r>
            <a:r>
              <a:rPr lang="en-US" sz="2000" dirty="0">
                <a:solidFill>
                  <a:srgbClr val="002060"/>
                </a:solidFill>
                <a:ea typeface="宋体" charset="0"/>
                <a:cs typeface="宋体" charset="0"/>
              </a:rPr>
              <a:t>, no cache; can directly access SPM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2060"/>
                </a:solidFill>
                <a:ea typeface="宋体" charset="0"/>
                <a:cs typeface="宋体" charset="0"/>
              </a:rPr>
              <a:t>Main core has a </a:t>
            </a:r>
            <a:r>
              <a:rPr lang="en-US" sz="2000" dirty="0">
                <a:solidFill>
                  <a:srgbClr val="00B050"/>
                </a:solidFill>
                <a:ea typeface="宋体" charset="0"/>
                <a:cs typeface="宋体" charset="0"/>
              </a:rPr>
              <a:t>global memory</a:t>
            </a:r>
            <a:r>
              <a:rPr lang="en-US" sz="2000" dirty="0">
                <a:solidFill>
                  <a:srgbClr val="002060"/>
                </a:solidFill>
                <a:ea typeface="宋体" charset="0"/>
                <a:cs typeface="宋体" charset="0"/>
              </a:rPr>
              <a:t>, which requires EC using DMA to access it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/>
        </p:nvGraphicFramePr>
        <p:xfrm>
          <a:off x="177800" y="2298700"/>
          <a:ext cx="8772526" cy="100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767"/>
                <a:gridCol w="1008112"/>
                <a:gridCol w="1224136"/>
                <a:gridCol w="936104"/>
                <a:gridCol w="864096"/>
                <a:gridCol w="1827311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Fab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GFlops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Power Efficiency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Cell/B.E.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45nm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3.2 GHz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50 W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4.6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Intel i7 4-core Bloomfield 965 XE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45nm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3.2 GHz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130 W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78" marB="45578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1"/>
          <p:cNvSpPr>
            <a:spLocks noGrp="1"/>
          </p:cNvSpPr>
          <p:nvPr>
            <p:ph idx="1"/>
          </p:nvPr>
        </p:nvSpPr>
        <p:spPr>
          <a:xfrm>
            <a:off x="0" y="1052513"/>
            <a:ext cx="7235825" cy="4032250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latin typeface="Calibri" charset="0"/>
              </a:rPr>
              <a:t>Programming on LLM architecture </a:t>
            </a:r>
            <a:r>
              <a:rPr lang="en-US" altLang="zh-CN" b="0" dirty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requires </a:t>
            </a:r>
            <a:r>
              <a:rPr lang="en-US" b="0" dirty="0">
                <a:solidFill>
                  <a:srgbClr val="000000"/>
                </a:solidFill>
                <a:latin typeface="Calibri" charset="0"/>
              </a:rPr>
              <a:t>code and data of the mapped task must fit in SPM</a:t>
            </a:r>
          </a:p>
          <a:p>
            <a:r>
              <a:rPr lang="en-US" b="0" dirty="0">
                <a:latin typeface="Calibri" charset="0"/>
              </a:rPr>
              <a:t>In many cases, memory requirement is larger than SPM (e.g., SPM on Cell processor is only 256KB large)</a:t>
            </a:r>
          </a:p>
          <a:p>
            <a:pPr lvl="1"/>
            <a:r>
              <a:rPr lang="en-US" sz="2400" b="0" dirty="0">
                <a:solidFill>
                  <a:srgbClr val="C00000"/>
                </a:solidFill>
                <a:latin typeface="Calibri" charset="0"/>
              </a:rPr>
              <a:t>Explicit data management through DMA is needed [4]-[7]</a:t>
            </a:r>
          </a:p>
        </p:txBody>
      </p:sp>
      <p:sp>
        <p:nvSpPr>
          <p:cNvPr id="7171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Calibri" charset="0"/>
                <a:ea typeface="宋体" charset="0"/>
                <a:cs typeface="宋体" charset="0"/>
              </a:rPr>
              <a:t>The Need to Manage Heap Data</a:t>
            </a:r>
            <a:endParaRPr lang="de-DE" dirty="0">
              <a:latin typeface="Calibri" charset="0"/>
            </a:endParaRPr>
          </a:p>
        </p:txBody>
      </p:sp>
      <p:sp>
        <p:nvSpPr>
          <p:cNvPr id="7172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9885209-3532-294D-A6F5-1DB759F1A554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7173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494E897-048E-8744-957C-946FE95B62C3}" type="slidenum">
              <a:rPr lang="de-DE">
                <a:solidFill>
                  <a:srgbClr val="404040"/>
                </a:solidFill>
              </a:rPr>
              <a:pPr/>
              <a:t>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0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</a:t>
            </a:r>
            <a:r>
              <a:rPr lang="de-DE" dirty="0"/>
              <a:t>Aviral Shrivastava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Arizona State University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 bwMode="auto">
          <a:xfrm>
            <a:off x="6350" y="4608513"/>
            <a:ext cx="6294438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/>
              <a:t>This presentation focuses on </a:t>
            </a:r>
            <a:r>
              <a:rPr lang="en-US" sz="2800">
                <a:solidFill>
                  <a:srgbClr val="00B050"/>
                </a:solidFill>
              </a:rPr>
              <a:t>heap data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solidFill>
                  <a:srgbClr val="C00000"/>
                </a:solidFill>
                <a:ea typeface="ＭＳ Ｐゴシック" charset="0"/>
              </a:rPr>
              <a:t>It is dynamic in nature 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solidFill>
                  <a:srgbClr val="C00000"/>
                </a:solidFill>
                <a:ea typeface="ＭＳ Ｐゴシック" charset="0"/>
              </a:rPr>
              <a:t>Can be unbounded</a:t>
            </a:r>
          </a:p>
        </p:txBody>
      </p:sp>
      <p:sp>
        <p:nvSpPr>
          <p:cNvPr id="12" name="虚尾箭头 2"/>
          <p:cNvSpPr/>
          <p:nvPr/>
        </p:nvSpPr>
        <p:spPr bwMode="auto">
          <a:xfrm rot="5400000">
            <a:off x="7869238" y="1395413"/>
            <a:ext cx="433387" cy="484187"/>
          </a:xfrm>
          <a:prstGeom prst="stripedRightArrow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虚尾箭头 16"/>
          <p:cNvSpPr/>
          <p:nvPr/>
        </p:nvSpPr>
        <p:spPr bwMode="auto">
          <a:xfrm rot="16200000">
            <a:off x="7868444" y="2185194"/>
            <a:ext cx="434975" cy="484187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9"/>
          <p:cNvSpPr/>
          <p:nvPr/>
        </p:nvSpPr>
        <p:spPr bwMode="auto">
          <a:xfrm>
            <a:off x="7132638" y="3810000"/>
            <a:ext cx="19050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altLang="zh-CN" sz="2400">
                <a:latin typeface="Arial" charset="0"/>
                <a:ea typeface="ヒラギノ角ゴ Pro W3" charset="0"/>
                <a:cs typeface="ヒラギノ角ゴ Pro W3" charset="0"/>
              </a:rPr>
              <a:t>code</a:t>
            </a:r>
            <a:endParaRPr lang="zh-CN" altLang="en-US" sz="240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79" name="矩形 10"/>
          <p:cNvSpPr>
            <a:spLocks noChangeArrowheads="1"/>
          </p:cNvSpPr>
          <p:nvPr/>
        </p:nvSpPr>
        <p:spPr bwMode="auto">
          <a:xfrm>
            <a:off x="7132638" y="3352800"/>
            <a:ext cx="19050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>
                <a:latin typeface="Arial" charset="0"/>
                <a:ea typeface="ヒラギノ角ゴ Pro W3" charset="0"/>
                <a:cs typeface="ヒラギノ角ゴ Pro W3" charset="0"/>
              </a:rPr>
              <a:t>global</a:t>
            </a:r>
            <a:endParaRPr lang="zh-CN" altLang="en-US" sz="240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80" name="矩形 12"/>
          <p:cNvSpPr>
            <a:spLocks noChangeArrowheads="1"/>
          </p:cNvSpPr>
          <p:nvPr/>
        </p:nvSpPr>
        <p:spPr bwMode="auto">
          <a:xfrm>
            <a:off x="7132638" y="914400"/>
            <a:ext cx="19050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>
                <a:latin typeface="Arial" charset="0"/>
                <a:ea typeface="ヒラギノ角ゴ Pro W3" charset="0"/>
                <a:cs typeface="ヒラギノ角ゴ Pro W3" charset="0"/>
              </a:rPr>
              <a:t>stack</a:t>
            </a:r>
            <a:endParaRPr lang="zh-CN" altLang="en-US" sz="240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81" name="矩形 13"/>
          <p:cNvSpPr>
            <a:spLocks noChangeArrowheads="1"/>
          </p:cNvSpPr>
          <p:nvPr/>
        </p:nvSpPr>
        <p:spPr bwMode="auto">
          <a:xfrm>
            <a:off x="7132638" y="2667000"/>
            <a:ext cx="1905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>
                <a:latin typeface="Arial" charset="0"/>
                <a:ea typeface="ヒラギノ角ゴ Pro W3" charset="0"/>
                <a:cs typeface="ヒラギノ角ゴ Pro W3" charset="0"/>
              </a:rPr>
              <a:t>heap</a:t>
            </a:r>
            <a:endParaRPr lang="zh-CN" altLang="en-US" sz="240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82" name="矩形 14"/>
          <p:cNvSpPr>
            <a:spLocks noChangeArrowheads="1"/>
          </p:cNvSpPr>
          <p:nvPr/>
        </p:nvSpPr>
        <p:spPr bwMode="auto">
          <a:xfrm>
            <a:off x="7132638" y="13716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2400">
                <a:latin typeface="Arial" charset="0"/>
                <a:ea typeface="ヒラギノ角ゴ Pro W3" charset="0"/>
                <a:cs typeface="ヒラギノ角ゴ Pro W3" charset="0"/>
              </a:rPr>
              <a:t> </a:t>
            </a:r>
            <a:endParaRPr lang="zh-CN" altLang="en-US" sz="240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7132638" y="2133600"/>
            <a:ext cx="1905000" cy="1219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altLang="zh-CN" sz="240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algn="ctr"/>
            <a:r>
              <a:rPr lang="en-US" altLang="zh-CN" sz="2400">
                <a:latin typeface="Arial" charset="0"/>
                <a:ea typeface="ヒラギノ角ゴ Pro W3" charset="0"/>
                <a:cs typeface="ヒラギノ角ゴ Pro W3" charset="0"/>
              </a:rPr>
              <a:t>heap</a:t>
            </a:r>
            <a:endParaRPr lang="zh-CN" altLang="en-US" sz="240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" name="矩形 17"/>
          <p:cNvSpPr>
            <a:spLocks noChangeArrowheads="1"/>
          </p:cNvSpPr>
          <p:nvPr/>
        </p:nvSpPr>
        <p:spPr bwMode="auto">
          <a:xfrm>
            <a:off x="7132638" y="1524000"/>
            <a:ext cx="1905000" cy="18145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altLang="zh-CN" sz="2400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algn="ctr"/>
            <a:endParaRPr lang="en-US" altLang="zh-CN" sz="2400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algn="ctr"/>
            <a:r>
              <a:rPr lang="en-US" altLang="zh-CN" sz="2400" dirty="0">
                <a:latin typeface="Arial" charset="0"/>
                <a:ea typeface="ヒラギノ角ゴ Pro W3" charset="0"/>
                <a:cs typeface="ヒラギノ角ゴ Pro W3" charset="0"/>
              </a:rPr>
              <a:t>heap</a:t>
            </a:r>
            <a:endParaRPr lang="zh-CN" altLang="en-US" sz="2400" dirty="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矩形 18"/>
          <p:cNvSpPr>
            <a:spLocks noChangeArrowheads="1"/>
          </p:cNvSpPr>
          <p:nvPr/>
        </p:nvSpPr>
        <p:spPr bwMode="auto">
          <a:xfrm>
            <a:off x="7132638" y="914400"/>
            <a:ext cx="1905000" cy="914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altLang="zh-CN" sz="240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algn="ctr"/>
            <a:r>
              <a:rPr lang="en-US" altLang="zh-CN" sz="2400">
                <a:latin typeface="Arial" charset="0"/>
                <a:ea typeface="ヒラギノ角ゴ Pro W3" charset="0"/>
                <a:cs typeface="ヒラギノ角ゴ Pro W3" charset="0"/>
              </a:rPr>
              <a:t>stack</a:t>
            </a:r>
            <a:endParaRPr lang="zh-CN" altLang="en-US" sz="240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6084888" y="4518025"/>
            <a:ext cx="3024187" cy="1570038"/>
          </a:xfrm>
          <a:prstGeom prst="rect">
            <a:avLst/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dirty="0"/>
              <a:t>main() {</a:t>
            </a:r>
          </a:p>
          <a:p>
            <a:pPr eaLnBrk="1" hangingPunct="1">
              <a:defRPr/>
            </a:pPr>
            <a:r>
              <a:rPr lang="en-US" altLang="zh-CN" sz="1600" b="1" dirty="0"/>
              <a:t>    for (i=0; i&lt;N; i++)  {</a:t>
            </a:r>
          </a:p>
          <a:p>
            <a:pPr eaLnBrk="1" hangingPunct="1">
              <a:defRPr/>
            </a:pPr>
            <a:r>
              <a:rPr lang="en-US" altLang="zh-CN" sz="1600" b="1" dirty="0"/>
              <a:t>       item[i] = malloc(sizeof(Item));       </a:t>
            </a:r>
          </a:p>
          <a:p>
            <a:pPr eaLnBrk="1" hangingPunct="1">
              <a:defRPr/>
            </a:pPr>
            <a:r>
              <a:rPr lang="en-US" altLang="zh-CN" sz="1600" b="1" dirty="0"/>
              <a:t>    }</a:t>
            </a:r>
          </a:p>
          <a:p>
            <a:pPr eaLnBrk="1" hangingPunct="1">
              <a:defRPr/>
            </a:pPr>
            <a:r>
              <a:rPr lang="en-US" altLang="zh-CN" sz="1600" b="1" dirty="0"/>
              <a:t>    F1();</a:t>
            </a:r>
          </a:p>
          <a:p>
            <a:pPr eaLnBrk="1" hangingPunct="1">
              <a:defRPr/>
            </a:pPr>
            <a:r>
              <a:rPr lang="en-US" altLang="zh-CN" sz="1600" b="1" dirty="0"/>
              <a:t>} 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6227763" y="6076950"/>
            <a:ext cx="2736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zh-CN" sz="1600" b="1">
                <a:ea typeface="宋体" charset="0"/>
                <a:cs typeface="宋体" charset="0"/>
              </a:rPr>
              <a:t>The  task mapped to the core</a:t>
            </a:r>
          </a:p>
        </p:txBody>
      </p:sp>
      <p:sp>
        <p:nvSpPr>
          <p:cNvPr id="23" name="矩形 17"/>
          <p:cNvSpPr>
            <a:spLocks noChangeArrowheads="1"/>
          </p:cNvSpPr>
          <p:nvPr/>
        </p:nvSpPr>
        <p:spPr bwMode="auto">
          <a:xfrm>
            <a:off x="7131496" y="1556792"/>
            <a:ext cx="1905000" cy="288032"/>
          </a:xfrm>
          <a:prstGeom prst="rect">
            <a:avLst/>
          </a:prstGeom>
          <a:pattFill prst="ltDnDiag">
            <a:fgClr>
              <a:srgbClr val="FF0000"/>
            </a:fgClr>
            <a:bgClr>
              <a:prstClr val="white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dirty="0" smtClean="0">
                <a:latin typeface="Arial" charset="0"/>
                <a:ea typeface="ヒラギノ角ゴ Pro W3" charset="0"/>
                <a:cs typeface="ヒラギノ角ゴ Pro W3" charset="0"/>
              </a:rPr>
              <a:t>Stack/heap</a:t>
            </a:r>
            <a:endParaRPr lang="en-US" altLang="zh-CN" sz="1600" dirty="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0" y="908050"/>
            <a:ext cx="9144000" cy="1657350"/>
          </a:xfrm>
        </p:spPr>
        <p:txBody>
          <a:bodyPr/>
          <a:lstStyle/>
          <a:p>
            <a:r>
              <a:rPr lang="en-US" b="0" dirty="0">
                <a:latin typeface="Calibri" charset="0"/>
              </a:rPr>
              <a:t>Software cache</a:t>
            </a:r>
          </a:p>
          <a:p>
            <a:pPr lvl="1"/>
            <a:r>
              <a:rPr lang="en-US" sz="2400" b="0" dirty="0" smtClean="0">
                <a:solidFill>
                  <a:srgbClr val="C00000"/>
                </a:solidFill>
                <a:latin typeface="Calibri" charset="0"/>
              </a:rPr>
              <a:t>Need </a:t>
            </a:r>
            <a:r>
              <a:rPr lang="en-US" sz="2400" b="0" dirty="0">
                <a:solidFill>
                  <a:srgbClr val="C00000"/>
                </a:solidFill>
                <a:latin typeface="Calibri" charset="0"/>
              </a:rPr>
              <a:t>to change the structure of the original program</a:t>
            </a:r>
            <a:endParaRPr lang="en-US" sz="2000" b="0" dirty="0">
              <a:solidFill>
                <a:srgbClr val="002060"/>
              </a:solidFill>
              <a:latin typeface="Calibri" charset="0"/>
              <a:cs typeface="Arial" charset="0"/>
            </a:endParaRP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Comparison with Software Cache</a:t>
            </a:r>
            <a:endParaRPr lang="en-US" dirty="0">
              <a:latin typeface="Calibri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03F1C14-5A9A-6749-BE78-D9A281C13354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Ke Bai, Aviral Shrivastava / Arizona State University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8612C60C-23B6-4F40-B1EF-01973EEA6864}" type="slidenum">
              <a:rPr lang="de-DE">
                <a:solidFill>
                  <a:srgbClr val="404040"/>
                </a:solidFill>
              </a:rPr>
              <a:pPr/>
              <a:t>4</a:t>
            </a:fld>
            <a:endParaRPr lang="de-DE">
              <a:solidFill>
                <a:srgbClr val="40404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699748" y="2781300"/>
            <a:ext cx="0" cy="331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4929466" y="3068960"/>
            <a:ext cx="3312368" cy="936625"/>
          </a:xfrm>
          <a:prstGeom prst="wedgeRectCallout">
            <a:avLst>
              <a:gd name="adj1" fmla="val -23837"/>
              <a:gd name="adj2" fmla="val 12649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85450" y="4725144"/>
            <a:ext cx="4104456" cy="1220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11560" y="5949280"/>
            <a:ext cx="3528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Code </a:t>
            </a:r>
            <a:r>
              <a:rPr lang="en-US" altLang="zh-CN" b="1" dirty="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on main core</a:t>
            </a:r>
            <a:endParaRPr lang="en-US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929466" y="5949280"/>
            <a:ext cx="3818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Code </a:t>
            </a:r>
            <a:r>
              <a:rPr lang="en-US" altLang="zh-CN" b="1" dirty="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on execution core</a:t>
            </a:r>
            <a:endParaRPr lang="en-US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4929466" y="3068960"/>
            <a:ext cx="33843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1" u="sng" dirty="0" smtClean="0">
                <a:latin typeface="Arial" charset="0"/>
                <a:ea typeface="宋体" charset="0"/>
                <a:cs typeface="宋体" charset="0"/>
              </a:rPr>
              <a:t>Execution Thread</a:t>
            </a:r>
          </a:p>
          <a:p>
            <a:endParaRPr lang="en-US" altLang="zh-CN" b="1" dirty="0">
              <a:latin typeface="Arial" charset="0"/>
              <a:ea typeface="宋体" charset="0"/>
              <a:cs typeface="宋体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Contains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malloc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rPr>
              <a:t>() Call </a:t>
            </a:r>
            <a:endParaRPr lang="en-US" altLang="zh-CN" b="1" dirty="0">
              <a:solidFill>
                <a:srgbClr val="FF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57458" y="4725144"/>
            <a:ext cx="41044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b="1" u="sng" dirty="0" smtClean="0">
                <a:latin typeface="Arial" charset="0"/>
                <a:ea typeface="宋体" charset="0"/>
                <a:cs typeface="宋体" charset="0"/>
              </a:rPr>
              <a:t>Execution Thread</a:t>
            </a:r>
          </a:p>
          <a:p>
            <a:endParaRPr lang="en-US" b="1" dirty="0">
              <a:solidFill>
                <a:srgbClr val="00B050"/>
              </a:solidFill>
              <a:latin typeface="Arial" charset="0"/>
              <a:ea typeface="宋体" charset="0"/>
              <a:cs typeface="宋体" charset="0"/>
            </a:endParaRPr>
          </a:p>
          <a:p>
            <a:r>
              <a:rPr lang="en-US" b="1" dirty="0" err="1" smtClean="0">
                <a:solidFill>
                  <a:srgbClr val="00B050"/>
                </a:solidFill>
                <a:latin typeface="Arial" charset="0"/>
              </a:rPr>
              <a:t>spu_write_out_mbox</a:t>
            </a:r>
            <a:r>
              <a:rPr lang="en-US" b="1" dirty="0">
                <a:solidFill>
                  <a:srgbClr val="00B050"/>
                </a:solidFill>
                <a:latin typeface="Arial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Arial" charset="0"/>
              </a:rPr>
              <a:t>sizeof</a:t>
            </a: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(data)</a:t>
            </a:r>
            <a:r>
              <a:rPr lang="en-US" b="1" dirty="0">
                <a:solidFill>
                  <a:srgbClr val="00B050"/>
                </a:solidFill>
                <a:latin typeface="Arial" charset="0"/>
              </a:rPr>
              <a:t>)</a:t>
            </a:r>
            <a:r>
              <a:rPr lang="en-US" b="1" dirty="0" smtClean="0">
                <a:solidFill>
                  <a:srgbClr val="00B050"/>
                </a:solidFill>
                <a:latin typeface="Arial" charset="0"/>
              </a:rPr>
              <a:t>;  </a:t>
            </a:r>
            <a:endParaRPr lang="en-US" b="1" dirty="0"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458" y="2924944"/>
            <a:ext cx="4319340" cy="12207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812" y="2924944"/>
            <a:ext cx="4294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sng" dirty="0">
                <a:latin typeface="Arial" charset="0"/>
                <a:ea typeface="宋体" charset="0"/>
                <a:cs typeface="宋体" charset="0"/>
              </a:rPr>
              <a:t>Heap Management </a:t>
            </a:r>
            <a:r>
              <a:rPr lang="en-US" altLang="zh-CN" b="1" u="sng" dirty="0" smtClean="0">
                <a:latin typeface="Arial" charset="0"/>
                <a:ea typeface="宋体" charset="0"/>
                <a:cs typeface="宋体" charset="0"/>
              </a:rPr>
              <a:t>Thread</a:t>
            </a:r>
            <a:endParaRPr lang="en-US" altLang="zh-CN" b="1" u="sng" dirty="0">
              <a:latin typeface="Arial" charset="0"/>
              <a:ea typeface="宋体" charset="0"/>
              <a:cs typeface="宋体" charset="0"/>
            </a:endParaRPr>
          </a:p>
          <a:p>
            <a:r>
              <a:rPr lang="en-US" altLang="zh-CN" b="1" dirty="0" err="1" smtClean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spe_out_mbox_read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(id, size, …);</a:t>
            </a:r>
          </a:p>
          <a:p>
            <a:r>
              <a:rPr lang="en-US" altLang="zh-CN" b="1" dirty="0" err="1" smtClean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ppuAdd</a:t>
            </a:r>
            <a:r>
              <a:rPr lang="en-US" altLang="zh-CN" b="1" dirty="0" smtClean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= </a:t>
            </a:r>
            <a:r>
              <a:rPr lang="en-US" altLang="zh-CN" b="1" dirty="0" err="1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malloc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(size);</a:t>
            </a:r>
          </a:p>
          <a:p>
            <a:r>
              <a:rPr lang="en-US" altLang="zh-CN" b="1" dirty="0" err="1" smtClean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spe_in_mbox_write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(id, &amp;</a:t>
            </a:r>
            <a:r>
              <a:rPr lang="en-US" altLang="zh-CN" b="1" dirty="0" err="1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gAddr</a:t>
            </a:r>
            <a:r>
              <a:rPr lang="en-US" altLang="zh-CN" b="1" dirty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…)</a:t>
            </a:r>
            <a:r>
              <a:rPr lang="en-US" altLang="zh-CN" b="1" dirty="0" smtClean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;</a:t>
            </a:r>
            <a:endParaRPr lang="en-US" altLang="zh-CN" b="1" dirty="0">
              <a:solidFill>
                <a:srgbClr val="00B05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" name="Left-Right Arrow 6"/>
          <p:cNvSpPr/>
          <p:nvPr/>
        </p:nvSpPr>
        <p:spPr>
          <a:xfrm rot="2783360">
            <a:off x="3897810" y="4312545"/>
            <a:ext cx="1057200" cy="50405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85458" y="4725144"/>
            <a:ext cx="4319340" cy="12207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20954" y="4725144"/>
            <a:ext cx="4176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b="1" u="sng" dirty="0" smtClean="0">
                <a:latin typeface="Arial" charset="0"/>
                <a:ea typeface="宋体" charset="0"/>
                <a:cs typeface="宋体" charset="0"/>
              </a:rPr>
              <a:t>Main Thread</a:t>
            </a:r>
          </a:p>
          <a:p>
            <a:endParaRPr lang="en-US" altLang="zh-CN" b="1" dirty="0">
              <a:latin typeface="Arial" charset="0"/>
              <a:ea typeface="宋体" charset="0"/>
              <a:cs typeface="宋体" charset="0"/>
            </a:endParaRPr>
          </a:p>
          <a:p>
            <a:r>
              <a:rPr lang="en-US" b="1" dirty="0" err="1">
                <a:latin typeface="Arial" charset="0"/>
              </a:rPr>
              <a:t>pthread_create</a:t>
            </a:r>
            <a:r>
              <a:rPr lang="en-US" b="1" dirty="0">
                <a:latin typeface="Arial" charset="0"/>
              </a:rPr>
              <a:t> ( …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ID</a:t>
            </a:r>
            <a:r>
              <a:rPr lang="en-US" b="1" dirty="0">
                <a:latin typeface="Arial" charset="0"/>
              </a:rPr>
              <a:t> …)</a:t>
            </a:r>
            <a:r>
              <a:rPr lang="en-US" b="1" dirty="0" smtClean="0">
                <a:latin typeface="Arial" charset="0"/>
              </a:rPr>
              <a:t>;</a:t>
            </a:r>
          </a:p>
          <a:p>
            <a:endParaRPr lang="en-US" altLang="zh-CN" b="1" dirty="0">
              <a:solidFill>
                <a:srgbClr val="FF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10518" y="5517232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b="1" dirty="0" err="1">
                <a:solidFill>
                  <a:srgbClr val="00B050"/>
                </a:solidFill>
                <a:latin typeface="Arial" charset="0"/>
              </a:rPr>
              <a:t>pthread_create</a:t>
            </a:r>
            <a:r>
              <a:rPr lang="en-US" b="1" dirty="0">
                <a:solidFill>
                  <a:srgbClr val="00B050"/>
                </a:solidFill>
                <a:latin typeface="Arial" charset="0"/>
              </a:rPr>
              <a:t>(…&amp;</a:t>
            </a:r>
            <a:r>
              <a:rPr lang="en-US" b="1" dirty="0" err="1">
                <a:solidFill>
                  <a:srgbClr val="00B050"/>
                </a:solidFill>
                <a:latin typeface="Arial" charset="0"/>
              </a:rPr>
              <a:t>heapManage</a:t>
            </a:r>
            <a:r>
              <a:rPr lang="en-US" b="1" dirty="0">
                <a:solidFill>
                  <a:srgbClr val="00B050"/>
                </a:solidFill>
                <a:latin typeface="Arial" charset="0"/>
              </a:rPr>
              <a:t>…)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85450" y="2924944"/>
            <a:ext cx="4104456" cy="12207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1" grpId="0"/>
      <p:bldP spid="22" grpId="0" animBg="1"/>
      <p:bldP spid="2" grpId="0"/>
      <p:bldP spid="7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Calibri" charset="0"/>
                <a:ea typeface="宋体" charset="0"/>
                <a:cs typeface="宋体" charset="0"/>
              </a:rPr>
              <a:t>State of the Art [8]: Heap Management … CODE+ISSS 2010</a:t>
            </a:r>
            <a:endParaRPr lang="en-US" sz="2800" dirty="0">
              <a:latin typeface="Calibri" charset="0"/>
            </a:endParaRP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C005144-BDDA-504A-99E2-F102A79653B8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Ke Bai, Aviral Shrivastava / Arizona State University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CB94C1C-7E13-DF42-8622-ED61644F12F7}" type="slidenum">
              <a:rPr lang="de-DE">
                <a:solidFill>
                  <a:srgbClr val="404040"/>
                </a:solidFill>
              </a:rPr>
              <a:pPr/>
              <a:t>5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2304256" cy="1479509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malloc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();</a:t>
            </a:r>
          </a:p>
          <a:p>
            <a:pPr eaLnBrk="1" hangingPunct="1"/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	…</a:t>
            </a:r>
          </a:p>
          <a:p>
            <a:pPr eaLnBrk="1" hangingPunct="1"/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val_rd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ree(</a:t>
            </a:r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  <a:endParaRPr lang="en-US" altLang="zh-CN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383487" y="2564904"/>
            <a:ext cx="2209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000" dirty="0">
                <a:ea typeface="宋体" charset="0"/>
                <a:cs typeface="宋体" charset="0"/>
              </a:rPr>
              <a:t>Original</a:t>
            </a:r>
            <a:r>
              <a:rPr lang="en-US" altLang="zh-CN" sz="2000" dirty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</a:rPr>
              <a:t>Code</a:t>
            </a:r>
            <a:endParaRPr lang="zh-CN" altLang="en-US" sz="2000" dirty="0">
              <a:ea typeface="宋体" charset="0"/>
              <a:cs typeface="宋体" charset="0"/>
            </a:endParaRPr>
          </a:p>
        </p:txBody>
      </p:sp>
      <p:sp>
        <p:nvSpPr>
          <p:cNvPr id="10251" name="TextBox 13"/>
          <p:cNvSpPr txBox="1">
            <a:spLocks noChangeArrowheads="1"/>
          </p:cNvSpPr>
          <p:nvPr/>
        </p:nvSpPr>
        <p:spPr bwMode="auto">
          <a:xfrm>
            <a:off x="2930805" y="1541802"/>
            <a:ext cx="21602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C000"/>
                </a:solidFill>
                <a:ea typeface="宋体" charset="0"/>
                <a:cs typeface="宋体" charset="0"/>
              </a:rPr>
              <a:t>Transformation by programmer</a:t>
            </a:r>
            <a:endParaRPr lang="zh-CN" altLang="en-US" sz="2000" dirty="0">
              <a:solidFill>
                <a:srgbClr val="FFC000"/>
              </a:solidFill>
              <a:ea typeface="宋体" charset="0"/>
              <a:cs typeface="宋体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230885" y="1340768"/>
            <a:ext cx="1568450" cy="1587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0253" name="TextBox 3"/>
          <p:cNvSpPr txBox="1">
            <a:spLocks noChangeArrowheads="1"/>
          </p:cNvSpPr>
          <p:nvPr/>
        </p:nvSpPr>
        <p:spPr bwMode="auto">
          <a:xfrm>
            <a:off x="5364087" y="980728"/>
            <a:ext cx="2664296" cy="314150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err="1" smtClean="0"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i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_</a:t>
            </a:r>
            <a:r>
              <a:rPr lang="en-US" altLang="zh-CN" i="1" dirty="0" err="1" smtClean="0">
                <a:solidFill>
                  <a:srgbClr val="C00000"/>
                </a:solidFill>
                <a:ea typeface="宋体" charset="0"/>
                <a:cs typeface="宋体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()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endParaRPr lang="en-US" altLang="zh-CN" dirty="0" smtClean="0">
              <a:solidFill>
                <a:srgbClr val="00B050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_g2l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  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_l2g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	         …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_g2l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</a:p>
          <a:p>
            <a:pPr eaLnBrk="1" hangingPunct="1"/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val_rd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_l2g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_free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  <a:endParaRPr lang="en-US" altLang="zh-CN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852936"/>
            <a:ext cx="435597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cs typeface="+mn-cs"/>
              </a:rPr>
              <a:t>Problems</a:t>
            </a:r>
          </a:p>
          <a:p>
            <a:pPr marL="742950" lvl="1" indent="-285750">
              <a:buFont typeface="Lucida Grande"/>
              <a:buChar char="-"/>
            </a:pPr>
            <a:r>
              <a:rPr lang="en-US" altLang="zh-CN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emi</a:t>
            </a:r>
            <a:r>
              <a:rPr lang="en-US" dirty="0">
                <a:solidFill>
                  <a:srgbClr val="C00000"/>
                </a:solidFill>
              </a:rPr>
              <a:t>-automatic</a:t>
            </a:r>
          </a:p>
          <a:p>
            <a:pPr marL="742950" lvl="1" indent="-285750">
              <a:buFont typeface="Lucida Grande"/>
              <a:buChar char="-"/>
            </a:pPr>
            <a:r>
              <a:rPr lang="en-US" dirty="0">
                <a:solidFill>
                  <a:srgbClr val="C00000"/>
                </a:solidFill>
              </a:rPr>
              <a:t>Quite high performance overhead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manages heap data in a highly associative data structure with LRU (Least Recently Used) replacement policy.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overhead </a:t>
            </a:r>
            <a:r>
              <a:rPr lang="en-US" dirty="0">
                <a:solidFill>
                  <a:srgbClr val="C00000"/>
                </a:solidFill>
              </a:rPr>
              <a:t>= DMA overhead + extra </a:t>
            </a:r>
            <a:r>
              <a:rPr lang="en-US" dirty="0" smtClean="0">
                <a:solidFill>
                  <a:srgbClr val="C00000"/>
                </a:solidFill>
              </a:rPr>
              <a:t>instructions</a:t>
            </a:r>
            <a:endParaRPr lang="en-US" dirty="0">
              <a:solidFill>
                <a:srgbClr val="C00000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has to manage both heap data and heap management table , which only adds to the overhead.</a:t>
            </a:r>
            <a:endParaRPr 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23939"/>
              </p:ext>
            </p:extLst>
          </p:nvPr>
        </p:nvGraphicFramePr>
        <p:xfrm>
          <a:off x="4388488" y="4797152"/>
          <a:ext cx="4752534" cy="1028387"/>
        </p:xfrm>
        <a:graphic>
          <a:graphicData uri="http://schemas.openxmlformats.org/drawingml/2006/table">
            <a:tbl>
              <a:tblPr/>
              <a:tblGrid>
                <a:gridCol w="792089"/>
                <a:gridCol w="792089"/>
                <a:gridCol w="792089"/>
                <a:gridCol w="792089"/>
                <a:gridCol w="792089"/>
                <a:gridCol w="792089"/>
              </a:tblGrid>
              <a:tr h="19942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malloc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_g2l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_l2g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8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hit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948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243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7"/>
                    </a:solidFill>
                  </a:tcPr>
                </a:tc>
              </a:tr>
            </a:tbl>
          </a:graphicData>
        </a:graphic>
      </p:graphicFrame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499992" y="4365104"/>
            <a:ext cx="453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000" dirty="0"/>
              <a:t>Dynamic instructions per library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宋体" charset="0"/>
                <a:cs typeface="宋体" charset="0"/>
              </a:rPr>
              <a:t>This Approach</a:t>
            </a:r>
            <a:endParaRPr lang="en-US" dirty="0">
              <a:latin typeface="Calibri" charset="0"/>
            </a:endParaRP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C005144-BDDA-504A-99E2-F102A79653B8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Ke Bai, Aviral Shrivastava / Arizona State University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CB94C1C-7E13-DF42-8622-ED61644F12F7}" type="slidenum">
              <a:rPr lang="de-DE">
                <a:solidFill>
                  <a:srgbClr val="404040"/>
                </a:solidFill>
              </a:rPr>
              <a:pPr/>
              <a:t>6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 rot="2962436">
            <a:off x="436158" y="3472996"/>
            <a:ext cx="2089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C000"/>
                </a:solidFill>
                <a:ea typeface="宋体" charset="0"/>
                <a:cs typeface="宋体" charset="0"/>
              </a:rPr>
              <a:t>This approach</a:t>
            </a:r>
            <a:endParaRPr lang="zh-CN" altLang="en-US" sz="2000" dirty="0">
              <a:solidFill>
                <a:srgbClr val="FFC000"/>
              </a:solidFill>
              <a:ea typeface="宋体" charset="0"/>
              <a:cs typeface="宋体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2948637">
            <a:off x="307320" y="3750667"/>
            <a:ext cx="1839913" cy="1682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0250" name="TextBox 3"/>
          <p:cNvSpPr txBox="1">
            <a:spLocks noChangeArrowheads="1"/>
          </p:cNvSpPr>
          <p:nvPr/>
        </p:nvSpPr>
        <p:spPr bwMode="auto">
          <a:xfrm>
            <a:off x="2123728" y="3501008"/>
            <a:ext cx="2619375" cy="2587504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00B05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B05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_</a:t>
            </a:r>
            <a:r>
              <a:rPr lang="en-US" altLang="zh-CN" i="1" dirty="0" err="1" smtClean="0">
                <a:solidFill>
                  <a:srgbClr val="C00000"/>
                </a:solidFill>
                <a:ea typeface="宋体" charset="0"/>
                <a:cs typeface="宋体" charset="0"/>
              </a:rPr>
              <a:t>malloc</a:t>
            </a:r>
            <a:r>
              <a:rPr lang="en-US" altLang="zh-CN" i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();</a:t>
            </a:r>
          </a:p>
          <a:p>
            <a:pPr eaLnBrk="1" hangingPunct="1"/>
            <a:endParaRPr lang="en-US" altLang="zh-CN" dirty="0" smtClean="0">
              <a:solidFill>
                <a:srgbClr val="00B050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00B05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_g2l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  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	   …</a:t>
            </a:r>
          </a:p>
          <a:p>
            <a:pPr eaLnBrk="1" hangingPunct="1"/>
            <a:r>
              <a:rPr lang="en-US" altLang="zh-CN" dirty="0" smtClean="0">
                <a:solidFill>
                  <a:srgbClr val="00B05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_g2l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  </a:t>
            </a:r>
          </a:p>
          <a:p>
            <a:pPr eaLnBrk="1" hangingPunct="1"/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val_rd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dirty="0">
                <a:solidFill>
                  <a:srgbClr val="00B05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endParaRPr lang="en-US" altLang="zh-CN" i="1" dirty="0" smtClean="0">
              <a:solidFill>
                <a:srgbClr val="C00000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i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_free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  <a:endParaRPr lang="en-US" altLang="zh-CN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513" y="1052736"/>
            <a:ext cx="2304256" cy="1479509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malloc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();</a:t>
            </a:r>
          </a:p>
          <a:p>
            <a:pPr eaLnBrk="1" hangingPunct="1"/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	…</a:t>
            </a:r>
          </a:p>
          <a:p>
            <a:pPr eaLnBrk="1" hangingPunct="1"/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val_rd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ree(</a:t>
            </a:r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  <a:endParaRPr lang="en-US" altLang="zh-CN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79512" y="2564904"/>
            <a:ext cx="2209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000" dirty="0">
                <a:ea typeface="宋体" charset="0"/>
                <a:cs typeface="宋体" charset="0"/>
              </a:rPr>
              <a:t>Original</a:t>
            </a:r>
            <a:r>
              <a:rPr lang="en-US" altLang="zh-CN" sz="2000" dirty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</a:rPr>
              <a:t>Code</a:t>
            </a:r>
            <a:endParaRPr lang="zh-CN" altLang="en-US" sz="2000" dirty="0">
              <a:ea typeface="宋体" charset="0"/>
              <a:cs typeface="宋体" charset="0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2657764" y="1481842"/>
            <a:ext cx="244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C000"/>
                </a:solidFill>
                <a:ea typeface="宋体" charset="0"/>
                <a:cs typeface="宋体" charset="0"/>
              </a:rPr>
              <a:t>Previous Approach[8]</a:t>
            </a:r>
            <a:endParaRPr lang="zh-CN" altLang="en-US" sz="2000" dirty="0">
              <a:solidFill>
                <a:srgbClr val="FFC000"/>
              </a:solidFill>
              <a:ea typeface="宋体" charset="0"/>
              <a:cs typeface="宋体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3063510" y="1340768"/>
            <a:ext cx="1568450" cy="1587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32040" y="4077072"/>
            <a:ext cx="3528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cs typeface="+mn-cs"/>
              </a:rPr>
              <a:t>Advantages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 smtClean="0">
                <a:solidFill>
                  <a:srgbClr val="D83A36"/>
                </a:solidFill>
                <a:cs typeface="+mn-cs"/>
              </a:rPr>
              <a:t>Removes _l2g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 smtClean="0">
                <a:solidFill>
                  <a:srgbClr val="D83A36"/>
                </a:solidFill>
                <a:cs typeface="+mn-cs"/>
              </a:rPr>
              <a:t>Compiler automatically inserts _g2l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 smtClean="0">
                <a:solidFill>
                  <a:srgbClr val="D83A36"/>
                </a:solidFill>
                <a:cs typeface="+mn-cs"/>
              </a:rPr>
              <a:t>Multilevel pointers are also supported.</a:t>
            </a:r>
            <a:endParaRPr lang="en-US" sz="2000" dirty="0">
              <a:solidFill>
                <a:srgbClr val="D83A36"/>
              </a:solidFill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5220072" y="980728"/>
            <a:ext cx="2664296" cy="314150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dirty="0" err="1" smtClean="0"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i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_</a:t>
            </a:r>
            <a:r>
              <a:rPr lang="en-US" altLang="zh-CN" i="1" dirty="0" err="1" smtClean="0">
                <a:solidFill>
                  <a:srgbClr val="C00000"/>
                </a:solidFill>
                <a:ea typeface="宋体" charset="0"/>
                <a:cs typeface="宋体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()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endParaRPr lang="en-US" altLang="zh-CN" dirty="0" smtClean="0">
              <a:solidFill>
                <a:srgbClr val="00B050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_g2l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  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 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_l2g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	         …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_g2l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</a:p>
          <a:p>
            <a:pPr eaLnBrk="1" hangingPunct="1"/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val_rd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r>
              <a:rPr lang="en-US" altLang="zh-CN" dirty="0" err="1"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_l2g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;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i="1" dirty="0">
                <a:solidFill>
                  <a:srgbClr val="C00000"/>
                </a:solidFill>
                <a:ea typeface="宋体" charset="0"/>
                <a:cs typeface="宋体" charset="0"/>
              </a:rPr>
              <a:t>_free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HeapPtr</a:t>
            </a:r>
            <a:r>
              <a:rPr lang="en-US" altLang="zh-CN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);</a:t>
            </a:r>
            <a:endParaRPr lang="en-US" altLang="zh-CN" dirty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Overview of our Approach</a:t>
            </a:r>
            <a:endParaRPr lang="en-US" dirty="0">
              <a:latin typeface="Calibri" charset="0"/>
            </a:endParaRPr>
          </a:p>
        </p:txBody>
      </p:sp>
      <p:sp>
        <p:nvSpPr>
          <p:cNvPr id="11268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3E09731-87A6-C24F-BD8B-8328A0AD3BE1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1269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D98E448-948F-6F4E-B174-21F00B831004}" type="slidenum">
              <a:rPr lang="de-DE">
                <a:solidFill>
                  <a:srgbClr val="404040"/>
                </a:solidFill>
              </a:rPr>
              <a:pPr/>
              <a:t>7</a:t>
            </a:fld>
            <a:endParaRPr lang="de-DE" dirty="0">
              <a:solidFill>
                <a:srgbClr val="404040"/>
              </a:solidFill>
            </a:endParaRPr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</a:t>
            </a:r>
            <a:r>
              <a:rPr lang="de-DE" dirty="0"/>
              <a:t>Aviral Shrivastava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Arizona State University</a:t>
            </a:r>
            <a:endParaRPr lang="de-DE" dirty="0"/>
          </a:p>
        </p:txBody>
      </p:sp>
      <p:sp>
        <p:nvSpPr>
          <p:cNvPr id="10" name="Flowchart: Multidocument 9"/>
          <p:cNvSpPr>
            <a:spLocks noChangeArrowheads="1"/>
          </p:cNvSpPr>
          <p:nvPr/>
        </p:nvSpPr>
        <p:spPr bwMode="auto">
          <a:xfrm>
            <a:off x="666750" y="2095500"/>
            <a:ext cx="1104900" cy="758825"/>
          </a:xfrm>
          <a:prstGeom prst="flowChartMultidocument">
            <a:avLst/>
          </a:prstGeom>
          <a:gradFill rotWithShape="1">
            <a:gsLst>
              <a:gs pos="0">
                <a:srgbClr val="C3A3FF"/>
              </a:gs>
              <a:gs pos="35001">
                <a:srgbClr val="D4BFFD"/>
              </a:gs>
              <a:gs pos="100000">
                <a:srgbClr val="EEE5FF"/>
              </a:gs>
            </a:gsLst>
            <a:lin ang="16200000" scaled="1"/>
          </a:gradFill>
          <a:ln w="9525">
            <a:solidFill>
              <a:srgbClr val="7B47B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i="1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.c</a:t>
            </a:r>
            <a:r>
              <a:rPr lang="en-US" b="1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4108450" y="976313"/>
            <a:ext cx="1146175" cy="901700"/>
          </a:xfrm>
          <a:prstGeom prst="flowChartDocument">
            <a:avLst/>
          </a:prstGeom>
          <a:solidFill>
            <a:srgbClr val="92D050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600" b="1" i="1">
                <a:latin typeface="Arial" charset="0"/>
                <a:ea typeface="宋体" charset="0"/>
                <a:cs typeface="宋体" charset="0"/>
              </a:rPr>
              <a:t>Runtime</a:t>
            </a:r>
          </a:p>
          <a:p>
            <a:pPr algn="ctr"/>
            <a:r>
              <a:rPr lang="en-US" sz="1600" b="1" i="1">
                <a:latin typeface="Arial" charset="0"/>
                <a:ea typeface="宋体" charset="0"/>
                <a:cs typeface="宋体" charset="0"/>
              </a:rPr>
              <a:t>Library</a:t>
            </a:r>
          </a:p>
          <a:p>
            <a:pPr algn="ctr"/>
            <a:r>
              <a:rPr lang="en-US" sz="2000" b="1" i="1">
                <a:latin typeface="Arial" charset="0"/>
                <a:ea typeface="宋体" charset="0"/>
                <a:cs typeface="宋体" charset="0"/>
              </a:rPr>
              <a:t>.a</a:t>
            </a:r>
            <a:endParaRPr lang="en-US" sz="1400" b="1" i="1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08225" y="2012950"/>
            <a:ext cx="1308100" cy="80327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tx1"/>
                </a:solidFill>
                <a:latin typeface="Arial" pitchFamily="34" charset="0"/>
                <a:ea typeface="宋体" charset="-122"/>
                <a:cs typeface="Arial" pitchFamily="34" charset="0"/>
              </a:rPr>
              <a:t>Modified</a:t>
            </a:r>
            <a:r>
              <a:rPr lang="en-US" sz="16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Arial" pitchFamily="34" charset="0"/>
                <a:ea typeface="宋体" charset="-122"/>
                <a:cs typeface="Arial" pitchFamily="34" charset="0"/>
              </a:rPr>
              <a:t>Compiler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1833563" y="2292350"/>
            <a:ext cx="452437" cy="231775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Flowchart: Multidocument 13"/>
          <p:cNvSpPr>
            <a:spLocks noChangeArrowheads="1"/>
          </p:cNvSpPr>
          <p:nvPr/>
        </p:nvSpPr>
        <p:spPr bwMode="auto">
          <a:xfrm>
            <a:off x="4151313" y="2049463"/>
            <a:ext cx="1103312" cy="758825"/>
          </a:xfrm>
          <a:prstGeom prst="flowChartMultidocument">
            <a:avLst/>
          </a:prstGeom>
          <a:solidFill>
            <a:srgbClr val="F2F2F2"/>
          </a:solidFill>
          <a:ln w="9525">
            <a:solidFill>
              <a:srgbClr val="7F76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2000" b="1">
                <a:solidFill>
                  <a:srgbClr val="000000"/>
                </a:solidFill>
                <a:latin typeface="Arial" charset="0"/>
              </a:rPr>
              <a:t>.o</a:t>
            </a: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148224">
            <a:off x="5272088" y="1566863"/>
            <a:ext cx="539750" cy="114300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32475" y="1689100"/>
            <a:ext cx="841375" cy="412750"/>
          </a:xfrm>
          <a:prstGeom prst="rect">
            <a:avLst/>
          </a:prstGeom>
          <a:solidFill>
            <a:srgbClr val="FFFBCC"/>
          </a:solidFill>
          <a:ln w="127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Arial" pitchFamily="34" charset="0"/>
                <a:ea typeface="+mn-ea"/>
                <a:cs typeface="Arial" pitchFamily="34" charset="0"/>
              </a:rPr>
              <a:t>Linker</a:t>
            </a:r>
          </a:p>
        </p:txBody>
      </p:sp>
      <p:sp>
        <p:nvSpPr>
          <p:cNvPr id="17" name="Snip Single Corner Rectangle 16"/>
          <p:cNvSpPr/>
          <p:nvPr/>
        </p:nvSpPr>
        <p:spPr bwMode="auto">
          <a:xfrm>
            <a:off x="7029450" y="1663700"/>
            <a:ext cx="1287463" cy="50482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altLang="zh-CN" sz="1600" b="1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algn="ctr" eaLnBrk="1" hangingPunct="1"/>
            <a:r>
              <a:rPr lang="en-US" altLang="zh-CN" sz="16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Executable</a:t>
            </a:r>
            <a:endParaRPr lang="zh-CN" altLang="en-US" sz="160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algn="ctr" eaLnBrk="1" hangingPunct="1"/>
            <a:endParaRPr lang="en-US" sz="200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flipV="1">
            <a:off x="6743700" y="1866900"/>
            <a:ext cx="263525" cy="106363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ight Arrow 55"/>
          <p:cNvSpPr/>
          <p:nvPr/>
        </p:nvSpPr>
        <p:spPr bwMode="auto">
          <a:xfrm>
            <a:off x="3656013" y="2282825"/>
            <a:ext cx="452437" cy="233363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ight Arrow 62"/>
          <p:cNvSpPr/>
          <p:nvPr/>
        </p:nvSpPr>
        <p:spPr bwMode="auto">
          <a:xfrm rot="19216648">
            <a:off x="5275263" y="2108200"/>
            <a:ext cx="539750" cy="114300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Inhaltsplatzhalter 1"/>
          <p:cNvSpPr>
            <a:spLocks noGrp="1"/>
          </p:cNvSpPr>
          <p:nvPr>
            <p:ph idx="1"/>
          </p:nvPr>
        </p:nvSpPr>
        <p:spPr>
          <a:xfrm>
            <a:off x="5680075" y="2592388"/>
            <a:ext cx="3354388" cy="3854450"/>
          </a:xfrm>
          <a:ln>
            <a:solidFill>
              <a:schemeClr val="tx1"/>
            </a:solidFill>
            <a:prstDash val="sysDash"/>
          </a:ln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b="0" dirty="0">
                <a:ea typeface="+mn-ea"/>
              </a:rPr>
              <a:t>_</a:t>
            </a:r>
            <a:r>
              <a:rPr lang="en-US" sz="2400" b="0" dirty="0" err="1">
                <a:ea typeface="+mn-ea"/>
              </a:rPr>
              <a:t>malloc</a:t>
            </a:r>
            <a:r>
              <a:rPr lang="en-US" sz="2400" b="0" dirty="0">
                <a:ea typeface="+mn-ea"/>
              </a:rPr>
              <a:t>(size) </a:t>
            </a:r>
            <a:r>
              <a:rPr lang="en-US" sz="2000" b="0" dirty="0" smtClean="0">
                <a:solidFill>
                  <a:srgbClr val="C00000"/>
                </a:solidFill>
                <a:ea typeface="+mn-ea"/>
              </a:rPr>
              <a:t>allocates </a:t>
            </a:r>
            <a:r>
              <a:rPr lang="en-US" sz="2000" b="0" dirty="0">
                <a:solidFill>
                  <a:srgbClr val="C00000"/>
                </a:solidFill>
                <a:ea typeface="+mn-ea"/>
              </a:rPr>
              <a:t>space in </a:t>
            </a:r>
            <a:r>
              <a:rPr lang="en-US" sz="2000" b="0" dirty="0" smtClean="0">
                <a:solidFill>
                  <a:srgbClr val="C00000"/>
                </a:solidFill>
                <a:ea typeface="+mn-ea"/>
              </a:rPr>
              <a:t>global memory </a:t>
            </a:r>
            <a:r>
              <a:rPr lang="en-US" sz="2000" b="0" dirty="0">
                <a:solidFill>
                  <a:srgbClr val="C00000"/>
                </a:solidFill>
                <a:ea typeface="+mn-ea"/>
              </a:rPr>
              <a:t>and returns a global address. </a:t>
            </a:r>
          </a:p>
          <a:p>
            <a:pPr>
              <a:defRPr/>
            </a:pPr>
            <a:r>
              <a:rPr lang="en-US" sz="2400" b="0" dirty="0">
                <a:ea typeface="+mn-ea"/>
              </a:rPr>
              <a:t>_fre</a:t>
            </a:r>
            <a:r>
              <a:rPr lang="en-US" altLang="zh-CN" sz="2400" b="0" dirty="0">
                <a:ea typeface="+mn-ea"/>
              </a:rPr>
              <a:t>e(global </a:t>
            </a:r>
            <a:r>
              <a:rPr lang="en-US" altLang="zh-CN" sz="2400" b="0" dirty="0" err="1" smtClean="0">
                <a:ea typeface="+mn-ea"/>
              </a:rPr>
              <a:t>addr</a:t>
            </a:r>
            <a:r>
              <a:rPr lang="en-US" altLang="zh-CN" sz="2400" b="0" dirty="0" smtClean="0">
                <a:ea typeface="+mn-ea"/>
              </a:rPr>
              <a:t>)</a:t>
            </a:r>
            <a:r>
              <a:rPr lang="en-US" altLang="zh-CN" sz="2400" b="0" dirty="0">
                <a:ea typeface="+mn-ea"/>
              </a:rPr>
              <a:t> </a:t>
            </a:r>
            <a:r>
              <a:rPr lang="en-US" sz="2000" b="0" dirty="0" err="1" smtClean="0">
                <a:solidFill>
                  <a:srgbClr val="C00000"/>
                </a:solidFill>
                <a:ea typeface="+mn-ea"/>
              </a:rPr>
              <a:t>deallocates</a:t>
            </a:r>
            <a:r>
              <a:rPr lang="en-US" sz="2000" b="0" dirty="0" smtClean="0">
                <a:solidFill>
                  <a:srgbClr val="C00000"/>
                </a:solidFill>
                <a:ea typeface="+mn-ea"/>
              </a:rPr>
              <a:t> </a:t>
            </a:r>
            <a:r>
              <a:rPr lang="en-US" sz="2000" b="0" dirty="0">
                <a:solidFill>
                  <a:srgbClr val="C00000"/>
                </a:solidFill>
                <a:ea typeface="+mn-ea"/>
              </a:rPr>
              <a:t>space in global </a:t>
            </a:r>
            <a:r>
              <a:rPr lang="en-US" sz="2000" b="0" dirty="0" smtClean="0">
                <a:solidFill>
                  <a:srgbClr val="C00000"/>
                </a:solidFill>
                <a:ea typeface="+mn-ea"/>
              </a:rPr>
              <a:t>memory </a:t>
            </a:r>
            <a:endParaRPr lang="en-US" sz="2000" b="0" dirty="0">
              <a:solidFill>
                <a:srgbClr val="C00000"/>
              </a:solidFill>
              <a:ea typeface="+mn-ea"/>
            </a:endParaRPr>
          </a:p>
          <a:p>
            <a:pPr>
              <a:defRPr/>
            </a:pPr>
            <a:r>
              <a:rPr lang="en-US" sz="2400" b="0" dirty="0">
                <a:ea typeface="+mn-ea"/>
              </a:rPr>
              <a:t>_g2l(global </a:t>
            </a:r>
            <a:r>
              <a:rPr lang="en-US" sz="2400" b="0" dirty="0" err="1" smtClean="0">
                <a:ea typeface="+mn-ea"/>
              </a:rPr>
              <a:t>addr</a:t>
            </a:r>
            <a:r>
              <a:rPr lang="en-US" sz="2400" b="0" dirty="0" smtClean="0">
                <a:ea typeface="+mn-ea"/>
              </a:rPr>
              <a:t>) </a:t>
            </a:r>
            <a:r>
              <a:rPr lang="en-US" sz="2000" b="0" dirty="0" smtClean="0">
                <a:solidFill>
                  <a:srgbClr val="C00000"/>
                </a:solidFill>
                <a:ea typeface="+mn-ea"/>
              </a:rPr>
              <a:t>translates </a:t>
            </a:r>
            <a:r>
              <a:rPr lang="en-US" sz="2000" b="0" dirty="0">
                <a:solidFill>
                  <a:srgbClr val="C00000"/>
                </a:solidFill>
                <a:ea typeface="+mn-ea"/>
              </a:rPr>
              <a:t>the global address to a local address and fetches the object pointed by global address if it is not in </a:t>
            </a:r>
            <a:r>
              <a:rPr lang="en-US" sz="2000" b="0" dirty="0" smtClean="0">
                <a:solidFill>
                  <a:srgbClr val="C00000"/>
                </a:solidFill>
                <a:ea typeface="+mn-ea"/>
              </a:rPr>
              <a:t>local </a:t>
            </a:r>
            <a:r>
              <a:rPr lang="en-US" sz="2000" b="0" dirty="0">
                <a:solidFill>
                  <a:srgbClr val="C00000"/>
                </a:solidFill>
                <a:ea typeface="+mn-ea"/>
              </a:rPr>
              <a:t>memory 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459413" y="2582863"/>
            <a:ext cx="192087" cy="12319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46713" y="5614988"/>
            <a:ext cx="204787" cy="8556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68613" y="3295650"/>
            <a:ext cx="27828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600" dirty="0">
                <a:ea typeface="宋体" charset="0"/>
                <a:cs typeface="宋体" charset="0"/>
              </a:rPr>
              <a:t>Transformed Code</a:t>
            </a:r>
            <a:endParaRPr lang="zh-CN" altLang="en-US" sz="2600" dirty="0">
              <a:ea typeface="宋体" charset="0"/>
              <a:cs typeface="宋体" charset="0"/>
            </a:endParaRP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3060700" y="3797300"/>
            <a:ext cx="2398713" cy="1817688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IP = </a:t>
            </a:r>
            <a:r>
              <a:rPr lang="en-US" altLang="zh-CN" sz="1600" b="1" i="1">
                <a:solidFill>
                  <a:srgbClr val="C00000"/>
                </a:solidFill>
                <a:ea typeface="宋体" charset="0"/>
                <a:cs typeface="宋体" charset="0"/>
              </a:rPr>
              <a:t>_malloc</a:t>
            </a: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(sizeof(item));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	…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T = </a:t>
            </a:r>
            <a:r>
              <a:rPr lang="en-US" altLang="zh-CN" sz="1600" b="1" i="1">
                <a:solidFill>
                  <a:srgbClr val="C00000"/>
                </a:solidFill>
                <a:ea typeface="宋体" charset="0"/>
                <a:cs typeface="宋体" charset="0"/>
              </a:rPr>
              <a:t>_g2l</a:t>
            </a: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(IP);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	…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T-&gt;val =  val;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 	…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val_rd = T-&gt;val;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201613" y="4043363"/>
            <a:ext cx="2286000" cy="132556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IP = malloc(sizeof(item));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	…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IP-&gt;val = val;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	…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val_rd = IP-&gt;val;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7338" y="3322638"/>
            <a:ext cx="2209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600" dirty="0">
                <a:ea typeface="宋体" charset="0"/>
                <a:cs typeface="宋体" charset="0"/>
              </a:rPr>
              <a:t>Original</a:t>
            </a:r>
            <a:r>
              <a:rPr lang="en-US" altLang="zh-CN" sz="2600" dirty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2600" dirty="0">
                <a:ea typeface="宋体" charset="0"/>
                <a:cs typeface="宋体" charset="0"/>
              </a:rPr>
              <a:t>Code</a:t>
            </a:r>
            <a:endParaRPr lang="zh-CN" altLang="en-US" sz="2600" dirty="0">
              <a:ea typeface="宋体" charset="0"/>
              <a:cs typeface="宋体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2586038" y="4705350"/>
            <a:ext cx="381000" cy="1190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76216"/>
              </p:ext>
            </p:extLst>
          </p:nvPr>
        </p:nvGraphicFramePr>
        <p:xfrm>
          <a:off x="1481260" y="4031332"/>
          <a:ext cx="6096000" cy="14859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_malloc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_g2l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_l2g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hit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948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373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243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8EF"/>
                    </a:solidFill>
                  </a:tcPr>
                </a:tc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1456580" y="5157192"/>
            <a:ext cx="612068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7208547" y="5373216"/>
            <a:ext cx="2269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 i="1" dirty="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Much less !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1619672" y="3501008"/>
            <a:ext cx="453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2000" dirty="0"/>
              <a:t>Dynamic instructions per library function</a:t>
            </a:r>
          </a:p>
        </p:txBody>
      </p:sp>
    </p:spTree>
    <p:extLst>
      <p:ext uri="{BB962C8B-B14F-4D97-AF65-F5344CB8AC3E}">
        <p14:creationId xmlns:p14="http://schemas.microsoft.com/office/powerpoint/2010/main" val="42700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nimBg="1"/>
      <p:bldP spid="29" grpId="1" build="p" animBg="1"/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9" grpId="0" animBg="1"/>
      <p:bldP spid="39" grpId="1" animBg="1"/>
      <p:bldP spid="41" grpId="1" animBg="1"/>
      <p:bldP spid="42" grpId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Inhaltsplatzhalter 1"/>
          <p:cNvSpPr>
            <a:spLocks noGrp="1"/>
          </p:cNvSpPr>
          <p:nvPr>
            <p:ph idx="1"/>
          </p:nvPr>
        </p:nvSpPr>
        <p:spPr>
          <a:xfrm>
            <a:off x="0" y="908050"/>
            <a:ext cx="3827463" cy="1584325"/>
          </a:xfrm>
        </p:spPr>
        <p:txBody>
          <a:bodyPr/>
          <a:lstStyle/>
          <a:p>
            <a:r>
              <a:rPr lang="en-US" b="0">
                <a:latin typeface="Calibri" charset="0"/>
              </a:rPr>
              <a:t>Hardware </a:t>
            </a:r>
          </a:p>
          <a:p>
            <a:pPr lvl="1"/>
            <a:r>
              <a:rPr lang="en-US" sz="2400" b="0">
                <a:solidFill>
                  <a:srgbClr val="C00000"/>
                </a:solidFill>
                <a:latin typeface="Calibri" charset="0"/>
              </a:rPr>
              <a:t>IBM Cell processor</a:t>
            </a:r>
          </a:p>
          <a:p>
            <a:pPr lvl="2"/>
            <a:r>
              <a:rPr lang="en-US" sz="2000" b="0">
                <a:solidFill>
                  <a:srgbClr val="002060"/>
                </a:solidFill>
                <a:latin typeface="Calibri" charset="0"/>
              </a:rPr>
              <a:t>1 PPE + 6 SPE</a:t>
            </a:r>
          </a:p>
        </p:txBody>
      </p:sp>
      <p:sp>
        <p:nvSpPr>
          <p:cNvPr id="1331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alibri" charset="0"/>
              </a:rPr>
              <a:t>Automatic and Efficient Technique</a:t>
            </a:r>
            <a:endParaRPr lang="de-DE" dirty="0">
              <a:latin typeface="Calibri" charset="0"/>
            </a:endParaRPr>
          </a:p>
        </p:txBody>
      </p:sp>
      <p:sp>
        <p:nvSpPr>
          <p:cNvPr id="13316" name="Datumsplatzhalt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20041DB-716A-EB49-8ED2-C373525FADBD}" type="datetime5">
              <a:rPr lang="en-US">
                <a:solidFill>
                  <a:srgbClr val="404040"/>
                </a:solidFill>
              </a:rPr>
              <a:pPr/>
              <a:t>14-Mar-13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13317" name="Foliennummernplatzhalt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69A5B29-45B2-DD49-BE72-64D2DFEF3FEC}" type="slidenum">
              <a:rPr lang="de-DE">
                <a:solidFill>
                  <a:srgbClr val="404040"/>
                </a:solidFill>
              </a:rPr>
              <a:pPr/>
              <a:t>8</a:t>
            </a:fld>
            <a:endParaRPr lang="de-DE">
              <a:solidFill>
                <a:srgbClr val="404040"/>
              </a:solidFill>
            </a:endParaRPr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Ke Bai, </a:t>
            </a:r>
            <a:r>
              <a:rPr lang="de-DE" dirty="0"/>
              <a:t>Aviral Shrivastava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Arizona State University</a:t>
            </a:r>
            <a:endParaRPr lang="de-DE" dirty="0"/>
          </a:p>
        </p:txBody>
      </p:sp>
      <p:sp>
        <p:nvSpPr>
          <p:cNvPr id="13319" name="Inhaltsplatzhalter 1"/>
          <p:cNvSpPr txBox="1">
            <a:spLocks/>
          </p:cNvSpPr>
          <p:nvPr/>
        </p:nvSpPr>
        <p:spPr bwMode="auto">
          <a:xfrm>
            <a:off x="3419475" y="908050"/>
            <a:ext cx="57245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sz="2800"/>
              <a:t>Benchmarks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solidFill>
                  <a:srgbClr val="C00000"/>
                </a:solidFill>
                <a:ea typeface="ＭＳ Ｐゴシック" charset="0"/>
              </a:rPr>
              <a:t>Mibench – modified to multi-threaded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solidFill>
                  <a:srgbClr val="C00000"/>
                </a:solidFill>
                <a:ea typeface="ＭＳ Ｐゴシック" charset="0"/>
              </a:rPr>
              <a:t> Other possible applications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323528" y="2348880"/>
          <a:ext cx="8496944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6577013" y="3417888"/>
            <a:ext cx="1587" cy="2057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6589713" y="4076700"/>
            <a:ext cx="1387475" cy="37306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N0 = 6800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ATE Conference Template">
    <a:dk1>
      <a:srgbClr val="000000"/>
    </a:dk1>
    <a:lt1>
      <a:sysClr val="window" lastClr="FFFFFF"/>
    </a:lt1>
    <a:dk2>
      <a:srgbClr val="00456E"/>
    </a:dk2>
    <a:lt2>
      <a:srgbClr val="D8D8D8"/>
    </a:lt2>
    <a:accent1>
      <a:srgbClr val="377ED5"/>
    </a:accent1>
    <a:accent2>
      <a:srgbClr val="D83A36"/>
    </a:accent2>
    <a:accent3>
      <a:srgbClr val="A5DB39"/>
    </a:accent3>
    <a:accent4>
      <a:srgbClr val="7E4CBA"/>
    </a:accent4>
    <a:accent5>
      <a:srgbClr val="FFED00"/>
    </a:accent5>
    <a:accent6>
      <a:srgbClr val="FF963F"/>
    </a:accent6>
    <a:hlink>
      <a:srgbClr val="0000FF"/>
    </a:hlink>
    <a:folHlink>
      <a:srgbClr val="80008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ATE Conference Template">
    <a:dk1>
      <a:srgbClr val="000000"/>
    </a:dk1>
    <a:lt1>
      <a:sysClr val="window" lastClr="FFFFFF"/>
    </a:lt1>
    <a:dk2>
      <a:srgbClr val="00456E"/>
    </a:dk2>
    <a:lt2>
      <a:srgbClr val="D8D8D8"/>
    </a:lt2>
    <a:accent1>
      <a:srgbClr val="377ED5"/>
    </a:accent1>
    <a:accent2>
      <a:srgbClr val="D83A36"/>
    </a:accent2>
    <a:accent3>
      <a:srgbClr val="A5DB39"/>
    </a:accent3>
    <a:accent4>
      <a:srgbClr val="7E4CBA"/>
    </a:accent4>
    <a:accent5>
      <a:srgbClr val="FFED00"/>
    </a:accent5>
    <a:accent6>
      <a:srgbClr val="FF963F"/>
    </a:accent6>
    <a:hlink>
      <a:srgbClr val="0000FF"/>
    </a:hlink>
    <a:folHlink>
      <a:srgbClr val="80008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ATE Conference Template">
    <a:dk1>
      <a:srgbClr val="000000"/>
    </a:dk1>
    <a:lt1>
      <a:sysClr val="window" lastClr="FFFFFF"/>
    </a:lt1>
    <a:dk2>
      <a:srgbClr val="00456E"/>
    </a:dk2>
    <a:lt2>
      <a:srgbClr val="D8D8D8"/>
    </a:lt2>
    <a:accent1>
      <a:srgbClr val="377ED5"/>
    </a:accent1>
    <a:accent2>
      <a:srgbClr val="D83A36"/>
    </a:accent2>
    <a:accent3>
      <a:srgbClr val="A5DB39"/>
    </a:accent3>
    <a:accent4>
      <a:srgbClr val="7E4CBA"/>
    </a:accent4>
    <a:accent5>
      <a:srgbClr val="FFED00"/>
    </a:accent5>
    <a:accent6>
      <a:srgbClr val="FF963F"/>
    </a:accent6>
    <a:hlink>
      <a:srgbClr val="0000FF"/>
    </a:hlink>
    <a:folHlink>
      <a:srgbClr val="80008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ATE Conference Template">
    <a:dk1>
      <a:srgbClr val="000000"/>
    </a:dk1>
    <a:lt1>
      <a:sysClr val="window" lastClr="FFFFFF"/>
    </a:lt1>
    <a:dk2>
      <a:srgbClr val="00456E"/>
    </a:dk2>
    <a:lt2>
      <a:srgbClr val="D8D8D8"/>
    </a:lt2>
    <a:accent1>
      <a:srgbClr val="377ED5"/>
    </a:accent1>
    <a:accent2>
      <a:srgbClr val="D83A36"/>
    </a:accent2>
    <a:accent3>
      <a:srgbClr val="A5DB39"/>
    </a:accent3>
    <a:accent4>
      <a:srgbClr val="7E4CBA"/>
    </a:accent4>
    <a:accent5>
      <a:srgbClr val="FFED00"/>
    </a:accent5>
    <a:accent6>
      <a:srgbClr val="FF963F"/>
    </a:accent6>
    <a:hlink>
      <a:srgbClr val="0000FF"/>
    </a:hlink>
    <a:folHlink>
      <a:srgbClr val="80008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DATE Conference Template">
    <a:dk1>
      <a:srgbClr val="000000"/>
    </a:dk1>
    <a:lt1>
      <a:sysClr val="window" lastClr="FFFFFF"/>
    </a:lt1>
    <a:dk2>
      <a:srgbClr val="00456E"/>
    </a:dk2>
    <a:lt2>
      <a:srgbClr val="D8D8D8"/>
    </a:lt2>
    <a:accent1>
      <a:srgbClr val="377ED5"/>
    </a:accent1>
    <a:accent2>
      <a:srgbClr val="D83A36"/>
    </a:accent2>
    <a:accent3>
      <a:srgbClr val="A5DB39"/>
    </a:accent3>
    <a:accent4>
      <a:srgbClr val="7E4CBA"/>
    </a:accent4>
    <a:accent5>
      <a:srgbClr val="FFED00"/>
    </a:accent5>
    <a:accent6>
      <a:srgbClr val="FF963F"/>
    </a:accent6>
    <a:hlink>
      <a:srgbClr val="0000FF"/>
    </a:hlink>
    <a:folHlink>
      <a:srgbClr val="80008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1058</Words>
  <Application>Microsoft Office PowerPoint</Application>
  <PresentationFormat>On-screen Show (4:3)</PresentationFormat>
  <Paragraphs>286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Larissa</vt:lpstr>
      <vt:lpstr>Automatic and Efﬁcient Heap Data Management for Limited Local Memory Multicore Architectures</vt:lpstr>
      <vt:lpstr>Outline of my Presentation</vt:lpstr>
      <vt:lpstr>Why Scratchpad based Multicore Architectures?</vt:lpstr>
      <vt:lpstr>The Need to Manage Heap Data</vt:lpstr>
      <vt:lpstr>Comparison with Software Cache</vt:lpstr>
      <vt:lpstr>State of the Art [8]: Heap Management … CODE+ISSS 2010</vt:lpstr>
      <vt:lpstr>This Approach</vt:lpstr>
      <vt:lpstr>Overview of our Approach</vt:lpstr>
      <vt:lpstr>Automatic and Efficient Technique</vt:lpstr>
      <vt:lpstr>More Experimental results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dc:creator>Jano Gebelein</dc:creator>
  <cp:lastModifiedBy>Ke Bai</cp:lastModifiedBy>
  <cp:revision>1001</cp:revision>
  <dcterms:created xsi:type="dcterms:W3CDTF">2012-02-16T16:17:30Z</dcterms:created>
  <dcterms:modified xsi:type="dcterms:W3CDTF">2013-03-15T06:54:02Z</dcterms:modified>
</cp:coreProperties>
</file>