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5.xml" ContentType="application/vnd.openxmlformats-officedocument.drawingml.chartshap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drawing4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47"/>
  </p:notesMasterIdLst>
  <p:sldIdLst>
    <p:sldId id="256" r:id="rId2"/>
    <p:sldId id="488" r:id="rId3"/>
    <p:sldId id="468" r:id="rId4"/>
    <p:sldId id="297" r:id="rId5"/>
    <p:sldId id="485" r:id="rId6"/>
    <p:sldId id="298" r:id="rId7"/>
    <p:sldId id="376" r:id="rId8"/>
    <p:sldId id="489" r:id="rId9"/>
    <p:sldId id="476" r:id="rId10"/>
    <p:sldId id="478" r:id="rId11"/>
    <p:sldId id="375" r:id="rId12"/>
    <p:sldId id="480" r:id="rId13"/>
    <p:sldId id="497" r:id="rId14"/>
    <p:sldId id="481" r:id="rId15"/>
    <p:sldId id="428" r:id="rId16"/>
    <p:sldId id="491" r:id="rId17"/>
    <p:sldId id="493" r:id="rId18"/>
    <p:sldId id="492" r:id="rId19"/>
    <p:sldId id="500" r:id="rId20"/>
    <p:sldId id="501" r:id="rId21"/>
    <p:sldId id="472" r:id="rId22"/>
    <p:sldId id="429" r:id="rId23"/>
    <p:sldId id="452" r:id="rId24"/>
    <p:sldId id="455" r:id="rId25"/>
    <p:sldId id="456" r:id="rId26"/>
    <p:sldId id="457" r:id="rId27"/>
    <p:sldId id="432" r:id="rId28"/>
    <p:sldId id="437" r:id="rId29"/>
    <p:sldId id="483" r:id="rId30"/>
    <p:sldId id="484" r:id="rId31"/>
    <p:sldId id="438" r:id="rId32"/>
    <p:sldId id="502" r:id="rId33"/>
    <p:sldId id="458" r:id="rId34"/>
    <p:sldId id="459" r:id="rId35"/>
    <p:sldId id="495" r:id="rId36"/>
    <p:sldId id="496" r:id="rId37"/>
    <p:sldId id="441" r:id="rId38"/>
    <p:sldId id="503" r:id="rId39"/>
    <p:sldId id="499" r:id="rId40"/>
    <p:sldId id="474" r:id="rId41"/>
    <p:sldId id="434" r:id="rId42"/>
    <p:sldId id="465" r:id="rId43"/>
    <p:sldId id="504" r:id="rId44"/>
    <p:sldId id="505" r:id="rId45"/>
    <p:sldId id="506" r:id="rId4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  <a:srgbClr val="CCFF99"/>
    <a:srgbClr val="009900"/>
    <a:srgbClr val="99FF99"/>
    <a:srgbClr val="CCFFFF"/>
    <a:srgbClr val="99CCFF"/>
    <a:srgbClr val="DDDDDD"/>
    <a:srgbClr val="B2B2B2"/>
    <a:srgbClr val="FF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296" autoAdjust="0"/>
    <p:restoredTop sz="90924" autoAdjust="0"/>
  </p:normalViewPr>
  <p:slideViewPr>
    <p:cSldViewPr>
      <p:cViewPr>
        <p:scale>
          <a:sx n="70" d="100"/>
          <a:sy n="70" d="100"/>
        </p:scale>
        <p:origin x="-89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504" y="-7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Presentation\Saleel_Paper_04112010_v3\figures\Results.xl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Jing%20Lu\Documents\My%20Dropbox\Jing_2013_spring\DAC%20presentation\resul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C:\Users\Jing%20Lu\Documents\My%20Dropbox\Jing_2013_spring\DAC%20presentation\results.xlsx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Ke%20Bai\Desktop\results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Ke%20Bai\Desktop\result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6.xml"/><Relationship Id="rId2" Type="http://schemas.openxmlformats.org/officeDocument/2006/relationships/oleObject" Target="file:///C:\Users\Ke%20Bai\Desktop\data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2850857212056896"/>
          <c:y val="1.9373750807068903E-2"/>
          <c:w val="0.84476921879234901"/>
          <c:h val="0.80676705311905517"/>
        </c:manualLayout>
      </c:layout>
      <c:scatterChart>
        <c:scatterStyle val="smoothMarker"/>
        <c:ser>
          <c:idx val="1"/>
          <c:order val="1"/>
          <c:tx>
            <c:strRef>
              <c:f>Sheet6!$H$59</c:f>
              <c:strCache>
                <c:ptCount val="1"/>
                <c:pt idx="0">
                  <c:v>Without Stack Management</c:v>
                </c:pt>
              </c:strCache>
            </c:strRef>
          </c:tx>
          <c:spPr>
            <a:ln w="38100">
              <a:solidFill>
                <a:srgbClr val="FF420E"/>
              </a:solidFill>
            </a:ln>
          </c:spPr>
          <c:marker>
            <c:symbol val="diamond"/>
            <c:size val="7"/>
            <c:spPr>
              <a:solidFill>
                <a:srgbClr val="FF420E"/>
              </a:solidFill>
              <a:ln>
                <a:solidFill>
                  <a:srgbClr val="FF420E"/>
                </a:solidFill>
                <a:prstDash val="solid"/>
              </a:ln>
            </c:spPr>
          </c:marker>
          <c:xVal>
            <c:numRef>
              <c:f>Sheet6!$L$47:$AA$47</c:f>
              <c:numCache>
                <c:formatCode>General</c:formatCode>
                <c:ptCount val="16"/>
                <c:pt idx="0">
                  <c:v>0</c:v>
                </c:pt>
                <c:pt idx="1">
                  <c:v>20</c:v>
                </c:pt>
                <c:pt idx="2">
                  <c:v>160</c:v>
                </c:pt>
                <c:pt idx="3">
                  <c:v>640</c:v>
                </c:pt>
                <c:pt idx="4">
                  <c:v>1280</c:v>
                </c:pt>
                <c:pt idx="5">
                  <c:v>2560</c:v>
                </c:pt>
                <c:pt idx="6">
                  <c:v>3940</c:v>
                </c:pt>
                <c:pt idx="7">
                  <c:v>5120</c:v>
                </c:pt>
                <c:pt idx="8">
                  <c:v>10240</c:v>
                </c:pt>
                <c:pt idx="9">
                  <c:v>30000</c:v>
                </c:pt>
                <c:pt idx="10">
                  <c:v>40000</c:v>
                </c:pt>
                <c:pt idx="11">
                  <c:v>50000</c:v>
                </c:pt>
                <c:pt idx="12">
                  <c:v>60000</c:v>
                </c:pt>
                <c:pt idx="13">
                  <c:v>80000</c:v>
                </c:pt>
                <c:pt idx="14">
                  <c:v>90000</c:v>
                </c:pt>
                <c:pt idx="15">
                  <c:v>95000</c:v>
                </c:pt>
              </c:numCache>
            </c:numRef>
          </c:xVal>
          <c:yVal>
            <c:numRef>
              <c:f>Sheet6!$L$63:$R$63</c:f>
              <c:numCache>
                <c:formatCode>General</c:formatCode>
                <c:ptCount val="7"/>
                <c:pt idx="0">
                  <c:v>227.9948</c:v>
                </c:pt>
                <c:pt idx="1">
                  <c:v>239.42330000000001</c:v>
                </c:pt>
                <c:pt idx="2">
                  <c:v>259.04700000000008</c:v>
                </c:pt>
                <c:pt idx="3">
                  <c:v>289.73220999999882</c:v>
                </c:pt>
                <c:pt idx="4">
                  <c:v>321.31414999999993</c:v>
                </c:pt>
                <c:pt idx="5">
                  <c:v>339.661</c:v>
                </c:pt>
                <c:pt idx="6">
                  <c:v>391.584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Sheet6!$H$58</c:f>
              <c:strCache>
                <c:ptCount val="1"/>
                <c:pt idx="0">
                  <c:v>Our Approach</c:v>
                </c:pt>
              </c:strCache>
            </c:strRef>
          </c:tx>
          <c:spPr>
            <a:ln w="38100">
              <a:solidFill>
                <a:srgbClr val="FF950E"/>
              </a:solidFill>
            </a:ln>
          </c:spPr>
          <c:marker>
            <c:symbol val="diamond"/>
            <c:size val="7"/>
            <c:spPr>
              <a:solidFill>
                <a:srgbClr val="FF950E"/>
              </a:solidFill>
              <a:ln>
                <a:solidFill>
                  <a:srgbClr val="FF950E"/>
                </a:solidFill>
                <a:prstDash val="solid"/>
              </a:ln>
            </c:spPr>
          </c:marker>
          <c:xVal>
            <c:numRef>
              <c:f>Sheet6!$L$47:$AA$47</c:f>
              <c:numCache>
                <c:formatCode>General</c:formatCode>
                <c:ptCount val="16"/>
                <c:pt idx="0">
                  <c:v>0</c:v>
                </c:pt>
                <c:pt idx="1">
                  <c:v>20</c:v>
                </c:pt>
                <c:pt idx="2">
                  <c:v>160</c:v>
                </c:pt>
                <c:pt idx="3">
                  <c:v>640</c:v>
                </c:pt>
                <c:pt idx="4">
                  <c:v>1280</c:v>
                </c:pt>
                <c:pt idx="5">
                  <c:v>2560</c:v>
                </c:pt>
                <c:pt idx="6">
                  <c:v>3940</c:v>
                </c:pt>
                <c:pt idx="7">
                  <c:v>5120</c:v>
                </c:pt>
                <c:pt idx="8">
                  <c:v>10240</c:v>
                </c:pt>
                <c:pt idx="9">
                  <c:v>30000</c:v>
                </c:pt>
                <c:pt idx="10">
                  <c:v>40000</c:v>
                </c:pt>
                <c:pt idx="11">
                  <c:v>50000</c:v>
                </c:pt>
                <c:pt idx="12">
                  <c:v>60000</c:v>
                </c:pt>
                <c:pt idx="13">
                  <c:v>80000</c:v>
                </c:pt>
                <c:pt idx="14">
                  <c:v>90000</c:v>
                </c:pt>
                <c:pt idx="15">
                  <c:v>95000</c:v>
                </c:pt>
              </c:numCache>
            </c:numRef>
          </c:xVal>
          <c:yVal>
            <c:numRef>
              <c:f>Sheet6!$L$58:$AA$58</c:f>
              <c:numCache>
                <c:formatCode>General</c:formatCode>
                <c:ptCount val="16"/>
                <c:pt idx="0">
                  <c:v>249.2644109</c:v>
                </c:pt>
                <c:pt idx="1">
                  <c:v>257.38345799999883</c:v>
                </c:pt>
                <c:pt idx="2">
                  <c:v>398.72180459999993</c:v>
                </c:pt>
                <c:pt idx="3">
                  <c:v>451.32154230999993</c:v>
                </c:pt>
                <c:pt idx="4">
                  <c:v>892.43141234099937</c:v>
                </c:pt>
                <c:pt idx="5">
                  <c:v>1430.4141520000001</c:v>
                </c:pt>
                <c:pt idx="6">
                  <c:v>2614.2837479999998</c:v>
                </c:pt>
                <c:pt idx="7">
                  <c:v>7314.3141240000259</c:v>
                </c:pt>
                <c:pt idx="8">
                  <c:v>15786.11528800001</c:v>
                </c:pt>
                <c:pt idx="9">
                  <c:v>25321.198723199999</c:v>
                </c:pt>
                <c:pt idx="10">
                  <c:v>33322.983142999998</c:v>
                </c:pt>
                <c:pt idx="11">
                  <c:v>42131.21</c:v>
                </c:pt>
                <c:pt idx="12">
                  <c:v>52424.394531000013</c:v>
                </c:pt>
                <c:pt idx="13">
                  <c:v>69952.775689200003</c:v>
                </c:pt>
                <c:pt idx="14">
                  <c:v>83519.458646600004</c:v>
                </c:pt>
                <c:pt idx="15">
                  <c:v>93196.604009999995</c:v>
                </c:pt>
              </c:numCache>
            </c:numRef>
          </c:yVal>
          <c:smooth val="1"/>
        </c:ser>
        <c:dLbls/>
        <c:axId val="63054976"/>
        <c:axId val="63056896"/>
      </c:scatterChart>
      <c:valAx>
        <c:axId val="63054976"/>
        <c:scaling>
          <c:logBase val="10"/>
          <c:orientation val="minMax"/>
          <c:min val="100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b="1"/>
                  <a:t>Parameter n</a:t>
                </a:r>
              </a:p>
            </c:rich>
          </c:tx>
          <c:layout>
            <c:manualLayout>
              <c:xMode val="edge"/>
              <c:yMode val="edge"/>
              <c:x val="0.46545374860879596"/>
              <c:y val="0.88420079509389116"/>
            </c:manualLayout>
          </c:layout>
        </c:title>
        <c:numFmt formatCode="General" sourceLinked="1"/>
        <c:majorTickMark val="none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-3600000" vert="horz"/>
          <a:lstStyle/>
          <a:p>
            <a:pPr>
              <a:defRPr b="1"/>
            </a:pPr>
            <a:endParaRPr lang="en-US"/>
          </a:p>
        </c:txPr>
        <c:crossAx val="63056896"/>
        <c:crosses val="autoZero"/>
        <c:crossBetween val="midCat"/>
      </c:valAx>
      <c:valAx>
        <c:axId val="63056896"/>
        <c:scaling>
          <c:logBase val="10"/>
          <c:orientation val="minMax"/>
          <c:min val="100"/>
        </c:scaling>
        <c:axPos val="l"/>
        <c:majorGridlines>
          <c:spPr>
            <a:ln w="3175">
              <a:solidFill>
                <a:srgbClr val="B3B3B3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/>
                </a:pPr>
                <a:r>
                  <a:rPr lang="en-US" sz="1600" b="1"/>
                  <a:t>Log of Runtime(us)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General" sourceLinked="1"/>
        <c:majorTickMark val="none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b="1"/>
            </a:pPr>
            <a:endParaRPr lang="en-US"/>
          </a:p>
        </c:txPr>
        <c:crossAx val="63054976"/>
        <c:crosses val="autoZero"/>
        <c:crossBetween val="midCat"/>
      </c:valAx>
      <c:spPr>
        <a:noFill/>
        <a:ln w="3175">
          <a:solidFill>
            <a:srgbClr val="B3B3B3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3682104941439698"/>
          <c:y val="1.1396040255879101E-3"/>
          <c:w val="0.36286812831942611"/>
          <c:h val="0.16694005103978904"/>
        </c:manualLayout>
      </c:layout>
      <c:spPr>
        <a:noFill/>
        <a:ln w="25400">
          <a:noFill/>
        </a:ln>
      </c:spPr>
      <c:txPr>
        <a:bodyPr/>
        <a:lstStyle/>
        <a:p>
          <a:pPr>
            <a:defRPr sz="1200" b="1"/>
          </a:pPr>
          <a:endParaRPr lang="en-US"/>
        </a:p>
      </c:txPr>
    </c:legend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autoTitleDeleted val="1"/>
    <c:plotArea>
      <c:layout>
        <c:manualLayout>
          <c:layoutTarget val="inner"/>
          <c:xMode val="edge"/>
          <c:yMode val="edge"/>
          <c:x val="0.13844828424224795"/>
          <c:y val="2.9093346671695976E-2"/>
          <c:w val="0.86154284533877801"/>
          <c:h val="0.60419947506561689"/>
        </c:manualLayout>
      </c:layout>
      <c:barChart>
        <c:barDir val="col"/>
        <c:grouping val="clustered"/>
        <c:ser>
          <c:idx val="0"/>
          <c:order val="0"/>
          <c:tx>
            <c:strRef>
              <c:f>Paper!$B$41</c:f>
              <c:strCache>
                <c:ptCount val="1"/>
                <c:pt idx="0">
                  <c:v>ILP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Paper!$C$40:$K$40</c:f>
              <c:strCache>
                <c:ptCount val="9"/>
                <c:pt idx="0">
                  <c:v>BasicMath</c:v>
                </c:pt>
                <c:pt idx="1">
                  <c:v>Dijkstra</c:v>
                </c:pt>
                <c:pt idx="2">
                  <c:v>FFT</c:v>
                </c:pt>
                <c:pt idx="3">
                  <c:v>FFT_inverse</c:v>
                </c:pt>
                <c:pt idx="4">
                  <c:v>SHA</c:v>
                </c:pt>
                <c:pt idx="5">
                  <c:v>String_Search</c:v>
                </c:pt>
                <c:pt idx="6">
                  <c:v>Susan_Edges</c:v>
                </c:pt>
                <c:pt idx="7">
                  <c:v>Susan_Smoothing</c:v>
                </c:pt>
                <c:pt idx="8">
                  <c:v>Average</c:v>
                </c:pt>
              </c:strCache>
            </c:strRef>
          </c:cat>
          <c:val>
            <c:numRef>
              <c:f>Paper!$C$41:$K$41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Paper!$B$42</c:f>
              <c:strCache>
                <c:ptCount val="1"/>
                <c:pt idx="0">
                  <c:v>SSDM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Paper!$C$40:$K$40</c:f>
              <c:strCache>
                <c:ptCount val="9"/>
                <c:pt idx="0">
                  <c:v>BasicMath</c:v>
                </c:pt>
                <c:pt idx="1">
                  <c:v>Dijkstra</c:v>
                </c:pt>
                <c:pt idx="2">
                  <c:v>FFT</c:v>
                </c:pt>
                <c:pt idx="3">
                  <c:v>FFT_inverse</c:v>
                </c:pt>
                <c:pt idx="4">
                  <c:v>SHA</c:v>
                </c:pt>
                <c:pt idx="5">
                  <c:v>String_Search</c:v>
                </c:pt>
                <c:pt idx="6">
                  <c:v>Susan_Edges</c:v>
                </c:pt>
                <c:pt idx="7">
                  <c:v>Susan_Smoothing</c:v>
                </c:pt>
                <c:pt idx="8">
                  <c:v>Average</c:v>
                </c:pt>
              </c:strCache>
            </c:strRef>
          </c:cat>
          <c:val>
            <c:numRef>
              <c:f>Paper!$C$42:$K$42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1.0011162775054814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1.0000005451937239</c:v>
                </c:pt>
              </c:numCache>
            </c:numRef>
          </c:val>
        </c:ser>
        <c:ser>
          <c:idx val="2"/>
          <c:order val="2"/>
          <c:tx>
            <c:strRef>
              <c:f>Paper!$B$43</c:f>
              <c:strCache>
                <c:ptCount val="1"/>
                <c:pt idx="0">
                  <c:v>CSM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cat>
            <c:strRef>
              <c:f>Paper!$C$40:$K$40</c:f>
              <c:strCache>
                <c:ptCount val="9"/>
                <c:pt idx="0">
                  <c:v>BasicMath</c:v>
                </c:pt>
                <c:pt idx="1">
                  <c:v>Dijkstra</c:v>
                </c:pt>
                <c:pt idx="2">
                  <c:v>FFT</c:v>
                </c:pt>
                <c:pt idx="3">
                  <c:v>FFT_inverse</c:v>
                </c:pt>
                <c:pt idx="4">
                  <c:v>SHA</c:v>
                </c:pt>
                <c:pt idx="5">
                  <c:v>String_Search</c:v>
                </c:pt>
                <c:pt idx="6">
                  <c:v>Susan_Edges</c:v>
                </c:pt>
                <c:pt idx="7">
                  <c:v>Susan_Smoothing</c:v>
                </c:pt>
                <c:pt idx="8">
                  <c:v>Average</c:v>
                </c:pt>
              </c:strCache>
            </c:strRef>
          </c:cat>
          <c:val>
            <c:numRef>
              <c:f>Paper!$C$43:$K$43</c:f>
              <c:numCache>
                <c:formatCode>General</c:formatCode>
                <c:ptCount val="9"/>
                <c:pt idx="0">
                  <c:v>1.0999610671697257</c:v>
                </c:pt>
                <c:pt idx="1">
                  <c:v>1.1791048038350149</c:v>
                </c:pt>
                <c:pt idx="2">
                  <c:v>1.1318992738324405</c:v>
                </c:pt>
                <c:pt idx="3">
                  <c:v>1.135778749348578</c:v>
                </c:pt>
                <c:pt idx="4">
                  <c:v>1.1134336550316308</c:v>
                </c:pt>
                <c:pt idx="5">
                  <c:v>1.0729876987062701</c:v>
                </c:pt>
                <c:pt idx="6">
                  <c:v>1.0763210489308177</c:v>
                </c:pt>
                <c:pt idx="7">
                  <c:v>1.0255839596816747</c:v>
                </c:pt>
                <c:pt idx="8">
                  <c:v>1.1053181810718107</c:v>
                </c:pt>
              </c:numCache>
            </c:numRef>
          </c:val>
        </c:ser>
        <c:dLbls/>
        <c:axId val="63083648"/>
        <c:axId val="63165184"/>
      </c:barChart>
      <c:catAx>
        <c:axId val="63083648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 algn="ctr">
              <a:defRPr lang="en-US" sz="2000" b="0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3165184"/>
        <c:crosses val="autoZero"/>
        <c:auto val="1"/>
        <c:lblAlgn val="ctr"/>
        <c:lblOffset val="100"/>
      </c:catAx>
      <c:valAx>
        <c:axId val="63165184"/>
        <c:scaling>
          <c:orientation val="minMax"/>
          <c:min val="0.8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30836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6448195538057754"/>
          <c:y val="2.8269749731987728E-2"/>
          <c:w val="0.38020713035870518"/>
          <c:h val="7.0479649550848414E-2"/>
        </c:manualLayout>
      </c:layout>
      <c:txPr>
        <a:bodyPr/>
        <a:lstStyle/>
        <a:p>
          <a:pPr>
            <a:defRPr sz="2400" b="1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</c:chart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23950131233596"/>
          <c:y val="4.1143210971867947E-2"/>
          <c:w val="0.81676049868766398"/>
          <c:h val="0.59254851946323606"/>
        </c:manualLayout>
      </c:layout>
      <c:barChart>
        <c:barDir val="col"/>
        <c:grouping val="clustered"/>
        <c:ser>
          <c:idx val="0"/>
          <c:order val="0"/>
          <c:tx>
            <c:strRef>
              <c:f>Paper!$B$29</c:f>
              <c:strCache>
                <c:ptCount val="1"/>
                <c:pt idx="0">
                  <c:v>SSDM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Paper!$C$28:$K$28</c:f>
              <c:strCache>
                <c:ptCount val="9"/>
                <c:pt idx="0">
                  <c:v>BasicMath</c:v>
                </c:pt>
                <c:pt idx="1">
                  <c:v>Dijkstra</c:v>
                </c:pt>
                <c:pt idx="2">
                  <c:v>FFT</c:v>
                </c:pt>
                <c:pt idx="3">
                  <c:v>FFT_inverse</c:v>
                </c:pt>
                <c:pt idx="4">
                  <c:v>SHA</c:v>
                </c:pt>
                <c:pt idx="5">
                  <c:v>String_Search</c:v>
                </c:pt>
                <c:pt idx="6">
                  <c:v>Susan_Edges</c:v>
                </c:pt>
                <c:pt idx="7">
                  <c:v>Susan_Smoothing</c:v>
                </c:pt>
                <c:pt idx="8">
                  <c:v>Average</c:v>
                </c:pt>
              </c:strCache>
            </c:strRef>
          </c:cat>
          <c:val>
            <c:numRef>
              <c:f>Paper!$C$29:$K$29</c:f>
              <c:numCache>
                <c:formatCode>General</c:formatCode>
                <c:ptCount val="9"/>
                <c:pt idx="0">
                  <c:v>0</c:v>
                </c:pt>
                <c:pt idx="1">
                  <c:v>8.9722560914729955E-3</c:v>
                </c:pt>
                <c:pt idx="2">
                  <c:v>1.0278807419115976E-3</c:v>
                </c:pt>
                <c:pt idx="3">
                  <c:v>1.2670336261618397E-3</c:v>
                </c:pt>
                <c:pt idx="4">
                  <c:v>2.0432203361065108E-2</c:v>
                </c:pt>
                <c:pt idx="5">
                  <c:v>3.0069548163280186E-2</c:v>
                </c:pt>
                <c:pt idx="6">
                  <c:v>9.4761457278901365E-4</c:v>
                </c:pt>
                <c:pt idx="7">
                  <c:v>2.4773397471121819E-3</c:v>
                </c:pt>
                <c:pt idx="8">
                  <c:v>8.1492345379741236E-3</c:v>
                </c:pt>
              </c:numCache>
            </c:numRef>
          </c:val>
        </c:ser>
        <c:ser>
          <c:idx val="1"/>
          <c:order val="1"/>
          <c:tx>
            <c:strRef>
              <c:f>Paper!$B$30</c:f>
              <c:strCache>
                <c:ptCount val="1"/>
                <c:pt idx="0">
                  <c:v>CSM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Paper!$C$28:$K$28</c:f>
              <c:strCache>
                <c:ptCount val="9"/>
                <c:pt idx="0">
                  <c:v>BasicMath</c:v>
                </c:pt>
                <c:pt idx="1">
                  <c:v>Dijkstra</c:v>
                </c:pt>
                <c:pt idx="2">
                  <c:v>FFT</c:v>
                </c:pt>
                <c:pt idx="3">
                  <c:v>FFT_inverse</c:v>
                </c:pt>
                <c:pt idx="4">
                  <c:v>SHA</c:v>
                </c:pt>
                <c:pt idx="5">
                  <c:v>String_Search</c:v>
                </c:pt>
                <c:pt idx="6">
                  <c:v>Susan_Edges</c:v>
                </c:pt>
                <c:pt idx="7">
                  <c:v>Susan_Smoothing</c:v>
                </c:pt>
                <c:pt idx="8">
                  <c:v>Average</c:v>
                </c:pt>
              </c:strCache>
            </c:strRef>
          </c:cat>
          <c:val>
            <c:numRef>
              <c:f>Paper!$C$30:$K$30</c:f>
              <c:numCache>
                <c:formatCode>General</c:formatCode>
                <c:ptCount val="9"/>
                <c:pt idx="0">
                  <c:v>9.9992923068617068E-2</c:v>
                </c:pt>
                <c:pt idx="1">
                  <c:v>0.18968403409370871</c:v>
                </c:pt>
                <c:pt idx="2">
                  <c:v>0.13306273129779919</c:v>
                </c:pt>
                <c:pt idx="3">
                  <c:v>0.13721781921588264</c:v>
                </c:pt>
                <c:pt idx="4">
                  <c:v>0.13491667594433771</c:v>
                </c:pt>
                <c:pt idx="5">
                  <c:v>0.10525195399112543</c:v>
                </c:pt>
                <c:pt idx="6">
                  <c:v>7.7340986441784054E-2</c:v>
                </c:pt>
                <c:pt idx="7">
                  <c:v>2.812467958899471E-2</c:v>
                </c:pt>
                <c:pt idx="8">
                  <c:v>0.11319897545528128</c:v>
                </c:pt>
              </c:numCache>
            </c:numRef>
          </c:val>
        </c:ser>
        <c:dLbls/>
        <c:axId val="63244544"/>
        <c:axId val="63291392"/>
      </c:barChart>
      <c:catAx>
        <c:axId val="63244544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 algn="ctr">
              <a:defRPr lang="en-US" sz="2000" b="0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3291392"/>
        <c:crosses val="autoZero"/>
        <c:auto val="1"/>
        <c:lblAlgn val="ctr"/>
        <c:lblOffset val="100"/>
      </c:catAx>
      <c:valAx>
        <c:axId val="63291392"/>
        <c:scaling>
          <c:orientation val="minMax"/>
        </c:scaling>
        <c:axPos val="l"/>
        <c:majorGridlines/>
        <c:numFmt formatCode="0.00%" sourceLinked="0"/>
        <c:tickLblPos val="nextTo"/>
        <c:txPr>
          <a:bodyPr/>
          <a:lstStyle/>
          <a:p>
            <a: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632445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9644403423931063"/>
          <c:y val="4.4049714373938564E-2"/>
          <c:w val="0.30993361406747238"/>
          <c:h val="4.5263432144511472E-2"/>
        </c:manualLayout>
      </c:layout>
      <c:txPr>
        <a:bodyPr/>
        <a:lstStyle/>
        <a:p>
          <a:pPr>
            <a:defRPr sz="2400" b="1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</c:chart>
  <c:externalData r:id="rId2"/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566045115286977"/>
          <c:y val="3.4176297519261711E-2"/>
          <c:w val="0.8433954884713023"/>
          <c:h val="0.76392152089859755"/>
        </c:manualLayout>
      </c:layout>
      <c:lineChart>
        <c:grouping val="standard"/>
        <c:ser>
          <c:idx val="0"/>
          <c:order val="0"/>
          <c:tx>
            <c:strRef>
              <c:f>Paper!$B$37</c:f>
              <c:strCache>
                <c:ptCount val="1"/>
                <c:pt idx="0">
                  <c:v>SSDM</c:v>
                </c:pt>
              </c:strCache>
            </c:strRef>
          </c:tx>
          <c:spPr>
            <a:ln w="44450">
              <a:prstDash val="sysDash"/>
            </a:ln>
          </c:spPr>
          <c:cat>
            <c:numRef>
              <c:f>Paper!$C$36:$K$36</c:f>
              <c:numCache>
                <c:formatCode>General</c:formatCode>
                <c:ptCount val="9"/>
                <c:pt idx="0">
                  <c:v>160</c:v>
                </c:pt>
                <c:pt idx="1">
                  <c:v>192</c:v>
                </c:pt>
                <c:pt idx="2">
                  <c:v>224</c:v>
                </c:pt>
                <c:pt idx="3">
                  <c:v>256</c:v>
                </c:pt>
                <c:pt idx="4">
                  <c:v>288</c:v>
                </c:pt>
                <c:pt idx="5">
                  <c:v>320</c:v>
                </c:pt>
                <c:pt idx="6">
                  <c:v>352</c:v>
                </c:pt>
                <c:pt idx="7">
                  <c:v>384</c:v>
                </c:pt>
                <c:pt idx="8">
                  <c:v>416</c:v>
                </c:pt>
              </c:numCache>
            </c:numRef>
          </c:cat>
          <c:val>
            <c:numRef>
              <c:f>Paper!$C$37:$K$37</c:f>
              <c:numCache>
                <c:formatCode>General</c:formatCode>
                <c:ptCount val="9"/>
                <c:pt idx="0">
                  <c:v>1.1571415062409431</c:v>
                </c:pt>
                <c:pt idx="1">
                  <c:v>1.1503729160429623</c:v>
                </c:pt>
                <c:pt idx="2">
                  <c:v>1.0870880832114744</c:v>
                </c:pt>
                <c:pt idx="3">
                  <c:v>1.0867460183476845</c:v>
                </c:pt>
                <c:pt idx="4">
                  <c:v>1.0887528548970276</c:v>
                </c:pt>
                <c:pt idx="5">
                  <c:v>1.0130301090758589</c:v>
                </c:pt>
                <c:pt idx="6">
                  <c:v>1.0130301090758589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dLbls/>
        <c:marker val="1"/>
        <c:axId val="63356928"/>
        <c:axId val="63358464"/>
      </c:lineChart>
      <c:catAx>
        <c:axId val="63356928"/>
        <c:scaling>
          <c:orientation val="minMax"/>
        </c:scaling>
        <c:axPos val="b"/>
        <c:numFmt formatCode="General" sourceLinked="1"/>
        <c:majorTickMark val="none"/>
        <c:tickLblPos val="nextTo"/>
        <c:crossAx val="63358464"/>
        <c:crosses val="autoZero"/>
        <c:auto val="1"/>
        <c:lblAlgn val="ctr"/>
        <c:lblOffset val="100"/>
      </c:catAx>
      <c:valAx>
        <c:axId val="6335846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63356928"/>
        <c:crosses val="autoZero"/>
        <c:crossBetween val="between"/>
      </c:valAx>
    </c:plotArea>
    <c:plotVisOnly val="1"/>
    <c:dispBlanksAs val="gap"/>
  </c:chart>
  <c:spPr>
    <a:ln w="22225">
      <a:noFill/>
    </a:ln>
  </c:spPr>
  <c:txPr>
    <a:bodyPr/>
    <a:lstStyle/>
    <a:p>
      <a:pPr algn="ctr">
        <a:defRPr lang="en-US" sz="2000" b="0" i="0" u="none" strike="noStrike" kern="1200" baseline="0">
          <a:solidFill>
            <a:prstClr val="black"/>
          </a:solidFill>
          <a:latin typeface="Arial" pitchFamily="34" charset="0"/>
          <a:ea typeface="+mn-ea"/>
          <a:cs typeface="Arial" pitchFamily="34" charset="0"/>
        </a:defRPr>
      </a:pPr>
      <a:endParaRPr lang="en-US"/>
    </a:p>
  </c:txPr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400">
                <a:latin typeface="Arial" pitchFamily="34" charset="0"/>
                <a:cs typeface="Arial" pitchFamily="34" charset="0"/>
              </a:defRPr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Number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of cores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c:rich>
      </c:tx>
      <c:layout>
        <c:manualLayout>
          <c:xMode val="edge"/>
          <c:yMode val="edge"/>
          <c:x val="0.45188482048718276"/>
          <c:y val="0.907258064516129"/>
        </c:manualLayout>
      </c:layout>
    </c:title>
    <c:plotArea>
      <c:layout>
        <c:manualLayout>
          <c:layoutTarget val="inner"/>
          <c:xMode val="edge"/>
          <c:yMode val="edge"/>
          <c:x val="0.16592310619009273"/>
          <c:y val="0.26925168154143092"/>
          <c:w val="0.83407689380990757"/>
          <c:h val="0.51764532605786184"/>
        </c:manualLayout>
      </c:layout>
      <c:lineChart>
        <c:grouping val="standard"/>
        <c:ser>
          <c:idx val="0"/>
          <c:order val="0"/>
          <c:tx>
            <c:strRef>
              <c:f>Paper!$C$69</c:f>
              <c:strCache>
                <c:ptCount val="1"/>
                <c:pt idx="0">
                  <c:v>BasicMath</c:v>
                </c:pt>
              </c:strCache>
            </c:strRef>
          </c:tx>
          <c:cat>
            <c:numRef>
              <c:f>Paper!$B$70:$B$75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Paper!$C$70:$C$75</c:f>
              <c:numCache>
                <c:formatCode>General</c:formatCode>
                <c:ptCount val="6"/>
                <c:pt idx="0">
                  <c:v>1</c:v>
                </c:pt>
                <c:pt idx="1">
                  <c:v>1.0000006185999741</c:v>
                </c:pt>
                <c:pt idx="2">
                  <c:v>1.0000012371999483</c:v>
                </c:pt>
                <c:pt idx="3">
                  <c:v>1.0000018557999228</c:v>
                </c:pt>
                <c:pt idx="4">
                  <c:v>1.0000024743998976</c:v>
                </c:pt>
                <c:pt idx="5">
                  <c:v>1.0000030929998716</c:v>
                </c:pt>
              </c:numCache>
            </c:numRef>
          </c:val>
        </c:ser>
        <c:ser>
          <c:idx val="1"/>
          <c:order val="1"/>
          <c:tx>
            <c:strRef>
              <c:f>Paper!$D$69</c:f>
              <c:strCache>
                <c:ptCount val="1"/>
                <c:pt idx="0">
                  <c:v>Dijkstra</c:v>
                </c:pt>
              </c:strCache>
            </c:strRef>
          </c:tx>
          <c:cat>
            <c:numRef>
              <c:f>Paper!$B$70:$B$75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Paper!$D$70:$D$75</c:f>
              <c:numCache>
                <c:formatCode>General</c:formatCode>
                <c:ptCount val="6"/>
                <c:pt idx="0">
                  <c:v>1</c:v>
                </c:pt>
                <c:pt idx="1">
                  <c:v>1.0008429001385388</c:v>
                </c:pt>
                <c:pt idx="2">
                  <c:v>1.0017229870478948</c:v>
                </c:pt>
                <c:pt idx="3">
                  <c:v>1.0027158738287325</c:v>
                </c:pt>
                <c:pt idx="4">
                  <c:v>1.0036938859012428</c:v>
                </c:pt>
                <c:pt idx="5">
                  <c:v>1.0046111595814171</c:v>
                </c:pt>
              </c:numCache>
            </c:numRef>
          </c:val>
        </c:ser>
        <c:ser>
          <c:idx val="2"/>
          <c:order val="2"/>
          <c:tx>
            <c:strRef>
              <c:f>Paper!$E$69</c:f>
              <c:strCache>
                <c:ptCount val="1"/>
                <c:pt idx="0">
                  <c:v>FFT</c:v>
                </c:pt>
              </c:strCache>
            </c:strRef>
          </c:tx>
          <c:cat>
            <c:numRef>
              <c:f>Paper!$B$70:$B$75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Paper!$E$70:$E$75</c:f>
              <c:numCache>
                <c:formatCode>General</c:formatCode>
                <c:ptCount val="6"/>
                <c:pt idx="0">
                  <c:v>1</c:v>
                </c:pt>
                <c:pt idx="1">
                  <c:v>1.0001129816360019</c:v>
                </c:pt>
                <c:pt idx="2">
                  <c:v>1.0002421035057178</c:v>
                </c:pt>
                <c:pt idx="3">
                  <c:v>1.000387365609148</c:v>
                </c:pt>
                <c:pt idx="4">
                  <c:v>1.0005003472451488</c:v>
                </c:pt>
                <c:pt idx="5">
                  <c:v>1.0006456093485796</c:v>
                </c:pt>
              </c:numCache>
            </c:numRef>
          </c:val>
        </c:ser>
        <c:ser>
          <c:idx val="3"/>
          <c:order val="3"/>
          <c:tx>
            <c:strRef>
              <c:f>Paper!$F$69</c:f>
              <c:strCache>
                <c:ptCount val="1"/>
                <c:pt idx="0">
                  <c:v>FFT_inverse</c:v>
                </c:pt>
              </c:strCache>
            </c:strRef>
          </c:tx>
          <c:cat>
            <c:numRef>
              <c:f>Paper!$B$70:$B$75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Paper!$F$70:$F$75</c:f>
              <c:numCache>
                <c:formatCode>General</c:formatCode>
                <c:ptCount val="6"/>
                <c:pt idx="0">
                  <c:v>1</c:v>
                </c:pt>
                <c:pt idx="1">
                  <c:v>1.0001115142370141</c:v>
                </c:pt>
                <c:pt idx="2">
                  <c:v>1.0002230284740279</c:v>
                </c:pt>
                <c:pt idx="3">
                  <c:v>1.0003504733163302</c:v>
                </c:pt>
                <c:pt idx="4">
                  <c:v>1.0004938487639192</c:v>
                </c:pt>
                <c:pt idx="5">
                  <c:v>1.0006212936062207</c:v>
                </c:pt>
              </c:numCache>
            </c:numRef>
          </c:val>
        </c:ser>
        <c:ser>
          <c:idx val="4"/>
          <c:order val="4"/>
          <c:tx>
            <c:strRef>
              <c:f>Paper!$G$69</c:f>
              <c:strCache>
                <c:ptCount val="1"/>
                <c:pt idx="0">
                  <c:v>SHA</c:v>
                </c:pt>
              </c:strCache>
            </c:strRef>
          </c:tx>
          <c:cat>
            <c:numRef>
              <c:f>Paper!$B$70:$B$75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Paper!$G$70:$G$75</c:f>
              <c:numCache>
                <c:formatCode>General</c:formatCode>
                <c:ptCount val="6"/>
                <c:pt idx="0">
                  <c:v>1</c:v>
                </c:pt>
                <c:pt idx="1">
                  <c:v>1.0014099594522885</c:v>
                </c:pt>
                <c:pt idx="2">
                  <c:v>1.0030876634337627</c:v>
                </c:pt>
                <c:pt idx="3">
                  <c:v>1.0043006740684548</c:v>
                </c:pt>
                <c:pt idx="4">
                  <c:v>1.0056239583972097</c:v>
                </c:pt>
                <c:pt idx="5">
                  <c:v>1.0070905158229764</c:v>
                </c:pt>
              </c:numCache>
            </c:numRef>
          </c:val>
        </c:ser>
        <c:ser>
          <c:idx val="5"/>
          <c:order val="5"/>
          <c:tx>
            <c:strRef>
              <c:f>Paper!$H$69</c:f>
              <c:strCache>
                <c:ptCount val="1"/>
                <c:pt idx="0">
                  <c:v>String_Search</c:v>
                </c:pt>
              </c:strCache>
            </c:strRef>
          </c:tx>
          <c:cat>
            <c:numRef>
              <c:f>Paper!$B$70:$B$75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Paper!$H$70:$H$75</c:f>
              <c:numCache>
                <c:formatCode>General</c:formatCode>
                <c:ptCount val="6"/>
                <c:pt idx="0">
                  <c:v>1</c:v>
                </c:pt>
                <c:pt idx="1">
                  <c:v>1.0007468880265855</c:v>
                </c:pt>
                <c:pt idx="2">
                  <c:v>1.0018672200664636</c:v>
                </c:pt>
                <c:pt idx="3">
                  <c:v>1.0026141080930491</c:v>
                </c:pt>
                <c:pt idx="4">
                  <c:v>1.0037344401329269</c:v>
                </c:pt>
                <c:pt idx="5">
                  <c:v>1.0046680501661589</c:v>
                </c:pt>
              </c:numCache>
            </c:numRef>
          </c:val>
        </c:ser>
        <c:ser>
          <c:idx val="6"/>
          <c:order val="6"/>
          <c:tx>
            <c:strRef>
              <c:f>Paper!$I$69</c:f>
              <c:strCache>
                <c:ptCount val="1"/>
                <c:pt idx="0">
                  <c:v>Susan_Edges</c:v>
                </c:pt>
              </c:strCache>
            </c:strRef>
          </c:tx>
          <c:cat>
            <c:numRef>
              <c:f>Paper!$B$70:$B$75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Paper!$I$70:$I$75</c:f>
              <c:numCache>
                <c:formatCode>General</c:formatCode>
                <c:ptCount val="6"/>
                <c:pt idx="0">
                  <c:v>1</c:v>
                </c:pt>
                <c:pt idx="1">
                  <c:v>1.0003405118188715</c:v>
                </c:pt>
                <c:pt idx="2">
                  <c:v>1.000745512561771</c:v>
                </c:pt>
                <c:pt idx="3">
                  <c:v>1.0011182688426559</c:v>
                </c:pt>
                <c:pt idx="4">
                  <c:v>1.0014910251235414</c:v>
                </c:pt>
                <c:pt idx="5">
                  <c:v>1.0022365376853122</c:v>
                </c:pt>
              </c:numCache>
            </c:numRef>
          </c:val>
        </c:ser>
        <c:ser>
          <c:idx val="7"/>
          <c:order val="7"/>
          <c:tx>
            <c:strRef>
              <c:f>Paper!$J$69</c:f>
              <c:strCache>
                <c:ptCount val="1"/>
                <c:pt idx="0">
                  <c:v>Susan_Smoothing</c:v>
                </c:pt>
              </c:strCache>
            </c:strRef>
          </c:tx>
          <c:cat>
            <c:numRef>
              <c:f>Paper!$B$70:$B$75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Paper!$J$70:$J$75</c:f>
              <c:numCache>
                <c:formatCode>General</c:formatCode>
                <c:ptCount val="6"/>
                <c:pt idx="0">
                  <c:v>1</c:v>
                </c:pt>
                <c:pt idx="1">
                  <c:v>1.0007462782560408</c:v>
                </c:pt>
                <c:pt idx="2">
                  <c:v>1.0014925565120814</c:v>
                </c:pt>
                <c:pt idx="3">
                  <c:v>1.0022388347681221</c:v>
                </c:pt>
                <c:pt idx="4">
                  <c:v>1.0029851130241627</c:v>
                </c:pt>
                <c:pt idx="5">
                  <c:v>1.0039179608442139</c:v>
                </c:pt>
              </c:numCache>
            </c:numRef>
          </c:val>
        </c:ser>
        <c:dLbls/>
        <c:marker val="1"/>
        <c:axId val="65009920"/>
        <c:axId val="65028096"/>
      </c:lineChart>
      <c:catAx>
        <c:axId val="65009920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20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5028096"/>
        <c:crosses val="autoZero"/>
        <c:auto val="1"/>
        <c:lblAlgn val="ctr"/>
        <c:lblOffset val="100"/>
      </c:catAx>
      <c:valAx>
        <c:axId val="6502809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20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50099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7129529481891692"/>
          <c:y val="4.5631896819349222E-3"/>
          <c:w val="0.80326717974355755"/>
          <c:h val="0.26646737613390775"/>
        </c:manualLayout>
      </c:layout>
      <c:txPr>
        <a:bodyPr/>
        <a:lstStyle/>
        <a:p>
          <a:pPr algn="ctr">
            <a:defRPr lang="en-US" sz="2000" b="0" i="0" u="none" strike="noStrike" kern="1200" baseline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defRPr>
          </a:pPr>
          <a:endParaRPr lang="en-US"/>
        </a:p>
      </c:txPr>
    </c:legend>
    <c:plotVisOnly val="1"/>
    <c:dispBlanksAs val="gap"/>
  </c:chart>
  <c:spPr>
    <a:ln w="22225">
      <a:noFill/>
    </a:ln>
  </c:spPr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ctr" rtl="0">
              <a:defRPr lang="en-US" sz="2400" b="1" i="0" u="none" strike="noStrike" kern="1200" baseline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r>
              <a:rPr lang="en-US" altLang="zh-CN" sz="2400" b="1" i="0" u="none" strike="noStrike" kern="1200" baseline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rPr>
              <a:t>Number</a:t>
            </a:r>
            <a:r>
              <a:rPr lang="en-US" sz="2400" b="1" i="0" u="none" strike="noStrike" kern="1200" baseline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rPr>
              <a:t> of Nodes</a:t>
            </a:r>
          </a:p>
        </c:rich>
      </c:tx>
      <c:layout>
        <c:manualLayout>
          <c:xMode val="edge"/>
          <c:yMode val="edge"/>
          <c:x val="0.44743646882799298"/>
          <c:y val="0.92303267682799284"/>
        </c:manualLayout>
      </c:layout>
    </c:title>
    <c:plotArea>
      <c:layout>
        <c:manualLayout>
          <c:layoutTarget val="inner"/>
          <c:xMode val="edge"/>
          <c:yMode val="edge"/>
          <c:x val="0.19931157042869641"/>
          <c:y val="6.1991163096875947E-2"/>
          <c:w val="0.79155293088363943"/>
          <c:h val="0.67371973208378"/>
        </c:manualLayout>
      </c:layout>
      <c:lineChart>
        <c:grouping val="standard"/>
        <c:ser>
          <c:idx val="0"/>
          <c:order val="0"/>
          <c:tx>
            <c:strRef>
              <c:f>[data.xlsx]Paper!$E$42</c:f>
              <c:strCache>
                <c:ptCount val="1"/>
                <c:pt idx="0">
                  <c:v>No Management</c:v>
                </c:pt>
              </c:strCache>
            </c:strRef>
          </c:tx>
          <c:cat>
            <c:numRef>
              <c:f>[data.xlsx]Paper!$D$43:$D$61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6800</c:v>
                </c:pt>
                <c:pt idx="14">
                  <c:v>8192</c:v>
                </c:pt>
                <c:pt idx="15">
                  <c:v>16384</c:v>
                </c:pt>
                <c:pt idx="16">
                  <c:v>32768</c:v>
                </c:pt>
                <c:pt idx="17">
                  <c:v>65536</c:v>
                </c:pt>
                <c:pt idx="18">
                  <c:v>131072</c:v>
                </c:pt>
              </c:numCache>
            </c:numRef>
          </c:cat>
          <c:val>
            <c:numRef>
              <c:f>[data.xlsx]Paper!$E$43:$E$61</c:f>
              <c:numCache>
                <c:formatCode>General</c:formatCode>
                <c:ptCount val="19"/>
                <c:pt idx="0">
                  <c:v>1031.3032229999997</c:v>
                </c:pt>
                <c:pt idx="1">
                  <c:v>1179.2606810000002</c:v>
                </c:pt>
                <c:pt idx="2">
                  <c:v>1405.67669675</c:v>
                </c:pt>
                <c:pt idx="3">
                  <c:v>1815.6328429999999</c:v>
                </c:pt>
                <c:pt idx="4">
                  <c:v>2680.3728027500001</c:v>
                </c:pt>
                <c:pt idx="5">
                  <c:v>4454.0601807500007</c:v>
                </c:pt>
                <c:pt idx="6">
                  <c:v>8146.3597410000002</c:v>
                </c:pt>
                <c:pt idx="7">
                  <c:v>15297.08642575</c:v>
                </c:pt>
                <c:pt idx="8">
                  <c:v>29713.84423825</c:v>
                </c:pt>
                <c:pt idx="9">
                  <c:v>58424.420898250006</c:v>
                </c:pt>
                <c:pt idx="10">
                  <c:v>118237.6484375</c:v>
                </c:pt>
                <c:pt idx="11">
                  <c:v>230202.61328125003</c:v>
                </c:pt>
                <c:pt idx="12">
                  <c:v>459534.015625</c:v>
                </c:pt>
                <c:pt idx="13">
                  <c:v>780794.078125</c:v>
                </c:pt>
              </c:numCache>
            </c:numRef>
          </c:val>
        </c:ser>
        <c:ser>
          <c:idx val="2"/>
          <c:order val="1"/>
          <c:tx>
            <c:strRef>
              <c:f>[data.xlsx]Paper!$G$42</c:f>
              <c:strCache>
                <c:ptCount val="1"/>
                <c:pt idx="0">
                  <c:v>Our Approach</c:v>
                </c:pt>
              </c:strCache>
            </c:strRef>
          </c:tx>
          <c:marker>
            <c:symbol val="plus"/>
            <c:size val="7"/>
          </c:marker>
          <c:cat>
            <c:numRef>
              <c:f>[data.xlsx]Paper!$D$43:$D$61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6800</c:v>
                </c:pt>
                <c:pt idx="14">
                  <c:v>8192</c:v>
                </c:pt>
                <c:pt idx="15">
                  <c:v>16384</c:v>
                </c:pt>
                <c:pt idx="16">
                  <c:v>32768</c:v>
                </c:pt>
                <c:pt idx="17">
                  <c:v>65536</c:v>
                </c:pt>
                <c:pt idx="18">
                  <c:v>131072</c:v>
                </c:pt>
              </c:numCache>
            </c:numRef>
          </c:cat>
          <c:val>
            <c:numRef>
              <c:f>[data.xlsx]Paper!$G$43:$G$61</c:f>
              <c:numCache>
                <c:formatCode>General</c:formatCode>
                <c:ptCount val="19"/>
                <c:pt idx="0">
                  <c:v>1035.4771630000002</c:v>
                </c:pt>
                <c:pt idx="1">
                  <c:v>1194.4346210000001</c:v>
                </c:pt>
                <c:pt idx="2">
                  <c:v>1499.8506367499999</c:v>
                </c:pt>
                <c:pt idx="3">
                  <c:v>1979.8067830000002</c:v>
                </c:pt>
                <c:pt idx="4">
                  <c:v>2837.5467427499998</c:v>
                </c:pt>
                <c:pt idx="5">
                  <c:v>4709.2341207500003</c:v>
                </c:pt>
                <c:pt idx="6">
                  <c:v>8960.5336810000008</c:v>
                </c:pt>
                <c:pt idx="7">
                  <c:v>18141.260365750004</c:v>
                </c:pt>
                <c:pt idx="8">
                  <c:v>35718.018178250008</c:v>
                </c:pt>
                <c:pt idx="9">
                  <c:v>63428.594838250006</c:v>
                </c:pt>
                <c:pt idx="10">
                  <c:v>149741.82237750001</c:v>
                </c:pt>
                <c:pt idx="11">
                  <c:v>293209.78722125001</c:v>
                </c:pt>
                <c:pt idx="12">
                  <c:v>569538.18956499966</c:v>
                </c:pt>
                <c:pt idx="13">
                  <c:v>864798.25206500001</c:v>
                </c:pt>
                <c:pt idx="14">
                  <c:v>934236.51006</c:v>
                </c:pt>
                <c:pt idx="15">
                  <c:v>1171252.94756</c:v>
                </c:pt>
                <c:pt idx="16">
                  <c:v>1432596.44756</c:v>
                </c:pt>
                <c:pt idx="17">
                  <c:v>1897775.44756</c:v>
                </c:pt>
                <c:pt idx="18">
                  <c:v>2288633.0475599999</c:v>
                </c:pt>
              </c:numCache>
            </c:numRef>
          </c:val>
        </c:ser>
        <c:dLbls/>
        <c:marker val="1"/>
        <c:axId val="65078784"/>
        <c:axId val="65080320"/>
      </c:lineChart>
      <c:catAx>
        <c:axId val="65078784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 algn="ctr">
              <a:defRPr lang="en-US" sz="2000" b="0" i="0" u="none" strike="noStrike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endParaRPr lang="en-US"/>
          </a:p>
        </c:txPr>
        <c:crossAx val="65080320"/>
        <c:crosses val="autoZero"/>
        <c:auto val="1"/>
        <c:lblAlgn val="ctr"/>
        <c:lblOffset val="100"/>
      </c:catAx>
      <c:valAx>
        <c:axId val="65080320"/>
        <c:scaling>
          <c:logBase val="10"/>
          <c:orientation val="minMax"/>
          <c:min val="100"/>
        </c:scaling>
        <c:axPos val="l"/>
        <c:majorGridlines/>
        <c:title>
          <c:tx>
            <c:rich>
              <a:bodyPr/>
              <a:lstStyle/>
              <a:p>
                <a:pPr algn="ctr" rtl="0">
                  <a:defRPr lang="en-US" sz="2400" b="1" i="0" u="none" strike="noStrike" kern="1200" baseline="0">
                    <a:solidFill>
                      <a:sysClr val="windowText" lastClr="000000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pPr>
                <a:r>
                  <a:rPr lang="en-US" sz="2400" b="1" i="0" u="none" strike="noStrike" kern="1200" baseline="0">
                    <a:solidFill>
                      <a:sysClr val="windowText" lastClr="000000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Runtime (us)</a:t>
                </a:r>
              </a:p>
            </c:rich>
          </c:tx>
          <c:layout>
            <c:manualLayout>
              <c:xMode val="edge"/>
              <c:yMode val="edge"/>
              <c:x val="2.1536844635634601E-3"/>
              <c:y val="0.24870167596237999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20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5078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2533926153822387"/>
          <c:y val="9.0699675596643284E-2"/>
          <c:w val="0.27449466680083506"/>
          <c:h val="0.21631090059055103"/>
        </c:manualLayout>
      </c:layout>
      <c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c:spPr>
      <c:txPr>
        <a:bodyPr/>
        <a:lstStyle/>
        <a:p>
          <a:pPr algn="ctr">
            <a:defRPr lang="en-US" sz="2000" b="0" i="0" u="none" strike="noStrike" kern="1200" baseline="0">
              <a:solidFill>
                <a:sysClr val="windowText" lastClr="000000"/>
              </a:solidFill>
              <a:latin typeface="Arial" pitchFamily="34" charset="0"/>
              <a:ea typeface="+mn-ea"/>
              <a:cs typeface="Arial" pitchFamily="34" charset="0"/>
            </a:defRPr>
          </a:pPr>
          <a:endParaRPr lang="en-US"/>
        </a:p>
      </c:txPr>
    </c:legend>
    <c:plotVisOnly val="1"/>
    <c:dispBlanksAs val="gap"/>
  </c:chart>
  <c:spPr>
    <a:ln w="22225">
      <a:noFill/>
    </a:ln>
  </c:spPr>
  <c:externalData r:id="rId2"/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0.57824</cdr:x>
      <cdr:y>0.66776</cdr:y>
    </cdr:from>
    <cdr:to>
      <cdr:x>0.57847</cdr:x>
      <cdr:y>0.82992</cdr:y>
    </cdr:to>
    <cdr:sp macro="" textlink="">
      <cdr:nvSpPr>
        <cdr:cNvPr id="6" name="Straight Arrow Connector 5"/>
        <cdr:cNvSpPr/>
      </cdr:nvSpPr>
      <cdr:spPr bwMode="auto">
        <a:xfrm xmlns:a="http://schemas.openxmlformats.org/drawingml/2006/main" rot="5400000">
          <a:off x="4010911" y="2768646"/>
          <a:ext cx="1589" cy="672354"/>
        </a:xfrm>
        <a:prstGeom xmlns:a="http://schemas.openxmlformats.org/drawingml/2006/main" prst="straightConnector1">
          <a:avLst/>
        </a:prstGeom>
        <a:solidFill xmlns:a="http://schemas.openxmlformats.org/drawingml/2006/main">
          <a:srgbClr val="FFFFFF"/>
        </a:solidFill>
        <a:ln xmlns:a="http://schemas.openxmlformats.org/drawingml/2006/main" w="25400" cap="flat" cmpd="sng" algn="ctr">
          <a:solidFill>
            <a:srgbClr val="000000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</cdr:spPr>
      <cdr:txBody>
        <a:bodyPr xmlns:a="http://schemas.openxmlformats.org/drawingml/2006/main" vertOverflow="clip" wrap="square" lIns="18288" tIns="0" rIns="0" bIns="0" upright="1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0.57997</cdr:x>
      <cdr:y>0.62162</cdr:y>
    </cdr:from>
    <cdr:to>
      <cdr:x>0.74701</cdr:x>
      <cdr:y>0.69459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4022927" y="2577347"/>
          <a:ext cx="1158673" cy="3025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/>
            <a:t>n = 3842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0.85728</cdr:x>
      <cdr:y>0.72038</cdr:y>
    </cdr:from>
    <cdr:to>
      <cdr:x>0.97536</cdr:x>
      <cdr:y>0.79298</cdr:y>
    </cdr:to>
    <cdr:sp macro="" textlink="">
      <cdr:nvSpPr>
        <cdr:cNvPr id="3" name="Rounded Rectangle 2"/>
        <cdr:cNvSpPr/>
      </cdr:nvSpPr>
      <cdr:spPr>
        <a:xfrm xmlns:a="http://schemas.openxmlformats.org/drawingml/2006/main" rot="19042218">
          <a:off x="7838947" y="3897403"/>
          <a:ext cx="1079723" cy="392781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25400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1.20297E-6</cdr:x>
      <cdr:y>0</cdr:y>
    </cdr:from>
    <cdr:to>
      <cdr:x>0.05</cdr:x>
      <cdr:y>0.89634</cdr:y>
    </cdr:to>
    <cdr:sp macro="" textlink="">
      <cdr:nvSpPr>
        <cdr:cNvPr id="4" name="Rectangle 3"/>
        <cdr:cNvSpPr/>
      </cdr:nvSpPr>
      <cdr:spPr>
        <a:xfrm xmlns:a="http://schemas.openxmlformats.org/drawingml/2006/main" rot="16200000">
          <a:off x="-2196084" y="2196094"/>
          <a:ext cx="4849379" cy="45718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b="1" i="0" baseline="0" dirty="0">
              <a:solidFill>
                <a:sysClr val="windowText" lastClr="000000"/>
              </a:solidFill>
              <a:effectLst/>
              <a:latin typeface="Arial" pitchFamily="34" charset="0"/>
              <a:cs typeface="Arial" pitchFamily="34" charset="0"/>
            </a:rPr>
            <a:t>Normalized </a:t>
          </a:r>
          <a:r>
            <a:rPr lang="en-US" altLang="en-US" sz="2400" b="1" kern="1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rPr>
            <a:t>execution</a:t>
          </a:r>
          <a:r>
            <a:rPr lang="en-US" sz="2400" b="1" i="0" baseline="0" dirty="0" smtClean="0">
              <a:solidFill>
                <a:sysClr val="windowText" lastClr="000000"/>
              </a:solidFill>
              <a:effectLst/>
              <a:latin typeface="Arial" pitchFamily="34" charset="0"/>
              <a:cs typeface="Arial" pitchFamily="34" charset="0"/>
            </a:rPr>
            <a:t> </a:t>
          </a:r>
          <a:r>
            <a:rPr lang="en-US" sz="2400" b="1" i="0" baseline="0" dirty="0">
              <a:solidFill>
                <a:sysClr val="windowText" lastClr="000000"/>
              </a:solidFill>
              <a:effectLst/>
              <a:latin typeface="Arial" pitchFamily="34" charset="0"/>
              <a:cs typeface="Arial" pitchFamily="34" charset="0"/>
            </a:rPr>
            <a:t>time</a:t>
          </a:r>
          <a:endParaRPr lang="en-US" sz="2400" dirty="0">
            <a:solidFill>
              <a:sysClr val="windowText" lastClr="000000"/>
            </a:solidFill>
            <a:effectLst/>
            <a:latin typeface="Arial" pitchFamily="34" charset="0"/>
            <a:cs typeface="Arial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0.00231</cdr:x>
      <cdr:y>0.00486</cdr:y>
    </cdr:from>
    <cdr:to>
      <cdr:x>0.06115</cdr:x>
      <cdr:y>1</cdr:y>
    </cdr:to>
    <cdr:sp macro="" textlink="">
      <cdr:nvSpPr>
        <cdr:cNvPr id="2" name="Rectangle 1"/>
        <cdr:cNvSpPr/>
      </cdr:nvSpPr>
      <cdr:spPr>
        <a:xfrm xmlns:a="http://schemas.openxmlformats.org/drawingml/2006/main" rot="16200000">
          <a:off x="-969930" y="992484"/>
          <a:ext cx="2256691" cy="29376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b="1" i="0" baseline="0" dirty="0">
              <a:solidFill>
                <a:sysClr val="windowText" lastClr="000000"/>
              </a:solidFill>
              <a:effectLst/>
              <a:latin typeface="Arial" pitchFamily="34" charset="0"/>
              <a:ea typeface="+mn-ea"/>
              <a:cs typeface="Arial" pitchFamily="34" charset="0"/>
            </a:rPr>
            <a:t>Fraction of total execution time</a:t>
          </a:r>
          <a:endParaRPr lang="en-US" sz="2400" dirty="0">
            <a:solidFill>
              <a:sysClr val="windowText" lastClr="000000"/>
            </a:solidFill>
            <a:effectLst/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0.85962</cdr:x>
      <cdr:y>0.71912</cdr:y>
    </cdr:from>
    <cdr:to>
      <cdr:x>0.9777</cdr:x>
      <cdr:y>0.79172</cdr:y>
    </cdr:to>
    <cdr:sp macro="" textlink="">
      <cdr:nvSpPr>
        <cdr:cNvPr id="3" name="Rounded Rectangle 2"/>
        <cdr:cNvSpPr/>
      </cdr:nvSpPr>
      <cdr:spPr>
        <a:xfrm xmlns:a="http://schemas.openxmlformats.org/drawingml/2006/main" rot="19042218">
          <a:off x="7860335" y="3890575"/>
          <a:ext cx="1079723" cy="392780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25400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0.00137</cdr:x>
      <cdr:y>0.00226</cdr:y>
    </cdr:from>
    <cdr:to>
      <cdr:x>0.06011</cdr:x>
      <cdr:y>0.87463</cdr:y>
    </cdr:to>
    <cdr:sp macro="" textlink="">
      <cdr:nvSpPr>
        <cdr:cNvPr id="2" name="Rectangle 1"/>
        <cdr:cNvSpPr/>
      </cdr:nvSpPr>
      <cdr:spPr>
        <a:xfrm xmlns:a="http://schemas.openxmlformats.org/drawingml/2006/main" rot="16200000">
          <a:off x="-835663" y="847632"/>
          <a:ext cx="1978273" cy="29326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b="1" i="0" baseline="0" dirty="0">
              <a:solidFill>
                <a:sysClr val="windowText" lastClr="000000"/>
              </a:solidFill>
              <a:effectLst/>
              <a:latin typeface="Arial" pitchFamily="34" charset="0"/>
              <a:ea typeface="+mn-ea"/>
              <a:cs typeface="Arial" pitchFamily="34" charset="0"/>
            </a:rPr>
            <a:t>Normalized execution time</a:t>
          </a:r>
          <a:endParaRPr lang="en-US" sz="2400" dirty="0">
            <a:solidFill>
              <a:sysClr val="windowText" lastClr="000000"/>
            </a:solidFill>
            <a:effectLst/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0.30833</cdr:x>
      <cdr:y>0.9134</cdr:y>
    </cdr:from>
    <cdr:to>
      <cdr:x>0.80876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819400" y="5011278"/>
          <a:ext cx="4575932" cy="4751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2400" b="1" dirty="0">
              <a:latin typeface="Arial" pitchFamily="34" charset="0"/>
              <a:cs typeface="Arial" pitchFamily="34" charset="0"/>
            </a:rPr>
            <a:t>Stack region size (bytes)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0.06764</cdr:y>
    </cdr:from>
    <cdr:to>
      <cdr:x>0.05388</cdr:x>
      <cdr:y>0.96273</cdr:y>
    </cdr:to>
    <cdr:sp macro="" textlink="">
      <cdr:nvSpPr>
        <cdr:cNvPr id="2" name="Rectangle 1"/>
        <cdr:cNvSpPr/>
      </cdr:nvSpPr>
      <cdr:spPr>
        <a:xfrm xmlns:a="http://schemas.openxmlformats.org/drawingml/2006/main" rot="16200000">
          <a:off x="-880399" y="1033776"/>
          <a:ext cx="2029817" cy="26901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b="1" i="0" baseline="0" dirty="0">
              <a:solidFill>
                <a:sysClr val="windowText" lastClr="000000"/>
              </a:solidFill>
              <a:effectLst/>
              <a:latin typeface="Arial" pitchFamily="34" charset="0"/>
              <a:ea typeface="+mn-ea"/>
              <a:cs typeface="Arial" pitchFamily="34" charset="0"/>
            </a:rPr>
            <a:t>Normalized execution time</a:t>
          </a:r>
          <a:endParaRPr lang="en-US" sz="2400" dirty="0">
            <a:solidFill>
              <a:sysClr val="windowText" lastClr="000000"/>
            </a:solidFill>
            <a:effectLst/>
            <a:latin typeface="Arial" pitchFamily="34" charset="0"/>
            <a:cs typeface="Arial" pitchFamily="34" charset="0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0.52171</cdr:x>
      <cdr:y>0.07587</cdr:y>
    </cdr:from>
    <cdr:to>
      <cdr:x>0.68727</cdr:x>
      <cdr:y>0.16584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22064" y="358650"/>
          <a:ext cx="1371600" cy="4253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2400" b="1" kern="1200" dirty="0" err="1">
              <a:latin typeface="Arial" pitchFamily="34" charset="0"/>
              <a:cs typeface="Arial" pitchFamily="34" charset="0"/>
            </a:rPr>
            <a:t>rbTree</a:t>
          </a:r>
          <a:endParaRPr lang="en-US" sz="2400" b="1" kern="1200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C6A6BBD-4F43-4269-95A9-0C86E0D9F71C}" type="datetimeFigureOut">
              <a:rPr lang="en-US" altLang="zh-CN"/>
              <a:pPr/>
              <a:t>3/7/2014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3ED1245-793C-43FC-9749-6848AF1219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71487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0" y="0"/>
            <a:ext cx="7010400" cy="5257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0" y="5257800"/>
            <a:ext cx="7010400" cy="1524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4E561BC-4D90-4631-8000-C97A8E1BE4A8}" type="slidenum">
              <a:rPr lang="en-US" altLang="zh-CN">
                <a:latin typeface="Calibri" pitchFamily="34" charset="0"/>
              </a:rPr>
              <a:pPr eaLnBrk="1" hangingPunct="1"/>
              <a:t>1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1450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penalty per miss used for calculating miss penalty is 91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seconds, which is the time of DMA latency on the IBM Cell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3661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I haven’t mentioned  that the architecture is the Cell processor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111" indent="-228587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81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190F8FB-7EA9-4DD0-A286-7B7A280095E1}" type="slidenum">
              <a:rPr lang="en-US" altLang="zh-CN">
                <a:latin typeface="Calibri" pitchFamily="34" charset="0"/>
              </a:rPr>
              <a:pPr eaLnBrk="1" hangingPunct="1"/>
              <a:t>35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2688" y="696913"/>
            <a:ext cx="4638675" cy="34798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32930" indent="-232930"/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148CD7-C122-41A1-815C-ACAF6636B634}" type="slidenum">
              <a:rPr lang="en-US" altLang="zh-CN" smtClean="0"/>
              <a:pPr>
                <a:defRPr/>
              </a:pPr>
              <a:t>36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2688" y="696913"/>
            <a:ext cx="4638675" cy="3479800"/>
          </a:xfrm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Times New Roman" pitchFamily="18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7AECF6-EA84-4779-BF73-C4B623DC82B0}" type="slidenum">
              <a:rPr lang="en-US" altLang="zh-CN" smtClean="0"/>
              <a:pPr>
                <a:defRPr/>
              </a:pPr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6870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98665-F8BB-4C3C-98FB-465D0BF37B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7EE11-DD9E-4DFD-9850-DEA2BA96E2FB}" type="slidenum">
              <a:rPr lang="en-US" altLang="zh-CN" smtClean="0"/>
              <a:pPr>
                <a:defRPr/>
              </a:pPr>
              <a:t>17</a:t>
            </a:fld>
            <a:endParaRPr lang="en-US" altLang="zh-CN" smtClean="0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1"/>
            <a:ext cx="5603452" cy="4180152"/>
          </a:xfrm>
          <a:noFill/>
          <a:ln/>
        </p:spPr>
        <p:txBody>
          <a:bodyPr wrap="none" anchor="ctr"/>
          <a:lstStyle/>
          <a:p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1pPr>
            <a:lvl2pPr eaLnBrk="0" hangingPunct="0"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eaLnBrk="0" hangingPunct="0"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eaLnBrk="0" hangingPunct="0"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eaLnBrk="0" hangingPunct="0"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fld id="{D550DF30-0DCB-F843-BA60-C626D7A7E761}" type="slidenum">
              <a:rPr lang="en-US">
                <a:solidFill>
                  <a:srgbClr val="000000"/>
                </a:solidFill>
                <a:latin typeface="Times New Roman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solidFill>
            <a:srgbClr val="FFFFFF"/>
          </a:solidFill>
          <a:ln/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1"/>
            <a:ext cx="5603452" cy="418015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96191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Who does this management?</a:t>
            </a:r>
          </a:p>
          <a:p>
            <a:pPr lvl="1"/>
            <a:r>
              <a:rPr lang="en-US" altLang="zh-CN" dirty="0" smtClean="0"/>
              <a:t>Runtime library functions: _</a:t>
            </a:r>
            <a:r>
              <a:rPr lang="en-US" altLang="zh-CN" dirty="0" err="1" smtClean="0"/>
              <a:t>fci</a:t>
            </a:r>
            <a:r>
              <a:rPr lang="en-US" altLang="zh-CN" dirty="0" smtClean="0"/>
              <a:t> &amp; _</a:t>
            </a:r>
            <a:r>
              <a:rPr lang="en-US" altLang="zh-CN" dirty="0" err="1" smtClean="0"/>
              <a:t>fco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Compiler framework to instrument the application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9619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9619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89973" y="1114424"/>
            <a:ext cx="7181849" cy="1628775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089974" y="3282288"/>
            <a:ext cx="70866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FCAF191C-9568-416B-83D3-9A1BB156F490}" type="datetime1">
              <a:rPr lang="en-US" altLang="zh-CN" smtClean="0"/>
              <a:pPr/>
              <a:t>3/7/2014</a:t>
            </a:fld>
            <a:endParaRPr lang="en-US" altLang="zh-CN"/>
          </a:p>
        </p:txBody>
      </p:sp>
      <p:sp>
        <p:nvSpPr>
          <p:cNvPr id="21" name="Rectangle 20"/>
          <p:cNvSpPr/>
          <p:nvPr/>
        </p:nvSpPr>
        <p:spPr>
          <a:xfrm>
            <a:off x="775648" y="1114424"/>
            <a:ext cx="7496175" cy="1628776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785173" y="3206088"/>
            <a:ext cx="7486649" cy="90871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785174" y="1114424"/>
            <a:ext cx="228599" cy="162877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775649" y="3206088"/>
            <a:ext cx="238125" cy="908712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36B931C-CA7C-46E4-8480-5F7A14D3B0AB}" type="datetime1">
              <a:rPr lang="en-US" altLang="zh-CN" smtClean="0"/>
              <a:pPr/>
              <a:t>3/7/2014</a:t>
            </a:fld>
            <a:endParaRPr lang="en-US" altLang="zh-CN"/>
          </a:p>
        </p:txBody>
      </p:sp>
      <p:sp>
        <p:nvSpPr>
          <p:cNvPr id="18" name="TextBox 17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BFAD2364-2A78-4A1B-958A-4922CBF70BFF}" type="datetime1">
              <a:rPr lang="en-US" altLang="zh-CN" smtClean="0"/>
              <a:pPr/>
              <a:t>3/7/2014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8E6D0B4-2838-40B0-97B9-50316E11EB94}" type="datetime1">
              <a:rPr lang="en-US" altLang="zh-CN" smtClean="0"/>
              <a:pPr/>
              <a:t>3/7/2014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599" y="990600"/>
            <a:ext cx="8696325" cy="5166360"/>
          </a:xfrm>
        </p:spPr>
        <p:txBody>
          <a:bodyPr/>
          <a:lstStyle>
            <a:lvl1pPr marL="274320" indent="-274320">
              <a:buFont typeface="Courier New" pitchFamily="49" charset="0"/>
              <a:buChar char="o"/>
              <a:defRPr>
                <a:latin typeface="Arial" pitchFamily="34" charset="0"/>
                <a:cs typeface="Arial" pitchFamily="34" charset="0"/>
              </a:defRPr>
            </a:lvl1pPr>
            <a:lvl2pPr marL="548640" indent="-274320">
              <a:buFont typeface="Wingdings" pitchFamily="2" charset="2"/>
              <a:buChar char="Ø"/>
              <a:defRPr sz="2600">
                <a:latin typeface="Arial" pitchFamily="34" charset="0"/>
                <a:cs typeface="Arial" pitchFamily="34" charset="0"/>
              </a:defRPr>
            </a:lvl2pPr>
            <a:lvl3pPr marL="822960" indent="-228600">
              <a:buFont typeface="Wingdings" pitchFamily="2" charset="2"/>
              <a:buChar char="v"/>
              <a:defRPr>
                <a:latin typeface="Arial" pitchFamily="34" charset="0"/>
                <a:cs typeface="Arial" pitchFamily="34" charset="0"/>
              </a:defRPr>
            </a:lvl3pPr>
            <a:lvl4pPr>
              <a:defRPr sz="2200">
                <a:latin typeface="Arial" pitchFamily="34" charset="0"/>
                <a:cs typeface="Arial" pitchFamily="34" charset="0"/>
              </a:defRPr>
            </a:lvl4pPr>
            <a:lvl5pPr marL="1371600" indent="-228600"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B0596EE9-7F02-415F-81F7-88EEED9561CE}" type="datetime1">
              <a:rPr lang="en-US" altLang="zh-CN" smtClean="0"/>
              <a:pPr/>
              <a:t>3/7/2014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9938" y="6400800"/>
            <a:ext cx="3111794" cy="33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8F4D71-5C2C-4ADC-A160-83AB709069F6}" type="datetime1">
              <a:rPr lang="en-US" altLang="zh-CN" smtClean="0"/>
              <a:pPr/>
              <a:t>3/7/2014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565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49BBB09-B565-42AA-9E68-7C18E04C0893}" type="datetime1">
              <a:rPr lang="en-US" altLang="zh-CN" smtClean="0"/>
              <a:pPr/>
              <a:t>3/7/2014</a:t>
            </a:fld>
            <a:endParaRPr lang="en-US" altLang="zh-CN"/>
          </a:p>
        </p:txBody>
      </p:sp>
      <p:sp>
        <p:nvSpPr>
          <p:cNvPr id="16" name="TextBox 15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B91E1DBE-1414-4414-81EB-27FAEC63F4FA}" type="datetime1">
              <a:rPr lang="en-US" altLang="zh-CN" smtClean="0"/>
              <a:pPr/>
              <a:t>3/7/2014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881B81D-7D0B-4E61-A3BA-08E02A42ABE2}" type="datetime1">
              <a:rPr lang="en-US" altLang="zh-CN" smtClean="0"/>
              <a:pPr/>
              <a:t>3/7/2014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42554F6-DEFB-4382-82B4-4B4F8BDBA8B6}" type="datetime1">
              <a:rPr lang="en-US" altLang="zh-CN" smtClean="0"/>
              <a:pPr/>
              <a:t>3/7/2014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0D735F1-6FAC-4A30-B3F8-C8220EA87E04}" type="datetime1">
              <a:rPr lang="en-US" altLang="zh-CN" smtClean="0"/>
              <a:pPr/>
              <a:t>3/7/2014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ADC84793-4DF3-49DC-A897-2F3A9ACBB9AC}" type="datetime1">
              <a:rPr lang="en-US" altLang="zh-CN" smtClean="0"/>
              <a:pPr/>
              <a:t>3/7/2014</a:t>
            </a:fld>
            <a:endParaRPr lang="en-US" altLang="zh-CN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772525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F8F4D71-5C2C-4ADC-A160-83AB709069F6}" type="datetime1">
              <a:rPr lang="en-US" altLang="zh-CN" smtClean="0"/>
              <a:pPr/>
              <a:t>3/7/2014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80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400" b="1" kern="1200" dirty="0" smtClean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git@deimos.eas.asu.edu:/opt/git/LLM_PRJ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1603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1" y="1143000"/>
            <a:ext cx="7295710" cy="1600200"/>
          </a:xfrm>
        </p:spPr>
        <p:txBody>
          <a:bodyPr/>
          <a:lstStyle/>
          <a:p>
            <a:r>
              <a:rPr lang="en-US" altLang="zh-CN" b="0" dirty="0">
                <a:latin typeface="+mj-lt"/>
              </a:rPr>
              <a:t>Compiler and Runtime </a:t>
            </a:r>
            <a:r>
              <a:rPr lang="en-US" altLang="zh-CN" b="0" dirty="0" smtClean="0">
                <a:latin typeface="+mj-lt"/>
              </a:rPr>
              <a:t>for </a:t>
            </a:r>
            <a:r>
              <a:rPr lang="en-US" altLang="zh-CN" b="0" dirty="0">
                <a:latin typeface="+mj-lt"/>
              </a:rPr>
              <a:t>Memory Management on </a:t>
            </a:r>
            <a:r>
              <a:rPr lang="en-US" altLang="zh-CN" b="0" dirty="0" smtClean="0">
                <a:latin typeface="+mj-lt"/>
              </a:rPr>
              <a:t>Software Managed </a:t>
            </a:r>
            <a:r>
              <a:rPr lang="en-US" altLang="zh-CN" b="0" dirty="0" err="1" smtClean="0">
                <a:latin typeface="+mj-lt"/>
              </a:rPr>
              <a:t>Manycore</a:t>
            </a:r>
            <a:r>
              <a:rPr lang="en-US" altLang="zh-CN" b="0" dirty="0" smtClean="0">
                <a:latin typeface="+mj-lt"/>
              </a:rPr>
              <a:t> Processors</a:t>
            </a:r>
            <a:endParaRPr lang="en-US" altLang="zh-CN" b="0" dirty="0">
              <a:latin typeface="+mj-lt"/>
            </a:endParaRPr>
          </a:p>
        </p:txBody>
      </p:sp>
      <p:sp>
        <p:nvSpPr>
          <p:cNvPr id="5124" name="副标题 2"/>
          <p:cNvSpPr>
            <a:spLocks noGrp="1"/>
          </p:cNvSpPr>
          <p:nvPr>
            <p:ph type="subTitle" idx="1"/>
          </p:nvPr>
        </p:nvSpPr>
        <p:spPr>
          <a:xfrm>
            <a:off x="1143000" y="3223254"/>
            <a:ext cx="7086600" cy="87914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 Bai</a:t>
            </a:r>
          </a:p>
          <a:p>
            <a:r>
              <a:rPr lang="en-US" altLang="zh-CN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Ph.D. Candidate, Computer Science, ASU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8897" y="480447"/>
            <a:ext cx="3602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Ph.D. Dissertation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4447162"/>
            <a:ext cx="44777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Supervisory Committee</a:t>
            </a:r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r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Aviral Shrivastava (Chair)</a:t>
            </a:r>
          </a:p>
          <a:p>
            <a:pPr algn="r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Karamvir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Chatha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Guoliang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Xue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Chaitali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Chakrabarti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838199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77504" y="838200"/>
            <a:ext cx="8610600" cy="5486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Courier New" pitchFamily="49" charset="0"/>
              <a:buChar char="o"/>
              <a:defRPr kumimoji="0"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 kumimoji="0" sz="26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itchFamily="2" charset="2"/>
              <a:buChar char="v"/>
              <a:defRPr kumimoji="0" sz="2400" kern="1200">
                <a:solidFill>
                  <a:srgbClr val="0066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 smtClean="0"/>
              <a:t>P</a:t>
            </a:r>
            <a:r>
              <a:rPr lang="en-US" sz="2200" dirty="0" smtClean="0"/>
              <a:t>apers </a:t>
            </a:r>
            <a:r>
              <a:rPr lang="en-US" sz="2200" dirty="0"/>
              <a:t>accepted: </a:t>
            </a:r>
            <a:r>
              <a:rPr lang="en-US" sz="2200" dirty="0" smtClean="0"/>
              <a:t>7</a:t>
            </a:r>
          </a:p>
          <a:p>
            <a:pPr lvl="1"/>
            <a:r>
              <a:rPr lang="en-US" sz="2100" dirty="0"/>
              <a:t>CODES+ISSS [</a:t>
            </a:r>
            <a:r>
              <a:rPr lang="en-US" sz="2100" dirty="0" smtClean="0"/>
              <a:t>2010], </a:t>
            </a:r>
            <a:r>
              <a:rPr lang="en-US" sz="2100" dirty="0"/>
              <a:t>ASAP [</a:t>
            </a:r>
            <a:r>
              <a:rPr lang="en-US" sz="2100" dirty="0" smtClean="0"/>
              <a:t>2010</a:t>
            </a:r>
            <a:r>
              <a:rPr lang="en-US" sz="2100" dirty="0"/>
              <a:t>], ASAP [</a:t>
            </a:r>
            <a:r>
              <a:rPr lang="en-US" sz="2100" dirty="0" smtClean="0"/>
              <a:t>2011</a:t>
            </a:r>
            <a:r>
              <a:rPr lang="en-US" sz="2100" dirty="0"/>
              <a:t>], CASES [2011], DATE [2013], DAC [2013], CODES+ISSS </a:t>
            </a:r>
            <a:r>
              <a:rPr lang="en-US" sz="2100" dirty="0" smtClean="0"/>
              <a:t>[2013</a:t>
            </a:r>
            <a:r>
              <a:rPr lang="en-US" sz="2100" dirty="0"/>
              <a:t>]</a:t>
            </a:r>
          </a:p>
          <a:p>
            <a:r>
              <a:rPr lang="en-US" sz="2200" dirty="0" smtClean="0"/>
              <a:t>Journals </a:t>
            </a:r>
            <a:r>
              <a:rPr lang="en-US" sz="2200" dirty="0"/>
              <a:t>accepted: </a:t>
            </a:r>
            <a:r>
              <a:rPr lang="en-US" sz="2200" dirty="0" smtClean="0"/>
              <a:t>1</a:t>
            </a:r>
          </a:p>
          <a:p>
            <a:pPr lvl="1"/>
            <a:r>
              <a:rPr lang="en-US" sz="2100" dirty="0"/>
              <a:t>TECS</a:t>
            </a:r>
          </a:p>
          <a:p>
            <a:r>
              <a:rPr lang="en-US" sz="2200" dirty="0"/>
              <a:t>Movies explaining my </a:t>
            </a:r>
            <a:r>
              <a:rPr lang="en-US" sz="2200" dirty="0" smtClean="0"/>
              <a:t>techniques</a:t>
            </a:r>
            <a:endParaRPr lang="en-US" sz="2200" dirty="0"/>
          </a:p>
          <a:p>
            <a:r>
              <a:rPr lang="en-US" sz="2200" dirty="0"/>
              <a:t>Software Infrastructure</a:t>
            </a:r>
          </a:p>
          <a:p>
            <a:endParaRPr lang="en-US" sz="2200" dirty="0" smtClean="0"/>
          </a:p>
          <a:p>
            <a:r>
              <a:rPr lang="en-US" sz="2200" dirty="0" smtClean="0"/>
              <a:t>Patents </a:t>
            </a:r>
            <a:r>
              <a:rPr lang="en-US" sz="2200" dirty="0"/>
              <a:t>pending: </a:t>
            </a:r>
            <a:r>
              <a:rPr lang="en-US" sz="2200" dirty="0" smtClean="0"/>
              <a:t>2</a:t>
            </a:r>
            <a:endParaRPr lang="en-US" sz="2200" dirty="0"/>
          </a:p>
          <a:p>
            <a:r>
              <a:rPr lang="en-US" sz="2200" dirty="0" smtClean="0"/>
              <a:t>Journals under review: 2</a:t>
            </a:r>
            <a:endParaRPr lang="en-US" sz="2200" dirty="0"/>
          </a:p>
          <a:p>
            <a:pPr lvl="1"/>
            <a:r>
              <a:rPr lang="en-US" sz="2100" dirty="0"/>
              <a:t>TECS, TCAD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200" dirty="0" smtClean="0"/>
              <a:t>More papers planned: 3</a:t>
            </a:r>
          </a:p>
          <a:p>
            <a:pPr lvl="1"/>
            <a:r>
              <a:rPr lang="en-US" sz="2000" dirty="0" smtClean="0"/>
              <a:t>ASAP [2014], CODES+ISSS </a:t>
            </a:r>
            <a:r>
              <a:rPr lang="en-US" sz="2000" dirty="0"/>
              <a:t>[2014</a:t>
            </a:r>
            <a:r>
              <a:rPr lang="en-US" sz="2000" dirty="0" smtClean="0"/>
              <a:t>]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38748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sz="3600" dirty="0"/>
              <a:t>Compiler and Runtime Infrastructure</a:t>
            </a:r>
            <a:endParaRPr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15093" y="897028"/>
            <a:ext cx="8876507" cy="80666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Our infrastructure includes: </a:t>
            </a:r>
            <a:r>
              <a:rPr lang="en-US" altLang="zh-CN" i="1" dirty="0">
                <a:latin typeface="Arial" charset="0"/>
                <a:ea typeface="宋体" charset="-122"/>
              </a:rPr>
              <a:t>code overlay script generating tool, runtime library</a:t>
            </a:r>
            <a:r>
              <a:rPr lang="en-US" altLang="zh-CN" dirty="0">
                <a:latin typeface="Arial" charset="0"/>
                <a:ea typeface="宋体" charset="-122"/>
              </a:rPr>
              <a:t> and </a:t>
            </a:r>
            <a:r>
              <a:rPr lang="en-US" altLang="zh-CN" dirty="0" smtClean="0">
                <a:latin typeface="Arial" charset="0"/>
                <a:ea typeface="宋体" charset="-122"/>
              </a:rPr>
              <a:t>an </a:t>
            </a:r>
            <a:r>
              <a:rPr lang="en-US" altLang="zh-CN" i="1" dirty="0" smtClean="0">
                <a:latin typeface="Arial" charset="0"/>
                <a:ea typeface="宋体" charset="-122"/>
              </a:rPr>
              <a:t>optimized </a:t>
            </a:r>
            <a:r>
              <a:rPr lang="en-US" altLang="zh-CN" i="1" dirty="0">
                <a:latin typeface="Arial" charset="0"/>
                <a:ea typeface="宋体" charset="-122"/>
              </a:rPr>
              <a:t>SPE compiler</a:t>
            </a:r>
            <a:r>
              <a:rPr lang="en-US" altLang="zh-CN" dirty="0">
                <a:latin typeface="Arial" charset="0"/>
                <a:ea typeface="宋体" charset="-122"/>
              </a:rPr>
              <a:t>.</a:t>
            </a:r>
          </a:p>
          <a:p>
            <a:pPr lvl="1"/>
            <a:endParaRPr lang="zh-CN" alt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72363" y="2750829"/>
            <a:ext cx="781050" cy="471488"/>
          </a:xfrm>
          <a:prstGeom prst="rect">
            <a:avLst/>
          </a:prstGeom>
          <a:noFill/>
          <a:ln w="127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Linker 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Script</a:t>
            </a:r>
            <a:endParaRPr lang="zh-CN" alt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8326" y="1676400"/>
            <a:ext cx="1112837" cy="711200"/>
            <a:chOff x="951928" y="2801937"/>
            <a:chExt cx="1112837" cy="711200"/>
          </a:xfrm>
        </p:grpSpPr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>
              <a:off x="951928" y="2801937"/>
              <a:ext cx="1019175" cy="590550"/>
            </a:xfrm>
            <a:prstGeom prst="flowChartDocument">
              <a:avLst/>
            </a:prstGeom>
            <a:solidFill>
              <a:schemeClr val="accent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2287" tIns="41143" rIns="82287" bIns="41143"/>
            <a:lstStyle/>
            <a:p>
              <a:endParaRPr 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1013840" y="2857500"/>
              <a:ext cx="1050925" cy="655637"/>
            </a:xfrm>
            <a:prstGeom prst="flowChartDocument">
              <a:avLst/>
            </a:prstGeom>
            <a:solidFill>
              <a:schemeClr val="accent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en-US" sz="1400" b="1" i="1" dirty="0">
                  <a:solidFill>
                    <a:srgbClr val="000099"/>
                  </a:solidFill>
                  <a:latin typeface="Comic Sans MS" pitchFamily="66" charset="0"/>
                  <a:ea typeface="Arial Unicode MS" pitchFamily="34" charset="-122"/>
                  <a:cs typeface="Arial Unicode MS" pitchFamily="34" charset="-122"/>
                </a:rPr>
                <a:t>Runtime</a:t>
              </a:r>
            </a:p>
            <a:p>
              <a:pPr algn="ctr" eaLnBrk="0" hangingPunct="0">
                <a:defRPr/>
              </a:pPr>
              <a:r>
                <a:rPr lang="en-US" sz="1400" b="1" i="1" dirty="0">
                  <a:solidFill>
                    <a:srgbClr val="000099"/>
                  </a:solidFill>
                  <a:latin typeface="Comic Sans MS" pitchFamily="66" charset="0"/>
                  <a:ea typeface="Arial Unicode MS" pitchFamily="34" charset="-122"/>
                  <a:cs typeface="Arial Unicode MS" pitchFamily="34" charset="-122"/>
                </a:rPr>
                <a:t>Library</a:t>
              </a:r>
              <a:endParaRPr lang="en-US" sz="1200" b="1" i="1" dirty="0">
                <a:solidFill>
                  <a:srgbClr val="000099"/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0" name="Rounded Rectangle 5"/>
          <p:cNvSpPr/>
          <p:nvPr/>
        </p:nvSpPr>
        <p:spPr>
          <a:xfrm>
            <a:off x="2600701" y="1877704"/>
            <a:ext cx="1368425" cy="663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i="1" dirty="0">
                <a:solidFill>
                  <a:srgbClr val="C00000"/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Optimized SPE Compiler</a:t>
            </a:r>
          </a:p>
        </p:txBody>
      </p:sp>
      <p:sp>
        <p:nvSpPr>
          <p:cNvPr id="11" name="Right Arrow 6"/>
          <p:cNvSpPr/>
          <p:nvPr/>
        </p:nvSpPr>
        <p:spPr>
          <a:xfrm rot="1542350">
            <a:off x="2119688" y="1891992"/>
            <a:ext cx="479425" cy="44450"/>
          </a:xfrm>
          <a:prstGeom prst="rightArrow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Right Arrow 55"/>
          <p:cNvSpPr/>
          <p:nvPr/>
        </p:nvSpPr>
        <p:spPr>
          <a:xfrm rot="20028722">
            <a:off x="2124451" y="2507942"/>
            <a:ext cx="466725" cy="46037"/>
          </a:xfrm>
          <a:prstGeom prst="rightArrow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Right Arrow 56"/>
          <p:cNvSpPr/>
          <p:nvPr/>
        </p:nvSpPr>
        <p:spPr>
          <a:xfrm>
            <a:off x="4004051" y="2207904"/>
            <a:ext cx="252412" cy="46038"/>
          </a:xfrm>
          <a:prstGeom prst="rightArrow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Flowchart: Multidocument 57"/>
          <p:cNvSpPr/>
          <p:nvPr/>
        </p:nvSpPr>
        <p:spPr>
          <a:xfrm>
            <a:off x="4265988" y="1801504"/>
            <a:ext cx="1062038" cy="758825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SPE </a:t>
            </a:r>
          </a:p>
          <a:p>
            <a:pPr algn="ctr"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Objects</a:t>
            </a:r>
          </a:p>
        </p:txBody>
      </p:sp>
      <p:sp>
        <p:nvSpPr>
          <p:cNvPr id="15" name="Rounded Rectangle 58"/>
          <p:cNvSpPr/>
          <p:nvPr/>
        </p:nvSpPr>
        <p:spPr>
          <a:xfrm>
            <a:off x="2562601" y="2666692"/>
            <a:ext cx="1624012" cy="663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i="1" dirty="0">
                <a:solidFill>
                  <a:srgbClr val="C00000"/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Code Overlay Script Generating Tool</a:t>
            </a:r>
          </a:p>
        </p:txBody>
      </p:sp>
      <p:sp>
        <p:nvSpPr>
          <p:cNvPr id="16" name="Right Arrow 59"/>
          <p:cNvSpPr/>
          <p:nvPr/>
        </p:nvSpPr>
        <p:spPr>
          <a:xfrm>
            <a:off x="4219951" y="2960379"/>
            <a:ext cx="252412" cy="46038"/>
          </a:xfrm>
          <a:prstGeom prst="rightArrow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Right Arrow 62"/>
          <p:cNvSpPr/>
          <p:nvPr/>
        </p:nvSpPr>
        <p:spPr>
          <a:xfrm rot="2148224">
            <a:off x="5305801" y="2357129"/>
            <a:ext cx="519112" cy="46038"/>
          </a:xfrm>
          <a:prstGeom prst="rightArrow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Right Arrow 63"/>
          <p:cNvSpPr/>
          <p:nvPr/>
        </p:nvSpPr>
        <p:spPr>
          <a:xfrm rot="19783301">
            <a:off x="5261351" y="2790517"/>
            <a:ext cx="554037" cy="44450"/>
          </a:xfrm>
          <a:prstGeom prst="rightArrow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Rectangle 10"/>
          <p:cNvSpPr/>
          <p:nvPr/>
        </p:nvSpPr>
        <p:spPr>
          <a:xfrm>
            <a:off x="5790627" y="2415867"/>
            <a:ext cx="877203" cy="411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SPE Linker</a:t>
            </a:r>
          </a:p>
        </p:txBody>
      </p:sp>
      <p:sp>
        <p:nvSpPr>
          <p:cNvPr id="20" name="Snip Single Corner Rectangle 11"/>
          <p:cNvSpPr/>
          <p:nvPr/>
        </p:nvSpPr>
        <p:spPr>
          <a:xfrm>
            <a:off x="6962775" y="2390467"/>
            <a:ext cx="1266825" cy="503237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Executable</a:t>
            </a:r>
            <a:endParaRPr lang="zh-CN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Right Arrow 67"/>
          <p:cNvSpPr/>
          <p:nvPr/>
        </p:nvSpPr>
        <p:spPr>
          <a:xfrm>
            <a:off x="6695127" y="2620654"/>
            <a:ext cx="254000" cy="46038"/>
          </a:xfrm>
          <a:prstGeom prst="rightArrow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22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1718557"/>
              </p:ext>
            </p:extLst>
          </p:nvPr>
        </p:nvGraphicFramePr>
        <p:xfrm>
          <a:off x="798874" y="3516753"/>
          <a:ext cx="5229790" cy="277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9790"/>
              </a:tblGrid>
              <a:tr h="2932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Runtime Library API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</a:txBody>
                  <a:tcPr marL="91442" marR="91442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 smtClean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__</a:t>
                      </a:r>
                      <a:r>
                        <a:rPr lang="en-US" sz="1400" b="1" i="1" dirty="0" err="1" smtClean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ovly_load</a:t>
                      </a:r>
                      <a:r>
                        <a:rPr lang="en-US" sz="1400" b="1" i="1" dirty="0" smtClean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(char *</a:t>
                      </a:r>
                      <a:r>
                        <a:rPr lang="en-US" sz="1400" b="1" i="1" dirty="0" err="1" smtClean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funcName</a:t>
                      </a:r>
                      <a:r>
                        <a:rPr lang="en-US" sz="1400" b="1" i="1" dirty="0" smtClean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)</a:t>
                      </a:r>
                    </a:p>
                  </a:txBody>
                  <a:tcPr marL="91442" marR="91442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 smtClean="0"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void * _</a:t>
                      </a:r>
                      <a:r>
                        <a:rPr lang="en-US" sz="1400" b="1" i="1" dirty="0" err="1" smtClean="0"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malloc</a:t>
                      </a:r>
                      <a:r>
                        <a:rPr lang="en-US" sz="1400" b="1" i="1" dirty="0" smtClean="0"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</a:t>
                      </a:r>
                      <a:r>
                        <a:rPr lang="en-US" sz="1400" b="1" i="1" dirty="0" err="1" smtClean="0"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int</a:t>
                      </a:r>
                      <a:r>
                        <a:rPr lang="en-US" sz="1400" b="1" i="1" dirty="0" smtClean="0"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size);</a:t>
                      </a:r>
                    </a:p>
                  </a:txBody>
                  <a:tcPr marL="91442" marR="91442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78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1" dirty="0" smtClean="0"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void _free (void *</a:t>
                      </a:r>
                      <a:r>
                        <a:rPr lang="en-US" altLang="zh-CN" sz="1400" b="1" i="1" dirty="0" err="1" smtClean="0"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globalAddr</a:t>
                      </a:r>
                      <a:r>
                        <a:rPr lang="en-US" altLang="zh-CN" sz="1400" b="1" i="1" dirty="0" smtClean="0"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);</a:t>
                      </a:r>
                    </a:p>
                  </a:txBody>
                  <a:tcPr marL="91442" marR="91442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 smtClean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void _</a:t>
                      </a:r>
                      <a:r>
                        <a:rPr lang="en-US" sz="1400" b="1" i="1" dirty="0" err="1" smtClean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sstore</a:t>
                      </a:r>
                      <a:r>
                        <a:rPr lang="en-US" sz="1400" b="1" i="1" dirty="0" smtClean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();</a:t>
                      </a:r>
                    </a:p>
                  </a:txBody>
                  <a:tcPr marL="91442" marR="91442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58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 smtClean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void _</a:t>
                      </a:r>
                      <a:r>
                        <a:rPr lang="en-US" sz="1400" b="1" i="1" dirty="0" err="1" smtClean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sload</a:t>
                      </a:r>
                      <a:r>
                        <a:rPr lang="en-US" sz="1400" b="1" i="1" dirty="0" smtClean="0"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();</a:t>
                      </a:r>
                    </a:p>
                  </a:txBody>
                  <a:tcPr marL="91442" marR="91442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void * _g2l(void *</a:t>
                      </a:r>
                      <a:r>
                        <a:rPr kumimoji="0" lang="en-US" sz="1400" b="1" i="1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globalAddr</a:t>
                      </a:r>
                      <a:r>
                        <a:rPr kumimoji="0" lang="en-US" sz="1400" b="1" i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, </a:t>
                      </a:r>
                      <a:r>
                        <a:rPr kumimoji="0" lang="en-US" sz="1400" b="1" i="1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1" i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size, </a:t>
                      </a:r>
                      <a:r>
                        <a:rPr kumimoji="0" lang="en-US" sz="1400" b="1" i="1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1" i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1" i="1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wrFlag</a:t>
                      </a:r>
                      <a:r>
                        <a:rPr kumimoji="0" lang="en-US" sz="1400" b="1" i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);</a:t>
                      </a:r>
                    </a:p>
                  </a:txBody>
                  <a:tcPr marL="91442" marR="91442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24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void * _l2g(void *</a:t>
                      </a:r>
                      <a:r>
                        <a:rPr lang="en-US" sz="1400" b="1" i="1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localAddr</a:t>
                      </a:r>
                      <a:r>
                        <a:rPr lang="en-US" sz="1400" b="1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, </a:t>
                      </a:r>
                      <a:r>
                        <a:rPr lang="en-US" sz="1400" b="1" i="1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int</a:t>
                      </a:r>
                      <a:r>
                        <a:rPr lang="en-US" sz="1400" b="1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size, </a:t>
                      </a:r>
                      <a:r>
                        <a:rPr lang="en-US" sz="1400" b="1" i="1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int</a:t>
                      </a:r>
                      <a:r>
                        <a:rPr lang="en-US" sz="1400" b="1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</a:t>
                      </a:r>
                      <a:r>
                        <a:rPr lang="en-US" sz="1400" b="1" i="1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wrFlag</a:t>
                      </a:r>
                      <a:r>
                        <a:rPr lang="en-US" sz="1400" b="1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void _</a:t>
                      </a:r>
                      <a:r>
                        <a:rPr kumimoji="0" lang="en-US" altLang="zh-CN" sz="1400" b="1" i="1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wb</a:t>
                      </a:r>
                      <a:r>
                        <a:rPr kumimoji="0" lang="en-US" altLang="zh-CN" sz="1400" b="1" i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(void *</a:t>
                      </a:r>
                      <a:r>
                        <a:rPr kumimoji="0" lang="en-US" altLang="zh-CN" sz="1400" b="1" i="1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globalAddr</a:t>
                      </a:r>
                      <a:r>
                        <a:rPr kumimoji="0" lang="en-US" altLang="zh-CN" sz="1400" b="1" i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, void *</a:t>
                      </a:r>
                      <a:r>
                        <a:rPr kumimoji="0" lang="en-US" altLang="zh-CN" sz="1400" b="1" i="1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localAddr</a:t>
                      </a:r>
                      <a:r>
                        <a:rPr kumimoji="0" lang="en-US" altLang="zh-CN" sz="1400" b="1" i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, </a:t>
                      </a:r>
                      <a:r>
                        <a:rPr kumimoji="0" lang="en-US" altLang="zh-CN" sz="1400" b="1" i="1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int</a:t>
                      </a:r>
                      <a:r>
                        <a:rPr kumimoji="0" lang="en-US" altLang="zh-CN" sz="1400" b="1" i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size);</a:t>
                      </a:r>
                      <a:endParaRPr kumimoji="0" lang="en-US" sz="1400" b="1" i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</a:txBody>
                  <a:tcPr marL="91442" marR="91442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Flowchart: Multidocument 2"/>
          <p:cNvSpPr/>
          <p:nvPr/>
        </p:nvSpPr>
        <p:spPr>
          <a:xfrm>
            <a:off x="995993" y="2495242"/>
            <a:ext cx="1062037" cy="758825"/>
          </a:xfrm>
          <a:prstGeom prst="flowChartMultidocumen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SPE </a:t>
            </a:r>
          </a:p>
          <a:p>
            <a:pPr algn="ctr"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Source</a:t>
            </a:r>
          </a:p>
        </p:txBody>
      </p:sp>
      <p:sp>
        <p:nvSpPr>
          <p:cNvPr id="26" name="Right Arrow 6"/>
          <p:cNvSpPr/>
          <p:nvPr/>
        </p:nvSpPr>
        <p:spPr>
          <a:xfrm rot="1542350">
            <a:off x="2092320" y="2992765"/>
            <a:ext cx="479425" cy="44450"/>
          </a:xfrm>
          <a:prstGeom prst="rightArrow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6079876" y="4199104"/>
            <a:ext cx="223448" cy="6096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6084249" y="4834435"/>
            <a:ext cx="223448" cy="6096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6084249" y="5451144"/>
            <a:ext cx="223448" cy="824552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72349" y="431822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a typeface="Arial Unicode MS" pitchFamily="34" charset="-122"/>
              </a:rPr>
              <a:t>Heap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60474" y="4998975"/>
            <a:ext cx="169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a typeface="Arial Unicode MS" pitchFamily="34" charset="-122"/>
              </a:rPr>
              <a:t>Stack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60473" y="5664773"/>
            <a:ext cx="232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ea typeface="Arial Unicode MS" pitchFamily="34" charset="-122"/>
              </a:rPr>
              <a:t>Stack/heap pointer</a:t>
            </a:r>
            <a:endParaRPr lang="en-US" b="1" dirty="0">
              <a:solidFill>
                <a:schemeClr val="accent3">
                  <a:lumMod val="50000"/>
                </a:schemeClr>
              </a:solidFill>
              <a:ea typeface="Arial Unicode MS" pitchFamily="34" charset="-122"/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6114800" y="3878240"/>
            <a:ext cx="155372" cy="3048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73504" y="387255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 Unicode MS" pitchFamily="34" charset="-122"/>
              </a:rPr>
              <a:t>Code</a:t>
            </a:r>
            <a:endParaRPr lang="en-US" b="1" dirty="0">
              <a:solidFill>
                <a:srgbClr val="C00000"/>
              </a:solidFill>
              <a:ea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12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How to use SMM tool chain?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63304"/>
            <a:ext cx="8839200" cy="5285096"/>
          </a:xfrm>
        </p:spPr>
        <p:txBody>
          <a:bodyPr/>
          <a:lstStyle/>
          <a:p>
            <a:r>
              <a:rPr lang="en-US" dirty="0" smtClean="0"/>
              <a:t>Management function insertions are implemented with </a:t>
            </a:r>
            <a:r>
              <a:rPr lang="en-US" b="1" dirty="0" smtClean="0">
                <a:solidFill>
                  <a:srgbClr val="C00000"/>
                </a:solidFill>
              </a:rPr>
              <a:t>three</a:t>
            </a:r>
            <a:r>
              <a:rPr lang="en-US" dirty="0" smtClean="0"/>
              <a:t> different passes in the</a:t>
            </a:r>
            <a:r>
              <a:rPr lang="en-US" dirty="0"/>
              <a:t> </a:t>
            </a:r>
            <a:r>
              <a:rPr lang="en-US" b="1" dirty="0"/>
              <a:t>LLVM</a:t>
            </a:r>
            <a:r>
              <a:rPr lang="en-US" dirty="0"/>
              <a:t> </a:t>
            </a:r>
            <a:r>
              <a:rPr lang="en-US" dirty="0" smtClean="0"/>
              <a:t>compiler infrastructure</a:t>
            </a:r>
          </a:p>
          <a:p>
            <a:pPr lvl="1"/>
            <a:r>
              <a:rPr lang="en-US" dirty="0" smtClean="0"/>
              <a:t>-stack-</a:t>
            </a:r>
            <a:r>
              <a:rPr lang="en-US" dirty="0" err="1" smtClean="0"/>
              <a:t>mgmt</a:t>
            </a:r>
            <a:endParaRPr lang="en-US" dirty="0" smtClean="0"/>
          </a:p>
          <a:p>
            <a:pPr lvl="1"/>
            <a:r>
              <a:rPr lang="en-US" dirty="0" smtClean="0"/>
              <a:t>-code-</a:t>
            </a:r>
            <a:r>
              <a:rPr lang="en-US" dirty="0" err="1" smtClean="0"/>
              <a:t>mgmt</a:t>
            </a:r>
            <a:endParaRPr lang="en-US" dirty="0" smtClean="0"/>
          </a:p>
          <a:p>
            <a:pPr lvl="1"/>
            <a:r>
              <a:rPr lang="en-US" dirty="0" smtClean="0"/>
              <a:t>-heap-</a:t>
            </a:r>
            <a:r>
              <a:rPr lang="en-US" dirty="0" err="1" smtClean="0"/>
              <a:t>mgmt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Source code in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repository (requires permission)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clone </a:t>
            </a:r>
            <a:r>
              <a:rPr lang="en-US" dirty="0" smtClean="0">
                <a:hlinkClick r:id="rId2"/>
              </a:rPr>
              <a:t>git@deimos.eas.asu.edu</a:t>
            </a:r>
            <a:r>
              <a:rPr lang="en-US" dirty="0">
                <a:hlinkClick r:id="rId2"/>
              </a:rPr>
              <a:t>:/opt/</a:t>
            </a:r>
            <a:r>
              <a:rPr lang="en-US" dirty="0" err="1">
                <a:hlinkClick r:id="rId2"/>
              </a:rPr>
              <a:t>git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LLM_PRJ.git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 release planned very soon</a:t>
            </a:r>
          </a:p>
        </p:txBody>
      </p:sp>
    </p:spTree>
    <p:extLst>
      <p:ext uri="{BB962C8B-B14F-4D97-AF65-F5344CB8AC3E}">
        <p14:creationId xmlns:p14="http://schemas.microsoft.com/office/powerpoint/2010/main" xmlns="" val="15543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dirty="0" smtClean="0"/>
              <a:t>Regression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3200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Checks </a:t>
            </a:r>
            <a:r>
              <a:rPr lang="en-US" dirty="0"/>
              <a:t>out the </a:t>
            </a:r>
            <a:r>
              <a:rPr lang="en-US" dirty="0" smtClean="0"/>
              <a:t>code, and builds it</a:t>
            </a:r>
            <a:endParaRPr lang="en-US" dirty="0"/>
          </a:p>
          <a:p>
            <a:pPr lvl="1"/>
            <a:r>
              <a:rPr lang="en-US" dirty="0" err="1" smtClean="0"/>
              <a:t>llvm</a:t>
            </a:r>
            <a:r>
              <a:rPr lang="en-US" dirty="0" smtClean="0"/>
              <a:t>, gem5, benchmarks</a:t>
            </a:r>
          </a:p>
          <a:p>
            <a:r>
              <a:rPr lang="en-US" dirty="0" smtClean="0"/>
              <a:t>Runs </a:t>
            </a:r>
            <a:r>
              <a:rPr lang="en-US" dirty="0"/>
              <a:t>the compiler and simulator on several benchmarks, and then compare the results with the correct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Creates </a:t>
            </a:r>
            <a:r>
              <a:rPr lang="en-US" dirty="0"/>
              <a:t>a table of which benchmarks ran correctly, and which ones </a:t>
            </a:r>
            <a:r>
              <a:rPr lang="en-US" dirty="0" smtClean="0"/>
              <a:t>failed</a:t>
            </a:r>
            <a:endParaRPr lang="en-US" dirty="0"/>
          </a:p>
          <a:p>
            <a:pPr lvl="1"/>
            <a:r>
              <a:rPr lang="en-US" dirty="0"/>
              <a:t>This table will be emailed to all the </a:t>
            </a:r>
            <a:r>
              <a:rPr lang="en-US" dirty="0" smtClean="0"/>
              <a:t>developers</a:t>
            </a:r>
          </a:p>
          <a:p>
            <a:r>
              <a:rPr lang="en-US" dirty="0" smtClean="0"/>
              <a:t>Some examples of the email: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6432191"/>
              </p:ext>
            </p:extLst>
          </p:nvPr>
        </p:nvGraphicFramePr>
        <p:xfrm>
          <a:off x="685800" y="4876800"/>
          <a:ext cx="762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075"/>
                <a:gridCol w="1328258"/>
                <a:gridCol w="1607889"/>
                <a:gridCol w="1607889"/>
                <a:gridCol w="16078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Benchmark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(Y/N)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SPM size (KB)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(cycles)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Dijkstra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stack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Stringsearch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heap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0" y="4114800"/>
            <a:ext cx="85344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Courier New" pitchFamily="49" charset="0"/>
              <a:buChar char="o"/>
              <a:defRPr kumimoji="0"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 kumimoji="0" sz="26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itchFamily="2" charset="2"/>
              <a:buChar char="v"/>
              <a:defRPr kumimoji="0" sz="2400" kern="1200">
                <a:solidFill>
                  <a:srgbClr val="0066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spcAft>
                <a:spcPts val="0"/>
              </a:spcAft>
            </a:pPr>
            <a:r>
              <a:rPr lang="en-US" sz="1600" dirty="0" smtClean="0"/>
              <a:t>Checking out </a:t>
            </a:r>
            <a:r>
              <a:rPr lang="en-US" sz="1600" dirty="0" err="1" smtClean="0"/>
              <a:t>llvm</a:t>
            </a:r>
            <a:r>
              <a:rPr lang="en-US" sz="1600" dirty="0" smtClean="0"/>
              <a:t> and gem5 is failed, please check the connection to the server…</a:t>
            </a:r>
          </a:p>
          <a:p>
            <a:pPr lvl="2" fontAlgn="auto">
              <a:spcAft>
                <a:spcPts val="0"/>
              </a:spcAft>
            </a:pPr>
            <a:r>
              <a:rPr lang="en-US" sz="1600" dirty="0" smtClean="0"/>
              <a:t>Building </a:t>
            </a:r>
            <a:r>
              <a:rPr lang="en-US" sz="1600" dirty="0" err="1" smtClean="0"/>
              <a:t>llvm</a:t>
            </a:r>
            <a:r>
              <a:rPr lang="en-US" sz="1600" dirty="0" smtClean="0"/>
              <a:t> and gem5 is failed, please check it …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4212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71466" y="1577454"/>
            <a:ext cx="6343934" cy="4037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dirty="0" smtClean="0"/>
              <a:t>Our Contributions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981200" y="929640"/>
            <a:ext cx="6943724" cy="53894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Stack data</a:t>
            </a:r>
          </a:p>
          <a:p>
            <a:pPr lvl="1">
              <a:buFont typeface="Wingdings" charset="2"/>
              <a:buChar char=""/>
            </a:pPr>
            <a:r>
              <a:rPr lang="en-US" altLang="zh-CN" b="1" dirty="0">
                <a:solidFill>
                  <a:srgbClr val="C00000"/>
                </a:solidFill>
              </a:rPr>
              <a:t>[ASAP 2011]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Complete Stack </a:t>
            </a:r>
            <a:r>
              <a:rPr lang="en-US" altLang="zh-CN" dirty="0">
                <a:solidFill>
                  <a:srgbClr val="C00000"/>
                </a:solidFill>
              </a:rPr>
              <a:t>Data </a:t>
            </a:r>
            <a:r>
              <a:rPr lang="en-US" altLang="zh-CN" dirty="0" smtClean="0">
                <a:solidFill>
                  <a:srgbClr val="C00000"/>
                </a:solidFill>
              </a:rPr>
              <a:t>Management</a:t>
            </a:r>
          </a:p>
          <a:p>
            <a:pPr lvl="1">
              <a:buFont typeface="Wingdings" charset="2"/>
              <a:buChar char=""/>
            </a:pPr>
            <a:r>
              <a:rPr lang="en-US" altLang="zh-CN" b="1" dirty="0" smtClean="0">
                <a:solidFill>
                  <a:srgbClr val="C00000"/>
                </a:solidFill>
              </a:rPr>
              <a:t>[DAC 2013]</a:t>
            </a:r>
            <a:r>
              <a:rPr lang="en-US" altLang="zh-CN" dirty="0" smtClean="0">
                <a:solidFill>
                  <a:srgbClr val="C00000"/>
                </a:solidFill>
              </a:rPr>
              <a:t> Smart Stack Data Management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Heap data</a:t>
            </a:r>
          </a:p>
          <a:p>
            <a:pPr lvl="1"/>
            <a:r>
              <a:rPr lang="en-US" altLang="zh-CN" dirty="0" smtClean="0"/>
              <a:t>Conference papers:</a:t>
            </a:r>
            <a:endParaRPr lang="en-US" altLang="zh-CN" dirty="0"/>
          </a:p>
          <a:p>
            <a:pPr lvl="2"/>
            <a:r>
              <a:rPr lang="en-US" altLang="zh-CN" b="1" dirty="0" smtClean="0">
                <a:solidFill>
                  <a:srgbClr val="002060"/>
                </a:solidFill>
              </a:rPr>
              <a:t>[CODES+ISSS </a:t>
            </a:r>
            <a:r>
              <a:rPr lang="en-US" altLang="zh-CN" b="1" dirty="0">
                <a:solidFill>
                  <a:srgbClr val="002060"/>
                </a:solidFill>
              </a:rPr>
              <a:t>2010]</a:t>
            </a:r>
            <a:r>
              <a:rPr lang="en-US" altLang="zh-CN" dirty="0">
                <a:solidFill>
                  <a:srgbClr val="002060"/>
                </a:solidFill>
              </a:rPr>
              <a:t> Heap Data </a:t>
            </a:r>
            <a:r>
              <a:rPr lang="en-US" altLang="zh-CN" dirty="0" smtClean="0">
                <a:solidFill>
                  <a:srgbClr val="002060"/>
                </a:solidFill>
              </a:rPr>
              <a:t>Management</a:t>
            </a:r>
          </a:p>
          <a:p>
            <a:pPr lvl="2"/>
            <a:r>
              <a:rPr lang="en-US" altLang="zh-CN" b="1" dirty="0" smtClean="0">
                <a:solidFill>
                  <a:srgbClr val="002060"/>
                </a:solidFill>
              </a:rPr>
              <a:t>[CASES </a:t>
            </a:r>
            <a:r>
              <a:rPr lang="en-US" altLang="zh-CN" b="1" dirty="0">
                <a:solidFill>
                  <a:srgbClr val="002060"/>
                </a:solidFill>
              </a:rPr>
              <a:t>2011]</a:t>
            </a:r>
            <a:r>
              <a:rPr lang="en-US" altLang="zh-CN" dirty="0">
                <a:solidFill>
                  <a:srgbClr val="002060"/>
                </a:solidFill>
              </a:rPr>
              <a:t> Vector </a:t>
            </a:r>
            <a:r>
              <a:rPr lang="en-US" altLang="zh-CN" dirty="0" smtClean="0">
                <a:solidFill>
                  <a:srgbClr val="002060"/>
                </a:solidFill>
              </a:rPr>
              <a:t>Class</a:t>
            </a:r>
          </a:p>
          <a:p>
            <a:pPr lvl="2"/>
            <a:r>
              <a:rPr lang="en-US" altLang="zh-CN" b="1" dirty="0" smtClean="0">
                <a:solidFill>
                  <a:srgbClr val="002060"/>
                </a:solidFill>
              </a:rPr>
              <a:t>[DATE 2013</a:t>
            </a:r>
            <a:r>
              <a:rPr lang="en-US" altLang="zh-CN" b="1" dirty="0">
                <a:solidFill>
                  <a:srgbClr val="002060"/>
                </a:solidFill>
              </a:rPr>
              <a:t>]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Automatic and Efficient Heap Data Management</a:t>
            </a:r>
            <a:endParaRPr lang="en-US" altLang="zh-CN" dirty="0">
              <a:solidFill>
                <a:srgbClr val="002060"/>
              </a:solidFill>
            </a:endParaRPr>
          </a:p>
          <a:p>
            <a:pPr lvl="1"/>
            <a:r>
              <a:rPr lang="en-US" altLang="zh-CN" dirty="0"/>
              <a:t>Journal Articles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b="1" dirty="0" smtClean="0">
                <a:solidFill>
                  <a:srgbClr val="002060"/>
                </a:solidFill>
              </a:rPr>
              <a:t>[</a:t>
            </a:r>
            <a:r>
              <a:rPr lang="en-US" altLang="zh-CN" b="1" dirty="0">
                <a:solidFill>
                  <a:srgbClr val="002060"/>
                </a:solidFill>
              </a:rPr>
              <a:t>TECS]</a:t>
            </a:r>
            <a:r>
              <a:rPr lang="en-US" altLang="zh-CN" dirty="0">
                <a:solidFill>
                  <a:srgbClr val="002060"/>
                </a:solidFill>
              </a:rPr>
              <a:t> A Software-Only Scheme for Managing Heap </a:t>
            </a:r>
            <a:r>
              <a:rPr lang="en-US" altLang="zh-CN" dirty="0" smtClean="0">
                <a:solidFill>
                  <a:srgbClr val="002060"/>
                </a:solidFill>
              </a:rPr>
              <a:t>Data</a:t>
            </a:r>
          </a:p>
          <a:p>
            <a:r>
              <a:rPr lang="en-US" altLang="zh-CN" dirty="0" smtClean="0">
                <a:solidFill>
                  <a:srgbClr val="009900"/>
                </a:solidFill>
              </a:rPr>
              <a:t>Code </a:t>
            </a:r>
          </a:p>
          <a:p>
            <a:pPr lvl="1"/>
            <a:r>
              <a:rPr lang="en-US" altLang="zh-CN" b="1" dirty="0" smtClean="0">
                <a:solidFill>
                  <a:srgbClr val="009900"/>
                </a:solidFill>
              </a:rPr>
              <a:t>[</a:t>
            </a:r>
            <a:r>
              <a:rPr lang="en-US" altLang="zh-CN" b="1" dirty="0">
                <a:solidFill>
                  <a:srgbClr val="009900"/>
                </a:solidFill>
              </a:rPr>
              <a:t>ASAP 2010]</a:t>
            </a:r>
            <a:r>
              <a:rPr lang="en-US" altLang="zh-CN" dirty="0">
                <a:solidFill>
                  <a:srgbClr val="009900"/>
                </a:solidFill>
              </a:rPr>
              <a:t> Dynamic Code </a:t>
            </a:r>
            <a:r>
              <a:rPr lang="en-US" altLang="zh-CN" dirty="0" smtClean="0">
                <a:solidFill>
                  <a:srgbClr val="009900"/>
                </a:solidFill>
              </a:rPr>
              <a:t>Mapping</a:t>
            </a:r>
          </a:p>
          <a:p>
            <a:pPr lvl="1"/>
            <a:r>
              <a:rPr lang="en-US" altLang="zh-CN" b="1" dirty="0" smtClean="0">
                <a:solidFill>
                  <a:srgbClr val="009900"/>
                </a:solidFill>
              </a:rPr>
              <a:t>[CODES+ISSS 2013]</a:t>
            </a:r>
            <a:r>
              <a:rPr lang="en-US" altLang="zh-CN" dirty="0" smtClean="0">
                <a:solidFill>
                  <a:srgbClr val="00990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Efficient and Effective Code Management</a:t>
            </a:r>
            <a:endParaRPr lang="en-US" altLang="zh-CN" dirty="0">
              <a:solidFill>
                <a:srgbClr val="0099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1066801"/>
            <a:ext cx="1600200" cy="914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Stack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1981200"/>
            <a:ext cx="1600200" cy="2895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Heap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" y="4876800"/>
            <a:ext cx="16002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Global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600" y="5257800"/>
            <a:ext cx="1600200" cy="9144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Code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059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9298"/>
          </a:xfrm>
        </p:spPr>
        <p:txBody>
          <a:bodyPr/>
          <a:lstStyle/>
          <a:p>
            <a:r>
              <a:rPr lang="en-US" sz="4100" dirty="0" smtClean="0"/>
              <a:t>Circular Stack Data Management</a:t>
            </a:r>
            <a:endParaRPr lang="en-US" sz="4100" dirty="0"/>
          </a:p>
        </p:txBody>
      </p:sp>
      <p:sp>
        <p:nvSpPr>
          <p:cNvPr id="3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7928882"/>
              </p:ext>
            </p:extLst>
          </p:nvPr>
        </p:nvGraphicFramePr>
        <p:xfrm>
          <a:off x="381000" y="3352800"/>
          <a:ext cx="2438400" cy="238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3664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Frame</a:t>
                      </a:r>
                      <a:r>
                        <a:rPr lang="en-US" baseline="0" dirty="0" smtClean="0"/>
                        <a:t> Size (bytes)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04800" y="936008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14400" y="1496704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10" name="Oval 9"/>
          <p:cNvSpPr/>
          <p:nvPr/>
        </p:nvSpPr>
        <p:spPr>
          <a:xfrm>
            <a:off x="1453488" y="2032376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F3</a:t>
            </a:r>
          </a:p>
        </p:txBody>
      </p:sp>
      <p:sp>
        <p:nvSpPr>
          <p:cNvPr id="11" name="Oval 10"/>
          <p:cNvSpPr/>
          <p:nvPr/>
        </p:nvSpPr>
        <p:spPr>
          <a:xfrm>
            <a:off x="1981200" y="2563504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F4</a:t>
            </a:r>
          </a:p>
        </p:txBody>
      </p:sp>
      <p:cxnSp>
        <p:nvCxnSpPr>
          <p:cNvPr id="12" name="Straight Arrow Connector 11"/>
          <p:cNvCxnSpPr>
            <a:stCxn id="8" idx="6"/>
            <a:endCxn id="9" idx="0"/>
          </p:cNvCxnSpPr>
          <p:nvPr/>
        </p:nvCxnSpPr>
        <p:spPr>
          <a:xfrm>
            <a:off x="914400" y="1240808"/>
            <a:ext cx="304800" cy="255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10" idx="0"/>
          </p:cNvCxnSpPr>
          <p:nvPr/>
        </p:nvCxnSpPr>
        <p:spPr>
          <a:xfrm>
            <a:off x="1524000" y="1801504"/>
            <a:ext cx="234288" cy="230872"/>
          </a:xfrm>
          <a:prstGeom prst="straightConnector1">
            <a:avLst/>
          </a:prstGeom>
          <a:ln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11" idx="0"/>
          </p:cNvCxnSpPr>
          <p:nvPr/>
        </p:nvCxnSpPr>
        <p:spPr>
          <a:xfrm>
            <a:off x="2063088" y="2337176"/>
            <a:ext cx="222912" cy="226328"/>
          </a:xfrm>
          <a:prstGeom prst="straightConnector1">
            <a:avLst/>
          </a:prstGeom>
          <a:ln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8200" y="1809690"/>
            <a:ext cx="3897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ea typeface="+mj-ea"/>
              </a:rPr>
              <a:t>Local Memory Size = 128 bytes</a:t>
            </a:r>
          </a:p>
        </p:txBody>
      </p:sp>
      <p:cxnSp>
        <p:nvCxnSpPr>
          <p:cNvPr id="31" name="Straight Arrow Connector 30"/>
          <p:cNvCxnSpPr>
            <a:stCxn id="8" idx="6"/>
            <a:endCxn id="9" idx="0"/>
          </p:cNvCxnSpPr>
          <p:nvPr/>
        </p:nvCxnSpPr>
        <p:spPr>
          <a:xfrm>
            <a:off x="914400" y="1240808"/>
            <a:ext cx="304800" cy="255896"/>
          </a:xfrm>
          <a:prstGeom prst="straightConnector1">
            <a:avLst/>
          </a:prstGeom>
          <a:ln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49571" y="5800725"/>
            <a:ext cx="1827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ea typeface="+mj-ea"/>
              </a:rPr>
              <a:t>Local Memory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24072" y="5800725"/>
            <a:ext cx="1952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ea typeface="+mj-ea"/>
              </a:rPr>
              <a:t>Global Memory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439598" y="2876550"/>
            <a:ext cx="9906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439598" y="2876550"/>
            <a:ext cx="990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39598" y="3486150"/>
            <a:ext cx="990600" cy="83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39598" y="4324350"/>
            <a:ext cx="990600" cy="1371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15998" y="32575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15998" y="4095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39798" y="53911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877998" y="2876550"/>
            <a:ext cx="9906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677598" y="2495550"/>
            <a:ext cx="685800" cy="382588"/>
            <a:chOff x="3124200" y="1981200"/>
            <a:chExt cx="685800" cy="38258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429000" y="2362200"/>
              <a:ext cx="381000" cy="1588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</a:schemeClr>
              </a:solidFill>
              <a:headEnd type="none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124200" y="1981200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Old</a:t>
              </a:r>
              <a:endParaRPr lang="en-US" i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06398" y="2495550"/>
            <a:ext cx="644843" cy="382588"/>
            <a:chOff x="3429000" y="1981200"/>
            <a:chExt cx="644843" cy="382588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429000" y="2362200"/>
              <a:ext cx="381000" cy="1588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</a:schemeClr>
              </a:solidFill>
              <a:headEnd type="triangle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581400" y="198120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SP</a:t>
              </a:r>
              <a:endParaRPr lang="en-US" i="1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3314700" y="904875"/>
            <a:ext cx="9906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15050" y="3714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54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7944798" y="2495550"/>
            <a:ext cx="1242462" cy="382588"/>
            <a:chOff x="3429000" y="1981200"/>
            <a:chExt cx="1242462" cy="38258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429000" y="2362200"/>
              <a:ext cx="381000" cy="1588"/>
            </a:xfrm>
            <a:prstGeom prst="straightConnector1">
              <a:avLst/>
            </a:prstGeom>
            <a:ln w="47625">
              <a:solidFill>
                <a:schemeClr val="tx1">
                  <a:lumMod val="85000"/>
                </a:schemeClr>
              </a:solidFill>
              <a:headEnd type="triangle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448050" y="19812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Global SP</a:t>
              </a:r>
              <a:endParaRPr lang="en-US" i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164608" y="6379192"/>
            <a:ext cx="66493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9362">
              <a:spcBef>
                <a:spcPct val="20000"/>
              </a:spcBef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 sz="1200" dirty="0"/>
              <a:t> </a:t>
            </a:r>
            <a:r>
              <a:rPr lang="en-US" sz="1200" b="1" dirty="0"/>
              <a:t>[ASAP 2011]</a:t>
            </a:r>
            <a:r>
              <a:rPr lang="en-US" sz="1200" dirty="0"/>
              <a:t> Stack Data Management for Limited Local Memory (LLM) </a:t>
            </a:r>
            <a:r>
              <a:rPr lang="en-US" sz="1200" dirty="0" smtClean="0"/>
              <a:t>Multi-core Processors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4565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277 L 0 0.0916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9027 L 0 0.2122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8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21092 L -2.77778E-7 0.41074 " pathEditMode="relative" ptsTypes="AA">
                                      <p:cBhvr>
                                        <p:cTn id="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67 0 " pathEditMode="relative" ptsTypes="AA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7.91859E-6 L -6.66667E-6 0.08881 " pathEditMode="relative" ptsTypes="AA">
                                      <p:cBhvr>
                                        <p:cTn id="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-4.44444E-6 L 0.26666 -4.44444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0.08881 L 5.27778E-6 0.21092 " pathEditMode="relative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014E-8 L 0.12257 0.2830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14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41073 L 0.00105 0.1720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11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96762E-6 L -3.33333E-6 0.0888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8881 L -0.00261 0.2164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How to manage stack data?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51054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Keep the active portion of the stack on the local memory</a:t>
            </a:r>
          </a:p>
          <a:p>
            <a:r>
              <a:rPr lang="en-US" sz="2400" dirty="0"/>
              <a:t>Granularity of stack frames is chosen to minimize management overhead</a:t>
            </a:r>
          </a:p>
          <a:p>
            <a:r>
              <a:rPr lang="en-US" sz="2400" dirty="0"/>
              <a:t>It is a dynamic software technique</a:t>
            </a:r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</a:rPr>
              <a:t>fci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func_stack_size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zh-CN" sz="1600" dirty="0"/>
              <a:t>Check for available space in local memory</a:t>
            </a:r>
          </a:p>
          <a:p>
            <a:pPr lvl="2"/>
            <a:r>
              <a:rPr lang="en-US" altLang="zh-CN" sz="1600" dirty="0"/>
              <a:t>Move old frame(s) to global memory if needed</a:t>
            </a:r>
          </a:p>
          <a:p>
            <a:pPr lvl="1"/>
            <a:r>
              <a:rPr lang="en-US" altLang="zh-CN" sz="2000" b="1" dirty="0" err="1" smtClean="0">
                <a:solidFill>
                  <a:srgbClr val="FF0000"/>
                </a:solidFill>
              </a:rPr>
              <a:t>fco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func_stack_size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2"/>
            <a:r>
              <a:rPr lang="en-US" altLang="zh-CN" sz="1600" dirty="0"/>
              <a:t>Check if the caller frame exists in local memory!</a:t>
            </a:r>
          </a:p>
          <a:p>
            <a:pPr lvl="2"/>
            <a:r>
              <a:rPr lang="en-US" altLang="zh-CN" sz="1600" dirty="0"/>
              <a:t>Fetch from global memory, if it is </a:t>
            </a:r>
            <a:r>
              <a:rPr lang="en-US" altLang="zh-CN" sz="1600" dirty="0" smtClean="0"/>
              <a:t>absent</a:t>
            </a:r>
            <a:endParaRPr lang="en-US" altLang="zh-CN" sz="16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247569" y="1521093"/>
            <a:ext cx="1142999" cy="24951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F1() {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</a:rPr>
              <a:t> 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</a:rPr>
              <a:t> 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</a:t>
            </a:r>
            <a:endParaRPr lang="en-US" sz="1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</a:rPr>
              <a:t>  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F2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F2() 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</a:t>
            </a:r>
            <a:endParaRPr lang="en-US" sz="1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F3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F3() 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</a:t>
            </a:r>
            <a:endParaRPr lang="en-US" sz="1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j=30;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182951" y="1232848"/>
            <a:ext cx="1656249" cy="30491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F1() {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a,b;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fci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(F2);      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</a:rPr>
              <a:t>  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F2();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fco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(F1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F2()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fci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(F3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F3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endParaRPr lang="en-US" sz="1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fco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(F2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F3() {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2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j=30;</a:t>
            </a:r>
          </a:p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8" name="Striped Right Arrow 7"/>
          <p:cNvSpPr/>
          <p:nvPr/>
        </p:nvSpPr>
        <p:spPr>
          <a:xfrm>
            <a:off x="6451955" y="2540035"/>
            <a:ext cx="691535" cy="336008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53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l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altLang="zh-CN" dirty="0" smtClean="0">
                <a:ea typeface="宋体" pitchFamily="2" charset="-122"/>
              </a:rPr>
              <a:t>Experimental Setup</a:t>
            </a:r>
          </a:p>
        </p:txBody>
      </p:sp>
      <p:pic>
        <p:nvPicPr>
          <p:cNvPr id="31747" name="Picture 5" descr="http://1.bp.blogspot.com/_vAMjUYZBhms/SeDetiEsgEI/AAAAAAAAB8U/jIr2ilEdvEE/s400/Playstation_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8298" y="838200"/>
            <a:ext cx="175710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619AA-CE10-4BC2-8453-91E34FB84A70}" type="datetime1">
              <a:rPr lang="zh-CN" altLang="en-US" smtClean="0"/>
              <a:pPr>
                <a:defRPr/>
              </a:pPr>
              <a:t>2014/3/7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95701" y="990600"/>
            <a:ext cx="6862597" cy="342909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Sony PlayStation 3 running a Fedora Core 9 Linux </a:t>
            </a:r>
            <a:endParaRPr lang="en-US" dirty="0" smtClean="0"/>
          </a:p>
          <a:p>
            <a:pPr lvl="1"/>
            <a:r>
              <a:rPr lang="en-US" altLang="zh-CN" dirty="0"/>
              <a:t>Only 6 SPEs </a:t>
            </a:r>
            <a:r>
              <a:rPr lang="en-US" altLang="zh-CN" dirty="0" smtClean="0"/>
              <a:t>available</a:t>
            </a:r>
            <a:endParaRPr lang="en-US" dirty="0" smtClean="0"/>
          </a:p>
          <a:p>
            <a:pPr marL="0" indent="0">
              <a:buNone/>
              <a:defRPr/>
            </a:pPr>
            <a:endParaRPr lang="en-US" altLang="zh-CN" sz="2000" dirty="0">
              <a:latin typeface="Candara" pitchFamily="34" charset="0"/>
            </a:endParaRPr>
          </a:p>
          <a:p>
            <a:pPr>
              <a:defRPr/>
            </a:pPr>
            <a:r>
              <a:rPr lang="en-US" altLang="zh-CN" dirty="0" err="1"/>
              <a:t>MiBench</a:t>
            </a:r>
            <a:r>
              <a:rPr lang="en-US" altLang="zh-CN" dirty="0"/>
              <a:t> Benchmark Suite and some other applications</a:t>
            </a:r>
          </a:p>
          <a:p>
            <a:pPr marL="68580">
              <a:buFont typeface="Wingdings 3"/>
              <a:buChar char=""/>
              <a:defRPr/>
            </a:pPr>
            <a:endParaRPr lang="en-US" altLang="zh-CN" sz="2000" dirty="0">
              <a:latin typeface="Candara" pitchFamily="34" charset="0"/>
            </a:endParaRPr>
          </a:p>
          <a:p>
            <a:pPr>
              <a:defRPr/>
            </a:pPr>
            <a:r>
              <a:rPr lang="en-US" altLang="zh-CN" dirty="0"/>
              <a:t>Runtimes are measured with </a:t>
            </a:r>
            <a:r>
              <a:rPr lang="en-US" altLang="zh-CN" dirty="0" err="1">
                <a:solidFill>
                  <a:srgbClr val="FF0000"/>
                </a:solidFill>
              </a:rPr>
              <a:t>spu_decrementer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en-US" altLang="zh-CN" dirty="0"/>
              <a:t> for SPE and 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en-US" altLang="zh-CN" dirty="0" err="1">
                <a:solidFill>
                  <a:srgbClr val="FF0000"/>
                </a:solidFill>
              </a:rPr>
              <a:t>mftb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/>
              <a:t>for the PPE provided with IBM Cell SDK 3.1</a:t>
            </a:r>
          </a:p>
        </p:txBody>
      </p:sp>
    </p:spTree>
    <p:extLst>
      <p:ext uri="{BB962C8B-B14F-4D97-AF65-F5344CB8AC3E}">
        <p14:creationId xmlns:p14="http://schemas.microsoft.com/office/powerpoint/2010/main" xmlns="" val="41048189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199"/>
          </a:xfrm>
        </p:spPr>
        <p:txBody>
          <a:bodyPr/>
          <a:lstStyle/>
          <a:p>
            <a:pPr eaLnBrk="1" hangingPunct="1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400" kern="1200" dirty="0" smtClean="0">
                <a:ea typeface="+mn-ea"/>
              </a:rPr>
              <a:t>Results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752600" y="5380037"/>
            <a:ext cx="54102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Enable execution for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arbitrary stack 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sizes</a:t>
            </a:r>
          </a:p>
          <a:p>
            <a:pPr eaLnBrk="1" hangingPunct="1"/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But quite high overheads!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xmlns="" val="1352454697"/>
              </p:ext>
            </p:extLst>
          </p:nvPr>
        </p:nvGraphicFramePr>
        <p:xfrm>
          <a:off x="838200" y="1295400"/>
          <a:ext cx="6936440" cy="4146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172200" y="3581400"/>
            <a:ext cx="2590800" cy="685800"/>
          </a:xfrm>
          <a:prstGeom prst="wedgeRoundRectCallout">
            <a:avLst>
              <a:gd name="adj1" fmla="val 3990"/>
              <a:gd name="adj2" fmla="val -34665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cs typeface="DejaVu Sans" charset="0"/>
              </a:rPr>
              <a:t>Our </a:t>
            </a:r>
            <a:r>
              <a:rPr lang="en-US" dirty="0" smtClean="0">
                <a:cs typeface="DejaVu Sans" charset="0"/>
              </a:rPr>
              <a:t>technique </a:t>
            </a:r>
            <a:r>
              <a:rPr lang="en-US" dirty="0">
                <a:cs typeface="DejaVu Sans" charset="0"/>
              </a:rPr>
              <a:t>works for </a:t>
            </a:r>
            <a:r>
              <a:rPr lang="en-US" dirty="0" smtClean="0">
                <a:cs typeface="DejaVu Sans" charset="0"/>
              </a:rPr>
              <a:t>arbitrary stack size.</a:t>
            </a:r>
            <a:endParaRPr lang="en-US" dirty="0">
              <a:cs typeface="DejaVu Sans" charset="0"/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152400" y="990600"/>
            <a:ext cx="3581400" cy="1219200"/>
          </a:xfrm>
          <a:prstGeom prst="wedgeRoundRectCallout">
            <a:avLst>
              <a:gd name="adj1" fmla="val 80446"/>
              <a:gd name="adj2" fmla="val 19977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cs typeface="DejaVu Sans" charset="0"/>
              </a:rPr>
              <a:t>Without management the program </a:t>
            </a:r>
            <a:r>
              <a:rPr lang="en-US" dirty="0" smtClean="0">
                <a:cs typeface="DejaVu Sans" charset="0"/>
              </a:rPr>
              <a:t>crashes! </a:t>
            </a:r>
            <a:r>
              <a:rPr lang="en-US" dirty="0">
                <a:cs typeface="DejaVu Sans" charset="0"/>
              </a:rPr>
              <a:t>T</a:t>
            </a:r>
            <a:r>
              <a:rPr lang="en-US" dirty="0" smtClean="0">
                <a:cs typeface="DejaVu Sans" charset="0"/>
              </a:rPr>
              <a:t>here </a:t>
            </a:r>
            <a:r>
              <a:rPr lang="en-US" dirty="0">
                <a:cs typeface="DejaVu Sans" charset="0"/>
              </a:rPr>
              <a:t>is no space left in local memory for the stack.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477000" y="123668"/>
            <a:ext cx="2590800" cy="1171732"/>
          </a:xfrm>
          <a:prstGeom prst="rect">
            <a:avLst/>
          </a:prstGeom>
          <a:ln w="38100" cmpd="sng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int    </a:t>
            </a:r>
            <a:r>
              <a:rPr lang="en-US" sz="1400" b="1" dirty="0" err="1">
                <a:solidFill>
                  <a:srgbClr val="000000"/>
                </a:solidFill>
                <a:latin typeface="Century Gothic" pitchFamily="34" charset="0"/>
                <a:ea typeface="+mn-ea"/>
              </a:rPr>
              <a:t>rcount</a:t>
            </a:r>
            <a:r>
              <a:rPr lang="en-US" sz="1400" b="1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(int n)</a:t>
            </a:r>
          </a:p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{</a:t>
            </a:r>
          </a:p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	if (n==0) return 0;</a:t>
            </a:r>
          </a:p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	return </a:t>
            </a:r>
            <a:r>
              <a:rPr lang="en-US" sz="1400" b="1" dirty="0" err="1">
                <a:solidFill>
                  <a:srgbClr val="000000"/>
                </a:solidFill>
                <a:latin typeface="Century Gothic" pitchFamily="34" charset="0"/>
                <a:ea typeface="+mn-ea"/>
              </a:rPr>
              <a:t>rcount</a:t>
            </a:r>
            <a:r>
              <a:rPr lang="en-US" sz="1400" b="1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(n-1) + 1;</a:t>
            </a:r>
          </a:p>
          <a:p>
            <a:pP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400" b="1" dirty="0">
                <a:solidFill>
                  <a:srgbClr val="000000"/>
                </a:solidFill>
                <a:latin typeface="Century Gothic" pitchFamily="34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157402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dirty="0"/>
              <a:t>Optimize Stack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753475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Opportunities to reduce repeated API calls by consolidation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2" y="2819400"/>
            <a:ext cx="1676399" cy="1295400"/>
          </a:xfrm>
          <a:prstGeom prst="rect">
            <a:avLst/>
          </a:prstGeom>
          <a:noFill/>
          <a:ln>
            <a:solidFill>
              <a:srgbClr val="663300"/>
            </a:solidFill>
            <a:prstDash val="dash"/>
          </a:ln>
        </p:spPr>
        <p:txBody>
          <a:bodyPr wrap="square" rtlCol="0">
            <a:norm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fci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(F1);</a:t>
            </a:r>
          </a:p>
          <a:p>
            <a:r>
              <a:rPr lang="en-US" sz="1200" b="1" dirty="0" smtClean="0">
                <a:latin typeface="Courier" pitchFamily="49" charset="0"/>
              </a:rPr>
              <a:t>F1();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fco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(F0);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fci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(F2);</a:t>
            </a:r>
          </a:p>
          <a:p>
            <a:r>
              <a:rPr lang="en-US" sz="1200" b="1" dirty="0" smtClean="0">
                <a:latin typeface="Courier" pitchFamily="49" charset="0"/>
              </a:rPr>
              <a:t>F2();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fco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(F0);</a:t>
            </a:r>
          </a:p>
          <a:p>
            <a:endParaRPr lang="en-US" sz="1200" b="1" dirty="0">
              <a:latin typeface="Couri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4252" y="2895600"/>
            <a:ext cx="1504949" cy="1371600"/>
          </a:xfrm>
          <a:prstGeom prst="rect">
            <a:avLst/>
          </a:prstGeom>
          <a:noFill/>
          <a:ln>
            <a:solidFill>
              <a:srgbClr val="663300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fci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(F1);</a:t>
            </a:r>
          </a:p>
          <a:p>
            <a:r>
              <a:rPr lang="en-US" sz="1200" b="1" dirty="0" smtClean="0">
                <a:latin typeface="Courier" pitchFamily="49" charset="0"/>
              </a:rPr>
              <a:t>F1(){</a:t>
            </a:r>
          </a:p>
          <a:p>
            <a:r>
              <a:rPr lang="en-US" sz="1200" b="1" dirty="0" smtClean="0"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fci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(F2);</a:t>
            </a:r>
          </a:p>
          <a:p>
            <a:r>
              <a:rPr lang="en-US" sz="1200" b="1" dirty="0" smtClean="0">
                <a:latin typeface="Courier" pitchFamily="49" charset="0"/>
              </a:rPr>
              <a:t>    F2();</a:t>
            </a:r>
          </a:p>
          <a:p>
            <a:r>
              <a:rPr lang="en-US" sz="1200" b="1" dirty="0" smtClean="0"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fco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(F1);</a:t>
            </a:r>
          </a:p>
          <a:p>
            <a:r>
              <a:rPr lang="en-US" sz="1200" b="1" dirty="0" smtClean="0">
                <a:latin typeface="Courier" pitchFamily="49" charset="0"/>
              </a:rPr>
              <a:t>}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fco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(F0);</a:t>
            </a:r>
          </a:p>
          <a:p>
            <a:endParaRPr lang="en-US" sz="1200" b="1" dirty="0">
              <a:latin typeface="Couri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688" y="5479165"/>
            <a:ext cx="1811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Sequential Calls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81401" y="5486400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Nested Call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72201" y="2895600"/>
            <a:ext cx="2133599" cy="990600"/>
          </a:xfrm>
          <a:prstGeom prst="rect">
            <a:avLst/>
          </a:prstGeom>
          <a:noFill/>
          <a:ln>
            <a:solidFill>
              <a:srgbClr val="663300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sz="1200" b="1" dirty="0" smtClean="0">
                <a:latin typeface="Courier" pitchFamily="49" charset="0"/>
              </a:rPr>
              <a:t>while(&lt;condition&gt;){</a:t>
            </a:r>
          </a:p>
          <a:p>
            <a:r>
              <a:rPr lang="en-US" sz="1200" b="1" dirty="0" smtClean="0"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fci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(F1);</a:t>
            </a:r>
          </a:p>
          <a:p>
            <a:r>
              <a:rPr lang="en-US" sz="1200" b="1" dirty="0" smtClean="0">
                <a:latin typeface="Courier" pitchFamily="49" charset="0"/>
              </a:rPr>
              <a:t>    F1();</a:t>
            </a:r>
          </a:p>
          <a:p>
            <a:r>
              <a:rPr lang="en-US" sz="1200" b="1" dirty="0" smtClean="0">
                <a:latin typeface="Courier" pitchFamily="49" charset="0"/>
              </a:rPr>
              <a:t>    </a:t>
            </a:r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fco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(F0);</a:t>
            </a:r>
          </a:p>
          <a:p>
            <a:r>
              <a:rPr lang="en-US" sz="1200" b="1" dirty="0" smtClean="0">
                <a:latin typeface="Courier" pitchFamily="49" charset="0"/>
              </a:rPr>
              <a:t>}</a:t>
            </a:r>
            <a:endParaRPr lang="en-US" sz="1200" b="1" dirty="0">
              <a:latin typeface="Couri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5976" y="5111858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Call in loop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1" y="4267199"/>
            <a:ext cx="1676400" cy="1143001"/>
          </a:xfrm>
          <a:prstGeom prst="rect">
            <a:avLst/>
          </a:prstGeom>
          <a:noFill/>
          <a:ln>
            <a:solidFill>
              <a:srgbClr val="6633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fci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(max(F1,F2));</a:t>
            </a:r>
          </a:p>
          <a:p>
            <a:r>
              <a:rPr lang="en-US" sz="1200" b="1" dirty="0" smtClean="0">
                <a:latin typeface="Courier" pitchFamily="49" charset="0"/>
              </a:rPr>
              <a:t>F1();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ourier" pitchFamily="49" charset="0"/>
              </a:rPr>
              <a:t>fco</a:t>
            </a:r>
            <a:r>
              <a:rPr lang="en-US" sz="1200" b="1" dirty="0">
                <a:solidFill>
                  <a:srgbClr val="FF0000"/>
                </a:solidFill>
                <a:latin typeface="Courier" pitchFamily="49" charset="0"/>
              </a:rPr>
              <a:t>(F0);</a:t>
            </a:r>
          </a:p>
          <a:p>
            <a:endParaRPr lang="en-US" sz="1200" b="1" dirty="0" smtClean="0">
              <a:latin typeface="Courier" pitchFamily="49" charset="0"/>
            </a:endParaRPr>
          </a:p>
          <a:p>
            <a:r>
              <a:rPr lang="en-US" sz="1200" b="1" dirty="0" smtClean="0">
                <a:latin typeface="Courier" pitchFamily="49" charset="0"/>
              </a:rPr>
              <a:t>F2();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fco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(F0);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4252" y="4419600"/>
            <a:ext cx="1504949" cy="990600"/>
          </a:xfrm>
          <a:prstGeom prst="rect">
            <a:avLst/>
          </a:prstGeom>
          <a:noFill/>
          <a:ln>
            <a:solidFill>
              <a:srgbClr val="663300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fci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(F1+F2);</a:t>
            </a:r>
          </a:p>
          <a:p>
            <a:r>
              <a:rPr lang="en-US" sz="1200" b="1" dirty="0" smtClean="0">
                <a:latin typeface="Courier" pitchFamily="49" charset="0"/>
              </a:rPr>
              <a:t>F1(){    </a:t>
            </a:r>
          </a:p>
          <a:p>
            <a:r>
              <a:rPr lang="en-US" sz="1200" b="1" dirty="0" smtClean="0">
                <a:latin typeface="Courier" pitchFamily="49" charset="0"/>
              </a:rPr>
              <a:t>    F2();</a:t>
            </a:r>
          </a:p>
          <a:p>
            <a:r>
              <a:rPr lang="en-US" sz="1200" b="1" dirty="0" smtClean="0">
                <a:latin typeface="Courier" pitchFamily="49" charset="0"/>
              </a:rPr>
              <a:t>}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fco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(F0);</a:t>
            </a:r>
            <a:endParaRPr lang="en-US" sz="1200" b="1" dirty="0">
              <a:solidFill>
                <a:srgbClr val="FF0000"/>
              </a:solidFill>
              <a:latin typeface="Courier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1" y="4038600"/>
            <a:ext cx="2133599" cy="990600"/>
          </a:xfrm>
          <a:prstGeom prst="rect">
            <a:avLst/>
          </a:prstGeom>
          <a:noFill/>
          <a:ln>
            <a:solidFill>
              <a:srgbClr val="663300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fci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(F1);</a:t>
            </a:r>
          </a:p>
          <a:p>
            <a:r>
              <a:rPr lang="en-US" sz="1200" b="1" dirty="0" smtClean="0">
                <a:latin typeface="Courier" pitchFamily="49" charset="0"/>
              </a:rPr>
              <a:t>while(&lt;condition&gt;){    </a:t>
            </a:r>
          </a:p>
          <a:p>
            <a:r>
              <a:rPr lang="en-US" sz="1200" b="1" dirty="0" smtClean="0">
                <a:latin typeface="Courier" pitchFamily="49" charset="0"/>
              </a:rPr>
              <a:t>    F1();</a:t>
            </a:r>
          </a:p>
          <a:p>
            <a:r>
              <a:rPr lang="en-US" sz="1200" b="1" dirty="0" smtClean="0">
                <a:latin typeface="Courier" pitchFamily="49" charset="0"/>
              </a:rPr>
              <a:t>}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ourier" pitchFamily="49" charset="0"/>
              </a:rPr>
              <a:t>fco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(F0);</a:t>
            </a:r>
            <a:endParaRPr lang="en-US" sz="1200" b="1" dirty="0">
              <a:solidFill>
                <a:srgbClr val="FF0000"/>
              </a:solidFill>
              <a:latin typeface="Courier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2" y="2159458"/>
            <a:ext cx="1676400" cy="431342"/>
          </a:xfrm>
          <a:prstGeom prst="rect">
            <a:avLst/>
          </a:prstGeom>
          <a:noFill/>
          <a:ln>
            <a:solidFill>
              <a:srgbClr val="663300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sz="1200" b="1" dirty="0" smtClean="0">
                <a:latin typeface="Courier" pitchFamily="49" charset="0"/>
              </a:rPr>
              <a:t>F1();</a:t>
            </a:r>
          </a:p>
          <a:p>
            <a:r>
              <a:rPr lang="en-US" sz="1200" b="1" dirty="0" smtClean="0">
                <a:latin typeface="Courier" pitchFamily="49" charset="0"/>
              </a:rPr>
              <a:t>F2();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24252" y="2133600"/>
            <a:ext cx="1504949" cy="609600"/>
          </a:xfrm>
          <a:prstGeom prst="rect">
            <a:avLst/>
          </a:prstGeom>
          <a:noFill/>
          <a:ln>
            <a:solidFill>
              <a:srgbClr val="663300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sz="1200" b="1" dirty="0" smtClean="0">
                <a:latin typeface="Courier" pitchFamily="49" charset="0"/>
              </a:rPr>
              <a:t>F1(){</a:t>
            </a:r>
          </a:p>
          <a:p>
            <a:r>
              <a:rPr lang="en-US" sz="1200" b="1" dirty="0" smtClean="0">
                <a:latin typeface="Courier" pitchFamily="49" charset="0"/>
              </a:rPr>
              <a:t>    F2();</a:t>
            </a:r>
          </a:p>
          <a:p>
            <a:r>
              <a:rPr lang="en-US" sz="1200" b="1" dirty="0" smtClean="0">
                <a:latin typeface="Courier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78164" y="2133600"/>
            <a:ext cx="2127636" cy="621196"/>
          </a:xfrm>
          <a:prstGeom prst="rect">
            <a:avLst/>
          </a:prstGeom>
          <a:noFill/>
          <a:ln>
            <a:solidFill>
              <a:srgbClr val="663300"/>
            </a:solidFill>
            <a:prstDash val="dash"/>
          </a:ln>
        </p:spPr>
        <p:txBody>
          <a:bodyPr wrap="square" rtlCol="0">
            <a:normAutofit lnSpcReduction="10000"/>
          </a:bodyPr>
          <a:lstStyle/>
          <a:p>
            <a:r>
              <a:rPr lang="en-US" sz="1200" b="1" dirty="0" smtClean="0">
                <a:latin typeface="Courier" pitchFamily="49" charset="0"/>
              </a:rPr>
              <a:t>while(&lt;condition&gt;){</a:t>
            </a:r>
          </a:p>
          <a:p>
            <a:r>
              <a:rPr lang="en-US" sz="1200" b="1" dirty="0" smtClean="0">
                <a:latin typeface="Courier" pitchFamily="49" charset="0"/>
              </a:rPr>
              <a:t>    F1();</a:t>
            </a:r>
          </a:p>
          <a:p>
            <a:r>
              <a:rPr lang="en-US" sz="1200" b="1" dirty="0" smtClean="0">
                <a:latin typeface="Courier" pitchFamily="49" charset="0"/>
              </a:rPr>
              <a:t>}</a:t>
            </a:r>
            <a:endParaRPr lang="en-US" sz="12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8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2800" dirty="0" smtClean="0"/>
              <a:t>How will the processors of the future look like?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5104" y="914400"/>
            <a:ext cx="8839200" cy="609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Multicore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25104" y="1725304"/>
            <a:ext cx="8839200" cy="2438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Courier New" pitchFamily="49" charset="0"/>
              <a:buChar char="o"/>
              <a:defRPr kumimoji="0"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 kumimoji="0" sz="26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itchFamily="2" charset="2"/>
              <a:buChar char="v"/>
              <a:defRPr kumimoji="0" sz="2400" kern="1200">
                <a:solidFill>
                  <a:srgbClr val="0066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600" dirty="0" smtClean="0"/>
              <a:t>State of the art: Coherent-cache multicore architectures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Scalability</a:t>
            </a:r>
          </a:p>
          <a:p>
            <a:pPr lvl="2" fontAlgn="auto">
              <a:spcAft>
                <a:spcPts val="0"/>
              </a:spcAft>
            </a:pPr>
            <a:r>
              <a:rPr lang="en-US" altLang="zh-CN" sz="2200" dirty="0"/>
              <a:t>Cache coherency protocols do not scale well</a:t>
            </a:r>
            <a:endParaRPr lang="en-US" sz="2200" dirty="0"/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Power</a:t>
            </a:r>
          </a:p>
          <a:p>
            <a:pPr lvl="2" fontAlgn="auto">
              <a:spcAft>
                <a:spcPts val="0"/>
              </a:spcAft>
            </a:pPr>
            <a:r>
              <a:rPr lang="en-US" sz="2200" dirty="0" smtClean="0"/>
              <a:t>The 4-core Intel Core i7-3770 (</a:t>
            </a:r>
            <a:r>
              <a:rPr lang="en-US" sz="2200" dirty="0" err="1" smtClean="0"/>
              <a:t>Ivybridge</a:t>
            </a:r>
            <a:r>
              <a:rPr lang="en-US" sz="2200" dirty="0" smtClean="0"/>
              <a:t>, 22nm) consumes 77W at 3.4GHz</a:t>
            </a:r>
          </a:p>
          <a:p>
            <a:pPr lvl="3" fontAlgn="auto">
              <a:spcAft>
                <a:spcPts val="0"/>
              </a:spcAft>
            </a:pPr>
            <a:r>
              <a:rPr lang="en-US" sz="1900" dirty="0" smtClean="0"/>
              <a:t>100-core </a:t>
            </a:r>
            <a:r>
              <a:rPr lang="en-US" altLang="zh-CN" sz="1900" dirty="0" smtClean="0"/>
              <a:t>=&gt;</a:t>
            </a:r>
            <a:r>
              <a:rPr lang="en-US" sz="1900" dirty="0" smtClean="0"/>
              <a:t>77*100/4 = 1925W, which is clearly unsustainable</a:t>
            </a:r>
            <a:endParaRPr lang="en-US" sz="2000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52400" y="4163704"/>
            <a:ext cx="6324600" cy="1905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Courier New" pitchFamily="49" charset="0"/>
              <a:buChar char="o"/>
              <a:defRPr kumimoji="0"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 kumimoji="0" sz="26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itchFamily="2" charset="2"/>
              <a:buChar char="v"/>
              <a:defRPr kumimoji="0" sz="2400" kern="1200">
                <a:solidFill>
                  <a:srgbClr val="0066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/>
              <a:t>Non-coherent-cache Architecture</a:t>
            </a:r>
          </a:p>
          <a:p>
            <a:pPr lvl="1" fontAlgn="auto">
              <a:spcAft>
                <a:spcPts val="0"/>
              </a:spcAft>
            </a:pPr>
            <a:r>
              <a:rPr lang="en-US" sz="2400" dirty="0" smtClean="0"/>
              <a:t>The Intel SCC consumes 125W at 1.14V, out of which 87.7W is spent on cores. </a:t>
            </a:r>
          </a:p>
          <a:p>
            <a:pPr lvl="2" fontAlgn="auto">
              <a:spcAft>
                <a:spcPts val="0"/>
              </a:spcAft>
            </a:pPr>
            <a:r>
              <a:rPr lang="en-US" sz="2000" dirty="0" smtClean="0"/>
              <a:t>1000-core =&gt; 87.7/48*1000 = 1827W</a:t>
            </a:r>
          </a:p>
          <a:p>
            <a:pPr fontAlgn="auto">
              <a:spcAft>
                <a:spcPts val="0"/>
              </a:spcAft>
            </a:pPr>
            <a:endParaRPr lang="en-US" sz="24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58000" y="4101541"/>
            <a:ext cx="198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2060"/>
                </a:solidFill>
              </a:rPr>
              <a:t>Intel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48 </a:t>
            </a:r>
            <a:r>
              <a:rPr lang="en-US" altLang="zh-CN" sz="1600" b="1" dirty="0">
                <a:solidFill>
                  <a:srgbClr val="002060"/>
                </a:solidFill>
              </a:rPr>
              <a:t>core chip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2952" y="4447990"/>
            <a:ext cx="1571810" cy="157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365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More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820151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Movement of functions</a:t>
            </a:r>
          </a:p>
          <a:p>
            <a:pPr lvl="1"/>
            <a:r>
              <a:rPr lang="en-US" dirty="0" smtClean="0"/>
              <a:t>Biggest contributor</a:t>
            </a:r>
          </a:p>
          <a:p>
            <a:pPr lvl="1"/>
            <a:r>
              <a:rPr lang="en-US" dirty="0" smtClean="0"/>
              <a:t>Consolidate management for multiple functions</a:t>
            </a:r>
          </a:p>
          <a:p>
            <a:pPr lvl="2"/>
            <a:r>
              <a:rPr lang="en-US" altLang="zh-CN" dirty="0" smtClean="0"/>
              <a:t> Reduce the number of DMA calls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Extra instructions</a:t>
            </a:r>
          </a:p>
          <a:p>
            <a:pPr lvl="1"/>
            <a:r>
              <a:rPr lang="en-US" dirty="0" smtClean="0"/>
              <a:t>Frame-level management is more complicated</a:t>
            </a:r>
          </a:p>
          <a:p>
            <a:pPr lvl="1"/>
            <a:r>
              <a:rPr lang="en-US" dirty="0" smtClean="0"/>
              <a:t>Many fragmentations – so the management code is more</a:t>
            </a:r>
          </a:p>
        </p:txBody>
      </p:sp>
    </p:spTree>
    <p:extLst>
      <p:ext uri="{BB962C8B-B14F-4D97-AF65-F5344CB8AC3E}">
        <p14:creationId xmlns:p14="http://schemas.microsoft.com/office/powerpoint/2010/main" xmlns="" val="9643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200" dirty="0"/>
              <a:t>Smart Stack Data Management</a:t>
            </a:r>
            <a:endParaRPr lang="zh-CN" altLang="en-US" sz="4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grpSp>
        <p:nvGrpSpPr>
          <p:cNvPr id="5" name="Group 54"/>
          <p:cNvGrpSpPr/>
          <p:nvPr/>
        </p:nvGrpSpPr>
        <p:grpSpPr>
          <a:xfrm>
            <a:off x="5752162" y="3352800"/>
            <a:ext cx="2916445" cy="2895600"/>
            <a:chOff x="3228693" y="485800"/>
            <a:chExt cx="3152956" cy="3962400"/>
          </a:xfrm>
        </p:grpSpPr>
        <p:sp>
          <p:nvSpPr>
            <p:cNvPr id="6" name="Flowchart: Multidocument 2"/>
            <p:cNvSpPr/>
            <p:nvPr/>
          </p:nvSpPr>
          <p:spPr bwMode="auto">
            <a:xfrm>
              <a:off x="3244271" y="485800"/>
              <a:ext cx="1062038" cy="758825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.c</a:t>
              </a: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7" name="AutoShape 26"/>
            <p:cNvSpPr>
              <a:spLocks noChangeArrowheads="1"/>
            </p:cNvSpPr>
            <p:nvPr/>
          </p:nvSpPr>
          <p:spPr bwMode="auto">
            <a:xfrm>
              <a:off x="3244271" y="2934527"/>
              <a:ext cx="1136716" cy="573641"/>
            </a:xfrm>
            <a:prstGeom prst="flowChartDocumen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en-US" sz="1000" b="1" i="1" dirty="0">
                  <a:solidFill>
                    <a:srgbClr val="C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Runtime</a:t>
              </a:r>
            </a:p>
            <a:p>
              <a:pPr algn="ctr" eaLnBrk="0" hangingPunct="0">
                <a:defRPr/>
              </a:pPr>
              <a:r>
                <a:rPr lang="en-US" sz="1000" b="1" i="1" dirty="0" smtClean="0">
                  <a:solidFill>
                    <a:srgbClr val="C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Library .</a:t>
              </a:r>
              <a:r>
                <a:rPr lang="en-US" sz="1000" b="1" i="1" dirty="0">
                  <a:solidFill>
                    <a:srgbClr val="C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a</a:t>
              </a:r>
            </a:p>
          </p:txBody>
        </p:sp>
        <p:sp>
          <p:nvSpPr>
            <p:cNvPr id="8" name="Rounded Rectangle 5"/>
            <p:cNvSpPr/>
            <p:nvPr/>
          </p:nvSpPr>
          <p:spPr bwMode="auto">
            <a:xfrm>
              <a:off x="3228693" y="1644675"/>
              <a:ext cx="1044575" cy="6635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000" b="1" i="1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Weighted Call Graph</a:t>
              </a:r>
              <a:endParaRPr lang="en-US" sz="1000" b="1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ight Arrow 55"/>
            <p:cNvSpPr/>
            <p:nvPr/>
          </p:nvSpPr>
          <p:spPr bwMode="auto">
            <a:xfrm rot="5400000">
              <a:off x="3534350" y="1320031"/>
              <a:ext cx="434975" cy="182562"/>
            </a:xfrm>
            <a:prstGeom prst="rightArrow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0"/>
            <p:cNvSpPr/>
            <p:nvPr/>
          </p:nvSpPr>
          <p:spPr bwMode="auto">
            <a:xfrm>
              <a:off x="4916942" y="3022121"/>
              <a:ext cx="871920" cy="411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compiler</a:t>
              </a:r>
              <a:endPara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Snip Single Corner Rectangle 11"/>
            <p:cNvSpPr/>
            <p:nvPr/>
          </p:nvSpPr>
          <p:spPr bwMode="auto">
            <a:xfrm>
              <a:off x="4743266" y="4077527"/>
              <a:ext cx="1139825" cy="370673"/>
            </a:xfrm>
            <a:prstGeom prst="snip1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sz="1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zh-CN" sz="1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Executable</a:t>
              </a:r>
              <a:endParaRPr lang="zh-CN" altLang="en-US" sz="1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>
                <a:defRPr/>
              </a:pP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"/>
            <p:cNvSpPr/>
            <p:nvPr/>
          </p:nvSpPr>
          <p:spPr>
            <a:xfrm>
              <a:off x="4821493" y="1726641"/>
              <a:ext cx="1065882" cy="48468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i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SSDM</a:t>
              </a:r>
            </a:p>
          </p:txBody>
        </p:sp>
        <p:sp>
          <p:nvSpPr>
            <p:cNvPr id="13" name="Right Arrow 15"/>
            <p:cNvSpPr/>
            <p:nvPr/>
          </p:nvSpPr>
          <p:spPr bwMode="auto">
            <a:xfrm>
              <a:off x="4354619" y="1876723"/>
              <a:ext cx="434975" cy="182562"/>
            </a:xfrm>
            <a:prstGeom prst="rightArrow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ight Arrow 56"/>
            <p:cNvSpPr/>
            <p:nvPr/>
          </p:nvSpPr>
          <p:spPr bwMode="auto">
            <a:xfrm>
              <a:off x="4441858" y="3125061"/>
              <a:ext cx="434975" cy="182562"/>
            </a:xfrm>
            <a:prstGeom prst="rightArrow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ight Arrow 60"/>
            <p:cNvSpPr/>
            <p:nvPr/>
          </p:nvSpPr>
          <p:spPr bwMode="auto">
            <a:xfrm rot="5400000">
              <a:off x="4971866" y="3696527"/>
              <a:ext cx="609600" cy="152400"/>
            </a:xfrm>
            <a:prstGeom prst="rightArrow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6451" y="2390799"/>
              <a:ext cx="2215198" cy="507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 smtClean="0">
                  <a:latin typeface="Arial" pitchFamily="34" charset="0"/>
                  <a:cs typeface="Arial" pitchFamily="34" charset="0"/>
                </a:rPr>
                <a:t>Place info about where to perform management</a:t>
              </a:r>
            </a:p>
          </p:txBody>
        </p:sp>
      </p:grpSp>
      <p:cxnSp>
        <p:nvCxnSpPr>
          <p:cNvPr id="86" name="直接箭头连接符 85"/>
          <p:cNvCxnSpPr>
            <a:stCxn id="12" idx="4"/>
            <a:endCxn id="10" idx="0"/>
          </p:cNvCxnSpPr>
          <p:nvPr/>
        </p:nvCxnSpPr>
        <p:spPr>
          <a:xfrm flipH="1">
            <a:off x="7717028" y="4613760"/>
            <a:ext cx="1417" cy="592505"/>
          </a:xfrm>
          <a:prstGeom prst="straightConnector1">
            <a:avLst/>
          </a:prstGeom>
          <a:ln w="254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内容占位符 3"/>
          <p:cNvSpPr>
            <a:spLocks noGrp="1"/>
          </p:cNvSpPr>
          <p:nvPr>
            <p:ph sz="quarter" idx="1"/>
          </p:nvPr>
        </p:nvSpPr>
        <p:spPr>
          <a:xfrm>
            <a:off x="152399" y="929640"/>
            <a:ext cx="6477001" cy="21945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Formulate the optimization problem of where to insert the management functions so as to minimize the management overhead</a:t>
            </a:r>
          </a:p>
          <a:p>
            <a:pPr lvl="1"/>
            <a:r>
              <a:rPr lang="en-US" altLang="zh-CN" dirty="0" smtClean="0"/>
              <a:t>Finding an optimal cutting of a weighted call graph</a:t>
            </a:r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84" name="组合 83"/>
          <p:cNvGrpSpPr/>
          <p:nvPr/>
        </p:nvGrpSpPr>
        <p:grpSpPr>
          <a:xfrm>
            <a:off x="6964912" y="873456"/>
            <a:ext cx="2133599" cy="2667000"/>
            <a:chOff x="2133600" y="3164502"/>
            <a:chExt cx="2264555" cy="3693498"/>
          </a:xfrm>
        </p:grpSpPr>
        <p:cxnSp>
          <p:nvCxnSpPr>
            <p:cNvPr id="56" name="Straight Arrow Connector 276"/>
            <p:cNvCxnSpPr>
              <a:stCxn id="64" idx="4"/>
              <a:endCxn id="65" idx="0"/>
            </p:cNvCxnSpPr>
            <p:nvPr/>
          </p:nvCxnSpPr>
          <p:spPr>
            <a:xfrm>
              <a:off x="3543567" y="4036114"/>
              <a:ext cx="0" cy="269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56886" y="4057313"/>
              <a:ext cx="322674" cy="28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1</a:t>
              </a:r>
              <a:r>
                <a:rPr lang="en-US" sz="1000" b="1" dirty="0" smtClean="0"/>
                <a:t>0</a:t>
              </a:r>
              <a:endParaRPr lang="en-US" sz="1000" b="1" dirty="0"/>
            </a:p>
          </p:txBody>
        </p:sp>
        <p:cxnSp>
          <p:nvCxnSpPr>
            <p:cNvPr id="58" name="Straight Arrow Connector 278"/>
            <p:cNvCxnSpPr>
              <a:stCxn id="65" idx="4"/>
              <a:endCxn id="68" idx="0"/>
            </p:cNvCxnSpPr>
            <p:nvPr/>
          </p:nvCxnSpPr>
          <p:spPr>
            <a:xfrm>
              <a:off x="3543567" y="4787258"/>
              <a:ext cx="449166" cy="4349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642912" y="4736434"/>
              <a:ext cx="252804" cy="28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5</a:t>
              </a:r>
            </a:p>
          </p:txBody>
        </p:sp>
        <p:cxnSp>
          <p:nvCxnSpPr>
            <p:cNvPr id="60" name="Straight Arrow Connector 280"/>
            <p:cNvCxnSpPr>
              <a:stCxn id="65" idx="4"/>
              <a:endCxn id="66" idx="0"/>
            </p:cNvCxnSpPr>
            <p:nvPr/>
          </p:nvCxnSpPr>
          <p:spPr>
            <a:xfrm flipH="1">
              <a:off x="3070804" y="4787258"/>
              <a:ext cx="472763" cy="429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070331" y="4737587"/>
              <a:ext cx="322674" cy="28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B050"/>
                  </a:solidFill>
                </a:defRPr>
              </a:lvl1pPr>
            </a:lstStyle>
            <a:p>
              <a:r>
                <a:rPr lang="en-US" sz="1000" dirty="0">
                  <a:solidFill>
                    <a:schemeClr val="tx1"/>
                  </a:solidFill>
                </a:rPr>
                <a:t>50</a:t>
              </a:r>
            </a:p>
          </p:txBody>
        </p:sp>
        <p:cxnSp>
          <p:nvCxnSpPr>
            <p:cNvPr id="62" name="Straight Arrow Connector 282"/>
            <p:cNvCxnSpPr>
              <a:stCxn id="66" idx="4"/>
              <a:endCxn id="67" idx="0"/>
            </p:cNvCxnSpPr>
            <p:nvPr/>
          </p:nvCxnSpPr>
          <p:spPr>
            <a:xfrm flipH="1">
              <a:off x="2836752" y="5698328"/>
              <a:ext cx="234052" cy="329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680566" y="5660042"/>
              <a:ext cx="322674" cy="28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B050"/>
                  </a:solidFill>
                </a:defRPr>
              </a:lvl1pPr>
            </a:lstStyle>
            <a:p>
              <a:r>
                <a:rPr lang="en-US" sz="10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64" name="椭圆 3"/>
            <p:cNvSpPr/>
            <p:nvPr/>
          </p:nvSpPr>
          <p:spPr>
            <a:xfrm>
              <a:off x="3157480" y="3563123"/>
              <a:ext cx="772174" cy="47299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F</a:t>
              </a:r>
              <a:r>
                <a:rPr lang="en-US" altLang="zh-CN" sz="1000" dirty="0" smtClean="0"/>
                <a:t>0</a:t>
              </a:r>
            </a:p>
            <a:p>
              <a:pPr algn="ctr"/>
              <a:r>
                <a:rPr lang="en-US" altLang="zh-CN" sz="1000" dirty="0" smtClean="0"/>
                <a:t>32</a:t>
              </a:r>
              <a:endParaRPr lang="zh-CN" altLang="en-US" sz="1000" dirty="0"/>
            </a:p>
          </p:txBody>
        </p:sp>
        <p:sp>
          <p:nvSpPr>
            <p:cNvPr id="65" name="椭圆 3"/>
            <p:cNvSpPr/>
            <p:nvPr/>
          </p:nvSpPr>
          <p:spPr>
            <a:xfrm>
              <a:off x="3157480" y="4305893"/>
              <a:ext cx="772174" cy="48136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r>
                <a:rPr lang="en-US" altLang="zh-CN" sz="1000" dirty="0"/>
                <a:t>1</a:t>
              </a:r>
              <a:endParaRPr lang="en-US" altLang="zh-CN" sz="1000" dirty="0" smtClean="0"/>
            </a:p>
            <a:p>
              <a:pPr algn="ctr"/>
              <a:r>
                <a:rPr lang="en-US" altLang="zh-CN" sz="1000" dirty="0" smtClean="0"/>
                <a:t>128</a:t>
              </a:r>
              <a:endParaRPr lang="zh-CN" altLang="en-US" sz="1000" dirty="0"/>
            </a:p>
          </p:txBody>
        </p:sp>
        <p:sp>
          <p:nvSpPr>
            <p:cNvPr id="66" name="椭圆 3"/>
            <p:cNvSpPr/>
            <p:nvPr/>
          </p:nvSpPr>
          <p:spPr>
            <a:xfrm>
              <a:off x="2661418" y="5216962"/>
              <a:ext cx="818772" cy="48136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F2</a:t>
              </a:r>
              <a:endParaRPr lang="en-US" altLang="zh-CN" sz="1000" dirty="0"/>
            </a:p>
            <a:p>
              <a:pPr algn="ctr"/>
              <a:r>
                <a:rPr lang="en-US" altLang="zh-CN" sz="1000" dirty="0"/>
                <a:t>32</a:t>
              </a:r>
              <a:endParaRPr lang="zh-CN" altLang="en-US" sz="1000" dirty="0"/>
            </a:p>
          </p:txBody>
        </p:sp>
        <p:sp>
          <p:nvSpPr>
            <p:cNvPr id="67" name="椭圆 3"/>
            <p:cNvSpPr/>
            <p:nvPr/>
          </p:nvSpPr>
          <p:spPr>
            <a:xfrm>
              <a:off x="2427366" y="6027435"/>
              <a:ext cx="818772" cy="46825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F3</a:t>
              </a:r>
              <a:endParaRPr lang="en-US" altLang="zh-CN" sz="1000" dirty="0"/>
            </a:p>
            <a:p>
              <a:pPr algn="ctr"/>
              <a:r>
                <a:rPr lang="en-US" altLang="zh-CN" sz="1000" dirty="0" smtClean="0"/>
                <a:t>20</a:t>
              </a:r>
              <a:endParaRPr lang="zh-CN" altLang="en-US" sz="1000" dirty="0"/>
            </a:p>
          </p:txBody>
        </p:sp>
        <p:sp>
          <p:nvSpPr>
            <p:cNvPr id="68" name="椭圆 3"/>
            <p:cNvSpPr/>
            <p:nvPr/>
          </p:nvSpPr>
          <p:spPr>
            <a:xfrm>
              <a:off x="3587310" y="5222236"/>
              <a:ext cx="810845" cy="48136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F4</a:t>
              </a:r>
              <a:endParaRPr lang="en-US" altLang="zh-CN" sz="1000" dirty="0"/>
            </a:p>
            <a:p>
              <a:pPr algn="ctr"/>
              <a:r>
                <a:rPr lang="en-US" altLang="zh-CN" sz="1000" dirty="0" smtClean="0"/>
                <a:t>32</a:t>
              </a:r>
              <a:endParaRPr lang="zh-CN" altLang="en-US" sz="1000" dirty="0"/>
            </a:p>
          </p:txBody>
        </p:sp>
        <p:grpSp>
          <p:nvGrpSpPr>
            <p:cNvPr id="69" name="Group 289"/>
            <p:cNvGrpSpPr/>
            <p:nvPr/>
          </p:nvGrpSpPr>
          <p:grpSpPr>
            <a:xfrm>
              <a:off x="2772338" y="3940578"/>
              <a:ext cx="968588" cy="284157"/>
              <a:chOff x="3126652" y="1718224"/>
              <a:chExt cx="968588" cy="284157"/>
            </a:xfrm>
          </p:grpSpPr>
          <p:cxnSp>
            <p:nvCxnSpPr>
              <p:cNvPr id="70" name="直接连接符 30"/>
              <p:cNvCxnSpPr/>
              <p:nvPr/>
            </p:nvCxnSpPr>
            <p:spPr>
              <a:xfrm>
                <a:off x="3663192" y="1891977"/>
                <a:ext cx="43204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3126652" y="1718224"/>
                <a:ext cx="500527" cy="284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 smtClean="0"/>
                  <a:t>Cut 1</a:t>
                </a:r>
                <a:endParaRPr lang="zh-CN" altLang="en-US" sz="1000" b="1" i="1" dirty="0"/>
              </a:p>
            </p:txBody>
          </p:sp>
        </p:grpSp>
        <p:cxnSp>
          <p:nvCxnSpPr>
            <p:cNvPr id="72" name="直接箭头连接符 28"/>
            <p:cNvCxnSpPr>
              <a:endCxn id="64" idx="0"/>
            </p:cNvCxnSpPr>
            <p:nvPr/>
          </p:nvCxnSpPr>
          <p:spPr>
            <a:xfrm>
              <a:off x="3543567" y="3184170"/>
              <a:ext cx="0" cy="37895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295"/>
            <p:cNvGrpSpPr/>
            <p:nvPr/>
          </p:nvGrpSpPr>
          <p:grpSpPr>
            <a:xfrm>
              <a:off x="2798254" y="3164502"/>
              <a:ext cx="968588" cy="284157"/>
              <a:chOff x="3126652" y="1718224"/>
              <a:chExt cx="968588" cy="284157"/>
            </a:xfrm>
          </p:grpSpPr>
          <p:cxnSp>
            <p:nvCxnSpPr>
              <p:cNvPr id="74" name="直接连接符 30"/>
              <p:cNvCxnSpPr/>
              <p:nvPr/>
            </p:nvCxnSpPr>
            <p:spPr>
              <a:xfrm>
                <a:off x="3663192" y="1891977"/>
                <a:ext cx="43204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3126652" y="1718224"/>
                <a:ext cx="500527" cy="284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 smtClean="0"/>
                  <a:t>Cut 0</a:t>
                </a:r>
                <a:endParaRPr lang="zh-CN" altLang="en-US" sz="1000" b="1" i="1" dirty="0"/>
              </a:p>
            </p:txBody>
          </p:sp>
        </p:grpSp>
        <p:cxnSp>
          <p:nvCxnSpPr>
            <p:cNvPr id="76" name="直接箭头连接符 28"/>
            <p:cNvCxnSpPr>
              <a:stCxn id="67" idx="4"/>
            </p:cNvCxnSpPr>
            <p:nvPr/>
          </p:nvCxnSpPr>
          <p:spPr>
            <a:xfrm>
              <a:off x="2836752" y="6495690"/>
              <a:ext cx="6290" cy="36231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299"/>
            <p:cNvGrpSpPr/>
            <p:nvPr/>
          </p:nvGrpSpPr>
          <p:grpSpPr>
            <a:xfrm>
              <a:off x="2133600" y="6478502"/>
              <a:ext cx="968588" cy="284157"/>
              <a:chOff x="3126652" y="1677280"/>
              <a:chExt cx="968588" cy="284157"/>
            </a:xfrm>
          </p:grpSpPr>
          <p:cxnSp>
            <p:nvCxnSpPr>
              <p:cNvPr id="78" name="直接连接符 30"/>
              <p:cNvCxnSpPr/>
              <p:nvPr/>
            </p:nvCxnSpPr>
            <p:spPr>
              <a:xfrm>
                <a:off x="3663192" y="1851033"/>
                <a:ext cx="43204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3126652" y="1677280"/>
                <a:ext cx="500527" cy="284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 smtClean="0"/>
                  <a:t>Cut 0</a:t>
                </a:r>
                <a:endParaRPr lang="zh-CN" altLang="en-US" sz="1000" b="1" i="1" dirty="0"/>
              </a:p>
            </p:txBody>
          </p:sp>
        </p:grpSp>
        <p:cxnSp>
          <p:nvCxnSpPr>
            <p:cNvPr id="80" name="直接箭头连接符 28"/>
            <p:cNvCxnSpPr>
              <a:stCxn id="68" idx="4"/>
            </p:cNvCxnSpPr>
            <p:nvPr/>
          </p:nvCxnSpPr>
          <p:spPr>
            <a:xfrm>
              <a:off x="3992733" y="5703602"/>
              <a:ext cx="2438" cy="39551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303"/>
            <p:cNvGrpSpPr/>
            <p:nvPr/>
          </p:nvGrpSpPr>
          <p:grpSpPr>
            <a:xfrm>
              <a:off x="3285728" y="5719614"/>
              <a:ext cx="968588" cy="284157"/>
              <a:chOff x="3126652" y="1677280"/>
              <a:chExt cx="968588" cy="284157"/>
            </a:xfrm>
          </p:grpSpPr>
          <p:cxnSp>
            <p:nvCxnSpPr>
              <p:cNvPr id="82" name="直接连接符 30"/>
              <p:cNvCxnSpPr/>
              <p:nvPr/>
            </p:nvCxnSpPr>
            <p:spPr>
              <a:xfrm>
                <a:off x="3663192" y="1851033"/>
                <a:ext cx="43204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3126652" y="1677280"/>
                <a:ext cx="500527" cy="284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 smtClean="0"/>
                  <a:t>Cut 0</a:t>
                </a:r>
                <a:endParaRPr lang="zh-CN" altLang="en-US" sz="1000" b="1" i="1" dirty="0"/>
              </a:p>
            </p:txBody>
          </p:sp>
        </p:grpSp>
      </p:grpSp>
      <p:sp>
        <p:nvSpPr>
          <p:cNvPr id="88" name="内容占位符 3"/>
          <p:cNvSpPr txBox="1">
            <a:spLocks/>
          </p:cNvSpPr>
          <p:nvPr/>
        </p:nvSpPr>
        <p:spPr>
          <a:xfrm>
            <a:off x="152399" y="2726852"/>
            <a:ext cx="5853287" cy="352154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ndara" pitchFamily="34" charset="0"/>
              <a:ea typeface="+mn-ea"/>
              <a:cs typeface="+mn-cs"/>
            </a:endParaRPr>
          </a:p>
          <a:p>
            <a:pPr marL="274320" marR="0" lvl="0" indent="-274320" defTabSz="91440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Courier New" pitchFamily="49" charset="0"/>
              <a:buChar char="o"/>
              <a:tabLst/>
              <a:defRPr/>
            </a:pPr>
            <a:r>
              <a:rPr lang="en-US" altLang="zh-CN" sz="2600" dirty="0"/>
              <a:t>A new runtime library with less management complexity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74320" indent="-27432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Courier New" pitchFamily="49" charset="0"/>
              <a:buChar char="o"/>
              <a:defRPr/>
            </a:pPr>
            <a:r>
              <a:rPr lang="en-US" altLang="zh-CN" sz="2600" dirty="0"/>
              <a:t>An effective heuristic </a:t>
            </a:r>
            <a:r>
              <a:rPr lang="zh-CN" altLang="en-US" sz="2600" dirty="0"/>
              <a:t> </a:t>
            </a:r>
            <a:r>
              <a:rPr lang="en-US" altLang="zh-CN" sz="2600" dirty="0"/>
              <a:t>(SSDM)</a:t>
            </a:r>
          </a:p>
          <a:p>
            <a:pPr marL="548640" lvl="1" indent="-274320" fontAlgn="auto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</a:rPr>
              <a:t>Takes Weighted Call Graph as input</a:t>
            </a:r>
          </a:p>
          <a:p>
            <a:pPr marL="548640" lvl="1" indent="-274320" fontAlgn="auto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</a:rPr>
              <a:t>Generates an effective management function placement scheme</a:t>
            </a:r>
          </a:p>
          <a:p>
            <a:pPr marL="548640" lvl="1" indent="-27432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</a:pPr>
            <a:endParaRPr lang="zh-CN" altLang="en-US" dirty="0">
              <a:solidFill>
                <a:srgbClr val="002060"/>
              </a:solidFill>
              <a:latin typeface="Candara" pitchFamily="34" charset="0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29352" y="6387657"/>
            <a:ext cx="670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9362">
              <a:spcBef>
                <a:spcPct val="20000"/>
              </a:spcBef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b="1" dirty="0"/>
              <a:t>[DAC 2013]</a:t>
            </a:r>
            <a:r>
              <a:rPr lang="en-US" sz="1200" dirty="0"/>
              <a:t> SSDM: Smart Stack Data Management for Software Managed </a:t>
            </a:r>
            <a:r>
              <a:rPr lang="en-US" sz="1200" dirty="0" smtClean="0"/>
              <a:t>Multicores </a:t>
            </a:r>
            <a:r>
              <a:rPr lang="en-US" sz="1200" dirty="0"/>
              <a:t>(SMMs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3065112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Stack: Problem Formulation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00752"/>
            <a:ext cx="8839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Formulate library placement as a problem of </a:t>
            </a:r>
            <a:r>
              <a:rPr lang="en-US" i="1" dirty="0" smtClean="0">
                <a:solidFill>
                  <a:srgbClr val="C00000"/>
                </a:solidFill>
              </a:rPr>
              <a:t>optimal </a:t>
            </a:r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i="1" dirty="0" smtClean="0">
                <a:solidFill>
                  <a:srgbClr val="C00000"/>
                </a:solidFill>
              </a:rPr>
              <a:t>utting </a:t>
            </a:r>
            <a:r>
              <a:rPr lang="en-US" i="1" dirty="0">
                <a:solidFill>
                  <a:srgbClr val="C00000"/>
                </a:solidFill>
              </a:rPr>
              <a:t>of a </a:t>
            </a:r>
            <a:r>
              <a:rPr lang="en-US" i="1" dirty="0" smtClean="0">
                <a:solidFill>
                  <a:srgbClr val="C00000"/>
                </a:solidFill>
              </a:rPr>
              <a:t>weighted call graph (</a:t>
            </a:r>
            <a:r>
              <a:rPr lang="en-US" i="1" dirty="0">
                <a:solidFill>
                  <a:srgbClr val="C00000"/>
                </a:solidFill>
              </a:rPr>
              <a:t>WCG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A cutting of the graph is defined as a set of </a:t>
            </a:r>
            <a:r>
              <a:rPr lang="en-US" dirty="0" smtClean="0"/>
              <a:t>cuts on </a:t>
            </a:r>
            <a:r>
              <a:rPr lang="en-US" dirty="0"/>
              <a:t>graph </a:t>
            </a:r>
            <a:r>
              <a:rPr lang="en-US" dirty="0" smtClean="0"/>
              <a:t>edges, indicating </a:t>
            </a:r>
            <a:r>
              <a:rPr lang="en-US" dirty="0"/>
              <a:t>a pair of function </a:t>
            </a:r>
            <a:r>
              <a:rPr lang="en-US" dirty="0" smtClean="0"/>
              <a:t>_</a:t>
            </a:r>
            <a:r>
              <a:rPr lang="en-US" dirty="0" err="1" smtClean="0"/>
              <a:t>sstore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_</a:t>
            </a:r>
            <a:r>
              <a:rPr lang="en-US" dirty="0" err="1" smtClean="0"/>
              <a:t>sload</a:t>
            </a:r>
            <a:r>
              <a:rPr lang="en-US" dirty="0" smtClean="0"/>
              <a:t> inserted </a:t>
            </a:r>
            <a:r>
              <a:rPr lang="en-US" dirty="0"/>
              <a:t>respectively before and after </a:t>
            </a:r>
            <a:r>
              <a:rPr lang="en-US" dirty="0" smtClean="0"/>
              <a:t>a function call. </a:t>
            </a:r>
            <a:endParaRPr lang="en-US" i="1" dirty="0">
              <a:solidFill>
                <a:srgbClr val="C00000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1230576" y="3077034"/>
            <a:ext cx="6705600" cy="3266902"/>
            <a:chOff x="1230576" y="3077034"/>
            <a:chExt cx="6705600" cy="3266902"/>
          </a:xfrm>
        </p:grpSpPr>
        <p:sp>
          <p:nvSpPr>
            <p:cNvPr id="87" name="椭圆 17"/>
            <p:cNvSpPr/>
            <p:nvPr/>
          </p:nvSpPr>
          <p:spPr>
            <a:xfrm>
              <a:off x="4470978" y="3661358"/>
              <a:ext cx="1751370" cy="3154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alibri" pitchFamily="34" charset="0"/>
                </a:rPr>
                <a:t>main: 128</a:t>
              </a:r>
              <a:endParaRPr lang="zh-CN" altLang="en-US" dirty="0">
                <a:latin typeface="Calibri" pitchFamily="34" charset="0"/>
              </a:endParaRPr>
            </a:p>
          </p:txBody>
        </p:sp>
        <p:sp>
          <p:nvSpPr>
            <p:cNvPr id="88" name="椭圆 18"/>
            <p:cNvSpPr/>
            <p:nvPr/>
          </p:nvSpPr>
          <p:spPr>
            <a:xfrm>
              <a:off x="6066055" y="4263569"/>
              <a:ext cx="1655559" cy="32847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alibri" pitchFamily="34" charset="0"/>
                </a:rPr>
                <a:t>print: 32</a:t>
              </a:r>
              <a:endParaRPr lang="zh-CN" altLang="en-US" dirty="0">
                <a:latin typeface="Calibri" pitchFamily="34" charset="0"/>
              </a:endParaRPr>
            </a:p>
          </p:txBody>
        </p:sp>
        <p:sp>
          <p:nvSpPr>
            <p:cNvPr id="89" name="椭圆 19"/>
            <p:cNvSpPr/>
            <p:nvPr/>
          </p:nvSpPr>
          <p:spPr>
            <a:xfrm>
              <a:off x="2755843" y="4263569"/>
              <a:ext cx="2173028" cy="32847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alibri" pitchFamily="34" charset="0"/>
                </a:rPr>
                <a:t>stream: 1936</a:t>
              </a:r>
              <a:endParaRPr lang="zh-CN" altLang="en-US" dirty="0">
                <a:latin typeface="Calibri" pitchFamily="34" charset="0"/>
              </a:endParaRPr>
            </a:p>
          </p:txBody>
        </p:sp>
        <p:sp>
          <p:nvSpPr>
            <p:cNvPr id="90" name="椭圆 20"/>
            <p:cNvSpPr/>
            <p:nvPr/>
          </p:nvSpPr>
          <p:spPr>
            <a:xfrm>
              <a:off x="1230576" y="5037085"/>
              <a:ext cx="1119145" cy="32847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alibri" pitchFamily="34" charset="0"/>
                </a:rPr>
                <a:t>init</a:t>
              </a:r>
              <a:r>
                <a:rPr lang="en-US" altLang="zh-CN" dirty="0">
                  <a:latin typeface="Calibri" pitchFamily="34" charset="0"/>
                </a:rPr>
                <a:t>: 0</a:t>
              </a:r>
              <a:endParaRPr lang="zh-CN" altLang="en-US" dirty="0">
                <a:latin typeface="Calibri" pitchFamily="34" charset="0"/>
              </a:endParaRPr>
            </a:p>
          </p:txBody>
        </p:sp>
        <p:sp>
          <p:nvSpPr>
            <p:cNvPr id="91" name="椭圆 21"/>
            <p:cNvSpPr/>
            <p:nvPr/>
          </p:nvSpPr>
          <p:spPr>
            <a:xfrm>
              <a:off x="2886130" y="5037085"/>
              <a:ext cx="1914346" cy="32847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alibri" pitchFamily="34" charset="0"/>
                </a:rPr>
                <a:t>update: 160</a:t>
              </a:r>
              <a:endParaRPr lang="zh-CN" altLang="en-US" dirty="0">
                <a:latin typeface="Calibri" pitchFamily="34" charset="0"/>
              </a:endParaRPr>
            </a:p>
          </p:txBody>
        </p:sp>
        <p:sp>
          <p:nvSpPr>
            <p:cNvPr id="92" name="椭圆 22"/>
            <p:cNvSpPr/>
            <p:nvPr/>
          </p:nvSpPr>
          <p:spPr>
            <a:xfrm>
              <a:off x="5240844" y="5037085"/>
              <a:ext cx="1510845" cy="32847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alibri" pitchFamily="34" charset="0"/>
                </a:rPr>
                <a:t>final: 80</a:t>
              </a:r>
              <a:endParaRPr lang="zh-CN" altLang="en-US" dirty="0">
                <a:latin typeface="Calibri" pitchFamily="34" charset="0"/>
              </a:endParaRPr>
            </a:p>
          </p:txBody>
        </p:sp>
        <p:sp>
          <p:nvSpPr>
            <p:cNvPr id="93" name="椭圆 23"/>
            <p:cNvSpPr/>
            <p:nvPr/>
          </p:nvSpPr>
          <p:spPr>
            <a:xfrm>
              <a:off x="3804913" y="5657103"/>
              <a:ext cx="2424509" cy="32847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alibri" pitchFamily="34" charset="0"/>
                </a:rPr>
                <a:t>Transform: 352</a:t>
              </a:r>
              <a:endParaRPr lang="zh-CN" altLang="en-US" dirty="0">
                <a:latin typeface="Calibri" pitchFamily="34" charset="0"/>
              </a:endParaRPr>
            </a:p>
          </p:txBody>
        </p:sp>
        <p:cxnSp>
          <p:nvCxnSpPr>
            <p:cNvPr id="94" name="直接箭头连接符 25"/>
            <p:cNvCxnSpPr>
              <a:stCxn id="87" idx="4"/>
              <a:endCxn id="89" idx="0"/>
            </p:cNvCxnSpPr>
            <p:nvPr/>
          </p:nvCxnSpPr>
          <p:spPr>
            <a:xfrm flipH="1">
              <a:off x="3842358" y="3976819"/>
              <a:ext cx="1504305" cy="286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27"/>
            <p:cNvCxnSpPr>
              <a:stCxn id="89" idx="4"/>
              <a:endCxn id="90" idx="0"/>
            </p:cNvCxnSpPr>
            <p:nvPr/>
          </p:nvCxnSpPr>
          <p:spPr>
            <a:xfrm flipH="1">
              <a:off x="1790148" y="4592048"/>
              <a:ext cx="2052209" cy="445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29"/>
            <p:cNvCxnSpPr>
              <a:stCxn id="89" idx="4"/>
              <a:endCxn id="91" idx="0"/>
            </p:cNvCxnSpPr>
            <p:nvPr/>
          </p:nvCxnSpPr>
          <p:spPr>
            <a:xfrm>
              <a:off x="3842358" y="4592048"/>
              <a:ext cx="946" cy="445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31"/>
            <p:cNvCxnSpPr>
              <a:stCxn id="89" idx="4"/>
              <a:endCxn id="92" idx="0"/>
            </p:cNvCxnSpPr>
            <p:nvPr/>
          </p:nvCxnSpPr>
          <p:spPr>
            <a:xfrm>
              <a:off x="3842358" y="4592048"/>
              <a:ext cx="2153909" cy="445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35"/>
            <p:cNvCxnSpPr>
              <a:stCxn id="91" idx="4"/>
              <a:endCxn id="93" idx="0"/>
            </p:cNvCxnSpPr>
            <p:nvPr/>
          </p:nvCxnSpPr>
          <p:spPr>
            <a:xfrm>
              <a:off x="3843304" y="5365564"/>
              <a:ext cx="1173864" cy="2915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37"/>
            <p:cNvCxnSpPr>
              <a:stCxn id="92" idx="4"/>
              <a:endCxn id="93" idx="0"/>
            </p:cNvCxnSpPr>
            <p:nvPr/>
          </p:nvCxnSpPr>
          <p:spPr>
            <a:xfrm flipH="1">
              <a:off x="5017167" y="5365564"/>
              <a:ext cx="979099" cy="2915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39"/>
            <p:cNvCxnSpPr>
              <a:stCxn id="87" idx="4"/>
              <a:endCxn id="88" idx="0"/>
            </p:cNvCxnSpPr>
            <p:nvPr/>
          </p:nvCxnSpPr>
          <p:spPr>
            <a:xfrm>
              <a:off x="5346663" y="3976819"/>
              <a:ext cx="1547172" cy="286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41"/>
            <p:cNvCxnSpPr>
              <a:endCxn id="87" idx="0"/>
            </p:cNvCxnSpPr>
            <p:nvPr/>
          </p:nvCxnSpPr>
          <p:spPr>
            <a:xfrm flipH="1">
              <a:off x="5346663" y="3128916"/>
              <a:ext cx="1584" cy="53244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348247" y="3162910"/>
              <a:ext cx="312586" cy="28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066055" y="3891167"/>
              <a:ext cx="312586" cy="28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313949" y="3895367"/>
              <a:ext cx="312586" cy="28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424330" y="4592048"/>
              <a:ext cx="312586" cy="28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384018" y="4701541"/>
              <a:ext cx="433832" cy="28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40414" y="4510160"/>
              <a:ext cx="312586" cy="28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81684" y="5397429"/>
              <a:ext cx="312586" cy="28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04912" y="5411742"/>
              <a:ext cx="555080" cy="28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cxnSp>
          <p:nvCxnSpPr>
            <p:cNvPr id="110" name="直接箭头连接符 24"/>
            <p:cNvCxnSpPr>
              <a:stCxn id="93" idx="4"/>
            </p:cNvCxnSpPr>
            <p:nvPr/>
          </p:nvCxnSpPr>
          <p:spPr>
            <a:xfrm>
              <a:off x="5017167" y="5985582"/>
              <a:ext cx="0" cy="35835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030846" y="5937636"/>
              <a:ext cx="312586" cy="28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12" name="直接箭头连接符 28"/>
            <p:cNvCxnSpPr>
              <a:stCxn id="88" idx="4"/>
            </p:cNvCxnSpPr>
            <p:nvPr/>
          </p:nvCxnSpPr>
          <p:spPr>
            <a:xfrm>
              <a:off x="6893835" y="4592048"/>
              <a:ext cx="0" cy="42893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884573" y="4665581"/>
              <a:ext cx="312586" cy="28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14" name="直接箭头连接符 32"/>
            <p:cNvCxnSpPr>
              <a:stCxn id="90" idx="4"/>
            </p:cNvCxnSpPr>
            <p:nvPr/>
          </p:nvCxnSpPr>
          <p:spPr>
            <a:xfrm flipH="1">
              <a:off x="1786248" y="5365564"/>
              <a:ext cx="3900" cy="45577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1787713" y="5353577"/>
              <a:ext cx="312586" cy="28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16" name="直接连接符 40"/>
            <p:cNvCxnSpPr/>
            <p:nvPr/>
          </p:nvCxnSpPr>
          <p:spPr>
            <a:xfrm>
              <a:off x="4928871" y="3242172"/>
              <a:ext cx="8207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3"/>
            <p:cNvCxnSpPr/>
            <p:nvPr/>
          </p:nvCxnSpPr>
          <p:spPr>
            <a:xfrm>
              <a:off x="4619120" y="6174338"/>
              <a:ext cx="8207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4"/>
            <p:cNvCxnSpPr/>
            <p:nvPr/>
          </p:nvCxnSpPr>
          <p:spPr>
            <a:xfrm>
              <a:off x="1375895" y="5620509"/>
              <a:ext cx="8207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36"/>
            <p:cNvCxnSpPr/>
            <p:nvPr/>
          </p:nvCxnSpPr>
          <p:spPr>
            <a:xfrm>
              <a:off x="6465040" y="4696263"/>
              <a:ext cx="8207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696917" y="3077034"/>
              <a:ext cx="701240" cy="28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/>
                <a:t>Cut 1</a:t>
              </a:r>
              <a:endParaRPr lang="zh-CN" altLang="en-US" b="1" i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231614" y="4556088"/>
              <a:ext cx="704562" cy="28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/>
                <a:t>Cut 2</a:t>
              </a:r>
              <a:endParaRPr lang="zh-CN" altLang="en-US" b="1" i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953268" y="5561563"/>
              <a:ext cx="704562" cy="28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/>
                <a:t>Cut 3</a:t>
              </a:r>
              <a:endParaRPr lang="zh-CN" altLang="en-US" b="1" i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394234" y="6028210"/>
              <a:ext cx="704562" cy="28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/>
                <a:t>Cut 4</a:t>
              </a:r>
              <a:endParaRPr lang="zh-CN" altLang="en-US" b="1" i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738883" y="3242110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000099"/>
                  </a:solidFill>
                </a:rPr>
                <a:t>artificial edge</a:t>
              </a:r>
              <a:endParaRPr lang="zh-CN" altLang="en-US" b="1" i="1" dirty="0">
                <a:solidFill>
                  <a:srgbClr val="000099"/>
                </a:solidFill>
              </a:endParaRPr>
            </a:p>
          </p:txBody>
        </p:sp>
        <p:cxnSp>
          <p:nvCxnSpPr>
            <p:cNvPr id="126" name="直接连接符 40"/>
            <p:cNvCxnSpPr/>
            <p:nvPr/>
          </p:nvCxnSpPr>
          <p:spPr>
            <a:xfrm>
              <a:off x="4634674" y="4834946"/>
              <a:ext cx="8207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5402720" y="462886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/>
                <a:t>Cut 5</a:t>
              </a:r>
              <a:endParaRPr lang="zh-CN" alt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178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200" dirty="0" smtClean="0"/>
              <a:t>Stack: </a:t>
            </a:r>
            <a:r>
              <a:rPr lang="en-US" sz="4300" dirty="0" smtClean="0"/>
              <a:t>Management</a:t>
            </a:r>
            <a:r>
              <a:rPr lang="en-US" sz="4200" dirty="0" smtClean="0"/>
              <a:t> Constraint</a:t>
            </a:r>
            <a:endParaRPr lang="en-US" sz="42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900752"/>
                <a:ext cx="88392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segment 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……} </a:t>
                </a:r>
                <a:r>
                  <a:rPr lang="en-US" dirty="0"/>
                  <a:t>with function </a:t>
                </a:r>
                <a:r>
                  <a:rPr lang="en-US" dirty="0" smtClean="0"/>
                  <a:t>weights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:r>
                  <a:rPr lang="en-US" dirty="0" smtClean="0"/>
                  <a:t>……}, </a:t>
                </a:r>
                <a:r>
                  <a:rPr lang="en-US" dirty="0"/>
                  <a:t>the total weight must satisfy 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weight constraint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𝕊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is a segment,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𝕊</m:t>
                    </m:r>
                  </m:oMath>
                </a14:m>
                <a:r>
                  <a:rPr lang="en-US" dirty="0" smtClean="0"/>
                  <a:t> is the size of stack space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900752"/>
                <a:ext cx="8839200" cy="5486400"/>
              </a:xfrm>
              <a:blipFill rotWithShape="1">
                <a:blip r:embed="rId3" cstate="print"/>
                <a:stretch>
                  <a:fillRect l="-690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17"/>
          <p:cNvSpPr/>
          <p:nvPr/>
        </p:nvSpPr>
        <p:spPr>
          <a:xfrm>
            <a:off x="4470978" y="3661358"/>
            <a:ext cx="1751370" cy="315461"/>
          </a:xfrm>
          <a:prstGeom prst="ellipse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  <a:latin typeface="Calibri" pitchFamily="34" charset="0"/>
              </a:rPr>
              <a:t>main: 128</a:t>
            </a:r>
            <a:endParaRPr lang="zh-CN" altLang="en-US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46" name="椭圆 18"/>
          <p:cNvSpPr/>
          <p:nvPr/>
        </p:nvSpPr>
        <p:spPr>
          <a:xfrm>
            <a:off x="6066055" y="4263569"/>
            <a:ext cx="1655559" cy="3284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itchFamily="34" charset="0"/>
              </a:rPr>
              <a:t>print: 32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47" name="椭圆 19"/>
          <p:cNvSpPr/>
          <p:nvPr/>
        </p:nvSpPr>
        <p:spPr>
          <a:xfrm>
            <a:off x="2755843" y="4263569"/>
            <a:ext cx="2173028" cy="328479"/>
          </a:xfrm>
          <a:prstGeom prst="ellipse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Calibri" pitchFamily="34" charset="0"/>
              </a:rPr>
              <a:t>stream: 1936</a:t>
            </a:r>
            <a:endParaRPr lang="zh-CN" altLang="en-US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48" name="椭圆 20"/>
          <p:cNvSpPr/>
          <p:nvPr/>
        </p:nvSpPr>
        <p:spPr>
          <a:xfrm>
            <a:off x="1230576" y="5037085"/>
            <a:ext cx="1119145" cy="3284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alibri" pitchFamily="34" charset="0"/>
              </a:rPr>
              <a:t>init</a:t>
            </a:r>
            <a:r>
              <a:rPr lang="en-US" altLang="zh-CN" dirty="0">
                <a:latin typeface="Calibri" pitchFamily="34" charset="0"/>
              </a:rPr>
              <a:t>: 0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49" name="椭圆 21"/>
          <p:cNvSpPr/>
          <p:nvPr/>
        </p:nvSpPr>
        <p:spPr>
          <a:xfrm>
            <a:off x="2886130" y="5037085"/>
            <a:ext cx="1914346" cy="3284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itchFamily="34" charset="0"/>
              </a:rPr>
              <a:t>update: 160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50" name="椭圆 22"/>
          <p:cNvSpPr/>
          <p:nvPr/>
        </p:nvSpPr>
        <p:spPr>
          <a:xfrm>
            <a:off x="5240844" y="5037085"/>
            <a:ext cx="1510845" cy="3284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itchFamily="34" charset="0"/>
              </a:rPr>
              <a:t>final: 80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51" name="椭圆 23"/>
          <p:cNvSpPr/>
          <p:nvPr/>
        </p:nvSpPr>
        <p:spPr>
          <a:xfrm>
            <a:off x="3804913" y="5657103"/>
            <a:ext cx="2424509" cy="3284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itchFamily="34" charset="0"/>
              </a:rPr>
              <a:t>Transform: 352</a:t>
            </a:r>
            <a:endParaRPr lang="zh-CN" altLang="en-US" dirty="0">
              <a:latin typeface="Calibri" pitchFamily="34" charset="0"/>
            </a:endParaRPr>
          </a:p>
        </p:txBody>
      </p:sp>
      <p:cxnSp>
        <p:nvCxnSpPr>
          <p:cNvPr id="52" name="直接箭头连接符 25"/>
          <p:cNvCxnSpPr>
            <a:stCxn id="45" idx="4"/>
            <a:endCxn id="47" idx="0"/>
          </p:cNvCxnSpPr>
          <p:nvPr/>
        </p:nvCxnSpPr>
        <p:spPr>
          <a:xfrm flipH="1">
            <a:off x="3842358" y="3976819"/>
            <a:ext cx="1504305" cy="286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27"/>
          <p:cNvCxnSpPr>
            <a:stCxn id="47" idx="4"/>
            <a:endCxn id="48" idx="0"/>
          </p:cNvCxnSpPr>
          <p:nvPr/>
        </p:nvCxnSpPr>
        <p:spPr>
          <a:xfrm flipH="1">
            <a:off x="1790148" y="4592048"/>
            <a:ext cx="2052209" cy="4450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29"/>
          <p:cNvCxnSpPr>
            <a:stCxn id="47" idx="4"/>
            <a:endCxn id="49" idx="0"/>
          </p:cNvCxnSpPr>
          <p:nvPr/>
        </p:nvCxnSpPr>
        <p:spPr>
          <a:xfrm>
            <a:off x="3842358" y="4592048"/>
            <a:ext cx="946" cy="4450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31"/>
          <p:cNvCxnSpPr>
            <a:stCxn id="47" idx="4"/>
            <a:endCxn id="50" idx="0"/>
          </p:cNvCxnSpPr>
          <p:nvPr/>
        </p:nvCxnSpPr>
        <p:spPr>
          <a:xfrm>
            <a:off x="3842358" y="4592048"/>
            <a:ext cx="2153909" cy="4450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35"/>
          <p:cNvCxnSpPr>
            <a:stCxn id="49" idx="4"/>
            <a:endCxn id="51" idx="0"/>
          </p:cNvCxnSpPr>
          <p:nvPr/>
        </p:nvCxnSpPr>
        <p:spPr>
          <a:xfrm>
            <a:off x="3843304" y="5365564"/>
            <a:ext cx="1173864" cy="2915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37"/>
          <p:cNvCxnSpPr>
            <a:stCxn id="50" idx="4"/>
            <a:endCxn id="51" idx="0"/>
          </p:cNvCxnSpPr>
          <p:nvPr/>
        </p:nvCxnSpPr>
        <p:spPr>
          <a:xfrm flipH="1">
            <a:off x="5017167" y="5365564"/>
            <a:ext cx="979099" cy="2915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39"/>
          <p:cNvCxnSpPr>
            <a:stCxn id="45" idx="4"/>
            <a:endCxn id="46" idx="0"/>
          </p:cNvCxnSpPr>
          <p:nvPr/>
        </p:nvCxnSpPr>
        <p:spPr>
          <a:xfrm>
            <a:off x="5346663" y="3976819"/>
            <a:ext cx="1547172" cy="286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41"/>
          <p:cNvCxnSpPr>
            <a:endCxn id="45" idx="0"/>
          </p:cNvCxnSpPr>
          <p:nvPr/>
        </p:nvCxnSpPr>
        <p:spPr>
          <a:xfrm flipH="1">
            <a:off x="5346663" y="3128916"/>
            <a:ext cx="1584" cy="53244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48247" y="3162910"/>
            <a:ext cx="312586" cy="280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66055" y="3891167"/>
            <a:ext cx="312586" cy="280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313949" y="3895367"/>
            <a:ext cx="312586" cy="280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24330" y="4592048"/>
            <a:ext cx="312586" cy="280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84018" y="4701541"/>
            <a:ext cx="433832" cy="280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40414" y="4510160"/>
            <a:ext cx="312586" cy="280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581684" y="5397429"/>
            <a:ext cx="312586" cy="280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804912" y="5411742"/>
            <a:ext cx="555080" cy="280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cxnSp>
        <p:nvCxnSpPr>
          <p:cNvPr id="68" name="直接箭头连接符 24"/>
          <p:cNvCxnSpPr>
            <a:stCxn id="51" idx="4"/>
          </p:cNvCxnSpPr>
          <p:nvPr/>
        </p:nvCxnSpPr>
        <p:spPr>
          <a:xfrm>
            <a:off x="5017167" y="5985582"/>
            <a:ext cx="0" cy="3583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30846" y="5937636"/>
            <a:ext cx="312586" cy="280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70" name="直接箭头连接符 28"/>
          <p:cNvCxnSpPr>
            <a:stCxn id="46" idx="4"/>
          </p:cNvCxnSpPr>
          <p:nvPr/>
        </p:nvCxnSpPr>
        <p:spPr>
          <a:xfrm>
            <a:off x="6893835" y="4592048"/>
            <a:ext cx="0" cy="42893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884573" y="4665581"/>
            <a:ext cx="312586" cy="280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72" name="直接箭头连接符 32"/>
          <p:cNvCxnSpPr>
            <a:stCxn id="48" idx="4"/>
          </p:cNvCxnSpPr>
          <p:nvPr/>
        </p:nvCxnSpPr>
        <p:spPr>
          <a:xfrm flipH="1">
            <a:off x="1786248" y="5365564"/>
            <a:ext cx="3900" cy="45577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787713" y="5353577"/>
            <a:ext cx="312586" cy="280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74" name="直接连接符 40"/>
          <p:cNvCxnSpPr/>
          <p:nvPr/>
        </p:nvCxnSpPr>
        <p:spPr>
          <a:xfrm>
            <a:off x="4928871" y="3242172"/>
            <a:ext cx="8207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43"/>
          <p:cNvCxnSpPr/>
          <p:nvPr/>
        </p:nvCxnSpPr>
        <p:spPr>
          <a:xfrm>
            <a:off x="4619120" y="6174338"/>
            <a:ext cx="8207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34"/>
          <p:cNvCxnSpPr/>
          <p:nvPr/>
        </p:nvCxnSpPr>
        <p:spPr>
          <a:xfrm>
            <a:off x="1375895" y="5620509"/>
            <a:ext cx="8207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36"/>
          <p:cNvCxnSpPr/>
          <p:nvPr/>
        </p:nvCxnSpPr>
        <p:spPr>
          <a:xfrm>
            <a:off x="6465040" y="4696263"/>
            <a:ext cx="8207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6917" y="30770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 i="1">
                <a:solidFill>
                  <a:srgbClr val="00B050"/>
                </a:solidFill>
              </a:defRPr>
            </a:lvl1pPr>
          </a:lstStyle>
          <a:p>
            <a:r>
              <a:rPr lang="en-US" altLang="zh-CN" dirty="0"/>
              <a:t>Cut 1</a:t>
            </a:r>
            <a:endParaRPr lang="zh-CN" altLang="en-US" dirty="0"/>
          </a:p>
        </p:txBody>
      </p:sp>
      <p:cxnSp>
        <p:nvCxnSpPr>
          <p:cNvPr id="83" name="直接连接符 40"/>
          <p:cNvCxnSpPr/>
          <p:nvPr/>
        </p:nvCxnSpPr>
        <p:spPr>
          <a:xfrm>
            <a:off x="4634674" y="4834946"/>
            <a:ext cx="8207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402720" y="462886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00B050"/>
                </a:solidFill>
              </a:rPr>
              <a:t>Cut 5</a:t>
            </a:r>
            <a:endParaRPr lang="zh-CN" altLang="en-US" b="1" i="1" dirty="0">
              <a:solidFill>
                <a:srgbClr val="00B05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 rot="20792633">
            <a:off x="2636544" y="3363701"/>
            <a:ext cx="3798030" cy="152962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2347300" y="2961566"/>
            <a:ext cx="2902862" cy="3248167"/>
          </a:xfrm>
          <a:custGeom>
            <a:avLst/>
            <a:gdLst>
              <a:gd name="connsiteX0" fmla="*/ 2756962 w 2902862"/>
              <a:gd name="connsiteY0" fmla="*/ 0 h 3248167"/>
              <a:gd name="connsiteX1" fmla="*/ 2593189 w 2902862"/>
              <a:gd name="connsiteY1" fmla="*/ 573206 h 3248167"/>
              <a:gd name="connsiteX2" fmla="*/ 114 w 2902862"/>
              <a:gd name="connsiteY2" fmla="*/ 1419367 h 3248167"/>
              <a:gd name="connsiteX3" fmla="*/ 2702371 w 2902862"/>
              <a:gd name="connsiteY3" fmla="*/ 2183641 h 3248167"/>
              <a:gd name="connsiteX4" fmla="*/ 1692436 w 2902862"/>
              <a:gd name="connsiteY4" fmla="*/ 3248167 h 324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2" h="3248167">
                <a:moveTo>
                  <a:pt x="2756962" y="0"/>
                </a:moveTo>
                <a:cubicBezTo>
                  <a:pt x="2904813" y="168322"/>
                  <a:pt x="3052664" y="336645"/>
                  <a:pt x="2593189" y="573206"/>
                </a:cubicBezTo>
                <a:cubicBezTo>
                  <a:pt x="2133714" y="809767"/>
                  <a:pt x="-18083" y="1150961"/>
                  <a:pt x="114" y="1419367"/>
                </a:cubicBezTo>
                <a:cubicBezTo>
                  <a:pt x="18311" y="1687773"/>
                  <a:pt x="2420317" y="1878841"/>
                  <a:pt x="2702371" y="2183641"/>
                </a:cubicBezTo>
                <a:cubicBezTo>
                  <a:pt x="2984425" y="2488441"/>
                  <a:pt x="2338430" y="2868304"/>
                  <a:pt x="1692436" y="3248167"/>
                </a:cubicBezTo>
              </a:path>
            </a:pathLst>
          </a:custGeom>
          <a:noFill/>
          <a:ln w="34925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09800" y="5985582"/>
            <a:ext cx="201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root-leaf path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83910" y="3497240"/>
            <a:ext cx="151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C000"/>
                </a:solidFill>
              </a:rPr>
              <a:t>segment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52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0" grpId="0" animBg="1"/>
      <p:bldP spid="91" grpId="0"/>
      <p:bldP spid="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4125" y="3823648"/>
            <a:ext cx="4685715" cy="2304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Stack: Overhead Estimation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C5A81-7E63-4AB2-94DD-C428AB26B8F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900752"/>
                <a:ext cx="8839200" cy="5486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𝑐𝑜𝑠𝑡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𝑐𝑜𝑠𝑡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𝑐𝑜𝑚𝑝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𝑐𝑜𝑠𝑡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𝑐𝑜𝑚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𝑐𝑜𝑠𝑡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𝑐𝑜𝑚𝑝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𝑒𝑛𝑑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a constant which represents the </a:t>
                </a:r>
                <a:r>
                  <a:rPr lang="en-US" sz="2400" dirty="0" smtClean="0"/>
                  <a:t>average execution </a:t>
                </a:r>
                <a:r>
                  <a:rPr lang="en-US" sz="2400" dirty="0"/>
                  <a:t>time for extra instructions in </a:t>
                </a:r>
                <a:r>
                  <a:rPr lang="en-US" sz="2400" dirty="0" smtClean="0"/>
                  <a:t>runtime library </a:t>
                </a:r>
                <a:r>
                  <a:rPr lang="en-US" sz="2400" dirty="0"/>
                  <a:t>(in both </a:t>
                </a:r>
                <a:r>
                  <a:rPr lang="en-US" sz="2400" dirty="0" smtClean="0"/>
                  <a:t>_</a:t>
                </a:r>
                <a:r>
                  <a:rPr lang="en-US" sz="2400" dirty="0" err="1" smtClean="0"/>
                  <a:t>sstore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and </a:t>
                </a:r>
                <a:r>
                  <a:rPr lang="en-US" sz="2400" dirty="0" smtClean="0"/>
                  <a:t>_</a:t>
                </a:r>
                <a:r>
                  <a:rPr lang="en-US" sz="2400" dirty="0" err="1" smtClean="0"/>
                  <a:t>sload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function).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𝑐𝑜𝑠𝑡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comm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𝑒𝑛𝑑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∗2</m:t>
                        </m:r>
                        <m:r>
                          <a:rPr lang="en-US" sz="240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𝑏𝑎𝑠𝑒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𝑠𝑙𝑜𝑝𝑒</m:t>
                        </m:r>
                      </m:sub>
                    </m:sSub>
                    <m:r>
                      <a:rPr lang="zh-CN" altLang="en-US" sz="2400" b="0" i="1" smtClean="0">
                        <a:latin typeface="Cambria Math"/>
                      </a:rPr>
                      <m:t>∗</m:t>
                    </m:r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24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US" sz="2400" dirty="0"/>
                  <a:t>: base </a:t>
                </a:r>
                <a:r>
                  <a:rPr lang="en-US" sz="2400" dirty="0" smtClean="0"/>
                  <a:t>latency,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𝑠𝑙𝑜𝑝𝑒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  <a:r>
                  <a:rPr lang="en-US" sz="2400" dirty="0" smtClean="0"/>
                  <a:t>increase rate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𝑐𝑜𝑠𝑡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𝑊𝐶𝐺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𝑐𝑜𝑠𝑡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𝑚𝑖𝑛𝑖𝑚𝑖𝑧𝑒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𝑐𝑜𝑠𝑡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𝑊𝐶𝐺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900752"/>
                <a:ext cx="8839200" cy="5486400"/>
              </a:xfrm>
              <a:blipFill rotWithShape="1">
                <a:blip r:embed="rId4" cstate="print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631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 smtClean="0"/>
              <a:t>Illustration of Heuristic SSDM[1]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25</a:t>
            </a:fld>
            <a:endParaRPr lang="en-US" altLang="zh-CN"/>
          </a:p>
        </p:txBody>
      </p:sp>
      <p:cxnSp>
        <p:nvCxnSpPr>
          <p:cNvPr id="167" name="Straight Arrow Connector 166"/>
          <p:cNvCxnSpPr>
            <a:stCxn id="175" idx="4"/>
            <a:endCxn id="176" idx="0"/>
          </p:cNvCxnSpPr>
          <p:nvPr/>
        </p:nvCxnSpPr>
        <p:spPr>
          <a:xfrm>
            <a:off x="2724843" y="2210976"/>
            <a:ext cx="0" cy="2697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776262" y="22417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169" name="Straight Arrow Connector 168"/>
          <p:cNvCxnSpPr>
            <a:stCxn id="176" idx="4"/>
            <a:endCxn id="179" idx="0"/>
          </p:cNvCxnSpPr>
          <p:nvPr/>
        </p:nvCxnSpPr>
        <p:spPr>
          <a:xfrm>
            <a:off x="2724843" y="2962120"/>
            <a:ext cx="449166" cy="434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852763" y="29017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5</a:t>
            </a:r>
          </a:p>
        </p:txBody>
      </p:sp>
      <p:cxnSp>
        <p:nvCxnSpPr>
          <p:cNvPr id="171" name="Straight Arrow Connector 170"/>
          <p:cNvCxnSpPr>
            <a:stCxn id="176" idx="4"/>
            <a:endCxn id="177" idx="0"/>
          </p:cNvCxnSpPr>
          <p:nvPr/>
        </p:nvCxnSpPr>
        <p:spPr>
          <a:xfrm flipH="1">
            <a:off x="2252080" y="2962120"/>
            <a:ext cx="472763" cy="429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232557" y="290292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B050"/>
                </a:solidFill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173" name="Straight Arrow Connector 172"/>
          <p:cNvCxnSpPr>
            <a:stCxn id="177" idx="4"/>
            <a:endCxn id="178" idx="0"/>
          </p:cNvCxnSpPr>
          <p:nvPr/>
        </p:nvCxnSpPr>
        <p:spPr>
          <a:xfrm flipH="1">
            <a:off x="2018028" y="3873190"/>
            <a:ext cx="234052" cy="3291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165907" y="38634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B050"/>
                </a:solidFill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75" name="椭圆 3"/>
          <p:cNvSpPr/>
          <p:nvPr/>
        </p:nvSpPr>
        <p:spPr>
          <a:xfrm>
            <a:off x="2338756" y="1737984"/>
            <a:ext cx="772174" cy="47299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/>
              <a:t>F</a:t>
            </a:r>
            <a:r>
              <a:rPr lang="en-US" altLang="zh-CN" sz="1700" dirty="0" smtClean="0"/>
              <a:t>0</a:t>
            </a:r>
          </a:p>
          <a:p>
            <a:pPr algn="ctr"/>
            <a:r>
              <a:rPr lang="en-US" altLang="zh-CN" sz="1700" dirty="0" smtClean="0"/>
              <a:t>32</a:t>
            </a:r>
            <a:endParaRPr lang="zh-CN" altLang="en-US" sz="1700" dirty="0"/>
          </a:p>
        </p:txBody>
      </p:sp>
      <p:sp>
        <p:nvSpPr>
          <p:cNvPr id="176" name="椭圆 3"/>
          <p:cNvSpPr/>
          <p:nvPr/>
        </p:nvSpPr>
        <p:spPr>
          <a:xfrm>
            <a:off x="2338756" y="2480755"/>
            <a:ext cx="772174" cy="48136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F</a:t>
            </a:r>
            <a:r>
              <a:rPr lang="en-US" altLang="zh-CN" sz="1700" dirty="0"/>
              <a:t>1</a:t>
            </a:r>
            <a:endParaRPr lang="en-US" altLang="zh-CN" sz="1700" dirty="0" smtClean="0"/>
          </a:p>
          <a:p>
            <a:pPr algn="ctr"/>
            <a:r>
              <a:rPr lang="en-US" altLang="zh-CN" sz="1700" dirty="0" smtClean="0"/>
              <a:t>128</a:t>
            </a:r>
            <a:endParaRPr lang="zh-CN" altLang="en-US" sz="1700" dirty="0"/>
          </a:p>
        </p:txBody>
      </p:sp>
      <p:sp>
        <p:nvSpPr>
          <p:cNvPr id="177" name="椭圆 3"/>
          <p:cNvSpPr/>
          <p:nvPr/>
        </p:nvSpPr>
        <p:spPr>
          <a:xfrm>
            <a:off x="1842694" y="3391824"/>
            <a:ext cx="818772" cy="48136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F2</a:t>
            </a:r>
            <a:endParaRPr lang="en-US" altLang="zh-CN" sz="1700" dirty="0"/>
          </a:p>
          <a:p>
            <a:pPr algn="ctr"/>
            <a:r>
              <a:rPr lang="en-US" altLang="zh-CN" sz="1700" dirty="0"/>
              <a:t>32</a:t>
            </a:r>
            <a:endParaRPr lang="zh-CN" altLang="en-US" sz="1700" dirty="0"/>
          </a:p>
        </p:txBody>
      </p:sp>
      <p:sp>
        <p:nvSpPr>
          <p:cNvPr id="178" name="椭圆 3"/>
          <p:cNvSpPr/>
          <p:nvPr/>
        </p:nvSpPr>
        <p:spPr>
          <a:xfrm>
            <a:off x="1608642" y="4202297"/>
            <a:ext cx="818772" cy="4682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F3</a:t>
            </a:r>
            <a:endParaRPr lang="en-US" altLang="zh-CN" sz="1700" dirty="0"/>
          </a:p>
          <a:p>
            <a:pPr algn="ctr"/>
            <a:r>
              <a:rPr lang="en-US" altLang="zh-CN" sz="1700" dirty="0" smtClean="0"/>
              <a:t>20</a:t>
            </a:r>
            <a:endParaRPr lang="zh-CN" altLang="en-US" sz="1700" dirty="0"/>
          </a:p>
        </p:txBody>
      </p:sp>
      <p:sp>
        <p:nvSpPr>
          <p:cNvPr id="179" name="椭圆 3"/>
          <p:cNvSpPr/>
          <p:nvPr/>
        </p:nvSpPr>
        <p:spPr>
          <a:xfrm>
            <a:off x="2768586" y="3397098"/>
            <a:ext cx="810845" cy="48136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F4</a:t>
            </a:r>
            <a:endParaRPr lang="en-US" altLang="zh-CN" sz="1700" dirty="0"/>
          </a:p>
          <a:p>
            <a:pPr algn="ctr"/>
            <a:r>
              <a:rPr lang="en-US" altLang="zh-CN" sz="1700" dirty="0" smtClean="0"/>
              <a:t>32</a:t>
            </a:r>
            <a:endParaRPr lang="zh-CN" altLang="en-US" sz="1700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1953614" y="2115440"/>
            <a:ext cx="968588" cy="338554"/>
            <a:chOff x="3126652" y="1718224"/>
            <a:chExt cx="968588" cy="338554"/>
          </a:xfrm>
        </p:grpSpPr>
        <p:cxnSp>
          <p:nvCxnSpPr>
            <p:cNvPr id="181" name="直接连接符 30"/>
            <p:cNvCxnSpPr/>
            <p:nvPr/>
          </p:nvCxnSpPr>
          <p:spPr>
            <a:xfrm>
              <a:off x="3663192" y="1891977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3126652" y="1718224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1</a:t>
              </a:r>
              <a:endParaRPr lang="zh-CN" altLang="en-US" sz="1600" b="1" i="1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1684418" y="3010902"/>
            <a:ext cx="968588" cy="338554"/>
            <a:chOff x="3126652" y="1718224"/>
            <a:chExt cx="968588" cy="338554"/>
          </a:xfrm>
        </p:grpSpPr>
        <p:cxnSp>
          <p:nvCxnSpPr>
            <p:cNvPr id="184" name="直接连接符 30"/>
            <p:cNvCxnSpPr/>
            <p:nvPr/>
          </p:nvCxnSpPr>
          <p:spPr>
            <a:xfrm>
              <a:off x="3663192" y="1891977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3126652" y="1718224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2</a:t>
              </a:r>
              <a:endParaRPr lang="zh-CN" altLang="en-US" sz="1600" b="1" i="1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97082" y="3888646"/>
            <a:ext cx="966873" cy="338554"/>
            <a:chOff x="3126652" y="1718224"/>
            <a:chExt cx="966873" cy="338554"/>
          </a:xfrm>
        </p:grpSpPr>
        <p:cxnSp>
          <p:nvCxnSpPr>
            <p:cNvPr id="187" name="直接连接符 30"/>
            <p:cNvCxnSpPr/>
            <p:nvPr/>
          </p:nvCxnSpPr>
          <p:spPr>
            <a:xfrm>
              <a:off x="3663192" y="1891977"/>
              <a:ext cx="430333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3126652" y="1718224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3</a:t>
              </a:r>
              <a:endParaRPr lang="zh-CN" altLang="en-US" sz="1600" b="1" i="1" dirty="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2787650" y="3003064"/>
            <a:ext cx="985415" cy="338554"/>
            <a:chOff x="2871104" y="1718224"/>
            <a:chExt cx="985415" cy="338554"/>
          </a:xfrm>
        </p:grpSpPr>
        <p:cxnSp>
          <p:nvCxnSpPr>
            <p:cNvPr id="190" name="直接连接符 30"/>
            <p:cNvCxnSpPr/>
            <p:nvPr/>
          </p:nvCxnSpPr>
          <p:spPr>
            <a:xfrm>
              <a:off x="2871104" y="1891977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3235836" y="1718224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4</a:t>
              </a:r>
              <a:endParaRPr lang="zh-CN" altLang="en-US" sz="1600" b="1" i="1" dirty="0"/>
            </a:p>
          </p:txBody>
        </p:sp>
      </p:grpSp>
      <p:graphicFrame>
        <p:nvGraphicFramePr>
          <p:cNvPr id="192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5458303"/>
              </p:ext>
            </p:extLst>
          </p:nvPr>
        </p:nvGraphicFramePr>
        <p:xfrm>
          <a:off x="808092" y="5363815"/>
          <a:ext cx="3833502" cy="949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9206"/>
                <a:gridCol w="648072"/>
                <a:gridCol w="803630"/>
                <a:gridCol w="609600"/>
                <a:gridCol w="6029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Cut</a:t>
                      </a:r>
                      <a:endParaRPr lang="en-US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 smtClean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2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3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4</a:t>
                      </a:r>
                      <a:endParaRPr lang="en-US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Removing</a:t>
                      </a:r>
                    </a:p>
                    <a:p>
                      <a:pPr algn="l"/>
                      <a:r>
                        <a:rPr lang="en-US" sz="1600" b="1" dirty="0" smtClean="0"/>
                        <a:t>benefit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12080</a:t>
                      </a:r>
                      <a:endParaRPr lang="en-US" sz="1600" b="1" u="sng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5920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1256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3" name="TextBox 34"/>
              <p:cNvSpPr txBox="1">
                <a:spLocks noChangeArrowheads="1"/>
              </p:cNvSpPr>
              <p:nvPr/>
            </p:nvSpPr>
            <p:spPr bwMode="auto">
              <a:xfrm>
                <a:off x="1198089" y="867782"/>
                <a:ext cx="6740359" cy="394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𝕊</m:t>
                    </m:r>
                  </m:oMath>
                </a14:m>
                <a:r>
                  <a:rPr lang="en-US" altLang="zh-CN" b="1" dirty="0" smtClean="0">
                    <a:cs typeface="Arial" charset="0"/>
                  </a:rPr>
                  <a:t> = 192 bytes,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/>
                            <a:cs typeface="Arial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cs typeface="Arial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b="1" dirty="0" smtClean="0">
                    <a:cs typeface="Arial" charset="0"/>
                  </a:rPr>
                  <a:t> = 50 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/>
                            <a:cs typeface="Arial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cs typeface="Arial" charset="0"/>
                          </a:rPr>
                          <m:t>𝒃𝒂𝒔𝒆</m:t>
                        </m:r>
                      </m:sub>
                    </m:sSub>
                  </m:oMath>
                </a14:m>
                <a:r>
                  <a:rPr lang="en-US" altLang="zh-CN" b="1" dirty="0">
                    <a:cs typeface="Arial" charset="0"/>
                  </a:rPr>
                  <a:t> =</a:t>
                </a:r>
                <a:r>
                  <a:rPr lang="en-US" altLang="zh-CN" b="1" dirty="0" smtClean="0">
                    <a:cs typeface="Arial" charset="0"/>
                  </a:rPr>
                  <a:t> 91 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/>
                            <a:cs typeface="Arial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cs typeface="Arial" charset="0"/>
                          </a:rPr>
                          <m:t>𝒔𝒍𝒐𝒑𝒆</m:t>
                        </m:r>
                      </m:sub>
                    </m:sSub>
                  </m:oMath>
                </a14:m>
                <a:r>
                  <a:rPr lang="en-US" altLang="zh-CN" b="1" dirty="0">
                    <a:cs typeface="Arial" charset="0"/>
                  </a:rPr>
                  <a:t> =</a:t>
                </a:r>
                <a:r>
                  <a:rPr lang="en-US" altLang="zh-CN" b="1" dirty="0" smtClean="0">
                    <a:cs typeface="Arial" charset="0"/>
                  </a:rPr>
                  <a:t> 0.075</a:t>
                </a:r>
              </a:p>
            </p:txBody>
          </p:sp>
        </mc:Choice>
        <mc:Fallback>
          <p:sp>
            <p:nvSpPr>
              <p:cNvPr id="193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8089" y="867782"/>
                <a:ext cx="6740359" cy="39421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t="-7692" b="-16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TextBox 34"/>
          <p:cNvSpPr txBox="1">
            <a:spLocks noChangeArrowheads="1"/>
          </p:cNvSpPr>
          <p:nvPr/>
        </p:nvSpPr>
        <p:spPr bwMode="auto">
          <a:xfrm>
            <a:off x="381438" y="5052200"/>
            <a:ext cx="46085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b="1" dirty="0" smtClean="0">
                <a:cs typeface="Arial" charset="0"/>
              </a:rPr>
              <a:t>Segment: </a:t>
            </a:r>
            <a:r>
              <a:rPr lang="en-US" altLang="zh-CN" sz="1600" dirty="0" smtClean="0">
                <a:cs typeface="Arial" charset="0"/>
              </a:rPr>
              <a:t>&lt;F0&gt;,&lt;F1&gt;,&lt;F1&gt;,&lt;F2&gt;,&lt;F3&gt;,&lt;F4&gt;</a:t>
            </a:r>
          </a:p>
        </p:txBody>
      </p:sp>
      <p:cxnSp>
        <p:nvCxnSpPr>
          <p:cNvPr id="195" name="Straight Arrow Connector 194"/>
          <p:cNvCxnSpPr>
            <a:stCxn id="203" idx="4"/>
            <a:endCxn id="204" idx="0"/>
          </p:cNvCxnSpPr>
          <p:nvPr/>
        </p:nvCxnSpPr>
        <p:spPr>
          <a:xfrm>
            <a:off x="7103649" y="2214744"/>
            <a:ext cx="0" cy="2697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7136018" y="22359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197" name="Straight Arrow Connector 196"/>
          <p:cNvCxnSpPr>
            <a:stCxn id="204" idx="4"/>
            <a:endCxn id="207" idx="0"/>
          </p:cNvCxnSpPr>
          <p:nvPr/>
        </p:nvCxnSpPr>
        <p:spPr>
          <a:xfrm>
            <a:off x="7103649" y="2965888"/>
            <a:ext cx="449166" cy="434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7231569" y="29150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5</a:t>
            </a:r>
          </a:p>
        </p:txBody>
      </p:sp>
      <p:cxnSp>
        <p:nvCxnSpPr>
          <p:cNvPr id="199" name="Straight Arrow Connector 198"/>
          <p:cNvCxnSpPr>
            <a:stCxn id="204" idx="4"/>
            <a:endCxn id="205" idx="0"/>
          </p:cNvCxnSpPr>
          <p:nvPr/>
        </p:nvCxnSpPr>
        <p:spPr>
          <a:xfrm flipH="1">
            <a:off x="6630886" y="2965888"/>
            <a:ext cx="472763" cy="429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6611353" y="29162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B050"/>
                </a:solidFill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01" name="Straight Arrow Connector 200"/>
          <p:cNvCxnSpPr>
            <a:stCxn id="205" idx="4"/>
            <a:endCxn id="206" idx="0"/>
          </p:cNvCxnSpPr>
          <p:nvPr/>
        </p:nvCxnSpPr>
        <p:spPr>
          <a:xfrm flipH="1">
            <a:off x="6396834" y="3876958"/>
            <a:ext cx="234052" cy="3291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6548870" y="387677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B050"/>
                </a:solidFill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03" name="椭圆 3"/>
          <p:cNvSpPr/>
          <p:nvPr/>
        </p:nvSpPr>
        <p:spPr>
          <a:xfrm>
            <a:off x="6717562" y="1741752"/>
            <a:ext cx="772174" cy="47299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/>
              <a:t>F</a:t>
            </a:r>
            <a:r>
              <a:rPr lang="en-US" altLang="zh-CN" sz="1700" dirty="0" smtClean="0"/>
              <a:t>0</a:t>
            </a:r>
          </a:p>
          <a:p>
            <a:pPr algn="ctr"/>
            <a:r>
              <a:rPr lang="en-US" altLang="zh-CN" sz="1700" dirty="0" smtClean="0"/>
              <a:t>32</a:t>
            </a:r>
            <a:endParaRPr lang="zh-CN" altLang="en-US" sz="1700" dirty="0"/>
          </a:p>
        </p:txBody>
      </p:sp>
      <p:sp>
        <p:nvSpPr>
          <p:cNvPr id="204" name="椭圆 3"/>
          <p:cNvSpPr/>
          <p:nvPr/>
        </p:nvSpPr>
        <p:spPr>
          <a:xfrm>
            <a:off x="6717562" y="2484523"/>
            <a:ext cx="772174" cy="48136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F</a:t>
            </a:r>
            <a:r>
              <a:rPr lang="en-US" altLang="zh-CN" sz="1700" dirty="0"/>
              <a:t>1</a:t>
            </a:r>
            <a:endParaRPr lang="en-US" altLang="zh-CN" sz="1700" dirty="0" smtClean="0"/>
          </a:p>
          <a:p>
            <a:pPr algn="ctr"/>
            <a:r>
              <a:rPr lang="en-US" altLang="zh-CN" sz="1700" dirty="0" smtClean="0"/>
              <a:t>128</a:t>
            </a:r>
            <a:endParaRPr lang="zh-CN" altLang="en-US" sz="1700" dirty="0"/>
          </a:p>
        </p:txBody>
      </p:sp>
      <p:sp>
        <p:nvSpPr>
          <p:cNvPr id="205" name="椭圆 3"/>
          <p:cNvSpPr/>
          <p:nvPr/>
        </p:nvSpPr>
        <p:spPr>
          <a:xfrm>
            <a:off x="6221500" y="3395592"/>
            <a:ext cx="818772" cy="48136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F2</a:t>
            </a:r>
            <a:endParaRPr lang="en-US" altLang="zh-CN" sz="1700" dirty="0"/>
          </a:p>
          <a:p>
            <a:pPr algn="ctr"/>
            <a:r>
              <a:rPr lang="en-US" altLang="zh-CN" sz="1700" dirty="0"/>
              <a:t>32</a:t>
            </a:r>
            <a:endParaRPr lang="zh-CN" altLang="en-US" sz="1700" dirty="0"/>
          </a:p>
        </p:txBody>
      </p:sp>
      <p:sp>
        <p:nvSpPr>
          <p:cNvPr id="206" name="椭圆 3"/>
          <p:cNvSpPr/>
          <p:nvPr/>
        </p:nvSpPr>
        <p:spPr>
          <a:xfrm>
            <a:off x="5987448" y="4206065"/>
            <a:ext cx="818772" cy="4682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F3</a:t>
            </a:r>
            <a:endParaRPr lang="en-US" altLang="zh-CN" sz="1700" dirty="0"/>
          </a:p>
          <a:p>
            <a:pPr algn="ctr"/>
            <a:r>
              <a:rPr lang="en-US" altLang="zh-CN" sz="1700" dirty="0" smtClean="0"/>
              <a:t>20</a:t>
            </a:r>
            <a:endParaRPr lang="zh-CN" altLang="en-US" sz="1700" dirty="0"/>
          </a:p>
        </p:txBody>
      </p:sp>
      <p:sp>
        <p:nvSpPr>
          <p:cNvPr id="207" name="椭圆 3"/>
          <p:cNvSpPr/>
          <p:nvPr/>
        </p:nvSpPr>
        <p:spPr>
          <a:xfrm>
            <a:off x="7147392" y="3400866"/>
            <a:ext cx="810845" cy="48136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F4</a:t>
            </a:r>
            <a:endParaRPr lang="en-US" altLang="zh-CN" sz="1700" dirty="0"/>
          </a:p>
          <a:p>
            <a:pPr algn="ctr"/>
            <a:r>
              <a:rPr lang="en-US" altLang="zh-CN" sz="1700" dirty="0" smtClean="0"/>
              <a:t>32</a:t>
            </a:r>
            <a:endParaRPr lang="zh-CN" altLang="en-US" sz="1700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6332420" y="2119208"/>
            <a:ext cx="968588" cy="338554"/>
            <a:chOff x="3126652" y="1718224"/>
            <a:chExt cx="968588" cy="338554"/>
          </a:xfrm>
        </p:grpSpPr>
        <p:cxnSp>
          <p:nvCxnSpPr>
            <p:cNvPr id="209" name="直接连接符 30"/>
            <p:cNvCxnSpPr/>
            <p:nvPr/>
          </p:nvCxnSpPr>
          <p:spPr>
            <a:xfrm>
              <a:off x="3663192" y="1891977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/>
            <p:cNvSpPr txBox="1"/>
            <p:nvPr/>
          </p:nvSpPr>
          <p:spPr>
            <a:xfrm>
              <a:off x="3126652" y="1718224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1</a:t>
              </a:r>
              <a:endParaRPr lang="zh-CN" altLang="en-US" sz="1600" b="1" i="1" dirty="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675888" y="3892414"/>
            <a:ext cx="966873" cy="338554"/>
            <a:chOff x="3126652" y="1718224"/>
            <a:chExt cx="966873" cy="338554"/>
          </a:xfrm>
        </p:grpSpPr>
        <p:cxnSp>
          <p:nvCxnSpPr>
            <p:cNvPr id="212" name="直接连接符 30"/>
            <p:cNvCxnSpPr/>
            <p:nvPr/>
          </p:nvCxnSpPr>
          <p:spPr>
            <a:xfrm>
              <a:off x="3663192" y="1891977"/>
              <a:ext cx="430333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126652" y="1718224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3</a:t>
              </a:r>
              <a:endParaRPr lang="zh-CN" altLang="en-US" sz="1600" b="1" i="1" dirty="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7166456" y="3006832"/>
            <a:ext cx="985415" cy="338554"/>
            <a:chOff x="2871104" y="1718224"/>
            <a:chExt cx="985415" cy="338554"/>
          </a:xfrm>
        </p:grpSpPr>
        <p:cxnSp>
          <p:nvCxnSpPr>
            <p:cNvPr id="215" name="直接连接符 30"/>
            <p:cNvCxnSpPr/>
            <p:nvPr/>
          </p:nvCxnSpPr>
          <p:spPr>
            <a:xfrm>
              <a:off x="2871104" y="1891977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3235836" y="1718224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4</a:t>
              </a:r>
              <a:endParaRPr lang="zh-CN" altLang="en-US" sz="1600" b="1" i="1" dirty="0"/>
            </a:p>
          </p:txBody>
        </p:sp>
      </p:grpSp>
      <p:graphicFrame>
        <p:nvGraphicFramePr>
          <p:cNvPr id="217" name="Table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8816786"/>
              </p:ext>
            </p:extLst>
          </p:nvPr>
        </p:nvGraphicFramePr>
        <p:xfrm>
          <a:off x="5410200" y="5374640"/>
          <a:ext cx="3108832" cy="949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4616"/>
                <a:gridCol w="648072"/>
                <a:gridCol w="648072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Cut</a:t>
                      </a:r>
                      <a:endParaRPr lang="en-US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 smtClean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3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4</a:t>
                      </a:r>
                      <a:endParaRPr lang="en-US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Removing</a:t>
                      </a:r>
                    </a:p>
                    <a:p>
                      <a:pPr algn="l"/>
                      <a:r>
                        <a:rPr lang="en-US" sz="1600" b="1" dirty="0" smtClean="0"/>
                        <a:t>benefit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sng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1256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" name="TextBox 34"/>
          <p:cNvSpPr txBox="1">
            <a:spLocks noChangeArrowheads="1"/>
          </p:cNvSpPr>
          <p:nvPr/>
        </p:nvSpPr>
        <p:spPr bwMode="auto">
          <a:xfrm>
            <a:off x="4891336" y="5055968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b="1" dirty="0" smtClean="0">
                <a:cs typeface="Arial" charset="0"/>
              </a:rPr>
              <a:t>Segment: </a:t>
            </a:r>
            <a:r>
              <a:rPr lang="en-US" altLang="zh-CN" sz="1600" dirty="0" smtClean="0">
                <a:cs typeface="Arial" charset="0"/>
              </a:rPr>
              <a:t>&lt;F0&gt;, &lt;F1,F2&gt;,</a:t>
            </a:r>
            <a:r>
              <a:rPr lang="en-US" altLang="zh-CN" sz="1600" dirty="0">
                <a:cs typeface="Arial" charset="0"/>
              </a:rPr>
              <a:t> &lt;F1&gt;,</a:t>
            </a:r>
            <a:r>
              <a:rPr lang="en-US" altLang="zh-CN" sz="1600" dirty="0" smtClean="0">
                <a:cs typeface="Arial" charset="0"/>
              </a:rPr>
              <a:t>&lt;F3&gt;,&lt;F4&gt;</a:t>
            </a:r>
          </a:p>
        </p:txBody>
      </p:sp>
      <p:cxnSp>
        <p:nvCxnSpPr>
          <p:cNvPr id="219" name="直接箭头连接符 28"/>
          <p:cNvCxnSpPr>
            <a:endCxn id="175" idx="0"/>
          </p:cNvCxnSpPr>
          <p:nvPr/>
        </p:nvCxnSpPr>
        <p:spPr>
          <a:xfrm>
            <a:off x="2718292" y="1348338"/>
            <a:ext cx="6551" cy="3896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1989142" y="1331096"/>
            <a:ext cx="968588" cy="338554"/>
            <a:chOff x="3126652" y="1718224"/>
            <a:chExt cx="968588" cy="338554"/>
          </a:xfrm>
        </p:grpSpPr>
        <p:cxnSp>
          <p:nvCxnSpPr>
            <p:cNvPr id="222" name="直接连接符 30"/>
            <p:cNvCxnSpPr/>
            <p:nvPr/>
          </p:nvCxnSpPr>
          <p:spPr>
            <a:xfrm>
              <a:off x="3663192" y="1891977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126652" y="1718224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0</a:t>
              </a:r>
              <a:endParaRPr lang="zh-CN" altLang="en-US" sz="1600" b="1" i="1" dirty="0"/>
            </a:p>
          </p:txBody>
        </p:sp>
      </p:grpSp>
      <p:cxnSp>
        <p:nvCxnSpPr>
          <p:cNvPr id="224" name="直接箭头连接符 28"/>
          <p:cNvCxnSpPr>
            <a:stCxn id="178" idx="4"/>
          </p:cNvCxnSpPr>
          <p:nvPr/>
        </p:nvCxnSpPr>
        <p:spPr>
          <a:xfrm>
            <a:off x="2018028" y="4670552"/>
            <a:ext cx="0" cy="35404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1308586" y="4645096"/>
            <a:ext cx="968588" cy="338554"/>
            <a:chOff x="3126652" y="1677280"/>
            <a:chExt cx="968588" cy="338554"/>
          </a:xfrm>
        </p:grpSpPr>
        <p:cxnSp>
          <p:nvCxnSpPr>
            <p:cNvPr id="226" name="直接连接符 30"/>
            <p:cNvCxnSpPr/>
            <p:nvPr/>
          </p:nvCxnSpPr>
          <p:spPr>
            <a:xfrm>
              <a:off x="3663192" y="1851033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/>
            <p:cNvSpPr txBox="1"/>
            <p:nvPr/>
          </p:nvSpPr>
          <p:spPr>
            <a:xfrm>
              <a:off x="3126652" y="167728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0</a:t>
              </a:r>
              <a:endParaRPr lang="zh-CN" altLang="en-US" sz="1600" b="1" i="1" dirty="0"/>
            </a:p>
          </p:txBody>
        </p:sp>
      </p:grpSp>
      <p:cxnSp>
        <p:nvCxnSpPr>
          <p:cNvPr id="228" name="直接箭头连接符 28"/>
          <p:cNvCxnSpPr>
            <a:stCxn id="179" idx="4"/>
          </p:cNvCxnSpPr>
          <p:nvPr/>
        </p:nvCxnSpPr>
        <p:spPr>
          <a:xfrm flipH="1">
            <a:off x="3170156" y="3878464"/>
            <a:ext cx="3853" cy="38724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2460714" y="3886208"/>
            <a:ext cx="968588" cy="338554"/>
            <a:chOff x="3126652" y="1677280"/>
            <a:chExt cx="968588" cy="338554"/>
          </a:xfrm>
        </p:grpSpPr>
        <p:cxnSp>
          <p:nvCxnSpPr>
            <p:cNvPr id="230" name="直接连接符 30"/>
            <p:cNvCxnSpPr/>
            <p:nvPr/>
          </p:nvCxnSpPr>
          <p:spPr>
            <a:xfrm>
              <a:off x="3663192" y="1851033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3126652" y="167728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0</a:t>
              </a:r>
              <a:endParaRPr lang="zh-CN" altLang="en-US" sz="1600" b="1" i="1" dirty="0"/>
            </a:p>
          </p:txBody>
        </p:sp>
      </p:grpSp>
      <p:cxnSp>
        <p:nvCxnSpPr>
          <p:cNvPr id="232" name="直接箭头连接符 28"/>
          <p:cNvCxnSpPr>
            <a:endCxn id="203" idx="0"/>
          </p:cNvCxnSpPr>
          <p:nvPr/>
        </p:nvCxnSpPr>
        <p:spPr>
          <a:xfrm>
            <a:off x="7103649" y="1348338"/>
            <a:ext cx="0" cy="39341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6362560" y="1360664"/>
            <a:ext cx="968588" cy="338554"/>
            <a:chOff x="3126652" y="1718224"/>
            <a:chExt cx="968588" cy="338554"/>
          </a:xfrm>
        </p:grpSpPr>
        <p:cxnSp>
          <p:nvCxnSpPr>
            <p:cNvPr id="234" name="直接连接符 30"/>
            <p:cNvCxnSpPr/>
            <p:nvPr/>
          </p:nvCxnSpPr>
          <p:spPr>
            <a:xfrm>
              <a:off x="3663192" y="1891977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3126652" y="1718224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0</a:t>
              </a:r>
              <a:endParaRPr lang="zh-CN" altLang="en-US" sz="1600" b="1" i="1" dirty="0"/>
            </a:p>
          </p:txBody>
        </p:sp>
      </p:grpSp>
      <p:cxnSp>
        <p:nvCxnSpPr>
          <p:cNvPr id="236" name="直接箭头连接符 28"/>
          <p:cNvCxnSpPr>
            <a:stCxn id="206" idx="4"/>
          </p:cNvCxnSpPr>
          <p:nvPr/>
        </p:nvCxnSpPr>
        <p:spPr>
          <a:xfrm>
            <a:off x="6396834" y="4674320"/>
            <a:ext cx="0" cy="37984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5682004" y="4674664"/>
            <a:ext cx="968588" cy="338554"/>
            <a:chOff x="3126652" y="1677280"/>
            <a:chExt cx="968588" cy="338554"/>
          </a:xfrm>
        </p:grpSpPr>
        <p:cxnSp>
          <p:nvCxnSpPr>
            <p:cNvPr id="238" name="直接连接符 30"/>
            <p:cNvCxnSpPr/>
            <p:nvPr/>
          </p:nvCxnSpPr>
          <p:spPr>
            <a:xfrm>
              <a:off x="3663192" y="1851033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3126652" y="167728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0</a:t>
              </a:r>
              <a:endParaRPr lang="zh-CN" altLang="en-US" sz="1600" b="1" i="1" dirty="0"/>
            </a:p>
          </p:txBody>
        </p:sp>
      </p:grpSp>
      <p:cxnSp>
        <p:nvCxnSpPr>
          <p:cNvPr id="240" name="直接箭头连接符 28"/>
          <p:cNvCxnSpPr>
            <a:stCxn id="207" idx="4"/>
          </p:cNvCxnSpPr>
          <p:nvPr/>
        </p:nvCxnSpPr>
        <p:spPr>
          <a:xfrm>
            <a:off x="7552815" y="3882232"/>
            <a:ext cx="0" cy="41304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6834132" y="3915776"/>
            <a:ext cx="968588" cy="338554"/>
            <a:chOff x="3126652" y="1677280"/>
            <a:chExt cx="968588" cy="338554"/>
          </a:xfrm>
        </p:grpSpPr>
        <p:cxnSp>
          <p:nvCxnSpPr>
            <p:cNvPr id="242" name="直接连接符 30"/>
            <p:cNvCxnSpPr/>
            <p:nvPr/>
          </p:nvCxnSpPr>
          <p:spPr>
            <a:xfrm>
              <a:off x="3663192" y="1851033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/>
            <p:cNvSpPr txBox="1"/>
            <p:nvPr/>
          </p:nvSpPr>
          <p:spPr>
            <a:xfrm>
              <a:off x="3126652" y="167728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0</a:t>
              </a:r>
              <a:endParaRPr lang="zh-CN" altLang="en-US" sz="1600" b="1" i="1" dirty="0"/>
            </a:p>
          </p:txBody>
        </p:sp>
      </p:grpSp>
      <p:sp>
        <p:nvSpPr>
          <p:cNvPr id="244" name="Right Arrow 243"/>
          <p:cNvSpPr/>
          <p:nvPr/>
        </p:nvSpPr>
        <p:spPr>
          <a:xfrm>
            <a:off x="4834155" y="3154567"/>
            <a:ext cx="353931" cy="21699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4419699" y="2795494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iteration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884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6" grpId="0"/>
      <p:bldP spid="198" grpId="0"/>
      <p:bldP spid="200" grpId="0"/>
      <p:bldP spid="202" grpId="0"/>
      <p:bldP spid="203" grpId="0" animBg="1"/>
      <p:bldP spid="204" grpId="0" animBg="1"/>
      <p:bldP spid="205" grpId="0" animBg="1"/>
      <p:bldP spid="206" grpId="0" animBg="1"/>
      <p:bldP spid="207" grpId="0" animBg="1"/>
      <p:bldP spid="218" grpId="0"/>
      <p:bldP spid="244" grpId="0" animBg="1"/>
      <p:bldP spid="2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 smtClean="0"/>
              <a:t>Illustration </a:t>
            </a:r>
            <a:r>
              <a:rPr lang="en-US" sz="4000" dirty="0"/>
              <a:t>of </a:t>
            </a:r>
            <a:r>
              <a:rPr lang="en-US" sz="4000" dirty="0" smtClean="0"/>
              <a:t>Heuristic SSDM[2]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26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3" name="TextBox 34"/>
              <p:cNvSpPr txBox="1">
                <a:spLocks noChangeArrowheads="1"/>
              </p:cNvSpPr>
              <p:nvPr/>
            </p:nvSpPr>
            <p:spPr bwMode="auto">
              <a:xfrm>
                <a:off x="1198089" y="867782"/>
                <a:ext cx="6740359" cy="394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𝕊</m:t>
                    </m:r>
                  </m:oMath>
                </a14:m>
                <a:r>
                  <a:rPr lang="en-US" altLang="zh-CN" b="1" dirty="0" smtClean="0">
                    <a:cs typeface="Arial" charset="0"/>
                  </a:rPr>
                  <a:t> = 192 bytes,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/>
                            <a:cs typeface="Arial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cs typeface="Arial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b="1" dirty="0" smtClean="0">
                    <a:cs typeface="Arial" charset="0"/>
                  </a:rPr>
                  <a:t> = 50 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/>
                            <a:cs typeface="Arial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cs typeface="Arial" charset="0"/>
                          </a:rPr>
                          <m:t>𝒃𝒂𝒔𝒆</m:t>
                        </m:r>
                      </m:sub>
                    </m:sSub>
                  </m:oMath>
                </a14:m>
                <a:r>
                  <a:rPr lang="en-US" altLang="zh-CN" b="1" dirty="0">
                    <a:cs typeface="Arial" charset="0"/>
                  </a:rPr>
                  <a:t> =</a:t>
                </a:r>
                <a:r>
                  <a:rPr lang="en-US" altLang="zh-CN" b="1" dirty="0" smtClean="0">
                    <a:cs typeface="Arial" charset="0"/>
                  </a:rPr>
                  <a:t> 91 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/>
                            <a:cs typeface="Arial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cs typeface="Arial" charset="0"/>
                          </a:rPr>
                          <m:t>𝒔𝒍𝒐𝒑𝒆</m:t>
                        </m:r>
                      </m:sub>
                    </m:sSub>
                  </m:oMath>
                </a14:m>
                <a:r>
                  <a:rPr lang="en-US" altLang="zh-CN" b="1" dirty="0">
                    <a:cs typeface="Arial" charset="0"/>
                  </a:rPr>
                  <a:t> =</a:t>
                </a:r>
                <a:r>
                  <a:rPr lang="en-US" altLang="zh-CN" b="1" dirty="0" smtClean="0">
                    <a:cs typeface="Arial" charset="0"/>
                  </a:rPr>
                  <a:t> 0.075</a:t>
                </a:r>
              </a:p>
            </p:txBody>
          </p:sp>
        </mc:Choice>
        <mc:Fallback>
          <p:sp>
            <p:nvSpPr>
              <p:cNvPr id="193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8089" y="867782"/>
                <a:ext cx="6740359" cy="39421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t="-7692" b="-16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>
            <a:stCxn id="91" idx="4"/>
            <a:endCxn id="92" idx="0"/>
          </p:cNvCxnSpPr>
          <p:nvPr/>
        </p:nvCxnSpPr>
        <p:spPr>
          <a:xfrm>
            <a:off x="3023973" y="2073194"/>
            <a:ext cx="0" cy="2697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075392" y="20943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85" name="Straight Arrow Connector 84"/>
          <p:cNvCxnSpPr>
            <a:stCxn id="92" idx="4"/>
            <a:endCxn id="95" idx="0"/>
          </p:cNvCxnSpPr>
          <p:nvPr/>
        </p:nvCxnSpPr>
        <p:spPr>
          <a:xfrm>
            <a:off x="3023973" y="2824338"/>
            <a:ext cx="449166" cy="434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214421" y="28116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5</a:t>
            </a:r>
          </a:p>
        </p:txBody>
      </p:sp>
      <p:cxnSp>
        <p:nvCxnSpPr>
          <p:cNvPr id="87" name="Straight Arrow Connector 86"/>
          <p:cNvCxnSpPr>
            <a:stCxn id="92" idx="4"/>
            <a:endCxn id="93" idx="0"/>
          </p:cNvCxnSpPr>
          <p:nvPr/>
        </p:nvCxnSpPr>
        <p:spPr>
          <a:xfrm flipH="1">
            <a:off x="2551210" y="2824338"/>
            <a:ext cx="472763" cy="429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84062" y="28222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B050"/>
                </a:solidFill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89" name="Straight Arrow Connector 88"/>
          <p:cNvCxnSpPr>
            <a:stCxn id="93" idx="4"/>
            <a:endCxn id="94" idx="0"/>
          </p:cNvCxnSpPr>
          <p:nvPr/>
        </p:nvCxnSpPr>
        <p:spPr>
          <a:xfrm flipH="1">
            <a:off x="2317158" y="3735408"/>
            <a:ext cx="234052" cy="3291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075247" y="36971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B050"/>
                </a:solidFill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1" name="椭圆 3"/>
          <p:cNvSpPr/>
          <p:nvPr/>
        </p:nvSpPr>
        <p:spPr>
          <a:xfrm>
            <a:off x="2637886" y="1600202"/>
            <a:ext cx="772174" cy="47299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/>
              <a:t>F</a:t>
            </a:r>
            <a:r>
              <a:rPr lang="en-US" altLang="zh-CN" sz="1700" dirty="0" smtClean="0"/>
              <a:t>0</a:t>
            </a:r>
          </a:p>
          <a:p>
            <a:pPr algn="ctr"/>
            <a:r>
              <a:rPr lang="en-US" altLang="zh-CN" sz="1700" dirty="0" smtClean="0"/>
              <a:t>32</a:t>
            </a:r>
            <a:endParaRPr lang="zh-CN" altLang="en-US" sz="1700" dirty="0"/>
          </a:p>
        </p:txBody>
      </p:sp>
      <p:sp>
        <p:nvSpPr>
          <p:cNvPr id="92" name="椭圆 3"/>
          <p:cNvSpPr/>
          <p:nvPr/>
        </p:nvSpPr>
        <p:spPr>
          <a:xfrm>
            <a:off x="2637886" y="2342973"/>
            <a:ext cx="772174" cy="48136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F</a:t>
            </a:r>
            <a:r>
              <a:rPr lang="en-US" altLang="zh-CN" sz="1700" dirty="0"/>
              <a:t>1</a:t>
            </a:r>
            <a:endParaRPr lang="en-US" altLang="zh-CN" sz="1700" dirty="0" smtClean="0"/>
          </a:p>
          <a:p>
            <a:pPr algn="ctr"/>
            <a:r>
              <a:rPr lang="en-US" altLang="zh-CN" sz="1700" dirty="0" smtClean="0"/>
              <a:t>128</a:t>
            </a:r>
            <a:endParaRPr lang="zh-CN" altLang="en-US" sz="1700" dirty="0"/>
          </a:p>
        </p:txBody>
      </p:sp>
      <p:sp>
        <p:nvSpPr>
          <p:cNvPr id="93" name="椭圆 3"/>
          <p:cNvSpPr/>
          <p:nvPr/>
        </p:nvSpPr>
        <p:spPr>
          <a:xfrm>
            <a:off x="2141824" y="3254042"/>
            <a:ext cx="818772" cy="48136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F2</a:t>
            </a:r>
            <a:endParaRPr lang="en-US" altLang="zh-CN" sz="1700" dirty="0"/>
          </a:p>
          <a:p>
            <a:pPr algn="ctr"/>
            <a:r>
              <a:rPr lang="en-US" altLang="zh-CN" sz="1700" dirty="0"/>
              <a:t>32</a:t>
            </a:r>
            <a:endParaRPr lang="zh-CN" altLang="en-US" sz="1700" dirty="0"/>
          </a:p>
        </p:txBody>
      </p:sp>
      <p:sp>
        <p:nvSpPr>
          <p:cNvPr id="94" name="椭圆 3"/>
          <p:cNvSpPr/>
          <p:nvPr/>
        </p:nvSpPr>
        <p:spPr>
          <a:xfrm>
            <a:off x="1907772" y="4064515"/>
            <a:ext cx="818772" cy="4682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F3</a:t>
            </a:r>
            <a:endParaRPr lang="en-US" altLang="zh-CN" sz="1700" dirty="0"/>
          </a:p>
          <a:p>
            <a:pPr algn="ctr"/>
            <a:r>
              <a:rPr lang="en-US" altLang="zh-CN" sz="1700" dirty="0" smtClean="0"/>
              <a:t>20</a:t>
            </a:r>
            <a:endParaRPr lang="zh-CN" altLang="en-US" sz="1700" dirty="0"/>
          </a:p>
        </p:txBody>
      </p:sp>
      <p:sp>
        <p:nvSpPr>
          <p:cNvPr id="95" name="椭圆 3"/>
          <p:cNvSpPr/>
          <p:nvPr/>
        </p:nvSpPr>
        <p:spPr>
          <a:xfrm>
            <a:off x="3067716" y="3259316"/>
            <a:ext cx="810845" cy="48136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F4</a:t>
            </a:r>
            <a:endParaRPr lang="en-US" altLang="zh-CN" sz="1700" dirty="0"/>
          </a:p>
          <a:p>
            <a:pPr algn="ctr"/>
            <a:r>
              <a:rPr lang="en-US" altLang="zh-CN" sz="1700" dirty="0" smtClean="0"/>
              <a:t>32</a:t>
            </a:r>
            <a:endParaRPr lang="zh-CN" altLang="en-US" sz="17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2252744" y="1977658"/>
            <a:ext cx="968588" cy="338554"/>
            <a:chOff x="3126652" y="1718224"/>
            <a:chExt cx="968588" cy="338554"/>
          </a:xfrm>
        </p:grpSpPr>
        <p:cxnSp>
          <p:nvCxnSpPr>
            <p:cNvPr id="97" name="直接连接符 30"/>
            <p:cNvCxnSpPr/>
            <p:nvPr/>
          </p:nvCxnSpPr>
          <p:spPr>
            <a:xfrm>
              <a:off x="3663192" y="1891977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126652" y="1718224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1</a:t>
              </a:r>
              <a:endParaRPr lang="zh-CN" altLang="en-US" sz="1600" b="1" i="1" dirty="0"/>
            </a:p>
          </p:txBody>
        </p:sp>
      </p:grp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6771216"/>
              </p:ext>
            </p:extLst>
          </p:nvPr>
        </p:nvGraphicFramePr>
        <p:xfrm>
          <a:off x="1600200" y="5369570"/>
          <a:ext cx="2488046" cy="949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91902"/>
                <a:gridCol w="648072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Cut</a:t>
                      </a:r>
                      <a:endParaRPr lang="en-US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 smtClean="0"/>
                        <a:t>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4</a:t>
                      </a:r>
                      <a:endParaRPr lang="en-US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Removing</a:t>
                      </a:r>
                    </a:p>
                    <a:p>
                      <a:pPr algn="l"/>
                      <a:r>
                        <a:rPr lang="en-US" sz="1600" b="1" dirty="0" smtClean="0"/>
                        <a:t>benefit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u="sn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1256</a:t>
                      </a:r>
                      <a:endParaRPr lang="en-US" sz="1600" b="1" u="sng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TextBox 34"/>
          <p:cNvSpPr txBox="1">
            <a:spLocks noChangeArrowheads="1"/>
          </p:cNvSpPr>
          <p:nvPr/>
        </p:nvSpPr>
        <p:spPr bwMode="auto">
          <a:xfrm>
            <a:off x="945796" y="4977042"/>
            <a:ext cx="41044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b="1" dirty="0" smtClean="0">
                <a:cs typeface="Arial" charset="0"/>
              </a:rPr>
              <a:t>Segment: </a:t>
            </a:r>
            <a:r>
              <a:rPr lang="en-US" altLang="zh-CN" sz="1600" dirty="0" smtClean="0">
                <a:cs typeface="Arial" charset="0"/>
              </a:rPr>
              <a:t>&lt;F0</a:t>
            </a:r>
            <a:r>
              <a:rPr lang="en-US" altLang="zh-CN" sz="1600" dirty="0">
                <a:cs typeface="Arial" charset="0"/>
              </a:rPr>
              <a:t>&gt;, &lt;</a:t>
            </a:r>
            <a:r>
              <a:rPr lang="en-US" altLang="zh-CN" sz="1600" dirty="0" smtClean="0">
                <a:cs typeface="Arial" charset="0"/>
              </a:rPr>
              <a:t>F1,F2,F3&gt;,&lt;F1&gt;,&lt;F4&gt;</a:t>
            </a:r>
          </a:p>
        </p:txBody>
      </p:sp>
      <p:cxnSp>
        <p:nvCxnSpPr>
          <p:cNvPr id="101" name="直接箭头连接符 28"/>
          <p:cNvCxnSpPr>
            <a:endCxn id="91" idx="0"/>
          </p:cNvCxnSpPr>
          <p:nvPr/>
        </p:nvCxnSpPr>
        <p:spPr>
          <a:xfrm>
            <a:off x="3023973" y="1221250"/>
            <a:ext cx="0" cy="37895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2278660" y="1201582"/>
            <a:ext cx="968588" cy="338554"/>
            <a:chOff x="3126652" y="1718224"/>
            <a:chExt cx="968588" cy="338554"/>
          </a:xfrm>
        </p:grpSpPr>
        <p:cxnSp>
          <p:nvCxnSpPr>
            <p:cNvPr id="103" name="直接连接符 30"/>
            <p:cNvCxnSpPr/>
            <p:nvPr/>
          </p:nvCxnSpPr>
          <p:spPr>
            <a:xfrm>
              <a:off x="3663192" y="1891977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126652" y="1718224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0</a:t>
              </a:r>
              <a:endParaRPr lang="zh-CN" altLang="en-US" sz="1600" b="1" i="1" dirty="0"/>
            </a:p>
          </p:txBody>
        </p:sp>
      </p:grpSp>
      <p:cxnSp>
        <p:nvCxnSpPr>
          <p:cNvPr id="105" name="直接箭头连接符 28"/>
          <p:cNvCxnSpPr>
            <a:stCxn id="94" idx="4"/>
          </p:cNvCxnSpPr>
          <p:nvPr/>
        </p:nvCxnSpPr>
        <p:spPr>
          <a:xfrm>
            <a:off x="2317158" y="4532770"/>
            <a:ext cx="6290" cy="36231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614006" y="4515582"/>
            <a:ext cx="968588" cy="338554"/>
            <a:chOff x="3126652" y="1677280"/>
            <a:chExt cx="968588" cy="338554"/>
          </a:xfrm>
        </p:grpSpPr>
        <p:cxnSp>
          <p:nvCxnSpPr>
            <p:cNvPr id="107" name="直接连接符 30"/>
            <p:cNvCxnSpPr/>
            <p:nvPr/>
          </p:nvCxnSpPr>
          <p:spPr>
            <a:xfrm>
              <a:off x="3663192" y="1851033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126652" y="167728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0</a:t>
              </a:r>
              <a:endParaRPr lang="zh-CN" altLang="en-US" sz="1600" b="1" i="1" dirty="0"/>
            </a:p>
          </p:txBody>
        </p:sp>
      </p:grpSp>
      <p:cxnSp>
        <p:nvCxnSpPr>
          <p:cNvPr id="109" name="直接箭头连接符 28"/>
          <p:cNvCxnSpPr>
            <a:stCxn id="95" idx="4"/>
          </p:cNvCxnSpPr>
          <p:nvPr/>
        </p:nvCxnSpPr>
        <p:spPr>
          <a:xfrm>
            <a:off x="3473139" y="3740682"/>
            <a:ext cx="2438" cy="39551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2766134" y="3756694"/>
            <a:ext cx="968588" cy="338554"/>
            <a:chOff x="3126652" y="1677280"/>
            <a:chExt cx="968588" cy="338554"/>
          </a:xfrm>
        </p:grpSpPr>
        <p:cxnSp>
          <p:nvCxnSpPr>
            <p:cNvPr id="111" name="直接连接符 30"/>
            <p:cNvCxnSpPr/>
            <p:nvPr/>
          </p:nvCxnSpPr>
          <p:spPr>
            <a:xfrm>
              <a:off x="3663192" y="1851033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126652" y="167728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0</a:t>
              </a:r>
              <a:endParaRPr lang="zh-CN" altLang="en-US" sz="1600" b="1" i="1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121197" y="2865282"/>
            <a:ext cx="985415" cy="338554"/>
            <a:chOff x="2871104" y="1718224"/>
            <a:chExt cx="985415" cy="338554"/>
          </a:xfrm>
        </p:grpSpPr>
        <p:cxnSp>
          <p:nvCxnSpPr>
            <p:cNvPr id="114" name="直接连接符 30"/>
            <p:cNvCxnSpPr/>
            <p:nvPr/>
          </p:nvCxnSpPr>
          <p:spPr>
            <a:xfrm>
              <a:off x="2871104" y="1891977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235836" y="1718224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4</a:t>
              </a:r>
              <a:endParaRPr lang="zh-CN" altLang="en-US" sz="1600" b="1" i="1" dirty="0"/>
            </a:p>
          </p:txBody>
        </p:sp>
      </p:grpSp>
      <p:cxnSp>
        <p:nvCxnSpPr>
          <p:cNvPr id="116" name="Straight Arrow Connector 115"/>
          <p:cNvCxnSpPr>
            <a:stCxn id="124" idx="4"/>
            <a:endCxn id="125" idx="0"/>
          </p:cNvCxnSpPr>
          <p:nvPr/>
        </p:nvCxnSpPr>
        <p:spPr>
          <a:xfrm>
            <a:off x="6891467" y="2067062"/>
            <a:ext cx="0" cy="2697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942886" y="20882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118" name="Straight Arrow Connector 117"/>
          <p:cNvCxnSpPr>
            <a:stCxn id="125" idx="4"/>
            <a:endCxn id="128" idx="0"/>
          </p:cNvCxnSpPr>
          <p:nvPr/>
        </p:nvCxnSpPr>
        <p:spPr>
          <a:xfrm>
            <a:off x="6891467" y="2818206"/>
            <a:ext cx="449166" cy="434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081915" y="28054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5</a:t>
            </a:r>
          </a:p>
        </p:txBody>
      </p:sp>
      <p:cxnSp>
        <p:nvCxnSpPr>
          <p:cNvPr id="120" name="Straight Arrow Connector 119"/>
          <p:cNvCxnSpPr>
            <a:stCxn id="125" idx="4"/>
            <a:endCxn id="126" idx="0"/>
          </p:cNvCxnSpPr>
          <p:nvPr/>
        </p:nvCxnSpPr>
        <p:spPr>
          <a:xfrm flipH="1">
            <a:off x="6418704" y="2818206"/>
            <a:ext cx="472763" cy="429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351556" y="281616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B050"/>
                </a:solidFill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122" name="Straight Arrow Connector 121"/>
          <p:cNvCxnSpPr>
            <a:stCxn id="126" idx="4"/>
            <a:endCxn id="127" idx="0"/>
          </p:cNvCxnSpPr>
          <p:nvPr/>
        </p:nvCxnSpPr>
        <p:spPr>
          <a:xfrm flipH="1">
            <a:off x="6184652" y="3729276"/>
            <a:ext cx="234052" cy="3291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942741" y="36909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00B050"/>
                </a:solidFill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24" name="椭圆 3"/>
          <p:cNvSpPr/>
          <p:nvPr/>
        </p:nvSpPr>
        <p:spPr>
          <a:xfrm>
            <a:off x="6505380" y="1594070"/>
            <a:ext cx="772174" cy="47299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/>
              <a:t>F</a:t>
            </a:r>
            <a:r>
              <a:rPr lang="en-US" altLang="zh-CN" sz="1700" dirty="0" smtClean="0"/>
              <a:t>0</a:t>
            </a:r>
          </a:p>
          <a:p>
            <a:pPr algn="ctr"/>
            <a:r>
              <a:rPr lang="en-US" altLang="zh-CN" sz="1700" dirty="0" smtClean="0"/>
              <a:t>32</a:t>
            </a:r>
            <a:endParaRPr lang="zh-CN" altLang="en-US" sz="1700" dirty="0"/>
          </a:p>
        </p:txBody>
      </p:sp>
      <p:sp>
        <p:nvSpPr>
          <p:cNvPr id="125" name="椭圆 3"/>
          <p:cNvSpPr/>
          <p:nvPr/>
        </p:nvSpPr>
        <p:spPr>
          <a:xfrm>
            <a:off x="6505380" y="2336841"/>
            <a:ext cx="772174" cy="48136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F</a:t>
            </a:r>
            <a:r>
              <a:rPr lang="en-US" altLang="zh-CN" sz="1700" dirty="0"/>
              <a:t>1</a:t>
            </a:r>
            <a:endParaRPr lang="en-US" altLang="zh-CN" sz="1700" dirty="0" smtClean="0"/>
          </a:p>
          <a:p>
            <a:pPr algn="ctr"/>
            <a:r>
              <a:rPr lang="en-US" altLang="zh-CN" sz="1700" dirty="0" smtClean="0"/>
              <a:t>128</a:t>
            </a:r>
            <a:endParaRPr lang="zh-CN" altLang="en-US" sz="1700" dirty="0"/>
          </a:p>
        </p:txBody>
      </p:sp>
      <p:sp>
        <p:nvSpPr>
          <p:cNvPr id="126" name="椭圆 3"/>
          <p:cNvSpPr/>
          <p:nvPr/>
        </p:nvSpPr>
        <p:spPr>
          <a:xfrm>
            <a:off x="6009318" y="3247910"/>
            <a:ext cx="818772" cy="48136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F2</a:t>
            </a:r>
            <a:endParaRPr lang="en-US" altLang="zh-CN" sz="1700" dirty="0"/>
          </a:p>
          <a:p>
            <a:pPr algn="ctr"/>
            <a:r>
              <a:rPr lang="en-US" altLang="zh-CN" sz="1700" dirty="0"/>
              <a:t>32</a:t>
            </a:r>
            <a:endParaRPr lang="zh-CN" altLang="en-US" sz="1700" dirty="0"/>
          </a:p>
        </p:txBody>
      </p:sp>
      <p:sp>
        <p:nvSpPr>
          <p:cNvPr id="127" name="椭圆 3"/>
          <p:cNvSpPr/>
          <p:nvPr/>
        </p:nvSpPr>
        <p:spPr>
          <a:xfrm>
            <a:off x="5775266" y="4058383"/>
            <a:ext cx="818772" cy="4682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F3</a:t>
            </a:r>
            <a:endParaRPr lang="en-US" altLang="zh-CN" sz="1700" dirty="0"/>
          </a:p>
          <a:p>
            <a:pPr algn="ctr"/>
            <a:r>
              <a:rPr lang="en-US" altLang="zh-CN" sz="1700" dirty="0" smtClean="0"/>
              <a:t>20</a:t>
            </a:r>
            <a:endParaRPr lang="zh-CN" altLang="en-US" sz="1700" dirty="0"/>
          </a:p>
        </p:txBody>
      </p:sp>
      <p:sp>
        <p:nvSpPr>
          <p:cNvPr id="128" name="椭圆 3"/>
          <p:cNvSpPr/>
          <p:nvPr/>
        </p:nvSpPr>
        <p:spPr>
          <a:xfrm>
            <a:off x="6935210" y="3253184"/>
            <a:ext cx="810845" cy="48136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00" dirty="0" smtClean="0"/>
              <a:t>F4</a:t>
            </a:r>
            <a:endParaRPr lang="en-US" altLang="zh-CN" sz="1700" dirty="0"/>
          </a:p>
          <a:p>
            <a:pPr algn="ctr"/>
            <a:r>
              <a:rPr lang="en-US" altLang="zh-CN" sz="1700" dirty="0" smtClean="0"/>
              <a:t>32</a:t>
            </a:r>
            <a:endParaRPr lang="zh-CN" altLang="en-US" sz="17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6120238" y="1971526"/>
            <a:ext cx="968588" cy="338554"/>
            <a:chOff x="3126652" y="1718224"/>
            <a:chExt cx="968588" cy="338554"/>
          </a:xfrm>
        </p:grpSpPr>
        <p:cxnSp>
          <p:nvCxnSpPr>
            <p:cNvPr id="130" name="直接连接符 30"/>
            <p:cNvCxnSpPr/>
            <p:nvPr/>
          </p:nvCxnSpPr>
          <p:spPr>
            <a:xfrm>
              <a:off x="3663192" y="1891977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126652" y="1718224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1</a:t>
              </a:r>
              <a:endParaRPr lang="zh-CN" altLang="en-US" sz="1600" b="1" i="1" dirty="0"/>
            </a:p>
          </p:txBody>
        </p:sp>
      </p:grp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2241210"/>
              </p:ext>
            </p:extLst>
          </p:nvPr>
        </p:nvGraphicFramePr>
        <p:xfrm>
          <a:off x="5791200" y="5363438"/>
          <a:ext cx="1895588" cy="949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751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Cut</a:t>
                      </a:r>
                      <a:endParaRPr lang="en-US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 smtClean="0"/>
                        <a:t>1</a:t>
                      </a:r>
                      <a:endParaRPr lang="en-US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Removing</a:t>
                      </a:r>
                    </a:p>
                    <a:p>
                      <a:pPr algn="l"/>
                      <a:r>
                        <a:rPr lang="en-US" sz="1600" b="1" dirty="0" smtClean="0"/>
                        <a:t>benefit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u="sn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3" name="TextBox 34"/>
          <p:cNvSpPr txBox="1">
            <a:spLocks noChangeArrowheads="1"/>
          </p:cNvSpPr>
          <p:nvPr/>
        </p:nvSpPr>
        <p:spPr bwMode="auto">
          <a:xfrm>
            <a:off x="4813290" y="4970910"/>
            <a:ext cx="41044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b="1" dirty="0" smtClean="0">
                <a:cs typeface="Arial" charset="0"/>
              </a:rPr>
              <a:t>Segment: </a:t>
            </a:r>
            <a:r>
              <a:rPr lang="en-US" altLang="zh-CN" sz="1600" dirty="0" smtClean="0">
                <a:cs typeface="Arial" charset="0"/>
              </a:rPr>
              <a:t>&lt;F0</a:t>
            </a:r>
            <a:r>
              <a:rPr lang="en-US" altLang="zh-CN" sz="1600" dirty="0">
                <a:cs typeface="Arial" charset="0"/>
              </a:rPr>
              <a:t>&gt;, &lt;</a:t>
            </a:r>
            <a:r>
              <a:rPr lang="en-US" altLang="zh-CN" sz="1600" dirty="0" smtClean="0">
                <a:cs typeface="Arial" charset="0"/>
              </a:rPr>
              <a:t>F1,F2,F3&gt;,&lt;F1,F4&gt;</a:t>
            </a:r>
          </a:p>
        </p:txBody>
      </p:sp>
      <p:cxnSp>
        <p:nvCxnSpPr>
          <p:cNvPr id="134" name="直接箭头连接符 28"/>
          <p:cNvCxnSpPr>
            <a:endCxn id="124" idx="0"/>
          </p:cNvCxnSpPr>
          <p:nvPr/>
        </p:nvCxnSpPr>
        <p:spPr>
          <a:xfrm>
            <a:off x="6891467" y="1215118"/>
            <a:ext cx="0" cy="37895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6146154" y="1195450"/>
            <a:ext cx="968588" cy="338554"/>
            <a:chOff x="3126652" y="1718224"/>
            <a:chExt cx="968588" cy="338554"/>
          </a:xfrm>
        </p:grpSpPr>
        <p:cxnSp>
          <p:nvCxnSpPr>
            <p:cNvPr id="136" name="直接连接符 30"/>
            <p:cNvCxnSpPr/>
            <p:nvPr/>
          </p:nvCxnSpPr>
          <p:spPr>
            <a:xfrm>
              <a:off x="3663192" y="1891977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126652" y="1718224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0</a:t>
              </a:r>
              <a:endParaRPr lang="zh-CN" altLang="en-US" sz="1600" b="1" i="1" dirty="0"/>
            </a:p>
          </p:txBody>
        </p:sp>
      </p:grpSp>
      <p:cxnSp>
        <p:nvCxnSpPr>
          <p:cNvPr id="138" name="直接箭头连接符 28"/>
          <p:cNvCxnSpPr>
            <a:stCxn id="127" idx="4"/>
          </p:cNvCxnSpPr>
          <p:nvPr/>
        </p:nvCxnSpPr>
        <p:spPr>
          <a:xfrm>
            <a:off x="6184652" y="4526638"/>
            <a:ext cx="6290" cy="36231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5481500" y="4509450"/>
            <a:ext cx="968588" cy="338554"/>
            <a:chOff x="3126652" y="1677280"/>
            <a:chExt cx="968588" cy="338554"/>
          </a:xfrm>
        </p:grpSpPr>
        <p:cxnSp>
          <p:nvCxnSpPr>
            <p:cNvPr id="140" name="直接连接符 30"/>
            <p:cNvCxnSpPr/>
            <p:nvPr/>
          </p:nvCxnSpPr>
          <p:spPr>
            <a:xfrm>
              <a:off x="3663192" y="1851033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126652" y="167728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0</a:t>
              </a:r>
              <a:endParaRPr lang="zh-CN" altLang="en-US" sz="1600" b="1" i="1" dirty="0"/>
            </a:p>
          </p:txBody>
        </p:sp>
      </p:grpSp>
      <p:cxnSp>
        <p:nvCxnSpPr>
          <p:cNvPr id="142" name="直接箭头连接符 28"/>
          <p:cNvCxnSpPr>
            <a:stCxn id="128" idx="4"/>
          </p:cNvCxnSpPr>
          <p:nvPr/>
        </p:nvCxnSpPr>
        <p:spPr>
          <a:xfrm>
            <a:off x="7340633" y="3734550"/>
            <a:ext cx="2438" cy="39551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6633628" y="3750562"/>
            <a:ext cx="968588" cy="338554"/>
            <a:chOff x="3126652" y="1677280"/>
            <a:chExt cx="968588" cy="338554"/>
          </a:xfrm>
        </p:grpSpPr>
        <p:cxnSp>
          <p:nvCxnSpPr>
            <p:cNvPr id="144" name="直接连接符 30"/>
            <p:cNvCxnSpPr/>
            <p:nvPr/>
          </p:nvCxnSpPr>
          <p:spPr>
            <a:xfrm>
              <a:off x="3663192" y="1851033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126652" y="167728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smtClean="0"/>
                <a:t>Cut 0</a:t>
              </a:r>
              <a:endParaRPr lang="zh-CN" altLang="en-US" sz="1600" b="1" i="1" dirty="0"/>
            </a:p>
          </p:txBody>
        </p:sp>
      </p:grpSp>
      <p:sp>
        <p:nvSpPr>
          <p:cNvPr id="146" name="Right Arrow 145"/>
          <p:cNvSpPr/>
          <p:nvPr/>
        </p:nvSpPr>
        <p:spPr>
          <a:xfrm>
            <a:off x="925215" y="3024097"/>
            <a:ext cx="353931" cy="21699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16692" y="2665024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148" name="Right Arrow 147"/>
          <p:cNvSpPr/>
          <p:nvPr/>
        </p:nvSpPr>
        <p:spPr>
          <a:xfrm>
            <a:off x="5035423" y="3039863"/>
            <a:ext cx="353931" cy="21699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4689990" y="2680790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teration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244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17" grpId="0"/>
      <p:bldP spid="119" grpId="0"/>
      <p:bldP spid="121" grpId="0"/>
      <p:bldP spid="123" grpId="0"/>
      <p:bldP spid="124" grpId="0" animBg="1"/>
      <p:bldP spid="125" grpId="0" animBg="1"/>
      <p:bldP spid="126" grpId="0" animBg="1"/>
      <p:bldP spid="127" grpId="0" animBg="1"/>
      <p:bldP spid="128" grpId="0" animBg="1"/>
      <p:bldP spid="133" grpId="0"/>
      <p:bldP spid="148" grpId="0" animBg="1"/>
      <p:bldP spid="1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dirty="0" smtClean="0"/>
              <a:t>Stack Pointers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76200" y="849532"/>
            <a:ext cx="1295399" cy="503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problem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371600" y="990600"/>
            <a:ext cx="2311982" cy="249901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b="1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F1() {</a:t>
            </a: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GB" altLang="zh-CN" sz="1400" i="1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int</a:t>
            </a:r>
            <a:r>
              <a:rPr lang="en-GB" altLang="zh-CN" sz="14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GB" altLang="zh-CN" sz="14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 </a:t>
            </a:r>
            <a:r>
              <a:rPr lang="en-GB" altLang="zh-CN" sz="14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 -</a:t>
            </a:r>
            <a:r>
              <a:rPr lang="en-GB" altLang="zh-CN" sz="14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1, *</a:t>
            </a:r>
            <a:r>
              <a:rPr lang="en-GB" altLang="zh-CN" sz="1400" i="1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ptr</a:t>
            </a:r>
            <a:r>
              <a:rPr lang="en-GB" altLang="zh-CN" sz="14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GB" altLang="zh-CN" sz="14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= &amp;</a:t>
            </a:r>
            <a:r>
              <a:rPr lang="en-GB" altLang="zh-CN" sz="14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a;</a:t>
            </a:r>
            <a:endParaRPr lang="en-GB" altLang="zh-CN" sz="14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zh-CN" sz="14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1400" i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400" i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</a:t>
            </a:r>
            <a:r>
              <a:rPr lang="en-US" altLang="zh-CN" sz="1400" i="1" u="sng" dirty="0" err="1" smtClean="0">
                <a:solidFill>
                  <a:srgbClr val="FF0000"/>
                </a:solidFill>
                <a:ea typeface="宋体" pitchFamily="2" charset="-122"/>
              </a:rPr>
              <a:t>sstore</a:t>
            </a:r>
            <a:r>
              <a:rPr lang="en-GB" altLang="zh-CN" sz="1400" i="1" u="sng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(); </a:t>
            </a:r>
            <a:endParaRPr lang="en-GB" altLang="zh-CN" sz="1400" i="1" u="sng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GB" altLang="zh-CN" sz="14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F2(</a:t>
            </a:r>
            <a:r>
              <a:rPr lang="en-GB" altLang="zh-CN" sz="1400" i="1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ptr</a:t>
            </a:r>
            <a:r>
              <a:rPr lang="en-GB" altLang="zh-CN" sz="14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 </a:t>
            </a:r>
            <a:endParaRPr lang="en-GB" altLang="zh-CN" sz="14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GB" altLang="zh-CN" sz="1400" i="1" u="sng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_</a:t>
            </a:r>
            <a:r>
              <a:rPr lang="en-GB" altLang="zh-CN" sz="1400" i="1" u="sng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sload</a:t>
            </a:r>
            <a:r>
              <a:rPr lang="en-GB" altLang="zh-CN" sz="1400" i="1" u="sng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();</a:t>
            </a:r>
            <a:r>
              <a:rPr lang="en-GB" altLang="zh-CN" sz="1400" i="1" u="sng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endParaRPr lang="en-GB" altLang="zh-CN" sz="1400" i="1" u="sng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b="1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GB" altLang="zh-CN" sz="14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zh-CN" sz="14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b="1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F2(</a:t>
            </a:r>
            <a:r>
              <a:rPr lang="en-GB" altLang="zh-CN" sz="1400" i="1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int</a:t>
            </a:r>
            <a:r>
              <a:rPr lang="en-GB" altLang="zh-CN" sz="14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GB" altLang="zh-CN" sz="14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*</a:t>
            </a:r>
            <a:r>
              <a:rPr lang="en-GB" altLang="zh-CN" sz="1400" i="1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ptr</a:t>
            </a:r>
            <a:r>
              <a:rPr lang="en-GB" altLang="zh-CN" sz="1400" b="1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){ </a:t>
            </a:r>
            <a:r>
              <a:rPr lang="en-GB" altLang="zh-CN" sz="14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endParaRPr lang="en-GB" altLang="zh-CN" sz="14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GB" altLang="zh-CN" sz="1400" i="1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GB" altLang="zh-CN" sz="14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(“</a:t>
            </a:r>
            <a:r>
              <a:rPr lang="en-GB" altLang="zh-CN" sz="1400" i="1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val</a:t>
            </a:r>
            <a:r>
              <a:rPr lang="en-GB" altLang="zh-CN" sz="14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= %d\n”, *</a:t>
            </a:r>
            <a:r>
              <a:rPr lang="en-GB" altLang="zh-CN" sz="1400" i="1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ptr</a:t>
            </a:r>
            <a:r>
              <a:rPr lang="en-GB" altLang="zh-CN" sz="14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);   </a:t>
            </a:r>
            <a:endParaRPr lang="en-GB" altLang="zh-CN" sz="14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return</a:t>
            </a:r>
            <a:r>
              <a:rPr lang="en-GB" altLang="zh-CN" sz="14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;  </a:t>
            </a:r>
            <a:r>
              <a:rPr lang="en-GB" altLang="zh-CN" sz="14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endParaRPr lang="en-GB" altLang="zh-CN" sz="14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b="1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GB" altLang="zh-CN" sz="1400" b="1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200323" y="4385826"/>
            <a:ext cx="1044710" cy="429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zh-CN" sz="1400" i="1" dirty="0">
                <a:solidFill>
                  <a:schemeClr val="tx1"/>
                </a:solidFill>
                <a:latin typeface="Arial" pitchFamily="34" charset="0"/>
                <a:ea typeface="宋体" charset="-122"/>
                <a:cs typeface="Arial" pitchFamily="34" charset="0"/>
              </a:rPr>
              <a:t>F2</a:t>
            </a:r>
            <a:r>
              <a:rPr lang="en-GB" altLang="zh-CN" i="1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4011918" y="5534103"/>
            <a:ext cx="4730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 i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AutoShape 16"/>
          <p:cNvCxnSpPr>
            <a:cxnSpLocks noChangeShapeType="1"/>
            <a:stCxn id="22" idx="3"/>
            <a:endCxn id="27" idx="1"/>
          </p:cNvCxnSpPr>
          <p:nvPr/>
        </p:nvCxnSpPr>
        <p:spPr bwMode="auto">
          <a:xfrm flipV="1">
            <a:off x="2245033" y="4102509"/>
            <a:ext cx="638662" cy="1013022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87633" y="5300315"/>
            <a:ext cx="751108" cy="4844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5440" rIns="90000" bIns="450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Stack Pointer</a:t>
            </a:r>
            <a:endParaRPr lang="en-GB" altLang="zh-CN" sz="1200" b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4128448" y="4896509"/>
            <a:ext cx="838200" cy="237802"/>
          </a:xfrm>
          <a:prstGeom prst="wedgeRoundRectCallout">
            <a:avLst>
              <a:gd name="adj1" fmla="val -62120"/>
              <a:gd name="adj2" fmla="val 10659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572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300" b="1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&amp;a?</a:t>
            </a: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05212" y="5835512"/>
            <a:ext cx="2043442" cy="5524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Local memory </a:t>
            </a:r>
            <a:r>
              <a:rPr lang="en-GB" altLang="zh-CN" sz="1600" b="1" dirty="0" smtClean="0">
                <a:solidFill>
                  <a:srgbClr val="0000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before</a:t>
            </a:r>
            <a:r>
              <a:rPr lang="en-GB" altLang="zh-CN" sz="16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F2 is called</a:t>
            </a:r>
            <a:endParaRPr lang="en-GB" altLang="zh-CN" sz="1600" b="1" i="1" u="sng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2514600" y="5828214"/>
            <a:ext cx="1924886" cy="5524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Local memory 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1600" b="1" dirty="0">
                <a:solidFill>
                  <a:srgbClr val="000099"/>
                </a:solidFill>
                <a:ea typeface="宋体" pitchFamily="2" charset="-122"/>
              </a:rPr>
              <a:t>a</a:t>
            </a:r>
            <a:r>
              <a:rPr lang="en-US" altLang="zh-CN" sz="1600" b="1" dirty="0" smtClean="0">
                <a:solidFill>
                  <a:srgbClr val="0000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fter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F2 is called</a:t>
            </a:r>
            <a:endParaRPr lang="en-GB" altLang="zh-CN" sz="1600" b="1" i="1" u="sng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13" name="直接箭头连接符 67"/>
          <p:cNvCxnSpPr>
            <a:cxnSpLocks noChangeShapeType="1"/>
          </p:cNvCxnSpPr>
          <p:nvPr/>
        </p:nvCxnSpPr>
        <p:spPr bwMode="auto">
          <a:xfrm>
            <a:off x="819323" y="5474234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707867" y="4865382"/>
            <a:ext cx="533400" cy="265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3180</a:t>
            </a:r>
            <a:endParaRPr lang="en-GB" altLang="zh-CN" sz="12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16565" y="5119628"/>
            <a:ext cx="533400" cy="266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3150</a:t>
            </a:r>
            <a:endParaRPr lang="en-GB" altLang="zh-CN" sz="12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2473718" y="4880527"/>
            <a:ext cx="533400" cy="265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3180</a:t>
            </a:r>
            <a:endParaRPr lang="en-GB" altLang="zh-CN" sz="12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2473854" y="5412272"/>
            <a:ext cx="533400" cy="266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3110</a:t>
            </a:r>
            <a:endParaRPr lang="en-GB" altLang="zh-CN" sz="12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716565" y="5453375"/>
            <a:ext cx="533400" cy="265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3130</a:t>
            </a:r>
            <a:endParaRPr lang="en-GB" altLang="zh-CN" sz="12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146830" y="5319968"/>
            <a:ext cx="762000" cy="4743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5440" rIns="90000" bIns="450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Stack Pointer</a:t>
            </a:r>
            <a:endParaRPr lang="en-GB" altLang="zh-CN" sz="1200" b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20" name="Straight Arrow Connector 4"/>
          <p:cNvCxnSpPr>
            <a:stCxn id="6" idx="2"/>
            <a:endCxn id="22" idx="0"/>
          </p:cNvCxnSpPr>
          <p:nvPr/>
        </p:nvCxnSpPr>
        <p:spPr bwMode="auto">
          <a:xfrm>
            <a:off x="1722678" y="4815820"/>
            <a:ext cx="0" cy="1703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1" name="Group 12"/>
          <p:cNvGrpSpPr/>
          <p:nvPr/>
        </p:nvGrpSpPr>
        <p:grpSpPr>
          <a:xfrm>
            <a:off x="1200323" y="4986145"/>
            <a:ext cx="1044710" cy="692111"/>
            <a:chOff x="2754312" y="4375109"/>
            <a:chExt cx="1044710" cy="692111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754312" y="4375109"/>
              <a:ext cx="1044710" cy="25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400" i="1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F1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2754312" y="4863644"/>
              <a:ext cx="1044710" cy="203576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57240" rIns="90000" bIns="45000" anchor="ctr"/>
            <a:lstStyle/>
            <a:p>
              <a:pPr algn="ctr">
                <a:lnSpc>
                  <a:spcPct val="93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altLang="zh-CN" sz="14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2754312" y="4634532"/>
              <a:ext cx="1044710" cy="2386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altLang="zh-CN" sz="1300" i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754312" y="4633882"/>
              <a:ext cx="1043590" cy="1230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300" i="1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a</a:t>
              </a:r>
            </a:p>
          </p:txBody>
        </p:sp>
      </p:grpSp>
      <p:grpSp>
        <p:nvGrpSpPr>
          <p:cNvPr id="26" name="Group 16"/>
          <p:cNvGrpSpPr/>
          <p:nvPr/>
        </p:nvGrpSpPr>
        <p:grpSpPr>
          <a:xfrm>
            <a:off x="2763641" y="3683409"/>
            <a:ext cx="1527175" cy="1141425"/>
            <a:chOff x="5698482" y="2041618"/>
            <a:chExt cx="1527175" cy="1141425"/>
          </a:xfrm>
        </p:grpSpPr>
        <p:sp>
          <p:nvSpPr>
            <p:cNvPr id="27" name="矩形 28"/>
            <p:cNvSpPr>
              <a:spLocks noChangeArrowheads="1"/>
            </p:cNvSpPr>
            <p:nvPr/>
          </p:nvSpPr>
          <p:spPr bwMode="auto">
            <a:xfrm>
              <a:off x="5818536" y="2041618"/>
              <a:ext cx="1257300" cy="838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1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698482" y="2887768"/>
              <a:ext cx="1527175" cy="2952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altLang="zh-CN" sz="1400" b="1" dirty="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Global </a:t>
              </a:r>
              <a:r>
                <a:rPr lang="en-GB" altLang="zh-CN" sz="1400" b="1" dirty="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Memory</a:t>
              </a:r>
              <a:endParaRPr lang="en-GB" altLang="zh-CN" sz="1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grpSp>
          <p:nvGrpSpPr>
            <p:cNvPr id="29" name="Group 42"/>
            <p:cNvGrpSpPr/>
            <p:nvPr/>
          </p:nvGrpSpPr>
          <p:grpSpPr>
            <a:xfrm>
              <a:off x="5924352" y="2103441"/>
              <a:ext cx="1044710" cy="708126"/>
              <a:chOff x="2754312" y="4100634"/>
              <a:chExt cx="1044710" cy="708126"/>
            </a:xfrm>
          </p:grpSpPr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2754312" y="4100634"/>
                <a:ext cx="1044710" cy="2632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altLang="zh-CN" sz="1400" i="1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F1</a:t>
                </a: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2754312" y="4603147"/>
                <a:ext cx="1044710" cy="205613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57240" rIns="90000" bIns="45000" anchor="ctr"/>
              <a:lstStyle/>
              <a:p>
                <a:pPr algn="ctr">
                  <a:lnSpc>
                    <a:spcPct val="93000"/>
                  </a:lnSpc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altLang="zh-CN" sz="1400" i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2754312" y="4364515"/>
                <a:ext cx="1044710" cy="2386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altLang="zh-CN" sz="1300" i="1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2754312" y="4363865"/>
                <a:ext cx="1043590" cy="12303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360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altLang="zh-CN" sz="1300" i="1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a</a:t>
                </a:r>
              </a:p>
            </p:txBody>
          </p:sp>
        </p:grpSp>
      </p:grpSp>
      <p:grpSp>
        <p:nvGrpSpPr>
          <p:cNvPr id="34" name="Group 14"/>
          <p:cNvGrpSpPr/>
          <p:nvPr/>
        </p:nvGrpSpPr>
        <p:grpSpPr>
          <a:xfrm>
            <a:off x="2976006" y="4999792"/>
            <a:ext cx="1044710" cy="604384"/>
            <a:chOff x="3919402" y="4545433"/>
            <a:chExt cx="1044710" cy="604384"/>
          </a:xfrm>
        </p:grpSpPr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3919402" y="4545433"/>
              <a:ext cx="1044710" cy="5354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57240" rIns="90000" bIns="45000" anchor="ctr"/>
            <a:lstStyle/>
            <a:p>
              <a:pPr algn="ctr">
                <a:lnSpc>
                  <a:spcPct val="93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400" i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F2</a:t>
              </a: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3919402" y="5080866"/>
              <a:ext cx="1044710" cy="6895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57240" rIns="90000" bIns="45000" anchor="ctr"/>
            <a:lstStyle/>
            <a:p>
              <a:pPr algn="ctr">
                <a:lnSpc>
                  <a:spcPct val="93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altLang="zh-CN" sz="1400" i="1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sp>
        <p:nvSpPr>
          <p:cNvPr id="51" name="Right Arrow 50"/>
          <p:cNvSpPr/>
          <p:nvPr/>
        </p:nvSpPr>
        <p:spPr>
          <a:xfrm>
            <a:off x="4433248" y="2895600"/>
            <a:ext cx="838200" cy="381000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5948860" y="990600"/>
            <a:ext cx="2509340" cy="2690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1639" tIns="42452" rIns="81639" bIns="42452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zh-CN" sz="1300" b="1" i="1" dirty="0">
                <a:solidFill>
                  <a:srgbClr val="000000"/>
                </a:solidFill>
                <a:ea typeface="宋体" pitchFamily="2" charset="-122"/>
              </a:rPr>
              <a:t>F1() {</a:t>
            </a:r>
          </a:p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zh-CN" sz="1300" i="1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GB" altLang="zh-CN" sz="1300" i="1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GB" altLang="zh-CN" sz="1300" i="1" dirty="0">
                <a:solidFill>
                  <a:srgbClr val="000000"/>
                </a:solidFill>
                <a:ea typeface="宋体" pitchFamily="2" charset="-122"/>
              </a:rPr>
              <a:t> a = -</a:t>
            </a:r>
            <a:r>
              <a:rPr lang="en-GB" altLang="zh-CN" sz="1300" i="1" dirty="0" smtClean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 sz="1300" i="1" dirty="0" smtClean="0">
                <a:solidFill>
                  <a:srgbClr val="000000"/>
                </a:solidFill>
                <a:ea typeface="宋体" pitchFamily="2" charset="-122"/>
              </a:rPr>
              <a:t>;</a:t>
            </a:r>
            <a:r>
              <a:rPr lang="en-GB" altLang="zh-CN" sz="1300" i="1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GB" altLang="zh-CN" sz="1300" i="1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zh-CN" sz="1300" i="1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GB" altLang="zh-CN" sz="1300" i="1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GB" altLang="zh-CN" sz="1300" i="1" dirty="0">
                <a:solidFill>
                  <a:srgbClr val="000000"/>
                </a:solidFill>
                <a:ea typeface="宋体" pitchFamily="2" charset="-122"/>
              </a:rPr>
              <a:t> *</a:t>
            </a:r>
            <a:r>
              <a:rPr lang="en-GB" altLang="zh-CN" sz="1300" i="1" dirty="0" err="1">
                <a:solidFill>
                  <a:srgbClr val="000000"/>
                </a:solidFill>
                <a:ea typeface="宋体" pitchFamily="2" charset="-122"/>
              </a:rPr>
              <a:t>ptr</a:t>
            </a:r>
            <a:r>
              <a:rPr lang="en-GB" altLang="zh-CN" sz="1300" i="1" dirty="0">
                <a:solidFill>
                  <a:srgbClr val="000000"/>
                </a:solidFill>
                <a:ea typeface="宋体" pitchFamily="2" charset="-122"/>
              </a:rPr>
              <a:t>  =  </a:t>
            </a:r>
            <a:r>
              <a:rPr lang="en-US" altLang="zh-CN" sz="1300" i="1" u="sng" dirty="0" smtClean="0">
                <a:solidFill>
                  <a:srgbClr val="FF0000"/>
                </a:solidFill>
                <a:ea typeface="宋体" pitchFamily="2" charset="-122"/>
              </a:rPr>
              <a:t>_l2g(</a:t>
            </a:r>
            <a:r>
              <a:rPr lang="en-GB" altLang="zh-CN" sz="1300" i="1" dirty="0">
                <a:solidFill>
                  <a:srgbClr val="000000"/>
                </a:solidFill>
                <a:ea typeface="宋体" pitchFamily="2" charset="-122"/>
              </a:rPr>
              <a:t>&amp;a, </a:t>
            </a:r>
            <a:r>
              <a:rPr lang="en-GB" altLang="zh-CN" sz="1300" i="1" u="sng" dirty="0">
                <a:solidFill>
                  <a:srgbClr val="FF0000"/>
                </a:solidFill>
                <a:ea typeface="宋体" pitchFamily="2" charset="-122"/>
              </a:rPr>
              <a:t>-1, -1)</a:t>
            </a:r>
            <a:r>
              <a:rPr lang="en-GB" altLang="zh-CN" sz="1300" i="1" dirty="0">
                <a:solidFill>
                  <a:srgbClr val="000000"/>
                </a:solidFill>
                <a:ea typeface="宋体" pitchFamily="2" charset="-122"/>
              </a:rPr>
              <a:t>; </a:t>
            </a:r>
          </a:p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altLang="zh-CN" sz="1300" i="1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zh-CN" sz="1300" i="1" dirty="0">
                <a:solidFill>
                  <a:srgbClr val="FF0000"/>
                </a:solidFill>
                <a:ea typeface="宋体" pitchFamily="2" charset="-122"/>
              </a:rPr>
              <a:t>    </a:t>
            </a:r>
            <a:r>
              <a:rPr lang="en-US" altLang="zh-CN" sz="1300" i="1" dirty="0" smtClean="0">
                <a:ea typeface="宋体" pitchFamily="2" charset="-122"/>
              </a:rPr>
              <a:t>_</a:t>
            </a:r>
            <a:r>
              <a:rPr lang="en-US" altLang="zh-CN" sz="1300" i="1" dirty="0" err="1" smtClean="0">
                <a:ea typeface="宋体" pitchFamily="2" charset="-122"/>
              </a:rPr>
              <a:t>sstore</a:t>
            </a:r>
            <a:r>
              <a:rPr lang="en-US" altLang="zh-CN" sz="1300" i="1" dirty="0" smtClean="0">
                <a:ea typeface="宋体" pitchFamily="2" charset="-122"/>
              </a:rPr>
              <a:t>();</a:t>
            </a:r>
            <a:endParaRPr lang="en-GB" altLang="zh-CN" sz="1300" i="1" dirty="0">
              <a:ea typeface="宋体" pitchFamily="2" charset="-122"/>
            </a:endParaRPr>
          </a:p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zh-CN" sz="1300" i="1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GB" altLang="zh-CN" sz="1300" i="1" dirty="0" smtClean="0">
                <a:solidFill>
                  <a:srgbClr val="000000"/>
                </a:solidFill>
                <a:ea typeface="宋体" pitchFamily="2" charset="-122"/>
              </a:rPr>
              <a:t>F2(</a:t>
            </a:r>
            <a:r>
              <a:rPr lang="en-GB" altLang="zh-CN" sz="1300" i="1" dirty="0" err="1" smtClean="0">
                <a:solidFill>
                  <a:srgbClr val="000000"/>
                </a:solidFill>
                <a:ea typeface="宋体" pitchFamily="2" charset="-122"/>
              </a:rPr>
              <a:t>ptr</a:t>
            </a:r>
            <a:r>
              <a:rPr lang="en-GB" altLang="zh-CN" sz="1300" i="1" dirty="0" smtClean="0">
                <a:solidFill>
                  <a:srgbClr val="000000"/>
                </a:solidFill>
                <a:ea typeface="宋体" pitchFamily="2" charset="-122"/>
              </a:rPr>
              <a:t>); </a:t>
            </a:r>
            <a:endParaRPr lang="en-GB" altLang="zh-CN" sz="1300" i="1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zh-CN" sz="1300" i="1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GB" altLang="zh-CN" sz="1300" i="1" dirty="0" smtClean="0">
                <a:ea typeface="宋体" pitchFamily="2" charset="-122"/>
              </a:rPr>
              <a:t>_</a:t>
            </a:r>
            <a:r>
              <a:rPr lang="en-GB" altLang="zh-CN" sz="1300" i="1" dirty="0" err="1" smtClean="0">
                <a:ea typeface="宋体" pitchFamily="2" charset="-122"/>
              </a:rPr>
              <a:t>sload</a:t>
            </a:r>
            <a:r>
              <a:rPr lang="en-GB" altLang="zh-CN" sz="1300" i="1" dirty="0" smtClean="0">
                <a:ea typeface="宋体" pitchFamily="2" charset="-122"/>
              </a:rPr>
              <a:t>(); </a:t>
            </a:r>
            <a:endParaRPr lang="en-GB" altLang="zh-CN" sz="1300" i="1" dirty="0">
              <a:ea typeface="宋体" pitchFamily="2" charset="-122"/>
            </a:endParaRPr>
          </a:p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zh-CN" sz="1300" b="1" i="1" dirty="0">
                <a:solidFill>
                  <a:srgbClr val="000000"/>
                </a:solidFill>
                <a:ea typeface="宋体" pitchFamily="2" charset="-122"/>
              </a:rPr>
              <a:t>}</a:t>
            </a:r>
            <a:endParaRPr lang="en-GB" altLang="zh-CN" sz="1300" i="1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altLang="zh-CN" sz="1300" i="1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zh-CN" sz="1300" b="1" i="1" dirty="0" smtClean="0">
                <a:solidFill>
                  <a:srgbClr val="000000"/>
                </a:solidFill>
                <a:ea typeface="宋体" pitchFamily="2" charset="-122"/>
              </a:rPr>
              <a:t>F2(</a:t>
            </a:r>
            <a:r>
              <a:rPr lang="en-GB" altLang="zh-CN" sz="1300" i="1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GB" altLang="zh-CN" sz="1300" i="1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GB" altLang="zh-CN" sz="1300" i="1" dirty="0">
                <a:solidFill>
                  <a:srgbClr val="000000"/>
                </a:solidFill>
                <a:ea typeface="宋体" pitchFamily="2" charset="-122"/>
              </a:rPr>
              <a:t>*</a:t>
            </a:r>
            <a:r>
              <a:rPr lang="en-GB" altLang="zh-CN" sz="1300" i="1" dirty="0" err="1" smtClean="0">
                <a:solidFill>
                  <a:srgbClr val="000000"/>
                </a:solidFill>
                <a:ea typeface="宋体" pitchFamily="2" charset="-122"/>
              </a:rPr>
              <a:t>ptr</a:t>
            </a:r>
            <a:r>
              <a:rPr lang="en-GB" altLang="zh-CN" sz="1300" b="1" i="1" dirty="0" smtClean="0">
                <a:solidFill>
                  <a:srgbClr val="000000"/>
                </a:solidFill>
                <a:ea typeface="宋体" pitchFamily="2" charset="-122"/>
              </a:rPr>
              <a:t>){ </a:t>
            </a:r>
            <a:r>
              <a:rPr lang="en-GB" altLang="zh-CN" sz="1300" i="1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GB" altLang="zh-CN" sz="1300" i="1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zh-CN" sz="1300" i="1" dirty="0" smtClean="0">
                <a:solidFill>
                  <a:srgbClr val="FF0000"/>
                </a:solidFill>
                <a:ea typeface="宋体" pitchFamily="2" charset="-122"/>
              </a:rPr>
              <a:t>    </a:t>
            </a:r>
            <a:r>
              <a:rPr lang="en-GB" altLang="zh-CN" sz="1300" i="1" u="sng" dirty="0" err="1" smtClean="0">
                <a:solidFill>
                  <a:srgbClr val="FF0000"/>
                </a:solidFill>
                <a:ea typeface="宋体" pitchFamily="2" charset="-122"/>
              </a:rPr>
              <a:t>ptr</a:t>
            </a:r>
            <a:r>
              <a:rPr lang="en-GB" altLang="zh-CN" sz="1300" i="1" u="sng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GB" altLang="zh-CN" sz="1300" i="1" u="sng" dirty="0">
                <a:solidFill>
                  <a:srgbClr val="FF0000"/>
                </a:solidFill>
                <a:ea typeface="宋体" pitchFamily="2" charset="-122"/>
              </a:rPr>
              <a:t>= </a:t>
            </a:r>
            <a:r>
              <a:rPr lang="en-GB" altLang="zh-CN" sz="1300" i="1" u="sng" dirty="0" smtClean="0">
                <a:solidFill>
                  <a:srgbClr val="FF0000"/>
                </a:solidFill>
                <a:ea typeface="宋体" pitchFamily="2" charset="-122"/>
              </a:rPr>
              <a:t>_g2l(</a:t>
            </a:r>
            <a:r>
              <a:rPr lang="en-GB" altLang="zh-CN" sz="1300" i="1" u="sng" dirty="0" err="1" smtClean="0">
                <a:solidFill>
                  <a:srgbClr val="FF0000"/>
                </a:solidFill>
                <a:ea typeface="宋体" pitchFamily="2" charset="-122"/>
              </a:rPr>
              <a:t>ptr</a:t>
            </a:r>
            <a:r>
              <a:rPr lang="en-GB" altLang="zh-CN" sz="1300" i="1" u="sng" dirty="0">
                <a:solidFill>
                  <a:srgbClr val="FF0000"/>
                </a:solidFill>
                <a:ea typeface="宋体" pitchFamily="2" charset="-122"/>
              </a:rPr>
              <a:t>, </a:t>
            </a:r>
            <a:r>
              <a:rPr lang="en-GB" altLang="zh-CN" sz="1300" i="1" u="sng" dirty="0" err="1">
                <a:solidFill>
                  <a:srgbClr val="FF0000"/>
                </a:solidFill>
                <a:ea typeface="宋体" pitchFamily="2" charset="-122"/>
              </a:rPr>
              <a:t>sizeof</a:t>
            </a:r>
            <a:r>
              <a:rPr lang="en-GB" altLang="zh-CN" sz="1300" i="1" u="sng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GB" altLang="zh-CN" sz="1300" i="1" u="sng" dirty="0" err="1">
                <a:solidFill>
                  <a:srgbClr val="FF0000"/>
                </a:solidFill>
                <a:ea typeface="宋体" pitchFamily="2" charset="-122"/>
              </a:rPr>
              <a:t>int</a:t>
            </a:r>
            <a:r>
              <a:rPr lang="en-GB" altLang="zh-CN" sz="1300" i="1" u="sng" dirty="0">
                <a:solidFill>
                  <a:srgbClr val="FF0000"/>
                </a:solidFill>
                <a:ea typeface="宋体" pitchFamily="2" charset="-122"/>
              </a:rPr>
              <a:t>), 0);</a:t>
            </a:r>
          </a:p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zh-CN" sz="1300" i="1" dirty="0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GB" altLang="zh-CN" sz="1300" i="1" dirty="0" err="1">
                <a:solidFill>
                  <a:srgbClr val="000000"/>
                </a:solidFill>
                <a:ea typeface="宋体" pitchFamily="2" charset="-122"/>
              </a:rPr>
              <a:t>printf</a:t>
            </a:r>
            <a:r>
              <a:rPr lang="en-GB" altLang="zh-CN" sz="1300" i="1" dirty="0">
                <a:solidFill>
                  <a:srgbClr val="000000"/>
                </a:solidFill>
                <a:ea typeface="宋体" pitchFamily="2" charset="-122"/>
              </a:rPr>
              <a:t>(“</a:t>
            </a:r>
            <a:r>
              <a:rPr lang="en-GB" altLang="zh-CN" sz="1300" i="1" dirty="0" err="1">
                <a:solidFill>
                  <a:srgbClr val="000000"/>
                </a:solidFill>
                <a:ea typeface="宋体" pitchFamily="2" charset="-122"/>
              </a:rPr>
              <a:t>val</a:t>
            </a:r>
            <a:r>
              <a:rPr lang="en-GB" altLang="zh-CN" sz="1300" i="1" dirty="0">
                <a:solidFill>
                  <a:srgbClr val="000000"/>
                </a:solidFill>
                <a:ea typeface="宋体" pitchFamily="2" charset="-122"/>
              </a:rPr>
              <a:t> = %d\n”, *</a:t>
            </a:r>
            <a:r>
              <a:rPr lang="en-GB" altLang="zh-CN" sz="1300" i="1" dirty="0" err="1">
                <a:solidFill>
                  <a:srgbClr val="000000"/>
                </a:solidFill>
                <a:ea typeface="宋体" pitchFamily="2" charset="-122"/>
              </a:rPr>
              <a:t>ptr</a:t>
            </a:r>
            <a:r>
              <a:rPr lang="en-GB" altLang="zh-CN" sz="1300" i="1" dirty="0">
                <a:solidFill>
                  <a:srgbClr val="000000"/>
                </a:solidFill>
                <a:ea typeface="宋体" pitchFamily="2" charset="-122"/>
              </a:rPr>
              <a:t>); </a:t>
            </a:r>
            <a:r>
              <a:rPr lang="en-GB" altLang="zh-CN" sz="1300" i="1" dirty="0" smtClean="0">
                <a:solidFill>
                  <a:srgbClr val="000000"/>
                </a:solidFill>
                <a:ea typeface="宋体" pitchFamily="2" charset="-122"/>
              </a:rPr>
              <a:t>     </a:t>
            </a:r>
          </a:p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zh-CN" sz="1300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GB" altLang="zh-CN" sz="1300" i="1" dirty="0" smtClean="0">
                <a:solidFill>
                  <a:srgbClr val="000000"/>
                </a:solidFill>
                <a:ea typeface="宋体" pitchFamily="2" charset="-122"/>
              </a:rPr>
              <a:t>   return</a:t>
            </a:r>
            <a:r>
              <a:rPr lang="en-GB" altLang="zh-CN" sz="1300" i="1" dirty="0">
                <a:solidFill>
                  <a:srgbClr val="000000"/>
                </a:solidFill>
                <a:ea typeface="宋体" pitchFamily="2" charset="-122"/>
              </a:rPr>
              <a:t>;  </a:t>
            </a:r>
          </a:p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zh-CN" sz="1300" b="1" i="1" dirty="0" smtClean="0">
                <a:solidFill>
                  <a:srgbClr val="000000"/>
                </a:solidFill>
                <a:ea typeface="宋体" pitchFamily="2" charset="-122"/>
              </a:rPr>
              <a:t>}</a:t>
            </a:r>
            <a:endParaRPr lang="en-GB" altLang="zh-CN" sz="1300" b="1" i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3" name="Rectangle 1"/>
          <p:cNvSpPr/>
          <p:nvPr/>
        </p:nvSpPr>
        <p:spPr bwMode="auto">
          <a:xfrm>
            <a:off x="5948860" y="992416"/>
            <a:ext cx="2509340" cy="2688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hangingPunct="0">
              <a:lnSpc>
                <a:spcPct val="87000"/>
              </a:lnSpc>
              <a:buClr>
                <a:srgbClr val="000000"/>
              </a:buClr>
              <a:buSzPct val="100000"/>
            </a:pP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4" name="内容占位符 3"/>
          <p:cNvSpPr txBox="1">
            <a:spLocks/>
          </p:cNvSpPr>
          <p:nvPr/>
        </p:nvSpPr>
        <p:spPr>
          <a:xfrm>
            <a:off x="4724400" y="838200"/>
            <a:ext cx="1295399" cy="5152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Courier New" pitchFamily="49" charset="0"/>
              <a:buChar char="o"/>
              <a:defRPr kumimoji="0"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 kumimoji="0" sz="26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itchFamily="2" charset="2"/>
              <a:buChar char="v"/>
              <a:defRPr kumimoji="0" sz="2400" kern="1200">
                <a:solidFill>
                  <a:srgbClr val="0066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itchFamily="49" charset="0"/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solution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6757888" y="4832290"/>
            <a:ext cx="1676400" cy="3004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1639" tIns="42452" rIns="81639" bIns="42452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zh-CN" sz="1500" b="1" dirty="0">
                <a:solidFill>
                  <a:srgbClr val="000000"/>
                </a:solidFill>
                <a:ea typeface="宋体" pitchFamily="2" charset="-122"/>
              </a:rPr>
              <a:t>Local </a:t>
            </a:r>
            <a:r>
              <a:rPr lang="en-GB" altLang="zh-CN" sz="1500" b="1" dirty="0" smtClean="0">
                <a:solidFill>
                  <a:srgbClr val="000000"/>
                </a:solidFill>
                <a:ea typeface="宋体" pitchFamily="2" charset="-122"/>
              </a:rPr>
              <a:t>Memory</a:t>
            </a:r>
            <a:endParaRPr lang="en-GB" altLang="zh-CN" sz="1500" b="1" i="1" u="sng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482656" y="5969601"/>
            <a:ext cx="2196184" cy="3004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1639" tIns="42452" rIns="81639" bIns="42452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zh-CN" sz="1500" b="1" dirty="0">
                <a:solidFill>
                  <a:srgbClr val="000000"/>
                </a:solidFill>
                <a:ea typeface="宋体" pitchFamily="2" charset="-122"/>
              </a:rPr>
              <a:t>Global </a:t>
            </a:r>
            <a:r>
              <a:rPr lang="en-GB" altLang="zh-CN" sz="1500" b="1" dirty="0">
                <a:solidFill>
                  <a:srgbClr val="000000"/>
                </a:solidFill>
                <a:ea typeface="宋体" pitchFamily="2" charset="-122"/>
              </a:rPr>
              <a:t>Memory</a:t>
            </a:r>
          </a:p>
        </p:txBody>
      </p:sp>
      <p:cxnSp>
        <p:nvCxnSpPr>
          <p:cNvPr id="73" name="Curved Connector 7176"/>
          <p:cNvCxnSpPr/>
          <p:nvPr/>
        </p:nvCxnSpPr>
        <p:spPr bwMode="auto">
          <a:xfrm rot="10800000" flipV="1">
            <a:off x="6474696" y="4171157"/>
            <a:ext cx="139234" cy="1129654"/>
          </a:xfrm>
          <a:prstGeom prst="curvedConnector3">
            <a:avLst>
              <a:gd name="adj1" fmla="val 264184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 rot="10800000">
            <a:off x="5637286" y="4294496"/>
            <a:ext cx="629175" cy="1260360"/>
          </a:xfrm>
          <a:prstGeom prst="rect">
            <a:avLst/>
          </a:prstGeom>
          <a:noFill/>
        </p:spPr>
        <p:txBody>
          <a:bodyPr vert="eaVert" wrap="none" lIns="82945" tIns="41473" rIns="82945" bIns="41473" rtlCol="0">
            <a:spAutoFit/>
          </a:bodyPr>
          <a:lstStyle/>
          <a:p>
            <a:r>
              <a:rPr lang="en-US" sz="1500" b="1" dirty="0"/>
              <a:t>Management</a:t>
            </a:r>
          </a:p>
          <a:p>
            <a:pPr algn="ctr"/>
            <a:r>
              <a:rPr lang="en-US" sz="1500" b="1" dirty="0"/>
              <a:t>Table</a:t>
            </a: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6545690" y="4038600"/>
            <a:ext cx="533400" cy="265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3180</a:t>
            </a:r>
            <a:endParaRPr lang="en-GB" altLang="zh-CN" sz="12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6554388" y="4292846"/>
            <a:ext cx="533400" cy="266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3150</a:t>
            </a:r>
            <a:endParaRPr lang="en-GB" altLang="zh-CN" sz="12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6554388" y="4535030"/>
            <a:ext cx="533400" cy="265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3130</a:t>
            </a:r>
            <a:endParaRPr lang="en-GB" altLang="zh-CN" sz="12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82" name="Group 12"/>
          <p:cNvGrpSpPr/>
          <p:nvPr/>
        </p:nvGrpSpPr>
        <p:grpSpPr>
          <a:xfrm>
            <a:off x="7038146" y="4159363"/>
            <a:ext cx="1044710" cy="692111"/>
            <a:chOff x="2754312" y="4375109"/>
            <a:chExt cx="1044710" cy="692111"/>
          </a:xfrm>
        </p:grpSpPr>
        <p:sp>
          <p:nvSpPr>
            <p:cNvPr id="83" name="Rectangle 7"/>
            <p:cNvSpPr>
              <a:spLocks noChangeArrowheads="1"/>
            </p:cNvSpPr>
            <p:nvPr/>
          </p:nvSpPr>
          <p:spPr bwMode="auto">
            <a:xfrm>
              <a:off x="2754312" y="4375109"/>
              <a:ext cx="1044710" cy="25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400" i="1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F1</a:t>
              </a:r>
            </a:p>
          </p:txBody>
        </p:sp>
        <p:sp>
          <p:nvSpPr>
            <p:cNvPr id="84" name="Rectangle 8"/>
            <p:cNvSpPr>
              <a:spLocks noChangeArrowheads="1"/>
            </p:cNvSpPr>
            <p:nvPr/>
          </p:nvSpPr>
          <p:spPr bwMode="auto">
            <a:xfrm>
              <a:off x="2754312" y="4863644"/>
              <a:ext cx="1044710" cy="203576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57240" rIns="90000" bIns="45000" anchor="ctr"/>
            <a:lstStyle/>
            <a:p>
              <a:pPr algn="ctr">
                <a:lnSpc>
                  <a:spcPct val="93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altLang="zh-CN" sz="14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2754312" y="4634532"/>
              <a:ext cx="1044710" cy="2386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altLang="zh-CN" sz="1300" i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86" name="Rectangle 7"/>
            <p:cNvSpPr>
              <a:spLocks noChangeArrowheads="1"/>
            </p:cNvSpPr>
            <p:nvPr/>
          </p:nvSpPr>
          <p:spPr bwMode="auto">
            <a:xfrm>
              <a:off x="2754312" y="4633882"/>
              <a:ext cx="1043590" cy="1230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300" i="1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a</a:t>
              </a:r>
            </a:p>
          </p:txBody>
        </p:sp>
      </p:grp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6406456" y="5168254"/>
            <a:ext cx="685800" cy="265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181350</a:t>
            </a:r>
            <a:endParaRPr lang="en-GB" altLang="zh-CN" sz="12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6406456" y="5422500"/>
            <a:ext cx="694498" cy="266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b="1" i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181320</a:t>
            </a:r>
            <a:endParaRPr lang="en-GB" altLang="zh-CN" sz="1200" b="1" i="1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6406456" y="5664684"/>
            <a:ext cx="694498" cy="265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i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181300</a:t>
            </a:r>
            <a:endParaRPr lang="en-GB" altLang="zh-CN" sz="1200" i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90" name="Group 12"/>
          <p:cNvGrpSpPr/>
          <p:nvPr/>
        </p:nvGrpSpPr>
        <p:grpSpPr>
          <a:xfrm>
            <a:off x="7051312" y="5289017"/>
            <a:ext cx="1044710" cy="692111"/>
            <a:chOff x="2754312" y="4375109"/>
            <a:chExt cx="1044710" cy="692111"/>
          </a:xfrm>
        </p:grpSpPr>
        <p:sp>
          <p:nvSpPr>
            <p:cNvPr id="91" name="Rectangle 7"/>
            <p:cNvSpPr>
              <a:spLocks noChangeArrowheads="1"/>
            </p:cNvSpPr>
            <p:nvPr/>
          </p:nvSpPr>
          <p:spPr bwMode="auto">
            <a:xfrm>
              <a:off x="2754312" y="4375109"/>
              <a:ext cx="1044710" cy="25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400" i="1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F1</a:t>
              </a: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2754312" y="4863644"/>
              <a:ext cx="1044710" cy="203576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57240" rIns="90000" bIns="45000" anchor="ctr"/>
            <a:lstStyle/>
            <a:p>
              <a:pPr algn="ctr">
                <a:lnSpc>
                  <a:spcPct val="93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altLang="zh-CN" sz="1400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auto">
            <a:xfrm>
              <a:off x="2754312" y="4634532"/>
              <a:ext cx="1044710" cy="2386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altLang="zh-CN" sz="1300" i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2754312" y="4633882"/>
              <a:ext cx="1043590" cy="1230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altLang="zh-CN" sz="1300" i="1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a</a:t>
              </a:r>
            </a:p>
          </p:txBody>
        </p:sp>
      </p:grpSp>
      <p:cxnSp>
        <p:nvCxnSpPr>
          <p:cNvPr id="108" name="Curved Connector 7176"/>
          <p:cNvCxnSpPr>
            <a:endCxn id="89" idx="1"/>
          </p:cNvCxnSpPr>
          <p:nvPr/>
        </p:nvCxnSpPr>
        <p:spPr bwMode="auto">
          <a:xfrm rot="5400000">
            <a:off x="5639296" y="4953880"/>
            <a:ext cx="1610520" cy="76200"/>
          </a:xfrm>
          <a:prstGeom prst="curvedConnector4">
            <a:avLst>
              <a:gd name="adj1" fmla="val 125"/>
              <a:gd name="adj2" fmla="val 4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7227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 animBg="1"/>
      <p:bldP spid="54" grpId="0"/>
      <p:bldP spid="55" grpId="0"/>
      <p:bldP spid="64" grpId="0"/>
      <p:bldP spid="75" grpId="0"/>
      <p:bldP spid="78" grpId="0"/>
      <p:bldP spid="79" grpId="0"/>
      <p:bldP spid="80" grpId="0"/>
      <p:bldP spid="87" grpId="0"/>
      <p:bldP spid="88" grpId="0"/>
      <p:bldP spid="8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dirty="0" smtClean="0"/>
              <a:t>Experiment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00752"/>
            <a:ext cx="8839200" cy="3429094"/>
          </a:xfrm>
        </p:spPr>
        <p:txBody>
          <a:bodyPr>
            <a:normAutofit/>
          </a:bodyPr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IBM Cell BE</a:t>
            </a:r>
          </a:p>
          <a:p>
            <a:pPr lvl="2"/>
            <a:r>
              <a:rPr lang="en-US" dirty="0" smtClean="0"/>
              <a:t>1 </a:t>
            </a:r>
            <a:r>
              <a:rPr lang="en-US" dirty="0"/>
              <a:t>PPE @ 3.2 </a:t>
            </a:r>
            <a:r>
              <a:rPr lang="en-US" dirty="0" smtClean="0"/>
              <a:t>GHz</a:t>
            </a:r>
          </a:p>
          <a:p>
            <a:pPr lvl="2"/>
            <a:r>
              <a:rPr lang="en-US" dirty="0" smtClean="0"/>
              <a:t>6 </a:t>
            </a:r>
            <a:r>
              <a:rPr lang="en-US" dirty="0"/>
              <a:t>SPE @ 3.2 </a:t>
            </a:r>
            <a:r>
              <a:rPr lang="en-US" dirty="0" smtClean="0"/>
              <a:t>GHz</a:t>
            </a:r>
          </a:p>
          <a:p>
            <a:r>
              <a:rPr lang="en-US" dirty="0" smtClean="0"/>
              <a:t>Benchmarks</a:t>
            </a:r>
          </a:p>
          <a:p>
            <a:pPr lvl="1"/>
            <a:r>
              <a:rPr lang="en-US" dirty="0" err="1" smtClean="0"/>
              <a:t>Mibench</a:t>
            </a:r>
            <a:r>
              <a:rPr lang="en-US" dirty="0" smtClean="0"/>
              <a:t> – modified to multi-threaded</a:t>
            </a:r>
            <a:endParaRPr lang="en-US" dirty="0"/>
          </a:p>
        </p:txBody>
      </p:sp>
      <p:pic>
        <p:nvPicPr>
          <p:cNvPr id="11" name="Picture 10" descr="playstation-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1" y="940672"/>
            <a:ext cx="3200399" cy="220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8464" y="3689132"/>
            <a:ext cx="651132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624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dirty="0" smtClean="0"/>
              <a:t>Overall Performance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29</a:t>
            </a:fld>
            <a:endParaRPr lang="en-US" altLang="zh-CN"/>
          </a:p>
        </p:txBody>
      </p:sp>
      <p:graphicFrame>
        <p:nvGraphicFramePr>
          <p:cNvPr id="7" name="Chart 2"/>
          <p:cNvGraphicFramePr/>
          <p:nvPr>
            <p:extLst>
              <p:ext uri="{D42A27DB-BD31-4B8C-83A1-F6EECF244321}">
                <p14:modId xmlns:p14="http://schemas.microsoft.com/office/powerpoint/2010/main" xmlns="" val="1858310887"/>
              </p:ext>
            </p:extLst>
          </p:nvPr>
        </p:nvGraphicFramePr>
        <p:xfrm>
          <a:off x="0" y="8382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4"/>
          <p:cNvSpPr/>
          <p:nvPr/>
        </p:nvSpPr>
        <p:spPr>
          <a:xfrm>
            <a:off x="8258033" y="1613848"/>
            <a:ext cx="838200" cy="2808027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60392" y="1230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11%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361720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dirty="0" smtClean="0"/>
              <a:t>SMM Architecture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09600" y="6400800"/>
            <a:ext cx="1292352" cy="365760"/>
          </a:xfr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5" name="Rectangle 7"/>
          <p:cNvSpPr/>
          <p:nvPr/>
        </p:nvSpPr>
        <p:spPr>
          <a:xfrm>
            <a:off x="990600" y="945191"/>
            <a:ext cx="2209800" cy="1752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Array</a:t>
            </a:r>
          </a:p>
        </p:txBody>
      </p:sp>
      <p:sp>
        <p:nvSpPr>
          <p:cNvPr id="6" name="Rectangle 8"/>
          <p:cNvSpPr/>
          <p:nvPr/>
        </p:nvSpPr>
        <p:spPr>
          <a:xfrm>
            <a:off x="152400" y="945191"/>
            <a:ext cx="762000" cy="13408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 Array</a:t>
            </a:r>
          </a:p>
        </p:txBody>
      </p:sp>
      <p:sp>
        <p:nvSpPr>
          <p:cNvPr id="7" name="Rectangle 10"/>
          <p:cNvSpPr/>
          <p:nvPr/>
        </p:nvSpPr>
        <p:spPr>
          <a:xfrm>
            <a:off x="152400" y="2362200"/>
            <a:ext cx="762000" cy="10213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 Comparators,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Muxes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2132" y="3535991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7677" y="3535991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SPM</a:t>
            </a:r>
            <a:endParaRPr lang="en-US" dirty="0"/>
          </a:p>
        </p:txBody>
      </p:sp>
      <p:sp>
        <p:nvSpPr>
          <p:cNvPr id="11" name="Rectangle 14"/>
          <p:cNvSpPr/>
          <p:nvPr/>
        </p:nvSpPr>
        <p:spPr>
          <a:xfrm>
            <a:off x="990600" y="2743200"/>
            <a:ext cx="2209800" cy="609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Address Decoder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2370" y="553223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 </a:t>
            </a:r>
            <a:r>
              <a:rPr lang="en-US" dirty="0" err="1" smtClean="0"/>
              <a:t>Banakar</a:t>
            </a:r>
            <a:r>
              <a:rPr lang="en-US" dirty="0" smtClean="0"/>
              <a:t> CODES’02.</a:t>
            </a:r>
            <a:endParaRPr lang="en-US" dirty="0"/>
          </a:p>
        </p:txBody>
      </p:sp>
      <p:sp>
        <p:nvSpPr>
          <p:cNvPr id="50" name="矩形 49"/>
          <p:cNvSpPr/>
          <p:nvPr/>
        </p:nvSpPr>
        <p:spPr>
          <a:xfrm>
            <a:off x="76200" y="4236830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200" y="4770230"/>
            <a:ext cx="1066800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295400" y="4236830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295400" y="4770230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514600" y="4236830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14600" y="4770230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33800" y="4236830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33800" y="4770230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953000" y="4236830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53000" y="4770230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172200" y="4236830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172200" y="4770230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1" idx="2"/>
          </p:cNvCxnSpPr>
          <p:nvPr/>
        </p:nvCxnSpPr>
        <p:spPr>
          <a:xfrm>
            <a:off x="609600" y="499883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6200" y="5532229"/>
            <a:ext cx="7162800" cy="304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Interconnect Bus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" y="5075030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1828800" y="499883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28800" y="5075030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3017681" y="499883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17681" y="5075030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4236881" y="499883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236881" y="5075030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5532281" y="499883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86400" y="507503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6751481" y="499883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51481" y="5075030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91400" y="5520562"/>
            <a:ext cx="1676400" cy="304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Global Memory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391400" y="4225162"/>
            <a:ext cx="1676400" cy="1219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Main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肘形连接符 86"/>
          <p:cNvCxnSpPr>
            <a:stCxn id="63" idx="2"/>
            <a:endCxn id="75" idx="2"/>
          </p:cNvCxnSpPr>
          <p:nvPr/>
        </p:nvCxnSpPr>
        <p:spPr>
          <a:xfrm rot="5400000" flipH="1" flipV="1">
            <a:off x="5937766" y="3545196"/>
            <a:ext cx="11668" cy="4572000"/>
          </a:xfrm>
          <a:prstGeom prst="bentConnector3">
            <a:avLst>
              <a:gd name="adj1" fmla="val -1959205"/>
            </a:avLst>
          </a:prstGeom>
          <a:ln w="254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837081" y="6020208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2" name="内容占位符 3"/>
          <p:cNvSpPr>
            <a:spLocks noGrp="1"/>
          </p:cNvSpPr>
          <p:nvPr>
            <p:ph sz="quarter" idx="1"/>
          </p:nvPr>
        </p:nvSpPr>
        <p:spPr>
          <a:xfrm>
            <a:off x="3240772" y="914400"/>
            <a:ext cx="5903228" cy="2555884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One promising solution: </a:t>
            </a:r>
            <a:r>
              <a:rPr lang="en-US" altLang="zh-CN" sz="2400" dirty="0" smtClean="0"/>
              <a:t>Software-Managed </a:t>
            </a:r>
            <a:r>
              <a:rPr lang="en-US" altLang="zh-CN" sz="2400" dirty="0" err="1" smtClean="0"/>
              <a:t>Manycore</a:t>
            </a:r>
            <a:r>
              <a:rPr lang="en-US" altLang="zh-CN" sz="2400" dirty="0" smtClean="0"/>
              <a:t> Architecture</a:t>
            </a:r>
          </a:p>
          <a:p>
            <a:r>
              <a:rPr lang="en-US" altLang="zh-CN" sz="2400" dirty="0" smtClean="0"/>
              <a:t>Scratchpad (local) memory, instead of caches in each core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</a:rPr>
              <a:t>30% less area and power than a direct mapped cache of the same effective capacity</a:t>
            </a:r>
          </a:p>
        </p:txBody>
      </p:sp>
    </p:spTree>
    <p:extLst>
      <p:ext uri="{BB962C8B-B14F-4D97-AF65-F5344CB8AC3E}">
        <p14:creationId xmlns:p14="http://schemas.microsoft.com/office/powerpoint/2010/main" xmlns="" val="42065097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4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/>
      <p:bldP spid="66" grpId="0"/>
      <p:bldP spid="68" grpId="0"/>
      <p:bldP spid="70" grpId="0"/>
      <p:bldP spid="72" grpId="0"/>
      <p:bldP spid="74" grpId="0"/>
      <p:bldP spid="75" grpId="0" animBg="1"/>
      <p:bldP spid="78" grpId="0" animBg="1"/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sz="3700" dirty="0" smtClean="0"/>
              <a:t>Reduction of Management Overhead</a:t>
            </a:r>
            <a:endParaRPr lang="zh-CN" altLang="en-US" sz="37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30</a:t>
            </a:fld>
            <a:endParaRPr lang="en-US" altLang="zh-CN"/>
          </a:p>
        </p:txBody>
      </p:sp>
      <p:graphicFrame>
        <p:nvGraphicFramePr>
          <p:cNvPr id="11" name="Chart 4"/>
          <p:cNvGraphicFramePr/>
          <p:nvPr>
            <p:extLst>
              <p:ext uri="{D42A27DB-BD31-4B8C-83A1-F6EECF244321}">
                <p14:modId xmlns:p14="http://schemas.microsoft.com/office/powerpoint/2010/main" xmlns="" val="2698931207"/>
              </p:ext>
            </p:extLst>
          </p:nvPr>
        </p:nvGraphicFramePr>
        <p:xfrm>
          <a:off x="0" y="8382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/>
          <p:cNvSpPr/>
          <p:nvPr/>
        </p:nvSpPr>
        <p:spPr>
          <a:xfrm>
            <a:off x="8400196" y="2171128"/>
            <a:ext cx="685800" cy="2209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00196" y="183734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13X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677789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Overhead </a:t>
            </a:r>
            <a:r>
              <a:rPr lang="en-US" altLang="zh-CN" dirty="0" smtClean="0"/>
              <a:t>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31</a:t>
            </a:fld>
            <a:endParaRPr lang="en-US" altLang="zh-CN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29221507"/>
              </p:ext>
            </p:extLst>
          </p:nvPr>
        </p:nvGraphicFramePr>
        <p:xfrm>
          <a:off x="457200" y="1491928"/>
          <a:ext cx="76961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524000"/>
                <a:gridCol w="1295400"/>
                <a:gridCol w="1066800"/>
                <a:gridCol w="1219200"/>
                <a:gridCol w="121919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sstore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sload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_l2g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_g2l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SSDM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184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176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CSM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105102" y="941696"/>
            <a:ext cx="8839200" cy="547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Courier New" pitchFamily="49" charset="0"/>
              <a:buChar char="o"/>
              <a:defRPr kumimoji="0"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 kumimoji="0" sz="26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itchFamily="2" charset="2"/>
              <a:buChar char="v"/>
              <a:defRPr kumimoji="0" sz="2400" kern="1200">
                <a:solidFill>
                  <a:srgbClr val="0066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Static overhead (library size in bytes)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2911865"/>
              </p:ext>
            </p:extLst>
          </p:nvPr>
        </p:nvGraphicFramePr>
        <p:xfrm>
          <a:off x="457200" y="3600432"/>
          <a:ext cx="80772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14"/>
                <a:gridCol w="709104"/>
                <a:gridCol w="781805"/>
                <a:gridCol w="712177"/>
                <a:gridCol w="762000"/>
                <a:gridCol w="838200"/>
                <a:gridCol w="685800"/>
                <a:gridCol w="990600"/>
                <a:gridCol w="609600"/>
                <a:gridCol w="8382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sstore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sload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_l2g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_g2l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SSDM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CSM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148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103496" y="3026392"/>
            <a:ext cx="8839200" cy="547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Courier New" pitchFamily="49" charset="0"/>
              <a:buChar char="o"/>
              <a:defRPr kumimoji="0"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 kumimoji="0" sz="26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itchFamily="2" charset="2"/>
              <a:buChar char="v"/>
              <a:defRPr kumimoji="0" sz="2400" kern="1200">
                <a:solidFill>
                  <a:srgbClr val="0066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Dynamic instructions per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Comparison with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1449" y="4876800"/>
            <a:ext cx="8753475" cy="14422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Much less number of DMA calls</a:t>
            </a:r>
          </a:p>
          <a:p>
            <a:pPr lvl="1"/>
            <a:r>
              <a:rPr lang="en-US" dirty="0" smtClean="0"/>
              <a:t>Even though extra instructions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total memory latency is lower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962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</a:t>
            </a:r>
            <a:r>
              <a:rPr lang="en-US" altLang="zh-CN" dirty="0" smtClean="0"/>
              <a:t>m</a:t>
            </a:r>
            <a:r>
              <a:rPr lang="en-US" dirty="0" smtClean="0"/>
              <a:t>iss penalty = # of misses * miss latency</a:t>
            </a:r>
          </a:p>
          <a:p>
            <a:r>
              <a:rPr lang="en-US" dirty="0" smtClean="0"/>
              <a:t>SPM miss overhead = # of times API function is called * # of instructions in API function + # times of DMA is called * delay of the DMA (dep. </a:t>
            </a:r>
            <a:r>
              <a:rPr lang="en-US" dirty="0"/>
              <a:t>o</a:t>
            </a:r>
            <a:r>
              <a:rPr lang="en-US" dirty="0" smtClean="0"/>
              <a:t>n DMA size)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" y="914400"/>
            <a:ext cx="8991600" cy="2957513"/>
            <a:chOff x="76200" y="914400"/>
            <a:chExt cx="8991600" cy="29575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914400"/>
              <a:ext cx="6172200" cy="29575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6200" y="926275"/>
              <a:ext cx="8991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129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Impact of Stack 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33</a:t>
            </a:fld>
            <a:endParaRPr lang="en-US" altLang="zh-CN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48200421"/>
              </p:ext>
            </p:extLst>
          </p:nvPr>
        </p:nvGraphicFramePr>
        <p:xfrm>
          <a:off x="0" y="838200"/>
          <a:ext cx="9144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5800" y="1129352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Dijkstra</a:t>
            </a:r>
            <a:endParaRPr lang="en-US" sz="2400" b="1" dirty="0"/>
          </a:p>
        </p:txBody>
      </p:sp>
      <p:sp>
        <p:nvSpPr>
          <p:cNvPr id="7" name="Explosion 2 6"/>
          <p:cNvSpPr>
            <a:spLocks noChangeArrowheads="1"/>
          </p:cNvSpPr>
          <p:nvPr/>
        </p:nvSpPr>
        <p:spPr bwMode="auto">
          <a:xfrm>
            <a:off x="1779896" y="2819400"/>
            <a:ext cx="6400800" cy="2057400"/>
          </a:xfrm>
          <a:prstGeom prst="irregularSeal2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dirty="0" smtClean="0">
                <a:ea typeface="ヒラギノ角ゴ Pro W3"/>
                <a:cs typeface="ヒラギノ角ゴ Pro W3"/>
              </a:rPr>
              <a:t>Performance is improved with more stack space</a:t>
            </a:r>
            <a:endParaRPr lang="en-US" altLang="zh-CN" sz="2400" dirty="0"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4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Scalability of SSDM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34</a:t>
            </a:fld>
            <a:endParaRPr lang="en-US" altLang="zh-CN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68129239"/>
              </p:ext>
            </p:extLst>
          </p:nvPr>
        </p:nvGraphicFramePr>
        <p:xfrm>
          <a:off x="0" y="838200"/>
          <a:ext cx="9144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3522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76600" y="3352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Comic Sans MS" pitchFamily="66" charset="0"/>
                <a:ea typeface="宋体" pitchFamily="2" charset="-122"/>
              </a:rPr>
              <a:t>(c) Local 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0" y="1905000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77000" y="2362200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F3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477000" y="1447800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F1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581400" y="2362200"/>
            <a:ext cx="1447800" cy="9144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rPr>
              <a:t>Code</a:t>
            </a:r>
          </a:p>
          <a:p>
            <a:pPr algn="ctr" eaLnBrk="0" hangingPunct="0"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rPr>
              <a:t>region</a:t>
            </a:r>
            <a:endParaRPr lang="zh-CN" altLang="zh-CN" dirty="0">
              <a:solidFill>
                <a:schemeClr val="tx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dirty="0"/>
              <a:t>Code </a:t>
            </a:r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174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BA78B21-6624-4C8E-9F2C-CFB48B310701}" type="slidenum">
              <a:rPr lang="en-US" altLang="zh-CN">
                <a:cs typeface="ヒラギノ角ゴ Pro W3"/>
              </a:rPr>
              <a:pPr/>
              <a:t>35</a:t>
            </a:fld>
            <a:endParaRPr lang="en-US" altLang="zh-CN">
              <a:cs typeface="ヒラギノ角ゴ Pro W3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96000" y="3352800"/>
            <a:ext cx="220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Comic Sans MS" pitchFamily="66" charset="0"/>
                <a:ea typeface="宋体" pitchFamily="2" charset="-122"/>
              </a:rPr>
              <a:t>(d) </a:t>
            </a:r>
            <a:r>
              <a:rPr lang="en-US" altLang="zh-CN" dirty="0" smtClean="0">
                <a:latin typeface="Comic Sans MS" pitchFamily="66" charset="0"/>
                <a:ea typeface="宋体" pitchFamily="2" charset="-122"/>
              </a:rPr>
              <a:t>Global Memory</a:t>
            </a:r>
            <a:endParaRPr lang="en-US" altLang="zh-CN" dirty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477000" y="914400"/>
            <a:ext cx="1447800" cy="2362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zh-CN" sz="2400">
              <a:ea typeface="ヒラギノ角ゴ Pro W3"/>
              <a:cs typeface="ヒラギノ角ゴ Pro W3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1438275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latin typeface="Arial" charset="0"/>
                <a:ea typeface="ヒラギノ角ゴ Pro W3" pitchFamily="1" charset="-128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581400" y="1905000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global</a:t>
            </a:r>
            <a:endParaRPr lang="en-US" sz="1400" dirty="0">
              <a:solidFill>
                <a:schemeClr val="tx1"/>
              </a:solidFill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581400" y="981075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stack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581400" y="2819400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581400" y="2362200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F1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581400" y="2362200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F3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7000" y="1447800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477000" y="1895475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2362200"/>
            <a:ext cx="1447800" cy="4572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F3</a:t>
            </a:r>
          </a:p>
        </p:txBody>
      </p:sp>
      <p:sp>
        <p:nvSpPr>
          <p:cNvPr id="31" name="Oval 30"/>
          <p:cNvSpPr/>
          <p:nvPr/>
        </p:nvSpPr>
        <p:spPr>
          <a:xfrm>
            <a:off x="838200" y="1143000"/>
            <a:ext cx="1185413" cy="483629"/>
          </a:xfrm>
          <a:prstGeom prst="ellipse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35" name="Oval 34"/>
          <p:cNvSpPr/>
          <p:nvPr/>
        </p:nvSpPr>
        <p:spPr>
          <a:xfrm>
            <a:off x="838200" y="1802371"/>
            <a:ext cx="1185413" cy="483629"/>
          </a:xfrm>
          <a:prstGeom prst="ellipse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36" name="Oval 35"/>
          <p:cNvSpPr/>
          <p:nvPr/>
        </p:nvSpPr>
        <p:spPr>
          <a:xfrm>
            <a:off x="838200" y="2514600"/>
            <a:ext cx="1185413" cy="483629"/>
          </a:xfrm>
          <a:prstGeom prst="ellipse">
            <a:avLst/>
          </a:prstGeom>
          <a:solidFill>
            <a:schemeClr val="bg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rot="5400000">
            <a:off x="1343025" y="1714501"/>
            <a:ext cx="1746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 rot="5400000">
            <a:off x="1316038" y="2400300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0" y="29718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CN" dirty="0">
                <a:latin typeface="Comic Sans MS" pitchFamily="66" charset="0"/>
                <a:ea typeface="宋体" pitchFamily="2" charset="-122"/>
              </a:rPr>
              <a:t>(a) Application </a:t>
            </a:r>
            <a:r>
              <a:rPr lang="en-US" altLang="zh-CN" dirty="0" smtClean="0">
                <a:latin typeface="Comic Sans MS" pitchFamily="66" charset="0"/>
                <a:ea typeface="宋体" pitchFamily="2" charset="-122"/>
              </a:rPr>
              <a:t>call </a:t>
            </a:r>
            <a:r>
              <a:rPr lang="en-US" altLang="zh-CN" dirty="0">
                <a:latin typeface="Comic Sans MS" pitchFamily="66" charset="0"/>
                <a:ea typeface="宋体" pitchFamily="2" charset="-122"/>
              </a:rPr>
              <a:t>g</a:t>
            </a:r>
            <a:r>
              <a:rPr lang="en-US" altLang="zh-CN" dirty="0" smtClean="0">
                <a:latin typeface="Comic Sans MS" pitchFamily="66" charset="0"/>
                <a:ea typeface="宋体" pitchFamily="2" charset="-122"/>
              </a:rPr>
              <a:t>raph</a:t>
            </a:r>
            <a:endParaRPr lang="en-US" altLang="zh-CN" dirty="0">
              <a:latin typeface="Comic Sans MS" pitchFamily="66" charset="0"/>
              <a:ea typeface="宋体" pitchFamily="2" charset="-122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63537" y="3413862"/>
            <a:ext cx="2133600" cy="2903652"/>
            <a:chOff x="762000" y="914400"/>
            <a:chExt cx="2057400" cy="2968363"/>
          </a:xfrm>
        </p:grpSpPr>
        <p:sp>
          <p:nvSpPr>
            <p:cNvPr id="17443" name="TextBox 6"/>
            <p:cNvSpPr txBox="1">
              <a:spLocks noChangeArrowheads="1"/>
            </p:cNvSpPr>
            <p:nvPr/>
          </p:nvSpPr>
          <p:spPr bwMode="auto">
            <a:xfrm>
              <a:off x="838200" y="914400"/>
              <a:ext cx="1905000" cy="258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SECTIONS {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OVERLAY {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     F1.o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     F3.o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}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OVERLAY {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     F2.o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}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7444" name="TextBox 7"/>
            <p:cNvSpPr txBox="1">
              <a:spLocks noChangeArrowheads="1"/>
            </p:cNvSpPr>
            <p:nvPr/>
          </p:nvSpPr>
          <p:spPr bwMode="auto">
            <a:xfrm>
              <a:off x="762000" y="3505200"/>
              <a:ext cx="2057400" cy="37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Comic Sans MS" pitchFamily="66" charset="0"/>
                  <a:ea typeface="宋体" pitchFamily="2" charset="-122"/>
                  <a:cs typeface="Times New Roman" pitchFamily="18" charset="0"/>
                </a:rPr>
                <a:t>(b) </a:t>
              </a:r>
              <a:r>
                <a:rPr lang="en-US" altLang="zh-CN" dirty="0" smtClean="0">
                  <a:latin typeface="Comic Sans MS" pitchFamily="66" charset="0"/>
                  <a:ea typeface="宋体" pitchFamily="2" charset="-122"/>
                  <a:cs typeface="Times New Roman" pitchFamily="18" charset="0"/>
                </a:rPr>
                <a:t>Linker script</a:t>
              </a:r>
              <a:endParaRPr lang="en-US" altLang="zh-CN" dirty="0">
                <a:latin typeface="Comic Sans MS" pitchFamily="66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2418115" y="3962400"/>
            <a:ext cx="6725885" cy="235511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200" dirty="0"/>
              <a:t># of Regions and Function-To-Region Mapping</a:t>
            </a:r>
          </a:p>
          <a:p>
            <a:pPr marL="548640" lvl="2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2000" dirty="0">
                <a:solidFill>
                  <a:srgbClr val="002060"/>
                </a:solidFill>
              </a:rPr>
              <a:t>Two extreme cases</a:t>
            </a:r>
          </a:p>
          <a:p>
            <a:pPr>
              <a:lnSpc>
                <a:spcPct val="120000"/>
              </a:lnSpc>
              <a:defRPr/>
            </a:pPr>
            <a:r>
              <a:rPr lang="en-US" sz="2200" dirty="0"/>
              <a:t>Need careful code placement – Problem is NP-Complete</a:t>
            </a:r>
          </a:p>
          <a:p>
            <a:pPr marL="548640" lvl="2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2000" dirty="0">
                <a:solidFill>
                  <a:srgbClr val="002060"/>
                </a:solidFill>
              </a:rPr>
              <a:t>Minimum data transfer with given space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6410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xit" presetSubtype="1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3125 0.1333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6667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3" presetClass="exit" presetSubtype="1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3125 0.1333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666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2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6" presetID="3" presetClass="exit" presetSubtype="10" fill="hold" grpId="2" nodeType="after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3125 -4.44444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6" grpId="1" animBg="1"/>
      <p:bldP spid="24" grpId="0" animBg="1"/>
      <p:bldP spid="24" grpId="1" animBg="1"/>
      <p:bldP spid="24" grpId="2" animBg="1"/>
      <p:bldP spid="23" grpId="0" animBg="1"/>
      <p:bldP spid="23" grpId="1" animBg="1"/>
      <p:bldP spid="20" grpId="0" animBg="1"/>
      <p:bldP spid="13" grpId="0"/>
      <p:bldP spid="14" grpId="0" animBg="1"/>
      <p:bldP spid="17" grpId="0" animBg="1"/>
      <p:bldP spid="18" grpId="0" animBg="1"/>
      <p:bldP spid="19" grpId="0" animBg="1"/>
      <p:bldP spid="27" grpId="0" animBg="1"/>
      <p:bldP spid="32" grpId="0" animBg="1"/>
      <p:bldP spid="33" grpId="0" animBg="1"/>
      <p:bldP spid="34" grpId="0" animBg="1"/>
      <p:bldP spid="43" grpId="0"/>
      <p:bldP spid="2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780" y="2979622"/>
            <a:ext cx="857140" cy="617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03780" y="2979622"/>
            <a:ext cx="85714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1400" b="1" dirty="0">
                <a:latin typeface="+mn-lt"/>
                <a:ea typeface="ヒラギノ角ゴ Pro W3" pitchFamily="1" charset="-128"/>
              </a:rPr>
              <a:t>malloc2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03780" y="3289372"/>
            <a:ext cx="857140" cy="307447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1400" b="1" dirty="0">
                <a:latin typeface="+mn-lt"/>
                <a:ea typeface="ヒラギノ角ゴ Pro W3" pitchFamily="1" charset="-128"/>
              </a:rPr>
              <a:t>malloc1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5888" y="939225"/>
            <a:ext cx="222593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i="1" dirty="0">
                <a:latin typeface="Calibri" pitchFamily="34" charset="0"/>
                <a:ea typeface="+mj-ea"/>
                <a:cs typeface="Calibri" pitchFamily="34" charset="0"/>
              </a:rPr>
              <a:t>Heap Size = </a:t>
            </a:r>
            <a:r>
              <a:rPr lang="en-US" sz="1600" b="1" i="1" dirty="0" smtClean="0">
                <a:latin typeface="Calibri" pitchFamily="34" charset="0"/>
                <a:ea typeface="+mj-ea"/>
                <a:cs typeface="Calibri" pitchFamily="34" charset="0"/>
              </a:rPr>
              <a:t>32bytes</a:t>
            </a:r>
          </a:p>
          <a:p>
            <a:pPr algn="ctr">
              <a:defRPr/>
            </a:pPr>
            <a:r>
              <a:rPr lang="en-US" sz="1600" b="1" i="1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sizeof</a:t>
            </a:r>
            <a:r>
              <a:rPr lang="en-US" sz="1600" b="1" i="1" dirty="0" smtClean="0">
                <a:latin typeface="Calibri" pitchFamily="34" charset="0"/>
                <a:ea typeface="+mj-ea"/>
                <a:cs typeface="Calibri" pitchFamily="34" charset="0"/>
              </a:rPr>
              <a:t>(student)=16bytes</a:t>
            </a:r>
            <a:endParaRPr lang="en-US" sz="1600" b="1" i="1" dirty="0">
              <a:latin typeface="Calibri" pitchFamily="34" charset="0"/>
              <a:ea typeface="+mj-ea"/>
              <a:cs typeface="Calibri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74140" y="3471302"/>
            <a:ext cx="504771" cy="261610"/>
            <a:chOff x="4908960" y="3827655"/>
            <a:chExt cx="504771" cy="261610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V="1">
              <a:off x="4908960" y="3953172"/>
              <a:ext cx="218377" cy="1232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</a:schemeClr>
              </a:solidFill>
              <a:headEnd type="triangle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72" name="TextBox 27"/>
            <p:cNvSpPr txBox="1">
              <a:spLocks noChangeArrowheads="1"/>
            </p:cNvSpPr>
            <p:nvPr/>
          </p:nvSpPr>
          <p:spPr bwMode="auto">
            <a:xfrm>
              <a:off x="5049529" y="3827655"/>
              <a:ext cx="36420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 i="1" dirty="0"/>
                <a:t>HP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759354" y="3730823"/>
            <a:ext cx="137890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latin typeface="Comic Sans MS" pitchFamily="66" charset="0"/>
                <a:ea typeface="+mj-ea"/>
                <a:cs typeface="Calibri" pitchFamily="34" charset="0"/>
              </a:rPr>
              <a:t>Local </a:t>
            </a:r>
            <a:r>
              <a:rPr lang="en-US" sz="1400" dirty="0">
                <a:latin typeface="Comic Sans MS" pitchFamily="66" charset="0"/>
                <a:ea typeface="+mj-ea"/>
                <a:cs typeface="Calibri" pitchFamily="34" charset="0"/>
              </a:rPr>
              <a:t>Memory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17194" y="3726439"/>
            <a:ext cx="146386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latin typeface="Comic Sans MS" pitchFamily="66" charset="0"/>
                <a:ea typeface="+mj-ea"/>
                <a:cs typeface="Calibri" pitchFamily="34" charset="0"/>
              </a:rPr>
              <a:t>Global </a:t>
            </a:r>
            <a:r>
              <a:rPr lang="en-US" sz="1400" dirty="0">
                <a:latin typeface="Comic Sans MS" pitchFamily="66" charset="0"/>
                <a:ea typeface="+mj-ea"/>
                <a:cs typeface="Calibri" pitchFamily="34" charset="0"/>
              </a:rPr>
              <a:t>Memory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356304" y="3469136"/>
            <a:ext cx="847976" cy="261610"/>
            <a:chOff x="7927866" y="3807460"/>
            <a:chExt cx="847976" cy="261610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7927866" y="3940472"/>
              <a:ext cx="225534" cy="1589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</a:schemeClr>
              </a:solidFill>
              <a:headEnd type="triangle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70" name="TextBox 35"/>
            <p:cNvSpPr txBox="1">
              <a:spLocks noChangeArrowheads="1"/>
            </p:cNvSpPr>
            <p:nvPr/>
          </p:nvSpPr>
          <p:spPr bwMode="auto">
            <a:xfrm>
              <a:off x="8087833" y="3807460"/>
              <a:ext cx="68800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100" i="1"/>
              </a:lvl1pPr>
            </a:lstStyle>
            <a:p>
              <a:r>
                <a:rPr lang="en-US" altLang="zh-CN" b="1" dirty="0"/>
                <a:t>GM_HP</a:t>
              </a:r>
            </a:p>
          </p:txBody>
        </p:sp>
      </p:grpSp>
      <p:sp>
        <p:nvSpPr>
          <p:cNvPr id="23565" name="矩形 33"/>
          <p:cNvSpPr>
            <a:spLocks noChangeArrowheads="1"/>
          </p:cNvSpPr>
          <p:nvPr/>
        </p:nvSpPr>
        <p:spPr bwMode="auto">
          <a:xfrm>
            <a:off x="174008" y="914400"/>
            <a:ext cx="3810000" cy="3539430"/>
          </a:xfrm>
          <a:prstGeom prst="rect">
            <a:avLst/>
          </a:prstGeom>
          <a:ln w="19050"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i="1" dirty="0" err="1">
                <a:latin typeface="Calibri" pitchFamily="34" charset="0"/>
              </a:rPr>
              <a:t>typedef</a:t>
            </a:r>
            <a:r>
              <a:rPr lang="en-US" altLang="zh-CN" sz="1600" b="1" i="1" dirty="0">
                <a:latin typeface="Calibri" pitchFamily="34" charset="0"/>
              </a:rPr>
              <a:t> </a:t>
            </a:r>
            <a:r>
              <a:rPr lang="en-US" altLang="zh-CN" sz="1600" b="1" i="1" dirty="0" err="1">
                <a:latin typeface="Calibri" pitchFamily="34" charset="0"/>
              </a:rPr>
              <a:t>struct</a:t>
            </a:r>
            <a:r>
              <a:rPr lang="en-US" altLang="zh-CN" sz="1600" b="1" i="1" dirty="0">
                <a:latin typeface="Calibri" pitchFamily="34" charset="0"/>
              </a:rPr>
              <a:t>{</a:t>
            </a:r>
          </a:p>
          <a:p>
            <a:r>
              <a:rPr lang="en-US" altLang="zh-CN" sz="1600" b="1" i="1" dirty="0">
                <a:latin typeface="Calibri" pitchFamily="34" charset="0"/>
              </a:rPr>
              <a:t>    </a:t>
            </a:r>
            <a:r>
              <a:rPr lang="en-US" altLang="zh-CN" sz="1600" b="1" i="1" dirty="0" err="1">
                <a:latin typeface="Calibri" pitchFamily="34" charset="0"/>
              </a:rPr>
              <a:t>int</a:t>
            </a:r>
            <a:r>
              <a:rPr lang="en-US" altLang="zh-CN" sz="1600" b="1" i="1" dirty="0">
                <a:latin typeface="Calibri" pitchFamily="34" charset="0"/>
              </a:rPr>
              <a:t> id;</a:t>
            </a:r>
          </a:p>
          <a:p>
            <a:r>
              <a:rPr lang="en-US" altLang="zh-CN" sz="1600" b="1" i="1" dirty="0">
                <a:latin typeface="Calibri" pitchFamily="34" charset="0"/>
              </a:rPr>
              <a:t>    float score;</a:t>
            </a:r>
          </a:p>
          <a:p>
            <a:r>
              <a:rPr lang="en-US" altLang="zh-CN" sz="1600" b="1" i="1" dirty="0">
                <a:latin typeface="Calibri" pitchFamily="34" charset="0"/>
              </a:rPr>
              <a:t>}Student;</a:t>
            </a:r>
          </a:p>
          <a:p>
            <a:endParaRPr lang="en-US" altLang="zh-CN" sz="1600" b="1" i="1" dirty="0">
              <a:latin typeface="Calibri" pitchFamily="34" charset="0"/>
            </a:endParaRPr>
          </a:p>
          <a:p>
            <a:r>
              <a:rPr lang="en-US" altLang="zh-CN" sz="1600" b="1" i="1" dirty="0">
                <a:latin typeface="Calibri" pitchFamily="34" charset="0"/>
              </a:rPr>
              <a:t>main() {</a:t>
            </a:r>
          </a:p>
          <a:p>
            <a:r>
              <a:rPr lang="en-US" altLang="zh-CN" sz="1600" b="1" i="1" dirty="0">
                <a:latin typeface="Calibri" pitchFamily="34" charset="0"/>
              </a:rPr>
              <a:t>     for (i=0; i&lt;N; i++)  {</a:t>
            </a:r>
          </a:p>
          <a:p>
            <a:r>
              <a:rPr lang="en-US" altLang="zh-CN" sz="1600" b="1" i="1" dirty="0">
                <a:latin typeface="Calibri" pitchFamily="34" charset="0"/>
              </a:rPr>
              <a:t>          student[i] = malloc( sizeof(Student) );</a:t>
            </a:r>
          </a:p>
          <a:p>
            <a:r>
              <a:rPr lang="en-US" altLang="zh-CN" sz="1600" b="1" i="1" dirty="0">
                <a:latin typeface="Calibri" pitchFamily="34" charset="0"/>
              </a:rPr>
              <a:t>     }</a:t>
            </a:r>
          </a:p>
          <a:p>
            <a:r>
              <a:rPr lang="en-US" altLang="zh-CN" sz="1600" b="1" i="1" dirty="0">
                <a:latin typeface="Calibri" pitchFamily="34" charset="0"/>
              </a:rPr>
              <a:t>     </a:t>
            </a:r>
          </a:p>
          <a:p>
            <a:r>
              <a:rPr lang="en-US" altLang="zh-CN" sz="1600" b="1" i="1" dirty="0">
                <a:latin typeface="Calibri" pitchFamily="34" charset="0"/>
              </a:rPr>
              <a:t>     for (i=0; i&lt;N; i++)  {</a:t>
            </a:r>
          </a:p>
          <a:p>
            <a:r>
              <a:rPr lang="en-US" altLang="zh-CN" sz="1600" b="1" i="1" dirty="0">
                <a:latin typeface="Calibri" pitchFamily="34" charset="0"/>
              </a:rPr>
              <a:t>         </a:t>
            </a:r>
            <a:r>
              <a:rPr lang="en-US" altLang="zh-CN" sz="1600" b="1" i="1" dirty="0" smtClean="0">
                <a:latin typeface="Calibri" pitchFamily="34" charset="0"/>
              </a:rPr>
              <a:t> student[</a:t>
            </a:r>
            <a:r>
              <a:rPr lang="en-US" altLang="zh-CN" sz="1600" b="1" i="1" dirty="0" err="1" smtClean="0">
                <a:latin typeface="Calibri" pitchFamily="34" charset="0"/>
              </a:rPr>
              <a:t>i</a:t>
            </a:r>
            <a:r>
              <a:rPr lang="en-US" altLang="zh-CN" sz="1600" b="1" i="1" dirty="0">
                <a:latin typeface="Calibri" pitchFamily="34" charset="0"/>
              </a:rPr>
              <a:t>].id = i;</a:t>
            </a:r>
          </a:p>
          <a:p>
            <a:r>
              <a:rPr lang="en-US" altLang="zh-CN" sz="1600" b="1" i="1" dirty="0">
                <a:latin typeface="Calibri" pitchFamily="34" charset="0"/>
              </a:rPr>
              <a:t>     }</a:t>
            </a:r>
          </a:p>
          <a:p>
            <a:r>
              <a:rPr lang="en-US" altLang="zh-CN" sz="1600" b="1" i="1" dirty="0">
                <a:latin typeface="Calibri" pitchFamily="34" charset="0"/>
              </a:rPr>
              <a:t>} </a:t>
            </a:r>
          </a:p>
        </p:txBody>
      </p:sp>
      <p:sp>
        <p:nvSpPr>
          <p:cNvPr id="24" name="Rectangle 5"/>
          <p:cNvSpPr/>
          <p:nvPr/>
        </p:nvSpPr>
        <p:spPr>
          <a:xfrm>
            <a:off x="7506715" y="1812079"/>
            <a:ext cx="861241" cy="1773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4070440" y="1853447"/>
            <a:ext cx="857140" cy="307447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1400" b="1" dirty="0" smtClean="0">
                <a:latin typeface="+mn-lt"/>
                <a:ea typeface="ヒラギノ角ゴ Pro W3" pitchFamily="1" charset="-128"/>
              </a:rPr>
              <a:t>malloc3</a:t>
            </a:r>
            <a:endParaRPr lang="en-US" altLang="zh-CN" sz="1400" b="1" dirty="0">
              <a:latin typeface="+mn-lt"/>
              <a:ea typeface="ヒラギノ角ゴ Pro W3" pitchFamily="1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6370" y="4529927"/>
            <a:ext cx="48152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New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malloc</a:t>
            </a:r>
            <a:r>
              <a:rPr lang="en-US" altLang="zh-CN" sz="2400" dirty="0" smtClean="0">
                <a:solidFill>
                  <a:srgbClr val="FF0000"/>
                </a:solidFill>
              </a:rPr>
              <a:t>()</a:t>
            </a:r>
            <a:endParaRPr lang="en-US" altLang="zh-CN" sz="2400" dirty="0" smtClean="0"/>
          </a:p>
          <a:p>
            <a:pPr marL="731520" lvl="2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altLang="zh-CN" sz="2000" dirty="0">
                <a:solidFill>
                  <a:srgbClr val="002060"/>
                </a:solidFill>
              </a:rPr>
              <a:t>May need to evict older heap objects to global memory</a:t>
            </a:r>
          </a:p>
          <a:p>
            <a:pPr marL="731520" lvl="2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altLang="zh-CN" sz="2000" dirty="0">
                <a:solidFill>
                  <a:srgbClr val="002060"/>
                </a:solidFill>
              </a:rPr>
              <a:t>It may need to allocate more global memory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64" y="4531056"/>
            <a:ext cx="436273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malloc()</a:t>
            </a:r>
          </a:p>
          <a:p>
            <a:pPr marL="731520" lvl="2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altLang="zh-CN" sz="2000" dirty="0">
                <a:solidFill>
                  <a:srgbClr val="002060"/>
                </a:solidFill>
              </a:rPr>
              <a:t>allocates space in local memory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dirty="0" smtClean="0"/>
              <a:t>Heap Data Management</a:t>
            </a:r>
            <a:endParaRPr lang="zh-CN" altLang="en-US" dirty="0"/>
          </a:p>
        </p:txBody>
      </p:sp>
      <p:sp>
        <p:nvSpPr>
          <p:cNvPr id="2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3794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1945 L 0.00243 -0.0416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6297 L 0.00243 -0.0907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2.60528E-6 L 0.27362 -0.0018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2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9 -0.00832 L -0.01129 0.09968 C -0.01129 0.14824 0.01996 0.20837 0.04566 0.20837 L 0.1026 0.20837 " pathEditMode="relative" rAng="0" ptsTypes="FfFF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108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-0.0007 -0.04074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8" grpId="0" animBg="1"/>
      <p:bldP spid="38" grpId="1" animBg="1"/>
      <p:bldP spid="13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800" dirty="0" smtClean="0"/>
              <a:t>Overall Results (stack, heap, code)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37</a:t>
            </a:fld>
            <a:endParaRPr lang="en-US" altLang="zh-CN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38897419"/>
              </p:ext>
            </p:extLst>
          </p:nvPr>
        </p:nvGraphicFramePr>
        <p:xfrm>
          <a:off x="0" y="838200"/>
          <a:ext cx="9144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7010401" y="1981200"/>
            <a:ext cx="1" cy="2895600"/>
          </a:xfrm>
          <a:prstGeom prst="line">
            <a:avLst/>
          </a:prstGeom>
          <a:ln w="222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/>
          <p:nvPr/>
        </p:nvSpPr>
        <p:spPr>
          <a:xfrm>
            <a:off x="7149152" y="2587955"/>
            <a:ext cx="1828800" cy="1600201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When N0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6800, system crashes without management</a:t>
            </a: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rot="16200000">
            <a:off x="6571399" y="5123028"/>
            <a:ext cx="802943" cy="3810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0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1" y="887104"/>
            <a:ext cx="73152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Need to manage stack, heap, and code in SMM architectures</a:t>
            </a:r>
          </a:p>
          <a:p>
            <a:pPr lvl="1"/>
            <a:r>
              <a:rPr lang="en-US" dirty="0" smtClean="0"/>
              <a:t>Do not work without management</a:t>
            </a:r>
          </a:p>
          <a:p>
            <a:r>
              <a:rPr lang="en-US" dirty="0" smtClean="0"/>
              <a:t>Need different strategies for different data</a:t>
            </a:r>
          </a:p>
          <a:p>
            <a:pPr lvl="1"/>
            <a:r>
              <a:rPr lang="en-US" dirty="0" smtClean="0"/>
              <a:t>Code (statically linked)</a:t>
            </a:r>
          </a:p>
          <a:p>
            <a:pPr lvl="1"/>
            <a:r>
              <a:rPr lang="en-US" dirty="0" smtClean="0"/>
              <a:t>Stack (Circular) </a:t>
            </a:r>
          </a:p>
          <a:p>
            <a:pPr lvl="1"/>
            <a:r>
              <a:rPr lang="en-US" dirty="0" smtClean="0"/>
              <a:t>Heap (Low associativity)</a:t>
            </a:r>
          </a:p>
          <a:p>
            <a:r>
              <a:rPr lang="en-US" altLang="zh-CN" dirty="0" smtClean="0">
                <a:ea typeface="宋体" pitchFamily="2" charset="-122"/>
                <a:cs typeface="Calibri" pitchFamily="34" charset="0"/>
              </a:rPr>
              <a:t>Our </a:t>
            </a:r>
            <a:r>
              <a:rPr lang="en-US" altLang="zh-CN" dirty="0">
                <a:ea typeface="宋体" pitchFamily="2" charset="-122"/>
                <a:cs typeface="Calibri" pitchFamily="34" charset="0"/>
              </a:rPr>
              <a:t>data management is comprehensive and intuitive for all SMM architectures</a:t>
            </a:r>
          </a:p>
          <a:p>
            <a:pPr lvl="1"/>
            <a:r>
              <a:rPr lang="en-US" altLang="zh-CN" dirty="0" smtClean="0"/>
              <a:t>It’s </a:t>
            </a:r>
            <a:r>
              <a:rPr lang="en-US" altLang="zh-CN" dirty="0"/>
              <a:t>automated, and there increase productivity of </a:t>
            </a:r>
            <a:r>
              <a:rPr lang="en-US" altLang="zh-CN" dirty="0" smtClean="0"/>
              <a:t>programmers</a:t>
            </a:r>
          </a:p>
          <a:p>
            <a:pPr lvl="1"/>
            <a:r>
              <a:rPr lang="en-US" altLang="zh-CN" dirty="0"/>
              <a:t>Each data is in a constant </a:t>
            </a:r>
            <a:r>
              <a:rPr lang="en-US" altLang="zh-CN" dirty="0" smtClean="0"/>
              <a:t>region</a:t>
            </a:r>
          </a:p>
          <a:p>
            <a:pPr lvl="1"/>
            <a:r>
              <a:rPr lang="en-US" dirty="0"/>
              <a:t>DMA overhead can be comparable or better than </a:t>
            </a:r>
            <a:r>
              <a:rPr lang="en-US" dirty="0" smtClean="0"/>
              <a:t>cache</a:t>
            </a:r>
            <a:endParaRPr lang="en-US" altLang="zh-CN" dirty="0"/>
          </a:p>
        </p:txBody>
      </p:sp>
      <p:sp>
        <p:nvSpPr>
          <p:cNvPr id="4" name="矩形 5"/>
          <p:cNvSpPr/>
          <p:nvPr/>
        </p:nvSpPr>
        <p:spPr>
          <a:xfrm>
            <a:off x="7391400" y="914401"/>
            <a:ext cx="1600200" cy="914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Stack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391400" y="1828800"/>
            <a:ext cx="1600200" cy="2895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Comic Sans MS" pitchFamily="66" charset="0"/>
              </a:rPr>
              <a:t>Heap</a:t>
            </a:r>
            <a:endParaRPr lang="zh-CN" alt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7391400" y="4724400"/>
            <a:ext cx="16002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Global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矩形 8"/>
          <p:cNvSpPr/>
          <p:nvPr/>
        </p:nvSpPr>
        <p:spPr>
          <a:xfrm>
            <a:off x="7391400" y="5105400"/>
            <a:ext cx="1600200" cy="9144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Code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50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838199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77504" y="838200"/>
            <a:ext cx="8610600" cy="5486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Courier New" pitchFamily="49" charset="0"/>
              <a:buChar char="o"/>
              <a:defRPr kumimoji="0"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 kumimoji="0" sz="26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itchFamily="2" charset="2"/>
              <a:buChar char="v"/>
              <a:defRPr kumimoji="0" sz="2400" kern="1200">
                <a:solidFill>
                  <a:srgbClr val="0066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 smtClean="0"/>
              <a:t>P</a:t>
            </a:r>
            <a:r>
              <a:rPr lang="en-US" sz="2200" dirty="0" smtClean="0"/>
              <a:t>apers </a:t>
            </a:r>
            <a:r>
              <a:rPr lang="en-US" sz="2200" dirty="0"/>
              <a:t>accepted: </a:t>
            </a:r>
            <a:r>
              <a:rPr lang="en-US" sz="2200" dirty="0" smtClean="0"/>
              <a:t>7</a:t>
            </a:r>
          </a:p>
          <a:p>
            <a:pPr lvl="1"/>
            <a:r>
              <a:rPr lang="en-US" sz="2100" dirty="0"/>
              <a:t>CODES+ISSS [2010, 2013], ASAP [2010, 2011], CASES [2011], DATE [2013], DAC [2013]</a:t>
            </a:r>
          </a:p>
          <a:p>
            <a:r>
              <a:rPr lang="en-US" sz="2200" dirty="0" smtClean="0"/>
              <a:t>Journals </a:t>
            </a:r>
            <a:r>
              <a:rPr lang="en-US" sz="2200" dirty="0"/>
              <a:t>accepted: </a:t>
            </a:r>
            <a:r>
              <a:rPr lang="en-US" sz="2200" dirty="0" smtClean="0"/>
              <a:t>1</a:t>
            </a:r>
          </a:p>
          <a:p>
            <a:pPr lvl="1"/>
            <a:r>
              <a:rPr lang="en-US" sz="2100" dirty="0"/>
              <a:t>TECS</a:t>
            </a:r>
          </a:p>
          <a:p>
            <a:r>
              <a:rPr lang="en-US" sz="2200" dirty="0" smtClean="0"/>
              <a:t>Patents </a:t>
            </a:r>
            <a:r>
              <a:rPr lang="en-US" sz="2200" dirty="0"/>
              <a:t>pending: </a:t>
            </a:r>
            <a:r>
              <a:rPr lang="en-US" sz="2200" dirty="0" smtClean="0"/>
              <a:t>2</a:t>
            </a:r>
          </a:p>
          <a:p>
            <a:endParaRPr lang="en-US" sz="2200" dirty="0"/>
          </a:p>
          <a:p>
            <a:r>
              <a:rPr lang="en-US" sz="2200" dirty="0" smtClean="0"/>
              <a:t>Journals under review: 2</a:t>
            </a:r>
            <a:endParaRPr lang="en-US" sz="2200" dirty="0"/>
          </a:p>
          <a:p>
            <a:pPr lvl="1"/>
            <a:r>
              <a:rPr lang="en-US" sz="2100" dirty="0"/>
              <a:t>TECS, TCAD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200" dirty="0" smtClean="0"/>
              <a:t>More papers planned: 3</a:t>
            </a:r>
          </a:p>
          <a:p>
            <a:pPr lvl="1"/>
            <a:r>
              <a:rPr lang="en-US" sz="2000" dirty="0" smtClean="0"/>
              <a:t>ASAP [2014], CODES+ISSS </a:t>
            </a:r>
            <a:r>
              <a:rPr lang="en-US" sz="2000" dirty="0"/>
              <a:t>[2014</a:t>
            </a:r>
            <a:r>
              <a:rPr lang="en-US" sz="2000" dirty="0" smtClean="0"/>
              <a:t>]</a:t>
            </a:r>
          </a:p>
          <a:p>
            <a:endParaRPr lang="en-US" sz="2200" dirty="0"/>
          </a:p>
          <a:p>
            <a:r>
              <a:rPr lang="en-US" sz="2200" dirty="0" smtClean="0"/>
              <a:t>Movies explaining my techniques</a:t>
            </a:r>
          </a:p>
          <a:p>
            <a:endParaRPr lang="en-US" sz="2200" dirty="0"/>
          </a:p>
          <a:p>
            <a:r>
              <a:rPr lang="en-US" sz="2200" dirty="0" smtClean="0"/>
              <a:t>Software Infrastructure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815406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ea typeface="宋体" pitchFamily="2" charset="-122"/>
              </a:rPr>
              <a:t>Promise of SM</a:t>
            </a:r>
            <a:r>
              <a:rPr altLang="zh-CN" dirty="0" smtClean="0">
                <a:ea typeface="宋体" pitchFamily="2" charset="-122"/>
              </a:rPr>
              <a:t>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141048" y="928048"/>
            <a:ext cx="8610600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  <a:cs typeface="Arial" pitchFamily="34" charset="0"/>
              </a:rPr>
              <a:t>Task based programming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406150"/>
            <a:ext cx="2438400" cy="35081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#include&lt;libspe2.h&gt;</a:t>
            </a:r>
          </a:p>
          <a:p>
            <a:endParaRPr lang="en-US" altLang="zh-CN" sz="1200" i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extern spe_program_handle_t </a:t>
            </a:r>
            <a:r>
              <a:rPr lang="en-US" altLang="zh-CN" sz="1200" i="1" dirty="0" err="1">
                <a:latin typeface="Arial" pitchFamily="34" charset="0"/>
                <a:cs typeface="Arial" pitchFamily="34" charset="0"/>
              </a:rPr>
              <a:t>hello_spu</a:t>
            </a:r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altLang="zh-CN" sz="1200" i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int main(void)</a:t>
            </a:r>
          </a:p>
          <a:p>
            <a:r>
              <a:rPr lang="en-US" altLang="zh-CN" sz="1200" b="1" i="1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int speid, status;</a:t>
            </a:r>
          </a:p>
          <a:p>
            <a:endParaRPr lang="en-US" altLang="zh-CN" sz="1200" i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speid </a:t>
            </a:r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CN" sz="1200" i="1" dirty="0" smtClean="0">
                <a:latin typeface="Arial" pitchFamily="34" charset="0"/>
                <a:cs typeface="Arial" pitchFamily="34" charset="0"/>
              </a:rPr>
              <a:t>(&amp;</a:t>
            </a:r>
            <a:r>
              <a:rPr lang="en-US" altLang="zh-CN" sz="1200" i="1" dirty="0" err="1">
                <a:latin typeface="Arial" pitchFamily="34" charset="0"/>
                <a:cs typeface="Arial" pitchFamily="34" charset="0"/>
              </a:rPr>
              <a:t>hello_spu</a:t>
            </a:r>
            <a:r>
              <a:rPr lang="en-US" altLang="zh-CN" sz="1200" i="1" dirty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altLang="zh-CN" sz="1200" i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b="1" i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200" b="1" i="1" dirty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914400" y="4495873"/>
            <a:ext cx="16002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663300"/>
                </a:solidFill>
                <a:latin typeface="Arial" pitchFamily="34" charset="0"/>
                <a:ea typeface="+mn-ea"/>
                <a:cs typeface="Arial" pitchFamily="34" charset="0"/>
              </a:rPr>
              <a:t>Main Core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201988" y="1406151"/>
            <a:ext cx="1371600" cy="1679575"/>
            <a:chOff x="3505200" y="1295400"/>
            <a:chExt cx="1371600" cy="1752279"/>
          </a:xfrm>
        </p:grpSpPr>
        <p:sp>
          <p:nvSpPr>
            <p:cNvPr id="19487" name="Rectangle 4"/>
            <p:cNvSpPr>
              <a:spLocks noChangeArrowheads="1"/>
            </p:cNvSpPr>
            <p:nvPr/>
          </p:nvSpPr>
          <p:spPr bwMode="auto">
            <a:xfrm>
              <a:off x="3505200" y="1295400"/>
              <a:ext cx="1371600" cy="175227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&lt;</a:t>
              </a:r>
              <a:r>
                <a:rPr lang="en-US" altLang="zh-CN" sz="1100" b="1" i="1" dirty="0" err="1">
                  <a:latin typeface="Arial" pitchFamily="34" charset="0"/>
                  <a:cs typeface="Arial" pitchFamily="34" charset="0"/>
                </a:rPr>
                <a:t>spu_mfcio.h</a:t>
              </a: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&gt;</a:t>
              </a:r>
            </a:p>
            <a:p>
              <a:pPr>
                <a:defRPr/>
              </a:pPr>
              <a:endParaRPr lang="en-US" altLang="zh-CN" sz="1100" b="1" i="1" dirty="0"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int main(speid, argp)</a:t>
              </a:r>
            </a:p>
            <a:p>
              <a:pPr>
                <a:defRPr/>
              </a:pP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{</a:t>
              </a:r>
            </a:p>
            <a:p>
              <a:pPr>
                <a:defRPr/>
              </a:pPr>
              <a:r>
                <a:rPr lang="en-US" altLang="zh-CN" sz="11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printf("</a:t>
              </a:r>
              <a:r>
                <a:rPr lang="en-US" altLang="zh-CN" sz="1100" b="1" i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Hello world</a:t>
              </a:r>
              <a:r>
                <a:rPr lang="en-US" altLang="zh-CN" sz="11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!\n</a:t>
              </a:r>
              <a:r>
                <a:rPr lang="en-US" altLang="zh-CN" sz="1100" b="1" i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");</a:t>
              </a:r>
              <a:endParaRPr lang="en-US" altLang="zh-CN" sz="11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16656" y="2726373"/>
              <a:ext cx="1141412" cy="3211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663300"/>
                  </a:solidFill>
                  <a:latin typeface="Arial" pitchFamily="34" charset="0"/>
                  <a:ea typeface="+mn-ea"/>
                  <a:cs typeface="Arial" pitchFamily="34" charset="0"/>
                </a:rPr>
                <a:t>Local Core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01988" y="3231776"/>
            <a:ext cx="1371600" cy="1682552"/>
            <a:chOff x="3505200" y="1295400"/>
            <a:chExt cx="1371600" cy="1755385"/>
          </a:xfrm>
        </p:grpSpPr>
        <p:sp>
          <p:nvSpPr>
            <p:cNvPr id="19485" name="Rectangle 19"/>
            <p:cNvSpPr>
              <a:spLocks noChangeArrowheads="1"/>
            </p:cNvSpPr>
            <p:nvPr/>
          </p:nvSpPr>
          <p:spPr bwMode="auto">
            <a:xfrm>
              <a:off x="3505200" y="1295400"/>
              <a:ext cx="1371600" cy="175227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&lt;</a:t>
              </a:r>
              <a:r>
                <a:rPr lang="en-US" altLang="zh-CN" sz="1100" b="1" i="1" dirty="0" err="1">
                  <a:latin typeface="Arial" pitchFamily="34" charset="0"/>
                  <a:cs typeface="Arial" pitchFamily="34" charset="0"/>
                </a:rPr>
                <a:t>spu_mfcio.h</a:t>
              </a: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&gt;</a:t>
              </a:r>
            </a:p>
            <a:p>
              <a:pPr>
                <a:defRPr/>
              </a:pPr>
              <a:endParaRPr lang="en-US" altLang="zh-CN" sz="1100" b="1" i="1" dirty="0"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int main(speid, argp)</a:t>
              </a:r>
            </a:p>
            <a:p>
              <a:pPr>
                <a:defRPr/>
              </a:pP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{</a:t>
              </a:r>
            </a:p>
            <a:p>
              <a:pPr>
                <a:defRPr/>
              </a:pPr>
              <a:r>
                <a:rPr lang="en-US" altLang="zh-CN" sz="11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printf("Hello world!\n");</a:t>
              </a:r>
            </a:p>
            <a:p>
              <a:pPr>
                <a:defRPr/>
              </a:pPr>
              <a:r>
                <a:rPr lang="en-US" altLang="zh-CN" sz="1100" b="1" i="1" dirty="0" smtClean="0">
                  <a:latin typeface="Arial" pitchFamily="34" charset="0"/>
                  <a:cs typeface="Arial" pitchFamily="34" charset="0"/>
                </a:rPr>
                <a:t>}</a:t>
              </a:r>
              <a:endParaRPr lang="en-US" altLang="zh-CN" sz="11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57600" y="2729685"/>
              <a:ext cx="1178256" cy="3211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663300"/>
                  </a:solidFill>
                  <a:latin typeface="Arial" pitchFamily="34" charset="0"/>
                  <a:ea typeface="+mn-ea"/>
                  <a:cs typeface="Arial" pitchFamily="34" charset="0"/>
                </a:rPr>
                <a:t>Local Core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954588" y="1406151"/>
            <a:ext cx="1371600" cy="1679575"/>
            <a:chOff x="3505200" y="1295400"/>
            <a:chExt cx="1371600" cy="1752279"/>
          </a:xfrm>
        </p:grpSpPr>
        <p:sp>
          <p:nvSpPr>
            <p:cNvPr id="19483" name="Rectangle 22"/>
            <p:cNvSpPr>
              <a:spLocks noChangeArrowheads="1"/>
            </p:cNvSpPr>
            <p:nvPr/>
          </p:nvSpPr>
          <p:spPr bwMode="auto">
            <a:xfrm>
              <a:off x="3505200" y="1295400"/>
              <a:ext cx="1371600" cy="175227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&lt;</a:t>
              </a:r>
              <a:r>
                <a:rPr lang="en-US" altLang="zh-CN" sz="1100" b="1" i="1" dirty="0" err="1">
                  <a:latin typeface="Arial" pitchFamily="34" charset="0"/>
                  <a:cs typeface="Arial" pitchFamily="34" charset="0"/>
                </a:rPr>
                <a:t>spu_mfcio.h</a:t>
              </a: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&gt;</a:t>
              </a:r>
            </a:p>
            <a:p>
              <a:pPr>
                <a:defRPr/>
              </a:pPr>
              <a:endParaRPr lang="en-US" altLang="zh-CN" sz="1100" b="1" i="1" dirty="0"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int main(speid, argp)</a:t>
              </a:r>
            </a:p>
            <a:p>
              <a:pPr>
                <a:defRPr/>
              </a:pP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{</a:t>
              </a:r>
            </a:p>
            <a:p>
              <a:pPr>
                <a:defRPr/>
              </a:pPr>
              <a:r>
                <a:rPr lang="en-US" altLang="zh-CN" sz="11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printf("Hello world!\n");</a:t>
              </a:r>
            </a:p>
            <a:p>
              <a:pPr>
                <a:defRPr/>
              </a:pPr>
              <a:r>
                <a:rPr lang="en-US" altLang="zh-CN" sz="1100" b="1" i="1" dirty="0" smtClean="0">
                  <a:latin typeface="Arial" pitchFamily="34" charset="0"/>
                  <a:cs typeface="Arial" pitchFamily="34" charset="0"/>
                </a:rPr>
                <a:t>}</a:t>
              </a:r>
              <a:endParaRPr lang="en-US" altLang="zh-CN" sz="11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7599" y="2726372"/>
              <a:ext cx="1219199" cy="3211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663300"/>
                  </a:solidFill>
                  <a:latin typeface="Arial" pitchFamily="34" charset="0"/>
                  <a:ea typeface="+mn-ea"/>
                  <a:cs typeface="Arial" pitchFamily="34" charset="0"/>
                </a:rPr>
                <a:t>Local Core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954588" y="3231776"/>
            <a:ext cx="1371600" cy="1682552"/>
            <a:chOff x="3505200" y="1295400"/>
            <a:chExt cx="1371600" cy="1755385"/>
          </a:xfrm>
        </p:grpSpPr>
        <p:sp>
          <p:nvSpPr>
            <p:cNvPr id="19481" name="Rectangle 25"/>
            <p:cNvSpPr>
              <a:spLocks noChangeArrowheads="1"/>
            </p:cNvSpPr>
            <p:nvPr/>
          </p:nvSpPr>
          <p:spPr bwMode="auto">
            <a:xfrm>
              <a:off x="3505200" y="1295400"/>
              <a:ext cx="1371600" cy="1752279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&lt;</a:t>
              </a:r>
              <a:r>
                <a:rPr lang="en-US" altLang="zh-CN" sz="1100" b="1" i="1" dirty="0" err="1">
                  <a:latin typeface="Arial" pitchFamily="34" charset="0"/>
                  <a:cs typeface="Arial" pitchFamily="34" charset="0"/>
                </a:rPr>
                <a:t>spu_mfcio.h</a:t>
              </a: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&gt;</a:t>
              </a:r>
            </a:p>
            <a:p>
              <a:pPr>
                <a:defRPr/>
              </a:pPr>
              <a:endParaRPr lang="en-US" altLang="zh-CN" sz="1100" b="1" i="1" dirty="0"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int main(speid, argp)</a:t>
              </a:r>
            </a:p>
            <a:p>
              <a:pPr>
                <a:defRPr/>
              </a:pPr>
              <a:r>
                <a:rPr lang="en-US" altLang="zh-CN" sz="1100" b="1" i="1" dirty="0">
                  <a:latin typeface="Arial" pitchFamily="34" charset="0"/>
                  <a:cs typeface="Arial" pitchFamily="34" charset="0"/>
                </a:rPr>
                <a:t>{</a:t>
              </a:r>
            </a:p>
            <a:p>
              <a:pPr>
                <a:defRPr/>
              </a:pPr>
              <a:r>
                <a:rPr lang="en-US" altLang="zh-CN" sz="11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printf("Hello world!\n");</a:t>
              </a:r>
            </a:p>
            <a:p>
              <a:pPr>
                <a:defRPr/>
              </a:pPr>
              <a:r>
                <a:rPr lang="en-US" altLang="zh-CN" sz="1100" b="1" i="1" dirty="0" smtClean="0">
                  <a:latin typeface="Arial" pitchFamily="34" charset="0"/>
                  <a:cs typeface="Arial" pitchFamily="34" charset="0"/>
                </a:rPr>
                <a:t>}</a:t>
              </a:r>
              <a:endParaRPr lang="en-US" altLang="zh-CN" sz="11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729685"/>
              <a:ext cx="1219198" cy="3211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663300"/>
                  </a:solidFill>
                  <a:latin typeface="Arial" pitchFamily="34" charset="0"/>
                  <a:ea typeface="+mn-ea"/>
                  <a:cs typeface="Arial" pitchFamily="34" charset="0"/>
                </a:rPr>
                <a:t>Local Core</a:t>
              </a:r>
            </a:p>
          </p:txBody>
        </p:sp>
      </p:grpSp>
      <p:cxnSp>
        <p:nvCxnSpPr>
          <p:cNvPr id="17422" name="Straight Connector 34"/>
          <p:cNvCxnSpPr>
            <a:cxnSpLocks noChangeShapeType="1"/>
            <a:stCxn id="19483" idx="1"/>
            <a:endCxn id="19487" idx="3"/>
          </p:cNvCxnSpPr>
          <p:nvPr/>
        </p:nvCxnSpPr>
        <p:spPr bwMode="auto">
          <a:xfrm flipH="1">
            <a:off x="4573588" y="2245939"/>
            <a:ext cx="381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4" name="Elbow Connector 47"/>
          <p:cNvCxnSpPr>
            <a:cxnSpLocks noChangeShapeType="1"/>
          </p:cNvCxnSpPr>
          <p:nvPr/>
        </p:nvCxnSpPr>
        <p:spPr bwMode="auto">
          <a:xfrm>
            <a:off x="6305674" y="2237079"/>
            <a:ext cx="1588" cy="1825625"/>
          </a:xfrm>
          <a:prstGeom prst="bent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6" name="Straight Connector 51"/>
          <p:cNvCxnSpPr>
            <a:cxnSpLocks noChangeShapeType="1"/>
            <a:stCxn id="19481" idx="1"/>
            <a:endCxn id="19485" idx="3"/>
          </p:cNvCxnSpPr>
          <p:nvPr/>
        </p:nvCxnSpPr>
        <p:spPr bwMode="auto">
          <a:xfrm flipH="1">
            <a:off x="4573588" y="4071564"/>
            <a:ext cx="381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7" name="Elbow Connector 55"/>
          <p:cNvCxnSpPr>
            <a:cxnSpLocks noChangeShapeType="1"/>
            <a:stCxn id="4" idx="3"/>
            <a:endCxn id="19487" idx="1"/>
          </p:cNvCxnSpPr>
          <p:nvPr/>
        </p:nvCxnSpPr>
        <p:spPr bwMode="auto">
          <a:xfrm flipV="1">
            <a:off x="2819400" y="2245939"/>
            <a:ext cx="382588" cy="9143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8" name="Elbow Connector 59"/>
          <p:cNvCxnSpPr>
            <a:cxnSpLocks noChangeShapeType="1"/>
            <a:stCxn id="19485" idx="1"/>
            <a:endCxn id="4" idx="3"/>
          </p:cNvCxnSpPr>
          <p:nvPr/>
        </p:nvCxnSpPr>
        <p:spPr bwMode="auto">
          <a:xfrm rot="10800000">
            <a:off x="2819400" y="3160240"/>
            <a:ext cx="382588" cy="9113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848364" y="3040587"/>
            <a:ext cx="1905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spe_create_thread</a:t>
            </a:r>
            <a:endParaRPr lang="zh-CN" alt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1852680"/>
            <a:ext cx="22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48200" y="3970514"/>
            <a:ext cx="22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58000" y="960545"/>
            <a:ext cx="2088406" cy="2561761"/>
            <a:chOff x="6858000" y="960545"/>
            <a:chExt cx="2088406" cy="2561761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6858000" y="960547"/>
              <a:ext cx="2072640" cy="2475949"/>
            </a:xfrm>
            <a:prstGeom prst="wedgeRoundRectCallout">
              <a:avLst>
                <a:gd name="adj1" fmla="val -159844"/>
                <a:gd name="adj2" fmla="val -7468"/>
                <a:gd name="adj3" fmla="val 16667"/>
              </a:avLst>
            </a:prstGeom>
            <a:solidFill>
              <a:schemeClr val="bg1"/>
            </a:solidFill>
            <a:ln w="285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6873766" y="960545"/>
              <a:ext cx="2072640" cy="2561761"/>
            </a:xfrm>
            <a:prstGeom prst="rect">
              <a:avLst/>
            </a:prstGeom>
          </p:spPr>
          <p:txBody>
            <a:bodyPr vert="horz">
              <a:noAutofit/>
            </a:bodyPr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800" kern="1200">
                  <a:solidFill>
                    <a:schemeClr val="tx1"/>
                  </a:solidFill>
                  <a:latin typeface="Candara" pitchFamily="34" charset="0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400" kern="1200">
                  <a:solidFill>
                    <a:srgbClr val="002060"/>
                  </a:solidFill>
                  <a:latin typeface="Candara" pitchFamily="34" charset="0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400" kern="1200">
                  <a:solidFill>
                    <a:srgbClr val="006600"/>
                  </a:solidFill>
                  <a:latin typeface="Candara" pitchFamily="34" charset="0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2000" kern="1200">
                  <a:solidFill>
                    <a:schemeClr val="tx1"/>
                  </a:solidFill>
                  <a:latin typeface="Candara" pitchFamily="34" charset="0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Candara" pitchFamily="34" charset="0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200" dirty="0" smtClean="0">
                  <a:solidFill>
                    <a:srgbClr val="C00000"/>
                  </a:solidFill>
                  <a:latin typeface="+mn-lt"/>
                  <a:ea typeface="宋体" pitchFamily="2" charset="-122"/>
                  <a:cs typeface="Arial" pitchFamily="34" charset="0"/>
                </a:rPr>
                <a:t>Extremely power-efficient computation, if all code and data fit into the local memory of the cores</a:t>
              </a:r>
            </a:p>
          </p:txBody>
        </p:sp>
      </p:grpSp>
      <p:graphicFrame>
        <p:nvGraphicFramePr>
          <p:cNvPr id="3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49520319"/>
              </p:ext>
            </p:extLst>
          </p:nvPr>
        </p:nvGraphicFramePr>
        <p:xfrm>
          <a:off x="219072" y="5153624"/>
          <a:ext cx="8772528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28"/>
                <a:gridCol w="762000"/>
                <a:gridCol w="1295400"/>
                <a:gridCol w="990600"/>
                <a:gridCol w="990600"/>
                <a:gridCol w="1905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Processor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Fab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Frequency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GFlops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Power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Power Efficiency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Cell/B.E.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45nm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3.2 GHz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50 W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4.6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Intel i7 4-core Bloomfield 965 XE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45nm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3.2 GHz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130 W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0.5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88792" y="4534273"/>
            <a:ext cx="199644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Power Efficiency: </a:t>
            </a:r>
            <a:r>
              <a:rPr lang="en-US" sz="1600" dirty="0" smtClean="0"/>
              <a:t>performance/power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76854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6" grpId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5828-685C-484C-9222-4D3336678D10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3472388" y="1872302"/>
            <a:ext cx="4734045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Thank you !</a:t>
            </a:r>
            <a:endParaRPr lang="en-US" sz="5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6775" y="1281752"/>
            <a:ext cx="21812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4535" y="4191000"/>
            <a:ext cx="18097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105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sz="4000" dirty="0" smtClean="0"/>
              <a:t>Dynamic Memory Allocation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52399" y="882342"/>
            <a:ext cx="8772525" cy="2470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</a:rPr>
              <a:t>Hybrid </a:t>
            </a:r>
            <a:r>
              <a:rPr lang="en-US" altLang="zh-CN" sz="2400" dirty="0">
                <a:ea typeface="宋体" pitchFamily="2" charset="-122"/>
              </a:rPr>
              <a:t>DMA + </a:t>
            </a:r>
            <a:r>
              <a:rPr lang="en-US" altLang="zh-CN" sz="2400" dirty="0" smtClean="0">
                <a:ea typeface="宋体" pitchFamily="2" charset="-122"/>
              </a:rPr>
              <a:t>Communication</a:t>
            </a:r>
          </a:p>
          <a:p>
            <a:r>
              <a:rPr lang="en-US" altLang="zh-CN" sz="2400" dirty="0" smtClean="0">
                <a:cs typeface="Calibri" pitchFamily="34" charset="0"/>
              </a:rPr>
              <a:t>Can </a:t>
            </a:r>
            <a:r>
              <a:rPr lang="en-US" altLang="zh-CN" sz="2400" dirty="0">
                <a:cs typeface="Calibri" pitchFamily="34" charset="0"/>
              </a:rPr>
              <a:t>use DMA to transfer </a:t>
            </a:r>
            <a:r>
              <a:rPr lang="en-US" altLang="zh-CN" sz="2400" dirty="0" smtClean="0">
                <a:cs typeface="Calibri" pitchFamily="34" charset="0"/>
              </a:rPr>
              <a:t>stack data </a:t>
            </a:r>
            <a:r>
              <a:rPr lang="en-US" altLang="zh-CN" sz="2400" dirty="0">
                <a:cs typeface="Calibri" pitchFamily="34" charset="0"/>
              </a:rPr>
              <a:t>to global </a:t>
            </a:r>
            <a:r>
              <a:rPr lang="en-US" altLang="zh-CN" sz="2400" dirty="0" smtClean="0">
                <a:cs typeface="Calibri" pitchFamily="34" charset="0"/>
              </a:rPr>
              <a:t>memory</a:t>
            </a:r>
          </a:p>
          <a:p>
            <a:pPr lvl="1"/>
            <a:r>
              <a:rPr lang="en-US" altLang="zh-CN" sz="2000" dirty="0" smtClean="0">
                <a:cs typeface="Calibri" pitchFamily="34" charset="0"/>
              </a:rPr>
              <a:t>DMA</a:t>
            </a:r>
            <a:r>
              <a:rPr lang="en-US" altLang="zh-CN" sz="2000" dirty="0" smtClean="0">
                <a:solidFill>
                  <a:schemeClr val="accent2"/>
                </a:solidFill>
                <a:cs typeface="Calibri" pitchFamily="34" charset="0"/>
              </a:rPr>
              <a:t> </a:t>
            </a:r>
            <a:r>
              <a:rPr lang="en-US" altLang="zh-CN" sz="2000" dirty="0">
                <a:cs typeface="Calibri" pitchFamily="34" charset="0"/>
              </a:rPr>
              <a:t>is very fast – no core-to-core </a:t>
            </a:r>
            <a:r>
              <a:rPr lang="en-US" altLang="zh-CN" sz="2000" dirty="0" smtClean="0">
                <a:cs typeface="Calibri" pitchFamily="34" charset="0"/>
              </a:rPr>
              <a:t>communication</a:t>
            </a:r>
          </a:p>
          <a:p>
            <a:r>
              <a:rPr lang="en-US" altLang="zh-CN" sz="2400" dirty="0" smtClean="0">
                <a:cs typeface="Calibri" pitchFamily="34" charset="0"/>
              </a:rPr>
              <a:t>But </a:t>
            </a:r>
            <a:r>
              <a:rPr lang="en-US" altLang="zh-CN" sz="2400" dirty="0">
                <a:cs typeface="Calibri" pitchFamily="34" charset="0"/>
              </a:rPr>
              <a:t>eventually, you can overwrite some other </a:t>
            </a:r>
            <a:r>
              <a:rPr lang="en-US" altLang="zh-CN" sz="2400" dirty="0" smtClean="0">
                <a:cs typeface="Calibri" pitchFamily="34" charset="0"/>
              </a:rPr>
              <a:t>data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cs typeface="Calibri" pitchFamily="34" charset="0"/>
              </a:rPr>
              <a:t>Need OS mediation</a:t>
            </a:r>
          </a:p>
          <a:p>
            <a:endParaRPr lang="zh-CN" altLang="en-US" sz="2400" dirty="0"/>
          </a:p>
        </p:txBody>
      </p:sp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1069430" y="3318139"/>
            <a:ext cx="2294439" cy="2684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endParaRPr lang="en-US" altLang="zh-CN" sz="1300" b="1" dirty="0">
              <a:ea typeface="宋体" pitchFamily="2" charset="-122"/>
            </a:endParaRPr>
          </a:p>
          <a:p>
            <a:r>
              <a:rPr lang="en-US" altLang="zh-CN" sz="1300" b="1" i="1" dirty="0" smtClean="0">
                <a:ea typeface="宋体" pitchFamily="2" charset="-122"/>
              </a:rPr>
              <a:t>_</a:t>
            </a:r>
            <a:r>
              <a:rPr lang="en-US" altLang="zh-CN" sz="1300" b="1" i="1" dirty="0" err="1" smtClean="0">
                <a:ea typeface="宋体" pitchFamily="2" charset="-122"/>
              </a:rPr>
              <a:t>sstore</a:t>
            </a:r>
            <a:r>
              <a:rPr lang="en-US" altLang="zh-CN" sz="1300" b="1" i="1" dirty="0" smtClean="0">
                <a:ea typeface="宋体" pitchFamily="2" charset="-122"/>
              </a:rPr>
              <a:t>() </a:t>
            </a:r>
            <a:r>
              <a:rPr lang="en-US" altLang="zh-CN" sz="1300" b="1" i="1" dirty="0">
                <a:ea typeface="宋体" pitchFamily="2" charset="-122"/>
              </a:rPr>
              <a:t>{    </a:t>
            </a:r>
          </a:p>
          <a:p>
            <a:r>
              <a:rPr lang="en-US" altLang="zh-CN" sz="1300" b="1" i="1" dirty="0">
                <a:ea typeface="宋体" pitchFamily="2" charset="-122"/>
              </a:rPr>
              <a:t>if </a:t>
            </a:r>
            <a:r>
              <a:rPr lang="en-US" altLang="zh-CN" sz="1300" i="1" dirty="0">
                <a:ea typeface="宋体" pitchFamily="2" charset="-122"/>
              </a:rPr>
              <a:t>(enough space in </a:t>
            </a:r>
          </a:p>
          <a:p>
            <a:r>
              <a:rPr lang="en-US" altLang="zh-CN" sz="1300" i="1" dirty="0">
                <a:ea typeface="宋体" pitchFamily="2" charset="-122"/>
              </a:rPr>
              <a:t>  global memory)</a:t>
            </a:r>
            <a:r>
              <a:rPr lang="en-US" altLang="zh-CN" sz="1300" b="1" i="1" dirty="0">
                <a:ea typeface="宋体" pitchFamily="2" charset="-122"/>
              </a:rPr>
              <a:t> </a:t>
            </a:r>
          </a:p>
          <a:p>
            <a:r>
              <a:rPr lang="en-US" altLang="zh-CN" sz="1300" b="1" i="1" dirty="0">
                <a:ea typeface="宋体" pitchFamily="2" charset="-122"/>
              </a:rPr>
              <a:t>then </a:t>
            </a:r>
          </a:p>
          <a:p>
            <a:r>
              <a:rPr lang="en-US" altLang="zh-CN" sz="1300" i="1" dirty="0">
                <a:ea typeface="宋体" pitchFamily="2" charset="-122"/>
              </a:rPr>
              <a:t>  write function  </a:t>
            </a:r>
          </a:p>
          <a:p>
            <a:r>
              <a:rPr lang="en-US" altLang="zh-CN" sz="1300" i="1" dirty="0">
                <a:ea typeface="宋体" pitchFamily="2" charset="-122"/>
              </a:rPr>
              <a:t>  frame using DMA</a:t>
            </a:r>
          </a:p>
          <a:p>
            <a:r>
              <a:rPr lang="en-US" altLang="zh-CN" sz="1300" b="1" i="1" dirty="0">
                <a:ea typeface="宋体" pitchFamily="2" charset="-122"/>
              </a:rPr>
              <a:t>else</a:t>
            </a:r>
          </a:p>
          <a:p>
            <a:r>
              <a:rPr lang="en-US" altLang="zh-CN" sz="1300" i="1" dirty="0">
                <a:ea typeface="宋体" pitchFamily="2" charset="-122"/>
              </a:rPr>
              <a:t>  request more      </a:t>
            </a:r>
          </a:p>
          <a:p>
            <a:r>
              <a:rPr lang="en-US" altLang="zh-CN" sz="1300" i="1" dirty="0">
                <a:ea typeface="宋体" pitchFamily="2" charset="-122"/>
              </a:rPr>
              <a:t>  space in global</a:t>
            </a:r>
          </a:p>
          <a:p>
            <a:r>
              <a:rPr lang="en-US" altLang="zh-CN" sz="1300" i="1" dirty="0">
                <a:ea typeface="宋体" pitchFamily="2" charset="-122"/>
              </a:rPr>
              <a:t>  memory</a:t>
            </a:r>
          </a:p>
          <a:p>
            <a:r>
              <a:rPr lang="en-US" altLang="zh-CN" sz="1300" b="1" i="1" dirty="0">
                <a:ea typeface="宋体" pitchFamily="2" charset="-122"/>
              </a:rPr>
              <a:t>}</a:t>
            </a:r>
          </a:p>
          <a:p>
            <a:endParaRPr lang="en-US" altLang="zh-CN" sz="1300" b="1" i="1" dirty="0">
              <a:ea typeface="宋体" pitchFamily="2" charset="-122"/>
            </a:endParaRPr>
          </a:p>
        </p:txBody>
      </p:sp>
      <p:sp>
        <p:nvSpPr>
          <p:cNvPr id="7" name="Rectangle 23"/>
          <p:cNvSpPr/>
          <p:nvPr/>
        </p:nvSpPr>
        <p:spPr bwMode="auto">
          <a:xfrm>
            <a:off x="4645684" y="3594418"/>
            <a:ext cx="1589760" cy="199134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hangingPunct="0">
              <a:lnSpc>
                <a:spcPct val="87000"/>
              </a:lnSpc>
              <a:buClr>
                <a:srgbClr val="000000"/>
              </a:buClr>
              <a:buSzPct val="100000"/>
            </a:pP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Freeform 2"/>
          <p:cNvSpPr>
            <a:spLocks noChangeArrowheads="1"/>
          </p:cNvSpPr>
          <p:nvPr/>
        </p:nvSpPr>
        <p:spPr bwMode="auto">
          <a:xfrm>
            <a:off x="3146758" y="3521032"/>
            <a:ext cx="181884" cy="2248880"/>
          </a:xfrm>
          <a:custGeom>
            <a:avLst/>
            <a:gdLst>
              <a:gd name="T0" fmla="*/ 2147483647 w 1293"/>
              <a:gd name="T1" fmla="*/ 0 h 10558"/>
              <a:gd name="T2" fmla="*/ 2147483647 w 1293"/>
              <a:gd name="T3" fmla="*/ 2147483647 h 10558"/>
              <a:gd name="T4" fmla="*/ 2147483647 w 1293"/>
              <a:gd name="T5" fmla="*/ 2147483647 h 10558"/>
              <a:gd name="T6" fmla="*/ 2147483647 w 1293"/>
              <a:gd name="T7" fmla="*/ 2147483647 h 10558"/>
              <a:gd name="T8" fmla="*/ 2147483647 w 1293"/>
              <a:gd name="T9" fmla="*/ 2147483647 h 10558"/>
              <a:gd name="T10" fmla="*/ 2147483647 w 1293"/>
              <a:gd name="T11" fmla="*/ 2147483647 h 10558"/>
              <a:gd name="T12" fmla="*/ 2147483647 w 1293"/>
              <a:gd name="T13" fmla="*/ 2147483647 h 10558"/>
              <a:gd name="T14" fmla="*/ 2147483647 w 1293"/>
              <a:gd name="T15" fmla="*/ 2147483647 h 10558"/>
              <a:gd name="T16" fmla="*/ 2147483647 w 1293"/>
              <a:gd name="T17" fmla="*/ 2147483647 h 10558"/>
              <a:gd name="T18" fmla="*/ 2147483647 w 1293"/>
              <a:gd name="T19" fmla="*/ 2147483647 h 10558"/>
              <a:gd name="T20" fmla="*/ 2147483647 w 1293"/>
              <a:gd name="T21" fmla="*/ 2147483647 h 10558"/>
              <a:gd name="T22" fmla="*/ 0 w 1293"/>
              <a:gd name="T23" fmla="*/ 0 h 10558"/>
              <a:gd name="T24" fmla="*/ 1293 w 1293"/>
              <a:gd name="T25" fmla="*/ 10558 h 10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1293" h="10558">
                <a:moveTo>
                  <a:pt x="273" y="0"/>
                </a:moveTo>
                <a:cubicBezTo>
                  <a:pt x="0" y="383"/>
                  <a:pt x="196" y="865"/>
                  <a:pt x="441" y="1191"/>
                </a:cubicBezTo>
                <a:cubicBezTo>
                  <a:pt x="712" y="1552"/>
                  <a:pt x="867" y="1984"/>
                  <a:pt x="860" y="2420"/>
                </a:cubicBezTo>
                <a:cubicBezTo>
                  <a:pt x="855" y="2822"/>
                  <a:pt x="836" y="3220"/>
                  <a:pt x="609" y="3611"/>
                </a:cubicBezTo>
                <a:cubicBezTo>
                  <a:pt x="406" y="3960"/>
                  <a:pt x="337" y="4526"/>
                  <a:pt x="692" y="4801"/>
                </a:cubicBezTo>
                <a:cubicBezTo>
                  <a:pt x="1292" y="5267"/>
                  <a:pt x="1027" y="6066"/>
                  <a:pt x="860" y="6548"/>
                </a:cubicBezTo>
                <a:cubicBezTo>
                  <a:pt x="725" y="6943"/>
                  <a:pt x="607" y="7338"/>
                  <a:pt x="651" y="7739"/>
                </a:cubicBezTo>
                <a:cubicBezTo>
                  <a:pt x="693" y="8137"/>
                  <a:pt x="1249" y="8429"/>
                  <a:pt x="1029" y="8930"/>
                </a:cubicBezTo>
                <a:cubicBezTo>
                  <a:pt x="857" y="9317"/>
                  <a:pt x="662" y="9691"/>
                  <a:pt x="650" y="10120"/>
                </a:cubicBezTo>
                <a:lnTo>
                  <a:pt x="693" y="10517"/>
                </a:lnTo>
                <a:lnTo>
                  <a:pt x="735" y="10557"/>
                </a:lnTo>
              </a:path>
            </a:pathLst>
          </a:custGeom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82945" tIns="41473" rIns="82945" bIns="41473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48864" y="6051332"/>
            <a:ext cx="3535454" cy="3849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zh-CN" sz="1500" b="1" dirty="0">
                <a:solidFill>
                  <a:srgbClr val="000000"/>
                </a:solidFill>
                <a:ea typeface="宋体" pitchFamily="2" charset="-122"/>
              </a:rPr>
              <a:t>Execution </a:t>
            </a:r>
            <a:r>
              <a:rPr lang="en-GB" altLang="zh-CN" sz="1500" b="1" dirty="0">
                <a:solidFill>
                  <a:srgbClr val="000000"/>
                </a:solidFill>
                <a:ea typeface="宋体" pitchFamily="2" charset="-122"/>
              </a:rPr>
              <a:t>Thread on execution core</a:t>
            </a:r>
          </a:p>
        </p:txBody>
      </p:sp>
      <p:sp>
        <p:nvSpPr>
          <p:cNvPr id="10" name="Freeform 1"/>
          <p:cNvSpPr>
            <a:spLocks noChangeArrowheads="1"/>
          </p:cNvSpPr>
          <p:nvPr/>
        </p:nvSpPr>
        <p:spPr bwMode="auto">
          <a:xfrm>
            <a:off x="5927977" y="3646191"/>
            <a:ext cx="197279" cy="1896661"/>
          </a:xfrm>
          <a:custGeom>
            <a:avLst/>
            <a:gdLst>
              <a:gd name="T0" fmla="*/ 2147483647 w 1293"/>
              <a:gd name="T1" fmla="*/ 0 h 10558"/>
              <a:gd name="T2" fmla="*/ 2147483647 w 1293"/>
              <a:gd name="T3" fmla="*/ 2147483647 h 10558"/>
              <a:gd name="T4" fmla="*/ 2147483647 w 1293"/>
              <a:gd name="T5" fmla="*/ 2147483647 h 10558"/>
              <a:gd name="T6" fmla="*/ 2147483647 w 1293"/>
              <a:gd name="T7" fmla="*/ 2147483647 h 10558"/>
              <a:gd name="T8" fmla="*/ 2147483647 w 1293"/>
              <a:gd name="T9" fmla="*/ 2147483647 h 10558"/>
              <a:gd name="T10" fmla="*/ 2147483647 w 1293"/>
              <a:gd name="T11" fmla="*/ 2147483647 h 10558"/>
              <a:gd name="T12" fmla="*/ 2147483647 w 1293"/>
              <a:gd name="T13" fmla="*/ 2147483647 h 10558"/>
              <a:gd name="T14" fmla="*/ 2147483647 w 1293"/>
              <a:gd name="T15" fmla="*/ 2147483647 h 10558"/>
              <a:gd name="T16" fmla="*/ 2147483647 w 1293"/>
              <a:gd name="T17" fmla="*/ 2147483647 h 10558"/>
              <a:gd name="T18" fmla="*/ 2147483647 w 1293"/>
              <a:gd name="T19" fmla="*/ 2147483647 h 10558"/>
              <a:gd name="T20" fmla="*/ 2147483647 w 1293"/>
              <a:gd name="T21" fmla="*/ 2147483647 h 10558"/>
              <a:gd name="T22" fmla="*/ 2147483647 w 1293"/>
              <a:gd name="T23" fmla="*/ 2147483647 h 10558"/>
              <a:gd name="T24" fmla="*/ 2147483647 w 1293"/>
              <a:gd name="T25" fmla="*/ 2147483647 h 10558"/>
              <a:gd name="T26" fmla="*/ 0 w 1293"/>
              <a:gd name="T27" fmla="*/ 0 h 10558"/>
              <a:gd name="T28" fmla="*/ 1293 w 1293"/>
              <a:gd name="T29" fmla="*/ 10558 h 10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1293" h="10558">
                <a:moveTo>
                  <a:pt x="273" y="0"/>
                </a:moveTo>
                <a:cubicBezTo>
                  <a:pt x="0" y="383"/>
                  <a:pt x="196" y="865"/>
                  <a:pt x="441" y="1191"/>
                </a:cubicBezTo>
                <a:cubicBezTo>
                  <a:pt x="712" y="1552"/>
                  <a:pt x="867" y="1984"/>
                  <a:pt x="860" y="2420"/>
                </a:cubicBezTo>
                <a:cubicBezTo>
                  <a:pt x="855" y="2822"/>
                  <a:pt x="836" y="3220"/>
                  <a:pt x="609" y="3611"/>
                </a:cubicBezTo>
                <a:cubicBezTo>
                  <a:pt x="406" y="3960"/>
                  <a:pt x="337" y="4526"/>
                  <a:pt x="692" y="4801"/>
                </a:cubicBezTo>
                <a:cubicBezTo>
                  <a:pt x="1292" y="5267"/>
                  <a:pt x="1027" y="6066"/>
                  <a:pt x="860" y="6548"/>
                </a:cubicBezTo>
                <a:cubicBezTo>
                  <a:pt x="725" y="6943"/>
                  <a:pt x="607" y="7338"/>
                  <a:pt x="651" y="7739"/>
                </a:cubicBezTo>
                <a:cubicBezTo>
                  <a:pt x="693" y="8137"/>
                  <a:pt x="1249" y="8429"/>
                  <a:pt x="1029" y="8930"/>
                </a:cubicBezTo>
                <a:cubicBezTo>
                  <a:pt x="857" y="9317"/>
                  <a:pt x="662" y="9691"/>
                  <a:pt x="650" y="10120"/>
                </a:cubicBezTo>
                <a:lnTo>
                  <a:pt x="693" y="10517"/>
                </a:lnTo>
                <a:lnTo>
                  <a:pt x="735" y="10557"/>
                </a:lnTo>
              </a:path>
            </a:pathLst>
          </a:custGeom>
          <a:ln w="31750">
            <a:solidFill>
              <a:srgbClr val="FF0000"/>
            </a:solidFill>
            <a:prstDash val="solid"/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82945" tIns="41473" rIns="82945" bIns="41473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300084" y="5825525"/>
            <a:ext cx="2280960" cy="5530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zh-CN" sz="1500" b="1" dirty="0">
                <a:solidFill>
                  <a:srgbClr val="000000"/>
                </a:solidFill>
                <a:ea typeface="宋体" pitchFamily="2" charset="-122"/>
              </a:rPr>
              <a:t>Memory Management 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zh-CN" sz="1500" b="1" dirty="0">
                <a:solidFill>
                  <a:srgbClr val="000000"/>
                </a:solidFill>
                <a:ea typeface="宋体" pitchFamily="2" charset="-122"/>
              </a:rPr>
              <a:t>Thread on main core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048197" y="5822158"/>
            <a:ext cx="898560" cy="4147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zh-CN" sz="1500" b="1" dirty="0">
                <a:solidFill>
                  <a:srgbClr val="000000"/>
                </a:solidFill>
                <a:ea typeface="宋体" pitchFamily="2" charset="-122"/>
              </a:rPr>
              <a:t>Global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zh-CN" sz="1500" b="1" dirty="0">
                <a:solidFill>
                  <a:srgbClr val="000000"/>
                </a:solidFill>
                <a:ea typeface="宋体" pitchFamily="2" charset="-122"/>
              </a:rPr>
              <a:t>Memory </a:t>
            </a:r>
          </a:p>
        </p:txBody>
      </p:sp>
      <p:sp>
        <p:nvSpPr>
          <p:cNvPr id="13" name="TextBox 38"/>
          <p:cNvSpPr txBox="1">
            <a:spLocks noChangeArrowheads="1"/>
          </p:cNvSpPr>
          <p:nvPr/>
        </p:nvSpPr>
        <p:spPr bwMode="auto">
          <a:xfrm>
            <a:off x="3290422" y="4199152"/>
            <a:ext cx="1465168" cy="48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altLang="zh-CN" sz="1300" b="1" dirty="0">
                <a:solidFill>
                  <a:srgbClr val="262699"/>
                </a:solidFill>
                <a:ea typeface="宋体" pitchFamily="2" charset="-122"/>
              </a:rPr>
              <a:t>mail-box based communication</a:t>
            </a:r>
            <a:endParaRPr lang="zh-CN" altLang="en-US" sz="1300" b="1" dirty="0">
              <a:solidFill>
                <a:srgbClr val="262699"/>
              </a:solidFill>
              <a:ea typeface="宋体" pitchFamily="2" charset="-122"/>
            </a:endParaRPr>
          </a:p>
        </p:txBody>
      </p:sp>
      <p:sp>
        <p:nvSpPr>
          <p:cNvPr id="14" name="TextBox 46"/>
          <p:cNvSpPr txBox="1">
            <a:spLocks noChangeArrowheads="1"/>
          </p:cNvSpPr>
          <p:nvPr/>
        </p:nvSpPr>
        <p:spPr bwMode="auto">
          <a:xfrm>
            <a:off x="4783923" y="3812643"/>
            <a:ext cx="1172655" cy="48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altLang="zh-CN" sz="1300" b="1" i="1" dirty="0">
                <a:ea typeface="宋体" pitchFamily="2" charset="-122"/>
              </a:rPr>
              <a:t>allocate ≥ S space</a:t>
            </a:r>
            <a:endParaRPr lang="zh-CN" altLang="en-US" sz="1300" b="1" i="1" dirty="0">
              <a:ea typeface="宋体" pitchFamily="2" charset="-122"/>
            </a:endParaRPr>
          </a:p>
        </p:txBody>
      </p:sp>
      <p:sp>
        <p:nvSpPr>
          <p:cNvPr id="15" name="Freeform 36"/>
          <p:cNvSpPr/>
          <p:nvPr/>
        </p:nvSpPr>
        <p:spPr bwMode="auto">
          <a:xfrm>
            <a:off x="3363868" y="3389640"/>
            <a:ext cx="3602962" cy="483891"/>
          </a:xfrm>
          <a:custGeom>
            <a:avLst/>
            <a:gdLst>
              <a:gd name="connsiteX0" fmla="*/ 0 w 4557712"/>
              <a:gd name="connsiteY0" fmla="*/ 2090737 h 2090737"/>
              <a:gd name="connsiteX1" fmla="*/ 500062 w 4557712"/>
              <a:gd name="connsiteY1" fmla="*/ 1333500 h 2090737"/>
              <a:gd name="connsiteX2" fmla="*/ 1200150 w 4557712"/>
              <a:gd name="connsiteY2" fmla="*/ 376237 h 2090737"/>
              <a:gd name="connsiteX3" fmla="*/ 2286000 w 4557712"/>
              <a:gd name="connsiteY3" fmla="*/ 90487 h 2090737"/>
              <a:gd name="connsiteX4" fmla="*/ 3471862 w 4557712"/>
              <a:gd name="connsiteY4" fmla="*/ 333375 h 2090737"/>
              <a:gd name="connsiteX5" fmla="*/ 4557712 w 4557712"/>
              <a:gd name="connsiteY5" fmla="*/ 2090737 h 2090737"/>
              <a:gd name="connsiteX6" fmla="*/ 4557712 w 4557712"/>
              <a:gd name="connsiteY6" fmla="*/ 2090737 h 2090737"/>
              <a:gd name="connsiteX7" fmla="*/ 4557712 w 4557712"/>
              <a:gd name="connsiteY7" fmla="*/ 2090737 h 209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7712" h="2090737">
                <a:moveTo>
                  <a:pt x="0" y="2090737"/>
                </a:moveTo>
                <a:cubicBezTo>
                  <a:pt x="150018" y="1854993"/>
                  <a:pt x="300037" y="1619250"/>
                  <a:pt x="500062" y="1333500"/>
                </a:cubicBezTo>
                <a:cubicBezTo>
                  <a:pt x="700087" y="1047750"/>
                  <a:pt x="902494" y="583406"/>
                  <a:pt x="1200150" y="376237"/>
                </a:cubicBezTo>
                <a:cubicBezTo>
                  <a:pt x="1497806" y="169068"/>
                  <a:pt x="1907381" y="97631"/>
                  <a:pt x="2286000" y="90487"/>
                </a:cubicBezTo>
                <a:cubicBezTo>
                  <a:pt x="2664619" y="83343"/>
                  <a:pt x="3093243" y="0"/>
                  <a:pt x="3471862" y="333375"/>
                </a:cubicBezTo>
                <a:cubicBezTo>
                  <a:pt x="3850481" y="666750"/>
                  <a:pt x="4557712" y="2090737"/>
                  <a:pt x="4557712" y="2090737"/>
                </a:cubicBezTo>
                <a:lnTo>
                  <a:pt x="4557712" y="2090737"/>
                </a:lnTo>
                <a:lnTo>
                  <a:pt x="4557712" y="2090737"/>
                </a:ln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hangingPunct="0">
              <a:lnSpc>
                <a:spcPct val="87000"/>
              </a:lnSpc>
              <a:buClr>
                <a:srgbClr val="000000"/>
              </a:buClr>
              <a:buSzPct val="100000"/>
            </a:pP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67406" y="2931260"/>
            <a:ext cx="2903040" cy="54542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1500" b="1" dirty="0"/>
              <a:t>DMA  write from local memory to global memory</a:t>
            </a:r>
          </a:p>
        </p:txBody>
      </p:sp>
      <p:cxnSp>
        <p:nvCxnSpPr>
          <p:cNvPr id="17" name="Straight Arrow Connector 39"/>
          <p:cNvCxnSpPr/>
          <p:nvPr/>
        </p:nvCxnSpPr>
        <p:spPr bwMode="auto">
          <a:xfrm>
            <a:off x="3363869" y="4029914"/>
            <a:ext cx="1281816" cy="0"/>
          </a:xfrm>
          <a:prstGeom prst="straightConnector1">
            <a:avLst/>
          </a:prstGeom>
          <a:solidFill>
            <a:srgbClr val="00B8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759039" y="3755673"/>
            <a:ext cx="345600" cy="3145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500" b="1" dirty="0"/>
              <a:t>S</a:t>
            </a:r>
          </a:p>
        </p:txBody>
      </p:sp>
      <p:sp>
        <p:nvSpPr>
          <p:cNvPr id="19" name="Rectangle 41"/>
          <p:cNvSpPr/>
          <p:nvPr/>
        </p:nvSpPr>
        <p:spPr bwMode="auto">
          <a:xfrm>
            <a:off x="6966830" y="3751947"/>
            <a:ext cx="1036800" cy="829527"/>
          </a:xfrm>
          <a:prstGeom prst="rect">
            <a:avLst/>
          </a:prstGeom>
          <a:solidFill>
            <a:srgbClr val="6161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hangingPunct="0">
              <a:lnSpc>
                <a:spcPct val="87000"/>
              </a:lnSpc>
              <a:buClr>
                <a:srgbClr val="000000"/>
              </a:buClr>
              <a:buSzPct val="100000"/>
            </a:pP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0" name="Straight Arrow Connector 42"/>
          <p:cNvCxnSpPr/>
          <p:nvPr/>
        </p:nvCxnSpPr>
        <p:spPr bwMode="auto">
          <a:xfrm>
            <a:off x="6250079" y="4184223"/>
            <a:ext cx="691200" cy="1441"/>
          </a:xfrm>
          <a:prstGeom prst="straightConnector1">
            <a:avLst/>
          </a:prstGeom>
          <a:solidFill>
            <a:srgbClr val="00B8FF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21" name="TextBox 46"/>
          <p:cNvSpPr txBox="1">
            <a:spLocks noChangeArrowheads="1"/>
          </p:cNvSpPr>
          <p:nvPr/>
        </p:nvSpPr>
        <p:spPr bwMode="auto">
          <a:xfrm>
            <a:off x="4771356" y="4485355"/>
            <a:ext cx="1242427" cy="108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altLang="zh-CN" sz="1300" b="1" i="1" dirty="0">
                <a:ea typeface="宋体" pitchFamily="2" charset="-122"/>
              </a:rPr>
              <a:t>send start and end address to execution core</a:t>
            </a:r>
            <a:endParaRPr lang="zh-CN" altLang="en-US" sz="1300" b="1" i="1" dirty="0">
              <a:ea typeface="宋体" pitchFamily="2" charset="-122"/>
            </a:endParaRPr>
          </a:p>
        </p:txBody>
      </p:sp>
      <p:cxnSp>
        <p:nvCxnSpPr>
          <p:cNvPr id="22" name="Straight Arrow Connector 46"/>
          <p:cNvCxnSpPr/>
          <p:nvPr/>
        </p:nvCxnSpPr>
        <p:spPr bwMode="auto">
          <a:xfrm>
            <a:off x="3357245" y="4788873"/>
            <a:ext cx="1278794" cy="1441"/>
          </a:xfrm>
          <a:prstGeom prst="straightConnector1">
            <a:avLst/>
          </a:prstGeom>
          <a:solidFill>
            <a:srgbClr val="00B8FF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lg" len="med"/>
            <a:tailEnd type="none" w="lg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468259" y="4858001"/>
            <a:ext cx="898560" cy="3145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1500" b="1" dirty="0"/>
              <a:t>Ms, Me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966830" y="3318139"/>
            <a:ext cx="1036800" cy="22676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US" altLang="zh-CN" sz="1300" b="1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11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sz="4200" dirty="0" smtClean="0"/>
              <a:t>What’s happening underneath?</a:t>
            </a:r>
            <a:endParaRPr lang="zh-CN" altLang="en-US" sz="4200" dirty="0"/>
          </a:p>
        </p:txBody>
      </p:sp>
      <p:sp>
        <p:nvSpPr>
          <p:cNvPr id="8" name="文本占位符 9"/>
          <p:cNvSpPr txBox="1">
            <a:spLocks/>
          </p:cNvSpPr>
          <p:nvPr/>
        </p:nvSpPr>
        <p:spPr>
          <a:xfrm>
            <a:off x="-13648" y="900752"/>
            <a:ext cx="2438400" cy="457199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Courier New" pitchFamily="49" charset="0"/>
              <a:buChar char="o"/>
              <a:defRPr kumimoji="0"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 kumimoji="0" sz="26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itchFamily="2" charset="2"/>
              <a:buChar char="v"/>
              <a:defRPr kumimoji="0" sz="2400" kern="1200">
                <a:solidFill>
                  <a:srgbClr val="0066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Original Code</a:t>
            </a:r>
            <a:endParaRPr lang="zh-CN" altLang="en-US" dirty="0"/>
          </a:p>
        </p:txBody>
      </p:sp>
      <p:sp>
        <p:nvSpPr>
          <p:cNvPr id="9" name="文本占位符 11"/>
          <p:cNvSpPr txBox="1">
            <a:spLocks/>
          </p:cNvSpPr>
          <p:nvPr/>
        </p:nvSpPr>
        <p:spPr>
          <a:xfrm>
            <a:off x="2966112" y="873456"/>
            <a:ext cx="2439358" cy="47128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Courier New" pitchFamily="49" charset="0"/>
              <a:buChar char="o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Modified Code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内容占位符 10"/>
          <p:cNvSpPr>
            <a:spLocks noGrp="1"/>
          </p:cNvSpPr>
          <p:nvPr>
            <p:ph sz="quarter" idx="4294967295"/>
          </p:nvPr>
        </p:nvSpPr>
        <p:spPr>
          <a:xfrm>
            <a:off x="138752" y="1752600"/>
            <a:ext cx="2133600" cy="381000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i="1" dirty="0" err="1">
                <a:latin typeface="Arial" pitchFamily="34" charset="0"/>
                <a:cs typeface="Arial" pitchFamily="34" charset="0"/>
              </a:rPr>
              <a:t>typedef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i="1" dirty="0" err="1"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id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; …</a:t>
            </a:r>
            <a:endParaRPr lang="en-US" altLang="zh-C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}Item;</a:t>
            </a:r>
            <a:endParaRPr lang="en-US" altLang="zh-C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main() {</a:t>
            </a:r>
          </a:p>
          <a:p>
            <a:pPr marL="0" indent="0">
              <a:buNone/>
            </a:pP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  for 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=0; </a:t>
            </a:r>
            <a:r>
              <a:rPr lang="en-US" altLang="zh-CN" sz="1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&lt;N; </a:t>
            </a:r>
            <a:r>
              <a:rPr lang="en-US" altLang="zh-CN" sz="1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++)  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   item[i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] = </a:t>
            </a:r>
            <a:r>
              <a:rPr lang="en-US" altLang="zh-CN" sz="1400" i="1" dirty="0" err="1" smtClean="0">
                <a:latin typeface="Arial" pitchFamily="34" charset="0"/>
                <a:cs typeface="Arial" pitchFamily="34" charset="0"/>
              </a:rPr>
              <a:t>malloc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i="1" dirty="0" err="1" smtClean="0">
                <a:latin typeface="Arial" pitchFamily="34" charset="0"/>
                <a:cs typeface="Arial" pitchFamily="34" charset="0"/>
              </a:rPr>
              <a:t>sizeof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(Item));</a:t>
            </a:r>
          </a:p>
          <a:p>
            <a:pPr marL="0" indent="0">
              <a:buNone/>
            </a:pP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   ……</a:t>
            </a:r>
            <a:endParaRPr lang="en-US" altLang="zh-C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item[i]-&gt;id 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= i;       </a:t>
            </a:r>
          </a:p>
          <a:p>
            <a:pPr marL="0" indent="0">
              <a:buNone/>
            </a:pP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pPr marL="0" indent="0">
              <a:buNone/>
            </a:pP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 process();</a:t>
            </a:r>
          </a:p>
          <a:p>
            <a:pPr marL="0" indent="0">
              <a:buNone/>
            </a:pP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} </a:t>
            </a:r>
            <a:endParaRPr lang="en-US" altLang="zh-CN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内容占位符 12"/>
          <p:cNvSpPr>
            <a:spLocks noGrp="1"/>
          </p:cNvSpPr>
          <p:nvPr>
            <p:ph sz="quarter" idx="4294967295"/>
          </p:nvPr>
        </p:nvSpPr>
        <p:spPr>
          <a:xfrm>
            <a:off x="2743200" y="1447800"/>
            <a:ext cx="2971800" cy="472440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i="1" dirty="0" err="1">
                <a:latin typeface="Arial" pitchFamily="34" charset="0"/>
                <a:cs typeface="Arial" pitchFamily="34" charset="0"/>
              </a:rPr>
              <a:t>typedef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i="1" dirty="0" err="1"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id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; …</a:t>
            </a:r>
            <a:endParaRPr lang="en-US" altLang="zh-C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}Item;</a:t>
            </a:r>
            <a:endParaRPr lang="en-US" altLang="zh-C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main() {</a:t>
            </a:r>
          </a:p>
          <a:p>
            <a:pPr marL="0" indent="0">
              <a:buNone/>
            </a:pP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  for 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=0; </a:t>
            </a:r>
            <a:r>
              <a:rPr lang="en-US" altLang="zh-CN" sz="1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&lt;N; </a:t>
            </a:r>
            <a:r>
              <a:rPr lang="en-US" altLang="zh-CN" sz="1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++)  {</a:t>
            </a:r>
          </a:p>
          <a:p>
            <a:pPr marL="0" indent="0">
              <a:buNone/>
            </a:pP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  item[i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] = </a:t>
            </a:r>
            <a:r>
              <a:rPr lang="en-US" altLang="zh-CN" sz="1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n-US" altLang="zh-CN" sz="14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malloc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i="1" dirty="0" err="1" smtClean="0">
                <a:latin typeface="Arial" pitchFamily="34" charset="0"/>
                <a:cs typeface="Arial" pitchFamily="34" charset="0"/>
              </a:rPr>
              <a:t>sizeof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(Item));</a:t>
            </a:r>
          </a:p>
          <a:p>
            <a:pPr marL="0" indent="0">
              <a:buNone/>
            </a:pP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   ……</a:t>
            </a:r>
          </a:p>
          <a:p>
            <a:pPr marL="0" indent="0">
              <a:buNone/>
            </a:pP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   T = item[i];</a:t>
            </a:r>
            <a:endParaRPr lang="en-US" altLang="zh-C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T </a:t>
            </a:r>
            <a:r>
              <a:rPr lang="en-US" altLang="zh-CN" sz="1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altLang="zh-CN" sz="1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_g2l(T, 4, 1);</a:t>
            </a:r>
            <a:endParaRPr lang="en-US" altLang="zh-CN" sz="14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T-&gt;id </a:t>
            </a: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= i;</a:t>
            </a:r>
          </a:p>
          <a:p>
            <a:pPr marL="0" indent="0">
              <a:buNone/>
            </a:pP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 marL="0" indent="0">
              <a:buNone/>
            </a:pP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n-US" altLang="zh-CN" sz="14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sstore</a:t>
            </a:r>
            <a:r>
              <a:rPr lang="en-US" altLang="zh-CN" sz="1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 process();</a:t>
            </a:r>
          </a:p>
          <a:p>
            <a:pPr marL="0" indent="0">
              <a:buNone/>
            </a:pPr>
            <a:r>
              <a:rPr lang="en-US" altLang="zh-CN" sz="1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_</a:t>
            </a:r>
            <a:r>
              <a:rPr lang="en-US" altLang="zh-CN" sz="14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sload</a:t>
            </a:r>
            <a:r>
              <a:rPr lang="en-US" altLang="zh-CN" sz="1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();</a:t>
            </a:r>
            <a:endParaRPr lang="en-US" altLang="zh-CN" sz="14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400" i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13" name="右箭头 15"/>
          <p:cNvSpPr/>
          <p:nvPr/>
        </p:nvSpPr>
        <p:spPr>
          <a:xfrm>
            <a:off x="2321256" y="3554104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26857" y="799528"/>
            <a:ext cx="3200400" cy="563231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rgbClr val="002060"/>
                </a:solidFill>
              </a:rPr>
              <a:t>_</a:t>
            </a:r>
            <a:r>
              <a:rPr lang="en-US" altLang="zh-CN" i="1" dirty="0" err="1" smtClean="0">
                <a:solidFill>
                  <a:srgbClr val="002060"/>
                </a:solidFill>
              </a:rPr>
              <a:t>malloc</a:t>
            </a:r>
            <a:r>
              <a:rPr lang="en-US" altLang="zh-CN" i="1" dirty="0">
                <a:solidFill>
                  <a:srgbClr val="002060"/>
                </a:solidFill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1" dirty="0"/>
              <a:t> </a:t>
            </a:r>
            <a:r>
              <a:rPr lang="en-US" altLang="zh-CN" dirty="0" smtClean="0"/>
              <a:t>allocates </a:t>
            </a:r>
            <a:r>
              <a:rPr lang="en-US" altLang="zh-CN" dirty="0"/>
              <a:t>space in local memory and global </a:t>
            </a:r>
            <a:r>
              <a:rPr lang="en-US" altLang="zh-CN" dirty="0" smtClean="0"/>
              <a:t>memory and </a:t>
            </a:r>
            <a:r>
              <a:rPr lang="en-US" altLang="zh-CN" dirty="0"/>
              <a:t>return </a:t>
            </a:r>
            <a:r>
              <a:rPr lang="en-US" altLang="zh-CN" dirty="0" smtClean="0"/>
              <a:t>a global address</a:t>
            </a:r>
            <a:endParaRPr lang="en-US" altLang="zh-CN" dirty="0"/>
          </a:p>
          <a:p>
            <a:r>
              <a:rPr lang="en-US" altLang="zh-CN" i="1" dirty="0" smtClean="0">
                <a:solidFill>
                  <a:srgbClr val="002060"/>
                </a:solidFill>
              </a:rPr>
              <a:t>_free</a:t>
            </a:r>
            <a:r>
              <a:rPr lang="en-US" altLang="zh-CN" i="1" dirty="0">
                <a:solidFill>
                  <a:srgbClr val="002060"/>
                </a:solidFill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frees </a:t>
            </a:r>
            <a:r>
              <a:rPr lang="en-US" altLang="zh-CN" dirty="0"/>
              <a:t>space in the global </a:t>
            </a:r>
            <a:r>
              <a:rPr lang="en-US" altLang="zh-CN" dirty="0" smtClean="0"/>
              <a:t>memory</a:t>
            </a:r>
          </a:p>
          <a:p>
            <a:r>
              <a:rPr lang="en-US" altLang="zh-CN" i="1" dirty="0" smtClean="0">
                <a:solidFill>
                  <a:srgbClr val="002060"/>
                </a:solidFill>
              </a:rPr>
              <a:t>_</a:t>
            </a:r>
            <a:r>
              <a:rPr lang="en-US" altLang="zh-CN" i="1" dirty="0" err="1" smtClean="0">
                <a:solidFill>
                  <a:srgbClr val="002060"/>
                </a:solidFill>
              </a:rPr>
              <a:t>sstore</a:t>
            </a:r>
            <a:r>
              <a:rPr lang="en-US" altLang="zh-CN" i="1" dirty="0" smtClean="0">
                <a:solidFill>
                  <a:srgbClr val="002060"/>
                </a:solidFill>
              </a:rPr>
              <a:t>()</a:t>
            </a:r>
            <a:endParaRPr lang="en-US" altLang="zh-CN" i="1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makes sure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frame can be located in local memory</a:t>
            </a:r>
            <a:endParaRPr lang="en-US" altLang="zh-CN" i="1" dirty="0">
              <a:solidFill>
                <a:schemeClr val="accent1"/>
              </a:solidFill>
            </a:endParaRPr>
          </a:p>
          <a:p>
            <a:r>
              <a:rPr lang="en-US" altLang="zh-CN" i="1" dirty="0" smtClean="0">
                <a:solidFill>
                  <a:srgbClr val="002060"/>
                </a:solidFill>
              </a:rPr>
              <a:t>_</a:t>
            </a:r>
            <a:r>
              <a:rPr lang="en-US" altLang="zh-CN" i="1" dirty="0" err="1" smtClean="0">
                <a:solidFill>
                  <a:srgbClr val="002060"/>
                </a:solidFill>
              </a:rPr>
              <a:t>sload</a:t>
            </a:r>
            <a:r>
              <a:rPr lang="en-US" altLang="zh-CN" i="1" dirty="0" smtClean="0">
                <a:solidFill>
                  <a:srgbClr val="002060"/>
                </a:solidFill>
              </a:rPr>
              <a:t>()</a:t>
            </a:r>
            <a:endParaRPr lang="en-US" altLang="zh-CN" i="1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makes </a:t>
            </a:r>
            <a:r>
              <a:rPr lang="en-US" altLang="zh-CN" dirty="0"/>
              <a:t>sure </a:t>
            </a:r>
            <a:r>
              <a:rPr lang="en-US" altLang="zh-CN" dirty="0" smtClean="0"/>
              <a:t>caller </a:t>
            </a:r>
            <a:r>
              <a:rPr lang="en-US" altLang="zh-CN" dirty="0"/>
              <a:t>frame </a:t>
            </a:r>
            <a:r>
              <a:rPr lang="en-US" altLang="zh-CN" dirty="0" smtClean="0"/>
              <a:t>is </a:t>
            </a:r>
            <a:r>
              <a:rPr lang="en-US" altLang="zh-CN" dirty="0"/>
              <a:t>in local </a:t>
            </a:r>
            <a:r>
              <a:rPr lang="en-US" altLang="zh-CN" dirty="0" smtClean="0"/>
              <a:t>memory</a:t>
            </a:r>
            <a:endParaRPr lang="en-US" altLang="zh-CN" i="1" dirty="0">
              <a:solidFill>
                <a:schemeClr val="accent1"/>
              </a:solidFill>
            </a:endParaRPr>
          </a:p>
          <a:p>
            <a:r>
              <a:rPr lang="en-US" altLang="zh-CN" i="1" dirty="0" smtClean="0">
                <a:solidFill>
                  <a:srgbClr val="002060"/>
                </a:solidFill>
              </a:rPr>
              <a:t>_g2l()</a:t>
            </a:r>
            <a:endParaRPr lang="en-US" altLang="zh-CN" i="1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b="1" dirty="0"/>
              <a:t> </a:t>
            </a:r>
            <a:r>
              <a:rPr lang="en-US" altLang="zh-CN" dirty="0"/>
              <a:t>Assures </a:t>
            </a:r>
            <a:r>
              <a:rPr lang="en-US" altLang="zh-CN" dirty="0" smtClean="0"/>
              <a:t>variable </a:t>
            </a:r>
            <a:r>
              <a:rPr lang="en-US" altLang="zh-CN" dirty="0"/>
              <a:t>exists in the local memory and uses </a:t>
            </a:r>
            <a:r>
              <a:rPr lang="en-US" altLang="zh-CN" dirty="0" smtClean="0"/>
              <a:t>local address</a:t>
            </a:r>
            <a:endParaRPr lang="en-US" altLang="zh-CN" dirty="0"/>
          </a:p>
          <a:p>
            <a:r>
              <a:rPr lang="en-US" altLang="zh-CN" i="1" dirty="0" smtClean="0">
                <a:solidFill>
                  <a:srgbClr val="002060"/>
                </a:solidFill>
              </a:rPr>
              <a:t>_l2g() </a:t>
            </a:r>
            <a:endParaRPr lang="en-US" altLang="zh-CN" i="1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b="1" dirty="0"/>
              <a:t> </a:t>
            </a:r>
            <a:r>
              <a:rPr lang="en-US" altLang="zh-CN" dirty="0" smtClean="0"/>
              <a:t>Translates </a:t>
            </a:r>
            <a:r>
              <a:rPr lang="en-US" altLang="zh-CN" dirty="0"/>
              <a:t>the </a:t>
            </a:r>
            <a:r>
              <a:rPr lang="en-US" altLang="zh-CN" dirty="0" smtClean="0"/>
              <a:t>local address </a:t>
            </a:r>
            <a:r>
              <a:rPr lang="en-US" altLang="zh-CN" dirty="0"/>
              <a:t>back to </a:t>
            </a:r>
            <a:r>
              <a:rPr lang="en-US" altLang="zh-CN" dirty="0" smtClean="0"/>
              <a:t>global address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2143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Partition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43</a:t>
            </a:fld>
            <a:endParaRPr lang="en-US" altLang="zh-C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2438400"/>
            <a:ext cx="8839199" cy="1295400"/>
          </a:xfrm>
        </p:spPr>
      </p:pic>
      <p:sp>
        <p:nvSpPr>
          <p:cNvPr id="6" name="内容占位符 3"/>
          <p:cNvSpPr txBox="1">
            <a:spLocks/>
          </p:cNvSpPr>
          <p:nvPr/>
        </p:nvSpPr>
        <p:spPr>
          <a:xfrm>
            <a:off x="152399" y="882343"/>
            <a:ext cx="8772525" cy="6176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Courier New" pitchFamily="49" charset="0"/>
              <a:buChar char="o"/>
              <a:defRPr kumimoji="0"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 kumimoji="0" sz="26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itchFamily="2" charset="2"/>
              <a:buChar char="v"/>
              <a:defRPr kumimoji="0" sz="2400" kern="1200">
                <a:solidFill>
                  <a:srgbClr val="0066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cs typeface="Calibri" pitchFamily="34" charset="0"/>
              </a:rPr>
              <a:t>Brute fore simulations</a:t>
            </a:r>
          </a:p>
          <a:p>
            <a:pPr fontAlgn="auto">
              <a:spcAft>
                <a:spcPts val="0"/>
              </a:spcAft>
            </a:pP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5400"/>
            <a:ext cx="4010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3"/>
          <p:cNvSpPr txBox="1">
            <a:spLocks/>
          </p:cNvSpPr>
          <p:nvPr/>
        </p:nvSpPr>
        <p:spPr>
          <a:xfrm>
            <a:off x="152400" y="1937930"/>
            <a:ext cx="8772525" cy="6176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Courier New" pitchFamily="49" charset="0"/>
              <a:buChar char="o"/>
              <a:defRPr kumimoji="0"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 kumimoji="0" sz="2600" kern="120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itchFamily="2" charset="2"/>
              <a:buChar char="v"/>
              <a:defRPr kumimoji="0" sz="2400" kern="1200">
                <a:solidFill>
                  <a:srgbClr val="0066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>
                <a:cs typeface="Calibri" pitchFamily="34" charset="0"/>
              </a:rPr>
              <a:t>Small number of  simulations</a:t>
            </a:r>
          </a:p>
          <a:p>
            <a:pPr fontAlgn="auto">
              <a:spcAft>
                <a:spcPts val="0"/>
              </a:spcAft>
            </a:pP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77016"/>
            <a:ext cx="55530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1619" y="5703910"/>
            <a:ext cx="37909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30499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Partition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44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399" y="914400"/>
            <a:ext cx="88296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5257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our heuristic, the simulation time is reduced to </a:t>
            </a:r>
            <a:r>
              <a:rPr lang="en-US" dirty="0" smtClean="0"/>
              <a:t>19% </a:t>
            </a:r>
            <a:r>
              <a:rPr lang="en-US" dirty="0"/>
              <a:t>of the exhaustive scheme, but the runtime is only increased by an average of </a:t>
            </a:r>
            <a:r>
              <a:rPr lang="en-US" dirty="0" smtClean="0"/>
              <a:t>3%.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98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/>
              <a:t>Comparison with Caches</a:t>
            </a:r>
            <a:endParaRPr lang="zh-CN" altLang="en-US" sz="37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45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242" y="1595246"/>
            <a:ext cx="8798358" cy="35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83309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sz="3800" dirty="0" smtClean="0"/>
              <a:t>The Challenge of SMM Architecture </a:t>
            </a:r>
            <a:endParaRPr lang="zh-CN" altLang="en-US" sz="3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09600" y="6400800"/>
            <a:ext cx="1292352" cy="365760"/>
          </a:xfr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3322370" y="2370451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 </a:t>
            </a:r>
            <a:r>
              <a:rPr lang="en-US" dirty="0" err="1" smtClean="0"/>
              <a:t>Banakar</a:t>
            </a:r>
            <a:r>
              <a:rPr lang="en-US" dirty="0" smtClean="0"/>
              <a:t> CODES’02.</a:t>
            </a:r>
            <a:endParaRPr lang="en-US" dirty="0"/>
          </a:p>
        </p:txBody>
      </p:sp>
      <p:sp>
        <p:nvSpPr>
          <p:cNvPr id="50" name="矩形 49"/>
          <p:cNvSpPr/>
          <p:nvPr/>
        </p:nvSpPr>
        <p:spPr>
          <a:xfrm>
            <a:off x="76200" y="1075051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200" y="1608451"/>
            <a:ext cx="1066800" cy="228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295400" y="1075051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295400" y="1608451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514600" y="1075051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14600" y="1608451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33800" y="1075051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33800" y="1608451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953000" y="1075051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53000" y="1608451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172200" y="1075051"/>
            <a:ext cx="10668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Execution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172200" y="1608451"/>
            <a:ext cx="1066800" cy="228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1" idx="2"/>
          </p:cNvCxnSpPr>
          <p:nvPr/>
        </p:nvCxnSpPr>
        <p:spPr>
          <a:xfrm>
            <a:off x="609600" y="1837051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6200" y="2370450"/>
            <a:ext cx="7162800" cy="304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Interconnect Bus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" y="1913251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1828800" y="1837051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28800" y="1913251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3017681" y="1837051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17681" y="1913251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4236881" y="1837051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236881" y="1913251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5532281" y="1837051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86400" y="191325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6751481" y="1837051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51481" y="1913251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91400" y="2358783"/>
            <a:ext cx="1676400" cy="304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Global Memory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391400" y="1063383"/>
            <a:ext cx="1676400" cy="1219200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Main 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肘形连接符 86"/>
          <p:cNvCxnSpPr>
            <a:stCxn id="63" idx="2"/>
            <a:endCxn id="75" idx="2"/>
          </p:cNvCxnSpPr>
          <p:nvPr/>
        </p:nvCxnSpPr>
        <p:spPr>
          <a:xfrm rot="5400000" flipH="1" flipV="1">
            <a:off x="5937766" y="383417"/>
            <a:ext cx="11668" cy="4572000"/>
          </a:xfrm>
          <a:prstGeom prst="bentConnector3">
            <a:avLst>
              <a:gd name="adj1" fmla="val -1959205"/>
            </a:avLst>
          </a:prstGeom>
          <a:ln w="254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837081" y="2858429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2" name="内容占位符 3"/>
          <p:cNvSpPr>
            <a:spLocks noGrp="1"/>
          </p:cNvSpPr>
          <p:nvPr>
            <p:ph sz="quarter" idx="1"/>
          </p:nvPr>
        </p:nvSpPr>
        <p:spPr>
          <a:xfrm>
            <a:off x="253812" y="3262952"/>
            <a:ext cx="8509188" cy="2604448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What happens when the code and data of the task mapped on the core do not fit in the local memory</a:t>
            </a:r>
            <a:endParaRPr lang="en-US" altLang="zh-CN" sz="2200" dirty="0"/>
          </a:p>
          <a:p>
            <a:endParaRPr lang="en-US" altLang="zh-CN" sz="2200" dirty="0" smtClean="0"/>
          </a:p>
          <a:p>
            <a:r>
              <a:rPr lang="en-US" altLang="zh-CN" sz="2400" dirty="0" smtClean="0"/>
              <a:t>Need to manage the code and data of the application</a:t>
            </a:r>
          </a:p>
          <a:p>
            <a:pPr lvl="1"/>
            <a:r>
              <a:rPr lang="en-US" altLang="zh-CN" sz="2200" dirty="0" smtClean="0"/>
              <a:t>Bring it to the local memory when needed, and evict it when not needed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xmlns="" val="38735209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l">
              <a:defRPr/>
            </a:pPr>
            <a:r>
              <a:rPr lang="en-US" sz="4300" dirty="0" smtClean="0"/>
              <a:t>How to manage data in a core?</a:t>
            </a:r>
            <a:endParaRPr lang="en-US" sz="4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4163706" y="5059331"/>
            <a:ext cx="4571998" cy="439737"/>
          </a:xfrm>
          <a:prstGeom prst="rect">
            <a:avLst/>
          </a:prstGeom>
        </p:spPr>
        <p:txBody>
          <a:bodyPr/>
          <a:lstStyle/>
          <a:p>
            <a:pPr marL="320040" indent="-320040"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2400" dirty="0"/>
              <a:t>Local </a:t>
            </a:r>
            <a:r>
              <a:rPr lang="en-US" sz="2400" dirty="0" smtClean="0"/>
              <a:t>Memory Aware </a:t>
            </a:r>
            <a:r>
              <a:rPr lang="en-US" sz="2400" dirty="0"/>
              <a:t>Code</a:t>
            </a: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487470" y="5059331"/>
            <a:ext cx="3124200" cy="448260"/>
          </a:xfrm>
          <a:prstGeom prst="rect">
            <a:avLst/>
          </a:prstGeom>
        </p:spPr>
        <p:txBody>
          <a:bodyPr/>
          <a:lstStyle/>
          <a:p>
            <a:pPr marL="320040" indent="-320040"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2400" dirty="0"/>
              <a:t>Original Code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78020" y="1178256"/>
            <a:ext cx="2943100" cy="29365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global;</a:t>
            </a:r>
          </a:p>
          <a:p>
            <a:endParaRPr lang="en-US" altLang="zh-CN" sz="2200" i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200" i="1" dirty="0" smtClean="0">
                <a:latin typeface="Arial" pitchFamily="34" charset="0"/>
                <a:cs typeface="Arial" pitchFamily="34" charset="0"/>
              </a:rPr>
              <a:t>f1() {</a:t>
            </a:r>
            <a:endParaRPr lang="en-US" altLang="zh-CN" sz="2200" i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200" i="1" dirty="0">
                <a:latin typeface="Arial" pitchFamily="34" charset="0"/>
                <a:cs typeface="Arial" pitchFamily="34" charset="0"/>
              </a:rPr>
              <a:t>  int </a:t>
            </a:r>
            <a:r>
              <a:rPr lang="en-US" altLang="zh-CN" sz="2200" i="1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altLang="zh-CN" sz="2200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CN" sz="2200" i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global</a:t>
            </a:r>
            <a:r>
              <a:rPr lang="en-US" altLang="zh-CN" sz="2200" i="1" dirty="0">
                <a:latin typeface="Arial" pitchFamily="34" charset="0"/>
                <a:cs typeface="Arial" pitchFamily="34" charset="0"/>
              </a:rPr>
              <a:t> = a + b</a:t>
            </a:r>
            <a:r>
              <a:rPr lang="en-US" altLang="zh-CN" sz="2200" i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altLang="zh-CN" sz="22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200" i="1" dirty="0" smtClean="0">
                <a:latin typeface="Arial" pitchFamily="34" charset="0"/>
                <a:cs typeface="Arial" pitchFamily="34" charset="0"/>
              </a:rPr>
              <a:t>  f2();  </a:t>
            </a:r>
            <a:endParaRPr lang="en-US" altLang="zh-CN" sz="2200" i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200" i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39905" y="1178256"/>
            <a:ext cx="4419600" cy="38509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global;</a:t>
            </a:r>
          </a:p>
          <a:p>
            <a:endParaRPr lang="en-US" altLang="zh-CN" sz="2200" i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200" i="1" dirty="0">
                <a:latin typeface="Arial" pitchFamily="34" charset="0"/>
                <a:cs typeface="Arial" pitchFamily="34" charset="0"/>
              </a:rPr>
              <a:t>f1</a:t>
            </a:r>
            <a:r>
              <a:rPr lang="en-US" altLang="zh-CN" sz="2200" i="1" dirty="0" smtClean="0">
                <a:latin typeface="Arial" pitchFamily="34" charset="0"/>
                <a:cs typeface="Arial" pitchFamily="34" charset="0"/>
              </a:rPr>
              <a:t>() {</a:t>
            </a:r>
            <a:endParaRPr lang="en-US" altLang="zh-CN" sz="2200" i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200" i="1" dirty="0">
                <a:latin typeface="Arial" pitchFamily="34" charset="0"/>
                <a:cs typeface="Arial" pitchFamily="34" charset="0"/>
              </a:rPr>
              <a:t>  int </a:t>
            </a:r>
            <a:r>
              <a:rPr lang="en-US" altLang="zh-CN" sz="2200" i="1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altLang="zh-CN" sz="2200" i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CN" sz="2200" i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2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DMA.fetch</a:t>
            </a:r>
            <a:r>
              <a:rPr lang="en-US" altLang="zh-CN" sz="2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(global</a:t>
            </a:r>
            <a:r>
              <a:rPr lang="en-US" altLang="zh-CN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altLang="zh-CN" sz="2200" i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200" i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global</a:t>
            </a:r>
            <a:r>
              <a:rPr lang="en-US" altLang="zh-CN" sz="2200" i="1" dirty="0">
                <a:latin typeface="Arial" pitchFamily="34" charset="0"/>
                <a:cs typeface="Arial" pitchFamily="34" charset="0"/>
              </a:rPr>
              <a:t> = a + b;</a:t>
            </a:r>
          </a:p>
          <a:p>
            <a:r>
              <a:rPr lang="en-US" altLang="zh-CN" sz="2200" i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2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DMA.writeback</a:t>
            </a:r>
            <a:r>
              <a:rPr lang="en-US" altLang="zh-CN" sz="2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(global</a:t>
            </a:r>
            <a:r>
              <a:rPr lang="en-US" altLang="zh-CN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altLang="zh-CN" sz="2200" i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200" i="1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altLang="zh-CN" sz="22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2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DMA.fetch</a:t>
            </a:r>
            <a:r>
              <a:rPr lang="en-US" altLang="zh-CN" sz="2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(f2</a:t>
            </a:r>
            <a:r>
              <a:rPr lang="en-US" altLang="zh-CN" sz="2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altLang="zh-CN" sz="22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200" i="1" dirty="0" smtClean="0">
                <a:latin typeface="Arial" pitchFamily="34" charset="0"/>
                <a:cs typeface="Arial" pitchFamily="34" charset="0"/>
              </a:rPr>
              <a:t>  f2();</a:t>
            </a:r>
          </a:p>
          <a:p>
            <a:r>
              <a:rPr lang="en-US" altLang="zh-CN" sz="2200" i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74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09298"/>
          </a:xfrm>
        </p:spPr>
        <p:txBody>
          <a:bodyPr/>
          <a:lstStyle/>
          <a:p>
            <a:r>
              <a:rPr lang="en-US" altLang="zh-CN" dirty="0" smtClean="0"/>
              <a:t>Thesis Statement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23" name="TextBox 22"/>
          <p:cNvSpPr txBox="1"/>
          <p:nvPr/>
        </p:nvSpPr>
        <p:spPr>
          <a:xfrm>
            <a:off x="228600" y="23622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data/code of a task can be </a:t>
            </a:r>
            <a:r>
              <a:rPr lang="en-US" altLang="zh-CN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efficiently managed 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on the local memory of a core</a:t>
            </a:r>
          </a:p>
        </p:txBody>
      </p:sp>
    </p:spTree>
    <p:extLst>
      <p:ext uri="{BB962C8B-B14F-4D97-AF65-F5344CB8AC3E}">
        <p14:creationId xmlns:p14="http://schemas.microsoft.com/office/powerpoint/2010/main" xmlns="" val="40918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09298"/>
          </a:xfrm>
        </p:spPr>
        <p:txBody>
          <a:bodyPr/>
          <a:lstStyle/>
          <a:p>
            <a:r>
              <a:rPr lang="en-US" altLang="zh-CN" dirty="0" smtClean="0"/>
              <a:t>Overview of our solution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54206" y="2956258"/>
            <a:ext cx="1447800" cy="2542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0406" y="3070105"/>
            <a:ext cx="1295400" cy="4037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Stack</a:t>
            </a:r>
            <a:endParaRPr lang="zh-CN" alt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0406" y="3475584"/>
            <a:ext cx="1295400" cy="1143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Heap</a:t>
            </a:r>
            <a:endParaRPr lang="zh-CN" alt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0406" y="4618584"/>
            <a:ext cx="1295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Global</a:t>
            </a:r>
            <a:endParaRPr lang="zh-CN" alt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0406" y="4996780"/>
            <a:ext cx="1295400" cy="3785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</a:t>
            </a:r>
            <a:endParaRPr lang="zh-CN" alt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928048" y="5540860"/>
            <a:ext cx="312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/>
              <a:t>Limited </a:t>
            </a:r>
            <a:r>
              <a:rPr lang="en-US" sz="2000" dirty="0"/>
              <a:t>Local Memory</a:t>
            </a:r>
          </a:p>
        </p:txBody>
      </p:sp>
      <p:sp>
        <p:nvSpPr>
          <p:cNvPr id="11" name="矩形 10"/>
          <p:cNvSpPr/>
          <p:nvPr/>
        </p:nvSpPr>
        <p:spPr>
          <a:xfrm>
            <a:off x="6185336" y="2625542"/>
            <a:ext cx="1371600" cy="27527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Global</a:t>
            </a:r>
            <a:endParaRPr lang="en-US" altLang="zh-C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85336" y="2150831"/>
            <a:ext cx="1371600" cy="4717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。</a:t>
            </a:r>
            <a:endParaRPr lang="en-US" altLang="zh-CN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。</a:t>
            </a:r>
            <a:endParaRPr lang="en-US" altLang="zh-CN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。</a:t>
            </a:r>
          </a:p>
        </p:txBody>
      </p:sp>
      <p:sp>
        <p:nvSpPr>
          <p:cNvPr id="13" name="矩形 12"/>
          <p:cNvSpPr/>
          <p:nvPr/>
        </p:nvSpPr>
        <p:spPr>
          <a:xfrm>
            <a:off x="6185336" y="5373632"/>
            <a:ext cx="1371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。</a:t>
            </a:r>
            <a:endParaRPr lang="en-US" altLang="zh-CN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。</a:t>
            </a:r>
            <a:endParaRPr lang="en-US" altLang="zh-CN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。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198750" y="2759126"/>
            <a:ext cx="2986586" cy="5308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223283" y="3530142"/>
            <a:ext cx="2947267" cy="5169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213536" y="4817633"/>
            <a:ext cx="2957014" cy="3210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3" idx="1"/>
          </p:cNvCxnSpPr>
          <p:nvPr/>
        </p:nvCxnSpPr>
        <p:spPr>
          <a:xfrm>
            <a:off x="3202006" y="5225540"/>
            <a:ext cx="2983330" cy="452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/>
          <p:cNvSpPr txBox="1">
            <a:spLocks noChangeArrowheads="1"/>
          </p:cNvSpPr>
          <p:nvPr/>
        </p:nvSpPr>
        <p:spPr bwMode="auto">
          <a:xfrm rot="21007654">
            <a:off x="3233450" y="2700300"/>
            <a:ext cx="28014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CN" sz="1600" dirty="0" smtClean="0"/>
              <a:t>Smart Stack Management</a:t>
            </a:r>
            <a:endParaRPr lang="zh-CN" altLang="en-US" sz="1600" dirty="0"/>
          </a:p>
        </p:txBody>
      </p:sp>
      <p:sp>
        <p:nvSpPr>
          <p:cNvPr id="19" name="TextBox 26"/>
          <p:cNvSpPr txBox="1">
            <a:spLocks noChangeArrowheads="1"/>
          </p:cNvSpPr>
          <p:nvPr/>
        </p:nvSpPr>
        <p:spPr bwMode="auto">
          <a:xfrm rot="20958061">
            <a:off x="3719273" y="3452073"/>
            <a:ext cx="19303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CN" sz="1600" dirty="0"/>
              <a:t>H</a:t>
            </a:r>
            <a:r>
              <a:rPr lang="en-US" altLang="zh-CN" sz="1600" dirty="0" smtClean="0"/>
              <a:t>eap cache</a:t>
            </a:r>
            <a:endParaRPr lang="zh-CN" altLang="en-US" sz="1600" dirty="0"/>
          </a:p>
        </p:txBody>
      </p:sp>
      <p:sp>
        <p:nvSpPr>
          <p:cNvPr id="20" name="TextBox 27"/>
          <p:cNvSpPr txBox="1">
            <a:spLocks noChangeArrowheads="1"/>
          </p:cNvSpPr>
          <p:nvPr/>
        </p:nvSpPr>
        <p:spPr bwMode="auto">
          <a:xfrm rot="532770">
            <a:off x="3530489" y="5100327"/>
            <a:ext cx="22591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zh-CN" sz="1600" dirty="0"/>
              <a:t>Statically Mapped</a:t>
            </a:r>
            <a:endParaRPr lang="zh-CN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31396" y="894045"/>
            <a:ext cx="8784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altLang="zh-CN" sz="2400" dirty="0" smtClean="0"/>
              <a:t>Manage each kind of data in a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constant amount of space</a:t>
            </a:r>
            <a:r>
              <a:rPr lang="en-US" altLang="zh-CN" sz="2400" dirty="0" smtClean="0"/>
              <a:t> in the local memory.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400" dirty="0" smtClean="0"/>
              <a:t>Opportunity: can manage each kind of data according to its access pattern</a:t>
            </a:r>
          </a:p>
        </p:txBody>
      </p:sp>
    </p:spTree>
    <p:extLst>
      <p:ext uri="{BB962C8B-B14F-4D97-AF65-F5344CB8AC3E}">
        <p14:creationId xmlns:p14="http://schemas.microsoft.com/office/powerpoint/2010/main" xmlns="" val="10649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dirty="0" smtClean="0"/>
              <a:t>Our Contributions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981200" y="888696"/>
            <a:ext cx="6943724" cy="54711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Techniques to manage stack data</a:t>
            </a:r>
          </a:p>
          <a:p>
            <a:pPr lvl="1">
              <a:buFont typeface="Wingdings" charset="2"/>
              <a:buChar char=""/>
            </a:pPr>
            <a:r>
              <a:rPr lang="en-US" altLang="zh-CN" b="1" dirty="0">
                <a:solidFill>
                  <a:srgbClr val="C00000"/>
                </a:solidFill>
              </a:rPr>
              <a:t>[ASAP 2011]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Complete Stack </a:t>
            </a:r>
            <a:r>
              <a:rPr lang="en-US" altLang="zh-CN" dirty="0">
                <a:solidFill>
                  <a:srgbClr val="C00000"/>
                </a:solidFill>
              </a:rPr>
              <a:t>Data </a:t>
            </a:r>
            <a:r>
              <a:rPr lang="en-US" altLang="zh-CN" dirty="0" smtClean="0">
                <a:solidFill>
                  <a:srgbClr val="C00000"/>
                </a:solidFill>
              </a:rPr>
              <a:t>Management</a:t>
            </a:r>
          </a:p>
          <a:p>
            <a:pPr lvl="1">
              <a:buFont typeface="Wingdings" charset="2"/>
              <a:buChar char=""/>
            </a:pPr>
            <a:r>
              <a:rPr lang="en-US" altLang="zh-CN" b="1" dirty="0" smtClean="0">
                <a:solidFill>
                  <a:srgbClr val="C00000"/>
                </a:solidFill>
              </a:rPr>
              <a:t>[DAC 2013]</a:t>
            </a:r>
            <a:r>
              <a:rPr lang="en-US" altLang="zh-CN" dirty="0" smtClean="0">
                <a:solidFill>
                  <a:srgbClr val="C00000"/>
                </a:solidFill>
              </a:rPr>
              <a:t> Smart Stack Data Management</a:t>
            </a:r>
          </a:p>
          <a:p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Techniques to manage heap data</a:t>
            </a:r>
          </a:p>
          <a:p>
            <a:pPr lvl="1"/>
            <a:r>
              <a:rPr lang="en-US" altLang="zh-CN" dirty="0" smtClean="0"/>
              <a:t>Conference papers:</a:t>
            </a:r>
            <a:endParaRPr lang="en-US" altLang="zh-CN" dirty="0"/>
          </a:p>
          <a:p>
            <a:pPr lvl="2"/>
            <a:r>
              <a:rPr lang="en-US" altLang="zh-CN" b="1" dirty="0" smtClean="0">
                <a:solidFill>
                  <a:srgbClr val="002060"/>
                </a:solidFill>
              </a:rPr>
              <a:t>[CODES+ISSS </a:t>
            </a:r>
            <a:r>
              <a:rPr lang="en-US" altLang="zh-CN" b="1" dirty="0">
                <a:solidFill>
                  <a:srgbClr val="002060"/>
                </a:solidFill>
              </a:rPr>
              <a:t>2010]</a:t>
            </a:r>
            <a:r>
              <a:rPr lang="en-US" altLang="zh-CN" dirty="0">
                <a:solidFill>
                  <a:srgbClr val="002060"/>
                </a:solidFill>
              </a:rPr>
              <a:t> Heap Data </a:t>
            </a:r>
            <a:r>
              <a:rPr lang="en-US" altLang="zh-CN" dirty="0" smtClean="0">
                <a:solidFill>
                  <a:srgbClr val="002060"/>
                </a:solidFill>
              </a:rPr>
              <a:t>Management</a:t>
            </a:r>
          </a:p>
          <a:p>
            <a:pPr lvl="2"/>
            <a:r>
              <a:rPr lang="en-US" altLang="zh-CN" b="1" dirty="0" smtClean="0">
                <a:solidFill>
                  <a:srgbClr val="002060"/>
                </a:solidFill>
              </a:rPr>
              <a:t>[CASES </a:t>
            </a:r>
            <a:r>
              <a:rPr lang="en-US" altLang="zh-CN" b="1" dirty="0">
                <a:solidFill>
                  <a:srgbClr val="002060"/>
                </a:solidFill>
              </a:rPr>
              <a:t>2011]</a:t>
            </a:r>
            <a:r>
              <a:rPr lang="en-US" altLang="zh-CN" dirty="0">
                <a:solidFill>
                  <a:srgbClr val="002060"/>
                </a:solidFill>
              </a:rPr>
              <a:t> Vector </a:t>
            </a:r>
            <a:r>
              <a:rPr lang="en-US" altLang="zh-CN" dirty="0" smtClean="0">
                <a:solidFill>
                  <a:srgbClr val="002060"/>
                </a:solidFill>
              </a:rPr>
              <a:t>Class</a:t>
            </a:r>
          </a:p>
          <a:p>
            <a:pPr lvl="2"/>
            <a:r>
              <a:rPr lang="en-US" altLang="zh-CN" b="1" dirty="0" smtClean="0">
                <a:solidFill>
                  <a:srgbClr val="002060"/>
                </a:solidFill>
              </a:rPr>
              <a:t>[DATE 2013</a:t>
            </a:r>
            <a:r>
              <a:rPr lang="en-US" altLang="zh-CN" b="1" dirty="0">
                <a:solidFill>
                  <a:srgbClr val="002060"/>
                </a:solidFill>
              </a:rPr>
              <a:t>]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Automatic and Efficient Heap Data Management</a:t>
            </a:r>
            <a:endParaRPr lang="en-US" altLang="zh-CN" dirty="0">
              <a:solidFill>
                <a:srgbClr val="002060"/>
              </a:solidFill>
            </a:endParaRPr>
          </a:p>
          <a:p>
            <a:pPr lvl="1"/>
            <a:r>
              <a:rPr lang="en-US" altLang="zh-CN" dirty="0"/>
              <a:t>Journal Articles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b="1" dirty="0" smtClean="0">
                <a:solidFill>
                  <a:srgbClr val="002060"/>
                </a:solidFill>
              </a:rPr>
              <a:t>[</a:t>
            </a:r>
            <a:r>
              <a:rPr lang="en-US" altLang="zh-CN" b="1" dirty="0">
                <a:solidFill>
                  <a:srgbClr val="002060"/>
                </a:solidFill>
              </a:rPr>
              <a:t>TECS]</a:t>
            </a:r>
            <a:r>
              <a:rPr lang="en-US" altLang="zh-CN" dirty="0">
                <a:solidFill>
                  <a:srgbClr val="002060"/>
                </a:solidFill>
              </a:rPr>
              <a:t> A Software-Only Scheme for Managing Heap </a:t>
            </a:r>
            <a:r>
              <a:rPr lang="en-US" altLang="zh-CN" dirty="0" smtClean="0">
                <a:solidFill>
                  <a:srgbClr val="002060"/>
                </a:solidFill>
              </a:rPr>
              <a:t>Data</a:t>
            </a:r>
          </a:p>
          <a:p>
            <a:endParaRPr lang="en-US" altLang="zh-CN" dirty="0" smtClean="0">
              <a:solidFill>
                <a:srgbClr val="009900"/>
              </a:solidFill>
            </a:endParaRPr>
          </a:p>
          <a:p>
            <a:r>
              <a:rPr lang="en-US" altLang="zh-CN" dirty="0" smtClean="0">
                <a:solidFill>
                  <a:srgbClr val="009900"/>
                </a:solidFill>
              </a:rPr>
              <a:t>Techniques to manage code </a:t>
            </a:r>
          </a:p>
          <a:p>
            <a:pPr lvl="1"/>
            <a:r>
              <a:rPr lang="en-US" altLang="zh-CN" b="1" dirty="0" smtClean="0">
                <a:solidFill>
                  <a:srgbClr val="009900"/>
                </a:solidFill>
              </a:rPr>
              <a:t>[</a:t>
            </a:r>
            <a:r>
              <a:rPr lang="en-US" altLang="zh-CN" b="1" dirty="0">
                <a:solidFill>
                  <a:srgbClr val="009900"/>
                </a:solidFill>
              </a:rPr>
              <a:t>ASAP 2010]</a:t>
            </a:r>
            <a:r>
              <a:rPr lang="en-US" altLang="zh-CN" dirty="0">
                <a:solidFill>
                  <a:srgbClr val="009900"/>
                </a:solidFill>
              </a:rPr>
              <a:t> Dynamic Code </a:t>
            </a:r>
            <a:r>
              <a:rPr lang="en-US" altLang="zh-CN" dirty="0" smtClean="0">
                <a:solidFill>
                  <a:srgbClr val="009900"/>
                </a:solidFill>
              </a:rPr>
              <a:t>Mapping</a:t>
            </a:r>
          </a:p>
          <a:p>
            <a:pPr lvl="1"/>
            <a:r>
              <a:rPr lang="en-US" altLang="zh-CN" b="1" dirty="0" smtClean="0">
                <a:solidFill>
                  <a:srgbClr val="009900"/>
                </a:solidFill>
              </a:rPr>
              <a:t>[CODES+ISSS 2013]</a:t>
            </a:r>
            <a:r>
              <a:rPr lang="en-US" altLang="zh-CN" dirty="0" smtClean="0">
                <a:solidFill>
                  <a:srgbClr val="00990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Efficient and Effective Code Management</a:t>
            </a:r>
            <a:endParaRPr lang="en-US" altLang="zh-CN" dirty="0">
              <a:solidFill>
                <a:srgbClr val="0099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1066801"/>
            <a:ext cx="1600200" cy="9143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Stack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1981200"/>
            <a:ext cx="1600200" cy="2895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Heap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" y="4876800"/>
            <a:ext cx="16002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Global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600" y="5257800"/>
            <a:ext cx="1600200" cy="9144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Code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3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1.8|15.9|2.2|15.8|5.4|3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|11.3|5.7|8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ATE Conference Template">
    <a:dk1>
      <a:srgbClr val="000000"/>
    </a:dk1>
    <a:lt1>
      <a:sysClr val="window" lastClr="FFFFFF"/>
    </a:lt1>
    <a:dk2>
      <a:srgbClr val="00456E"/>
    </a:dk2>
    <a:lt2>
      <a:srgbClr val="D8D8D8"/>
    </a:lt2>
    <a:accent1>
      <a:srgbClr val="377ED5"/>
    </a:accent1>
    <a:accent2>
      <a:srgbClr val="D83A36"/>
    </a:accent2>
    <a:accent3>
      <a:srgbClr val="A5DB39"/>
    </a:accent3>
    <a:accent4>
      <a:srgbClr val="7E4CBA"/>
    </a:accent4>
    <a:accent5>
      <a:srgbClr val="FFED00"/>
    </a:accent5>
    <a:accent6>
      <a:srgbClr val="FF963F"/>
    </a:accent6>
    <a:hlink>
      <a:srgbClr val="0000FF"/>
    </a:hlink>
    <a:folHlink>
      <a:srgbClr val="80008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CML</Template>
  <TotalTime>19203</TotalTime>
  <Words>3150</Words>
  <Application>Microsoft Office PowerPoint</Application>
  <PresentationFormat>On-screen Show (4:3)</PresentationFormat>
  <Paragraphs>1041</Paragraphs>
  <Slides>45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CML</vt:lpstr>
      <vt:lpstr>Compiler and Runtime for Memory Management on Software Managed Manycore Processors</vt:lpstr>
      <vt:lpstr>How will the processors of the future look like?</vt:lpstr>
      <vt:lpstr>SMM Architecture </vt:lpstr>
      <vt:lpstr>Promise of SMM</vt:lpstr>
      <vt:lpstr>The Challenge of SMM Architecture </vt:lpstr>
      <vt:lpstr>How to manage data in a core?</vt:lpstr>
      <vt:lpstr>Thesis Statement</vt:lpstr>
      <vt:lpstr>Overview of our solution</vt:lpstr>
      <vt:lpstr>Our Contributions</vt:lpstr>
      <vt:lpstr>Products</vt:lpstr>
      <vt:lpstr>Compiler and Runtime Infrastructure</vt:lpstr>
      <vt:lpstr>How to use SMM tool chain?</vt:lpstr>
      <vt:lpstr>Regression Setup</vt:lpstr>
      <vt:lpstr>Our Contributions</vt:lpstr>
      <vt:lpstr>Circular Stack Data Management</vt:lpstr>
      <vt:lpstr>How to manage stack data?</vt:lpstr>
      <vt:lpstr>Experimental Setup</vt:lpstr>
      <vt:lpstr>Results</vt:lpstr>
      <vt:lpstr>Optimize Stack Management</vt:lpstr>
      <vt:lpstr>More Optimizations</vt:lpstr>
      <vt:lpstr>Smart Stack Data Management</vt:lpstr>
      <vt:lpstr>Stack: Problem Formulation</vt:lpstr>
      <vt:lpstr>Stack: Management Constraint</vt:lpstr>
      <vt:lpstr>Stack: Overhead Estimation</vt:lpstr>
      <vt:lpstr>Illustration of Heuristic SSDM[1]</vt:lpstr>
      <vt:lpstr>Illustration of Heuristic SSDM[2]</vt:lpstr>
      <vt:lpstr>Stack Pointers</vt:lpstr>
      <vt:lpstr>Experiment Setup</vt:lpstr>
      <vt:lpstr>Overall Performance</vt:lpstr>
      <vt:lpstr>Reduction of Management Overhead</vt:lpstr>
      <vt:lpstr>Overhead Details</vt:lpstr>
      <vt:lpstr>Comparison with Caches</vt:lpstr>
      <vt:lpstr>Impact of Stack Space</vt:lpstr>
      <vt:lpstr>Scalability of SSDM</vt:lpstr>
      <vt:lpstr>Code Management</vt:lpstr>
      <vt:lpstr>Heap Data Management</vt:lpstr>
      <vt:lpstr>Overall Results (stack, heap, code)</vt:lpstr>
      <vt:lpstr>Summary</vt:lpstr>
      <vt:lpstr>Products</vt:lpstr>
      <vt:lpstr>Slide 40</vt:lpstr>
      <vt:lpstr>Dynamic Memory Allocation</vt:lpstr>
      <vt:lpstr>What’s happening underneath?</vt:lpstr>
      <vt:lpstr>Memory Partition</vt:lpstr>
      <vt:lpstr>Memory Partition Results</vt:lpstr>
      <vt:lpstr>Comparison with Caches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Defense</dc:title>
  <dc:subject>Proposal Defense</dc:subject>
  <dc:creator>Ke Bai</dc:creator>
  <cp:keywords>Proposal Defense</cp:keywords>
  <cp:lastModifiedBy>Reiley</cp:lastModifiedBy>
  <cp:revision>4030</cp:revision>
  <dcterms:created xsi:type="dcterms:W3CDTF">2010-03-28T20:09:25Z</dcterms:created>
  <dcterms:modified xsi:type="dcterms:W3CDTF">2014-03-07T23:58:55Z</dcterms:modified>
</cp:coreProperties>
</file>