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23"/>
  </p:notesMasterIdLst>
  <p:handoutMasterIdLst>
    <p:handoutMasterId r:id="rId24"/>
  </p:handoutMasterIdLst>
  <p:sldIdLst>
    <p:sldId id="265" r:id="rId2"/>
    <p:sldId id="257" r:id="rId3"/>
    <p:sldId id="271" r:id="rId4"/>
    <p:sldId id="258" r:id="rId5"/>
    <p:sldId id="277" r:id="rId6"/>
    <p:sldId id="259" r:id="rId7"/>
    <p:sldId id="260" r:id="rId8"/>
    <p:sldId id="272" r:id="rId9"/>
    <p:sldId id="280" r:id="rId10"/>
    <p:sldId id="281" r:id="rId11"/>
    <p:sldId id="275" r:id="rId12"/>
    <p:sldId id="262" r:id="rId13"/>
    <p:sldId id="283" r:id="rId14"/>
    <p:sldId id="268" r:id="rId15"/>
    <p:sldId id="273" r:id="rId16"/>
    <p:sldId id="276" r:id="rId17"/>
    <p:sldId id="278" r:id="rId18"/>
    <p:sldId id="282" r:id="rId19"/>
    <p:sldId id="264" r:id="rId20"/>
    <p:sldId id="269" r:id="rId21"/>
    <p:sldId id="270" r:id="rId22"/>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andara" panose="020E0502030303020204" pitchFamily="34"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2550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74005" autoAdjust="0"/>
  </p:normalViewPr>
  <p:slideViewPr>
    <p:cSldViewPr snapToGrid="0">
      <p:cViewPr varScale="1">
        <p:scale>
          <a:sx n="112" d="100"/>
          <a:sy n="112" d="100"/>
        </p:scale>
        <p:origin x="1668" y="9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791453193247548"/>
          <c:y val="3.2163742690058478E-2"/>
          <c:w val="0.7584548459449888"/>
          <c:h val="0.59432379815528924"/>
        </c:manualLayout>
      </c:layout>
      <c:barChart>
        <c:barDir val="col"/>
        <c:grouping val="clustered"/>
        <c:varyColors val="0"/>
        <c:ser>
          <c:idx val="0"/>
          <c:order val="0"/>
          <c:spPr>
            <a:solidFill>
              <a:schemeClr val="accent1"/>
            </a:solidFill>
            <a:ln>
              <a:solidFill>
                <a:schemeClr val="accent5">
                  <a:lumMod val="50000"/>
                </a:schemeClr>
              </a:solidFill>
            </a:ln>
            <a:effectLst/>
          </c:spPr>
          <c:invertIfNegative val="0"/>
          <c:dLbls>
            <c:delete val="1"/>
          </c:dLbls>
          <c:cat>
            <c:multiLvlStrRef>
              <c:f>[table1_revised.xlsx]Sheet13!$F$11:$G$23</c:f>
              <c:multiLvlStrCache>
                <c:ptCount val="13"/>
                <c:lvl>
                  <c:pt idx="0">
                    <c:v>susan_corner</c:v>
                  </c:pt>
                  <c:pt idx="1">
                    <c:v>susan_thin</c:v>
                  </c:pt>
                  <c:pt idx="2">
                    <c:v>susan_edges_1</c:v>
                  </c:pt>
                  <c:pt idx="3">
                    <c:v>susan_smoothing</c:v>
                  </c:pt>
                  <c:pt idx="4">
                    <c:v>fft</c:v>
                  </c:pt>
                  <c:pt idx="5">
                    <c:v>jpeg_decode</c:v>
                  </c:pt>
                  <c:pt idx="6">
                    <c:v>mad</c:v>
                  </c:pt>
                  <c:pt idx="7">
                    <c:v>susan_edges_2</c:v>
                  </c:pt>
                  <c:pt idx="8">
                    <c:v>adpcm_decoding</c:v>
                  </c:pt>
                  <c:pt idx="9">
                    <c:v>adpcm_encoding</c:v>
                  </c:pt>
                  <c:pt idx="10">
                    <c:v>gsm_1</c:v>
                  </c:pt>
                  <c:pt idx="11">
                    <c:v>gsm_2</c:v>
                  </c:pt>
                  <c:pt idx="12">
                    <c:v>Geomean</c:v>
                  </c:pt>
                </c:lvl>
                <c:lvl>
                  <c:pt idx="0">
                    <c:v>4x4</c:v>
                  </c:pt>
                </c:lvl>
              </c:multiLvlStrCache>
            </c:multiLvlStrRef>
          </c:cat>
          <c:val>
            <c:numRef>
              <c:f>[table1_revised.xlsx]Sheet13!$H$11:$H$23</c:f>
              <c:numCache>
                <c:formatCode>General</c:formatCode>
                <c:ptCount val="13"/>
                <c:pt idx="0">
                  <c:v>0.3569</c:v>
                </c:pt>
                <c:pt idx="1">
                  <c:v>0.3967</c:v>
                </c:pt>
                <c:pt idx="2">
                  <c:v>0.44169999999999998</c:v>
                </c:pt>
                <c:pt idx="3">
                  <c:v>0.47049999999999997</c:v>
                </c:pt>
                <c:pt idx="4">
                  <c:v>0.5</c:v>
                </c:pt>
                <c:pt idx="5">
                  <c:v>0.6</c:v>
                </c:pt>
                <c:pt idx="6">
                  <c:v>0.6</c:v>
                </c:pt>
                <c:pt idx="7">
                  <c:v>0.65380000000000005</c:v>
                </c:pt>
                <c:pt idx="8">
                  <c:v>0.66666999999999998</c:v>
                </c:pt>
                <c:pt idx="9">
                  <c:v>0.66666999999999998</c:v>
                </c:pt>
                <c:pt idx="10">
                  <c:v>0.8</c:v>
                </c:pt>
                <c:pt idx="11">
                  <c:v>1</c:v>
                </c:pt>
                <c:pt idx="12">
                  <c:v>0.57217263613201119</c:v>
                </c:pt>
              </c:numCache>
            </c:numRef>
          </c:val>
          <c:extLst>
            <c:ext xmlns:c16="http://schemas.microsoft.com/office/drawing/2014/chart" uri="{C3380CC4-5D6E-409C-BE32-E72D297353CC}">
              <c16:uniqueId val="{00000000-44ED-496A-92E8-00DE5A79EEC3}"/>
            </c:ext>
          </c:extLst>
        </c:ser>
        <c:dLbls>
          <c:dLblPos val="outEnd"/>
          <c:showLegendKey val="0"/>
          <c:showVal val="1"/>
          <c:showCatName val="0"/>
          <c:showSerName val="0"/>
          <c:showPercent val="0"/>
          <c:showBubbleSize val="0"/>
        </c:dLbls>
        <c:gapWidth val="444"/>
        <c:overlap val="-90"/>
        <c:axId val="922025472"/>
        <c:axId val="886482816"/>
      </c:barChart>
      <c:catAx>
        <c:axId val="92202547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1800000" spcFirstLastPara="1" vertOverflow="ellipsis" wrap="square" anchor="ctr" anchorCtr="1"/>
          <a:lstStyle/>
          <a:p>
            <a:pPr>
              <a:defRPr sz="1000" b="1" i="0" u="none" strike="noStrike" kern="1200" cap="all" spc="120" normalizeH="0" baseline="0">
                <a:solidFill>
                  <a:schemeClr val="tx1"/>
                </a:solidFill>
                <a:latin typeface="+mn-lt"/>
                <a:ea typeface="+mn-ea"/>
                <a:cs typeface="+mn-cs"/>
              </a:defRPr>
            </a:pPr>
            <a:endParaRPr lang="en-US"/>
          </a:p>
        </c:txPr>
        <c:crossAx val="886482816"/>
        <c:crosses val="autoZero"/>
        <c:auto val="1"/>
        <c:lblAlgn val="ctr"/>
        <c:lblOffset val="100"/>
        <c:noMultiLvlLbl val="1"/>
      </c:catAx>
      <c:valAx>
        <c:axId val="886482816"/>
        <c:scaling>
          <c:orientation val="minMax"/>
          <c:max val="1"/>
        </c:scaling>
        <c:delete val="0"/>
        <c:axPos val="l"/>
        <c:minorGridlines>
          <c:spPr>
            <a:ln>
              <a:solidFill>
                <a:schemeClr val="tx1">
                  <a:lumMod val="5000"/>
                  <a:lumOff val="95000"/>
                </a:schemeClr>
              </a:solidFill>
            </a:ln>
            <a:effectLst/>
          </c:spPr>
        </c:minorGridlines>
        <c:title>
          <c:tx>
            <c:rich>
              <a:bodyPr rot="0" spcFirstLastPara="1" vertOverflow="ellipsis" wrap="square" anchor="ctr" anchorCtr="1"/>
              <a:lstStyle/>
              <a:p>
                <a:pPr>
                  <a:defRPr sz="1500" b="0" i="0" u="none" strike="noStrike" kern="1200" cap="all" baseline="0">
                    <a:solidFill>
                      <a:schemeClr val="tx1"/>
                    </a:solidFill>
                    <a:latin typeface="+mn-lt"/>
                    <a:ea typeface="+mn-ea"/>
                    <a:cs typeface="+mn-cs"/>
                  </a:defRPr>
                </a:pPr>
                <a:r>
                  <a:rPr lang="en-US" sz="1500" b="0" cap="none" dirty="0"/>
                  <a:t>II</a:t>
                </a:r>
                <a:r>
                  <a:rPr lang="en-US" sz="1500" b="0" cap="none" baseline="0" dirty="0"/>
                  <a:t> normalized to</a:t>
                </a:r>
                <a:br>
                  <a:rPr lang="en-US" sz="1500" b="0" cap="none" baseline="0" dirty="0"/>
                </a:br>
                <a:r>
                  <a:rPr lang="en-US" sz="1500" b="0" cap="none" baseline="0" dirty="0"/>
                  <a:t>Partial Predication </a:t>
                </a:r>
                <a:endParaRPr lang="en-US" sz="1500" b="0" cap="none" dirty="0"/>
              </a:p>
            </c:rich>
          </c:tx>
          <c:layout>
            <c:manualLayout>
              <c:xMode val="edge"/>
              <c:yMode val="edge"/>
              <c:x val="6.4183685515287496E-4"/>
              <c:y val="0.15923237333525059"/>
            </c:manualLayout>
          </c:layout>
          <c:overlay val="0"/>
          <c:spPr>
            <a:noFill/>
            <a:ln>
              <a:noFill/>
            </a:ln>
            <a:effectLst/>
          </c:spPr>
          <c:txPr>
            <a:bodyPr rot="0" spcFirstLastPara="1" vertOverflow="ellipsis" wrap="square" anchor="ctr" anchorCtr="1"/>
            <a:lstStyle/>
            <a:p>
              <a:pPr>
                <a:defRPr sz="1500" b="0" i="0" u="none" strike="noStrike" kern="1200" cap="all" baseline="0">
                  <a:solidFill>
                    <a:schemeClr val="tx1"/>
                  </a:solidFill>
                  <a:latin typeface="+mn-lt"/>
                  <a:ea typeface="+mn-ea"/>
                  <a:cs typeface="+mn-cs"/>
                </a:defRPr>
              </a:pPr>
              <a:endParaRPr lang="en-US"/>
            </a:p>
          </c:txPr>
        </c:title>
        <c:numFmt formatCode="General" sourceLinked="1"/>
        <c:majorTickMark val="in"/>
        <c:minorTickMark val="in"/>
        <c:tickLblPos val="nextTo"/>
        <c:spPr>
          <a:noFill/>
          <a:ln w="1587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922025472"/>
        <c:crosses val="autoZero"/>
        <c:crossBetween val="between"/>
        <c:majorUnit val="0.5"/>
      </c:valAx>
      <c:spPr>
        <a:noFill/>
        <a:ln>
          <a:solidFill>
            <a:schemeClr val="tx1"/>
          </a:solid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chemeClr val="bg1"/>
      </a:solidFill>
    </a:ln>
    <a:effectLst/>
  </c:spPr>
  <c:txPr>
    <a:bodyPr/>
    <a:lstStyle/>
    <a:p>
      <a:pPr>
        <a:defRPr b="1">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381420327228572"/>
          <c:y val="5.569618032645058E-2"/>
          <c:w val="0.85869772041610859"/>
          <c:h val="0.54998987740069882"/>
        </c:manualLayout>
      </c:layout>
      <c:barChart>
        <c:barDir val="col"/>
        <c:grouping val="stacked"/>
        <c:varyColors val="0"/>
        <c:ser>
          <c:idx val="0"/>
          <c:order val="0"/>
          <c:spPr>
            <a:solidFill>
              <a:schemeClr val="accent1">
                <a:alpha val="70000"/>
              </a:schemeClr>
            </a:solidFill>
            <a:ln>
              <a:noFill/>
            </a:ln>
            <a:effectLst/>
          </c:spPr>
          <c:invertIfNegative val="0"/>
          <c:dPt>
            <c:idx val="12"/>
            <c:invertIfNegative val="0"/>
            <c:bubble3D val="0"/>
            <c:spPr>
              <a:solidFill>
                <a:schemeClr val="accent1">
                  <a:lumMod val="50000"/>
                </a:schemeClr>
              </a:solidFill>
              <a:ln>
                <a:noFill/>
              </a:ln>
              <a:effectLst/>
            </c:spPr>
            <c:extLst>
              <c:ext xmlns:c16="http://schemas.microsoft.com/office/drawing/2014/chart" uri="{C3380CC4-5D6E-409C-BE32-E72D297353CC}">
                <c16:uniqueId val="{00000001-AE88-4346-B5F7-519D686732EF}"/>
              </c:ext>
            </c:extLst>
          </c:dPt>
          <c:cat>
            <c:strRef>
              <c:f>Sheet15!$A$2:$A$14</c:f>
              <c:strCache>
                <c:ptCount val="13"/>
                <c:pt idx="0">
                  <c:v>susan_corner</c:v>
                </c:pt>
                <c:pt idx="1">
                  <c:v>susan_thin</c:v>
                </c:pt>
                <c:pt idx="2">
                  <c:v>susan_edges_1</c:v>
                </c:pt>
                <c:pt idx="3">
                  <c:v>susan_smoothing</c:v>
                </c:pt>
                <c:pt idx="4">
                  <c:v>fft</c:v>
                </c:pt>
                <c:pt idx="5">
                  <c:v>adpcm_encoding</c:v>
                </c:pt>
                <c:pt idx="6">
                  <c:v>adpcm_decoding</c:v>
                </c:pt>
                <c:pt idx="7">
                  <c:v>mad</c:v>
                </c:pt>
                <c:pt idx="8">
                  <c:v>gsm_1</c:v>
                </c:pt>
                <c:pt idx="9">
                  <c:v>susan_edges_2</c:v>
                </c:pt>
                <c:pt idx="10">
                  <c:v>jpeg_decode</c:v>
                </c:pt>
                <c:pt idx="11">
                  <c:v>gsm_2</c:v>
                </c:pt>
                <c:pt idx="12">
                  <c:v>Geomean</c:v>
                </c:pt>
              </c:strCache>
            </c:strRef>
          </c:cat>
          <c:val>
            <c:numRef>
              <c:f>Sheet15!$B$2:$B$14</c:f>
              <c:numCache>
                <c:formatCode>General</c:formatCode>
                <c:ptCount val="13"/>
                <c:pt idx="0">
                  <c:v>0.35636842105263156</c:v>
                </c:pt>
                <c:pt idx="1">
                  <c:v>0.39610280530824793</c:v>
                </c:pt>
                <c:pt idx="2">
                  <c:v>0.44070728425908129</c:v>
                </c:pt>
                <c:pt idx="3">
                  <c:v>0.49781659388646288</c:v>
                </c:pt>
                <c:pt idx="4">
                  <c:v>0.55172413793103448</c:v>
                </c:pt>
                <c:pt idx="5">
                  <c:v>0.5977011494252874</c:v>
                </c:pt>
                <c:pt idx="6">
                  <c:v>0.5977011494252874</c:v>
                </c:pt>
                <c:pt idx="7">
                  <c:v>0.59811405478221824</c:v>
                </c:pt>
                <c:pt idx="8">
                  <c:v>0.625</c:v>
                </c:pt>
                <c:pt idx="9">
                  <c:v>0.65736040609137059</c:v>
                </c:pt>
                <c:pt idx="10">
                  <c:v>0.73333333333333328</c:v>
                </c:pt>
                <c:pt idx="11">
                  <c:v>0.97687861271676302</c:v>
                </c:pt>
                <c:pt idx="12">
                  <c:v>0.5657208790764886</c:v>
                </c:pt>
              </c:numCache>
            </c:numRef>
          </c:val>
          <c:extLst>
            <c:ext xmlns:c16="http://schemas.microsoft.com/office/drawing/2014/chart" uri="{C3380CC4-5D6E-409C-BE32-E72D297353CC}">
              <c16:uniqueId val="{00000002-AE88-4346-B5F7-519D686732EF}"/>
            </c:ext>
          </c:extLst>
        </c:ser>
        <c:ser>
          <c:idx val="2"/>
          <c:order val="1"/>
          <c:spPr>
            <a:solidFill>
              <a:schemeClr val="accent3">
                <a:alpha val="70000"/>
              </a:schemeClr>
            </a:solidFill>
            <a:ln>
              <a:noFill/>
            </a:ln>
            <a:effectLst/>
          </c:spPr>
          <c:invertIfNegative val="0"/>
          <c:cat>
            <c:strRef>
              <c:f>Sheet15!$A$2:$A$14</c:f>
              <c:strCache>
                <c:ptCount val="13"/>
                <c:pt idx="0">
                  <c:v>susan_corner</c:v>
                </c:pt>
                <c:pt idx="1">
                  <c:v>susan_thin</c:v>
                </c:pt>
                <c:pt idx="2">
                  <c:v>susan_edges_1</c:v>
                </c:pt>
                <c:pt idx="3">
                  <c:v>susan_smoothing</c:v>
                </c:pt>
                <c:pt idx="4">
                  <c:v>fft</c:v>
                </c:pt>
                <c:pt idx="5">
                  <c:v>adpcm_encoding</c:v>
                </c:pt>
                <c:pt idx="6">
                  <c:v>adpcm_decoding</c:v>
                </c:pt>
                <c:pt idx="7">
                  <c:v>mad</c:v>
                </c:pt>
                <c:pt idx="8">
                  <c:v>gsm_1</c:v>
                </c:pt>
                <c:pt idx="9">
                  <c:v>susan_edges_2</c:v>
                </c:pt>
                <c:pt idx="10">
                  <c:v>jpeg_decode</c:v>
                </c:pt>
                <c:pt idx="11">
                  <c:v>gsm_2</c:v>
                </c:pt>
                <c:pt idx="12">
                  <c:v>Geomean</c:v>
                </c:pt>
              </c:strCache>
            </c:strRef>
          </c:cat>
          <c:val>
            <c:numRef>
              <c:f>Sheet15!$B$1</c:f>
              <c:numCache>
                <c:formatCode>General</c:formatCode>
                <c:ptCount val="1"/>
                <c:pt idx="0">
                  <c:v>0</c:v>
                </c:pt>
              </c:numCache>
            </c:numRef>
          </c:val>
          <c:extLst>
            <c:ext xmlns:c16="http://schemas.microsoft.com/office/drawing/2014/chart" uri="{C3380CC4-5D6E-409C-BE32-E72D297353CC}">
              <c16:uniqueId val="{00000003-AE88-4346-B5F7-519D686732EF}"/>
            </c:ext>
          </c:extLst>
        </c:ser>
        <c:ser>
          <c:idx val="3"/>
          <c:order val="2"/>
          <c:spPr>
            <a:solidFill>
              <a:schemeClr val="accent4">
                <a:alpha val="70000"/>
              </a:schemeClr>
            </a:solidFill>
            <a:ln>
              <a:noFill/>
            </a:ln>
            <a:effectLst/>
          </c:spPr>
          <c:invertIfNegative val="0"/>
          <c:cat>
            <c:strRef>
              <c:f>Sheet15!$A$2:$A$14</c:f>
              <c:strCache>
                <c:ptCount val="13"/>
                <c:pt idx="0">
                  <c:v>susan_corner</c:v>
                </c:pt>
                <c:pt idx="1">
                  <c:v>susan_thin</c:v>
                </c:pt>
                <c:pt idx="2">
                  <c:v>susan_edges_1</c:v>
                </c:pt>
                <c:pt idx="3">
                  <c:v>susan_smoothing</c:v>
                </c:pt>
                <c:pt idx="4">
                  <c:v>fft</c:v>
                </c:pt>
                <c:pt idx="5">
                  <c:v>adpcm_encoding</c:v>
                </c:pt>
                <c:pt idx="6">
                  <c:v>adpcm_decoding</c:v>
                </c:pt>
                <c:pt idx="7">
                  <c:v>mad</c:v>
                </c:pt>
                <c:pt idx="8">
                  <c:v>gsm_1</c:v>
                </c:pt>
                <c:pt idx="9">
                  <c:v>susan_edges_2</c:v>
                </c:pt>
                <c:pt idx="10">
                  <c:v>jpeg_decode</c:v>
                </c:pt>
                <c:pt idx="11">
                  <c:v>gsm_2</c:v>
                </c:pt>
                <c:pt idx="12">
                  <c:v>Geomean</c:v>
                </c:pt>
              </c:strCache>
            </c:strRef>
          </c:cat>
          <c:val>
            <c:numRef>
              <c:f>Sheet15!$C$1</c:f>
              <c:numCache>
                <c:formatCode>General</c:formatCode>
                <c:ptCount val="1"/>
                <c:pt idx="0">
                  <c:v>0</c:v>
                </c:pt>
              </c:numCache>
            </c:numRef>
          </c:val>
          <c:extLst>
            <c:ext xmlns:c16="http://schemas.microsoft.com/office/drawing/2014/chart" uri="{C3380CC4-5D6E-409C-BE32-E72D297353CC}">
              <c16:uniqueId val="{00000004-AE88-4346-B5F7-519D686732EF}"/>
            </c:ext>
          </c:extLst>
        </c:ser>
        <c:dLbls>
          <c:showLegendKey val="0"/>
          <c:showVal val="0"/>
          <c:showCatName val="0"/>
          <c:showSerName val="0"/>
          <c:showPercent val="0"/>
          <c:showBubbleSize val="0"/>
        </c:dLbls>
        <c:gapWidth val="150"/>
        <c:overlap val="100"/>
        <c:axId val="921782064"/>
        <c:axId val="915240400"/>
      </c:barChart>
      <c:catAx>
        <c:axId val="921782064"/>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915240400"/>
        <c:crosses val="autoZero"/>
        <c:auto val="1"/>
        <c:lblAlgn val="ctr"/>
        <c:lblOffset val="100"/>
        <c:noMultiLvlLbl val="0"/>
      </c:catAx>
      <c:valAx>
        <c:axId val="915240400"/>
        <c:scaling>
          <c:orientation val="minMax"/>
          <c:max val="1"/>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title>
          <c:tx>
            <c:rich>
              <a:bodyPr rot="-5400000" spcFirstLastPara="1" vertOverflow="ellipsis" vert="horz" wrap="square" anchor="ctr" anchorCtr="1"/>
              <a:lstStyle/>
              <a:p>
                <a:pPr>
                  <a:defRPr sz="1100" b="1" i="0" u="none" strike="noStrike" kern="1200" cap="none" baseline="0">
                    <a:solidFill>
                      <a:schemeClr val="tx1"/>
                    </a:solidFill>
                    <a:latin typeface="+mn-lt"/>
                    <a:ea typeface="+mn-ea"/>
                    <a:cs typeface="+mn-cs"/>
                  </a:defRPr>
                </a:pPr>
                <a:r>
                  <a:rPr lang="en-US" sz="1200" b="1" cap="none" dirty="0">
                    <a:solidFill>
                      <a:schemeClr val="tx1"/>
                    </a:solidFill>
                  </a:rPr>
                  <a:t>Total O</a:t>
                </a:r>
                <a:r>
                  <a:rPr lang="en-US" sz="1200" b="1" cap="none" baseline="0" dirty="0">
                    <a:solidFill>
                      <a:schemeClr val="tx1"/>
                    </a:solidFill>
                  </a:rPr>
                  <a:t>perations (Normalized </a:t>
                </a:r>
                <a:br>
                  <a:rPr lang="en-US" sz="1200" b="1" cap="none" baseline="0" dirty="0">
                    <a:solidFill>
                      <a:schemeClr val="tx1"/>
                    </a:solidFill>
                  </a:rPr>
                </a:br>
                <a:r>
                  <a:rPr lang="en-US" sz="1200" b="1" cap="none" baseline="0" dirty="0">
                    <a:solidFill>
                      <a:schemeClr val="tx1"/>
                    </a:solidFill>
                  </a:rPr>
                  <a:t>to Partial Predication)</a:t>
                </a:r>
              </a:p>
            </c:rich>
          </c:tx>
          <c:layout>
            <c:manualLayout>
              <c:xMode val="edge"/>
              <c:yMode val="edge"/>
              <c:x val="6.3593004769475362E-3"/>
              <c:y val="5.569618032645058E-2"/>
            </c:manualLayout>
          </c:layout>
          <c:overlay val="0"/>
          <c:spPr>
            <a:noFill/>
            <a:ln>
              <a:noFill/>
            </a:ln>
            <a:effectLst/>
          </c:spPr>
          <c:txPr>
            <a:bodyPr rot="-5400000" spcFirstLastPara="1" vertOverflow="ellipsis" vert="horz" wrap="square" anchor="ctr" anchorCtr="1"/>
            <a:lstStyle/>
            <a:p>
              <a:pPr>
                <a:defRPr sz="1100" b="1" i="0" u="none" strike="noStrike" kern="1200" cap="none"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921782064"/>
        <c:crosses val="autoZero"/>
        <c:crossBetween val="between"/>
        <c:majorUnit val="0.2"/>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24114837987394"/>
          <c:y val="5.5823358616356414E-2"/>
          <c:w val="0.77959683162911264"/>
          <c:h val="0.67062111176729589"/>
        </c:manualLayout>
      </c:layout>
      <c:barChart>
        <c:barDir val="col"/>
        <c:grouping val="cluster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[table1_revised.xlsx]Sheet13!$F$29:$F$31</c:f>
              <c:strCache>
                <c:ptCount val="3"/>
                <c:pt idx="0">
                  <c:v>4x4</c:v>
                </c:pt>
                <c:pt idx="1">
                  <c:v>8x8</c:v>
                </c:pt>
                <c:pt idx="2">
                  <c:v>16x16</c:v>
                </c:pt>
              </c:strCache>
            </c:strRef>
          </c:cat>
          <c:val>
            <c:numRef>
              <c:f>[table1_revised.xlsx]Sheet13!$G$29:$G$31</c:f>
              <c:numCache>
                <c:formatCode>General</c:formatCode>
                <c:ptCount val="3"/>
                <c:pt idx="0">
                  <c:v>0.57217263613201119</c:v>
                </c:pt>
                <c:pt idx="1">
                  <c:v>0.61953000000000003</c:v>
                </c:pt>
                <c:pt idx="2">
                  <c:v>0.58104999999999996</c:v>
                </c:pt>
              </c:numCache>
            </c:numRef>
          </c:val>
          <c:extLst>
            <c:ext xmlns:c16="http://schemas.microsoft.com/office/drawing/2014/chart" uri="{C3380CC4-5D6E-409C-BE32-E72D297353CC}">
              <c16:uniqueId val="{00000000-37D1-4050-BCE3-C5E023C6BD63}"/>
            </c:ext>
          </c:extLst>
        </c:ser>
        <c:dLbls>
          <c:dLblPos val="outEnd"/>
          <c:showLegendKey val="0"/>
          <c:showVal val="1"/>
          <c:showCatName val="0"/>
          <c:showSerName val="0"/>
          <c:showPercent val="0"/>
          <c:showBubbleSize val="0"/>
        </c:dLbls>
        <c:gapWidth val="444"/>
        <c:overlap val="-90"/>
        <c:axId val="922025472"/>
        <c:axId val="886482816"/>
      </c:barChart>
      <c:catAx>
        <c:axId val="922025472"/>
        <c:scaling>
          <c:orientation val="minMax"/>
        </c:scaling>
        <c:delete val="0"/>
        <c:axPos val="b"/>
        <c:title>
          <c:tx>
            <c:rich>
              <a:bodyPr rot="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r>
                  <a:rPr lang="en-US" sz="1600" cap="none" dirty="0">
                    <a:solidFill>
                      <a:schemeClr val="tx1"/>
                    </a:solidFill>
                  </a:rPr>
                  <a:t>CGRA Size</a:t>
                </a:r>
              </a:p>
            </c:rich>
          </c:tx>
          <c:layout>
            <c:manualLayout>
              <c:xMode val="edge"/>
              <c:yMode val="edge"/>
              <c:x val="0.50048559158860095"/>
              <c:y val="0.88533611627648079"/>
            </c:manualLayout>
          </c:layout>
          <c:overlay val="0"/>
          <c:spPr>
            <a:noFill/>
            <a:ln>
              <a:noFill/>
            </a:ln>
            <a:effectLst/>
          </c:spPr>
          <c:txPr>
            <a:bodyPr rot="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400" b="0" i="0" u="none" strike="noStrike" kern="1200" cap="all" spc="120" normalizeH="0" baseline="0">
                <a:solidFill>
                  <a:schemeClr val="tx1"/>
                </a:solidFill>
                <a:latin typeface="+mn-lt"/>
                <a:ea typeface="+mn-ea"/>
                <a:cs typeface="+mn-cs"/>
              </a:defRPr>
            </a:pPr>
            <a:endParaRPr lang="en-US"/>
          </a:p>
        </c:txPr>
        <c:crossAx val="886482816"/>
        <c:crosses val="autoZero"/>
        <c:auto val="1"/>
        <c:lblAlgn val="ctr"/>
        <c:lblOffset val="100"/>
        <c:noMultiLvlLbl val="0"/>
      </c:catAx>
      <c:valAx>
        <c:axId val="886482816"/>
        <c:scaling>
          <c:orientation val="minMax"/>
          <c:max val="1"/>
          <c:min val="0"/>
        </c:scaling>
        <c:delete val="0"/>
        <c:axPos val="l"/>
        <c:minorGridlines>
          <c:spPr>
            <a:ln>
              <a:solidFill>
                <a:schemeClr val="tx1">
                  <a:lumMod val="5000"/>
                  <a:lumOff val="95000"/>
                </a:schemeClr>
              </a:solidFill>
            </a:ln>
            <a:effectLst/>
          </c:spPr>
        </c:min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922025472"/>
        <c:crosses val="autoZero"/>
        <c:crossBetween val="between"/>
        <c:majorUnit val="0.5"/>
        <c:minorUnit val="0.1"/>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0.01441</cdr:x>
      <cdr:y>0.17179</cdr:y>
    </cdr:from>
    <cdr:to>
      <cdr:x>0.17087</cdr:x>
      <cdr:y>0.52405</cdr:y>
    </cdr:to>
    <cdr:sp macro="" textlink="">
      <cdr:nvSpPr>
        <cdr:cNvPr id="2" name="TextBox 1">
          <a:extLst xmlns:a="http://schemas.openxmlformats.org/drawingml/2006/main">
            <a:ext uri="{FF2B5EF4-FFF2-40B4-BE49-F238E27FC236}">
              <a16:creationId xmlns:a16="http://schemas.microsoft.com/office/drawing/2014/main" id="{083C3852-9AC9-4AC4-9979-ED551DEC53C4}"/>
            </a:ext>
          </a:extLst>
        </cdr:cNvPr>
        <cdr:cNvSpPr txBox="1"/>
      </cdr:nvSpPr>
      <cdr:spPr>
        <a:xfrm xmlns:a="http://schemas.openxmlformats.org/drawingml/2006/main">
          <a:off x="84221" y="44593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51CD1E-9300-41DC-A37A-4937316C0E1B}" type="datetimeFigureOut">
              <a:rPr lang="en-US" smtClean="0"/>
              <a:t>3/16/2018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F937E8-37B0-431A-9258-A33D6755D072}" type="slidenum">
              <a:rPr lang="en-US" smtClean="0"/>
              <a:t>‹#›</a:t>
            </a:fld>
            <a:endParaRPr lang="en-US"/>
          </a:p>
        </p:txBody>
      </p:sp>
    </p:spTree>
    <p:extLst>
      <p:ext uri="{BB962C8B-B14F-4D97-AF65-F5344CB8AC3E}">
        <p14:creationId xmlns:p14="http://schemas.microsoft.com/office/powerpoint/2010/main" val="1979412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F08C0-1787-46AE-829B-5F4B6EB439E8}" type="datetimeFigureOut">
              <a:rPr lang="en-US" smtClean="0"/>
              <a:t>3/16/2018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BD932-4BD1-4C53-820D-24D32831AB97}" type="slidenum">
              <a:rPr lang="en-US" smtClean="0"/>
              <a:t>‹#›</a:t>
            </a:fld>
            <a:endParaRPr lang="en-US"/>
          </a:p>
        </p:txBody>
      </p:sp>
    </p:spTree>
    <p:extLst>
      <p:ext uri="{BB962C8B-B14F-4D97-AF65-F5344CB8AC3E}">
        <p14:creationId xmlns:p14="http://schemas.microsoft.com/office/powerpoint/2010/main" val="95235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BD932-4BD1-4C53-820D-24D32831AB97}" type="slidenum">
              <a:rPr lang="en-US" smtClean="0"/>
              <a:t>4</a:t>
            </a:fld>
            <a:endParaRPr lang="en-US"/>
          </a:p>
        </p:txBody>
      </p:sp>
    </p:spTree>
    <p:extLst>
      <p:ext uri="{BB962C8B-B14F-4D97-AF65-F5344CB8AC3E}">
        <p14:creationId xmlns:p14="http://schemas.microsoft.com/office/powerpoint/2010/main" val="22846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BD932-4BD1-4C53-820D-24D32831AB97}" type="slidenum">
              <a:rPr lang="en-US" smtClean="0"/>
              <a:t>5</a:t>
            </a:fld>
            <a:endParaRPr lang="en-US"/>
          </a:p>
        </p:txBody>
      </p:sp>
    </p:spTree>
    <p:extLst>
      <p:ext uri="{BB962C8B-B14F-4D97-AF65-F5344CB8AC3E}">
        <p14:creationId xmlns:p14="http://schemas.microsoft.com/office/powerpoint/2010/main" val="1474660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BD932-4BD1-4C53-820D-24D32831AB97}" type="slidenum">
              <a:rPr lang="en-US" smtClean="0"/>
              <a:t>6</a:t>
            </a:fld>
            <a:endParaRPr lang="en-US"/>
          </a:p>
        </p:txBody>
      </p:sp>
    </p:spTree>
    <p:extLst>
      <p:ext uri="{BB962C8B-B14F-4D97-AF65-F5344CB8AC3E}">
        <p14:creationId xmlns:p14="http://schemas.microsoft.com/office/powerpoint/2010/main" val="3637938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BD932-4BD1-4C53-820D-24D32831AB97}" type="slidenum">
              <a:rPr lang="en-US" smtClean="0"/>
              <a:t>15</a:t>
            </a:fld>
            <a:endParaRPr lang="en-US"/>
          </a:p>
        </p:txBody>
      </p:sp>
    </p:spTree>
    <p:extLst>
      <p:ext uri="{BB962C8B-B14F-4D97-AF65-F5344CB8AC3E}">
        <p14:creationId xmlns:p14="http://schemas.microsoft.com/office/powerpoint/2010/main" val="2761447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BD932-4BD1-4C53-820D-24D32831AB97}" type="slidenum">
              <a:rPr lang="en-US" smtClean="0"/>
              <a:t>16</a:t>
            </a:fld>
            <a:endParaRPr lang="en-US"/>
          </a:p>
        </p:txBody>
      </p:sp>
    </p:spTree>
    <p:extLst>
      <p:ext uri="{BB962C8B-B14F-4D97-AF65-F5344CB8AC3E}">
        <p14:creationId xmlns:p14="http://schemas.microsoft.com/office/powerpoint/2010/main" val="16350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4505933"/>
            <a:ext cx="9144000" cy="430502"/>
          </a:xfrm>
          <a:prstGeom prst="rect">
            <a:avLst/>
          </a:prstGeom>
        </p:spPr>
        <p:txBody>
          <a:bodyPr>
            <a:normAutofit/>
          </a:bodyPr>
          <a:lstStyle>
            <a:lvl1pPr marL="0" indent="0" algn="ctr">
              <a:buNone/>
              <a:defRPr sz="2000" b="1">
                <a:solidFill>
                  <a:srgbClr val="FF0000"/>
                </a:solidFill>
                <a:latin typeface="+mn-lt"/>
              </a:defRPr>
            </a:lvl1pPr>
          </a:lstStyle>
          <a:p>
            <a:pPr lvl="0"/>
            <a:r>
              <a:rPr lang="en-US" noProof="0" dirty="0"/>
              <a:t>Logos are allowed on this page only!</a:t>
            </a:r>
          </a:p>
        </p:txBody>
      </p:sp>
      <p:sp>
        <p:nvSpPr>
          <p:cNvPr id="15" name="Text Placeholder 14"/>
          <p:cNvSpPr>
            <a:spLocks noGrp="1"/>
          </p:cNvSpPr>
          <p:nvPr>
            <p:ph type="body" sz="quarter" idx="12" hasCustomPrompt="1"/>
          </p:nvPr>
        </p:nvSpPr>
        <p:spPr>
          <a:xfrm>
            <a:off x="1" y="3181592"/>
            <a:ext cx="9144000" cy="1192627"/>
          </a:xfrm>
          <a:prstGeom prst="rect">
            <a:avLst/>
          </a:prstGeom>
        </p:spPr>
        <p:txBody>
          <a:bodyPr>
            <a:normAutofit/>
          </a:bodyPr>
          <a:lstStyle>
            <a:lvl1pPr marL="0" indent="0" algn="ctr">
              <a:buNone/>
              <a:defRPr sz="2000" b="1" baseline="0">
                <a:latin typeface="+mn-lt"/>
              </a:defRPr>
            </a:lvl1pPr>
          </a:lstStyle>
          <a:p>
            <a:pPr lvl="0"/>
            <a:r>
              <a:rPr lang="en-US" noProof="0" dirty="0"/>
              <a:t>Name(s) and Affiliation(s)</a:t>
            </a:r>
          </a:p>
        </p:txBody>
      </p:sp>
      <p:sp>
        <p:nvSpPr>
          <p:cNvPr id="17" name="Title 16"/>
          <p:cNvSpPr>
            <a:spLocks noGrp="1"/>
          </p:cNvSpPr>
          <p:nvPr>
            <p:ph type="title" hasCustomPrompt="1"/>
          </p:nvPr>
        </p:nvSpPr>
        <p:spPr>
          <a:xfrm>
            <a:off x="1" y="1784483"/>
            <a:ext cx="9143999" cy="1344031"/>
          </a:xfrm>
          <a:prstGeom prst="rect">
            <a:avLst/>
          </a:prstGeom>
        </p:spPr>
        <p:txBody>
          <a:bodyPr>
            <a:normAutofit/>
          </a:bodyPr>
          <a:lstStyle>
            <a:lvl1pPr algn="ctr">
              <a:defRPr sz="4000" b="1" baseline="0">
                <a:solidFill>
                  <a:schemeClr val="tx1"/>
                </a:solidFill>
                <a:latin typeface="+mn-lt"/>
              </a:defRPr>
            </a:lvl1pPr>
          </a:lstStyle>
          <a:p>
            <a:pPr lvl="0"/>
            <a:r>
              <a:rPr lang="en-US" noProof="0" dirty="0"/>
              <a:t>Presentation Title</a:t>
            </a:r>
          </a:p>
        </p:txBody>
      </p:sp>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6727644" cy="1384852"/>
          </a:xfrm>
          <a:prstGeom prst="rect">
            <a:avLst/>
          </a:prstGeom>
        </p:spPr>
      </p:pic>
    </p:spTree>
    <p:extLst>
      <p:ext uri="{BB962C8B-B14F-4D97-AF65-F5344CB8AC3E}">
        <p14:creationId xmlns:p14="http://schemas.microsoft.com/office/powerpoint/2010/main" val="365511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6499" y="1016813"/>
            <a:ext cx="8471002" cy="3615910"/>
          </a:xfrm>
          <a:prstGeom prst="rect">
            <a:avLst/>
          </a:prstGeom>
        </p:spPr>
        <p:txBody>
          <a:bodyPr wrap="square">
            <a:normAutofit/>
          </a:bodyPr>
          <a:lstStyle>
            <a:lvl1pPr>
              <a:defRPr sz="2400" b="1"/>
            </a:lvl1pPr>
            <a:lvl2pPr>
              <a:defRPr sz="2000" b="1"/>
            </a:lvl2pPr>
            <a:lvl3pPr>
              <a:defRPr sz="2000" b="1"/>
            </a:lvl3pPr>
            <a:lvl4pPr>
              <a:defRPr sz="2000" b="1"/>
            </a:lvl4pPr>
            <a:lvl5pPr>
              <a:defRPr sz="2000" b="1"/>
            </a:lvl5pPr>
            <a:lvl6pPr marL="18859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2000" b="1"/>
            </a:lvl6pPr>
            <a:lvl7pPr>
              <a:defRPr sz="2000" b="1"/>
            </a:lvl7pPr>
            <a:lvl8pPr>
              <a:defRPr sz="2000" b="1"/>
            </a:lvl8pPr>
            <a:lvl9pPr>
              <a:defRPr sz="2000" b="1"/>
            </a:lvl9pPr>
          </a:lstStyle>
          <a:p>
            <a:pPr lvl="0"/>
            <a:r>
              <a:rPr lang="en-US" noProof="0" dirty="0"/>
              <a:t>First Level Content</a:t>
            </a:r>
          </a:p>
          <a:p>
            <a:pPr lvl="1"/>
            <a:r>
              <a:rPr lang="en-US" noProof="0" dirty="0"/>
              <a:t>Second Level Content</a:t>
            </a:r>
          </a:p>
          <a:p>
            <a:pPr lvl="2"/>
            <a:r>
              <a:rPr lang="en-US" noProof="0" dirty="0"/>
              <a:t>Third Level Content</a:t>
            </a:r>
          </a:p>
          <a:p>
            <a:pPr lvl="3"/>
            <a:r>
              <a:rPr lang="en-US" noProof="0" dirty="0"/>
              <a:t>Fourth Level Content</a:t>
            </a:r>
          </a:p>
          <a:p>
            <a:pPr lvl="4"/>
            <a:r>
              <a:rPr lang="en-US" noProof="0" dirty="0"/>
              <a:t>Fifth Level Content</a:t>
            </a:r>
          </a:p>
          <a:p>
            <a:pPr marL="1885950" marR="0" lvl="5"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en-US" noProof="0" dirty="0"/>
              <a:t>Sixth Level Content</a:t>
            </a:r>
          </a:p>
          <a:p>
            <a:pPr lvl="6"/>
            <a:r>
              <a:rPr lang="en-US" noProof="0" dirty="0"/>
              <a:t>Seventh Level Content</a:t>
            </a:r>
          </a:p>
          <a:p>
            <a:pPr lvl="7"/>
            <a:r>
              <a:rPr lang="en-US" noProof="0" dirty="0"/>
              <a:t>Eight Level Content</a:t>
            </a:r>
          </a:p>
          <a:p>
            <a:pPr lvl="8"/>
            <a:r>
              <a:rPr lang="en-US" noProof="0" dirty="0"/>
              <a:t>Ninth Level Content</a:t>
            </a:r>
          </a:p>
        </p:txBody>
      </p:sp>
      <p:sp>
        <p:nvSpPr>
          <p:cNvPr id="25" name="Title 24"/>
          <p:cNvSpPr>
            <a:spLocks noGrp="1"/>
          </p:cNvSpPr>
          <p:nvPr>
            <p:ph type="title" hasCustomPrompt="1"/>
          </p:nvPr>
        </p:nvSpPr>
        <p:spPr>
          <a:xfrm>
            <a:off x="136187" y="95094"/>
            <a:ext cx="8871626" cy="577902"/>
          </a:xfrm>
          <a:prstGeom prst="rect">
            <a:avLst/>
          </a:prstGeom>
        </p:spPr>
        <p:txBody>
          <a:bodyPr wrap="none" anchor="ctr" anchorCtr="0">
            <a:noAutofit/>
          </a:bodyPr>
          <a:lstStyle>
            <a:lvl1pPr>
              <a:defRPr b="1"/>
            </a:lvl1pPr>
          </a:lstStyle>
          <a:p>
            <a:r>
              <a:rPr lang="en-US" noProof="0" dirty="0"/>
              <a:t>Slide Title</a:t>
            </a:r>
          </a:p>
        </p:txBody>
      </p:sp>
      <p:sp>
        <p:nvSpPr>
          <p:cNvPr id="32" name="Date Placeholder 31"/>
          <p:cNvSpPr>
            <a:spLocks noGrp="1"/>
          </p:cNvSpPr>
          <p:nvPr>
            <p:ph type="dt" sz="half" idx="10"/>
          </p:nvPr>
        </p:nvSpPr>
        <p:spPr>
          <a:xfrm>
            <a:off x="336499" y="4767263"/>
            <a:ext cx="2349551" cy="273844"/>
          </a:xfrm>
          <a:prstGeom prst="rect">
            <a:avLst/>
          </a:prstGeom>
        </p:spPr>
        <p:txBody>
          <a:bodyPr anchor="b"/>
          <a:lstStyle>
            <a:lvl1pPr>
              <a:defRPr sz="1200"/>
            </a:lvl1pPr>
          </a:lstStyle>
          <a:p>
            <a:fld id="{9DF57747-1F4D-475A-A6DF-DE7223AC0A15}" type="datetime3">
              <a:rPr lang="en-US" noProof="1" smtClean="0"/>
              <a:t>16 March 2018</a:t>
            </a:fld>
            <a:endParaRPr lang="en-US" noProof="1"/>
          </a:p>
        </p:txBody>
      </p:sp>
      <p:sp>
        <p:nvSpPr>
          <p:cNvPr id="33" name="Footer Placeholder 32"/>
          <p:cNvSpPr>
            <a:spLocks noGrp="1"/>
          </p:cNvSpPr>
          <p:nvPr>
            <p:ph type="ftr" sz="quarter" idx="11"/>
          </p:nvPr>
        </p:nvSpPr>
        <p:spPr>
          <a:xfrm>
            <a:off x="3028950" y="4767263"/>
            <a:ext cx="3086100" cy="273844"/>
          </a:xfrm>
          <a:prstGeom prst="rect">
            <a:avLst/>
          </a:prstGeom>
        </p:spPr>
        <p:txBody>
          <a:bodyPr anchor="b"/>
          <a:lstStyle>
            <a:lvl1pPr algn="ctr">
              <a:defRPr sz="1200"/>
            </a:lvl1pPr>
          </a:lstStyle>
          <a:p>
            <a:r>
              <a:rPr lang="en-US" noProof="1"/>
              <a:t>Mahesh Balasubramanian / Arizona State University</a:t>
            </a:r>
          </a:p>
        </p:txBody>
      </p:sp>
      <p:sp>
        <p:nvSpPr>
          <p:cNvPr id="34" name="Slide Number Placeholder 33"/>
          <p:cNvSpPr>
            <a:spLocks noGrp="1"/>
          </p:cNvSpPr>
          <p:nvPr>
            <p:ph type="sldNum" sz="quarter" idx="12"/>
          </p:nvPr>
        </p:nvSpPr>
        <p:spPr>
          <a:xfrm>
            <a:off x="6457949" y="4767263"/>
            <a:ext cx="2349551" cy="273844"/>
          </a:xfrm>
          <a:prstGeom prst="rect">
            <a:avLst/>
          </a:prstGeom>
        </p:spPr>
        <p:txBody>
          <a:bodyPr anchor="b"/>
          <a:lstStyle>
            <a:lvl1pPr algn="r">
              <a:defRPr sz="1200"/>
            </a:lvl1pPr>
          </a:lstStyle>
          <a:p>
            <a:fld id="{22DECF6A-13F7-418C-BBFC-95033FFCD5F1}" type="slidenum">
              <a:rPr lang="en-US" noProof="1" smtClean="0"/>
              <a:pPr/>
              <a:t>‹#›</a:t>
            </a:fld>
            <a:endParaRPr lang="en-US" noProof="1"/>
          </a:p>
        </p:txBody>
      </p:sp>
    </p:spTree>
    <p:extLst>
      <p:ext uri="{BB962C8B-B14F-4D97-AF65-F5344CB8AC3E}">
        <p14:creationId xmlns:p14="http://schemas.microsoft.com/office/powerpoint/2010/main" val="340194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5" name="Date Placeholder 14"/>
          <p:cNvSpPr>
            <a:spLocks noGrp="1"/>
          </p:cNvSpPr>
          <p:nvPr>
            <p:ph type="dt" sz="half" idx="10"/>
          </p:nvPr>
        </p:nvSpPr>
        <p:spPr>
          <a:xfrm>
            <a:off x="336499" y="4767263"/>
            <a:ext cx="2349551" cy="273844"/>
          </a:xfrm>
          <a:prstGeom prst="rect">
            <a:avLst/>
          </a:prstGeom>
        </p:spPr>
        <p:txBody>
          <a:bodyPr anchor="b"/>
          <a:lstStyle>
            <a:lvl1pPr>
              <a:defRPr sz="1200"/>
            </a:lvl1pPr>
          </a:lstStyle>
          <a:p>
            <a:fld id="{F2FEC2F1-42D8-4581-A724-61D2C16FBC8F}" type="datetime3">
              <a:rPr lang="en-US" noProof="1" smtClean="0"/>
              <a:t>16 March 2018</a:t>
            </a:fld>
            <a:endParaRPr lang="en-US" noProof="1"/>
          </a:p>
        </p:txBody>
      </p:sp>
      <p:sp>
        <p:nvSpPr>
          <p:cNvPr id="16" name="Footer Placeholder 15"/>
          <p:cNvSpPr>
            <a:spLocks noGrp="1"/>
          </p:cNvSpPr>
          <p:nvPr>
            <p:ph type="ftr" sz="quarter" idx="11"/>
          </p:nvPr>
        </p:nvSpPr>
        <p:spPr>
          <a:xfrm>
            <a:off x="3028950" y="4767263"/>
            <a:ext cx="3086100" cy="273844"/>
          </a:xfrm>
          <a:prstGeom prst="rect">
            <a:avLst/>
          </a:prstGeom>
        </p:spPr>
        <p:txBody>
          <a:bodyPr anchor="b"/>
          <a:lstStyle>
            <a:lvl1pPr algn="ctr">
              <a:defRPr sz="1200"/>
            </a:lvl1pPr>
          </a:lstStyle>
          <a:p>
            <a:r>
              <a:rPr lang="en-US" noProof="1"/>
              <a:t>Mahesh Balasubramanian / Arizona State University</a:t>
            </a:r>
          </a:p>
        </p:txBody>
      </p:sp>
      <p:sp>
        <p:nvSpPr>
          <p:cNvPr id="17" name="Slide Number Placeholder 16"/>
          <p:cNvSpPr>
            <a:spLocks noGrp="1"/>
          </p:cNvSpPr>
          <p:nvPr>
            <p:ph type="sldNum" sz="quarter" idx="12"/>
          </p:nvPr>
        </p:nvSpPr>
        <p:spPr>
          <a:xfrm>
            <a:off x="6457949" y="4767263"/>
            <a:ext cx="2349551" cy="273844"/>
          </a:xfrm>
          <a:prstGeom prst="rect">
            <a:avLst/>
          </a:prstGeom>
        </p:spPr>
        <p:txBody>
          <a:bodyPr anchor="b"/>
          <a:lstStyle>
            <a:lvl1pPr algn="r">
              <a:defRPr sz="1200"/>
            </a:lvl1pPr>
          </a:lstStyle>
          <a:p>
            <a:fld id="{22DECF6A-13F7-418C-BBFC-95033FFCD5F1}" type="slidenum">
              <a:rPr lang="en-US" noProof="1" smtClean="0"/>
              <a:pPr/>
              <a:t>‹#›</a:t>
            </a:fld>
            <a:endParaRPr lang="en-US" noProof="1"/>
          </a:p>
        </p:txBody>
      </p:sp>
      <p:sp>
        <p:nvSpPr>
          <p:cNvPr id="2" name="Title 1"/>
          <p:cNvSpPr>
            <a:spLocks noGrp="1"/>
          </p:cNvSpPr>
          <p:nvPr>
            <p:ph type="title" hasCustomPrompt="1"/>
          </p:nvPr>
        </p:nvSpPr>
        <p:spPr>
          <a:xfrm>
            <a:off x="136187" y="95094"/>
            <a:ext cx="8871626" cy="577902"/>
          </a:xfrm>
          <a:prstGeom prst="rect">
            <a:avLst/>
          </a:prstGeom>
        </p:spPr>
        <p:txBody>
          <a:bodyPr wrap="none">
            <a:noAutofit/>
          </a:bodyPr>
          <a:lstStyle>
            <a:lvl1pPr>
              <a:defRPr/>
            </a:lvl1pPr>
          </a:lstStyle>
          <a:p>
            <a:r>
              <a:rPr lang="en-US" dirty="0"/>
              <a:t>Slide Title</a:t>
            </a:r>
          </a:p>
        </p:txBody>
      </p:sp>
    </p:spTree>
    <p:extLst>
      <p:ext uri="{BB962C8B-B14F-4D97-AF65-F5344CB8AC3E}">
        <p14:creationId xmlns:p14="http://schemas.microsoft.com/office/powerpoint/2010/main" val="3131526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9144000" cy="731520"/>
          </a:xfrm>
          <a:prstGeom prst="rect">
            <a:avLst/>
          </a:prstGeom>
          <a:solidFill>
            <a:srgbClr val="25507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lang="en-US" noProof="0" dirty="0"/>
          </a:p>
        </p:txBody>
      </p:sp>
    </p:spTree>
    <p:extLst>
      <p:ext uri="{BB962C8B-B14F-4D97-AF65-F5344CB8AC3E}">
        <p14:creationId xmlns:p14="http://schemas.microsoft.com/office/powerpoint/2010/main" val="3812470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Lst>
  <p:hf hdr="0" ftr="0"/>
  <p:txStyles>
    <p:titleStyle>
      <a:lvl1pPr algn="l" defTabSz="685800" rtl="0" eaLnBrk="1" latinLnBrk="0" hangingPunct="1">
        <a:lnSpc>
          <a:spcPct val="90000"/>
        </a:lnSpc>
        <a:spcBef>
          <a:spcPct val="0"/>
        </a:spcBef>
        <a:buNone/>
        <a:defRPr sz="3600" b="1" kern="1200">
          <a:solidFill>
            <a:schemeClr val="bg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2"/>
          </p:nvPr>
        </p:nvSpPr>
        <p:spPr/>
        <p:txBody>
          <a:bodyPr/>
          <a:lstStyle/>
          <a:p>
            <a:r>
              <a:rPr lang="en-US" dirty="0"/>
              <a:t>Mahesh Balasubramanian</a:t>
            </a:r>
            <a:r>
              <a:rPr lang="en-US" baseline="30000" dirty="0"/>
              <a:t>1</a:t>
            </a:r>
            <a:r>
              <a:rPr lang="en-US" dirty="0"/>
              <a:t>, Shail Dave</a:t>
            </a:r>
            <a:r>
              <a:rPr lang="en-US" baseline="30000" dirty="0"/>
              <a:t>1</a:t>
            </a:r>
            <a:r>
              <a:rPr lang="en-US" dirty="0"/>
              <a:t>, Aviral Shrivastava</a:t>
            </a:r>
            <a:r>
              <a:rPr lang="en-US" baseline="30000" dirty="0"/>
              <a:t>1</a:t>
            </a:r>
            <a:r>
              <a:rPr lang="en-US" dirty="0"/>
              <a:t> and Reiley Jeyapaul</a:t>
            </a:r>
            <a:r>
              <a:rPr lang="en-US" baseline="30000" dirty="0"/>
              <a:t>2</a:t>
            </a:r>
          </a:p>
          <a:p>
            <a:r>
              <a:rPr lang="en-US" dirty="0"/>
              <a:t>1. Arizona State University, Tempe, USA</a:t>
            </a:r>
          </a:p>
          <a:p>
            <a:r>
              <a:rPr lang="en-US" dirty="0"/>
              <a:t>2. ARM, Cambridge, GB</a:t>
            </a:r>
          </a:p>
          <a:p>
            <a:endParaRPr lang="en-US" dirty="0"/>
          </a:p>
        </p:txBody>
      </p:sp>
      <p:sp>
        <p:nvSpPr>
          <p:cNvPr id="7" name="Title 6"/>
          <p:cNvSpPr>
            <a:spLocks noGrp="1"/>
          </p:cNvSpPr>
          <p:nvPr>
            <p:ph type="title"/>
          </p:nvPr>
        </p:nvSpPr>
        <p:spPr>
          <a:xfrm>
            <a:off x="1" y="1784483"/>
            <a:ext cx="9143999" cy="1344031"/>
          </a:xfrm>
        </p:spPr>
        <p:txBody>
          <a:bodyPr/>
          <a:lstStyle/>
          <a:p>
            <a:r>
              <a:rPr lang="en-US" dirty="0"/>
              <a:t>LASER: A Hardware/Software Approach to Accelerate Complicated Loops on CGRAs </a:t>
            </a:r>
          </a:p>
        </p:txBody>
      </p:sp>
      <p:pic>
        <p:nvPicPr>
          <p:cNvPr id="4" name="Picture 8">
            <a:extLst>
              <a:ext uri="{FF2B5EF4-FFF2-40B4-BE49-F238E27FC236}">
                <a16:creationId xmlns:a16="http://schemas.microsoft.com/office/drawing/2014/main" id="{E28087D5-868E-4221-870E-749CDB3B255D}"/>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9146" y="4261500"/>
            <a:ext cx="1202531"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a:extLst>
              <a:ext uri="{FF2B5EF4-FFF2-40B4-BE49-F238E27FC236}">
                <a16:creationId xmlns:a16="http://schemas.microsoft.com/office/drawing/2014/main" id="{1938074C-ED6B-443E-9E74-080549BCDC4B}"/>
              </a:ext>
            </a:extLst>
          </p:cNvPr>
          <p:cNvPicPr>
            <a:picLocks noChangeAspect="1"/>
          </p:cNvPicPr>
          <p:nvPr/>
        </p:nvPicPr>
        <p:blipFill>
          <a:blip r:embed="rId3"/>
          <a:stretch>
            <a:fillRect/>
          </a:stretch>
        </p:blipFill>
        <p:spPr>
          <a:xfrm>
            <a:off x="7415954" y="3987170"/>
            <a:ext cx="2054530" cy="1572904"/>
          </a:xfrm>
          <a:prstGeom prst="rect">
            <a:avLst/>
          </a:prstGeom>
        </p:spPr>
      </p:pic>
    </p:spTree>
    <p:extLst>
      <p:ext uri="{BB962C8B-B14F-4D97-AF65-F5344CB8AC3E}">
        <p14:creationId xmlns:p14="http://schemas.microsoft.com/office/powerpoint/2010/main" val="3481403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New semantics of </a:t>
            </a:r>
            <a:r>
              <a:rPr lang="en-US" dirty="0" err="1"/>
              <a:t>cmp</a:t>
            </a:r>
            <a:endParaRPr lang="en-US" dirty="0"/>
          </a:p>
        </p:txBody>
      </p:sp>
      <p:sp>
        <p:nvSpPr>
          <p:cNvPr id="4" name="Date Placeholder 3"/>
          <p:cNvSpPr>
            <a:spLocks noGrp="1"/>
          </p:cNvSpPr>
          <p:nvPr>
            <p:ph type="dt" sz="half" idx="10"/>
          </p:nvPr>
        </p:nvSpPr>
        <p:spPr/>
        <p:txBody>
          <a:bodyPr/>
          <a:lstStyle/>
          <a:p>
            <a:fld id="{931FF884-D4F7-4080-B4C0-BF61CAF5C090}" type="datetime3">
              <a:rPr lang="en-US" noProof="1" smtClean="0"/>
              <a:t>16 March 2018</a:t>
            </a:fld>
            <a:endParaRPr lang="en-US" noProof="1"/>
          </a:p>
        </p:txBody>
      </p:sp>
      <p:sp>
        <p:nvSpPr>
          <p:cNvPr id="146" name="TextBox 11">
            <a:extLst>
              <a:ext uri="{FF2B5EF4-FFF2-40B4-BE49-F238E27FC236}">
                <a16:creationId xmlns:a16="http://schemas.microsoft.com/office/drawing/2014/main" id="{05EB51A9-59FF-9C44-AED8-FB140B6236ED}"/>
              </a:ext>
            </a:extLst>
          </p:cNvPr>
          <p:cNvSpPr txBox="1"/>
          <p:nvPr/>
        </p:nvSpPr>
        <p:spPr>
          <a:xfrm>
            <a:off x="4379085" y="3361434"/>
            <a:ext cx="63350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b="1" dirty="0">
                <a:solidFill>
                  <a:prstClr val="black"/>
                </a:solidFill>
                <a:latin typeface="Calibri" panose="020F0502020204030204"/>
              </a:rPr>
              <a:t>k = 1</a:t>
            </a:r>
          </a:p>
        </p:txBody>
      </p:sp>
      <p:sp>
        <p:nvSpPr>
          <p:cNvPr id="147" name="TextBox 12">
            <a:extLst>
              <a:ext uri="{FF2B5EF4-FFF2-40B4-BE49-F238E27FC236}">
                <a16:creationId xmlns:a16="http://schemas.microsoft.com/office/drawing/2014/main" id="{CDA65F9B-9296-424B-9538-5BA8B65C3B30}"/>
              </a:ext>
            </a:extLst>
          </p:cNvPr>
          <p:cNvSpPr txBox="1"/>
          <p:nvPr/>
        </p:nvSpPr>
        <p:spPr>
          <a:xfrm>
            <a:off x="4904483" y="2156214"/>
            <a:ext cx="3086614"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b="1" dirty="0">
                <a:solidFill>
                  <a:prstClr val="black"/>
                </a:solidFill>
                <a:latin typeface="Calibri" panose="020F0502020204030204"/>
              </a:rPr>
              <a:t>Instruction Memory Layout</a:t>
            </a:r>
          </a:p>
        </p:txBody>
      </p:sp>
      <p:graphicFrame>
        <p:nvGraphicFramePr>
          <p:cNvPr id="150" name="Table 149">
            <a:extLst>
              <a:ext uri="{FF2B5EF4-FFF2-40B4-BE49-F238E27FC236}">
                <a16:creationId xmlns:a16="http://schemas.microsoft.com/office/drawing/2014/main" id="{2733D4C1-1233-4AC6-9419-896D0F711FA4}"/>
              </a:ext>
            </a:extLst>
          </p:cNvPr>
          <p:cNvGraphicFramePr>
            <a:graphicFrameLocks noGrp="1"/>
          </p:cNvGraphicFramePr>
          <p:nvPr>
            <p:extLst>
              <p:ext uri="{D42A27DB-BD31-4B8C-83A1-F6EECF244321}">
                <p14:modId xmlns:p14="http://schemas.microsoft.com/office/powerpoint/2010/main" val="2552747983"/>
              </p:ext>
            </p:extLst>
          </p:nvPr>
        </p:nvGraphicFramePr>
        <p:xfrm>
          <a:off x="4977793" y="2689056"/>
          <a:ext cx="2939994" cy="1714088"/>
        </p:xfrm>
        <a:graphic>
          <a:graphicData uri="http://schemas.openxmlformats.org/drawingml/2006/table">
            <a:tbl>
              <a:tblPr firstRow="1" bandRow="1">
                <a:tableStyleId>{5940675A-B579-460E-94D1-54222C63F5DA}</a:tableStyleId>
              </a:tblPr>
              <a:tblGrid>
                <a:gridCol w="352461">
                  <a:extLst>
                    <a:ext uri="{9D8B030D-6E8A-4147-A177-3AD203B41FA5}">
                      <a16:colId xmlns:a16="http://schemas.microsoft.com/office/drawing/2014/main" val="4250397216"/>
                    </a:ext>
                  </a:extLst>
                </a:gridCol>
                <a:gridCol w="622678">
                  <a:extLst>
                    <a:ext uri="{9D8B030D-6E8A-4147-A177-3AD203B41FA5}">
                      <a16:colId xmlns:a16="http://schemas.microsoft.com/office/drawing/2014/main" val="159037035"/>
                    </a:ext>
                  </a:extLst>
                </a:gridCol>
                <a:gridCol w="622678">
                  <a:extLst>
                    <a:ext uri="{9D8B030D-6E8A-4147-A177-3AD203B41FA5}">
                      <a16:colId xmlns:a16="http://schemas.microsoft.com/office/drawing/2014/main" val="1421108752"/>
                    </a:ext>
                  </a:extLst>
                </a:gridCol>
                <a:gridCol w="622678">
                  <a:extLst>
                    <a:ext uri="{9D8B030D-6E8A-4147-A177-3AD203B41FA5}">
                      <a16:colId xmlns:a16="http://schemas.microsoft.com/office/drawing/2014/main" val="2565676128"/>
                    </a:ext>
                  </a:extLst>
                </a:gridCol>
                <a:gridCol w="719499">
                  <a:extLst>
                    <a:ext uri="{9D8B030D-6E8A-4147-A177-3AD203B41FA5}">
                      <a16:colId xmlns:a16="http://schemas.microsoft.com/office/drawing/2014/main" val="2414897338"/>
                    </a:ext>
                  </a:extLst>
                </a:gridCol>
              </a:tblGrid>
              <a:tr h="428522">
                <a:tc>
                  <a:txBody>
                    <a:bodyPr/>
                    <a:lstStyle/>
                    <a:p>
                      <a:pPr algn="ctr"/>
                      <a:endParaRPr lang="en-US" sz="2000" dirty="0"/>
                    </a:p>
                  </a:txBody>
                  <a:tcPr marL="121920" marR="121920" marT="60960" marB="60960"/>
                </a:tc>
                <a:tc>
                  <a:txBody>
                    <a:bodyPr/>
                    <a:lstStyle/>
                    <a:p>
                      <a:pPr algn="ctr"/>
                      <a:r>
                        <a:rPr lang="en-US" sz="1800" dirty="0"/>
                        <a:t>PE1</a:t>
                      </a:r>
                    </a:p>
                  </a:txBody>
                  <a:tcPr marL="121920" marR="121920" marT="60960" marB="60960"/>
                </a:tc>
                <a:tc>
                  <a:txBody>
                    <a:bodyPr/>
                    <a:lstStyle/>
                    <a:p>
                      <a:pPr algn="ctr"/>
                      <a:r>
                        <a:rPr lang="en-US" sz="1800" dirty="0"/>
                        <a:t>PE2</a:t>
                      </a:r>
                    </a:p>
                  </a:txBody>
                  <a:tcPr marL="121920" marR="121920" marT="60960" marB="60960"/>
                </a:tc>
                <a:tc>
                  <a:txBody>
                    <a:bodyPr/>
                    <a:lstStyle/>
                    <a:p>
                      <a:pPr algn="ctr"/>
                      <a:r>
                        <a:rPr lang="en-US" sz="1800" dirty="0"/>
                        <a:t>PE3</a:t>
                      </a:r>
                    </a:p>
                  </a:txBody>
                  <a:tcPr marL="121920" marR="121920" marT="60960" marB="60960"/>
                </a:tc>
                <a:tc>
                  <a:txBody>
                    <a:bodyPr/>
                    <a:lstStyle/>
                    <a:p>
                      <a:pPr algn="ctr"/>
                      <a:r>
                        <a:rPr lang="en-US" sz="1800" dirty="0"/>
                        <a:t>PE4</a:t>
                      </a:r>
                    </a:p>
                  </a:txBody>
                  <a:tcPr marL="121920" marR="121920" marT="60960" marB="60960"/>
                </a:tc>
                <a:extLst>
                  <a:ext uri="{0D108BD9-81ED-4DB2-BD59-A6C34878D82A}">
                    <a16:rowId xmlns:a16="http://schemas.microsoft.com/office/drawing/2014/main" val="3170968749"/>
                  </a:ext>
                </a:extLst>
              </a:tr>
              <a:tr h="428522">
                <a:tc>
                  <a:txBody>
                    <a:bodyPr/>
                    <a:lstStyle/>
                    <a:p>
                      <a:pPr algn="ctr"/>
                      <a:r>
                        <a:rPr lang="en-US" sz="2000" dirty="0"/>
                        <a:t>1</a:t>
                      </a: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idle</a:t>
                      </a:r>
                    </a:p>
                  </a:txBody>
                  <a:tcPr marL="121920" marR="121920" marT="60960" marB="60960"/>
                </a:tc>
                <a:tc>
                  <a:txBody>
                    <a:bodyPr/>
                    <a:lstStyle/>
                    <a:p>
                      <a:pPr algn="ctr"/>
                      <a:r>
                        <a:rPr lang="en-US" sz="2000" dirty="0"/>
                        <a:t>c</a:t>
                      </a:r>
                    </a:p>
                  </a:txBody>
                  <a:tcPr marL="121920" marR="121920" marT="60960" marB="60960"/>
                </a:tc>
                <a:tc>
                  <a:txBody>
                    <a:bodyPr/>
                    <a:lstStyle/>
                    <a:p>
                      <a:pPr algn="ctr"/>
                      <a:r>
                        <a:rPr lang="en-US" sz="2000" dirty="0"/>
                        <a:t>d</a:t>
                      </a:r>
                    </a:p>
                  </a:txBody>
                  <a:tcPr marL="121920" marR="121920" marT="60960" marB="60960"/>
                </a:tc>
                <a:tc>
                  <a:txBody>
                    <a:bodyPr/>
                    <a:lstStyle/>
                    <a:p>
                      <a:pPr algn="ctr"/>
                      <a:r>
                        <a:rPr lang="en-US" sz="2000" dirty="0" err="1"/>
                        <a:t>cmp</a:t>
                      </a:r>
                      <a:endParaRPr lang="en-US" sz="2000" dirty="0"/>
                    </a:p>
                  </a:txBody>
                  <a:tcPr marL="121920" marR="121920" marT="60960" marB="60960"/>
                </a:tc>
                <a:extLst>
                  <a:ext uri="{0D108BD9-81ED-4DB2-BD59-A6C34878D82A}">
                    <a16:rowId xmlns:a16="http://schemas.microsoft.com/office/drawing/2014/main" val="2469943837"/>
                  </a:ext>
                </a:extLst>
              </a:tr>
              <a:tr h="428522">
                <a:tc>
                  <a:txBody>
                    <a:bodyPr/>
                    <a:lstStyle/>
                    <a:p>
                      <a:pPr algn="ctr"/>
                      <a:r>
                        <a:rPr lang="en-US" sz="2000" dirty="0"/>
                        <a:t>2</a:t>
                      </a:r>
                    </a:p>
                  </a:txBody>
                  <a:tcPr marL="121920" marR="121920" marT="60960" marB="60960"/>
                </a:tc>
                <a:tc>
                  <a:txBody>
                    <a:bodyPr/>
                    <a:lstStyle/>
                    <a:p>
                      <a:pPr algn="ctr"/>
                      <a:r>
                        <a:rPr lang="en-US" sz="2000" kern="1200" baseline="0" dirty="0">
                          <a:solidFill>
                            <a:schemeClr val="dk1"/>
                          </a:solidFill>
                          <a:latin typeface="+mn-lt"/>
                          <a:ea typeface="+mn-ea"/>
                          <a:cs typeface="+mn-cs"/>
                        </a:rPr>
                        <a:t>a</a:t>
                      </a:r>
                    </a:p>
                  </a:txBody>
                  <a:tcPr marL="121920" marR="121920" marT="60960" marB="60960"/>
                </a:tc>
                <a:tc>
                  <a:txBody>
                    <a:bodyPr/>
                    <a:lstStyle/>
                    <a:p>
                      <a:pPr algn="ctr"/>
                      <a:r>
                        <a:rPr lang="en-US" sz="2000" dirty="0"/>
                        <a:t>b</a:t>
                      </a: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1" kern="1200" baseline="0" dirty="0">
                          <a:solidFill>
                            <a:schemeClr val="accent6">
                              <a:lumMod val="50000"/>
                            </a:schemeClr>
                          </a:solidFill>
                        </a:rPr>
                        <a:t>e</a:t>
                      </a:r>
                      <a:r>
                        <a:rPr lang="en-US" sz="2000" b="1" kern="1200" baseline="-25000" dirty="0">
                          <a:solidFill>
                            <a:schemeClr val="accent6">
                              <a:lumMod val="50000"/>
                            </a:schemeClr>
                          </a:solidFill>
                        </a:rPr>
                        <a:t>t</a:t>
                      </a:r>
                      <a:endParaRPr lang="en-US" sz="2000" b="1" kern="1200" baseline="-25000" dirty="0">
                        <a:solidFill>
                          <a:schemeClr val="accent6">
                            <a:lumMod val="50000"/>
                          </a:schemeClr>
                        </a:solidFill>
                        <a:latin typeface="+mn-lt"/>
                        <a:ea typeface="+mn-ea"/>
                        <a:cs typeface="+mn-cs"/>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t>i</a:t>
                      </a:r>
                      <a:endParaRPr lang="en-US" sz="2000" dirty="0"/>
                    </a:p>
                  </a:txBody>
                  <a:tcPr marL="121920" marR="121920" marT="60960" marB="60960"/>
                </a:tc>
                <a:extLst>
                  <a:ext uri="{0D108BD9-81ED-4DB2-BD59-A6C34878D82A}">
                    <a16:rowId xmlns:a16="http://schemas.microsoft.com/office/drawing/2014/main" val="1732242014"/>
                  </a:ext>
                </a:extLst>
              </a:tr>
              <a:tr h="428522">
                <a:tc>
                  <a:txBody>
                    <a:bodyPr/>
                    <a:lstStyle/>
                    <a:p>
                      <a:pPr algn="ctr"/>
                      <a:r>
                        <a:rPr lang="en-US" sz="2000" dirty="0"/>
                        <a:t>3</a:t>
                      </a:r>
                    </a:p>
                  </a:txBody>
                  <a:tcPr marL="121920" marR="121920" marT="60960" marB="60960"/>
                </a:tc>
                <a:tc>
                  <a:txBody>
                    <a:bodyPr/>
                    <a:lstStyle/>
                    <a:p>
                      <a:pPr algn="ctr"/>
                      <a:r>
                        <a:rPr lang="en-US" sz="2000" dirty="0"/>
                        <a:t>a</a:t>
                      </a:r>
                      <a:endParaRPr lang="en-US" sz="2000" kern="1200" baseline="-25000" dirty="0">
                        <a:solidFill>
                          <a:schemeClr val="dk1"/>
                        </a:solidFill>
                        <a:latin typeface="+mn-lt"/>
                        <a:ea typeface="+mn-ea"/>
                        <a:cs typeface="+mn-cs"/>
                      </a:endParaRPr>
                    </a:p>
                  </a:txBody>
                  <a:tcPr marL="121920" marR="121920" marT="60960" marB="60960"/>
                </a:tc>
                <a:tc>
                  <a:txBody>
                    <a:bodyPr/>
                    <a:lstStyle/>
                    <a:p>
                      <a:pPr algn="ctr"/>
                      <a:r>
                        <a:rPr lang="en-US" sz="2000" dirty="0"/>
                        <a:t>b</a:t>
                      </a: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1" dirty="0" err="1">
                          <a:solidFill>
                            <a:srgbClr val="FF0000"/>
                          </a:solidFill>
                        </a:rPr>
                        <a:t>e</a:t>
                      </a:r>
                      <a:r>
                        <a:rPr lang="en-US" sz="2000" b="1" baseline="-25000" dirty="0" err="1">
                          <a:solidFill>
                            <a:srgbClr val="FF0000"/>
                          </a:solidFill>
                        </a:rPr>
                        <a:t>f</a:t>
                      </a:r>
                      <a:r>
                        <a:rPr lang="en-US" sz="2000" dirty="0"/>
                        <a:t> </a:t>
                      </a: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t>i</a:t>
                      </a:r>
                      <a:endParaRPr lang="en-US" sz="2000" dirty="0"/>
                    </a:p>
                  </a:txBody>
                  <a:tcPr marL="121920" marR="121920" marT="60960" marB="60960"/>
                </a:tc>
                <a:extLst>
                  <a:ext uri="{0D108BD9-81ED-4DB2-BD59-A6C34878D82A}">
                    <a16:rowId xmlns:a16="http://schemas.microsoft.com/office/drawing/2014/main" val="324934784"/>
                  </a:ext>
                </a:extLst>
              </a:tr>
            </a:tbl>
          </a:graphicData>
        </a:graphic>
      </p:graphicFrame>
      <p:sp>
        <p:nvSpPr>
          <p:cNvPr id="143" name="Rounded Rectangle 8">
            <a:extLst>
              <a:ext uri="{FF2B5EF4-FFF2-40B4-BE49-F238E27FC236}">
                <a16:creationId xmlns:a16="http://schemas.microsoft.com/office/drawing/2014/main" id="{9BE9D0F7-8B80-FA4D-B013-BFBC62055E5F}"/>
              </a:ext>
            </a:extLst>
          </p:cNvPr>
          <p:cNvSpPr/>
          <p:nvPr/>
        </p:nvSpPr>
        <p:spPr>
          <a:xfrm>
            <a:off x="5417659" y="3576656"/>
            <a:ext cx="2397272" cy="410956"/>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400">
              <a:solidFill>
                <a:prstClr val="white"/>
              </a:solidFill>
              <a:latin typeface="Calibri" panose="020F0502020204030204"/>
            </a:endParaRPr>
          </a:p>
        </p:txBody>
      </p:sp>
      <p:sp>
        <p:nvSpPr>
          <p:cNvPr id="154" name="TextBox 153">
            <a:extLst>
              <a:ext uri="{FF2B5EF4-FFF2-40B4-BE49-F238E27FC236}">
                <a16:creationId xmlns:a16="http://schemas.microsoft.com/office/drawing/2014/main" id="{10350575-5629-41F3-B9EC-BA37996F8345}"/>
              </a:ext>
            </a:extLst>
          </p:cNvPr>
          <p:cNvSpPr txBox="1"/>
          <p:nvPr/>
        </p:nvSpPr>
        <p:spPr>
          <a:xfrm>
            <a:off x="7907653" y="3610493"/>
            <a:ext cx="1107996" cy="369332"/>
          </a:xfrm>
          <a:prstGeom prst="rect">
            <a:avLst/>
          </a:prstGeom>
          <a:noFill/>
        </p:spPr>
        <p:txBody>
          <a:bodyPr wrap="none" rtlCol="0">
            <a:spAutoFit/>
          </a:bodyPr>
          <a:lstStyle/>
          <a:p>
            <a:r>
              <a:rPr lang="en-US" b="1" dirty="0" err="1">
                <a:solidFill>
                  <a:schemeClr val="accent6">
                    <a:lumMod val="50000"/>
                  </a:schemeClr>
                </a:solidFill>
              </a:rPr>
              <a:t>cmp</a:t>
            </a:r>
            <a:r>
              <a:rPr lang="en-US" b="1" dirty="0">
                <a:solidFill>
                  <a:schemeClr val="accent6">
                    <a:lumMod val="50000"/>
                  </a:schemeClr>
                </a:solidFill>
              </a:rPr>
              <a:t>=true</a:t>
            </a:r>
          </a:p>
        </p:txBody>
      </p:sp>
      <p:sp>
        <p:nvSpPr>
          <p:cNvPr id="157" name="Rectangle 156">
            <a:extLst>
              <a:ext uri="{FF2B5EF4-FFF2-40B4-BE49-F238E27FC236}">
                <a16:creationId xmlns:a16="http://schemas.microsoft.com/office/drawing/2014/main" id="{994D2417-CA35-47EE-9F9E-36ABD560044D}"/>
              </a:ext>
            </a:extLst>
          </p:cNvPr>
          <p:cNvSpPr/>
          <p:nvPr/>
        </p:nvSpPr>
        <p:spPr>
          <a:xfrm>
            <a:off x="7907653" y="4024297"/>
            <a:ext cx="1153970" cy="369332"/>
          </a:xfrm>
          <a:prstGeom prst="rect">
            <a:avLst/>
          </a:prstGeom>
        </p:spPr>
        <p:txBody>
          <a:bodyPr wrap="none">
            <a:spAutoFit/>
          </a:bodyPr>
          <a:lstStyle/>
          <a:p>
            <a:r>
              <a:rPr lang="en-US" b="1" dirty="0" err="1">
                <a:solidFill>
                  <a:srgbClr val="FF0000"/>
                </a:solidFill>
              </a:rPr>
              <a:t>cmp</a:t>
            </a:r>
            <a:r>
              <a:rPr lang="en-US" b="1" dirty="0">
                <a:solidFill>
                  <a:srgbClr val="FF0000"/>
                </a:solidFill>
              </a:rPr>
              <a:t>=false</a:t>
            </a:r>
          </a:p>
        </p:txBody>
      </p:sp>
      <p:grpSp>
        <p:nvGrpSpPr>
          <p:cNvPr id="2" name="Group 1">
            <a:extLst>
              <a:ext uri="{FF2B5EF4-FFF2-40B4-BE49-F238E27FC236}">
                <a16:creationId xmlns:a16="http://schemas.microsoft.com/office/drawing/2014/main" id="{BA00C732-8054-4138-A194-1B4BD55999C9}"/>
              </a:ext>
            </a:extLst>
          </p:cNvPr>
          <p:cNvGrpSpPr/>
          <p:nvPr/>
        </p:nvGrpSpPr>
        <p:grpSpPr>
          <a:xfrm>
            <a:off x="245867" y="2266605"/>
            <a:ext cx="4020740" cy="1989645"/>
            <a:chOff x="216280" y="2412325"/>
            <a:chExt cx="4020740" cy="1989645"/>
          </a:xfrm>
        </p:grpSpPr>
        <p:sp>
          <p:nvSpPr>
            <p:cNvPr id="151" name="Rounded Rectangle 6">
              <a:extLst>
                <a:ext uri="{FF2B5EF4-FFF2-40B4-BE49-F238E27FC236}">
                  <a16:creationId xmlns:a16="http://schemas.microsoft.com/office/drawing/2014/main" id="{A59EFD20-592A-4CD8-A153-FE02C573D2F0}"/>
                </a:ext>
              </a:extLst>
            </p:cNvPr>
            <p:cNvSpPr/>
            <p:nvPr/>
          </p:nvSpPr>
          <p:spPr>
            <a:xfrm>
              <a:off x="645512" y="3125996"/>
              <a:ext cx="3162275" cy="1275974"/>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400">
                <a:solidFill>
                  <a:prstClr val="white"/>
                </a:solidFill>
                <a:latin typeface="Calibri" panose="020F0502020204030204"/>
              </a:endParaRPr>
            </a:p>
          </p:txBody>
        </p:sp>
        <p:pic>
          <p:nvPicPr>
            <p:cNvPr id="118" name="Picture 117">
              <a:extLst>
                <a:ext uri="{FF2B5EF4-FFF2-40B4-BE49-F238E27FC236}">
                  <a16:creationId xmlns:a16="http://schemas.microsoft.com/office/drawing/2014/main" id="{57EF826D-7F38-4B08-9778-193A6C4CBA15}"/>
                </a:ext>
              </a:extLst>
            </p:cNvPr>
            <p:cNvPicPr>
              <a:picLocks noChangeAspect="1"/>
            </p:cNvPicPr>
            <p:nvPr/>
          </p:nvPicPr>
          <p:blipFill>
            <a:blip r:embed="rId2"/>
            <a:stretch>
              <a:fillRect/>
            </a:stretch>
          </p:blipFill>
          <p:spPr>
            <a:xfrm>
              <a:off x="216280" y="2412325"/>
              <a:ext cx="4020740" cy="1989645"/>
            </a:xfrm>
            <a:prstGeom prst="rect">
              <a:avLst/>
            </a:prstGeom>
          </p:spPr>
        </p:pic>
      </p:grpSp>
      <p:sp>
        <p:nvSpPr>
          <p:cNvPr id="119" name="Rounded Rectangle 8">
            <a:extLst>
              <a:ext uri="{FF2B5EF4-FFF2-40B4-BE49-F238E27FC236}">
                <a16:creationId xmlns:a16="http://schemas.microsoft.com/office/drawing/2014/main" id="{219F612E-DA71-4378-A9B5-3AD00228CE0A}"/>
              </a:ext>
            </a:extLst>
          </p:cNvPr>
          <p:cNvSpPr/>
          <p:nvPr/>
        </p:nvSpPr>
        <p:spPr>
          <a:xfrm>
            <a:off x="5417659" y="4045349"/>
            <a:ext cx="2397272" cy="4109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400">
              <a:solidFill>
                <a:prstClr val="white"/>
              </a:solidFill>
              <a:latin typeface="Calibri" panose="020F0502020204030204"/>
            </a:endParaRPr>
          </a:p>
        </p:txBody>
      </p:sp>
      <p:sp>
        <p:nvSpPr>
          <p:cNvPr id="14" name="TextBox 12">
            <a:extLst>
              <a:ext uri="{FF2B5EF4-FFF2-40B4-BE49-F238E27FC236}">
                <a16:creationId xmlns:a16="http://schemas.microsoft.com/office/drawing/2014/main" id="{DD940329-820B-42A5-98BC-1F0D6782C12B}"/>
              </a:ext>
            </a:extLst>
          </p:cNvPr>
          <p:cNvSpPr txBox="1"/>
          <p:nvPr/>
        </p:nvSpPr>
        <p:spPr>
          <a:xfrm>
            <a:off x="286467" y="769610"/>
            <a:ext cx="8261301"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b="1" dirty="0" err="1">
                <a:solidFill>
                  <a:prstClr val="black"/>
                </a:solidFill>
              </a:rPr>
              <a:t>cmp</a:t>
            </a:r>
            <a:r>
              <a:rPr lang="en-US" b="1" dirty="0">
                <a:solidFill>
                  <a:prstClr val="black"/>
                </a:solidFill>
              </a:rPr>
              <a:t> &lt;operator&gt;, &lt;op1&gt;, &lt;op2&gt;, &lt;k&gt;</a:t>
            </a:r>
          </a:p>
          <a:p>
            <a:pPr defTabSz="609585"/>
            <a:r>
              <a:rPr lang="en-US" dirty="0">
                <a:solidFill>
                  <a:prstClr val="black"/>
                </a:solidFill>
              </a:rPr>
              <a:t>Example, </a:t>
            </a:r>
            <a:r>
              <a:rPr lang="en-US" dirty="0" err="1">
                <a:solidFill>
                  <a:prstClr val="black"/>
                </a:solidFill>
              </a:rPr>
              <a:t>cmp</a:t>
            </a:r>
            <a:r>
              <a:rPr lang="en-US" dirty="0">
                <a:solidFill>
                  <a:prstClr val="black"/>
                </a:solidFill>
              </a:rPr>
              <a:t> </a:t>
            </a:r>
            <a:r>
              <a:rPr lang="en-US" dirty="0" err="1">
                <a:solidFill>
                  <a:prstClr val="black"/>
                </a:solidFill>
              </a:rPr>
              <a:t>gt</a:t>
            </a:r>
            <a:r>
              <a:rPr lang="en-US" dirty="0">
                <a:solidFill>
                  <a:prstClr val="black"/>
                </a:solidFill>
              </a:rPr>
              <a:t>, c, d, 1</a:t>
            </a:r>
          </a:p>
          <a:p>
            <a:r>
              <a:rPr lang="en-US" dirty="0"/>
              <a:t>If c </a:t>
            </a:r>
            <a:r>
              <a:rPr lang="en-US" dirty="0" err="1"/>
              <a:t>gt</a:t>
            </a:r>
            <a:r>
              <a:rPr lang="en-US" dirty="0"/>
              <a:t> d,   then </a:t>
            </a:r>
            <a:r>
              <a:rPr lang="en-US" b="1" dirty="0"/>
              <a:t>I</a:t>
            </a:r>
            <a:r>
              <a:rPr lang="en-US" b="1" dirty="0">
                <a:solidFill>
                  <a:schemeClr val="accent6">
                    <a:lumMod val="50000"/>
                  </a:schemeClr>
                </a:solidFill>
              </a:rPr>
              <a:t>ssue</a:t>
            </a:r>
            <a:r>
              <a:rPr lang="en-US" dirty="0"/>
              <a:t> first k=1 instructions to PEs and skip   next k=1 instructions</a:t>
            </a:r>
            <a:endParaRPr lang="en-US" dirty="0">
              <a:solidFill>
                <a:srgbClr val="FF0000"/>
              </a:solidFill>
            </a:endParaRPr>
          </a:p>
          <a:p>
            <a:r>
              <a:rPr lang="en-US" dirty="0"/>
              <a:t>If c </a:t>
            </a:r>
            <a:r>
              <a:rPr lang="en-US" dirty="0" err="1"/>
              <a:t>ngt</a:t>
            </a:r>
            <a:r>
              <a:rPr lang="en-US" dirty="0"/>
              <a:t> d, then </a:t>
            </a:r>
            <a:r>
              <a:rPr lang="en-US" b="1" dirty="0">
                <a:solidFill>
                  <a:srgbClr val="FF0000"/>
                </a:solidFill>
              </a:rPr>
              <a:t>Skip</a:t>
            </a:r>
            <a:r>
              <a:rPr lang="en-US" b="1" dirty="0"/>
              <a:t> </a:t>
            </a:r>
            <a:r>
              <a:rPr lang="en-US" dirty="0"/>
              <a:t> first k=1 instructions             and issue next k=1 instructions to PEs</a:t>
            </a:r>
            <a:endParaRPr lang="en-US" b="1" dirty="0">
              <a:solidFill>
                <a:prstClr val="black"/>
              </a:solidFill>
            </a:endParaRPr>
          </a:p>
        </p:txBody>
      </p:sp>
    </p:spTree>
    <p:extLst>
      <p:ext uri="{BB962C8B-B14F-4D97-AF65-F5344CB8AC3E}">
        <p14:creationId xmlns:p14="http://schemas.microsoft.com/office/powerpoint/2010/main" val="252711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7" grpId="0"/>
      <p:bldP spid="143" grpId="0" animBg="1"/>
      <p:bldP spid="154" grpId="0"/>
      <p:bldP spid="157" grpId="0"/>
      <p:bldP spid="1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How does it work for more complex loops?</a:t>
            </a:r>
          </a:p>
        </p:txBody>
      </p:sp>
      <p:sp>
        <p:nvSpPr>
          <p:cNvPr id="4" name="Date Placeholder 3"/>
          <p:cNvSpPr>
            <a:spLocks noGrp="1"/>
          </p:cNvSpPr>
          <p:nvPr>
            <p:ph type="dt" sz="half" idx="10"/>
          </p:nvPr>
        </p:nvSpPr>
        <p:spPr/>
        <p:txBody>
          <a:bodyPr/>
          <a:lstStyle/>
          <a:p>
            <a:fld id="{931FF884-D4F7-4080-B4C0-BF61CAF5C090}" type="datetime3">
              <a:rPr lang="en-US" noProof="1" smtClean="0"/>
              <a:t>16 March 2018</a:t>
            </a:fld>
            <a:endParaRPr lang="en-US" noProof="1"/>
          </a:p>
        </p:txBody>
      </p:sp>
      <p:pic>
        <p:nvPicPr>
          <p:cNvPr id="129" name="Picture 128">
            <a:extLst>
              <a:ext uri="{FF2B5EF4-FFF2-40B4-BE49-F238E27FC236}">
                <a16:creationId xmlns:a16="http://schemas.microsoft.com/office/drawing/2014/main" id="{A755EA5E-AA3F-4341-8EE4-116CFAFB4AED}"/>
              </a:ext>
            </a:extLst>
          </p:cNvPr>
          <p:cNvPicPr>
            <a:picLocks noChangeAspect="1"/>
          </p:cNvPicPr>
          <p:nvPr/>
        </p:nvPicPr>
        <p:blipFill>
          <a:blip r:embed="rId2"/>
          <a:stretch>
            <a:fillRect/>
          </a:stretch>
        </p:blipFill>
        <p:spPr>
          <a:xfrm>
            <a:off x="265028" y="832450"/>
            <a:ext cx="3622148" cy="2926268"/>
          </a:xfrm>
          <a:prstGeom prst="rect">
            <a:avLst/>
          </a:prstGeom>
        </p:spPr>
      </p:pic>
      <p:sp>
        <p:nvSpPr>
          <p:cNvPr id="145" name="TextBox 10">
            <a:extLst>
              <a:ext uri="{FF2B5EF4-FFF2-40B4-BE49-F238E27FC236}">
                <a16:creationId xmlns:a16="http://schemas.microsoft.com/office/drawing/2014/main" id="{5BFF3666-988A-EE40-828F-46EE91AD2014}"/>
              </a:ext>
            </a:extLst>
          </p:cNvPr>
          <p:cNvSpPr txBox="1"/>
          <p:nvPr/>
        </p:nvSpPr>
        <p:spPr>
          <a:xfrm>
            <a:off x="4309734" y="1825224"/>
            <a:ext cx="772969"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b="1" dirty="0" err="1">
                <a:solidFill>
                  <a:prstClr val="black"/>
                </a:solidFill>
                <a:latin typeface="Calibri" panose="020F0502020204030204"/>
              </a:rPr>
              <a:t>k</a:t>
            </a:r>
            <a:r>
              <a:rPr lang="en-US" sz="2000" b="1" baseline="-25000" dirty="0" err="1">
                <a:solidFill>
                  <a:prstClr val="black"/>
                </a:solidFill>
                <a:latin typeface="Calibri" panose="020F0502020204030204"/>
              </a:rPr>
              <a:t>h</a:t>
            </a:r>
            <a:r>
              <a:rPr lang="en-US" sz="2000" b="1" dirty="0">
                <a:solidFill>
                  <a:prstClr val="black"/>
                </a:solidFill>
                <a:latin typeface="Calibri" panose="020F0502020204030204"/>
              </a:rPr>
              <a:t> = 3</a:t>
            </a:r>
          </a:p>
        </p:txBody>
      </p:sp>
      <p:sp>
        <p:nvSpPr>
          <p:cNvPr id="146" name="TextBox 11">
            <a:extLst>
              <a:ext uri="{FF2B5EF4-FFF2-40B4-BE49-F238E27FC236}">
                <a16:creationId xmlns:a16="http://schemas.microsoft.com/office/drawing/2014/main" id="{05EB51A9-59FF-9C44-AED8-FB140B6236ED}"/>
              </a:ext>
            </a:extLst>
          </p:cNvPr>
          <p:cNvSpPr txBox="1"/>
          <p:nvPr/>
        </p:nvSpPr>
        <p:spPr>
          <a:xfrm>
            <a:off x="7973120" y="2327338"/>
            <a:ext cx="76335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b="1" dirty="0">
                <a:solidFill>
                  <a:prstClr val="black"/>
                </a:solidFill>
                <a:latin typeface="Calibri" panose="020F0502020204030204"/>
              </a:rPr>
              <a:t>k</a:t>
            </a:r>
            <a:r>
              <a:rPr lang="en-US" sz="2000" b="1" baseline="-25000" dirty="0">
                <a:solidFill>
                  <a:prstClr val="black"/>
                </a:solidFill>
                <a:latin typeface="Calibri" panose="020F0502020204030204"/>
              </a:rPr>
              <a:t>g</a:t>
            </a:r>
            <a:r>
              <a:rPr lang="en-US" sz="2000" b="1" dirty="0">
                <a:solidFill>
                  <a:prstClr val="black"/>
                </a:solidFill>
                <a:latin typeface="Calibri" panose="020F0502020204030204"/>
              </a:rPr>
              <a:t> = 1</a:t>
            </a:r>
          </a:p>
        </p:txBody>
      </p:sp>
      <p:sp>
        <p:nvSpPr>
          <p:cNvPr id="147" name="TextBox 12">
            <a:extLst>
              <a:ext uri="{FF2B5EF4-FFF2-40B4-BE49-F238E27FC236}">
                <a16:creationId xmlns:a16="http://schemas.microsoft.com/office/drawing/2014/main" id="{CDA65F9B-9296-424B-9538-5BA8B65C3B30}"/>
              </a:ext>
            </a:extLst>
          </p:cNvPr>
          <p:cNvSpPr txBox="1"/>
          <p:nvPr/>
        </p:nvSpPr>
        <p:spPr>
          <a:xfrm>
            <a:off x="5006511" y="729571"/>
            <a:ext cx="3086614"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b="1" dirty="0">
                <a:solidFill>
                  <a:prstClr val="black"/>
                </a:solidFill>
                <a:latin typeface="Calibri" panose="020F0502020204030204"/>
              </a:rPr>
              <a:t>Instruction Memory Layout</a:t>
            </a:r>
          </a:p>
        </p:txBody>
      </p:sp>
      <p:graphicFrame>
        <p:nvGraphicFramePr>
          <p:cNvPr id="150" name="Table 149">
            <a:extLst>
              <a:ext uri="{FF2B5EF4-FFF2-40B4-BE49-F238E27FC236}">
                <a16:creationId xmlns:a16="http://schemas.microsoft.com/office/drawing/2014/main" id="{2733D4C1-1233-4AC6-9419-896D0F711FA4}"/>
              </a:ext>
            </a:extLst>
          </p:cNvPr>
          <p:cNvGraphicFramePr>
            <a:graphicFrameLocks noGrp="1"/>
          </p:cNvGraphicFramePr>
          <p:nvPr>
            <p:extLst>
              <p:ext uri="{D42A27DB-BD31-4B8C-83A1-F6EECF244321}">
                <p14:modId xmlns:p14="http://schemas.microsoft.com/office/powerpoint/2010/main" val="4094878195"/>
              </p:ext>
            </p:extLst>
          </p:nvPr>
        </p:nvGraphicFramePr>
        <p:xfrm>
          <a:off x="5124275" y="1186256"/>
          <a:ext cx="2839511" cy="3596640"/>
        </p:xfrm>
        <a:graphic>
          <a:graphicData uri="http://schemas.openxmlformats.org/drawingml/2006/table">
            <a:tbl>
              <a:tblPr firstRow="1" bandRow="1">
                <a:tableStyleId>{5940675A-B579-460E-94D1-54222C63F5DA}</a:tableStyleId>
              </a:tblPr>
              <a:tblGrid>
                <a:gridCol w="352007">
                  <a:extLst>
                    <a:ext uri="{9D8B030D-6E8A-4147-A177-3AD203B41FA5}">
                      <a16:colId xmlns:a16="http://schemas.microsoft.com/office/drawing/2014/main" val="4250397216"/>
                    </a:ext>
                  </a:extLst>
                </a:gridCol>
                <a:gridCol w="621876">
                  <a:extLst>
                    <a:ext uri="{9D8B030D-6E8A-4147-A177-3AD203B41FA5}">
                      <a16:colId xmlns:a16="http://schemas.microsoft.com/office/drawing/2014/main" val="159037035"/>
                    </a:ext>
                  </a:extLst>
                </a:gridCol>
                <a:gridCol w="621876">
                  <a:extLst>
                    <a:ext uri="{9D8B030D-6E8A-4147-A177-3AD203B41FA5}">
                      <a16:colId xmlns:a16="http://schemas.microsoft.com/office/drawing/2014/main" val="1421108752"/>
                    </a:ext>
                  </a:extLst>
                </a:gridCol>
                <a:gridCol w="621876">
                  <a:extLst>
                    <a:ext uri="{9D8B030D-6E8A-4147-A177-3AD203B41FA5}">
                      <a16:colId xmlns:a16="http://schemas.microsoft.com/office/drawing/2014/main" val="2565676128"/>
                    </a:ext>
                  </a:extLst>
                </a:gridCol>
                <a:gridCol w="621876">
                  <a:extLst>
                    <a:ext uri="{9D8B030D-6E8A-4147-A177-3AD203B41FA5}">
                      <a16:colId xmlns:a16="http://schemas.microsoft.com/office/drawing/2014/main" val="2414897338"/>
                    </a:ext>
                  </a:extLst>
                </a:gridCol>
              </a:tblGrid>
              <a:tr h="415818">
                <a:tc>
                  <a:txBody>
                    <a:bodyPr/>
                    <a:lstStyle/>
                    <a:p>
                      <a:pPr algn="ctr"/>
                      <a:endParaRPr lang="en-US" sz="2000" dirty="0"/>
                    </a:p>
                  </a:txBody>
                  <a:tcPr marL="121920" marR="121920" marT="60960" marB="60960"/>
                </a:tc>
                <a:tc>
                  <a:txBody>
                    <a:bodyPr/>
                    <a:lstStyle/>
                    <a:p>
                      <a:pPr algn="ctr"/>
                      <a:r>
                        <a:rPr lang="en-US" sz="1800" dirty="0"/>
                        <a:t>PE1</a:t>
                      </a:r>
                    </a:p>
                  </a:txBody>
                  <a:tcPr marL="121920" marR="121920" marT="60960" marB="60960"/>
                </a:tc>
                <a:tc>
                  <a:txBody>
                    <a:bodyPr/>
                    <a:lstStyle/>
                    <a:p>
                      <a:pPr algn="ctr"/>
                      <a:r>
                        <a:rPr lang="en-US" sz="1800" dirty="0"/>
                        <a:t>PE2</a:t>
                      </a:r>
                    </a:p>
                  </a:txBody>
                  <a:tcPr marL="121920" marR="121920" marT="60960" marB="60960"/>
                </a:tc>
                <a:tc>
                  <a:txBody>
                    <a:bodyPr/>
                    <a:lstStyle/>
                    <a:p>
                      <a:pPr algn="ctr"/>
                      <a:r>
                        <a:rPr lang="en-US" sz="1800" dirty="0"/>
                        <a:t>PE3</a:t>
                      </a:r>
                    </a:p>
                  </a:txBody>
                  <a:tcPr marL="121920" marR="121920" marT="60960" marB="60960"/>
                </a:tc>
                <a:tc>
                  <a:txBody>
                    <a:bodyPr/>
                    <a:lstStyle/>
                    <a:p>
                      <a:pPr algn="ctr"/>
                      <a:r>
                        <a:rPr lang="en-US" sz="1800" dirty="0"/>
                        <a:t>PE4</a:t>
                      </a:r>
                    </a:p>
                  </a:txBody>
                  <a:tcPr marL="121920" marR="121920" marT="60960" marB="60960"/>
                </a:tc>
                <a:extLst>
                  <a:ext uri="{0D108BD9-81ED-4DB2-BD59-A6C34878D82A}">
                    <a16:rowId xmlns:a16="http://schemas.microsoft.com/office/drawing/2014/main" val="3170968749"/>
                  </a:ext>
                </a:extLst>
              </a:tr>
              <a:tr h="415818">
                <a:tc>
                  <a:txBody>
                    <a:bodyPr/>
                    <a:lstStyle/>
                    <a:p>
                      <a:pPr algn="ctr"/>
                      <a:r>
                        <a:rPr lang="en-US" sz="2000" dirty="0"/>
                        <a:t>1</a:t>
                      </a:r>
                    </a:p>
                  </a:txBody>
                  <a:tcPr marL="121920" marR="121920" marT="60960" marB="60960"/>
                </a:tc>
                <a:tc>
                  <a:txBody>
                    <a:bodyPr/>
                    <a:lstStyle/>
                    <a:p>
                      <a:pPr algn="ctr"/>
                      <a:r>
                        <a:rPr lang="en-US" sz="2000" dirty="0"/>
                        <a:t>q</a:t>
                      </a:r>
                    </a:p>
                  </a:txBody>
                  <a:tcPr marL="121920" marR="121920" marT="60960" marB="60960"/>
                </a:tc>
                <a:tc>
                  <a:txBody>
                    <a:bodyPr/>
                    <a:lstStyle/>
                    <a:p>
                      <a:pPr algn="ctr"/>
                      <a:r>
                        <a:rPr lang="en-US" sz="2000" dirty="0"/>
                        <a:t>h</a:t>
                      </a:r>
                    </a:p>
                  </a:txBody>
                  <a:tcPr marL="121920" marR="121920" marT="60960" marB="60960"/>
                </a:tc>
                <a:tc>
                  <a:txBody>
                    <a:bodyPr/>
                    <a:lstStyle/>
                    <a:p>
                      <a:pPr algn="ctr"/>
                      <a:r>
                        <a:rPr lang="en-US" sz="2000" dirty="0"/>
                        <a:t>p</a:t>
                      </a:r>
                    </a:p>
                  </a:txBody>
                  <a:tcPr marL="121920" marR="121920" marT="60960" marB="60960"/>
                </a:tc>
                <a:tc>
                  <a:txBody>
                    <a:bodyPr/>
                    <a:lstStyle/>
                    <a:p>
                      <a:pPr algn="ctr"/>
                      <a:r>
                        <a:rPr lang="en-US" sz="2000" dirty="0"/>
                        <a:t>a</a:t>
                      </a:r>
                    </a:p>
                  </a:txBody>
                  <a:tcPr marL="121920" marR="121920" marT="60960" marB="60960"/>
                </a:tc>
                <a:extLst>
                  <a:ext uri="{0D108BD9-81ED-4DB2-BD59-A6C34878D82A}">
                    <a16:rowId xmlns:a16="http://schemas.microsoft.com/office/drawing/2014/main" val="2469943837"/>
                  </a:ext>
                </a:extLst>
              </a:tr>
              <a:tr h="445519">
                <a:tc>
                  <a:txBody>
                    <a:bodyPr/>
                    <a:lstStyle/>
                    <a:p>
                      <a:pPr algn="ctr"/>
                      <a:r>
                        <a:rPr lang="en-US" sz="2000" dirty="0"/>
                        <a:t>2</a:t>
                      </a:r>
                    </a:p>
                  </a:txBody>
                  <a:tcPr marL="121920" marR="121920" marT="60960" marB="60960"/>
                </a:tc>
                <a:tc>
                  <a:txBody>
                    <a:bodyPr/>
                    <a:lstStyle/>
                    <a:p>
                      <a:pPr algn="ctr"/>
                      <a:r>
                        <a:rPr lang="en-US" sz="2200" b="1" baseline="0" dirty="0" err="1">
                          <a:solidFill>
                            <a:schemeClr val="accent1">
                              <a:lumMod val="50000"/>
                            </a:schemeClr>
                          </a:solidFill>
                        </a:rPr>
                        <a:t>s</a:t>
                      </a:r>
                      <a:r>
                        <a:rPr lang="en-US" sz="2200" b="1" baseline="-25000" dirty="0" err="1">
                          <a:solidFill>
                            <a:schemeClr val="accent1">
                              <a:lumMod val="50000"/>
                            </a:schemeClr>
                          </a:solidFill>
                        </a:rPr>
                        <a:t>t</a:t>
                      </a:r>
                      <a:endParaRPr lang="en-US" sz="2200" b="1" baseline="-25000" dirty="0">
                        <a:solidFill>
                          <a:schemeClr val="accent1">
                            <a:lumMod val="50000"/>
                          </a:schemeClr>
                        </a:solidFill>
                      </a:endParaRPr>
                    </a:p>
                  </a:txBody>
                  <a:tcPr marL="121920" marR="121920" marT="60960" marB="60960"/>
                </a:tc>
                <a:tc>
                  <a:txBody>
                    <a:bodyPr/>
                    <a:lstStyle/>
                    <a:p>
                      <a:pPr algn="ctr"/>
                      <a:r>
                        <a:rPr lang="en-US" sz="2200" b="1" baseline="0" dirty="0" err="1">
                          <a:solidFill>
                            <a:schemeClr val="accent1">
                              <a:lumMod val="50000"/>
                            </a:schemeClr>
                          </a:solidFill>
                        </a:rPr>
                        <a:t>g</a:t>
                      </a:r>
                      <a:r>
                        <a:rPr lang="en-US" sz="2200" b="1" baseline="-25000" dirty="0" err="1">
                          <a:solidFill>
                            <a:schemeClr val="accent1">
                              <a:lumMod val="50000"/>
                            </a:schemeClr>
                          </a:solidFill>
                        </a:rPr>
                        <a:t>t</a:t>
                      </a:r>
                      <a:endParaRPr lang="en-US" sz="2200" b="1" baseline="-25000" dirty="0">
                        <a:solidFill>
                          <a:schemeClr val="accent1">
                            <a:lumMod val="50000"/>
                          </a:schemeClr>
                        </a:solidFill>
                      </a:endParaRPr>
                    </a:p>
                  </a:txBody>
                  <a:tcPr marL="121920" marR="121920" marT="60960" marB="60960"/>
                </a:tc>
                <a:tc>
                  <a:txBody>
                    <a:bodyPr/>
                    <a:lstStyle/>
                    <a:p>
                      <a:pPr algn="ctr"/>
                      <a:r>
                        <a:rPr lang="en-US" sz="2200" b="1" baseline="0" dirty="0" err="1">
                          <a:solidFill>
                            <a:schemeClr val="accent1">
                              <a:lumMod val="50000"/>
                            </a:schemeClr>
                          </a:solidFill>
                        </a:rPr>
                        <a:t>r</a:t>
                      </a:r>
                      <a:r>
                        <a:rPr lang="en-US" sz="2200" b="1" baseline="-25000" dirty="0" err="1">
                          <a:solidFill>
                            <a:schemeClr val="accent1">
                              <a:lumMod val="50000"/>
                            </a:schemeClr>
                          </a:solidFill>
                        </a:rPr>
                        <a:t>t</a:t>
                      </a:r>
                      <a:endParaRPr lang="en-US" sz="2200" b="1" baseline="-25000" dirty="0">
                        <a:solidFill>
                          <a:schemeClr val="accent1">
                            <a:lumMod val="50000"/>
                          </a:schemeClr>
                        </a:solidFill>
                      </a:endParaRPr>
                    </a:p>
                  </a:txBody>
                  <a:tcPr marL="121920" marR="121920" marT="60960" marB="60960"/>
                </a:tc>
                <a:tc>
                  <a:txBody>
                    <a:bodyPr/>
                    <a:lstStyle/>
                    <a:p>
                      <a:pPr algn="ctr"/>
                      <a:r>
                        <a:rPr lang="en-US" sz="2000" dirty="0"/>
                        <a:t>idle</a:t>
                      </a:r>
                    </a:p>
                  </a:txBody>
                  <a:tcPr marL="121920" marR="121920" marT="60960" marB="60960"/>
                </a:tc>
                <a:extLst>
                  <a:ext uri="{0D108BD9-81ED-4DB2-BD59-A6C34878D82A}">
                    <a16:rowId xmlns:a16="http://schemas.microsoft.com/office/drawing/2014/main" val="3370977502"/>
                  </a:ext>
                </a:extLst>
              </a:tr>
              <a:tr h="445519">
                <a:tc>
                  <a:txBody>
                    <a:bodyPr/>
                    <a:lstStyle/>
                    <a:p>
                      <a:pPr algn="ctr"/>
                      <a:r>
                        <a:rPr lang="en-US" sz="2000" dirty="0"/>
                        <a:t>3</a:t>
                      </a:r>
                    </a:p>
                  </a:txBody>
                  <a:tcPr marL="121920" marR="121920" marT="60960" marB="60960"/>
                </a:tc>
                <a:tc>
                  <a:txBody>
                    <a:bodyPr/>
                    <a:lstStyle/>
                    <a:p>
                      <a:pPr algn="ctr"/>
                      <a:r>
                        <a:rPr lang="en-US" sz="2000" kern="1200" baseline="0" dirty="0">
                          <a:solidFill>
                            <a:schemeClr val="dk1"/>
                          </a:solidFill>
                          <a:latin typeface="+mn-lt"/>
                          <a:ea typeface="+mn-ea"/>
                          <a:cs typeface="+mn-cs"/>
                        </a:rPr>
                        <a:t>idle</a:t>
                      </a:r>
                    </a:p>
                  </a:txBody>
                  <a:tcPr marL="121920" marR="121920" marT="60960" marB="60960"/>
                </a:tc>
                <a:tc>
                  <a:txBody>
                    <a:bodyPr/>
                    <a:lstStyle/>
                    <a:p>
                      <a:pPr algn="ctr"/>
                      <a:r>
                        <a:rPr lang="en-US" sz="2000" dirty="0" err="1"/>
                        <a:t>i</a:t>
                      </a:r>
                      <a:endParaRPr lang="en-US" sz="2000" dirty="0"/>
                    </a:p>
                  </a:txBody>
                  <a:tcPr marL="121920" marR="121920" marT="60960" marB="60960"/>
                </a:tc>
                <a:tc>
                  <a:txBody>
                    <a:bodyPr/>
                    <a:lstStyle/>
                    <a:p>
                      <a:pPr algn="ctr"/>
                      <a:r>
                        <a:rPr lang="en-US" sz="2000" dirty="0"/>
                        <a:t>idle</a:t>
                      </a:r>
                    </a:p>
                  </a:txBody>
                  <a:tcPr marL="121920" marR="121920" marT="60960" marB="60960"/>
                </a:tc>
                <a:tc>
                  <a:txBody>
                    <a:bodyPr/>
                    <a:lstStyle/>
                    <a:p>
                      <a:pPr algn="ctr"/>
                      <a:r>
                        <a:rPr lang="en-US" sz="2200" b="1" kern="1200" baseline="0" dirty="0" err="1">
                          <a:solidFill>
                            <a:schemeClr val="accent6">
                              <a:lumMod val="50000"/>
                            </a:schemeClr>
                          </a:solidFill>
                        </a:rPr>
                        <a:t>a</a:t>
                      </a:r>
                      <a:r>
                        <a:rPr lang="en-US" sz="2200" b="1" kern="1200" baseline="-25000" dirty="0" err="1">
                          <a:solidFill>
                            <a:schemeClr val="accent6">
                              <a:lumMod val="50000"/>
                            </a:schemeClr>
                          </a:solidFill>
                        </a:rPr>
                        <a:t>tt</a:t>
                      </a:r>
                      <a:endParaRPr lang="en-US" sz="2200" b="1" kern="1200" baseline="-25000" dirty="0">
                        <a:solidFill>
                          <a:schemeClr val="accent6">
                            <a:lumMod val="50000"/>
                          </a:schemeClr>
                        </a:solidFill>
                        <a:latin typeface="+mn-lt"/>
                        <a:ea typeface="+mn-ea"/>
                        <a:cs typeface="+mn-cs"/>
                      </a:endParaRPr>
                    </a:p>
                  </a:txBody>
                  <a:tcPr marL="121920" marR="121920" marT="60960" marB="60960"/>
                </a:tc>
                <a:extLst>
                  <a:ext uri="{0D108BD9-81ED-4DB2-BD59-A6C34878D82A}">
                    <a16:rowId xmlns:a16="http://schemas.microsoft.com/office/drawing/2014/main" val="1732242014"/>
                  </a:ext>
                </a:extLst>
              </a:tr>
              <a:tr h="445519">
                <a:tc>
                  <a:txBody>
                    <a:bodyPr/>
                    <a:lstStyle/>
                    <a:p>
                      <a:pPr algn="ctr"/>
                      <a:r>
                        <a:rPr lang="en-US" sz="2000" dirty="0"/>
                        <a:t>4</a:t>
                      </a:r>
                    </a:p>
                  </a:txBody>
                  <a:tcPr marL="121920" marR="121920" marT="60960" marB="60960"/>
                </a:tc>
                <a:tc>
                  <a:txBody>
                    <a:bodyPr/>
                    <a:lstStyle/>
                    <a:p>
                      <a:pPr algn="ctr"/>
                      <a:r>
                        <a:rPr lang="en-US" sz="2000" dirty="0"/>
                        <a:t>idle</a:t>
                      </a:r>
                      <a:endParaRPr lang="en-US" sz="2000" kern="1200" baseline="-25000" dirty="0">
                        <a:solidFill>
                          <a:schemeClr val="dk1"/>
                        </a:solidFill>
                        <a:latin typeface="+mn-lt"/>
                        <a:ea typeface="+mn-ea"/>
                        <a:cs typeface="+mn-cs"/>
                      </a:endParaRPr>
                    </a:p>
                  </a:txBody>
                  <a:tcPr marL="121920" marR="121920" marT="60960" marB="60960"/>
                </a:tc>
                <a:tc>
                  <a:txBody>
                    <a:bodyPr/>
                    <a:lstStyle/>
                    <a:p>
                      <a:pPr algn="ctr"/>
                      <a:r>
                        <a:rPr lang="en-US" sz="2000" dirty="0" err="1"/>
                        <a:t>i</a:t>
                      </a:r>
                      <a:endParaRPr lang="en-US" sz="2000" dirty="0"/>
                    </a:p>
                  </a:txBody>
                  <a:tcPr marL="121920" marR="121920" marT="60960" marB="60960"/>
                </a:tc>
                <a:tc>
                  <a:txBody>
                    <a:bodyPr/>
                    <a:lstStyle/>
                    <a:p>
                      <a:pPr algn="ctr"/>
                      <a:r>
                        <a:rPr lang="en-US" sz="2000" dirty="0"/>
                        <a:t>idle </a:t>
                      </a:r>
                    </a:p>
                  </a:txBody>
                  <a:tcPr marL="121920" marR="121920" marT="60960" marB="60960"/>
                </a:tc>
                <a:tc>
                  <a:txBody>
                    <a:bodyPr/>
                    <a:lstStyle/>
                    <a:p>
                      <a:pPr algn="ctr"/>
                      <a:r>
                        <a:rPr lang="en-US" sz="2200" b="1" dirty="0" err="1">
                          <a:solidFill>
                            <a:srgbClr val="FF0000"/>
                          </a:solidFill>
                        </a:rPr>
                        <a:t>a</a:t>
                      </a:r>
                      <a:r>
                        <a:rPr lang="en-US" sz="2200" b="1" baseline="-25000" dirty="0" err="1">
                          <a:solidFill>
                            <a:srgbClr val="FF0000"/>
                          </a:solidFill>
                        </a:rPr>
                        <a:t>tf</a:t>
                      </a:r>
                      <a:endParaRPr lang="en-US" sz="2200" b="1" baseline="-25000" dirty="0">
                        <a:solidFill>
                          <a:srgbClr val="FF0000"/>
                        </a:solidFill>
                      </a:endParaRPr>
                    </a:p>
                  </a:txBody>
                  <a:tcPr marL="121920" marR="121920" marT="60960" marB="60960"/>
                </a:tc>
                <a:extLst>
                  <a:ext uri="{0D108BD9-81ED-4DB2-BD59-A6C34878D82A}">
                    <a16:rowId xmlns:a16="http://schemas.microsoft.com/office/drawing/2014/main" val="324934784"/>
                  </a:ext>
                </a:extLst>
              </a:tr>
              <a:tr h="445519">
                <a:tc>
                  <a:txBody>
                    <a:bodyPr/>
                    <a:lstStyle/>
                    <a:p>
                      <a:pPr algn="ctr"/>
                      <a:r>
                        <a:rPr lang="en-US" sz="2000" dirty="0"/>
                        <a:t>5</a:t>
                      </a:r>
                    </a:p>
                  </a:txBody>
                  <a:tcPr marL="121920" marR="121920" marT="60960" marB="60960"/>
                </a:tc>
                <a:tc>
                  <a:txBody>
                    <a:bodyPr/>
                    <a:lstStyle/>
                    <a:p>
                      <a:pPr algn="ctr"/>
                      <a:r>
                        <a:rPr lang="en-US" sz="2200" b="1" kern="1200" baseline="0" dirty="0">
                          <a:solidFill>
                            <a:schemeClr val="accent2">
                              <a:lumMod val="50000"/>
                            </a:schemeClr>
                          </a:solidFill>
                        </a:rPr>
                        <a:t>s</a:t>
                      </a:r>
                      <a:r>
                        <a:rPr lang="en-US" sz="2200" b="1" kern="1200" baseline="-25000" dirty="0">
                          <a:solidFill>
                            <a:schemeClr val="accent2">
                              <a:lumMod val="50000"/>
                            </a:schemeClr>
                          </a:solidFill>
                        </a:rPr>
                        <a:t>f</a:t>
                      </a:r>
                      <a:endParaRPr lang="en-US" sz="2200" b="1" kern="1200" baseline="-25000" dirty="0">
                        <a:solidFill>
                          <a:schemeClr val="accent2">
                            <a:lumMod val="50000"/>
                          </a:schemeClr>
                        </a:solidFill>
                        <a:latin typeface="+mn-lt"/>
                        <a:ea typeface="+mn-ea"/>
                        <a:cs typeface="+mn-cs"/>
                      </a:endParaRPr>
                    </a:p>
                  </a:txBody>
                  <a:tcPr marL="121920" marR="121920" marT="60960" marB="60960"/>
                </a:tc>
                <a:tc>
                  <a:txBody>
                    <a:bodyPr/>
                    <a:lstStyle/>
                    <a:p>
                      <a:pPr algn="ctr"/>
                      <a:r>
                        <a:rPr lang="en-US" sz="2200" b="1" dirty="0">
                          <a:solidFill>
                            <a:schemeClr val="accent2">
                              <a:lumMod val="50000"/>
                            </a:schemeClr>
                          </a:solidFill>
                        </a:rPr>
                        <a:t>g</a:t>
                      </a:r>
                      <a:r>
                        <a:rPr lang="en-US" sz="2200" b="1" baseline="-25000" dirty="0">
                          <a:solidFill>
                            <a:schemeClr val="accent2">
                              <a:lumMod val="50000"/>
                            </a:schemeClr>
                          </a:solidFill>
                        </a:rPr>
                        <a:t>f</a:t>
                      </a:r>
                      <a:r>
                        <a:rPr lang="en-US" sz="2200" b="1" dirty="0">
                          <a:solidFill>
                            <a:schemeClr val="accent2">
                              <a:lumMod val="50000"/>
                            </a:schemeClr>
                          </a:solidFill>
                        </a:rPr>
                        <a:t> </a:t>
                      </a:r>
                    </a:p>
                  </a:txBody>
                  <a:tcPr marL="121920" marR="121920" marT="60960" marB="60960"/>
                </a:tc>
                <a:tc>
                  <a:txBody>
                    <a:bodyPr/>
                    <a:lstStyle/>
                    <a:p>
                      <a:pPr algn="ctr"/>
                      <a:r>
                        <a:rPr lang="en-US" sz="2200" b="1" dirty="0" err="1">
                          <a:solidFill>
                            <a:schemeClr val="accent2">
                              <a:lumMod val="50000"/>
                            </a:schemeClr>
                          </a:solidFill>
                        </a:rPr>
                        <a:t>r</a:t>
                      </a:r>
                      <a:r>
                        <a:rPr lang="en-US" sz="2200" b="1" baseline="-25000" dirty="0" err="1">
                          <a:solidFill>
                            <a:schemeClr val="accent2">
                              <a:lumMod val="50000"/>
                            </a:schemeClr>
                          </a:solidFill>
                        </a:rPr>
                        <a:t>f</a:t>
                      </a:r>
                      <a:r>
                        <a:rPr lang="en-US" sz="2200" b="1" dirty="0">
                          <a:solidFill>
                            <a:schemeClr val="accent2">
                              <a:lumMod val="50000"/>
                            </a:schemeClr>
                          </a:solidFill>
                        </a:rPr>
                        <a:t> </a:t>
                      </a:r>
                    </a:p>
                  </a:txBody>
                  <a:tcPr marL="121920" marR="121920" marT="60960" marB="60960"/>
                </a:tc>
                <a:tc>
                  <a:txBody>
                    <a:bodyPr/>
                    <a:lstStyle/>
                    <a:p>
                      <a:pPr algn="ctr"/>
                      <a:r>
                        <a:rPr lang="en-US" sz="2000" dirty="0"/>
                        <a:t>idle</a:t>
                      </a:r>
                    </a:p>
                  </a:txBody>
                  <a:tcPr marL="121920" marR="121920" marT="60960" marB="60960"/>
                </a:tc>
                <a:extLst>
                  <a:ext uri="{0D108BD9-81ED-4DB2-BD59-A6C34878D82A}">
                    <a16:rowId xmlns:a16="http://schemas.microsoft.com/office/drawing/2014/main" val="3391276446"/>
                  </a:ext>
                </a:extLst>
              </a:tr>
              <a:tr h="445519">
                <a:tc>
                  <a:txBody>
                    <a:bodyPr/>
                    <a:lstStyle/>
                    <a:p>
                      <a:pPr algn="ctr"/>
                      <a:r>
                        <a:rPr lang="en-US" sz="2000" dirty="0"/>
                        <a:t>6</a:t>
                      </a:r>
                    </a:p>
                  </a:txBody>
                  <a:tcPr marL="121920" marR="121920" marT="60960" marB="60960"/>
                </a:tc>
                <a:tc>
                  <a:txBody>
                    <a:bodyPr/>
                    <a:lstStyle/>
                    <a:p>
                      <a:pPr algn="ctr"/>
                      <a:r>
                        <a:rPr lang="en-US" sz="2000" kern="1200" baseline="0" dirty="0">
                          <a:solidFill>
                            <a:schemeClr val="dk1"/>
                          </a:solidFill>
                          <a:latin typeface="+mn-lt"/>
                          <a:ea typeface="+mn-ea"/>
                          <a:cs typeface="+mn-cs"/>
                        </a:rPr>
                        <a:t>idle</a:t>
                      </a:r>
                    </a:p>
                  </a:txBody>
                  <a:tcPr marL="121920" marR="121920" marT="60960" marB="60960"/>
                </a:tc>
                <a:tc>
                  <a:txBody>
                    <a:bodyPr/>
                    <a:lstStyle/>
                    <a:p>
                      <a:pPr algn="ctr"/>
                      <a:r>
                        <a:rPr lang="en-US" sz="2000" dirty="0" err="1"/>
                        <a:t>i</a:t>
                      </a:r>
                      <a:endParaRPr lang="en-US" sz="2000" dirty="0"/>
                    </a:p>
                  </a:txBody>
                  <a:tcPr marL="121920" marR="121920" marT="60960" marB="60960"/>
                </a:tc>
                <a:tc>
                  <a:txBody>
                    <a:bodyPr/>
                    <a:lstStyle/>
                    <a:p>
                      <a:pPr algn="ctr"/>
                      <a:r>
                        <a:rPr lang="en-US" sz="2000" dirty="0"/>
                        <a:t>idle </a:t>
                      </a:r>
                    </a:p>
                  </a:txBody>
                  <a:tcPr marL="121920" marR="121920" marT="60960" marB="60960"/>
                </a:tc>
                <a:tc>
                  <a:txBody>
                    <a:bodyPr/>
                    <a:lstStyle/>
                    <a:p>
                      <a:pPr algn="ctr"/>
                      <a:r>
                        <a:rPr lang="en-US" sz="2200" b="1" dirty="0">
                          <a:solidFill>
                            <a:schemeClr val="accent6">
                              <a:lumMod val="50000"/>
                            </a:schemeClr>
                          </a:solidFill>
                        </a:rPr>
                        <a:t>a</a:t>
                      </a:r>
                      <a:r>
                        <a:rPr lang="en-US" sz="2200" b="1" baseline="-25000" dirty="0">
                          <a:solidFill>
                            <a:schemeClr val="accent6">
                              <a:lumMod val="50000"/>
                            </a:schemeClr>
                          </a:solidFill>
                        </a:rPr>
                        <a:t>ft</a:t>
                      </a:r>
                      <a:endParaRPr lang="en-US" sz="2200" b="1" kern="1200" baseline="-25000" dirty="0">
                        <a:solidFill>
                          <a:schemeClr val="accent6">
                            <a:lumMod val="50000"/>
                          </a:schemeClr>
                        </a:solidFill>
                        <a:latin typeface="+mn-lt"/>
                        <a:ea typeface="+mn-ea"/>
                        <a:cs typeface="+mn-cs"/>
                      </a:endParaRPr>
                    </a:p>
                  </a:txBody>
                  <a:tcPr marL="121920" marR="121920" marT="60960" marB="60960"/>
                </a:tc>
                <a:extLst>
                  <a:ext uri="{0D108BD9-81ED-4DB2-BD59-A6C34878D82A}">
                    <a16:rowId xmlns:a16="http://schemas.microsoft.com/office/drawing/2014/main" val="1393672755"/>
                  </a:ext>
                </a:extLst>
              </a:tr>
              <a:tr h="445519">
                <a:tc>
                  <a:txBody>
                    <a:bodyPr/>
                    <a:lstStyle/>
                    <a:p>
                      <a:pPr algn="ctr"/>
                      <a:r>
                        <a:rPr lang="en-US" sz="2000" dirty="0"/>
                        <a:t>7</a:t>
                      </a:r>
                    </a:p>
                  </a:txBody>
                  <a:tcPr marL="121920" marR="121920" marT="60960" marB="60960"/>
                </a:tc>
                <a:tc>
                  <a:txBody>
                    <a:bodyPr/>
                    <a:lstStyle/>
                    <a:p>
                      <a:pPr algn="ctr"/>
                      <a:r>
                        <a:rPr lang="en-US" sz="2000" dirty="0"/>
                        <a:t>idle</a:t>
                      </a:r>
                    </a:p>
                  </a:txBody>
                  <a:tcPr marL="121920" marR="121920" marT="60960" marB="60960"/>
                </a:tc>
                <a:tc>
                  <a:txBody>
                    <a:bodyPr/>
                    <a:lstStyle/>
                    <a:p>
                      <a:pPr algn="ctr"/>
                      <a:r>
                        <a:rPr lang="en-US" sz="2000" dirty="0" err="1"/>
                        <a:t>i</a:t>
                      </a:r>
                      <a:endParaRPr lang="en-US" sz="2000" dirty="0"/>
                    </a:p>
                  </a:txBody>
                  <a:tcPr marL="121920" marR="121920" marT="60960" marB="60960"/>
                </a:tc>
                <a:tc>
                  <a:txBody>
                    <a:bodyPr/>
                    <a:lstStyle/>
                    <a:p>
                      <a:pPr algn="ctr"/>
                      <a:r>
                        <a:rPr lang="en-US" sz="2000" dirty="0"/>
                        <a:t>idle</a:t>
                      </a:r>
                    </a:p>
                  </a:txBody>
                  <a:tcPr marL="121920" marR="121920" marT="60960" marB="60960"/>
                </a:tc>
                <a:tc>
                  <a:txBody>
                    <a:bodyPr/>
                    <a:lstStyle/>
                    <a:p>
                      <a:pPr algn="ctr"/>
                      <a:r>
                        <a:rPr lang="en-US" sz="2200" b="1" dirty="0" err="1">
                          <a:solidFill>
                            <a:srgbClr val="FF0000"/>
                          </a:solidFill>
                        </a:rPr>
                        <a:t>a</a:t>
                      </a:r>
                      <a:r>
                        <a:rPr lang="en-US" sz="2200" b="1" baseline="-25000" dirty="0" err="1">
                          <a:solidFill>
                            <a:srgbClr val="FF0000"/>
                          </a:solidFill>
                        </a:rPr>
                        <a:t>ff</a:t>
                      </a:r>
                      <a:endParaRPr lang="en-US" sz="2200" b="1" baseline="-25000" dirty="0">
                        <a:solidFill>
                          <a:srgbClr val="FF0000"/>
                        </a:solidFill>
                      </a:endParaRPr>
                    </a:p>
                  </a:txBody>
                  <a:tcPr marL="121920" marR="121920" marT="60960" marB="60960"/>
                </a:tc>
                <a:extLst>
                  <a:ext uri="{0D108BD9-81ED-4DB2-BD59-A6C34878D82A}">
                    <a16:rowId xmlns:a16="http://schemas.microsoft.com/office/drawing/2014/main" val="1952805282"/>
                  </a:ext>
                </a:extLst>
              </a:tr>
            </a:tbl>
          </a:graphicData>
        </a:graphic>
      </p:graphicFrame>
      <p:sp>
        <p:nvSpPr>
          <p:cNvPr id="141" name="Rounded Rectangle 6">
            <a:extLst>
              <a:ext uri="{FF2B5EF4-FFF2-40B4-BE49-F238E27FC236}">
                <a16:creationId xmlns:a16="http://schemas.microsoft.com/office/drawing/2014/main" id="{5721C289-B228-CC44-A85C-8D28C93613EF}"/>
              </a:ext>
            </a:extLst>
          </p:cNvPr>
          <p:cNvSpPr/>
          <p:nvPr/>
        </p:nvSpPr>
        <p:spPr>
          <a:xfrm>
            <a:off x="5457519" y="2105989"/>
            <a:ext cx="2533563" cy="1271186"/>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400">
              <a:solidFill>
                <a:prstClr val="white"/>
              </a:solidFill>
              <a:latin typeface="Calibri" panose="020F0502020204030204"/>
            </a:endParaRPr>
          </a:p>
        </p:txBody>
      </p:sp>
      <p:sp>
        <p:nvSpPr>
          <p:cNvPr id="143" name="Rounded Rectangle 8">
            <a:extLst>
              <a:ext uri="{FF2B5EF4-FFF2-40B4-BE49-F238E27FC236}">
                <a16:creationId xmlns:a16="http://schemas.microsoft.com/office/drawing/2014/main" id="{9BE9D0F7-8B80-FA4D-B013-BFBC62055E5F}"/>
              </a:ext>
            </a:extLst>
          </p:cNvPr>
          <p:cNvSpPr/>
          <p:nvPr/>
        </p:nvSpPr>
        <p:spPr>
          <a:xfrm>
            <a:off x="5541398" y="2522456"/>
            <a:ext cx="2347961" cy="410956"/>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400">
              <a:solidFill>
                <a:prstClr val="white"/>
              </a:solidFill>
              <a:latin typeface="Calibri" panose="020F0502020204030204"/>
            </a:endParaRPr>
          </a:p>
        </p:txBody>
      </p:sp>
      <p:sp>
        <p:nvSpPr>
          <p:cNvPr id="151" name="Rounded Rectangle 6">
            <a:extLst>
              <a:ext uri="{FF2B5EF4-FFF2-40B4-BE49-F238E27FC236}">
                <a16:creationId xmlns:a16="http://schemas.microsoft.com/office/drawing/2014/main" id="{A59EFD20-592A-4CD8-A153-FE02C573D2F0}"/>
              </a:ext>
            </a:extLst>
          </p:cNvPr>
          <p:cNvSpPr/>
          <p:nvPr/>
        </p:nvSpPr>
        <p:spPr>
          <a:xfrm>
            <a:off x="5500051" y="3475633"/>
            <a:ext cx="2488732" cy="1275974"/>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400">
              <a:solidFill>
                <a:prstClr val="white"/>
              </a:solidFill>
              <a:latin typeface="Calibri" panose="020F0502020204030204"/>
            </a:endParaRPr>
          </a:p>
        </p:txBody>
      </p:sp>
      <p:sp>
        <p:nvSpPr>
          <p:cNvPr id="152" name="TextBox 151">
            <a:extLst>
              <a:ext uri="{FF2B5EF4-FFF2-40B4-BE49-F238E27FC236}">
                <a16:creationId xmlns:a16="http://schemas.microsoft.com/office/drawing/2014/main" id="{F115D147-68DD-4967-861C-79757EC5F182}"/>
              </a:ext>
            </a:extLst>
          </p:cNvPr>
          <p:cNvSpPr txBox="1"/>
          <p:nvPr/>
        </p:nvSpPr>
        <p:spPr>
          <a:xfrm>
            <a:off x="4310917" y="2142544"/>
            <a:ext cx="824265" cy="369332"/>
          </a:xfrm>
          <a:prstGeom prst="rect">
            <a:avLst/>
          </a:prstGeom>
          <a:noFill/>
        </p:spPr>
        <p:txBody>
          <a:bodyPr wrap="none" rtlCol="0">
            <a:spAutoFit/>
          </a:bodyPr>
          <a:lstStyle/>
          <a:p>
            <a:r>
              <a:rPr lang="en-US" b="1" dirty="0">
                <a:solidFill>
                  <a:srgbClr val="255076"/>
                </a:solidFill>
              </a:rPr>
              <a:t>h=true</a:t>
            </a:r>
          </a:p>
        </p:txBody>
      </p:sp>
      <p:sp>
        <p:nvSpPr>
          <p:cNvPr id="153" name="TextBox 152">
            <a:extLst>
              <a:ext uri="{FF2B5EF4-FFF2-40B4-BE49-F238E27FC236}">
                <a16:creationId xmlns:a16="http://schemas.microsoft.com/office/drawing/2014/main" id="{EED0D2A4-1193-4F19-841D-B9E649A1D141}"/>
              </a:ext>
            </a:extLst>
          </p:cNvPr>
          <p:cNvSpPr txBox="1"/>
          <p:nvPr/>
        </p:nvSpPr>
        <p:spPr>
          <a:xfrm>
            <a:off x="4287930" y="3238197"/>
            <a:ext cx="870238" cy="369332"/>
          </a:xfrm>
          <a:prstGeom prst="rect">
            <a:avLst/>
          </a:prstGeom>
          <a:noFill/>
        </p:spPr>
        <p:txBody>
          <a:bodyPr wrap="none" rtlCol="0">
            <a:spAutoFit/>
          </a:bodyPr>
          <a:lstStyle/>
          <a:p>
            <a:r>
              <a:rPr lang="en-US" b="1" dirty="0">
                <a:solidFill>
                  <a:schemeClr val="accent2">
                    <a:lumMod val="50000"/>
                  </a:schemeClr>
                </a:solidFill>
              </a:rPr>
              <a:t>h=false</a:t>
            </a:r>
          </a:p>
        </p:txBody>
      </p:sp>
      <p:sp>
        <p:nvSpPr>
          <p:cNvPr id="154" name="TextBox 153">
            <a:extLst>
              <a:ext uri="{FF2B5EF4-FFF2-40B4-BE49-F238E27FC236}">
                <a16:creationId xmlns:a16="http://schemas.microsoft.com/office/drawing/2014/main" id="{10350575-5629-41F3-B9EC-BA37996F8345}"/>
              </a:ext>
            </a:extLst>
          </p:cNvPr>
          <p:cNvSpPr txBox="1"/>
          <p:nvPr/>
        </p:nvSpPr>
        <p:spPr>
          <a:xfrm>
            <a:off x="7988783" y="2594889"/>
            <a:ext cx="824265" cy="369332"/>
          </a:xfrm>
          <a:prstGeom prst="rect">
            <a:avLst/>
          </a:prstGeom>
          <a:noFill/>
        </p:spPr>
        <p:txBody>
          <a:bodyPr wrap="none" rtlCol="0">
            <a:spAutoFit/>
          </a:bodyPr>
          <a:lstStyle/>
          <a:p>
            <a:r>
              <a:rPr lang="en-US" b="1" dirty="0">
                <a:solidFill>
                  <a:schemeClr val="accent6">
                    <a:lumMod val="50000"/>
                  </a:schemeClr>
                </a:solidFill>
              </a:rPr>
              <a:t>g=true</a:t>
            </a:r>
          </a:p>
        </p:txBody>
      </p:sp>
      <p:sp>
        <p:nvSpPr>
          <p:cNvPr id="155" name="Rectangle 154">
            <a:extLst>
              <a:ext uri="{FF2B5EF4-FFF2-40B4-BE49-F238E27FC236}">
                <a16:creationId xmlns:a16="http://schemas.microsoft.com/office/drawing/2014/main" id="{71815D75-FF66-4B58-81DC-2D7CCF5821A3}"/>
              </a:ext>
            </a:extLst>
          </p:cNvPr>
          <p:cNvSpPr/>
          <p:nvPr/>
        </p:nvSpPr>
        <p:spPr>
          <a:xfrm>
            <a:off x="7973120" y="3955055"/>
            <a:ext cx="809837" cy="369332"/>
          </a:xfrm>
          <a:prstGeom prst="rect">
            <a:avLst/>
          </a:prstGeom>
        </p:spPr>
        <p:txBody>
          <a:bodyPr wrap="none">
            <a:spAutoFit/>
          </a:bodyPr>
          <a:lstStyle/>
          <a:p>
            <a:r>
              <a:rPr lang="en-US" b="1" dirty="0">
                <a:solidFill>
                  <a:schemeClr val="accent6">
                    <a:lumMod val="50000"/>
                  </a:schemeClr>
                </a:solidFill>
              </a:rPr>
              <a:t>g=true</a:t>
            </a:r>
          </a:p>
        </p:txBody>
      </p:sp>
      <p:sp>
        <p:nvSpPr>
          <p:cNvPr id="156" name="Rectangle 155">
            <a:extLst>
              <a:ext uri="{FF2B5EF4-FFF2-40B4-BE49-F238E27FC236}">
                <a16:creationId xmlns:a16="http://schemas.microsoft.com/office/drawing/2014/main" id="{A16A1EA1-AB55-461F-8418-182E14343434}"/>
              </a:ext>
            </a:extLst>
          </p:cNvPr>
          <p:cNvSpPr/>
          <p:nvPr/>
        </p:nvSpPr>
        <p:spPr>
          <a:xfrm>
            <a:off x="7948123" y="4289685"/>
            <a:ext cx="855812" cy="369332"/>
          </a:xfrm>
          <a:prstGeom prst="rect">
            <a:avLst/>
          </a:prstGeom>
        </p:spPr>
        <p:txBody>
          <a:bodyPr wrap="none">
            <a:spAutoFit/>
          </a:bodyPr>
          <a:lstStyle/>
          <a:p>
            <a:r>
              <a:rPr lang="en-US" b="1" dirty="0">
                <a:solidFill>
                  <a:srgbClr val="FF0000"/>
                </a:solidFill>
              </a:rPr>
              <a:t>g=false</a:t>
            </a:r>
          </a:p>
        </p:txBody>
      </p:sp>
      <p:sp>
        <p:nvSpPr>
          <p:cNvPr id="157" name="Rectangle 156">
            <a:extLst>
              <a:ext uri="{FF2B5EF4-FFF2-40B4-BE49-F238E27FC236}">
                <a16:creationId xmlns:a16="http://schemas.microsoft.com/office/drawing/2014/main" id="{994D2417-CA35-47EE-9F9E-36ABD560044D}"/>
              </a:ext>
            </a:extLst>
          </p:cNvPr>
          <p:cNvSpPr/>
          <p:nvPr/>
        </p:nvSpPr>
        <p:spPr>
          <a:xfrm>
            <a:off x="8005358" y="2953949"/>
            <a:ext cx="855812" cy="369332"/>
          </a:xfrm>
          <a:prstGeom prst="rect">
            <a:avLst/>
          </a:prstGeom>
        </p:spPr>
        <p:txBody>
          <a:bodyPr wrap="none">
            <a:spAutoFit/>
          </a:bodyPr>
          <a:lstStyle/>
          <a:p>
            <a:r>
              <a:rPr lang="en-US" b="1" dirty="0">
                <a:solidFill>
                  <a:srgbClr val="FF0000"/>
                </a:solidFill>
              </a:rPr>
              <a:t>g=false</a:t>
            </a:r>
          </a:p>
        </p:txBody>
      </p:sp>
      <p:sp>
        <p:nvSpPr>
          <p:cNvPr id="18" name="Content Placeholder 1">
            <a:extLst>
              <a:ext uri="{FF2B5EF4-FFF2-40B4-BE49-F238E27FC236}">
                <a16:creationId xmlns:a16="http://schemas.microsoft.com/office/drawing/2014/main" id="{1CD89436-87CB-4726-B2BA-CFEFE54DDC2C}"/>
              </a:ext>
            </a:extLst>
          </p:cNvPr>
          <p:cNvSpPr>
            <a:spLocks noGrp="1"/>
          </p:cNvSpPr>
          <p:nvPr>
            <p:ph idx="1"/>
          </p:nvPr>
        </p:nvSpPr>
        <p:spPr>
          <a:xfrm>
            <a:off x="336499" y="3877657"/>
            <a:ext cx="4423422" cy="888037"/>
          </a:xfrm>
        </p:spPr>
        <p:txBody>
          <a:bodyPr>
            <a:normAutofit/>
          </a:bodyPr>
          <a:lstStyle/>
          <a:p>
            <a:r>
              <a:rPr lang="en-US" sz="2000" dirty="0"/>
              <a:t>Execute g, s, r based on condition h</a:t>
            </a:r>
          </a:p>
          <a:p>
            <a:r>
              <a:rPr lang="en-US" sz="2000" dirty="0"/>
              <a:t>Execute a based on conditions h and g</a:t>
            </a:r>
          </a:p>
        </p:txBody>
      </p:sp>
    </p:spTree>
    <p:extLst>
      <p:ext uri="{BB962C8B-B14F-4D97-AF65-F5344CB8AC3E}">
        <p14:creationId xmlns:p14="http://schemas.microsoft.com/office/powerpoint/2010/main" val="64818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141" grpId="0" animBg="1"/>
      <p:bldP spid="143" grpId="0" animBg="1"/>
      <p:bldP spid="151" grpId="0" animBg="1"/>
      <p:bldP spid="152" grpId="0"/>
      <p:bldP spid="153" grpId="0"/>
      <p:bldP spid="154" grpId="0"/>
      <p:bldP spid="155" grpId="0"/>
      <p:bldP spid="156" grpId="0"/>
      <p:bldP spid="1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6499" y="1256294"/>
            <a:ext cx="5130348" cy="3655948"/>
          </a:xfrm>
        </p:spPr>
        <p:txBody>
          <a:bodyPr>
            <a:normAutofit/>
          </a:bodyPr>
          <a:lstStyle/>
          <a:p>
            <a:pPr algn="just"/>
            <a:r>
              <a:rPr lang="en-US" dirty="0"/>
              <a:t>Once a condition is evaluated by the PE, the result is &lt;Predicate, k&gt; is communicated to IFU. </a:t>
            </a:r>
          </a:p>
          <a:p>
            <a:pPr algn="just"/>
            <a:r>
              <a:rPr lang="en-US" dirty="0"/>
              <a:t>CLB keeps track of the information about the corresponding k values for the conditionals.</a:t>
            </a:r>
          </a:p>
          <a:p>
            <a:pPr algn="just"/>
            <a:r>
              <a:rPr lang="en-US" dirty="0"/>
              <a:t>If the condition evaluated is false, hardware can look-up for needed k value and IFU skips k instructions.</a:t>
            </a:r>
          </a:p>
          <a:p>
            <a:pPr algn="just"/>
            <a:endParaRPr lang="en-US" dirty="0"/>
          </a:p>
        </p:txBody>
      </p:sp>
      <p:sp>
        <p:nvSpPr>
          <p:cNvPr id="3" name="Title 2"/>
          <p:cNvSpPr>
            <a:spLocks noGrp="1"/>
          </p:cNvSpPr>
          <p:nvPr>
            <p:ph type="title"/>
          </p:nvPr>
        </p:nvSpPr>
        <p:spPr/>
        <p:txBody>
          <a:bodyPr>
            <a:normAutofit fontScale="90000"/>
          </a:bodyPr>
          <a:lstStyle/>
          <a:p>
            <a:r>
              <a:rPr lang="en-US" dirty="0"/>
              <a:t>Instruction Fetch Unit Architecture</a:t>
            </a:r>
          </a:p>
        </p:txBody>
      </p:sp>
      <p:sp>
        <p:nvSpPr>
          <p:cNvPr id="4" name="Date Placeholder 3"/>
          <p:cNvSpPr>
            <a:spLocks noGrp="1"/>
          </p:cNvSpPr>
          <p:nvPr>
            <p:ph type="dt" sz="half" idx="10"/>
          </p:nvPr>
        </p:nvSpPr>
        <p:spPr/>
        <p:txBody>
          <a:bodyPr/>
          <a:lstStyle/>
          <a:p>
            <a:fld id="{92646FAB-00CA-4374-98A1-C05FC0836B94}"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12</a:t>
            </a:fld>
            <a:endParaRPr lang="en-US" noProof="1"/>
          </a:p>
        </p:txBody>
      </p:sp>
      <p:pic>
        <p:nvPicPr>
          <p:cNvPr id="9" name="Picture 8">
            <a:extLst>
              <a:ext uri="{FF2B5EF4-FFF2-40B4-BE49-F238E27FC236}">
                <a16:creationId xmlns:a16="http://schemas.microsoft.com/office/drawing/2014/main" id="{B2CC9F1C-AA08-4565-96C4-29129EF2597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457949" y="799775"/>
            <a:ext cx="2078923" cy="1864825"/>
          </a:xfrm>
          <a:prstGeom prst="rect">
            <a:avLst/>
          </a:prstGeom>
        </p:spPr>
      </p:pic>
      <p:sp>
        <p:nvSpPr>
          <p:cNvPr id="10" name="Rectangle 9">
            <a:extLst>
              <a:ext uri="{FF2B5EF4-FFF2-40B4-BE49-F238E27FC236}">
                <a16:creationId xmlns:a16="http://schemas.microsoft.com/office/drawing/2014/main" id="{896CD487-8D26-4972-B40E-0AFE985101F1}"/>
              </a:ext>
            </a:extLst>
          </p:cNvPr>
          <p:cNvSpPr/>
          <p:nvPr/>
        </p:nvSpPr>
        <p:spPr>
          <a:xfrm>
            <a:off x="6138720" y="784893"/>
            <a:ext cx="599648" cy="277922"/>
          </a:xfrm>
          <a:prstGeom prst="rect">
            <a:avLst/>
          </a:prstGeom>
          <a:solidFill>
            <a:srgbClr val="DCE6F2"/>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200" b="1" dirty="0">
                <a:solidFill>
                  <a:schemeClr val="tx1"/>
                </a:solidFill>
              </a:rPr>
              <a:t>MMU</a:t>
            </a:r>
          </a:p>
        </p:txBody>
      </p:sp>
      <p:sp>
        <p:nvSpPr>
          <p:cNvPr id="11" name="Up-Down Arrow 25">
            <a:extLst>
              <a:ext uri="{FF2B5EF4-FFF2-40B4-BE49-F238E27FC236}">
                <a16:creationId xmlns:a16="http://schemas.microsoft.com/office/drawing/2014/main" id="{B09631E2-F492-47EA-8741-A60943062999}"/>
              </a:ext>
            </a:extLst>
          </p:cNvPr>
          <p:cNvSpPr/>
          <p:nvPr/>
        </p:nvSpPr>
        <p:spPr>
          <a:xfrm>
            <a:off x="6438544" y="1056771"/>
            <a:ext cx="131012" cy="297645"/>
          </a:xfrm>
          <a:prstGeom prst="upDownArrow">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050"/>
          </a:p>
        </p:txBody>
      </p:sp>
      <p:sp>
        <p:nvSpPr>
          <p:cNvPr id="12" name="Up-Down Arrow 26">
            <a:extLst>
              <a:ext uri="{FF2B5EF4-FFF2-40B4-BE49-F238E27FC236}">
                <a16:creationId xmlns:a16="http://schemas.microsoft.com/office/drawing/2014/main" id="{57984D46-FDB5-45E4-B8F4-4AFA2AEF6D28}"/>
              </a:ext>
            </a:extLst>
          </p:cNvPr>
          <p:cNvSpPr/>
          <p:nvPr/>
        </p:nvSpPr>
        <p:spPr>
          <a:xfrm rot="16200000">
            <a:off x="6882933" y="687369"/>
            <a:ext cx="131004" cy="398269"/>
          </a:xfrm>
          <a:prstGeom prst="upDownArrow">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050"/>
          </a:p>
        </p:txBody>
      </p:sp>
      <p:sp>
        <p:nvSpPr>
          <p:cNvPr id="13" name="Left-Right Arrow 49">
            <a:extLst>
              <a:ext uri="{FF2B5EF4-FFF2-40B4-BE49-F238E27FC236}">
                <a16:creationId xmlns:a16="http://schemas.microsoft.com/office/drawing/2014/main" id="{52B103C7-37D8-4E10-85E7-242DEF41C473}"/>
              </a:ext>
            </a:extLst>
          </p:cNvPr>
          <p:cNvSpPr/>
          <p:nvPr/>
        </p:nvSpPr>
        <p:spPr>
          <a:xfrm>
            <a:off x="5579824" y="794629"/>
            <a:ext cx="541995" cy="22434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050"/>
          </a:p>
        </p:txBody>
      </p:sp>
      <p:sp>
        <p:nvSpPr>
          <p:cNvPr id="14" name="TextBox 50">
            <a:extLst>
              <a:ext uri="{FF2B5EF4-FFF2-40B4-BE49-F238E27FC236}">
                <a16:creationId xmlns:a16="http://schemas.microsoft.com/office/drawing/2014/main" id="{62B6CACF-DDAC-464C-940B-A20DF395526B}"/>
              </a:ext>
            </a:extLst>
          </p:cNvPr>
          <p:cNvSpPr txBox="1"/>
          <p:nvPr/>
        </p:nvSpPr>
        <p:spPr>
          <a:xfrm>
            <a:off x="4142804" y="693021"/>
            <a:ext cx="1536962"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t>Interface with core </a:t>
            </a:r>
          </a:p>
          <a:p>
            <a:pPr algn="ctr"/>
            <a:r>
              <a:rPr lang="en-US" sz="1200" b="1" dirty="0"/>
              <a:t>(code and data)</a:t>
            </a:r>
          </a:p>
        </p:txBody>
      </p:sp>
      <p:sp>
        <p:nvSpPr>
          <p:cNvPr id="15" name="Rectangle 14">
            <a:extLst>
              <a:ext uri="{FF2B5EF4-FFF2-40B4-BE49-F238E27FC236}">
                <a16:creationId xmlns:a16="http://schemas.microsoft.com/office/drawing/2014/main" id="{830A7A40-E06A-44BC-B9F1-46E233D225F8}"/>
              </a:ext>
            </a:extLst>
          </p:cNvPr>
          <p:cNvSpPr/>
          <p:nvPr/>
        </p:nvSpPr>
        <p:spPr>
          <a:xfrm>
            <a:off x="6781133" y="2778642"/>
            <a:ext cx="1875930" cy="209188"/>
          </a:xfrm>
          <a:prstGeom prst="rect">
            <a:avLst/>
          </a:prstGeom>
          <a:solidFill>
            <a:srgbClr val="FDDAD7"/>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200" b="1" dirty="0">
                <a:solidFill>
                  <a:srgbClr val="FF0000"/>
                </a:solidFill>
              </a:rPr>
              <a:t>Instruction Fetch Unit</a:t>
            </a:r>
          </a:p>
        </p:txBody>
      </p:sp>
      <p:cxnSp>
        <p:nvCxnSpPr>
          <p:cNvPr id="16" name="Straight Connector 15">
            <a:extLst>
              <a:ext uri="{FF2B5EF4-FFF2-40B4-BE49-F238E27FC236}">
                <a16:creationId xmlns:a16="http://schemas.microsoft.com/office/drawing/2014/main" id="{F76F9639-3603-445B-971F-FBEB6B368F01}"/>
              </a:ext>
            </a:extLst>
          </p:cNvPr>
          <p:cNvCxnSpPr/>
          <p:nvPr/>
        </p:nvCxnSpPr>
        <p:spPr>
          <a:xfrm>
            <a:off x="6948435" y="2600698"/>
            <a:ext cx="0" cy="178630"/>
          </a:xfrm>
          <a:prstGeom prst="line">
            <a:avLst/>
          </a:prstGeom>
          <a:ln w="22225">
            <a:solidFill>
              <a:srgbClr val="7030A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423E892-B9BC-4062-9EAB-9DCFEC2F4854}"/>
              </a:ext>
            </a:extLst>
          </p:cNvPr>
          <p:cNvCxnSpPr/>
          <p:nvPr/>
        </p:nvCxnSpPr>
        <p:spPr>
          <a:xfrm>
            <a:off x="7372133" y="2591174"/>
            <a:ext cx="0" cy="178630"/>
          </a:xfrm>
          <a:prstGeom prst="line">
            <a:avLst/>
          </a:prstGeom>
          <a:ln w="22225">
            <a:solidFill>
              <a:srgbClr val="7030A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6FF0C5C-57AA-406D-976D-F23B56DDBBC2}"/>
              </a:ext>
            </a:extLst>
          </p:cNvPr>
          <p:cNvCxnSpPr/>
          <p:nvPr/>
        </p:nvCxnSpPr>
        <p:spPr>
          <a:xfrm>
            <a:off x="7928570" y="2591211"/>
            <a:ext cx="0" cy="178630"/>
          </a:xfrm>
          <a:prstGeom prst="line">
            <a:avLst/>
          </a:prstGeom>
          <a:ln w="22225">
            <a:solidFill>
              <a:srgbClr val="7030A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5101F784-34A0-496F-ABB0-B0EC7730A25B}"/>
              </a:ext>
            </a:extLst>
          </p:cNvPr>
          <p:cNvCxnSpPr/>
          <p:nvPr/>
        </p:nvCxnSpPr>
        <p:spPr>
          <a:xfrm>
            <a:off x="8399684" y="2593238"/>
            <a:ext cx="0" cy="178630"/>
          </a:xfrm>
          <a:prstGeom prst="line">
            <a:avLst/>
          </a:prstGeom>
          <a:ln w="22225">
            <a:solidFill>
              <a:srgbClr val="7030A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0" name="Rounded Rectangular Callout 2">
            <a:extLst>
              <a:ext uri="{FF2B5EF4-FFF2-40B4-BE49-F238E27FC236}">
                <a16:creationId xmlns:a16="http://schemas.microsoft.com/office/drawing/2014/main" id="{7013B1E5-0456-4DB8-9DBC-CE434605E2B1}"/>
              </a:ext>
            </a:extLst>
          </p:cNvPr>
          <p:cNvSpPr/>
          <p:nvPr/>
        </p:nvSpPr>
        <p:spPr>
          <a:xfrm>
            <a:off x="8207510" y="2044148"/>
            <a:ext cx="828505" cy="363114"/>
          </a:xfrm>
          <a:prstGeom prst="wedgeRoundRectCallout">
            <a:avLst>
              <a:gd name="adj1" fmla="val -80568"/>
              <a:gd name="adj2" fmla="val 107283"/>
              <a:gd name="adj3" fmla="val 16667"/>
            </a:avLst>
          </a:prstGeom>
          <a:solidFill>
            <a:schemeClr val="bg1"/>
          </a:solidFill>
          <a:ln>
            <a:solidFill>
              <a:schemeClr val="tx1"/>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200" b="1" dirty="0">
                <a:solidFill>
                  <a:schemeClr val="tx1"/>
                </a:solidFill>
              </a:rPr>
              <a:t>Branch Outcome</a:t>
            </a:r>
          </a:p>
        </p:txBody>
      </p:sp>
      <p:cxnSp>
        <p:nvCxnSpPr>
          <p:cNvPr id="21" name="Elbow Connector 5">
            <a:extLst>
              <a:ext uri="{FF2B5EF4-FFF2-40B4-BE49-F238E27FC236}">
                <a16:creationId xmlns:a16="http://schemas.microsoft.com/office/drawing/2014/main" id="{4EE7BC27-3E77-4574-951A-224A4CFCD137}"/>
              </a:ext>
            </a:extLst>
          </p:cNvPr>
          <p:cNvCxnSpPr/>
          <p:nvPr/>
        </p:nvCxnSpPr>
        <p:spPr>
          <a:xfrm rot="10800000">
            <a:off x="6517873" y="2631317"/>
            <a:ext cx="253434" cy="243081"/>
          </a:xfrm>
          <a:prstGeom prst="bentConnector2">
            <a:avLst/>
          </a:prstGeom>
          <a:ln w="22225">
            <a:solidFill>
              <a:srgbClr val="7030A0"/>
            </a:solidFill>
            <a:tailEnd type="arrow"/>
          </a:ln>
        </p:spPr>
        <p:style>
          <a:lnRef idx="2">
            <a:schemeClr val="accent1"/>
          </a:lnRef>
          <a:fillRef idx="0">
            <a:schemeClr val="accent1"/>
          </a:fillRef>
          <a:effectRef idx="1">
            <a:schemeClr val="accent1"/>
          </a:effectRef>
          <a:fontRef idx="minor">
            <a:schemeClr val="tx1"/>
          </a:fontRef>
        </p:style>
      </p:cxnSp>
      <p:sp>
        <p:nvSpPr>
          <p:cNvPr id="22" name="TextBox 7">
            <a:extLst>
              <a:ext uri="{FF2B5EF4-FFF2-40B4-BE49-F238E27FC236}">
                <a16:creationId xmlns:a16="http://schemas.microsoft.com/office/drawing/2014/main" id="{85830053-4388-427B-84AD-3741B83DAF21}"/>
              </a:ext>
            </a:extLst>
          </p:cNvPr>
          <p:cNvSpPr txBox="1"/>
          <p:nvPr/>
        </p:nvSpPr>
        <p:spPr>
          <a:xfrm>
            <a:off x="5908368" y="2653878"/>
            <a:ext cx="627095"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b="1" dirty="0"/>
              <a:t>Fetch </a:t>
            </a:r>
          </a:p>
          <a:p>
            <a:pPr algn="r"/>
            <a:r>
              <a:rPr lang="en-US" sz="1200" b="1" dirty="0"/>
              <a:t>Signals</a:t>
            </a:r>
          </a:p>
        </p:txBody>
      </p:sp>
      <p:grpSp>
        <p:nvGrpSpPr>
          <p:cNvPr id="23" name="Group 22">
            <a:extLst>
              <a:ext uri="{FF2B5EF4-FFF2-40B4-BE49-F238E27FC236}">
                <a16:creationId xmlns:a16="http://schemas.microsoft.com/office/drawing/2014/main" id="{37B96B73-DB1F-403B-B8C9-A516290AE482}"/>
              </a:ext>
            </a:extLst>
          </p:cNvPr>
          <p:cNvGrpSpPr/>
          <p:nvPr/>
        </p:nvGrpSpPr>
        <p:grpSpPr>
          <a:xfrm>
            <a:off x="5854977" y="3096979"/>
            <a:ext cx="3122062" cy="1604819"/>
            <a:chOff x="2695661" y="5330688"/>
            <a:chExt cx="3122062" cy="1604819"/>
          </a:xfrm>
        </p:grpSpPr>
        <p:sp>
          <p:nvSpPr>
            <p:cNvPr id="24" name="Speech Bubble: Rectangle with Corners Rounded 23">
              <a:extLst>
                <a:ext uri="{FF2B5EF4-FFF2-40B4-BE49-F238E27FC236}">
                  <a16:creationId xmlns:a16="http://schemas.microsoft.com/office/drawing/2014/main" id="{D012A30C-19F7-41FA-A19F-CE7B73FCD07D}"/>
                </a:ext>
              </a:extLst>
            </p:cNvPr>
            <p:cNvSpPr/>
            <p:nvPr/>
          </p:nvSpPr>
          <p:spPr>
            <a:xfrm flipV="1">
              <a:off x="2778929" y="5330688"/>
              <a:ext cx="2963458" cy="1604819"/>
            </a:xfrm>
            <a:prstGeom prst="wedgeRoundRectCallout">
              <a:avLst>
                <a:gd name="adj1" fmla="val 11063"/>
                <a:gd name="adj2" fmla="val 56670"/>
                <a:gd name="adj3" fmla="val 1666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5" name="Rounded Rectangle 6">
              <a:extLst>
                <a:ext uri="{FF2B5EF4-FFF2-40B4-BE49-F238E27FC236}">
                  <a16:creationId xmlns:a16="http://schemas.microsoft.com/office/drawing/2014/main" id="{02D31E27-1AE6-4968-A30B-C11BBCB19627}"/>
                </a:ext>
              </a:extLst>
            </p:cNvPr>
            <p:cNvSpPr/>
            <p:nvPr/>
          </p:nvSpPr>
          <p:spPr>
            <a:xfrm>
              <a:off x="4167511" y="6444889"/>
              <a:ext cx="980434" cy="341722"/>
            </a:xfrm>
            <a:prstGeom prst="roundRect">
              <a:avLst/>
            </a:prstGeom>
            <a:solidFill>
              <a:srgbClr val="FDDAD7"/>
            </a:solidFill>
            <a:ln w="9525" cap="flat" cmpd="sng" algn="ctr">
              <a:solidFill>
                <a:sysClr val="windowText" lastClr="000000"/>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r>
                <a:rPr lang="en-US" sz="1200" b="1" kern="0" dirty="0">
                  <a:solidFill>
                    <a:prstClr val="black"/>
                  </a:solidFill>
                  <a:latin typeface="Calibri"/>
                </a:rPr>
                <a:t>Fetch Signal Generator</a:t>
              </a:r>
            </a:p>
          </p:txBody>
        </p:sp>
        <p:cxnSp>
          <p:nvCxnSpPr>
            <p:cNvPr id="26" name="Straight Arrow Connector 25">
              <a:extLst>
                <a:ext uri="{FF2B5EF4-FFF2-40B4-BE49-F238E27FC236}">
                  <a16:creationId xmlns:a16="http://schemas.microsoft.com/office/drawing/2014/main" id="{2DFBCB0D-7D6B-4AA1-B2CF-C7FF1B601F42}"/>
                </a:ext>
              </a:extLst>
            </p:cNvPr>
            <p:cNvCxnSpPr>
              <a:cxnSpLocks/>
              <a:stCxn id="25" idx="3"/>
            </p:cNvCxnSpPr>
            <p:nvPr/>
          </p:nvCxnSpPr>
          <p:spPr>
            <a:xfrm>
              <a:off x="5147945" y="6615750"/>
              <a:ext cx="544874" cy="0"/>
            </a:xfrm>
            <a:prstGeom prst="straightConnector1">
              <a:avLst/>
            </a:prstGeom>
            <a:noFill/>
            <a:ln w="28575" cap="flat" cmpd="sng" algn="ctr">
              <a:solidFill>
                <a:srgbClr val="000000"/>
              </a:solidFill>
              <a:prstDash val="solid"/>
              <a:headEnd type="none"/>
              <a:tailEnd type="arrow"/>
            </a:ln>
            <a:effectLst>
              <a:outerShdw blurRad="40000" dist="20000" dir="5400000" rotWithShape="0">
                <a:srgbClr val="000000">
                  <a:alpha val="38000"/>
                </a:srgbClr>
              </a:outerShdw>
            </a:effectLst>
          </p:spPr>
        </p:cxnSp>
        <p:sp>
          <p:nvSpPr>
            <p:cNvPr id="27" name="TextBox 26">
              <a:extLst>
                <a:ext uri="{FF2B5EF4-FFF2-40B4-BE49-F238E27FC236}">
                  <a16:creationId xmlns:a16="http://schemas.microsoft.com/office/drawing/2014/main" id="{9F0E79AF-74C7-43A8-BEB7-CB136B203B31}"/>
                </a:ext>
              </a:extLst>
            </p:cNvPr>
            <p:cNvSpPr txBox="1"/>
            <p:nvPr/>
          </p:nvSpPr>
          <p:spPr>
            <a:xfrm>
              <a:off x="5121182" y="6121889"/>
              <a:ext cx="696541" cy="357206"/>
            </a:xfrm>
            <a:prstGeom prst="rect">
              <a:avLst/>
            </a:prstGeom>
            <a:noFill/>
          </p:spPr>
          <p:txBody>
            <a:bodyPr wrap="square" rtlCol="0">
              <a:spAutoFit/>
            </a:bodyPr>
            <a:lstStyle/>
            <a:p>
              <a:pPr defTabSz="914400"/>
              <a:r>
                <a:rPr lang="en-US" sz="1200" b="1" kern="0" dirty="0">
                  <a:solidFill>
                    <a:prstClr val="black"/>
                  </a:solidFill>
                </a:rPr>
                <a:t>Fetch </a:t>
              </a:r>
            </a:p>
            <a:p>
              <a:pPr defTabSz="914400"/>
              <a:r>
                <a:rPr lang="en-US" sz="1200" b="1" kern="0" dirty="0">
                  <a:solidFill>
                    <a:prstClr val="black"/>
                  </a:solidFill>
                </a:rPr>
                <a:t>Signal</a:t>
              </a:r>
            </a:p>
          </p:txBody>
        </p:sp>
        <p:sp>
          <p:nvSpPr>
            <p:cNvPr id="28" name="TextBox 27">
              <a:extLst>
                <a:ext uri="{FF2B5EF4-FFF2-40B4-BE49-F238E27FC236}">
                  <a16:creationId xmlns:a16="http://schemas.microsoft.com/office/drawing/2014/main" id="{9C22339C-3B0F-437F-A12C-6D5B08562132}"/>
                </a:ext>
              </a:extLst>
            </p:cNvPr>
            <p:cNvSpPr txBox="1"/>
            <p:nvPr/>
          </p:nvSpPr>
          <p:spPr>
            <a:xfrm>
              <a:off x="2892359" y="5994904"/>
              <a:ext cx="1349905" cy="704887"/>
            </a:xfrm>
            <a:prstGeom prst="rect">
              <a:avLst/>
            </a:prstGeom>
            <a:noFill/>
          </p:spPr>
          <p:txBody>
            <a:bodyPr wrap="square" rtlCol="0">
              <a:spAutoFit/>
            </a:bodyPr>
            <a:lstStyle/>
            <a:p>
              <a:pPr algn="ctr" defTabSz="914400">
                <a:lnSpc>
                  <a:spcPct val="120000"/>
                </a:lnSpc>
                <a:spcAft>
                  <a:spcPts val="1200"/>
                </a:spcAft>
              </a:pPr>
              <a:r>
                <a:rPr lang="en-US" sz="1200" b="1" kern="0" dirty="0">
                  <a:solidFill>
                    <a:prstClr val="black"/>
                  </a:solidFill>
                </a:rPr>
                <a:t>Branch Outcome</a:t>
              </a:r>
              <a:br>
                <a:rPr lang="en-US" sz="1200" b="1" kern="0" dirty="0">
                  <a:solidFill>
                    <a:prstClr val="black"/>
                  </a:solidFill>
                </a:rPr>
              </a:br>
              <a:r>
                <a:rPr lang="en-US" sz="1200" b="1" kern="0" dirty="0">
                  <a:solidFill>
                    <a:prstClr val="black"/>
                  </a:solidFill>
                </a:rPr>
                <a:t>From PEs</a:t>
              </a:r>
            </a:p>
            <a:p>
              <a:pPr algn="ctr" defTabSz="914400">
                <a:lnSpc>
                  <a:spcPct val="120000"/>
                </a:lnSpc>
                <a:spcAft>
                  <a:spcPts val="1200"/>
                </a:spcAft>
              </a:pPr>
              <a:r>
                <a:rPr lang="en-US" sz="1200" b="1" kern="0" dirty="0">
                  <a:solidFill>
                    <a:prstClr val="black"/>
                  </a:solidFill>
                </a:rPr>
                <a:t>&lt;Predicate, K&gt;</a:t>
              </a:r>
            </a:p>
          </p:txBody>
        </p:sp>
        <p:sp>
          <p:nvSpPr>
            <p:cNvPr id="29" name="Arrow: Right 28">
              <a:extLst>
                <a:ext uri="{FF2B5EF4-FFF2-40B4-BE49-F238E27FC236}">
                  <a16:creationId xmlns:a16="http://schemas.microsoft.com/office/drawing/2014/main" id="{9A94301A-50F6-4A25-A606-1991B8DC7840}"/>
                </a:ext>
              </a:extLst>
            </p:cNvPr>
            <p:cNvSpPr/>
            <p:nvPr/>
          </p:nvSpPr>
          <p:spPr>
            <a:xfrm>
              <a:off x="2852405" y="6487215"/>
              <a:ext cx="1300572" cy="197179"/>
            </a:xfrm>
            <a:prstGeom prst="rightArrow">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0" name="TextBox 29">
              <a:extLst>
                <a:ext uri="{FF2B5EF4-FFF2-40B4-BE49-F238E27FC236}">
                  <a16:creationId xmlns:a16="http://schemas.microsoft.com/office/drawing/2014/main" id="{012C05FB-D194-4273-9BC6-CDF2FCCBF023}"/>
                </a:ext>
              </a:extLst>
            </p:cNvPr>
            <p:cNvSpPr txBox="1"/>
            <p:nvPr/>
          </p:nvSpPr>
          <p:spPr>
            <a:xfrm>
              <a:off x="2695661" y="5462749"/>
              <a:ext cx="1777747" cy="461665"/>
            </a:xfrm>
            <a:prstGeom prst="rect">
              <a:avLst/>
            </a:prstGeom>
            <a:noFill/>
          </p:spPr>
          <p:txBody>
            <a:bodyPr wrap="square" rtlCol="0">
              <a:spAutoFit/>
            </a:bodyPr>
            <a:lstStyle/>
            <a:p>
              <a:pPr algn="ctr" defTabSz="914400"/>
              <a:r>
                <a:rPr lang="en-US" sz="1200" b="1" kern="0" dirty="0">
                  <a:solidFill>
                    <a:prstClr val="black"/>
                  </a:solidFill>
                </a:rPr>
                <a:t>Conditional Look-aside</a:t>
              </a:r>
              <a:br>
                <a:rPr lang="en-US" sz="1200" b="1" kern="0" dirty="0">
                  <a:solidFill>
                    <a:prstClr val="black"/>
                  </a:solidFill>
                </a:rPr>
              </a:br>
              <a:r>
                <a:rPr lang="en-US" sz="1200" b="1" kern="0" dirty="0">
                  <a:solidFill>
                    <a:prstClr val="black"/>
                  </a:solidFill>
                </a:rPr>
                <a:t>Buffer (CLB)</a:t>
              </a:r>
            </a:p>
          </p:txBody>
        </p:sp>
        <p:sp>
          <p:nvSpPr>
            <p:cNvPr id="31" name="Rectangle 30">
              <a:extLst>
                <a:ext uri="{FF2B5EF4-FFF2-40B4-BE49-F238E27FC236}">
                  <a16:creationId xmlns:a16="http://schemas.microsoft.com/office/drawing/2014/main" id="{DF810211-4C85-4B35-9AE2-6613228FB924}"/>
                </a:ext>
              </a:extLst>
            </p:cNvPr>
            <p:cNvSpPr/>
            <p:nvPr/>
          </p:nvSpPr>
          <p:spPr>
            <a:xfrm>
              <a:off x="4354387" y="5445053"/>
              <a:ext cx="619477" cy="739064"/>
            </a:xfrm>
            <a:prstGeom prst="rect">
              <a:avLst/>
            </a:prstGeom>
            <a:solidFill>
              <a:schemeClr val="accent4">
                <a:lumMod val="40000"/>
                <a:lumOff val="60000"/>
              </a:schemeClr>
            </a:solidFill>
            <a:ln w="9525" cap="flat" cmpd="sng" algn="ctr">
              <a:solidFill>
                <a:sysClr val="windowText" lastClr="000000"/>
              </a:solidFill>
              <a:prstDash val="solid"/>
            </a:ln>
            <a:effectLst>
              <a:outerShdw blurRad="63500" sx="102000" sy="102000" algn="ctr" rotWithShape="0">
                <a:prstClr val="black">
                  <a:alpha val="40000"/>
                </a:prstClr>
              </a:outerShdw>
            </a:effectLst>
          </p:spPr>
          <p:txBody>
            <a:bodyPr rtlCol="0" anchor="ctr"/>
            <a:lstStyle/>
            <a:p>
              <a:pPr algn="ctr" defTabSz="914400"/>
              <a:endParaRPr lang="en-US" sz="1100" b="1" kern="0" dirty="0">
                <a:solidFill>
                  <a:prstClr val="black"/>
                </a:solidFill>
                <a:latin typeface="Calibri"/>
              </a:endParaRPr>
            </a:p>
          </p:txBody>
        </p:sp>
        <p:cxnSp>
          <p:nvCxnSpPr>
            <p:cNvPr id="32" name="Straight Arrow Connector 31">
              <a:extLst>
                <a:ext uri="{FF2B5EF4-FFF2-40B4-BE49-F238E27FC236}">
                  <a16:creationId xmlns:a16="http://schemas.microsoft.com/office/drawing/2014/main" id="{924869FD-02A1-4BE9-825F-C4340D7BA740}"/>
                </a:ext>
              </a:extLst>
            </p:cNvPr>
            <p:cNvCxnSpPr>
              <a:cxnSpLocks/>
              <a:stCxn id="31" idx="2"/>
              <a:endCxn id="25" idx="0"/>
            </p:cNvCxnSpPr>
            <p:nvPr/>
          </p:nvCxnSpPr>
          <p:spPr>
            <a:xfrm flipH="1">
              <a:off x="4657728" y="6184117"/>
              <a:ext cx="6398" cy="26077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237919-1562-4B45-980B-372E79110D3C}"/>
                </a:ext>
              </a:extLst>
            </p:cNvPr>
            <p:cNvCxnSpPr>
              <a:cxnSpLocks/>
              <a:stCxn id="31" idx="0"/>
              <a:endCxn id="31" idx="2"/>
            </p:cNvCxnSpPr>
            <p:nvPr/>
          </p:nvCxnSpPr>
          <p:spPr>
            <a:xfrm>
              <a:off x="4664126" y="5445053"/>
              <a:ext cx="0" cy="739064"/>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34" name="Group 33">
              <a:extLst>
                <a:ext uri="{FF2B5EF4-FFF2-40B4-BE49-F238E27FC236}">
                  <a16:creationId xmlns:a16="http://schemas.microsoft.com/office/drawing/2014/main" id="{E8884E9A-BAE0-4FF9-9D60-F06C92C94AD5}"/>
                </a:ext>
              </a:extLst>
            </p:cNvPr>
            <p:cNvGrpSpPr/>
            <p:nvPr/>
          </p:nvGrpSpPr>
          <p:grpSpPr>
            <a:xfrm>
              <a:off x="4353503" y="5620189"/>
              <a:ext cx="620361" cy="438765"/>
              <a:chOff x="5821151" y="6297653"/>
              <a:chExt cx="1494594" cy="865108"/>
            </a:xfrm>
          </p:grpSpPr>
          <p:cxnSp>
            <p:nvCxnSpPr>
              <p:cNvPr id="36" name="Straight Connector 35">
                <a:extLst>
                  <a:ext uri="{FF2B5EF4-FFF2-40B4-BE49-F238E27FC236}">
                    <a16:creationId xmlns:a16="http://schemas.microsoft.com/office/drawing/2014/main" id="{1795E98E-6272-4F77-81A7-3BEBBA18427F}"/>
                  </a:ext>
                </a:extLst>
              </p:cNvPr>
              <p:cNvCxnSpPr>
                <a:cxnSpLocks/>
              </p:cNvCxnSpPr>
              <p:nvPr/>
            </p:nvCxnSpPr>
            <p:spPr>
              <a:xfrm>
                <a:off x="5821151" y="6297653"/>
                <a:ext cx="1489243" cy="0"/>
              </a:xfrm>
              <a:prstGeom prst="line">
                <a:avLst/>
              </a:prstGeom>
              <a:solidFill>
                <a:schemeClr val="accent2">
                  <a:lumMod val="60000"/>
                  <a:lumOff val="40000"/>
                </a:schemeClr>
              </a:solidFill>
              <a:ln w="25400" cap="flat" cmpd="sng" algn="ctr">
                <a:solidFill>
                  <a:srgbClr val="000000"/>
                </a:solidFill>
                <a:prstDash val="solid"/>
              </a:ln>
              <a:effectLst>
                <a:outerShdw blurRad="40000" dist="20000" dir="5400000" rotWithShape="0">
                  <a:srgbClr val="000000">
                    <a:alpha val="38000"/>
                  </a:srgbClr>
                </a:outerShdw>
              </a:effectLst>
            </p:spPr>
          </p:cxnSp>
          <p:cxnSp>
            <p:nvCxnSpPr>
              <p:cNvPr id="37" name="Straight Connector 36">
                <a:extLst>
                  <a:ext uri="{FF2B5EF4-FFF2-40B4-BE49-F238E27FC236}">
                    <a16:creationId xmlns:a16="http://schemas.microsoft.com/office/drawing/2014/main" id="{A84F0FC9-E66E-4D67-B003-916B3044D26A}"/>
                  </a:ext>
                </a:extLst>
              </p:cNvPr>
              <p:cNvCxnSpPr>
                <a:cxnSpLocks/>
              </p:cNvCxnSpPr>
              <p:nvPr/>
            </p:nvCxnSpPr>
            <p:spPr>
              <a:xfrm>
                <a:off x="5826502" y="6569193"/>
                <a:ext cx="1489243" cy="0"/>
              </a:xfrm>
              <a:prstGeom prst="line">
                <a:avLst/>
              </a:prstGeom>
              <a:solidFill>
                <a:schemeClr val="accent2">
                  <a:lumMod val="60000"/>
                  <a:lumOff val="40000"/>
                </a:schemeClr>
              </a:solidFill>
              <a:ln w="25400" cap="flat" cmpd="sng" algn="ctr">
                <a:solidFill>
                  <a:srgbClr val="000000"/>
                </a:solidFill>
                <a:prstDash val="solid"/>
              </a:ln>
              <a:effectLst>
                <a:outerShdw blurRad="40000" dist="20000" dir="5400000" rotWithShape="0">
                  <a:srgbClr val="000000">
                    <a:alpha val="38000"/>
                  </a:srgbClr>
                </a:outerShdw>
              </a:effectLst>
            </p:spPr>
          </p:cxnSp>
          <p:cxnSp>
            <p:nvCxnSpPr>
              <p:cNvPr id="38" name="Straight Connector 37">
                <a:extLst>
                  <a:ext uri="{FF2B5EF4-FFF2-40B4-BE49-F238E27FC236}">
                    <a16:creationId xmlns:a16="http://schemas.microsoft.com/office/drawing/2014/main" id="{02AAB187-22FA-44BD-A91C-1DBE6375247D}"/>
                  </a:ext>
                </a:extLst>
              </p:cNvPr>
              <p:cNvCxnSpPr>
                <a:cxnSpLocks/>
              </p:cNvCxnSpPr>
              <p:nvPr/>
            </p:nvCxnSpPr>
            <p:spPr>
              <a:xfrm>
                <a:off x="5821151" y="6863303"/>
                <a:ext cx="1489243" cy="0"/>
              </a:xfrm>
              <a:prstGeom prst="line">
                <a:avLst/>
              </a:prstGeom>
              <a:solidFill>
                <a:schemeClr val="accent2">
                  <a:lumMod val="60000"/>
                  <a:lumOff val="40000"/>
                </a:schemeClr>
              </a:solidFill>
              <a:ln w="25400" cap="flat" cmpd="sng" algn="ctr">
                <a:solidFill>
                  <a:srgbClr val="000000"/>
                </a:solidFill>
                <a:prstDash val="solid"/>
              </a:ln>
              <a:effectLst>
                <a:outerShdw blurRad="40000" dist="20000" dir="5400000" rotWithShape="0">
                  <a:srgbClr val="000000">
                    <a:alpha val="38000"/>
                  </a:srgbClr>
                </a:outerShdw>
              </a:effectLst>
            </p:spPr>
          </p:cxnSp>
          <p:cxnSp>
            <p:nvCxnSpPr>
              <p:cNvPr id="39" name="Straight Connector 38">
                <a:extLst>
                  <a:ext uri="{FF2B5EF4-FFF2-40B4-BE49-F238E27FC236}">
                    <a16:creationId xmlns:a16="http://schemas.microsoft.com/office/drawing/2014/main" id="{9597A50F-DC61-412D-93AD-55C00ABC1091}"/>
                  </a:ext>
                </a:extLst>
              </p:cNvPr>
              <p:cNvCxnSpPr>
                <a:cxnSpLocks/>
              </p:cNvCxnSpPr>
              <p:nvPr/>
            </p:nvCxnSpPr>
            <p:spPr>
              <a:xfrm>
                <a:off x="5826502" y="7162761"/>
                <a:ext cx="1489243" cy="0"/>
              </a:xfrm>
              <a:prstGeom prst="line">
                <a:avLst/>
              </a:prstGeom>
              <a:solidFill>
                <a:schemeClr val="accent2">
                  <a:lumMod val="60000"/>
                  <a:lumOff val="40000"/>
                </a:schemeClr>
              </a:solidFill>
              <a:ln w="25400" cap="flat" cmpd="sng" algn="ctr">
                <a:solidFill>
                  <a:srgbClr val="000000"/>
                </a:solidFill>
                <a:prstDash val="solid"/>
              </a:ln>
              <a:effectLst>
                <a:outerShdw blurRad="40000" dist="20000" dir="5400000" rotWithShape="0">
                  <a:srgbClr val="000000">
                    <a:alpha val="38000"/>
                  </a:srgbClr>
                </a:outerShdw>
              </a:effectLst>
            </p:spPr>
          </p:cxnSp>
        </p:grpSp>
        <p:sp>
          <p:nvSpPr>
            <p:cNvPr id="35" name="TextBox 34">
              <a:extLst>
                <a:ext uri="{FF2B5EF4-FFF2-40B4-BE49-F238E27FC236}">
                  <a16:creationId xmlns:a16="http://schemas.microsoft.com/office/drawing/2014/main" id="{0767ED93-D4CE-4D0F-9DDD-A85192155CC7}"/>
                </a:ext>
              </a:extLst>
            </p:cNvPr>
            <p:cNvSpPr txBox="1"/>
            <p:nvPr/>
          </p:nvSpPr>
          <p:spPr>
            <a:xfrm>
              <a:off x="4584886" y="5389484"/>
              <a:ext cx="438741" cy="276999"/>
            </a:xfrm>
            <a:prstGeom prst="rect">
              <a:avLst/>
            </a:prstGeom>
            <a:noFill/>
          </p:spPr>
          <p:txBody>
            <a:bodyPr wrap="square" rtlCol="0">
              <a:spAutoFit/>
            </a:bodyPr>
            <a:lstStyle/>
            <a:p>
              <a:pPr defTabSz="914400"/>
              <a:r>
                <a:rPr lang="en-US" sz="1200" b="1" i="1" kern="0" dirty="0">
                  <a:solidFill>
                    <a:prstClr val="black"/>
                  </a:solidFill>
                </a:rPr>
                <a:t> </a:t>
              </a:r>
              <a:r>
                <a:rPr lang="en-US" sz="1200" b="1" kern="0" dirty="0">
                  <a:solidFill>
                    <a:prstClr val="black"/>
                  </a:solidFill>
                </a:rPr>
                <a:t>[K]</a:t>
              </a:r>
            </a:p>
          </p:txBody>
        </p:sp>
      </p:grpSp>
      <p:sp>
        <p:nvSpPr>
          <p:cNvPr id="40" name="TextBox 39">
            <a:extLst>
              <a:ext uri="{FF2B5EF4-FFF2-40B4-BE49-F238E27FC236}">
                <a16:creationId xmlns:a16="http://schemas.microsoft.com/office/drawing/2014/main" id="{1AE8AC70-D3FE-4A8D-8127-DC31CE9FF004}"/>
              </a:ext>
            </a:extLst>
          </p:cNvPr>
          <p:cNvSpPr txBox="1"/>
          <p:nvPr/>
        </p:nvSpPr>
        <p:spPr>
          <a:xfrm>
            <a:off x="7488353" y="3165350"/>
            <a:ext cx="368989" cy="276999"/>
          </a:xfrm>
          <a:prstGeom prst="rect">
            <a:avLst/>
          </a:prstGeom>
          <a:noFill/>
        </p:spPr>
        <p:txBody>
          <a:bodyPr wrap="square" rtlCol="0">
            <a:spAutoFit/>
          </a:bodyPr>
          <a:lstStyle/>
          <a:p>
            <a:pPr defTabSz="914400"/>
            <a:r>
              <a:rPr lang="en-US" sz="1200" b="1" kern="0" dirty="0">
                <a:solidFill>
                  <a:prstClr val="black"/>
                </a:solidFill>
              </a:rPr>
              <a:t>PC</a:t>
            </a:r>
          </a:p>
        </p:txBody>
      </p:sp>
    </p:spTree>
    <p:extLst>
      <p:ext uri="{BB962C8B-B14F-4D97-AF65-F5344CB8AC3E}">
        <p14:creationId xmlns:p14="http://schemas.microsoft.com/office/powerpoint/2010/main" val="138836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1183" y="780910"/>
            <a:ext cx="8361633" cy="3584181"/>
          </a:xfrm>
        </p:spPr>
        <p:txBody>
          <a:bodyPr>
            <a:noAutofit/>
          </a:bodyPr>
          <a:lstStyle/>
          <a:p>
            <a:pPr algn="just">
              <a:lnSpc>
                <a:spcPct val="100000"/>
              </a:lnSpc>
              <a:spcBef>
                <a:spcPts val="0"/>
              </a:spcBef>
            </a:pPr>
            <a:r>
              <a:rPr lang="en-US" dirty="0"/>
              <a:t>We extracted 12 compute-intensive loops from </a:t>
            </a:r>
            <a:r>
              <a:rPr lang="en-US" dirty="0" err="1"/>
              <a:t>MiBench</a:t>
            </a:r>
            <a:r>
              <a:rPr lang="en-US"/>
              <a:t>, </a:t>
            </a:r>
            <a:r>
              <a:rPr lang="en-US" dirty="0"/>
              <a:t>which are nested and/or have </a:t>
            </a:r>
            <a:r>
              <a:rPr lang="en-US"/>
              <a:t>conditional nest.</a:t>
            </a:r>
            <a:endParaRPr lang="en-US" dirty="0"/>
          </a:p>
          <a:p>
            <a:pPr algn="just">
              <a:lnSpc>
                <a:spcPct val="100000"/>
              </a:lnSpc>
              <a:spcBef>
                <a:spcPts val="0"/>
              </a:spcBef>
            </a:pPr>
            <a:r>
              <a:rPr lang="en-US" dirty="0"/>
              <a:t>Data dependency graph generation phase is modified to combine the operations inside all the true and false paths of the nested conditionals. </a:t>
            </a:r>
          </a:p>
          <a:p>
            <a:pPr algn="just">
              <a:lnSpc>
                <a:spcPct val="100000"/>
              </a:lnSpc>
              <a:spcBef>
                <a:spcPts val="0"/>
              </a:spcBef>
            </a:pPr>
            <a:r>
              <a:rPr lang="en-US" dirty="0"/>
              <a:t>LASER is compared with partial predication scheme – only viable approach to map loops with nested conditionals. </a:t>
            </a:r>
          </a:p>
          <a:p>
            <a:pPr algn="just">
              <a:lnSpc>
                <a:spcPct val="100000"/>
              </a:lnSpc>
              <a:spcBef>
                <a:spcPts val="0"/>
              </a:spcBef>
            </a:pPr>
            <a:r>
              <a:rPr lang="en-US" dirty="0"/>
              <a:t>The performance is evaluated on 4x4 CGRA and then on CGRAs of larger sizes, to determine the scalability of LASER.</a:t>
            </a:r>
          </a:p>
        </p:txBody>
      </p:sp>
      <p:sp>
        <p:nvSpPr>
          <p:cNvPr id="3" name="Title 2"/>
          <p:cNvSpPr>
            <a:spLocks noGrp="1"/>
          </p:cNvSpPr>
          <p:nvPr>
            <p:ph type="title"/>
          </p:nvPr>
        </p:nvSpPr>
        <p:spPr/>
        <p:txBody>
          <a:bodyPr>
            <a:normAutofit fontScale="90000"/>
          </a:bodyPr>
          <a:lstStyle/>
          <a:p>
            <a:r>
              <a:rPr lang="en-US" dirty="0"/>
              <a:t>Experimental Setup</a:t>
            </a:r>
          </a:p>
        </p:txBody>
      </p:sp>
      <p:sp>
        <p:nvSpPr>
          <p:cNvPr id="4" name="Date Placeholder 3"/>
          <p:cNvSpPr>
            <a:spLocks noGrp="1"/>
          </p:cNvSpPr>
          <p:nvPr>
            <p:ph type="dt" sz="half" idx="10"/>
          </p:nvPr>
        </p:nvSpPr>
        <p:spPr/>
        <p:txBody>
          <a:bodyPr/>
          <a:lstStyle/>
          <a:p>
            <a:fld id="{735E0C6A-0670-4D86-B47D-CA80D16FC350}"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13</a:t>
            </a:fld>
            <a:endParaRPr lang="en-US" noProof="1"/>
          </a:p>
        </p:txBody>
      </p:sp>
    </p:spTree>
    <p:extLst>
      <p:ext uri="{BB962C8B-B14F-4D97-AF65-F5344CB8AC3E}">
        <p14:creationId xmlns:p14="http://schemas.microsoft.com/office/powerpoint/2010/main" val="336609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LASER Improves Performance by 42%</a:t>
            </a:r>
          </a:p>
        </p:txBody>
      </p:sp>
      <p:sp>
        <p:nvSpPr>
          <p:cNvPr id="4" name="Date Placeholder 3"/>
          <p:cNvSpPr>
            <a:spLocks noGrp="1"/>
          </p:cNvSpPr>
          <p:nvPr>
            <p:ph type="dt" sz="half" idx="10"/>
          </p:nvPr>
        </p:nvSpPr>
        <p:spPr/>
        <p:txBody>
          <a:bodyPr/>
          <a:lstStyle/>
          <a:p>
            <a:fld id="{735E0C6A-0670-4D86-B47D-CA80D16FC350}"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14</a:t>
            </a:fld>
            <a:endParaRPr lang="en-US" noProof="1"/>
          </a:p>
        </p:txBody>
      </p:sp>
      <p:graphicFrame>
        <p:nvGraphicFramePr>
          <p:cNvPr id="10" name="Chart 9">
            <a:extLst>
              <a:ext uri="{FF2B5EF4-FFF2-40B4-BE49-F238E27FC236}">
                <a16:creationId xmlns:a16="http://schemas.microsoft.com/office/drawing/2014/main" id="{4CAEDC3B-B155-3646-A4BE-6B426C2CE3ED}"/>
              </a:ext>
            </a:extLst>
          </p:cNvPr>
          <p:cNvGraphicFramePr>
            <a:graphicFrameLocks/>
          </p:cNvGraphicFramePr>
          <p:nvPr>
            <p:extLst>
              <p:ext uri="{D42A27DB-BD31-4B8C-83A1-F6EECF244321}">
                <p14:modId xmlns:p14="http://schemas.microsoft.com/office/powerpoint/2010/main" val="1885967405"/>
              </p:ext>
            </p:extLst>
          </p:nvPr>
        </p:nvGraphicFramePr>
        <p:xfrm>
          <a:off x="136188" y="769246"/>
          <a:ext cx="8871626" cy="2828194"/>
        </p:xfrm>
        <a:graphic>
          <a:graphicData uri="http://schemas.openxmlformats.org/drawingml/2006/chart">
            <c:chart xmlns:c="http://schemas.openxmlformats.org/drawingml/2006/chart" xmlns:r="http://schemas.openxmlformats.org/officeDocument/2006/relationships" r:id="rId2"/>
          </a:graphicData>
        </a:graphic>
      </p:graphicFrame>
      <p:sp>
        <p:nvSpPr>
          <p:cNvPr id="2" name="Content Placeholder 1"/>
          <p:cNvSpPr>
            <a:spLocks noGrp="1"/>
          </p:cNvSpPr>
          <p:nvPr>
            <p:ph idx="1"/>
          </p:nvPr>
        </p:nvSpPr>
        <p:spPr>
          <a:xfrm>
            <a:off x="336499" y="3441027"/>
            <a:ext cx="8361633" cy="1326236"/>
          </a:xfrm>
        </p:spPr>
        <p:txBody>
          <a:bodyPr>
            <a:noAutofit/>
          </a:bodyPr>
          <a:lstStyle/>
          <a:p>
            <a:pPr algn="just">
              <a:lnSpc>
                <a:spcPct val="100000"/>
              </a:lnSpc>
              <a:spcBef>
                <a:spcPts val="0"/>
              </a:spcBef>
            </a:pPr>
            <a:r>
              <a:rPr lang="en-US" sz="2000" dirty="0"/>
              <a:t>On a 4x4 CGRA, LASER performs better for loops featuring complex nests of conditionals (up to the depth of 24).</a:t>
            </a:r>
          </a:p>
          <a:p>
            <a:pPr algn="just">
              <a:lnSpc>
                <a:spcPct val="100000"/>
              </a:lnSpc>
              <a:spcBef>
                <a:spcPts val="0"/>
              </a:spcBef>
            </a:pPr>
            <a:r>
              <a:rPr lang="en-US" sz="2000" dirty="0"/>
              <a:t>Performance improvement of LASER can be attributed to less number of operations to be executed on the PEs.</a:t>
            </a:r>
          </a:p>
        </p:txBody>
      </p:sp>
      <p:sp>
        <p:nvSpPr>
          <p:cNvPr id="5" name="TextBox 4">
            <a:extLst>
              <a:ext uri="{FF2B5EF4-FFF2-40B4-BE49-F238E27FC236}">
                <a16:creationId xmlns:a16="http://schemas.microsoft.com/office/drawing/2014/main" id="{4E8EE9AB-189D-49A6-96E2-1C7B098959C9}"/>
              </a:ext>
            </a:extLst>
          </p:cNvPr>
          <p:cNvSpPr txBox="1"/>
          <p:nvPr/>
        </p:nvSpPr>
        <p:spPr>
          <a:xfrm>
            <a:off x="2686050" y="950130"/>
            <a:ext cx="1278170" cy="307777"/>
          </a:xfrm>
          <a:prstGeom prst="rect">
            <a:avLst/>
          </a:prstGeom>
          <a:noFill/>
        </p:spPr>
        <p:txBody>
          <a:bodyPr wrap="none" rtlCol="0">
            <a:spAutoFit/>
          </a:bodyPr>
          <a:lstStyle/>
          <a:p>
            <a:r>
              <a:rPr lang="en-US" sz="1400" dirty="0">
                <a:solidFill>
                  <a:srgbClr val="0033CC"/>
                </a:solidFill>
              </a:rPr>
              <a:t>Lower is better</a:t>
            </a:r>
          </a:p>
        </p:txBody>
      </p:sp>
    </p:spTree>
    <p:extLst>
      <p:ext uri="{BB962C8B-B14F-4D97-AF65-F5344CB8AC3E}">
        <p14:creationId xmlns:p14="http://schemas.microsoft.com/office/powerpoint/2010/main" val="3074953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3" name="Group 342">
            <a:extLst>
              <a:ext uri="{FF2B5EF4-FFF2-40B4-BE49-F238E27FC236}">
                <a16:creationId xmlns:a16="http://schemas.microsoft.com/office/drawing/2014/main" id="{6EF0221C-2FB4-4F50-A452-1767EDDB74B0}"/>
              </a:ext>
            </a:extLst>
          </p:cNvPr>
          <p:cNvGrpSpPr/>
          <p:nvPr/>
        </p:nvGrpSpPr>
        <p:grpSpPr>
          <a:xfrm>
            <a:off x="403173" y="1854561"/>
            <a:ext cx="410050" cy="369332"/>
            <a:chOff x="3210645" y="3170064"/>
            <a:chExt cx="442849" cy="445955"/>
          </a:xfrm>
        </p:grpSpPr>
        <p:sp>
          <p:nvSpPr>
            <p:cNvPr id="340" name="Oval 339">
              <a:extLst>
                <a:ext uri="{FF2B5EF4-FFF2-40B4-BE49-F238E27FC236}">
                  <a16:creationId xmlns:a16="http://schemas.microsoft.com/office/drawing/2014/main" id="{C86F7A85-F4FE-4534-9545-578161CEAEBB}"/>
                </a:ext>
              </a:extLst>
            </p:cNvPr>
            <p:cNvSpPr/>
            <p:nvPr/>
          </p:nvSpPr>
          <p:spPr>
            <a:xfrm>
              <a:off x="3210645" y="3212445"/>
              <a:ext cx="376821" cy="3742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3200" dirty="0">
                <a:solidFill>
                  <a:sysClr val="windowText" lastClr="000000"/>
                </a:solidFill>
                <a:latin typeface="Calibri" panose="020F0502020204030204"/>
              </a:endParaRPr>
            </a:p>
          </p:txBody>
        </p:sp>
        <p:sp>
          <p:nvSpPr>
            <p:cNvPr id="336" name="TextBox 94">
              <a:extLst>
                <a:ext uri="{FF2B5EF4-FFF2-40B4-BE49-F238E27FC236}">
                  <a16:creationId xmlns:a16="http://schemas.microsoft.com/office/drawing/2014/main" id="{40FE9661-B1C6-42B8-9573-217B74C9797E}"/>
                </a:ext>
              </a:extLst>
            </p:cNvPr>
            <p:cNvSpPr txBox="1"/>
            <p:nvPr/>
          </p:nvSpPr>
          <p:spPr>
            <a:xfrm>
              <a:off x="3229314" y="3170064"/>
              <a:ext cx="424180" cy="4459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dirty="0" err="1">
                  <a:solidFill>
                    <a:prstClr val="black"/>
                  </a:solidFill>
                  <a:latin typeface="Calibri" panose="020F0502020204030204"/>
                </a:rPr>
                <a:t>g</a:t>
              </a:r>
              <a:r>
                <a:rPr lang="en-US" baseline="-25000" dirty="0" err="1">
                  <a:solidFill>
                    <a:prstClr val="black"/>
                  </a:solidFill>
                  <a:latin typeface="Calibri" panose="020F0502020204030204"/>
                </a:rPr>
                <a:t>t</a:t>
              </a:r>
              <a:endParaRPr lang="en-US" baseline="-25000" dirty="0">
                <a:solidFill>
                  <a:prstClr val="black"/>
                </a:solidFill>
                <a:latin typeface="Calibri" panose="020F0502020204030204"/>
              </a:endParaRPr>
            </a:p>
          </p:txBody>
        </p:sp>
      </p:grpSp>
      <p:grpSp>
        <p:nvGrpSpPr>
          <p:cNvPr id="344" name="Group 343">
            <a:extLst>
              <a:ext uri="{FF2B5EF4-FFF2-40B4-BE49-F238E27FC236}">
                <a16:creationId xmlns:a16="http://schemas.microsoft.com/office/drawing/2014/main" id="{EA790E45-E2A7-4C73-A13B-EBC185407FE1}"/>
              </a:ext>
            </a:extLst>
          </p:cNvPr>
          <p:cNvGrpSpPr/>
          <p:nvPr/>
        </p:nvGrpSpPr>
        <p:grpSpPr>
          <a:xfrm>
            <a:off x="403173" y="3393967"/>
            <a:ext cx="410050" cy="369332"/>
            <a:chOff x="3210645" y="3170064"/>
            <a:chExt cx="442849" cy="445955"/>
          </a:xfrm>
        </p:grpSpPr>
        <p:sp>
          <p:nvSpPr>
            <p:cNvPr id="345" name="Oval 344">
              <a:extLst>
                <a:ext uri="{FF2B5EF4-FFF2-40B4-BE49-F238E27FC236}">
                  <a16:creationId xmlns:a16="http://schemas.microsoft.com/office/drawing/2014/main" id="{316A7FD4-4226-41DB-8F72-C53A6B48ED83}"/>
                </a:ext>
              </a:extLst>
            </p:cNvPr>
            <p:cNvSpPr/>
            <p:nvPr/>
          </p:nvSpPr>
          <p:spPr>
            <a:xfrm>
              <a:off x="3210645" y="3212445"/>
              <a:ext cx="376821" cy="3742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3200" dirty="0">
                <a:solidFill>
                  <a:sysClr val="windowText" lastClr="000000"/>
                </a:solidFill>
                <a:latin typeface="Calibri" panose="020F0502020204030204"/>
              </a:endParaRPr>
            </a:p>
          </p:txBody>
        </p:sp>
        <p:sp>
          <p:nvSpPr>
            <p:cNvPr id="346" name="TextBox 94">
              <a:extLst>
                <a:ext uri="{FF2B5EF4-FFF2-40B4-BE49-F238E27FC236}">
                  <a16:creationId xmlns:a16="http://schemas.microsoft.com/office/drawing/2014/main" id="{1D454443-E831-4418-8982-0ED9427FEBA0}"/>
                </a:ext>
              </a:extLst>
            </p:cNvPr>
            <p:cNvSpPr txBox="1"/>
            <p:nvPr/>
          </p:nvSpPr>
          <p:spPr>
            <a:xfrm>
              <a:off x="3229314" y="3170064"/>
              <a:ext cx="424180" cy="4459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dirty="0">
                  <a:solidFill>
                    <a:prstClr val="black"/>
                  </a:solidFill>
                  <a:latin typeface="Calibri" panose="020F0502020204030204"/>
                </a:rPr>
                <a:t>g</a:t>
              </a:r>
              <a:r>
                <a:rPr lang="en-US" baseline="-25000" dirty="0">
                  <a:solidFill>
                    <a:prstClr val="black"/>
                  </a:solidFill>
                  <a:latin typeface="Calibri" panose="020F0502020204030204"/>
                </a:rPr>
                <a:t>f</a:t>
              </a:r>
            </a:p>
          </p:txBody>
        </p:sp>
      </p:grpSp>
      <p:sp>
        <p:nvSpPr>
          <p:cNvPr id="335" name="Oval 334">
            <a:extLst>
              <a:ext uri="{FF2B5EF4-FFF2-40B4-BE49-F238E27FC236}">
                <a16:creationId xmlns:a16="http://schemas.microsoft.com/office/drawing/2014/main" id="{DAE2C2B1-9B5F-408A-B18E-B03477FEAD8E}"/>
              </a:ext>
            </a:extLst>
          </p:cNvPr>
          <p:cNvSpPr/>
          <p:nvPr/>
        </p:nvSpPr>
        <p:spPr>
          <a:xfrm>
            <a:off x="252422" y="1301633"/>
            <a:ext cx="301503" cy="2617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h</a:t>
            </a:r>
            <a:endParaRPr lang="en-US" sz="4000" dirty="0">
              <a:solidFill>
                <a:sysClr val="windowText" lastClr="000000"/>
              </a:solidFill>
              <a:latin typeface="Calibri" panose="020F0502020204030204"/>
            </a:endParaRPr>
          </a:p>
        </p:txBody>
      </p:sp>
      <p:sp>
        <p:nvSpPr>
          <p:cNvPr id="99" name="TextBox 98">
            <a:extLst>
              <a:ext uri="{FF2B5EF4-FFF2-40B4-BE49-F238E27FC236}">
                <a16:creationId xmlns:a16="http://schemas.microsoft.com/office/drawing/2014/main" id="{52286968-C872-47C4-853B-0F95451C687E}"/>
              </a:ext>
            </a:extLst>
          </p:cNvPr>
          <p:cNvSpPr txBox="1"/>
          <p:nvPr/>
        </p:nvSpPr>
        <p:spPr>
          <a:xfrm>
            <a:off x="136187" y="742948"/>
            <a:ext cx="3023585" cy="4031873"/>
          </a:xfrm>
          <a:prstGeom prst="rect">
            <a:avLst/>
          </a:prstGeom>
          <a:noFill/>
        </p:spPr>
        <p:txBody>
          <a:bodyPr wrap="none" rtlCol="0">
            <a:spAutoFit/>
          </a:bodyPr>
          <a:lstStyle/>
          <a:p>
            <a:pPr>
              <a:lnSpc>
                <a:spcPct val="80000"/>
              </a:lnSpc>
            </a:pPr>
            <a:r>
              <a:rPr lang="en-US" sz="1600" dirty="0">
                <a:latin typeface="Courier New" panose="02070309020205020404" pitchFamily="49" charset="0"/>
                <a:cs typeface="Courier New" panose="02070309020205020404" pitchFamily="49" charset="0"/>
              </a:rPr>
              <a:t>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&lt;100;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a:t>
            </a:r>
          </a:p>
          <a:p>
            <a:pPr>
              <a:lnSpc>
                <a:spcPct val="80000"/>
              </a:lnSpc>
            </a:pPr>
            <a:r>
              <a:rPr lang="en-US" sz="1600" dirty="0">
                <a:latin typeface="Courier New" panose="02070309020205020404" pitchFamily="49" charset="0"/>
                <a:cs typeface="Courier New" panose="02070309020205020404" pitchFamily="49" charset="0"/>
              </a:rPr>
              <a:t>	p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*4;</a:t>
            </a:r>
          </a:p>
          <a:p>
            <a:pPr>
              <a:lnSpc>
                <a:spcPct val="80000"/>
              </a:lnSpc>
            </a:pPr>
            <a:r>
              <a:rPr lang="en-US" sz="1600" dirty="0">
                <a:latin typeface="Courier New" panose="02070309020205020404" pitchFamily="49" charset="0"/>
                <a:cs typeface="Courier New" panose="02070309020205020404" pitchFamily="49" charset="0"/>
              </a:rPr>
              <a:t>	q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*2;</a:t>
            </a:r>
          </a:p>
          <a:p>
            <a:pPr>
              <a:lnSpc>
                <a:spcPct val="80000"/>
              </a:lnSpc>
            </a:pPr>
            <a:r>
              <a:rPr lang="en-US" sz="1600" dirty="0">
                <a:latin typeface="Courier New" panose="02070309020205020404" pitchFamily="49" charset="0"/>
                <a:cs typeface="Courier New" panose="02070309020205020404" pitchFamily="49" charset="0"/>
              </a:rPr>
              <a:t>	if(x &gt;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latin typeface="Courier New" panose="02070309020205020404" pitchFamily="49" charset="0"/>
                <a:cs typeface="Courier New" panose="02070309020205020404" pitchFamily="49" charset="0"/>
              </a:rPr>
              <a:t>      r = p - 4;</a:t>
            </a:r>
          </a:p>
          <a:p>
            <a:pPr>
              <a:lnSpc>
                <a:spcPct val="80000"/>
              </a:lnSpc>
            </a:pPr>
            <a:r>
              <a:rPr lang="en-US" sz="1600" dirty="0">
                <a:latin typeface="Courier New" panose="02070309020205020404" pitchFamily="49" charset="0"/>
                <a:cs typeface="Courier New" panose="02070309020205020404" pitchFamily="49" charset="0"/>
              </a:rPr>
              <a:t>	  s = q - 2;</a:t>
            </a:r>
          </a:p>
          <a:p>
            <a:pPr>
              <a:lnSpc>
                <a:spcPct val="80000"/>
              </a:lnSpc>
            </a:pPr>
            <a:r>
              <a:rPr lang="en-US" sz="1600" dirty="0">
                <a:latin typeface="Courier New" panose="02070309020205020404" pitchFamily="49" charset="0"/>
                <a:cs typeface="Courier New" panose="02070309020205020404" pitchFamily="49" charset="0"/>
              </a:rPr>
              <a:t>	  if(y &gt; p)</a:t>
            </a:r>
          </a:p>
          <a:p>
            <a:pPr>
              <a:lnSpc>
                <a:spcPct val="80000"/>
              </a:lnSpc>
            </a:pPr>
            <a:r>
              <a:rPr lang="en-US" sz="1600" dirty="0">
                <a:latin typeface="Courier New" panose="02070309020205020404" pitchFamily="49" charset="0"/>
                <a:cs typeface="Courier New" panose="02070309020205020404" pitchFamily="49" charset="0"/>
              </a:rPr>
              <a:t>	    a--;   </a:t>
            </a:r>
          </a:p>
          <a:p>
            <a:pPr>
              <a:lnSpc>
                <a:spcPct val="80000"/>
              </a:lnSpc>
            </a:pPr>
            <a:r>
              <a:rPr lang="en-US" sz="1600" dirty="0">
                <a:latin typeface="Courier New" panose="02070309020205020404" pitchFamily="49" charset="0"/>
                <a:cs typeface="Courier New" panose="02070309020205020404" pitchFamily="49" charset="0"/>
              </a:rPr>
              <a:t>	  else</a:t>
            </a:r>
          </a:p>
          <a:p>
            <a:pPr>
              <a:lnSpc>
                <a:spcPct val="80000"/>
              </a:lnSpc>
            </a:pPr>
            <a:r>
              <a:rPr lang="en-US" sz="1600" dirty="0">
                <a:latin typeface="Courier New" panose="02070309020205020404" pitchFamily="49" charset="0"/>
                <a:cs typeface="Courier New" panose="02070309020205020404" pitchFamily="49" charset="0"/>
              </a:rPr>
              <a:t>		a = 255 - a;</a:t>
            </a:r>
          </a:p>
          <a:p>
            <a:pPr>
              <a:lnSpc>
                <a:spcPct val="80000"/>
              </a:lnSpc>
            </a:pPr>
            <a:r>
              <a:rPr lang="en-US" sz="1600" dirty="0">
                <a:latin typeface="Courier New" panose="02070309020205020404" pitchFamily="49" charset="0"/>
                <a:cs typeface="Courier New" panose="02070309020205020404" pitchFamily="49" charset="0"/>
              </a:rPr>
              <a:t>    }</a:t>
            </a:r>
          </a:p>
          <a:p>
            <a:pPr>
              <a:lnSpc>
                <a:spcPct val="80000"/>
              </a:lnSpc>
            </a:pPr>
            <a:r>
              <a:rPr lang="en-US" sz="1600" dirty="0">
                <a:latin typeface="Courier New" panose="02070309020205020404" pitchFamily="49" charset="0"/>
                <a:cs typeface="Courier New" panose="02070309020205020404" pitchFamily="49" charset="0"/>
              </a:rPr>
              <a:t>    else {</a:t>
            </a:r>
          </a:p>
          <a:p>
            <a:pPr>
              <a:lnSpc>
                <a:spcPct val="80000"/>
              </a:lnSpc>
            </a:pPr>
            <a:r>
              <a:rPr lang="en-US" sz="1600" dirty="0">
                <a:latin typeface="Courier New" panose="02070309020205020404" pitchFamily="49" charset="0"/>
                <a:cs typeface="Courier New" panose="02070309020205020404" pitchFamily="49" charset="0"/>
              </a:rPr>
              <a:t>	  r = p + 4;</a:t>
            </a:r>
          </a:p>
          <a:p>
            <a:pPr>
              <a:lnSpc>
                <a:spcPct val="80000"/>
              </a:lnSpc>
            </a:pPr>
            <a:r>
              <a:rPr lang="en-US" sz="1600" dirty="0">
                <a:latin typeface="Courier New" panose="02070309020205020404" pitchFamily="49" charset="0"/>
                <a:cs typeface="Courier New" panose="02070309020205020404" pitchFamily="49" charset="0"/>
              </a:rPr>
              <a:t>	  s = q + 2;</a:t>
            </a:r>
          </a:p>
          <a:p>
            <a:pPr>
              <a:lnSpc>
                <a:spcPct val="80000"/>
              </a:lnSpc>
            </a:pPr>
            <a:r>
              <a:rPr lang="en-US" sz="1600" dirty="0">
                <a:latin typeface="Courier New" panose="02070309020205020404" pitchFamily="49" charset="0"/>
                <a:cs typeface="Courier New" panose="02070309020205020404" pitchFamily="49" charset="0"/>
              </a:rPr>
              <a:t>	  if(y &gt;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latin typeface="Courier New" panose="02070309020205020404" pitchFamily="49" charset="0"/>
                <a:cs typeface="Courier New" panose="02070309020205020404" pitchFamily="49" charset="0"/>
              </a:rPr>
              <a:t>	    a++;   </a:t>
            </a:r>
          </a:p>
          <a:p>
            <a:pPr>
              <a:lnSpc>
                <a:spcPct val="80000"/>
              </a:lnSpc>
            </a:pPr>
            <a:r>
              <a:rPr lang="en-US" sz="1600" dirty="0">
                <a:latin typeface="Courier New" panose="02070309020205020404" pitchFamily="49" charset="0"/>
                <a:cs typeface="Courier New" panose="02070309020205020404" pitchFamily="49" charset="0"/>
              </a:rPr>
              <a:t>	  else</a:t>
            </a:r>
          </a:p>
          <a:p>
            <a:pPr>
              <a:lnSpc>
                <a:spcPct val="80000"/>
              </a:lnSpc>
            </a:pPr>
            <a:r>
              <a:rPr lang="en-US" sz="1600" dirty="0">
                <a:latin typeface="Courier New" panose="02070309020205020404" pitchFamily="49" charset="0"/>
                <a:cs typeface="Courier New" panose="02070309020205020404" pitchFamily="49" charset="0"/>
              </a:rPr>
              <a:t>		a = 255 &amp; a;</a:t>
            </a:r>
          </a:p>
          <a:p>
            <a:pPr>
              <a:lnSpc>
                <a:spcPct val="80000"/>
              </a:lnSpc>
            </a:pPr>
            <a:r>
              <a:rPr lang="en-US" sz="1600" dirty="0">
                <a:latin typeface="Courier New" panose="02070309020205020404" pitchFamily="49" charset="0"/>
                <a:cs typeface="Courier New" panose="02070309020205020404" pitchFamily="49" charset="0"/>
              </a:rPr>
              <a:t>    }</a:t>
            </a:r>
          </a:p>
          <a:p>
            <a:pPr>
              <a:lnSpc>
                <a:spcPct val="80000"/>
              </a:lnSpc>
            </a:pPr>
            <a:r>
              <a:rPr lang="en-US" sz="1600" dirty="0">
                <a:latin typeface="Courier New" panose="02070309020205020404" pitchFamily="49" charset="0"/>
                <a:cs typeface="Courier New" panose="02070309020205020404" pitchFamily="49" charset="0"/>
              </a:rPr>
              <a:t>}</a:t>
            </a:r>
          </a:p>
        </p:txBody>
      </p:sp>
      <p:sp>
        <p:nvSpPr>
          <p:cNvPr id="3" name="Title 2"/>
          <p:cNvSpPr>
            <a:spLocks noGrp="1"/>
          </p:cNvSpPr>
          <p:nvPr>
            <p:ph type="title"/>
          </p:nvPr>
        </p:nvSpPr>
        <p:spPr/>
        <p:txBody>
          <a:bodyPr>
            <a:normAutofit fontScale="90000"/>
          </a:bodyPr>
          <a:lstStyle/>
          <a:p>
            <a:r>
              <a:rPr lang="en-US" dirty="0"/>
              <a:t>Partial Predication Incurs High Overhead</a:t>
            </a:r>
          </a:p>
        </p:txBody>
      </p:sp>
      <p:sp>
        <p:nvSpPr>
          <p:cNvPr id="4" name="Date Placeholder 3"/>
          <p:cNvSpPr>
            <a:spLocks noGrp="1"/>
          </p:cNvSpPr>
          <p:nvPr>
            <p:ph type="dt" sz="half" idx="10"/>
          </p:nvPr>
        </p:nvSpPr>
        <p:spPr/>
        <p:txBody>
          <a:bodyPr/>
          <a:lstStyle/>
          <a:p>
            <a:fld id="{931FF884-D4F7-4080-B4C0-BF61CAF5C090}"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15</a:t>
            </a:fld>
            <a:endParaRPr lang="en-US" noProof="1"/>
          </a:p>
        </p:txBody>
      </p:sp>
      <p:grpSp>
        <p:nvGrpSpPr>
          <p:cNvPr id="100" name="Group 99">
            <a:extLst>
              <a:ext uri="{FF2B5EF4-FFF2-40B4-BE49-F238E27FC236}">
                <a16:creationId xmlns:a16="http://schemas.microsoft.com/office/drawing/2014/main" id="{045AEDBB-D547-AE43-AF58-E2D2A0124A76}"/>
              </a:ext>
            </a:extLst>
          </p:cNvPr>
          <p:cNvGrpSpPr/>
          <p:nvPr/>
        </p:nvGrpSpPr>
        <p:grpSpPr>
          <a:xfrm>
            <a:off x="4624472" y="769977"/>
            <a:ext cx="810255" cy="481723"/>
            <a:chOff x="3809824" y="1163568"/>
            <a:chExt cx="661081" cy="395724"/>
          </a:xfrm>
        </p:grpSpPr>
        <p:sp>
          <p:nvSpPr>
            <p:cNvPr id="142" name="Oval 141">
              <a:extLst>
                <a:ext uri="{FF2B5EF4-FFF2-40B4-BE49-F238E27FC236}">
                  <a16:creationId xmlns:a16="http://schemas.microsoft.com/office/drawing/2014/main" id="{993B8026-85FE-434A-BD4B-D2EFA46A5D84}"/>
                </a:ext>
              </a:extLst>
            </p:cNvPr>
            <p:cNvSpPr/>
            <p:nvPr/>
          </p:nvSpPr>
          <p:spPr>
            <a:xfrm>
              <a:off x="4163459" y="1243494"/>
              <a:ext cx="307446" cy="3074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err="1">
                  <a:solidFill>
                    <a:sysClr val="windowText" lastClr="000000"/>
                  </a:solidFill>
                  <a:latin typeface="Calibri" panose="020F0502020204030204"/>
                </a:rPr>
                <a:t>i</a:t>
              </a:r>
              <a:endParaRPr lang="en-US" sz="4000" dirty="0">
                <a:solidFill>
                  <a:sysClr val="windowText" lastClr="000000"/>
                </a:solidFill>
                <a:latin typeface="Calibri" panose="020F0502020204030204"/>
              </a:endParaRPr>
            </a:p>
          </p:txBody>
        </p:sp>
        <p:cxnSp>
          <p:nvCxnSpPr>
            <p:cNvPr id="143" name="Curved Connector 7">
              <a:extLst>
                <a:ext uri="{FF2B5EF4-FFF2-40B4-BE49-F238E27FC236}">
                  <a16:creationId xmlns:a16="http://schemas.microsoft.com/office/drawing/2014/main" id="{0BEFC502-260F-2A4B-AB87-1C4635645056}"/>
                </a:ext>
              </a:extLst>
            </p:cNvPr>
            <p:cNvCxnSpPr>
              <a:stCxn id="142" idx="4"/>
              <a:endCxn id="142" idx="0"/>
            </p:cNvCxnSpPr>
            <p:nvPr/>
          </p:nvCxnSpPr>
          <p:spPr>
            <a:xfrm rot="5400000" flipH="1">
              <a:off x="4163459" y="1397217"/>
              <a:ext cx="307446" cy="16704"/>
            </a:xfrm>
            <a:prstGeom prst="curvedConnector5">
              <a:avLst>
                <a:gd name="adj1" fmla="val -15111"/>
                <a:gd name="adj2" fmla="val 1839847"/>
                <a:gd name="adj3" fmla="val 12132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TextBox 8">
              <a:extLst>
                <a:ext uri="{FF2B5EF4-FFF2-40B4-BE49-F238E27FC236}">
                  <a16:creationId xmlns:a16="http://schemas.microsoft.com/office/drawing/2014/main" id="{F9302694-34DD-F040-84E0-3E805D4ECE67}"/>
                </a:ext>
              </a:extLst>
            </p:cNvPr>
            <p:cNvSpPr txBox="1"/>
            <p:nvPr/>
          </p:nvSpPr>
          <p:spPr>
            <a:xfrm>
              <a:off x="3809824" y="1163568"/>
              <a:ext cx="225217" cy="2528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400" b="1" dirty="0">
                  <a:solidFill>
                    <a:srgbClr val="FF0000"/>
                  </a:solidFill>
                  <a:latin typeface="Calibri" panose="020F0502020204030204"/>
                </a:rPr>
                <a:t>1</a:t>
              </a:r>
            </a:p>
          </p:txBody>
        </p:sp>
      </p:grpSp>
      <p:sp>
        <p:nvSpPr>
          <p:cNvPr id="101" name="Oval 100">
            <a:extLst>
              <a:ext uri="{FF2B5EF4-FFF2-40B4-BE49-F238E27FC236}">
                <a16:creationId xmlns:a16="http://schemas.microsoft.com/office/drawing/2014/main" id="{9880653A-3443-4747-A00C-AD354910A1C7}"/>
              </a:ext>
            </a:extLst>
          </p:cNvPr>
          <p:cNvSpPr/>
          <p:nvPr/>
        </p:nvSpPr>
        <p:spPr>
          <a:xfrm>
            <a:off x="5070781" y="1477739"/>
            <a:ext cx="376822" cy="3742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h</a:t>
            </a:r>
            <a:endParaRPr lang="en-US" sz="4000" dirty="0">
              <a:solidFill>
                <a:sysClr val="windowText" lastClr="000000"/>
              </a:solidFill>
              <a:latin typeface="Calibri" panose="020F0502020204030204"/>
            </a:endParaRPr>
          </a:p>
        </p:txBody>
      </p:sp>
      <p:sp>
        <p:nvSpPr>
          <p:cNvPr id="102" name="Oval 101">
            <a:extLst>
              <a:ext uri="{FF2B5EF4-FFF2-40B4-BE49-F238E27FC236}">
                <a16:creationId xmlns:a16="http://schemas.microsoft.com/office/drawing/2014/main" id="{8E18DE59-5FB0-0B42-977D-525EF7AAAA39}"/>
              </a:ext>
            </a:extLst>
          </p:cNvPr>
          <p:cNvSpPr/>
          <p:nvPr/>
        </p:nvSpPr>
        <p:spPr>
          <a:xfrm>
            <a:off x="3432969" y="1503309"/>
            <a:ext cx="376822" cy="3742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q</a:t>
            </a:r>
            <a:endParaRPr lang="en-US" sz="4000" dirty="0">
              <a:solidFill>
                <a:sysClr val="windowText" lastClr="000000"/>
              </a:solidFill>
              <a:latin typeface="Calibri" panose="020F0502020204030204"/>
            </a:endParaRPr>
          </a:p>
        </p:txBody>
      </p:sp>
      <p:sp>
        <p:nvSpPr>
          <p:cNvPr id="140" name="Oval 139">
            <a:extLst>
              <a:ext uri="{FF2B5EF4-FFF2-40B4-BE49-F238E27FC236}">
                <a16:creationId xmlns:a16="http://schemas.microsoft.com/office/drawing/2014/main" id="{6C68148F-29AC-3C40-A4FF-C1514CB9D678}"/>
              </a:ext>
            </a:extLst>
          </p:cNvPr>
          <p:cNvSpPr/>
          <p:nvPr/>
        </p:nvSpPr>
        <p:spPr>
          <a:xfrm>
            <a:off x="3182994" y="2046064"/>
            <a:ext cx="376820" cy="3742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4000" dirty="0">
              <a:solidFill>
                <a:sysClr val="windowText" lastClr="000000"/>
              </a:solidFill>
              <a:latin typeface="Calibri" panose="020F0502020204030204"/>
            </a:endParaRPr>
          </a:p>
        </p:txBody>
      </p:sp>
      <p:sp>
        <p:nvSpPr>
          <p:cNvPr id="138" name="Oval 137">
            <a:extLst>
              <a:ext uri="{FF2B5EF4-FFF2-40B4-BE49-F238E27FC236}">
                <a16:creationId xmlns:a16="http://schemas.microsoft.com/office/drawing/2014/main" id="{D1228619-29DE-CC44-9475-F7A779DFC782}"/>
              </a:ext>
            </a:extLst>
          </p:cNvPr>
          <p:cNvSpPr/>
          <p:nvPr/>
        </p:nvSpPr>
        <p:spPr>
          <a:xfrm>
            <a:off x="3645005" y="2048274"/>
            <a:ext cx="376822" cy="3742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4000" dirty="0">
              <a:solidFill>
                <a:sysClr val="windowText" lastClr="000000"/>
              </a:solidFill>
              <a:latin typeface="Calibri" panose="020F0502020204030204"/>
            </a:endParaRPr>
          </a:p>
        </p:txBody>
      </p:sp>
      <p:sp>
        <p:nvSpPr>
          <p:cNvPr id="105" name="Oval 104">
            <a:extLst>
              <a:ext uri="{FF2B5EF4-FFF2-40B4-BE49-F238E27FC236}">
                <a16:creationId xmlns:a16="http://schemas.microsoft.com/office/drawing/2014/main" id="{756E66E9-B799-4A40-859C-0041C9D990AB}"/>
              </a:ext>
            </a:extLst>
          </p:cNvPr>
          <p:cNvSpPr/>
          <p:nvPr/>
        </p:nvSpPr>
        <p:spPr>
          <a:xfrm>
            <a:off x="3413995" y="2619282"/>
            <a:ext cx="376822" cy="3742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s</a:t>
            </a:r>
            <a:endParaRPr lang="en-US" sz="4000" dirty="0">
              <a:solidFill>
                <a:sysClr val="windowText" lastClr="000000"/>
              </a:solidFill>
              <a:latin typeface="Calibri" panose="020F0502020204030204"/>
            </a:endParaRPr>
          </a:p>
        </p:txBody>
      </p:sp>
      <p:sp>
        <p:nvSpPr>
          <p:cNvPr id="106" name="Oval 105">
            <a:extLst>
              <a:ext uri="{FF2B5EF4-FFF2-40B4-BE49-F238E27FC236}">
                <a16:creationId xmlns:a16="http://schemas.microsoft.com/office/drawing/2014/main" id="{94D87DA0-52BE-5E4E-A1B5-89418507C3C6}"/>
              </a:ext>
            </a:extLst>
          </p:cNvPr>
          <p:cNvSpPr/>
          <p:nvPr/>
        </p:nvSpPr>
        <p:spPr>
          <a:xfrm>
            <a:off x="4247650" y="1490524"/>
            <a:ext cx="376822" cy="3742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p</a:t>
            </a:r>
            <a:endParaRPr lang="en-US" sz="4000" dirty="0">
              <a:solidFill>
                <a:sysClr val="windowText" lastClr="000000"/>
              </a:solidFill>
              <a:latin typeface="Calibri" panose="020F0502020204030204"/>
            </a:endParaRPr>
          </a:p>
        </p:txBody>
      </p:sp>
      <p:sp>
        <p:nvSpPr>
          <p:cNvPr id="136" name="Oval 135">
            <a:extLst>
              <a:ext uri="{FF2B5EF4-FFF2-40B4-BE49-F238E27FC236}">
                <a16:creationId xmlns:a16="http://schemas.microsoft.com/office/drawing/2014/main" id="{355A9925-4EE5-D948-8DEA-20A4AFAC6EDA}"/>
              </a:ext>
            </a:extLst>
          </p:cNvPr>
          <p:cNvSpPr/>
          <p:nvPr/>
        </p:nvSpPr>
        <p:spPr>
          <a:xfrm>
            <a:off x="4105956" y="2060871"/>
            <a:ext cx="376821" cy="3742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4000" dirty="0">
              <a:solidFill>
                <a:sysClr val="windowText" lastClr="000000"/>
              </a:solidFill>
              <a:latin typeface="Calibri" panose="020F0502020204030204"/>
            </a:endParaRPr>
          </a:p>
        </p:txBody>
      </p:sp>
      <p:sp>
        <p:nvSpPr>
          <p:cNvPr id="134" name="Oval 133">
            <a:extLst>
              <a:ext uri="{FF2B5EF4-FFF2-40B4-BE49-F238E27FC236}">
                <a16:creationId xmlns:a16="http://schemas.microsoft.com/office/drawing/2014/main" id="{828B3FE4-CED7-4A47-ADE0-77E4EC948423}"/>
              </a:ext>
            </a:extLst>
          </p:cNvPr>
          <p:cNvSpPr/>
          <p:nvPr/>
        </p:nvSpPr>
        <p:spPr>
          <a:xfrm>
            <a:off x="4611678" y="2058615"/>
            <a:ext cx="376822" cy="3742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4000" dirty="0">
              <a:solidFill>
                <a:sysClr val="windowText" lastClr="000000"/>
              </a:solidFill>
              <a:latin typeface="Calibri" panose="020F0502020204030204"/>
            </a:endParaRPr>
          </a:p>
        </p:txBody>
      </p:sp>
      <p:sp>
        <p:nvSpPr>
          <p:cNvPr id="109" name="Oval 108">
            <a:extLst>
              <a:ext uri="{FF2B5EF4-FFF2-40B4-BE49-F238E27FC236}">
                <a16:creationId xmlns:a16="http://schemas.microsoft.com/office/drawing/2014/main" id="{31BEFEF4-AA49-E748-8B96-1249A17D14B4}"/>
              </a:ext>
            </a:extLst>
          </p:cNvPr>
          <p:cNvSpPr/>
          <p:nvPr/>
        </p:nvSpPr>
        <p:spPr>
          <a:xfrm>
            <a:off x="4327638" y="2616782"/>
            <a:ext cx="376822" cy="3742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r</a:t>
            </a:r>
            <a:endParaRPr lang="en-US" sz="4000" dirty="0">
              <a:solidFill>
                <a:sysClr val="windowText" lastClr="000000"/>
              </a:solidFill>
              <a:latin typeface="Calibri" panose="020F0502020204030204"/>
            </a:endParaRPr>
          </a:p>
        </p:txBody>
      </p:sp>
      <p:sp>
        <p:nvSpPr>
          <p:cNvPr id="110" name="Oval 109">
            <a:extLst>
              <a:ext uri="{FF2B5EF4-FFF2-40B4-BE49-F238E27FC236}">
                <a16:creationId xmlns:a16="http://schemas.microsoft.com/office/drawing/2014/main" id="{26E96C10-E7F9-DA40-8099-1513E6AB01D2}"/>
              </a:ext>
            </a:extLst>
          </p:cNvPr>
          <p:cNvSpPr/>
          <p:nvPr/>
        </p:nvSpPr>
        <p:spPr>
          <a:xfrm>
            <a:off x="5450411" y="2064809"/>
            <a:ext cx="376821" cy="3742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4000" dirty="0">
              <a:solidFill>
                <a:sysClr val="windowText" lastClr="000000"/>
              </a:solidFill>
              <a:latin typeface="Calibri" panose="020F0502020204030204"/>
            </a:endParaRPr>
          </a:p>
        </p:txBody>
      </p:sp>
      <p:sp>
        <p:nvSpPr>
          <p:cNvPr id="132" name="Oval 131">
            <a:extLst>
              <a:ext uri="{FF2B5EF4-FFF2-40B4-BE49-F238E27FC236}">
                <a16:creationId xmlns:a16="http://schemas.microsoft.com/office/drawing/2014/main" id="{5D6FC141-CFAA-CF44-9D6B-AF7DD70FE7EB}"/>
              </a:ext>
            </a:extLst>
          </p:cNvPr>
          <p:cNvSpPr/>
          <p:nvPr/>
        </p:nvSpPr>
        <p:spPr>
          <a:xfrm>
            <a:off x="5914059" y="2064809"/>
            <a:ext cx="376822" cy="3742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4000" dirty="0">
              <a:solidFill>
                <a:sysClr val="windowText" lastClr="000000"/>
              </a:solidFill>
              <a:latin typeface="Calibri" panose="020F0502020204030204"/>
            </a:endParaRPr>
          </a:p>
        </p:txBody>
      </p:sp>
      <p:cxnSp>
        <p:nvCxnSpPr>
          <p:cNvPr id="112" name="Straight Arrow Connector 111">
            <a:extLst>
              <a:ext uri="{FF2B5EF4-FFF2-40B4-BE49-F238E27FC236}">
                <a16:creationId xmlns:a16="http://schemas.microsoft.com/office/drawing/2014/main" id="{9CFF89BD-96AE-624E-A315-418599B15EF1}"/>
              </a:ext>
            </a:extLst>
          </p:cNvPr>
          <p:cNvCxnSpPr>
            <a:stCxn id="142" idx="4"/>
            <a:endCxn id="102" idx="0"/>
          </p:cNvCxnSpPr>
          <p:nvPr/>
        </p:nvCxnSpPr>
        <p:spPr>
          <a:xfrm flipH="1">
            <a:off x="3621380" y="1241533"/>
            <a:ext cx="1624936" cy="261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B6D61505-B879-E442-B517-A397F9AC9590}"/>
              </a:ext>
            </a:extLst>
          </p:cNvPr>
          <p:cNvCxnSpPr>
            <a:stCxn id="142" idx="4"/>
            <a:endCxn id="106" idx="0"/>
          </p:cNvCxnSpPr>
          <p:nvPr/>
        </p:nvCxnSpPr>
        <p:spPr>
          <a:xfrm flipH="1">
            <a:off x="4436061" y="1241533"/>
            <a:ext cx="810255" cy="2489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73254E0-E03E-814D-8777-476C146A6B4B}"/>
              </a:ext>
            </a:extLst>
          </p:cNvPr>
          <p:cNvCxnSpPr>
            <a:cxnSpLocks/>
            <a:stCxn id="142" idx="4"/>
            <a:endCxn id="101" idx="0"/>
          </p:cNvCxnSpPr>
          <p:nvPr/>
        </p:nvCxnSpPr>
        <p:spPr>
          <a:xfrm>
            <a:off x="5246316" y="1241533"/>
            <a:ext cx="12876" cy="236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33B0B2C-CC67-8444-9C3D-211869BF9C56}"/>
              </a:ext>
            </a:extLst>
          </p:cNvPr>
          <p:cNvCxnSpPr>
            <a:cxnSpLocks/>
            <a:stCxn id="142" idx="4"/>
            <a:endCxn id="132" idx="0"/>
          </p:cNvCxnSpPr>
          <p:nvPr/>
        </p:nvCxnSpPr>
        <p:spPr>
          <a:xfrm>
            <a:off x="5246316" y="1241533"/>
            <a:ext cx="856154" cy="8232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0A897C9-C173-EA44-A3E3-1502C242D93C}"/>
              </a:ext>
            </a:extLst>
          </p:cNvPr>
          <p:cNvCxnSpPr>
            <a:cxnSpLocks/>
            <a:stCxn id="106" idx="4"/>
            <a:endCxn id="289" idx="1"/>
          </p:cNvCxnSpPr>
          <p:nvPr/>
        </p:nvCxnSpPr>
        <p:spPr>
          <a:xfrm>
            <a:off x="4436061" y="1864784"/>
            <a:ext cx="1003861" cy="368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95FF2A3-38F9-5E42-A5AB-F73DA8C3067C}"/>
              </a:ext>
            </a:extLst>
          </p:cNvPr>
          <p:cNvCxnSpPr>
            <a:cxnSpLocks/>
            <a:stCxn id="102" idx="4"/>
            <a:endCxn id="140" idx="0"/>
          </p:cNvCxnSpPr>
          <p:nvPr/>
        </p:nvCxnSpPr>
        <p:spPr>
          <a:xfrm flipH="1">
            <a:off x="3371404" y="1877569"/>
            <a:ext cx="249976" cy="168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9DB0F45-44CD-1248-9B5F-6A14EA5D38DE}"/>
              </a:ext>
            </a:extLst>
          </p:cNvPr>
          <p:cNvCxnSpPr>
            <a:cxnSpLocks/>
            <a:stCxn id="102" idx="4"/>
            <a:endCxn id="138" idx="0"/>
          </p:cNvCxnSpPr>
          <p:nvPr/>
        </p:nvCxnSpPr>
        <p:spPr>
          <a:xfrm>
            <a:off x="3621380" y="1877569"/>
            <a:ext cx="212036" cy="1707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DBD98D4-AAC2-B840-B5BD-574D9EC94841}"/>
              </a:ext>
            </a:extLst>
          </p:cNvPr>
          <p:cNvCxnSpPr>
            <a:cxnSpLocks/>
            <a:stCxn id="138" idx="4"/>
            <a:endCxn id="105" idx="7"/>
          </p:cNvCxnSpPr>
          <p:nvPr/>
        </p:nvCxnSpPr>
        <p:spPr>
          <a:xfrm flipH="1">
            <a:off x="3735633" y="2422536"/>
            <a:ext cx="97783" cy="251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DEDD9848-BBEA-C04C-BB9A-C35CD0CB57AD}"/>
              </a:ext>
            </a:extLst>
          </p:cNvPr>
          <p:cNvCxnSpPr>
            <a:cxnSpLocks/>
            <a:stCxn id="140" idx="4"/>
            <a:endCxn id="105" idx="1"/>
          </p:cNvCxnSpPr>
          <p:nvPr/>
        </p:nvCxnSpPr>
        <p:spPr>
          <a:xfrm>
            <a:off x="3371404" y="2420324"/>
            <a:ext cx="97775" cy="253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67F50F1-4066-8D4B-997B-AF4DE65D4614}"/>
              </a:ext>
            </a:extLst>
          </p:cNvPr>
          <p:cNvCxnSpPr>
            <a:cxnSpLocks/>
            <a:stCxn id="106" idx="4"/>
            <a:endCxn id="136" idx="0"/>
          </p:cNvCxnSpPr>
          <p:nvPr/>
        </p:nvCxnSpPr>
        <p:spPr>
          <a:xfrm flipH="1">
            <a:off x="4294367" y="1864784"/>
            <a:ext cx="141694" cy="196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F60ED5F5-AB5B-F54D-A7A3-EA49952F4A26}"/>
              </a:ext>
            </a:extLst>
          </p:cNvPr>
          <p:cNvCxnSpPr>
            <a:cxnSpLocks/>
            <a:stCxn id="106" idx="4"/>
            <a:endCxn id="134" idx="1"/>
          </p:cNvCxnSpPr>
          <p:nvPr/>
        </p:nvCxnSpPr>
        <p:spPr>
          <a:xfrm>
            <a:off x="4436061" y="1864784"/>
            <a:ext cx="230801" cy="248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A742D6D-DB0D-1544-AD09-01EFD7B879F9}"/>
              </a:ext>
            </a:extLst>
          </p:cNvPr>
          <p:cNvCxnSpPr>
            <a:cxnSpLocks/>
            <a:stCxn id="134" idx="4"/>
            <a:endCxn id="109" idx="7"/>
          </p:cNvCxnSpPr>
          <p:nvPr/>
        </p:nvCxnSpPr>
        <p:spPr>
          <a:xfrm flipH="1">
            <a:off x="4649276" y="2432877"/>
            <a:ext cx="150813" cy="238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F3E269E-1382-4F44-8C2D-1C9D310ED3D9}"/>
              </a:ext>
            </a:extLst>
          </p:cNvPr>
          <p:cNvCxnSpPr>
            <a:cxnSpLocks/>
            <a:stCxn id="176" idx="2"/>
            <a:endCxn id="109" idx="1"/>
          </p:cNvCxnSpPr>
          <p:nvPr/>
        </p:nvCxnSpPr>
        <p:spPr>
          <a:xfrm>
            <a:off x="4281868" y="2417221"/>
            <a:ext cx="100954" cy="254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Curved Connector 99">
            <a:extLst>
              <a:ext uri="{FF2B5EF4-FFF2-40B4-BE49-F238E27FC236}">
                <a16:creationId xmlns:a16="http://schemas.microsoft.com/office/drawing/2014/main" id="{B7086218-28ED-AE40-8E2F-795E7DD1418D}"/>
              </a:ext>
            </a:extLst>
          </p:cNvPr>
          <p:cNvCxnSpPr>
            <a:cxnSpLocks/>
            <a:stCxn id="291" idx="3"/>
            <a:endCxn id="321" idx="1"/>
          </p:cNvCxnSpPr>
          <p:nvPr/>
        </p:nvCxnSpPr>
        <p:spPr>
          <a:xfrm>
            <a:off x="6290117" y="2233194"/>
            <a:ext cx="1242898" cy="1055622"/>
          </a:xfrm>
          <a:prstGeom prst="curvedConnector3">
            <a:avLst>
              <a:gd name="adj1" fmla="val 50000"/>
            </a:avLst>
          </a:prstGeom>
          <a:ln w="190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6" name="Curved Connector 125">
            <a:extLst>
              <a:ext uri="{FF2B5EF4-FFF2-40B4-BE49-F238E27FC236}">
                <a16:creationId xmlns:a16="http://schemas.microsoft.com/office/drawing/2014/main" id="{087AB6DE-63AA-2F4F-8B2F-05C055D28946}"/>
              </a:ext>
            </a:extLst>
          </p:cNvPr>
          <p:cNvCxnSpPr>
            <a:cxnSpLocks/>
            <a:stCxn id="101" idx="4"/>
            <a:endCxn id="294" idx="1"/>
          </p:cNvCxnSpPr>
          <p:nvPr/>
        </p:nvCxnSpPr>
        <p:spPr>
          <a:xfrm rot="16200000" flipH="1">
            <a:off x="5184012" y="1927178"/>
            <a:ext cx="1898273" cy="1747913"/>
          </a:xfrm>
          <a:prstGeom prst="curved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7" name="Curved Connector 142">
            <a:extLst>
              <a:ext uri="{FF2B5EF4-FFF2-40B4-BE49-F238E27FC236}">
                <a16:creationId xmlns:a16="http://schemas.microsoft.com/office/drawing/2014/main" id="{00E355D9-98C2-6C4C-88A4-75B2A09FAFFA}"/>
              </a:ext>
            </a:extLst>
          </p:cNvPr>
          <p:cNvCxnSpPr>
            <a:stCxn id="101" idx="4"/>
            <a:endCxn id="109" idx="6"/>
          </p:cNvCxnSpPr>
          <p:nvPr/>
        </p:nvCxnSpPr>
        <p:spPr>
          <a:xfrm rot="5400000">
            <a:off x="4505870" y="2050589"/>
            <a:ext cx="951913" cy="554732"/>
          </a:xfrm>
          <a:prstGeom prst="curvedConnector2">
            <a:avLst/>
          </a:prstGeom>
          <a:ln w="190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8" name="Curved Connector 144">
            <a:extLst>
              <a:ext uri="{FF2B5EF4-FFF2-40B4-BE49-F238E27FC236}">
                <a16:creationId xmlns:a16="http://schemas.microsoft.com/office/drawing/2014/main" id="{1F284AEB-84C8-F442-B99A-4B01CD70496B}"/>
              </a:ext>
            </a:extLst>
          </p:cNvPr>
          <p:cNvCxnSpPr>
            <a:cxnSpLocks/>
            <a:stCxn id="101" idx="4"/>
            <a:endCxn id="105" idx="6"/>
          </p:cNvCxnSpPr>
          <p:nvPr/>
        </p:nvCxnSpPr>
        <p:spPr>
          <a:xfrm rot="5400000">
            <a:off x="4047799" y="1595018"/>
            <a:ext cx="954413" cy="1468375"/>
          </a:xfrm>
          <a:prstGeom prst="curvedConnector2">
            <a:avLst/>
          </a:prstGeom>
          <a:ln w="190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9" name="Curved Connector 149">
            <a:extLst>
              <a:ext uri="{FF2B5EF4-FFF2-40B4-BE49-F238E27FC236}">
                <a16:creationId xmlns:a16="http://schemas.microsoft.com/office/drawing/2014/main" id="{D07B477E-F78D-624F-A6EB-5E0EC718849E}"/>
              </a:ext>
            </a:extLst>
          </p:cNvPr>
          <p:cNvCxnSpPr>
            <a:cxnSpLocks/>
            <a:stCxn id="289" idx="2"/>
            <a:endCxn id="295" idx="1"/>
          </p:cNvCxnSpPr>
          <p:nvPr/>
        </p:nvCxnSpPr>
        <p:spPr>
          <a:xfrm rot="16200000" flipH="1">
            <a:off x="5737390" y="2377326"/>
            <a:ext cx="776500" cy="947256"/>
          </a:xfrm>
          <a:prstGeom prst="curved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1" name="TextBox 19">
            <a:extLst>
              <a:ext uri="{FF2B5EF4-FFF2-40B4-BE49-F238E27FC236}">
                <a16:creationId xmlns:a16="http://schemas.microsoft.com/office/drawing/2014/main" id="{BC4CD6C4-C8D4-4F0A-8BDF-571FBDC89AF1}"/>
              </a:ext>
            </a:extLst>
          </p:cNvPr>
          <p:cNvSpPr txBox="1"/>
          <p:nvPr/>
        </p:nvSpPr>
        <p:spPr>
          <a:xfrm>
            <a:off x="3658981" y="1978185"/>
            <a:ext cx="356119" cy="44581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a:solidFill>
                  <a:prstClr val="black"/>
                </a:solidFill>
                <a:latin typeface="Calibri" panose="020F0502020204030204"/>
              </a:rPr>
              <a:t>s</a:t>
            </a:r>
            <a:r>
              <a:rPr lang="en-US" sz="2400" baseline="-25000" dirty="0">
                <a:solidFill>
                  <a:prstClr val="black"/>
                </a:solidFill>
                <a:latin typeface="Calibri" panose="020F0502020204030204"/>
              </a:rPr>
              <a:t>f</a:t>
            </a:r>
          </a:p>
        </p:txBody>
      </p:sp>
      <p:sp>
        <p:nvSpPr>
          <p:cNvPr id="168" name="TextBox 16">
            <a:extLst>
              <a:ext uri="{FF2B5EF4-FFF2-40B4-BE49-F238E27FC236}">
                <a16:creationId xmlns:a16="http://schemas.microsoft.com/office/drawing/2014/main" id="{B1FFB3A2-43C5-4F6D-9FCD-5E603F9F8CC9}"/>
              </a:ext>
            </a:extLst>
          </p:cNvPr>
          <p:cNvSpPr txBox="1"/>
          <p:nvPr/>
        </p:nvSpPr>
        <p:spPr>
          <a:xfrm>
            <a:off x="3193341" y="1944206"/>
            <a:ext cx="359250" cy="4590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err="1">
                <a:solidFill>
                  <a:prstClr val="black"/>
                </a:solidFill>
                <a:latin typeface="Calibri" panose="020F0502020204030204"/>
              </a:rPr>
              <a:t>s</a:t>
            </a:r>
            <a:r>
              <a:rPr lang="en-US" sz="2400" baseline="-25000" dirty="0" err="1">
                <a:solidFill>
                  <a:prstClr val="black"/>
                </a:solidFill>
                <a:latin typeface="Calibri" panose="020F0502020204030204"/>
              </a:rPr>
              <a:t>t</a:t>
            </a:r>
            <a:endParaRPr lang="en-US" sz="2400" baseline="-25000" dirty="0">
              <a:solidFill>
                <a:prstClr val="black"/>
              </a:solidFill>
              <a:latin typeface="Calibri" panose="020F0502020204030204"/>
            </a:endParaRPr>
          </a:p>
        </p:txBody>
      </p:sp>
      <p:sp>
        <p:nvSpPr>
          <p:cNvPr id="176" name="TextBox 23">
            <a:extLst>
              <a:ext uri="{FF2B5EF4-FFF2-40B4-BE49-F238E27FC236}">
                <a16:creationId xmlns:a16="http://schemas.microsoft.com/office/drawing/2014/main" id="{C1F20CE5-6E2D-493B-BE94-BC806340686A}"/>
              </a:ext>
            </a:extLst>
          </p:cNvPr>
          <p:cNvSpPr txBox="1"/>
          <p:nvPr/>
        </p:nvSpPr>
        <p:spPr>
          <a:xfrm>
            <a:off x="4107106" y="1958201"/>
            <a:ext cx="349524" cy="4590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err="1">
                <a:solidFill>
                  <a:prstClr val="black"/>
                </a:solidFill>
                <a:latin typeface="Calibri" panose="020F0502020204030204"/>
              </a:rPr>
              <a:t>r</a:t>
            </a:r>
            <a:r>
              <a:rPr lang="en-US" sz="2400" baseline="-25000" dirty="0" err="1">
                <a:solidFill>
                  <a:prstClr val="black"/>
                </a:solidFill>
                <a:latin typeface="Calibri" panose="020F0502020204030204"/>
              </a:rPr>
              <a:t>t</a:t>
            </a:r>
            <a:endParaRPr lang="en-US" sz="2400" baseline="-25000" dirty="0">
              <a:solidFill>
                <a:prstClr val="black"/>
              </a:solidFill>
              <a:latin typeface="Calibri" panose="020F0502020204030204"/>
            </a:endParaRPr>
          </a:p>
        </p:txBody>
      </p:sp>
      <p:sp>
        <p:nvSpPr>
          <p:cNvPr id="180" name="TextBox 26">
            <a:extLst>
              <a:ext uri="{FF2B5EF4-FFF2-40B4-BE49-F238E27FC236}">
                <a16:creationId xmlns:a16="http://schemas.microsoft.com/office/drawing/2014/main" id="{79DFF942-5E95-4FB9-B3ED-EDD7B631586B}"/>
              </a:ext>
            </a:extLst>
          </p:cNvPr>
          <p:cNvSpPr txBox="1"/>
          <p:nvPr/>
        </p:nvSpPr>
        <p:spPr>
          <a:xfrm>
            <a:off x="4605498" y="1985759"/>
            <a:ext cx="346410" cy="44581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err="1">
                <a:solidFill>
                  <a:prstClr val="black"/>
                </a:solidFill>
                <a:latin typeface="Calibri" panose="020F0502020204030204"/>
              </a:rPr>
              <a:t>r</a:t>
            </a:r>
            <a:r>
              <a:rPr lang="en-US" sz="2400" baseline="-25000" dirty="0" err="1">
                <a:solidFill>
                  <a:prstClr val="black"/>
                </a:solidFill>
                <a:latin typeface="Calibri" panose="020F0502020204030204"/>
              </a:rPr>
              <a:t>f</a:t>
            </a:r>
            <a:endParaRPr lang="en-US" sz="2400" baseline="-25000" dirty="0">
              <a:solidFill>
                <a:prstClr val="black"/>
              </a:solidFill>
              <a:latin typeface="Calibri" panose="020F0502020204030204"/>
            </a:endParaRPr>
          </a:p>
        </p:txBody>
      </p:sp>
      <p:sp>
        <p:nvSpPr>
          <p:cNvPr id="289" name="TextBox 94">
            <a:extLst>
              <a:ext uri="{FF2B5EF4-FFF2-40B4-BE49-F238E27FC236}">
                <a16:creationId xmlns:a16="http://schemas.microsoft.com/office/drawing/2014/main" id="{FADF6E4E-9B4F-4EA0-99EA-3D143D587A55}"/>
              </a:ext>
            </a:extLst>
          </p:cNvPr>
          <p:cNvSpPr txBox="1"/>
          <p:nvPr/>
        </p:nvSpPr>
        <p:spPr>
          <a:xfrm>
            <a:off x="5439922" y="2003683"/>
            <a:ext cx="424180" cy="4590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err="1">
                <a:solidFill>
                  <a:prstClr val="black"/>
                </a:solidFill>
                <a:latin typeface="Calibri" panose="020F0502020204030204"/>
              </a:rPr>
              <a:t>g</a:t>
            </a:r>
            <a:r>
              <a:rPr lang="en-US" sz="2400" baseline="-25000" dirty="0" err="1">
                <a:solidFill>
                  <a:prstClr val="black"/>
                </a:solidFill>
                <a:latin typeface="Calibri" panose="020F0502020204030204"/>
              </a:rPr>
              <a:t>t</a:t>
            </a:r>
            <a:endParaRPr lang="en-US" sz="2400" baseline="-25000" dirty="0">
              <a:solidFill>
                <a:prstClr val="black"/>
              </a:solidFill>
              <a:latin typeface="Calibri" panose="020F0502020204030204"/>
            </a:endParaRPr>
          </a:p>
        </p:txBody>
      </p:sp>
      <p:sp>
        <p:nvSpPr>
          <p:cNvPr id="291" name="TextBox 33">
            <a:extLst>
              <a:ext uri="{FF2B5EF4-FFF2-40B4-BE49-F238E27FC236}">
                <a16:creationId xmlns:a16="http://schemas.microsoft.com/office/drawing/2014/main" id="{74D1EA7B-3FC4-4858-94D2-1A28599C9F89}"/>
              </a:ext>
            </a:extLst>
          </p:cNvPr>
          <p:cNvSpPr txBox="1"/>
          <p:nvPr/>
        </p:nvSpPr>
        <p:spPr>
          <a:xfrm>
            <a:off x="5909648" y="2003683"/>
            <a:ext cx="380469" cy="4590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a:solidFill>
                  <a:prstClr val="black"/>
                </a:solidFill>
                <a:latin typeface="Calibri" panose="020F0502020204030204"/>
              </a:rPr>
              <a:t>g</a:t>
            </a:r>
            <a:r>
              <a:rPr lang="en-US" sz="2400" baseline="-25000" dirty="0">
                <a:solidFill>
                  <a:prstClr val="black"/>
                </a:solidFill>
                <a:latin typeface="Calibri" panose="020F0502020204030204"/>
              </a:rPr>
              <a:t>f</a:t>
            </a:r>
          </a:p>
        </p:txBody>
      </p:sp>
      <p:grpSp>
        <p:nvGrpSpPr>
          <p:cNvPr id="292" name="Group 291">
            <a:extLst>
              <a:ext uri="{FF2B5EF4-FFF2-40B4-BE49-F238E27FC236}">
                <a16:creationId xmlns:a16="http://schemas.microsoft.com/office/drawing/2014/main" id="{527B7645-BFD6-4D58-AD65-E32886AA1131}"/>
              </a:ext>
            </a:extLst>
          </p:cNvPr>
          <p:cNvGrpSpPr/>
          <p:nvPr/>
        </p:nvGrpSpPr>
        <p:grpSpPr>
          <a:xfrm>
            <a:off x="6190553" y="1900852"/>
            <a:ext cx="2486527" cy="2084225"/>
            <a:chOff x="8579412" y="2612171"/>
            <a:chExt cx="2716940" cy="2257843"/>
          </a:xfrm>
        </p:grpSpPr>
        <p:grpSp>
          <p:nvGrpSpPr>
            <p:cNvPr id="293" name="Group 292">
              <a:extLst>
                <a:ext uri="{FF2B5EF4-FFF2-40B4-BE49-F238E27FC236}">
                  <a16:creationId xmlns:a16="http://schemas.microsoft.com/office/drawing/2014/main" id="{2F56E4C0-C8E5-AF42-8D26-1E4BC7FDF63A}"/>
                </a:ext>
              </a:extLst>
            </p:cNvPr>
            <p:cNvGrpSpPr/>
            <p:nvPr/>
          </p:nvGrpSpPr>
          <p:grpSpPr>
            <a:xfrm>
              <a:off x="8579412" y="2612171"/>
              <a:ext cx="2716940" cy="2257843"/>
              <a:chOff x="6625181" y="1883830"/>
              <a:chExt cx="2037706" cy="1693382"/>
            </a:xfrm>
          </p:grpSpPr>
          <p:grpSp>
            <p:nvGrpSpPr>
              <p:cNvPr id="298" name="Group 297">
                <a:extLst>
                  <a:ext uri="{FF2B5EF4-FFF2-40B4-BE49-F238E27FC236}">
                    <a16:creationId xmlns:a16="http://schemas.microsoft.com/office/drawing/2014/main" id="{AADF7326-AE0D-E64A-B41D-BA3E3858D80E}"/>
                  </a:ext>
                </a:extLst>
              </p:cNvPr>
              <p:cNvGrpSpPr/>
              <p:nvPr/>
            </p:nvGrpSpPr>
            <p:grpSpPr>
              <a:xfrm>
                <a:off x="6625181" y="1883830"/>
                <a:ext cx="1692339" cy="1693382"/>
                <a:chOff x="6625181" y="1883830"/>
                <a:chExt cx="1692339" cy="1693382"/>
              </a:xfrm>
            </p:grpSpPr>
            <p:grpSp>
              <p:nvGrpSpPr>
                <p:cNvPr id="301" name="Group 300">
                  <a:extLst>
                    <a:ext uri="{FF2B5EF4-FFF2-40B4-BE49-F238E27FC236}">
                      <a16:creationId xmlns:a16="http://schemas.microsoft.com/office/drawing/2014/main" id="{8594ADAA-64BD-4C44-A40D-EA2A12A8C967}"/>
                    </a:ext>
                  </a:extLst>
                </p:cNvPr>
                <p:cNvGrpSpPr/>
                <p:nvPr/>
              </p:nvGrpSpPr>
              <p:grpSpPr>
                <a:xfrm>
                  <a:off x="6625181" y="1883830"/>
                  <a:ext cx="1692339" cy="1693382"/>
                  <a:chOff x="6625181" y="1883830"/>
                  <a:chExt cx="1692339" cy="1693382"/>
                </a:xfrm>
              </p:grpSpPr>
              <p:sp>
                <p:nvSpPr>
                  <p:cNvPr id="312" name="Oval 311">
                    <a:extLst>
                      <a:ext uri="{FF2B5EF4-FFF2-40B4-BE49-F238E27FC236}">
                        <a16:creationId xmlns:a16="http://schemas.microsoft.com/office/drawing/2014/main" id="{A34B53CE-AE2C-8E44-BDC3-932F73CC8376}"/>
                      </a:ext>
                    </a:extLst>
                  </p:cNvPr>
                  <p:cNvSpPr/>
                  <p:nvPr/>
                </p:nvSpPr>
                <p:spPr>
                  <a:xfrm>
                    <a:off x="7306602" y="1883830"/>
                    <a:ext cx="307446" cy="3074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a</a:t>
                    </a:r>
                  </a:p>
                </p:txBody>
              </p:sp>
              <p:grpSp>
                <p:nvGrpSpPr>
                  <p:cNvPr id="313" name="Group 312">
                    <a:extLst>
                      <a:ext uri="{FF2B5EF4-FFF2-40B4-BE49-F238E27FC236}">
                        <a16:creationId xmlns:a16="http://schemas.microsoft.com/office/drawing/2014/main" id="{82B8963A-4C89-FE47-914D-CBB353C20E99}"/>
                      </a:ext>
                    </a:extLst>
                  </p:cNvPr>
                  <p:cNvGrpSpPr/>
                  <p:nvPr/>
                </p:nvGrpSpPr>
                <p:grpSpPr>
                  <a:xfrm>
                    <a:off x="6625181" y="2380273"/>
                    <a:ext cx="353063" cy="410307"/>
                    <a:chOff x="3814497" y="1980244"/>
                    <a:chExt cx="268440" cy="311963"/>
                  </a:xfrm>
                </p:grpSpPr>
                <p:sp>
                  <p:nvSpPr>
                    <p:cNvPr id="324" name="Oval 323">
                      <a:extLst>
                        <a:ext uri="{FF2B5EF4-FFF2-40B4-BE49-F238E27FC236}">
                          <a16:creationId xmlns:a16="http://schemas.microsoft.com/office/drawing/2014/main" id="{87D21E72-10BC-4B4E-81EB-DE8892A88EC6}"/>
                        </a:ext>
                      </a:extLst>
                    </p:cNvPr>
                    <p:cNvSpPr/>
                    <p:nvPr/>
                  </p:nvSpPr>
                  <p:spPr>
                    <a:xfrm>
                      <a:off x="3849181" y="2058451"/>
                      <a:ext cx="233756" cy="2337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400" dirty="0">
                        <a:solidFill>
                          <a:sysClr val="windowText" lastClr="000000"/>
                        </a:solidFill>
                        <a:latin typeface="Calibri" panose="020F0502020204030204"/>
                      </a:endParaRPr>
                    </a:p>
                  </p:txBody>
                </p:sp>
                <p:sp>
                  <p:nvSpPr>
                    <p:cNvPr id="325" name="TextBox 38">
                      <a:extLst>
                        <a:ext uri="{FF2B5EF4-FFF2-40B4-BE49-F238E27FC236}">
                          <a16:creationId xmlns:a16="http://schemas.microsoft.com/office/drawing/2014/main" id="{B6574FD9-2E6E-7F43-8377-D9565D56CF09}"/>
                        </a:ext>
                      </a:extLst>
                    </p:cNvPr>
                    <p:cNvSpPr txBox="1"/>
                    <p:nvPr/>
                  </p:nvSpPr>
                  <p:spPr>
                    <a:xfrm>
                      <a:off x="3814497" y="1980244"/>
                      <a:ext cx="264722" cy="26325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err="1">
                          <a:solidFill>
                            <a:prstClr val="black"/>
                          </a:solidFill>
                          <a:latin typeface="Calibri" panose="020F0502020204030204"/>
                        </a:rPr>
                        <a:t>a</a:t>
                      </a:r>
                      <a:r>
                        <a:rPr lang="en-US" sz="2400" baseline="-25000" dirty="0" err="1">
                          <a:solidFill>
                            <a:prstClr val="black"/>
                          </a:solidFill>
                          <a:latin typeface="Calibri" panose="020F0502020204030204"/>
                        </a:rPr>
                        <a:t>tt</a:t>
                      </a:r>
                      <a:endParaRPr lang="en-US" sz="2400" baseline="-25000" dirty="0">
                        <a:solidFill>
                          <a:prstClr val="black"/>
                        </a:solidFill>
                        <a:latin typeface="Calibri" panose="020F0502020204030204"/>
                      </a:endParaRPr>
                    </a:p>
                  </p:txBody>
                </p:sp>
              </p:grpSp>
              <p:grpSp>
                <p:nvGrpSpPr>
                  <p:cNvPr id="314" name="Group 313">
                    <a:extLst>
                      <a:ext uri="{FF2B5EF4-FFF2-40B4-BE49-F238E27FC236}">
                        <a16:creationId xmlns:a16="http://schemas.microsoft.com/office/drawing/2014/main" id="{BF617C7D-0C7A-CF43-9345-91671CFAEBC3}"/>
                      </a:ext>
                    </a:extLst>
                  </p:cNvPr>
                  <p:cNvGrpSpPr/>
                  <p:nvPr/>
                </p:nvGrpSpPr>
                <p:grpSpPr>
                  <a:xfrm>
                    <a:off x="7081818" y="2408920"/>
                    <a:ext cx="345528" cy="377289"/>
                    <a:chOff x="4345171" y="1966827"/>
                    <a:chExt cx="262709" cy="286858"/>
                  </a:xfrm>
                </p:grpSpPr>
                <p:sp>
                  <p:nvSpPr>
                    <p:cNvPr id="322" name="Oval 321">
                      <a:extLst>
                        <a:ext uri="{FF2B5EF4-FFF2-40B4-BE49-F238E27FC236}">
                          <a16:creationId xmlns:a16="http://schemas.microsoft.com/office/drawing/2014/main" id="{EE8E1A8C-F779-F64B-98B3-C74C285FE74B}"/>
                        </a:ext>
                      </a:extLst>
                    </p:cNvPr>
                    <p:cNvSpPr/>
                    <p:nvPr/>
                  </p:nvSpPr>
                  <p:spPr>
                    <a:xfrm>
                      <a:off x="4368258" y="2019929"/>
                      <a:ext cx="233756" cy="2337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400" dirty="0">
                        <a:solidFill>
                          <a:sysClr val="windowText" lastClr="000000"/>
                        </a:solidFill>
                        <a:latin typeface="Calibri" panose="020F0502020204030204"/>
                      </a:endParaRPr>
                    </a:p>
                  </p:txBody>
                </p:sp>
                <p:sp>
                  <p:nvSpPr>
                    <p:cNvPr id="323" name="TextBox 41">
                      <a:extLst>
                        <a:ext uri="{FF2B5EF4-FFF2-40B4-BE49-F238E27FC236}">
                          <a16:creationId xmlns:a16="http://schemas.microsoft.com/office/drawing/2014/main" id="{828902FF-CDEA-B746-96E2-B3E7161D2B4D}"/>
                        </a:ext>
                      </a:extLst>
                    </p:cNvPr>
                    <p:cNvSpPr txBox="1"/>
                    <p:nvPr/>
                  </p:nvSpPr>
                  <p:spPr>
                    <a:xfrm>
                      <a:off x="4345171" y="1966827"/>
                      <a:ext cx="262709" cy="26325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err="1">
                          <a:solidFill>
                            <a:prstClr val="black"/>
                          </a:solidFill>
                          <a:latin typeface="Calibri" panose="020F0502020204030204"/>
                        </a:rPr>
                        <a:t>a</a:t>
                      </a:r>
                      <a:r>
                        <a:rPr lang="en-US" sz="2400" baseline="-25000" dirty="0" err="1">
                          <a:solidFill>
                            <a:prstClr val="black"/>
                          </a:solidFill>
                          <a:latin typeface="Calibri" panose="020F0502020204030204"/>
                        </a:rPr>
                        <a:t>tf</a:t>
                      </a:r>
                      <a:endParaRPr lang="en-US" sz="2400" baseline="-25000" dirty="0">
                        <a:solidFill>
                          <a:prstClr val="black"/>
                        </a:solidFill>
                        <a:latin typeface="Calibri" panose="020F0502020204030204"/>
                      </a:endParaRPr>
                    </a:p>
                  </p:txBody>
                </p:sp>
              </p:grpSp>
              <p:sp>
                <p:nvSpPr>
                  <p:cNvPr id="315" name="Oval 314">
                    <a:extLst>
                      <a:ext uri="{FF2B5EF4-FFF2-40B4-BE49-F238E27FC236}">
                        <a16:creationId xmlns:a16="http://schemas.microsoft.com/office/drawing/2014/main" id="{41F30D03-1523-9343-82F3-516ADEB443E7}"/>
                      </a:ext>
                    </a:extLst>
                  </p:cNvPr>
                  <p:cNvSpPr/>
                  <p:nvPr/>
                </p:nvSpPr>
                <p:spPr>
                  <a:xfrm>
                    <a:off x="7555388" y="2483136"/>
                    <a:ext cx="307446" cy="3074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400" dirty="0">
                      <a:solidFill>
                        <a:sysClr val="windowText" lastClr="000000"/>
                      </a:solidFill>
                      <a:latin typeface="Calibri" panose="020F0502020204030204"/>
                    </a:endParaRPr>
                  </a:p>
                </p:txBody>
              </p:sp>
              <p:sp>
                <p:nvSpPr>
                  <p:cNvPr id="316" name="Oval 315">
                    <a:extLst>
                      <a:ext uri="{FF2B5EF4-FFF2-40B4-BE49-F238E27FC236}">
                        <a16:creationId xmlns:a16="http://schemas.microsoft.com/office/drawing/2014/main" id="{4DB417C8-5670-D746-80BF-EA862A3F4D96}"/>
                      </a:ext>
                    </a:extLst>
                  </p:cNvPr>
                  <p:cNvSpPr/>
                  <p:nvPr/>
                </p:nvSpPr>
                <p:spPr>
                  <a:xfrm>
                    <a:off x="8010073" y="2478764"/>
                    <a:ext cx="307447" cy="3074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400" dirty="0">
                      <a:solidFill>
                        <a:sysClr val="windowText" lastClr="000000"/>
                      </a:solidFill>
                      <a:latin typeface="Calibri" panose="020F0502020204030204"/>
                    </a:endParaRPr>
                  </a:p>
                </p:txBody>
              </p:sp>
              <p:sp>
                <p:nvSpPr>
                  <p:cNvPr id="317" name="Oval 316">
                    <a:extLst>
                      <a:ext uri="{FF2B5EF4-FFF2-40B4-BE49-F238E27FC236}">
                        <a16:creationId xmlns:a16="http://schemas.microsoft.com/office/drawing/2014/main" id="{31AFC488-7E28-0D4A-82BE-7819D9771127}"/>
                      </a:ext>
                    </a:extLst>
                  </p:cNvPr>
                  <p:cNvSpPr/>
                  <p:nvPr/>
                </p:nvSpPr>
                <p:spPr>
                  <a:xfrm>
                    <a:off x="6946622" y="2884855"/>
                    <a:ext cx="307445" cy="3074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400" dirty="0">
                      <a:solidFill>
                        <a:sysClr val="windowText" lastClr="000000"/>
                      </a:solidFill>
                      <a:latin typeface="Calibri" panose="020F0502020204030204"/>
                    </a:endParaRPr>
                  </a:p>
                </p:txBody>
              </p:sp>
              <p:grpSp>
                <p:nvGrpSpPr>
                  <p:cNvPr id="318" name="Group 317">
                    <a:extLst>
                      <a:ext uri="{FF2B5EF4-FFF2-40B4-BE49-F238E27FC236}">
                        <a16:creationId xmlns:a16="http://schemas.microsoft.com/office/drawing/2014/main" id="{5AE5BD71-B377-7046-ADCD-D06138298B95}"/>
                      </a:ext>
                    </a:extLst>
                  </p:cNvPr>
                  <p:cNvGrpSpPr/>
                  <p:nvPr/>
                </p:nvGrpSpPr>
                <p:grpSpPr>
                  <a:xfrm>
                    <a:off x="7725327" y="2838394"/>
                    <a:ext cx="453156" cy="358216"/>
                    <a:chOff x="4019111" y="1836028"/>
                    <a:chExt cx="344543" cy="272356"/>
                  </a:xfrm>
                </p:grpSpPr>
                <p:sp>
                  <p:nvSpPr>
                    <p:cNvPr id="320" name="Oval 319">
                      <a:extLst>
                        <a:ext uri="{FF2B5EF4-FFF2-40B4-BE49-F238E27FC236}">
                          <a16:creationId xmlns:a16="http://schemas.microsoft.com/office/drawing/2014/main" id="{2328EC30-BB6A-6D45-98C5-6C6B93A33CBC}"/>
                        </a:ext>
                      </a:extLst>
                    </p:cNvPr>
                    <p:cNvSpPr/>
                    <p:nvPr/>
                  </p:nvSpPr>
                  <p:spPr>
                    <a:xfrm>
                      <a:off x="4033181" y="1874628"/>
                      <a:ext cx="233756" cy="2337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400" dirty="0">
                        <a:solidFill>
                          <a:sysClr val="windowText" lastClr="000000"/>
                        </a:solidFill>
                        <a:latin typeface="Calibri" panose="020F0502020204030204"/>
                      </a:endParaRPr>
                    </a:p>
                  </p:txBody>
                </p:sp>
                <p:sp>
                  <p:nvSpPr>
                    <p:cNvPr id="321" name="TextBox 53">
                      <a:extLst>
                        <a:ext uri="{FF2B5EF4-FFF2-40B4-BE49-F238E27FC236}">
                          <a16:creationId xmlns:a16="http://schemas.microsoft.com/office/drawing/2014/main" id="{868755C8-6D31-0242-98D4-5C6F96167A27}"/>
                        </a:ext>
                      </a:extLst>
                    </p:cNvPr>
                    <p:cNvSpPr txBox="1"/>
                    <p:nvPr/>
                  </p:nvSpPr>
                  <p:spPr>
                    <a:xfrm>
                      <a:off x="4019111" y="1836028"/>
                      <a:ext cx="344543" cy="26325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err="1">
                          <a:solidFill>
                            <a:prstClr val="black"/>
                          </a:solidFill>
                          <a:latin typeface="Calibri" panose="020F0502020204030204"/>
                        </a:rPr>
                        <a:t>a</a:t>
                      </a:r>
                      <a:r>
                        <a:rPr lang="en-US" sz="2400" baseline="-25000" dirty="0" err="1">
                          <a:solidFill>
                            <a:prstClr val="black"/>
                          </a:solidFill>
                          <a:latin typeface="Calibri" panose="020F0502020204030204"/>
                        </a:rPr>
                        <a:t>f</a:t>
                      </a:r>
                      <a:endParaRPr lang="en-US" sz="2400" baseline="-25000" dirty="0">
                        <a:solidFill>
                          <a:prstClr val="black"/>
                        </a:solidFill>
                        <a:latin typeface="Calibri" panose="020F0502020204030204"/>
                      </a:endParaRPr>
                    </a:p>
                  </p:txBody>
                </p:sp>
              </p:grpSp>
              <p:sp>
                <p:nvSpPr>
                  <p:cNvPr id="319" name="Oval 318">
                    <a:extLst>
                      <a:ext uri="{FF2B5EF4-FFF2-40B4-BE49-F238E27FC236}">
                        <a16:creationId xmlns:a16="http://schemas.microsoft.com/office/drawing/2014/main" id="{06EEF6DC-4A6F-4147-B871-67845E13A0F1}"/>
                      </a:ext>
                    </a:extLst>
                  </p:cNvPr>
                  <p:cNvSpPr/>
                  <p:nvPr/>
                </p:nvSpPr>
                <p:spPr>
                  <a:xfrm>
                    <a:off x="7335504" y="3269766"/>
                    <a:ext cx="307445" cy="3074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400" dirty="0">
                      <a:solidFill>
                        <a:sysClr val="windowText" lastClr="000000"/>
                      </a:solidFill>
                      <a:latin typeface="Calibri" panose="020F0502020204030204"/>
                    </a:endParaRPr>
                  </a:p>
                </p:txBody>
              </p:sp>
            </p:grpSp>
            <p:cxnSp>
              <p:nvCxnSpPr>
                <p:cNvPr id="302" name="Straight Arrow Connector 301">
                  <a:extLst>
                    <a:ext uri="{FF2B5EF4-FFF2-40B4-BE49-F238E27FC236}">
                      <a16:creationId xmlns:a16="http://schemas.microsoft.com/office/drawing/2014/main" id="{1C40A9D8-EDE8-7040-A272-9382F2366A23}"/>
                    </a:ext>
                  </a:extLst>
                </p:cNvPr>
                <p:cNvCxnSpPr>
                  <a:cxnSpLocks/>
                  <a:stCxn id="312" idx="4"/>
                  <a:endCxn id="324" idx="7"/>
                </p:cNvCxnSpPr>
                <p:nvPr/>
              </p:nvCxnSpPr>
              <p:spPr>
                <a:xfrm flipH="1">
                  <a:off x="6933218" y="2191276"/>
                  <a:ext cx="527107" cy="336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E551D82A-E78F-684B-9167-B4BDB74B5B81}"/>
                    </a:ext>
                  </a:extLst>
                </p:cNvPr>
                <p:cNvCxnSpPr>
                  <a:cxnSpLocks/>
                  <a:stCxn id="312" idx="4"/>
                  <a:endCxn id="322" idx="0"/>
                </p:cNvCxnSpPr>
                <p:nvPr/>
              </p:nvCxnSpPr>
              <p:spPr>
                <a:xfrm flipH="1">
                  <a:off x="7265903" y="2191276"/>
                  <a:ext cx="194423" cy="287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AD27AEC3-8E8D-0A4D-855F-377CD0792BC5}"/>
                    </a:ext>
                  </a:extLst>
                </p:cNvPr>
                <p:cNvCxnSpPr>
                  <a:cxnSpLocks/>
                  <a:stCxn id="312" idx="4"/>
                  <a:endCxn id="315" idx="1"/>
                </p:cNvCxnSpPr>
                <p:nvPr/>
              </p:nvCxnSpPr>
              <p:spPr>
                <a:xfrm>
                  <a:off x="7460325" y="2191276"/>
                  <a:ext cx="140087" cy="336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D0C598A3-88EC-5540-BC47-C2440769322F}"/>
                    </a:ext>
                  </a:extLst>
                </p:cNvPr>
                <p:cNvCxnSpPr>
                  <a:cxnSpLocks/>
                  <a:stCxn id="312" idx="4"/>
                  <a:endCxn id="316" idx="1"/>
                </p:cNvCxnSpPr>
                <p:nvPr/>
              </p:nvCxnSpPr>
              <p:spPr>
                <a:xfrm>
                  <a:off x="7460325" y="2191276"/>
                  <a:ext cx="594773" cy="332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206172D8-BAEF-C447-8879-7175E2A6EFAE}"/>
                    </a:ext>
                  </a:extLst>
                </p:cNvPr>
                <p:cNvCxnSpPr>
                  <a:cxnSpLocks/>
                  <a:stCxn id="324" idx="4"/>
                  <a:endCxn id="317" idx="1"/>
                </p:cNvCxnSpPr>
                <p:nvPr/>
              </p:nvCxnSpPr>
              <p:spPr>
                <a:xfrm>
                  <a:off x="6824518" y="2790582"/>
                  <a:ext cx="167128" cy="139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45287DDF-8F9F-C94F-861B-03C926B9F477}"/>
                    </a:ext>
                  </a:extLst>
                </p:cNvPr>
                <p:cNvCxnSpPr>
                  <a:cxnSpLocks/>
                  <a:stCxn id="322" idx="4"/>
                  <a:endCxn id="317" idx="7"/>
                </p:cNvCxnSpPr>
                <p:nvPr/>
              </p:nvCxnSpPr>
              <p:spPr>
                <a:xfrm flipH="1">
                  <a:off x="7209043" y="2786210"/>
                  <a:ext cx="56845" cy="1436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338F3B15-D70C-324E-9492-98AAD5985EF5}"/>
                    </a:ext>
                  </a:extLst>
                </p:cNvPr>
                <p:cNvCxnSpPr>
                  <a:cxnSpLocks/>
                  <a:endCxn id="320" idx="1"/>
                </p:cNvCxnSpPr>
                <p:nvPr/>
              </p:nvCxnSpPr>
              <p:spPr>
                <a:xfrm>
                  <a:off x="7709444" y="2776540"/>
                  <a:ext cx="79425" cy="157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96DF61E9-6101-5447-B2F0-5D38075EED83}"/>
                    </a:ext>
                  </a:extLst>
                </p:cNvPr>
                <p:cNvCxnSpPr>
                  <a:cxnSpLocks/>
                  <a:stCxn id="316" idx="4"/>
                  <a:endCxn id="320" idx="7"/>
                </p:cNvCxnSpPr>
                <p:nvPr/>
              </p:nvCxnSpPr>
              <p:spPr>
                <a:xfrm flipH="1">
                  <a:off x="8006267" y="2786211"/>
                  <a:ext cx="157530" cy="147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63100B8D-581F-4C40-B5EB-7BAF1663F315}"/>
                    </a:ext>
                  </a:extLst>
                </p:cNvPr>
                <p:cNvCxnSpPr>
                  <a:cxnSpLocks/>
                  <a:stCxn id="317" idx="4"/>
                  <a:endCxn id="319" idx="1"/>
                </p:cNvCxnSpPr>
                <p:nvPr/>
              </p:nvCxnSpPr>
              <p:spPr>
                <a:xfrm>
                  <a:off x="7100345" y="3192301"/>
                  <a:ext cx="280183" cy="122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4C1783DE-4196-164E-8322-201B4F4EB2FD}"/>
                    </a:ext>
                  </a:extLst>
                </p:cNvPr>
                <p:cNvCxnSpPr>
                  <a:cxnSpLocks/>
                  <a:stCxn id="320" idx="4"/>
                  <a:endCxn id="319" idx="7"/>
                </p:cNvCxnSpPr>
                <p:nvPr/>
              </p:nvCxnSpPr>
              <p:spPr>
                <a:xfrm flipH="1">
                  <a:off x="7597926" y="3196607"/>
                  <a:ext cx="299642" cy="118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99" name="Curved Connector 151">
                <a:extLst>
                  <a:ext uri="{FF2B5EF4-FFF2-40B4-BE49-F238E27FC236}">
                    <a16:creationId xmlns:a16="http://schemas.microsoft.com/office/drawing/2014/main" id="{7AC38CBF-91A3-5D4C-A26A-045039F8E7F2}"/>
                  </a:ext>
                </a:extLst>
              </p:cNvPr>
              <p:cNvCxnSpPr>
                <a:cxnSpLocks/>
                <a:stCxn id="319" idx="4"/>
                <a:endCxn id="312" idx="0"/>
              </p:cNvCxnSpPr>
              <p:nvPr/>
            </p:nvCxnSpPr>
            <p:spPr>
              <a:xfrm rot="5400000" flipH="1">
                <a:off x="6628085" y="2716070"/>
                <a:ext cx="1693382" cy="28902"/>
              </a:xfrm>
              <a:prstGeom prst="curvedConnector5">
                <a:avLst>
                  <a:gd name="adj1" fmla="val -10125"/>
                  <a:gd name="adj2" fmla="val -3338084"/>
                  <a:gd name="adj3" fmla="val 11012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155">
                <a:extLst>
                  <a:ext uri="{FF2B5EF4-FFF2-40B4-BE49-F238E27FC236}">
                    <a16:creationId xmlns:a16="http://schemas.microsoft.com/office/drawing/2014/main" id="{D2BB84C5-B096-4148-B721-C72C6076466D}"/>
                  </a:ext>
                </a:extLst>
              </p:cNvPr>
              <p:cNvSpPr txBox="1"/>
              <p:nvPr/>
            </p:nvSpPr>
            <p:spPr>
              <a:xfrm>
                <a:off x="8426165" y="2219998"/>
                <a:ext cx="236722" cy="27506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b="1" dirty="0">
                    <a:solidFill>
                      <a:srgbClr val="FF0000"/>
                    </a:solidFill>
                    <a:latin typeface="Calibri" panose="020F0502020204030204"/>
                  </a:rPr>
                  <a:t>1</a:t>
                </a:r>
              </a:p>
            </p:txBody>
          </p:sp>
        </p:grpSp>
        <p:sp>
          <p:nvSpPr>
            <p:cNvPr id="294" name="TextBox 102">
              <a:extLst>
                <a:ext uri="{FF2B5EF4-FFF2-40B4-BE49-F238E27FC236}">
                  <a16:creationId xmlns:a16="http://schemas.microsoft.com/office/drawing/2014/main" id="{E43E2508-ECC5-48FE-801A-6F61709588C0}"/>
                </a:ext>
              </a:extLst>
            </p:cNvPr>
            <p:cNvSpPr txBox="1"/>
            <p:nvPr/>
          </p:nvSpPr>
          <p:spPr>
            <a:xfrm>
              <a:off x="9471629" y="4398931"/>
              <a:ext cx="545081" cy="43344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err="1">
                  <a:solidFill>
                    <a:prstClr val="black"/>
                  </a:solidFill>
                  <a:latin typeface="Calibri" panose="020F0502020204030204"/>
                </a:rPr>
                <a:t>a</a:t>
              </a:r>
              <a:r>
                <a:rPr lang="en-US" sz="2000" baseline="-25000" dirty="0" err="1">
                  <a:solidFill>
                    <a:prstClr val="black"/>
                  </a:solidFill>
                  <a:latin typeface="Calibri" panose="020F0502020204030204"/>
                </a:rPr>
                <a:t>sel</a:t>
              </a:r>
              <a:endParaRPr lang="en-US" sz="2000" baseline="-25000" dirty="0">
                <a:solidFill>
                  <a:prstClr val="black"/>
                </a:solidFill>
                <a:latin typeface="Calibri" panose="020F0502020204030204"/>
              </a:endParaRPr>
            </a:p>
          </p:txBody>
        </p:sp>
        <p:sp>
          <p:nvSpPr>
            <p:cNvPr id="295" name="TextBox 112">
              <a:extLst>
                <a:ext uri="{FF2B5EF4-FFF2-40B4-BE49-F238E27FC236}">
                  <a16:creationId xmlns:a16="http://schemas.microsoft.com/office/drawing/2014/main" id="{60B31CAA-2F5A-44F9-B0D2-6B749E836553}"/>
                </a:ext>
              </a:extLst>
            </p:cNvPr>
            <p:cNvSpPr txBox="1"/>
            <p:nvPr/>
          </p:nvSpPr>
          <p:spPr>
            <a:xfrm>
              <a:off x="9026000" y="3831177"/>
              <a:ext cx="398186"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a:solidFill>
                    <a:prstClr val="black"/>
                  </a:solidFill>
                  <a:latin typeface="Calibri" panose="020F0502020204030204"/>
                </a:rPr>
                <a:t>a</a:t>
              </a:r>
              <a:r>
                <a:rPr lang="en-US" sz="2400" baseline="-25000" dirty="0">
                  <a:solidFill>
                    <a:prstClr val="black"/>
                  </a:solidFill>
                  <a:latin typeface="Calibri" panose="020F0502020204030204"/>
                </a:rPr>
                <a:t>t</a:t>
              </a:r>
            </a:p>
          </p:txBody>
        </p:sp>
        <p:sp>
          <p:nvSpPr>
            <p:cNvPr id="296" name="TextBox 126">
              <a:extLst>
                <a:ext uri="{FF2B5EF4-FFF2-40B4-BE49-F238E27FC236}">
                  <a16:creationId xmlns:a16="http://schemas.microsoft.com/office/drawing/2014/main" id="{2A0FD10D-1BB3-443E-A85D-73246EED8BB7}"/>
                </a:ext>
              </a:extLst>
            </p:cNvPr>
            <p:cNvSpPr txBox="1"/>
            <p:nvPr/>
          </p:nvSpPr>
          <p:spPr>
            <a:xfrm>
              <a:off x="10400161" y="3310848"/>
              <a:ext cx="453394"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err="1">
                  <a:solidFill>
                    <a:prstClr val="black"/>
                  </a:solidFill>
                  <a:latin typeface="Calibri" panose="020F0502020204030204"/>
                </a:rPr>
                <a:t>a</a:t>
              </a:r>
              <a:r>
                <a:rPr lang="en-US" sz="2400" baseline="-25000" dirty="0" err="1">
                  <a:solidFill>
                    <a:prstClr val="black"/>
                  </a:solidFill>
                  <a:latin typeface="Calibri" panose="020F0502020204030204"/>
                </a:rPr>
                <a:t>ff</a:t>
              </a:r>
              <a:endParaRPr lang="en-US" sz="2400" baseline="-25000" dirty="0">
                <a:solidFill>
                  <a:prstClr val="black"/>
                </a:solidFill>
                <a:latin typeface="Calibri" panose="020F0502020204030204"/>
              </a:endParaRPr>
            </a:p>
          </p:txBody>
        </p:sp>
        <p:sp>
          <p:nvSpPr>
            <p:cNvPr id="297" name="TextBox 139">
              <a:extLst>
                <a:ext uri="{FF2B5EF4-FFF2-40B4-BE49-F238E27FC236}">
                  <a16:creationId xmlns:a16="http://schemas.microsoft.com/office/drawing/2014/main" id="{EC7F27B5-C02D-4341-A609-2E00CD34448F}"/>
                </a:ext>
              </a:extLst>
            </p:cNvPr>
            <p:cNvSpPr txBox="1"/>
            <p:nvPr/>
          </p:nvSpPr>
          <p:spPr>
            <a:xfrm>
              <a:off x="9779069" y="3299684"/>
              <a:ext cx="461793"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a:solidFill>
                    <a:prstClr val="black"/>
                  </a:solidFill>
                  <a:latin typeface="Calibri" panose="020F0502020204030204"/>
                </a:rPr>
                <a:t>a</a:t>
              </a:r>
              <a:r>
                <a:rPr lang="en-US" sz="2400" baseline="-25000" dirty="0">
                  <a:solidFill>
                    <a:prstClr val="black"/>
                  </a:solidFill>
                  <a:latin typeface="Calibri" panose="020F0502020204030204"/>
                </a:rPr>
                <a:t>ft</a:t>
              </a:r>
            </a:p>
          </p:txBody>
        </p:sp>
      </p:grpSp>
      <p:cxnSp>
        <p:nvCxnSpPr>
          <p:cNvPr id="347" name="Curved Connector 125">
            <a:extLst>
              <a:ext uri="{FF2B5EF4-FFF2-40B4-BE49-F238E27FC236}">
                <a16:creationId xmlns:a16="http://schemas.microsoft.com/office/drawing/2014/main" id="{56C4E4D8-ACE8-4503-8C26-0CF0E100AB2D}"/>
              </a:ext>
            </a:extLst>
          </p:cNvPr>
          <p:cNvCxnSpPr>
            <a:cxnSpLocks/>
          </p:cNvCxnSpPr>
          <p:nvPr/>
        </p:nvCxnSpPr>
        <p:spPr>
          <a:xfrm rot="16200000" flipH="1">
            <a:off x="5177499" y="1933693"/>
            <a:ext cx="1911301" cy="1747913"/>
          </a:xfrm>
          <a:prstGeom prst="curvedConnector2">
            <a:avLst/>
          </a:prstGeom>
          <a:ln w="190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8" name="Curved Connector 149">
            <a:extLst>
              <a:ext uri="{FF2B5EF4-FFF2-40B4-BE49-F238E27FC236}">
                <a16:creationId xmlns:a16="http://schemas.microsoft.com/office/drawing/2014/main" id="{39469BD7-9D89-4202-84C3-72A2F78CD035}"/>
              </a:ext>
            </a:extLst>
          </p:cNvPr>
          <p:cNvCxnSpPr>
            <a:cxnSpLocks/>
          </p:cNvCxnSpPr>
          <p:nvPr/>
        </p:nvCxnSpPr>
        <p:spPr>
          <a:xfrm rot="16200000" flipH="1">
            <a:off x="5715709" y="2355644"/>
            <a:ext cx="807515" cy="959606"/>
          </a:xfrm>
          <a:prstGeom prst="curvedConnector2">
            <a:avLst/>
          </a:prstGeom>
          <a:ln w="190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52" name="Content Placeholder 1">
            <a:extLst>
              <a:ext uri="{FF2B5EF4-FFF2-40B4-BE49-F238E27FC236}">
                <a16:creationId xmlns:a16="http://schemas.microsoft.com/office/drawing/2014/main" id="{EA9F26F0-67E2-4A05-A1DB-78EDB181C88A}"/>
              </a:ext>
            </a:extLst>
          </p:cNvPr>
          <p:cNvSpPr>
            <a:spLocks noGrp="1"/>
          </p:cNvSpPr>
          <p:nvPr>
            <p:ph idx="1"/>
          </p:nvPr>
        </p:nvSpPr>
        <p:spPr>
          <a:xfrm>
            <a:off x="3044145" y="4166729"/>
            <a:ext cx="4410681" cy="830321"/>
          </a:xfrm>
        </p:spPr>
        <p:txBody>
          <a:bodyPr>
            <a:normAutofit fontScale="92500" lnSpcReduction="20000"/>
          </a:bodyPr>
          <a:lstStyle/>
          <a:p>
            <a:pPr>
              <a:lnSpc>
                <a:spcPct val="110000"/>
              </a:lnSpc>
            </a:pPr>
            <a:r>
              <a:rPr lang="en-US" dirty="0"/>
              <a:t>20 operations, 4 PEs  i.e.,  II &gt;= 5</a:t>
            </a:r>
          </a:p>
          <a:p>
            <a:pPr>
              <a:lnSpc>
                <a:spcPct val="110000"/>
              </a:lnSpc>
            </a:pPr>
            <a:r>
              <a:rPr lang="en-US" dirty="0"/>
              <a:t>Useful operations: 9</a:t>
            </a:r>
          </a:p>
        </p:txBody>
      </p:sp>
    </p:spTree>
    <p:extLst>
      <p:ext uri="{BB962C8B-B14F-4D97-AF65-F5344CB8AC3E}">
        <p14:creationId xmlns:p14="http://schemas.microsoft.com/office/powerpoint/2010/main" val="2730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9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2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4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52">
                                            <p:txEl>
                                              <p:pRg st="0" end="0"/>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 grpId="0" animBg="1"/>
      <p:bldP spid="101" grpId="0" animBg="1"/>
      <p:bldP spid="102" grpId="0" animBg="1"/>
      <p:bldP spid="140" grpId="0" animBg="1"/>
      <p:bldP spid="138" grpId="0" animBg="1"/>
      <p:bldP spid="105" grpId="0" animBg="1"/>
      <p:bldP spid="106" grpId="0" animBg="1"/>
      <p:bldP spid="136" grpId="0" animBg="1"/>
      <p:bldP spid="134" grpId="0" animBg="1"/>
      <p:bldP spid="109" grpId="0" animBg="1"/>
      <p:bldP spid="110" grpId="0" animBg="1"/>
      <p:bldP spid="132" grpId="0" animBg="1"/>
      <p:bldP spid="161" grpId="0"/>
      <p:bldP spid="168" grpId="0"/>
      <p:bldP spid="176" grpId="0"/>
      <p:bldP spid="180" grpId="0"/>
      <p:bldP spid="289" grpId="0"/>
      <p:bldP spid="291" grpId="0"/>
      <p:bldP spid="35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Combining the Operations inside Conditional Paths</a:t>
            </a:r>
          </a:p>
        </p:txBody>
      </p:sp>
      <p:sp>
        <p:nvSpPr>
          <p:cNvPr id="4" name="Date Placeholder 3"/>
          <p:cNvSpPr>
            <a:spLocks noGrp="1"/>
          </p:cNvSpPr>
          <p:nvPr>
            <p:ph type="dt" sz="half" idx="10"/>
          </p:nvPr>
        </p:nvSpPr>
        <p:spPr/>
        <p:txBody>
          <a:bodyPr/>
          <a:lstStyle/>
          <a:p>
            <a:fld id="{92646FAB-00CA-4374-98A1-C05FC0836B94}"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16</a:t>
            </a:fld>
            <a:endParaRPr lang="en-US" noProof="1"/>
          </a:p>
        </p:txBody>
      </p:sp>
      <p:sp>
        <p:nvSpPr>
          <p:cNvPr id="149" name="TextBox 148">
            <a:extLst>
              <a:ext uri="{FF2B5EF4-FFF2-40B4-BE49-F238E27FC236}">
                <a16:creationId xmlns:a16="http://schemas.microsoft.com/office/drawing/2014/main" id="{DA22F3E3-D978-4BCF-B3DB-B035007188DB}"/>
              </a:ext>
            </a:extLst>
          </p:cNvPr>
          <p:cNvSpPr txBox="1"/>
          <p:nvPr/>
        </p:nvSpPr>
        <p:spPr>
          <a:xfrm>
            <a:off x="136187" y="742948"/>
            <a:ext cx="3023585" cy="4031873"/>
          </a:xfrm>
          <a:prstGeom prst="rect">
            <a:avLst/>
          </a:prstGeom>
          <a:noFill/>
        </p:spPr>
        <p:txBody>
          <a:bodyPr wrap="none" rtlCol="0">
            <a:spAutoFit/>
          </a:bodyPr>
          <a:lstStyle/>
          <a:p>
            <a:pPr>
              <a:lnSpc>
                <a:spcPct val="80000"/>
              </a:lnSpc>
            </a:pPr>
            <a:r>
              <a:rPr lang="en-US" sz="1600" dirty="0">
                <a:latin typeface="Courier New" panose="02070309020205020404" pitchFamily="49" charset="0"/>
                <a:cs typeface="Courier New" panose="02070309020205020404" pitchFamily="49" charset="0"/>
              </a:rPr>
              <a:t>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&lt;100;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a:t>
            </a:r>
          </a:p>
          <a:p>
            <a:pPr>
              <a:lnSpc>
                <a:spcPct val="80000"/>
              </a:lnSpc>
            </a:pPr>
            <a:r>
              <a:rPr lang="en-US" sz="1600" dirty="0">
                <a:latin typeface="Courier New" panose="02070309020205020404" pitchFamily="49" charset="0"/>
                <a:cs typeface="Courier New" panose="02070309020205020404" pitchFamily="49" charset="0"/>
              </a:rPr>
              <a:t>	p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*4;</a:t>
            </a:r>
          </a:p>
          <a:p>
            <a:pPr>
              <a:lnSpc>
                <a:spcPct val="80000"/>
              </a:lnSpc>
            </a:pPr>
            <a:r>
              <a:rPr lang="en-US" sz="1600" dirty="0">
                <a:latin typeface="Courier New" panose="02070309020205020404" pitchFamily="49" charset="0"/>
                <a:cs typeface="Courier New" panose="02070309020205020404" pitchFamily="49" charset="0"/>
              </a:rPr>
              <a:t>	q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*2;</a:t>
            </a:r>
          </a:p>
          <a:p>
            <a:pPr>
              <a:lnSpc>
                <a:spcPct val="80000"/>
              </a:lnSpc>
            </a:pPr>
            <a:r>
              <a:rPr lang="en-US" sz="1600" dirty="0">
                <a:latin typeface="Courier New" panose="02070309020205020404" pitchFamily="49" charset="0"/>
                <a:cs typeface="Courier New" panose="02070309020205020404" pitchFamily="49" charset="0"/>
              </a:rPr>
              <a:t>	if(x &gt;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latin typeface="Courier New" panose="02070309020205020404" pitchFamily="49" charset="0"/>
                <a:cs typeface="Courier New" panose="02070309020205020404" pitchFamily="49" charset="0"/>
              </a:rPr>
              <a:t>      r = p - 4;</a:t>
            </a:r>
          </a:p>
          <a:p>
            <a:pPr>
              <a:lnSpc>
                <a:spcPct val="80000"/>
              </a:lnSpc>
            </a:pPr>
            <a:r>
              <a:rPr lang="en-US" sz="1600" dirty="0">
                <a:latin typeface="Courier New" panose="02070309020205020404" pitchFamily="49" charset="0"/>
                <a:cs typeface="Courier New" panose="02070309020205020404" pitchFamily="49" charset="0"/>
              </a:rPr>
              <a:t>	  s = q - 2;</a:t>
            </a:r>
          </a:p>
          <a:p>
            <a:pPr>
              <a:lnSpc>
                <a:spcPct val="80000"/>
              </a:lnSpc>
            </a:pPr>
            <a:r>
              <a:rPr lang="en-US" sz="1600" dirty="0">
                <a:latin typeface="Courier New" panose="02070309020205020404" pitchFamily="49" charset="0"/>
                <a:cs typeface="Courier New" panose="02070309020205020404" pitchFamily="49" charset="0"/>
              </a:rPr>
              <a:t>	  if(y &gt; p)</a:t>
            </a:r>
          </a:p>
          <a:p>
            <a:pPr>
              <a:lnSpc>
                <a:spcPct val="80000"/>
              </a:lnSpc>
            </a:pPr>
            <a:r>
              <a:rPr lang="en-US" sz="1600" dirty="0">
                <a:latin typeface="Courier New" panose="02070309020205020404" pitchFamily="49" charset="0"/>
                <a:cs typeface="Courier New" panose="02070309020205020404" pitchFamily="49" charset="0"/>
              </a:rPr>
              <a:t>	    a--;   </a:t>
            </a:r>
          </a:p>
          <a:p>
            <a:pPr>
              <a:lnSpc>
                <a:spcPct val="80000"/>
              </a:lnSpc>
            </a:pPr>
            <a:r>
              <a:rPr lang="en-US" sz="1600" dirty="0">
                <a:latin typeface="Courier New" panose="02070309020205020404" pitchFamily="49" charset="0"/>
                <a:cs typeface="Courier New" panose="02070309020205020404" pitchFamily="49" charset="0"/>
              </a:rPr>
              <a:t>	  else</a:t>
            </a:r>
          </a:p>
          <a:p>
            <a:pPr>
              <a:lnSpc>
                <a:spcPct val="80000"/>
              </a:lnSpc>
            </a:pPr>
            <a:r>
              <a:rPr lang="en-US" sz="1600" dirty="0">
                <a:latin typeface="Courier New" panose="02070309020205020404" pitchFamily="49" charset="0"/>
                <a:cs typeface="Courier New" panose="02070309020205020404" pitchFamily="49" charset="0"/>
              </a:rPr>
              <a:t>		a = 255 - a;</a:t>
            </a:r>
          </a:p>
          <a:p>
            <a:pPr>
              <a:lnSpc>
                <a:spcPct val="80000"/>
              </a:lnSpc>
            </a:pPr>
            <a:r>
              <a:rPr lang="en-US" sz="1600" dirty="0">
                <a:latin typeface="Courier New" panose="02070309020205020404" pitchFamily="49" charset="0"/>
                <a:cs typeface="Courier New" panose="02070309020205020404" pitchFamily="49" charset="0"/>
              </a:rPr>
              <a:t>    }</a:t>
            </a:r>
          </a:p>
          <a:p>
            <a:pPr>
              <a:lnSpc>
                <a:spcPct val="80000"/>
              </a:lnSpc>
            </a:pPr>
            <a:r>
              <a:rPr lang="en-US" sz="1600" dirty="0">
                <a:latin typeface="Courier New" panose="02070309020205020404" pitchFamily="49" charset="0"/>
                <a:cs typeface="Courier New" panose="02070309020205020404" pitchFamily="49" charset="0"/>
              </a:rPr>
              <a:t>    else {</a:t>
            </a:r>
          </a:p>
          <a:p>
            <a:pPr>
              <a:lnSpc>
                <a:spcPct val="80000"/>
              </a:lnSpc>
            </a:pPr>
            <a:r>
              <a:rPr lang="en-US" sz="1600" dirty="0">
                <a:latin typeface="Courier New" panose="02070309020205020404" pitchFamily="49" charset="0"/>
                <a:cs typeface="Courier New" panose="02070309020205020404" pitchFamily="49" charset="0"/>
              </a:rPr>
              <a:t>	  r = p + 4;</a:t>
            </a:r>
          </a:p>
          <a:p>
            <a:pPr>
              <a:lnSpc>
                <a:spcPct val="80000"/>
              </a:lnSpc>
            </a:pPr>
            <a:r>
              <a:rPr lang="en-US" sz="1600" dirty="0">
                <a:latin typeface="Courier New" panose="02070309020205020404" pitchFamily="49" charset="0"/>
                <a:cs typeface="Courier New" panose="02070309020205020404" pitchFamily="49" charset="0"/>
              </a:rPr>
              <a:t>	  s = q + 2;</a:t>
            </a:r>
          </a:p>
          <a:p>
            <a:pPr>
              <a:lnSpc>
                <a:spcPct val="80000"/>
              </a:lnSpc>
            </a:pPr>
            <a:r>
              <a:rPr lang="en-US" sz="1600" dirty="0">
                <a:latin typeface="Courier New" panose="02070309020205020404" pitchFamily="49" charset="0"/>
                <a:cs typeface="Courier New" panose="02070309020205020404" pitchFamily="49" charset="0"/>
              </a:rPr>
              <a:t>	  if(y &gt;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latin typeface="Courier New" panose="02070309020205020404" pitchFamily="49" charset="0"/>
                <a:cs typeface="Courier New" panose="02070309020205020404" pitchFamily="49" charset="0"/>
              </a:rPr>
              <a:t>	    a++;   </a:t>
            </a:r>
          </a:p>
          <a:p>
            <a:pPr>
              <a:lnSpc>
                <a:spcPct val="80000"/>
              </a:lnSpc>
            </a:pPr>
            <a:r>
              <a:rPr lang="en-US" sz="1600" dirty="0">
                <a:latin typeface="Courier New" panose="02070309020205020404" pitchFamily="49" charset="0"/>
                <a:cs typeface="Courier New" panose="02070309020205020404" pitchFamily="49" charset="0"/>
              </a:rPr>
              <a:t>	  else</a:t>
            </a:r>
          </a:p>
          <a:p>
            <a:pPr>
              <a:lnSpc>
                <a:spcPct val="80000"/>
              </a:lnSpc>
            </a:pPr>
            <a:r>
              <a:rPr lang="en-US" sz="1600" dirty="0">
                <a:latin typeface="Courier New" panose="02070309020205020404" pitchFamily="49" charset="0"/>
                <a:cs typeface="Courier New" panose="02070309020205020404" pitchFamily="49" charset="0"/>
              </a:rPr>
              <a:t>		a = 255 &amp; a;</a:t>
            </a:r>
          </a:p>
          <a:p>
            <a:pPr>
              <a:lnSpc>
                <a:spcPct val="80000"/>
              </a:lnSpc>
            </a:pPr>
            <a:r>
              <a:rPr lang="en-US" sz="1600" dirty="0">
                <a:latin typeface="Courier New" panose="02070309020205020404" pitchFamily="49" charset="0"/>
                <a:cs typeface="Courier New" panose="02070309020205020404" pitchFamily="49" charset="0"/>
              </a:rPr>
              <a:t>    }</a:t>
            </a:r>
          </a:p>
          <a:p>
            <a:pPr>
              <a:lnSpc>
                <a:spcPct val="80000"/>
              </a:lnSpc>
            </a:pPr>
            <a:r>
              <a:rPr lang="en-US" sz="1600" dirty="0">
                <a:latin typeface="Courier New" panose="02070309020205020404" pitchFamily="49" charset="0"/>
                <a:cs typeface="Courier New" panose="02070309020205020404" pitchFamily="49" charset="0"/>
              </a:rPr>
              <a:t>}</a:t>
            </a:r>
          </a:p>
        </p:txBody>
      </p:sp>
      <p:grpSp>
        <p:nvGrpSpPr>
          <p:cNvPr id="150" name="Group 149">
            <a:extLst>
              <a:ext uri="{FF2B5EF4-FFF2-40B4-BE49-F238E27FC236}">
                <a16:creationId xmlns:a16="http://schemas.microsoft.com/office/drawing/2014/main" id="{EACC3D9F-45A8-654B-A705-64B117451F08}"/>
              </a:ext>
            </a:extLst>
          </p:cNvPr>
          <p:cNvGrpSpPr/>
          <p:nvPr/>
        </p:nvGrpSpPr>
        <p:grpSpPr>
          <a:xfrm>
            <a:off x="5053940" y="748799"/>
            <a:ext cx="796590" cy="486513"/>
            <a:chOff x="3809824" y="1163568"/>
            <a:chExt cx="661081" cy="395724"/>
          </a:xfrm>
        </p:grpSpPr>
        <p:sp>
          <p:nvSpPr>
            <p:cNvPr id="182" name="Oval 181">
              <a:extLst>
                <a:ext uri="{FF2B5EF4-FFF2-40B4-BE49-F238E27FC236}">
                  <a16:creationId xmlns:a16="http://schemas.microsoft.com/office/drawing/2014/main" id="{ADF832B2-686B-B541-A990-377276976994}"/>
                </a:ext>
              </a:extLst>
            </p:cNvPr>
            <p:cNvSpPr/>
            <p:nvPr/>
          </p:nvSpPr>
          <p:spPr>
            <a:xfrm>
              <a:off x="4163459" y="1243494"/>
              <a:ext cx="307446" cy="3074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err="1">
                  <a:solidFill>
                    <a:sysClr val="windowText" lastClr="000000"/>
                  </a:solidFill>
                  <a:latin typeface="Calibri" panose="020F0502020204030204"/>
                </a:rPr>
                <a:t>i</a:t>
              </a:r>
              <a:endParaRPr lang="en-US" sz="4000" dirty="0">
                <a:solidFill>
                  <a:sysClr val="windowText" lastClr="000000"/>
                </a:solidFill>
                <a:latin typeface="Calibri" panose="020F0502020204030204"/>
              </a:endParaRPr>
            </a:p>
          </p:txBody>
        </p:sp>
        <p:cxnSp>
          <p:nvCxnSpPr>
            <p:cNvPr id="183" name="Curved Connector 7">
              <a:extLst>
                <a:ext uri="{FF2B5EF4-FFF2-40B4-BE49-F238E27FC236}">
                  <a16:creationId xmlns:a16="http://schemas.microsoft.com/office/drawing/2014/main" id="{81E6AC7D-268F-AC43-87D5-ACFDF79ED3A5}"/>
                </a:ext>
              </a:extLst>
            </p:cNvPr>
            <p:cNvCxnSpPr>
              <a:stCxn id="182" idx="4"/>
              <a:endCxn id="182" idx="0"/>
            </p:cNvCxnSpPr>
            <p:nvPr/>
          </p:nvCxnSpPr>
          <p:spPr>
            <a:xfrm rot="5400000" flipH="1">
              <a:off x="4163459" y="1397217"/>
              <a:ext cx="307446" cy="16704"/>
            </a:xfrm>
            <a:prstGeom prst="curvedConnector5">
              <a:avLst>
                <a:gd name="adj1" fmla="val -15111"/>
                <a:gd name="adj2" fmla="val 1839847"/>
                <a:gd name="adj3" fmla="val 12132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8">
              <a:extLst>
                <a:ext uri="{FF2B5EF4-FFF2-40B4-BE49-F238E27FC236}">
                  <a16:creationId xmlns:a16="http://schemas.microsoft.com/office/drawing/2014/main" id="{B3D576C2-4E2B-DE47-B90A-E9116C0D4667}"/>
                </a:ext>
              </a:extLst>
            </p:cNvPr>
            <p:cNvSpPr txBox="1"/>
            <p:nvPr/>
          </p:nvSpPr>
          <p:spPr>
            <a:xfrm>
              <a:off x="3809824" y="1163568"/>
              <a:ext cx="239723" cy="27537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b="1" dirty="0">
                  <a:solidFill>
                    <a:srgbClr val="FF0000"/>
                  </a:solidFill>
                  <a:latin typeface="Calibri" panose="020F0502020204030204"/>
                </a:rPr>
                <a:t>1</a:t>
              </a:r>
            </a:p>
          </p:txBody>
        </p:sp>
      </p:grpSp>
      <p:sp>
        <p:nvSpPr>
          <p:cNvPr id="151" name="Oval 150">
            <a:extLst>
              <a:ext uri="{FF2B5EF4-FFF2-40B4-BE49-F238E27FC236}">
                <a16:creationId xmlns:a16="http://schemas.microsoft.com/office/drawing/2014/main" id="{5485DAD5-2066-2246-8350-E70F4BEE0A78}"/>
              </a:ext>
            </a:extLst>
          </p:cNvPr>
          <p:cNvSpPr/>
          <p:nvPr/>
        </p:nvSpPr>
        <p:spPr>
          <a:xfrm>
            <a:off x="5490126" y="1672837"/>
            <a:ext cx="370467" cy="3779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h</a:t>
            </a:r>
            <a:endParaRPr lang="en-US" sz="4000" dirty="0">
              <a:solidFill>
                <a:sysClr val="windowText" lastClr="000000"/>
              </a:solidFill>
              <a:latin typeface="Calibri" panose="020F0502020204030204"/>
            </a:endParaRPr>
          </a:p>
        </p:txBody>
      </p:sp>
      <p:sp>
        <p:nvSpPr>
          <p:cNvPr id="152" name="Oval 151">
            <a:extLst>
              <a:ext uri="{FF2B5EF4-FFF2-40B4-BE49-F238E27FC236}">
                <a16:creationId xmlns:a16="http://schemas.microsoft.com/office/drawing/2014/main" id="{108D05B6-BAA4-404B-A75A-60604EC45B64}"/>
              </a:ext>
            </a:extLst>
          </p:cNvPr>
          <p:cNvSpPr/>
          <p:nvPr/>
        </p:nvSpPr>
        <p:spPr>
          <a:xfrm>
            <a:off x="3732695" y="1641325"/>
            <a:ext cx="370467" cy="3779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q</a:t>
            </a:r>
            <a:endParaRPr lang="en-US" sz="4000" dirty="0">
              <a:solidFill>
                <a:sysClr val="windowText" lastClr="000000"/>
              </a:solidFill>
              <a:latin typeface="Calibri" panose="020F0502020204030204"/>
            </a:endParaRPr>
          </a:p>
        </p:txBody>
      </p:sp>
      <p:sp>
        <p:nvSpPr>
          <p:cNvPr id="153" name="Oval 152">
            <a:extLst>
              <a:ext uri="{FF2B5EF4-FFF2-40B4-BE49-F238E27FC236}">
                <a16:creationId xmlns:a16="http://schemas.microsoft.com/office/drawing/2014/main" id="{19E0A1E1-0200-2F4B-930C-E39C4776BE78}"/>
              </a:ext>
            </a:extLst>
          </p:cNvPr>
          <p:cNvSpPr/>
          <p:nvPr/>
        </p:nvSpPr>
        <p:spPr>
          <a:xfrm>
            <a:off x="4523302" y="1663922"/>
            <a:ext cx="370467" cy="3779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p</a:t>
            </a:r>
            <a:endParaRPr lang="en-US" sz="4000" dirty="0">
              <a:solidFill>
                <a:sysClr val="windowText" lastClr="000000"/>
              </a:solidFill>
              <a:latin typeface="Calibri" panose="020F0502020204030204"/>
            </a:endParaRPr>
          </a:p>
        </p:txBody>
      </p:sp>
      <p:cxnSp>
        <p:nvCxnSpPr>
          <p:cNvPr id="154" name="Straight Arrow Connector 153">
            <a:extLst>
              <a:ext uri="{FF2B5EF4-FFF2-40B4-BE49-F238E27FC236}">
                <a16:creationId xmlns:a16="http://schemas.microsoft.com/office/drawing/2014/main" id="{7741F174-A11B-BF4A-8CCA-D8B5702AA394}"/>
              </a:ext>
            </a:extLst>
          </p:cNvPr>
          <p:cNvCxnSpPr>
            <a:stCxn id="182" idx="4"/>
            <a:endCxn id="152" idx="0"/>
          </p:cNvCxnSpPr>
          <p:nvPr/>
        </p:nvCxnSpPr>
        <p:spPr>
          <a:xfrm flipH="1">
            <a:off x="3917929" y="1225044"/>
            <a:ext cx="1747367" cy="416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4F7C3AB-675D-2743-98CA-EC3217577B13}"/>
              </a:ext>
            </a:extLst>
          </p:cNvPr>
          <p:cNvCxnSpPr>
            <a:stCxn id="182" idx="4"/>
            <a:endCxn id="153" idx="0"/>
          </p:cNvCxnSpPr>
          <p:nvPr/>
        </p:nvCxnSpPr>
        <p:spPr>
          <a:xfrm flipH="1">
            <a:off x="4708535" y="1225044"/>
            <a:ext cx="956760" cy="438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066416E9-72CD-AE44-B1A1-F2B538B5984B}"/>
              </a:ext>
            </a:extLst>
          </p:cNvPr>
          <p:cNvCxnSpPr>
            <a:stCxn id="182" idx="4"/>
            <a:endCxn id="151" idx="0"/>
          </p:cNvCxnSpPr>
          <p:nvPr/>
        </p:nvCxnSpPr>
        <p:spPr>
          <a:xfrm>
            <a:off x="5665296" y="1225045"/>
            <a:ext cx="10064" cy="447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1832D836-B01A-5049-95ED-70C615A53A46}"/>
              </a:ext>
            </a:extLst>
          </p:cNvPr>
          <p:cNvSpPr/>
          <p:nvPr/>
        </p:nvSpPr>
        <p:spPr>
          <a:xfrm>
            <a:off x="7118338" y="1969959"/>
            <a:ext cx="370467" cy="3779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a</a:t>
            </a:r>
            <a:endParaRPr lang="en-US" sz="4000" dirty="0">
              <a:solidFill>
                <a:sysClr val="windowText" lastClr="000000"/>
              </a:solidFill>
              <a:latin typeface="Calibri" panose="020F0502020204030204"/>
            </a:endParaRPr>
          </a:p>
        </p:txBody>
      </p:sp>
      <p:cxnSp>
        <p:nvCxnSpPr>
          <p:cNvPr id="158" name="Curved Connector 23">
            <a:extLst>
              <a:ext uri="{FF2B5EF4-FFF2-40B4-BE49-F238E27FC236}">
                <a16:creationId xmlns:a16="http://schemas.microsoft.com/office/drawing/2014/main" id="{4AD63EDD-E0C2-1543-BDCA-E76A264E8E41}"/>
              </a:ext>
            </a:extLst>
          </p:cNvPr>
          <p:cNvCxnSpPr>
            <a:cxnSpLocks/>
          </p:cNvCxnSpPr>
          <p:nvPr/>
        </p:nvCxnSpPr>
        <p:spPr>
          <a:xfrm rot="5400000" flipH="1" flipV="1">
            <a:off x="6567333" y="2672975"/>
            <a:ext cx="1411960" cy="60520"/>
          </a:xfrm>
          <a:prstGeom prst="curvedConnector5">
            <a:avLst>
              <a:gd name="adj1" fmla="val -16190"/>
              <a:gd name="adj2" fmla="val 1296588"/>
              <a:gd name="adj3" fmla="val 11619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24">
            <a:extLst>
              <a:ext uri="{FF2B5EF4-FFF2-40B4-BE49-F238E27FC236}">
                <a16:creationId xmlns:a16="http://schemas.microsoft.com/office/drawing/2014/main" id="{51699D7F-3B44-AA49-AB35-DF420D28E9D9}"/>
              </a:ext>
            </a:extLst>
          </p:cNvPr>
          <p:cNvSpPr txBox="1"/>
          <p:nvPr/>
        </p:nvSpPr>
        <p:spPr>
          <a:xfrm>
            <a:off x="8044901" y="2298052"/>
            <a:ext cx="26237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b="1" dirty="0">
                <a:solidFill>
                  <a:srgbClr val="FF0000"/>
                </a:solidFill>
                <a:latin typeface="Calibri" panose="020F0502020204030204"/>
              </a:rPr>
              <a:t>1</a:t>
            </a:r>
          </a:p>
        </p:txBody>
      </p:sp>
      <p:cxnSp>
        <p:nvCxnSpPr>
          <p:cNvPr id="160" name="Straight Arrow Connector 159">
            <a:extLst>
              <a:ext uri="{FF2B5EF4-FFF2-40B4-BE49-F238E27FC236}">
                <a16:creationId xmlns:a16="http://schemas.microsoft.com/office/drawing/2014/main" id="{D96D5EA7-7C1A-F14E-A7B6-26D6C7CEE911}"/>
              </a:ext>
            </a:extLst>
          </p:cNvPr>
          <p:cNvCxnSpPr>
            <a:cxnSpLocks/>
            <a:stCxn id="157" idx="4"/>
          </p:cNvCxnSpPr>
          <p:nvPr/>
        </p:nvCxnSpPr>
        <p:spPr>
          <a:xfrm>
            <a:off x="7303572" y="2347942"/>
            <a:ext cx="0" cy="370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3C6D6DE0-E47E-0A40-A015-D228F2C8DC1E}"/>
              </a:ext>
            </a:extLst>
          </p:cNvPr>
          <p:cNvCxnSpPr>
            <a:stCxn id="152" idx="4"/>
          </p:cNvCxnSpPr>
          <p:nvPr/>
        </p:nvCxnSpPr>
        <p:spPr>
          <a:xfrm>
            <a:off x="3917928" y="2019307"/>
            <a:ext cx="0" cy="385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DC1A6502-7A25-3342-A348-CE127BE1C021}"/>
              </a:ext>
            </a:extLst>
          </p:cNvPr>
          <p:cNvCxnSpPr>
            <a:stCxn id="153" idx="4"/>
          </p:cNvCxnSpPr>
          <p:nvPr/>
        </p:nvCxnSpPr>
        <p:spPr>
          <a:xfrm>
            <a:off x="4708535" y="2041904"/>
            <a:ext cx="0" cy="336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54CD0455-F976-B642-ADFB-984AB8D6B345}"/>
              </a:ext>
            </a:extLst>
          </p:cNvPr>
          <p:cNvCxnSpPr>
            <a:cxnSpLocks/>
            <a:stCxn id="151" idx="4"/>
          </p:cNvCxnSpPr>
          <p:nvPr/>
        </p:nvCxnSpPr>
        <p:spPr>
          <a:xfrm flipH="1">
            <a:off x="4111229" y="2050818"/>
            <a:ext cx="1564130" cy="361689"/>
          </a:xfrm>
          <a:prstGeom prst="straightConnector1">
            <a:avLst/>
          </a:prstGeom>
          <a:ln w="190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BB742334-116A-2944-A8CD-6C116CE79996}"/>
              </a:ext>
            </a:extLst>
          </p:cNvPr>
          <p:cNvCxnSpPr>
            <a:cxnSpLocks/>
            <a:stCxn id="151" idx="4"/>
            <a:endCxn id="178" idx="5"/>
          </p:cNvCxnSpPr>
          <p:nvPr/>
        </p:nvCxnSpPr>
        <p:spPr>
          <a:xfrm flipH="1">
            <a:off x="5110558" y="2050819"/>
            <a:ext cx="564802" cy="330866"/>
          </a:xfrm>
          <a:prstGeom prst="straightConnector1">
            <a:avLst/>
          </a:prstGeom>
          <a:ln w="190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44F38526-650D-2248-BF1D-5E71F8B504E0}"/>
              </a:ext>
            </a:extLst>
          </p:cNvPr>
          <p:cNvCxnSpPr>
            <a:cxnSpLocks/>
            <a:stCxn id="151" idx="4"/>
          </p:cNvCxnSpPr>
          <p:nvPr/>
        </p:nvCxnSpPr>
        <p:spPr>
          <a:xfrm>
            <a:off x="5675360" y="2050818"/>
            <a:ext cx="19308" cy="375235"/>
          </a:xfrm>
          <a:prstGeom prst="straightConnector1">
            <a:avLst/>
          </a:prstGeom>
          <a:ln w="190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BC71FC30-7D52-8446-84AC-6D7DB21F233F}"/>
              </a:ext>
            </a:extLst>
          </p:cNvPr>
          <p:cNvCxnSpPr>
            <a:cxnSpLocks/>
            <a:stCxn id="151" idx="4"/>
            <a:endCxn id="172" idx="4"/>
          </p:cNvCxnSpPr>
          <p:nvPr/>
        </p:nvCxnSpPr>
        <p:spPr>
          <a:xfrm>
            <a:off x="5675360" y="2050818"/>
            <a:ext cx="1155264" cy="667518"/>
          </a:xfrm>
          <a:prstGeom prst="straightConnector1">
            <a:avLst/>
          </a:prstGeom>
          <a:ln w="190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7" name="Curved Connector 48">
            <a:extLst>
              <a:ext uri="{FF2B5EF4-FFF2-40B4-BE49-F238E27FC236}">
                <a16:creationId xmlns:a16="http://schemas.microsoft.com/office/drawing/2014/main" id="{05F6B580-9636-5543-BA37-3A8698835A88}"/>
              </a:ext>
            </a:extLst>
          </p:cNvPr>
          <p:cNvCxnSpPr>
            <a:cxnSpLocks/>
            <a:stCxn id="176" idx="0"/>
            <a:endCxn id="172" idx="3"/>
          </p:cNvCxnSpPr>
          <p:nvPr/>
        </p:nvCxnSpPr>
        <p:spPr>
          <a:xfrm>
            <a:off x="6256612" y="2636606"/>
            <a:ext cx="404060" cy="428530"/>
          </a:xfrm>
          <a:prstGeom prst="curvedConnector3">
            <a:avLst>
              <a:gd name="adj1" fmla="val 50000"/>
            </a:avLst>
          </a:prstGeom>
          <a:ln w="190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C609DAD7-2798-A44D-B730-D71C0E5275B2}"/>
              </a:ext>
            </a:extLst>
          </p:cNvPr>
          <p:cNvGrpSpPr/>
          <p:nvPr/>
        </p:nvGrpSpPr>
        <p:grpSpPr>
          <a:xfrm>
            <a:off x="3341143" y="2376927"/>
            <a:ext cx="881468" cy="515326"/>
            <a:chOff x="2388395" y="2487870"/>
            <a:chExt cx="731520" cy="419160"/>
          </a:xfrm>
        </p:grpSpPr>
        <p:sp>
          <p:nvSpPr>
            <p:cNvPr id="180" name="Hexagon 179">
              <a:extLst>
                <a:ext uri="{FF2B5EF4-FFF2-40B4-BE49-F238E27FC236}">
                  <a16:creationId xmlns:a16="http://schemas.microsoft.com/office/drawing/2014/main" id="{32A120E1-9E8B-7F4D-95D2-FAF81F4F46B2}"/>
                </a:ext>
              </a:extLst>
            </p:cNvPr>
            <p:cNvSpPr/>
            <p:nvPr/>
          </p:nvSpPr>
          <p:spPr>
            <a:xfrm>
              <a:off x="2388395" y="2510790"/>
              <a:ext cx="731520" cy="39624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latin typeface="Calibri" panose="020F0502020204030204"/>
              </a:endParaRPr>
            </a:p>
          </p:txBody>
        </p:sp>
        <p:sp>
          <p:nvSpPr>
            <p:cNvPr id="181" name="TextBox 49">
              <a:extLst>
                <a:ext uri="{FF2B5EF4-FFF2-40B4-BE49-F238E27FC236}">
                  <a16:creationId xmlns:a16="http://schemas.microsoft.com/office/drawing/2014/main" id="{787CDD57-B84B-EB4D-B27C-97B58B4CDED6}"/>
                </a:ext>
              </a:extLst>
            </p:cNvPr>
            <p:cNvSpPr txBox="1"/>
            <p:nvPr/>
          </p:nvSpPr>
          <p:spPr>
            <a:xfrm>
              <a:off x="2451561" y="2487870"/>
              <a:ext cx="556932" cy="34624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err="1">
                  <a:solidFill>
                    <a:prstClr val="black"/>
                  </a:solidFill>
                  <a:latin typeface="Calibri" panose="020F0502020204030204"/>
                </a:rPr>
                <a:t>s</a:t>
              </a:r>
              <a:r>
                <a:rPr lang="en-US" sz="2400" baseline="-25000" dirty="0" err="1">
                  <a:solidFill>
                    <a:prstClr val="black"/>
                  </a:solidFill>
                  <a:latin typeface="Calibri" panose="020F0502020204030204"/>
                </a:rPr>
                <a:t>t</a:t>
              </a:r>
              <a:r>
                <a:rPr lang="en-US" sz="2400" baseline="-25000" dirty="0">
                  <a:solidFill>
                    <a:prstClr val="black"/>
                  </a:solidFill>
                  <a:latin typeface="Calibri" panose="020F0502020204030204"/>
                </a:rPr>
                <a:t> </a:t>
              </a:r>
              <a:r>
                <a:rPr lang="en-US" sz="2400" dirty="0">
                  <a:solidFill>
                    <a:prstClr val="black"/>
                  </a:solidFill>
                  <a:latin typeface="Calibri" panose="020F0502020204030204"/>
                </a:rPr>
                <a:t>, s</a:t>
              </a:r>
              <a:r>
                <a:rPr lang="en-US" sz="2400" baseline="-25000" dirty="0">
                  <a:solidFill>
                    <a:prstClr val="black"/>
                  </a:solidFill>
                  <a:latin typeface="Calibri" panose="020F0502020204030204"/>
                </a:rPr>
                <a:t>f</a:t>
              </a:r>
            </a:p>
          </p:txBody>
        </p:sp>
      </p:grpSp>
      <p:grpSp>
        <p:nvGrpSpPr>
          <p:cNvPr id="169" name="Group 168">
            <a:extLst>
              <a:ext uri="{FF2B5EF4-FFF2-40B4-BE49-F238E27FC236}">
                <a16:creationId xmlns:a16="http://schemas.microsoft.com/office/drawing/2014/main" id="{93849ECD-E0C1-BA4E-A217-0517B90CAE4A}"/>
              </a:ext>
            </a:extLst>
          </p:cNvPr>
          <p:cNvGrpSpPr/>
          <p:nvPr/>
        </p:nvGrpSpPr>
        <p:grpSpPr>
          <a:xfrm>
            <a:off x="4350877" y="2372767"/>
            <a:ext cx="881468" cy="496063"/>
            <a:chOff x="3226362" y="2484488"/>
            <a:chExt cx="731520" cy="403492"/>
          </a:xfrm>
        </p:grpSpPr>
        <p:sp>
          <p:nvSpPr>
            <p:cNvPr id="178" name="Hexagon 177">
              <a:extLst>
                <a:ext uri="{FF2B5EF4-FFF2-40B4-BE49-F238E27FC236}">
                  <a16:creationId xmlns:a16="http://schemas.microsoft.com/office/drawing/2014/main" id="{E63BEB67-5831-BC48-BFAB-2A7C9BE30E96}"/>
                </a:ext>
              </a:extLst>
            </p:cNvPr>
            <p:cNvSpPr/>
            <p:nvPr/>
          </p:nvSpPr>
          <p:spPr>
            <a:xfrm>
              <a:off x="3226362" y="2491740"/>
              <a:ext cx="731520" cy="39624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latin typeface="Calibri" panose="020F0502020204030204"/>
              </a:endParaRPr>
            </a:p>
          </p:txBody>
        </p:sp>
        <p:sp>
          <p:nvSpPr>
            <p:cNvPr id="179" name="TextBox 51">
              <a:extLst>
                <a:ext uri="{FF2B5EF4-FFF2-40B4-BE49-F238E27FC236}">
                  <a16:creationId xmlns:a16="http://schemas.microsoft.com/office/drawing/2014/main" id="{CE27A11C-CBD6-194A-898A-B2C2FD3C6247}"/>
                </a:ext>
              </a:extLst>
            </p:cNvPr>
            <p:cNvSpPr txBox="1"/>
            <p:nvPr/>
          </p:nvSpPr>
          <p:spPr>
            <a:xfrm>
              <a:off x="3300290" y="2484488"/>
              <a:ext cx="542456" cy="34624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err="1">
                  <a:solidFill>
                    <a:prstClr val="black"/>
                  </a:solidFill>
                  <a:latin typeface="Calibri" panose="020F0502020204030204"/>
                </a:rPr>
                <a:t>r</a:t>
              </a:r>
              <a:r>
                <a:rPr lang="en-US" sz="2400" baseline="-25000" dirty="0" err="1">
                  <a:solidFill>
                    <a:prstClr val="black"/>
                  </a:solidFill>
                  <a:latin typeface="Calibri" panose="020F0502020204030204"/>
                </a:rPr>
                <a:t>t</a:t>
              </a:r>
              <a:r>
                <a:rPr lang="en-US" sz="2400" baseline="-25000" dirty="0">
                  <a:solidFill>
                    <a:prstClr val="black"/>
                  </a:solidFill>
                  <a:latin typeface="Calibri" panose="020F0502020204030204"/>
                </a:rPr>
                <a:t> </a:t>
              </a:r>
              <a:r>
                <a:rPr lang="en-US" sz="2400" dirty="0">
                  <a:solidFill>
                    <a:prstClr val="black"/>
                  </a:solidFill>
                  <a:latin typeface="Calibri" panose="020F0502020204030204"/>
                </a:rPr>
                <a:t>, </a:t>
              </a:r>
              <a:r>
                <a:rPr lang="en-US" sz="2400" dirty="0" err="1">
                  <a:solidFill>
                    <a:prstClr val="black"/>
                  </a:solidFill>
                  <a:latin typeface="Calibri" panose="020F0502020204030204"/>
                </a:rPr>
                <a:t>r</a:t>
              </a:r>
              <a:r>
                <a:rPr lang="en-US" sz="2400" baseline="-25000" dirty="0" err="1">
                  <a:solidFill>
                    <a:prstClr val="black"/>
                  </a:solidFill>
                  <a:latin typeface="Calibri" panose="020F0502020204030204"/>
                </a:rPr>
                <a:t>f</a:t>
              </a:r>
              <a:endParaRPr lang="en-US" sz="2400" baseline="-25000" dirty="0">
                <a:solidFill>
                  <a:prstClr val="black"/>
                </a:solidFill>
                <a:latin typeface="Calibri" panose="020F0502020204030204"/>
              </a:endParaRPr>
            </a:p>
          </p:txBody>
        </p:sp>
      </p:grpSp>
      <p:grpSp>
        <p:nvGrpSpPr>
          <p:cNvPr id="170" name="Group 169">
            <a:extLst>
              <a:ext uri="{FF2B5EF4-FFF2-40B4-BE49-F238E27FC236}">
                <a16:creationId xmlns:a16="http://schemas.microsoft.com/office/drawing/2014/main" id="{8F888003-7EAC-BD41-A922-D0D0E1A62D5B}"/>
              </a:ext>
            </a:extLst>
          </p:cNvPr>
          <p:cNvGrpSpPr/>
          <p:nvPr/>
        </p:nvGrpSpPr>
        <p:grpSpPr>
          <a:xfrm>
            <a:off x="5375141" y="2388475"/>
            <a:ext cx="881468" cy="491708"/>
            <a:chOff x="4486719" y="2507081"/>
            <a:chExt cx="731520" cy="399949"/>
          </a:xfrm>
        </p:grpSpPr>
        <p:sp>
          <p:nvSpPr>
            <p:cNvPr id="176" name="Hexagon 175">
              <a:extLst>
                <a:ext uri="{FF2B5EF4-FFF2-40B4-BE49-F238E27FC236}">
                  <a16:creationId xmlns:a16="http://schemas.microsoft.com/office/drawing/2014/main" id="{1890190C-AD53-0A41-8D23-8630A2378ABA}"/>
                </a:ext>
              </a:extLst>
            </p:cNvPr>
            <p:cNvSpPr/>
            <p:nvPr/>
          </p:nvSpPr>
          <p:spPr>
            <a:xfrm>
              <a:off x="4486719" y="2510790"/>
              <a:ext cx="731520" cy="39624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latin typeface="Calibri" panose="020F0502020204030204"/>
              </a:endParaRPr>
            </a:p>
          </p:txBody>
        </p:sp>
        <p:sp>
          <p:nvSpPr>
            <p:cNvPr id="177" name="TextBox 53">
              <a:extLst>
                <a:ext uri="{FF2B5EF4-FFF2-40B4-BE49-F238E27FC236}">
                  <a16:creationId xmlns:a16="http://schemas.microsoft.com/office/drawing/2014/main" id="{3BFA28F0-387A-3041-88B1-1D8F6DF94FAB}"/>
                </a:ext>
              </a:extLst>
            </p:cNvPr>
            <p:cNvSpPr txBox="1"/>
            <p:nvPr/>
          </p:nvSpPr>
          <p:spPr>
            <a:xfrm>
              <a:off x="4512908" y="2507081"/>
              <a:ext cx="594250" cy="34624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err="1">
                  <a:solidFill>
                    <a:prstClr val="black"/>
                  </a:solidFill>
                  <a:latin typeface="Calibri" panose="020F0502020204030204"/>
                </a:rPr>
                <a:t>g</a:t>
              </a:r>
              <a:r>
                <a:rPr lang="en-US" sz="2400" baseline="-25000" dirty="0" err="1">
                  <a:solidFill>
                    <a:prstClr val="black"/>
                  </a:solidFill>
                  <a:latin typeface="Calibri" panose="020F0502020204030204"/>
                </a:rPr>
                <a:t>t</a:t>
              </a:r>
              <a:r>
                <a:rPr lang="en-US" sz="2400" baseline="-25000" dirty="0">
                  <a:solidFill>
                    <a:prstClr val="black"/>
                  </a:solidFill>
                  <a:latin typeface="Calibri" panose="020F0502020204030204"/>
                </a:rPr>
                <a:t> </a:t>
              </a:r>
              <a:r>
                <a:rPr lang="en-US" sz="2400" dirty="0">
                  <a:solidFill>
                    <a:prstClr val="black"/>
                  </a:solidFill>
                  <a:latin typeface="Calibri" panose="020F0502020204030204"/>
                </a:rPr>
                <a:t>, g</a:t>
              </a:r>
              <a:r>
                <a:rPr lang="en-US" sz="2400" baseline="-25000" dirty="0">
                  <a:solidFill>
                    <a:prstClr val="black"/>
                  </a:solidFill>
                  <a:latin typeface="Calibri" panose="020F0502020204030204"/>
                </a:rPr>
                <a:t>f</a:t>
              </a:r>
            </a:p>
          </p:txBody>
        </p:sp>
      </p:grpSp>
      <p:grpSp>
        <p:nvGrpSpPr>
          <p:cNvPr id="171" name="Group 170">
            <a:extLst>
              <a:ext uri="{FF2B5EF4-FFF2-40B4-BE49-F238E27FC236}">
                <a16:creationId xmlns:a16="http://schemas.microsoft.com/office/drawing/2014/main" id="{F5E41829-51A4-904D-98EF-18B6F1DD8A60}"/>
              </a:ext>
            </a:extLst>
          </p:cNvPr>
          <p:cNvGrpSpPr/>
          <p:nvPr/>
        </p:nvGrpSpPr>
        <p:grpSpPr>
          <a:xfrm>
            <a:off x="6660672" y="2670569"/>
            <a:ext cx="1255031" cy="741366"/>
            <a:chOff x="5862894" y="2450347"/>
            <a:chExt cx="1041535" cy="603018"/>
          </a:xfrm>
        </p:grpSpPr>
        <p:sp>
          <p:nvSpPr>
            <p:cNvPr id="172" name="Hexagon 171">
              <a:extLst>
                <a:ext uri="{FF2B5EF4-FFF2-40B4-BE49-F238E27FC236}">
                  <a16:creationId xmlns:a16="http://schemas.microsoft.com/office/drawing/2014/main" id="{3D8564F5-5CE0-C14A-A96D-3EAA3E9CF359}"/>
                </a:ext>
              </a:extLst>
            </p:cNvPr>
            <p:cNvSpPr/>
            <p:nvPr/>
          </p:nvSpPr>
          <p:spPr>
            <a:xfrm>
              <a:off x="5862894" y="2489200"/>
              <a:ext cx="1041535" cy="564165"/>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latin typeface="Calibri" panose="020F0502020204030204"/>
              </a:endParaRPr>
            </a:p>
          </p:txBody>
        </p:sp>
        <p:grpSp>
          <p:nvGrpSpPr>
            <p:cNvPr id="173" name="Group 172">
              <a:extLst>
                <a:ext uri="{FF2B5EF4-FFF2-40B4-BE49-F238E27FC236}">
                  <a16:creationId xmlns:a16="http://schemas.microsoft.com/office/drawing/2014/main" id="{B979150D-22F5-B340-83AB-B9A408C1D5D4}"/>
                </a:ext>
              </a:extLst>
            </p:cNvPr>
            <p:cNvGrpSpPr/>
            <p:nvPr/>
          </p:nvGrpSpPr>
          <p:grpSpPr>
            <a:xfrm>
              <a:off x="5878918" y="2450347"/>
              <a:ext cx="930303" cy="578603"/>
              <a:chOff x="5878918" y="2450347"/>
              <a:chExt cx="930303" cy="578603"/>
            </a:xfrm>
          </p:grpSpPr>
          <p:sp>
            <p:nvSpPr>
              <p:cNvPr id="174" name="TextBox 55">
                <a:extLst>
                  <a:ext uri="{FF2B5EF4-FFF2-40B4-BE49-F238E27FC236}">
                    <a16:creationId xmlns:a16="http://schemas.microsoft.com/office/drawing/2014/main" id="{03000481-0BCE-7841-937C-1BC2BDC3B274}"/>
                  </a:ext>
                </a:extLst>
              </p:cNvPr>
              <p:cNvSpPr txBox="1"/>
              <p:nvPr/>
            </p:nvSpPr>
            <p:spPr>
              <a:xfrm>
                <a:off x="5878918" y="2450347"/>
                <a:ext cx="930303" cy="34624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a:solidFill>
                      <a:prstClr val="black"/>
                    </a:solidFill>
                    <a:latin typeface="Calibri" panose="020F0502020204030204"/>
                  </a:rPr>
                  <a:t>&lt;</a:t>
                </a:r>
                <a:r>
                  <a:rPr lang="en-US" sz="2400" dirty="0" err="1">
                    <a:solidFill>
                      <a:prstClr val="black"/>
                    </a:solidFill>
                    <a:latin typeface="Calibri" panose="020F0502020204030204"/>
                  </a:rPr>
                  <a:t>a</a:t>
                </a:r>
                <a:r>
                  <a:rPr lang="en-US" sz="2400" baseline="-25000" dirty="0" err="1">
                    <a:solidFill>
                      <a:prstClr val="black"/>
                    </a:solidFill>
                    <a:latin typeface="Calibri" panose="020F0502020204030204"/>
                  </a:rPr>
                  <a:t>tt</a:t>
                </a:r>
                <a:r>
                  <a:rPr lang="en-US" sz="2400" baseline="-25000" dirty="0">
                    <a:solidFill>
                      <a:prstClr val="black"/>
                    </a:solidFill>
                    <a:latin typeface="Calibri" panose="020F0502020204030204"/>
                  </a:rPr>
                  <a:t> </a:t>
                </a:r>
                <a:r>
                  <a:rPr lang="en-US" sz="2400" dirty="0">
                    <a:solidFill>
                      <a:prstClr val="black"/>
                    </a:solidFill>
                    <a:latin typeface="Calibri" panose="020F0502020204030204"/>
                  </a:rPr>
                  <a:t>, </a:t>
                </a:r>
                <a:r>
                  <a:rPr lang="en-US" sz="2400" dirty="0" err="1">
                    <a:solidFill>
                      <a:prstClr val="black"/>
                    </a:solidFill>
                    <a:latin typeface="Calibri" panose="020F0502020204030204"/>
                  </a:rPr>
                  <a:t>a</a:t>
                </a:r>
                <a:r>
                  <a:rPr lang="en-US" sz="2400" baseline="-25000" dirty="0" err="1">
                    <a:solidFill>
                      <a:prstClr val="black"/>
                    </a:solidFill>
                    <a:latin typeface="Calibri" panose="020F0502020204030204"/>
                  </a:rPr>
                  <a:t>tf</a:t>
                </a:r>
                <a:r>
                  <a:rPr lang="en-US" sz="2400" dirty="0">
                    <a:solidFill>
                      <a:prstClr val="black"/>
                    </a:solidFill>
                    <a:latin typeface="Calibri" panose="020F0502020204030204"/>
                  </a:rPr>
                  <a:t>&gt;</a:t>
                </a:r>
              </a:p>
            </p:txBody>
          </p:sp>
          <p:sp>
            <p:nvSpPr>
              <p:cNvPr id="175" name="TextBox 56">
                <a:extLst>
                  <a:ext uri="{FF2B5EF4-FFF2-40B4-BE49-F238E27FC236}">
                    <a16:creationId xmlns:a16="http://schemas.microsoft.com/office/drawing/2014/main" id="{BC4CF027-01D2-4C46-B195-4F29FE21EE11}"/>
                  </a:ext>
                </a:extLst>
              </p:cNvPr>
              <p:cNvSpPr txBox="1"/>
              <p:nvPr/>
            </p:nvSpPr>
            <p:spPr>
              <a:xfrm>
                <a:off x="5884707" y="2682701"/>
                <a:ext cx="922994" cy="34624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a:solidFill>
                      <a:prstClr val="black"/>
                    </a:solidFill>
                    <a:latin typeface="Calibri" panose="020F0502020204030204"/>
                  </a:rPr>
                  <a:t>&lt;a</a:t>
                </a:r>
                <a:r>
                  <a:rPr lang="en-US" sz="2400" baseline="-25000" dirty="0">
                    <a:solidFill>
                      <a:prstClr val="black"/>
                    </a:solidFill>
                    <a:latin typeface="Calibri" panose="020F0502020204030204"/>
                  </a:rPr>
                  <a:t>ft </a:t>
                </a:r>
                <a:r>
                  <a:rPr lang="en-US" sz="2400" dirty="0">
                    <a:solidFill>
                      <a:prstClr val="black"/>
                    </a:solidFill>
                    <a:latin typeface="Calibri" panose="020F0502020204030204"/>
                  </a:rPr>
                  <a:t>, </a:t>
                </a:r>
                <a:r>
                  <a:rPr lang="en-US" sz="2400" dirty="0" err="1">
                    <a:solidFill>
                      <a:prstClr val="black"/>
                    </a:solidFill>
                    <a:latin typeface="Calibri" panose="020F0502020204030204"/>
                  </a:rPr>
                  <a:t>a</a:t>
                </a:r>
                <a:r>
                  <a:rPr lang="en-US" sz="2400" baseline="-25000" dirty="0" err="1">
                    <a:solidFill>
                      <a:prstClr val="black"/>
                    </a:solidFill>
                    <a:latin typeface="Calibri" panose="020F0502020204030204"/>
                  </a:rPr>
                  <a:t>ff</a:t>
                </a:r>
                <a:r>
                  <a:rPr lang="en-US" sz="2400" dirty="0">
                    <a:solidFill>
                      <a:prstClr val="black"/>
                    </a:solidFill>
                    <a:latin typeface="Calibri" panose="020F0502020204030204"/>
                  </a:rPr>
                  <a:t>&gt;</a:t>
                </a:r>
              </a:p>
            </p:txBody>
          </p:sp>
        </p:grpSp>
      </p:grpSp>
      <p:cxnSp>
        <p:nvCxnSpPr>
          <p:cNvPr id="194" name="Straight Arrow Connector 193">
            <a:extLst>
              <a:ext uri="{FF2B5EF4-FFF2-40B4-BE49-F238E27FC236}">
                <a16:creationId xmlns:a16="http://schemas.microsoft.com/office/drawing/2014/main" id="{86F7AA7D-C19D-45A7-A5A7-3192FFE49D88}"/>
              </a:ext>
            </a:extLst>
          </p:cNvPr>
          <p:cNvCxnSpPr>
            <a:cxnSpLocks/>
            <a:stCxn id="153" idx="5"/>
          </p:cNvCxnSpPr>
          <p:nvPr/>
        </p:nvCxnSpPr>
        <p:spPr>
          <a:xfrm>
            <a:off x="4839515" y="1986550"/>
            <a:ext cx="640548" cy="399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E0238CFA-27D0-46FC-999D-A2E59601D4F7}"/>
              </a:ext>
            </a:extLst>
          </p:cNvPr>
          <p:cNvCxnSpPr>
            <a:cxnSpLocks/>
            <a:stCxn id="182" idx="4"/>
            <a:endCxn id="176" idx="5"/>
          </p:cNvCxnSpPr>
          <p:nvPr/>
        </p:nvCxnSpPr>
        <p:spPr>
          <a:xfrm>
            <a:off x="5665297" y="1225044"/>
            <a:ext cx="469528" cy="1167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Oval 205">
            <a:extLst>
              <a:ext uri="{FF2B5EF4-FFF2-40B4-BE49-F238E27FC236}">
                <a16:creationId xmlns:a16="http://schemas.microsoft.com/office/drawing/2014/main" id="{4ED8485B-8AE0-409B-8508-05C32D2BB20E}"/>
              </a:ext>
            </a:extLst>
          </p:cNvPr>
          <p:cNvSpPr/>
          <p:nvPr/>
        </p:nvSpPr>
        <p:spPr>
          <a:xfrm>
            <a:off x="136187" y="1268069"/>
            <a:ext cx="327838" cy="3423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h</a:t>
            </a:r>
            <a:endParaRPr lang="en-US" sz="4000" dirty="0">
              <a:solidFill>
                <a:sysClr val="windowText" lastClr="000000"/>
              </a:solidFill>
              <a:latin typeface="Calibri" panose="020F0502020204030204"/>
            </a:endParaRPr>
          </a:p>
        </p:txBody>
      </p:sp>
      <p:sp>
        <p:nvSpPr>
          <p:cNvPr id="207" name="Oval 206">
            <a:extLst>
              <a:ext uri="{FF2B5EF4-FFF2-40B4-BE49-F238E27FC236}">
                <a16:creationId xmlns:a16="http://schemas.microsoft.com/office/drawing/2014/main" id="{79FBFBE2-1E62-45B2-9C34-6EEAA2E5782C}"/>
              </a:ext>
            </a:extLst>
          </p:cNvPr>
          <p:cNvSpPr/>
          <p:nvPr/>
        </p:nvSpPr>
        <p:spPr>
          <a:xfrm>
            <a:off x="464025" y="1853691"/>
            <a:ext cx="327838" cy="3423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g</a:t>
            </a:r>
            <a:endParaRPr lang="en-US" sz="4000" dirty="0">
              <a:solidFill>
                <a:sysClr val="windowText" lastClr="000000"/>
              </a:solidFill>
              <a:latin typeface="Calibri" panose="020F0502020204030204"/>
            </a:endParaRPr>
          </a:p>
        </p:txBody>
      </p:sp>
      <p:sp>
        <p:nvSpPr>
          <p:cNvPr id="209" name="TextBox 208">
            <a:extLst>
              <a:ext uri="{FF2B5EF4-FFF2-40B4-BE49-F238E27FC236}">
                <a16:creationId xmlns:a16="http://schemas.microsoft.com/office/drawing/2014/main" id="{67AAC293-8CCF-49C5-BCC2-1CB6C9D12E85}"/>
              </a:ext>
            </a:extLst>
          </p:cNvPr>
          <p:cNvSpPr txBox="1"/>
          <p:nvPr/>
        </p:nvSpPr>
        <p:spPr>
          <a:xfrm>
            <a:off x="2929258" y="3628517"/>
            <a:ext cx="6078555" cy="769441"/>
          </a:xfrm>
          <a:prstGeom prst="rect">
            <a:avLst/>
          </a:prstGeom>
          <a:noFill/>
        </p:spPr>
        <p:txBody>
          <a:bodyPr wrap="square" rtlCol="0">
            <a:spAutoFit/>
          </a:bodyPr>
          <a:lstStyle/>
          <a:p>
            <a:r>
              <a:rPr lang="en-US" sz="2200" b="1" dirty="0"/>
              <a:t>Fused operation indicates that only one operation will be executed based on the branch outcomes</a:t>
            </a:r>
          </a:p>
        </p:txBody>
      </p:sp>
      <p:cxnSp>
        <p:nvCxnSpPr>
          <p:cNvPr id="211" name="Straight Arrow Connector 210">
            <a:extLst>
              <a:ext uri="{FF2B5EF4-FFF2-40B4-BE49-F238E27FC236}">
                <a16:creationId xmlns:a16="http://schemas.microsoft.com/office/drawing/2014/main" id="{7D1338F6-8236-44E9-9256-E83817417CBB}"/>
              </a:ext>
            </a:extLst>
          </p:cNvPr>
          <p:cNvCxnSpPr/>
          <p:nvPr/>
        </p:nvCxnSpPr>
        <p:spPr>
          <a:xfrm flipV="1">
            <a:off x="6457949" y="3409215"/>
            <a:ext cx="219302" cy="219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F1AFADA-C432-4828-9AB1-20FFDB902CE6}"/>
              </a:ext>
            </a:extLst>
          </p:cNvPr>
          <p:cNvCxnSpPr/>
          <p:nvPr/>
        </p:nvCxnSpPr>
        <p:spPr>
          <a:xfrm flipH="1" flipV="1">
            <a:off x="5900061" y="3070629"/>
            <a:ext cx="557888" cy="5578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717D35C8-A2E3-475D-A755-46C3B1C3EF6B}"/>
              </a:ext>
            </a:extLst>
          </p:cNvPr>
          <p:cNvCxnSpPr/>
          <p:nvPr/>
        </p:nvCxnSpPr>
        <p:spPr>
          <a:xfrm flipH="1" flipV="1">
            <a:off x="5053940" y="3065135"/>
            <a:ext cx="1404009" cy="5633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4ABB293C-999A-452B-9940-252A9E4BDAF5}"/>
              </a:ext>
            </a:extLst>
          </p:cNvPr>
          <p:cNvCxnSpPr/>
          <p:nvPr/>
        </p:nvCxnSpPr>
        <p:spPr>
          <a:xfrm flipH="1" flipV="1">
            <a:off x="3917928" y="3169075"/>
            <a:ext cx="2540021" cy="459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A7797C98-EF4D-42A1-8EA2-C50DD0A93FEE}"/>
              </a:ext>
            </a:extLst>
          </p:cNvPr>
          <p:cNvSpPr txBox="1"/>
          <p:nvPr/>
        </p:nvSpPr>
        <p:spPr>
          <a:xfrm>
            <a:off x="2955032" y="4422267"/>
            <a:ext cx="3532570" cy="461665"/>
          </a:xfrm>
          <a:prstGeom prst="rect">
            <a:avLst/>
          </a:prstGeom>
          <a:noFill/>
        </p:spPr>
        <p:txBody>
          <a:bodyPr wrap="none" rtlCol="0">
            <a:spAutoFit/>
          </a:bodyPr>
          <a:lstStyle/>
          <a:p>
            <a:r>
              <a:rPr lang="en-US" sz="2400" b="1" dirty="0">
                <a:solidFill>
                  <a:srgbClr val="FF0000"/>
                </a:solidFill>
              </a:rPr>
              <a:t>Total Operations: 20  --&gt;  9</a:t>
            </a:r>
          </a:p>
        </p:txBody>
      </p:sp>
    </p:spTree>
    <p:extLst>
      <p:ext uri="{BB962C8B-B14F-4D97-AF65-F5344CB8AC3E}">
        <p14:creationId xmlns:p14="http://schemas.microsoft.com/office/powerpoint/2010/main" val="382576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2" grpId="0" animBg="1"/>
      <p:bldP spid="153" grpId="0" animBg="1"/>
      <p:bldP spid="157" grpId="0" animBg="1"/>
      <p:bldP spid="159" grpId="0"/>
      <p:bldP spid="206" grpId="0" animBg="1"/>
      <p:bldP spid="207" grpId="0" animBg="1"/>
      <p:bldP spid="209" grpId="0"/>
      <p:bldP spid="2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Mapping of simplified DDG onto CGRA</a:t>
            </a:r>
          </a:p>
        </p:txBody>
      </p:sp>
      <p:sp>
        <p:nvSpPr>
          <p:cNvPr id="4" name="Date Placeholder 3"/>
          <p:cNvSpPr>
            <a:spLocks noGrp="1"/>
          </p:cNvSpPr>
          <p:nvPr>
            <p:ph type="dt" sz="half" idx="10"/>
          </p:nvPr>
        </p:nvSpPr>
        <p:spPr/>
        <p:txBody>
          <a:bodyPr/>
          <a:lstStyle/>
          <a:p>
            <a:fld id="{A489228A-220F-4A6E-88DD-0B3F5D437C58}" type="datetime3">
              <a:rPr lang="en-US" noProof="1" smtClean="0"/>
              <a:t>16 March 2018</a:t>
            </a:fld>
            <a:endParaRPr lang="en-US" noProof="1"/>
          </a:p>
        </p:txBody>
      </p:sp>
      <p:sp>
        <p:nvSpPr>
          <p:cNvPr id="6" name="Slide Number Placeholder 5"/>
          <p:cNvSpPr>
            <a:spLocks noGrp="1"/>
          </p:cNvSpPr>
          <p:nvPr>
            <p:ph type="sldNum" sz="quarter" idx="12"/>
          </p:nvPr>
        </p:nvSpPr>
        <p:spPr>
          <a:xfrm>
            <a:off x="6457949" y="4767263"/>
            <a:ext cx="2349551" cy="273844"/>
          </a:xfrm>
        </p:spPr>
        <p:txBody>
          <a:bodyPr/>
          <a:lstStyle/>
          <a:p>
            <a:fld id="{22DECF6A-13F7-418C-BBFC-95033FFCD5F1}" type="slidenum">
              <a:rPr lang="en-US" noProof="1" smtClean="0"/>
              <a:pPr/>
              <a:t>17</a:t>
            </a:fld>
            <a:endParaRPr lang="en-US" noProof="1"/>
          </a:p>
        </p:txBody>
      </p:sp>
      <p:grpSp>
        <p:nvGrpSpPr>
          <p:cNvPr id="44" name="Group 43">
            <a:extLst>
              <a:ext uri="{FF2B5EF4-FFF2-40B4-BE49-F238E27FC236}">
                <a16:creationId xmlns:a16="http://schemas.microsoft.com/office/drawing/2014/main" id="{2D57BD93-1597-B441-A097-9157346E3F71}"/>
              </a:ext>
            </a:extLst>
          </p:cNvPr>
          <p:cNvGrpSpPr/>
          <p:nvPr/>
        </p:nvGrpSpPr>
        <p:grpSpPr>
          <a:xfrm>
            <a:off x="4717906" y="1168458"/>
            <a:ext cx="766721" cy="533560"/>
            <a:chOff x="4973782" y="1728962"/>
            <a:chExt cx="471278" cy="328656"/>
          </a:xfrm>
        </p:grpSpPr>
        <p:sp>
          <p:nvSpPr>
            <p:cNvPr id="106" name="Rectangle 105">
              <a:extLst>
                <a:ext uri="{FF2B5EF4-FFF2-40B4-BE49-F238E27FC236}">
                  <a16:creationId xmlns:a16="http://schemas.microsoft.com/office/drawing/2014/main" id="{02BD77B2-3642-AA43-884E-8744B24B2A09}"/>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107" name="Rectangle 106">
              <a:extLst>
                <a:ext uri="{FF2B5EF4-FFF2-40B4-BE49-F238E27FC236}">
                  <a16:creationId xmlns:a16="http://schemas.microsoft.com/office/drawing/2014/main" id="{36B08E4F-DEF5-734D-917C-71F450D8DB5A}"/>
                </a:ext>
              </a:extLst>
            </p:cNvPr>
            <p:cNvSpPr/>
            <p:nvPr/>
          </p:nvSpPr>
          <p:spPr>
            <a:xfrm>
              <a:off x="5275953" y="172896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067" baseline="30000" dirty="0">
                <a:solidFill>
                  <a:prstClr val="black"/>
                </a:solidFill>
                <a:latin typeface="Calibri" panose="020F0502020204030204"/>
              </a:endParaRPr>
            </a:p>
          </p:txBody>
        </p:sp>
        <p:sp>
          <p:nvSpPr>
            <p:cNvPr id="108" name="Rectangle 107">
              <a:extLst>
                <a:ext uri="{FF2B5EF4-FFF2-40B4-BE49-F238E27FC236}">
                  <a16:creationId xmlns:a16="http://schemas.microsoft.com/office/drawing/2014/main" id="{1DFD5AC3-2928-FD45-B0BF-9C60251B9CE8}"/>
                </a:ext>
              </a:extLst>
            </p:cNvPr>
            <p:cNvSpPr/>
            <p:nvPr/>
          </p:nvSpPr>
          <p:spPr>
            <a:xfrm>
              <a:off x="5275656" y="1895293"/>
              <a:ext cx="167612" cy="162325"/>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dirty="0">
                <a:solidFill>
                  <a:prstClr val="white"/>
                </a:solidFill>
                <a:latin typeface="Calibri" panose="020F0502020204030204"/>
              </a:endParaRPr>
            </a:p>
          </p:txBody>
        </p:sp>
      </p:grpSp>
      <p:grpSp>
        <p:nvGrpSpPr>
          <p:cNvPr id="45" name="Group 44">
            <a:extLst>
              <a:ext uri="{FF2B5EF4-FFF2-40B4-BE49-F238E27FC236}">
                <a16:creationId xmlns:a16="http://schemas.microsoft.com/office/drawing/2014/main" id="{DBBC43E7-4C2E-C643-AC9F-C02686EE610C}"/>
              </a:ext>
            </a:extLst>
          </p:cNvPr>
          <p:cNvGrpSpPr/>
          <p:nvPr/>
        </p:nvGrpSpPr>
        <p:grpSpPr>
          <a:xfrm>
            <a:off x="5733022" y="1160507"/>
            <a:ext cx="779886" cy="531157"/>
            <a:chOff x="4973782" y="1730442"/>
            <a:chExt cx="479370" cy="327176"/>
          </a:xfrm>
        </p:grpSpPr>
        <p:sp>
          <p:nvSpPr>
            <p:cNvPr id="103" name="Rectangle 102">
              <a:extLst>
                <a:ext uri="{FF2B5EF4-FFF2-40B4-BE49-F238E27FC236}">
                  <a16:creationId xmlns:a16="http://schemas.microsoft.com/office/drawing/2014/main" id="{B4F26B2C-87CD-144E-B336-71D12576B9B3}"/>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104" name="Rectangle 103">
              <a:extLst>
                <a:ext uri="{FF2B5EF4-FFF2-40B4-BE49-F238E27FC236}">
                  <a16:creationId xmlns:a16="http://schemas.microsoft.com/office/drawing/2014/main" id="{0C7715FA-BD66-0F47-8594-42F9B29ABF04}"/>
                </a:ext>
              </a:extLst>
            </p:cNvPr>
            <p:cNvSpPr/>
            <p:nvPr/>
          </p:nvSpPr>
          <p:spPr>
            <a:xfrm>
              <a:off x="5283253"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105" name="Rectangle 104">
              <a:extLst>
                <a:ext uri="{FF2B5EF4-FFF2-40B4-BE49-F238E27FC236}">
                  <a16:creationId xmlns:a16="http://schemas.microsoft.com/office/drawing/2014/main" id="{0F5D72A5-9404-594A-92D8-72B52BFB9669}"/>
                </a:ext>
              </a:extLst>
            </p:cNvPr>
            <p:cNvSpPr/>
            <p:nvPr/>
          </p:nvSpPr>
          <p:spPr>
            <a:xfrm>
              <a:off x="5284045"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grpSp>
      <p:grpSp>
        <p:nvGrpSpPr>
          <p:cNvPr id="46" name="Group 45">
            <a:extLst>
              <a:ext uri="{FF2B5EF4-FFF2-40B4-BE49-F238E27FC236}">
                <a16:creationId xmlns:a16="http://schemas.microsoft.com/office/drawing/2014/main" id="{6468D74E-94C6-1C42-85D1-7AA7AF4B608C}"/>
              </a:ext>
            </a:extLst>
          </p:cNvPr>
          <p:cNvGrpSpPr/>
          <p:nvPr/>
        </p:nvGrpSpPr>
        <p:grpSpPr>
          <a:xfrm>
            <a:off x="6696905" y="1161856"/>
            <a:ext cx="766238" cy="531157"/>
            <a:chOff x="4973782" y="1730442"/>
            <a:chExt cx="470981" cy="327176"/>
          </a:xfrm>
        </p:grpSpPr>
        <p:sp>
          <p:nvSpPr>
            <p:cNvPr id="100" name="Rectangle 99">
              <a:extLst>
                <a:ext uri="{FF2B5EF4-FFF2-40B4-BE49-F238E27FC236}">
                  <a16:creationId xmlns:a16="http://schemas.microsoft.com/office/drawing/2014/main" id="{FB50AEAE-B674-E449-BC8E-7067D093FCA3}"/>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101" name="Rectangle 100">
              <a:extLst>
                <a:ext uri="{FF2B5EF4-FFF2-40B4-BE49-F238E27FC236}">
                  <a16:creationId xmlns:a16="http://schemas.microsoft.com/office/drawing/2014/main" id="{59651583-EA93-AF4D-BB81-DCF7EA76FBC8}"/>
                </a:ext>
              </a:extLst>
            </p:cNvPr>
            <p:cNvSpPr/>
            <p:nvPr/>
          </p:nvSpPr>
          <p:spPr>
            <a:xfrm>
              <a:off x="5274864"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867" dirty="0">
                <a:solidFill>
                  <a:prstClr val="black"/>
                </a:solidFill>
                <a:latin typeface="Calibri" panose="020F0502020204030204"/>
              </a:endParaRPr>
            </a:p>
          </p:txBody>
        </p:sp>
        <p:sp>
          <p:nvSpPr>
            <p:cNvPr id="102" name="Rectangle 101">
              <a:extLst>
                <a:ext uri="{FF2B5EF4-FFF2-40B4-BE49-F238E27FC236}">
                  <a16:creationId xmlns:a16="http://schemas.microsoft.com/office/drawing/2014/main" id="{847DCF16-FF5D-B845-94BD-F10FC7759E4E}"/>
                </a:ext>
              </a:extLst>
            </p:cNvPr>
            <p:cNvSpPr/>
            <p:nvPr/>
          </p:nvSpPr>
          <p:spPr>
            <a:xfrm>
              <a:off x="5275656"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grpSp>
      <p:grpSp>
        <p:nvGrpSpPr>
          <p:cNvPr id="47" name="Group 46">
            <a:extLst>
              <a:ext uri="{FF2B5EF4-FFF2-40B4-BE49-F238E27FC236}">
                <a16:creationId xmlns:a16="http://schemas.microsoft.com/office/drawing/2014/main" id="{709B0E56-93C3-0848-9640-AB832B9859F6}"/>
              </a:ext>
            </a:extLst>
          </p:cNvPr>
          <p:cNvGrpSpPr/>
          <p:nvPr/>
        </p:nvGrpSpPr>
        <p:grpSpPr>
          <a:xfrm>
            <a:off x="7712017" y="1151505"/>
            <a:ext cx="778597" cy="531157"/>
            <a:chOff x="4973782" y="1730442"/>
            <a:chExt cx="478578" cy="327176"/>
          </a:xfrm>
        </p:grpSpPr>
        <p:sp>
          <p:nvSpPr>
            <p:cNvPr id="97" name="Rectangle 96">
              <a:extLst>
                <a:ext uri="{FF2B5EF4-FFF2-40B4-BE49-F238E27FC236}">
                  <a16:creationId xmlns:a16="http://schemas.microsoft.com/office/drawing/2014/main" id="{E5F3AA46-7237-6844-85CC-60456D25AFEA}"/>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98" name="Rectangle 97">
              <a:extLst>
                <a:ext uri="{FF2B5EF4-FFF2-40B4-BE49-F238E27FC236}">
                  <a16:creationId xmlns:a16="http://schemas.microsoft.com/office/drawing/2014/main" id="{B942C44D-D203-EE49-AF6B-D2589D58314F}"/>
                </a:ext>
              </a:extLst>
            </p:cNvPr>
            <p:cNvSpPr/>
            <p:nvPr/>
          </p:nvSpPr>
          <p:spPr>
            <a:xfrm>
              <a:off x="5283253"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99" name="Rectangle 98">
              <a:extLst>
                <a:ext uri="{FF2B5EF4-FFF2-40B4-BE49-F238E27FC236}">
                  <a16:creationId xmlns:a16="http://schemas.microsoft.com/office/drawing/2014/main" id="{3F16FF59-CCB9-BC4D-A8BB-9300F7B162BF}"/>
                </a:ext>
              </a:extLst>
            </p:cNvPr>
            <p:cNvSpPr/>
            <p:nvPr/>
          </p:nvSpPr>
          <p:spPr>
            <a:xfrm>
              <a:off x="5275656"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grpSp>
      <p:grpSp>
        <p:nvGrpSpPr>
          <p:cNvPr id="48" name="Group 47">
            <a:extLst>
              <a:ext uri="{FF2B5EF4-FFF2-40B4-BE49-F238E27FC236}">
                <a16:creationId xmlns:a16="http://schemas.microsoft.com/office/drawing/2014/main" id="{87E556C0-7192-1346-B201-99D812F061DD}"/>
              </a:ext>
            </a:extLst>
          </p:cNvPr>
          <p:cNvGrpSpPr/>
          <p:nvPr/>
        </p:nvGrpSpPr>
        <p:grpSpPr>
          <a:xfrm>
            <a:off x="4722411" y="2039061"/>
            <a:ext cx="779886" cy="531157"/>
            <a:chOff x="4973782" y="1730442"/>
            <a:chExt cx="479370" cy="327176"/>
          </a:xfrm>
        </p:grpSpPr>
        <p:sp>
          <p:nvSpPr>
            <p:cNvPr id="94" name="Rectangle 93">
              <a:extLst>
                <a:ext uri="{FF2B5EF4-FFF2-40B4-BE49-F238E27FC236}">
                  <a16:creationId xmlns:a16="http://schemas.microsoft.com/office/drawing/2014/main" id="{C10A894B-1326-F54F-ACD0-EB7086C5D66E}"/>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95" name="Rectangle 94">
              <a:extLst>
                <a:ext uri="{FF2B5EF4-FFF2-40B4-BE49-F238E27FC236}">
                  <a16:creationId xmlns:a16="http://schemas.microsoft.com/office/drawing/2014/main" id="{7BAE79B9-14BB-014A-9850-1B1C40B8345A}"/>
                </a:ext>
              </a:extLst>
            </p:cNvPr>
            <p:cNvSpPr/>
            <p:nvPr/>
          </p:nvSpPr>
          <p:spPr>
            <a:xfrm>
              <a:off x="5283253"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867" dirty="0">
                <a:solidFill>
                  <a:prstClr val="black"/>
                </a:solidFill>
                <a:latin typeface="Calibri" panose="020F0502020204030204"/>
              </a:endParaRPr>
            </a:p>
          </p:txBody>
        </p:sp>
        <p:sp>
          <p:nvSpPr>
            <p:cNvPr id="96" name="Rectangle 95">
              <a:extLst>
                <a:ext uri="{FF2B5EF4-FFF2-40B4-BE49-F238E27FC236}">
                  <a16:creationId xmlns:a16="http://schemas.microsoft.com/office/drawing/2014/main" id="{4718D59D-788E-9A4A-B66C-F440282B23C6}"/>
                </a:ext>
              </a:extLst>
            </p:cNvPr>
            <p:cNvSpPr/>
            <p:nvPr/>
          </p:nvSpPr>
          <p:spPr>
            <a:xfrm>
              <a:off x="5284045"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grpSp>
      <p:grpSp>
        <p:nvGrpSpPr>
          <p:cNvPr id="49" name="Group 48">
            <a:extLst>
              <a:ext uri="{FF2B5EF4-FFF2-40B4-BE49-F238E27FC236}">
                <a16:creationId xmlns:a16="http://schemas.microsoft.com/office/drawing/2014/main" id="{DFEFFB4B-8DF0-5041-957C-9509D2153F4C}"/>
              </a:ext>
            </a:extLst>
          </p:cNvPr>
          <p:cNvGrpSpPr/>
          <p:nvPr/>
        </p:nvGrpSpPr>
        <p:grpSpPr>
          <a:xfrm>
            <a:off x="5737528" y="2028710"/>
            <a:ext cx="779886" cy="531157"/>
            <a:chOff x="4973782" y="1730442"/>
            <a:chExt cx="479370" cy="327176"/>
          </a:xfrm>
        </p:grpSpPr>
        <p:sp>
          <p:nvSpPr>
            <p:cNvPr id="91" name="Rectangle 90">
              <a:extLst>
                <a:ext uri="{FF2B5EF4-FFF2-40B4-BE49-F238E27FC236}">
                  <a16:creationId xmlns:a16="http://schemas.microsoft.com/office/drawing/2014/main" id="{1CF97D90-55CB-7347-AAEE-3329FC69CF77}"/>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92" name="Rectangle 91">
              <a:extLst>
                <a:ext uri="{FF2B5EF4-FFF2-40B4-BE49-F238E27FC236}">
                  <a16:creationId xmlns:a16="http://schemas.microsoft.com/office/drawing/2014/main" id="{DAF97259-D974-2D4E-8AEB-3F2833870302}"/>
                </a:ext>
              </a:extLst>
            </p:cNvPr>
            <p:cNvSpPr/>
            <p:nvPr/>
          </p:nvSpPr>
          <p:spPr>
            <a:xfrm>
              <a:off x="5283253"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93" name="Rectangle 92">
              <a:extLst>
                <a:ext uri="{FF2B5EF4-FFF2-40B4-BE49-F238E27FC236}">
                  <a16:creationId xmlns:a16="http://schemas.microsoft.com/office/drawing/2014/main" id="{072CC57F-EB8E-0449-A7F0-E61616FDB299}"/>
                </a:ext>
              </a:extLst>
            </p:cNvPr>
            <p:cNvSpPr/>
            <p:nvPr/>
          </p:nvSpPr>
          <p:spPr>
            <a:xfrm>
              <a:off x="5284045"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grpSp>
      <p:grpSp>
        <p:nvGrpSpPr>
          <p:cNvPr id="50" name="Group 49">
            <a:extLst>
              <a:ext uri="{FF2B5EF4-FFF2-40B4-BE49-F238E27FC236}">
                <a16:creationId xmlns:a16="http://schemas.microsoft.com/office/drawing/2014/main" id="{AC893FAA-9FE4-6C43-B897-D0875409EBE2}"/>
              </a:ext>
            </a:extLst>
          </p:cNvPr>
          <p:cNvGrpSpPr/>
          <p:nvPr/>
        </p:nvGrpSpPr>
        <p:grpSpPr>
          <a:xfrm>
            <a:off x="6701406" y="2030057"/>
            <a:ext cx="764949" cy="536738"/>
            <a:chOff x="4973782" y="1730442"/>
            <a:chExt cx="470189" cy="330614"/>
          </a:xfrm>
        </p:grpSpPr>
        <p:sp>
          <p:nvSpPr>
            <p:cNvPr id="88" name="Rectangle 87">
              <a:extLst>
                <a:ext uri="{FF2B5EF4-FFF2-40B4-BE49-F238E27FC236}">
                  <a16:creationId xmlns:a16="http://schemas.microsoft.com/office/drawing/2014/main" id="{CE225FB9-5311-BD48-BDCD-96C0A3919745}"/>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89" name="Rectangle 88">
              <a:extLst>
                <a:ext uri="{FF2B5EF4-FFF2-40B4-BE49-F238E27FC236}">
                  <a16:creationId xmlns:a16="http://schemas.microsoft.com/office/drawing/2014/main" id="{950AEEB5-6399-F64F-A78F-14B82341E386}"/>
                </a:ext>
              </a:extLst>
            </p:cNvPr>
            <p:cNvSpPr/>
            <p:nvPr/>
          </p:nvSpPr>
          <p:spPr>
            <a:xfrm>
              <a:off x="5274864"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867" dirty="0">
                <a:solidFill>
                  <a:prstClr val="black"/>
                </a:solidFill>
                <a:latin typeface="Calibri" panose="020F0502020204030204"/>
              </a:endParaRPr>
            </a:p>
          </p:txBody>
        </p:sp>
        <p:sp>
          <p:nvSpPr>
            <p:cNvPr id="90" name="Rectangle 89">
              <a:extLst>
                <a:ext uri="{FF2B5EF4-FFF2-40B4-BE49-F238E27FC236}">
                  <a16:creationId xmlns:a16="http://schemas.microsoft.com/office/drawing/2014/main" id="{447C9204-E6C6-4442-978F-EBF0161E3E7F}"/>
                </a:ext>
              </a:extLst>
            </p:cNvPr>
            <p:cNvSpPr/>
            <p:nvPr/>
          </p:nvSpPr>
          <p:spPr>
            <a:xfrm>
              <a:off x="5275656" y="1895293"/>
              <a:ext cx="168315" cy="165763"/>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dirty="0">
                <a:solidFill>
                  <a:prstClr val="white"/>
                </a:solidFill>
                <a:latin typeface="Calibri" panose="020F0502020204030204"/>
              </a:endParaRPr>
            </a:p>
          </p:txBody>
        </p:sp>
      </p:grpSp>
      <p:grpSp>
        <p:nvGrpSpPr>
          <p:cNvPr id="51" name="Group 50">
            <a:extLst>
              <a:ext uri="{FF2B5EF4-FFF2-40B4-BE49-F238E27FC236}">
                <a16:creationId xmlns:a16="http://schemas.microsoft.com/office/drawing/2014/main" id="{25EF6E06-067A-EE45-B95C-E49DF6680F19}"/>
              </a:ext>
            </a:extLst>
          </p:cNvPr>
          <p:cNvGrpSpPr/>
          <p:nvPr/>
        </p:nvGrpSpPr>
        <p:grpSpPr>
          <a:xfrm>
            <a:off x="7716522" y="2019708"/>
            <a:ext cx="778597" cy="531157"/>
            <a:chOff x="4973782" y="1730442"/>
            <a:chExt cx="478578" cy="327176"/>
          </a:xfrm>
        </p:grpSpPr>
        <p:sp>
          <p:nvSpPr>
            <p:cNvPr id="85" name="Rectangle 84">
              <a:extLst>
                <a:ext uri="{FF2B5EF4-FFF2-40B4-BE49-F238E27FC236}">
                  <a16:creationId xmlns:a16="http://schemas.microsoft.com/office/drawing/2014/main" id="{0300365A-75F0-3D48-B826-B6AC30F404BF}"/>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86" name="Rectangle 85">
              <a:extLst>
                <a:ext uri="{FF2B5EF4-FFF2-40B4-BE49-F238E27FC236}">
                  <a16:creationId xmlns:a16="http://schemas.microsoft.com/office/drawing/2014/main" id="{C4ACC07C-5D48-B843-BE1F-AFE40AA61E4D}"/>
                </a:ext>
              </a:extLst>
            </p:cNvPr>
            <p:cNvSpPr/>
            <p:nvPr/>
          </p:nvSpPr>
          <p:spPr>
            <a:xfrm>
              <a:off x="5283253"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87" name="Rectangle 86">
              <a:extLst>
                <a:ext uri="{FF2B5EF4-FFF2-40B4-BE49-F238E27FC236}">
                  <a16:creationId xmlns:a16="http://schemas.microsoft.com/office/drawing/2014/main" id="{454E1072-5982-9447-94DD-96D50A1E8942}"/>
                </a:ext>
              </a:extLst>
            </p:cNvPr>
            <p:cNvSpPr/>
            <p:nvPr/>
          </p:nvSpPr>
          <p:spPr>
            <a:xfrm>
              <a:off x="5284045" y="1895293"/>
              <a:ext cx="162204" cy="161386"/>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grpSp>
      <p:grpSp>
        <p:nvGrpSpPr>
          <p:cNvPr id="52" name="Group 51">
            <a:extLst>
              <a:ext uri="{FF2B5EF4-FFF2-40B4-BE49-F238E27FC236}">
                <a16:creationId xmlns:a16="http://schemas.microsoft.com/office/drawing/2014/main" id="{61551969-1F2D-224A-BC1D-A0ED95A784DD}"/>
              </a:ext>
            </a:extLst>
          </p:cNvPr>
          <p:cNvGrpSpPr/>
          <p:nvPr/>
        </p:nvGrpSpPr>
        <p:grpSpPr>
          <a:xfrm>
            <a:off x="4726670" y="3028719"/>
            <a:ext cx="779886" cy="531157"/>
            <a:chOff x="4973782" y="1730442"/>
            <a:chExt cx="479370" cy="327176"/>
          </a:xfrm>
        </p:grpSpPr>
        <p:sp>
          <p:nvSpPr>
            <p:cNvPr id="82" name="Rectangle 81">
              <a:extLst>
                <a:ext uri="{FF2B5EF4-FFF2-40B4-BE49-F238E27FC236}">
                  <a16:creationId xmlns:a16="http://schemas.microsoft.com/office/drawing/2014/main" id="{47CFCC05-EC96-A843-8CA1-943732810849}"/>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83" name="Rectangle 82">
              <a:extLst>
                <a:ext uri="{FF2B5EF4-FFF2-40B4-BE49-F238E27FC236}">
                  <a16:creationId xmlns:a16="http://schemas.microsoft.com/office/drawing/2014/main" id="{E4239824-0C42-604A-B8AA-AF54BAB349D1}"/>
                </a:ext>
              </a:extLst>
            </p:cNvPr>
            <p:cNvSpPr/>
            <p:nvPr/>
          </p:nvSpPr>
          <p:spPr>
            <a:xfrm>
              <a:off x="5283253"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867" dirty="0">
                <a:solidFill>
                  <a:prstClr val="black"/>
                </a:solidFill>
                <a:latin typeface="Calibri" panose="020F0502020204030204"/>
              </a:endParaRPr>
            </a:p>
          </p:txBody>
        </p:sp>
        <p:sp>
          <p:nvSpPr>
            <p:cNvPr id="84" name="Rectangle 83">
              <a:extLst>
                <a:ext uri="{FF2B5EF4-FFF2-40B4-BE49-F238E27FC236}">
                  <a16:creationId xmlns:a16="http://schemas.microsoft.com/office/drawing/2014/main" id="{598C7B9C-5881-4D4D-B038-0AF0211DB721}"/>
                </a:ext>
              </a:extLst>
            </p:cNvPr>
            <p:cNvSpPr/>
            <p:nvPr/>
          </p:nvSpPr>
          <p:spPr>
            <a:xfrm>
              <a:off x="5284045"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grpSp>
      <p:grpSp>
        <p:nvGrpSpPr>
          <p:cNvPr id="53" name="Group 52">
            <a:extLst>
              <a:ext uri="{FF2B5EF4-FFF2-40B4-BE49-F238E27FC236}">
                <a16:creationId xmlns:a16="http://schemas.microsoft.com/office/drawing/2014/main" id="{B4ACFBA6-844B-6946-B80D-63DACBB4FB65}"/>
              </a:ext>
            </a:extLst>
          </p:cNvPr>
          <p:cNvGrpSpPr/>
          <p:nvPr/>
        </p:nvGrpSpPr>
        <p:grpSpPr>
          <a:xfrm>
            <a:off x="5741788" y="3018367"/>
            <a:ext cx="769641" cy="531157"/>
            <a:chOff x="4973782" y="1730442"/>
            <a:chExt cx="473073" cy="327176"/>
          </a:xfrm>
        </p:grpSpPr>
        <p:sp>
          <p:nvSpPr>
            <p:cNvPr id="79" name="Rectangle 78">
              <a:extLst>
                <a:ext uri="{FF2B5EF4-FFF2-40B4-BE49-F238E27FC236}">
                  <a16:creationId xmlns:a16="http://schemas.microsoft.com/office/drawing/2014/main" id="{3196EB49-D35B-6B4A-B8BD-95D589338DE5}"/>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80" name="Rectangle 79">
              <a:extLst>
                <a:ext uri="{FF2B5EF4-FFF2-40B4-BE49-F238E27FC236}">
                  <a16:creationId xmlns:a16="http://schemas.microsoft.com/office/drawing/2014/main" id="{8069D253-31DA-2D4C-8727-344755D41D01}"/>
                </a:ext>
              </a:extLst>
            </p:cNvPr>
            <p:cNvSpPr/>
            <p:nvPr/>
          </p:nvSpPr>
          <p:spPr>
            <a:xfrm>
              <a:off x="5274864"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81" name="Rectangle 80">
              <a:extLst>
                <a:ext uri="{FF2B5EF4-FFF2-40B4-BE49-F238E27FC236}">
                  <a16:creationId xmlns:a16="http://schemas.microsoft.com/office/drawing/2014/main" id="{187E6233-E026-DC41-A375-8140EEF92B2E}"/>
                </a:ext>
              </a:extLst>
            </p:cNvPr>
            <p:cNvSpPr/>
            <p:nvPr/>
          </p:nvSpPr>
          <p:spPr>
            <a:xfrm>
              <a:off x="5277748"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grpSp>
      <p:grpSp>
        <p:nvGrpSpPr>
          <p:cNvPr id="54" name="Group 53">
            <a:extLst>
              <a:ext uri="{FF2B5EF4-FFF2-40B4-BE49-F238E27FC236}">
                <a16:creationId xmlns:a16="http://schemas.microsoft.com/office/drawing/2014/main" id="{23E4B1E9-108A-124B-BD59-7F6DB73AE8CF}"/>
              </a:ext>
            </a:extLst>
          </p:cNvPr>
          <p:cNvGrpSpPr/>
          <p:nvPr/>
        </p:nvGrpSpPr>
        <p:grpSpPr>
          <a:xfrm>
            <a:off x="6705660" y="3019716"/>
            <a:ext cx="766237" cy="531157"/>
            <a:chOff x="4973782" y="1730442"/>
            <a:chExt cx="470981" cy="327176"/>
          </a:xfrm>
        </p:grpSpPr>
        <p:sp>
          <p:nvSpPr>
            <p:cNvPr id="76" name="Rectangle 75">
              <a:extLst>
                <a:ext uri="{FF2B5EF4-FFF2-40B4-BE49-F238E27FC236}">
                  <a16:creationId xmlns:a16="http://schemas.microsoft.com/office/drawing/2014/main" id="{23B4DD9B-B305-B348-9899-199E0658F347}"/>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77" name="Rectangle 76">
              <a:extLst>
                <a:ext uri="{FF2B5EF4-FFF2-40B4-BE49-F238E27FC236}">
                  <a16:creationId xmlns:a16="http://schemas.microsoft.com/office/drawing/2014/main" id="{37E3AB8C-B890-DB45-BEBA-D963C622086D}"/>
                </a:ext>
              </a:extLst>
            </p:cNvPr>
            <p:cNvSpPr/>
            <p:nvPr/>
          </p:nvSpPr>
          <p:spPr>
            <a:xfrm>
              <a:off x="5274867"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867" dirty="0">
                <a:solidFill>
                  <a:prstClr val="black"/>
                </a:solidFill>
                <a:latin typeface="Calibri" panose="020F0502020204030204"/>
              </a:endParaRPr>
            </a:p>
          </p:txBody>
        </p:sp>
        <p:sp>
          <p:nvSpPr>
            <p:cNvPr id="78" name="Rectangle 77">
              <a:extLst>
                <a:ext uri="{FF2B5EF4-FFF2-40B4-BE49-F238E27FC236}">
                  <a16:creationId xmlns:a16="http://schemas.microsoft.com/office/drawing/2014/main" id="{ACD62EE0-E48B-C94B-A884-EF3BB0D05638}"/>
                </a:ext>
              </a:extLst>
            </p:cNvPr>
            <p:cNvSpPr/>
            <p:nvPr/>
          </p:nvSpPr>
          <p:spPr>
            <a:xfrm>
              <a:off x="5275656"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grpSp>
      <p:grpSp>
        <p:nvGrpSpPr>
          <p:cNvPr id="55" name="Group 54">
            <a:extLst>
              <a:ext uri="{FF2B5EF4-FFF2-40B4-BE49-F238E27FC236}">
                <a16:creationId xmlns:a16="http://schemas.microsoft.com/office/drawing/2014/main" id="{7E0A414F-4469-D74D-B8BF-9AF531D93F1E}"/>
              </a:ext>
            </a:extLst>
          </p:cNvPr>
          <p:cNvGrpSpPr/>
          <p:nvPr/>
        </p:nvGrpSpPr>
        <p:grpSpPr>
          <a:xfrm>
            <a:off x="7720787" y="3009365"/>
            <a:ext cx="766238" cy="531157"/>
            <a:chOff x="4973782" y="1730442"/>
            <a:chExt cx="470981" cy="327176"/>
          </a:xfrm>
        </p:grpSpPr>
        <p:sp>
          <p:nvSpPr>
            <p:cNvPr id="73" name="Rectangle 72">
              <a:extLst>
                <a:ext uri="{FF2B5EF4-FFF2-40B4-BE49-F238E27FC236}">
                  <a16:creationId xmlns:a16="http://schemas.microsoft.com/office/drawing/2014/main" id="{E9093BF2-DEF9-F947-A076-A03FC2ED313B}"/>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74" name="Rectangle 73">
              <a:extLst>
                <a:ext uri="{FF2B5EF4-FFF2-40B4-BE49-F238E27FC236}">
                  <a16:creationId xmlns:a16="http://schemas.microsoft.com/office/drawing/2014/main" id="{1564EBEA-C147-2B4A-A272-FD9B9835C493}"/>
                </a:ext>
              </a:extLst>
            </p:cNvPr>
            <p:cNvSpPr/>
            <p:nvPr/>
          </p:nvSpPr>
          <p:spPr>
            <a:xfrm>
              <a:off x="5274864"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75" name="Rectangle 74">
              <a:extLst>
                <a:ext uri="{FF2B5EF4-FFF2-40B4-BE49-F238E27FC236}">
                  <a16:creationId xmlns:a16="http://schemas.microsoft.com/office/drawing/2014/main" id="{ED518FF8-DB0D-8A40-90A6-4742FAF93E7D}"/>
                </a:ext>
              </a:extLst>
            </p:cNvPr>
            <p:cNvSpPr/>
            <p:nvPr/>
          </p:nvSpPr>
          <p:spPr>
            <a:xfrm>
              <a:off x="5275656"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grpSp>
      <p:cxnSp>
        <p:nvCxnSpPr>
          <p:cNvPr id="56" name="Straight Arrow Connector 55">
            <a:extLst>
              <a:ext uri="{FF2B5EF4-FFF2-40B4-BE49-F238E27FC236}">
                <a16:creationId xmlns:a16="http://schemas.microsoft.com/office/drawing/2014/main" id="{E07F8371-B13B-ED4B-A283-C34C62C6B8EF}"/>
              </a:ext>
            </a:extLst>
          </p:cNvPr>
          <p:cNvCxnSpPr>
            <a:cxnSpLocks/>
          </p:cNvCxnSpPr>
          <p:nvPr/>
        </p:nvCxnSpPr>
        <p:spPr>
          <a:xfrm>
            <a:off x="4554265" y="1207904"/>
            <a:ext cx="0" cy="3392156"/>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4" name="Oval 63">
            <a:extLst>
              <a:ext uri="{FF2B5EF4-FFF2-40B4-BE49-F238E27FC236}">
                <a16:creationId xmlns:a16="http://schemas.microsoft.com/office/drawing/2014/main" id="{BF452CB8-D746-8D4A-8C1D-AA0BD2F68641}"/>
              </a:ext>
            </a:extLst>
          </p:cNvPr>
          <p:cNvSpPr/>
          <p:nvPr/>
        </p:nvSpPr>
        <p:spPr>
          <a:xfrm>
            <a:off x="4757658" y="2078245"/>
            <a:ext cx="419241" cy="418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667" dirty="0">
                <a:ln w="0"/>
                <a:solidFill>
                  <a:prstClr val="black"/>
                </a:solidFill>
                <a:effectLst>
                  <a:outerShdw blurRad="38100" dist="19050" dir="2700000" algn="tl" rotWithShape="0">
                    <a:prstClr val="black">
                      <a:alpha val="40000"/>
                    </a:prstClr>
                  </a:outerShdw>
                </a:effectLst>
                <a:latin typeface="Calibri" panose="020F0502020204030204"/>
              </a:rPr>
              <a:t>q</a:t>
            </a:r>
            <a:endParaRPr lang="en-US" sz="2667" dirty="0">
              <a:solidFill>
                <a:prstClr val="white"/>
              </a:solidFill>
              <a:latin typeface="Calibri" panose="020F0502020204030204"/>
            </a:endParaRPr>
          </a:p>
        </p:txBody>
      </p:sp>
      <p:cxnSp>
        <p:nvCxnSpPr>
          <p:cNvPr id="65" name="Straight Arrow Connector 64">
            <a:extLst>
              <a:ext uri="{FF2B5EF4-FFF2-40B4-BE49-F238E27FC236}">
                <a16:creationId xmlns:a16="http://schemas.microsoft.com/office/drawing/2014/main" id="{47BF083E-EF09-234E-B7C5-89E6C15CB4E1}"/>
              </a:ext>
            </a:extLst>
          </p:cNvPr>
          <p:cNvCxnSpPr>
            <a:cxnSpLocks/>
          </p:cNvCxnSpPr>
          <p:nvPr/>
        </p:nvCxnSpPr>
        <p:spPr>
          <a:xfrm>
            <a:off x="8908073" y="2028710"/>
            <a:ext cx="0" cy="2547984"/>
          </a:xfrm>
          <a:prstGeom prst="straightConnector1">
            <a:avLst/>
          </a:prstGeom>
          <a:ln>
            <a:solidFill>
              <a:srgbClr val="000000"/>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66" name="TextBox 28">
            <a:extLst>
              <a:ext uri="{FF2B5EF4-FFF2-40B4-BE49-F238E27FC236}">
                <a16:creationId xmlns:a16="http://schemas.microsoft.com/office/drawing/2014/main" id="{EFFBF6B3-558C-9349-B38B-1187AC6979C2}"/>
              </a:ext>
            </a:extLst>
          </p:cNvPr>
          <p:cNvSpPr txBox="1"/>
          <p:nvPr/>
        </p:nvSpPr>
        <p:spPr>
          <a:xfrm rot="16200000">
            <a:off x="8409324" y="2953007"/>
            <a:ext cx="662361" cy="37965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867" b="1" dirty="0">
                <a:solidFill>
                  <a:prstClr val="black"/>
                </a:solidFill>
                <a:latin typeface="Calibri" panose="020F0502020204030204"/>
              </a:rPr>
              <a:t>II = 3</a:t>
            </a:r>
          </a:p>
        </p:txBody>
      </p:sp>
      <p:cxnSp>
        <p:nvCxnSpPr>
          <p:cNvPr id="67" name="Straight Arrow Connector 66">
            <a:extLst>
              <a:ext uri="{FF2B5EF4-FFF2-40B4-BE49-F238E27FC236}">
                <a16:creationId xmlns:a16="http://schemas.microsoft.com/office/drawing/2014/main" id="{A1DB0B9D-1A02-764F-B44E-9D2F2B56115B}"/>
              </a:ext>
            </a:extLst>
          </p:cNvPr>
          <p:cNvCxnSpPr>
            <a:cxnSpLocks/>
          </p:cNvCxnSpPr>
          <p:nvPr/>
        </p:nvCxnSpPr>
        <p:spPr>
          <a:xfrm flipH="1">
            <a:off x="6013036" y="2443591"/>
            <a:ext cx="942983" cy="650012"/>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4CC73FBE-2B5A-9847-AD51-4F4200D5537C}"/>
              </a:ext>
            </a:extLst>
          </p:cNvPr>
          <p:cNvCxnSpPr>
            <a:cxnSpLocks/>
            <a:stCxn id="64" idx="4"/>
          </p:cNvCxnSpPr>
          <p:nvPr/>
        </p:nvCxnSpPr>
        <p:spPr>
          <a:xfrm>
            <a:off x="4967279" y="2496602"/>
            <a:ext cx="21126" cy="655098"/>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Oval 68">
            <a:extLst>
              <a:ext uri="{FF2B5EF4-FFF2-40B4-BE49-F238E27FC236}">
                <a16:creationId xmlns:a16="http://schemas.microsoft.com/office/drawing/2014/main" id="{2AB86105-0FCB-5C47-AC45-49CC4B449A2B}"/>
              </a:ext>
            </a:extLst>
          </p:cNvPr>
          <p:cNvSpPr/>
          <p:nvPr/>
        </p:nvSpPr>
        <p:spPr>
          <a:xfrm>
            <a:off x="5759178" y="1207904"/>
            <a:ext cx="419241" cy="418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667" dirty="0" err="1">
                <a:ln w="0"/>
                <a:solidFill>
                  <a:prstClr val="black"/>
                </a:solidFill>
                <a:effectLst>
                  <a:outerShdw blurRad="38100" dist="19050" dir="2700000" algn="tl" rotWithShape="0">
                    <a:prstClr val="black">
                      <a:alpha val="40000"/>
                    </a:prstClr>
                  </a:outerShdw>
                </a:effectLst>
                <a:latin typeface="Calibri" panose="020F0502020204030204"/>
              </a:rPr>
              <a:t>i</a:t>
            </a:r>
            <a:endParaRPr lang="en-US" sz="2667" dirty="0">
              <a:solidFill>
                <a:prstClr val="white"/>
              </a:solidFill>
              <a:latin typeface="Calibri" panose="020F0502020204030204"/>
            </a:endParaRPr>
          </a:p>
        </p:txBody>
      </p:sp>
      <p:sp>
        <p:nvSpPr>
          <p:cNvPr id="70" name="Rectangle 69">
            <a:extLst>
              <a:ext uri="{FF2B5EF4-FFF2-40B4-BE49-F238E27FC236}">
                <a16:creationId xmlns:a16="http://schemas.microsoft.com/office/drawing/2014/main" id="{56DAB237-977C-F444-82A2-E4F4998EBACC}"/>
              </a:ext>
            </a:extLst>
          </p:cNvPr>
          <p:cNvSpPr/>
          <p:nvPr/>
        </p:nvSpPr>
        <p:spPr>
          <a:xfrm>
            <a:off x="8208862" y="1148747"/>
            <a:ext cx="275118" cy="27473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867" dirty="0">
              <a:solidFill>
                <a:prstClr val="black"/>
              </a:solidFill>
              <a:latin typeface="Calibri" panose="020F0502020204030204"/>
            </a:endParaRPr>
          </a:p>
        </p:txBody>
      </p:sp>
      <p:sp>
        <p:nvSpPr>
          <p:cNvPr id="71" name="Rectangle 70">
            <a:extLst>
              <a:ext uri="{FF2B5EF4-FFF2-40B4-BE49-F238E27FC236}">
                <a16:creationId xmlns:a16="http://schemas.microsoft.com/office/drawing/2014/main" id="{5BFF7562-E879-C749-8F58-DCFCDE9B9D46}"/>
              </a:ext>
            </a:extLst>
          </p:cNvPr>
          <p:cNvSpPr/>
          <p:nvPr/>
        </p:nvSpPr>
        <p:spPr>
          <a:xfrm>
            <a:off x="8210064" y="2020199"/>
            <a:ext cx="275118" cy="27473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867" dirty="0">
              <a:solidFill>
                <a:prstClr val="black"/>
              </a:solidFill>
              <a:latin typeface="Calibri" panose="020F0502020204030204"/>
            </a:endParaRPr>
          </a:p>
        </p:txBody>
      </p:sp>
      <p:sp>
        <p:nvSpPr>
          <p:cNvPr id="9" name="Rectangle 8">
            <a:extLst>
              <a:ext uri="{FF2B5EF4-FFF2-40B4-BE49-F238E27FC236}">
                <a16:creationId xmlns:a16="http://schemas.microsoft.com/office/drawing/2014/main" id="{0724F7A1-CC24-F547-B856-B6C6C5797F56}"/>
              </a:ext>
            </a:extLst>
          </p:cNvPr>
          <p:cNvSpPr/>
          <p:nvPr/>
        </p:nvSpPr>
        <p:spPr>
          <a:xfrm>
            <a:off x="4739357" y="3990212"/>
            <a:ext cx="493319" cy="5311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10" name="Rectangle 9">
            <a:extLst>
              <a:ext uri="{FF2B5EF4-FFF2-40B4-BE49-F238E27FC236}">
                <a16:creationId xmlns:a16="http://schemas.microsoft.com/office/drawing/2014/main" id="{F64B11D0-78E2-E644-915F-670ACD6702B0}"/>
              </a:ext>
            </a:extLst>
          </p:cNvPr>
          <p:cNvSpPr/>
          <p:nvPr/>
        </p:nvSpPr>
        <p:spPr>
          <a:xfrm>
            <a:off x="5229185" y="3990212"/>
            <a:ext cx="275119" cy="274736"/>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067" baseline="30000" dirty="0">
              <a:solidFill>
                <a:prstClr val="black"/>
              </a:solidFill>
              <a:latin typeface="Calibri" panose="020F0502020204030204"/>
            </a:endParaRPr>
          </a:p>
        </p:txBody>
      </p:sp>
      <p:sp>
        <p:nvSpPr>
          <p:cNvPr id="11" name="Rectangle 10">
            <a:extLst>
              <a:ext uri="{FF2B5EF4-FFF2-40B4-BE49-F238E27FC236}">
                <a16:creationId xmlns:a16="http://schemas.microsoft.com/office/drawing/2014/main" id="{7C134298-3615-0F42-A819-95308439914A}"/>
              </a:ext>
            </a:extLst>
          </p:cNvPr>
          <p:cNvSpPr/>
          <p:nvPr/>
        </p:nvSpPr>
        <p:spPr>
          <a:xfrm>
            <a:off x="5230474" y="4257842"/>
            <a:ext cx="275119" cy="256421"/>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12" name="Rectangle 11">
            <a:extLst>
              <a:ext uri="{FF2B5EF4-FFF2-40B4-BE49-F238E27FC236}">
                <a16:creationId xmlns:a16="http://schemas.microsoft.com/office/drawing/2014/main" id="{979A1C65-8BF2-644A-99F0-33CCC58497B8}"/>
              </a:ext>
            </a:extLst>
          </p:cNvPr>
          <p:cNvSpPr/>
          <p:nvPr/>
        </p:nvSpPr>
        <p:spPr>
          <a:xfrm>
            <a:off x="5754471" y="3979862"/>
            <a:ext cx="493319" cy="5311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13" name="Rectangle 12">
            <a:extLst>
              <a:ext uri="{FF2B5EF4-FFF2-40B4-BE49-F238E27FC236}">
                <a16:creationId xmlns:a16="http://schemas.microsoft.com/office/drawing/2014/main" id="{24B217FE-F2AC-1E4C-9F60-2491C056151F}"/>
              </a:ext>
            </a:extLst>
          </p:cNvPr>
          <p:cNvSpPr/>
          <p:nvPr/>
        </p:nvSpPr>
        <p:spPr>
          <a:xfrm>
            <a:off x="6257947" y="3979861"/>
            <a:ext cx="275119" cy="274736"/>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14" name="Rectangle 13">
            <a:extLst>
              <a:ext uri="{FF2B5EF4-FFF2-40B4-BE49-F238E27FC236}">
                <a16:creationId xmlns:a16="http://schemas.microsoft.com/office/drawing/2014/main" id="{195F9029-248E-0448-A3A6-21EF1C7BFB3C}"/>
              </a:ext>
            </a:extLst>
          </p:cNvPr>
          <p:cNvSpPr/>
          <p:nvPr/>
        </p:nvSpPr>
        <p:spPr>
          <a:xfrm>
            <a:off x="6259237" y="4247491"/>
            <a:ext cx="275119" cy="256421"/>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15" name="Rectangle 14">
            <a:extLst>
              <a:ext uri="{FF2B5EF4-FFF2-40B4-BE49-F238E27FC236}">
                <a16:creationId xmlns:a16="http://schemas.microsoft.com/office/drawing/2014/main" id="{28A27771-F71A-674A-8269-37CC026857D1}"/>
              </a:ext>
            </a:extLst>
          </p:cNvPr>
          <p:cNvSpPr/>
          <p:nvPr/>
        </p:nvSpPr>
        <p:spPr>
          <a:xfrm>
            <a:off x="6718354" y="3981210"/>
            <a:ext cx="493319" cy="5311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16" name="Rectangle 15">
            <a:extLst>
              <a:ext uri="{FF2B5EF4-FFF2-40B4-BE49-F238E27FC236}">
                <a16:creationId xmlns:a16="http://schemas.microsoft.com/office/drawing/2014/main" id="{6855BF75-FF4D-4B40-AC88-9382BCD8CCFF}"/>
              </a:ext>
            </a:extLst>
          </p:cNvPr>
          <p:cNvSpPr/>
          <p:nvPr/>
        </p:nvSpPr>
        <p:spPr>
          <a:xfrm>
            <a:off x="7208182" y="3981209"/>
            <a:ext cx="275119" cy="274736"/>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867" dirty="0">
              <a:solidFill>
                <a:prstClr val="black"/>
              </a:solidFill>
              <a:latin typeface="Calibri" panose="020F0502020204030204"/>
            </a:endParaRPr>
          </a:p>
        </p:txBody>
      </p:sp>
      <p:sp>
        <p:nvSpPr>
          <p:cNvPr id="17" name="Rectangle 16">
            <a:extLst>
              <a:ext uri="{FF2B5EF4-FFF2-40B4-BE49-F238E27FC236}">
                <a16:creationId xmlns:a16="http://schemas.microsoft.com/office/drawing/2014/main" id="{45DC7212-F30D-5C4B-8894-9BA7C4853D2F}"/>
              </a:ext>
            </a:extLst>
          </p:cNvPr>
          <p:cNvSpPr/>
          <p:nvPr/>
        </p:nvSpPr>
        <p:spPr>
          <a:xfrm>
            <a:off x="7209471" y="4248839"/>
            <a:ext cx="275119" cy="256421"/>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18" name="Rectangle 17">
            <a:extLst>
              <a:ext uri="{FF2B5EF4-FFF2-40B4-BE49-F238E27FC236}">
                <a16:creationId xmlns:a16="http://schemas.microsoft.com/office/drawing/2014/main" id="{068449BD-33E6-C74D-8B68-9458B35B0561}"/>
              </a:ext>
            </a:extLst>
          </p:cNvPr>
          <p:cNvSpPr/>
          <p:nvPr/>
        </p:nvSpPr>
        <p:spPr>
          <a:xfrm>
            <a:off x="7733471" y="3970859"/>
            <a:ext cx="493319" cy="5311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19" name="Rectangle 18">
            <a:extLst>
              <a:ext uri="{FF2B5EF4-FFF2-40B4-BE49-F238E27FC236}">
                <a16:creationId xmlns:a16="http://schemas.microsoft.com/office/drawing/2014/main" id="{91E7A6B7-6D66-294C-92A8-EA771E085625}"/>
              </a:ext>
            </a:extLst>
          </p:cNvPr>
          <p:cNvSpPr/>
          <p:nvPr/>
        </p:nvSpPr>
        <p:spPr>
          <a:xfrm>
            <a:off x="8224589" y="4224840"/>
            <a:ext cx="280863" cy="275775"/>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667">
              <a:solidFill>
                <a:prstClr val="white"/>
              </a:solidFill>
              <a:latin typeface="Calibri" panose="020F0502020204030204"/>
            </a:endParaRPr>
          </a:p>
        </p:txBody>
      </p:sp>
      <p:sp>
        <p:nvSpPr>
          <p:cNvPr id="20" name="Rectangle 19">
            <a:extLst>
              <a:ext uri="{FF2B5EF4-FFF2-40B4-BE49-F238E27FC236}">
                <a16:creationId xmlns:a16="http://schemas.microsoft.com/office/drawing/2014/main" id="{B87B0114-EE8C-A048-A802-C66CCBA573D0}"/>
              </a:ext>
            </a:extLst>
          </p:cNvPr>
          <p:cNvSpPr/>
          <p:nvPr/>
        </p:nvSpPr>
        <p:spPr>
          <a:xfrm>
            <a:off x="8230333" y="3968102"/>
            <a:ext cx="275119" cy="27473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867" dirty="0">
              <a:solidFill>
                <a:prstClr val="black"/>
              </a:solidFill>
              <a:latin typeface="Calibri" panose="020F0502020204030204"/>
            </a:endParaRPr>
          </a:p>
        </p:txBody>
      </p:sp>
      <p:sp>
        <p:nvSpPr>
          <p:cNvPr id="22" name="Oval 21">
            <a:extLst>
              <a:ext uri="{FF2B5EF4-FFF2-40B4-BE49-F238E27FC236}">
                <a16:creationId xmlns:a16="http://schemas.microsoft.com/office/drawing/2014/main" id="{53C7D690-68B2-8F49-BF38-9BE8E4E5179E}"/>
              </a:ext>
            </a:extLst>
          </p:cNvPr>
          <p:cNvSpPr/>
          <p:nvPr/>
        </p:nvSpPr>
        <p:spPr>
          <a:xfrm>
            <a:off x="5759138" y="2103016"/>
            <a:ext cx="419241" cy="418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667" dirty="0">
                <a:ln w="0"/>
                <a:solidFill>
                  <a:prstClr val="black"/>
                </a:solidFill>
                <a:effectLst>
                  <a:outerShdw blurRad="38100" dist="19050" dir="2700000" algn="tl" rotWithShape="0">
                    <a:prstClr val="black">
                      <a:alpha val="40000"/>
                    </a:prstClr>
                  </a:outerShdw>
                </a:effectLst>
                <a:latin typeface="Calibri" panose="020F0502020204030204"/>
              </a:rPr>
              <a:t>h</a:t>
            </a:r>
            <a:endParaRPr lang="en-US" sz="2667" dirty="0">
              <a:solidFill>
                <a:prstClr val="white"/>
              </a:solidFill>
              <a:latin typeface="Calibri" panose="020F0502020204030204"/>
            </a:endParaRPr>
          </a:p>
        </p:txBody>
      </p:sp>
      <p:sp>
        <p:nvSpPr>
          <p:cNvPr id="23" name="Oval 22">
            <a:extLst>
              <a:ext uri="{FF2B5EF4-FFF2-40B4-BE49-F238E27FC236}">
                <a16:creationId xmlns:a16="http://schemas.microsoft.com/office/drawing/2014/main" id="{BDF93EB5-832A-D144-AA05-AD3FF89C5973}"/>
              </a:ext>
            </a:extLst>
          </p:cNvPr>
          <p:cNvSpPr/>
          <p:nvPr/>
        </p:nvSpPr>
        <p:spPr>
          <a:xfrm>
            <a:off x="6748841" y="2076099"/>
            <a:ext cx="419241" cy="418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667" dirty="0">
                <a:ln w="0"/>
                <a:solidFill>
                  <a:prstClr val="black"/>
                </a:solidFill>
                <a:effectLst>
                  <a:outerShdw blurRad="38100" dist="19050" dir="2700000" algn="tl" rotWithShape="0">
                    <a:prstClr val="black">
                      <a:alpha val="40000"/>
                    </a:prstClr>
                  </a:outerShdw>
                </a:effectLst>
                <a:latin typeface="Calibri" panose="020F0502020204030204"/>
              </a:rPr>
              <a:t>p</a:t>
            </a:r>
            <a:endParaRPr lang="en-US" sz="2667" dirty="0">
              <a:solidFill>
                <a:prstClr val="white"/>
              </a:solidFill>
              <a:latin typeface="Calibri" panose="020F0502020204030204"/>
            </a:endParaRPr>
          </a:p>
        </p:txBody>
      </p:sp>
      <p:sp>
        <p:nvSpPr>
          <p:cNvPr id="25" name="TextBox 87">
            <a:extLst>
              <a:ext uri="{FF2B5EF4-FFF2-40B4-BE49-F238E27FC236}">
                <a16:creationId xmlns:a16="http://schemas.microsoft.com/office/drawing/2014/main" id="{B3A06E7B-2A36-D740-9E34-ECC7B061D8FF}"/>
              </a:ext>
            </a:extLst>
          </p:cNvPr>
          <p:cNvSpPr txBox="1"/>
          <p:nvPr/>
        </p:nvSpPr>
        <p:spPr>
          <a:xfrm>
            <a:off x="5830032" y="3048223"/>
            <a:ext cx="328936"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400" dirty="0"/>
              <a:t>g</a:t>
            </a:r>
          </a:p>
        </p:txBody>
      </p:sp>
      <p:sp>
        <p:nvSpPr>
          <p:cNvPr id="26" name="TextBox 88">
            <a:extLst>
              <a:ext uri="{FF2B5EF4-FFF2-40B4-BE49-F238E27FC236}">
                <a16:creationId xmlns:a16="http://schemas.microsoft.com/office/drawing/2014/main" id="{C538CE2B-EC66-2E41-AC77-8D07752722A4}"/>
              </a:ext>
            </a:extLst>
          </p:cNvPr>
          <p:cNvSpPr txBox="1"/>
          <p:nvPr/>
        </p:nvSpPr>
        <p:spPr>
          <a:xfrm>
            <a:off x="6793420" y="3044110"/>
            <a:ext cx="309700"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800" dirty="0">
                <a:solidFill>
                  <a:prstClr val="black"/>
                </a:solidFill>
                <a:latin typeface="Calibri" panose="020F0502020204030204"/>
              </a:rPr>
              <a:t>r</a:t>
            </a:r>
            <a:endParaRPr lang="en-US" sz="1600" dirty="0">
              <a:solidFill>
                <a:prstClr val="black"/>
              </a:solidFill>
              <a:latin typeface="Calibri" panose="020F0502020204030204"/>
            </a:endParaRPr>
          </a:p>
        </p:txBody>
      </p:sp>
      <p:sp>
        <p:nvSpPr>
          <p:cNvPr id="27" name="Oval 26">
            <a:extLst>
              <a:ext uri="{FF2B5EF4-FFF2-40B4-BE49-F238E27FC236}">
                <a16:creationId xmlns:a16="http://schemas.microsoft.com/office/drawing/2014/main" id="{1FC91A60-6CD5-5D49-B41A-92623B64A79F}"/>
              </a:ext>
            </a:extLst>
          </p:cNvPr>
          <p:cNvSpPr/>
          <p:nvPr/>
        </p:nvSpPr>
        <p:spPr>
          <a:xfrm>
            <a:off x="7739304" y="2076099"/>
            <a:ext cx="419241" cy="418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667" dirty="0">
                <a:ln w="0"/>
                <a:solidFill>
                  <a:prstClr val="black"/>
                </a:solidFill>
                <a:effectLst>
                  <a:outerShdw blurRad="38100" dist="19050" dir="2700000" algn="tl" rotWithShape="0">
                    <a:prstClr val="black">
                      <a:alpha val="40000"/>
                    </a:prstClr>
                  </a:outerShdw>
                </a:effectLst>
                <a:latin typeface="Calibri" panose="020F0502020204030204"/>
              </a:rPr>
              <a:t>a</a:t>
            </a:r>
            <a:endParaRPr lang="en-US" sz="2667" dirty="0">
              <a:solidFill>
                <a:prstClr val="white"/>
              </a:solidFill>
              <a:latin typeface="Calibri" panose="020F0502020204030204"/>
            </a:endParaRPr>
          </a:p>
        </p:txBody>
      </p:sp>
      <p:sp>
        <p:nvSpPr>
          <p:cNvPr id="28" name="TextBox 90">
            <a:extLst>
              <a:ext uri="{FF2B5EF4-FFF2-40B4-BE49-F238E27FC236}">
                <a16:creationId xmlns:a16="http://schemas.microsoft.com/office/drawing/2014/main" id="{9DA67D54-0508-AB4A-8AC7-D036562004FD}"/>
              </a:ext>
            </a:extLst>
          </p:cNvPr>
          <p:cNvSpPr txBox="1"/>
          <p:nvPr/>
        </p:nvSpPr>
        <p:spPr>
          <a:xfrm>
            <a:off x="7818897" y="3979861"/>
            <a:ext cx="356188"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800" dirty="0">
                <a:solidFill>
                  <a:prstClr val="black"/>
                </a:solidFill>
                <a:latin typeface="Calibri" panose="020F0502020204030204"/>
              </a:rPr>
              <a:t>a</a:t>
            </a:r>
            <a:endParaRPr lang="en-US" sz="1600" dirty="0">
              <a:solidFill>
                <a:prstClr val="black"/>
              </a:solidFill>
              <a:latin typeface="Calibri" panose="020F0502020204030204"/>
            </a:endParaRPr>
          </a:p>
        </p:txBody>
      </p:sp>
      <p:sp>
        <p:nvSpPr>
          <p:cNvPr id="29" name="Oval 28">
            <a:extLst>
              <a:ext uri="{FF2B5EF4-FFF2-40B4-BE49-F238E27FC236}">
                <a16:creationId xmlns:a16="http://schemas.microsoft.com/office/drawing/2014/main" id="{86644854-47B3-3142-B19F-DD09278C0BC3}"/>
              </a:ext>
            </a:extLst>
          </p:cNvPr>
          <p:cNvSpPr/>
          <p:nvPr/>
        </p:nvSpPr>
        <p:spPr>
          <a:xfrm>
            <a:off x="5814810" y="4027051"/>
            <a:ext cx="419241" cy="418357"/>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667" dirty="0" err="1">
                <a:ln w="0"/>
                <a:solidFill>
                  <a:prstClr val="black"/>
                </a:solidFill>
                <a:effectLst>
                  <a:outerShdw blurRad="38100" dist="19050" dir="2700000" algn="tl" rotWithShape="0">
                    <a:prstClr val="black">
                      <a:alpha val="40000"/>
                    </a:prstClr>
                  </a:outerShdw>
                </a:effectLst>
                <a:latin typeface="Calibri" panose="020F0502020204030204"/>
              </a:rPr>
              <a:t>i</a:t>
            </a:r>
            <a:endParaRPr lang="en-US" sz="2667" dirty="0">
              <a:solidFill>
                <a:prstClr val="white"/>
              </a:solidFill>
              <a:latin typeface="Calibri" panose="020F0502020204030204"/>
            </a:endParaRPr>
          </a:p>
        </p:txBody>
      </p:sp>
      <p:sp>
        <p:nvSpPr>
          <p:cNvPr id="30" name="TextBox 92">
            <a:extLst>
              <a:ext uri="{FF2B5EF4-FFF2-40B4-BE49-F238E27FC236}">
                <a16:creationId xmlns:a16="http://schemas.microsoft.com/office/drawing/2014/main" id="{9A588CDF-61F9-7C49-849B-BA24C14A343C}"/>
              </a:ext>
            </a:extLst>
          </p:cNvPr>
          <p:cNvSpPr txBox="1"/>
          <p:nvPr/>
        </p:nvSpPr>
        <p:spPr>
          <a:xfrm>
            <a:off x="6211642" y="1131199"/>
            <a:ext cx="319318" cy="37965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867" dirty="0">
                <a:solidFill>
                  <a:prstClr val="black"/>
                </a:solidFill>
                <a:latin typeface="Calibri" panose="020F0502020204030204"/>
              </a:rPr>
              <a:t>i</a:t>
            </a:r>
            <a:r>
              <a:rPr lang="en-US" sz="1867" baseline="30000" dirty="0">
                <a:solidFill>
                  <a:prstClr val="black"/>
                </a:solidFill>
                <a:latin typeface="Calibri" panose="020F0502020204030204"/>
              </a:rPr>
              <a:t>0</a:t>
            </a:r>
          </a:p>
        </p:txBody>
      </p:sp>
      <p:sp>
        <p:nvSpPr>
          <p:cNvPr id="31" name="TextBox 93">
            <a:extLst>
              <a:ext uri="{FF2B5EF4-FFF2-40B4-BE49-F238E27FC236}">
                <a16:creationId xmlns:a16="http://schemas.microsoft.com/office/drawing/2014/main" id="{B10E6EEC-1A6F-A84C-AFFC-9EBAC0F088DA}"/>
              </a:ext>
            </a:extLst>
          </p:cNvPr>
          <p:cNvSpPr txBox="1"/>
          <p:nvPr/>
        </p:nvSpPr>
        <p:spPr>
          <a:xfrm>
            <a:off x="6197900" y="2003369"/>
            <a:ext cx="319318" cy="37965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867" dirty="0">
                <a:solidFill>
                  <a:prstClr val="black"/>
                </a:solidFill>
                <a:latin typeface="Calibri" panose="020F0502020204030204"/>
              </a:rPr>
              <a:t>i</a:t>
            </a:r>
            <a:r>
              <a:rPr lang="en-US" sz="1867" baseline="30000" dirty="0">
                <a:solidFill>
                  <a:prstClr val="black"/>
                </a:solidFill>
                <a:latin typeface="Calibri" panose="020F0502020204030204"/>
              </a:rPr>
              <a:t>0</a:t>
            </a:r>
          </a:p>
        </p:txBody>
      </p:sp>
      <p:sp>
        <p:nvSpPr>
          <p:cNvPr id="33" name="TextBox 95">
            <a:extLst>
              <a:ext uri="{FF2B5EF4-FFF2-40B4-BE49-F238E27FC236}">
                <a16:creationId xmlns:a16="http://schemas.microsoft.com/office/drawing/2014/main" id="{270A5B2A-E3A4-B24C-B12A-5451A5071141}"/>
              </a:ext>
            </a:extLst>
          </p:cNvPr>
          <p:cNvSpPr txBox="1"/>
          <p:nvPr/>
        </p:nvSpPr>
        <p:spPr>
          <a:xfrm>
            <a:off x="6198231" y="3921161"/>
            <a:ext cx="319318" cy="37965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867" dirty="0">
                <a:solidFill>
                  <a:prstClr val="black"/>
                </a:solidFill>
                <a:latin typeface="Calibri" panose="020F0502020204030204"/>
              </a:rPr>
              <a:t>i</a:t>
            </a:r>
            <a:r>
              <a:rPr lang="en-US" sz="1867" baseline="30000" dirty="0">
                <a:solidFill>
                  <a:prstClr val="black"/>
                </a:solidFill>
                <a:latin typeface="Calibri" panose="020F0502020204030204"/>
              </a:rPr>
              <a:t>0</a:t>
            </a:r>
          </a:p>
        </p:txBody>
      </p:sp>
      <p:sp>
        <p:nvSpPr>
          <p:cNvPr id="34" name="TextBox 96">
            <a:extLst>
              <a:ext uri="{FF2B5EF4-FFF2-40B4-BE49-F238E27FC236}">
                <a16:creationId xmlns:a16="http://schemas.microsoft.com/office/drawing/2014/main" id="{52DDD39F-71D3-5747-A2B6-33146314A663}"/>
              </a:ext>
            </a:extLst>
          </p:cNvPr>
          <p:cNvSpPr txBox="1"/>
          <p:nvPr/>
        </p:nvSpPr>
        <p:spPr>
          <a:xfrm>
            <a:off x="6210138" y="4177016"/>
            <a:ext cx="319318" cy="37965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867" dirty="0">
                <a:solidFill>
                  <a:prstClr val="black"/>
                </a:solidFill>
                <a:latin typeface="Calibri" panose="020F0502020204030204"/>
              </a:rPr>
              <a:t>i</a:t>
            </a:r>
            <a:r>
              <a:rPr lang="en-US" sz="1867" baseline="30000" dirty="0">
                <a:solidFill>
                  <a:prstClr val="black"/>
                </a:solidFill>
                <a:latin typeface="Calibri" panose="020F0502020204030204"/>
              </a:rPr>
              <a:t>1</a:t>
            </a:r>
          </a:p>
        </p:txBody>
      </p:sp>
      <p:grpSp>
        <p:nvGrpSpPr>
          <p:cNvPr id="35" name="Group 34">
            <a:extLst>
              <a:ext uri="{FF2B5EF4-FFF2-40B4-BE49-F238E27FC236}">
                <a16:creationId xmlns:a16="http://schemas.microsoft.com/office/drawing/2014/main" id="{D3F3616B-EA73-3F48-88F5-FDC399218230}"/>
              </a:ext>
            </a:extLst>
          </p:cNvPr>
          <p:cNvGrpSpPr/>
          <p:nvPr/>
        </p:nvGrpSpPr>
        <p:grpSpPr>
          <a:xfrm>
            <a:off x="5954475" y="4006061"/>
            <a:ext cx="365975" cy="527296"/>
            <a:chOff x="8184854" y="2780182"/>
            <a:chExt cx="274481" cy="395473"/>
          </a:xfrm>
        </p:grpSpPr>
        <p:cxnSp>
          <p:nvCxnSpPr>
            <p:cNvPr id="42" name="Curved Connector 98">
              <a:extLst>
                <a:ext uri="{FF2B5EF4-FFF2-40B4-BE49-F238E27FC236}">
                  <a16:creationId xmlns:a16="http://schemas.microsoft.com/office/drawing/2014/main" id="{B2D19B5A-1636-9048-97FE-021C37351191}"/>
                </a:ext>
              </a:extLst>
            </p:cNvPr>
            <p:cNvCxnSpPr/>
            <p:nvPr/>
          </p:nvCxnSpPr>
          <p:spPr>
            <a:xfrm rot="16200000" flipV="1">
              <a:off x="8275757" y="2689279"/>
              <a:ext cx="72025" cy="253831"/>
            </a:xfrm>
            <a:prstGeom prst="curvedConnector3">
              <a:avLst>
                <a:gd name="adj1" fmla="val 225356"/>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3" name="Curved Connector 99">
              <a:extLst>
                <a:ext uri="{FF2B5EF4-FFF2-40B4-BE49-F238E27FC236}">
                  <a16:creationId xmlns:a16="http://schemas.microsoft.com/office/drawing/2014/main" id="{C8349E87-1451-5841-919D-CF4098109AFD}"/>
                </a:ext>
              </a:extLst>
            </p:cNvPr>
            <p:cNvCxnSpPr/>
            <p:nvPr/>
          </p:nvCxnSpPr>
          <p:spPr>
            <a:xfrm rot="5400000" flipH="1">
              <a:off x="8296407" y="3012727"/>
              <a:ext cx="72025" cy="253831"/>
            </a:xfrm>
            <a:prstGeom prst="curvedConnector3">
              <a:avLst>
                <a:gd name="adj1" fmla="val -93350"/>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D7EA1347-3746-1D41-9B56-D249E524C36F}"/>
              </a:ext>
            </a:extLst>
          </p:cNvPr>
          <p:cNvCxnSpPr>
            <a:cxnSpLocks/>
          </p:cNvCxnSpPr>
          <p:nvPr/>
        </p:nvCxnSpPr>
        <p:spPr>
          <a:xfrm>
            <a:off x="6958462" y="2480808"/>
            <a:ext cx="2599" cy="668895"/>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Curved Connector 103">
            <a:extLst>
              <a:ext uri="{FF2B5EF4-FFF2-40B4-BE49-F238E27FC236}">
                <a16:creationId xmlns:a16="http://schemas.microsoft.com/office/drawing/2014/main" id="{D57349CD-8092-2B4A-B227-B9F6BD5AF715}"/>
              </a:ext>
            </a:extLst>
          </p:cNvPr>
          <p:cNvCxnSpPr>
            <a:cxnSpLocks/>
          </p:cNvCxnSpPr>
          <p:nvPr/>
        </p:nvCxnSpPr>
        <p:spPr>
          <a:xfrm rot="16200000" flipV="1">
            <a:off x="6156414" y="2869006"/>
            <a:ext cx="96033" cy="338441"/>
          </a:xfrm>
          <a:prstGeom prst="curvedConnector3">
            <a:avLst>
              <a:gd name="adj1" fmla="val 225356"/>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8" name="TextBox 105">
            <a:extLst>
              <a:ext uri="{FF2B5EF4-FFF2-40B4-BE49-F238E27FC236}">
                <a16:creationId xmlns:a16="http://schemas.microsoft.com/office/drawing/2014/main" id="{939D3886-F722-894B-9C80-F13CEA75303E}"/>
              </a:ext>
            </a:extLst>
          </p:cNvPr>
          <p:cNvSpPr txBox="1"/>
          <p:nvPr/>
        </p:nvSpPr>
        <p:spPr>
          <a:xfrm>
            <a:off x="8208312" y="1992050"/>
            <a:ext cx="380232" cy="37965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867" dirty="0">
                <a:solidFill>
                  <a:prstClr val="black"/>
                </a:solidFill>
                <a:latin typeface="Calibri" panose="020F0502020204030204"/>
              </a:rPr>
              <a:t>a</a:t>
            </a:r>
            <a:r>
              <a:rPr lang="en-US" sz="1867" baseline="30000" dirty="0">
                <a:solidFill>
                  <a:prstClr val="black"/>
                </a:solidFill>
                <a:latin typeface="Calibri" panose="020F0502020204030204"/>
              </a:rPr>
              <a:t>0</a:t>
            </a:r>
          </a:p>
        </p:txBody>
      </p:sp>
      <p:sp>
        <p:nvSpPr>
          <p:cNvPr id="40" name="TextBox 107">
            <a:extLst>
              <a:ext uri="{FF2B5EF4-FFF2-40B4-BE49-F238E27FC236}">
                <a16:creationId xmlns:a16="http://schemas.microsoft.com/office/drawing/2014/main" id="{C2CBF88F-6341-B14C-AC58-1DD5F7414EAE}"/>
              </a:ext>
            </a:extLst>
          </p:cNvPr>
          <p:cNvSpPr txBox="1"/>
          <p:nvPr/>
        </p:nvSpPr>
        <p:spPr>
          <a:xfrm>
            <a:off x="8183571" y="3953463"/>
            <a:ext cx="380232" cy="37965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867" dirty="0">
                <a:solidFill>
                  <a:prstClr val="black"/>
                </a:solidFill>
                <a:latin typeface="Calibri" panose="020F0502020204030204"/>
              </a:rPr>
              <a:t>a</a:t>
            </a:r>
            <a:r>
              <a:rPr lang="en-US" sz="1867" baseline="30000" dirty="0">
                <a:solidFill>
                  <a:prstClr val="black"/>
                </a:solidFill>
                <a:latin typeface="Calibri" panose="020F0502020204030204"/>
              </a:rPr>
              <a:t>0</a:t>
            </a:r>
          </a:p>
        </p:txBody>
      </p:sp>
      <p:cxnSp>
        <p:nvCxnSpPr>
          <p:cNvPr id="41" name="Curved Connector 108">
            <a:extLst>
              <a:ext uri="{FF2B5EF4-FFF2-40B4-BE49-F238E27FC236}">
                <a16:creationId xmlns:a16="http://schemas.microsoft.com/office/drawing/2014/main" id="{F65C9E84-4586-014D-9F10-F2D7E7A32835}"/>
              </a:ext>
            </a:extLst>
          </p:cNvPr>
          <p:cNvCxnSpPr>
            <a:cxnSpLocks/>
          </p:cNvCxnSpPr>
          <p:nvPr/>
        </p:nvCxnSpPr>
        <p:spPr>
          <a:xfrm rot="16200000" flipV="1">
            <a:off x="8094979" y="3924567"/>
            <a:ext cx="96033" cy="338441"/>
          </a:xfrm>
          <a:prstGeom prst="curvedConnector3">
            <a:avLst>
              <a:gd name="adj1" fmla="val 225356"/>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1" name="TextBox 74">
            <a:extLst>
              <a:ext uri="{FF2B5EF4-FFF2-40B4-BE49-F238E27FC236}">
                <a16:creationId xmlns:a16="http://schemas.microsoft.com/office/drawing/2014/main" id="{D32292E1-C016-4032-AA34-7C09EC6D5070}"/>
              </a:ext>
            </a:extLst>
          </p:cNvPr>
          <p:cNvSpPr txBox="1"/>
          <p:nvPr/>
        </p:nvSpPr>
        <p:spPr>
          <a:xfrm>
            <a:off x="4134324" y="715790"/>
            <a:ext cx="702436"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a:solidFill>
                  <a:prstClr val="black"/>
                </a:solidFill>
              </a:rPr>
              <a:t>Time</a:t>
            </a:r>
            <a:endParaRPr lang="en-US" sz="2400" dirty="0">
              <a:solidFill>
                <a:prstClr val="black"/>
              </a:solidFill>
            </a:endParaRPr>
          </a:p>
        </p:txBody>
      </p:sp>
      <p:sp>
        <p:nvSpPr>
          <p:cNvPr id="112" name="TextBox 77">
            <a:extLst>
              <a:ext uri="{FF2B5EF4-FFF2-40B4-BE49-F238E27FC236}">
                <a16:creationId xmlns:a16="http://schemas.microsoft.com/office/drawing/2014/main" id="{1DDBBE87-9AF7-441E-AF80-10A928EAF8B8}"/>
              </a:ext>
            </a:extLst>
          </p:cNvPr>
          <p:cNvSpPr txBox="1"/>
          <p:nvPr/>
        </p:nvSpPr>
        <p:spPr>
          <a:xfrm>
            <a:off x="4145456" y="1266403"/>
            <a:ext cx="31451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a:solidFill>
                  <a:prstClr val="black"/>
                </a:solidFill>
              </a:rPr>
              <a:t>1</a:t>
            </a:r>
          </a:p>
        </p:txBody>
      </p:sp>
      <p:sp>
        <p:nvSpPr>
          <p:cNvPr id="113" name="TextBox 78">
            <a:extLst>
              <a:ext uri="{FF2B5EF4-FFF2-40B4-BE49-F238E27FC236}">
                <a16:creationId xmlns:a16="http://schemas.microsoft.com/office/drawing/2014/main" id="{78742264-0D5E-4E04-9E2C-111CCDE8F714}"/>
              </a:ext>
            </a:extLst>
          </p:cNvPr>
          <p:cNvSpPr txBox="1"/>
          <p:nvPr/>
        </p:nvSpPr>
        <p:spPr>
          <a:xfrm>
            <a:off x="4141360" y="2081216"/>
            <a:ext cx="31451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a:solidFill>
                  <a:prstClr val="black"/>
                </a:solidFill>
              </a:rPr>
              <a:t>2</a:t>
            </a:r>
          </a:p>
        </p:txBody>
      </p:sp>
      <p:sp>
        <p:nvSpPr>
          <p:cNvPr id="114" name="TextBox 79">
            <a:extLst>
              <a:ext uri="{FF2B5EF4-FFF2-40B4-BE49-F238E27FC236}">
                <a16:creationId xmlns:a16="http://schemas.microsoft.com/office/drawing/2014/main" id="{4E2C311A-59AB-479F-819C-BCA663F5BCB1}"/>
              </a:ext>
            </a:extLst>
          </p:cNvPr>
          <p:cNvSpPr txBox="1"/>
          <p:nvPr/>
        </p:nvSpPr>
        <p:spPr>
          <a:xfrm>
            <a:off x="4144417" y="3063142"/>
            <a:ext cx="31451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a:solidFill>
                  <a:prstClr val="black"/>
                </a:solidFill>
              </a:rPr>
              <a:t>3</a:t>
            </a:r>
          </a:p>
        </p:txBody>
      </p:sp>
      <p:sp>
        <p:nvSpPr>
          <p:cNvPr id="115" name="TextBox 182">
            <a:extLst>
              <a:ext uri="{FF2B5EF4-FFF2-40B4-BE49-F238E27FC236}">
                <a16:creationId xmlns:a16="http://schemas.microsoft.com/office/drawing/2014/main" id="{C91C340F-CBA0-44AD-A96E-B5FA042DA156}"/>
              </a:ext>
            </a:extLst>
          </p:cNvPr>
          <p:cNvSpPr txBox="1"/>
          <p:nvPr/>
        </p:nvSpPr>
        <p:spPr>
          <a:xfrm>
            <a:off x="4150974" y="4006061"/>
            <a:ext cx="36040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a:solidFill>
                  <a:prstClr val="black"/>
                </a:solidFill>
              </a:rPr>
              <a:t>4</a:t>
            </a:r>
          </a:p>
        </p:txBody>
      </p:sp>
      <p:sp>
        <p:nvSpPr>
          <p:cNvPr id="119" name="TextBox 86">
            <a:extLst>
              <a:ext uri="{FF2B5EF4-FFF2-40B4-BE49-F238E27FC236}">
                <a16:creationId xmlns:a16="http://schemas.microsoft.com/office/drawing/2014/main" id="{6D2EC84E-41EF-48B1-88F0-AE15505E2E8A}"/>
              </a:ext>
            </a:extLst>
          </p:cNvPr>
          <p:cNvSpPr txBox="1"/>
          <p:nvPr/>
        </p:nvSpPr>
        <p:spPr>
          <a:xfrm>
            <a:off x="4836761" y="3113359"/>
            <a:ext cx="30328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a:solidFill>
                  <a:prstClr val="black"/>
                </a:solidFill>
                <a:latin typeface="Calibri" panose="020F0502020204030204"/>
              </a:rPr>
              <a:t>S</a:t>
            </a:r>
          </a:p>
        </p:txBody>
      </p:sp>
      <p:sp>
        <p:nvSpPr>
          <p:cNvPr id="120" name="Hexagon 119">
            <a:extLst>
              <a:ext uri="{FF2B5EF4-FFF2-40B4-BE49-F238E27FC236}">
                <a16:creationId xmlns:a16="http://schemas.microsoft.com/office/drawing/2014/main" id="{8574982A-2737-4DAB-AE91-B3DE70648BE6}"/>
              </a:ext>
            </a:extLst>
          </p:cNvPr>
          <p:cNvSpPr/>
          <p:nvPr/>
        </p:nvSpPr>
        <p:spPr>
          <a:xfrm>
            <a:off x="4748386" y="3127467"/>
            <a:ext cx="464290" cy="335231"/>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latin typeface="Calibri" panose="020F0502020204030204"/>
            </a:endParaRPr>
          </a:p>
        </p:txBody>
      </p:sp>
      <p:sp>
        <p:nvSpPr>
          <p:cNvPr id="125" name="Hexagon 124">
            <a:extLst>
              <a:ext uri="{FF2B5EF4-FFF2-40B4-BE49-F238E27FC236}">
                <a16:creationId xmlns:a16="http://schemas.microsoft.com/office/drawing/2014/main" id="{14C05B86-B772-4B12-8E6A-475A379A2FA5}"/>
              </a:ext>
            </a:extLst>
          </p:cNvPr>
          <p:cNvSpPr/>
          <p:nvPr/>
        </p:nvSpPr>
        <p:spPr>
          <a:xfrm>
            <a:off x="5774885" y="3129181"/>
            <a:ext cx="464290" cy="335231"/>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latin typeface="Calibri" panose="020F0502020204030204"/>
            </a:endParaRPr>
          </a:p>
        </p:txBody>
      </p:sp>
      <p:grpSp>
        <p:nvGrpSpPr>
          <p:cNvPr id="126" name="Group 125">
            <a:extLst>
              <a:ext uri="{FF2B5EF4-FFF2-40B4-BE49-F238E27FC236}">
                <a16:creationId xmlns:a16="http://schemas.microsoft.com/office/drawing/2014/main" id="{FF2D4421-CE98-48A5-91F4-F7B8FC570770}"/>
              </a:ext>
            </a:extLst>
          </p:cNvPr>
          <p:cNvGrpSpPr/>
          <p:nvPr/>
        </p:nvGrpSpPr>
        <p:grpSpPr>
          <a:xfrm>
            <a:off x="1696478" y="880826"/>
            <a:ext cx="726227" cy="444853"/>
            <a:chOff x="3809824" y="1163568"/>
            <a:chExt cx="661081" cy="395724"/>
          </a:xfrm>
        </p:grpSpPr>
        <p:sp>
          <p:nvSpPr>
            <p:cNvPr id="127" name="Oval 126">
              <a:extLst>
                <a:ext uri="{FF2B5EF4-FFF2-40B4-BE49-F238E27FC236}">
                  <a16:creationId xmlns:a16="http://schemas.microsoft.com/office/drawing/2014/main" id="{63889713-8975-4CA1-AC5A-B08A63DBA70E}"/>
                </a:ext>
              </a:extLst>
            </p:cNvPr>
            <p:cNvSpPr/>
            <p:nvPr/>
          </p:nvSpPr>
          <p:spPr>
            <a:xfrm>
              <a:off x="4163459" y="1243494"/>
              <a:ext cx="307446" cy="3074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err="1">
                  <a:solidFill>
                    <a:sysClr val="windowText" lastClr="000000"/>
                  </a:solidFill>
                  <a:latin typeface="Calibri" panose="020F0502020204030204"/>
                </a:rPr>
                <a:t>i</a:t>
              </a:r>
              <a:endParaRPr lang="en-US" sz="3600" dirty="0">
                <a:solidFill>
                  <a:sysClr val="windowText" lastClr="000000"/>
                </a:solidFill>
                <a:latin typeface="Calibri" panose="020F0502020204030204"/>
              </a:endParaRPr>
            </a:p>
          </p:txBody>
        </p:sp>
        <p:cxnSp>
          <p:nvCxnSpPr>
            <p:cNvPr id="128" name="Curved Connector 7">
              <a:extLst>
                <a:ext uri="{FF2B5EF4-FFF2-40B4-BE49-F238E27FC236}">
                  <a16:creationId xmlns:a16="http://schemas.microsoft.com/office/drawing/2014/main" id="{F6E1891B-D255-4505-81FC-9ED678B8AB74}"/>
                </a:ext>
              </a:extLst>
            </p:cNvPr>
            <p:cNvCxnSpPr>
              <a:stCxn id="127" idx="4"/>
              <a:endCxn id="127" idx="0"/>
            </p:cNvCxnSpPr>
            <p:nvPr/>
          </p:nvCxnSpPr>
          <p:spPr>
            <a:xfrm rot="5400000" flipH="1">
              <a:off x="4163459" y="1397217"/>
              <a:ext cx="307446" cy="16704"/>
            </a:xfrm>
            <a:prstGeom prst="curvedConnector5">
              <a:avLst>
                <a:gd name="adj1" fmla="val -15111"/>
                <a:gd name="adj2" fmla="val 1839847"/>
                <a:gd name="adj3" fmla="val 12132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8">
              <a:extLst>
                <a:ext uri="{FF2B5EF4-FFF2-40B4-BE49-F238E27FC236}">
                  <a16:creationId xmlns:a16="http://schemas.microsoft.com/office/drawing/2014/main" id="{E3E8D08B-0C61-456C-A4C0-9CAA2AD09847}"/>
                </a:ext>
              </a:extLst>
            </p:cNvPr>
            <p:cNvSpPr txBox="1"/>
            <p:nvPr/>
          </p:nvSpPr>
          <p:spPr>
            <a:xfrm>
              <a:off x="3809824" y="1163568"/>
              <a:ext cx="262950" cy="3011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b="1" dirty="0">
                  <a:solidFill>
                    <a:srgbClr val="FF0000"/>
                  </a:solidFill>
                  <a:latin typeface="Calibri" panose="020F0502020204030204"/>
                </a:rPr>
                <a:t>1</a:t>
              </a:r>
            </a:p>
          </p:txBody>
        </p:sp>
      </p:grpSp>
      <p:sp>
        <p:nvSpPr>
          <p:cNvPr id="130" name="Oval 129">
            <a:extLst>
              <a:ext uri="{FF2B5EF4-FFF2-40B4-BE49-F238E27FC236}">
                <a16:creationId xmlns:a16="http://schemas.microsoft.com/office/drawing/2014/main" id="{F4628349-7741-4049-8B82-36B68F05A5D7}"/>
              </a:ext>
            </a:extLst>
          </p:cNvPr>
          <p:cNvSpPr/>
          <p:nvPr/>
        </p:nvSpPr>
        <p:spPr>
          <a:xfrm>
            <a:off x="2094136" y="1725739"/>
            <a:ext cx="337744" cy="3456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solidFill>
                  <a:sysClr val="windowText" lastClr="000000"/>
                </a:solidFill>
                <a:latin typeface="Calibri" panose="020F0502020204030204"/>
              </a:rPr>
              <a:t>h</a:t>
            </a:r>
            <a:endParaRPr lang="en-US" sz="3600" dirty="0">
              <a:solidFill>
                <a:sysClr val="windowText" lastClr="000000"/>
              </a:solidFill>
              <a:latin typeface="Calibri" panose="020F0502020204030204"/>
            </a:endParaRPr>
          </a:p>
        </p:txBody>
      </p:sp>
      <p:sp>
        <p:nvSpPr>
          <p:cNvPr id="131" name="Oval 130">
            <a:extLst>
              <a:ext uri="{FF2B5EF4-FFF2-40B4-BE49-F238E27FC236}">
                <a16:creationId xmlns:a16="http://schemas.microsoft.com/office/drawing/2014/main" id="{33016BE9-E0C1-4B47-9485-56C330B77A9C}"/>
              </a:ext>
            </a:extLst>
          </p:cNvPr>
          <p:cNvSpPr/>
          <p:nvPr/>
        </p:nvSpPr>
        <p:spPr>
          <a:xfrm>
            <a:off x="491939" y="1696925"/>
            <a:ext cx="337744" cy="3456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solidFill>
                  <a:sysClr val="windowText" lastClr="000000"/>
                </a:solidFill>
                <a:latin typeface="Calibri" panose="020F0502020204030204"/>
              </a:rPr>
              <a:t>q</a:t>
            </a:r>
            <a:endParaRPr lang="en-US" sz="3600" dirty="0">
              <a:solidFill>
                <a:sysClr val="windowText" lastClr="000000"/>
              </a:solidFill>
              <a:latin typeface="Calibri" panose="020F0502020204030204"/>
            </a:endParaRPr>
          </a:p>
        </p:txBody>
      </p:sp>
      <p:sp>
        <p:nvSpPr>
          <p:cNvPr id="132" name="Oval 131">
            <a:extLst>
              <a:ext uri="{FF2B5EF4-FFF2-40B4-BE49-F238E27FC236}">
                <a16:creationId xmlns:a16="http://schemas.microsoft.com/office/drawing/2014/main" id="{1434ACC7-3FEA-42A5-BB11-DBE8D4E78037}"/>
              </a:ext>
            </a:extLst>
          </p:cNvPr>
          <p:cNvSpPr/>
          <p:nvPr/>
        </p:nvSpPr>
        <p:spPr>
          <a:xfrm>
            <a:off x="1212712" y="1717587"/>
            <a:ext cx="337744" cy="3456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solidFill>
                  <a:sysClr val="windowText" lastClr="000000"/>
                </a:solidFill>
                <a:latin typeface="Calibri" panose="020F0502020204030204"/>
              </a:rPr>
              <a:t>p</a:t>
            </a:r>
            <a:endParaRPr lang="en-US" sz="3600" dirty="0">
              <a:solidFill>
                <a:sysClr val="windowText" lastClr="000000"/>
              </a:solidFill>
              <a:latin typeface="Calibri" panose="020F0502020204030204"/>
            </a:endParaRPr>
          </a:p>
        </p:txBody>
      </p:sp>
      <p:cxnSp>
        <p:nvCxnSpPr>
          <p:cNvPr id="133" name="Straight Arrow Connector 132">
            <a:extLst>
              <a:ext uri="{FF2B5EF4-FFF2-40B4-BE49-F238E27FC236}">
                <a16:creationId xmlns:a16="http://schemas.microsoft.com/office/drawing/2014/main" id="{F79A572B-958B-422E-A2C2-F4E65DCC8AA9}"/>
              </a:ext>
            </a:extLst>
          </p:cNvPr>
          <p:cNvCxnSpPr>
            <a:stCxn id="127" idx="4"/>
            <a:endCxn id="131" idx="0"/>
          </p:cNvCxnSpPr>
          <p:nvPr/>
        </p:nvCxnSpPr>
        <p:spPr>
          <a:xfrm flipH="1">
            <a:off x="660811" y="1316290"/>
            <a:ext cx="1593022" cy="380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BFAF8317-7931-4D03-A668-EF5BA8532E6F}"/>
              </a:ext>
            </a:extLst>
          </p:cNvPr>
          <p:cNvCxnSpPr>
            <a:stCxn id="127" idx="4"/>
            <a:endCxn id="132" idx="0"/>
          </p:cNvCxnSpPr>
          <p:nvPr/>
        </p:nvCxnSpPr>
        <p:spPr>
          <a:xfrm flipH="1">
            <a:off x="1381583" y="1316290"/>
            <a:ext cx="872249" cy="401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9DD9E34-FCB8-443E-BD75-EDF67E9A3B43}"/>
              </a:ext>
            </a:extLst>
          </p:cNvPr>
          <p:cNvCxnSpPr>
            <a:stCxn id="127" idx="4"/>
            <a:endCxn id="130" idx="0"/>
          </p:cNvCxnSpPr>
          <p:nvPr/>
        </p:nvCxnSpPr>
        <p:spPr>
          <a:xfrm>
            <a:off x="2253833" y="1316291"/>
            <a:ext cx="9175" cy="409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76700C53-44D3-4804-9B49-876A2E8A1A46}"/>
              </a:ext>
            </a:extLst>
          </p:cNvPr>
          <p:cNvSpPr/>
          <p:nvPr/>
        </p:nvSpPr>
        <p:spPr>
          <a:xfrm>
            <a:off x="2965710" y="2750313"/>
            <a:ext cx="337744" cy="3456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solidFill>
                  <a:sysClr val="windowText" lastClr="000000"/>
                </a:solidFill>
                <a:latin typeface="Calibri" panose="020F0502020204030204"/>
              </a:rPr>
              <a:t>a</a:t>
            </a:r>
            <a:endParaRPr lang="en-US" sz="3600" dirty="0">
              <a:solidFill>
                <a:sysClr val="windowText" lastClr="000000"/>
              </a:solidFill>
              <a:latin typeface="Calibri" panose="020F0502020204030204"/>
            </a:endParaRPr>
          </a:p>
        </p:txBody>
      </p:sp>
      <p:cxnSp>
        <p:nvCxnSpPr>
          <p:cNvPr id="137" name="Curved Connector 23">
            <a:extLst>
              <a:ext uri="{FF2B5EF4-FFF2-40B4-BE49-F238E27FC236}">
                <a16:creationId xmlns:a16="http://schemas.microsoft.com/office/drawing/2014/main" id="{FC0A66FC-846B-4AC4-BD5A-287A88AC6127}"/>
              </a:ext>
            </a:extLst>
          </p:cNvPr>
          <p:cNvCxnSpPr>
            <a:cxnSpLocks/>
          </p:cNvCxnSpPr>
          <p:nvPr/>
        </p:nvCxnSpPr>
        <p:spPr>
          <a:xfrm rot="5400000" flipH="1" flipV="1">
            <a:off x="2461469" y="3393211"/>
            <a:ext cx="1291055" cy="55174"/>
          </a:xfrm>
          <a:prstGeom prst="curvedConnector5">
            <a:avLst>
              <a:gd name="adj1" fmla="val -16190"/>
              <a:gd name="adj2" fmla="val 1296588"/>
              <a:gd name="adj3" fmla="val 11619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24">
            <a:extLst>
              <a:ext uri="{FF2B5EF4-FFF2-40B4-BE49-F238E27FC236}">
                <a16:creationId xmlns:a16="http://schemas.microsoft.com/office/drawing/2014/main" id="{8AD2ECE3-E4D6-4CA6-9D31-FEF8D85A9F78}"/>
              </a:ext>
            </a:extLst>
          </p:cNvPr>
          <p:cNvSpPr txBox="1"/>
          <p:nvPr/>
        </p:nvSpPr>
        <p:spPr>
          <a:xfrm>
            <a:off x="3511043" y="2982423"/>
            <a:ext cx="239198"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b="1" dirty="0">
                <a:solidFill>
                  <a:srgbClr val="FF0000"/>
                </a:solidFill>
                <a:latin typeface="Calibri" panose="020F0502020204030204"/>
              </a:rPr>
              <a:t>1</a:t>
            </a:r>
          </a:p>
        </p:txBody>
      </p:sp>
      <p:cxnSp>
        <p:nvCxnSpPr>
          <p:cNvPr id="139" name="Straight Arrow Connector 138">
            <a:extLst>
              <a:ext uri="{FF2B5EF4-FFF2-40B4-BE49-F238E27FC236}">
                <a16:creationId xmlns:a16="http://schemas.microsoft.com/office/drawing/2014/main" id="{46F25EA2-8B5A-4508-8FBF-3F7CDC949E67}"/>
              </a:ext>
            </a:extLst>
          </p:cNvPr>
          <p:cNvCxnSpPr>
            <a:cxnSpLocks/>
            <a:stCxn id="136" idx="4"/>
          </p:cNvCxnSpPr>
          <p:nvPr/>
        </p:nvCxnSpPr>
        <p:spPr>
          <a:xfrm>
            <a:off x="3134582" y="3095929"/>
            <a:ext cx="0" cy="338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A7247352-014C-4BE9-80C7-3F67DE0C09DA}"/>
              </a:ext>
            </a:extLst>
          </p:cNvPr>
          <p:cNvCxnSpPr>
            <a:stCxn id="131" idx="4"/>
          </p:cNvCxnSpPr>
          <p:nvPr/>
        </p:nvCxnSpPr>
        <p:spPr>
          <a:xfrm>
            <a:off x="660811" y="2042541"/>
            <a:ext cx="0" cy="3527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66A12B3-5C6B-4A59-A389-2D1A05D9B84A}"/>
              </a:ext>
            </a:extLst>
          </p:cNvPr>
          <p:cNvCxnSpPr>
            <a:stCxn id="132" idx="4"/>
          </p:cNvCxnSpPr>
          <p:nvPr/>
        </p:nvCxnSpPr>
        <p:spPr>
          <a:xfrm>
            <a:off x="1381583" y="2063203"/>
            <a:ext cx="0" cy="307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4C39C73C-CE1F-4ECF-A760-1AFB09832FDC}"/>
              </a:ext>
            </a:extLst>
          </p:cNvPr>
          <p:cNvCxnSpPr>
            <a:cxnSpLocks/>
            <a:stCxn id="130" idx="4"/>
          </p:cNvCxnSpPr>
          <p:nvPr/>
        </p:nvCxnSpPr>
        <p:spPr>
          <a:xfrm flipH="1">
            <a:off x="837037" y="2071354"/>
            <a:ext cx="1425970" cy="330718"/>
          </a:xfrm>
          <a:prstGeom prst="straightConnector1">
            <a:avLst/>
          </a:prstGeom>
          <a:ln w="190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2DDE3215-5280-4026-8208-364212054723}"/>
              </a:ext>
            </a:extLst>
          </p:cNvPr>
          <p:cNvCxnSpPr>
            <a:cxnSpLocks/>
            <a:stCxn id="130" idx="4"/>
            <a:endCxn id="151" idx="5"/>
          </p:cNvCxnSpPr>
          <p:nvPr/>
        </p:nvCxnSpPr>
        <p:spPr>
          <a:xfrm flipH="1">
            <a:off x="1748095" y="2071355"/>
            <a:ext cx="514913" cy="302534"/>
          </a:xfrm>
          <a:prstGeom prst="straightConnector1">
            <a:avLst/>
          </a:prstGeom>
          <a:ln w="190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9BB4EF79-E1B7-469A-B26F-932842B63E73}"/>
              </a:ext>
            </a:extLst>
          </p:cNvPr>
          <p:cNvCxnSpPr>
            <a:cxnSpLocks/>
            <a:stCxn id="130" idx="4"/>
          </p:cNvCxnSpPr>
          <p:nvPr/>
        </p:nvCxnSpPr>
        <p:spPr>
          <a:xfrm>
            <a:off x="2263008" y="2071354"/>
            <a:ext cx="17603" cy="343104"/>
          </a:xfrm>
          <a:prstGeom prst="straightConnector1">
            <a:avLst/>
          </a:prstGeom>
          <a:ln w="190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36EFD3C2-8E98-4140-BCD2-59A03902FB24}"/>
              </a:ext>
            </a:extLst>
          </p:cNvPr>
          <p:cNvCxnSpPr>
            <a:cxnSpLocks/>
            <a:stCxn id="130" idx="4"/>
            <a:endCxn id="157" idx="4"/>
          </p:cNvCxnSpPr>
          <p:nvPr/>
        </p:nvCxnSpPr>
        <p:spPr>
          <a:xfrm>
            <a:off x="2263008" y="2071355"/>
            <a:ext cx="444011" cy="1363252"/>
          </a:xfrm>
          <a:prstGeom prst="straightConnector1">
            <a:avLst/>
          </a:prstGeom>
          <a:ln w="190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48">
            <a:extLst>
              <a:ext uri="{FF2B5EF4-FFF2-40B4-BE49-F238E27FC236}">
                <a16:creationId xmlns:a16="http://schemas.microsoft.com/office/drawing/2014/main" id="{39A85E8D-0A01-4782-8FB6-30CE7619B09A}"/>
              </a:ext>
            </a:extLst>
          </p:cNvPr>
          <p:cNvCxnSpPr>
            <a:cxnSpLocks/>
            <a:stCxn id="154" idx="1"/>
          </p:cNvCxnSpPr>
          <p:nvPr/>
        </p:nvCxnSpPr>
        <p:spPr>
          <a:xfrm rot="16200000" flipH="1">
            <a:off x="2512557" y="2998701"/>
            <a:ext cx="634712" cy="296710"/>
          </a:xfrm>
          <a:prstGeom prst="curvedConnector3">
            <a:avLst>
              <a:gd name="adj1" fmla="val 50000"/>
            </a:avLst>
          </a:prstGeom>
          <a:ln w="190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47" name="Group 146">
            <a:extLst>
              <a:ext uri="{FF2B5EF4-FFF2-40B4-BE49-F238E27FC236}">
                <a16:creationId xmlns:a16="http://schemas.microsoft.com/office/drawing/2014/main" id="{800F9A36-428B-4C77-BF70-F322B3A2A6F1}"/>
              </a:ext>
            </a:extLst>
          </p:cNvPr>
          <p:cNvGrpSpPr/>
          <p:nvPr/>
        </p:nvGrpSpPr>
        <p:grpSpPr>
          <a:xfrm>
            <a:off x="134973" y="2369538"/>
            <a:ext cx="803608" cy="471199"/>
            <a:chOff x="2388395" y="2487870"/>
            <a:chExt cx="731520" cy="419160"/>
          </a:xfrm>
        </p:grpSpPr>
        <p:sp>
          <p:nvSpPr>
            <p:cNvPr id="148" name="Hexagon 147">
              <a:extLst>
                <a:ext uri="{FF2B5EF4-FFF2-40B4-BE49-F238E27FC236}">
                  <a16:creationId xmlns:a16="http://schemas.microsoft.com/office/drawing/2014/main" id="{FBD8C9E3-7CA6-4D0E-8BE0-114783152041}"/>
                </a:ext>
              </a:extLst>
            </p:cNvPr>
            <p:cNvSpPr/>
            <p:nvPr/>
          </p:nvSpPr>
          <p:spPr>
            <a:xfrm>
              <a:off x="2388395" y="2510790"/>
              <a:ext cx="731520" cy="39624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a:solidFill>
                  <a:prstClr val="white"/>
                </a:solidFill>
                <a:latin typeface="Calibri" panose="020F0502020204030204"/>
              </a:endParaRPr>
            </a:p>
          </p:txBody>
        </p:sp>
        <p:sp>
          <p:nvSpPr>
            <p:cNvPr id="149" name="TextBox 49">
              <a:extLst>
                <a:ext uri="{FF2B5EF4-FFF2-40B4-BE49-F238E27FC236}">
                  <a16:creationId xmlns:a16="http://schemas.microsoft.com/office/drawing/2014/main" id="{5AFA78A0-03D1-41B8-AD97-984508393647}"/>
                </a:ext>
              </a:extLst>
            </p:cNvPr>
            <p:cNvSpPr txBox="1"/>
            <p:nvPr/>
          </p:nvSpPr>
          <p:spPr>
            <a:xfrm>
              <a:off x="2451561" y="2487870"/>
              <a:ext cx="541331" cy="32544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err="1">
                  <a:solidFill>
                    <a:prstClr val="black"/>
                  </a:solidFill>
                  <a:latin typeface="Calibri" panose="020F0502020204030204"/>
                </a:rPr>
                <a:t>s</a:t>
              </a:r>
              <a:r>
                <a:rPr lang="en-US" sz="2000" baseline="-25000" dirty="0" err="1">
                  <a:solidFill>
                    <a:prstClr val="black"/>
                  </a:solidFill>
                  <a:latin typeface="Calibri" panose="020F0502020204030204"/>
                </a:rPr>
                <a:t>t</a:t>
              </a:r>
              <a:r>
                <a:rPr lang="en-US" sz="2000" baseline="-25000" dirty="0">
                  <a:solidFill>
                    <a:prstClr val="black"/>
                  </a:solidFill>
                  <a:latin typeface="Calibri" panose="020F0502020204030204"/>
                </a:rPr>
                <a:t> </a:t>
              </a:r>
              <a:r>
                <a:rPr lang="en-US" sz="2000" dirty="0">
                  <a:solidFill>
                    <a:prstClr val="black"/>
                  </a:solidFill>
                  <a:latin typeface="Calibri" panose="020F0502020204030204"/>
                </a:rPr>
                <a:t>, s</a:t>
              </a:r>
              <a:r>
                <a:rPr lang="en-US" sz="2000" baseline="-25000" dirty="0">
                  <a:solidFill>
                    <a:prstClr val="black"/>
                  </a:solidFill>
                  <a:latin typeface="Calibri" panose="020F0502020204030204"/>
                </a:rPr>
                <a:t>f</a:t>
              </a:r>
            </a:p>
          </p:txBody>
        </p:sp>
      </p:grpSp>
      <p:grpSp>
        <p:nvGrpSpPr>
          <p:cNvPr id="150" name="Group 149">
            <a:extLst>
              <a:ext uri="{FF2B5EF4-FFF2-40B4-BE49-F238E27FC236}">
                <a16:creationId xmlns:a16="http://schemas.microsoft.com/office/drawing/2014/main" id="{F90E8B86-7471-441D-84FA-E9135B82593D}"/>
              </a:ext>
            </a:extLst>
          </p:cNvPr>
          <p:cNvGrpSpPr/>
          <p:nvPr/>
        </p:nvGrpSpPr>
        <p:grpSpPr>
          <a:xfrm>
            <a:off x="1055517" y="2365734"/>
            <a:ext cx="803608" cy="453585"/>
            <a:chOff x="3226362" y="2484488"/>
            <a:chExt cx="731520" cy="403492"/>
          </a:xfrm>
        </p:grpSpPr>
        <p:sp>
          <p:nvSpPr>
            <p:cNvPr id="151" name="Hexagon 150">
              <a:extLst>
                <a:ext uri="{FF2B5EF4-FFF2-40B4-BE49-F238E27FC236}">
                  <a16:creationId xmlns:a16="http://schemas.microsoft.com/office/drawing/2014/main" id="{5B1B730D-9FE4-4AD5-8E20-83AE13FB79C4}"/>
                </a:ext>
              </a:extLst>
            </p:cNvPr>
            <p:cNvSpPr/>
            <p:nvPr/>
          </p:nvSpPr>
          <p:spPr>
            <a:xfrm>
              <a:off x="3226362" y="2491740"/>
              <a:ext cx="731520" cy="39624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a:solidFill>
                  <a:prstClr val="white"/>
                </a:solidFill>
                <a:latin typeface="Calibri" panose="020F0502020204030204"/>
              </a:endParaRPr>
            </a:p>
          </p:txBody>
        </p:sp>
        <p:sp>
          <p:nvSpPr>
            <p:cNvPr id="152" name="TextBox 51">
              <a:extLst>
                <a:ext uri="{FF2B5EF4-FFF2-40B4-BE49-F238E27FC236}">
                  <a16:creationId xmlns:a16="http://schemas.microsoft.com/office/drawing/2014/main" id="{7BB7220A-EC17-47C6-90D8-CE14DFB193CC}"/>
                </a:ext>
              </a:extLst>
            </p:cNvPr>
            <p:cNvSpPr txBox="1"/>
            <p:nvPr/>
          </p:nvSpPr>
          <p:spPr>
            <a:xfrm>
              <a:off x="3300290" y="2484488"/>
              <a:ext cx="527070" cy="32544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err="1">
                  <a:solidFill>
                    <a:prstClr val="black"/>
                  </a:solidFill>
                  <a:latin typeface="Calibri" panose="020F0502020204030204"/>
                </a:rPr>
                <a:t>r</a:t>
              </a:r>
              <a:r>
                <a:rPr lang="en-US" sz="2000" baseline="-25000" dirty="0" err="1">
                  <a:solidFill>
                    <a:prstClr val="black"/>
                  </a:solidFill>
                  <a:latin typeface="Calibri" panose="020F0502020204030204"/>
                </a:rPr>
                <a:t>t</a:t>
              </a:r>
              <a:r>
                <a:rPr lang="en-US" sz="2000" baseline="-25000" dirty="0">
                  <a:solidFill>
                    <a:prstClr val="black"/>
                  </a:solidFill>
                  <a:latin typeface="Calibri" panose="020F0502020204030204"/>
                </a:rPr>
                <a:t> </a:t>
              </a:r>
              <a:r>
                <a:rPr lang="en-US" sz="2000" dirty="0">
                  <a:solidFill>
                    <a:prstClr val="black"/>
                  </a:solidFill>
                  <a:latin typeface="Calibri" panose="020F0502020204030204"/>
                </a:rPr>
                <a:t>, </a:t>
              </a:r>
              <a:r>
                <a:rPr lang="en-US" sz="2000" dirty="0" err="1">
                  <a:solidFill>
                    <a:prstClr val="black"/>
                  </a:solidFill>
                  <a:latin typeface="Calibri" panose="020F0502020204030204"/>
                </a:rPr>
                <a:t>r</a:t>
              </a:r>
              <a:r>
                <a:rPr lang="en-US" sz="2000" baseline="-25000" dirty="0" err="1">
                  <a:solidFill>
                    <a:prstClr val="black"/>
                  </a:solidFill>
                  <a:latin typeface="Calibri" panose="020F0502020204030204"/>
                </a:rPr>
                <a:t>f</a:t>
              </a:r>
              <a:endParaRPr lang="en-US" sz="2000" baseline="-25000" dirty="0">
                <a:solidFill>
                  <a:prstClr val="black"/>
                </a:solidFill>
                <a:latin typeface="Calibri" panose="020F0502020204030204"/>
              </a:endParaRPr>
            </a:p>
          </p:txBody>
        </p:sp>
      </p:grpSp>
      <p:grpSp>
        <p:nvGrpSpPr>
          <p:cNvPr id="153" name="Group 152">
            <a:extLst>
              <a:ext uri="{FF2B5EF4-FFF2-40B4-BE49-F238E27FC236}">
                <a16:creationId xmlns:a16="http://schemas.microsoft.com/office/drawing/2014/main" id="{5E6282F3-0DF7-4E10-9821-CDAC501AF2A0}"/>
              </a:ext>
            </a:extLst>
          </p:cNvPr>
          <p:cNvGrpSpPr/>
          <p:nvPr/>
        </p:nvGrpSpPr>
        <p:grpSpPr>
          <a:xfrm>
            <a:off x="1989308" y="2380097"/>
            <a:ext cx="803608" cy="449603"/>
            <a:chOff x="4486719" y="2507081"/>
            <a:chExt cx="731520" cy="399949"/>
          </a:xfrm>
        </p:grpSpPr>
        <p:sp>
          <p:nvSpPr>
            <p:cNvPr id="154" name="Hexagon 153">
              <a:extLst>
                <a:ext uri="{FF2B5EF4-FFF2-40B4-BE49-F238E27FC236}">
                  <a16:creationId xmlns:a16="http://schemas.microsoft.com/office/drawing/2014/main" id="{FA6BDF33-6FCB-491D-BFA9-86DD5061EE34}"/>
                </a:ext>
              </a:extLst>
            </p:cNvPr>
            <p:cNvSpPr/>
            <p:nvPr/>
          </p:nvSpPr>
          <p:spPr>
            <a:xfrm>
              <a:off x="4486719" y="2510790"/>
              <a:ext cx="731520" cy="39624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a:solidFill>
                  <a:prstClr val="white"/>
                </a:solidFill>
                <a:latin typeface="Calibri" panose="020F0502020204030204"/>
              </a:endParaRPr>
            </a:p>
          </p:txBody>
        </p:sp>
        <p:sp>
          <p:nvSpPr>
            <p:cNvPr id="155" name="TextBox 53">
              <a:extLst>
                <a:ext uri="{FF2B5EF4-FFF2-40B4-BE49-F238E27FC236}">
                  <a16:creationId xmlns:a16="http://schemas.microsoft.com/office/drawing/2014/main" id="{BAE4DBC2-CF12-47E2-9AB7-B6DA0368C0A4}"/>
                </a:ext>
              </a:extLst>
            </p:cNvPr>
            <p:cNvSpPr txBox="1"/>
            <p:nvPr/>
          </p:nvSpPr>
          <p:spPr>
            <a:xfrm>
              <a:off x="4512908" y="2507081"/>
              <a:ext cx="574376" cy="3254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err="1">
                  <a:solidFill>
                    <a:prstClr val="black"/>
                  </a:solidFill>
                  <a:latin typeface="Calibri" panose="020F0502020204030204"/>
                </a:rPr>
                <a:t>g</a:t>
              </a:r>
              <a:r>
                <a:rPr lang="en-US" sz="2000" baseline="-25000" dirty="0" err="1">
                  <a:solidFill>
                    <a:prstClr val="black"/>
                  </a:solidFill>
                  <a:latin typeface="Calibri" panose="020F0502020204030204"/>
                </a:rPr>
                <a:t>t</a:t>
              </a:r>
              <a:r>
                <a:rPr lang="en-US" sz="2000" baseline="-25000" dirty="0">
                  <a:solidFill>
                    <a:prstClr val="black"/>
                  </a:solidFill>
                  <a:latin typeface="Calibri" panose="020F0502020204030204"/>
                </a:rPr>
                <a:t> </a:t>
              </a:r>
              <a:r>
                <a:rPr lang="en-US" sz="2000" dirty="0">
                  <a:solidFill>
                    <a:prstClr val="black"/>
                  </a:solidFill>
                  <a:latin typeface="Calibri" panose="020F0502020204030204"/>
                </a:rPr>
                <a:t>, g</a:t>
              </a:r>
              <a:r>
                <a:rPr lang="en-US" sz="2000" baseline="-25000" dirty="0">
                  <a:solidFill>
                    <a:prstClr val="black"/>
                  </a:solidFill>
                  <a:latin typeface="Calibri" panose="020F0502020204030204"/>
                </a:rPr>
                <a:t>f</a:t>
              </a:r>
            </a:p>
          </p:txBody>
        </p:sp>
      </p:grpSp>
      <p:grpSp>
        <p:nvGrpSpPr>
          <p:cNvPr id="156" name="Group 155">
            <a:extLst>
              <a:ext uri="{FF2B5EF4-FFF2-40B4-BE49-F238E27FC236}">
                <a16:creationId xmlns:a16="http://schemas.microsoft.com/office/drawing/2014/main" id="{A6915B17-02FD-44A5-8C90-29A9080118CB}"/>
              </a:ext>
            </a:extLst>
          </p:cNvPr>
          <p:cNvGrpSpPr/>
          <p:nvPr/>
        </p:nvGrpSpPr>
        <p:grpSpPr>
          <a:xfrm>
            <a:off x="2548466" y="3390930"/>
            <a:ext cx="1258699" cy="677883"/>
            <a:chOff x="5862893" y="2450347"/>
            <a:chExt cx="1145787" cy="603018"/>
          </a:xfrm>
        </p:grpSpPr>
        <p:sp>
          <p:nvSpPr>
            <p:cNvPr id="157" name="Hexagon 156">
              <a:extLst>
                <a:ext uri="{FF2B5EF4-FFF2-40B4-BE49-F238E27FC236}">
                  <a16:creationId xmlns:a16="http://schemas.microsoft.com/office/drawing/2014/main" id="{D1B958FB-C33C-4B05-80A8-410D9B691ED8}"/>
                </a:ext>
              </a:extLst>
            </p:cNvPr>
            <p:cNvSpPr/>
            <p:nvPr/>
          </p:nvSpPr>
          <p:spPr>
            <a:xfrm>
              <a:off x="5862893" y="2489200"/>
              <a:ext cx="1041535" cy="564165"/>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a:solidFill>
                  <a:prstClr val="white"/>
                </a:solidFill>
                <a:latin typeface="Calibri" panose="020F0502020204030204"/>
              </a:endParaRPr>
            </a:p>
          </p:txBody>
        </p:sp>
        <p:grpSp>
          <p:nvGrpSpPr>
            <p:cNvPr id="158" name="Group 157">
              <a:extLst>
                <a:ext uri="{FF2B5EF4-FFF2-40B4-BE49-F238E27FC236}">
                  <a16:creationId xmlns:a16="http://schemas.microsoft.com/office/drawing/2014/main" id="{650C49AC-34EF-41BD-982E-94C609F43D32}"/>
                </a:ext>
              </a:extLst>
            </p:cNvPr>
            <p:cNvGrpSpPr/>
            <p:nvPr/>
          </p:nvGrpSpPr>
          <p:grpSpPr>
            <a:xfrm>
              <a:off x="5878918" y="2450347"/>
              <a:ext cx="1129762" cy="603018"/>
              <a:chOff x="5878918" y="2450347"/>
              <a:chExt cx="1129762" cy="603018"/>
            </a:xfrm>
          </p:grpSpPr>
          <p:sp>
            <p:nvSpPr>
              <p:cNvPr id="159" name="TextBox 55">
                <a:extLst>
                  <a:ext uri="{FF2B5EF4-FFF2-40B4-BE49-F238E27FC236}">
                    <a16:creationId xmlns:a16="http://schemas.microsoft.com/office/drawing/2014/main" id="{6D7273CF-3BA9-46C6-ACD1-A5A4183923A3}"/>
                  </a:ext>
                </a:extLst>
              </p:cNvPr>
              <p:cNvSpPr txBox="1"/>
              <p:nvPr/>
            </p:nvSpPr>
            <p:spPr>
              <a:xfrm>
                <a:off x="5878918" y="2450347"/>
                <a:ext cx="994844" cy="3559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a:solidFill>
                      <a:prstClr val="black"/>
                    </a:solidFill>
                    <a:latin typeface="Calibri" panose="020F0502020204030204"/>
                  </a:rPr>
                  <a:t>&lt;</a:t>
                </a:r>
                <a:r>
                  <a:rPr lang="en-US" sz="2000" dirty="0" err="1">
                    <a:solidFill>
                      <a:prstClr val="black"/>
                    </a:solidFill>
                    <a:latin typeface="Calibri" panose="020F0502020204030204"/>
                  </a:rPr>
                  <a:t>a</a:t>
                </a:r>
                <a:r>
                  <a:rPr lang="en-US" sz="2000" baseline="-25000" dirty="0" err="1">
                    <a:solidFill>
                      <a:prstClr val="black"/>
                    </a:solidFill>
                    <a:latin typeface="Calibri" panose="020F0502020204030204"/>
                  </a:rPr>
                  <a:t>tt</a:t>
                </a:r>
                <a:r>
                  <a:rPr lang="en-US" sz="2000" baseline="-25000" dirty="0">
                    <a:solidFill>
                      <a:prstClr val="black"/>
                    </a:solidFill>
                    <a:latin typeface="Calibri" panose="020F0502020204030204"/>
                  </a:rPr>
                  <a:t> </a:t>
                </a:r>
                <a:r>
                  <a:rPr lang="en-US" sz="2000" dirty="0">
                    <a:solidFill>
                      <a:prstClr val="black"/>
                    </a:solidFill>
                    <a:latin typeface="Calibri" panose="020F0502020204030204"/>
                  </a:rPr>
                  <a:t>, </a:t>
                </a:r>
                <a:r>
                  <a:rPr lang="en-US" sz="2000" dirty="0" err="1">
                    <a:solidFill>
                      <a:prstClr val="black"/>
                    </a:solidFill>
                    <a:latin typeface="Calibri" panose="020F0502020204030204"/>
                  </a:rPr>
                  <a:t>a</a:t>
                </a:r>
                <a:r>
                  <a:rPr lang="en-US" sz="2000" baseline="-25000" dirty="0" err="1">
                    <a:solidFill>
                      <a:prstClr val="black"/>
                    </a:solidFill>
                    <a:latin typeface="Calibri" panose="020F0502020204030204"/>
                  </a:rPr>
                  <a:t>tf</a:t>
                </a:r>
                <a:r>
                  <a:rPr lang="en-US" sz="2000" dirty="0">
                    <a:solidFill>
                      <a:prstClr val="black"/>
                    </a:solidFill>
                    <a:latin typeface="Calibri" panose="020F0502020204030204"/>
                  </a:rPr>
                  <a:t>&gt;</a:t>
                </a:r>
              </a:p>
            </p:txBody>
          </p:sp>
          <p:sp>
            <p:nvSpPr>
              <p:cNvPr id="160" name="TextBox 56">
                <a:extLst>
                  <a:ext uri="{FF2B5EF4-FFF2-40B4-BE49-F238E27FC236}">
                    <a16:creationId xmlns:a16="http://schemas.microsoft.com/office/drawing/2014/main" id="{6291306B-C098-4D0F-87FC-0B3A64A7F013}"/>
                  </a:ext>
                </a:extLst>
              </p:cNvPr>
              <p:cNvSpPr txBox="1"/>
              <p:nvPr/>
            </p:nvSpPr>
            <p:spPr>
              <a:xfrm>
                <a:off x="5917517" y="2697443"/>
                <a:ext cx="1091163" cy="3559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a:solidFill>
                      <a:prstClr val="black"/>
                    </a:solidFill>
                    <a:latin typeface="Calibri" panose="020F0502020204030204"/>
                  </a:rPr>
                  <a:t>&lt;a</a:t>
                </a:r>
                <a:r>
                  <a:rPr lang="en-US" sz="2000" baseline="-25000" dirty="0">
                    <a:solidFill>
                      <a:prstClr val="black"/>
                    </a:solidFill>
                    <a:latin typeface="Calibri" panose="020F0502020204030204"/>
                  </a:rPr>
                  <a:t>ft </a:t>
                </a:r>
                <a:r>
                  <a:rPr lang="en-US" sz="2000" dirty="0">
                    <a:solidFill>
                      <a:prstClr val="black"/>
                    </a:solidFill>
                    <a:latin typeface="Calibri" panose="020F0502020204030204"/>
                  </a:rPr>
                  <a:t>, </a:t>
                </a:r>
                <a:r>
                  <a:rPr lang="en-US" sz="2000" dirty="0" err="1">
                    <a:solidFill>
                      <a:prstClr val="black"/>
                    </a:solidFill>
                    <a:latin typeface="Calibri" panose="020F0502020204030204"/>
                  </a:rPr>
                  <a:t>a</a:t>
                </a:r>
                <a:r>
                  <a:rPr lang="en-US" sz="2000" baseline="-25000" dirty="0" err="1">
                    <a:solidFill>
                      <a:prstClr val="black"/>
                    </a:solidFill>
                    <a:latin typeface="Calibri" panose="020F0502020204030204"/>
                  </a:rPr>
                  <a:t>ff</a:t>
                </a:r>
                <a:r>
                  <a:rPr lang="en-US" sz="2000" dirty="0">
                    <a:solidFill>
                      <a:prstClr val="black"/>
                    </a:solidFill>
                    <a:latin typeface="Calibri" panose="020F0502020204030204"/>
                  </a:rPr>
                  <a:t>&gt;</a:t>
                </a:r>
              </a:p>
            </p:txBody>
          </p:sp>
        </p:grpSp>
      </p:grpSp>
      <p:cxnSp>
        <p:nvCxnSpPr>
          <p:cNvPr id="161" name="Straight Arrow Connector 160">
            <a:extLst>
              <a:ext uri="{FF2B5EF4-FFF2-40B4-BE49-F238E27FC236}">
                <a16:creationId xmlns:a16="http://schemas.microsoft.com/office/drawing/2014/main" id="{541B6A45-444A-47B7-BEFC-2CE3F0884908}"/>
              </a:ext>
            </a:extLst>
          </p:cNvPr>
          <p:cNvCxnSpPr>
            <a:cxnSpLocks/>
            <a:stCxn id="132" idx="5"/>
          </p:cNvCxnSpPr>
          <p:nvPr/>
        </p:nvCxnSpPr>
        <p:spPr>
          <a:xfrm>
            <a:off x="1500994" y="2012589"/>
            <a:ext cx="583968" cy="365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F2805BAD-83B9-4385-BD4D-68EC2AC0F04E}"/>
              </a:ext>
            </a:extLst>
          </p:cNvPr>
          <p:cNvCxnSpPr>
            <a:cxnSpLocks/>
            <a:stCxn id="127" idx="4"/>
            <a:endCxn id="154" idx="5"/>
          </p:cNvCxnSpPr>
          <p:nvPr/>
        </p:nvCxnSpPr>
        <p:spPr>
          <a:xfrm>
            <a:off x="2253834" y="1316290"/>
            <a:ext cx="428055" cy="1067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7EF1394A-084C-49D0-9171-450891A62906}"/>
              </a:ext>
            </a:extLst>
          </p:cNvPr>
          <p:cNvCxnSpPr>
            <a:cxnSpLocks/>
            <a:stCxn id="69" idx="3"/>
            <a:endCxn id="64" idx="0"/>
          </p:cNvCxnSpPr>
          <p:nvPr/>
        </p:nvCxnSpPr>
        <p:spPr>
          <a:xfrm flipH="1">
            <a:off x="4967279" y="1564994"/>
            <a:ext cx="853295" cy="513251"/>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D760E136-EB3E-46C0-A7A8-687010956ED0}"/>
              </a:ext>
            </a:extLst>
          </p:cNvPr>
          <p:cNvCxnSpPr>
            <a:cxnSpLocks/>
            <a:stCxn id="69" idx="4"/>
            <a:endCxn id="22" idx="0"/>
          </p:cNvCxnSpPr>
          <p:nvPr/>
        </p:nvCxnSpPr>
        <p:spPr>
          <a:xfrm flipH="1">
            <a:off x="5968759" y="1626261"/>
            <a:ext cx="40" cy="476755"/>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9" name="Straight Arrow Connector 178">
            <a:extLst>
              <a:ext uri="{FF2B5EF4-FFF2-40B4-BE49-F238E27FC236}">
                <a16:creationId xmlns:a16="http://schemas.microsoft.com/office/drawing/2014/main" id="{1D2C242A-1D5B-43BD-93F0-27BB6B6A497E}"/>
              </a:ext>
            </a:extLst>
          </p:cNvPr>
          <p:cNvCxnSpPr>
            <a:cxnSpLocks/>
            <a:stCxn id="69" idx="5"/>
            <a:endCxn id="23" idx="1"/>
          </p:cNvCxnSpPr>
          <p:nvPr/>
        </p:nvCxnSpPr>
        <p:spPr>
          <a:xfrm>
            <a:off x="6117023" y="1564994"/>
            <a:ext cx="693214" cy="572372"/>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87" name="TextBox 93">
            <a:extLst>
              <a:ext uri="{FF2B5EF4-FFF2-40B4-BE49-F238E27FC236}">
                <a16:creationId xmlns:a16="http://schemas.microsoft.com/office/drawing/2014/main" id="{B83FDEE0-EA3F-4840-A857-84AB0896762C}"/>
              </a:ext>
            </a:extLst>
          </p:cNvPr>
          <p:cNvSpPr txBox="1"/>
          <p:nvPr/>
        </p:nvSpPr>
        <p:spPr>
          <a:xfrm>
            <a:off x="6213829" y="3016616"/>
            <a:ext cx="319318" cy="37965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867" dirty="0">
                <a:solidFill>
                  <a:prstClr val="black"/>
                </a:solidFill>
                <a:latin typeface="Calibri" panose="020F0502020204030204"/>
              </a:rPr>
              <a:t>i</a:t>
            </a:r>
            <a:r>
              <a:rPr lang="en-US" sz="1867" baseline="30000" dirty="0">
                <a:solidFill>
                  <a:prstClr val="black"/>
                </a:solidFill>
                <a:latin typeface="Calibri" panose="020F0502020204030204"/>
              </a:rPr>
              <a:t>0</a:t>
            </a:r>
          </a:p>
        </p:txBody>
      </p:sp>
      <p:cxnSp>
        <p:nvCxnSpPr>
          <p:cNvPr id="191" name="Straight Arrow Connector 190">
            <a:extLst>
              <a:ext uri="{FF2B5EF4-FFF2-40B4-BE49-F238E27FC236}">
                <a16:creationId xmlns:a16="http://schemas.microsoft.com/office/drawing/2014/main" id="{5051DF8D-86D4-4362-9233-E7D95DF15817}"/>
              </a:ext>
            </a:extLst>
          </p:cNvPr>
          <p:cNvCxnSpPr/>
          <p:nvPr/>
        </p:nvCxnSpPr>
        <p:spPr>
          <a:xfrm flipV="1">
            <a:off x="6158715" y="1221552"/>
            <a:ext cx="147908" cy="89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561CAD9-38F3-4187-AD6C-31D96BFC1062}"/>
              </a:ext>
            </a:extLst>
          </p:cNvPr>
          <p:cNvCxnSpPr/>
          <p:nvPr/>
        </p:nvCxnSpPr>
        <p:spPr>
          <a:xfrm flipV="1">
            <a:off x="8139919" y="2069990"/>
            <a:ext cx="147908" cy="89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TextBox 106">
            <a:extLst>
              <a:ext uri="{FF2B5EF4-FFF2-40B4-BE49-F238E27FC236}">
                <a16:creationId xmlns:a16="http://schemas.microsoft.com/office/drawing/2014/main" id="{3BC3C70E-E71D-4FF5-9A9A-8A094A87EC84}"/>
              </a:ext>
            </a:extLst>
          </p:cNvPr>
          <p:cNvSpPr txBox="1"/>
          <p:nvPr/>
        </p:nvSpPr>
        <p:spPr>
          <a:xfrm>
            <a:off x="8162368" y="2937639"/>
            <a:ext cx="380232" cy="37965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867" dirty="0">
                <a:solidFill>
                  <a:prstClr val="black"/>
                </a:solidFill>
                <a:latin typeface="Calibri" panose="020F0502020204030204"/>
              </a:rPr>
              <a:t>a</a:t>
            </a:r>
            <a:r>
              <a:rPr lang="en-US" sz="1867" baseline="30000" dirty="0">
                <a:solidFill>
                  <a:prstClr val="black"/>
                </a:solidFill>
                <a:latin typeface="Calibri" panose="020F0502020204030204"/>
              </a:rPr>
              <a:t>0</a:t>
            </a:r>
          </a:p>
        </p:txBody>
      </p:sp>
      <p:sp>
        <p:nvSpPr>
          <p:cNvPr id="196" name="Hexagon 195">
            <a:extLst>
              <a:ext uri="{FF2B5EF4-FFF2-40B4-BE49-F238E27FC236}">
                <a16:creationId xmlns:a16="http://schemas.microsoft.com/office/drawing/2014/main" id="{4845E3FA-3BB6-403C-A291-88FFE577D82E}"/>
              </a:ext>
            </a:extLst>
          </p:cNvPr>
          <p:cNvSpPr/>
          <p:nvPr/>
        </p:nvSpPr>
        <p:spPr>
          <a:xfrm>
            <a:off x="6732430" y="3131721"/>
            <a:ext cx="422004" cy="335231"/>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latin typeface="Calibri" panose="020F0502020204030204"/>
            </a:endParaRPr>
          </a:p>
        </p:txBody>
      </p:sp>
      <p:sp>
        <p:nvSpPr>
          <p:cNvPr id="199" name="Hexagon 198">
            <a:extLst>
              <a:ext uri="{FF2B5EF4-FFF2-40B4-BE49-F238E27FC236}">
                <a16:creationId xmlns:a16="http://schemas.microsoft.com/office/drawing/2014/main" id="{CD652453-A4C8-4B35-93E8-D3BA5F618753}"/>
              </a:ext>
            </a:extLst>
          </p:cNvPr>
          <p:cNvSpPr/>
          <p:nvPr/>
        </p:nvSpPr>
        <p:spPr>
          <a:xfrm>
            <a:off x="7769797" y="4048493"/>
            <a:ext cx="438515" cy="335231"/>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latin typeface="Calibri" panose="020F0502020204030204"/>
            </a:endParaRPr>
          </a:p>
        </p:txBody>
      </p:sp>
      <p:cxnSp>
        <p:nvCxnSpPr>
          <p:cNvPr id="200" name="Connector: Elbow 199">
            <a:extLst>
              <a:ext uri="{FF2B5EF4-FFF2-40B4-BE49-F238E27FC236}">
                <a16:creationId xmlns:a16="http://schemas.microsoft.com/office/drawing/2014/main" id="{63E1B372-33A2-4285-8103-68C4F1681B4F}"/>
              </a:ext>
            </a:extLst>
          </p:cNvPr>
          <p:cNvCxnSpPr>
            <a:cxnSpLocks/>
          </p:cNvCxnSpPr>
          <p:nvPr/>
        </p:nvCxnSpPr>
        <p:spPr>
          <a:xfrm rot="5400000">
            <a:off x="5822957" y="2524427"/>
            <a:ext cx="170892" cy="187186"/>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76124F95-C06C-44A7-81D9-D84B9D0C5B04}"/>
              </a:ext>
            </a:extLst>
          </p:cNvPr>
          <p:cNvSpPr txBox="1"/>
          <p:nvPr/>
        </p:nvSpPr>
        <p:spPr>
          <a:xfrm>
            <a:off x="5164494" y="2529152"/>
            <a:ext cx="708720" cy="338554"/>
          </a:xfrm>
          <a:prstGeom prst="rect">
            <a:avLst/>
          </a:prstGeom>
          <a:noFill/>
        </p:spPr>
        <p:txBody>
          <a:bodyPr wrap="none" rtlCol="0">
            <a:spAutoFit/>
          </a:bodyPr>
          <a:lstStyle/>
          <a:p>
            <a:r>
              <a:rPr lang="en-US" sz="1600" b="1" dirty="0">
                <a:solidFill>
                  <a:schemeClr val="accent6">
                    <a:lumMod val="75000"/>
                  </a:schemeClr>
                </a:solidFill>
              </a:rPr>
              <a:t>To IFU</a:t>
            </a:r>
          </a:p>
        </p:txBody>
      </p:sp>
      <p:cxnSp>
        <p:nvCxnSpPr>
          <p:cNvPr id="202" name="Connector: Elbow 201">
            <a:extLst>
              <a:ext uri="{FF2B5EF4-FFF2-40B4-BE49-F238E27FC236}">
                <a16:creationId xmlns:a16="http://schemas.microsoft.com/office/drawing/2014/main" id="{6FF72B0C-D181-40F4-B33E-D29716C8EB72}"/>
              </a:ext>
            </a:extLst>
          </p:cNvPr>
          <p:cNvCxnSpPr>
            <a:cxnSpLocks/>
          </p:cNvCxnSpPr>
          <p:nvPr/>
        </p:nvCxnSpPr>
        <p:spPr>
          <a:xfrm rot="5400000">
            <a:off x="5851660" y="3468191"/>
            <a:ext cx="170892" cy="187186"/>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86D39D31-FF43-4DEB-91DC-D13815C92C8D}"/>
              </a:ext>
            </a:extLst>
          </p:cNvPr>
          <p:cNvSpPr txBox="1"/>
          <p:nvPr/>
        </p:nvSpPr>
        <p:spPr>
          <a:xfrm>
            <a:off x="5193197" y="3472916"/>
            <a:ext cx="708720" cy="338554"/>
          </a:xfrm>
          <a:prstGeom prst="rect">
            <a:avLst/>
          </a:prstGeom>
          <a:noFill/>
        </p:spPr>
        <p:txBody>
          <a:bodyPr wrap="none" rtlCol="0">
            <a:spAutoFit/>
          </a:bodyPr>
          <a:lstStyle/>
          <a:p>
            <a:r>
              <a:rPr lang="en-US" sz="1600" b="1" dirty="0">
                <a:solidFill>
                  <a:schemeClr val="accent6">
                    <a:lumMod val="75000"/>
                  </a:schemeClr>
                </a:solidFill>
              </a:rPr>
              <a:t>To IFU</a:t>
            </a:r>
          </a:p>
        </p:txBody>
      </p:sp>
    </p:spTree>
    <p:extLst>
      <p:ext uri="{BB962C8B-B14F-4D97-AF65-F5344CB8AC3E}">
        <p14:creationId xmlns:p14="http://schemas.microsoft.com/office/powerpoint/2010/main" val="120206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25" grpId="0"/>
      <p:bldP spid="26" grpId="0"/>
      <p:bldP spid="28" grpId="0"/>
      <p:bldP spid="29" grpId="0" animBg="1"/>
      <p:bldP spid="33" grpId="0"/>
      <p:bldP spid="34" grpId="0"/>
      <p:bldP spid="40" grpId="0"/>
      <p:bldP spid="119" grpId="0"/>
      <p:bldP spid="120" grpId="0" animBg="1"/>
      <p:bldP spid="125" grpId="0" animBg="1"/>
      <p:bldP spid="187" grpId="0"/>
      <p:bldP spid="194" grpId="0"/>
      <p:bldP spid="196" grpId="0" animBg="1"/>
      <p:bldP spid="199" grpId="0" animBg="1"/>
      <p:bldP spid="2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1183" y="3305719"/>
            <a:ext cx="8361633" cy="1337072"/>
          </a:xfrm>
        </p:spPr>
        <p:txBody>
          <a:bodyPr>
            <a:noAutofit/>
          </a:bodyPr>
          <a:lstStyle/>
          <a:p>
            <a:pPr algn="just">
              <a:lnSpc>
                <a:spcPct val="100000"/>
              </a:lnSpc>
              <a:spcBef>
                <a:spcPts val="0"/>
              </a:spcBef>
            </a:pPr>
            <a:r>
              <a:rPr lang="en-US" sz="2000" dirty="0"/>
              <a:t>The performance improvement of LASER is due to the reduction in total number of operations being executed. </a:t>
            </a:r>
          </a:p>
          <a:p>
            <a:pPr algn="just">
              <a:lnSpc>
                <a:spcPct val="100000"/>
              </a:lnSpc>
              <a:spcBef>
                <a:spcPts val="0"/>
              </a:spcBef>
            </a:pPr>
            <a:r>
              <a:rPr lang="en-US" sz="2000" dirty="0"/>
              <a:t>On average, about 43% less operations need to be mapped and executed on CGRA PEs.</a:t>
            </a:r>
          </a:p>
        </p:txBody>
      </p:sp>
      <p:sp>
        <p:nvSpPr>
          <p:cNvPr id="3" name="Title 2"/>
          <p:cNvSpPr>
            <a:spLocks noGrp="1"/>
          </p:cNvSpPr>
          <p:nvPr>
            <p:ph type="title"/>
          </p:nvPr>
        </p:nvSpPr>
        <p:spPr/>
        <p:txBody>
          <a:bodyPr>
            <a:normAutofit fontScale="90000"/>
          </a:bodyPr>
          <a:lstStyle/>
          <a:p>
            <a:r>
              <a:rPr lang="en-US" dirty="0"/>
              <a:t>LASER Reduces Total Operations by 43%</a:t>
            </a:r>
          </a:p>
        </p:txBody>
      </p:sp>
      <p:sp>
        <p:nvSpPr>
          <p:cNvPr id="4" name="Date Placeholder 3"/>
          <p:cNvSpPr>
            <a:spLocks noGrp="1"/>
          </p:cNvSpPr>
          <p:nvPr>
            <p:ph type="dt" sz="half" idx="10"/>
          </p:nvPr>
        </p:nvSpPr>
        <p:spPr/>
        <p:txBody>
          <a:bodyPr/>
          <a:lstStyle/>
          <a:p>
            <a:fld id="{735E0C6A-0670-4D86-B47D-CA80D16FC350}"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18</a:t>
            </a:fld>
            <a:endParaRPr lang="en-US" noProof="1"/>
          </a:p>
        </p:txBody>
      </p:sp>
      <p:graphicFrame>
        <p:nvGraphicFramePr>
          <p:cNvPr id="8" name="Chart 7">
            <a:extLst>
              <a:ext uri="{FF2B5EF4-FFF2-40B4-BE49-F238E27FC236}">
                <a16:creationId xmlns:a16="http://schemas.microsoft.com/office/drawing/2014/main" id="{29483A3E-566D-4C00-A370-349C903FD4C7}"/>
              </a:ext>
            </a:extLst>
          </p:cNvPr>
          <p:cNvGraphicFramePr>
            <a:graphicFrameLocks/>
          </p:cNvGraphicFramePr>
          <p:nvPr>
            <p:extLst>
              <p:ext uri="{D42A27DB-BD31-4B8C-83A1-F6EECF244321}">
                <p14:modId xmlns:p14="http://schemas.microsoft.com/office/powerpoint/2010/main" val="3345623550"/>
              </p:ext>
            </p:extLst>
          </p:nvPr>
        </p:nvGraphicFramePr>
        <p:xfrm>
          <a:off x="520699" y="733156"/>
          <a:ext cx="8382669" cy="263272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DE93A3D-E9E7-4D0D-B109-CA8853345E44}"/>
              </a:ext>
            </a:extLst>
          </p:cNvPr>
          <p:cNvSpPr txBox="1"/>
          <p:nvPr/>
        </p:nvSpPr>
        <p:spPr>
          <a:xfrm>
            <a:off x="2046965" y="912022"/>
            <a:ext cx="1278170" cy="307777"/>
          </a:xfrm>
          <a:prstGeom prst="rect">
            <a:avLst/>
          </a:prstGeom>
          <a:noFill/>
        </p:spPr>
        <p:txBody>
          <a:bodyPr wrap="none" rtlCol="0">
            <a:spAutoFit/>
          </a:bodyPr>
          <a:lstStyle/>
          <a:p>
            <a:r>
              <a:rPr lang="en-US" sz="1400" dirty="0">
                <a:solidFill>
                  <a:srgbClr val="0033CC"/>
                </a:solidFill>
              </a:rPr>
              <a:t>Lower is better</a:t>
            </a:r>
          </a:p>
        </p:txBody>
      </p:sp>
    </p:spTree>
    <p:extLst>
      <p:ext uri="{BB962C8B-B14F-4D97-AF65-F5344CB8AC3E}">
        <p14:creationId xmlns:p14="http://schemas.microsoft.com/office/powerpoint/2010/main" val="2460711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5865" y="3634960"/>
            <a:ext cx="8361633" cy="1031792"/>
          </a:xfrm>
        </p:spPr>
        <p:txBody>
          <a:bodyPr>
            <a:noAutofit/>
          </a:bodyPr>
          <a:lstStyle/>
          <a:p>
            <a:pPr algn="just">
              <a:lnSpc>
                <a:spcPct val="100000"/>
              </a:lnSpc>
            </a:pPr>
            <a:r>
              <a:rPr lang="en-US" sz="2200" dirty="0"/>
              <a:t>Performance improvement of LASER is consistent over Partial Predication for 8x8 and 16x16 CGRA configurations.</a:t>
            </a:r>
          </a:p>
        </p:txBody>
      </p:sp>
      <p:sp>
        <p:nvSpPr>
          <p:cNvPr id="3" name="Title 2"/>
          <p:cNvSpPr>
            <a:spLocks noGrp="1"/>
          </p:cNvSpPr>
          <p:nvPr>
            <p:ph type="title"/>
          </p:nvPr>
        </p:nvSpPr>
        <p:spPr/>
        <p:txBody>
          <a:bodyPr>
            <a:normAutofit fontScale="90000"/>
          </a:bodyPr>
          <a:lstStyle/>
          <a:p>
            <a:r>
              <a:rPr lang="en-US" dirty="0"/>
              <a:t>LASER is Scalable With Better Performance</a:t>
            </a:r>
          </a:p>
        </p:txBody>
      </p:sp>
      <p:sp>
        <p:nvSpPr>
          <p:cNvPr id="4" name="Date Placeholder 3"/>
          <p:cNvSpPr>
            <a:spLocks noGrp="1"/>
          </p:cNvSpPr>
          <p:nvPr>
            <p:ph type="dt" sz="half" idx="10"/>
          </p:nvPr>
        </p:nvSpPr>
        <p:spPr/>
        <p:txBody>
          <a:bodyPr/>
          <a:lstStyle/>
          <a:p>
            <a:fld id="{735E0C6A-0670-4D86-B47D-CA80D16FC350}"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19</a:t>
            </a:fld>
            <a:endParaRPr lang="en-US" noProof="1"/>
          </a:p>
        </p:txBody>
      </p:sp>
      <p:graphicFrame>
        <p:nvGraphicFramePr>
          <p:cNvPr id="8" name="Chart 7">
            <a:extLst>
              <a:ext uri="{FF2B5EF4-FFF2-40B4-BE49-F238E27FC236}">
                <a16:creationId xmlns:a16="http://schemas.microsoft.com/office/drawing/2014/main" id="{57FE012D-AE27-4EA0-B76B-D916C04A9528}"/>
              </a:ext>
            </a:extLst>
          </p:cNvPr>
          <p:cNvGraphicFramePr>
            <a:graphicFrameLocks/>
          </p:cNvGraphicFramePr>
          <p:nvPr>
            <p:extLst>
              <p:ext uri="{D42A27DB-BD31-4B8C-83A1-F6EECF244321}">
                <p14:modId xmlns:p14="http://schemas.microsoft.com/office/powerpoint/2010/main" val="1581971008"/>
              </p:ext>
            </p:extLst>
          </p:nvPr>
        </p:nvGraphicFramePr>
        <p:xfrm>
          <a:off x="2055077" y="906327"/>
          <a:ext cx="5143211" cy="2595813"/>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65865210-0E86-4EAE-98A7-BCB845ED0566}"/>
              </a:ext>
            </a:extLst>
          </p:cNvPr>
          <p:cNvSpPr/>
          <p:nvPr/>
        </p:nvSpPr>
        <p:spPr>
          <a:xfrm>
            <a:off x="241326" y="1373711"/>
            <a:ext cx="2742503" cy="830997"/>
          </a:xfrm>
          <a:prstGeom prst="rect">
            <a:avLst/>
          </a:prstGeom>
        </p:spPr>
        <p:txBody>
          <a:bodyPr wrap="square">
            <a:spAutoFit/>
          </a:bodyPr>
          <a:lstStyle/>
          <a:p>
            <a:pPr algn="ctr"/>
            <a:r>
              <a:rPr lang="en-US" sz="1600" dirty="0"/>
              <a:t>Geomean Performance (II) </a:t>
            </a:r>
            <a:br>
              <a:rPr lang="en-US" sz="1600" dirty="0"/>
            </a:br>
            <a:r>
              <a:rPr lang="en-US" sz="1600" dirty="0"/>
              <a:t>of LASER over </a:t>
            </a:r>
            <a:br>
              <a:rPr lang="en-US" sz="1600" dirty="0"/>
            </a:br>
            <a:r>
              <a:rPr lang="en-US" sz="1600" dirty="0"/>
              <a:t>Partial Predication</a:t>
            </a:r>
          </a:p>
        </p:txBody>
      </p:sp>
      <p:sp>
        <p:nvSpPr>
          <p:cNvPr id="9" name="TextBox 8">
            <a:extLst>
              <a:ext uri="{FF2B5EF4-FFF2-40B4-BE49-F238E27FC236}">
                <a16:creationId xmlns:a16="http://schemas.microsoft.com/office/drawing/2014/main" id="{917CC4A1-5CE5-47CB-AD48-3301C73EA50A}"/>
              </a:ext>
            </a:extLst>
          </p:cNvPr>
          <p:cNvSpPr txBox="1"/>
          <p:nvPr/>
        </p:nvSpPr>
        <p:spPr>
          <a:xfrm>
            <a:off x="3406891" y="996851"/>
            <a:ext cx="1278170" cy="307777"/>
          </a:xfrm>
          <a:prstGeom prst="rect">
            <a:avLst/>
          </a:prstGeom>
          <a:noFill/>
        </p:spPr>
        <p:txBody>
          <a:bodyPr wrap="none" rtlCol="0">
            <a:spAutoFit/>
          </a:bodyPr>
          <a:lstStyle/>
          <a:p>
            <a:r>
              <a:rPr lang="en-US" sz="1400" dirty="0">
                <a:solidFill>
                  <a:srgbClr val="0033CC"/>
                </a:solidFill>
              </a:rPr>
              <a:t>Lower is better</a:t>
            </a:r>
          </a:p>
        </p:txBody>
      </p:sp>
    </p:spTree>
    <p:extLst>
      <p:ext uri="{BB962C8B-B14F-4D97-AF65-F5344CB8AC3E}">
        <p14:creationId xmlns:p14="http://schemas.microsoft.com/office/powerpoint/2010/main" val="162555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Accelerators Today</a:t>
            </a:r>
          </a:p>
        </p:txBody>
      </p:sp>
      <p:sp>
        <p:nvSpPr>
          <p:cNvPr id="4" name="Date Placeholder 3"/>
          <p:cNvSpPr>
            <a:spLocks noGrp="1"/>
          </p:cNvSpPr>
          <p:nvPr>
            <p:ph type="dt" sz="half" idx="10"/>
          </p:nvPr>
        </p:nvSpPr>
        <p:spPr/>
        <p:txBody>
          <a:bodyPr/>
          <a:lstStyle/>
          <a:p>
            <a:fld id="{BB788BA3-1B46-4127-9487-4DB5F79FB535}"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2</a:t>
            </a:fld>
            <a:endParaRPr lang="en-US" noProof="1"/>
          </a:p>
        </p:txBody>
      </p:sp>
      <p:sp>
        <p:nvSpPr>
          <p:cNvPr id="9" name="Content Placeholder 1">
            <a:extLst>
              <a:ext uri="{FF2B5EF4-FFF2-40B4-BE49-F238E27FC236}">
                <a16:creationId xmlns:a16="http://schemas.microsoft.com/office/drawing/2014/main" id="{DDD6B113-BC82-4254-BE3F-1DB6CF18A4DA}"/>
              </a:ext>
            </a:extLst>
          </p:cNvPr>
          <p:cNvSpPr txBox="1">
            <a:spLocks/>
          </p:cNvSpPr>
          <p:nvPr/>
        </p:nvSpPr>
        <p:spPr>
          <a:xfrm>
            <a:off x="336499" y="1016813"/>
            <a:ext cx="8471002" cy="2948900"/>
          </a:xfrm>
          <a:prstGeom prst="rect">
            <a:avLst/>
          </a:prstGeom>
        </p:spPr>
        <p:txBody>
          <a:bodyPr wrap="square">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mn-lt"/>
                <a:ea typeface="+mn-ea"/>
                <a:cs typeface="+mn-cs"/>
              </a:defRPr>
            </a:lvl5pPr>
            <a:lvl6pPr marL="18859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2000" b="1"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mn-lt"/>
                <a:ea typeface="+mn-ea"/>
                <a:cs typeface="+mn-cs"/>
              </a:defRPr>
            </a:lvl9pPr>
          </a:lstStyle>
          <a:p>
            <a:pPr algn="just"/>
            <a:r>
              <a:rPr lang="en-US"/>
              <a:t>ASICs </a:t>
            </a:r>
            <a:r>
              <a:rPr lang="en-US" sz="2200"/>
              <a:t>– Poor usability	</a:t>
            </a:r>
          </a:p>
          <a:p>
            <a:pPr algn="just"/>
            <a:r>
              <a:rPr lang="en-US"/>
              <a:t>FPGAs </a:t>
            </a:r>
            <a:r>
              <a:rPr lang="en-US" sz="2200"/>
              <a:t>– Reconfigurable but, less power efficient (fine-grained)</a:t>
            </a:r>
          </a:p>
          <a:p>
            <a:pPr algn="just"/>
            <a:r>
              <a:rPr lang="en-US"/>
              <a:t>SIMDs/Vector Processors </a:t>
            </a:r>
            <a:r>
              <a:rPr lang="en-US" sz="2200"/>
              <a:t>– Hard to program. </a:t>
            </a:r>
          </a:p>
          <a:p>
            <a:pPr marL="0" indent="0" algn="just">
              <a:buFont typeface="Arial" panose="020B0604020202020204" pitchFamily="34" charset="0"/>
              <a:buNone/>
            </a:pPr>
            <a:r>
              <a:rPr lang="en-US" sz="2200"/>
              <a:t>				          – Inefficient if parallelism is irregular</a:t>
            </a:r>
          </a:p>
          <a:p>
            <a:pPr algn="just"/>
            <a:r>
              <a:rPr lang="en-US"/>
              <a:t>GPUs – </a:t>
            </a:r>
            <a:r>
              <a:rPr lang="en-US" sz="2200"/>
              <a:t>Popular. Unable to efficiently accelerate loops that {are non-parallel, incurs conditionals, have low trip-counts}</a:t>
            </a:r>
          </a:p>
          <a:p>
            <a:pPr marL="0" indent="0" algn="just">
              <a:buFont typeface="Arial" panose="020B0604020202020204" pitchFamily="34" charset="0"/>
              <a:buNone/>
            </a:pPr>
            <a:endParaRPr lang="en-US" sz="2000" dirty="0">
              <a:solidFill>
                <a:srgbClr val="0000FF"/>
              </a:solidFill>
            </a:endParaRPr>
          </a:p>
        </p:txBody>
      </p:sp>
      <p:sp>
        <p:nvSpPr>
          <p:cNvPr id="11" name="Rectangle 10">
            <a:extLst>
              <a:ext uri="{FF2B5EF4-FFF2-40B4-BE49-F238E27FC236}">
                <a16:creationId xmlns:a16="http://schemas.microsoft.com/office/drawing/2014/main" id="{955F0809-7235-4994-AAD2-83240D2EE319}"/>
              </a:ext>
            </a:extLst>
          </p:cNvPr>
          <p:cNvSpPr/>
          <p:nvPr/>
        </p:nvSpPr>
        <p:spPr>
          <a:xfrm>
            <a:off x="477080" y="3658273"/>
            <a:ext cx="6987208" cy="830997"/>
          </a:xfrm>
          <a:prstGeom prst="rect">
            <a:avLst/>
          </a:prstGeom>
        </p:spPr>
        <p:txBody>
          <a:bodyPr wrap="square">
            <a:spAutoFit/>
          </a:bodyPr>
          <a:lstStyle/>
          <a:p>
            <a:pPr algn="just"/>
            <a:r>
              <a:rPr lang="en-US" sz="2400" b="1" dirty="0">
                <a:solidFill>
                  <a:srgbClr val="0000FF"/>
                </a:solidFill>
              </a:rPr>
              <a:t>Need an alternative that can achieve more acceleration with much higher power-efficiency!</a:t>
            </a:r>
          </a:p>
        </p:txBody>
      </p:sp>
    </p:spTree>
    <p:extLst>
      <p:ext uri="{BB962C8B-B14F-4D97-AF65-F5344CB8AC3E}">
        <p14:creationId xmlns:p14="http://schemas.microsoft.com/office/powerpoint/2010/main" val="2082435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4098" y="781050"/>
            <a:ext cx="8547151" cy="3747034"/>
          </a:xfrm>
        </p:spPr>
        <p:txBody>
          <a:bodyPr>
            <a:normAutofit/>
          </a:bodyPr>
          <a:lstStyle/>
          <a:p>
            <a:pPr algn="just"/>
            <a:r>
              <a:rPr lang="en-US" dirty="0"/>
              <a:t>Nested loops and loops with nested conditionals are common and should be efficiently executed on CGRAs.</a:t>
            </a:r>
          </a:p>
          <a:p>
            <a:pPr algn="just"/>
            <a:r>
              <a:rPr lang="en-US" dirty="0"/>
              <a:t>Previous techniques either accelerates loops with simple control flow or imposes high performance overhead.</a:t>
            </a:r>
          </a:p>
          <a:p>
            <a:pPr algn="just"/>
            <a:r>
              <a:rPr lang="en-US" dirty="0"/>
              <a:t>LASER is a hybrid approach; the operations from various paths of the conditionals are fused altogether and the IFU architecture selectively issues right instructions based on branch outcomes.</a:t>
            </a:r>
          </a:p>
          <a:p>
            <a:pPr algn="just"/>
            <a:r>
              <a:rPr lang="en-US" dirty="0"/>
              <a:t>LASER improves performance by 40% over partial predication and reduces total operations to be executed by 43%.</a:t>
            </a:r>
          </a:p>
        </p:txBody>
      </p:sp>
      <p:sp>
        <p:nvSpPr>
          <p:cNvPr id="3" name="Title 2"/>
          <p:cNvSpPr>
            <a:spLocks noGrp="1"/>
          </p:cNvSpPr>
          <p:nvPr>
            <p:ph type="title"/>
          </p:nvPr>
        </p:nvSpPr>
        <p:spPr/>
        <p:txBody>
          <a:bodyPr>
            <a:normAutofit fontScale="90000"/>
          </a:bodyPr>
          <a:lstStyle/>
          <a:p>
            <a:r>
              <a:rPr lang="en-US" dirty="0"/>
              <a:t>Summary</a:t>
            </a:r>
          </a:p>
        </p:txBody>
      </p:sp>
      <p:sp>
        <p:nvSpPr>
          <p:cNvPr id="4" name="Date Placeholder 3"/>
          <p:cNvSpPr>
            <a:spLocks noGrp="1"/>
          </p:cNvSpPr>
          <p:nvPr>
            <p:ph type="dt" sz="half" idx="10"/>
          </p:nvPr>
        </p:nvSpPr>
        <p:spPr/>
        <p:txBody>
          <a:bodyPr/>
          <a:lstStyle/>
          <a:p>
            <a:fld id="{A489228A-220F-4A6E-88DD-0B3F5D437C58}"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20</a:t>
            </a:fld>
            <a:endParaRPr lang="en-US" noProof="1"/>
          </a:p>
        </p:txBody>
      </p:sp>
    </p:spTree>
    <p:extLst>
      <p:ext uri="{BB962C8B-B14F-4D97-AF65-F5344CB8AC3E}">
        <p14:creationId xmlns:p14="http://schemas.microsoft.com/office/powerpoint/2010/main" val="2229943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endParaRPr lang="en-US" sz="4000" dirty="0"/>
          </a:p>
          <a:p>
            <a:pPr marL="0" indent="0" algn="ctr">
              <a:buNone/>
            </a:pPr>
            <a:endParaRPr lang="en-US" sz="4000" dirty="0"/>
          </a:p>
          <a:p>
            <a:pPr marL="0" indent="0" algn="ctr">
              <a:buNone/>
            </a:pPr>
            <a:r>
              <a:rPr lang="en-US" sz="4800" dirty="0"/>
              <a:t>Thank you!</a:t>
            </a:r>
          </a:p>
          <a:p>
            <a:pPr algn="ctr"/>
            <a:endParaRPr lang="en-US" sz="4800" dirty="0"/>
          </a:p>
        </p:txBody>
      </p:sp>
      <p:sp>
        <p:nvSpPr>
          <p:cNvPr id="4" name="Date Placeholder 3"/>
          <p:cNvSpPr>
            <a:spLocks noGrp="1"/>
          </p:cNvSpPr>
          <p:nvPr>
            <p:ph type="dt" sz="half" idx="10"/>
          </p:nvPr>
        </p:nvSpPr>
        <p:spPr/>
        <p:txBody>
          <a:bodyPr/>
          <a:lstStyle/>
          <a:p>
            <a:fld id="{A489228A-220F-4A6E-88DD-0B3F5D437C58}"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21</a:t>
            </a:fld>
            <a:endParaRPr lang="en-US" noProof="1"/>
          </a:p>
        </p:txBody>
      </p:sp>
    </p:spTree>
    <p:extLst>
      <p:ext uri="{BB962C8B-B14F-4D97-AF65-F5344CB8AC3E}">
        <p14:creationId xmlns:p14="http://schemas.microsoft.com/office/powerpoint/2010/main" val="715931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6187" y="807536"/>
            <a:ext cx="4305351" cy="3764464"/>
          </a:xfrm>
        </p:spPr>
        <p:txBody>
          <a:bodyPr>
            <a:normAutofit lnSpcReduction="10000"/>
          </a:bodyPr>
          <a:lstStyle/>
          <a:p>
            <a:pPr algn="just">
              <a:lnSpc>
                <a:spcPct val="100000"/>
              </a:lnSpc>
            </a:pPr>
            <a:r>
              <a:rPr lang="en-US" dirty="0"/>
              <a:t>A PE contains a functional unit, which computes fixed-point logic. Intermediate values are stored in the registers.</a:t>
            </a:r>
          </a:p>
          <a:p>
            <a:pPr algn="just">
              <a:lnSpc>
                <a:spcPct val="100000"/>
              </a:lnSpc>
            </a:pPr>
            <a:r>
              <a:rPr lang="en-US" dirty="0"/>
              <a:t>Predominantly used to accelerate compute-intensive loops in streaming and multi-media applications, e.g., </a:t>
            </a:r>
          </a:p>
          <a:p>
            <a:pPr lvl="1" algn="just">
              <a:lnSpc>
                <a:spcPct val="100000"/>
              </a:lnSpc>
            </a:pPr>
            <a:r>
              <a:rPr lang="en-US" dirty="0"/>
              <a:t>set-top boxes, TVs, projectors, for filtering and decoding etc.</a:t>
            </a:r>
          </a:p>
        </p:txBody>
      </p:sp>
      <p:sp>
        <p:nvSpPr>
          <p:cNvPr id="3" name="Title 2"/>
          <p:cNvSpPr>
            <a:spLocks noGrp="1"/>
          </p:cNvSpPr>
          <p:nvPr>
            <p:ph type="title"/>
          </p:nvPr>
        </p:nvSpPr>
        <p:spPr/>
        <p:txBody>
          <a:bodyPr>
            <a:normAutofit fontScale="90000"/>
          </a:bodyPr>
          <a:lstStyle/>
          <a:p>
            <a:r>
              <a:rPr lang="en-US" dirty="0"/>
              <a:t>Coarse-Grained Reconfigurable Array (CGRA)</a:t>
            </a:r>
          </a:p>
        </p:txBody>
      </p:sp>
      <p:sp>
        <p:nvSpPr>
          <p:cNvPr id="4" name="Date Placeholder 3"/>
          <p:cNvSpPr>
            <a:spLocks noGrp="1"/>
          </p:cNvSpPr>
          <p:nvPr>
            <p:ph type="dt" sz="half" idx="10"/>
          </p:nvPr>
        </p:nvSpPr>
        <p:spPr/>
        <p:txBody>
          <a:bodyPr/>
          <a:lstStyle/>
          <a:p>
            <a:fld id="{BB788BA3-1B46-4127-9487-4DB5F79FB535}"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3</a:t>
            </a:fld>
            <a:endParaRPr lang="en-US" noProof="1"/>
          </a:p>
        </p:txBody>
      </p:sp>
      <p:pic>
        <p:nvPicPr>
          <p:cNvPr id="7" name="Picture 6">
            <a:extLst>
              <a:ext uri="{FF2B5EF4-FFF2-40B4-BE49-F238E27FC236}">
                <a16:creationId xmlns:a16="http://schemas.microsoft.com/office/drawing/2014/main" id="{0623EA91-6ABB-423E-96E2-D954F7D6FCC6}"/>
              </a:ext>
            </a:extLst>
          </p:cNvPr>
          <p:cNvPicPr>
            <a:picLocks noChangeAspect="1"/>
          </p:cNvPicPr>
          <p:nvPr/>
        </p:nvPicPr>
        <p:blipFill>
          <a:blip r:embed="rId2"/>
          <a:stretch>
            <a:fillRect/>
          </a:stretch>
        </p:blipFill>
        <p:spPr>
          <a:xfrm>
            <a:off x="4792275" y="941585"/>
            <a:ext cx="4178732" cy="1816840"/>
          </a:xfrm>
          <a:prstGeom prst="rect">
            <a:avLst/>
          </a:prstGeom>
        </p:spPr>
      </p:pic>
      <p:sp>
        <p:nvSpPr>
          <p:cNvPr id="8" name="TextBox 7">
            <a:extLst>
              <a:ext uri="{FF2B5EF4-FFF2-40B4-BE49-F238E27FC236}">
                <a16:creationId xmlns:a16="http://schemas.microsoft.com/office/drawing/2014/main" id="{0859603E-0E5E-47ED-8E57-9E7BB55B28A8}"/>
              </a:ext>
            </a:extLst>
          </p:cNvPr>
          <p:cNvSpPr txBox="1"/>
          <p:nvPr/>
        </p:nvSpPr>
        <p:spPr>
          <a:xfrm>
            <a:off x="4976709" y="2842348"/>
            <a:ext cx="4031104" cy="369332"/>
          </a:xfrm>
          <a:prstGeom prst="rect">
            <a:avLst/>
          </a:prstGeom>
          <a:noFill/>
        </p:spPr>
        <p:txBody>
          <a:bodyPr wrap="none" rtlCol="0">
            <a:spAutoFit/>
          </a:bodyPr>
          <a:lstStyle/>
          <a:p>
            <a:r>
              <a:rPr lang="en-US" dirty="0">
                <a:solidFill>
                  <a:prstClr val="black"/>
                </a:solidFill>
                <a:ea typeface="Candara" charset="0"/>
                <a:cs typeface="Candara" charset="0"/>
              </a:rPr>
              <a:t>4x4 CGRA with a 2-D mesh interconnect. </a:t>
            </a:r>
          </a:p>
        </p:txBody>
      </p:sp>
    </p:spTree>
    <p:extLst>
      <p:ext uri="{BB962C8B-B14F-4D97-AF65-F5344CB8AC3E}">
        <p14:creationId xmlns:p14="http://schemas.microsoft.com/office/powerpoint/2010/main" val="125472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Mapping Applications on CGRAs</a:t>
            </a:r>
          </a:p>
        </p:txBody>
      </p:sp>
      <p:sp>
        <p:nvSpPr>
          <p:cNvPr id="4" name="Date Placeholder 3"/>
          <p:cNvSpPr>
            <a:spLocks noGrp="1"/>
          </p:cNvSpPr>
          <p:nvPr>
            <p:ph type="dt" sz="half" idx="10"/>
          </p:nvPr>
        </p:nvSpPr>
        <p:spPr/>
        <p:txBody>
          <a:bodyPr/>
          <a:lstStyle/>
          <a:p>
            <a:fld id="{8C310F60-C49A-493F-8D1F-89D39F33FB8C}"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4</a:t>
            </a:fld>
            <a:endParaRPr lang="en-US" noProof="1"/>
          </a:p>
        </p:txBody>
      </p:sp>
      <p:sp>
        <p:nvSpPr>
          <p:cNvPr id="101" name="TextBox 100">
            <a:extLst>
              <a:ext uri="{FF2B5EF4-FFF2-40B4-BE49-F238E27FC236}">
                <a16:creationId xmlns:a16="http://schemas.microsoft.com/office/drawing/2014/main" id="{9AE83604-D06E-452E-9C77-4775C409F316}"/>
              </a:ext>
            </a:extLst>
          </p:cNvPr>
          <p:cNvSpPr txBox="1"/>
          <p:nvPr/>
        </p:nvSpPr>
        <p:spPr>
          <a:xfrm>
            <a:off x="321762" y="3682953"/>
            <a:ext cx="1860925" cy="307777"/>
          </a:xfrm>
          <a:prstGeom prst="rect">
            <a:avLst/>
          </a:prstGeom>
          <a:noFill/>
        </p:spPr>
        <p:txBody>
          <a:bodyPr wrap="square" rtlCol="0">
            <a:spAutoFit/>
          </a:bodyPr>
          <a:lstStyle/>
          <a:p>
            <a:r>
              <a:rPr lang="en-US" sz="1400" dirty="0">
                <a:latin typeface="Calibri" panose="020F0502020204030204" pitchFamily="34" charset="0"/>
              </a:rPr>
              <a:t>1x2 CGRA Architecture</a:t>
            </a:r>
          </a:p>
        </p:txBody>
      </p:sp>
      <p:sp>
        <p:nvSpPr>
          <p:cNvPr id="108" name="TextBox 107">
            <a:extLst>
              <a:ext uri="{FF2B5EF4-FFF2-40B4-BE49-F238E27FC236}">
                <a16:creationId xmlns:a16="http://schemas.microsoft.com/office/drawing/2014/main" id="{9F76A790-287A-4944-B572-E6CCFA1E4A0C}"/>
              </a:ext>
            </a:extLst>
          </p:cNvPr>
          <p:cNvSpPr txBox="1"/>
          <p:nvPr/>
        </p:nvSpPr>
        <p:spPr>
          <a:xfrm>
            <a:off x="6007609" y="828781"/>
            <a:ext cx="184731" cy="300082"/>
          </a:xfrm>
          <a:prstGeom prst="rect">
            <a:avLst/>
          </a:prstGeom>
          <a:noFill/>
        </p:spPr>
        <p:txBody>
          <a:bodyPr wrap="none" rtlCol="0">
            <a:spAutoFit/>
          </a:bodyPr>
          <a:lstStyle/>
          <a:p>
            <a:endParaRPr lang="en-US" sz="1350" dirty="0"/>
          </a:p>
        </p:txBody>
      </p:sp>
      <p:sp>
        <p:nvSpPr>
          <p:cNvPr id="111" name="TextBox 110">
            <a:extLst>
              <a:ext uri="{FF2B5EF4-FFF2-40B4-BE49-F238E27FC236}">
                <a16:creationId xmlns:a16="http://schemas.microsoft.com/office/drawing/2014/main" id="{EEE5A692-2426-4E9A-9551-B9756B6885AC}"/>
              </a:ext>
            </a:extLst>
          </p:cNvPr>
          <p:cNvSpPr txBox="1"/>
          <p:nvPr/>
        </p:nvSpPr>
        <p:spPr>
          <a:xfrm>
            <a:off x="2508352" y="3109357"/>
            <a:ext cx="1969322" cy="307777"/>
          </a:xfrm>
          <a:prstGeom prst="rect">
            <a:avLst/>
          </a:prstGeom>
          <a:noFill/>
        </p:spPr>
        <p:txBody>
          <a:bodyPr wrap="none" rtlCol="0">
            <a:spAutoFit/>
          </a:bodyPr>
          <a:lstStyle/>
          <a:p>
            <a:r>
              <a:rPr lang="en-US" sz="1400" dirty="0">
                <a:latin typeface="Calibri" panose="020F0502020204030204" pitchFamily="34" charset="0"/>
              </a:rPr>
              <a:t>Data Dependency Graph</a:t>
            </a:r>
          </a:p>
        </p:txBody>
      </p:sp>
      <p:sp>
        <p:nvSpPr>
          <p:cNvPr id="112" name="TextBox 111">
            <a:extLst>
              <a:ext uri="{FF2B5EF4-FFF2-40B4-BE49-F238E27FC236}">
                <a16:creationId xmlns:a16="http://schemas.microsoft.com/office/drawing/2014/main" id="{1DA83CD9-7B49-498A-A97B-B7DADA78F0E8}"/>
              </a:ext>
            </a:extLst>
          </p:cNvPr>
          <p:cNvSpPr txBox="1"/>
          <p:nvPr/>
        </p:nvSpPr>
        <p:spPr>
          <a:xfrm>
            <a:off x="396816" y="699685"/>
            <a:ext cx="1865708" cy="1477328"/>
          </a:xfrm>
          <a:prstGeom prst="rect">
            <a:avLst/>
          </a:prstGeom>
          <a:noFill/>
        </p:spPr>
        <p:txBody>
          <a:bodyPr wrap="square" rtlCol="0">
            <a:spAutoFit/>
          </a:bodyPr>
          <a:lstStyle/>
          <a:p>
            <a:endParaRPr lang="en-US" sz="6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for(</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=0;i&lt;100;i++)</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 = b - 4;</a:t>
            </a:r>
          </a:p>
          <a:p>
            <a:r>
              <a:rPr lang="en-US" sz="1200" dirty="0">
                <a:latin typeface="Courier New" panose="02070309020205020404" pitchFamily="49" charset="0"/>
                <a:cs typeface="Courier New" panose="02070309020205020404" pitchFamily="49" charset="0"/>
              </a:rPr>
              <a:t>  b = a * 2;</a:t>
            </a:r>
          </a:p>
          <a:p>
            <a:r>
              <a:rPr lang="en-US" sz="1200" dirty="0">
                <a:latin typeface="Courier New" panose="02070309020205020404" pitchFamily="49" charset="0"/>
                <a:cs typeface="Courier New" panose="02070309020205020404" pitchFamily="49" charset="0"/>
              </a:rPr>
              <a:t>  c = b * d;</a:t>
            </a:r>
          </a:p>
          <a:p>
            <a:r>
              <a:rPr lang="en-US" sz="1200" dirty="0">
                <a:latin typeface="Courier New" panose="02070309020205020404" pitchFamily="49" charset="0"/>
                <a:cs typeface="Courier New" panose="02070309020205020404" pitchFamily="49" charset="0"/>
              </a:rPr>
              <a:t>  d = c - a; </a:t>
            </a:r>
          </a:p>
          <a:p>
            <a:r>
              <a:rPr lang="en-US" sz="1200" dirty="0">
                <a:latin typeface="Courier New" panose="02070309020205020404" pitchFamily="49" charset="0"/>
                <a:cs typeface="Courier New" panose="02070309020205020404" pitchFamily="49" charset="0"/>
              </a:rPr>
              <a:t>}</a:t>
            </a:r>
          </a:p>
        </p:txBody>
      </p:sp>
      <p:sp>
        <p:nvSpPr>
          <p:cNvPr id="113" name="TextBox 112">
            <a:extLst>
              <a:ext uri="{FF2B5EF4-FFF2-40B4-BE49-F238E27FC236}">
                <a16:creationId xmlns:a16="http://schemas.microsoft.com/office/drawing/2014/main" id="{9CFC2E93-7F99-408A-9FCE-ED2FA06FCD91}"/>
              </a:ext>
            </a:extLst>
          </p:cNvPr>
          <p:cNvSpPr txBox="1"/>
          <p:nvPr/>
        </p:nvSpPr>
        <p:spPr>
          <a:xfrm>
            <a:off x="587889" y="2064429"/>
            <a:ext cx="1120820" cy="307777"/>
          </a:xfrm>
          <a:prstGeom prst="rect">
            <a:avLst/>
          </a:prstGeom>
          <a:noFill/>
        </p:spPr>
        <p:txBody>
          <a:bodyPr wrap="none" rtlCol="0">
            <a:spAutoFit/>
          </a:bodyPr>
          <a:lstStyle/>
          <a:p>
            <a:pPr algn="ctr"/>
            <a:r>
              <a:rPr lang="en-US" sz="1400" dirty="0">
                <a:latin typeface="Calibri" panose="020F0502020204030204" pitchFamily="34" charset="0"/>
              </a:rPr>
              <a:t>Sample Loop</a:t>
            </a:r>
          </a:p>
        </p:txBody>
      </p:sp>
      <p:sp>
        <p:nvSpPr>
          <p:cNvPr id="114" name="Right Arrow 9">
            <a:extLst>
              <a:ext uri="{FF2B5EF4-FFF2-40B4-BE49-F238E27FC236}">
                <a16:creationId xmlns:a16="http://schemas.microsoft.com/office/drawing/2014/main" id="{443471C6-7BAF-4227-BDC6-E3FAA5F3AC1A}"/>
              </a:ext>
            </a:extLst>
          </p:cNvPr>
          <p:cNvSpPr/>
          <p:nvPr/>
        </p:nvSpPr>
        <p:spPr>
          <a:xfrm>
            <a:off x="1927979" y="1285879"/>
            <a:ext cx="1042316" cy="376621"/>
          </a:xfrm>
          <a:prstGeom prst="rightArrow">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Rectangle 1">
            <a:extLst>
              <a:ext uri="{FF2B5EF4-FFF2-40B4-BE49-F238E27FC236}">
                <a16:creationId xmlns:a16="http://schemas.microsoft.com/office/drawing/2014/main" id="{9526C663-3D41-4924-B670-B57274F26023}"/>
              </a:ext>
            </a:extLst>
          </p:cNvPr>
          <p:cNvSpPr/>
          <p:nvPr/>
        </p:nvSpPr>
        <p:spPr>
          <a:xfrm>
            <a:off x="587889" y="1199610"/>
            <a:ext cx="1095488" cy="730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3F3FF577-0EFD-4B36-B893-DB2675E4AABB}"/>
              </a:ext>
            </a:extLst>
          </p:cNvPr>
          <p:cNvGrpSpPr/>
          <p:nvPr/>
        </p:nvGrpSpPr>
        <p:grpSpPr>
          <a:xfrm>
            <a:off x="200274" y="1160191"/>
            <a:ext cx="326739" cy="832515"/>
            <a:chOff x="754278" y="1454714"/>
            <a:chExt cx="326739" cy="832515"/>
          </a:xfrm>
        </p:grpSpPr>
        <p:grpSp>
          <p:nvGrpSpPr>
            <p:cNvPr id="115" name="Group 114">
              <a:extLst>
                <a:ext uri="{FF2B5EF4-FFF2-40B4-BE49-F238E27FC236}">
                  <a16:creationId xmlns:a16="http://schemas.microsoft.com/office/drawing/2014/main" id="{CA8DF5B9-E6A3-41D7-9700-FD2DB7D4FDDD}"/>
                </a:ext>
              </a:extLst>
            </p:cNvPr>
            <p:cNvGrpSpPr/>
            <p:nvPr/>
          </p:nvGrpSpPr>
          <p:grpSpPr>
            <a:xfrm>
              <a:off x="754278" y="1454714"/>
              <a:ext cx="320523" cy="646263"/>
              <a:chOff x="141472" y="976474"/>
              <a:chExt cx="320523" cy="646263"/>
            </a:xfrm>
          </p:grpSpPr>
          <p:sp>
            <p:nvSpPr>
              <p:cNvPr id="116" name="TextBox 115">
                <a:extLst>
                  <a:ext uri="{FF2B5EF4-FFF2-40B4-BE49-F238E27FC236}">
                    <a16:creationId xmlns:a16="http://schemas.microsoft.com/office/drawing/2014/main" id="{68DA47E6-1542-4435-85C0-0AF6A332E3D9}"/>
                  </a:ext>
                </a:extLst>
              </p:cNvPr>
              <p:cNvSpPr txBox="1"/>
              <p:nvPr/>
            </p:nvSpPr>
            <p:spPr>
              <a:xfrm>
                <a:off x="144279" y="976474"/>
                <a:ext cx="317716" cy="276999"/>
              </a:xfrm>
              <a:prstGeom prst="rect">
                <a:avLst/>
              </a:prstGeom>
              <a:noFill/>
            </p:spPr>
            <p:txBody>
              <a:bodyPr wrap="none" rtlCol="0">
                <a:spAutoFit/>
              </a:bodyPr>
              <a:lstStyle/>
              <a:p>
                <a:r>
                  <a:rPr lang="en-US" sz="1200" b="1" dirty="0">
                    <a:solidFill>
                      <a:srgbClr val="FF0000"/>
                    </a:solidFill>
                    <a:latin typeface="Candara" panose="020E0502030303020204" pitchFamily="34" charset="0"/>
                  </a:rPr>
                  <a:t>A:</a:t>
                </a:r>
              </a:p>
            </p:txBody>
          </p:sp>
          <p:sp>
            <p:nvSpPr>
              <p:cNvPr id="117" name="TextBox 116">
                <a:extLst>
                  <a:ext uri="{FF2B5EF4-FFF2-40B4-BE49-F238E27FC236}">
                    <a16:creationId xmlns:a16="http://schemas.microsoft.com/office/drawing/2014/main" id="{F99B9021-6D20-483B-86E7-C1DBC5121285}"/>
                  </a:ext>
                </a:extLst>
              </p:cNvPr>
              <p:cNvSpPr txBox="1"/>
              <p:nvPr/>
            </p:nvSpPr>
            <p:spPr>
              <a:xfrm>
                <a:off x="144279" y="1161106"/>
                <a:ext cx="312906" cy="276999"/>
              </a:xfrm>
              <a:prstGeom prst="rect">
                <a:avLst/>
              </a:prstGeom>
              <a:noFill/>
            </p:spPr>
            <p:txBody>
              <a:bodyPr wrap="none" rtlCol="0">
                <a:spAutoFit/>
              </a:bodyPr>
              <a:lstStyle/>
              <a:p>
                <a:r>
                  <a:rPr lang="en-US" sz="1200" b="1" dirty="0">
                    <a:solidFill>
                      <a:srgbClr val="FF0000"/>
                    </a:solidFill>
                    <a:latin typeface="Candara" panose="020E0502030303020204" pitchFamily="34" charset="0"/>
                  </a:rPr>
                  <a:t>B:</a:t>
                </a:r>
              </a:p>
            </p:txBody>
          </p:sp>
          <p:sp>
            <p:nvSpPr>
              <p:cNvPr id="118" name="TextBox 117">
                <a:extLst>
                  <a:ext uri="{FF2B5EF4-FFF2-40B4-BE49-F238E27FC236}">
                    <a16:creationId xmlns:a16="http://schemas.microsoft.com/office/drawing/2014/main" id="{821B3B35-B09A-4FD1-BD3A-524DAE132C08}"/>
                  </a:ext>
                </a:extLst>
              </p:cNvPr>
              <p:cNvSpPr txBox="1"/>
              <p:nvPr/>
            </p:nvSpPr>
            <p:spPr>
              <a:xfrm>
                <a:off x="141472" y="1345738"/>
                <a:ext cx="308098" cy="276999"/>
              </a:xfrm>
              <a:prstGeom prst="rect">
                <a:avLst/>
              </a:prstGeom>
              <a:noFill/>
            </p:spPr>
            <p:txBody>
              <a:bodyPr wrap="none" rtlCol="0">
                <a:spAutoFit/>
              </a:bodyPr>
              <a:lstStyle/>
              <a:p>
                <a:r>
                  <a:rPr lang="en-US" sz="1200" b="1" dirty="0">
                    <a:solidFill>
                      <a:srgbClr val="FF0000"/>
                    </a:solidFill>
                    <a:latin typeface="Candara" panose="020E0502030303020204" pitchFamily="34" charset="0"/>
                  </a:rPr>
                  <a:t>C:</a:t>
                </a:r>
              </a:p>
            </p:txBody>
          </p:sp>
        </p:grpSp>
        <p:sp>
          <p:nvSpPr>
            <p:cNvPr id="119" name="TextBox 118">
              <a:extLst>
                <a:ext uri="{FF2B5EF4-FFF2-40B4-BE49-F238E27FC236}">
                  <a16:creationId xmlns:a16="http://schemas.microsoft.com/office/drawing/2014/main" id="{42822F84-B2CF-431A-A314-53EFD34A0728}"/>
                </a:ext>
              </a:extLst>
            </p:cNvPr>
            <p:cNvSpPr txBox="1"/>
            <p:nvPr/>
          </p:nvSpPr>
          <p:spPr>
            <a:xfrm>
              <a:off x="758493" y="2010230"/>
              <a:ext cx="322524" cy="276999"/>
            </a:xfrm>
            <a:prstGeom prst="rect">
              <a:avLst/>
            </a:prstGeom>
            <a:noFill/>
          </p:spPr>
          <p:txBody>
            <a:bodyPr wrap="none" rtlCol="0">
              <a:spAutoFit/>
            </a:bodyPr>
            <a:lstStyle/>
            <a:p>
              <a:r>
                <a:rPr lang="en-US" sz="1200" b="1" dirty="0">
                  <a:solidFill>
                    <a:srgbClr val="FF0000"/>
                  </a:solidFill>
                  <a:latin typeface="Candara" panose="020E0502030303020204" pitchFamily="34" charset="0"/>
                </a:rPr>
                <a:t>D:</a:t>
              </a:r>
            </a:p>
          </p:txBody>
        </p:sp>
      </p:grpSp>
      <p:grpSp>
        <p:nvGrpSpPr>
          <p:cNvPr id="132" name="Group 131">
            <a:extLst>
              <a:ext uri="{FF2B5EF4-FFF2-40B4-BE49-F238E27FC236}">
                <a16:creationId xmlns:a16="http://schemas.microsoft.com/office/drawing/2014/main" id="{CD9649A4-BCCB-4505-AB66-BB14C75861DD}"/>
              </a:ext>
            </a:extLst>
          </p:cNvPr>
          <p:cNvGrpSpPr/>
          <p:nvPr/>
        </p:nvGrpSpPr>
        <p:grpSpPr>
          <a:xfrm>
            <a:off x="3122972" y="825990"/>
            <a:ext cx="966871" cy="2212561"/>
            <a:chOff x="4431165" y="1071733"/>
            <a:chExt cx="1122879" cy="2495840"/>
          </a:xfrm>
        </p:grpSpPr>
        <p:cxnSp>
          <p:nvCxnSpPr>
            <p:cNvPr id="121" name="Straight Arrow Connector 120">
              <a:extLst>
                <a:ext uri="{FF2B5EF4-FFF2-40B4-BE49-F238E27FC236}">
                  <a16:creationId xmlns:a16="http://schemas.microsoft.com/office/drawing/2014/main" id="{D6E1E862-7DED-40F8-B409-BA62D1781E63}"/>
                </a:ext>
              </a:extLst>
            </p:cNvPr>
            <p:cNvCxnSpPr>
              <a:endCxn id="123" idx="0"/>
            </p:cNvCxnSpPr>
            <p:nvPr/>
          </p:nvCxnSpPr>
          <p:spPr>
            <a:xfrm>
              <a:off x="4871223" y="2157489"/>
              <a:ext cx="0" cy="188677"/>
            </a:xfrm>
            <a:prstGeom prst="straightConnector1">
              <a:avLst/>
            </a:prstGeom>
            <a:solidFill>
              <a:srgbClr val="263C82"/>
            </a:solidFill>
            <a:ln w="28575" cap="flat" cmpd="sng" algn="ctr">
              <a:solidFill>
                <a:sysClr val="windowText" lastClr="000000"/>
              </a:solidFill>
              <a:prstDash val="solid"/>
              <a:tailEnd type="arrow"/>
            </a:ln>
            <a:effectLst/>
          </p:spPr>
        </p:cxnSp>
        <p:sp>
          <p:nvSpPr>
            <p:cNvPr id="122" name="Oval 121">
              <a:extLst>
                <a:ext uri="{FF2B5EF4-FFF2-40B4-BE49-F238E27FC236}">
                  <a16:creationId xmlns:a16="http://schemas.microsoft.com/office/drawing/2014/main" id="{B2F9E662-ACCF-41F1-A693-692E86E5656C}"/>
                </a:ext>
              </a:extLst>
            </p:cNvPr>
            <p:cNvSpPr/>
            <p:nvPr/>
          </p:nvSpPr>
          <p:spPr>
            <a:xfrm>
              <a:off x="4632312" y="1728281"/>
              <a:ext cx="457200" cy="429208"/>
            </a:xfrm>
            <a:prstGeom prst="ellipse">
              <a:avLst/>
            </a:prstGeom>
            <a:solidFill>
              <a:sysClr val="window" lastClr="FFFFFF"/>
            </a:solidFill>
            <a:ln w="28575" cap="flat" cmpd="sng" algn="ctr">
              <a:solidFill>
                <a:sysClr val="windowText" lastClr="000000"/>
              </a:solidFill>
              <a:prstDash val="solid"/>
            </a:ln>
            <a:effectLst>
              <a:reflection endPos="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B</a:t>
              </a:r>
            </a:p>
          </p:txBody>
        </p:sp>
        <p:sp>
          <p:nvSpPr>
            <p:cNvPr id="123" name="Oval 122">
              <a:extLst>
                <a:ext uri="{FF2B5EF4-FFF2-40B4-BE49-F238E27FC236}">
                  <a16:creationId xmlns:a16="http://schemas.microsoft.com/office/drawing/2014/main" id="{46ECB5FB-FD05-4048-A7BE-1C32F5AF47ED}"/>
                </a:ext>
              </a:extLst>
            </p:cNvPr>
            <p:cNvSpPr/>
            <p:nvPr/>
          </p:nvSpPr>
          <p:spPr>
            <a:xfrm>
              <a:off x="4642623" y="2346166"/>
              <a:ext cx="457200" cy="429208"/>
            </a:xfrm>
            <a:prstGeom prst="ellipse">
              <a:avLst/>
            </a:prstGeom>
            <a:solidFill>
              <a:sysClr val="window" lastClr="FFFFFF"/>
            </a:solidFill>
            <a:ln w="28575" cap="flat" cmpd="sng" algn="ctr">
              <a:solidFill>
                <a:sysClr val="windowText" lastClr="000000"/>
              </a:solidFill>
              <a:prstDash val="solid"/>
            </a:ln>
            <a:effectLst>
              <a:reflection endPos="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C</a:t>
              </a:r>
            </a:p>
          </p:txBody>
        </p:sp>
        <p:sp>
          <p:nvSpPr>
            <p:cNvPr id="124" name="TextBox 123">
              <a:extLst>
                <a:ext uri="{FF2B5EF4-FFF2-40B4-BE49-F238E27FC236}">
                  <a16:creationId xmlns:a16="http://schemas.microsoft.com/office/drawing/2014/main" id="{8152F205-646B-47AA-9DD0-D63C9EF35984}"/>
                </a:ext>
              </a:extLst>
            </p:cNvPr>
            <p:cNvSpPr txBox="1"/>
            <p:nvPr/>
          </p:nvSpPr>
          <p:spPr>
            <a:xfrm>
              <a:off x="5168783" y="1333372"/>
              <a:ext cx="320578" cy="347182"/>
            </a:xfrm>
            <a:prstGeom prst="rect">
              <a:avLst/>
            </a:prstGeom>
            <a:noFill/>
          </p:spPr>
          <p:txBody>
            <a:bodyPr wrap="none" rtlCol="0">
              <a:spAutoFit/>
            </a:bodyPr>
            <a:lstStyle/>
            <a:p>
              <a:r>
                <a:rPr lang="en-US" sz="1400" b="1" dirty="0">
                  <a:solidFill>
                    <a:srgbClr val="FF0000"/>
                  </a:solidFill>
                  <a:latin typeface="Calibri"/>
                </a:rPr>
                <a:t>1</a:t>
              </a:r>
            </a:p>
          </p:txBody>
        </p:sp>
        <p:sp>
          <p:nvSpPr>
            <p:cNvPr id="125" name="Oval 124">
              <a:extLst>
                <a:ext uri="{FF2B5EF4-FFF2-40B4-BE49-F238E27FC236}">
                  <a16:creationId xmlns:a16="http://schemas.microsoft.com/office/drawing/2014/main" id="{7BA4F511-3C45-4085-9A5E-AFA380CA6947}"/>
                </a:ext>
              </a:extLst>
            </p:cNvPr>
            <p:cNvSpPr/>
            <p:nvPr/>
          </p:nvSpPr>
          <p:spPr>
            <a:xfrm>
              <a:off x="4638210" y="1071733"/>
              <a:ext cx="449493" cy="429208"/>
            </a:xfrm>
            <a:prstGeom prst="ellipse">
              <a:avLst/>
            </a:prstGeom>
            <a:solidFill>
              <a:sysClr val="window" lastClr="FFFFFF"/>
            </a:solidFill>
            <a:ln w="28575" cap="flat" cmpd="sng" algn="ctr">
              <a:solidFill>
                <a:sysClr val="windowText" lastClr="000000"/>
              </a:solidFill>
              <a:prstDash val="solid"/>
            </a:ln>
            <a:effectLst>
              <a:reflection endPos="0" dir="5400000" sy="-100000" algn="bl" rotWithShape="0"/>
            </a:effectLst>
          </p:spPr>
          <p:txBody>
            <a:bodyPr rtlCol="0" anchor="ctr"/>
            <a:lstStyle/>
            <a:p>
              <a:pPr algn="ctr"/>
              <a:r>
                <a:rPr lang="en-US" sz="2400" kern="0" dirty="0">
                  <a:solidFill>
                    <a:prstClr val="black"/>
                  </a:solidFill>
                  <a:latin typeface="Calibri"/>
                </a:rPr>
                <a:t>A</a:t>
              </a:r>
            </a:p>
          </p:txBody>
        </p:sp>
        <p:cxnSp>
          <p:nvCxnSpPr>
            <p:cNvPr id="126" name="Straight Arrow Connector 125">
              <a:extLst>
                <a:ext uri="{FF2B5EF4-FFF2-40B4-BE49-F238E27FC236}">
                  <a16:creationId xmlns:a16="http://schemas.microsoft.com/office/drawing/2014/main" id="{E5319346-07B5-49D1-9364-143B5CBA97D4}"/>
                </a:ext>
              </a:extLst>
            </p:cNvPr>
            <p:cNvCxnSpPr>
              <a:stCxn id="125" idx="4"/>
              <a:endCxn id="122" idx="0"/>
            </p:cNvCxnSpPr>
            <p:nvPr/>
          </p:nvCxnSpPr>
          <p:spPr>
            <a:xfrm flipH="1">
              <a:off x="4860912" y="1500941"/>
              <a:ext cx="2045" cy="227340"/>
            </a:xfrm>
            <a:prstGeom prst="straightConnector1">
              <a:avLst/>
            </a:prstGeom>
            <a:solidFill>
              <a:srgbClr val="263C82"/>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Freeform 113">
              <a:extLst>
                <a:ext uri="{FF2B5EF4-FFF2-40B4-BE49-F238E27FC236}">
                  <a16:creationId xmlns:a16="http://schemas.microsoft.com/office/drawing/2014/main" id="{1C241CC3-7967-4D25-A768-B95472D31CF6}"/>
                </a:ext>
              </a:extLst>
            </p:cNvPr>
            <p:cNvSpPr/>
            <p:nvPr/>
          </p:nvSpPr>
          <p:spPr>
            <a:xfrm flipH="1">
              <a:off x="5085659" y="1254688"/>
              <a:ext cx="147807" cy="719847"/>
            </a:xfrm>
            <a:custGeom>
              <a:avLst/>
              <a:gdLst>
                <a:gd name="connsiteX0" fmla="*/ 194630 w 214085"/>
                <a:gd name="connsiteY0" fmla="*/ 0 h 719847"/>
                <a:gd name="connsiteX1" fmla="*/ 77 w 214085"/>
                <a:gd name="connsiteY1" fmla="*/ 515566 h 719847"/>
                <a:gd name="connsiteX2" fmla="*/ 214085 w 214085"/>
                <a:gd name="connsiteY2" fmla="*/ 719847 h 719847"/>
              </a:gdLst>
              <a:ahLst/>
              <a:cxnLst>
                <a:cxn ang="0">
                  <a:pos x="connsiteX0" y="connsiteY0"/>
                </a:cxn>
                <a:cxn ang="0">
                  <a:pos x="connsiteX1" y="connsiteY1"/>
                </a:cxn>
                <a:cxn ang="0">
                  <a:pos x="connsiteX2" y="connsiteY2"/>
                </a:cxn>
              </a:cxnLst>
              <a:rect l="l" t="t" r="r" b="b"/>
              <a:pathLst>
                <a:path w="214085" h="719847">
                  <a:moveTo>
                    <a:pt x="194630" y="0"/>
                  </a:moveTo>
                  <a:cubicBezTo>
                    <a:pt x="95732" y="197796"/>
                    <a:pt x="-3165" y="395592"/>
                    <a:pt x="77" y="515566"/>
                  </a:cubicBezTo>
                  <a:cubicBezTo>
                    <a:pt x="3319" y="635540"/>
                    <a:pt x="108702" y="677693"/>
                    <a:pt x="214085" y="719847"/>
                  </a:cubicBezTo>
                </a:path>
              </a:pathLst>
            </a:custGeom>
            <a:noFill/>
            <a:ln w="28575">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51E15CA9-ACF4-492F-B663-B1F8634F766F}"/>
                </a:ext>
              </a:extLst>
            </p:cNvPr>
            <p:cNvCxnSpPr/>
            <p:nvPr/>
          </p:nvCxnSpPr>
          <p:spPr>
            <a:xfrm>
              <a:off x="4871223" y="2775374"/>
              <a:ext cx="0" cy="188677"/>
            </a:xfrm>
            <a:prstGeom prst="straightConnector1">
              <a:avLst/>
            </a:prstGeom>
            <a:solidFill>
              <a:srgbClr val="263C82"/>
            </a:solidFill>
            <a:ln w="28575" cap="flat" cmpd="sng" algn="ctr">
              <a:solidFill>
                <a:sysClr val="windowText" lastClr="000000"/>
              </a:solidFill>
              <a:prstDash val="solid"/>
              <a:tailEnd type="arrow"/>
            </a:ln>
            <a:effectLst/>
          </p:spPr>
        </p:cxnSp>
        <p:sp>
          <p:nvSpPr>
            <p:cNvPr id="129" name="Oval 128">
              <a:extLst>
                <a:ext uri="{FF2B5EF4-FFF2-40B4-BE49-F238E27FC236}">
                  <a16:creationId xmlns:a16="http://schemas.microsoft.com/office/drawing/2014/main" id="{4A30B265-CD14-4AB4-8317-8C24F4D7F247}"/>
                </a:ext>
              </a:extLst>
            </p:cNvPr>
            <p:cNvSpPr/>
            <p:nvPr/>
          </p:nvSpPr>
          <p:spPr>
            <a:xfrm>
              <a:off x="4642623" y="2946474"/>
              <a:ext cx="457200" cy="429208"/>
            </a:xfrm>
            <a:prstGeom prst="ellipse">
              <a:avLst/>
            </a:prstGeom>
            <a:solidFill>
              <a:sysClr val="window" lastClr="FFFFFF"/>
            </a:solidFill>
            <a:ln w="28575" cap="flat" cmpd="sng" algn="ctr">
              <a:solidFill>
                <a:sysClr val="windowText" lastClr="000000"/>
              </a:solidFill>
              <a:prstDash val="solid"/>
            </a:ln>
            <a:effectLst>
              <a:reflection endPos="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D</a:t>
              </a:r>
            </a:p>
          </p:txBody>
        </p:sp>
        <p:sp>
          <p:nvSpPr>
            <p:cNvPr id="7" name="Freeform: Shape 6">
              <a:extLst>
                <a:ext uri="{FF2B5EF4-FFF2-40B4-BE49-F238E27FC236}">
                  <a16:creationId xmlns:a16="http://schemas.microsoft.com/office/drawing/2014/main" id="{2583404C-9703-4E9B-BC2C-C8F931750F10}"/>
                </a:ext>
              </a:extLst>
            </p:cNvPr>
            <p:cNvSpPr/>
            <p:nvPr/>
          </p:nvSpPr>
          <p:spPr>
            <a:xfrm>
              <a:off x="4886542" y="2245953"/>
              <a:ext cx="380537" cy="1321620"/>
            </a:xfrm>
            <a:custGeom>
              <a:avLst/>
              <a:gdLst>
                <a:gd name="connsiteX0" fmla="*/ 0 w 380537"/>
                <a:gd name="connsiteY0" fmla="*/ 1195584 h 1414455"/>
                <a:gd name="connsiteX1" fmla="*/ 240280 w 380537"/>
                <a:gd name="connsiteY1" fmla="*/ 1349096 h 1414455"/>
                <a:gd name="connsiteX2" fmla="*/ 380444 w 380537"/>
                <a:gd name="connsiteY2" fmla="*/ 254486 h 1414455"/>
                <a:gd name="connsiteX3" fmla="*/ 260304 w 380537"/>
                <a:gd name="connsiteY3" fmla="*/ 857 h 1414455"/>
                <a:gd name="connsiteX4" fmla="*/ 160187 w 380537"/>
                <a:gd name="connsiteY4" fmla="*/ 187742 h 1414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37" h="1414455">
                  <a:moveTo>
                    <a:pt x="0" y="1195584"/>
                  </a:moveTo>
                  <a:cubicBezTo>
                    <a:pt x="88436" y="1350765"/>
                    <a:pt x="176873" y="1505946"/>
                    <a:pt x="240280" y="1349096"/>
                  </a:cubicBezTo>
                  <a:cubicBezTo>
                    <a:pt x="303687" y="1192246"/>
                    <a:pt x="377107" y="479192"/>
                    <a:pt x="380444" y="254486"/>
                  </a:cubicBezTo>
                  <a:cubicBezTo>
                    <a:pt x="383781" y="29780"/>
                    <a:pt x="297014" y="11981"/>
                    <a:pt x="260304" y="857"/>
                  </a:cubicBezTo>
                  <a:cubicBezTo>
                    <a:pt x="223594" y="-10267"/>
                    <a:pt x="191890" y="88737"/>
                    <a:pt x="160187" y="187742"/>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0A72DA61-A21C-4F53-B99E-69A3818A60A3}"/>
                </a:ext>
              </a:extLst>
            </p:cNvPr>
            <p:cNvSpPr txBox="1"/>
            <p:nvPr/>
          </p:nvSpPr>
          <p:spPr>
            <a:xfrm>
              <a:off x="5233466" y="2601782"/>
              <a:ext cx="320578" cy="347182"/>
            </a:xfrm>
            <a:prstGeom prst="rect">
              <a:avLst/>
            </a:prstGeom>
            <a:noFill/>
          </p:spPr>
          <p:txBody>
            <a:bodyPr wrap="none" rtlCol="0">
              <a:spAutoFit/>
            </a:bodyPr>
            <a:lstStyle/>
            <a:p>
              <a:r>
                <a:rPr lang="en-US" sz="1400" b="1" dirty="0">
                  <a:solidFill>
                    <a:srgbClr val="FF0000"/>
                  </a:solidFill>
                  <a:latin typeface="Calibri"/>
                </a:rPr>
                <a:t>1</a:t>
              </a:r>
            </a:p>
          </p:txBody>
        </p:sp>
        <p:sp>
          <p:nvSpPr>
            <p:cNvPr id="8" name="Freeform: Shape 7">
              <a:extLst>
                <a:ext uri="{FF2B5EF4-FFF2-40B4-BE49-F238E27FC236}">
                  <a16:creationId xmlns:a16="http://schemas.microsoft.com/office/drawing/2014/main" id="{5898A66D-9F21-4A55-B5E7-99713FE5F382}"/>
                </a:ext>
              </a:extLst>
            </p:cNvPr>
            <p:cNvSpPr/>
            <p:nvPr/>
          </p:nvSpPr>
          <p:spPr>
            <a:xfrm>
              <a:off x="4431165" y="1455031"/>
              <a:ext cx="314371" cy="1581845"/>
            </a:xfrm>
            <a:custGeom>
              <a:avLst/>
              <a:gdLst>
                <a:gd name="connsiteX0" fmla="*/ 314371 w 314371"/>
                <a:gd name="connsiteY0" fmla="*/ 0 h 1581845"/>
                <a:gd name="connsiteX1" fmla="*/ 671 w 314371"/>
                <a:gd name="connsiteY1" fmla="*/ 527281 h 1581845"/>
                <a:gd name="connsiteX2" fmla="*/ 247626 w 314371"/>
                <a:gd name="connsiteY2" fmla="*/ 1581845 h 1581845"/>
              </a:gdLst>
              <a:ahLst/>
              <a:cxnLst>
                <a:cxn ang="0">
                  <a:pos x="connsiteX0" y="connsiteY0"/>
                </a:cxn>
                <a:cxn ang="0">
                  <a:pos x="connsiteX1" y="connsiteY1"/>
                </a:cxn>
                <a:cxn ang="0">
                  <a:pos x="connsiteX2" y="connsiteY2"/>
                </a:cxn>
              </a:cxnLst>
              <a:rect l="l" t="t" r="r" b="b"/>
              <a:pathLst>
                <a:path w="314371" h="1581845">
                  <a:moveTo>
                    <a:pt x="314371" y="0"/>
                  </a:moveTo>
                  <a:cubicBezTo>
                    <a:pt x="163083" y="131820"/>
                    <a:pt x="11795" y="263640"/>
                    <a:pt x="671" y="527281"/>
                  </a:cubicBezTo>
                  <a:cubicBezTo>
                    <a:pt x="-10453" y="790922"/>
                    <a:pt x="118586" y="1186383"/>
                    <a:pt x="247626" y="1581845"/>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Content Placeholder 7">
            <a:extLst>
              <a:ext uri="{FF2B5EF4-FFF2-40B4-BE49-F238E27FC236}">
                <a16:creationId xmlns:a16="http://schemas.microsoft.com/office/drawing/2014/main" id="{B94AAB59-30BD-4421-91E6-D3AB94B88841}"/>
              </a:ext>
            </a:extLst>
          </p:cNvPr>
          <p:cNvSpPr>
            <a:spLocks noGrp="1"/>
          </p:cNvSpPr>
          <p:nvPr>
            <p:ph idx="1"/>
          </p:nvPr>
        </p:nvSpPr>
        <p:spPr>
          <a:xfrm>
            <a:off x="4428371" y="862267"/>
            <a:ext cx="4377557" cy="3806733"/>
          </a:xfrm>
        </p:spPr>
        <p:txBody>
          <a:bodyPr/>
          <a:lstStyle/>
          <a:p>
            <a:pPr algn="just"/>
            <a:r>
              <a:rPr lang="en-US" dirty="0"/>
              <a:t>Compute-Intensive loops can be extracted from application.</a:t>
            </a:r>
          </a:p>
          <a:p>
            <a:pPr algn="just"/>
            <a:r>
              <a:rPr lang="en-US" dirty="0"/>
              <a:t>CGRA compiler generates data dependency graph (DDG); each node represents operation being computed and the edges represent dependencies among the operations.</a:t>
            </a:r>
          </a:p>
        </p:txBody>
      </p:sp>
      <p:grpSp>
        <p:nvGrpSpPr>
          <p:cNvPr id="134" name="Group 133">
            <a:extLst>
              <a:ext uri="{FF2B5EF4-FFF2-40B4-BE49-F238E27FC236}">
                <a16:creationId xmlns:a16="http://schemas.microsoft.com/office/drawing/2014/main" id="{CD71C499-F201-4BC4-ACAC-2D5FFD10CC41}"/>
              </a:ext>
            </a:extLst>
          </p:cNvPr>
          <p:cNvGrpSpPr/>
          <p:nvPr/>
        </p:nvGrpSpPr>
        <p:grpSpPr>
          <a:xfrm>
            <a:off x="635402" y="3228357"/>
            <a:ext cx="1233643" cy="419707"/>
            <a:chOff x="2125952" y="1589662"/>
            <a:chExt cx="2482753" cy="869297"/>
          </a:xfrm>
        </p:grpSpPr>
        <p:grpSp>
          <p:nvGrpSpPr>
            <p:cNvPr id="135" name="Group 134">
              <a:extLst>
                <a:ext uri="{FF2B5EF4-FFF2-40B4-BE49-F238E27FC236}">
                  <a16:creationId xmlns:a16="http://schemas.microsoft.com/office/drawing/2014/main" id="{6A4C3A1F-037C-4729-AF06-08B749E0CBF4}"/>
                </a:ext>
              </a:extLst>
            </p:cNvPr>
            <p:cNvGrpSpPr/>
            <p:nvPr/>
          </p:nvGrpSpPr>
          <p:grpSpPr>
            <a:xfrm>
              <a:off x="2125952" y="1592456"/>
              <a:ext cx="1022648" cy="826586"/>
              <a:chOff x="340821" y="3407383"/>
              <a:chExt cx="812816" cy="471303"/>
            </a:xfrm>
          </p:grpSpPr>
          <p:grpSp>
            <p:nvGrpSpPr>
              <p:cNvPr id="161" name="Group 160">
                <a:extLst>
                  <a:ext uri="{FF2B5EF4-FFF2-40B4-BE49-F238E27FC236}">
                    <a16:creationId xmlns:a16="http://schemas.microsoft.com/office/drawing/2014/main" id="{2CF61627-B1D4-4DEE-836C-4D97DCB49FC7}"/>
                  </a:ext>
                </a:extLst>
              </p:cNvPr>
              <p:cNvGrpSpPr/>
              <p:nvPr/>
            </p:nvGrpSpPr>
            <p:grpSpPr>
              <a:xfrm>
                <a:off x="340821" y="3407383"/>
                <a:ext cx="812816" cy="453112"/>
                <a:chOff x="798022" y="3399905"/>
                <a:chExt cx="1009996" cy="482139"/>
              </a:xfrm>
            </p:grpSpPr>
            <p:sp>
              <p:nvSpPr>
                <p:cNvPr id="163" name="Rectangle 162">
                  <a:extLst>
                    <a:ext uri="{FF2B5EF4-FFF2-40B4-BE49-F238E27FC236}">
                      <a16:creationId xmlns:a16="http://schemas.microsoft.com/office/drawing/2014/main" id="{B1F84603-B984-4FC9-96C0-C29133B15B8F}"/>
                    </a:ext>
                  </a:extLst>
                </p:cNvPr>
                <p:cNvSpPr/>
                <p:nvPr/>
              </p:nvSpPr>
              <p:spPr>
                <a:xfrm>
                  <a:off x="798022" y="3399905"/>
                  <a:ext cx="648393" cy="482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id="{B1C5CD77-434A-4D2B-BFA5-DB34AC2C0834}"/>
                    </a:ext>
                  </a:extLst>
                </p:cNvPr>
                <p:cNvGrpSpPr/>
                <p:nvPr/>
              </p:nvGrpSpPr>
              <p:grpSpPr>
                <a:xfrm>
                  <a:off x="1446415" y="3399905"/>
                  <a:ext cx="361603" cy="482139"/>
                  <a:chOff x="1446415" y="3399905"/>
                  <a:chExt cx="361603" cy="482139"/>
                </a:xfrm>
              </p:grpSpPr>
              <p:sp>
                <p:nvSpPr>
                  <p:cNvPr id="165" name="Rectangle 164">
                    <a:extLst>
                      <a:ext uri="{FF2B5EF4-FFF2-40B4-BE49-F238E27FC236}">
                        <a16:creationId xmlns:a16="http://schemas.microsoft.com/office/drawing/2014/main" id="{A484F7D0-8DED-446A-B858-C1EB0CE45321}"/>
                      </a:ext>
                    </a:extLst>
                  </p:cNvPr>
                  <p:cNvSpPr/>
                  <p:nvPr/>
                </p:nvSpPr>
                <p:spPr>
                  <a:xfrm>
                    <a:off x="1446415" y="3399905"/>
                    <a:ext cx="361603" cy="249382"/>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5701642A-072D-4D4E-9873-5535CF3113CC}"/>
                      </a:ext>
                    </a:extLst>
                  </p:cNvPr>
                  <p:cNvSpPr/>
                  <p:nvPr/>
                </p:nvSpPr>
                <p:spPr>
                  <a:xfrm>
                    <a:off x="1446415" y="3649287"/>
                    <a:ext cx="361603" cy="23275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2" name="TextBox 161">
                <a:extLst>
                  <a:ext uri="{FF2B5EF4-FFF2-40B4-BE49-F238E27FC236}">
                    <a16:creationId xmlns:a16="http://schemas.microsoft.com/office/drawing/2014/main" id="{9924DD03-9217-4EE9-89E4-EC5FD082C692}"/>
                  </a:ext>
                </a:extLst>
              </p:cNvPr>
              <p:cNvSpPr txBox="1"/>
              <p:nvPr/>
            </p:nvSpPr>
            <p:spPr>
              <a:xfrm>
                <a:off x="415488" y="3442520"/>
                <a:ext cx="500523" cy="436166"/>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a:t>
                </a:r>
              </a:p>
            </p:txBody>
          </p:sp>
        </p:grpSp>
        <p:grpSp>
          <p:nvGrpSpPr>
            <p:cNvPr id="136" name="Group 135">
              <a:extLst>
                <a:ext uri="{FF2B5EF4-FFF2-40B4-BE49-F238E27FC236}">
                  <a16:creationId xmlns:a16="http://schemas.microsoft.com/office/drawing/2014/main" id="{C915256F-ACCE-4654-B89A-DF6761DE28E8}"/>
                </a:ext>
              </a:extLst>
            </p:cNvPr>
            <p:cNvGrpSpPr/>
            <p:nvPr/>
          </p:nvGrpSpPr>
          <p:grpSpPr>
            <a:xfrm>
              <a:off x="3586055" y="1589662"/>
              <a:ext cx="1022650" cy="869297"/>
              <a:chOff x="1330918" y="3407383"/>
              <a:chExt cx="812816" cy="495657"/>
            </a:xfrm>
          </p:grpSpPr>
          <p:grpSp>
            <p:nvGrpSpPr>
              <p:cNvPr id="155" name="Group 154">
                <a:extLst>
                  <a:ext uri="{FF2B5EF4-FFF2-40B4-BE49-F238E27FC236}">
                    <a16:creationId xmlns:a16="http://schemas.microsoft.com/office/drawing/2014/main" id="{0FDDAE9C-0E37-4D6E-AB64-B5E881D101C5}"/>
                  </a:ext>
                </a:extLst>
              </p:cNvPr>
              <p:cNvGrpSpPr/>
              <p:nvPr/>
            </p:nvGrpSpPr>
            <p:grpSpPr>
              <a:xfrm>
                <a:off x="1330918" y="3407383"/>
                <a:ext cx="812816" cy="453112"/>
                <a:chOff x="798022" y="3399905"/>
                <a:chExt cx="1009996" cy="482139"/>
              </a:xfrm>
            </p:grpSpPr>
            <p:sp>
              <p:nvSpPr>
                <p:cNvPr id="157" name="Rectangle 156">
                  <a:extLst>
                    <a:ext uri="{FF2B5EF4-FFF2-40B4-BE49-F238E27FC236}">
                      <a16:creationId xmlns:a16="http://schemas.microsoft.com/office/drawing/2014/main" id="{53131040-00CA-4DB2-8542-5131FB888273}"/>
                    </a:ext>
                  </a:extLst>
                </p:cNvPr>
                <p:cNvSpPr/>
                <p:nvPr/>
              </p:nvSpPr>
              <p:spPr>
                <a:xfrm>
                  <a:off x="798022" y="3399905"/>
                  <a:ext cx="648393" cy="482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8" name="Group 157">
                  <a:extLst>
                    <a:ext uri="{FF2B5EF4-FFF2-40B4-BE49-F238E27FC236}">
                      <a16:creationId xmlns:a16="http://schemas.microsoft.com/office/drawing/2014/main" id="{4F77C1F9-2050-4BDD-82B6-309D0A2EACEB}"/>
                    </a:ext>
                  </a:extLst>
                </p:cNvPr>
                <p:cNvGrpSpPr/>
                <p:nvPr/>
              </p:nvGrpSpPr>
              <p:grpSpPr>
                <a:xfrm>
                  <a:off x="1446415" y="3399905"/>
                  <a:ext cx="361603" cy="482139"/>
                  <a:chOff x="1446415" y="3399905"/>
                  <a:chExt cx="361603" cy="482139"/>
                </a:xfrm>
              </p:grpSpPr>
              <p:sp>
                <p:nvSpPr>
                  <p:cNvPr id="159" name="Rectangle 158">
                    <a:extLst>
                      <a:ext uri="{FF2B5EF4-FFF2-40B4-BE49-F238E27FC236}">
                        <a16:creationId xmlns:a16="http://schemas.microsoft.com/office/drawing/2014/main" id="{A64CFE68-E77C-488D-89D8-0713D902F7B4}"/>
                      </a:ext>
                    </a:extLst>
                  </p:cNvPr>
                  <p:cNvSpPr/>
                  <p:nvPr/>
                </p:nvSpPr>
                <p:spPr>
                  <a:xfrm>
                    <a:off x="1446415" y="3399905"/>
                    <a:ext cx="361603" cy="249382"/>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331504FB-28FB-4084-820D-DE136B62DCD5}"/>
                      </a:ext>
                    </a:extLst>
                  </p:cNvPr>
                  <p:cNvSpPr/>
                  <p:nvPr/>
                </p:nvSpPr>
                <p:spPr>
                  <a:xfrm>
                    <a:off x="1446415" y="3649287"/>
                    <a:ext cx="361603" cy="23275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6" name="TextBox 155">
                <a:extLst>
                  <a:ext uri="{FF2B5EF4-FFF2-40B4-BE49-F238E27FC236}">
                    <a16:creationId xmlns:a16="http://schemas.microsoft.com/office/drawing/2014/main" id="{7EDDA61B-9A2B-4F3D-814F-2C795AAE2DFD}"/>
                  </a:ext>
                </a:extLst>
              </p:cNvPr>
              <p:cNvSpPr txBox="1"/>
              <p:nvPr/>
            </p:nvSpPr>
            <p:spPr>
              <a:xfrm>
                <a:off x="1424488" y="3466872"/>
                <a:ext cx="500522" cy="436168"/>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2</a:t>
                </a:r>
              </a:p>
            </p:txBody>
          </p:sp>
        </p:grpSp>
        <p:cxnSp>
          <p:nvCxnSpPr>
            <p:cNvPr id="139" name="Straight Arrow Connector 138">
              <a:extLst>
                <a:ext uri="{FF2B5EF4-FFF2-40B4-BE49-F238E27FC236}">
                  <a16:creationId xmlns:a16="http://schemas.microsoft.com/office/drawing/2014/main" id="{AC2AC7F2-C8EB-4083-8B50-2B46BA03C640}"/>
                </a:ext>
              </a:extLst>
            </p:cNvPr>
            <p:cNvCxnSpPr/>
            <p:nvPr/>
          </p:nvCxnSpPr>
          <p:spPr>
            <a:xfrm>
              <a:off x="3136429" y="2025565"/>
              <a:ext cx="449625" cy="0"/>
            </a:xfrm>
            <a:prstGeom prst="straightConnector1">
              <a:avLst/>
            </a:prstGeom>
            <a:ln w="12700">
              <a:solidFill>
                <a:srgbClr val="00000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sp>
        <p:nvSpPr>
          <p:cNvPr id="167" name="TextBox 166">
            <a:extLst>
              <a:ext uri="{FF2B5EF4-FFF2-40B4-BE49-F238E27FC236}">
                <a16:creationId xmlns:a16="http://schemas.microsoft.com/office/drawing/2014/main" id="{52133CFE-E368-4F81-898F-4FE00FA9A513}"/>
              </a:ext>
            </a:extLst>
          </p:cNvPr>
          <p:cNvSpPr txBox="1"/>
          <p:nvPr/>
        </p:nvSpPr>
        <p:spPr>
          <a:xfrm>
            <a:off x="-16080" y="2504024"/>
            <a:ext cx="2675428" cy="523220"/>
          </a:xfrm>
          <a:prstGeom prst="rect">
            <a:avLst/>
          </a:prstGeom>
          <a:noFill/>
        </p:spPr>
        <p:txBody>
          <a:bodyPr wrap="square" rtlCol="0">
            <a:spAutoFit/>
          </a:bodyPr>
          <a:lstStyle/>
          <a:p>
            <a:pPr algn="ctr"/>
            <a:r>
              <a:rPr lang="en-US" sz="1400" dirty="0">
                <a:solidFill>
                  <a:srgbClr val="FF0000"/>
                </a:solidFill>
                <a:latin typeface="Candara" panose="020E0502030303020204" pitchFamily="34" charset="0"/>
              </a:rPr>
              <a:t>Compiler Maps DDG </a:t>
            </a:r>
          </a:p>
          <a:p>
            <a:pPr algn="ctr"/>
            <a:r>
              <a:rPr lang="en-US" sz="1400" dirty="0">
                <a:solidFill>
                  <a:srgbClr val="FF0000"/>
                </a:solidFill>
                <a:latin typeface="Candara" panose="020E0502030303020204" pitchFamily="34" charset="0"/>
              </a:rPr>
              <a:t>onto CGRA</a:t>
            </a:r>
          </a:p>
        </p:txBody>
      </p:sp>
      <p:cxnSp>
        <p:nvCxnSpPr>
          <p:cNvPr id="168" name="Straight Arrow Connector 167">
            <a:extLst>
              <a:ext uri="{FF2B5EF4-FFF2-40B4-BE49-F238E27FC236}">
                <a16:creationId xmlns:a16="http://schemas.microsoft.com/office/drawing/2014/main" id="{D4F3C667-7993-42F5-BE32-DCD0D2D44E72}"/>
              </a:ext>
            </a:extLst>
          </p:cNvPr>
          <p:cNvCxnSpPr>
            <a:cxnSpLocks/>
          </p:cNvCxnSpPr>
          <p:nvPr/>
        </p:nvCxnSpPr>
        <p:spPr>
          <a:xfrm flipH="1">
            <a:off x="1575854" y="2516600"/>
            <a:ext cx="1309886" cy="592757"/>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22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11" grpId="0"/>
      <p:bldP spid="114" grpId="0" animBg="1"/>
      <p:bldP spid="2" grpId="0" animBg="1"/>
      <p:bldP spid="16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Mapping Loops on CGRAs</a:t>
            </a:r>
          </a:p>
        </p:txBody>
      </p:sp>
      <p:sp>
        <p:nvSpPr>
          <p:cNvPr id="4" name="Date Placeholder 3"/>
          <p:cNvSpPr>
            <a:spLocks noGrp="1"/>
          </p:cNvSpPr>
          <p:nvPr>
            <p:ph type="dt" sz="half" idx="10"/>
          </p:nvPr>
        </p:nvSpPr>
        <p:spPr/>
        <p:txBody>
          <a:bodyPr/>
          <a:lstStyle/>
          <a:p>
            <a:fld id="{8C310F60-C49A-493F-8D1F-89D39F33FB8C}"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5</a:t>
            </a:fld>
            <a:endParaRPr lang="en-US" noProof="1"/>
          </a:p>
        </p:txBody>
      </p:sp>
      <p:sp>
        <p:nvSpPr>
          <p:cNvPr id="108" name="TextBox 107">
            <a:extLst>
              <a:ext uri="{FF2B5EF4-FFF2-40B4-BE49-F238E27FC236}">
                <a16:creationId xmlns:a16="http://schemas.microsoft.com/office/drawing/2014/main" id="{9F76A790-287A-4944-B572-E6CCFA1E4A0C}"/>
              </a:ext>
            </a:extLst>
          </p:cNvPr>
          <p:cNvSpPr txBox="1"/>
          <p:nvPr/>
        </p:nvSpPr>
        <p:spPr>
          <a:xfrm>
            <a:off x="6007609" y="828781"/>
            <a:ext cx="184731" cy="300082"/>
          </a:xfrm>
          <a:prstGeom prst="rect">
            <a:avLst/>
          </a:prstGeom>
          <a:noFill/>
        </p:spPr>
        <p:txBody>
          <a:bodyPr wrap="none" rtlCol="0">
            <a:spAutoFit/>
          </a:bodyPr>
          <a:lstStyle/>
          <a:p>
            <a:endParaRPr lang="en-US" sz="1350" dirty="0"/>
          </a:p>
        </p:txBody>
      </p:sp>
      <p:sp>
        <p:nvSpPr>
          <p:cNvPr id="26" name="Content Placeholder 7">
            <a:extLst>
              <a:ext uri="{FF2B5EF4-FFF2-40B4-BE49-F238E27FC236}">
                <a16:creationId xmlns:a16="http://schemas.microsoft.com/office/drawing/2014/main" id="{CEE343F9-5116-4062-B0E3-31FA7CC016C4}"/>
              </a:ext>
            </a:extLst>
          </p:cNvPr>
          <p:cNvSpPr>
            <a:spLocks noGrp="1"/>
          </p:cNvSpPr>
          <p:nvPr>
            <p:ph idx="1"/>
          </p:nvPr>
        </p:nvSpPr>
        <p:spPr>
          <a:xfrm>
            <a:off x="4465677" y="1016813"/>
            <a:ext cx="4306186" cy="3615910"/>
          </a:xfrm>
        </p:spPr>
        <p:txBody>
          <a:bodyPr>
            <a:normAutofit/>
          </a:bodyPr>
          <a:lstStyle/>
          <a:p>
            <a:pPr algn="just"/>
            <a:r>
              <a:rPr lang="en-US" dirty="0"/>
              <a:t>Iterative Modulo Scheduling – Each operation is executed at every II cycles. </a:t>
            </a:r>
          </a:p>
          <a:p>
            <a:pPr algn="just"/>
            <a:r>
              <a:rPr lang="en-US" dirty="0"/>
              <a:t>Initiation Interval aka II is   performance metric.</a:t>
            </a:r>
          </a:p>
          <a:p>
            <a:pPr algn="just"/>
            <a:r>
              <a:rPr lang="en-US" dirty="0"/>
              <a:t>Software Pipelining: </a:t>
            </a:r>
          </a:p>
          <a:p>
            <a:pPr lvl="1" algn="just"/>
            <a:r>
              <a:rPr lang="en-US" dirty="0"/>
              <a:t>Operations from different loop iterations execute simultaneously.</a:t>
            </a:r>
          </a:p>
        </p:txBody>
      </p:sp>
      <p:grpSp>
        <p:nvGrpSpPr>
          <p:cNvPr id="28" name="Group 27">
            <a:extLst>
              <a:ext uri="{FF2B5EF4-FFF2-40B4-BE49-F238E27FC236}">
                <a16:creationId xmlns:a16="http://schemas.microsoft.com/office/drawing/2014/main" id="{AB5B7FC1-3932-4FA4-9781-BB350CFFE67B}"/>
              </a:ext>
            </a:extLst>
          </p:cNvPr>
          <p:cNvGrpSpPr/>
          <p:nvPr/>
        </p:nvGrpSpPr>
        <p:grpSpPr>
          <a:xfrm>
            <a:off x="510408" y="851687"/>
            <a:ext cx="690782" cy="1589757"/>
            <a:chOff x="4431165" y="1071733"/>
            <a:chExt cx="1267746" cy="2495840"/>
          </a:xfrm>
        </p:grpSpPr>
        <p:cxnSp>
          <p:nvCxnSpPr>
            <p:cNvPr id="29" name="Straight Arrow Connector 28">
              <a:extLst>
                <a:ext uri="{FF2B5EF4-FFF2-40B4-BE49-F238E27FC236}">
                  <a16:creationId xmlns:a16="http://schemas.microsoft.com/office/drawing/2014/main" id="{ADA6FB2C-6E40-4F0B-AAFD-EED5D5F06954}"/>
                </a:ext>
              </a:extLst>
            </p:cNvPr>
            <p:cNvCxnSpPr>
              <a:endCxn id="31" idx="0"/>
            </p:cNvCxnSpPr>
            <p:nvPr/>
          </p:nvCxnSpPr>
          <p:spPr>
            <a:xfrm>
              <a:off x="4871223" y="2157489"/>
              <a:ext cx="0" cy="188677"/>
            </a:xfrm>
            <a:prstGeom prst="straightConnector1">
              <a:avLst/>
            </a:prstGeom>
            <a:solidFill>
              <a:srgbClr val="263C82"/>
            </a:solidFill>
            <a:ln w="12700" cap="flat" cmpd="sng" algn="ctr">
              <a:solidFill>
                <a:sysClr val="windowText" lastClr="000000"/>
              </a:solidFill>
              <a:prstDash val="solid"/>
              <a:tailEnd type="arrow"/>
            </a:ln>
            <a:effectLst/>
          </p:spPr>
        </p:cxnSp>
        <p:sp>
          <p:nvSpPr>
            <p:cNvPr id="30" name="Oval 29">
              <a:extLst>
                <a:ext uri="{FF2B5EF4-FFF2-40B4-BE49-F238E27FC236}">
                  <a16:creationId xmlns:a16="http://schemas.microsoft.com/office/drawing/2014/main" id="{2F524F69-E754-497C-8509-A869B651A52C}"/>
                </a:ext>
              </a:extLst>
            </p:cNvPr>
            <p:cNvSpPr/>
            <p:nvPr/>
          </p:nvSpPr>
          <p:spPr>
            <a:xfrm>
              <a:off x="4632312" y="1728281"/>
              <a:ext cx="457200" cy="429208"/>
            </a:xfrm>
            <a:prstGeom prst="ellipse">
              <a:avLst/>
            </a:prstGeom>
            <a:solidFill>
              <a:sysClr val="window" lastClr="FFFFFF"/>
            </a:solidFill>
            <a:ln w="12700" cap="flat" cmpd="sng" algn="ctr">
              <a:solidFill>
                <a:sysClr val="windowText" lastClr="000000"/>
              </a:solidFill>
              <a:prstDash val="solid"/>
            </a:ln>
            <a:effectLst>
              <a:reflection endPos="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B</a:t>
              </a:r>
            </a:p>
          </p:txBody>
        </p:sp>
        <p:sp>
          <p:nvSpPr>
            <p:cNvPr id="31" name="Oval 30">
              <a:extLst>
                <a:ext uri="{FF2B5EF4-FFF2-40B4-BE49-F238E27FC236}">
                  <a16:creationId xmlns:a16="http://schemas.microsoft.com/office/drawing/2014/main" id="{3F715B0F-9F68-42CE-8CBE-3CD379AFB8A0}"/>
                </a:ext>
              </a:extLst>
            </p:cNvPr>
            <p:cNvSpPr/>
            <p:nvPr/>
          </p:nvSpPr>
          <p:spPr>
            <a:xfrm>
              <a:off x="4642623" y="2346166"/>
              <a:ext cx="457200" cy="429208"/>
            </a:xfrm>
            <a:prstGeom prst="ellipse">
              <a:avLst/>
            </a:prstGeom>
            <a:solidFill>
              <a:sysClr val="window" lastClr="FFFFFF"/>
            </a:solidFill>
            <a:ln w="12700" cap="flat" cmpd="sng" algn="ctr">
              <a:solidFill>
                <a:sysClr val="windowText" lastClr="000000"/>
              </a:solidFill>
              <a:prstDash val="solid"/>
            </a:ln>
            <a:effectLst>
              <a:reflection endPos="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C</a:t>
              </a:r>
            </a:p>
          </p:txBody>
        </p:sp>
        <p:sp>
          <p:nvSpPr>
            <p:cNvPr id="32" name="TextBox 31">
              <a:extLst>
                <a:ext uri="{FF2B5EF4-FFF2-40B4-BE49-F238E27FC236}">
                  <a16:creationId xmlns:a16="http://schemas.microsoft.com/office/drawing/2014/main" id="{0FA5FCF3-5CEC-4953-97AB-F733713969C4}"/>
                </a:ext>
              </a:extLst>
            </p:cNvPr>
            <p:cNvSpPr txBox="1"/>
            <p:nvPr/>
          </p:nvSpPr>
          <p:spPr>
            <a:xfrm>
              <a:off x="5168782" y="1333372"/>
              <a:ext cx="530129" cy="531513"/>
            </a:xfrm>
            <a:prstGeom prst="rect">
              <a:avLst/>
            </a:prstGeom>
            <a:noFill/>
            <a:ln w="12700">
              <a:noFill/>
            </a:ln>
          </p:spPr>
          <p:txBody>
            <a:bodyPr wrap="none" rtlCol="0">
              <a:spAutoFit/>
            </a:bodyPr>
            <a:lstStyle/>
            <a:p>
              <a:r>
                <a:rPr lang="en-US" sz="1600" b="1" dirty="0">
                  <a:solidFill>
                    <a:srgbClr val="FF0000"/>
                  </a:solidFill>
                  <a:latin typeface="Calibri"/>
                </a:rPr>
                <a:t>1</a:t>
              </a:r>
            </a:p>
          </p:txBody>
        </p:sp>
        <p:sp>
          <p:nvSpPr>
            <p:cNvPr id="33" name="Oval 32">
              <a:extLst>
                <a:ext uri="{FF2B5EF4-FFF2-40B4-BE49-F238E27FC236}">
                  <a16:creationId xmlns:a16="http://schemas.microsoft.com/office/drawing/2014/main" id="{34D04D4E-0BB7-49B3-9B40-92E0D57B4F6C}"/>
                </a:ext>
              </a:extLst>
            </p:cNvPr>
            <p:cNvSpPr/>
            <p:nvPr/>
          </p:nvSpPr>
          <p:spPr>
            <a:xfrm>
              <a:off x="4638210" y="1071733"/>
              <a:ext cx="449493" cy="429208"/>
            </a:xfrm>
            <a:prstGeom prst="ellipse">
              <a:avLst/>
            </a:prstGeom>
            <a:solidFill>
              <a:sysClr val="window" lastClr="FFFFFF"/>
            </a:solidFill>
            <a:ln w="12700" cap="flat" cmpd="sng" algn="ctr">
              <a:solidFill>
                <a:sysClr val="windowText" lastClr="000000"/>
              </a:solidFill>
              <a:prstDash val="solid"/>
            </a:ln>
            <a:effectLst>
              <a:reflection endPos="0" dir="5400000" sy="-100000" algn="bl" rotWithShape="0"/>
            </a:effectLst>
          </p:spPr>
          <p:txBody>
            <a:bodyPr rtlCol="0" anchor="ctr"/>
            <a:lstStyle/>
            <a:p>
              <a:pPr algn="ctr"/>
              <a:r>
                <a:rPr lang="en-US" sz="1600" kern="0" dirty="0">
                  <a:solidFill>
                    <a:prstClr val="black"/>
                  </a:solidFill>
                  <a:latin typeface="Calibri"/>
                </a:rPr>
                <a:t>A</a:t>
              </a:r>
            </a:p>
          </p:txBody>
        </p:sp>
        <p:cxnSp>
          <p:nvCxnSpPr>
            <p:cNvPr id="34" name="Straight Arrow Connector 33">
              <a:extLst>
                <a:ext uri="{FF2B5EF4-FFF2-40B4-BE49-F238E27FC236}">
                  <a16:creationId xmlns:a16="http://schemas.microsoft.com/office/drawing/2014/main" id="{906AC939-06CD-465F-A715-5D3267500F95}"/>
                </a:ext>
              </a:extLst>
            </p:cNvPr>
            <p:cNvCxnSpPr>
              <a:stCxn id="33" idx="4"/>
              <a:endCxn id="30" idx="0"/>
            </p:cNvCxnSpPr>
            <p:nvPr/>
          </p:nvCxnSpPr>
          <p:spPr>
            <a:xfrm flipH="1">
              <a:off x="4860912" y="1500941"/>
              <a:ext cx="2045" cy="227340"/>
            </a:xfrm>
            <a:prstGeom prst="straightConnector1">
              <a:avLst/>
            </a:prstGeom>
            <a:solidFill>
              <a:srgbClr val="263C82"/>
            </a:solidFill>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Freeform 113">
              <a:extLst>
                <a:ext uri="{FF2B5EF4-FFF2-40B4-BE49-F238E27FC236}">
                  <a16:creationId xmlns:a16="http://schemas.microsoft.com/office/drawing/2014/main" id="{5AFA16D2-03B0-444C-B79B-B3287E85DDEA}"/>
                </a:ext>
              </a:extLst>
            </p:cNvPr>
            <p:cNvSpPr/>
            <p:nvPr/>
          </p:nvSpPr>
          <p:spPr>
            <a:xfrm flipH="1">
              <a:off x="5085659" y="1254688"/>
              <a:ext cx="147807" cy="719847"/>
            </a:xfrm>
            <a:custGeom>
              <a:avLst/>
              <a:gdLst>
                <a:gd name="connsiteX0" fmla="*/ 194630 w 214085"/>
                <a:gd name="connsiteY0" fmla="*/ 0 h 719847"/>
                <a:gd name="connsiteX1" fmla="*/ 77 w 214085"/>
                <a:gd name="connsiteY1" fmla="*/ 515566 h 719847"/>
                <a:gd name="connsiteX2" fmla="*/ 214085 w 214085"/>
                <a:gd name="connsiteY2" fmla="*/ 719847 h 719847"/>
              </a:gdLst>
              <a:ahLst/>
              <a:cxnLst>
                <a:cxn ang="0">
                  <a:pos x="connsiteX0" y="connsiteY0"/>
                </a:cxn>
                <a:cxn ang="0">
                  <a:pos x="connsiteX1" y="connsiteY1"/>
                </a:cxn>
                <a:cxn ang="0">
                  <a:pos x="connsiteX2" y="connsiteY2"/>
                </a:cxn>
              </a:cxnLst>
              <a:rect l="l" t="t" r="r" b="b"/>
              <a:pathLst>
                <a:path w="214085" h="719847">
                  <a:moveTo>
                    <a:pt x="194630" y="0"/>
                  </a:moveTo>
                  <a:cubicBezTo>
                    <a:pt x="95732" y="197796"/>
                    <a:pt x="-3165" y="395592"/>
                    <a:pt x="77" y="515566"/>
                  </a:cubicBezTo>
                  <a:cubicBezTo>
                    <a:pt x="3319" y="635540"/>
                    <a:pt x="108702" y="677693"/>
                    <a:pt x="214085" y="719847"/>
                  </a:cubicBezTo>
                </a:path>
              </a:pathLst>
            </a:custGeom>
            <a:noFill/>
            <a:ln w="12700">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36" name="Straight Arrow Connector 35">
              <a:extLst>
                <a:ext uri="{FF2B5EF4-FFF2-40B4-BE49-F238E27FC236}">
                  <a16:creationId xmlns:a16="http://schemas.microsoft.com/office/drawing/2014/main" id="{EB4CB1E6-9A17-4B5F-9AF9-1577EDB8E606}"/>
                </a:ext>
              </a:extLst>
            </p:cNvPr>
            <p:cNvCxnSpPr/>
            <p:nvPr/>
          </p:nvCxnSpPr>
          <p:spPr>
            <a:xfrm>
              <a:off x="4871223" y="2775374"/>
              <a:ext cx="0" cy="188677"/>
            </a:xfrm>
            <a:prstGeom prst="straightConnector1">
              <a:avLst/>
            </a:prstGeom>
            <a:solidFill>
              <a:srgbClr val="263C82"/>
            </a:solidFill>
            <a:ln w="12700" cap="flat" cmpd="sng" algn="ctr">
              <a:solidFill>
                <a:sysClr val="windowText" lastClr="000000"/>
              </a:solidFill>
              <a:prstDash val="solid"/>
              <a:tailEnd type="arrow"/>
            </a:ln>
            <a:effectLst/>
          </p:spPr>
        </p:cxnSp>
        <p:sp>
          <p:nvSpPr>
            <p:cNvPr id="37" name="Oval 36">
              <a:extLst>
                <a:ext uri="{FF2B5EF4-FFF2-40B4-BE49-F238E27FC236}">
                  <a16:creationId xmlns:a16="http://schemas.microsoft.com/office/drawing/2014/main" id="{9F4832B5-EEE0-4C94-B936-F53BA012B909}"/>
                </a:ext>
              </a:extLst>
            </p:cNvPr>
            <p:cNvSpPr/>
            <p:nvPr/>
          </p:nvSpPr>
          <p:spPr>
            <a:xfrm>
              <a:off x="4642623" y="2946474"/>
              <a:ext cx="457200" cy="429208"/>
            </a:xfrm>
            <a:prstGeom prst="ellipse">
              <a:avLst/>
            </a:prstGeom>
            <a:solidFill>
              <a:sysClr val="window" lastClr="FFFFFF"/>
            </a:solidFill>
            <a:ln w="12700" cap="flat" cmpd="sng" algn="ctr">
              <a:solidFill>
                <a:sysClr val="windowText" lastClr="000000"/>
              </a:solidFill>
              <a:prstDash val="solid"/>
            </a:ln>
            <a:effectLst>
              <a:reflection endPos="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D</a:t>
              </a:r>
            </a:p>
          </p:txBody>
        </p:sp>
        <p:sp>
          <p:nvSpPr>
            <p:cNvPr id="38" name="Freeform: Shape 37">
              <a:extLst>
                <a:ext uri="{FF2B5EF4-FFF2-40B4-BE49-F238E27FC236}">
                  <a16:creationId xmlns:a16="http://schemas.microsoft.com/office/drawing/2014/main" id="{84E823AC-1F50-43FC-A78D-5324CD1C60DE}"/>
                </a:ext>
              </a:extLst>
            </p:cNvPr>
            <p:cNvSpPr/>
            <p:nvPr/>
          </p:nvSpPr>
          <p:spPr>
            <a:xfrm>
              <a:off x="4886542" y="2245953"/>
              <a:ext cx="380537" cy="1321620"/>
            </a:xfrm>
            <a:custGeom>
              <a:avLst/>
              <a:gdLst>
                <a:gd name="connsiteX0" fmla="*/ 0 w 380537"/>
                <a:gd name="connsiteY0" fmla="*/ 1195584 h 1414455"/>
                <a:gd name="connsiteX1" fmla="*/ 240280 w 380537"/>
                <a:gd name="connsiteY1" fmla="*/ 1349096 h 1414455"/>
                <a:gd name="connsiteX2" fmla="*/ 380444 w 380537"/>
                <a:gd name="connsiteY2" fmla="*/ 254486 h 1414455"/>
                <a:gd name="connsiteX3" fmla="*/ 260304 w 380537"/>
                <a:gd name="connsiteY3" fmla="*/ 857 h 1414455"/>
                <a:gd name="connsiteX4" fmla="*/ 160187 w 380537"/>
                <a:gd name="connsiteY4" fmla="*/ 187742 h 1414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37" h="1414455">
                  <a:moveTo>
                    <a:pt x="0" y="1195584"/>
                  </a:moveTo>
                  <a:cubicBezTo>
                    <a:pt x="88436" y="1350765"/>
                    <a:pt x="176873" y="1505946"/>
                    <a:pt x="240280" y="1349096"/>
                  </a:cubicBezTo>
                  <a:cubicBezTo>
                    <a:pt x="303687" y="1192246"/>
                    <a:pt x="377107" y="479192"/>
                    <a:pt x="380444" y="254486"/>
                  </a:cubicBezTo>
                  <a:cubicBezTo>
                    <a:pt x="383781" y="29780"/>
                    <a:pt x="297014" y="11981"/>
                    <a:pt x="260304" y="857"/>
                  </a:cubicBezTo>
                  <a:cubicBezTo>
                    <a:pt x="223594" y="-10267"/>
                    <a:pt x="191890" y="88737"/>
                    <a:pt x="160187" y="187742"/>
                  </a:cubicBezTo>
                </a:path>
              </a:pathLst>
            </a:custGeom>
            <a:noFill/>
            <a:ln w="127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9" name="TextBox 38">
              <a:extLst>
                <a:ext uri="{FF2B5EF4-FFF2-40B4-BE49-F238E27FC236}">
                  <a16:creationId xmlns:a16="http://schemas.microsoft.com/office/drawing/2014/main" id="{261ABF9D-04D9-49F3-A8A0-118B5B343EBA}"/>
                </a:ext>
              </a:extLst>
            </p:cNvPr>
            <p:cNvSpPr txBox="1"/>
            <p:nvPr/>
          </p:nvSpPr>
          <p:spPr>
            <a:xfrm>
              <a:off x="5163887" y="2631612"/>
              <a:ext cx="530129" cy="531513"/>
            </a:xfrm>
            <a:prstGeom prst="rect">
              <a:avLst/>
            </a:prstGeom>
            <a:noFill/>
            <a:ln w="12700">
              <a:noFill/>
            </a:ln>
          </p:spPr>
          <p:txBody>
            <a:bodyPr wrap="none" rtlCol="0">
              <a:spAutoFit/>
            </a:bodyPr>
            <a:lstStyle/>
            <a:p>
              <a:r>
                <a:rPr lang="en-US" sz="1600" b="1" dirty="0">
                  <a:solidFill>
                    <a:srgbClr val="FF0000"/>
                  </a:solidFill>
                  <a:latin typeface="Calibri"/>
                </a:rPr>
                <a:t>1</a:t>
              </a:r>
            </a:p>
          </p:txBody>
        </p:sp>
        <p:sp>
          <p:nvSpPr>
            <p:cNvPr id="40" name="Freeform: Shape 39">
              <a:extLst>
                <a:ext uri="{FF2B5EF4-FFF2-40B4-BE49-F238E27FC236}">
                  <a16:creationId xmlns:a16="http://schemas.microsoft.com/office/drawing/2014/main" id="{61F35B5A-7E95-450C-805C-36A594C38A6B}"/>
                </a:ext>
              </a:extLst>
            </p:cNvPr>
            <p:cNvSpPr/>
            <p:nvPr/>
          </p:nvSpPr>
          <p:spPr>
            <a:xfrm>
              <a:off x="4431165" y="1455031"/>
              <a:ext cx="314371" cy="1581845"/>
            </a:xfrm>
            <a:custGeom>
              <a:avLst/>
              <a:gdLst>
                <a:gd name="connsiteX0" fmla="*/ 314371 w 314371"/>
                <a:gd name="connsiteY0" fmla="*/ 0 h 1581845"/>
                <a:gd name="connsiteX1" fmla="*/ 671 w 314371"/>
                <a:gd name="connsiteY1" fmla="*/ 527281 h 1581845"/>
                <a:gd name="connsiteX2" fmla="*/ 247626 w 314371"/>
                <a:gd name="connsiteY2" fmla="*/ 1581845 h 1581845"/>
              </a:gdLst>
              <a:ahLst/>
              <a:cxnLst>
                <a:cxn ang="0">
                  <a:pos x="connsiteX0" y="connsiteY0"/>
                </a:cxn>
                <a:cxn ang="0">
                  <a:pos x="connsiteX1" y="connsiteY1"/>
                </a:cxn>
                <a:cxn ang="0">
                  <a:pos x="connsiteX2" y="connsiteY2"/>
                </a:cxn>
              </a:cxnLst>
              <a:rect l="l" t="t" r="r" b="b"/>
              <a:pathLst>
                <a:path w="314371" h="1581845">
                  <a:moveTo>
                    <a:pt x="314371" y="0"/>
                  </a:moveTo>
                  <a:cubicBezTo>
                    <a:pt x="163083" y="131820"/>
                    <a:pt x="11795" y="263640"/>
                    <a:pt x="671" y="527281"/>
                  </a:cubicBezTo>
                  <a:cubicBezTo>
                    <a:pt x="-10453" y="790922"/>
                    <a:pt x="118586" y="1186383"/>
                    <a:pt x="247626" y="1581845"/>
                  </a:cubicBezTo>
                </a:path>
              </a:pathLst>
            </a:custGeom>
            <a:no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78" name="Straight Arrow Connector 77">
            <a:extLst>
              <a:ext uri="{FF2B5EF4-FFF2-40B4-BE49-F238E27FC236}">
                <a16:creationId xmlns:a16="http://schemas.microsoft.com/office/drawing/2014/main" id="{251AA130-E15F-49B6-814C-C3F701A04474}"/>
              </a:ext>
            </a:extLst>
          </p:cNvPr>
          <p:cNvCxnSpPr>
            <a:cxnSpLocks/>
          </p:cNvCxnSpPr>
          <p:nvPr/>
        </p:nvCxnSpPr>
        <p:spPr>
          <a:xfrm>
            <a:off x="3933671" y="2255153"/>
            <a:ext cx="0" cy="1041943"/>
          </a:xfrm>
          <a:prstGeom prst="straightConnector1">
            <a:avLst/>
          </a:prstGeom>
          <a:ln>
            <a:solidFill>
              <a:srgbClr val="000000"/>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24222590-82F6-4249-98CE-69814321DC5D}"/>
              </a:ext>
            </a:extLst>
          </p:cNvPr>
          <p:cNvSpPr txBox="1"/>
          <p:nvPr/>
        </p:nvSpPr>
        <p:spPr>
          <a:xfrm rot="16200000">
            <a:off x="3559328" y="2538197"/>
            <a:ext cx="501284" cy="307777"/>
          </a:xfrm>
          <a:prstGeom prst="rect">
            <a:avLst/>
          </a:prstGeom>
          <a:noFill/>
        </p:spPr>
        <p:txBody>
          <a:bodyPr wrap="square" rtlCol="0">
            <a:spAutoFit/>
          </a:bodyPr>
          <a:lstStyle/>
          <a:p>
            <a:r>
              <a:rPr lang="en-US" sz="1400" dirty="0"/>
              <a:t>II=2</a:t>
            </a:r>
          </a:p>
        </p:txBody>
      </p:sp>
      <p:grpSp>
        <p:nvGrpSpPr>
          <p:cNvPr id="42" name="Group 41">
            <a:extLst>
              <a:ext uri="{FF2B5EF4-FFF2-40B4-BE49-F238E27FC236}">
                <a16:creationId xmlns:a16="http://schemas.microsoft.com/office/drawing/2014/main" id="{1B28695A-B679-4C1D-834F-516C1FD3BDFE}"/>
              </a:ext>
            </a:extLst>
          </p:cNvPr>
          <p:cNvGrpSpPr/>
          <p:nvPr/>
        </p:nvGrpSpPr>
        <p:grpSpPr>
          <a:xfrm>
            <a:off x="2002853" y="1060128"/>
            <a:ext cx="710759" cy="416800"/>
            <a:chOff x="4973782" y="1728694"/>
            <a:chExt cx="555503" cy="328924"/>
          </a:xfrm>
        </p:grpSpPr>
        <p:sp>
          <p:nvSpPr>
            <p:cNvPr id="163" name="Rectangle 162">
              <a:extLst>
                <a:ext uri="{FF2B5EF4-FFF2-40B4-BE49-F238E27FC236}">
                  <a16:creationId xmlns:a16="http://schemas.microsoft.com/office/drawing/2014/main" id="{8E466D53-FA3D-4F84-9A7E-F2B6D80D4DAD}"/>
                </a:ext>
              </a:extLst>
            </p:cNvPr>
            <p:cNvSpPr/>
            <p:nvPr/>
          </p:nvSpPr>
          <p:spPr>
            <a:xfrm>
              <a:off x="4973782" y="1730442"/>
              <a:ext cx="303227" cy="3271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4" name="Rectangle 163">
              <a:extLst>
                <a:ext uri="{FF2B5EF4-FFF2-40B4-BE49-F238E27FC236}">
                  <a16:creationId xmlns:a16="http://schemas.microsoft.com/office/drawing/2014/main" id="{34FB6EF9-CE34-4B27-BF33-203FE2BE12A8}"/>
                </a:ext>
              </a:extLst>
            </p:cNvPr>
            <p:cNvSpPr/>
            <p:nvPr/>
          </p:nvSpPr>
          <p:spPr>
            <a:xfrm>
              <a:off x="5277803" y="1728694"/>
              <a:ext cx="251481" cy="176984"/>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30000" dirty="0">
                <a:solidFill>
                  <a:schemeClr val="tx1"/>
                </a:solidFill>
              </a:endParaRPr>
            </a:p>
          </p:txBody>
        </p:sp>
        <p:sp>
          <p:nvSpPr>
            <p:cNvPr id="165" name="Rectangle 164">
              <a:extLst>
                <a:ext uri="{FF2B5EF4-FFF2-40B4-BE49-F238E27FC236}">
                  <a16:creationId xmlns:a16="http://schemas.microsoft.com/office/drawing/2014/main" id="{CC82C4C1-610C-4D7C-87EA-2CBEFBFFE20A}"/>
                </a:ext>
              </a:extLst>
            </p:cNvPr>
            <p:cNvSpPr/>
            <p:nvPr/>
          </p:nvSpPr>
          <p:spPr>
            <a:xfrm>
              <a:off x="5274599" y="1909200"/>
              <a:ext cx="254686" cy="148145"/>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43" name="Group 42">
            <a:extLst>
              <a:ext uri="{FF2B5EF4-FFF2-40B4-BE49-F238E27FC236}">
                <a16:creationId xmlns:a16="http://schemas.microsoft.com/office/drawing/2014/main" id="{C0198F11-C0E2-4F5A-B6C8-055C1D287352}"/>
              </a:ext>
            </a:extLst>
          </p:cNvPr>
          <p:cNvGrpSpPr/>
          <p:nvPr/>
        </p:nvGrpSpPr>
        <p:grpSpPr>
          <a:xfrm>
            <a:off x="2919179" y="1072037"/>
            <a:ext cx="704203" cy="417546"/>
            <a:chOff x="4982094" y="1730442"/>
            <a:chExt cx="550379" cy="329512"/>
          </a:xfrm>
        </p:grpSpPr>
        <p:sp>
          <p:nvSpPr>
            <p:cNvPr id="160" name="Rectangle 159">
              <a:extLst>
                <a:ext uri="{FF2B5EF4-FFF2-40B4-BE49-F238E27FC236}">
                  <a16:creationId xmlns:a16="http://schemas.microsoft.com/office/drawing/2014/main" id="{A2800BA9-E21A-454B-8AE8-8EE3749F2D8A}"/>
                </a:ext>
              </a:extLst>
            </p:cNvPr>
            <p:cNvSpPr/>
            <p:nvPr/>
          </p:nvSpPr>
          <p:spPr>
            <a:xfrm>
              <a:off x="4982094" y="1730442"/>
              <a:ext cx="303227" cy="3271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Rectangle 160">
              <a:extLst>
                <a:ext uri="{FF2B5EF4-FFF2-40B4-BE49-F238E27FC236}">
                  <a16:creationId xmlns:a16="http://schemas.microsoft.com/office/drawing/2014/main" id="{FAAE2104-653A-4E24-A0CA-CFA49BA2FDCC}"/>
                </a:ext>
              </a:extLst>
            </p:cNvPr>
            <p:cNvSpPr/>
            <p:nvPr/>
          </p:nvSpPr>
          <p:spPr>
            <a:xfrm>
              <a:off x="5283253" y="1730442"/>
              <a:ext cx="248428" cy="169229"/>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2" name="Rectangle 161">
              <a:extLst>
                <a:ext uri="{FF2B5EF4-FFF2-40B4-BE49-F238E27FC236}">
                  <a16:creationId xmlns:a16="http://schemas.microsoft.com/office/drawing/2014/main" id="{1E3BBD79-244D-4193-AA24-C712DFE74615}"/>
                </a:ext>
              </a:extLst>
            </p:cNvPr>
            <p:cNvSpPr/>
            <p:nvPr/>
          </p:nvSpPr>
          <p:spPr>
            <a:xfrm>
              <a:off x="5284045" y="1902007"/>
              <a:ext cx="248428" cy="157947"/>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46" name="Group 45">
            <a:extLst>
              <a:ext uri="{FF2B5EF4-FFF2-40B4-BE49-F238E27FC236}">
                <a16:creationId xmlns:a16="http://schemas.microsoft.com/office/drawing/2014/main" id="{15A4992C-ED6C-4AD5-9EA8-3696C1129974}"/>
              </a:ext>
            </a:extLst>
          </p:cNvPr>
          <p:cNvGrpSpPr/>
          <p:nvPr/>
        </p:nvGrpSpPr>
        <p:grpSpPr>
          <a:xfrm>
            <a:off x="2017034" y="1646566"/>
            <a:ext cx="704569" cy="409038"/>
            <a:chOff x="4982094" y="1730442"/>
            <a:chExt cx="550665" cy="322798"/>
          </a:xfrm>
        </p:grpSpPr>
        <p:sp>
          <p:nvSpPr>
            <p:cNvPr id="151" name="Rectangle 150">
              <a:extLst>
                <a:ext uri="{FF2B5EF4-FFF2-40B4-BE49-F238E27FC236}">
                  <a16:creationId xmlns:a16="http://schemas.microsoft.com/office/drawing/2014/main" id="{9F1F891B-20A1-443E-A01E-17914322F1AE}"/>
                </a:ext>
              </a:extLst>
            </p:cNvPr>
            <p:cNvSpPr/>
            <p:nvPr/>
          </p:nvSpPr>
          <p:spPr>
            <a:xfrm>
              <a:off x="4982094" y="1730442"/>
              <a:ext cx="303227" cy="32279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52" name="Rectangle 151">
              <a:extLst>
                <a:ext uri="{FF2B5EF4-FFF2-40B4-BE49-F238E27FC236}">
                  <a16:creationId xmlns:a16="http://schemas.microsoft.com/office/drawing/2014/main" id="{4C854D79-7441-4FE2-872C-868D623B8CED}"/>
                </a:ext>
              </a:extLst>
            </p:cNvPr>
            <p:cNvSpPr/>
            <p:nvPr/>
          </p:nvSpPr>
          <p:spPr>
            <a:xfrm>
              <a:off x="5283253" y="1730442"/>
              <a:ext cx="248714" cy="169229"/>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30000" dirty="0">
                <a:solidFill>
                  <a:schemeClr val="tx1"/>
                </a:solidFill>
              </a:endParaRPr>
            </a:p>
          </p:txBody>
        </p:sp>
        <p:sp>
          <p:nvSpPr>
            <p:cNvPr id="153" name="Rectangle 152">
              <a:extLst>
                <a:ext uri="{FF2B5EF4-FFF2-40B4-BE49-F238E27FC236}">
                  <a16:creationId xmlns:a16="http://schemas.microsoft.com/office/drawing/2014/main" id="{841E3026-6202-42EB-8DA3-E7D804863B98}"/>
                </a:ext>
              </a:extLst>
            </p:cNvPr>
            <p:cNvSpPr/>
            <p:nvPr/>
          </p:nvSpPr>
          <p:spPr>
            <a:xfrm>
              <a:off x="5284045" y="1895293"/>
              <a:ext cx="248714" cy="157947"/>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47" name="Group 46">
            <a:extLst>
              <a:ext uri="{FF2B5EF4-FFF2-40B4-BE49-F238E27FC236}">
                <a16:creationId xmlns:a16="http://schemas.microsoft.com/office/drawing/2014/main" id="{BE1A1043-C00C-4779-A50B-BCD71DF6DAB1}"/>
              </a:ext>
            </a:extLst>
          </p:cNvPr>
          <p:cNvGrpSpPr/>
          <p:nvPr/>
        </p:nvGrpSpPr>
        <p:grpSpPr>
          <a:xfrm>
            <a:off x="2922815" y="1637724"/>
            <a:ext cx="696886" cy="414586"/>
            <a:chOff x="4982093" y="1730442"/>
            <a:chExt cx="544660" cy="327176"/>
          </a:xfrm>
        </p:grpSpPr>
        <p:sp>
          <p:nvSpPr>
            <p:cNvPr id="148" name="Rectangle 147">
              <a:extLst>
                <a:ext uri="{FF2B5EF4-FFF2-40B4-BE49-F238E27FC236}">
                  <a16:creationId xmlns:a16="http://schemas.microsoft.com/office/drawing/2014/main" id="{2AF13A24-EE0C-4690-92C2-D8D7BB23C6CE}"/>
                </a:ext>
              </a:extLst>
            </p:cNvPr>
            <p:cNvSpPr/>
            <p:nvPr/>
          </p:nvSpPr>
          <p:spPr>
            <a:xfrm>
              <a:off x="4982093" y="1730442"/>
              <a:ext cx="303227" cy="3271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9" name="Rectangle 148">
              <a:extLst>
                <a:ext uri="{FF2B5EF4-FFF2-40B4-BE49-F238E27FC236}">
                  <a16:creationId xmlns:a16="http://schemas.microsoft.com/office/drawing/2014/main" id="{18B98E71-A36D-460E-B3F9-659768706CAC}"/>
                </a:ext>
              </a:extLst>
            </p:cNvPr>
            <p:cNvSpPr/>
            <p:nvPr/>
          </p:nvSpPr>
          <p:spPr>
            <a:xfrm>
              <a:off x="5278037" y="1730442"/>
              <a:ext cx="248714" cy="169229"/>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0" name="Rectangle 149">
              <a:extLst>
                <a:ext uri="{FF2B5EF4-FFF2-40B4-BE49-F238E27FC236}">
                  <a16:creationId xmlns:a16="http://schemas.microsoft.com/office/drawing/2014/main" id="{6ADBCBCC-7D4D-4FE7-A6C9-9B4CC802C928}"/>
                </a:ext>
              </a:extLst>
            </p:cNvPr>
            <p:cNvSpPr/>
            <p:nvPr/>
          </p:nvSpPr>
          <p:spPr>
            <a:xfrm>
              <a:off x="5278830" y="1895292"/>
              <a:ext cx="247923" cy="162325"/>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50" name="Group 49">
            <a:extLst>
              <a:ext uri="{FF2B5EF4-FFF2-40B4-BE49-F238E27FC236}">
                <a16:creationId xmlns:a16="http://schemas.microsoft.com/office/drawing/2014/main" id="{6D73CDA0-5E5A-4394-952D-30C6584A016D}"/>
              </a:ext>
            </a:extLst>
          </p:cNvPr>
          <p:cNvGrpSpPr/>
          <p:nvPr/>
        </p:nvGrpSpPr>
        <p:grpSpPr>
          <a:xfrm>
            <a:off x="2017036" y="2256454"/>
            <a:ext cx="704572" cy="414586"/>
            <a:chOff x="4982092" y="1730442"/>
            <a:chExt cx="550667" cy="327176"/>
          </a:xfrm>
        </p:grpSpPr>
        <p:sp>
          <p:nvSpPr>
            <p:cNvPr id="139" name="Rectangle 138">
              <a:extLst>
                <a:ext uri="{FF2B5EF4-FFF2-40B4-BE49-F238E27FC236}">
                  <a16:creationId xmlns:a16="http://schemas.microsoft.com/office/drawing/2014/main" id="{6BCA51FF-D38E-437C-9554-89A73BDE58D2}"/>
                </a:ext>
              </a:extLst>
            </p:cNvPr>
            <p:cNvSpPr/>
            <p:nvPr/>
          </p:nvSpPr>
          <p:spPr>
            <a:xfrm>
              <a:off x="4982092" y="1730442"/>
              <a:ext cx="303227" cy="3271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0" name="Rectangle 139">
              <a:extLst>
                <a:ext uri="{FF2B5EF4-FFF2-40B4-BE49-F238E27FC236}">
                  <a16:creationId xmlns:a16="http://schemas.microsoft.com/office/drawing/2014/main" id="{7B7579DB-AADC-4AC5-B1AA-FA474B6D083A}"/>
                </a:ext>
              </a:extLst>
            </p:cNvPr>
            <p:cNvSpPr/>
            <p:nvPr/>
          </p:nvSpPr>
          <p:spPr>
            <a:xfrm>
              <a:off x="5283253" y="1730442"/>
              <a:ext cx="248714" cy="169229"/>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30000" dirty="0">
                <a:solidFill>
                  <a:schemeClr val="tx1"/>
                </a:solidFill>
              </a:endParaRPr>
            </a:p>
          </p:txBody>
        </p:sp>
        <p:sp>
          <p:nvSpPr>
            <p:cNvPr id="141" name="Rectangle 140">
              <a:extLst>
                <a:ext uri="{FF2B5EF4-FFF2-40B4-BE49-F238E27FC236}">
                  <a16:creationId xmlns:a16="http://schemas.microsoft.com/office/drawing/2014/main" id="{AA6A9B00-143B-45D8-B1F6-D7AADDFA80A7}"/>
                </a:ext>
              </a:extLst>
            </p:cNvPr>
            <p:cNvSpPr/>
            <p:nvPr/>
          </p:nvSpPr>
          <p:spPr>
            <a:xfrm>
              <a:off x="5284045" y="1895293"/>
              <a:ext cx="248714" cy="161299"/>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accent2">
                    <a:lumMod val="50000"/>
                  </a:schemeClr>
                </a:solidFill>
              </a:endParaRPr>
            </a:p>
            <a:p>
              <a:pPr algn="ctr"/>
              <a:endParaRPr lang="en-US" sz="1200" dirty="0">
                <a:solidFill>
                  <a:schemeClr val="accent2">
                    <a:lumMod val="50000"/>
                  </a:schemeClr>
                </a:solidFill>
              </a:endParaRPr>
            </a:p>
          </p:txBody>
        </p:sp>
      </p:grpSp>
      <p:grpSp>
        <p:nvGrpSpPr>
          <p:cNvPr id="51" name="Group 50">
            <a:extLst>
              <a:ext uri="{FF2B5EF4-FFF2-40B4-BE49-F238E27FC236}">
                <a16:creationId xmlns:a16="http://schemas.microsoft.com/office/drawing/2014/main" id="{646D1DAE-BF4F-443C-8995-5F2E9D68710B}"/>
              </a:ext>
            </a:extLst>
          </p:cNvPr>
          <p:cNvGrpSpPr/>
          <p:nvPr/>
        </p:nvGrpSpPr>
        <p:grpSpPr>
          <a:xfrm>
            <a:off x="2898498" y="2255153"/>
            <a:ext cx="708531" cy="414586"/>
            <a:chOff x="4973782" y="1730442"/>
            <a:chExt cx="553761" cy="327176"/>
          </a:xfrm>
        </p:grpSpPr>
        <p:sp>
          <p:nvSpPr>
            <p:cNvPr id="136" name="Rectangle 135">
              <a:extLst>
                <a:ext uri="{FF2B5EF4-FFF2-40B4-BE49-F238E27FC236}">
                  <a16:creationId xmlns:a16="http://schemas.microsoft.com/office/drawing/2014/main" id="{EAA4FB48-6C82-4E56-8599-B0365B10479C}"/>
                </a:ext>
              </a:extLst>
            </p:cNvPr>
            <p:cNvSpPr/>
            <p:nvPr/>
          </p:nvSpPr>
          <p:spPr>
            <a:xfrm>
              <a:off x="4973782" y="1730442"/>
              <a:ext cx="303227" cy="3271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7" name="Rectangle 136">
              <a:extLst>
                <a:ext uri="{FF2B5EF4-FFF2-40B4-BE49-F238E27FC236}">
                  <a16:creationId xmlns:a16="http://schemas.microsoft.com/office/drawing/2014/main" id="{0DD37888-6F5B-490C-BD22-0BB55C3E4AB4}"/>
                </a:ext>
              </a:extLst>
            </p:cNvPr>
            <p:cNvSpPr/>
            <p:nvPr/>
          </p:nvSpPr>
          <p:spPr>
            <a:xfrm>
              <a:off x="5278037" y="1730442"/>
              <a:ext cx="248714" cy="169229"/>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8" name="Rectangle 137">
              <a:extLst>
                <a:ext uri="{FF2B5EF4-FFF2-40B4-BE49-F238E27FC236}">
                  <a16:creationId xmlns:a16="http://schemas.microsoft.com/office/drawing/2014/main" id="{123D8D99-705F-432D-A778-68F928111DB5}"/>
                </a:ext>
              </a:extLst>
            </p:cNvPr>
            <p:cNvSpPr/>
            <p:nvPr/>
          </p:nvSpPr>
          <p:spPr>
            <a:xfrm>
              <a:off x="5278829" y="1895293"/>
              <a:ext cx="248714" cy="162325"/>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cxnSp>
        <p:nvCxnSpPr>
          <p:cNvPr id="54" name="Straight Arrow Connector 53">
            <a:extLst>
              <a:ext uri="{FF2B5EF4-FFF2-40B4-BE49-F238E27FC236}">
                <a16:creationId xmlns:a16="http://schemas.microsoft.com/office/drawing/2014/main" id="{5057BEF5-367B-499A-85D0-3B5157A4B8A1}"/>
              </a:ext>
            </a:extLst>
          </p:cNvPr>
          <p:cNvCxnSpPr>
            <a:cxnSpLocks/>
          </p:cNvCxnSpPr>
          <p:nvPr/>
        </p:nvCxnSpPr>
        <p:spPr>
          <a:xfrm>
            <a:off x="1786605" y="1016813"/>
            <a:ext cx="0" cy="3078937"/>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C2565D33-6D46-408C-8AC3-E8B9309E0AC4}"/>
              </a:ext>
            </a:extLst>
          </p:cNvPr>
          <p:cNvSpPr txBox="1"/>
          <p:nvPr/>
        </p:nvSpPr>
        <p:spPr>
          <a:xfrm>
            <a:off x="1531887" y="728150"/>
            <a:ext cx="663439" cy="307777"/>
          </a:xfrm>
          <a:prstGeom prst="rect">
            <a:avLst/>
          </a:prstGeom>
          <a:noFill/>
        </p:spPr>
        <p:txBody>
          <a:bodyPr wrap="square" rtlCol="0">
            <a:spAutoFit/>
          </a:bodyPr>
          <a:lstStyle/>
          <a:p>
            <a:r>
              <a:rPr lang="en-US" sz="1400" dirty="0"/>
              <a:t>Time</a:t>
            </a:r>
            <a:endParaRPr lang="en-US" dirty="0"/>
          </a:p>
        </p:txBody>
      </p:sp>
      <p:sp>
        <p:nvSpPr>
          <p:cNvPr id="61" name="Oval 60">
            <a:extLst>
              <a:ext uri="{FF2B5EF4-FFF2-40B4-BE49-F238E27FC236}">
                <a16:creationId xmlns:a16="http://schemas.microsoft.com/office/drawing/2014/main" id="{84A2B8AE-8E1C-449B-B9C1-11EF79EB3603}"/>
              </a:ext>
            </a:extLst>
          </p:cNvPr>
          <p:cNvSpPr/>
          <p:nvPr/>
        </p:nvSpPr>
        <p:spPr>
          <a:xfrm>
            <a:off x="2044401" y="1129016"/>
            <a:ext cx="304895" cy="3002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rPr>
              <a:t>A</a:t>
            </a:r>
            <a:endParaRPr lang="en-US" sz="2000" dirty="0"/>
          </a:p>
        </p:txBody>
      </p:sp>
      <p:sp>
        <p:nvSpPr>
          <p:cNvPr id="69" name="Oval 68">
            <a:extLst>
              <a:ext uri="{FF2B5EF4-FFF2-40B4-BE49-F238E27FC236}">
                <a16:creationId xmlns:a16="http://schemas.microsoft.com/office/drawing/2014/main" id="{9244422A-F3BD-4A47-8074-1137B3DA5BC2}"/>
              </a:ext>
            </a:extLst>
          </p:cNvPr>
          <p:cNvSpPr/>
          <p:nvPr/>
        </p:nvSpPr>
        <p:spPr>
          <a:xfrm>
            <a:off x="2967617" y="1678452"/>
            <a:ext cx="285302" cy="2658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rPr>
              <a:t>B</a:t>
            </a:r>
            <a:endParaRPr lang="en-US" sz="2000" dirty="0"/>
          </a:p>
        </p:txBody>
      </p:sp>
      <p:sp>
        <p:nvSpPr>
          <p:cNvPr id="116" name="Oval 115">
            <a:extLst>
              <a:ext uri="{FF2B5EF4-FFF2-40B4-BE49-F238E27FC236}">
                <a16:creationId xmlns:a16="http://schemas.microsoft.com/office/drawing/2014/main" id="{4489052D-7FD9-4B3B-A199-83500B3DD4AA}"/>
              </a:ext>
            </a:extLst>
          </p:cNvPr>
          <p:cNvSpPr/>
          <p:nvPr/>
        </p:nvSpPr>
        <p:spPr>
          <a:xfrm>
            <a:off x="2960035" y="2315531"/>
            <a:ext cx="297269" cy="3048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rPr>
              <a:t>C</a:t>
            </a:r>
          </a:p>
        </p:txBody>
      </p:sp>
      <p:cxnSp>
        <p:nvCxnSpPr>
          <p:cNvPr id="80" name="Straight Arrow Connector 79">
            <a:extLst>
              <a:ext uri="{FF2B5EF4-FFF2-40B4-BE49-F238E27FC236}">
                <a16:creationId xmlns:a16="http://schemas.microsoft.com/office/drawing/2014/main" id="{54823CA2-86BD-48B2-AC8A-3B5782044953}"/>
              </a:ext>
            </a:extLst>
          </p:cNvPr>
          <p:cNvCxnSpPr>
            <a:cxnSpLocks/>
            <a:stCxn id="61" idx="5"/>
            <a:endCxn id="69" idx="1"/>
          </p:cNvCxnSpPr>
          <p:nvPr/>
        </p:nvCxnSpPr>
        <p:spPr>
          <a:xfrm>
            <a:off x="2304645" y="1385255"/>
            <a:ext cx="704754" cy="332132"/>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054F5616-135C-4F2E-BF92-1815C8FB6BFD}"/>
              </a:ext>
            </a:extLst>
          </p:cNvPr>
          <p:cNvCxnSpPr>
            <a:cxnSpLocks/>
            <a:stCxn id="69" idx="3"/>
            <a:endCxn id="178" idx="7"/>
          </p:cNvCxnSpPr>
          <p:nvPr/>
        </p:nvCxnSpPr>
        <p:spPr>
          <a:xfrm flipH="1">
            <a:off x="2304645" y="1905384"/>
            <a:ext cx="704754" cy="447470"/>
          </a:xfrm>
          <a:prstGeom prst="straightConnector1">
            <a:avLst/>
          </a:prstGeom>
          <a:ln w="9525">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A4EB601F-D669-42A7-88A3-3B8196E251EC}"/>
              </a:ext>
            </a:extLst>
          </p:cNvPr>
          <p:cNvCxnSpPr>
            <a:cxnSpLocks/>
            <a:stCxn id="69" idx="4"/>
            <a:endCxn id="116" idx="0"/>
          </p:cNvCxnSpPr>
          <p:nvPr/>
        </p:nvCxnSpPr>
        <p:spPr>
          <a:xfrm flipH="1">
            <a:off x="3108670" y="1944319"/>
            <a:ext cx="1598" cy="371212"/>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8630E1F2-C726-4856-8888-5B55CF723BE9}"/>
              </a:ext>
            </a:extLst>
          </p:cNvPr>
          <p:cNvCxnSpPr>
            <a:cxnSpLocks/>
            <a:stCxn id="178" idx="5"/>
            <a:endCxn id="198" idx="1"/>
          </p:cNvCxnSpPr>
          <p:nvPr/>
        </p:nvCxnSpPr>
        <p:spPr>
          <a:xfrm>
            <a:off x="2304645" y="2565129"/>
            <a:ext cx="703853" cy="447301"/>
          </a:xfrm>
          <a:prstGeom prst="straightConnector1">
            <a:avLst/>
          </a:prstGeom>
          <a:ln w="9525">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8" name="Oval 177">
            <a:extLst>
              <a:ext uri="{FF2B5EF4-FFF2-40B4-BE49-F238E27FC236}">
                <a16:creationId xmlns:a16="http://schemas.microsoft.com/office/drawing/2014/main" id="{742CAF56-45B2-4D44-B1F0-316228B88EF6}"/>
              </a:ext>
            </a:extLst>
          </p:cNvPr>
          <p:cNvSpPr/>
          <p:nvPr/>
        </p:nvSpPr>
        <p:spPr>
          <a:xfrm>
            <a:off x="2044401" y="2308890"/>
            <a:ext cx="304895" cy="300203"/>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rPr>
              <a:t>A</a:t>
            </a:r>
            <a:endParaRPr lang="en-US" sz="2000" dirty="0"/>
          </a:p>
        </p:txBody>
      </p:sp>
      <p:grpSp>
        <p:nvGrpSpPr>
          <p:cNvPr id="190" name="Group 189">
            <a:extLst>
              <a:ext uri="{FF2B5EF4-FFF2-40B4-BE49-F238E27FC236}">
                <a16:creationId xmlns:a16="http://schemas.microsoft.com/office/drawing/2014/main" id="{8E64BFFE-6A52-484A-A945-8EA5BC7A637E}"/>
              </a:ext>
            </a:extLst>
          </p:cNvPr>
          <p:cNvGrpSpPr/>
          <p:nvPr/>
        </p:nvGrpSpPr>
        <p:grpSpPr>
          <a:xfrm>
            <a:off x="2021961" y="2908714"/>
            <a:ext cx="710113" cy="414586"/>
            <a:chOff x="4982092" y="1730442"/>
            <a:chExt cx="551459" cy="327176"/>
          </a:xfrm>
        </p:grpSpPr>
        <p:sp>
          <p:nvSpPr>
            <p:cNvPr id="191" name="Rectangle 190">
              <a:extLst>
                <a:ext uri="{FF2B5EF4-FFF2-40B4-BE49-F238E27FC236}">
                  <a16:creationId xmlns:a16="http://schemas.microsoft.com/office/drawing/2014/main" id="{2A0C8FF5-BDA4-48EE-BD45-D184A77A32A8}"/>
                </a:ext>
              </a:extLst>
            </p:cNvPr>
            <p:cNvSpPr/>
            <p:nvPr/>
          </p:nvSpPr>
          <p:spPr>
            <a:xfrm>
              <a:off x="4982092" y="1730442"/>
              <a:ext cx="308679" cy="3271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2" name="Rectangle 191">
              <a:extLst>
                <a:ext uri="{FF2B5EF4-FFF2-40B4-BE49-F238E27FC236}">
                  <a16:creationId xmlns:a16="http://schemas.microsoft.com/office/drawing/2014/main" id="{409CDED2-54CA-4506-828D-5CE225CCA89A}"/>
                </a:ext>
              </a:extLst>
            </p:cNvPr>
            <p:cNvSpPr/>
            <p:nvPr/>
          </p:nvSpPr>
          <p:spPr>
            <a:xfrm>
              <a:off x="5283253" y="1730442"/>
              <a:ext cx="250298" cy="169229"/>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30000" dirty="0">
                <a:solidFill>
                  <a:schemeClr val="tx1"/>
                </a:solidFill>
              </a:endParaRPr>
            </a:p>
          </p:txBody>
        </p:sp>
        <p:sp>
          <p:nvSpPr>
            <p:cNvPr id="193" name="Rectangle 192">
              <a:extLst>
                <a:ext uri="{FF2B5EF4-FFF2-40B4-BE49-F238E27FC236}">
                  <a16:creationId xmlns:a16="http://schemas.microsoft.com/office/drawing/2014/main" id="{ADB79978-557A-41B1-9EDF-2CD096F17391}"/>
                </a:ext>
              </a:extLst>
            </p:cNvPr>
            <p:cNvSpPr/>
            <p:nvPr/>
          </p:nvSpPr>
          <p:spPr>
            <a:xfrm>
              <a:off x="5284045" y="1895293"/>
              <a:ext cx="248714" cy="161299"/>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accent2">
                    <a:lumMod val="50000"/>
                  </a:schemeClr>
                </a:solidFill>
              </a:endParaRPr>
            </a:p>
            <a:p>
              <a:pPr algn="ctr"/>
              <a:endParaRPr lang="en-US" sz="1200" dirty="0">
                <a:solidFill>
                  <a:schemeClr val="accent2">
                    <a:lumMod val="50000"/>
                  </a:schemeClr>
                </a:solidFill>
              </a:endParaRPr>
            </a:p>
          </p:txBody>
        </p:sp>
      </p:grpSp>
      <p:grpSp>
        <p:nvGrpSpPr>
          <p:cNvPr id="194" name="Group 193">
            <a:extLst>
              <a:ext uri="{FF2B5EF4-FFF2-40B4-BE49-F238E27FC236}">
                <a16:creationId xmlns:a16="http://schemas.microsoft.com/office/drawing/2014/main" id="{F595BEB4-30B8-415F-B6FB-08B9789878A0}"/>
              </a:ext>
            </a:extLst>
          </p:cNvPr>
          <p:cNvGrpSpPr/>
          <p:nvPr/>
        </p:nvGrpSpPr>
        <p:grpSpPr>
          <a:xfrm>
            <a:off x="2903427" y="2907413"/>
            <a:ext cx="708531" cy="414586"/>
            <a:chOff x="4973782" y="1730442"/>
            <a:chExt cx="553761" cy="327176"/>
          </a:xfrm>
        </p:grpSpPr>
        <p:sp>
          <p:nvSpPr>
            <p:cNvPr id="195" name="Rectangle 194">
              <a:extLst>
                <a:ext uri="{FF2B5EF4-FFF2-40B4-BE49-F238E27FC236}">
                  <a16:creationId xmlns:a16="http://schemas.microsoft.com/office/drawing/2014/main" id="{746C0432-DD2E-4939-821A-147C12948F39}"/>
                </a:ext>
              </a:extLst>
            </p:cNvPr>
            <p:cNvSpPr/>
            <p:nvPr/>
          </p:nvSpPr>
          <p:spPr>
            <a:xfrm>
              <a:off x="4973782" y="1730442"/>
              <a:ext cx="303227" cy="3271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6" name="Rectangle 195">
              <a:extLst>
                <a:ext uri="{FF2B5EF4-FFF2-40B4-BE49-F238E27FC236}">
                  <a16:creationId xmlns:a16="http://schemas.microsoft.com/office/drawing/2014/main" id="{5785D0F5-7DE3-4D9C-8058-E6F04E219F02}"/>
                </a:ext>
              </a:extLst>
            </p:cNvPr>
            <p:cNvSpPr/>
            <p:nvPr/>
          </p:nvSpPr>
          <p:spPr>
            <a:xfrm>
              <a:off x="5278037" y="1730442"/>
              <a:ext cx="248714" cy="169229"/>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7" name="Rectangle 196">
              <a:extLst>
                <a:ext uri="{FF2B5EF4-FFF2-40B4-BE49-F238E27FC236}">
                  <a16:creationId xmlns:a16="http://schemas.microsoft.com/office/drawing/2014/main" id="{8DD518FF-C92E-40B6-B91F-F6C3B4B6F827}"/>
                </a:ext>
              </a:extLst>
            </p:cNvPr>
            <p:cNvSpPr/>
            <p:nvPr/>
          </p:nvSpPr>
          <p:spPr>
            <a:xfrm>
              <a:off x="5278829" y="1895293"/>
              <a:ext cx="248714" cy="162325"/>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98" name="Oval 197">
            <a:extLst>
              <a:ext uri="{FF2B5EF4-FFF2-40B4-BE49-F238E27FC236}">
                <a16:creationId xmlns:a16="http://schemas.microsoft.com/office/drawing/2014/main" id="{17C7A634-72A1-4668-8567-16302A14EB6C}"/>
              </a:ext>
            </a:extLst>
          </p:cNvPr>
          <p:cNvSpPr/>
          <p:nvPr/>
        </p:nvSpPr>
        <p:spPr>
          <a:xfrm>
            <a:off x="2964964" y="2967791"/>
            <a:ext cx="297269" cy="304813"/>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rPr>
              <a:t>B</a:t>
            </a:r>
          </a:p>
        </p:txBody>
      </p:sp>
      <p:sp>
        <p:nvSpPr>
          <p:cNvPr id="199" name="Oval 198">
            <a:extLst>
              <a:ext uri="{FF2B5EF4-FFF2-40B4-BE49-F238E27FC236}">
                <a16:creationId xmlns:a16="http://schemas.microsoft.com/office/drawing/2014/main" id="{533CE588-88FC-435A-BAB4-CFFCDCF60995}"/>
              </a:ext>
            </a:extLst>
          </p:cNvPr>
          <p:cNvSpPr/>
          <p:nvPr/>
        </p:nvSpPr>
        <p:spPr>
          <a:xfrm>
            <a:off x="2049330" y="2961150"/>
            <a:ext cx="304895" cy="3002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rPr>
              <a:t>D</a:t>
            </a:r>
            <a:endParaRPr lang="en-US" sz="2000" dirty="0"/>
          </a:p>
        </p:txBody>
      </p:sp>
      <p:cxnSp>
        <p:nvCxnSpPr>
          <p:cNvPr id="86" name="Straight Arrow Connector 85">
            <a:extLst>
              <a:ext uri="{FF2B5EF4-FFF2-40B4-BE49-F238E27FC236}">
                <a16:creationId xmlns:a16="http://schemas.microsoft.com/office/drawing/2014/main" id="{A0975E66-C2BD-4568-9778-9A4B50A1312C}"/>
              </a:ext>
            </a:extLst>
          </p:cNvPr>
          <p:cNvCxnSpPr>
            <a:cxnSpLocks/>
            <a:stCxn id="116" idx="3"/>
            <a:endCxn id="199" idx="7"/>
          </p:cNvCxnSpPr>
          <p:nvPr/>
        </p:nvCxnSpPr>
        <p:spPr>
          <a:xfrm flipH="1">
            <a:off x="2309574" y="2575705"/>
            <a:ext cx="693995" cy="429409"/>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10" name="Freeform: Shape 209">
            <a:extLst>
              <a:ext uri="{FF2B5EF4-FFF2-40B4-BE49-F238E27FC236}">
                <a16:creationId xmlns:a16="http://schemas.microsoft.com/office/drawing/2014/main" id="{AEFED764-7CF6-4383-A45C-81D828F5CC8C}"/>
              </a:ext>
            </a:extLst>
          </p:cNvPr>
          <p:cNvSpPr/>
          <p:nvPr/>
        </p:nvSpPr>
        <p:spPr>
          <a:xfrm>
            <a:off x="2290659" y="1107004"/>
            <a:ext cx="193559" cy="46834"/>
          </a:xfrm>
          <a:custGeom>
            <a:avLst/>
            <a:gdLst>
              <a:gd name="connsiteX0" fmla="*/ 0 w 193559"/>
              <a:gd name="connsiteY0" fmla="*/ 46834 h 46834"/>
              <a:gd name="connsiteX1" fmla="*/ 86768 w 193559"/>
              <a:gd name="connsiteY1" fmla="*/ 113 h 46834"/>
              <a:gd name="connsiteX2" fmla="*/ 193559 w 193559"/>
              <a:gd name="connsiteY2" fmla="*/ 33485 h 46834"/>
            </a:gdLst>
            <a:ahLst/>
            <a:cxnLst>
              <a:cxn ang="0">
                <a:pos x="connsiteX0" y="connsiteY0"/>
              </a:cxn>
              <a:cxn ang="0">
                <a:pos x="connsiteX1" y="connsiteY1"/>
              </a:cxn>
              <a:cxn ang="0">
                <a:pos x="connsiteX2" y="connsiteY2"/>
              </a:cxn>
            </a:cxnLst>
            <a:rect l="l" t="t" r="r" b="b"/>
            <a:pathLst>
              <a:path w="193559" h="46834">
                <a:moveTo>
                  <a:pt x="0" y="46834"/>
                </a:moveTo>
                <a:cubicBezTo>
                  <a:pt x="27254" y="24586"/>
                  <a:pt x="54508" y="2338"/>
                  <a:pt x="86768" y="113"/>
                </a:cubicBezTo>
                <a:cubicBezTo>
                  <a:pt x="119028" y="-2112"/>
                  <a:pt x="169086" y="29035"/>
                  <a:pt x="193559" y="3348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3" name="Straight Arrow Connector 212">
            <a:extLst>
              <a:ext uri="{FF2B5EF4-FFF2-40B4-BE49-F238E27FC236}">
                <a16:creationId xmlns:a16="http://schemas.microsoft.com/office/drawing/2014/main" id="{C5B0D93B-829D-47CB-9FF4-9DF094E6C5E8}"/>
              </a:ext>
            </a:extLst>
          </p:cNvPr>
          <p:cNvCxnSpPr>
            <a:cxnSpLocks/>
          </p:cNvCxnSpPr>
          <p:nvPr/>
        </p:nvCxnSpPr>
        <p:spPr>
          <a:xfrm>
            <a:off x="2338256" y="2513226"/>
            <a:ext cx="129250" cy="50602"/>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C48162E-CB6E-4AAC-8D40-FA1192058270}"/>
              </a:ext>
            </a:extLst>
          </p:cNvPr>
          <p:cNvCxnSpPr>
            <a:cxnSpLocks/>
          </p:cNvCxnSpPr>
          <p:nvPr/>
        </p:nvCxnSpPr>
        <p:spPr>
          <a:xfrm flipH="1">
            <a:off x="2343212" y="3045640"/>
            <a:ext cx="145961" cy="476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5" name="Group 234">
            <a:extLst>
              <a:ext uri="{FF2B5EF4-FFF2-40B4-BE49-F238E27FC236}">
                <a16:creationId xmlns:a16="http://schemas.microsoft.com/office/drawing/2014/main" id="{494685C9-2EDD-4DB2-B230-58A7DC8D1F9B}"/>
              </a:ext>
            </a:extLst>
          </p:cNvPr>
          <p:cNvGrpSpPr/>
          <p:nvPr/>
        </p:nvGrpSpPr>
        <p:grpSpPr>
          <a:xfrm>
            <a:off x="2015517" y="3529972"/>
            <a:ext cx="703559" cy="414586"/>
            <a:chOff x="4982092" y="1730442"/>
            <a:chExt cx="549875" cy="327176"/>
          </a:xfrm>
        </p:grpSpPr>
        <p:sp>
          <p:nvSpPr>
            <p:cNvPr id="236" name="Rectangle 235">
              <a:extLst>
                <a:ext uri="{FF2B5EF4-FFF2-40B4-BE49-F238E27FC236}">
                  <a16:creationId xmlns:a16="http://schemas.microsoft.com/office/drawing/2014/main" id="{BD1DEECD-9666-44EE-8CB4-2F7B050525F0}"/>
                </a:ext>
              </a:extLst>
            </p:cNvPr>
            <p:cNvSpPr/>
            <p:nvPr/>
          </p:nvSpPr>
          <p:spPr>
            <a:xfrm>
              <a:off x="4982092" y="1730442"/>
              <a:ext cx="303227" cy="3271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7" name="Rectangle 236">
              <a:extLst>
                <a:ext uri="{FF2B5EF4-FFF2-40B4-BE49-F238E27FC236}">
                  <a16:creationId xmlns:a16="http://schemas.microsoft.com/office/drawing/2014/main" id="{2479E158-9E76-4A30-A2E6-25DA75F06891}"/>
                </a:ext>
              </a:extLst>
            </p:cNvPr>
            <p:cNvSpPr/>
            <p:nvPr/>
          </p:nvSpPr>
          <p:spPr>
            <a:xfrm>
              <a:off x="5283253" y="1730442"/>
              <a:ext cx="248714" cy="169229"/>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30000" dirty="0">
                <a:solidFill>
                  <a:schemeClr val="accent6">
                    <a:lumMod val="75000"/>
                  </a:schemeClr>
                </a:solidFill>
              </a:endParaRPr>
            </a:p>
          </p:txBody>
        </p:sp>
        <p:sp>
          <p:nvSpPr>
            <p:cNvPr id="238" name="Rectangle 237">
              <a:extLst>
                <a:ext uri="{FF2B5EF4-FFF2-40B4-BE49-F238E27FC236}">
                  <a16:creationId xmlns:a16="http://schemas.microsoft.com/office/drawing/2014/main" id="{EB4A1699-80E6-4170-BC5C-CB2F0A186718}"/>
                </a:ext>
              </a:extLst>
            </p:cNvPr>
            <p:cNvSpPr/>
            <p:nvPr/>
          </p:nvSpPr>
          <p:spPr>
            <a:xfrm>
              <a:off x="5284044" y="1895291"/>
              <a:ext cx="245907" cy="161299"/>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accent2">
                    <a:lumMod val="50000"/>
                  </a:schemeClr>
                </a:solidFill>
              </a:endParaRPr>
            </a:p>
            <a:p>
              <a:pPr algn="ctr"/>
              <a:endParaRPr lang="en-US" sz="1200" dirty="0">
                <a:solidFill>
                  <a:schemeClr val="accent2">
                    <a:lumMod val="50000"/>
                  </a:schemeClr>
                </a:solidFill>
              </a:endParaRPr>
            </a:p>
          </p:txBody>
        </p:sp>
      </p:grpSp>
      <p:grpSp>
        <p:nvGrpSpPr>
          <p:cNvPr id="239" name="Group 238">
            <a:extLst>
              <a:ext uri="{FF2B5EF4-FFF2-40B4-BE49-F238E27FC236}">
                <a16:creationId xmlns:a16="http://schemas.microsoft.com/office/drawing/2014/main" id="{654E8C08-50DD-4025-9236-6D232C1E1D58}"/>
              </a:ext>
            </a:extLst>
          </p:cNvPr>
          <p:cNvGrpSpPr/>
          <p:nvPr/>
        </p:nvGrpSpPr>
        <p:grpSpPr>
          <a:xfrm>
            <a:off x="2896976" y="3528671"/>
            <a:ext cx="708531" cy="414586"/>
            <a:chOff x="4973782" y="1730442"/>
            <a:chExt cx="553761" cy="327176"/>
          </a:xfrm>
        </p:grpSpPr>
        <p:sp>
          <p:nvSpPr>
            <p:cNvPr id="240" name="Rectangle 239">
              <a:extLst>
                <a:ext uri="{FF2B5EF4-FFF2-40B4-BE49-F238E27FC236}">
                  <a16:creationId xmlns:a16="http://schemas.microsoft.com/office/drawing/2014/main" id="{F2368F71-F10E-42D7-A406-F0BD47001881}"/>
                </a:ext>
              </a:extLst>
            </p:cNvPr>
            <p:cNvSpPr/>
            <p:nvPr/>
          </p:nvSpPr>
          <p:spPr>
            <a:xfrm>
              <a:off x="4973782" y="1730442"/>
              <a:ext cx="303227" cy="3271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1" name="Rectangle 240">
              <a:extLst>
                <a:ext uri="{FF2B5EF4-FFF2-40B4-BE49-F238E27FC236}">
                  <a16:creationId xmlns:a16="http://schemas.microsoft.com/office/drawing/2014/main" id="{A47C7F9A-8BE6-49B1-ABEA-DC6ECB673CCD}"/>
                </a:ext>
              </a:extLst>
            </p:cNvPr>
            <p:cNvSpPr/>
            <p:nvPr/>
          </p:nvSpPr>
          <p:spPr>
            <a:xfrm>
              <a:off x="5278037" y="1730442"/>
              <a:ext cx="248714" cy="169229"/>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42" name="Rectangle 241">
              <a:extLst>
                <a:ext uri="{FF2B5EF4-FFF2-40B4-BE49-F238E27FC236}">
                  <a16:creationId xmlns:a16="http://schemas.microsoft.com/office/drawing/2014/main" id="{88937136-CBDF-4F07-834A-869B7E7D2361}"/>
                </a:ext>
              </a:extLst>
            </p:cNvPr>
            <p:cNvSpPr/>
            <p:nvPr/>
          </p:nvSpPr>
          <p:spPr>
            <a:xfrm>
              <a:off x="5278829" y="1895293"/>
              <a:ext cx="248714" cy="162325"/>
            </a:xfrm>
            <a:prstGeom prst="rect">
              <a:avLst/>
            </a:prstGeom>
            <a:solidFill>
              <a:srgbClr val="FFFF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43" name="Oval 242">
            <a:extLst>
              <a:ext uri="{FF2B5EF4-FFF2-40B4-BE49-F238E27FC236}">
                <a16:creationId xmlns:a16="http://schemas.microsoft.com/office/drawing/2014/main" id="{D6F99D7A-3D03-41B6-BC9B-E5D68E0DFFF4}"/>
              </a:ext>
            </a:extLst>
          </p:cNvPr>
          <p:cNvSpPr/>
          <p:nvPr/>
        </p:nvSpPr>
        <p:spPr>
          <a:xfrm>
            <a:off x="2958513" y="3589049"/>
            <a:ext cx="297269" cy="304813"/>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rPr>
              <a:t>C</a:t>
            </a:r>
          </a:p>
        </p:txBody>
      </p:sp>
      <p:sp>
        <p:nvSpPr>
          <p:cNvPr id="244" name="Oval 243">
            <a:extLst>
              <a:ext uri="{FF2B5EF4-FFF2-40B4-BE49-F238E27FC236}">
                <a16:creationId xmlns:a16="http://schemas.microsoft.com/office/drawing/2014/main" id="{446222E6-1C74-4DB7-B41C-424F5F05DD52}"/>
              </a:ext>
            </a:extLst>
          </p:cNvPr>
          <p:cNvSpPr/>
          <p:nvPr/>
        </p:nvSpPr>
        <p:spPr>
          <a:xfrm>
            <a:off x="2042879" y="3582408"/>
            <a:ext cx="304895" cy="300203"/>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rPr>
              <a:t>A</a:t>
            </a:r>
            <a:endParaRPr lang="en-US" sz="2000" dirty="0"/>
          </a:p>
        </p:txBody>
      </p:sp>
      <p:sp>
        <p:nvSpPr>
          <p:cNvPr id="246" name="Freeform: Shape 245">
            <a:extLst>
              <a:ext uri="{FF2B5EF4-FFF2-40B4-BE49-F238E27FC236}">
                <a16:creationId xmlns:a16="http://schemas.microsoft.com/office/drawing/2014/main" id="{C2B3D227-08A0-454B-AAC4-FCDD1E24D358}"/>
              </a:ext>
            </a:extLst>
          </p:cNvPr>
          <p:cNvSpPr/>
          <p:nvPr/>
        </p:nvSpPr>
        <p:spPr>
          <a:xfrm>
            <a:off x="2295622" y="3565632"/>
            <a:ext cx="193559" cy="46834"/>
          </a:xfrm>
          <a:custGeom>
            <a:avLst/>
            <a:gdLst>
              <a:gd name="connsiteX0" fmla="*/ 0 w 193559"/>
              <a:gd name="connsiteY0" fmla="*/ 46834 h 46834"/>
              <a:gd name="connsiteX1" fmla="*/ 86768 w 193559"/>
              <a:gd name="connsiteY1" fmla="*/ 113 h 46834"/>
              <a:gd name="connsiteX2" fmla="*/ 193559 w 193559"/>
              <a:gd name="connsiteY2" fmla="*/ 33485 h 46834"/>
            </a:gdLst>
            <a:ahLst/>
            <a:cxnLst>
              <a:cxn ang="0">
                <a:pos x="connsiteX0" y="connsiteY0"/>
              </a:cxn>
              <a:cxn ang="0">
                <a:pos x="connsiteX1" y="connsiteY1"/>
              </a:cxn>
              <a:cxn ang="0">
                <a:pos x="connsiteX2" y="connsiteY2"/>
              </a:cxn>
            </a:cxnLst>
            <a:rect l="l" t="t" r="r" b="b"/>
            <a:pathLst>
              <a:path w="193559" h="46834">
                <a:moveTo>
                  <a:pt x="0" y="46834"/>
                </a:moveTo>
                <a:cubicBezTo>
                  <a:pt x="27254" y="24586"/>
                  <a:pt x="54508" y="2338"/>
                  <a:pt x="86768" y="113"/>
                </a:cubicBezTo>
                <a:cubicBezTo>
                  <a:pt x="119028" y="-2112"/>
                  <a:pt x="169086" y="29035"/>
                  <a:pt x="193559" y="33485"/>
                </a:cubicBezTo>
              </a:path>
            </a:pathLst>
          </a:custGeom>
          <a:noFill/>
          <a:ln>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Arrow Connector 246">
            <a:extLst>
              <a:ext uri="{FF2B5EF4-FFF2-40B4-BE49-F238E27FC236}">
                <a16:creationId xmlns:a16="http://schemas.microsoft.com/office/drawing/2014/main" id="{C17302E2-8A75-4431-BB9A-E766A1AC6F2B}"/>
              </a:ext>
            </a:extLst>
          </p:cNvPr>
          <p:cNvCxnSpPr>
            <a:cxnSpLocks/>
            <a:stCxn id="198" idx="4"/>
            <a:endCxn id="243" idx="0"/>
          </p:cNvCxnSpPr>
          <p:nvPr/>
        </p:nvCxnSpPr>
        <p:spPr>
          <a:xfrm flipH="1">
            <a:off x="3107148" y="3272604"/>
            <a:ext cx="6451" cy="316445"/>
          </a:xfrm>
          <a:prstGeom prst="straightConnector1">
            <a:avLst/>
          </a:prstGeom>
          <a:ln w="9525">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0" name="Straight Arrow Connector 249">
            <a:extLst>
              <a:ext uri="{FF2B5EF4-FFF2-40B4-BE49-F238E27FC236}">
                <a16:creationId xmlns:a16="http://schemas.microsoft.com/office/drawing/2014/main" id="{2C33B3BA-1B3C-4706-AE34-E0CEFB9C1CBC}"/>
              </a:ext>
            </a:extLst>
          </p:cNvPr>
          <p:cNvCxnSpPr>
            <a:cxnSpLocks/>
            <a:stCxn id="199" idx="5"/>
            <a:endCxn id="243" idx="1"/>
          </p:cNvCxnSpPr>
          <p:nvPr/>
        </p:nvCxnSpPr>
        <p:spPr>
          <a:xfrm>
            <a:off x="2309574" y="3217389"/>
            <a:ext cx="692473" cy="416299"/>
          </a:xfrm>
          <a:prstGeom prst="straightConnector1">
            <a:avLst/>
          </a:prstGeom>
          <a:ln w="9525">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77" name="Group 276">
            <a:extLst>
              <a:ext uri="{FF2B5EF4-FFF2-40B4-BE49-F238E27FC236}">
                <a16:creationId xmlns:a16="http://schemas.microsoft.com/office/drawing/2014/main" id="{E43FCA6E-F11B-4D5B-9E48-B4323DF547B7}"/>
              </a:ext>
            </a:extLst>
          </p:cNvPr>
          <p:cNvGrpSpPr/>
          <p:nvPr/>
        </p:nvGrpSpPr>
        <p:grpSpPr>
          <a:xfrm>
            <a:off x="1458936" y="1139234"/>
            <a:ext cx="371333" cy="2742439"/>
            <a:chOff x="1458936" y="1139234"/>
            <a:chExt cx="371333" cy="2742439"/>
          </a:xfrm>
        </p:grpSpPr>
        <p:sp>
          <p:nvSpPr>
            <p:cNvPr id="58" name="TextBox 57">
              <a:extLst>
                <a:ext uri="{FF2B5EF4-FFF2-40B4-BE49-F238E27FC236}">
                  <a16:creationId xmlns:a16="http://schemas.microsoft.com/office/drawing/2014/main" id="{2D352B5F-A11E-4D15-8FAA-B8486B88C5E7}"/>
                </a:ext>
              </a:extLst>
            </p:cNvPr>
            <p:cNvSpPr txBox="1"/>
            <p:nvPr/>
          </p:nvSpPr>
          <p:spPr>
            <a:xfrm>
              <a:off x="1475200" y="1139234"/>
              <a:ext cx="331947" cy="276999"/>
            </a:xfrm>
            <a:prstGeom prst="rect">
              <a:avLst/>
            </a:prstGeom>
            <a:noFill/>
          </p:spPr>
          <p:txBody>
            <a:bodyPr wrap="square" rtlCol="0">
              <a:spAutoFit/>
            </a:bodyPr>
            <a:lstStyle/>
            <a:p>
              <a:r>
                <a:rPr lang="en-US" sz="1200" dirty="0"/>
                <a:t>1</a:t>
              </a:r>
            </a:p>
          </p:txBody>
        </p:sp>
        <p:sp>
          <p:nvSpPr>
            <p:cNvPr id="59" name="TextBox 58">
              <a:extLst>
                <a:ext uri="{FF2B5EF4-FFF2-40B4-BE49-F238E27FC236}">
                  <a16:creationId xmlns:a16="http://schemas.microsoft.com/office/drawing/2014/main" id="{54FE6323-583D-41D2-A9D7-2CF76C2A6CB7}"/>
                </a:ext>
              </a:extLst>
            </p:cNvPr>
            <p:cNvSpPr txBox="1"/>
            <p:nvPr/>
          </p:nvSpPr>
          <p:spPr>
            <a:xfrm>
              <a:off x="1473950" y="1700157"/>
              <a:ext cx="354652" cy="276999"/>
            </a:xfrm>
            <a:prstGeom prst="rect">
              <a:avLst/>
            </a:prstGeom>
            <a:noFill/>
          </p:spPr>
          <p:txBody>
            <a:bodyPr wrap="square" rtlCol="0">
              <a:spAutoFit/>
            </a:bodyPr>
            <a:lstStyle/>
            <a:p>
              <a:r>
                <a:rPr lang="en-US" sz="1200" dirty="0"/>
                <a:t>2</a:t>
              </a:r>
            </a:p>
          </p:txBody>
        </p:sp>
        <p:sp>
          <p:nvSpPr>
            <p:cNvPr id="60" name="TextBox 59">
              <a:extLst>
                <a:ext uri="{FF2B5EF4-FFF2-40B4-BE49-F238E27FC236}">
                  <a16:creationId xmlns:a16="http://schemas.microsoft.com/office/drawing/2014/main" id="{08417930-0BF5-467C-9505-9A6037D839D8}"/>
                </a:ext>
              </a:extLst>
            </p:cNvPr>
            <p:cNvSpPr txBox="1"/>
            <p:nvPr/>
          </p:nvSpPr>
          <p:spPr>
            <a:xfrm>
              <a:off x="1458936" y="2304230"/>
              <a:ext cx="359193" cy="276999"/>
            </a:xfrm>
            <a:prstGeom prst="rect">
              <a:avLst/>
            </a:prstGeom>
            <a:noFill/>
          </p:spPr>
          <p:txBody>
            <a:bodyPr wrap="square" rtlCol="0">
              <a:spAutoFit/>
            </a:bodyPr>
            <a:lstStyle/>
            <a:p>
              <a:r>
                <a:rPr lang="en-US" sz="1200" dirty="0"/>
                <a:t>3</a:t>
              </a:r>
            </a:p>
          </p:txBody>
        </p:sp>
        <p:sp>
          <p:nvSpPr>
            <p:cNvPr id="253" name="TextBox 252">
              <a:extLst>
                <a:ext uri="{FF2B5EF4-FFF2-40B4-BE49-F238E27FC236}">
                  <a16:creationId xmlns:a16="http://schemas.microsoft.com/office/drawing/2014/main" id="{2FC4927D-119F-45AA-B3B8-79A98FE7CD21}"/>
                </a:ext>
              </a:extLst>
            </p:cNvPr>
            <p:cNvSpPr txBox="1"/>
            <p:nvPr/>
          </p:nvSpPr>
          <p:spPr>
            <a:xfrm>
              <a:off x="1458936" y="3044844"/>
              <a:ext cx="359193" cy="276999"/>
            </a:xfrm>
            <a:prstGeom prst="rect">
              <a:avLst/>
            </a:prstGeom>
            <a:noFill/>
          </p:spPr>
          <p:txBody>
            <a:bodyPr wrap="square" rtlCol="0">
              <a:spAutoFit/>
            </a:bodyPr>
            <a:lstStyle/>
            <a:p>
              <a:r>
                <a:rPr lang="en-US" sz="1200" dirty="0"/>
                <a:t>4</a:t>
              </a:r>
            </a:p>
          </p:txBody>
        </p:sp>
        <p:sp>
          <p:nvSpPr>
            <p:cNvPr id="254" name="TextBox 253">
              <a:extLst>
                <a:ext uri="{FF2B5EF4-FFF2-40B4-BE49-F238E27FC236}">
                  <a16:creationId xmlns:a16="http://schemas.microsoft.com/office/drawing/2014/main" id="{FA4859DC-0078-4CB7-B4A0-6A0AF182E381}"/>
                </a:ext>
              </a:extLst>
            </p:cNvPr>
            <p:cNvSpPr txBox="1"/>
            <p:nvPr/>
          </p:nvSpPr>
          <p:spPr>
            <a:xfrm>
              <a:off x="1471076" y="3604674"/>
              <a:ext cx="359193" cy="276999"/>
            </a:xfrm>
            <a:prstGeom prst="rect">
              <a:avLst/>
            </a:prstGeom>
            <a:noFill/>
          </p:spPr>
          <p:txBody>
            <a:bodyPr wrap="square" rtlCol="0">
              <a:spAutoFit/>
            </a:bodyPr>
            <a:lstStyle/>
            <a:p>
              <a:r>
                <a:rPr lang="en-US" sz="1200" dirty="0"/>
                <a:t>5</a:t>
              </a:r>
            </a:p>
          </p:txBody>
        </p:sp>
      </p:grpSp>
      <p:sp>
        <p:nvSpPr>
          <p:cNvPr id="257" name="TextBox 256">
            <a:extLst>
              <a:ext uri="{FF2B5EF4-FFF2-40B4-BE49-F238E27FC236}">
                <a16:creationId xmlns:a16="http://schemas.microsoft.com/office/drawing/2014/main" id="{377E7398-B1EB-4516-8AE5-2E3304ABD6BA}"/>
              </a:ext>
            </a:extLst>
          </p:cNvPr>
          <p:cNvSpPr txBox="1"/>
          <p:nvPr/>
        </p:nvSpPr>
        <p:spPr>
          <a:xfrm>
            <a:off x="2175011" y="734521"/>
            <a:ext cx="663439" cy="307777"/>
          </a:xfrm>
          <a:prstGeom prst="rect">
            <a:avLst/>
          </a:prstGeom>
          <a:noFill/>
        </p:spPr>
        <p:txBody>
          <a:bodyPr wrap="square" rtlCol="0">
            <a:spAutoFit/>
          </a:bodyPr>
          <a:lstStyle/>
          <a:p>
            <a:r>
              <a:rPr lang="en-US" sz="1400" dirty="0"/>
              <a:t>PE1</a:t>
            </a:r>
            <a:endParaRPr lang="en-US" dirty="0"/>
          </a:p>
        </p:txBody>
      </p:sp>
      <p:sp>
        <p:nvSpPr>
          <p:cNvPr id="258" name="TextBox 257">
            <a:extLst>
              <a:ext uri="{FF2B5EF4-FFF2-40B4-BE49-F238E27FC236}">
                <a16:creationId xmlns:a16="http://schemas.microsoft.com/office/drawing/2014/main" id="{241237CF-FF6F-4242-AFC5-35457BCDB706}"/>
              </a:ext>
            </a:extLst>
          </p:cNvPr>
          <p:cNvSpPr txBox="1"/>
          <p:nvPr/>
        </p:nvSpPr>
        <p:spPr>
          <a:xfrm>
            <a:off x="3003569" y="750524"/>
            <a:ext cx="663439" cy="307777"/>
          </a:xfrm>
          <a:prstGeom prst="rect">
            <a:avLst/>
          </a:prstGeom>
          <a:noFill/>
        </p:spPr>
        <p:txBody>
          <a:bodyPr wrap="square" rtlCol="0">
            <a:spAutoFit/>
          </a:bodyPr>
          <a:lstStyle/>
          <a:p>
            <a:r>
              <a:rPr lang="en-US" sz="1400" dirty="0"/>
              <a:t>PE2</a:t>
            </a:r>
            <a:endParaRPr lang="en-US" dirty="0"/>
          </a:p>
        </p:txBody>
      </p:sp>
      <p:grpSp>
        <p:nvGrpSpPr>
          <p:cNvPr id="259" name="Group 258">
            <a:extLst>
              <a:ext uri="{FF2B5EF4-FFF2-40B4-BE49-F238E27FC236}">
                <a16:creationId xmlns:a16="http://schemas.microsoft.com/office/drawing/2014/main" id="{934A911E-CEDE-4FF7-8E8E-A9BAD4B68385}"/>
              </a:ext>
            </a:extLst>
          </p:cNvPr>
          <p:cNvGrpSpPr/>
          <p:nvPr/>
        </p:nvGrpSpPr>
        <p:grpSpPr>
          <a:xfrm>
            <a:off x="227800" y="3045216"/>
            <a:ext cx="1111270" cy="283798"/>
            <a:chOff x="2125952" y="1589663"/>
            <a:chExt cx="2482753" cy="797480"/>
          </a:xfrm>
        </p:grpSpPr>
        <p:grpSp>
          <p:nvGrpSpPr>
            <p:cNvPr id="269" name="Group 268">
              <a:extLst>
                <a:ext uri="{FF2B5EF4-FFF2-40B4-BE49-F238E27FC236}">
                  <a16:creationId xmlns:a16="http://schemas.microsoft.com/office/drawing/2014/main" id="{6977059B-BA8F-4E6B-80EE-491E4163B720}"/>
                </a:ext>
              </a:extLst>
            </p:cNvPr>
            <p:cNvGrpSpPr/>
            <p:nvPr/>
          </p:nvGrpSpPr>
          <p:grpSpPr>
            <a:xfrm>
              <a:off x="2125952" y="1592459"/>
              <a:ext cx="1022648" cy="794684"/>
              <a:chOff x="798022" y="3399905"/>
              <a:chExt cx="1009996" cy="482139"/>
            </a:xfrm>
          </p:grpSpPr>
          <p:sp>
            <p:nvSpPr>
              <p:cNvPr id="271" name="Rectangle 270">
                <a:extLst>
                  <a:ext uri="{FF2B5EF4-FFF2-40B4-BE49-F238E27FC236}">
                    <a16:creationId xmlns:a16="http://schemas.microsoft.com/office/drawing/2014/main" id="{7CE5E236-8882-423B-9B3D-DDBD2A22A301}"/>
                  </a:ext>
                </a:extLst>
              </p:cNvPr>
              <p:cNvSpPr/>
              <p:nvPr/>
            </p:nvSpPr>
            <p:spPr>
              <a:xfrm>
                <a:off x="798022" y="3399905"/>
                <a:ext cx="648393" cy="482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a:t>
                </a:r>
              </a:p>
            </p:txBody>
          </p:sp>
          <p:grpSp>
            <p:nvGrpSpPr>
              <p:cNvPr id="272" name="Group 271">
                <a:extLst>
                  <a:ext uri="{FF2B5EF4-FFF2-40B4-BE49-F238E27FC236}">
                    <a16:creationId xmlns:a16="http://schemas.microsoft.com/office/drawing/2014/main" id="{4F00726D-B2A8-4044-8D8A-94FCFBF91672}"/>
                  </a:ext>
                </a:extLst>
              </p:cNvPr>
              <p:cNvGrpSpPr/>
              <p:nvPr/>
            </p:nvGrpSpPr>
            <p:grpSpPr>
              <a:xfrm>
                <a:off x="1446415" y="3399905"/>
                <a:ext cx="361603" cy="482139"/>
                <a:chOff x="1446415" y="3399905"/>
                <a:chExt cx="361603" cy="482139"/>
              </a:xfrm>
            </p:grpSpPr>
            <p:sp>
              <p:nvSpPr>
                <p:cNvPr id="273" name="Rectangle 272">
                  <a:extLst>
                    <a:ext uri="{FF2B5EF4-FFF2-40B4-BE49-F238E27FC236}">
                      <a16:creationId xmlns:a16="http://schemas.microsoft.com/office/drawing/2014/main" id="{F038FD86-C8D8-4B12-A7C6-F934AC44EC62}"/>
                    </a:ext>
                  </a:extLst>
                </p:cNvPr>
                <p:cNvSpPr/>
                <p:nvPr/>
              </p:nvSpPr>
              <p:spPr>
                <a:xfrm>
                  <a:off x="1446415" y="3399905"/>
                  <a:ext cx="361603" cy="249382"/>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4" name="Rectangle 273">
                  <a:extLst>
                    <a:ext uri="{FF2B5EF4-FFF2-40B4-BE49-F238E27FC236}">
                      <a16:creationId xmlns:a16="http://schemas.microsoft.com/office/drawing/2014/main" id="{2DBB870C-8BFB-4340-AD47-B438E6BFE867}"/>
                    </a:ext>
                  </a:extLst>
                </p:cNvPr>
                <p:cNvSpPr/>
                <p:nvPr/>
              </p:nvSpPr>
              <p:spPr>
                <a:xfrm>
                  <a:off x="1446415" y="3649287"/>
                  <a:ext cx="361603" cy="23275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263" name="Group 262">
              <a:extLst>
                <a:ext uri="{FF2B5EF4-FFF2-40B4-BE49-F238E27FC236}">
                  <a16:creationId xmlns:a16="http://schemas.microsoft.com/office/drawing/2014/main" id="{697CB9E7-49B3-43FB-9F6D-DB68E74E7D29}"/>
                </a:ext>
              </a:extLst>
            </p:cNvPr>
            <p:cNvGrpSpPr/>
            <p:nvPr/>
          </p:nvGrpSpPr>
          <p:grpSpPr>
            <a:xfrm>
              <a:off x="3586055" y="1589663"/>
              <a:ext cx="1022650" cy="794680"/>
              <a:chOff x="798022" y="3399905"/>
              <a:chExt cx="1009996" cy="482139"/>
            </a:xfrm>
          </p:grpSpPr>
          <p:sp>
            <p:nvSpPr>
              <p:cNvPr id="265" name="Rectangle 264">
                <a:extLst>
                  <a:ext uri="{FF2B5EF4-FFF2-40B4-BE49-F238E27FC236}">
                    <a16:creationId xmlns:a16="http://schemas.microsoft.com/office/drawing/2014/main" id="{1ABB9539-E512-4821-A5AC-F791B1D7CD87}"/>
                  </a:ext>
                </a:extLst>
              </p:cNvPr>
              <p:cNvSpPr/>
              <p:nvPr/>
            </p:nvSpPr>
            <p:spPr>
              <a:xfrm>
                <a:off x="798022" y="3399905"/>
                <a:ext cx="648393" cy="482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a:t>
                </a:r>
              </a:p>
            </p:txBody>
          </p:sp>
          <p:grpSp>
            <p:nvGrpSpPr>
              <p:cNvPr id="266" name="Group 265">
                <a:extLst>
                  <a:ext uri="{FF2B5EF4-FFF2-40B4-BE49-F238E27FC236}">
                    <a16:creationId xmlns:a16="http://schemas.microsoft.com/office/drawing/2014/main" id="{3ADCEB95-5818-41C1-9213-8B7805C696F4}"/>
                  </a:ext>
                </a:extLst>
              </p:cNvPr>
              <p:cNvGrpSpPr/>
              <p:nvPr/>
            </p:nvGrpSpPr>
            <p:grpSpPr>
              <a:xfrm>
                <a:off x="1446415" y="3399905"/>
                <a:ext cx="361603" cy="482139"/>
                <a:chOff x="1446415" y="3399905"/>
                <a:chExt cx="361603" cy="482139"/>
              </a:xfrm>
            </p:grpSpPr>
            <p:sp>
              <p:nvSpPr>
                <p:cNvPr id="267" name="Rectangle 266">
                  <a:extLst>
                    <a:ext uri="{FF2B5EF4-FFF2-40B4-BE49-F238E27FC236}">
                      <a16:creationId xmlns:a16="http://schemas.microsoft.com/office/drawing/2014/main" id="{7D397BD1-1E8E-4A0C-A54C-987C279430B2}"/>
                    </a:ext>
                  </a:extLst>
                </p:cNvPr>
                <p:cNvSpPr/>
                <p:nvPr/>
              </p:nvSpPr>
              <p:spPr>
                <a:xfrm>
                  <a:off x="1446415" y="3399905"/>
                  <a:ext cx="361603" cy="249382"/>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8" name="Rectangle 267">
                  <a:extLst>
                    <a:ext uri="{FF2B5EF4-FFF2-40B4-BE49-F238E27FC236}">
                      <a16:creationId xmlns:a16="http://schemas.microsoft.com/office/drawing/2014/main" id="{66954831-78A7-4DCD-BB9B-E0394467CF0D}"/>
                    </a:ext>
                  </a:extLst>
                </p:cNvPr>
                <p:cNvSpPr/>
                <p:nvPr/>
              </p:nvSpPr>
              <p:spPr>
                <a:xfrm>
                  <a:off x="1446415" y="3649287"/>
                  <a:ext cx="361603" cy="23275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cxnSp>
          <p:nvCxnSpPr>
            <p:cNvPr id="262" name="Straight Arrow Connector 261">
              <a:extLst>
                <a:ext uri="{FF2B5EF4-FFF2-40B4-BE49-F238E27FC236}">
                  <a16:creationId xmlns:a16="http://schemas.microsoft.com/office/drawing/2014/main" id="{CEC4D49D-FCF7-4AB5-BB1E-BC61A3297B3D}"/>
                </a:ext>
              </a:extLst>
            </p:cNvPr>
            <p:cNvCxnSpPr/>
            <p:nvPr/>
          </p:nvCxnSpPr>
          <p:spPr>
            <a:xfrm>
              <a:off x="3136429" y="2025565"/>
              <a:ext cx="449625" cy="0"/>
            </a:xfrm>
            <a:prstGeom prst="straightConnector1">
              <a:avLst/>
            </a:prstGeom>
            <a:ln w="12700">
              <a:solidFill>
                <a:srgbClr val="00000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sp>
        <p:nvSpPr>
          <p:cNvPr id="275" name="TextBox 274">
            <a:extLst>
              <a:ext uri="{FF2B5EF4-FFF2-40B4-BE49-F238E27FC236}">
                <a16:creationId xmlns:a16="http://schemas.microsoft.com/office/drawing/2014/main" id="{68705C1E-CB91-45AE-A4ED-411AE9C0562A}"/>
              </a:ext>
            </a:extLst>
          </p:cNvPr>
          <p:cNvSpPr txBox="1"/>
          <p:nvPr/>
        </p:nvSpPr>
        <p:spPr>
          <a:xfrm>
            <a:off x="284857" y="3351112"/>
            <a:ext cx="1001444" cy="307777"/>
          </a:xfrm>
          <a:prstGeom prst="rect">
            <a:avLst/>
          </a:prstGeom>
          <a:noFill/>
        </p:spPr>
        <p:txBody>
          <a:bodyPr wrap="square" rtlCol="0">
            <a:spAutoFit/>
          </a:bodyPr>
          <a:lstStyle/>
          <a:p>
            <a:r>
              <a:rPr lang="en-US" sz="1400" dirty="0">
                <a:latin typeface="Calibri" panose="020F0502020204030204" pitchFamily="34" charset="0"/>
              </a:rPr>
              <a:t>1x2 CGRA</a:t>
            </a:r>
          </a:p>
        </p:txBody>
      </p:sp>
      <p:sp>
        <p:nvSpPr>
          <p:cNvPr id="276" name="TextBox 275">
            <a:extLst>
              <a:ext uri="{FF2B5EF4-FFF2-40B4-BE49-F238E27FC236}">
                <a16:creationId xmlns:a16="http://schemas.microsoft.com/office/drawing/2014/main" id="{CFCDFA38-C1B1-4216-858D-0EE7B202237D}"/>
              </a:ext>
            </a:extLst>
          </p:cNvPr>
          <p:cNvSpPr txBox="1"/>
          <p:nvPr/>
        </p:nvSpPr>
        <p:spPr>
          <a:xfrm>
            <a:off x="443775" y="2517414"/>
            <a:ext cx="780696" cy="307777"/>
          </a:xfrm>
          <a:prstGeom prst="rect">
            <a:avLst/>
          </a:prstGeom>
          <a:noFill/>
        </p:spPr>
        <p:txBody>
          <a:bodyPr wrap="square" rtlCol="0">
            <a:spAutoFit/>
          </a:bodyPr>
          <a:lstStyle/>
          <a:p>
            <a:pPr algn="ctr"/>
            <a:r>
              <a:rPr lang="en-US" sz="1400" dirty="0">
                <a:latin typeface="Calibri" panose="020F0502020204030204" pitchFamily="34" charset="0"/>
              </a:rPr>
              <a:t>DDG</a:t>
            </a:r>
          </a:p>
        </p:txBody>
      </p:sp>
      <p:sp>
        <p:nvSpPr>
          <p:cNvPr id="279" name="TextBox 278">
            <a:extLst>
              <a:ext uri="{FF2B5EF4-FFF2-40B4-BE49-F238E27FC236}">
                <a16:creationId xmlns:a16="http://schemas.microsoft.com/office/drawing/2014/main" id="{04BD4946-3D55-4DC9-9081-A9994E466ECE}"/>
              </a:ext>
            </a:extLst>
          </p:cNvPr>
          <p:cNvSpPr txBox="1"/>
          <p:nvPr/>
        </p:nvSpPr>
        <p:spPr>
          <a:xfrm>
            <a:off x="2392562" y="1017299"/>
            <a:ext cx="354584" cy="338554"/>
          </a:xfrm>
          <a:prstGeom prst="rect">
            <a:avLst/>
          </a:prstGeom>
          <a:noFill/>
        </p:spPr>
        <p:txBody>
          <a:bodyPr wrap="none" rtlCol="0">
            <a:spAutoFit/>
          </a:bodyPr>
          <a:lstStyle/>
          <a:p>
            <a:r>
              <a:rPr lang="en-US" sz="1600" b="1" dirty="0"/>
              <a:t>a</a:t>
            </a:r>
            <a:r>
              <a:rPr lang="en-US" sz="1600" b="1" baseline="30000" dirty="0"/>
              <a:t>0</a:t>
            </a:r>
          </a:p>
        </p:txBody>
      </p:sp>
      <p:sp>
        <p:nvSpPr>
          <p:cNvPr id="280" name="TextBox 279">
            <a:extLst>
              <a:ext uri="{FF2B5EF4-FFF2-40B4-BE49-F238E27FC236}">
                <a16:creationId xmlns:a16="http://schemas.microsoft.com/office/drawing/2014/main" id="{49129A74-F124-4955-AE54-34CAE5CACE87}"/>
              </a:ext>
            </a:extLst>
          </p:cNvPr>
          <p:cNvSpPr txBox="1"/>
          <p:nvPr/>
        </p:nvSpPr>
        <p:spPr>
          <a:xfrm>
            <a:off x="2392562" y="1603841"/>
            <a:ext cx="354584" cy="338554"/>
          </a:xfrm>
          <a:prstGeom prst="rect">
            <a:avLst/>
          </a:prstGeom>
          <a:noFill/>
        </p:spPr>
        <p:txBody>
          <a:bodyPr wrap="none" rtlCol="0">
            <a:spAutoFit/>
          </a:bodyPr>
          <a:lstStyle/>
          <a:p>
            <a:r>
              <a:rPr lang="en-US" sz="1600" b="1" dirty="0"/>
              <a:t>a</a:t>
            </a:r>
            <a:r>
              <a:rPr lang="en-US" sz="1600" b="1" baseline="30000" dirty="0"/>
              <a:t>0</a:t>
            </a:r>
          </a:p>
        </p:txBody>
      </p:sp>
      <p:sp>
        <p:nvSpPr>
          <p:cNvPr id="281" name="TextBox 280">
            <a:extLst>
              <a:ext uri="{FF2B5EF4-FFF2-40B4-BE49-F238E27FC236}">
                <a16:creationId xmlns:a16="http://schemas.microsoft.com/office/drawing/2014/main" id="{9A49795F-0E56-4C1C-B60D-4FCCB1036C33}"/>
              </a:ext>
            </a:extLst>
          </p:cNvPr>
          <p:cNvSpPr txBox="1"/>
          <p:nvPr/>
        </p:nvSpPr>
        <p:spPr>
          <a:xfrm>
            <a:off x="2405195" y="2198496"/>
            <a:ext cx="354584" cy="338554"/>
          </a:xfrm>
          <a:prstGeom prst="rect">
            <a:avLst/>
          </a:prstGeom>
          <a:noFill/>
        </p:spPr>
        <p:txBody>
          <a:bodyPr wrap="none" rtlCol="0">
            <a:spAutoFit/>
          </a:bodyPr>
          <a:lstStyle/>
          <a:p>
            <a:r>
              <a:rPr lang="en-US" sz="1600" b="1" dirty="0"/>
              <a:t>a</a:t>
            </a:r>
            <a:r>
              <a:rPr lang="en-US" sz="1600" b="1" baseline="30000" dirty="0"/>
              <a:t>0</a:t>
            </a:r>
          </a:p>
        </p:txBody>
      </p:sp>
      <p:sp>
        <p:nvSpPr>
          <p:cNvPr id="282" name="TextBox 281">
            <a:extLst>
              <a:ext uri="{FF2B5EF4-FFF2-40B4-BE49-F238E27FC236}">
                <a16:creationId xmlns:a16="http://schemas.microsoft.com/office/drawing/2014/main" id="{C6DAF92C-61CE-46A6-812F-B79D08E549D3}"/>
              </a:ext>
            </a:extLst>
          </p:cNvPr>
          <p:cNvSpPr txBox="1"/>
          <p:nvPr/>
        </p:nvSpPr>
        <p:spPr>
          <a:xfrm>
            <a:off x="2424376" y="2867405"/>
            <a:ext cx="354584" cy="338554"/>
          </a:xfrm>
          <a:prstGeom prst="rect">
            <a:avLst/>
          </a:prstGeom>
          <a:noFill/>
        </p:spPr>
        <p:txBody>
          <a:bodyPr wrap="none" rtlCol="0">
            <a:spAutoFit/>
          </a:bodyPr>
          <a:lstStyle/>
          <a:p>
            <a:r>
              <a:rPr lang="en-US" sz="1600" b="1" dirty="0"/>
              <a:t>a</a:t>
            </a:r>
            <a:r>
              <a:rPr lang="en-US" sz="1600" b="1" baseline="30000" dirty="0"/>
              <a:t>0</a:t>
            </a:r>
          </a:p>
        </p:txBody>
      </p:sp>
      <p:sp>
        <p:nvSpPr>
          <p:cNvPr id="287" name="TextBox 286">
            <a:extLst>
              <a:ext uri="{FF2B5EF4-FFF2-40B4-BE49-F238E27FC236}">
                <a16:creationId xmlns:a16="http://schemas.microsoft.com/office/drawing/2014/main" id="{4B801D96-7E34-4A2F-8EA3-695BF63089A2}"/>
              </a:ext>
            </a:extLst>
          </p:cNvPr>
          <p:cNvSpPr txBox="1"/>
          <p:nvPr/>
        </p:nvSpPr>
        <p:spPr>
          <a:xfrm>
            <a:off x="2404609" y="2397517"/>
            <a:ext cx="354584" cy="338554"/>
          </a:xfrm>
          <a:prstGeom prst="rect">
            <a:avLst/>
          </a:prstGeom>
          <a:noFill/>
        </p:spPr>
        <p:txBody>
          <a:bodyPr wrap="none" rtlCol="0">
            <a:spAutoFit/>
          </a:bodyPr>
          <a:lstStyle/>
          <a:p>
            <a:r>
              <a:rPr lang="en-US" sz="1600" b="1" dirty="0">
                <a:solidFill>
                  <a:schemeClr val="accent2">
                    <a:lumMod val="75000"/>
                  </a:schemeClr>
                </a:solidFill>
              </a:rPr>
              <a:t>a</a:t>
            </a:r>
            <a:r>
              <a:rPr lang="en-US" sz="1600" b="1" baseline="30000" dirty="0">
                <a:solidFill>
                  <a:schemeClr val="accent2">
                    <a:lumMod val="75000"/>
                  </a:schemeClr>
                </a:solidFill>
              </a:rPr>
              <a:t>1</a:t>
            </a:r>
          </a:p>
        </p:txBody>
      </p:sp>
      <p:sp>
        <p:nvSpPr>
          <p:cNvPr id="288" name="TextBox 287">
            <a:extLst>
              <a:ext uri="{FF2B5EF4-FFF2-40B4-BE49-F238E27FC236}">
                <a16:creationId xmlns:a16="http://schemas.microsoft.com/office/drawing/2014/main" id="{4D7191EA-A6C4-4456-A635-CF51665FCBF3}"/>
              </a:ext>
            </a:extLst>
          </p:cNvPr>
          <p:cNvSpPr txBox="1"/>
          <p:nvPr/>
        </p:nvSpPr>
        <p:spPr>
          <a:xfrm>
            <a:off x="2387373" y="3072880"/>
            <a:ext cx="354584" cy="338554"/>
          </a:xfrm>
          <a:prstGeom prst="rect">
            <a:avLst/>
          </a:prstGeom>
          <a:noFill/>
        </p:spPr>
        <p:txBody>
          <a:bodyPr wrap="none" rtlCol="0">
            <a:spAutoFit/>
          </a:bodyPr>
          <a:lstStyle/>
          <a:p>
            <a:r>
              <a:rPr lang="en-US" sz="1600" b="1" dirty="0">
                <a:solidFill>
                  <a:schemeClr val="accent2">
                    <a:lumMod val="75000"/>
                  </a:schemeClr>
                </a:solidFill>
              </a:rPr>
              <a:t>a</a:t>
            </a:r>
            <a:r>
              <a:rPr lang="en-US" sz="1600" b="1" baseline="30000" dirty="0">
                <a:solidFill>
                  <a:schemeClr val="accent2">
                    <a:lumMod val="75000"/>
                  </a:schemeClr>
                </a:solidFill>
              </a:rPr>
              <a:t>1</a:t>
            </a:r>
          </a:p>
        </p:txBody>
      </p:sp>
      <p:sp>
        <p:nvSpPr>
          <p:cNvPr id="289" name="TextBox 288">
            <a:extLst>
              <a:ext uri="{FF2B5EF4-FFF2-40B4-BE49-F238E27FC236}">
                <a16:creationId xmlns:a16="http://schemas.microsoft.com/office/drawing/2014/main" id="{2C6719F4-E51D-492E-ADDF-7A3195EE704F}"/>
              </a:ext>
            </a:extLst>
          </p:cNvPr>
          <p:cNvSpPr txBox="1"/>
          <p:nvPr/>
        </p:nvSpPr>
        <p:spPr>
          <a:xfrm>
            <a:off x="2359027" y="3690110"/>
            <a:ext cx="354584" cy="338554"/>
          </a:xfrm>
          <a:prstGeom prst="rect">
            <a:avLst/>
          </a:prstGeom>
          <a:noFill/>
        </p:spPr>
        <p:txBody>
          <a:bodyPr wrap="none" rtlCol="0">
            <a:spAutoFit/>
          </a:bodyPr>
          <a:lstStyle/>
          <a:p>
            <a:r>
              <a:rPr lang="en-US" sz="1600" b="1" dirty="0">
                <a:solidFill>
                  <a:schemeClr val="accent2">
                    <a:lumMod val="75000"/>
                  </a:schemeClr>
                </a:solidFill>
              </a:rPr>
              <a:t>a</a:t>
            </a:r>
            <a:r>
              <a:rPr lang="en-US" sz="1600" b="1" baseline="30000" dirty="0">
                <a:solidFill>
                  <a:schemeClr val="accent2">
                    <a:lumMod val="75000"/>
                  </a:schemeClr>
                </a:solidFill>
              </a:rPr>
              <a:t>1</a:t>
            </a:r>
          </a:p>
        </p:txBody>
      </p:sp>
      <p:sp>
        <p:nvSpPr>
          <p:cNvPr id="291" name="TextBox 290">
            <a:extLst>
              <a:ext uri="{FF2B5EF4-FFF2-40B4-BE49-F238E27FC236}">
                <a16:creationId xmlns:a16="http://schemas.microsoft.com/office/drawing/2014/main" id="{97EA9D17-8101-4C4E-8F26-0E26A32CAF21}"/>
              </a:ext>
            </a:extLst>
          </p:cNvPr>
          <p:cNvSpPr txBox="1"/>
          <p:nvPr/>
        </p:nvSpPr>
        <p:spPr>
          <a:xfrm>
            <a:off x="2372021" y="3484177"/>
            <a:ext cx="354584" cy="338554"/>
          </a:xfrm>
          <a:prstGeom prst="rect">
            <a:avLst/>
          </a:prstGeom>
          <a:noFill/>
        </p:spPr>
        <p:txBody>
          <a:bodyPr wrap="none" rtlCol="0">
            <a:spAutoFit/>
          </a:bodyPr>
          <a:lstStyle/>
          <a:p>
            <a:r>
              <a:rPr lang="en-US" sz="1600" b="1" dirty="0">
                <a:solidFill>
                  <a:schemeClr val="accent6">
                    <a:lumMod val="75000"/>
                  </a:schemeClr>
                </a:solidFill>
              </a:rPr>
              <a:t>a</a:t>
            </a:r>
            <a:r>
              <a:rPr lang="en-US" sz="1600" b="1" baseline="30000" dirty="0">
                <a:solidFill>
                  <a:schemeClr val="accent6">
                    <a:lumMod val="75000"/>
                  </a:schemeClr>
                </a:solidFill>
              </a:rPr>
              <a:t>2</a:t>
            </a:r>
          </a:p>
        </p:txBody>
      </p:sp>
    </p:spTree>
    <p:extLst>
      <p:ext uri="{BB962C8B-B14F-4D97-AF65-F5344CB8AC3E}">
        <p14:creationId xmlns:p14="http://schemas.microsoft.com/office/powerpoint/2010/main" val="206370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1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1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9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4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5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8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8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8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9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4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6">
                                            <p:txEl>
                                              <p:pRg st="0" end="0"/>
                                            </p:tx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6">
                                            <p:txEl>
                                              <p:pRg st="1" end="1"/>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6">
                                            <p:txEl>
                                              <p:pRg st="2" end="2"/>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79" grpId="0"/>
      <p:bldP spid="55" grpId="0"/>
      <p:bldP spid="61" grpId="0" animBg="1"/>
      <p:bldP spid="69" grpId="0" animBg="1"/>
      <p:bldP spid="116" grpId="0" animBg="1"/>
      <p:bldP spid="178" grpId="0" animBg="1"/>
      <p:bldP spid="198" grpId="0" animBg="1"/>
      <p:bldP spid="199" grpId="0" animBg="1"/>
      <p:bldP spid="210" grpId="0" animBg="1"/>
      <p:bldP spid="243" grpId="0" animBg="1"/>
      <p:bldP spid="244" grpId="0" animBg="1"/>
      <p:bldP spid="246" grpId="0" animBg="1"/>
      <p:bldP spid="257" grpId="0"/>
      <p:bldP spid="258" grpId="0"/>
      <p:bldP spid="279" grpId="0"/>
      <p:bldP spid="280" grpId="0"/>
      <p:bldP spid="281" grpId="0"/>
      <p:bldP spid="282" grpId="0"/>
      <p:bldP spid="287" grpId="0"/>
      <p:bldP spid="288" grpId="0"/>
      <p:bldP spid="289" grpId="0"/>
      <p:bldP spid="2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1884" y="776928"/>
            <a:ext cx="6059071" cy="3459760"/>
          </a:xfrm>
        </p:spPr>
        <p:txBody>
          <a:bodyPr>
            <a:normAutofit/>
          </a:bodyPr>
          <a:lstStyle/>
          <a:p>
            <a:r>
              <a:rPr lang="en-US" sz="2000" dirty="0"/>
              <a:t>Perfectly and imperfectly nested loops</a:t>
            </a:r>
          </a:p>
          <a:p>
            <a:pPr lvl="1"/>
            <a:r>
              <a:rPr lang="en-US" sz="1600" dirty="0"/>
              <a:t>[1, 2] execute nested loops with maximum depth of 2</a:t>
            </a:r>
          </a:p>
          <a:p>
            <a:pPr lvl="1"/>
            <a:r>
              <a:rPr lang="en-US" sz="1600" dirty="0"/>
              <a:t>We assume that nested loops can be flattened to a single loop with conditional statements, therefore, we focus on techniques to execute the loops with complex conditionals on CGRAs.</a:t>
            </a:r>
          </a:p>
          <a:p>
            <a:r>
              <a:rPr lang="en-US" sz="2000" dirty="0"/>
              <a:t>Loops with conditional nests (if-then-else’s)</a:t>
            </a:r>
          </a:p>
          <a:p>
            <a:pPr lvl="1"/>
            <a:r>
              <a:rPr lang="en-US" sz="1600" dirty="0"/>
              <a:t>[3] accelerates a loop with a single if-then-else construct or</a:t>
            </a:r>
          </a:p>
          <a:p>
            <a:pPr lvl="1"/>
            <a:r>
              <a:rPr lang="en-US" sz="1600" dirty="0"/>
              <a:t>[4] allows loops with arbitrary nesting of conditionals, but incurs high overhead</a:t>
            </a:r>
          </a:p>
          <a:p>
            <a:pPr lvl="1"/>
            <a:r>
              <a:rPr lang="en-US" sz="1600" dirty="0"/>
              <a:t>This paper proposed an efficient way to execute loops with arbitrary nesting of conditionals on CGRAs</a:t>
            </a:r>
          </a:p>
        </p:txBody>
      </p:sp>
      <p:sp>
        <p:nvSpPr>
          <p:cNvPr id="3" name="Title 2"/>
          <p:cNvSpPr>
            <a:spLocks noGrp="1"/>
          </p:cNvSpPr>
          <p:nvPr>
            <p:ph type="title"/>
          </p:nvPr>
        </p:nvSpPr>
        <p:spPr/>
        <p:txBody>
          <a:bodyPr>
            <a:normAutofit fontScale="90000"/>
          </a:bodyPr>
          <a:lstStyle/>
          <a:p>
            <a:r>
              <a:rPr lang="en-US" dirty="0"/>
              <a:t>The Challenge: Accelerating Complicated Loops</a:t>
            </a:r>
          </a:p>
        </p:txBody>
      </p:sp>
      <p:sp>
        <p:nvSpPr>
          <p:cNvPr id="4" name="Date Placeholder 3"/>
          <p:cNvSpPr>
            <a:spLocks noGrp="1"/>
          </p:cNvSpPr>
          <p:nvPr>
            <p:ph type="dt" sz="half" idx="10"/>
          </p:nvPr>
        </p:nvSpPr>
        <p:spPr/>
        <p:txBody>
          <a:bodyPr/>
          <a:lstStyle/>
          <a:p>
            <a:fld id="{866BBED0-4AAC-4EA2-B646-348E9B4F51DE}"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6</a:t>
            </a:fld>
            <a:endParaRPr lang="en-US" noProof="1"/>
          </a:p>
        </p:txBody>
      </p:sp>
      <p:sp>
        <p:nvSpPr>
          <p:cNvPr id="8" name="TextBox 7">
            <a:extLst>
              <a:ext uri="{FF2B5EF4-FFF2-40B4-BE49-F238E27FC236}">
                <a16:creationId xmlns:a16="http://schemas.microsoft.com/office/drawing/2014/main" id="{75A2BC76-9171-4627-BB3D-C8BFBB6F99B6}"/>
              </a:ext>
            </a:extLst>
          </p:cNvPr>
          <p:cNvSpPr txBox="1"/>
          <p:nvPr/>
        </p:nvSpPr>
        <p:spPr>
          <a:xfrm>
            <a:off x="6142096" y="776928"/>
            <a:ext cx="3147015" cy="3637919"/>
          </a:xfrm>
          <a:prstGeom prst="rect">
            <a:avLst/>
          </a:prstGeom>
          <a:noFill/>
        </p:spPr>
        <p:txBody>
          <a:bodyPr wrap="none" rtlCol="0">
            <a:spAutoFit/>
          </a:bodyPr>
          <a:lstStyle/>
          <a:p>
            <a:pPr>
              <a:lnSpc>
                <a:spcPct val="80000"/>
              </a:lnSpc>
            </a:pPr>
            <a:r>
              <a:rPr lang="en-US" sz="1600" b="1" dirty="0">
                <a:latin typeface="Courier New" panose="02070309020205020404" pitchFamily="49" charset="0"/>
                <a:cs typeface="Courier New" panose="02070309020205020404" pitchFamily="49" charset="0"/>
              </a:rPr>
              <a:t>  for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&lt;100;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a:lnSpc>
                <a:spcPct val="80000"/>
              </a:lnSpc>
            </a:pPr>
            <a:r>
              <a:rPr lang="en-US" sz="1600" dirty="0">
                <a:latin typeface="Courier New" panose="02070309020205020404" pitchFamily="49" charset="0"/>
                <a:cs typeface="Courier New" panose="02070309020205020404" pitchFamily="49" charset="0"/>
              </a:rPr>
              <a:t>	p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*4;</a:t>
            </a:r>
          </a:p>
          <a:p>
            <a:pPr>
              <a:lnSpc>
                <a:spcPct val="80000"/>
              </a:lnSpc>
            </a:pPr>
            <a:r>
              <a:rPr lang="en-US" sz="1600" dirty="0">
                <a:latin typeface="Courier New" panose="02070309020205020404" pitchFamily="49" charset="0"/>
                <a:cs typeface="Courier New" panose="02070309020205020404" pitchFamily="49" charset="0"/>
              </a:rPr>
              <a:t>	q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*2;</a:t>
            </a:r>
          </a:p>
          <a:p>
            <a:pPr>
              <a:lnSpc>
                <a:spcPct val="80000"/>
              </a:lnSpc>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(x &gt;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then</a:t>
            </a:r>
          </a:p>
          <a:p>
            <a:pPr>
              <a:lnSpc>
                <a:spcPct val="80000"/>
              </a:lnSpc>
            </a:pPr>
            <a:r>
              <a:rPr lang="en-US" sz="1600" dirty="0">
                <a:latin typeface="Courier New" panose="02070309020205020404" pitchFamily="49" charset="0"/>
                <a:cs typeface="Courier New" panose="02070309020205020404" pitchFamily="49" charset="0"/>
              </a:rPr>
              <a:t>       r = p - 4;</a:t>
            </a:r>
          </a:p>
          <a:p>
            <a:pPr>
              <a:lnSpc>
                <a:spcPct val="80000"/>
              </a:lnSpc>
            </a:pPr>
            <a:r>
              <a:rPr lang="en-US" sz="1600" dirty="0">
                <a:latin typeface="Courier New" panose="02070309020205020404" pitchFamily="49" charset="0"/>
                <a:cs typeface="Courier New" panose="02070309020205020404" pitchFamily="49" charset="0"/>
              </a:rPr>
              <a:t>	   s = q - 2;</a:t>
            </a:r>
          </a:p>
          <a:p>
            <a:pPr>
              <a:lnSpc>
                <a:spcPct val="80000"/>
              </a:lnSpc>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(y &gt; p)</a:t>
            </a:r>
          </a:p>
          <a:p>
            <a:pPr>
              <a:lnSpc>
                <a:spcPct val="80000"/>
              </a:lnSpc>
            </a:pPr>
            <a:r>
              <a:rPr lang="en-US" sz="1600" dirty="0">
                <a:latin typeface="Courier New" panose="02070309020205020404" pitchFamily="49" charset="0"/>
                <a:cs typeface="Courier New" panose="02070309020205020404" pitchFamily="49" charset="0"/>
              </a:rPr>
              <a:t>	     a--;   </a:t>
            </a:r>
          </a:p>
          <a:p>
            <a:pPr>
              <a:lnSpc>
                <a:spcPct val="80000"/>
              </a:lnSpc>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p>
          <a:p>
            <a:pPr>
              <a:lnSpc>
                <a:spcPct val="80000"/>
              </a:lnSpc>
            </a:pPr>
            <a:r>
              <a:rPr lang="en-US" sz="1600" dirty="0">
                <a:latin typeface="Courier New" panose="02070309020205020404" pitchFamily="49" charset="0"/>
                <a:cs typeface="Courier New" panose="02070309020205020404" pitchFamily="49" charset="0"/>
              </a:rPr>
              <a:t>		 a = 255 - a;</a:t>
            </a:r>
          </a:p>
          <a:p>
            <a:pPr>
              <a:lnSpc>
                <a:spcPct val="80000"/>
              </a:lnSpc>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r>
              <a:rPr lang="en-US" sz="1600" dirty="0">
                <a:latin typeface="Courier New" panose="02070309020205020404" pitchFamily="49" charset="0"/>
                <a:cs typeface="Courier New" panose="02070309020205020404" pitchFamily="49" charset="0"/>
              </a:rPr>
              <a:t> {</a:t>
            </a:r>
          </a:p>
          <a:p>
            <a:pPr>
              <a:lnSpc>
                <a:spcPct val="80000"/>
              </a:lnSpc>
            </a:pPr>
            <a:r>
              <a:rPr lang="en-US" sz="1600" dirty="0">
                <a:latin typeface="Courier New" panose="02070309020205020404" pitchFamily="49" charset="0"/>
                <a:cs typeface="Courier New" panose="02070309020205020404" pitchFamily="49" charset="0"/>
              </a:rPr>
              <a:t>	   r = p + 4;</a:t>
            </a:r>
          </a:p>
          <a:p>
            <a:pPr>
              <a:lnSpc>
                <a:spcPct val="80000"/>
              </a:lnSpc>
            </a:pPr>
            <a:r>
              <a:rPr lang="en-US" sz="1600" dirty="0">
                <a:latin typeface="Courier New" panose="02070309020205020404" pitchFamily="49" charset="0"/>
                <a:cs typeface="Courier New" panose="02070309020205020404" pitchFamily="49" charset="0"/>
              </a:rPr>
              <a:t>	   s = q + 2;</a:t>
            </a:r>
          </a:p>
          <a:p>
            <a:pPr>
              <a:lnSpc>
                <a:spcPct val="80000"/>
              </a:lnSpc>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(y &gt;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latin typeface="Courier New" panose="02070309020205020404" pitchFamily="49" charset="0"/>
                <a:cs typeface="Courier New" panose="02070309020205020404" pitchFamily="49" charset="0"/>
              </a:rPr>
              <a:t>	     a++;   </a:t>
            </a:r>
          </a:p>
          <a:p>
            <a:pPr>
              <a:lnSpc>
                <a:spcPct val="80000"/>
              </a:lnSpc>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p>
          <a:p>
            <a:pPr>
              <a:lnSpc>
                <a:spcPct val="80000"/>
              </a:lnSpc>
            </a:pPr>
            <a:r>
              <a:rPr lang="en-US" sz="1600" dirty="0">
                <a:latin typeface="Courier New" panose="02070309020205020404" pitchFamily="49" charset="0"/>
                <a:cs typeface="Courier New" panose="02070309020205020404" pitchFamily="49" charset="0"/>
              </a:rPr>
              <a:t>		 a = 255 &amp; a;</a:t>
            </a:r>
          </a:p>
          <a:p>
            <a:pPr>
              <a:lnSpc>
                <a:spcPct val="80000"/>
              </a:lnSpc>
            </a:pPr>
            <a:r>
              <a:rPr lang="en-US" sz="1600" dirty="0">
                <a:latin typeface="Courier New" panose="02070309020205020404" pitchFamily="49" charset="0"/>
                <a:cs typeface="Courier New" panose="02070309020205020404" pitchFamily="49" charset="0"/>
              </a:rPr>
              <a:t>  }</a:t>
            </a:r>
          </a:p>
        </p:txBody>
      </p:sp>
      <p:cxnSp>
        <p:nvCxnSpPr>
          <p:cNvPr id="7" name="Straight Connector 6">
            <a:extLst>
              <a:ext uri="{FF2B5EF4-FFF2-40B4-BE49-F238E27FC236}">
                <a16:creationId xmlns:a16="http://schemas.microsoft.com/office/drawing/2014/main" id="{8A400A6D-30A2-4C68-A7FA-45F4D931877D}"/>
              </a:ext>
            </a:extLst>
          </p:cNvPr>
          <p:cNvCxnSpPr>
            <a:cxnSpLocks/>
          </p:cNvCxnSpPr>
          <p:nvPr/>
        </p:nvCxnSpPr>
        <p:spPr>
          <a:xfrm>
            <a:off x="6805497" y="1625697"/>
            <a:ext cx="0" cy="11068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13CDC9-9B32-4AEF-8508-09650466599F}"/>
              </a:ext>
            </a:extLst>
          </p:cNvPr>
          <p:cNvCxnSpPr>
            <a:cxnSpLocks/>
          </p:cNvCxnSpPr>
          <p:nvPr/>
        </p:nvCxnSpPr>
        <p:spPr>
          <a:xfrm>
            <a:off x="6816130" y="2965398"/>
            <a:ext cx="0" cy="10799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7566AD9-CF52-4A3E-AC65-3E8DEADAB4FD}"/>
              </a:ext>
            </a:extLst>
          </p:cNvPr>
          <p:cNvCxnSpPr>
            <a:cxnSpLocks/>
          </p:cNvCxnSpPr>
          <p:nvPr/>
        </p:nvCxnSpPr>
        <p:spPr>
          <a:xfrm>
            <a:off x="7152391" y="2162641"/>
            <a:ext cx="0" cy="1871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628DA09-333F-4D44-A85E-B808C000891B}"/>
              </a:ext>
            </a:extLst>
          </p:cNvPr>
          <p:cNvSpPr/>
          <p:nvPr/>
        </p:nvSpPr>
        <p:spPr>
          <a:xfrm>
            <a:off x="136186" y="3785855"/>
            <a:ext cx="6321763" cy="1154162"/>
          </a:xfrm>
          <a:prstGeom prst="rect">
            <a:avLst/>
          </a:prstGeom>
        </p:spPr>
        <p:txBody>
          <a:bodyPr wrap="square">
            <a:spAutoFit/>
          </a:bodyPr>
          <a:lstStyle/>
          <a:p>
            <a:r>
              <a:rPr lang="en-US" sz="1150" dirty="0"/>
              <a:t>1. Y. Kim et al., “Improving performance of nested loops on reconfigurable array processors”, TACO ‘12</a:t>
            </a:r>
          </a:p>
          <a:p>
            <a:r>
              <a:rPr lang="en-US" sz="1150" dirty="0"/>
              <a:t>2. D. Liu et al., “Polyhedral Model based Mapping Optimization of Loop Nests for CGRAs”, DAC ‘13</a:t>
            </a:r>
          </a:p>
          <a:p>
            <a:r>
              <a:rPr lang="en-US" sz="1150" dirty="0"/>
              <a:t>3. S. </a:t>
            </a:r>
            <a:r>
              <a:rPr lang="en-US" sz="1150" dirty="0" err="1"/>
              <a:t>RajendranRadhika</a:t>
            </a:r>
            <a:r>
              <a:rPr lang="en-US" sz="1150" dirty="0"/>
              <a:t> et al., "Path selection based acceleration of conditionals in CGRAs." DATE ‘15 </a:t>
            </a:r>
          </a:p>
          <a:p>
            <a:r>
              <a:rPr lang="en-US" sz="1150" dirty="0"/>
              <a:t>4. H. </a:t>
            </a:r>
            <a:r>
              <a:rPr lang="en-US" sz="1150" dirty="0" err="1"/>
              <a:t>Kyuseung</a:t>
            </a:r>
            <a:r>
              <a:rPr lang="en-US" sz="1150" dirty="0"/>
              <a:t> et al., "Power-efficient predication techniques for acceleration of control flow  </a:t>
            </a:r>
          </a:p>
          <a:p>
            <a:r>
              <a:rPr lang="en-US" sz="1150" dirty="0"/>
              <a:t>    execution on </a:t>
            </a:r>
            <a:r>
              <a:rPr lang="en-US" sz="1150" dirty="0" err="1"/>
              <a:t>cgra</a:t>
            </a:r>
            <a:r>
              <a:rPr lang="en-US" sz="1150" dirty="0"/>
              <a:t>." ACM TACO ‘13</a:t>
            </a:r>
          </a:p>
          <a:p>
            <a:endParaRPr lang="en-US" sz="1150" dirty="0"/>
          </a:p>
        </p:txBody>
      </p:sp>
      <p:cxnSp>
        <p:nvCxnSpPr>
          <p:cNvPr id="19" name="Straight Connector 18">
            <a:extLst>
              <a:ext uri="{FF2B5EF4-FFF2-40B4-BE49-F238E27FC236}">
                <a16:creationId xmlns:a16="http://schemas.microsoft.com/office/drawing/2014/main" id="{BE85453C-6EEF-4AED-9BE0-F98B10608C76}"/>
              </a:ext>
            </a:extLst>
          </p:cNvPr>
          <p:cNvCxnSpPr>
            <a:cxnSpLocks/>
          </p:cNvCxnSpPr>
          <p:nvPr/>
        </p:nvCxnSpPr>
        <p:spPr>
          <a:xfrm>
            <a:off x="7152391" y="2563820"/>
            <a:ext cx="0" cy="1687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B413556-0D92-4D65-AF75-7432B7AC7AFE}"/>
              </a:ext>
            </a:extLst>
          </p:cNvPr>
          <p:cNvCxnSpPr>
            <a:cxnSpLocks/>
          </p:cNvCxnSpPr>
          <p:nvPr/>
        </p:nvCxnSpPr>
        <p:spPr>
          <a:xfrm>
            <a:off x="7163248" y="3542714"/>
            <a:ext cx="0" cy="1871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B3F5A3E-3456-42AC-BC58-B51128BD7946}"/>
              </a:ext>
            </a:extLst>
          </p:cNvPr>
          <p:cNvCxnSpPr>
            <a:cxnSpLocks/>
          </p:cNvCxnSpPr>
          <p:nvPr/>
        </p:nvCxnSpPr>
        <p:spPr>
          <a:xfrm>
            <a:off x="7173881" y="3943893"/>
            <a:ext cx="0" cy="1687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00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5010" y="744682"/>
            <a:ext cx="8572551" cy="3615910"/>
          </a:xfrm>
        </p:spPr>
        <p:txBody>
          <a:bodyPr>
            <a:normAutofit/>
          </a:bodyPr>
          <a:lstStyle/>
          <a:p>
            <a:r>
              <a:rPr lang="en-US" dirty="0"/>
              <a:t>Prior techniques to execute loops with an if-then-else are </a:t>
            </a:r>
          </a:p>
          <a:p>
            <a:pPr lvl="1"/>
            <a:r>
              <a:rPr lang="en-US" dirty="0"/>
              <a:t>Partial Predication [1] – Execute operations from both the if and else paths simultaneously and selects right value based on the condition evaluated.</a:t>
            </a:r>
          </a:p>
          <a:p>
            <a:pPr lvl="1" algn="just"/>
            <a:r>
              <a:rPr lang="en-US" dirty="0"/>
              <a:t>Dual Issue Scheme [2] – fetches 2 instructions and issues the right instruction to CGRA PE based on the branch outcome.</a:t>
            </a:r>
          </a:p>
          <a:p>
            <a:pPr lvl="1" algn="just"/>
            <a:r>
              <a:rPr lang="en-US" dirty="0"/>
              <a:t>Path Selection Based approach [3] – fetches 1 instruction selectively based on the branch outcome. </a:t>
            </a:r>
          </a:p>
          <a:p>
            <a:pPr marL="342900" lvl="1" indent="0" algn="just">
              <a:buNone/>
            </a:pPr>
            <a:r>
              <a:rPr lang="en-US" dirty="0"/>
              <a:t>[2,3] works for loops with single conditional statement. For complicated condition nest, they rely on the partial predication. So, partial predication is the only viable approach to execute loops with the complex control-flow.</a:t>
            </a:r>
          </a:p>
        </p:txBody>
      </p:sp>
      <p:sp>
        <p:nvSpPr>
          <p:cNvPr id="3" name="Title 2"/>
          <p:cNvSpPr>
            <a:spLocks noGrp="1"/>
          </p:cNvSpPr>
          <p:nvPr>
            <p:ph type="title"/>
          </p:nvPr>
        </p:nvSpPr>
        <p:spPr/>
        <p:txBody>
          <a:bodyPr>
            <a:normAutofit fontScale="90000"/>
          </a:bodyPr>
          <a:lstStyle/>
          <a:p>
            <a:r>
              <a:rPr lang="en-US" dirty="0"/>
              <a:t>Executing Loops with Control Flow on CGRA </a:t>
            </a:r>
          </a:p>
        </p:txBody>
      </p:sp>
      <p:sp>
        <p:nvSpPr>
          <p:cNvPr id="4" name="Date Placeholder 3"/>
          <p:cNvSpPr>
            <a:spLocks noGrp="1"/>
          </p:cNvSpPr>
          <p:nvPr>
            <p:ph type="dt" sz="half" idx="10"/>
          </p:nvPr>
        </p:nvSpPr>
        <p:spPr/>
        <p:txBody>
          <a:bodyPr/>
          <a:lstStyle/>
          <a:p>
            <a:fld id="{8861C1AD-DEB0-4966-A2FA-4CCE86466FDD}"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7</a:t>
            </a:fld>
            <a:endParaRPr lang="en-US" noProof="1"/>
          </a:p>
        </p:txBody>
      </p:sp>
      <p:sp>
        <p:nvSpPr>
          <p:cNvPr id="7" name="Rectangle 6">
            <a:extLst>
              <a:ext uri="{FF2B5EF4-FFF2-40B4-BE49-F238E27FC236}">
                <a16:creationId xmlns:a16="http://schemas.microsoft.com/office/drawing/2014/main" id="{0650603A-C57E-44B5-814F-AD8E3C8E2A93}"/>
              </a:ext>
            </a:extLst>
          </p:cNvPr>
          <p:cNvSpPr/>
          <p:nvPr/>
        </p:nvSpPr>
        <p:spPr>
          <a:xfrm>
            <a:off x="245567" y="3879124"/>
            <a:ext cx="8652866" cy="684803"/>
          </a:xfrm>
          <a:prstGeom prst="rect">
            <a:avLst/>
          </a:prstGeom>
        </p:spPr>
        <p:txBody>
          <a:bodyPr wrap="square">
            <a:spAutoFit/>
          </a:bodyPr>
          <a:lstStyle/>
          <a:p>
            <a:r>
              <a:rPr lang="en-US" sz="1250" dirty="0"/>
              <a:t>[1] H. </a:t>
            </a:r>
            <a:r>
              <a:rPr lang="en-US" sz="1250" dirty="0" err="1"/>
              <a:t>Kyuseung</a:t>
            </a:r>
            <a:r>
              <a:rPr lang="en-US" sz="1250" dirty="0"/>
              <a:t> et al., "Power-efficient predication techniques for acceleration of control flow execution on </a:t>
            </a:r>
            <a:r>
              <a:rPr lang="en-US" sz="1250" dirty="0" err="1"/>
              <a:t>cgra</a:t>
            </a:r>
            <a:r>
              <a:rPr lang="en-US" sz="1250" dirty="0"/>
              <a:t>." ACM TACO 2013</a:t>
            </a:r>
          </a:p>
          <a:p>
            <a:r>
              <a:rPr lang="en-US" sz="1250" dirty="0"/>
              <a:t>[2] M. </a:t>
            </a:r>
            <a:r>
              <a:rPr lang="en-US" sz="1250" dirty="0" err="1"/>
              <a:t>Hamzeh</a:t>
            </a:r>
            <a:r>
              <a:rPr lang="en-US" sz="1250" dirty="0"/>
              <a:t> et al., "Branch-aware loop mapping on CGRAs." DAC 2014.</a:t>
            </a:r>
          </a:p>
          <a:p>
            <a:r>
              <a:rPr lang="en-US" sz="1250" dirty="0"/>
              <a:t>[3] S. </a:t>
            </a:r>
            <a:r>
              <a:rPr lang="en-US" sz="1250" dirty="0" err="1"/>
              <a:t>RajendranRadhika</a:t>
            </a:r>
            <a:r>
              <a:rPr lang="en-US" sz="1250" dirty="0"/>
              <a:t> et al., "Path selection based acceleration of conditionals in CGRAs." DATE 2015</a:t>
            </a:r>
          </a:p>
        </p:txBody>
      </p:sp>
    </p:spTree>
    <p:extLst>
      <p:ext uri="{BB962C8B-B14F-4D97-AF65-F5344CB8AC3E}">
        <p14:creationId xmlns:p14="http://schemas.microsoft.com/office/powerpoint/2010/main" val="377764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44112" y="3888378"/>
            <a:ext cx="6345896" cy="915488"/>
          </a:xfrm>
        </p:spPr>
        <p:txBody>
          <a:bodyPr>
            <a:normAutofit fontScale="92500" lnSpcReduction="20000"/>
          </a:bodyPr>
          <a:lstStyle/>
          <a:p>
            <a:r>
              <a:rPr lang="en-US" dirty="0"/>
              <a:t>For a conditional (e.g., operation e), need to execute 3 operations instead of just 1 operation</a:t>
            </a:r>
          </a:p>
          <a:p>
            <a:r>
              <a:rPr lang="en-US" dirty="0"/>
              <a:t>PEs require predicate registers and </a:t>
            </a:r>
            <a:r>
              <a:rPr lang="en-US" dirty="0" err="1"/>
              <a:t>muxes</a:t>
            </a:r>
            <a:r>
              <a:rPr lang="en-US" dirty="0"/>
              <a:t>.</a:t>
            </a:r>
          </a:p>
        </p:txBody>
      </p:sp>
      <p:sp>
        <p:nvSpPr>
          <p:cNvPr id="3" name="Title 2"/>
          <p:cNvSpPr>
            <a:spLocks noGrp="1"/>
          </p:cNvSpPr>
          <p:nvPr>
            <p:ph type="title"/>
          </p:nvPr>
        </p:nvSpPr>
        <p:spPr/>
        <p:txBody>
          <a:bodyPr>
            <a:normAutofit fontScale="90000"/>
          </a:bodyPr>
          <a:lstStyle/>
          <a:p>
            <a:r>
              <a:rPr lang="en-US" dirty="0"/>
              <a:t>Partial Predication</a:t>
            </a:r>
          </a:p>
        </p:txBody>
      </p:sp>
      <p:sp>
        <p:nvSpPr>
          <p:cNvPr id="4" name="Date Placeholder 3"/>
          <p:cNvSpPr>
            <a:spLocks noGrp="1"/>
          </p:cNvSpPr>
          <p:nvPr>
            <p:ph type="dt" sz="half" idx="10"/>
          </p:nvPr>
        </p:nvSpPr>
        <p:spPr/>
        <p:txBody>
          <a:bodyPr/>
          <a:lstStyle/>
          <a:p>
            <a:fld id="{931FF884-D4F7-4080-B4C0-BF61CAF5C090}"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8</a:t>
            </a:fld>
            <a:endParaRPr lang="en-US" noProof="1"/>
          </a:p>
        </p:txBody>
      </p:sp>
      <p:sp>
        <p:nvSpPr>
          <p:cNvPr id="7" name="TextBox 6">
            <a:extLst>
              <a:ext uri="{FF2B5EF4-FFF2-40B4-BE49-F238E27FC236}">
                <a16:creationId xmlns:a16="http://schemas.microsoft.com/office/drawing/2014/main" id="{6358089F-944E-4635-A4F5-852FC2D83630}"/>
              </a:ext>
            </a:extLst>
          </p:cNvPr>
          <p:cNvSpPr txBox="1"/>
          <p:nvPr/>
        </p:nvSpPr>
        <p:spPr>
          <a:xfrm>
            <a:off x="278585" y="846189"/>
            <a:ext cx="2407465" cy="2462213"/>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=0;i&lt;100;i++)</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 = a+1;</a:t>
            </a:r>
          </a:p>
          <a:p>
            <a:r>
              <a:rPr lang="en-US" sz="1400" dirty="0">
                <a:latin typeface="Courier New" panose="02070309020205020404" pitchFamily="49" charset="0"/>
                <a:cs typeface="Courier New" panose="02070309020205020404" pitchFamily="49" charset="0"/>
              </a:rPr>
              <a:t>  b = b+1;</a:t>
            </a:r>
          </a:p>
          <a:p>
            <a:r>
              <a:rPr lang="en-US" sz="1400" dirty="0">
                <a:latin typeface="Courier New" panose="02070309020205020404" pitchFamily="49" charset="0"/>
                <a:cs typeface="Courier New" panose="02070309020205020404" pitchFamily="49" charset="0"/>
              </a:rPr>
              <a:t>  c = a*b;</a:t>
            </a:r>
          </a:p>
          <a:p>
            <a:r>
              <a:rPr lang="en-US" sz="1400" dirty="0">
                <a:latin typeface="Courier New" panose="02070309020205020404" pitchFamily="49" charset="0"/>
                <a:cs typeface="Courier New" panose="02070309020205020404" pitchFamily="49" charset="0"/>
              </a:rPr>
              <a:t>  d = b*2; </a:t>
            </a:r>
          </a:p>
          <a:p>
            <a:r>
              <a:rPr lang="en-US" sz="1400" dirty="0">
                <a:latin typeface="Courier New" panose="02070309020205020404" pitchFamily="49" charset="0"/>
                <a:cs typeface="Courier New" panose="02070309020205020404" pitchFamily="49" charset="0"/>
              </a:rPr>
              <a:t>  if(x&gt;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e = c+1;</a:t>
            </a:r>
          </a:p>
          <a:p>
            <a:r>
              <a:rPr lang="en-US" sz="1400" dirty="0">
                <a:latin typeface="Courier New" panose="02070309020205020404" pitchFamily="49" charset="0"/>
                <a:cs typeface="Courier New" panose="02070309020205020404" pitchFamily="49" charset="0"/>
              </a:rPr>
              <a:t>  else</a:t>
            </a:r>
          </a:p>
          <a:p>
            <a:r>
              <a:rPr lang="en-US" sz="1400" dirty="0">
                <a:latin typeface="Courier New" panose="02070309020205020404" pitchFamily="49" charset="0"/>
                <a:cs typeface="Courier New" panose="02070309020205020404" pitchFamily="49" charset="0"/>
              </a:rPr>
              <a:t>    e = d+1; </a:t>
            </a:r>
          </a:p>
          <a:p>
            <a:r>
              <a:rPr lang="en-US" sz="1400" dirty="0">
                <a:latin typeface="Courier New" panose="02070309020205020404" pitchFamily="49" charset="0"/>
                <a:cs typeface="Courier New" panose="02070309020205020404" pitchFamily="49" charset="0"/>
              </a:rPr>
              <a:t>}</a:t>
            </a:r>
            <a:endParaRPr lang="en-US" sz="1200" dirty="0"/>
          </a:p>
        </p:txBody>
      </p:sp>
      <p:grpSp>
        <p:nvGrpSpPr>
          <p:cNvPr id="8" name="Group 7">
            <a:extLst>
              <a:ext uri="{FF2B5EF4-FFF2-40B4-BE49-F238E27FC236}">
                <a16:creationId xmlns:a16="http://schemas.microsoft.com/office/drawing/2014/main" id="{EA4C8962-7272-436E-9E7B-B1CF3E04564E}"/>
              </a:ext>
            </a:extLst>
          </p:cNvPr>
          <p:cNvGrpSpPr/>
          <p:nvPr/>
        </p:nvGrpSpPr>
        <p:grpSpPr>
          <a:xfrm>
            <a:off x="488359" y="3235238"/>
            <a:ext cx="1233643" cy="963994"/>
            <a:chOff x="2125952" y="1589662"/>
            <a:chExt cx="2482753" cy="1996625"/>
          </a:xfrm>
        </p:grpSpPr>
        <p:grpSp>
          <p:nvGrpSpPr>
            <p:cNvPr id="9" name="Group 8">
              <a:extLst>
                <a:ext uri="{FF2B5EF4-FFF2-40B4-BE49-F238E27FC236}">
                  <a16:creationId xmlns:a16="http://schemas.microsoft.com/office/drawing/2014/main" id="{316F69FF-CD34-4759-BA4B-742227300130}"/>
                </a:ext>
              </a:extLst>
            </p:cNvPr>
            <p:cNvGrpSpPr/>
            <p:nvPr/>
          </p:nvGrpSpPr>
          <p:grpSpPr>
            <a:xfrm>
              <a:off x="2125952" y="1592456"/>
              <a:ext cx="1022648" cy="826586"/>
              <a:chOff x="340821" y="3407383"/>
              <a:chExt cx="812816" cy="471303"/>
            </a:xfrm>
          </p:grpSpPr>
          <p:grpSp>
            <p:nvGrpSpPr>
              <p:cNvPr id="35" name="Group 34">
                <a:extLst>
                  <a:ext uri="{FF2B5EF4-FFF2-40B4-BE49-F238E27FC236}">
                    <a16:creationId xmlns:a16="http://schemas.microsoft.com/office/drawing/2014/main" id="{76A088D4-FC01-4D5E-A46B-5A2FC3E7C669}"/>
                  </a:ext>
                </a:extLst>
              </p:cNvPr>
              <p:cNvGrpSpPr/>
              <p:nvPr/>
            </p:nvGrpSpPr>
            <p:grpSpPr>
              <a:xfrm>
                <a:off x="340821" y="3407383"/>
                <a:ext cx="812816" cy="453112"/>
                <a:chOff x="798022" y="3399905"/>
                <a:chExt cx="1009996" cy="482139"/>
              </a:xfrm>
            </p:grpSpPr>
            <p:sp>
              <p:nvSpPr>
                <p:cNvPr id="37" name="Rectangle 36">
                  <a:extLst>
                    <a:ext uri="{FF2B5EF4-FFF2-40B4-BE49-F238E27FC236}">
                      <a16:creationId xmlns:a16="http://schemas.microsoft.com/office/drawing/2014/main" id="{6729828E-D42F-4D0C-9705-76787FD999E6}"/>
                    </a:ext>
                  </a:extLst>
                </p:cNvPr>
                <p:cNvSpPr/>
                <p:nvPr/>
              </p:nvSpPr>
              <p:spPr>
                <a:xfrm>
                  <a:off x="798022" y="3399905"/>
                  <a:ext cx="648393" cy="482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74D2564-61DC-4669-88DA-0880310D6107}"/>
                    </a:ext>
                  </a:extLst>
                </p:cNvPr>
                <p:cNvGrpSpPr/>
                <p:nvPr/>
              </p:nvGrpSpPr>
              <p:grpSpPr>
                <a:xfrm>
                  <a:off x="1446415" y="3399905"/>
                  <a:ext cx="361603" cy="482139"/>
                  <a:chOff x="1446415" y="3399905"/>
                  <a:chExt cx="361603" cy="482139"/>
                </a:xfrm>
              </p:grpSpPr>
              <p:sp>
                <p:nvSpPr>
                  <p:cNvPr id="39" name="Rectangle 38">
                    <a:extLst>
                      <a:ext uri="{FF2B5EF4-FFF2-40B4-BE49-F238E27FC236}">
                        <a16:creationId xmlns:a16="http://schemas.microsoft.com/office/drawing/2014/main" id="{166A3D2C-B391-409E-A5DB-235EFAC4D60E}"/>
                      </a:ext>
                    </a:extLst>
                  </p:cNvPr>
                  <p:cNvSpPr/>
                  <p:nvPr/>
                </p:nvSpPr>
                <p:spPr>
                  <a:xfrm>
                    <a:off x="1446415" y="3399905"/>
                    <a:ext cx="361603" cy="249382"/>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F48553-F58E-4DFC-98D7-42B1EDCB34DD}"/>
                      </a:ext>
                    </a:extLst>
                  </p:cNvPr>
                  <p:cNvSpPr/>
                  <p:nvPr/>
                </p:nvSpPr>
                <p:spPr>
                  <a:xfrm>
                    <a:off x="1446415" y="3649287"/>
                    <a:ext cx="361603" cy="23275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6" name="TextBox 35">
                <a:extLst>
                  <a:ext uri="{FF2B5EF4-FFF2-40B4-BE49-F238E27FC236}">
                    <a16:creationId xmlns:a16="http://schemas.microsoft.com/office/drawing/2014/main" id="{575C431C-A313-4A7A-82A3-F39D0CDF07E2}"/>
                  </a:ext>
                </a:extLst>
              </p:cNvPr>
              <p:cNvSpPr txBox="1"/>
              <p:nvPr/>
            </p:nvSpPr>
            <p:spPr>
              <a:xfrm>
                <a:off x="415488" y="3442520"/>
                <a:ext cx="500523" cy="436166"/>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a:t>
                </a:r>
              </a:p>
            </p:txBody>
          </p:sp>
        </p:grpSp>
        <p:grpSp>
          <p:nvGrpSpPr>
            <p:cNvPr id="10" name="Group 9">
              <a:extLst>
                <a:ext uri="{FF2B5EF4-FFF2-40B4-BE49-F238E27FC236}">
                  <a16:creationId xmlns:a16="http://schemas.microsoft.com/office/drawing/2014/main" id="{EBA2F3CC-796B-4FEF-88A4-25BA5C4432E4}"/>
                </a:ext>
              </a:extLst>
            </p:cNvPr>
            <p:cNvGrpSpPr/>
            <p:nvPr/>
          </p:nvGrpSpPr>
          <p:grpSpPr>
            <a:xfrm>
              <a:off x="3586055" y="1589662"/>
              <a:ext cx="1022650" cy="869297"/>
              <a:chOff x="1330918" y="3407383"/>
              <a:chExt cx="812816" cy="495657"/>
            </a:xfrm>
          </p:grpSpPr>
          <p:grpSp>
            <p:nvGrpSpPr>
              <p:cNvPr id="29" name="Group 28">
                <a:extLst>
                  <a:ext uri="{FF2B5EF4-FFF2-40B4-BE49-F238E27FC236}">
                    <a16:creationId xmlns:a16="http://schemas.microsoft.com/office/drawing/2014/main" id="{95B61F66-E06F-4525-8965-FCF33467154C}"/>
                  </a:ext>
                </a:extLst>
              </p:cNvPr>
              <p:cNvGrpSpPr/>
              <p:nvPr/>
            </p:nvGrpSpPr>
            <p:grpSpPr>
              <a:xfrm>
                <a:off x="1330918" y="3407383"/>
                <a:ext cx="812816" cy="453112"/>
                <a:chOff x="798022" y="3399905"/>
                <a:chExt cx="1009996" cy="482139"/>
              </a:xfrm>
            </p:grpSpPr>
            <p:sp>
              <p:nvSpPr>
                <p:cNvPr id="31" name="Rectangle 30">
                  <a:extLst>
                    <a:ext uri="{FF2B5EF4-FFF2-40B4-BE49-F238E27FC236}">
                      <a16:creationId xmlns:a16="http://schemas.microsoft.com/office/drawing/2014/main" id="{6B809300-D79B-4E14-9969-AE5E68452204}"/>
                    </a:ext>
                  </a:extLst>
                </p:cNvPr>
                <p:cNvSpPr/>
                <p:nvPr/>
              </p:nvSpPr>
              <p:spPr>
                <a:xfrm>
                  <a:off x="798022" y="3399905"/>
                  <a:ext cx="648393" cy="482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F44C992-527B-4C88-AF0C-41ACADE475EC}"/>
                    </a:ext>
                  </a:extLst>
                </p:cNvPr>
                <p:cNvGrpSpPr/>
                <p:nvPr/>
              </p:nvGrpSpPr>
              <p:grpSpPr>
                <a:xfrm>
                  <a:off x="1446415" y="3399905"/>
                  <a:ext cx="361603" cy="482139"/>
                  <a:chOff x="1446415" y="3399905"/>
                  <a:chExt cx="361603" cy="482139"/>
                </a:xfrm>
              </p:grpSpPr>
              <p:sp>
                <p:nvSpPr>
                  <p:cNvPr id="33" name="Rectangle 32">
                    <a:extLst>
                      <a:ext uri="{FF2B5EF4-FFF2-40B4-BE49-F238E27FC236}">
                        <a16:creationId xmlns:a16="http://schemas.microsoft.com/office/drawing/2014/main" id="{DBB165C9-C782-4FA7-9A26-B976B0E49103}"/>
                      </a:ext>
                    </a:extLst>
                  </p:cNvPr>
                  <p:cNvSpPr/>
                  <p:nvPr/>
                </p:nvSpPr>
                <p:spPr>
                  <a:xfrm>
                    <a:off x="1446415" y="3399905"/>
                    <a:ext cx="361603" cy="249382"/>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A77A301-6B76-4B1E-A521-FD49AD6F18FE}"/>
                      </a:ext>
                    </a:extLst>
                  </p:cNvPr>
                  <p:cNvSpPr/>
                  <p:nvPr/>
                </p:nvSpPr>
                <p:spPr>
                  <a:xfrm>
                    <a:off x="1446415" y="3649287"/>
                    <a:ext cx="361603" cy="23275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TextBox 29">
                <a:extLst>
                  <a:ext uri="{FF2B5EF4-FFF2-40B4-BE49-F238E27FC236}">
                    <a16:creationId xmlns:a16="http://schemas.microsoft.com/office/drawing/2014/main" id="{6415D4ED-6199-4D1B-98C6-F91DE2EB41E7}"/>
                  </a:ext>
                </a:extLst>
              </p:cNvPr>
              <p:cNvSpPr txBox="1"/>
              <p:nvPr/>
            </p:nvSpPr>
            <p:spPr>
              <a:xfrm>
                <a:off x="1424488" y="3466872"/>
                <a:ext cx="500522" cy="436168"/>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2</a:t>
                </a:r>
              </a:p>
            </p:txBody>
          </p:sp>
        </p:grpSp>
        <p:grpSp>
          <p:nvGrpSpPr>
            <p:cNvPr id="11" name="Group 10">
              <a:extLst>
                <a:ext uri="{FF2B5EF4-FFF2-40B4-BE49-F238E27FC236}">
                  <a16:creationId xmlns:a16="http://schemas.microsoft.com/office/drawing/2014/main" id="{43103E6C-CC36-4847-8BB7-5FE1C81E0F75}"/>
                </a:ext>
              </a:extLst>
            </p:cNvPr>
            <p:cNvGrpSpPr/>
            <p:nvPr/>
          </p:nvGrpSpPr>
          <p:grpSpPr>
            <a:xfrm>
              <a:off x="3583510" y="2742539"/>
              <a:ext cx="1022652" cy="843748"/>
              <a:chOff x="2316555" y="3407383"/>
              <a:chExt cx="812816" cy="481089"/>
            </a:xfrm>
          </p:grpSpPr>
          <p:grpSp>
            <p:nvGrpSpPr>
              <p:cNvPr id="23" name="Group 22">
                <a:extLst>
                  <a:ext uri="{FF2B5EF4-FFF2-40B4-BE49-F238E27FC236}">
                    <a16:creationId xmlns:a16="http://schemas.microsoft.com/office/drawing/2014/main" id="{899D15DA-0CD8-4F2F-98ED-AE4229F708CB}"/>
                  </a:ext>
                </a:extLst>
              </p:cNvPr>
              <p:cNvGrpSpPr/>
              <p:nvPr/>
            </p:nvGrpSpPr>
            <p:grpSpPr>
              <a:xfrm>
                <a:off x="2316555" y="3407383"/>
                <a:ext cx="812816" cy="453112"/>
                <a:chOff x="798022" y="3399905"/>
                <a:chExt cx="1009996" cy="482139"/>
              </a:xfrm>
            </p:grpSpPr>
            <p:sp>
              <p:nvSpPr>
                <p:cNvPr id="25" name="Rectangle 24">
                  <a:extLst>
                    <a:ext uri="{FF2B5EF4-FFF2-40B4-BE49-F238E27FC236}">
                      <a16:creationId xmlns:a16="http://schemas.microsoft.com/office/drawing/2014/main" id="{9C46C3D5-4857-4083-9C97-418536BF08C1}"/>
                    </a:ext>
                  </a:extLst>
                </p:cNvPr>
                <p:cNvSpPr/>
                <p:nvPr/>
              </p:nvSpPr>
              <p:spPr>
                <a:xfrm>
                  <a:off x="798022" y="3399905"/>
                  <a:ext cx="648393" cy="482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A4A232-3E82-4D8F-B493-2DE94B8B2EDA}"/>
                    </a:ext>
                  </a:extLst>
                </p:cNvPr>
                <p:cNvGrpSpPr/>
                <p:nvPr/>
              </p:nvGrpSpPr>
              <p:grpSpPr>
                <a:xfrm>
                  <a:off x="1446415" y="3399905"/>
                  <a:ext cx="361603" cy="482139"/>
                  <a:chOff x="1446415" y="3399905"/>
                  <a:chExt cx="361603" cy="482139"/>
                </a:xfrm>
              </p:grpSpPr>
              <p:sp>
                <p:nvSpPr>
                  <p:cNvPr id="27" name="Rectangle 26">
                    <a:extLst>
                      <a:ext uri="{FF2B5EF4-FFF2-40B4-BE49-F238E27FC236}">
                        <a16:creationId xmlns:a16="http://schemas.microsoft.com/office/drawing/2014/main" id="{F969D7C8-6E61-45E6-9338-C123FA2E28F4}"/>
                      </a:ext>
                    </a:extLst>
                  </p:cNvPr>
                  <p:cNvSpPr/>
                  <p:nvPr/>
                </p:nvSpPr>
                <p:spPr>
                  <a:xfrm>
                    <a:off x="1446415" y="3399905"/>
                    <a:ext cx="361603" cy="249382"/>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B4AEBF9-0DFB-42D9-A395-8D44AA8F0111}"/>
                      </a:ext>
                    </a:extLst>
                  </p:cNvPr>
                  <p:cNvSpPr/>
                  <p:nvPr/>
                </p:nvSpPr>
                <p:spPr>
                  <a:xfrm>
                    <a:off x="1446415" y="3649287"/>
                    <a:ext cx="361603" cy="23275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 name="TextBox 23">
                <a:extLst>
                  <a:ext uri="{FF2B5EF4-FFF2-40B4-BE49-F238E27FC236}">
                    <a16:creationId xmlns:a16="http://schemas.microsoft.com/office/drawing/2014/main" id="{2DC61F29-87AB-4B48-86C0-3430EFBF2B76}"/>
                  </a:ext>
                </a:extLst>
              </p:cNvPr>
              <p:cNvSpPr txBox="1"/>
              <p:nvPr/>
            </p:nvSpPr>
            <p:spPr>
              <a:xfrm>
                <a:off x="2405375" y="3452306"/>
                <a:ext cx="500521" cy="436166"/>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3</a:t>
                </a:r>
              </a:p>
            </p:txBody>
          </p:sp>
        </p:grpSp>
        <p:grpSp>
          <p:nvGrpSpPr>
            <p:cNvPr id="12" name="Group 11">
              <a:extLst>
                <a:ext uri="{FF2B5EF4-FFF2-40B4-BE49-F238E27FC236}">
                  <a16:creationId xmlns:a16="http://schemas.microsoft.com/office/drawing/2014/main" id="{BAEC6EEF-BE90-4930-9005-50DE90B8F3B1}"/>
                </a:ext>
              </a:extLst>
            </p:cNvPr>
            <p:cNvGrpSpPr/>
            <p:nvPr/>
          </p:nvGrpSpPr>
          <p:grpSpPr>
            <a:xfrm>
              <a:off x="2138081" y="2722565"/>
              <a:ext cx="1022650" cy="843738"/>
              <a:chOff x="3368486" y="3415194"/>
              <a:chExt cx="812815" cy="481083"/>
            </a:xfrm>
          </p:grpSpPr>
          <p:grpSp>
            <p:nvGrpSpPr>
              <p:cNvPr id="17" name="Group 16">
                <a:extLst>
                  <a:ext uri="{FF2B5EF4-FFF2-40B4-BE49-F238E27FC236}">
                    <a16:creationId xmlns:a16="http://schemas.microsoft.com/office/drawing/2014/main" id="{11B2BE4C-91D4-48C5-BC9B-8201B87E0763}"/>
                  </a:ext>
                </a:extLst>
              </p:cNvPr>
              <p:cNvGrpSpPr/>
              <p:nvPr/>
            </p:nvGrpSpPr>
            <p:grpSpPr>
              <a:xfrm>
                <a:off x="3368486" y="3415194"/>
                <a:ext cx="812815" cy="453112"/>
                <a:chOff x="798023" y="3399905"/>
                <a:chExt cx="1009995" cy="482139"/>
              </a:xfrm>
            </p:grpSpPr>
            <p:sp>
              <p:nvSpPr>
                <p:cNvPr id="19" name="Rectangle 18">
                  <a:extLst>
                    <a:ext uri="{FF2B5EF4-FFF2-40B4-BE49-F238E27FC236}">
                      <a16:creationId xmlns:a16="http://schemas.microsoft.com/office/drawing/2014/main" id="{84679012-95BA-4DB7-9C05-2BCE31B4C059}"/>
                    </a:ext>
                  </a:extLst>
                </p:cNvPr>
                <p:cNvSpPr/>
                <p:nvPr/>
              </p:nvSpPr>
              <p:spPr>
                <a:xfrm>
                  <a:off x="798023" y="3399905"/>
                  <a:ext cx="648392" cy="482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BBF7107-2F8B-4206-B3F9-FE70F0967449}"/>
                    </a:ext>
                  </a:extLst>
                </p:cNvPr>
                <p:cNvGrpSpPr/>
                <p:nvPr/>
              </p:nvGrpSpPr>
              <p:grpSpPr>
                <a:xfrm>
                  <a:off x="1446415" y="3399905"/>
                  <a:ext cx="361603" cy="482139"/>
                  <a:chOff x="1446415" y="3399905"/>
                  <a:chExt cx="361603" cy="482139"/>
                </a:xfrm>
              </p:grpSpPr>
              <p:sp>
                <p:nvSpPr>
                  <p:cNvPr id="21" name="Rectangle 20">
                    <a:extLst>
                      <a:ext uri="{FF2B5EF4-FFF2-40B4-BE49-F238E27FC236}">
                        <a16:creationId xmlns:a16="http://schemas.microsoft.com/office/drawing/2014/main" id="{3C0FC58B-DA29-4C74-8BCB-AC289EFB2779}"/>
                      </a:ext>
                    </a:extLst>
                  </p:cNvPr>
                  <p:cNvSpPr/>
                  <p:nvPr/>
                </p:nvSpPr>
                <p:spPr>
                  <a:xfrm>
                    <a:off x="1446415" y="3399905"/>
                    <a:ext cx="361603" cy="249382"/>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AA36CAD-06AE-47BF-981E-49F488386581}"/>
                      </a:ext>
                    </a:extLst>
                  </p:cNvPr>
                  <p:cNvSpPr/>
                  <p:nvPr/>
                </p:nvSpPr>
                <p:spPr>
                  <a:xfrm>
                    <a:off x="1446415" y="3649287"/>
                    <a:ext cx="361603" cy="23275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8" name="TextBox 17">
                <a:extLst>
                  <a:ext uri="{FF2B5EF4-FFF2-40B4-BE49-F238E27FC236}">
                    <a16:creationId xmlns:a16="http://schemas.microsoft.com/office/drawing/2014/main" id="{77AB9668-3BA6-4E71-9123-ECAB28BF9FE4}"/>
                  </a:ext>
                </a:extLst>
              </p:cNvPr>
              <p:cNvSpPr txBox="1"/>
              <p:nvPr/>
            </p:nvSpPr>
            <p:spPr>
              <a:xfrm>
                <a:off x="3446591" y="3460112"/>
                <a:ext cx="500521" cy="436165"/>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4</a:t>
                </a:r>
              </a:p>
            </p:txBody>
          </p:sp>
        </p:grpSp>
        <p:cxnSp>
          <p:nvCxnSpPr>
            <p:cNvPr id="13" name="Straight Arrow Connector 12">
              <a:extLst>
                <a:ext uri="{FF2B5EF4-FFF2-40B4-BE49-F238E27FC236}">
                  <a16:creationId xmlns:a16="http://schemas.microsoft.com/office/drawing/2014/main" id="{145E76A9-2D37-4E39-9E45-FC6336112DC3}"/>
                </a:ext>
              </a:extLst>
            </p:cNvPr>
            <p:cNvCxnSpPr/>
            <p:nvPr/>
          </p:nvCxnSpPr>
          <p:spPr>
            <a:xfrm>
              <a:off x="3145063" y="2009302"/>
              <a:ext cx="449625" cy="0"/>
            </a:xfrm>
            <a:prstGeom prst="straightConnector1">
              <a:avLst/>
            </a:prstGeom>
            <a:ln w="31750">
              <a:solidFill>
                <a:srgbClr val="000000"/>
              </a:solidFill>
              <a:headEnd type="triangle"/>
              <a:tailEnd type="stealth"/>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3F8FC501-035B-4DA4-ADDD-23875FC7BF3E}"/>
                </a:ext>
              </a:extLst>
            </p:cNvPr>
            <p:cNvCxnSpPr/>
            <p:nvPr/>
          </p:nvCxnSpPr>
          <p:spPr>
            <a:xfrm>
              <a:off x="2454210" y="2387132"/>
              <a:ext cx="12128" cy="335437"/>
            </a:xfrm>
            <a:prstGeom prst="straightConnector1">
              <a:avLst/>
            </a:prstGeom>
            <a:ln w="31750">
              <a:solidFill>
                <a:srgbClr val="000000"/>
              </a:solidFill>
              <a:headEnd type="triangle"/>
              <a:tailEnd type="stealth"/>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6E066E6-21EC-4598-8C8A-609338F59AB2}"/>
                </a:ext>
              </a:extLst>
            </p:cNvPr>
            <p:cNvCxnSpPr/>
            <p:nvPr/>
          </p:nvCxnSpPr>
          <p:spPr>
            <a:xfrm flipH="1">
              <a:off x="3911767" y="2384358"/>
              <a:ext cx="2546" cy="358181"/>
            </a:xfrm>
            <a:prstGeom prst="straightConnector1">
              <a:avLst/>
            </a:prstGeom>
            <a:ln w="31750">
              <a:solidFill>
                <a:srgbClr val="000000"/>
              </a:solidFill>
              <a:headEnd type="triangle"/>
              <a:tailEnd type="stealth"/>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99C3B459-11C6-4DD7-8596-05BA711E04B5}"/>
                </a:ext>
              </a:extLst>
            </p:cNvPr>
            <p:cNvCxnSpPr/>
            <p:nvPr/>
          </p:nvCxnSpPr>
          <p:spPr>
            <a:xfrm>
              <a:off x="3155768" y="3139880"/>
              <a:ext cx="427740" cy="0"/>
            </a:xfrm>
            <a:prstGeom prst="straightConnector1">
              <a:avLst/>
            </a:prstGeom>
            <a:ln w="31750">
              <a:solidFill>
                <a:srgbClr val="000000"/>
              </a:solidFill>
              <a:headEnd type="triangle"/>
              <a:tailEnd type="stealth"/>
            </a:ln>
            <a:effectLst/>
          </p:spPr>
          <p:style>
            <a:lnRef idx="2">
              <a:schemeClr val="accent1"/>
            </a:lnRef>
            <a:fillRef idx="0">
              <a:schemeClr val="accent1"/>
            </a:fillRef>
            <a:effectRef idx="1">
              <a:schemeClr val="accent1"/>
            </a:effectRef>
            <a:fontRef idx="minor">
              <a:schemeClr val="tx1"/>
            </a:fontRef>
          </p:style>
        </p:cxnSp>
      </p:grpSp>
      <p:sp>
        <p:nvSpPr>
          <p:cNvPr id="75" name="TextBox 74">
            <a:extLst>
              <a:ext uri="{FF2B5EF4-FFF2-40B4-BE49-F238E27FC236}">
                <a16:creationId xmlns:a16="http://schemas.microsoft.com/office/drawing/2014/main" id="{0750E2E9-F847-4276-9B79-2451E2A5172C}"/>
              </a:ext>
            </a:extLst>
          </p:cNvPr>
          <p:cNvSpPr txBox="1"/>
          <p:nvPr/>
        </p:nvSpPr>
        <p:spPr>
          <a:xfrm>
            <a:off x="699667" y="4223956"/>
            <a:ext cx="896399" cy="307777"/>
          </a:xfrm>
          <a:prstGeom prst="rect">
            <a:avLst/>
          </a:prstGeom>
          <a:noFill/>
        </p:spPr>
        <p:txBody>
          <a:bodyPr wrap="none" rtlCol="0">
            <a:spAutoFit/>
          </a:bodyPr>
          <a:lstStyle/>
          <a:p>
            <a:r>
              <a:rPr lang="en-US" sz="1400" dirty="0"/>
              <a:t>2x2 CGRA</a:t>
            </a:r>
          </a:p>
        </p:txBody>
      </p:sp>
      <p:grpSp>
        <p:nvGrpSpPr>
          <p:cNvPr id="238" name="Group 237">
            <a:extLst>
              <a:ext uri="{FF2B5EF4-FFF2-40B4-BE49-F238E27FC236}">
                <a16:creationId xmlns:a16="http://schemas.microsoft.com/office/drawing/2014/main" id="{8834D188-943D-4E8D-8D71-51046E62B01C}"/>
              </a:ext>
            </a:extLst>
          </p:cNvPr>
          <p:cNvGrpSpPr/>
          <p:nvPr/>
        </p:nvGrpSpPr>
        <p:grpSpPr>
          <a:xfrm>
            <a:off x="2394387" y="1071730"/>
            <a:ext cx="1758842" cy="2077691"/>
            <a:chOff x="2403835" y="1337417"/>
            <a:chExt cx="1758842" cy="2077691"/>
          </a:xfrm>
        </p:grpSpPr>
        <p:grpSp>
          <p:nvGrpSpPr>
            <p:cNvPr id="5" name="Group 4">
              <a:extLst>
                <a:ext uri="{FF2B5EF4-FFF2-40B4-BE49-F238E27FC236}">
                  <a16:creationId xmlns:a16="http://schemas.microsoft.com/office/drawing/2014/main" id="{ECDDB884-76F4-4270-90CB-20DE482B5AAA}"/>
                </a:ext>
              </a:extLst>
            </p:cNvPr>
            <p:cNvGrpSpPr/>
            <p:nvPr/>
          </p:nvGrpSpPr>
          <p:grpSpPr>
            <a:xfrm>
              <a:off x="2403835" y="1337417"/>
              <a:ext cx="1689950" cy="2042436"/>
              <a:chOff x="3439662" y="1267685"/>
              <a:chExt cx="2275096" cy="2707868"/>
            </a:xfrm>
          </p:grpSpPr>
          <p:grpSp>
            <p:nvGrpSpPr>
              <p:cNvPr id="181" name="Group 180">
                <a:extLst>
                  <a:ext uri="{FF2B5EF4-FFF2-40B4-BE49-F238E27FC236}">
                    <a16:creationId xmlns:a16="http://schemas.microsoft.com/office/drawing/2014/main" id="{995FF50F-8EFC-DD44-B19E-83513AF2E5E0}"/>
                  </a:ext>
                </a:extLst>
              </p:cNvPr>
              <p:cNvGrpSpPr/>
              <p:nvPr/>
            </p:nvGrpSpPr>
            <p:grpSpPr>
              <a:xfrm>
                <a:off x="4149680" y="1267685"/>
                <a:ext cx="690117" cy="484731"/>
                <a:chOff x="4060574" y="918297"/>
                <a:chExt cx="393530" cy="276412"/>
              </a:xfrm>
            </p:grpSpPr>
            <p:sp>
              <p:nvSpPr>
                <p:cNvPr id="211" name="Oval 210">
                  <a:extLst>
                    <a:ext uri="{FF2B5EF4-FFF2-40B4-BE49-F238E27FC236}">
                      <a16:creationId xmlns:a16="http://schemas.microsoft.com/office/drawing/2014/main" id="{5ACC9940-DB9B-114A-BFC9-0B1981A8FB7D}"/>
                    </a:ext>
                  </a:extLst>
                </p:cNvPr>
                <p:cNvSpPr/>
                <p:nvPr/>
              </p:nvSpPr>
              <p:spPr>
                <a:xfrm>
                  <a:off x="4220348" y="918297"/>
                  <a:ext cx="233756" cy="2337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b</a:t>
                  </a:r>
                  <a:endParaRPr lang="en-US" sz="4000" dirty="0">
                    <a:solidFill>
                      <a:sysClr val="windowText" lastClr="000000"/>
                    </a:solidFill>
                    <a:latin typeface="Calibri" panose="020F0502020204030204"/>
                  </a:endParaRPr>
                </a:p>
              </p:txBody>
            </p:sp>
            <p:cxnSp>
              <p:nvCxnSpPr>
                <p:cNvPr id="212" name="Curved Connector 6">
                  <a:extLst>
                    <a:ext uri="{FF2B5EF4-FFF2-40B4-BE49-F238E27FC236}">
                      <a16:creationId xmlns:a16="http://schemas.microsoft.com/office/drawing/2014/main" id="{9D5CA280-DDED-3941-8E20-6A475B73169F}"/>
                    </a:ext>
                  </a:extLst>
                </p:cNvPr>
                <p:cNvCxnSpPr>
                  <a:stCxn id="211" idx="4"/>
                  <a:endCxn id="211" idx="0"/>
                </p:cNvCxnSpPr>
                <p:nvPr/>
              </p:nvCxnSpPr>
              <p:spPr>
                <a:xfrm rot="5400000" flipH="1">
                  <a:off x="4220347" y="1035077"/>
                  <a:ext cx="233756" cy="12700"/>
                </a:xfrm>
                <a:prstGeom prst="curvedConnector5">
                  <a:avLst>
                    <a:gd name="adj1" fmla="val -30806"/>
                    <a:gd name="adj2" fmla="val 1156320"/>
                    <a:gd name="adj3" fmla="val 15545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3" name="TextBox 7">
                  <a:extLst>
                    <a:ext uri="{FF2B5EF4-FFF2-40B4-BE49-F238E27FC236}">
                      <a16:creationId xmlns:a16="http://schemas.microsoft.com/office/drawing/2014/main" id="{FA0D15E6-F4A3-6C43-9540-76A2821E2F50}"/>
                    </a:ext>
                  </a:extLst>
                </p:cNvPr>
                <p:cNvSpPr txBox="1"/>
                <p:nvPr/>
              </p:nvSpPr>
              <p:spPr>
                <a:xfrm>
                  <a:off x="4060574" y="962023"/>
                  <a:ext cx="211909" cy="2326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400" b="1" dirty="0">
                      <a:solidFill>
                        <a:srgbClr val="FF0000"/>
                      </a:solidFill>
                      <a:latin typeface="Calibri" panose="020F0502020204030204"/>
                    </a:rPr>
                    <a:t>1</a:t>
                  </a:r>
                </a:p>
              </p:txBody>
            </p:sp>
          </p:grpSp>
          <p:grpSp>
            <p:nvGrpSpPr>
              <p:cNvPr id="182" name="Group 181">
                <a:extLst>
                  <a:ext uri="{FF2B5EF4-FFF2-40B4-BE49-F238E27FC236}">
                    <a16:creationId xmlns:a16="http://schemas.microsoft.com/office/drawing/2014/main" id="{228C45D2-AC32-D842-B516-65583E852FB9}"/>
                  </a:ext>
                </a:extLst>
              </p:cNvPr>
              <p:cNvGrpSpPr/>
              <p:nvPr/>
            </p:nvGrpSpPr>
            <p:grpSpPr>
              <a:xfrm>
                <a:off x="3439662" y="1273738"/>
                <a:ext cx="710342" cy="477759"/>
                <a:chOff x="3230866" y="922178"/>
                <a:chExt cx="405063" cy="272436"/>
              </a:xfrm>
            </p:grpSpPr>
            <p:sp>
              <p:nvSpPr>
                <p:cNvPr id="208" name="Oval 207">
                  <a:extLst>
                    <a:ext uri="{FF2B5EF4-FFF2-40B4-BE49-F238E27FC236}">
                      <a16:creationId xmlns:a16="http://schemas.microsoft.com/office/drawing/2014/main" id="{D56D641D-B339-984A-ACBA-80EA51349E3E}"/>
                    </a:ext>
                  </a:extLst>
                </p:cNvPr>
                <p:cNvSpPr/>
                <p:nvPr/>
              </p:nvSpPr>
              <p:spPr>
                <a:xfrm>
                  <a:off x="3402173" y="922178"/>
                  <a:ext cx="233756" cy="2337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a</a:t>
                  </a:r>
                  <a:endParaRPr lang="en-US" sz="4000" dirty="0">
                    <a:solidFill>
                      <a:sysClr val="windowText" lastClr="000000"/>
                    </a:solidFill>
                    <a:latin typeface="Calibri" panose="020F0502020204030204"/>
                  </a:endParaRPr>
                </a:p>
              </p:txBody>
            </p:sp>
            <p:cxnSp>
              <p:nvCxnSpPr>
                <p:cNvPr id="209" name="Curved Connector 9">
                  <a:extLst>
                    <a:ext uri="{FF2B5EF4-FFF2-40B4-BE49-F238E27FC236}">
                      <a16:creationId xmlns:a16="http://schemas.microsoft.com/office/drawing/2014/main" id="{BF8DAA8F-C8C3-7F4D-8542-3E7456EB9E21}"/>
                    </a:ext>
                  </a:extLst>
                </p:cNvPr>
                <p:cNvCxnSpPr>
                  <a:stCxn id="208" idx="4"/>
                  <a:endCxn id="208" idx="0"/>
                </p:cNvCxnSpPr>
                <p:nvPr/>
              </p:nvCxnSpPr>
              <p:spPr>
                <a:xfrm rot="5400000" flipH="1">
                  <a:off x="3402173" y="1038960"/>
                  <a:ext cx="233756" cy="12700"/>
                </a:xfrm>
                <a:prstGeom prst="curvedConnector5">
                  <a:avLst>
                    <a:gd name="adj1" fmla="val -27726"/>
                    <a:gd name="adj2" fmla="val 1156320"/>
                    <a:gd name="adj3" fmla="val 15237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0" name="TextBox 10">
                  <a:extLst>
                    <a:ext uri="{FF2B5EF4-FFF2-40B4-BE49-F238E27FC236}">
                      <a16:creationId xmlns:a16="http://schemas.microsoft.com/office/drawing/2014/main" id="{FEBE3605-09FF-8E4D-8A28-DB0E789CD8F8}"/>
                    </a:ext>
                  </a:extLst>
                </p:cNvPr>
                <p:cNvSpPr txBox="1"/>
                <p:nvPr/>
              </p:nvSpPr>
              <p:spPr>
                <a:xfrm>
                  <a:off x="3230866" y="961928"/>
                  <a:ext cx="211909" cy="2326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400" b="1" dirty="0">
                      <a:solidFill>
                        <a:srgbClr val="FF0000"/>
                      </a:solidFill>
                      <a:latin typeface="Calibri" panose="020F0502020204030204"/>
                    </a:rPr>
                    <a:t>1</a:t>
                  </a:r>
                </a:p>
              </p:txBody>
            </p:sp>
          </p:grpSp>
          <p:grpSp>
            <p:nvGrpSpPr>
              <p:cNvPr id="183" name="Group 182">
                <a:extLst>
                  <a:ext uri="{FF2B5EF4-FFF2-40B4-BE49-F238E27FC236}">
                    <a16:creationId xmlns:a16="http://schemas.microsoft.com/office/drawing/2014/main" id="{51BCFF6A-D1FC-6346-8EA5-E109BDA9F611}"/>
                  </a:ext>
                </a:extLst>
              </p:cNvPr>
              <p:cNvGrpSpPr/>
              <p:nvPr/>
            </p:nvGrpSpPr>
            <p:grpSpPr>
              <a:xfrm>
                <a:off x="4911240" y="1270240"/>
                <a:ext cx="790315" cy="473540"/>
                <a:chOff x="5137091" y="913403"/>
                <a:chExt cx="450667" cy="270030"/>
              </a:xfrm>
            </p:grpSpPr>
            <p:sp>
              <p:nvSpPr>
                <p:cNvPr id="205" name="Oval 204">
                  <a:extLst>
                    <a:ext uri="{FF2B5EF4-FFF2-40B4-BE49-F238E27FC236}">
                      <a16:creationId xmlns:a16="http://schemas.microsoft.com/office/drawing/2014/main" id="{9A7375A7-4309-3D43-8BE4-787AB4C151E6}"/>
                    </a:ext>
                  </a:extLst>
                </p:cNvPr>
                <p:cNvSpPr/>
                <p:nvPr/>
              </p:nvSpPr>
              <p:spPr>
                <a:xfrm>
                  <a:off x="5354002" y="913403"/>
                  <a:ext cx="233756" cy="2337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err="1">
                      <a:solidFill>
                        <a:sysClr val="windowText" lastClr="000000"/>
                      </a:solidFill>
                      <a:latin typeface="Calibri" panose="020F0502020204030204"/>
                    </a:rPr>
                    <a:t>i</a:t>
                  </a:r>
                  <a:endParaRPr lang="en-US" sz="4000" dirty="0">
                    <a:solidFill>
                      <a:sysClr val="windowText" lastClr="000000"/>
                    </a:solidFill>
                    <a:latin typeface="Calibri" panose="020F0502020204030204"/>
                  </a:endParaRPr>
                </a:p>
              </p:txBody>
            </p:sp>
            <p:cxnSp>
              <p:nvCxnSpPr>
                <p:cNvPr id="206" name="Curved Connector 15">
                  <a:extLst>
                    <a:ext uri="{FF2B5EF4-FFF2-40B4-BE49-F238E27FC236}">
                      <a16:creationId xmlns:a16="http://schemas.microsoft.com/office/drawing/2014/main" id="{73156F8D-F7A5-B546-98F7-8B9C24FA3644}"/>
                    </a:ext>
                  </a:extLst>
                </p:cNvPr>
                <p:cNvCxnSpPr>
                  <a:cxnSpLocks/>
                  <a:stCxn id="205" idx="4"/>
                  <a:endCxn id="205" idx="0"/>
                </p:cNvCxnSpPr>
                <p:nvPr/>
              </p:nvCxnSpPr>
              <p:spPr>
                <a:xfrm rot="5400000" flipH="1">
                  <a:off x="5354002" y="1030184"/>
                  <a:ext cx="233756" cy="12700"/>
                </a:xfrm>
                <a:prstGeom prst="curvedConnector5">
                  <a:avLst>
                    <a:gd name="adj1" fmla="val -27726"/>
                    <a:gd name="adj2" fmla="val 1444206"/>
                    <a:gd name="adj3" fmla="val 13388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7" name="TextBox 16">
                  <a:extLst>
                    <a:ext uri="{FF2B5EF4-FFF2-40B4-BE49-F238E27FC236}">
                      <a16:creationId xmlns:a16="http://schemas.microsoft.com/office/drawing/2014/main" id="{D5552BEE-9DE8-8941-B385-C0FC05146E67}"/>
                    </a:ext>
                  </a:extLst>
                </p:cNvPr>
                <p:cNvSpPr txBox="1"/>
                <p:nvPr/>
              </p:nvSpPr>
              <p:spPr>
                <a:xfrm>
                  <a:off x="5137091" y="950747"/>
                  <a:ext cx="211909" cy="2326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400" b="1" dirty="0">
                      <a:solidFill>
                        <a:srgbClr val="FF0000"/>
                      </a:solidFill>
                      <a:latin typeface="Calibri" panose="020F0502020204030204"/>
                    </a:rPr>
                    <a:t>1</a:t>
                  </a:r>
                </a:p>
              </p:txBody>
            </p:sp>
          </p:grpSp>
          <p:sp>
            <p:nvSpPr>
              <p:cNvPr id="184" name="Oval 183">
                <a:extLst>
                  <a:ext uri="{FF2B5EF4-FFF2-40B4-BE49-F238E27FC236}">
                    <a16:creationId xmlns:a16="http://schemas.microsoft.com/office/drawing/2014/main" id="{501F21C0-9DC1-B540-AA5D-6BDC5F71093E}"/>
                  </a:ext>
                </a:extLst>
              </p:cNvPr>
              <p:cNvSpPr/>
              <p:nvPr/>
            </p:nvSpPr>
            <p:spPr>
              <a:xfrm>
                <a:off x="3753861" y="2078867"/>
                <a:ext cx="409928" cy="409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solidFill>
                      <a:sysClr val="windowText" lastClr="000000"/>
                    </a:solidFill>
                    <a:latin typeface="Calibri" panose="020F0502020204030204"/>
                  </a:rPr>
                  <a:t>c</a:t>
                </a:r>
                <a:endParaRPr lang="en-US" sz="3600" dirty="0">
                  <a:solidFill>
                    <a:sysClr val="windowText" lastClr="000000"/>
                  </a:solidFill>
                  <a:latin typeface="Calibri" panose="020F0502020204030204"/>
                </a:endParaRPr>
              </a:p>
            </p:txBody>
          </p:sp>
          <p:sp>
            <p:nvSpPr>
              <p:cNvPr id="185" name="Oval 184">
                <a:extLst>
                  <a:ext uri="{FF2B5EF4-FFF2-40B4-BE49-F238E27FC236}">
                    <a16:creationId xmlns:a16="http://schemas.microsoft.com/office/drawing/2014/main" id="{73D72396-71AB-024B-AE14-70F9255F7103}"/>
                  </a:ext>
                </a:extLst>
              </p:cNvPr>
              <p:cNvSpPr/>
              <p:nvPr/>
            </p:nvSpPr>
            <p:spPr>
              <a:xfrm>
                <a:off x="4445135" y="2103058"/>
                <a:ext cx="409928" cy="409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solidFill>
                      <a:sysClr val="windowText" lastClr="000000"/>
                    </a:solidFill>
                    <a:latin typeface="Calibri" panose="020F0502020204030204"/>
                  </a:rPr>
                  <a:t>d</a:t>
                </a:r>
                <a:endParaRPr lang="en-US" sz="3600" dirty="0">
                  <a:solidFill>
                    <a:sysClr val="windowText" lastClr="000000"/>
                  </a:solidFill>
                  <a:latin typeface="Calibri" panose="020F0502020204030204"/>
                </a:endParaRPr>
              </a:p>
            </p:txBody>
          </p:sp>
          <p:sp>
            <p:nvSpPr>
              <p:cNvPr id="186" name="Oval 185">
                <a:extLst>
                  <a:ext uri="{FF2B5EF4-FFF2-40B4-BE49-F238E27FC236}">
                    <a16:creationId xmlns:a16="http://schemas.microsoft.com/office/drawing/2014/main" id="{2DA7837F-1A88-F74A-95BF-F73BBBEF6749}"/>
                  </a:ext>
                </a:extLst>
              </p:cNvPr>
              <p:cNvSpPr/>
              <p:nvPr/>
            </p:nvSpPr>
            <p:spPr>
              <a:xfrm>
                <a:off x="4150966" y="3565625"/>
                <a:ext cx="409928" cy="409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3600" dirty="0">
                  <a:solidFill>
                    <a:sysClr val="windowText" lastClr="000000"/>
                  </a:solidFill>
                  <a:latin typeface="Calibri" panose="020F0502020204030204"/>
                </a:endParaRPr>
              </a:p>
            </p:txBody>
          </p:sp>
          <p:sp>
            <p:nvSpPr>
              <p:cNvPr id="203" name="Oval 202">
                <a:extLst>
                  <a:ext uri="{FF2B5EF4-FFF2-40B4-BE49-F238E27FC236}">
                    <a16:creationId xmlns:a16="http://schemas.microsoft.com/office/drawing/2014/main" id="{4AC3E146-DB7D-144D-9AAC-92658D4B7617}"/>
                  </a:ext>
                </a:extLst>
              </p:cNvPr>
              <p:cNvSpPr/>
              <p:nvPr/>
            </p:nvSpPr>
            <p:spPr>
              <a:xfrm>
                <a:off x="5239043" y="2073531"/>
                <a:ext cx="475715" cy="4599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4000" dirty="0">
                  <a:solidFill>
                    <a:sysClr val="windowText" lastClr="000000"/>
                  </a:solidFill>
                  <a:latin typeface="Calibri" panose="020F0502020204030204"/>
                </a:endParaRPr>
              </a:p>
            </p:txBody>
          </p:sp>
          <p:cxnSp>
            <p:nvCxnSpPr>
              <p:cNvPr id="188" name="Straight Arrow Connector 187">
                <a:extLst>
                  <a:ext uri="{FF2B5EF4-FFF2-40B4-BE49-F238E27FC236}">
                    <a16:creationId xmlns:a16="http://schemas.microsoft.com/office/drawing/2014/main" id="{CA8F98A0-23BA-E143-BA11-CF8718F2B8DB}"/>
                  </a:ext>
                </a:extLst>
              </p:cNvPr>
              <p:cNvCxnSpPr>
                <a:cxnSpLocks/>
                <a:stCxn id="208" idx="4"/>
                <a:endCxn id="184" idx="0"/>
              </p:cNvCxnSpPr>
              <p:nvPr/>
            </p:nvCxnSpPr>
            <p:spPr>
              <a:xfrm>
                <a:off x="3945040" y="1683665"/>
                <a:ext cx="13784" cy="395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4E1056AC-94C4-F940-849B-3DA6BE275BF1}"/>
                  </a:ext>
                </a:extLst>
              </p:cNvPr>
              <p:cNvCxnSpPr>
                <a:cxnSpLocks/>
                <a:stCxn id="211" idx="4"/>
                <a:endCxn id="184" idx="7"/>
              </p:cNvCxnSpPr>
              <p:nvPr/>
            </p:nvCxnSpPr>
            <p:spPr>
              <a:xfrm flipH="1">
                <a:off x="4103757" y="1677612"/>
                <a:ext cx="531077" cy="461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9AA636A2-13A5-134F-87EB-46A8E8B61437}"/>
                  </a:ext>
                </a:extLst>
              </p:cNvPr>
              <p:cNvCxnSpPr>
                <a:cxnSpLocks/>
                <a:stCxn id="211" idx="4"/>
                <a:endCxn id="185" idx="0"/>
              </p:cNvCxnSpPr>
              <p:nvPr/>
            </p:nvCxnSpPr>
            <p:spPr>
              <a:xfrm>
                <a:off x="4634834" y="1677612"/>
                <a:ext cx="15265" cy="425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711E3B5D-3DF0-F24B-B7A6-41EF3C71EA3E}"/>
                  </a:ext>
                </a:extLst>
              </p:cNvPr>
              <p:cNvCxnSpPr>
                <a:cxnSpLocks/>
                <a:stCxn id="184" idx="4"/>
                <a:endCxn id="201" idx="0"/>
              </p:cNvCxnSpPr>
              <p:nvPr/>
            </p:nvCxnSpPr>
            <p:spPr>
              <a:xfrm>
                <a:off x="3958825" y="2488794"/>
                <a:ext cx="6726" cy="3228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9725139C-9C86-5B4C-BFA7-5CC605F165E3}"/>
                  </a:ext>
                </a:extLst>
              </p:cNvPr>
              <p:cNvCxnSpPr>
                <a:cxnSpLocks/>
                <a:stCxn id="185" idx="4"/>
                <a:endCxn id="199" idx="0"/>
              </p:cNvCxnSpPr>
              <p:nvPr/>
            </p:nvCxnSpPr>
            <p:spPr>
              <a:xfrm>
                <a:off x="4650099" y="2512986"/>
                <a:ext cx="12577" cy="323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9CCDA6E0-65AC-E046-B09C-2D4EFDD4A2D4}"/>
                  </a:ext>
                </a:extLst>
              </p:cNvPr>
              <p:cNvCxnSpPr>
                <a:cxnSpLocks/>
                <a:stCxn id="201" idx="4"/>
                <a:endCxn id="186" idx="1"/>
              </p:cNvCxnSpPr>
              <p:nvPr/>
            </p:nvCxnSpPr>
            <p:spPr>
              <a:xfrm>
                <a:off x="3965551" y="3221545"/>
                <a:ext cx="245447" cy="404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04BC6E09-16F2-BC47-98E9-C1F55735B152}"/>
                  </a:ext>
                </a:extLst>
              </p:cNvPr>
              <p:cNvCxnSpPr>
                <a:cxnSpLocks/>
                <a:stCxn id="199" idx="4"/>
                <a:endCxn id="186" idx="7"/>
              </p:cNvCxnSpPr>
              <p:nvPr/>
            </p:nvCxnSpPr>
            <p:spPr>
              <a:xfrm flipH="1">
                <a:off x="4500861" y="3246438"/>
                <a:ext cx="161814" cy="3792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57BCD45D-F90A-124B-9952-2BBF49F1961D}"/>
                  </a:ext>
                </a:extLst>
              </p:cNvPr>
              <p:cNvCxnSpPr>
                <a:cxnSpLocks/>
                <a:stCxn id="205" idx="4"/>
                <a:endCxn id="203" idx="0"/>
              </p:cNvCxnSpPr>
              <p:nvPr/>
            </p:nvCxnSpPr>
            <p:spPr>
              <a:xfrm flipH="1">
                <a:off x="5476901" y="1680167"/>
                <a:ext cx="19693" cy="393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E1938F63-CFE9-F34F-8314-4678F4867BB1}"/>
                  </a:ext>
                </a:extLst>
              </p:cNvPr>
              <p:cNvCxnSpPr>
                <a:cxnSpLocks/>
                <a:stCxn id="203" idx="3"/>
                <a:endCxn id="186" idx="6"/>
              </p:cNvCxnSpPr>
              <p:nvPr/>
            </p:nvCxnSpPr>
            <p:spPr>
              <a:xfrm flipH="1">
                <a:off x="4560893" y="2466107"/>
                <a:ext cx="747817" cy="1304482"/>
              </a:xfrm>
              <a:prstGeom prst="straightConnector1">
                <a:avLst/>
              </a:prstGeom>
              <a:ln>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1" name="Oval 200">
                <a:extLst>
                  <a:ext uri="{FF2B5EF4-FFF2-40B4-BE49-F238E27FC236}">
                    <a16:creationId xmlns:a16="http://schemas.microsoft.com/office/drawing/2014/main" id="{40690ADE-895A-754C-BF0F-798415475035}"/>
                  </a:ext>
                </a:extLst>
              </p:cNvPr>
              <p:cNvSpPr/>
              <p:nvPr/>
            </p:nvSpPr>
            <p:spPr>
              <a:xfrm>
                <a:off x="3760587" y="2811617"/>
                <a:ext cx="409926" cy="409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4000" dirty="0">
                  <a:solidFill>
                    <a:sysClr val="windowText" lastClr="000000"/>
                  </a:solidFill>
                  <a:latin typeface="Calibri" panose="020F0502020204030204"/>
                </a:endParaRPr>
              </a:p>
            </p:txBody>
          </p:sp>
          <p:sp>
            <p:nvSpPr>
              <p:cNvPr id="199" name="Oval 198">
                <a:extLst>
                  <a:ext uri="{FF2B5EF4-FFF2-40B4-BE49-F238E27FC236}">
                    <a16:creationId xmlns:a16="http://schemas.microsoft.com/office/drawing/2014/main" id="{50D262F7-19BF-6F43-8A25-0C6AD7CBB84B}"/>
                  </a:ext>
                </a:extLst>
              </p:cNvPr>
              <p:cNvSpPr/>
              <p:nvPr/>
            </p:nvSpPr>
            <p:spPr>
              <a:xfrm>
                <a:off x="4457711" y="2836508"/>
                <a:ext cx="409928" cy="4099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4000" dirty="0">
                  <a:solidFill>
                    <a:sysClr val="windowText" lastClr="000000"/>
                  </a:solidFill>
                  <a:latin typeface="Calibri" panose="020F0502020204030204"/>
                </a:endParaRPr>
              </a:p>
            </p:txBody>
          </p:sp>
        </p:grpSp>
        <p:sp>
          <p:nvSpPr>
            <p:cNvPr id="217" name="TextBox 57">
              <a:extLst>
                <a:ext uri="{FF2B5EF4-FFF2-40B4-BE49-F238E27FC236}">
                  <a16:creationId xmlns:a16="http://schemas.microsoft.com/office/drawing/2014/main" id="{4783BECB-A2A9-4258-BC8A-60063B498082}"/>
                </a:ext>
              </a:extLst>
            </p:cNvPr>
            <p:cNvSpPr txBox="1"/>
            <p:nvPr/>
          </p:nvSpPr>
          <p:spPr>
            <a:xfrm>
              <a:off x="3139657" y="2455695"/>
              <a:ext cx="36356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err="1">
                  <a:solidFill>
                    <a:prstClr val="black"/>
                  </a:solidFill>
                  <a:latin typeface="Calibri" panose="020F0502020204030204"/>
                </a:rPr>
                <a:t>e</a:t>
              </a:r>
              <a:r>
                <a:rPr lang="en-US" sz="2000" baseline="-25000" dirty="0" err="1">
                  <a:solidFill>
                    <a:prstClr val="black"/>
                  </a:solidFill>
                  <a:latin typeface="Calibri" panose="020F0502020204030204"/>
                </a:rPr>
                <a:t>f</a:t>
              </a:r>
              <a:endParaRPr lang="en-US" sz="2000" baseline="-25000" dirty="0">
                <a:solidFill>
                  <a:prstClr val="black"/>
                </a:solidFill>
                <a:latin typeface="Calibri" panose="020F0502020204030204"/>
              </a:endParaRPr>
            </a:p>
          </p:txBody>
        </p:sp>
        <p:sp>
          <p:nvSpPr>
            <p:cNvPr id="218" name="TextBox 56">
              <a:extLst>
                <a:ext uri="{FF2B5EF4-FFF2-40B4-BE49-F238E27FC236}">
                  <a16:creationId xmlns:a16="http://schemas.microsoft.com/office/drawing/2014/main" id="{C5451F62-953A-4BDE-8195-AF7B78023E50}"/>
                </a:ext>
              </a:extLst>
            </p:cNvPr>
            <p:cNvSpPr txBox="1"/>
            <p:nvPr/>
          </p:nvSpPr>
          <p:spPr>
            <a:xfrm>
              <a:off x="2612154" y="2427344"/>
              <a:ext cx="369267"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a:solidFill>
                    <a:prstClr val="black"/>
                  </a:solidFill>
                  <a:latin typeface="Calibri" panose="020F0502020204030204"/>
                </a:rPr>
                <a:t>e</a:t>
              </a:r>
              <a:r>
                <a:rPr lang="en-US" sz="2000" baseline="-25000" dirty="0">
                  <a:solidFill>
                    <a:prstClr val="black"/>
                  </a:solidFill>
                  <a:latin typeface="Calibri" panose="020F0502020204030204"/>
                </a:rPr>
                <a:t>t</a:t>
              </a:r>
            </a:p>
          </p:txBody>
        </p:sp>
        <p:sp>
          <p:nvSpPr>
            <p:cNvPr id="227" name="TextBox 26">
              <a:extLst>
                <a:ext uri="{FF2B5EF4-FFF2-40B4-BE49-F238E27FC236}">
                  <a16:creationId xmlns:a16="http://schemas.microsoft.com/office/drawing/2014/main" id="{C057E88E-F900-41A5-9D53-57E90A343C21}"/>
                </a:ext>
              </a:extLst>
            </p:cNvPr>
            <p:cNvSpPr txBox="1"/>
            <p:nvPr/>
          </p:nvSpPr>
          <p:spPr>
            <a:xfrm>
              <a:off x="3665425" y="1971822"/>
              <a:ext cx="49725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400" dirty="0" err="1">
                  <a:solidFill>
                    <a:prstClr val="black"/>
                  </a:solidFill>
                  <a:latin typeface="Calibri" panose="020F0502020204030204"/>
                </a:rPr>
                <a:t>cmp</a:t>
              </a:r>
              <a:endParaRPr lang="en-US" sz="1400" dirty="0">
                <a:solidFill>
                  <a:prstClr val="black"/>
                </a:solidFill>
                <a:latin typeface="Calibri" panose="020F0502020204030204"/>
              </a:endParaRPr>
            </a:p>
          </p:txBody>
        </p:sp>
        <p:sp>
          <p:nvSpPr>
            <p:cNvPr id="237" name="TextBox 236">
              <a:extLst>
                <a:ext uri="{FF2B5EF4-FFF2-40B4-BE49-F238E27FC236}">
                  <a16:creationId xmlns:a16="http://schemas.microsoft.com/office/drawing/2014/main" id="{B57A7A9B-3558-424C-8BC5-9A52275D54F5}"/>
                </a:ext>
              </a:extLst>
            </p:cNvPr>
            <p:cNvSpPr txBox="1"/>
            <p:nvPr/>
          </p:nvSpPr>
          <p:spPr>
            <a:xfrm>
              <a:off x="2864873" y="3045776"/>
              <a:ext cx="442750" cy="369332"/>
            </a:xfrm>
            <a:prstGeom prst="rect">
              <a:avLst/>
            </a:prstGeom>
            <a:noFill/>
          </p:spPr>
          <p:txBody>
            <a:bodyPr wrap="none" rtlCol="0">
              <a:spAutoFit/>
            </a:bodyPr>
            <a:lstStyle/>
            <a:p>
              <a:r>
                <a:rPr lang="en-US" dirty="0" err="1"/>
                <a:t>sel</a:t>
              </a:r>
              <a:endParaRPr lang="en-US" dirty="0"/>
            </a:p>
          </p:txBody>
        </p:sp>
      </p:grpSp>
      <p:grpSp>
        <p:nvGrpSpPr>
          <p:cNvPr id="239" name="Group 238">
            <a:extLst>
              <a:ext uri="{FF2B5EF4-FFF2-40B4-BE49-F238E27FC236}">
                <a16:creationId xmlns:a16="http://schemas.microsoft.com/office/drawing/2014/main" id="{8B70D8E4-D3C2-40BE-AED3-C86F58920AB5}"/>
              </a:ext>
            </a:extLst>
          </p:cNvPr>
          <p:cNvGrpSpPr/>
          <p:nvPr/>
        </p:nvGrpSpPr>
        <p:grpSpPr>
          <a:xfrm>
            <a:off x="4306653" y="689457"/>
            <a:ext cx="4514939" cy="2893238"/>
            <a:chOff x="5000624" y="1430133"/>
            <a:chExt cx="5320002" cy="3845946"/>
          </a:xfrm>
        </p:grpSpPr>
        <p:grpSp>
          <p:nvGrpSpPr>
            <p:cNvPr id="240" name="Group 239">
              <a:extLst>
                <a:ext uri="{FF2B5EF4-FFF2-40B4-BE49-F238E27FC236}">
                  <a16:creationId xmlns:a16="http://schemas.microsoft.com/office/drawing/2014/main" id="{57F9C564-A502-2D4A-BA26-EC5AC42EA33A}"/>
                </a:ext>
              </a:extLst>
            </p:cNvPr>
            <p:cNvGrpSpPr/>
            <p:nvPr/>
          </p:nvGrpSpPr>
          <p:grpSpPr>
            <a:xfrm>
              <a:off x="5682013" y="1852305"/>
              <a:ext cx="775500" cy="532512"/>
              <a:chOff x="4973782" y="1730442"/>
              <a:chExt cx="476675" cy="328011"/>
            </a:xfrm>
          </p:grpSpPr>
          <p:sp>
            <p:nvSpPr>
              <p:cNvPr id="361" name="Rectangle 360">
                <a:extLst>
                  <a:ext uri="{FF2B5EF4-FFF2-40B4-BE49-F238E27FC236}">
                    <a16:creationId xmlns:a16="http://schemas.microsoft.com/office/drawing/2014/main" id="{414A4A74-1786-0749-BC15-73D2E144B96C}"/>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62" name="Rectangle 361">
                <a:extLst>
                  <a:ext uri="{FF2B5EF4-FFF2-40B4-BE49-F238E27FC236}">
                    <a16:creationId xmlns:a16="http://schemas.microsoft.com/office/drawing/2014/main" id="{4865C20D-86D4-044B-AD67-3071E39E68D4}"/>
                  </a:ext>
                </a:extLst>
              </p:cNvPr>
              <p:cNvSpPr/>
              <p:nvPr/>
            </p:nvSpPr>
            <p:spPr>
              <a:xfrm>
                <a:off x="5275107"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000" baseline="30000" dirty="0">
                  <a:solidFill>
                    <a:prstClr val="black"/>
                  </a:solidFill>
                </a:endParaRPr>
              </a:p>
            </p:txBody>
          </p:sp>
          <p:sp>
            <p:nvSpPr>
              <p:cNvPr id="363" name="Rectangle 362">
                <a:extLst>
                  <a:ext uri="{FF2B5EF4-FFF2-40B4-BE49-F238E27FC236}">
                    <a16:creationId xmlns:a16="http://schemas.microsoft.com/office/drawing/2014/main" id="{3589BB3D-5F93-B44A-A5DB-AA65E43CD187}"/>
                  </a:ext>
                </a:extLst>
              </p:cNvPr>
              <p:cNvSpPr/>
              <p:nvPr/>
            </p:nvSpPr>
            <p:spPr>
              <a:xfrm>
                <a:off x="5275900" y="1895293"/>
                <a:ext cx="174557" cy="163160"/>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dirty="0">
                  <a:solidFill>
                    <a:prstClr val="white"/>
                  </a:solidFill>
                </a:endParaRPr>
              </a:p>
            </p:txBody>
          </p:sp>
        </p:grpSp>
        <p:grpSp>
          <p:nvGrpSpPr>
            <p:cNvPr id="241" name="Group 240">
              <a:extLst>
                <a:ext uri="{FF2B5EF4-FFF2-40B4-BE49-F238E27FC236}">
                  <a16:creationId xmlns:a16="http://schemas.microsoft.com/office/drawing/2014/main" id="{E8D12A33-A700-9F49-BEAF-03BA7074D48D}"/>
                </a:ext>
              </a:extLst>
            </p:cNvPr>
            <p:cNvGrpSpPr/>
            <p:nvPr/>
          </p:nvGrpSpPr>
          <p:grpSpPr>
            <a:xfrm>
              <a:off x="6710376" y="1841959"/>
              <a:ext cx="771138" cy="544814"/>
              <a:chOff x="4973782" y="1730442"/>
              <a:chExt cx="473994" cy="335588"/>
            </a:xfrm>
          </p:grpSpPr>
          <p:sp>
            <p:nvSpPr>
              <p:cNvPr id="358" name="Rectangle 357">
                <a:extLst>
                  <a:ext uri="{FF2B5EF4-FFF2-40B4-BE49-F238E27FC236}">
                    <a16:creationId xmlns:a16="http://schemas.microsoft.com/office/drawing/2014/main" id="{85DC7DB9-0740-8D4A-8F08-823442F3D7C9}"/>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59" name="Rectangle 358">
                <a:extLst>
                  <a:ext uri="{FF2B5EF4-FFF2-40B4-BE49-F238E27FC236}">
                    <a16:creationId xmlns:a16="http://schemas.microsoft.com/office/drawing/2014/main" id="{259CA09C-1DD5-8746-9737-26EDDAE160E3}"/>
                  </a:ext>
                </a:extLst>
              </p:cNvPr>
              <p:cNvSpPr/>
              <p:nvPr/>
            </p:nvSpPr>
            <p:spPr>
              <a:xfrm>
                <a:off x="5274606"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60" name="Rectangle 359">
                <a:extLst>
                  <a:ext uri="{FF2B5EF4-FFF2-40B4-BE49-F238E27FC236}">
                    <a16:creationId xmlns:a16="http://schemas.microsoft.com/office/drawing/2014/main" id="{F032CD13-BC33-E747-A235-65D760DF05BD}"/>
                  </a:ext>
                </a:extLst>
              </p:cNvPr>
              <p:cNvSpPr/>
              <p:nvPr/>
            </p:nvSpPr>
            <p:spPr>
              <a:xfrm>
                <a:off x="5275398" y="1895294"/>
                <a:ext cx="172378" cy="170736"/>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dirty="0">
                  <a:solidFill>
                    <a:prstClr val="white"/>
                  </a:solidFill>
                </a:endParaRPr>
              </a:p>
            </p:txBody>
          </p:sp>
        </p:grpSp>
        <p:grpSp>
          <p:nvGrpSpPr>
            <p:cNvPr id="242" name="Group 241">
              <a:extLst>
                <a:ext uri="{FF2B5EF4-FFF2-40B4-BE49-F238E27FC236}">
                  <a16:creationId xmlns:a16="http://schemas.microsoft.com/office/drawing/2014/main" id="{A740DA87-9470-7341-8FA3-3A6EA025BEA5}"/>
                </a:ext>
              </a:extLst>
            </p:cNvPr>
            <p:cNvGrpSpPr/>
            <p:nvPr/>
          </p:nvGrpSpPr>
          <p:grpSpPr>
            <a:xfrm>
              <a:off x="7700765" y="1843305"/>
              <a:ext cx="767323" cy="531157"/>
              <a:chOff x="4973782" y="1730442"/>
              <a:chExt cx="471649" cy="327176"/>
            </a:xfrm>
          </p:grpSpPr>
          <p:sp>
            <p:nvSpPr>
              <p:cNvPr id="355" name="Rectangle 354">
                <a:extLst>
                  <a:ext uri="{FF2B5EF4-FFF2-40B4-BE49-F238E27FC236}">
                    <a16:creationId xmlns:a16="http://schemas.microsoft.com/office/drawing/2014/main" id="{EDD8DDB9-2F74-5048-96A0-8580CFFB2F1A}"/>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56" name="Rectangle 355">
                <a:extLst>
                  <a:ext uri="{FF2B5EF4-FFF2-40B4-BE49-F238E27FC236}">
                    <a16:creationId xmlns:a16="http://schemas.microsoft.com/office/drawing/2014/main" id="{66EE4212-39E0-804C-8FBA-C7466BF49DEB}"/>
                  </a:ext>
                </a:extLst>
              </p:cNvPr>
              <p:cNvSpPr/>
              <p:nvPr/>
            </p:nvSpPr>
            <p:spPr>
              <a:xfrm>
                <a:off x="5276324"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600" dirty="0">
                  <a:solidFill>
                    <a:prstClr val="black"/>
                  </a:solidFill>
                </a:endParaRPr>
              </a:p>
            </p:txBody>
          </p:sp>
          <p:sp>
            <p:nvSpPr>
              <p:cNvPr id="357" name="Rectangle 356">
                <a:extLst>
                  <a:ext uri="{FF2B5EF4-FFF2-40B4-BE49-F238E27FC236}">
                    <a16:creationId xmlns:a16="http://schemas.microsoft.com/office/drawing/2014/main" id="{3CD35F3F-AC61-D94A-B3FA-704D8CE18679}"/>
                  </a:ext>
                </a:extLst>
              </p:cNvPr>
              <p:cNvSpPr/>
              <p:nvPr/>
            </p:nvSpPr>
            <p:spPr>
              <a:xfrm>
                <a:off x="5276324"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grpSp>
        <p:grpSp>
          <p:nvGrpSpPr>
            <p:cNvPr id="243" name="Group 242">
              <a:extLst>
                <a:ext uri="{FF2B5EF4-FFF2-40B4-BE49-F238E27FC236}">
                  <a16:creationId xmlns:a16="http://schemas.microsoft.com/office/drawing/2014/main" id="{30B2327B-5CE6-094A-AE1B-466279B189EC}"/>
                </a:ext>
              </a:extLst>
            </p:cNvPr>
            <p:cNvGrpSpPr/>
            <p:nvPr/>
          </p:nvGrpSpPr>
          <p:grpSpPr>
            <a:xfrm>
              <a:off x="8715869" y="1832954"/>
              <a:ext cx="779883" cy="531157"/>
              <a:chOff x="4973782" y="1730442"/>
              <a:chExt cx="479370" cy="327176"/>
            </a:xfrm>
          </p:grpSpPr>
          <p:sp>
            <p:nvSpPr>
              <p:cNvPr id="352" name="Rectangle 351">
                <a:extLst>
                  <a:ext uri="{FF2B5EF4-FFF2-40B4-BE49-F238E27FC236}">
                    <a16:creationId xmlns:a16="http://schemas.microsoft.com/office/drawing/2014/main" id="{6D83C10E-7EBB-8E4B-A801-570E9F54615E}"/>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53" name="Rectangle 352">
                <a:extLst>
                  <a:ext uri="{FF2B5EF4-FFF2-40B4-BE49-F238E27FC236}">
                    <a16:creationId xmlns:a16="http://schemas.microsoft.com/office/drawing/2014/main" id="{8085D65A-7A5A-EA46-A0D0-44234C59EDFA}"/>
                  </a:ext>
                </a:extLst>
              </p:cNvPr>
              <p:cNvSpPr/>
              <p:nvPr/>
            </p:nvSpPr>
            <p:spPr>
              <a:xfrm>
                <a:off x="5283253"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54" name="Rectangle 353">
                <a:extLst>
                  <a:ext uri="{FF2B5EF4-FFF2-40B4-BE49-F238E27FC236}">
                    <a16:creationId xmlns:a16="http://schemas.microsoft.com/office/drawing/2014/main" id="{04245560-E3AA-1445-BF09-415320457468}"/>
                  </a:ext>
                </a:extLst>
              </p:cNvPr>
              <p:cNvSpPr/>
              <p:nvPr/>
            </p:nvSpPr>
            <p:spPr>
              <a:xfrm>
                <a:off x="5284045"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grpSp>
        <p:grpSp>
          <p:nvGrpSpPr>
            <p:cNvPr id="244" name="Group 243">
              <a:extLst>
                <a:ext uri="{FF2B5EF4-FFF2-40B4-BE49-F238E27FC236}">
                  <a16:creationId xmlns:a16="http://schemas.microsoft.com/office/drawing/2014/main" id="{E23175C8-5319-A844-BC21-934E1F9F3D88}"/>
                </a:ext>
              </a:extLst>
            </p:cNvPr>
            <p:cNvGrpSpPr/>
            <p:nvPr/>
          </p:nvGrpSpPr>
          <p:grpSpPr>
            <a:xfrm>
              <a:off x="5686508" y="2720510"/>
              <a:ext cx="784406" cy="531157"/>
              <a:chOff x="4973782" y="1730442"/>
              <a:chExt cx="471224" cy="327176"/>
            </a:xfrm>
          </p:grpSpPr>
          <p:sp>
            <p:nvSpPr>
              <p:cNvPr id="349" name="Rectangle 348">
                <a:extLst>
                  <a:ext uri="{FF2B5EF4-FFF2-40B4-BE49-F238E27FC236}">
                    <a16:creationId xmlns:a16="http://schemas.microsoft.com/office/drawing/2014/main" id="{E8B3109E-4E03-D244-A921-3E0AF087C390}"/>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50" name="Rectangle 349">
                <a:extLst>
                  <a:ext uri="{FF2B5EF4-FFF2-40B4-BE49-F238E27FC236}">
                    <a16:creationId xmlns:a16="http://schemas.microsoft.com/office/drawing/2014/main" id="{0FE9DD7C-6EEF-8A4D-B7E3-FFF39D1FF7C1}"/>
                  </a:ext>
                </a:extLst>
              </p:cNvPr>
              <p:cNvSpPr/>
              <p:nvPr/>
            </p:nvSpPr>
            <p:spPr>
              <a:xfrm>
                <a:off x="5275107" y="1730442"/>
                <a:ext cx="169899" cy="159305"/>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600" dirty="0">
                  <a:solidFill>
                    <a:prstClr val="black"/>
                  </a:solidFill>
                </a:endParaRPr>
              </a:p>
            </p:txBody>
          </p:sp>
          <p:sp>
            <p:nvSpPr>
              <p:cNvPr id="351" name="Rectangle 350">
                <a:extLst>
                  <a:ext uri="{FF2B5EF4-FFF2-40B4-BE49-F238E27FC236}">
                    <a16:creationId xmlns:a16="http://schemas.microsoft.com/office/drawing/2014/main" id="{CF2D9038-1DCC-D74D-97BE-7F0E92E06E58}"/>
                  </a:ext>
                </a:extLst>
              </p:cNvPr>
              <p:cNvSpPr/>
              <p:nvPr/>
            </p:nvSpPr>
            <p:spPr>
              <a:xfrm>
                <a:off x="5275899"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grpSp>
        <p:grpSp>
          <p:nvGrpSpPr>
            <p:cNvPr id="245" name="Group 244">
              <a:extLst>
                <a:ext uri="{FF2B5EF4-FFF2-40B4-BE49-F238E27FC236}">
                  <a16:creationId xmlns:a16="http://schemas.microsoft.com/office/drawing/2014/main" id="{348DA505-73F4-6244-81E0-956437090823}"/>
                </a:ext>
              </a:extLst>
            </p:cNvPr>
            <p:cNvGrpSpPr/>
            <p:nvPr/>
          </p:nvGrpSpPr>
          <p:grpSpPr>
            <a:xfrm>
              <a:off x="6714882" y="2710158"/>
              <a:ext cx="781721" cy="531157"/>
              <a:chOff x="4973782" y="1730442"/>
              <a:chExt cx="480499" cy="327176"/>
            </a:xfrm>
          </p:grpSpPr>
          <p:sp>
            <p:nvSpPr>
              <p:cNvPr id="346" name="Rectangle 345">
                <a:extLst>
                  <a:ext uri="{FF2B5EF4-FFF2-40B4-BE49-F238E27FC236}">
                    <a16:creationId xmlns:a16="http://schemas.microsoft.com/office/drawing/2014/main" id="{D54B31D7-1AC6-2F43-9354-2747862F8708}"/>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47" name="Rectangle 346">
                <a:extLst>
                  <a:ext uri="{FF2B5EF4-FFF2-40B4-BE49-F238E27FC236}">
                    <a16:creationId xmlns:a16="http://schemas.microsoft.com/office/drawing/2014/main" id="{CFBD172F-7D73-364D-92CD-577A1BB676E4}"/>
                  </a:ext>
                </a:extLst>
              </p:cNvPr>
              <p:cNvSpPr/>
              <p:nvPr/>
            </p:nvSpPr>
            <p:spPr>
              <a:xfrm>
                <a:off x="5277009" y="1730443"/>
                <a:ext cx="172287" cy="17422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dirty="0">
                  <a:solidFill>
                    <a:prstClr val="white"/>
                  </a:solidFill>
                </a:endParaRPr>
              </a:p>
            </p:txBody>
          </p:sp>
          <p:sp>
            <p:nvSpPr>
              <p:cNvPr id="348" name="Rectangle 347">
                <a:extLst>
                  <a:ext uri="{FF2B5EF4-FFF2-40B4-BE49-F238E27FC236}">
                    <a16:creationId xmlns:a16="http://schemas.microsoft.com/office/drawing/2014/main" id="{DAC57269-62E5-0944-9947-E3B755629D33}"/>
                  </a:ext>
                </a:extLst>
              </p:cNvPr>
              <p:cNvSpPr/>
              <p:nvPr/>
            </p:nvSpPr>
            <p:spPr>
              <a:xfrm>
                <a:off x="5275898" y="1903457"/>
                <a:ext cx="178383" cy="152244"/>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dirty="0">
                  <a:solidFill>
                    <a:prstClr val="white"/>
                  </a:solidFill>
                </a:endParaRPr>
              </a:p>
            </p:txBody>
          </p:sp>
        </p:grpSp>
        <p:grpSp>
          <p:nvGrpSpPr>
            <p:cNvPr id="246" name="Group 245">
              <a:extLst>
                <a:ext uri="{FF2B5EF4-FFF2-40B4-BE49-F238E27FC236}">
                  <a16:creationId xmlns:a16="http://schemas.microsoft.com/office/drawing/2014/main" id="{E50EF515-6B82-6646-A7BD-55E7D9AC1C5B}"/>
                </a:ext>
              </a:extLst>
            </p:cNvPr>
            <p:cNvGrpSpPr/>
            <p:nvPr/>
          </p:nvGrpSpPr>
          <p:grpSpPr>
            <a:xfrm>
              <a:off x="7705270" y="2711501"/>
              <a:ext cx="764528" cy="542671"/>
              <a:chOff x="4973782" y="1730442"/>
              <a:chExt cx="469931" cy="334269"/>
            </a:xfrm>
          </p:grpSpPr>
          <p:sp>
            <p:nvSpPr>
              <p:cNvPr id="343" name="Rectangle 342">
                <a:extLst>
                  <a:ext uri="{FF2B5EF4-FFF2-40B4-BE49-F238E27FC236}">
                    <a16:creationId xmlns:a16="http://schemas.microsoft.com/office/drawing/2014/main" id="{1F427FFF-9593-3C4A-B9A6-EA1FC33BB8EC}"/>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44" name="Rectangle 343">
                <a:extLst>
                  <a:ext uri="{FF2B5EF4-FFF2-40B4-BE49-F238E27FC236}">
                    <a16:creationId xmlns:a16="http://schemas.microsoft.com/office/drawing/2014/main" id="{9E86CC12-2828-A44F-97A5-4CA4F6C3AEE8}"/>
                  </a:ext>
                </a:extLst>
              </p:cNvPr>
              <p:cNvSpPr/>
              <p:nvPr/>
            </p:nvSpPr>
            <p:spPr>
              <a:xfrm>
                <a:off x="5274606"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600" dirty="0">
                  <a:solidFill>
                    <a:prstClr val="black"/>
                  </a:solidFill>
                </a:endParaRPr>
              </a:p>
            </p:txBody>
          </p:sp>
          <p:sp>
            <p:nvSpPr>
              <p:cNvPr id="345" name="Rectangle 344">
                <a:extLst>
                  <a:ext uri="{FF2B5EF4-FFF2-40B4-BE49-F238E27FC236}">
                    <a16:creationId xmlns:a16="http://schemas.microsoft.com/office/drawing/2014/main" id="{F4BD20A0-7215-104C-B27E-532B55B8D4CC}"/>
                  </a:ext>
                </a:extLst>
              </p:cNvPr>
              <p:cNvSpPr/>
              <p:nvPr/>
            </p:nvSpPr>
            <p:spPr>
              <a:xfrm>
                <a:off x="5275899" y="1895292"/>
                <a:ext cx="166763" cy="16941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dirty="0">
                  <a:solidFill>
                    <a:prstClr val="white"/>
                  </a:solidFill>
                </a:endParaRPr>
              </a:p>
            </p:txBody>
          </p:sp>
        </p:grpSp>
        <p:grpSp>
          <p:nvGrpSpPr>
            <p:cNvPr id="247" name="Group 246">
              <a:extLst>
                <a:ext uri="{FF2B5EF4-FFF2-40B4-BE49-F238E27FC236}">
                  <a16:creationId xmlns:a16="http://schemas.microsoft.com/office/drawing/2014/main" id="{154BA00C-30A8-544B-9B47-1E11716CEDC0}"/>
                </a:ext>
              </a:extLst>
            </p:cNvPr>
            <p:cNvGrpSpPr/>
            <p:nvPr/>
          </p:nvGrpSpPr>
          <p:grpSpPr>
            <a:xfrm>
              <a:off x="8720387" y="2701156"/>
              <a:ext cx="764528" cy="537047"/>
              <a:chOff x="4973782" y="1730442"/>
              <a:chExt cx="469931" cy="330804"/>
            </a:xfrm>
          </p:grpSpPr>
          <p:sp>
            <p:nvSpPr>
              <p:cNvPr id="340" name="Rectangle 339">
                <a:extLst>
                  <a:ext uri="{FF2B5EF4-FFF2-40B4-BE49-F238E27FC236}">
                    <a16:creationId xmlns:a16="http://schemas.microsoft.com/office/drawing/2014/main" id="{127D215D-854C-DD47-BF65-29656CAA1567}"/>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41" name="Rectangle 340">
                <a:extLst>
                  <a:ext uri="{FF2B5EF4-FFF2-40B4-BE49-F238E27FC236}">
                    <a16:creationId xmlns:a16="http://schemas.microsoft.com/office/drawing/2014/main" id="{1E1ECE46-C434-7A47-B851-61FE96B44451}"/>
                  </a:ext>
                </a:extLst>
              </p:cNvPr>
              <p:cNvSpPr/>
              <p:nvPr/>
            </p:nvSpPr>
            <p:spPr>
              <a:xfrm>
                <a:off x="5274606"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42" name="Rectangle 341">
                <a:extLst>
                  <a:ext uri="{FF2B5EF4-FFF2-40B4-BE49-F238E27FC236}">
                    <a16:creationId xmlns:a16="http://schemas.microsoft.com/office/drawing/2014/main" id="{E4D9E93F-0C9D-7E41-BDAA-BD8B11B7A06B}"/>
                  </a:ext>
                </a:extLst>
              </p:cNvPr>
              <p:cNvSpPr/>
              <p:nvPr/>
            </p:nvSpPr>
            <p:spPr>
              <a:xfrm>
                <a:off x="5275399" y="1895293"/>
                <a:ext cx="168314" cy="165953"/>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dirty="0">
                  <a:solidFill>
                    <a:prstClr val="white"/>
                  </a:solidFill>
                </a:endParaRPr>
              </a:p>
            </p:txBody>
          </p:sp>
        </p:grpSp>
        <p:grpSp>
          <p:nvGrpSpPr>
            <p:cNvPr id="248" name="Group 247">
              <a:extLst>
                <a:ext uri="{FF2B5EF4-FFF2-40B4-BE49-F238E27FC236}">
                  <a16:creationId xmlns:a16="http://schemas.microsoft.com/office/drawing/2014/main" id="{C79CC608-1282-2145-A2D4-076B8005B5B2}"/>
                </a:ext>
              </a:extLst>
            </p:cNvPr>
            <p:cNvGrpSpPr/>
            <p:nvPr/>
          </p:nvGrpSpPr>
          <p:grpSpPr>
            <a:xfrm>
              <a:off x="5718059" y="3710165"/>
              <a:ext cx="777565" cy="531157"/>
              <a:chOff x="4973782" y="1730442"/>
              <a:chExt cx="477945" cy="327176"/>
            </a:xfrm>
          </p:grpSpPr>
          <p:sp>
            <p:nvSpPr>
              <p:cNvPr id="337" name="Rectangle 336">
                <a:extLst>
                  <a:ext uri="{FF2B5EF4-FFF2-40B4-BE49-F238E27FC236}">
                    <a16:creationId xmlns:a16="http://schemas.microsoft.com/office/drawing/2014/main" id="{0FD84914-88E4-BF45-800C-AB1215B41CE0}"/>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38" name="Rectangle 337">
                <a:extLst>
                  <a:ext uri="{FF2B5EF4-FFF2-40B4-BE49-F238E27FC236}">
                    <a16:creationId xmlns:a16="http://schemas.microsoft.com/office/drawing/2014/main" id="{C98F319A-3EA9-6240-AA53-94A20811225D}"/>
                  </a:ext>
                </a:extLst>
              </p:cNvPr>
              <p:cNvSpPr/>
              <p:nvPr/>
            </p:nvSpPr>
            <p:spPr>
              <a:xfrm>
                <a:off x="5276354" y="1730443"/>
                <a:ext cx="175373" cy="16689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600" dirty="0">
                  <a:solidFill>
                    <a:prstClr val="black"/>
                  </a:solidFill>
                </a:endParaRPr>
              </a:p>
            </p:txBody>
          </p:sp>
          <p:sp>
            <p:nvSpPr>
              <p:cNvPr id="339" name="Rectangle 338">
                <a:extLst>
                  <a:ext uri="{FF2B5EF4-FFF2-40B4-BE49-F238E27FC236}">
                    <a16:creationId xmlns:a16="http://schemas.microsoft.com/office/drawing/2014/main" id="{A160E86D-4070-FA42-8EC8-D04AB4CA93E2}"/>
                  </a:ext>
                </a:extLst>
              </p:cNvPr>
              <p:cNvSpPr/>
              <p:nvPr/>
            </p:nvSpPr>
            <p:spPr>
              <a:xfrm>
                <a:off x="5277647" y="1895293"/>
                <a:ext cx="170473" cy="156780"/>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dirty="0">
                  <a:solidFill>
                    <a:prstClr val="white"/>
                  </a:solidFill>
                </a:endParaRPr>
              </a:p>
            </p:txBody>
          </p:sp>
        </p:grpSp>
        <p:grpSp>
          <p:nvGrpSpPr>
            <p:cNvPr id="249" name="Group 248">
              <a:extLst>
                <a:ext uri="{FF2B5EF4-FFF2-40B4-BE49-F238E27FC236}">
                  <a16:creationId xmlns:a16="http://schemas.microsoft.com/office/drawing/2014/main" id="{0CFDD5B5-8A4E-1841-9304-EA7995F6AB68}"/>
                </a:ext>
              </a:extLst>
            </p:cNvPr>
            <p:cNvGrpSpPr/>
            <p:nvPr/>
          </p:nvGrpSpPr>
          <p:grpSpPr>
            <a:xfrm>
              <a:off x="6746442" y="3699814"/>
              <a:ext cx="766632" cy="531157"/>
              <a:chOff x="4973782" y="1730442"/>
              <a:chExt cx="471224" cy="327176"/>
            </a:xfrm>
          </p:grpSpPr>
          <p:sp>
            <p:nvSpPr>
              <p:cNvPr id="334" name="Rectangle 333">
                <a:extLst>
                  <a:ext uri="{FF2B5EF4-FFF2-40B4-BE49-F238E27FC236}">
                    <a16:creationId xmlns:a16="http://schemas.microsoft.com/office/drawing/2014/main" id="{34F24DBA-C8CF-4F47-AB22-712E27E7041D}"/>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35" name="Rectangle 334">
                <a:extLst>
                  <a:ext uri="{FF2B5EF4-FFF2-40B4-BE49-F238E27FC236}">
                    <a16:creationId xmlns:a16="http://schemas.microsoft.com/office/drawing/2014/main" id="{D7049AAF-553E-3949-9DA3-380C6B63B6AA}"/>
                  </a:ext>
                </a:extLst>
              </p:cNvPr>
              <p:cNvSpPr/>
              <p:nvPr/>
            </p:nvSpPr>
            <p:spPr>
              <a:xfrm>
                <a:off x="5275107"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36" name="Rectangle 335">
                <a:extLst>
                  <a:ext uri="{FF2B5EF4-FFF2-40B4-BE49-F238E27FC236}">
                    <a16:creationId xmlns:a16="http://schemas.microsoft.com/office/drawing/2014/main" id="{15DAC808-56CF-514A-B53B-D04A9DECE449}"/>
                  </a:ext>
                </a:extLst>
              </p:cNvPr>
              <p:cNvSpPr/>
              <p:nvPr/>
            </p:nvSpPr>
            <p:spPr>
              <a:xfrm>
                <a:off x="5275899"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grpSp>
        <p:grpSp>
          <p:nvGrpSpPr>
            <p:cNvPr id="250" name="Group 249">
              <a:extLst>
                <a:ext uri="{FF2B5EF4-FFF2-40B4-BE49-F238E27FC236}">
                  <a16:creationId xmlns:a16="http://schemas.microsoft.com/office/drawing/2014/main" id="{A24A624F-634D-294C-A26E-6E3AF7D85B6F}"/>
                </a:ext>
              </a:extLst>
            </p:cNvPr>
            <p:cNvGrpSpPr/>
            <p:nvPr/>
          </p:nvGrpSpPr>
          <p:grpSpPr>
            <a:xfrm>
              <a:off x="7736829" y="3701163"/>
              <a:ext cx="765817" cy="531157"/>
              <a:chOff x="4973782" y="1730442"/>
              <a:chExt cx="470723" cy="327176"/>
            </a:xfrm>
          </p:grpSpPr>
          <p:sp>
            <p:nvSpPr>
              <p:cNvPr id="331" name="Rectangle 330">
                <a:extLst>
                  <a:ext uri="{FF2B5EF4-FFF2-40B4-BE49-F238E27FC236}">
                    <a16:creationId xmlns:a16="http://schemas.microsoft.com/office/drawing/2014/main" id="{C95C19B9-58F3-7849-A682-BE15C089891E}"/>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32" name="Rectangle 331">
                <a:extLst>
                  <a:ext uri="{FF2B5EF4-FFF2-40B4-BE49-F238E27FC236}">
                    <a16:creationId xmlns:a16="http://schemas.microsoft.com/office/drawing/2014/main" id="{3FEE063A-3D10-7E49-B3F8-2ECFE83009A7}"/>
                  </a:ext>
                </a:extLst>
              </p:cNvPr>
              <p:cNvSpPr/>
              <p:nvPr/>
            </p:nvSpPr>
            <p:spPr>
              <a:xfrm>
                <a:off x="5274606"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600" dirty="0">
                  <a:solidFill>
                    <a:prstClr val="black"/>
                  </a:solidFill>
                </a:endParaRPr>
              </a:p>
            </p:txBody>
          </p:sp>
          <p:sp>
            <p:nvSpPr>
              <p:cNvPr id="333" name="Rectangle 332">
                <a:extLst>
                  <a:ext uri="{FF2B5EF4-FFF2-40B4-BE49-F238E27FC236}">
                    <a16:creationId xmlns:a16="http://schemas.microsoft.com/office/drawing/2014/main" id="{EE160C6D-F63B-4F4D-BAB3-44155345DBAD}"/>
                  </a:ext>
                </a:extLst>
              </p:cNvPr>
              <p:cNvSpPr/>
              <p:nvPr/>
            </p:nvSpPr>
            <p:spPr>
              <a:xfrm>
                <a:off x="5275398"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grpSp>
        <p:grpSp>
          <p:nvGrpSpPr>
            <p:cNvPr id="251" name="Group 250">
              <a:extLst>
                <a:ext uri="{FF2B5EF4-FFF2-40B4-BE49-F238E27FC236}">
                  <a16:creationId xmlns:a16="http://schemas.microsoft.com/office/drawing/2014/main" id="{20557336-AA03-9048-B64C-5230F23BBDC8}"/>
                </a:ext>
              </a:extLst>
            </p:cNvPr>
            <p:cNvGrpSpPr/>
            <p:nvPr/>
          </p:nvGrpSpPr>
          <p:grpSpPr>
            <a:xfrm>
              <a:off x="8751940" y="3690813"/>
              <a:ext cx="759203" cy="531157"/>
              <a:chOff x="4973782" y="1730442"/>
              <a:chExt cx="466658" cy="327176"/>
            </a:xfrm>
          </p:grpSpPr>
          <p:sp>
            <p:nvSpPr>
              <p:cNvPr id="328" name="Rectangle 327">
                <a:extLst>
                  <a:ext uri="{FF2B5EF4-FFF2-40B4-BE49-F238E27FC236}">
                    <a16:creationId xmlns:a16="http://schemas.microsoft.com/office/drawing/2014/main" id="{7E8EEDF9-B9F1-264A-BC70-E39DDD76BE4F}"/>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29" name="Rectangle 328">
                <a:extLst>
                  <a:ext uri="{FF2B5EF4-FFF2-40B4-BE49-F238E27FC236}">
                    <a16:creationId xmlns:a16="http://schemas.microsoft.com/office/drawing/2014/main" id="{0A905085-2585-CA44-AA63-6E9480727970}"/>
                  </a:ext>
                </a:extLst>
              </p:cNvPr>
              <p:cNvSpPr/>
              <p:nvPr/>
            </p:nvSpPr>
            <p:spPr>
              <a:xfrm>
                <a:off x="5274606" y="1730442"/>
                <a:ext cx="165834" cy="176772"/>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30" name="Rectangle 329">
                <a:extLst>
                  <a:ext uri="{FF2B5EF4-FFF2-40B4-BE49-F238E27FC236}">
                    <a16:creationId xmlns:a16="http://schemas.microsoft.com/office/drawing/2014/main" id="{A276A53B-FE88-CC4B-AADC-0231A215CB37}"/>
                  </a:ext>
                </a:extLst>
              </p:cNvPr>
              <p:cNvSpPr/>
              <p:nvPr/>
            </p:nvSpPr>
            <p:spPr>
              <a:xfrm>
                <a:off x="5275398" y="1895293"/>
                <a:ext cx="165040" cy="162325"/>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dirty="0">
                  <a:solidFill>
                    <a:prstClr val="white"/>
                  </a:solidFill>
                </a:endParaRPr>
              </a:p>
            </p:txBody>
          </p:sp>
        </p:grpSp>
        <p:cxnSp>
          <p:nvCxnSpPr>
            <p:cNvPr id="252" name="Straight Arrow Connector 251">
              <a:extLst>
                <a:ext uri="{FF2B5EF4-FFF2-40B4-BE49-F238E27FC236}">
                  <a16:creationId xmlns:a16="http://schemas.microsoft.com/office/drawing/2014/main" id="{2B3E5118-DF8C-F24D-92D7-7B8411397C1E}"/>
                </a:ext>
              </a:extLst>
            </p:cNvPr>
            <p:cNvCxnSpPr/>
            <p:nvPr/>
          </p:nvCxnSpPr>
          <p:spPr>
            <a:xfrm>
              <a:off x="5404937" y="1810529"/>
              <a:ext cx="0" cy="3285730"/>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253" name="TextBox 74">
              <a:extLst>
                <a:ext uri="{FF2B5EF4-FFF2-40B4-BE49-F238E27FC236}">
                  <a16:creationId xmlns:a16="http://schemas.microsoft.com/office/drawing/2014/main" id="{DF065CD6-27E6-7D49-9BFB-045F3864578F}"/>
                </a:ext>
              </a:extLst>
            </p:cNvPr>
            <p:cNvSpPr txBox="1"/>
            <p:nvPr/>
          </p:nvSpPr>
          <p:spPr>
            <a:xfrm>
              <a:off x="5000624" y="1430133"/>
              <a:ext cx="703025"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rPr>
                <a:t>Time</a:t>
              </a:r>
              <a:endParaRPr lang="en-US" dirty="0">
                <a:solidFill>
                  <a:prstClr val="black"/>
                </a:solidFill>
              </a:endParaRPr>
            </a:p>
          </p:txBody>
        </p:sp>
        <p:sp>
          <p:nvSpPr>
            <p:cNvPr id="254" name="TextBox 77">
              <a:extLst>
                <a:ext uri="{FF2B5EF4-FFF2-40B4-BE49-F238E27FC236}">
                  <a16:creationId xmlns:a16="http://schemas.microsoft.com/office/drawing/2014/main" id="{9A12CA6C-0EAE-EF4F-B98A-3B0991FC4CF7}"/>
                </a:ext>
              </a:extLst>
            </p:cNvPr>
            <p:cNvSpPr txBox="1"/>
            <p:nvPr/>
          </p:nvSpPr>
          <p:spPr>
            <a:xfrm>
              <a:off x="5021259" y="1984709"/>
              <a:ext cx="340369"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rPr>
                <a:t>1</a:t>
              </a:r>
            </a:p>
          </p:txBody>
        </p:sp>
        <p:sp>
          <p:nvSpPr>
            <p:cNvPr id="255" name="TextBox 78">
              <a:extLst>
                <a:ext uri="{FF2B5EF4-FFF2-40B4-BE49-F238E27FC236}">
                  <a16:creationId xmlns:a16="http://schemas.microsoft.com/office/drawing/2014/main" id="{87DEF2E4-C4B9-BB47-A34B-732CFD47B3E3}"/>
                </a:ext>
              </a:extLst>
            </p:cNvPr>
            <p:cNvSpPr txBox="1"/>
            <p:nvPr/>
          </p:nvSpPr>
          <p:spPr>
            <a:xfrm>
              <a:off x="5041841" y="2849236"/>
              <a:ext cx="340369"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rPr>
                <a:t>2</a:t>
              </a:r>
            </a:p>
          </p:txBody>
        </p:sp>
        <p:sp>
          <p:nvSpPr>
            <p:cNvPr id="256" name="TextBox 79">
              <a:extLst>
                <a:ext uri="{FF2B5EF4-FFF2-40B4-BE49-F238E27FC236}">
                  <a16:creationId xmlns:a16="http://schemas.microsoft.com/office/drawing/2014/main" id="{5D7F7166-DE5A-C848-899B-02D41C94DB4D}"/>
                </a:ext>
              </a:extLst>
            </p:cNvPr>
            <p:cNvSpPr txBox="1"/>
            <p:nvPr/>
          </p:nvSpPr>
          <p:spPr>
            <a:xfrm>
              <a:off x="5049784" y="3747173"/>
              <a:ext cx="340369"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rPr>
                <a:t>3</a:t>
              </a:r>
            </a:p>
          </p:txBody>
        </p:sp>
        <p:grpSp>
          <p:nvGrpSpPr>
            <p:cNvPr id="257" name="Group 256">
              <a:extLst>
                <a:ext uri="{FF2B5EF4-FFF2-40B4-BE49-F238E27FC236}">
                  <a16:creationId xmlns:a16="http://schemas.microsoft.com/office/drawing/2014/main" id="{48426481-1BCC-DD4B-B419-C307D3026B3F}"/>
                </a:ext>
              </a:extLst>
            </p:cNvPr>
            <p:cNvGrpSpPr/>
            <p:nvPr/>
          </p:nvGrpSpPr>
          <p:grpSpPr>
            <a:xfrm>
              <a:off x="5681535" y="4606038"/>
              <a:ext cx="765813" cy="538044"/>
              <a:chOff x="4973782" y="1730442"/>
              <a:chExt cx="470721" cy="331418"/>
            </a:xfrm>
          </p:grpSpPr>
          <p:sp>
            <p:nvSpPr>
              <p:cNvPr id="325" name="Rectangle 324">
                <a:extLst>
                  <a:ext uri="{FF2B5EF4-FFF2-40B4-BE49-F238E27FC236}">
                    <a16:creationId xmlns:a16="http://schemas.microsoft.com/office/drawing/2014/main" id="{A8FE1AE5-D9E8-3048-A6C2-01D8586F6E82}"/>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26" name="Rectangle 325">
                <a:extLst>
                  <a:ext uri="{FF2B5EF4-FFF2-40B4-BE49-F238E27FC236}">
                    <a16:creationId xmlns:a16="http://schemas.microsoft.com/office/drawing/2014/main" id="{49ED798E-B01F-FA4A-AC58-036A00788306}"/>
                  </a:ext>
                </a:extLst>
              </p:cNvPr>
              <p:cNvSpPr/>
              <p:nvPr/>
            </p:nvSpPr>
            <p:spPr>
              <a:xfrm>
                <a:off x="5274606" y="173067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600" dirty="0">
                  <a:solidFill>
                    <a:prstClr val="black"/>
                  </a:solidFill>
                </a:endParaRPr>
              </a:p>
            </p:txBody>
          </p:sp>
          <p:sp>
            <p:nvSpPr>
              <p:cNvPr id="327" name="Rectangle 326">
                <a:extLst>
                  <a:ext uri="{FF2B5EF4-FFF2-40B4-BE49-F238E27FC236}">
                    <a16:creationId xmlns:a16="http://schemas.microsoft.com/office/drawing/2014/main" id="{3C178EEB-B74E-BB4B-90CB-6C656DCC76C2}"/>
                  </a:ext>
                </a:extLst>
              </p:cNvPr>
              <p:cNvSpPr/>
              <p:nvPr/>
            </p:nvSpPr>
            <p:spPr>
              <a:xfrm>
                <a:off x="5275396" y="190391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600" dirty="0">
                  <a:solidFill>
                    <a:prstClr val="black"/>
                  </a:solidFill>
                </a:endParaRPr>
              </a:p>
            </p:txBody>
          </p:sp>
        </p:grpSp>
        <p:grpSp>
          <p:nvGrpSpPr>
            <p:cNvPr id="258" name="Group 257">
              <a:extLst>
                <a:ext uri="{FF2B5EF4-FFF2-40B4-BE49-F238E27FC236}">
                  <a16:creationId xmlns:a16="http://schemas.microsoft.com/office/drawing/2014/main" id="{6B413FB1-CF9A-E640-AFA6-694C14B66BCC}"/>
                </a:ext>
              </a:extLst>
            </p:cNvPr>
            <p:cNvGrpSpPr/>
            <p:nvPr/>
          </p:nvGrpSpPr>
          <p:grpSpPr>
            <a:xfrm>
              <a:off x="6709911" y="4595686"/>
              <a:ext cx="765817" cy="531157"/>
              <a:chOff x="4973782" y="1730442"/>
              <a:chExt cx="470723" cy="327176"/>
            </a:xfrm>
          </p:grpSpPr>
          <p:sp>
            <p:nvSpPr>
              <p:cNvPr id="322" name="Rectangle 321">
                <a:extLst>
                  <a:ext uri="{FF2B5EF4-FFF2-40B4-BE49-F238E27FC236}">
                    <a16:creationId xmlns:a16="http://schemas.microsoft.com/office/drawing/2014/main" id="{1701B09F-7009-A84A-9C67-0EC30230E0E7}"/>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23" name="Rectangle 322">
                <a:extLst>
                  <a:ext uri="{FF2B5EF4-FFF2-40B4-BE49-F238E27FC236}">
                    <a16:creationId xmlns:a16="http://schemas.microsoft.com/office/drawing/2014/main" id="{EF81CF7C-F7AF-A541-9B84-19FF357D2CA0}"/>
                  </a:ext>
                </a:extLst>
              </p:cNvPr>
              <p:cNvSpPr/>
              <p:nvPr/>
            </p:nvSpPr>
            <p:spPr>
              <a:xfrm>
                <a:off x="5274606"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24" name="Rectangle 323">
                <a:extLst>
                  <a:ext uri="{FF2B5EF4-FFF2-40B4-BE49-F238E27FC236}">
                    <a16:creationId xmlns:a16="http://schemas.microsoft.com/office/drawing/2014/main" id="{91170D1A-0A8D-E046-92C1-14FC70A7E5A6}"/>
                  </a:ext>
                </a:extLst>
              </p:cNvPr>
              <p:cNvSpPr/>
              <p:nvPr/>
            </p:nvSpPr>
            <p:spPr>
              <a:xfrm>
                <a:off x="5275398"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grpSp>
        <p:grpSp>
          <p:nvGrpSpPr>
            <p:cNvPr id="259" name="Group 258">
              <a:extLst>
                <a:ext uri="{FF2B5EF4-FFF2-40B4-BE49-F238E27FC236}">
                  <a16:creationId xmlns:a16="http://schemas.microsoft.com/office/drawing/2014/main" id="{FEAED8A7-1BD0-0747-9B8A-C64DBA304E18}"/>
                </a:ext>
              </a:extLst>
            </p:cNvPr>
            <p:cNvGrpSpPr/>
            <p:nvPr/>
          </p:nvGrpSpPr>
          <p:grpSpPr>
            <a:xfrm>
              <a:off x="7700309" y="4597044"/>
              <a:ext cx="783569" cy="536365"/>
              <a:chOff x="4973782" y="1730441"/>
              <a:chExt cx="481634" cy="330383"/>
            </a:xfrm>
          </p:grpSpPr>
          <p:sp>
            <p:nvSpPr>
              <p:cNvPr id="319" name="Rectangle 318">
                <a:extLst>
                  <a:ext uri="{FF2B5EF4-FFF2-40B4-BE49-F238E27FC236}">
                    <a16:creationId xmlns:a16="http://schemas.microsoft.com/office/drawing/2014/main" id="{B432450A-2CAA-4B49-B167-A25C7BA63585}"/>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20" name="Rectangle 319">
                <a:extLst>
                  <a:ext uri="{FF2B5EF4-FFF2-40B4-BE49-F238E27FC236}">
                    <a16:creationId xmlns:a16="http://schemas.microsoft.com/office/drawing/2014/main" id="{34146D26-B00D-2140-A146-EBE8E9F75317}"/>
                  </a:ext>
                </a:extLst>
              </p:cNvPr>
              <p:cNvSpPr/>
              <p:nvPr/>
            </p:nvSpPr>
            <p:spPr>
              <a:xfrm>
                <a:off x="5275107" y="1730441"/>
                <a:ext cx="178039" cy="178884"/>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600" dirty="0">
                  <a:solidFill>
                    <a:prstClr val="black"/>
                  </a:solidFill>
                </a:endParaRPr>
              </a:p>
            </p:txBody>
          </p:sp>
          <p:sp>
            <p:nvSpPr>
              <p:cNvPr id="321" name="Rectangle 320">
                <a:extLst>
                  <a:ext uri="{FF2B5EF4-FFF2-40B4-BE49-F238E27FC236}">
                    <a16:creationId xmlns:a16="http://schemas.microsoft.com/office/drawing/2014/main" id="{497387DE-98EE-164E-AD92-E8EC1D958914}"/>
                  </a:ext>
                </a:extLst>
              </p:cNvPr>
              <p:cNvSpPr/>
              <p:nvPr/>
            </p:nvSpPr>
            <p:spPr>
              <a:xfrm>
                <a:off x="5275899" y="1895291"/>
                <a:ext cx="179517" cy="165533"/>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1600" dirty="0">
                  <a:solidFill>
                    <a:prstClr val="black"/>
                  </a:solidFill>
                </a:endParaRPr>
              </a:p>
            </p:txBody>
          </p:sp>
        </p:grpSp>
        <p:grpSp>
          <p:nvGrpSpPr>
            <p:cNvPr id="260" name="Group 259">
              <a:extLst>
                <a:ext uri="{FF2B5EF4-FFF2-40B4-BE49-F238E27FC236}">
                  <a16:creationId xmlns:a16="http://schemas.microsoft.com/office/drawing/2014/main" id="{7005D567-9DE3-1744-BCA7-42553B45136A}"/>
                </a:ext>
              </a:extLst>
            </p:cNvPr>
            <p:cNvGrpSpPr/>
            <p:nvPr/>
          </p:nvGrpSpPr>
          <p:grpSpPr>
            <a:xfrm>
              <a:off x="8715396" y="4586686"/>
              <a:ext cx="779883" cy="531157"/>
              <a:chOff x="4973782" y="1730442"/>
              <a:chExt cx="479370" cy="327176"/>
            </a:xfrm>
          </p:grpSpPr>
          <p:sp>
            <p:nvSpPr>
              <p:cNvPr id="316" name="Rectangle 315">
                <a:extLst>
                  <a:ext uri="{FF2B5EF4-FFF2-40B4-BE49-F238E27FC236}">
                    <a16:creationId xmlns:a16="http://schemas.microsoft.com/office/drawing/2014/main" id="{A4CC0271-0DD6-A84C-8154-F39CF6DC5287}"/>
                  </a:ext>
                </a:extLst>
              </p:cNvPr>
              <p:cNvSpPr/>
              <p:nvPr/>
            </p:nvSpPr>
            <p:spPr>
              <a:xfrm>
                <a:off x="4973782" y="1730442"/>
                <a:ext cx="303227" cy="327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17" name="Rectangle 316">
                <a:extLst>
                  <a:ext uri="{FF2B5EF4-FFF2-40B4-BE49-F238E27FC236}">
                    <a16:creationId xmlns:a16="http://schemas.microsoft.com/office/drawing/2014/main" id="{1829489E-71C4-9045-BC41-EEA94F9FF90D}"/>
                  </a:ext>
                </a:extLst>
              </p:cNvPr>
              <p:cNvSpPr/>
              <p:nvPr/>
            </p:nvSpPr>
            <p:spPr>
              <a:xfrm>
                <a:off x="5283253" y="1730442"/>
                <a:ext cx="169107" cy="169229"/>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sp>
            <p:nvSpPr>
              <p:cNvPr id="318" name="Rectangle 317">
                <a:extLst>
                  <a:ext uri="{FF2B5EF4-FFF2-40B4-BE49-F238E27FC236}">
                    <a16:creationId xmlns:a16="http://schemas.microsoft.com/office/drawing/2014/main" id="{DFE36E1F-B31D-6540-AB13-D427A0F43D10}"/>
                  </a:ext>
                </a:extLst>
              </p:cNvPr>
              <p:cNvSpPr/>
              <p:nvPr/>
            </p:nvSpPr>
            <p:spPr>
              <a:xfrm>
                <a:off x="5284045" y="1895293"/>
                <a:ext cx="169107" cy="157947"/>
              </a:xfrm>
              <a:prstGeom prst="rect">
                <a:avLst/>
              </a:prstGeom>
              <a:solidFill>
                <a:srgbClr val="FFFF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endParaRPr>
              </a:p>
            </p:txBody>
          </p:sp>
        </p:grpSp>
        <p:sp>
          <p:nvSpPr>
            <p:cNvPr id="261" name="Oval 260">
              <a:extLst>
                <a:ext uri="{FF2B5EF4-FFF2-40B4-BE49-F238E27FC236}">
                  <a16:creationId xmlns:a16="http://schemas.microsoft.com/office/drawing/2014/main" id="{6F824460-1773-744D-BDA5-902D51235EFC}"/>
                </a:ext>
              </a:extLst>
            </p:cNvPr>
            <p:cNvSpPr/>
            <p:nvPr/>
          </p:nvSpPr>
          <p:spPr>
            <a:xfrm>
              <a:off x="6769064" y="2760053"/>
              <a:ext cx="419241" cy="418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ln w="0"/>
                  <a:solidFill>
                    <a:prstClr val="black"/>
                  </a:solidFill>
                  <a:effectLst>
                    <a:outerShdw blurRad="38100" dist="19050" dir="2700000" algn="tl" rotWithShape="0">
                      <a:prstClr val="black">
                        <a:alpha val="40000"/>
                      </a:prstClr>
                    </a:outerShdw>
                  </a:effectLst>
                </a:rPr>
                <a:t>c</a:t>
              </a:r>
              <a:endParaRPr lang="en-US" sz="2000" dirty="0">
                <a:solidFill>
                  <a:prstClr val="white"/>
                </a:solidFill>
              </a:endParaRPr>
            </a:p>
          </p:txBody>
        </p:sp>
        <p:sp>
          <p:nvSpPr>
            <p:cNvPr id="262" name="Oval 261">
              <a:extLst>
                <a:ext uri="{FF2B5EF4-FFF2-40B4-BE49-F238E27FC236}">
                  <a16:creationId xmlns:a16="http://schemas.microsoft.com/office/drawing/2014/main" id="{7EE44D10-3540-EF43-A24E-8004739F9055}"/>
                </a:ext>
              </a:extLst>
            </p:cNvPr>
            <p:cNvSpPr/>
            <p:nvPr/>
          </p:nvSpPr>
          <p:spPr>
            <a:xfrm>
              <a:off x="5712691" y="4659382"/>
              <a:ext cx="419241" cy="418357"/>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ln w="0"/>
                  <a:solidFill>
                    <a:prstClr val="black"/>
                  </a:solidFill>
                  <a:effectLst>
                    <a:outerShdw blurRad="38100" dist="19050" dir="2700000" algn="tl" rotWithShape="0">
                      <a:prstClr val="black">
                        <a:alpha val="40000"/>
                      </a:prstClr>
                    </a:outerShdw>
                  </a:effectLst>
                </a:rPr>
                <a:t>a</a:t>
              </a:r>
              <a:endParaRPr lang="en-US" sz="2000" dirty="0">
                <a:solidFill>
                  <a:prstClr val="white"/>
                </a:solidFill>
              </a:endParaRPr>
            </a:p>
          </p:txBody>
        </p:sp>
        <p:sp>
          <p:nvSpPr>
            <p:cNvPr id="263" name="Oval 262">
              <a:extLst>
                <a:ext uri="{FF2B5EF4-FFF2-40B4-BE49-F238E27FC236}">
                  <a16:creationId xmlns:a16="http://schemas.microsoft.com/office/drawing/2014/main" id="{670DE1AE-9273-0F48-AAF4-DA980B591764}"/>
                </a:ext>
              </a:extLst>
            </p:cNvPr>
            <p:cNvSpPr/>
            <p:nvPr/>
          </p:nvSpPr>
          <p:spPr>
            <a:xfrm>
              <a:off x="6760938" y="4648827"/>
              <a:ext cx="419241" cy="418357"/>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ln w="0"/>
                  <a:solidFill>
                    <a:prstClr val="black"/>
                  </a:solidFill>
                  <a:effectLst>
                    <a:outerShdw blurRad="38100" dist="19050" dir="2700000" algn="tl" rotWithShape="0">
                      <a:prstClr val="black">
                        <a:alpha val="40000"/>
                      </a:prstClr>
                    </a:outerShdw>
                  </a:effectLst>
                </a:rPr>
                <a:t>b</a:t>
              </a:r>
              <a:endParaRPr lang="en-US" sz="2000" dirty="0">
                <a:solidFill>
                  <a:prstClr val="white"/>
                </a:solidFill>
              </a:endParaRPr>
            </a:p>
          </p:txBody>
        </p:sp>
        <p:cxnSp>
          <p:nvCxnSpPr>
            <p:cNvPr id="264" name="Straight Arrow Connector 263">
              <a:extLst>
                <a:ext uri="{FF2B5EF4-FFF2-40B4-BE49-F238E27FC236}">
                  <a16:creationId xmlns:a16="http://schemas.microsoft.com/office/drawing/2014/main" id="{2419C91F-A988-154C-AEBF-3813D2F0DF25}"/>
                </a:ext>
              </a:extLst>
            </p:cNvPr>
            <p:cNvCxnSpPr/>
            <p:nvPr/>
          </p:nvCxnSpPr>
          <p:spPr>
            <a:xfrm>
              <a:off x="9921108" y="2684455"/>
              <a:ext cx="0" cy="2482768"/>
            </a:xfrm>
            <a:prstGeom prst="straightConnector1">
              <a:avLst/>
            </a:prstGeom>
            <a:ln>
              <a:solidFill>
                <a:srgbClr val="000000"/>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265" name="TextBox 98">
              <a:extLst>
                <a:ext uri="{FF2B5EF4-FFF2-40B4-BE49-F238E27FC236}">
                  <a16:creationId xmlns:a16="http://schemas.microsoft.com/office/drawing/2014/main" id="{3AACE619-8F90-9E4A-887D-A6C98A613A74}"/>
                </a:ext>
              </a:extLst>
            </p:cNvPr>
            <p:cNvSpPr txBox="1"/>
            <p:nvPr/>
          </p:nvSpPr>
          <p:spPr>
            <a:xfrm rot="16200000">
              <a:off x="9595485" y="3558530"/>
              <a:ext cx="1051360" cy="3989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b="1" dirty="0">
                  <a:solidFill>
                    <a:prstClr val="black"/>
                  </a:solidFill>
                </a:rPr>
                <a:t>II = 3</a:t>
              </a:r>
            </a:p>
          </p:txBody>
        </p:sp>
        <p:cxnSp>
          <p:nvCxnSpPr>
            <p:cNvPr id="266" name="Straight Arrow Connector 265">
              <a:extLst>
                <a:ext uri="{FF2B5EF4-FFF2-40B4-BE49-F238E27FC236}">
                  <a16:creationId xmlns:a16="http://schemas.microsoft.com/office/drawing/2014/main" id="{3E05C3F8-F5E1-CA42-9175-C71FBC32CB09}"/>
                </a:ext>
              </a:extLst>
            </p:cNvPr>
            <p:cNvCxnSpPr>
              <a:cxnSpLocks/>
              <a:stCxn id="276" idx="5"/>
              <a:endCxn id="261" idx="1"/>
            </p:cNvCxnSpPr>
            <p:nvPr/>
          </p:nvCxnSpPr>
          <p:spPr>
            <a:xfrm>
              <a:off x="6076020" y="2242038"/>
              <a:ext cx="754440" cy="579282"/>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7" name="Straight Arrow Connector 266">
              <a:extLst>
                <a:ext uri="{FF2B5EF4-FFF2-40B4-BE49-F238E27FC236}">
                  <a16:creationId xmlns:a16="http://schemas.microsoft.com/office/drawing/2014/main" id="{2956A5A2-0758-224B-8956-27C9029098E3}"/>
                </a:ext>
              </a:extLst>
            </p:cNvPr>
            <p:cNvCxnSpPr>
              <a:cxnSpLocks/>
              <a:stCxn id="277" idx="4"/>
              <a:endCxn id="261" idx="0"/>
            </p:cNvCxnSpPr>
            <p:nvPr/>
          </p:nvCxnSpPr>
          <p:spPr>
            <a:xfrm>
              <a:off x="6962274" y="2299895"/>
              <a:ext cx="16411" cy="460158"/>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8" name="Straight Arrow Connector 267">
              <a:extLst>
                <a:ext uri="{FF2B5EF4-FFF2-40B4-BE49-F238E27FC236}">
                  <a16:creationId xmlns:a16="http://schemas.microsoft.com/office/drawing/2014/main" id="{714670FF-17EF-254A-82A7-7865274213EA}"/>
                </a:ext>
              </a:extLst>
            </p:cNvPr>
            <p:cNvCxnSpPr>
              <a:cxnSpLocks/>
              <a:stCxn id="278" idx="4"/>
              <a:endCxn id="279" idx="0"/>
            </p:cNvCxnSpPr>
            <p:nvPr/>
          </p:nvCxnSpPr>
          <p:spPr>
            <a:xfrm>
              <a:off x="7965275" y="3176193"/>
              <a:ext cx="5823" cy="589297"/>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9" name="Straight Arrow Connector 268">
              <a:extLst>
                <a:ext uri="{FF2B5EF4-FFF2-40B4-BE49-F238E27FC236}">
                  <a16:creationId xmlns:a16="http://schemas.microsoft.com/office/drawing/2014/main" id="{4AD98C62-2E61-FA48-B630-4857723B18E2}"/>
                </a:ext>
              </a:extLst>
            </p:cNvPr>
            <p:cNvCxnSpPr>
              <a:cxnSpLocks/>
              <a:stCxn id="261" idx="4"/>
              <a:endCxn id="292" idx="0"/>
            </p:cNvCxnSpPr>
            <p:nvPr/>
          </p:nvCxnSpPr>
          <p:spPr>
            <a:xfrm>
              <a:off x="6978685" y="3178410"/>
              <a:ext cx="0" cy="586420"/>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0" name="Straight Arrow Connector 269">
              <a:extLst>
                <a:ext uri="{FF2B5EF4-FFF2-40B4-BE49-F238E27FC236}">
                  <a16:creationId xmlns:a16="http://schemas.microsoft.com/office/drawing/2014/main" id="{51917550-D85E-0749-A87C-05E6C99A8CA4}"/>
                </a:ext>
              </a:extLst>
            </p:cNvPr>
            <p:cNvCxnSpPr>
              <a:cxnSpLocks/>
              <a:endCxn id="281" idx="7"/>
            </p:cNvCxnSpPr>
            <p:nvPr/>
          </p:nvCxnSpPr>
          <p:spPr>
            <a:xfrm flipH="1">
              <a:off x="8101665" y="4071308"/>
              <a:ext cx="864899" cy="656213"/>
            </a:xfrm>
            <a:prstGeom prst="straightConnector1">
              <a:avLst/>
            </a:prstGeom>
            <a:ln w="19050">
              <a:solidFill>
                <a:schemeClr val="accent6">
                  <a:lumMod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71" name="Straight Arrow Connector 270">
              <a:extLst>
                <a:ext uri="{FF2B5EF4-FFF2-40B4-BE49-F238E27FC236}">
                  <a16:creationId xmlns:a16="http://schemas.microsoft.com/office/drawing/2014/main" id="{C31D517C-0F76-DA43-AFBE-B788B9520E85}"/>
                </a:ext>
              </a:extLst>
            </p:cNvPr>
            <p:cNvCxnSpPr>
              <a:cxnSpLocks/>
              <a:stCxn id="279" idx="4"/>
              <a:endCxn id="281" idx="0"/>
            </p:cNvCxnSpPr>
            <p:nvPr/>
          </p:nvCxnSpPr>
          <p:spPr>
            <a:xfrm flipH="1">
              <a:off x="7957864" y="4147283"/>
              <a:ext cx="13234" cy="524326"/>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2" name="Straight Arrow Connector 271">
              <a:extLst>
                <a:ext uri="{FF2B5EF4-FFF2-40B4-BE49-F238E27FC236}">
                  <a16:creationId xmlns:a16="http://schemas.microsoft.com/office/drawing/2014/main" id="{F13FD461-0624-1C4A-8C92-1E8A9CABC4F6}"/>
                </a:ext>
              </a:extLst>
            </p:cNvPr>
            <p:cNvCxnSpPr>
              <a:cxnSpLocks/>
              <a:stCxn id="292" idx="5"/>
              <a:endCxn id="281" idx="1"/>
            </p:cNvCxnSpPr>
            <p:nvPr/>
          </p:nvCxnSpPr>
          <p:spPr>
            <a:xfrm>
              <a:off x="7123616" y="4114725"/>
              <a:ext cx="690446" cy="612796"/>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73" name="Oval 272">
              <a:extLst>
                <a:ext uri="{FF2B5EF4-FFF2-40B4-BE49-F238E27FC236}">
                  <a16:creationId xmlns:a16="http://schemas.microsoft.com/office/drawing/2014/main" id="{B286D6F6-EECF-D249-8FE1-3683425F9808}"/>
                </a:ext>
              </a:extLst>
            </p:cNvPr>
            <p:cNvSpPr/>
            <p:nvPr/>
          </p:nvSpPr>
          <p:spPr>
            <a:xfrm>
              <a:off x="8768803" y="1889353"/>
              <a:ext cx="419241" cy="418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err="1">
                  <a:ln w="0"/>
                  <a:solidFill>
                    <a:prstClr val="black"/>
                  </a:solidFill>
                  <a:effectLst>
                    <a:outerShdw blurRad="38100" dist="19050" dir="2700000" algn="tl" rotWithShape="0">
                      <a:prstClr val="black">
                        <a:alpha val="40000"/>
                      </a:prstClr>
                    </a:outerShdw>
                  </a:effectLst>
                </a:rPr>
                <a:t>i</a:t>
              </a:r>
              <a:endParaRPr lang="en-US" sz="2000" dirty="0">
                <a:solidFill>
                  <a:prstClr val="white"/>
                </a:solidFill>
              </a:endParaRPr>
            </a:p>
          </p:txBody>
        </p:sp>
        <p:cxnSp>
          <p:nvCxnSpPr>
            <p:cNvPr id="274" name="Straight Arrow Connector 273">
              <a:extLst>
                <a:ext uri="{FF2B5EF4-FFF2-40B4-BE49-F238E27FC236}">
                  <a16:creationId xmlns:a16="http://schemas.microsoft.com/office/drawing/2014/main" id="{BB91EBF7-3F6F-FA47-9869-5141EBD82524}"/>
                </a:ext>
              </a:extLst>
            </p:cNvPr>
            <p:cNvCxnSpPr>
              <a:cxnSpLocks/>
              <a:stCxn id="277" idx="5"/>
              <a:endCxn id="278" idx="1"/>
            </p:cNvCxnSpPr>
            <p:nvPr/>
          </p:nvCxnSpPr>
          <p:spPr>
            <a:xfrm>
              <a:off x="7097258" y="2243983"/>
              <a:ext cx="719792" cy="575120"/>
            </a:xfrm>
            <a:prstGeom prst="straightConnector1">
              <a:avLst/>
            </a:prstGeom>
            <a:ln w="9525">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75" name="Oval 274">
              <a:extLst>
                <a:ext uri="{FF2B5EF4-FFF2-40B4-BE49-F238E27FC236}">
                  <a16:creationId xmlns:a16="http://schemas.microsoft.com/office/drawing/2014/main" id="{FE689B7F-F9AF-EC48-9C75-835978D2E0AC}"/>
                </a:ext>
              </a:extLst>
            </p:cNvPr>
            <p:cNvSpPr/>
            <p:nvPr/>
          </p:nvSpPr>
          <p:spPr>
            <a:xfrm>
              <a:off x="8768803" y="4621250"/>
              <a:ext cx="419241" cy="418357"/>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err="1">
                  <a:ln w="0"/>
                  <a:solidFill>
                    <a:prstClr val="black"/>
                  </a:solidFill>
                  <a:effectLst>
                    <a:outerShdw blurRad="38100" dist="19050" dir="2700000" algn="tl" rotWithShape="0">
                      <a:prstClr val="black">
                        <a:alpha val="40000"/>
                      </a:prstClr>
                    </a:outerShdw>
                  </a:effectLst>
                </a:rPr>
                <a:t>i</a:t>
              </a:r>
              <a:endParaRPr lang="en-US" sz="2000" dirty="0">
                <a:solidFill>
                  <a:prstClr val="white"/>
                </a:solidFill>
              </a:endParaRPr>
            </a:p>
          </p:txBody>
        </p:sp>
        <p:sp>
          <p:nvSpPr>
            <p:cNvPr id="276" name="Oval 275">
              <a:extLst>
                <a:ext uri="{FF2B5EF4-FFF2-40B4-BE49-F238E27FC236}">
                  <a16:creationId xmlns:a16="http://schemas.microsoft.com/office/drawing/2014/main" id="{7A6B5975-D97D-8144-91BC-09427EACE64A}"/>
                </a:ext>
              </a:extLst>
            </p:cNvPr>
            <p:cNvSpPr/>
            <p:nvPr/>
          </p:nvSpPr>
          <p:spPr>
            <a:xfrm>
              <a:off x="5750139" y="1916157"/>
              <a:ext cx="381793" cy="38179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solidFill>
                    <a:sysClr val="windowText" lastClr="000000"/>
                  </a:solidFill>
                  <a:latin typeface="Calibri" panose="020F0502020204030204"/>
                </a:rPr>
                <a:t>a</a:t>
              </a:r>
              <a:endParaRPr lang="en-US" sz="3200" dirty="0">
                <a:solidFill>
                  <a:sysClr val="windowText" lastClr="000000"/>
                </a:solidFill>
                <a:latin typeface="Calibri" panose="020F0502020204030204"/>
              </a:endParaRPr>
            </a:p>
          </p:txBody>
        </p:sp>
        <p:sp>
          <p:nvSpPr>
            <p:cNvPr id="277" name="Oval 276">
              <a:extLst>
                <a:ext uri="{FF2B5EF4-FFF2-40B4-BE49-F238E27FC236}">
                  <a16:creationId xmlns:a16="http://schemas.microsoft.com/office/drawing/2014/main" id="{96D76F4E-7C33-AE4B-8538-FCD4F7F964EA}"/>
                </a:ext>
              </a:extLst>
            </p:cNvPr>
            <p:cNvSpPr/>
            <p:nvPr/>
          </p:nvSpPr>
          <p:spPr>
            <a:xfrm>
              <a:off x="6771377" y="1918102"/>
              <a:ext cx="381793" cy="38179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solidFill>
                    <a:sysClr val="windowText" lastClr="000000"/>
                  </a:solidFill>
                  <a:latin typeface="Calibri" panose="020F0502020204030204"/>
                </a:rPr>
                <a:t>b</a:t>
              </a:r>
              <a:endParaRPr lang="en-US" sz="3200" dirty="0">
                <a:solidFill>
                  <a:sysClr val="windowText" lastClr="000000"/>
                </a:solidFill>
                <a:latin typeface="Calibri" panose="020F0502020204030204"/>
              </a:endParaRPr>
            </a:p>
          </p:txBody>
        </p:sp>
        <p:sp>
          <p:nvSpPr>
            <p:cNvPr id="278" name="Oval 277">
              <a:extLst>
                <a:ext uri="{FF2B5EF4-FFF2-40B4-BE49-F238E27FC236}">
                  <a16:creationId xmlns:a16="http://schemas.microsoft.com/office/drawing/2014/main" id="{B5384FB9-6207-EE43-BF99-2B17340265D9}"/>
                </a:ext>
              </a:extLst>
            </p:cNvPr>
            <p:cNvSpPr/>
            <p:nvPr/>
          </p:nvSpPr>
          <p:spPr>
            <a:xfrm>
              <a:off x="7755654" y="2757836"/>
              <a:ext cx="419241" cy="418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dirty="0">
                  <a:ln w="0"/>
                  <a:solidFill>
                    <a:prstClr val="black"/>
                  </a:solidFill>
                  <a:effectLst>
                    <a:outerShdw blurRad="38100" dist="19050" dir="2700000" algn="tl" rotWithShape="0">
                      <a:prstClr val="black">
                        <a:alpha val="40000"/>
                      </a:prstClr>
                    </a:outerShdw>
                  </a:effectLst>
                  <a:latin typeface="Calibri" panose="020F0502020204030204"/>
                </a:rPr>
                <a:t>d</a:t>
              </a:r>
              <a:endParaRPr lang="en-US" dirty="0">
                <a:solidFill>
                  <a:prstClr val="white"/>
                </a:solidFill>
                <a:latin typeface="Calibri" panose="020F0502020204030204"/>
              </a:endParaRPr>
            </a:p>
          </p:txBody>
        </p:sp>
        <p:sp>
          <p:nvSpPr>
            <p:cNvPr id="279" name="Oval 278">
              <a:extLst>
                <a:ext uri="{FF2B5EF4-FFF2-40B4-BE49-F238E27FC236}">
                  <a16:creationId xmlns:a16="http://schemas.microsoft.com/office/drawing/2014/main" id="{67B0233A-6060-794F-9C3A-F4C0104AE641}"/>
                </a:ext>
              </a:extLst>
            </p:cNvPr>
            <p:cNvSpPr/>
            <p:nvPr/>
          </p:nvSpPr>
          <p:spPr>
            <a:xfrm>
              <a:off x="7780201" y="3765490"/>
              <a:ext cx="381793" cy="38179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3200" dirty="0">
                <a:solidFill>
                  <a:sysClr val="windowText" lastClr="000000"/>
                </a:solidFill>
                <a:latin typeface="Calibri" panose="020F0502020204030204"/>
              </a:endParaRPr>
            </a:p>
          </p:txBody>
        </p:sp>
        <p:sp>
          <p:nvSpPr>
            <p:cNvPr id="280" name="TextBox 182">
              <a:extLst>
                <a:ext uri="{FF2B5EF4-FFF2-40B4-BE49-F238E27FC236}">
                  <a16:creationId xmlns:a16="http://schemas.microsoft.com/office/drawing/2014/main" id="{DEF5FF52-D303-AA41-B695-6D62AB261FCF}"/>
                </a:ext>
              </a:extLst>
            </p:cNvPr>
            <p:cNvSpPr txBox="1"/>
            <p:nvPr/>
          </p:nvSpPr>
          <p:spPr>
            <a:xfrm>
              <a:off x="5062207" y="4498930"/>
              <a:ext cx="424672" cy="4500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rPr>
                <a:t>4</a:t>
              </a:r>
            </a:p>
          </p:txBody>
        </p:sp>
        <p:sp>
          <p:nvSpPr>
            <p:cNvPr id="281" name="Oval 280">
              <a:extLst>
                <a:ext uri="{FF2B5EF4-FFF2-40B4-BE49-F238E27FC236}">
                  <a16:creationId xmlns:a16="http://schemas.microsoft.com/office/drawing/2014/main" id="{1792ECD2-3F71-E049-A49C-53E015A4BAA5}"/>
                </a:ext>
              </a:extLst>
            </p:cNvPr>
            <p:cNvSpPr/>
            <p:nvPr/>
          </p:nvSpPr>
          <p:spPr>
            <a:xfrm>
              <a:off x="7754497" y="4671609"/>
              <a:ext cx="406733" cy="38179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3200" dirty="0">
                <a:solidFill>
                  <a:sysClr val="windowText" lastClr="000000"/>
                </a:solidFill>
                <a:latin typeface="Calibri" panose="020F0502020204030204"/>
              </a:endParaRPr>
            </a:p>
          </p:txBody>
        </p:sp>
        <p:sp>
          <p:nvSpPr>
            <p:cNvPr id="282" name="Oval 281">
              <a:extLst>
                <a:ext uri="{FF2B5EF4-FFF2-40B4-BE49-F238E27FC236}">
                  <a16:creationId xmlns:a16="http://schemas.microsoft.com/office/drawing/2014/main" id="{60E496E7-8FA6-CE44-B451-1D53AB0D9BC4}"/>
                </a:ext>
              </a:extLst>
            </p:cNvPr>
            <p:cNvSpPr/>
            <p:nvPr/>
          </p:nvSpPr>
          <p:spPr>
            <a:xfrm>
              <a:off x="8803528" y="3756986"/>
              <a:ext cx="398778" cy="3902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3200" dirty="0">
                <a:solidFill>
                  <a:sysClr val="windowText" lastClr="000000"/>
                </a:solidFill>
                <a:latin typeface="Calibri" panose="020F0502020204030204"/>
              </a:endParaRPr>
            </a:p>
          </p:txBody>
        </p:sp>
        <p:sp>
          <p:nvSpPr>
            <p:cNvPr id="283" name="TextBox 222">
              <a:extLst>
                <a:ext uri="{FF2B5EF4-FFF2-40B4-BE49-F238E27FC236}">
                  <a16:creationId xmlns:a16="http://schemas.microsoft.com/office/drawing/2014/main" id="{A7DE862B-5B00-1443-BFE8-FBB58F48424B}"/>
                </a:ext>
              </a:extLst>
            </p:cNvPr>
            <p:cNvSpPr txBox="1"/>
            <p:nvPr/>
          </p:nvSpPr>
          <p:spPr>
            <a:xfrm>
              <a:off x="6135603" y="3618280"/>
              <a:ext cx="427669" cy="4500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latin typeface="Calibri" panose="020F0502020204030204"/>
                </a:rPr>
                <a:t>a</a:t>
              </a:r>
              <a:r>
                <a:rPr lang="en-US" sz="1600" baseline="30000" dirty="0">
                  <a:solidFill>
                    <a:prstClr val="black"/>
                  </a:solidFill>
                  <a:latin typeface="Calibri" panose="020F0502020204030204"/>
                </a:rPr>
                <a:t>0</a:t>
              </a:r>
            </a:p>
          </p:txBody>
        </p:sp>
        <p:sp>
          <p:nvSpPr>
            <p:cNvPr id="284" name="TextBox 227">
              <a:extLst>
                <a:ext uri="{FF2B5EF4-FFF2-40B4-BE49-F238E27FC236}">
                  <a16:creationId xmlns:a16="http://schemas.microsoft.com/office/drawing/2014/main" id="{558166D0-4E0C-2D40-9D27-833406C2FCB5}"/>
                </a:ext>
              </a:extLst>
            </p:cNvPr>
            <p:cNvSpPr txBox="1"/>
            <p:nvPr/>
          </p:nvSpPr>
          <p:spPr>
            <a:xfrm>
              <a:off x="7175625" y="3629461"/>
              <a:ext cx="425366"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latin typeface="Calibri" panose="020F0502020204030204"/>
                </a:rPr>
                <a:t>b</a:t>
              </a:r>
              <a:r>
                <a:rPr lang="en-US" sz="1600" baseline="30000" dirty="0">
                  <a:solidFill>
                    <a:prstClr val="black"/>
                  </a:solidFill>
                  <a:latin typeface="Calibri" panose="020F0502020204030204"/>
                </a:rPr>
                <a:t>0</a:t>
              </a:r>
            </a:p>
          </p:txBody>
        </p:sp>
        <p:sp>
          <p:nvSpPr>
            <p:cNvPr id="285" name="TextBox 228">
              <a:extLst>
                <a:ext uri="{FF2B5EF4-FFF2-40B4-BE49-F238E27FC236}">
                  <a16:creationId xmlns:a16="http://schemas.microsoft.com/office/drawing/2014/main" id="{9BF0C921-CCD1-434D-8904-8F62F038739B}"/>
                </a:ext>
              </a:extLst>
            </p:cNvPr>
            <p:cNvSpPr txBox="1"/>
            <p:nvPr/>
          </p:nvSpPr>
          <p:spPr>
            <a:xfrm>
              <a:off x="7129074" y="4536938"/>
              <a:ext cx="425366"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latin typeface="Calibri" panose="020F0502020204030204"/>
                </a:rPr>
                <a:t>b</a:t>
              </a:r>
              <a:r>
                <a:rPr lang="en-US" sz="1600" baseline="30000" dirty="0">
                  <a:solidFill>
                    <a:prstClr val="black"/>
                  </a:solidFill>
                  <a:latin typeface="Calibri" panose="020F0502020204030204"/>
                </a:rPr>
                <a:t>0</a:t>
              </a:r>
            </a:p>
          </p:txBody>
        </p:sp>
        <p:sp>
          <p:nvSpPr>
            <p:cNvPr id="286" name="TextBox 232">
              <a:extLst>
                <a:ext uri="{FF2B5EF4-FFF2-40B4-BE49-F238E27FC236}">
                  <a16:creationId xmlns:a16="http://schemas.microsoft.com/office/drawing/2014/main" id="{72799091-0D89-E043-8B5E-18DDB0B7DB92}"/>
                </a:ext>
              </a:extLst>
            </p:cNvPr>
            <p:cNvSpPr txBox="1"/>
            <p:nvPr/>
          </p:nvSpPr>
          <p:spPr>
            <a:xfrm>
              <a:off x="9249583" y="3635418"/>
              <a:ext cx="353590"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latin typeface="Calibri" panose="020F0502020204030204"/>
                </a:rPr>
                <a:t>i</a:t>
              </a:r>
              <a:r>
                <a:rPr lang="en-US" sz="1600" baseline="30000" dirty="0">
                  <a:solidFill>
                    <a:prstClr val="black"/>
                  </a:solidFill>
                  <a:latin typeface="Calibri" panose="020F0502020204030204"/>
                </a:rPr>
                <a:t>0</a:t>
              </a:r>
            </a:p>
          </p:txBody>
        </p:sp>
        <p:sp>
          <p:nvSpPr>
            <p:cNvPr id="287" name="TextBox 233">
              <a:extLst>
                <a:ext uri="{FF2B5EF4-FFF2-40B4-BE49-F238E27FC236}">
                  <a16:creationId xmlns:a16="http://schemas.microsoft.com/office/drawing/2014/main" id="{1A67EF2F-E9E0-EA42-A8AC-1ACBAABBCB00}"/>
                </a:ext>
              </a:extLst>
            </p:cNvPr>
            <p:cNvSpPr txBox="1"/>
            <p:nvPr/>
          </p:nvSpPr>
          <p:spPr>
            <a:xfrm>
              <a:off x="9179915" y="4507792"/>
              <a:ext cx="353590"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latin typeface="Calibri" panose="020F0502020204030204"/>
                </a:rPr>
                <a:t>i</a:t>
              </a:r>
              <a:r>
                <a:rPr lang="en-US" sz="1600" baseline="30000" dirty="0">
                  <a:solidFill>
                    <a:prstClr val="black"/>
                  </a:solidFill>
                  <a:latin typeface="Calibri" panose="020F0502020204030204"/>
                </a:rPr>
                <a:t>0</a:t>
              </a:r>
            </a:p>
          </p:txBody>
        </p:sp>
        <p:sp>
          <p:nvSpPr>
            <p:cNvPr id="288" name="TextBox 234">
              <a:extLst>
                <a:ext uri="{FF2B5EF4-FFF2-40B4-BE49-F238E27FC236}">
                  <a16:creationId xmlns:a16="http://schemas.microsoft.com/office/drawing/2014/main" id="{16CBA9BB-0C15-944F-ACCC-5808AFF868DE}"/>
                </a:ext>
              </a:extLst>
            </p:cNvPr>
            <p:cNvSpPr txBox="1"/>
            <p:nvPr/>
          </p:nvSpPr>
          <p:spPr>
            <a:xfrm>
              <a:off x="9191822" y="4763645"/>
              <a:ext cx="353590"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latin typeface="Calibri" panose="020F0502020204030204"/>
                </a:rPr>
                <a:t>i</a:t>
              </a:r>
              <a:r>
                <a:rPr lang="en-US" sz="1600" baseline="30000" dirty="0">
                  <a:solidFill>
                    <a:prstClr val="black"/>
                  </a:solidFill>
                  <a:latin typeface="Calibri" panose="020F0502020204030204"/>
                </a:rPr>
                <a:t>1</a:t>
              </a:r>
            </a:p>
          </p:txBody>
        </p:sp>
        <p:grpSp>
          <p:nvGrpSpPr>
            <p:cNvPr id="289" name="Group 288">
              <a:extLst>
                <a:ext uri="{FF2B5EF4-FFF2-40B4-BE49-F238E27FC236}">
                  <a16:creationId xmlns:a16="http://schemas.microsoft.com/office/drawing/2014/main" id="{5BC400D2-25A0-D54F-A419-5C71932DA154}"/>
                </a:ext>
              </a:extLst>
            </p:cNvPr>
            <p:cNvGrpSpPr/>
            <p:nvPr/>
          </p:nvGrpSpPr>
          <p:grpSpPr>
            <a:xfrm>
              <a:off x="5907347" y="4604100"/>
              <a:ext cx="397393" cy="507796"/>
              <a:chOff x="8184854" y="2780182"/>
              <a:chExt cx="298045" cy="380848"/>
            </a:xfrm>
          </p:grpSpPr>
          <p:cxnSp>
            <p:nvCxnSpPr>
              <p:cNvPr id="314" name="Curved Connector 262">
                <a:extLst>
                  <a:ext uri="{FF2B5EF4-FFF2-40B4-BE49-F238E27FC236}">
                    <a16:creationId xmlns:a16="http://schemas.microsoft.com/office/drawing/2014/main" id="{46832B7F-F439-154C-A95F-1BAB5D1F2C5A}"/>
                  </a:ext>
                </a:extLst>
              </p:cNvPr>
              <p:cNvCxnSpPr/>
              <p:nvPr/>
            </p:nvCxnSpPr>
            <p:spPr>
              <a:xfrm rot="16200000" flipV="1">
                <a:off x="8275757" y="2689279"/>
                <a:ext cx="72025" cy="253831"/>
              </a:xfrm>
              <a:prstGeom prst="curvedConnector3">
                <a:avLst>
                  <a:gd name="adj1" fmla="val 225356"/>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15" name="Curved Connector 263">
                <a:extLst>
                  <a:ext uri="{FF2B5EF4-FFF2-40B4-BE49-F238E27FC236}">
                    <a16:creationId xmlns:a16="http://schemas.microsoft.com/office/drawing/2014/main" id="{B48DEEB2-455F-6C4D-95D0-208E4E445AE0}"/>
                  </a:ext>
                </a:extLst>
              </p:cNvPr>
              <p:cNvCxnSpPr/>
              <p:nvPr/>
            </p:nvCxnSpPr>
            <p:spPr>
              <a:xfrm rot="5400000" flipH="1">
                <a:off x="8319971" y="2998102"/>
                <a:ext cx="72025" cy="253831"/>
              </a:xfrm>
              <a:prstGeom prst="curvedConnector3">
                <a:avLst>
                  <a:gd name="adj1" fmla="val -93350"/>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290" name="Group 289">
              <a:extLst>
                <a:ext uri="{FF2B5EF4-FFF2-40B4-BE49-F238E27FC236}">
                  <a16:creationId xmlns:a16="http://schemas.microsoft.com/office/drawing/2014/main" id="{D3390977-E9B6-AD45-8289-4EF8026AF553}"/>
                </a:ext>
              </a:extLst>
            </p:cNvPr>
            <p:cNvGrpSpPr/>
            <p:nvPr/>
          </p:nvGrpSpPr>
          <p:grpSpPr>
            <a:xfrm>
              <a:off x="6964581" y="4593838"/>
              <a:ext cx="365975" cy="527296"/>
              <a:chOff x="8184854" y="2780182"/>
              <a:chExt cx="274481" cy="395473"/>
            </a:xfrm>
          </p:grpSpPr>
          <p:cxnSp>
            <p:nvCxnSpPr>
              <p:cNvPr id="312" name="Curved Connector 265">
                <a:extLst>
                  <a:ext uri="{FF2B5EF4-FFF2-40B4-BE49-F238E27FC236}">
                    <a16:creationId xmlns:a16="http://schemas.microsoft.com/office/drawing/2014/main" id="{25D5213C-81F3-AC4B-A925-A29FF43FD448}"/>
                  </a:ext>
                </a:extLst>
              </p:cNvPr>
              <p:cNvCxnSpPr/>
              <p:nvPr/>
            </p:nvCxnSpPr>
            <p:spPr>
              <a:xfrm rot="16200000" flipV="1">
                <a:off x="8275757" y="2689279"/>
                <a:ext cx="72025" cy="253831"/>
              </a:xfrm>
              <a:prstGeom prst="curvedConnector3">
                <a:avLst>
                  <a:gd name="adj1" fmla="val 225356"/>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13" name="Curved Connector 266">
                <a:extLst>
                  <a:ext uri="{FF2B5EF4-FFF2-40B4-BE49-F238E27FC236}">
                    <a16:creationId xmlns:a16="http://schemas.microsoft.com/office/drawing/2014/main" id="{A79103E0-E848-5842-B622-B6F8883C8BFB}"/>
                  </a:ext>
                </a:extLst>
              </p:cNvPr>
              <p:cNvCxnSpPr/>
              <p:nvPr/>
            </p:nvCxnSpPr>
            <p:spPr>
              <a:xfrm rot="5400000" flipH="1">
                <a:off x="8296407" y="3012727"/>
                <a:ext cx="72025" cy="253831"/>
              </a:xfrm>
              <a:prstGeom prst="curvedConnector3">
                <a:avLst>
                  <a:gd name="adj1" fmla="val -93350"/>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291" name="Group 290">
              <a:extLst>
                <a:ext uri="{FF2B5EF4-FFF2-40B4-BE49-F238E27FC236}">
                  <a16:creationId xmlns:a16="http://schemas.microsoft.com/office/drawing/2014/main" id="{461C254D-44D8-014F-A4F1-F0F90B47B9BA}"/>
                </a:ext>
              </a:extLst>
            </p:cNvPr>
            <p:cNvGrpSpPr/>
            <p:nvPr/>
          </p:nvGrpSpPr>
          <p:grpSpPr>
            <a:xfrm>
              <a:off x="8936160" y="4592691"/>
              <a:ext cx="365975" cy="527296"/>
              <a:chOff x="8184854" y="2780182"/>
              <a:chExt cx="274481" cy="395473"/>
            </a:xfrm>
          </p:grpSpPr>
          <p:cxnSp>
            <p:nvCxnSpPr>
              <p:cNvPr id="310" name="Curved Connector 269">
                <a:extLst>
                  <a:ext uri="{FF2B5EF4-FFF2-40B4-BE49-F238E27FC236}">
                    <a16:creationId xmlns:a16="http://schemas.microsoft.com/office/drawing/2014/main" id="{51FB395D-BB93-EF43-855B-1823E8327069}"/>
                  </a:ext>
                </a:extLst>
              </p:cNvPr>
              <p:cNvCxnSpPr/>
              <p:nvPr/>
            </p:nvCxnSpPr>
            <p:spPr>
              <a:xfrm rot="16200000" flipV="1">
                <a:off x="8275757" y="2689279"/>
                <a:ext cx="72025" cy="253831"/>
              </a:xfrm>
              <a:prstGeom prst="curvedConnector3">
                <a:avLst>
                  <a:gd name="adj1" fmla="val 225356"/>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11" name="Curved Connector 270">
                <a:extLst>
                  <a:ext uri="{FF2B5EF4-FFF2-40B4-BE49-F238E27FC236}">
                    <a16:creationId xmlns:a16="http://schemas.microsoft.com/office/drawing/2014/main" id="{7B3DA303-5BA5-1947-9E08-EA2CD130A0D7}"/>
                  </a:ext>
                </a:extLst>
              </p:cNvPr>
              <p:cNvCxnSpPr/>
              <p:nvPr/>
            </p:nvCxnSpPr>
            <p:spPr>
              <a:xfrm rot="5400000" flipH="1">
                <a:off x="8296407" y="3012727"/>
                <a:ext cx="72025" cy="253831"/>
              </a:xfrm>
              <a:prstGeom prst="curvedConnector3">
                <a:avLst>
                  <a:gd name="adj1" fmla="val -93350"/>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92" name="Oval 291">
              <a:extLst>
                <a:ext uri="{FF2B5EF4-FFF2-40B4-BE49-F238E27FC236}">
                  <a16:creationId xmlns:a16="http://schemas.microsoft.com/office/drawing/2014/main" id="{1541CCB3-375F-FD47-A273-498EAFC6216F}"/>
                </a:ext>
              </a:extLst>
            </p:cNvPr>
            <p:cNvSpPr/>
            <p:nvPr/>
          </p:nvSpPr>
          <p:spPr>
            <a:xfrm>
              <a:off x="6773721" y="3764830"/>
              <a:ext cx="409927" cy="409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3600" dirty="0">
                <a:solidFill>
                  <a:sysClr val="windowText" lastClr="000000"/>
                </a:solidFill>
                <a:latin typeface="Calibri" panose="020F0502020204030204"/>
              </a:endParaRPr>
            </a:p>
          </p:txBody>
        </p:sp>
        <p:sp>
          <p:nvSpPr>
            <p:cNvPr id="293" name="TextBox 178">
              <a:extLst>
                <a:ext uri="{FF2B5EF4-FFF2-40B4-BE49-F238E27FC236}">
                  <a16:creationId xmlns:a16="http://schemas.microsoft.com/office/drawing/2014/main" id="{06B051DE-2A3B-4F24-8FB1-6C21A2A7B5EC}"/>
                </a:ext>
              </a:extLst>
            </p:cNvPr>
            <p:cNvSpPr txBox="1"/>
            <p:nvPr/>
          </p:nvSpPr>
          <p:spPr>
            <a:xfrm>
              <a:off x="6144069" y="1795354"/>
              <a:ext cx="414033"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latin typeface="Calibri" panose="020F0502020204030204"/>
                </a:rPr>
                <a:t>a</a:t>
              </a:r>
              <a:r>
                <a:rPr lang="en-US" sz="1600" baseline="30000" dirty="0">
                  <a:solidFill>
                    <a:prstClr val="black"/>
                  </a:solidFill>
                  <a:latin typeface="Calibri" panose="020F0502020204030204"/>
                </a:rPr>
                <a:t>0</a:t>
              </a:r>
            </a:p>
          </p:txBody>
        </p:sp>
        <p:sp>
          <p:nvSpPr>
            <p:cNvPr id="294" name="TextBox 179">
              <a:extLst>
                <a:ext uri="{FF2B5EF4-FFF2-40B4-BE49-F238E27FC236}">
                  <a16:creationId xmlns:a16="http://schemas.microsoft.com/office/drawing/2014/main" id="{8357641C-5FD3-41A3-8D37-7152B67D3A7E}"/>
                </a:ext>
              </a:extLst>
            </p:cNvPr>
            <p:cNvSpPr txBox="1"/>
            <p:nvPr/>
          </p:nvSpPr>
          <p:spPr>
            <a:xfrm>
              <a:off x="6155081" y="2664748"/>
              <a:ext cx="414033"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latin typeface="Calibri" panose="020F0502020204030204"/>
                </a:rPr>
                <a:t>a</a:t>
              </a:r>
              <a:r>
                <a:rPr lang="en-US" sz="1600" baseline="30000" dirty="0">
                  <a:solidFill>
                    <a:prstClr val="black"/>
                  </a:solidFill>
                  <a:latin typeface="Calibri" panose="020F0502020204030204"/>
                </a:rPr>
                <a:t>0</a:t>
              </a:r>
            </a:p>
          </p:txBody>
        </p:sp>
        <p:sp>
          <p:nvSpPr>
            <p:cNvPr id="295" name="TextBox 188">
              <a:extLst>
                <a:ext uri="{FF2B5EF4-FFF2-40B4-BE49-F238E27FC236}">
                  <a16:creationId xmlns:a16="http://schemas.microsoft.com/office/drawing/2014/main" id="{98F44E0F-868D-4E82-BBD3-7A71947267F4}"/>
                </a:ext>
              </a:extLst>
            </p:cNvPr>
            <p:cNvSpPr txBox="1"/>
            <p:nvPr/>
          </p:nvSpPr>
          <p:spPr>
            <a:xfrm>
              <a:off x="6772890" y="3680223"/>
              <a:ext cx="435113" cy="53186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a:solidFill>
                    <a:prstClr val="black"/>
                  </a:solidFill>
                  <a:latin typeface="Calibri" panose="020F0502020204030204"/>
                </a:rPr>
                <a:t>e</a:t>
              </a:r>
              <a:r>
                <a:rPr lang="en-US" sz="2000" baseline="-25000" dirty="0">
                  <a:solidFill>
                    <a:prstClr val="black"/>
                  </a:solidFill>
                  <a:latin typeface="Calibri" panose="020F0502020204030204"/>
                </a:rPr>
                <a:t>t</a:t>
              </a:r>
            </a:p>
          </p:txBody>
        </p:sp>
        <p:sp>
          <p:nvSpPr>
            <p:cNvPr id="296" name="TextBox 189">
              <a:extLst>
                <a:ext uri="{FF2B5EF4-FFF2-40B4-BE49-F238E27FC236}">
                  <a16:creationId xmlns:a16="http://schemas.microsoft.com/office/drawing/2014/main" id="{635C3EB0-1F89-4A97-9154-B55698F7CD9C}"/>
                </a:ext>
              </a:extLst>
            </p:cNvPr>
            <p:cNvSpPr txBox="1"/>
            <p:nvPr/>
          </p:nvSpPr>
          <p:spPr>
            <a:xfrm>
              <a:off x="7140724" y="2659388"/>
              <a:ext cx="425366"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latin typeface="Calibri" panose="020F0502020204030204"/>
                </a:rPr>
                <a:t>b</a:t>
              </a:r>
              <a:r>
                <a:rPr lang="en-US" sz="1600" baseline="30000" dirty="0">
                  <a:solidFill>
                    <a:prstClr val="black"/>
                  </a:solidFill>
                  <a:latin typeface="Calibri" panose="020F0502020204030204"/>
                </a:rPr>
                <a:t>0</a:t>
              </a:r>
            </a:p>
          </p:txBody>
        </p:sp>
        <p:sp>
          <p:nvSpPr>
            <p:cNvPr id="297" name="TextBox 198">
              <a:extLst>
                <a:ext uri="{FF2B5EF4-FFF2-40B4-BE49-F238E27FC236}">
                  <a16:creationId xmlns:a16="http://schemas.microsoft.com/office/drawing/2014/main" id="{1440BC26-344A-4B59-8490-F12F095AA6F9}"/>
                </a:ext>
              </a:extLst>
            </p:cNvPr>
            <p:cNvSpPr txBox="1"/>
            <p:nvPr/>
          </p:nvSpPr>
          <p:spPr>
            <a:xfrm>
              <a:off x="7783804" y="3710165"/>
              <a:ext cx="438110" cy="4909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dirty="0" err="1">
                  <a:solidFill>
                    <a:prstClr val="black"/>
                  </a:solidFill>
                  <a:latin typeface="Calibri" panose="020F0502020204030204"/>
                </a:rPr>
                <a:t>e</a:t>
              </a:r>
              <a:r>
                <a:rPr lang="en-US" baseline="-25000" dirty="0" err="1">
                  <a:solidFill>
                    <a:prstClr val="black"/>
                  </a:solidFill>
                  <a:latin typeface="Calibri" panose="020F0502020204030204"/>
                </a:rPr>
                <a:t>f</a:t>
              </a:r>
              <a:endParaRPr lang="en-US" baseline="-25000" dirty="0">
                <a:solidFill>
                  <a:prstClr val="black"/>
                </a:solidFill>
                <a:latin typeface="Calibri" panose="020F0502020204030204"/>
              </a:endParaRPr>
            </a:p>
          </p:txBody>
        </p:sp>
        <p:sp>
          <p:nvSpPr>
            <p:cNvPr id="298" name="Rectangle 297">
              <a:extLst>
                <a:ext uri="{FF2B5EF4-FFF2-40B4-BE49-F238E27FC236}">
                  <a16:creationId xmlns:a16="http://schemas.microsoft.com/office/drawing/2014/main" id="{CF7B168B-0DC1-49D9-A5F0-07ED560DB42D}"/>
                </a:ext>
              </a:extLst>
            </p:cNvPr>
            <p:cNvSpPr/>
            <p:nvPr/>
          </p:nvSpPr>
          <p:spPr>
            <a:xfrm>
              <a:off x="7709530" y="4659383"/>
              <a:ext cx="455587" cy="40912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9585"/>
              <a:r>
                <a:rPr lang="en-US" sz="1400" dirty="0" err="1">
                  <a:solidFill>
                    <a:sysClr val="windowText" lastClr="000000"/>
                  </a:solidFill>
                </a:rPr>
                <a:t>sel</a:t>
              </a:r>
              <a:endParaRPr lang="en-US" sz="2400" dirty="0">
                <a:solidFill>
                  <a:sysClr val="windowText" lastClr="000000"/>
                </a:solidFill>
              </a:endParaRPr>
            </a:p>
          </p:txBody>
        </p:sp>
        <p:sp>
          <p:nvSpPr>
            <p:cNvPr id="299" name="TextBox 204">
              <a:extLst>
                <a:ext uri="{FF2B5EF4-FFF2-40B4-BE49-F238E27FC236}">
                  <a16:creationId xmlns:a16="http://schemas.microsoft.com/office/drawing/2014/main" id="{65EE4C0E-414D-44FE-97E5-0865F0AD3C77}"/>
                </a:ext>
              </a:extLst>
            </p:cNvPr>
            <p:cNvSpPr txBox="1"/>
            <p:nvPr/>
          </p:nvSpPr>
          <p:spPr>
            <a:xfrm>
              <a:off x="9208724" y="1800532"/>
              <a:ext cx="353590"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latin typeface="Calibri" panose="020F0502020204030204"/>
                </a:rPr>
                <a:t>i</a:t>
              </a:r>
              <a:r>
                <a:rPr lang="en-US" sz="1600" baseline="30000" dirty="0">
                  <a:solidFill>
                    <a:prstClr val="black"/>
                  </a:solidFill>
                  <a:latin typeface="Calibri" panose="020F0502020204030204"/>
                </a:rPr>
                <a:t>0</a:t>
              </a:r>
            </a:p>
          </p:txBody>
        </p:sp>
        <p:sp>
          <p:nvSpPr>
            <p:cNvPr id="300" name="TextBox 205">
              <a:extLst>
                <a:ext uri="{FF2B5EF4-FFF2-40B4-BE49-F238E27FC236}">
                  <a16:creationId xmlns:a16="http://schemas.microsoft.com/office/drawing/2014/main" id="{CB495A25-F8DB-4B0C-948A-60E4FD98CBF4}"/>
                </a:ext>
              </a:extLst>
            </p:cNvPr>
            <p:cNvSpPr txBox="1"/>
            <p:nvPr/>
          </p:nvSpPr>
          <p:spPr>
            <a:xfrm>
              <a:off x="9179585" y="2644186"/>
              <a:ext cx="353590"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latin typeface="Calibri" panose="020F0502020204030204"/>
                </a:rPr>
                <a:t>i</a:t>
              </a:r>
              <a:r>
                <a:rPr lang="en-US" sz="1600" baseline="30000" dirty="0">
                  <a:solidFill>
                    <a:prstClr val="black"/>
                  </a:solidFill>
                  <a:latin typeface="Calibri" panose="020F0502020204030204"/>
                </a:rPr>
                <a:t>0</a:t>
              </a:r>
            </a:p>
          </p:txBody>
        </p:sp>
        <p:sp>
          <p:nvSpPr>
            <p:cNvPr id="301" name="TextBox 206">
              <a:extLst>
                <a:ext uri="{FF2B5EF4-FFF2-40B4-BE49-F238E27FC236}">
                  <a16:creationId xmlns:a16="http://schemas.microsoft.com/office/drawing/2014/main" id="{2BBE1203-6089-41D5-BCA6-AE3C2BC9CB4D}"/>
                </a:ext>
              </a:extLst>
            </p:cNvPr>
            <p:cNvSpPr txBox="1"/>
            <p:nvPr/>
          </p:nvSpPr>
          <p:spPr>
            <a:xfrm>
              <a:off x="8750860" y="3794980"/>
              <a:ext cx="534918" cy="36821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200" dirty="0" err="1">
                  <a:solidFill>
                    <a:prstClr val="black"/>
                  </a:solidFill>
                  <a:latin typeface="Calibri" panose="020F0502020204030204"/>
                </a:rPr>
                <a:t>cmp</a:t>
              </a:r>
              <a:endParaRPr lang="en-US" sz="1200" dirty="0">
                <a:solidFill>
                  <a:prstClr val="black"/>
                </a:solidFill>
                <a:latin typeface="Calibri" panose="020F0502020204030204"/>
              </a:endParaRPr>
            </a:p>
          </p:txBody>
        </p:sp>
        <p:cxnSp>
          <p:nvCxnSpPr>
            <p:cNvPr id="302" name="Straight Arrow Connector 301">
              <a:extLst>
                <a:ext uri="{FF2B5EF4-FFF2-40B4-BE49-F238E27FC236}">
                  <a16:creationId xmlns:a16="http://schemas.microsoft.com/office/drawing/2014/main" id="{498E1F43-1B53-42EB-B63F-B6EA937A910C}"/>
                </a:ext>
              </a:extLst>
            </p:cNvPr>
            <p:cNvCxnSpPr/>
            <p:nvPr/>
          </p:nvCxnSpPr>
          <p:spPr>
            <a:xfrm flipH="1">
              <a:off x="9172135" y="3808222"/>
              <a:ext cx="154744" cy="918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3" name="Freeform: Shape 302">
              <a:extLst>
                <a:ext uri="{FF2B5EF4-FFF2-40B4-BE49-F238E27FC236}">
                  <a16:creationId xmlns:a16="http://schemas.microsoft.com/office/drawing/2014/main" id="{1B36E7EB-4B22-4786-9D12-883E4184D77D}"/>
                </a:ext>
              </a:extLst>
            </p:cNvPr>
            <p:cNvSpPr/>
            <p:nvPr/>
          </p:nvSpPr>
          <p:spPr>
            <a:xfrm>
              <a:off x="5950634" y="1828402"/>
              <a:ext cx="281354" cy="98872"/>
            </a:xfrm>
            <a:custGeom>
              <a:avLst/>
              <a:gdLst>
                <a:gd name="connsiteX0" fmla="*/ 0 w 281354"/>
                <a:gd name="connsiteY0" fmla="*/ 70736 h 98872"/>
                <a:gd name="connsiteX1" fmla="*/ 84406 w 281354"/>
                <a:gd name="connsiteY1" fmla="*/ 398 h 98872"/>
                <a:gd name="connsiteX2" fmla="*/ 281354 w 281354"/>
                <a:gd name="connsiteY2" fmla="*/ 98872 h 98872"/>
              </a:gdLst>
              <a:ahLst/>
              <a:cxnLst>
                <a:cxn ang="0">
                  <a:pos x="connsiteX0" y="connsiteY0"/>
                </a:cxn>
                <a:cxn ang="0">
                  <a:pos x="connsiteX1" y="connsiteY1"/>
                </a:cxn>
                <a:cxn ang="0">
                  <a:pos x="connsiteX2" y="connsiteY2"/>
                </a:cxn>
              </a:cxnLst>
              <a:rect l="l" t="t" r="r" b="b"/>
              <a:pathLst>
                <a:path w="281354" h="98872">
                  <a:moveTo>
                    <a:pt x="0" y="70736"/>
                  </a:moveTo>
                  <a:cubicBezTo>
                    <a:pt x="18757" y="33222"/>
                    <a:pt x="37514" y="-4291"/>
                    <a:pt x="84406" y="398"/>
                  </a:cubicBezTo>
                  <a:cubicBezTo>
                    <a:pt x="131298" y="5087"/>
                    <a:pt x="206326" y="51979"/>
                    <a:pt x="281354" y="988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304" name="Freeform: Shape 303">
              <a:extLst>
                <a:ext uri="{FF2B5EF4-FFF2-40B4-BE49-F238E27FC236}">
                  <a16:creationId xmlns:a16="http://schemas.microsoft.com/office/drawing/2014/main" id="{4D159404-B606-4366-93AD-680D1D8613C8}"/>
                </a:ext>
              </a:extLst>
            </p:cNvPr>
            <p:cNvSpPr/>
            <p:nvPr/>
          </p:nvSpPr>
          <p:spPr>
            <a:xfrm>
              <a:off x="7030462" y="1840063"/>
              <a:ext cx="281354" cy="98872"/>
            </a:xfrm>
            <a:custGeom>
              <a:avLst/>
              <a:gdLst>
                <a:gd name="connsiteX0" fmla="*/ 0 w 281354"/>
                <a:gd name="connsiteY0" fmla="*/ 70736 h 98872"/>
                <a:gd name="connsiteX1" fmla="*/ 84406 w 281354"/>
                <a:gd name="connsiteY1" fmla="*/ 398 h 98872"/>
                <a:gd name="connsiteX2" fmla="*/ 281354 w 281354"/>
                <a:gd name="connsiteY2" fmla="*/ 98872 h 98872"/>
              </a:gdLst>
              <a:ahLst/>
              <a:cxnLst>
                <a:cxn ang="0">
                  <a:pos x="connsiteX0" y="connsiteY0"/>
                </a:cxn>
                <a:cxn ang="0">
                  <a:pos x="connsiteX1" y="connsiteY1"/>
                </a:cxn>
                <a:cxn ang="0">
                  <a:pos x="connsiteX2" y="connsiteY2"/>
                </a:cxn>
              </a:cxnLst>
              <a:rect l="l" t="t" r="r" b="b"/>
              <a:pathLst>
                <a:path w="281354" h="98872">
                  <a:moveTo>
                    <a:pt x="0" y="70736"/>
                  </a:moveTo>
                  <a:cubicBezTo>
                    <a:pt x="18757" y="33222"/>
                    <a:pt x="37514" y="-4291"/>
                    <a:pt x="84406" y="398"/>
                  </a:cubicBezTo>
                  <a:cubicBezTo>
                    <a:pt x="131298" y="5087"/>
                    <a:pt x="206326" y="51979"/>
                    <a:pt x="281354" y="988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305" name="Freeform: Shape 304">
              <a:extLst>
                <a:ext uri="{FF2B5EF4-FFF2-40B4-BE49-F238E27FC236}">
                  <a16:creationId xmlns:a16="http://schemas.microsoft.com/office/drawing/2014/main" id="{B310295E-069D-4023-B114-68277C0D4F3C}"/>
                </a:ext>
              </a:extLst>
            </p:cNvPr>
            <p:cNvSpPr/>
            <p:nvPr/>
          </p:nvSpPr>
          <p:spPr>
            <a:xfrm>
              <a:off x="8998599" y="1810859"/>
              <a:ext cx="281354" cy="98872"/>
            </a:xfrm>
            <a:custGeom>
              <a:avLst/>
              <a:gdLst>
                <a:gd name="connsiteX0" fmla="*/ 0 w 281354"/>
                <a:gd name="connsiteY0" fmla="*/ 70736 h 98872"/>
                <a:gd name="connsiteX1" fmla="*/ 84406 w 281354"/>
                <a:gd name="connsiteY1" fmla="*/ 398 h 98872"/>
                <a:gd name="connsiteX2" fmla="*/ 281354 w 281354"/>
                <a:gd name="connsiteY2" fmla="*/ 98872 h 98872"/>
              </a:gdLst>
              <a:ahLst/>
              <a:cxnLst>
                <a:cxn ang="0">
                  <a:pos x="connsiteX0" y="connsiteY0"/>
                </a:cxn>
                <a:cxn ang="0">
                  <a:pos x="connsiteX1" y="connsiteY1"/>
                </a:cxn>
                <a:cxn ang="0">
                  <a:pos x="connsiteX2" y="connsiteY2"/>
                </a:cxn>
              </a:cxnLst>
              <a:rect l="l" t="t" r="r" b="b"/>
              <a:pathLst>
                <a:path w="281354" h="98872">
                  <a:moveTo>
                    <a:pt x="0" y="70736"/>
                  </a:moveTo>
                  <a:cubicBezTo>
                    <a:pt x="18757" y="33222"/>
                    <a:pt x="37514" y="-4291"/>
                    <a:pt x="84406" y="398"/>
                  </a:cubicBezTo>
                  <a:cubicBezTo>
                    <a:pt x="131298" y="5087"/>
                    <a:pt x="206326" y="51979"/>
                    <a:pt x="281354" y="988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306" name="TextBox 256">
              <a:extLst>
                <a:ext uri="{FF2B5EF4-FFF2-40B4-BE49-F238E27FC236}">
                  <a16:creationId xmlns:a16="http://schemas.microsoft.com/office/drawing/2014/main" id="{0CD67FF1-4B1B-452D-99AD-EC761FD3D46B}"/>
                </a:ext>
              </a:extLst>
            </p:cNvPr>
            <p:cNvSpPr txBox="1"/>
            <p:nvPr/>
          </p:nvSpPr>
          <p:spPr>
            <a:xfrm>
              <a:off x="6121427" y="4557050"/>
              <a:ext cx="447710" cy="4500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latin typeface="Calibri" panose="020F0502020204030204"/>
                </a:rPr>
                <a:t>a</a:t>
              </a:r>
              <a:r>
                <a:rPr lang="en-US" sz="1600" baseline="30000" dirty="0">
                  <a:solidFill>
                    <a:prstClr val="black"/>
                  </a:solidFill>
                  <a:latin typeface="Calibri" panose="020F0502020204030204"/>
                </a:rPr>
                <a:t>0</a:t>
              </a:r>
            </a:p>
          </p:txBody>
        </p:sp>
        <p:sp>
          <p:nvSpPr>
            <p:cNvPr id="307" name="TextBox 257">
              <a:extLst>
                <a:ext uri="{FF2B5EF4-FFF2-40B4-BE49-F238E27FC236}">
                  <a16:creationId xmlns:a16="http://schemas.microsoft.com/office/drawing/2014/main" id="{8A290C4C-0EE2-413B-8474-3AE635707867}"/>
                </a:ext>
              </a:extLst>
            </p:cNvPr>
            <p:cNvSpPr txBox="1"/>
            <p:nvPr/>
          </p:nvSpPr>
          <p:spPr>
            <a:xfrm>
              <a:off x="6130658" y="4826043"/>
              <a:ext cx="414033"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latin typeface="Calibri" panose="020F0502020204030204"/>
                </a:rPr>
                <a:t>a</a:t>
              </a:r>
              <a:r>
                <a:rPr lang="en-US" sz="1600" baseline="30000" dirty="0">
                  <a:solidFill>
                    <a:prstClr val="black"/>
                  </a:solidFill>
                  <a:latin typeface="Calibri" panose="020F0502020204030204"/>
                </a:rPr>
                <a:t>1</a:t>
              </a:r>
            </a:p>
          </p:txBody>
        </p:sp>
        <p:sp>
          <p:nvSpPr>
            <p:cNvPr id="308" name="TextBox 258">
              <a:extLst>
                <a:ext uri="{FF2B5EF4-FFF2-40B4-BE49-F238E27FC236}">
                  <a16:creationId xmlns:a16="http://schemas.microsoft.com/office/drawing/2014/main" id="{CDB5467D-8B12-4A94-8DD9-32F78A67D311}"/>
                </a:ext>
              </a:extLst>
            </p:cNvPr>
            <p:cNvSpPr txBox="1"/>
            <p:nvPr/>
          </p:nvSpPr>
          <p:spPr>
            <a:xfrm>
              <a:off x="7130641" y="4789933"/>
              <a:ext cx="425366"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latin typeface="Calibri" panose="020F0502020204030204"/>
                </a:rPr>
                <a:t>b</a:t>
              </a:r>
              <a:r>
                <a:rPr lang="en-US" sz="1600" baseline="30000" dirty="0">
                  <a:solidFill>
                    <a:prstClr val="black"/>
                  </a:solidFill>
                  <a:latin typeface="Calibri" panose="020F0502020204030204"/>
                </a:rPr>
                <a:t>1</a:t>
              </a:r>
            </a:p>
          </p:txBody>
        </p:sp>
        <p:sp>
          <p:nvSpPr>
            <p:cNvPr id="309" name="TextBox 260">
              <a:extLst>
                <a:ext uri="{FF2B5EF4-FFF2-40B4-BE49-F238E27FC236}">
                  <a16:creationId xmlns:a16="http://schemas.microsoft.com/office/drawing/2014/main" id="{FF90666B-CB73-4658-B9D9-CCB57F6EC010}"/>
                </a:ext>
              </a:extLst>
            </p:cNvPr>
            <p:cNvSpPr txBox="1"/>
            <p:nvPr/>
          </p:nvSpPr>
          <p:spPr>
            <a:xfrm>
              <a:off x="7139562" y="1809706"/>
              <a:ext cx="425366" cy="45003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600" dirty="0">
                  <a:solidFill>
                    <a:prstClr val="black"/>
                  </a:solidFill>
                  <a:latin typeface="Calibri" panose="020F0502020204030204"/>
                </a:rPr>
                <a:t>b</a:t>
              </a:r>
              <a:r>
                <a:rPr lang="en-US" sz="1600" baseline="30000" dirty="0">
                  <a:solidFill>
                    <a:prstClr val="black"/>
                  </a:solidFill>
                  <a:latin typeface="Calibri" panose="020F0502020204030204"/>
                </a:rPr>
                <a:t>0</a:t>
              </a:r>
            </a:p>
          </p:txBody>
        </p:sp>
      </p:grpSp>
      <p:sp>
        <p:nvSpPr>
          <p:cNvPr id="364" name="TextBox 363">
            <a:extLst>
              <a:ext uri="{FF2B5EF4-FFF2-40B4-BE49-F238E27FC236}">
                <a16:creationId xmlns:a16="http://schemas.microsoft.com/office/drawing/2014/main" id="{106B3956-C9B6-4C91-B173-7BB6A62CB806}"/>
              </a:ext>
            </a:extLst>
          </p:cNvPr>
          <p:cNvSpPr txBox="1"/>
          <p:nvPr/>
        </p:nvSpPr>
        <p:spPr>
          <a:xfrm>
            <a:off x="2372680" y="3345765"/>
            <a:ext cx="1961947" cy="369332"/>
          </a:xfrm>
          <a:prstGeom prst="rect">
            <a:avLst/>
          </a:prstGeom>
          <a:noFill/>
        </p:spPr>
        <p:txBody>
          <a:bodyPr wrap="none" rtlCol="0">
            <a:spAutoFit/>
          </a:bodyPr>
          <a:lstStyle/>
          <a:p>
            <a:r>
              <a:rPr lang="en-US" dirty="0"/>
              <a:t>9 operations, 4 PEs</a:t>
            </a:r>
          </a:p>
        </p:txBody>
      </p:sp>
    </p:spTree>
    <p:extLst>
      <p:ext uri="{BB962C8B-B14F-4D97-AF65-F5344CB8AC3E}">
        <p14:creationId xmlns:p14="http://schemas.microsoft.com/office/powerpoint/2010/main" val="285845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6499" y="3819981"/>
            <a:ext cx="8471001" cy="878118"/>
          </a:xfrm>
        </p:spPr>
        <p:txBody>
          <a:bodyPr>
            <a:normAutofit/>
          </a:bodyPr>
          <a:lstStyle/>
          <a:p>
            <a:pPr algn="just"/>
            <a:r>
              <a:rPr lang="en-US" sz="2000" dirty="0"/>
              <a:t>The operations in conditional paths are replaced by a single operation ‘e’.</a:t>
            </a:r>
          </a:p>
          <a:p>
            <a:pPr algn="just"/>
            <a:r>
              <a:rPr lang="en-US" sz="2000" dirty="0"/>
              <a:t>PEs selectively execute only useful computations, based on branch outcome.</a:t>
            </a:r>
          </a:p>
        </p:txBody>
      </p:sp>
      <p:sp>
        <p:nvSpPr>
          <p:cNvPr id="3" name="Title 2"/>
          <p:cNvSpPr>
            <a:spLocks noGrp="1"/>
          </p:cNvSpPr>
          <p:nvPr>
            <p:ph type="title"/>
          </p:nvPr>
        </p:nvSpPr>
        <p:spPr>
          <a:xfrm>
            <a:off x="107612" y="132125"/>
            <a:ext cx="8871626" cy="577902"/>
          </a:xfrm>
        </p:spPr>
        <p:txBody>
          <a:bodyPr>
            <a:normAutofit fontScale="90000"/>
          </a:bodyPr>
          <a:lstStyle/>
          <a:p>
            <a:r>
              <a:rPr lang="en-US" dirty="0"/>
              <a:t>Key Idea: Selective Execution</a:t>
            </a:r>
          </a:p>
        </p:txBody>
      </p:sp>
      <p:sp>
        <p:nvSpPr>
          <p:cNvPr id="4" name="Date Placeholder 3"/>
          <p:cNvSpPr>
            <a:spLocks noGrp="1"/>
          </p:cNvSpPr>
          <p:nvPr>
            <p:ph type="dt" sz="half" idx="10"/>
          </p:nvPr>
        </p:nvSpPr>
        <p:spPr/>
        <p:txBody>
          <a:bodyPr/>
          <a:lstStyle/>
          <a:p>
            <a:fld id="{931FF884-D4F7-4080-B4C0-BF61CAF5C090}" type="datetime3">
              <a:rPr lang="en-US" noProof="1" smtClean="0"/>
              <a:t>16 March 2018</a:t>
            </a:fld>
            <a:endParaRPr lang="en-US" noProof="1"/>
          </a:p>
        </p:txBody>
      </p:sp>
      <p:sp>
        <p:nvSpPr>
          <p:cNvPr id="6" name="Slide Number Placeholder 5"/>
          <p:cNvSpPr>
            <a:spLocks noGrp="1"/>
          </p:cNvSpPr>
          <p:nvPr>
            <p:ph type="sldNum" sz="quarter" idx="12"/>
          </p:nvPr>
        </p:nvSpPr>
        <p:spPr/>
        <p:txBody>
          <a:bodyPr/>
          <a:lstStyle/>
          <a:p>
            <a:fld id="{22DECF6A-13F7-418C-BBFC-95033FFCD5F1}" type="slidenum">
              <a:rPr lang="en-US" noProof="1" smtClean="0"/>
              <a:pPr/>
              <a:t>9</a:t>
            </a:fld>
            <a:endParaRPr lang="en-US" noProof="1"/>
          </a:p>
        </p:txBody>
      </p:sp>
      <p:sp>
        <p:nvSpPr>
          <p:cNvPr id="181" name="TextBox 180">
            <a:extLst>
              <a:ext uri="{FF2B5EF4-FFF2-40B4-BE49-F238E27FC236}">
                <a16:creationId xmlns:a16="http://schemas.microsoft.com/office/drawing/2014/main" id="{366D1A40-4FD3-4A55-85A0-D0F16F165CBE}"/>
              </a:ext>
            </a:extLst>
          </p:cNvPr>
          <p:cNvSpPr txBox="1"/>
          <p:nvPr/>
        </p:nvSpPr>
        <p:spPr>
          <a:xfrm>
            <a:off x="129723" y="846189"/>
            <a:ext cx="2407465" cy="2462213"/>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=0;i&lt;100;i++)</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 = a+1;</a:t>
            </a:r>
          </a:p>
          <a:p>
            <a:r>
              <a:rPr lang="en-US" sz="1400" dirty="0">
                <a:latin typeface="Courier New" panose="02070309020205020404" pitchFamily="49" charset="0"/>
                <a:cs typeface="Courier New" panose="02070309020205020404" pitchFamily="49" charset="0"/>
              </a:rPr>
              <a:t>  b = b+1;</a:t>
            </a:r>
          </a:p>
          <a:p>
            <a:r>
              <a:rPr lang="en-US" sz="1400" dirty="0">
                <a:latin typeface="Courier New" panose="02070309020205020404" pitchFamily="49" charset="0"/>
                <a:cs typeface="Courier New" panose="02070309020205020404" pitchFamily="49" charset="0"/>
              </a:rPr>
              <a:t>  c = a*b;</a:t>
            </a:r>
          </a:p>
          <a:p>
            <a:r>
              <a:rPr lang="en-US" sz="1400" dirty="0">
                <a:latin typeface="Courier New" panose="02070309020205020404" pitchFamily="49" charset="0"/>
                <a:cs typeface="Courier New" panose="02070309020205020404" pitchFamily="49" charset="0"/>
              </a:rPr>
              <a:t>  d = b*2;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if(x&gt;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e = c+1;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e = d+1;</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endParaRPr lang="en-US" sz="1200" dirty="0"/>
          </a:p>
        </p:txBody>
      </p:sp>
      <p:grpSp>
        <p:nvGrpSpPr>
          <p:cNvPr id="7" name="Group 6">
            <a:extLst>
              <a:ext uri="{FF2B5EF4-FFF2-40B4-BE49-F238E27FC236}">
                <a16:creationId xmlns:a16="http://schemas.microsoft.com/office/drawing/2014/main" id="{0CF4E772-E504-42F4-B44F-D6FEF5C49122}"/>
              </a:ext>
            </a:extLst>
          </p:cNvPr>
          <p:cNvGrpSpPr/>
          <p:nvPr/>
        </p:nvGrpSpPr>
        <p:grpSpPr>
          <a:xfrm>
            <a:off x="1904923" y="929752"/>
            <a:ext cx="2017862" cy="2810467"/>
            <a:chOff x="1904923" y="929752"/>
            <a:chExt cx="2017862" cy="2810467"/>
          </a:xfrm>
        </p:grpSpPr>
        <p:grpSp>
          <p:nvGrpSpPr>
            <p:cNvPr id="247" name="Group 246">
              <a:extLst>
                <a:ext uri="{FF2B5EF4-FFF2-40B4-BE49-F238E27FC236}">
                  <a16:creationId xmlns:a16="http://schemas.microsoft.com/office/drawing/2014/main" id="{B99147D7-3248-423A-A7A4-D0E606EE1634}"/>
                </a:ext>
              </a:extLst>
            </p:cNvPr>
            <p:cNvGrpSpPr/>
            <p:nvPr/>
          </p:nvGrpSpPr>
          <p:grpSpPr>
            <a:xfrm>
              <a:off x="2163943" y="929752"/>
              <a:ext cx="1758842" cy="2077691"/>
              <a:chOff x="2403835" y="1337417"/>
              <a:chExt cx="1758842" cy="2077691"/>
            </a:xfrm>
          </p:grpSpPr>
          <p:grpSp>
            <p:nvGrpSpPr>
              <p:cNvPr id="251" name="Group 250">
                <a:extLst>
                  <a:ext uri="{FF2B5EF4-FFF2-40B4-BE49-F238E27FC236}">
                    <a16:creationId xmlns:a16="http://schemas.microsoft.com/office/drawing/2014/main" id="{AF5BFF5C-CD02-4464-957A-411223E0373F}"/>
                  </a:ext>
                </a:extLst>
              </p:cNvPr>
              <p:cNvGrpSpPr/>
              <p:nvPr/>
            </p:nvGrpSpPr>
            <p:grpSpPr>
              <a:xfrm>
                <a:off x="2403835" y="1337417"/>
                <a:ext cx="1689950" cy="2042436"/>
                <a:chOff x="3439662" y="1267685"/>
                <a:chExt cx="2275096" cy="2707868"/>
              </a:xfrm>
            </p:grpSpPr>
            <p:grpSp>
              <p:nvGrpSpPr>
                <p:cNvPr id="260" name="Group 259">
                  <a:extLst>
                    <a:ext uri="{FF2B5EF4-FFF2-40B4-BE49-F238E27FC236}">
                      <a16:creationId xmlns:a16="http://schemas.microsoft.com/office/drawing/2014/main" id="{A84A5EAA-6AAD-4F37-9C7C-63B05C4D99F4}"/>
                    </a:ext>
                  </a:extLst>
                </p:cNvPr>
                <p:cNvGrpSpPr/>
                <p:nvPr/>
              </p:nvGrpSpPr>
              <p:grpSpPr>
                <a:xfrm>
                  <a:off x="4149680" y="1267685"/>
                  <a:ext cx="690117" cy="484731"/>
                  <a:chOff x="4060574" y="918297"/>
                  <a:chExt cx="393530" cy="276412"/>
                </a:xfrm>
              </p:grpSpPr>
              <p:sp>
                <p:nvSpPr>
                  <p:cNvPr id="293" name="Oval 292">
                    <a:extLst>
                      <a:ext uri="{FF2B5EF4-FFF2-40B4-BE49-F238E27FC236}">
                        <a16:creationId xmlns:a16="http://schemas.microsoft.com/office/drawing/2014/main" id="{8AF9CCCF-CB41-4587-B554-1872B9CD5A48}"/>
                      </a:ext>
                    </a:extLst>
                  </p:cNvPr>
                  <p:cNvSpPr/>
                  <p:nvPr/>
                </p:nvSpPr>
                <p:spPr>
                  <a:xfrm>
                    <a:off x="4220348" y="918297"/>
                    <a:ext cx="233756" cy="2337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b</a:t>
                    </a:r>
                    <a:endParaRPr lang="en-US" sz="4000" dirty="0">
                      <a:solidFill>
                        <a:sysClr val="windowText" lastClr="000000"/>
                      </a:solidFill>
                      <a:latin typeface="Calibri" panose="020F0502020204030204"/>
                    </a:endParaRPr>
                  </a:p>
                </p:txBody>
              </p:sp>
              <p:cxnSp>
                <p:nvCxnSpPr>
                  <p:cNvPr id="294" name="Curved Connector 6">
                    <a:extLst>
                      <a:ext uri="{FF2B5EF4-FFF2-40B4-BE49-F238E27FC236}">
                        <a16:creationId xmlns:a16="http://schemas.microsoft.com/office/drawing/2014/main" id="{99DDA33F-F8B0-4516-97FB-6652587DC28B}"/>
                      </a:ext>
                    </a:extLst>
                  </p:cNvPr>
                  <p:cNvCxnSpPr>
                    <a:stCxn id="293" idx="4"/>
                    <a:endCxn id="293" idx="0"/>
                  </p:cNvCxnSpPr>
                  <p:nvPr/>
                </p:nvCxnSpPr>
                <p:spPr>
                  <a:xfrm rot="5400000" flipH="1">
                    <a:off x="4220347" y="1035077"/>
                    <a:ext cx="233756" cy="12700"/>
                  </a:xfrm>
                  <a:prstGeom prst="curvedConnector5">
                    <a:avLst>
                      <a:gd name="adj1" fmla="val -30806"/>
                      <a:gd name="adj2" fmla="val 1156320"/>
                      <a:gd name="adj3" fmla="val 15545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5" name="TextBox 7">
                    <a:extLst>
                      <a:ext uri="{FF2B5EF4-FFF2-40B4-BE49-F238E27FC236}">
                        <a16:creationId xmlns:a16="http://schemas.microsoft.com/office/drawing/2014/main" id="{B0B5C5F1-AD48-4369-A1BC-1FB5D76D507C}"/>
                      </a:ext>
                    </a:extLst>
                  </p:cNvPr>
                  <p:cNvSpPr txBox="1"/>
                  <p:nvPr/>
                </p:nvSpPr>
                <p:spPr>
                  <a:xfrm>
                    <a:off x="4060574" y="962023"/>
                    <a:ext cx="211909" cy="2326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400" b="1" dirty="0">
                        <a:solidFill>
                          <a:srgbClr val="FF0000"/>
                        </a:solidFill>
                        <a:latin typeface="Calibri" panose="020F0502020204030204"/>
                      </a:rPr>
                      <a:t>1</a:t>
                    </a:r>
                  </a:p>
                </p:txBody>
              </p:sp>
            </p:grpSp>
            <p:grpSp>
              <p:nvGrpSpPr>
                <p:cNvPr id="261" name="Group 260">
                  <a:extLst>
                    <a:ext uri="{FF2B5EF4-FFF2-40B4-BE49-F238E27FC236}">
                      <a16:creationId xmlns:a16="http://schemas.microsoft.com/office/drawing/2014/main" id="{C0A74280-9E98-4647-85CD-474C02DFA1AF}"/>
                    </a:ext>
                  </a:extLst>
                </p:cNvPr>
                <p:cNvGrpSpPr/>
                <p:nvPr/>
              </p:nvGrpSpPr>
              <p:grpSpPr>
                <a:xfrm>
                  <a:off x="3439662" y="1273738"/>
                  <a:ext cx="710342" cy="477759"/>
                  <a:chOff x="3230866" y="922178"/>
                  <a:chExt cx="405063" cy="272436"/>
                </a:xfrm>
              </p:grpSpPr>
              <p:sp>
                <p:nvSpPr>
                  <p:cNvPr id="290" name="Oval 289">
                    <a:extLst>
                      <a:ext uri="{FF2B5EF4-FFF2-40B4-BE49-F238E27FC236}">
                        <a16:creationId xmlns:a16="http://schemas.microsoft.com/office/drawing/2014/main" id="{EB059D10-342D-45A7-9DB7-BB93F31ABB9C}"/>
                      </a:ext>
                    </a:extLst>
                  </p:cNvPr>
                  <p:cNvSpPr/>
                  <p:nvPr/>
                </p:nvSpPr>
                <p:spPr>
                  <a:xfrm>
                    <a:off x="3402173" y="922178"/>
                    <a:ext cx="233756" cy="2337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a</a:t>
                    </a:r>
                    <a:endParaRPr lang="en-US" sz="4000" dirty="0">
                      <a:solidFill>
                        <a:sysClr val="windowText" lastClr="000000"/>
                      </a:solidFill>
                      <a:latin typeface="Calibri" panose="020F0502020204030204"/>
                    </a:endParaRPr>
                  </a:p>
                </p:txBody>
              </p:sp>
              <p:cxnSp>
                <p:nvCxnSpPr>
                  <p:cNvPr id="291" name="Curved Connector 9">
                    <a:extLst>
                      <a:ext uri="{FF2B5EF4-FFF2-40B4-BE49-F238E27FC236}">
                        <a16:creationId xmlns:a16="http://schemas.microsoft.com/office/drawing/2014/main" id="{13C4F582-5C68-45A6-866D-276E698A3AB2}"/>
                      </a:ext>
                    </a:extLst>
                  </p:cNvPr>
                  <p:cNvCxnSpPr>
                    <a:stCxn id="290" idx="4"/>
                    <a:endCxn id="290" idx="0"/>
                  </p:cNvCxnSpPr>
                  <p:nvPr/>
                </p:nvCxnSpPr>
                <p:spPr>
                  <a:xfrm rot="5400000" flipH="1">
                    <a:off x="3402173" y="1038960"/>
                    <a:ext cx="233756" cy="12700"/>
                  </a:xfrm>
                  <a:prstGeom prst="curvedConnector5">
                    <a:avLst>
                      <a:gd name="adj1" fmla="val -27726"/>
                      <a:gd name="adj2" fmla="val 1156320"/>
                      <a:gd name="adj3" fmla="val 15237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2" name="TextBox 10">
                    <a:extLst>
                      <a:ext uri="{FF2B5EF4-FFF2-40B4-BE49-F238E27FC236}">
                        <a16:creationId xmlns:a16="http://schemas.microsoft.com/office/drawing/2014/main" id="{A78E9431-7AA7-46A6-B9DD-47BD80CCEC82}"/>
                      </a:ext>
                    </a:extLst>
                  </p:cNvPr>
                  <p:cNvSpPr txBox="1"/>
                  <p:nvPr/>
                </p:nvSpPr>
                <p:spPr>
                  <a:xfrm>
                    <a:off x="3230866" y="961928"/>
                    <a:ext cx="211909" cy="2326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400" b="1" dirty="0">
                        <a:solidFill>
                          <a:srgbClr val="FF0000"/>
                        </a:solidFill>
                        <a:latin typeface="Calibri" panose="020F0502020204030204"/>
                      </a:rPr>
                      <a:t>1</a:t>
                    </a:r>
                  </a:p>
                </p:txBody>
              </p:sp>
            </p:grpSp>
            <p:grpSp>
              <p:nvGrpSpPr>
                <p:cNvPr id="262" name="Group 261">
                  <a:extLst>
                    <a:ext uri="{FF2B5EF4-FFF2-40B4-BE49-F238E27FC236}">
                      <a16:creationId xmlns:a16="http://schemas.microsoft.com/office/drawing/2014/main" id="{494EE458-EACB-4624-85F5-E99CCD9949F5}"/>
                    </a:ext>
                  </a:extLst>
                </p:cNvPr>
                <p:cNvGrpSpPr/>
                <p:nvPr/>
              </p:nvGrpSpPr>
              <p:grpSpPr>
                <a:xfrm>
                  <a:off x="4911240" y="1270240"/>
                  <a:ext cx="790315" cy="473540"/>
                  <a:chOff x="5137091" y="913403"/>
                  <a:chExt cx="450667" cy="270030"/>
                </a:xfrm>
              </p:grpSpPr>
              <p:sp>
                <p:nvSpPr>
                  <p:cNvPr id="287" name="Oval 286">
                    <a:extLst>
                      <a:ext uri="{FF2B5EF4-FFF2-40B4-BE49-F238E27FC236}">
                        <a16:creationId xmlns:a16="http://schemas.microsoft.com/office/drawing/2014/main" id="{642D6F13-1E5D-4A9A-9AAB-04BA4D5A1437}"/>
                      </a:ext>
                    </a:extLst>
                  </p:cNvPr>
                  <p:cNvSpPr/>
                  <p:nvPr/>
                </p:nvSpPr>
                <p:spPr>
                  <a:xfrm>
                    <a:off x="5354002" y="913403"/>
                    <a:ext cx="233756" cy="2337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err="1">
                        <a:solidFill>
                          <a:sysClr val="windowText" lastClr="000000"/>
                        </a:solidFill>
                        <a:latin typeface="Calibri" panose="020F0502020204030204"/>
                      </a:rPr>
                      <a:t>i</a:t>
                    </a:r>
                    <a:endParaRPr lang="en-US" sz="4000" dirty="0">
                      <a:solidFill>
                        <a:sysClr val="windowText" lastClr="000000"/>
                      </a:solidFill>
                      <a:latin typeface="Calibri" panose="020F0502020204030204"/>
                    </a:endParaRPr>
                  </a:p>
                </p:txBody>
              </p:sp>
              <p:cxnSp>
                <p:nvCxnSpPr>
                  <p:cNvPr id="288" name="Curved Connector 15">
                    <a:extLst>
                      <a:ext uri="{FF2B5EF4-FFF2-40B4-BE49-F238E27FC236}">
                        <a16:creationId xmlns:a16="http://schemas.microsoft.com/office/drawing/2014/main" id="{4DBAA1FF-2DD9-41C4-B1C1-A75AFCD06D3B}"/>
                      </a:ext>
                    </a:extLst>
                  </p:cNvPr>
                  <p:cNvCxnSpPr>
                    <a:cxnSpLocks/>
                    <a:stCxn id="287" idx="4"/>
                    <a:endCxn id="287" idx="0"/>
                  </p:cNvCxnSpPr>
                  <p:nvPr/>
                </p:nvCxnSpPr>
                <p:spPr>
                  <a:xfrm rot="5400000" flipH="1">
                    <a:off x="5354002" y="1030184"/>
                    <a:ext cx="233756" cy="12700"/>
                  </a:xfrm>
                  <a:prstGeom prst="curvedConnector5">
                    <a:avLst>
                      <a:gd name="adj1" fmla="val -27726"/>
                      <a:gd name="adj2" fmla="val 1444206"/>
                      <a:gd name="adj3" fmla="val 13388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9" name="TextBox 16">
                    <a:extLst>
                      <a:ext uri="{FF2B5EF4-FFF2-40B4-BE49-F238E27FC236}">
                        <a16:creationId xmlns:a16="http://schemas.microsoft.com/office/drawing/2014/main" id="{02C94DAD-2988-441D-82BD-D797A295B323}"/>
                      </a:ext>
                    </a:extLst>
                  </p:cNvPr>
                  <p:cNvSpPr txBox="1"/>
                  <p:nvPr/>
                </p:nvSpPr>
                <p:spPr>
                  <a:xfrm>
                    <a:off x="5137091" y="950747"/>
                    <a:ext cx="211909" cy="2326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400" b="1" dirty="0">
                        <a:solidFill>
                          <a:srgbClr val="FF0000"/>
                        </a:solidFill>
                        <a:latin typeface="Calibri" panose="020F0502020204030204"/>
                      </a:rPr>
                      <a:t>1</a:t>
                    </a:r>
                  </a:p>
                </p:txBody>
              </p:sp>
            </p:grpSp>
            <p:sp>
              <p:nvSpPr>
                <p:cNvPr id="263" name="Oval 262">
                  <a:extLst>
                    <a:ext uri="{FF2B5EF4-FFF2-40B4-BE49-F238E27FC236}">
                      <a16:creationId xmlns:a16="http://schemas.microsoft.com/office/drawing/2014/main" id="{49172EC5-C35B-4AA9-91E8-FF116026116C}"/>
                    </a:ext>
                  </a:extLst>
                </p:cNvPr>
                <p:cNvSpPr/>
                <p:nvPr/>
              </p:nvSpPr>
              <p:spPr>
                <a:xfrm>
                  <a:off x="3753861" y="2078867"/>
                  <a:ext cx="409928" cy="409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solidFill>
                        <a:sysClr val="windowText" lastClr="000000"/>
                      </a:solidFill>
                      <a:latin typeface="Calibri" panose="020F0502020204030204"/>
                    </a:rPr>
                    <a:t>c</a:t>
                  </a:r>
                  <a:endParaRPr lang="en-US" sz="3600" dirty="0">
                    <a:solidFill>
                      <a:sysClr val="windowText" lastClr="000000"/>
                    </a:solidFill>
                    <a:latin typeface="Calibri" panose="020F0502020204030204"/>
                  </a:endParaRPr>
                </a:p>
              </p:txBody>
            </p:sp>
            <p:sp>
              <p:nvSpPr>
                <p:cNvPr id="264" name="Oval 263">
                  <a:extLst>
                    <a:ext uri="{FF2B5EF4-FFF2-40B4-BE49-F238E27FC236}">
                      <a16:creationId xmlns:a16="http://schemas.microsoft.com/office/drawing/2014/main" id="{C3CB6F8F-AA89-4AC2-8B45-430739D58533}"/>
                    </a:ext>
                  </a:extLst>
                </p:cNvPr>
                <p:cNvSpPr/>
                <p:nvPr/>
              </p:nvSpPr>
              <p:spPr>
                <a:xfrm>
                  <a:off x="4445135" y="2103058"/>
                  <a:ext cx="409928" cy="409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solidFill>
                        <a:sysClr val="windowText" lastClr="000000"/>
                      </a:solidFill>
                      <a:latin typeface="Calibri" panose="020F0502020204030204"/>
                    </a:rPr>
                    <a:t>d</a:t>
                  </a:r>
                  <a:endParaRPr lang="en-US" sz="3600" dirty="0">
                    <a:solidFill>
                      <a:sysClr val="windowText" lastClr="000000"/>
                    </a:solidFill>
                    <a:latin typeface="Calibri" panose="020F0502020204030204"/>
                  </a:endParaRPr>
                </a:p>
              </p:txBody>
            </p:sp>
            <p:sp>
              <p:nvSpPr>
                <p:cNvPr id="265" name="Oval 264">
                  <a:extLst>
                    <a:ext uri="{FF2B5EF4-FFF2-40B4-BE49-F238E27FC236}">
                      <a16:creationId xmlns:a16="http://schemas.microsoft.com/office/drawing/2014/main" id="{D00D6D56-A02B-4EE1-8EB9-EFBFA922785A}"/>
                    </a:ext>
                  </a:extLst>
                </p:cNvPr>
                <p:cNvSpPr/>
                <p:nvPr/>
              </p:nvSpPr>
              <p:spPr>
                <a:xfrm>
                  <a:off x="4150966" y="3565625"/>
                  <a:ext cx="409928" cy="409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3600" dirty="0">
                    <a:solidFill>
                      <a:sysClr val="windowText" lastClr="000000"/>
                    </a:solidFill>
                    <a:latin typeface="Calibri" panose="020F0502020204030204"/>
                  </a:endParaRPr>
                </a:p>
              </p:txBody>
            </p:sp>
            <p:sp>
              <p:nvSpPr>
                <p:cNvPr id="266" name="Oval 265">
                  <a:extLst>
                    <a:ext uri="{FF2B5EF4-FFF2-40B4-BE49-F238E27FC236}">
                      <a16:creationId xmlns:a16="http://schemas.microsoft.com/office/drawing/2014/main" id="{DD51AF62-80AF-423A-93F0-AC3AB9AF1064}"/>
                    </a:ext>
                  </a:extLst>
                </p:cNvPr>
                <p:cNvSpPr/>
                <p:nvPr/>
              </p:nvSpPr>
              <p:spPr>
                <a:xfrm>
                  <a:off x="5239043" y="2073531"/>
                  <a:ext cx="475715" cy="4599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4000" dirty="0">
                    <a:solidFill>
                      <a:sysClr val="windowText" lastClr="000000"/>
                    </a:solidFill>
                    <a:latin typeface="Calibri" panose="020F0502020204030204"/>
                  </a:endParaRPr>
                </a:p>
              </p:txBody>
            </p:sp>
            <p:cxnSp>
              <p:nvCxnSpPr>
                <p:cNvPr id="267" name="Straight Arrow Connector 266">
                  <a:extLst>
                    <a:ext uri="{FF2B5EF4-FFF2-40B4-BE49-F238E27FC236}">
                      <a16:creationId xmlns:a16="http://schemas.microsoft.com/office/drawing/2014/main" id="{5E925ED6-1D8D-4759-98E4-A4BF94B80F08}"/>
                    </a:ext>
                  </a:extLst>
                </p:cNvPr>
                <p:cNvCxnSpPr>
                  <a:cxnSpLocks/>
                  <a:stCxn id="290" idx="4"/>
                  <a:endCxn id="263" idx="0"/>
                </p:cNvCxnSpPr>
                <p:nvPr/>
              </p:nvCxnSpPr>
              <p:spPr>
                <a:xfrm>
                  <a:off x="3945040" y="1683665"/>
                  <a:ext cx="13784" cy="395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4C913471-87BC-4897-9841-F74609FDBA9D}"/>
                    </a:ext>
                  </a:extLst>
                </p:cNvPr>
                <p:cNvCxnSpPr>
                  <a:cxnSpLocks/>
                  <a:stCxn id="293" idx="4"/>
                  <a:endCxn id="263" idx="7"/>
                </p:cNvCxnSpPr>
                <p:nvPr/>
              </p:nvCxnSpPr>
              <p:spPr>
                <a:xfrm flipH="1">
                  <a:off x="4103757" y="1677612"/>
                  <a:ext cx="531077" cy="461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69008175-78DD-40CC-B008-FFCF8B489246}"/>
                    </a:ext>
                  </a:extLst>
                </p:cNvPr>
                <p:cNvCxnSpPr>
                  <a:cxnSpLocks/>
                  <a:stCxn id="293" idx="4"/>
                  <a:endCxn id="264" idx="0"/>
                </p:cNvCxnSpPr>
                <p:nvPr/>
              </p:nvCxnSpPr>
              <p:spPr>
                <a:xfrm>
                  <a:off x="4634834" y="1677612"/>
                  <a:ext cx="15265" cy="425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A01CAAE9-BFF6-4AA6-9F54-3C2515F6DC4D}"/>
                    </a:ext>
                  </a:extLst>
                </p:cNvPr>
                <p:cNvCxnSpPr>
                  <a:cxnSpLocks/>
                  <a:stCxn id="263" idx="4"/>
                  <a:endCxn id="284" idx="0"/>
                </p:cNvCxnSpPr>
                <p:nvPr/>
              </p:nvCxnSpPr>
              <p:spPr>
                <a:xfrm>
                  <a:off x="3958825" y="2488794"/>
                  <a:ext cx="6726" cy="3228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1E937236-EC00-4948-8D44-CD85E70A449E}"/>
                    </a:ext>
                  </a:extLst>
                </p:cNvPr>
                <p:cNvCxnSpPr>
                  <a:cxnSpLocks/>
                  <a:stCxn id="264" idx="4"/>
                  <a:endCxn id="286" idx="0"/>
                </p:cNvCxnSpPr>
                <p:nvPr/>
              </p:nvCxnSpPr>
              <p:spPr>
                <a:xfrm>
                  <a:off x="4650099" y="2512986"/>
                  <a:ext cx="12577" cy="323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4CD8C091-393E-41C1-A64C-7A5AE9C02A44}"/>
                    </a:ext>
                  </a:extLst>
                </p:cNvPr>
                <p:cNvCxnSpPr>
                  <a:cxnSpLocks/>
                  <a:stCxn id="284" idx="4"/>
                  <a:endCxn id="265" idx="1"/>
                </p:cNvCxnSpPr>
                <p:nvPr/>
              </p:nvCxnSpPr>
              <p:spPr>
                <a:xfrm>
                  <a:off x="3965551" y="3221545"/>
                  <a:ext cx="245447" cy="404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E7C6A576-AB63-49E8-B760-14BF24190460}"/>
                    </a:ext>
                  </a:extLst>
                </p:cNvPr>
                <p:cNvCxnSpPr>
                  <a:cxnSpLocks/>
                  <a:stCxn id="286" idx="4"/>
                  <a:endCxn id="265" idx="7"/>
                </p:cNvCxnSpPr>
                <p:nvPr/>
              </p:nvCxnSpPr>
              <p:spPr>
                <a:xfrm flipH="1">
                  <a:off x="4500861" y="3246438"/>
                  <a:ext cx="161814" cy="3792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4223135F-901F-4028-9847-EE4202D0A924}"/>
                    </a:ext>
                  </a:extLst>
                </p:cNvPr>
                <p:cNvCxnSpPr>
                  <a:cxnSpLocks/>
                  <a:stCxn id="287" idx="4"/>
                  <a:endCxn id="266" idx="0"/>
                </p:cNvCxnSpPr>
                <p:nvPr/>
              </p:nvCxnSpPr>
              <p:spPr>
                <a:xfrm flipH="1">
                  <a:off x="5476901" y="1680167"/>
                  <a:ext cx="19693" cy="393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320C356E-F4A6-4728-9C25-47A2EBDD34C5}"/>
                    </a:ext>
                  </a:extLst>
                </p:cNvPr>
                <p:cNvCxnSpPr>
                  <a:cxnSpLocks/>
                  <a:stCxn id="266" idx="3"/>
                  <a:endCxn id="265" idx="6"/>
                </p:cNvCxnSpPr>
                <p:nvPr/>
              </p:nvCxnSpPr>
              <p:spPr>
                <a:xfrm flipH="1">
                  <a:off x="4560893" y="2466107"/>
                  <a:ext cx="747817" cy="1304482"/>
                </a:xfrm>
                <a:prstGeom prst="straightConnector1">
                  <a:avLst/>
                </a:prstGeom>
                <a:ln>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4" name="Oval 283">
                  <a:extLst>
                    <a:ext uri="{FF2B5EF4-FFF2-40B4-BE49-F238E27FC236}">
                      <a16:creationId xmlns:a16="http://schemas.microsoft.com/office/drawing/2014/main" id="{3B221279-4A0A-468E-9FE4-A7C84882E962}"/>
                    </a:ext>
                  </a:extLst>
                </p:cNvPr>
                <p:cNvSpPr/>
                <p:nvPr/>
              </p:nvSpPr>
              <p:spPr>
                <a:xfrm>
                  <a:off x="3760587" y="2811617"/>
                  <a:ext cx="409926" cy="409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4000" dirty="0">
                    <a:solidFill>
                      <a:sysClr val="windowText" lastClr="000000"/>
                    </a:solidFill>
                    <a:latin typeface="Calibri" panose="020F0502020204030204"/>
                  </a:endParaRPr>
                </a:p>
              </p:txBody>
            </p:sp>
            <p:sp>
              <p:nvSpPr>
                <p:cNvPr id="286" name="Oval 285">
                  <a:extLst>
                    <a:ext uri="{FF2B5EF4-FFF2-40B4-BE49-F238E27FC236}">
                      <a16:creationId xmlns:a16="http://schemas.microsoft.com/office/drawing/2014/main" id="{080C2ADF-5D63-424D-8DB0-34296B201513}"/>
                    </a:ext>
                  </a:extLst>
                </p:cNvPr>
                <p:cNvSpPr/>
                <p:nvPr/>
              </p:nvSpPr>
              <p:spPr>
                <a:xfrm>
                  <a:off x="4457711" y="2836508"/>
                  <a:ext cx="409928" cy="4099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4000" dirty="0">
                    <a:solidFill>
                      <a:sysClr val="windowText" lastClr="000000"/>
                    </a:solidFill>
                    <a:latin typeface="Calibri" panose="020F0502020204030204"/>
                  </a:endParaRPr>
                </a:p>
              </p:txBody>
            </p:sp>
          </p:grpSp>
          <p:sp>
            <p:nvSpPr>
              <p:cNvPr id="255" name="TextBox 57">
                <a:extLst>
                  <a:ext uri="{FF2B5EF4-FFF2-40B4-BE49-F238E27FC236}">
                    <a16:creationId xmlns:a16="http://schemas.microsoft.com/office/drawing/2014/main" id="{99A04C13-CD02-48A6-B50E-CC0F8CD7C3DA}"/>
                  </a:ext>
                </a:extLst>
              </p:cNvPr>
              <p:cNvSpPr txBox="1"/>
              <p:nvPr/>
            </p:nvSpPr>
            <p:spPr>
              <a:xfrm>
                <a:off x="3139657" y="2455695"/>
                <a:ext cx="36356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err="1">
                    <a:solidFill>
                      <a:prstClr val="black"/>
                    </a:solidFill>
                    <a:latin typeface="Calibri" panose="020F0502020204030204"/>
                  </a:rPr>
                  <a:t>e</a:t>
                </a:r>
                <a:r>
                  <a:rPr lang="en-US" sz="2000" baseline="-25000" dirty="0" err="1">
                    <a:solidFill>
                      <a:prstClr val="black"/>
                    </a:solidFill>
                    <a:latin typeface="Calibri" panose="020F0502020204030204"/>
                  </a:rPr>
                  <a:t>f</a:t>
                </a:r>
                <a:endParaRPr lang="en-US" sz="2000" baseline="-25000" dirty="0">
                  <a:solidFill>
                    <a:prstClr val="black"/>
                  </a:solidFill>
                  <a:latin typeface="Calibri" panose="020F0502020204030204"/>
                </a:endParaRPr>
              </a:p>
            </p:txBody>
          </p:sp>
          <p:sp>
            <p:nvSpPr>
              <p:cNvPr id="256" name="TextBox 56">
                <a:extLst>
                  <a:ext uri="{FF2B5EF4-FFF2-40B4-BE49-F238E27FC236}">
                    <a16:creationId xmlns:a16="http://schemas.microsoft.com/office/drawing/2014/main" id="{F77F909A-CBE8-484D-B32C-103651F05544}"/>
                  </a:ext>
                </a:extLst>
              </p:cNvPr>
              <p:cNvSpPr txBox="1"/>
              <p:nvPr/>
            </p:nvSpPr>
            <p:spPr>
              <a:xfrm>
                <a:off x="2612154" y="2427344"/>
                <a:ext cx="369267"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2000" dirty="0">
                    <a:solidFill>
                      <a:prstClr val="black"/>
                    </a:solidFill>
                    <a:latin typeface="Calibri" panose="020F0502020204030204"/>
                  </a:rPr>
                  <a:t>e</a:t>
                </a:r>
                <a:r>
                  <a:rPr lang="en-US" sz="2000" baseline="-25000" dirty="0">
                    <a:solidFill>
                      <a:prstClr val="black"/>
                    </a:solidFill>
                    <a:latin typeface="Calibri" panose="020F0502020204030204"/>
                  </a:rPr>
                  <a:t>t</a:t>
                </a:r>
              </a:p>
            </p:txBody>
          </p:sp>
          <p:sp>
            <p:nvSpPr>
              <p:cNvPr id="257" name="TextBox 26">
                <a:extLst>
                  <a:ext uri="{FF2B5EF4-FFF2-40B4-BE49-F238E27FC236}">
                    <a16:creationId xmlns:a16="http://schemas.microsoft.com/office/drawing/2014/main" id="{F2C03CA8-7636-4E16-86ED-116D02D081ED}"/>
                  </a:ext>
                </a:extLst>
              </p:cNvPr>
              <p:cNvSpPr txBox="1"/>
              <p:nvPr/>
            </p:nvSpPr>
            <p:spPr>
              <a:xfrm>
                <a:off x="3665425" y="1971822"/>
                <a:ext cx="49725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400" dirty="0" err="1">
                    <a:solidFill>
                      <a:prstClr val="black"/>
                    </a:solidFill>
                    <a:latin typeface="Calibri" panose="020F0502020204030204"/>
                  </a:rPr>
                  <a:t>cmp</a:t>
                </a:r>
                <a:endParaRPr lang="en-US" sz="1400" dirty="0">
                  <a:solidFill>
                    <a:prstClr val="black"/>
                  </a:solidFill>
                  <a:latin typeface="Calibri" panose="020F0502020204030204"/>
                </a:endParaRPr>
              </a:p>
            </p:txBody>
          </p:sp>
          <p:sp>
            <p:nvSpPr>
              <p:cNvPr id="259" name="TextBox 258">
                <a:extLst>
                  <a:ext uri="{FF2B5EF4-FFF2-40B4-BE49-F238E27FC236}">
                    <a16:creationId xmlns:a16="http://schemas.microsoft.com/office/drawing/2014/main" id="{4A1DEE33-D5F2-45E2-94A2-9C1FDC4FCBA7}"/>
                  </a:ext>
                </a:extLst>
              </p:cNvPr>
              <p:cNvSpPr txBox="1"/>
              <p:nvPr/>
            </p:nvSpPr>
            <p:spPr>
              <a:xfrm>
                <a:off x="2864873" y="3045776"/>
                <a:ext cx="442750" cy="369332"/>
              </a:xfrm>
              <a:prstGeom prst="rect">
                <a:avLst/>
              </a:prstGeom>
              <a:noFill/>
            </p:spPr>
            <p:txBody>
              <a:bodyPr wrap="none" rtlCol="0">
                <a:spAutoFit/>
              </a:bodyPr>
              <a:lstStyle/>
              <a:p>
                <a:r>
                  <a:rPr lang="en-US" dirty="0" err="1"/>
                  <a:t>sel</a:t>
                </a:r>
                <a:endParaRPr lang="en-US" dirty="0"/>
              </a:p>
            </p:txBody>
          </p:sp>
        </p:grpSp>
        <p:grpSp>
          <p:nvGrpSpPr>
            <p:cNvPr id="296" name="Group 295">
              <a:extLst>
                <a:ext uri="{FF2B5EF4-FFF2-40B4-BE49-F238E27FC236}">
                  <a16:creationId xmlns:a16="http://schemas.microsoft.com/office/drawing/2014/main" id="{BA27C705-C93B-4734-92C8-80C94B993B29}"/>
                </a:ext>
              </a:extLst>
            </p:cNvPr>
            <p:cNvGrpSpPr/>
            <p:nvPr/>
          </p:nvGrpSpPr>
          <p:grpSpPr>
            <a:xfrm>
              <a:off x="2163943" y="1908615"/>
              <a:ext cx="1278622" cy="1155777"/>
              <a:chOff x="2388395" y="2487870"/>
              <a:chExt cx="731520" cy="419160"/>
            </a:xfrm>
          </p:grpSpPr>
          <p:sp>
            <p:nvSpPr>
              <p:cNvPr id="297" name="Hexagon 296">
                <a:extLst>
                  <a:ext uri="{FF2B5EF4-FFF2-40B4-BE49-F238E27FC236}">
                    <a16:creationId xmlns:a16="http://schemas.microsoft.com/office/drawing/2014/main" id="{380AACC8-F5C9-45D8-AE32-79B654AF960A}"/>
                  </a:ext>
                </a:extLst>
              </p:cNvPr>
              <p:cNvSpPr/>
              <p:nvPr/>
            </p:nvSpPr>
            <p:spPr>
              <a:xfrm>
                <a:off x="2388395" y="2510790"/>
                <a:ext cx="731520" cy="39624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2000">
                  <a:solidFill>
                    <a:prstClr val="white"/>
                  </a:solidFill>
                  <a:latin typeface="Calibri" panose="020F0502020204030204"/>
                </a:endParaRPr>
              </a:p>
            </p:txBody>
          </p:sp>
          <p:sp>
            <p:nvSpPr>
              <p:cNvPr id="298" name="TextBox 49">
                <a:extLst>
                  <a:ext uri="{FF2B5EF4-FFF2-40B4-BE49-F238E27FC236}">
                    <a16:creationId xmlns:a16="http://schemas.microsoft.com/office/drawing/2014/main" id="{1EDDE55C-4D6D-47AD-905C-1A603D7DF479}"/>
                  </a:ext>
                </a:extLst>
              </p:cNvPr>
              <p:cNvSpPr txBox="1"/>
              <p:nvPr/>
            </p:nvSpPr>
            <p:spPr>
              <a:xfrm>
                <a:off x="2451561" y="2487870"/>
                <a:ext cx="153306" cy="27537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endParaRPr lang="en-US" sz="2400" baseline="-25000" dirty="0">
                  <a:solidFill>
                    <a:prstClr val="black"/>
                  </a:solidFill>
                  <a:latin typeface="Calibri" panose="020F0502020204030204"/>
                </a:endParaRPr>
              </a:p>
            </p:txBody>
          </p:sp>
        </p:grpSp>
        <p:sp>
          <p:nvSpPr>
            <p:cNvPr id="5" name="TextBox 4">
              <a:extLst>
                <a:ext uri="{FF2B5EF4-FFF2-40B4-BE49-F238E27FC236}">
                  <a16:creationId xmlns:a16="http://schemas.microsoft.com/office/drawing/2014/main" id="{94900BDF-A3E7-47BF-A3D5-B52F32501C84}"/>
                </a:ext>
              </a:extLst>
            </p:cNvPr>
            <p:cNvSpPr txBox="1"/>
            <p:nvPr/>
          </p:nvSpPr>
          <p:spPr>
            <a:xfrm>
              <a:off x="1904923" y="3093888"/>
              <a:ext cx="1899110" cy="646331"/>
            </a:xfrm>
            <a:prstGeom prst="rect">
              <a:avLst/>
            </a:prstGeom>
            <a:noFill/>
          </p:spPr>
          <p:txBody>
            <a:bodyPr wrap="none" rtlCol="0">
              <a:spAutoFit/>
            </a:bodyPr>
            <a:lstStyle/>
            <a:p>
              <a:pPr algn="ctr"/>
              <a:r>
                <a:rPr lang="en-US" dirty="0"/>
                <a:t>DDG with</a:t>
              </a:r>
              <a:br>
                <a:rPr lang="en-US" dirty="0"/>
              </a:br>
              <a:r>
                <a:rPr lang="en-US" dirty="0"/>
                <a:t>Partial Predication</a:t>
              </a:r>
            </a:p>
          </p:txBody>
        </p:sp>
      </p:grpSp>
      <p:grpSp>
        <p:nvGrpSpPr>
          <p:cNvPr id="8" name="Group 7">
            <a:extLst>
              <a:ext uri="{FF2B5EF4-FFF2-40B4-BE49-F238E27FC236}">
                <a16:creationId xmlns:a16="http://schemas.microsoft.com/office/drawing/2014/main" id="{E1071578-5A20-42C3-AEA4-C865DCE28D0C}"/>
              </a:ext>
            </a:extLst>
          </p:cNvPr>
          <p:cNvGrpSpPr/>
          <p:nvPr/>
        </p:nvGrpSpPr>
        <p:grpSpPr>
          <a:xfrm>
            <a:off x="3935731" y="921482"/>
            <a:ext cx="2047177" cy="2803999"/>
            <a:chOff x="3882566" y="921482"/>
            <a:chExt cx="2047177" cy="2803999"/>
          </a:xfrm>
        </p:grpSpPr>
        <p:grpSp>
          <p:nvGrpSpPr>
            <p:cNvPr id="182" name="Group 181">
              <a:extLst>
                <a:ext uri="{FF2B5EF4-FFF2-40B4-BE49-F238E27FC236}">
                  <a16:creationId xmlns:a16="http://schemas.microsoft.com/office/drawing/2014/main" id="{E0046EF3-CB6E-410C-AC7C-9A615E28A1E4}"/>
                </a:ext>
              </a:extLst>
            </p:cNvPr>
            <p:cNvGrpSpPr/>
            <p:nvPr/>
          </p:nvGrpSpPr>
          <p:grpSpPr>
            <a:xfrm>
              <a:off x="4170901" y="921482"/>
              <a:ext cx="1758842" cy="1786942"/>
              <a:chOff x="2403835" y="1337417"/>
              <a:chExt cx="1758842" cy="1786942"/>
            </a:xfrm>
          </p:grpSpPr>
          <p:grpSp>
            <p:nvGrpSpPr>
              <p:cNvPr id="183" name="Group 182">
                <a:extLst>
                  <a:ext uri="{FF2B5EF4-FFF2-40B4-BE49-F238E27FC236}">
                    <a16:creationId xmlns:a16="http://schemas.microsoft.com/office/drawing/2014/main" id="{CB0BE374-B025-498F-9237-75BF849445FB}"/>
                  </a:ext>
                </a:extLst>
              </p:cNvPr>
              <p:cNvGrpSpPr/>
              <p:nvPr/>
            </p:nvGrpSpPr>
            <p:grpSpPr>
              <a:xfrm>
                <a:off x="2403835" y="1337417"/>
                <a:ext cx="1689950" cy="1786942"/>
                <a:chOff x="3439662" y="1267685"/>
                <a:chExt cx="2275096" cy="2369133"/>
              </a:xfrm>
            </p:grpSpPr>
            <p:grpSp>
              <p:nvGrpSpPr>
                <p:cNvPr id="188" name="Group 187">
                  <a:extLst>
                    <a:ext uri="{FF2B5EF4-FFF2-40B4-BE49-F238E27FC236}">
                      <a16:creationId xmlns:a16="http://schemas.microsoft.com/office/drawing/2014/main" id="{4658B4C9-B4A4-4C78-8CD9-28F7C14C5849}"/>
                    </a:ext>
                  </a:extLst>
                </p:cNvPr>
                <p:cNvGrpSpPr/>
                <p:nvPr/>
              </p:nvGrpSpPr>
              <p:grpSpPr>
                <a:xfrm>
                  <a:off x="4149680" y="1267685"/>
                  <a:ext cx="690117" cy="484731"/>
                  <a:chOff x="4060574" y="918297"/>
                  <a:chExt cx="393530" cy="276412"/>
                </a:xfrm>
              </p:grpSpPr>
              <p:sp>
                <p:nvSpPr>
                  <p:cNvPr id="212" name="Oval 211">
                    <a:extLst>
                      <a:ext uri="{FF2B5EF4-FFF2-40B4-BE49-F238E27FC236}">
                        <a16:creationId xmlns:a16="http://schemas.microsoft.com/office/drawing/2014/main" id="{64C08064-5166-46EF-9B5F-9C2F51ED76B1}"/>
                      </a:ext>
                    </a:extLst>
                  </p:cNvPr>
                  <p:cNvSpPr/>
                  <p:nvPr/>
                </p:nvSpPr>
                <p:spPr>
                  <a:xfrm>
                    <a:off x="4220348" y="918297"/>
                    <a:ext cx="233756" cy="2337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b</a:t>
                    </a:r>
                    <a:endParaRPr lang="en-US" sz="4000" dirty="0">
                      <a:solidFill>
                        <a:sysClr val="windowText" lastClr="000000"/>
                      </a:solidFill>
                      <a:latin typeface="Calibri" panose="020F0502020204030204"/>
                    </a:endParaRPr>
                  </a:p>
                </p:txBody>
              </p:sp>
              <p:cxnSp>
                <p:nvCxnSpPr>
                  <p:cNvPr id="213" name="Curved Connector 6">
                    <a:extLst>
                      <a:ext uri="{FF2B5EF4-FFF2-40B4-BE49-F238E27FC236}">
                        <a16:creationId xmlns:a16="http://schemas.microsoft.com/office/drawing/2014/main" id="{A506F8CB-45B1-45DC-9E7D-69AC80EB42D8}"/>
                      </a:ext>
                    </a:extLst>
                  </p:cNvPr>
                  <p:cNvCxnSpPr>
                    <a:stCxn id="212" idx="4"/>
                    <a:endCxn id="212" idx="0"/>
                  </p:cNvCxnSpPr>
                  <p:nvPr/>
                </p:nvCxnSpPr>
                <p:spPr>
                  <a:xfrm rot="5400000" flipH="1">
                    <a:off x="4220347" y="1035077"/>
                    <a:ext cx="233756" cy="12700"/>
                  </a:xfrm>
                  <a:prstGeom prst="curvedConnector5">
                    <a:avLst>
                      <a:gd name="adj1" fmla="val -30806"/>
                      <a:gd name="adj2" fmla="val 1156320"/>
                      <a:gd name="adj3" fmla="val 15545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4" name="TextBox 7">
                    <a:extLst>
                      <a:ext uri="{FF2B5EF4-FFF2-40B4-BE49-F238E27FC236}">
                        <a16:creationId xmlns:a16="http://schemas.microsoft.com/office/drawing/2014/main" id="{9EFDA0BE-4705-48A9-AECF-B914E308DF8B}"/>
                      </a:ext>
                    </a:extLst>
                  </p:cNvPr>
                  <p:cNvSpPr txBox="1"/>
                  <p:nvPr/>
                </p:nvSpPr>
                <p:spPr>
                  <a:xfrm>
                    <a:off x="4060574" y="962023"/>
                    <a:ext cx="211909" cy="2326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400" b="1" dirty="0">
                        <a:solidFill>
                          <a:srgbClr val="FF0000"/>
                        </a:solidFill>
                        <a:latin typeface="Calibri" panose="020F0502020204030204"/>
                      </a:rPr>
                      <a:t>1</a:t>
                    </a:r>
                  </a:p>
                </p:txBody>
              </p:sp>
            </p:grpSp>
            <p:grpSp>
              <p:nvGrpSpPr>
                <p:cNvPr id="189" name="Group 188">
                  <a:extLst>
                    <a:ext uri="{FF2B5EF4-FFF2-40B4-BE49-F238E27FC236}">
                      <a16:creationId xmlns:a16="http://schemas.microsoft.com/office/drawing/2014/main" id="{EC90773D-5043-49A2-8E3C-B7D22D5849C6}"/>
                    </a:ext>
                  </a:extLst>
                </p:cNvPr>
                <p:cNvGrpSpPr/>
                <p:nvPr/>
              </p:nvGrpSpPr>
              <p:grpSpPr>
                <a:xfrm>
                  <a:off x="3439662" y="1273738"/>
                  <a:ext cx="710342" cy="477759"/>
                  <a:chOff x="3230866" y="922178"/>
                  <a:chExt cx="405063" cy="272436"/>
                </a:xfrm>
              </p:grpSpPr>
              <p:sp>
                <p:nvSpPr>
                  <p:cNvPr id="209" name="Oval 208">
                    <a:extLst>
                      <a:ext uri="{FF2B5EF4-FFF2-40B4-BE49-F238E27FC236}">
                        <a16:creationId xmlns:a16="http://schemas.microsoft.com/office/drawing/2014/main" id="{4E40F468-7F8C-4AFB-8196-DE25567253C8}"/>
                      </a:ext>
                    </a:extLst>
                  </p:cNvPr>
                  <p:cNvSpPr/>
                  <p:nvPr/>
                </p:nvSpPr>
                <p:spPr>
                  <a:xfrm>
                    <a:off x="3402173" y="922178"/>
                    <a:ext cx="233756" cy="2337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a:solidFill>
                          <a:sysClr val="windowText" lastClr="000000"/>
                        </a:solidFill>
                        <a:latin typeface="Calibri" panose="020F0502020204030204"/>
                      </a:rPr>
                      <a:t>a</a:t>
                    </a:r>
                    <a:endParaRPr lang="en-US" sz="4000" dirty="0">
                      <a:solidFill>
                        <a:sysClr val="windowText" lastClr="000000"/>
                      </a:solidFill>
                      <a:latin typeface="Calibri" panose="020F0502020204030204"/>
                    </a:endParaRPr>
                  </a:p>
                </p:txBody>
              </p:sp>
              <p:cxnSp>
                <p:nvCxnSpPr>
                  <p:cNvPr id="210" name="Curved Connector 9">
                    <a:extLst>
                      <a:ext uri="{FF2B5EF4-FFF2-40B4-BE49-F238E27FC236}">
                        <a16:creationId xmlns:a16="http://schemas.microsoft.com/office/drawing/2014/main" id="{FD386D81-68FF-4177-B2AB-7AD01AFDE88A}"/>
                      </a:ext>
                    </a:extLst>
                  </p:cNvPr>
                  <p:cNvCxnSpPr>
                    <a:stCxn id="209" idx="4"/>
                    <a:endCxn id="209" idx="0"/>
                  </p:cNvCxnSpPr>
                  <p:nvPr/>
                </p:nvCxnSpPr>
                <p:spPr>
                  <a:xfrm rot="5400000" flipH="1">
                    <a:off x="3402173" y="1038960"/>
                    <a:ext cx="233756" cy="12700"/>
                  </a:xfrm>
                  <a:prstGeom prst="curvedConnector5">
                    <a:avLst>
                      <a:gd name="adj1" fmla="val -27726"/>
                      <a:gd name="adj2" fmla="val 1156320"/>
                      <a:gd name="adj3" fmla="val 15237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1" name="TextBox 10">
                    <a:extLst>
                      <a:ext uri="{FF2B5EF4-FFF2-40B4-BE49-F238E27FC236}">
                        <a16:creationId xmlns:a16="http://schemas.microsoft.com/office/drawing/2014/main" id="{A35E6F99-300C-41CD-AD74-2C502C4BE937}"/>
                      </a:ext>
                    </a:extLst>
                  </p:cNvPr>
                  <p:cNvSpPr txBox="1"/>
                  <p:nvPr/>
                </p:nvSpPr>
                <p:spPr>
                  <a:xfrm>
                    <a:off x="3230866" y="961928"/>
                    <a:ext cx="211909" cy="2326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400" b="1" dirty="0">
                        <a:solidFill>
                          <a:srgbClr val="FF0000"/>
                        </a:solidFill>
                        <a:latin typeface="Calibri" panose="020F0502020204030204"/>
                      </a:rPr>
                      <a:t>1</a:t>
                    </a:r>
                  </a:p>
                </p:txBody>
              </p:sp>
            </p:grpSp>
            <p:grpSp>
              <p:nvGrpSpPr>
                <p:cNvPr id="190" name="Group 189">
                  <a:extLst>
                    <a:ext uri="{FF2B5EF4-FFF2-40B4-BE49-F238E27FC236}">
                      <a16:creationId xmlns:a16="http://schemas.microsoft.com/office/drawing/2014/main" id="{F7F8BF3C-7876-47A4-AEA0-AB61E2D8E68A}"/>
                    </a:ext>
                  </a:extLst>
                </p:cNvPr>
                <p:cNvGrpSpPr/>
                <p:nvPr/>
              </p:nvGrpSpPr>
              <p:grpSpPr>
                <a:xfrm>
                  <a:off x="4911240" y="1270240"/>
                  <a:ext cx="790315" cy="473540"/>
                  <a:chOff x="5137091" y="913403"/>
                  <a:chExt cx="450667" cy="270030"/>
                </a:xfrm>
              </p:grpSpPr>
              <p:sp>
                <p:nvSpPr>
                  <p:cNvPr id="206" name="Oval 205">
                    <a:extLst>
                      <a:ext uri="{FF2B5EF4-FFF2-40B4-BE49-F238E27FC236}">
                        <a16:creationId xmlns:a16="http://schemas.microsoft.com/office/drawing/2014/main" id="{A82EC456-9C51-4F83-9DE6-8370FD85980C}"/>
                      </a:ext>
                    </a:extLst>
                  </p:cNvPr>
                  <p:cNvSpPr/>
                  <p:nvPr/>
                </p:nvSpPr>
                <p:spPr>
                  <a:xfrm>
                    <a:off x="5354002" y="913403"/>
                    <a:ext cx="233756" cy="2337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400" dirty="0" err="1">
                        <a:solidFill>
                          <a:sysClr val="windowText" lastClr="000000"/>
                        </a:solidFill>
                        <a:latin typeface="Calibri" panose="020F0502020204030204"/>
                      </a:rPr>
                      <a:t>i</a:t>
                    </a:r>
                    <a:endParaRPr lang="en-US" sz="4000" dirty="0">
                      <a:solidFill>
                        <a:sysClr val="windowText" lastClr="000000"/>
                      </a:solidFill>
                      <a:latin typeface="Calibri" panose="020F0502020204030204"/>
                    </a:endParaRPr>
                  </a:p>
                </p:txBody>
              </p:sp>
              <p:cxnSp>
                <p:nvCxnSpPr>
                  <p:cNvPr id="207" name="Curved Connector 15">
                    <a:extLst>
                      <a:ext uri="{FF2B5EF4-FFF2-40B4-BE49-F238E27FC236}">
                        <a16:creationId xmlns:a16="http://schemas.microsoft.com/office/drawing/2014/main" id="{13252846-27D5-4198-B598-0CEEE39432AA}"/>
                      </a:ext>
                    </a:extLst>
                  </p:cNvPr>
                  <p:cNvCxnSpPr>
                    <a:cxnSpLocks/>
                    <a:stCxn id="206" idx="4"/>
                    <a:endCxn id="206" idx="0"/>
                  </p:cNvCxnSpPr>
                  <p:nvPr/>
                </p:nvCxnSpPr>
                <p:spPr>
                  <a:xfrm rot="5400000" flipH="1">
                    <a:off x="5354002" y="1030184"/>
                    <a:ext cx="233756" cy="12700"/>
                  </a:xfrm>
                  <a:prstGeom prst="curvedConnector5">
                    <a:avLst>
                      <a:gd name="adj1" fmla="val -27726"/>
                      <a:gd name="adj2" fmla="val 1444206"/>
                      <a:gd name="adj3" fmla="val 13388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8" name="TextBox 16">
                    <a:extLst>
                      <a:ext uri="{FF2B5EF4-FFF2-40B4-BE49-F238E27FC236}">
                        <a16:creationId xmlns:a16="http://schemas.microsoft.com/office/drawing/2014/main" id="{79F02564-F42B-49BE-952D-916E60F63E70}"/>
                      </a:ext>
                    </a:extLst>
                  </p:cNvPr>
                  <p:cNvSpPr txBox="1"/>
                  <p:nvPr/>
                </p:nvSpPr>
                <p:spPr>
                  <a:xfrm>
                    <a:off x="5137091" y="950747"/>
                    <a:ext cx="211909" cy="2326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400" b="1" dirty="0">
                        <a:solidFill>
                          <a:srgbClr val="FF0000"/>
                        </a:solidFill>
                        <a:latin typeface="Calibri" panose="020F0502020204030204"/>
                      </a:rPr>
                      <a:t>1</a:t>
                    </a:r>
                  </a:p>
                </p:txBody>
              </p:sp>
            </p:grpSp>
            <p:sp>
              <p:nvSpPr>
                <p:cNvPr id="191" name="Oval 190">
                  <a:extLst>
                    <a:ext uri="{FF2B5EF4-FFF2-40B4-BE49-F238E27FC236}">
                      <a16:creationId xmlns:a16="http://schemas.microsoft.com/office/drawing/2014/main" id="{8957A8AA-C7AC-4948-AFAF-72BC093B9B15}"/>
                    </a:ext>
                  </a:extLst>
                </p:cNvPr>
                <p:cNvSpPr/>
                <p:nvPr/>
              </p:nvSpPr>
              <p:spPr>
                <a:xfrm>
                  <a:off x="3753861" y="2078867"/>
                  <a:ext cx="409928" cy="409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solidFill>
                        <a:sysClr val="windowText" lastClr="000000"/>
                      </a:solidFill>
                      <a:latin typeface="Calibri" panose="020F0502020204030204"/>
                    </a:rPr>
                    <a:t>c</a:t>
                  </a:r>
                  <a:endParaRPr lang="en-US" sz="3600" dirty="0">
                    <a:solidFill>
                      <a:sysClr val="windowText" lastClr="000000"/>
                    </a:solidFill>
                    <a:latin typeface="Calibri" panose="020F0502020204030204"/>
                  </a:endParaRPr>
                </a:p>
              </p:txBody>
            </p:sp>
            <p:sp>
              <p:nvSpPr>
                <p:cNvPr id="192" name="Oval 191">
                  <a:extLst>
                    <a:ext uri="{FF2B5EF4-FFF2-40B4-BE49-F238E27FC236}">
                      <a16:creationId xmlns:a16="http://schemas.microsoft.com/office/drawing/2014/main" id="{AE01AEEF-B3B4-46C1-B09C-D348E476A317}"/>
                    </a:ext>
                  </a:extLst>
                </p:cNvPr>
                <p:cNvSpPr/>
                <p:nvPr/>
              </p:nvSpPr>
              <p:spPr>
                <a:xfrm>
                  <a:off x="4445135" y="2103058"/>
                  <a:ext cx="409928" cy="409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solidFill>
                        <a:sysClr val="windowText" lastClr="000000"/>
                      </a:solidFill>
                      <a:latin typeface="Calibri" panose="020F0502020204030204"/>
                    </a:rPr>
                    <a:t>d</a:t>
                  </a:r>
                  <a:endParaRPr lang="en-US" sz="3600" dirty="0">
                    <a:solidFill>
                      <a:sysClr val="windowText" lastClr="000000"/>
                    </a:solidFill>
                    <a:latin typeface="Calibri" panose="020F0502020204030204"/>
                  </a:endParaRPr>
                </a:p>
              </p:txBody>
            </p:sp>
            <p:sp>
              <p:nvSpPr>
                <p:cNvPr id="194" name="Oval 193">
                  <a:extLst>
                    <a:ext uri="{FF2B5EF4-FFF2-40B4-BE49-F238E27FC236}">
                      <a16:creationId xmlns:a16="http://schemas.microsoft.com/office/drawing/2014/main" id="{E94B0A87-1B44-405B-AF77-3211E488E4CB}"/>
                    </a:ext>
                  </a:extLst>
                </p:cNvPr>
                <p:cNvSpPr/>
                <p:nvPr/>
              </p:nvSpPr>
              <p:spPr>
                <a:xfrm>
                  <a:off x="5239043" y="2073531"/>
                  <a:ext cx="475715" cy="4599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endParaRPr lang="en-US" sz="4000" dirty="0">
                    <a:solidFill>
                      <a:sysClr val="windowText" lastClr="000000"/>
                    </a:solidFill>
                    <a:latin typeface="Calibri" panose="020F0502020204030204"/>
                  </a:endParaRPr>
                </a:p>
              </p:txBody>
            </p:sp>
            <p:cxnSp>
              <p:nvCxnSpPr>
                <p:cNvPr id="195" name="Straight Arrow Connector 194">
                  <a:extLst>
                    <a:ext uri="{FF2B5EF4-FFF2-40B4-BE49-F238E27FC236}">
                      <a16:creationId xmlns:a16="http://schemas.microsoft.com/office/drawing/2014/main" id="{C85307CC-0223-4FAF-949A-11641C15AEB5}"/>
                    </a:ext>
                  </a:extLst>
                </p:cNvPr>
                <p:cNvCxnSpPr>
                  <a:cxnSpLocks/>
                  <a:stCxn id="209" idx="4"/>
                  <a:endCxn id="191" idx="0"/>
                </p:cNvCxnSpPr>
                <p:nvPr/>
              </p:nvCxnSpPr>
              <p:spPr>
                <a:xfrm>
                  <a:off x="3945040" y="1683665"/>
                  <a:ext cx="13784" cy="395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444EAEA8-13D1-49A5-B17C-EFBB33FDFCF6}"/>
                    </a:ext>
                  </a:extLst>
                </p:cNvPr>
                <p:cNvCxnSpPr>
                  <a:cxnSpLocks/>
                  <a:stCxn id="212" idx="4"/>
                  <a:endCxn id="191" idx="7"/>
                </p:cNvCxnSpPr>
                <p:nvPr/>
              </p:nvCxnSpPr>
              <p:spPr>
                <a:xfrm flipH="1">
                  <a:off x="4103757" y="1677612"/>
                  <a:ext cx="531077" cy="461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B3A6ED2-4327-46EB-B09D-31876184A63D}"/>
                    </a:ext>
                  </a:extLst>
                </p:cNvPr>
                <p:cNvCxnSpPr>
                  <a:cxnSpLocks/>
                  <a:stCxn id="212" idx="4"/>
                  <a:endCxn id="192" idx="0"/>
                </p:cNvCxnSpPr>
                <p:nvPr/>
              </p:nvCxnSpPr>
              <p:spPr>
                <a:xfrm>
                  <a:off x="4634834" y="1677612"/>
                  <a:ext cx="15265" cy="425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096072C6-8564-44E3-B57C-D17B86AB41F3}"/>
                    </a:ext>
                  </a:extLst>
                </p:cNvPr>
                <p:cNvCxnSpPr>
                  <a:cxnSpLocks/>
                  <a:stCxn id="191" idx="4"/>
                </p:cNvCxnSpPr>
                <p:nvPr/>
              </p:nvCxnSpPr>
              <p:spPr>
                <a:xfrm>
                  <a:off x="3958825" y="2488795"/>
                  <a:ext cx="252173" cy="11368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EA1EAD8-F4C2-4180-A861-8367FD3F8280}"/>
                    </a:ext>
                  </a:extLst>
                </p:cNvPr>
                <p:cNvCxnSpPr>
                  <a:cxnSpLocks/>
                  <a:stCxn id="192" idx="4"/>
                </p:cNvCxnSpPr>
                <p:nvPr/>
              </p:nvCxnSpPr>
              <p:spPr>
                <a:xfrm flipH="1">
                  <a:off x="4500861" y="2512985"/>
                  <a:ext cx="149237" cy="11126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12B9B590-FF70-483F-A5A1-B0DED178D69B}"/>
                    </a:ext>
                  </a:extLst>
                </p:cNvPr>
                <p:cNvCxnSpPr>
                  <a:cxnSpLocks/>
                  <a:stCxn id="206" idx="4"/>
                  <a:endCxn id="194" idx="0"/>
                </p:cNvCxnSpPr>
                <p:nvPr/>
              </p:nvCxnSpPr>
              <p:spPr>
                <a:xfrm flipH="1">
                  <a:off x="5476901" y="1680167"/>
                  <a:ext cx="19693" cy="393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B2EAD755-7958-4CD3-B48D-9B1C152BE488}"/>
                    </a:ext>
                  </a:extLst>
                </p:cNvPr>
                <p:cNvCxnSpPr>
                  <a:cxnSpLocks/>
                  <a:stCxn id="194" idx="3"/>
                  <a:endCxn id="108" idx="5"/>
                </p:cNvCxnSpPr>
                <p:nvPr/>
              </p:nvCxnSpPr>
              <p:spPr>
                <a:xfrm flipH="1">
                  <a:off x="4648625" y="2466106"/>
                  <a:ext cx="660085" cy="1170712"/>
                </a:xfrm>
                <a:prstGeom prst="straightConnector1">
                  <a:avLst/>
                </a:prstGeom>
                <a:ln>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86" name="TextBox 26">
                <a:extLst>
                  <a:ext uri="{FF2B5EF4-FFF2-40B4-BE49-F238E27FC236}">
                    <a16:creationId xmlns:a16="http://schemas.microsoft.com/office/drawing/2014/main" id="{621BB6A6-CEE6-4CDA-AC0C-E67A3B06D1A3}"/>
                  </a:ext>
                </a:extLst>
              </p:cNvPr>
              <p:cNvSpPr txBox="1"/>
              <p:nvPr/>
            </p:nvSpPr>
            <p:spPr>
              <a:xfrm>
                <a:off x="3665425" y="1971822"/>
                <a:ext cx="49725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r>
                  <a:rPr lang="en-US" sz="1400" dirty="0" err="1">
                    <a:solidFill>
                      <a:prstClr val="black"/>
                    </a:solidFill>
                    <a:latin typeface="Calibri" panose="020F0502020204030204"/>
                  </a:rPr>
                  <a:t>cmp</a:t>
                </a:r>
                <a:endParaRPr lang="en-US" sz="1400" dirty="0">
                  <a:solidFill>
                    <a:prstClr val="black"/>
                  </a:solidFill>
                  <a:latin typeface="Calibri" panose="020F0502020204030204"/>
                </a:endParaRPr>
              </a:p>
            </p:txBody>
          </p:sp>
        </p:grpSp>
        <p:sp>
          <p:nvSpPr>
            <p:cNvPr id="106" name="TextBox 105">
              <a:extLst>
                <a:ext uri="{FF2B5EF4-FFF2-40B4-BE49-F238E27FC236}">
                  <a16:creationId xmlns:a16="http://schemas.microsoft.com/office/drawing/2014/main" id="{46F053A9-7326-4CA6-82C2-50E72FD02761}"/>
                </a:ext>
              </a:extLst>
            </p:cNvPr>
            <p:cNvSpPr txBox="1"/>
            <p:nvPr/>
          </p:nvSpPr>
          <p:spPr>
            <a:xfrm>
              <a:off x="3882566" y="3079150"/>
              <a:ext cx="1986121" cy="646331"/>
            </a:xfrm>
            <a:prstGeom prst="rect">
              <a:avLst/>
            </a:prstGeom>
            <a:noFill/>
          </p:spPr>
          <p:txBody>
            <a:bodyPr wrap="none" rtlCol="0">
              <a:spAutoFit/>
            </a:bodyPr>
            <a:lstStyle/>
            <a:p>
              <a:pPr algn="ctr"/>
              <a:r>
                <a:rPr lang="en-US" dirty="0"/>
                <a:t>DDG with</a:t>
              </a:r>
              <a:br>
                <a:rPr lang="en-US" dirty="0"/>
              </a:br>
              <a:r>
                <a:rPr lang="en-US" dirty="0"/>
                <a:t>Selective Execution</a:t>
              </a:r>
            </a:p>
          </p:txBody>
        </p:sp>
        <p:sp>
          <p:nvSpPr>
            <p:cNvPr id="108" name="Hexagon 107">
              <a:extLst>
                <a:ext uri="{FF2B5EF4-FFF2-40B4-BE49-F238E27FC236}">
                  <a16:creationId xmlns:a16="http://schemas.microsoft.com/office/drawing/2014/main" id="{769F8F07-2A69-49B4-9CEE-EC51F8523F96}"/>
                </a:ext>
              </a:extLst>
            </p:cNvPr>
            <p:cNvSpPr/>
            <p:nvPr/>
          </p:nvSpPr>
          <p:spPr>
            <a:xfrm>
              <a:off x="4570572" y="2708424"/>
              <a:ext cx="573689" cy="301354"/>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solidFill>
                    <a:schemeClr val="tx1"/>
                  </a:solidFill>
                  <a:latin typeface="Calibri" panose="020F0502020204030204"/>
                </a:rPr>
                <a:t>e</a:t>
              </a:r>
            </a:p>
          </p:txBody>
        </p:sp>
      </p:grpSp>
      <p:grpSp>
        <p:nvGrpSpPr>
          <p:cNvPr id="9" name="Group 8">
            <a:extLst>
              <a:ext uri="{FF2B5EF4-FFF2-40B4-BE49-F238E27FC236}">
                <a16:creationId xmlns:a16="http://schemas.microsoft.com/office/drawing/2014/main" id="{F20A97E5-2466-46C6-A934-F6E703A21898}"/>
              </a:ext>
            </a:extLst>
          </p:cNvPr>
          <p:cNvGrpSpPr/>
          <p:nvPr/>
        </p:nvGrpSpPr>
        <p:grpSpPr>
          <a:xfrm>
            <a:off x="3489617" y="2097642"/>
            <a:ext cx="1234573" cy="789322"/>
            <a:chOff x="3489617" y="2097642"/>
            <a:chExt cx="1234573" cy="789322"/>
          </a:xfrm>
        </p:grpSpPr>
        <p:sp>
          <p:nvSpPr>
            <p:cNvPr id="226" name="Arrow: Right 225">
              <a:extLst>
                <a:ext uri="{FF2B5EF4-FFF2-40B4-BE49-F238E27FC236}">
                  <a16:creationId xmlns:a16="http://schemas.microsoft.com/office/drawing/2014/main" id="{5233324A-67BD-41CA-8166-914D80F5F1F0}"/>
                </a:ext>
              </a:extLst>
            </p:cNvPr>
            <p:cNvSpPr/>
            <p:nvPr/>
          </p:nvSpPr>
          <p:spPr>
            <a:xfrm>
              <a:off x="3541119" y="2571902"/>
              <a:ext cx="930370" cy="315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extBox 226">
              <a:extLst>
                <a:ext uri="{FF2B5EF4-FFF2-40B4-BE49-F238E27FC236}">
                  <a16:creationId xmlns:a16="http://schemas.microsoft.com/office/drawing/2014/main" id="{6D0435C9-DE0C-43CA-9533-C5CAC2BF2FD8}"/>
                </a:ext>
              </a:extLst>
            </p:cNvPr>
            <p:cNvSpPr txBox="1"/>
            <p:nvPr/>
          </p:nvSpPr>
          <p:spPr>
            <a:xfrm>
              <a:off x="3489617" y="2097642"/>
              <a:ext cx="1234573" cy="461665"/>
            </a:xfrm>
            <a:prstGeom prst="rect">
              <a:avLst/>
            </a:prstGeom>
            <a:noFill/>
          </p:spPr>
          <p:txBody>
            <a:bodyPr wrap="square" rtlCol="0">
              <a:spAutoFit/>
            </a:bodyPr>
            <a:lstStyle/>
            <a:p>
              <a:r>
                <a:rPr lang="en-US" sz="1200" b="1" dirty="0"/>
                <a:t>Compiler Transformation</a:t>
              </a:r>
            </a:p>
          </p:txBody>
        </p:sp>
      </p:grpSp>
      <p:grpSp>
        <p:nvGrpSpPr>
          <p:cNvPr id="11" name="Group 10">
            <a:extLst>
              <a:ext uri="{FF2B5EF4-FFF2-40B4-BE49-F238E27FC236}">
                <a16:creationId xmlns:a16="http://schemas.microsoft.com/office/drawing/2014/main" id="{95B75C2E-2472-481D-B56F-82AEABBFB2B6}"/>
              </a:ext>
            </a:extLst>
          </p:cNvPr>
          <p:cNvGrpSpPr/>
          <p:nvPr/>
        </p:nvGrpSpPr>
        <p:grpSpPr>
          <a:xfrm>
            <a:off x="5974875" y="1784840"/>
            <a:ext cx="3132704" cy="1767877"/>
            <a:chOff x="5904966" y="1798187"/>
            <a:chExt cx="3132704" cy="1767877"/>
          </a:xfrm>
        </p:grpSpPr>
        <p:sp>
          <p:nvSpPr>
            <p:cNvPr id="115" name="Hexagon 114">
              <a:extLst>
                <a:ext uri="{FF2B5EF4-FFF2-40B4-BE49-F238E27FC236}">
                  <a16:creationId xmlns:a16="http://schemas.microsoft.com/office/drawing/2014/main" id="{79155DB0-140E-453E-AEF3-133DCF86B105}"/>
                </a:ext>
              </a:extLst>
            </p:cNvPr>
            <p:cNvSpPr/>
            <p:nvPr/>
          </p:nvSpPr>
          <p:spPr>
            <a:xfrm>
              <a:off x="7275970" y="1864132"/>
              <a:ext cx="573689" cy="301354"/>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9585"/>
              <a:r>
                <a:rPr lang="en-US" sz="2000" dirty="0">
                  <a:solidFill>
                    <a:schemeClr val="tx1"/>
                  </a:solidFill>
                  <a:latin typeface="Calibri" panose="020F0502020204030204"/>
                </a:rPr>
                <a:t>e</a:t>
              </a:r>
            </a:p>
          </p:txBody>
        </p:sp>
        <p:grpSp>
          <p:nvGrpSpPr>
            <p:cNvPr id="10" name="Group 9">
              <a:extLst>
                <a:ext uri="{FF2B5EF4-FFF2-40B4-BE49-F238E27FC236}">
                  <a16:creationId xmlns:a16="http://schemas.microsoft.com/office/drawing/2014/main" id="{83B76D7F-9198-4FD2-9A87-752A42376583}"/>
                </a:ext>
              </a:extLst>
            </p:cNvPr>
            <p:cNvGrpSpPr/>
            <p:nvPr/>
          </p:nvGrpSpPr>
          <p:grpSpPr>
            <a:xfrm>
              <a:off x="5904966" y="1798187"/>
              <a:ext cx="3132704" cy="1767877"/>
              <a:chOff x="5904966" y="1798187"/>
              <a:chExt cx="3132704" cy="1767877"/>
            </a:xfrm>
          </p:grpSpPr>
          <p:sp>
            <p:nvSpPr>
              <p:cNvPr id="228" name="TextBox 227">
                <a:extLst>
                  <a:ext uri="{FF2B5EF4-FFF2-40B4-BE49-F238E27FC236}">
                    <a16:creationId xmlns:a16="http://schemas.microsoft.com/office/drawing/2014/main" id="{517F84F8-AA90-4A56-A5CD-2D1689389827}"/>
                  </a:ext>
                </a:extLst>
              </p:cNvPr>
              <p:cNvSpPr txBox="1"/>
              <p:nvPr/>
            </p:nvSpPr>
            <p:spPr>
              <a:xfrm>
                <a:off x="5904966" y="1798187"/>
                <a:ext cx="1881652" cy="369332"/>
              </a:xfrm>
              <a:prstGeom prst="rect">
                <a:avLst/>
              </a:prstGeom>
              <a:noFill/>
            </p:spPr>
            <p:txBody>
              <a:bodyPr wrap="square" rtlCol="0">
                <a:spAutoFit/>
              </a:bodyPr>
              <a:lstStyle/>
              <a:p>
                <a:r>
                  <a:rPr lang="en-US" dirty="0">
                    <a:solidFill>
                      <a:srgbClr val="0033CC"/>
                    </a:solidFill>
                  </a:rPr>
                  <a:t>Semantics of </a:t>
                </a:r>
              </a:p>
            </p:txBody>
          </p:sp>
          <p:sp>
            <p:nvSpPr>
              <p:cNvPr id="75" name="Content Placeholder 1">
                <a:extLst>
                  <a:ext uri="{FF2B5EF4-FFF2-40B4-BE49-F238E27FC236}">
                    <a16:creationId xmlns:a16="http://schemas.microsoft.com/office/drawing/2014/main" id="{6708B40C-14DD-4103-8417-78FF315A98A8}"/>
                  </a:ext>
                </a:extLst>
              </p:cNvPr>
              <p:cNvSpPr txBox="1">
                <a:spLocks/>
              </p:cNvSpPr>
              <p:nvPr/>
            </p:nvSpPr>
            <p:spPr>
              <a:xfrm>
                <a:off x="5961702" y="2335568"/>
                <a:ext cx="3075968" cy="1230496"/>
              </a:xfrm>
              <a:prstGeom prst="rect">
                <a:avLst/>
              </a:prstGeom>
            </p:spPr>
            <p:txBody>
              <a:bodyPr wrap="square">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mn-lt"/>
                    <a:ea typeface="+mn-ea"/>
                    <a:cs typeface="+mn-cs"/>
                  </a:defRPr>
                </a:lvl5pPr>
                <a:lvl6pPr marL="18859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2000" b="1"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mn-lt"/>
                    <a:ea typeface="+mn-ea"/>
                    <a:cs typeface="+mn-cs"/>
                  </a:defRPr>
                </a:lvl9pPr>
              </a:lstStyle>
              <a:p>
                <a:pPr marL="0" indent="0" algn="just">
                  <a:buNone/>
                </a:pPr>
                <a:r>
                  <a:rPr lang="en-US" sz="2000" dirty="0"/>
                  <a:t>If ‘</a:t>
                </a:r>
                <a:r>
                  <a:rPr lang="en-US" sz="2000" dirty="0" err="1">
                    <a:latin typeface="Courier New" panose="02070309020205020404" pitchFamily="49" charset="0"/>
                    <a:cs typeface="Courier New" panose="02070309020205020404" pitchFamily="49" charset="0"/>
                  </a:rPr>
                  <a:t>cmp</a:t>
                </a:r>
                <a:r>
                  <a:rPr lang="en-US" sz="2000" dirty="0">
                    <a:latin typeface="Courier New" panose="02070309020205020404" pitchFamily="49" charset="0"/>
                    <a:cs typeface="Courier New" panose="02070309020205020404" pitchFamily="49" charset="0"/>
                  </a:rPr>
                  <a:t>’</a:t>
                </a:r>
                <a:r>
                  <a:rPr lang="en-US" sz="2000" dirty="0"/>
                  <a:t> is evaluated as:</a:t>
                </a:r>
              </a:p>
              <a:p>
                <a:pPr algn="just"/>
                <a:r>
                  <a:rPr lang="en-US" sz="2000" dirty="0"/>
                  <a:t>True: e gets input from c</a:t>
                </a:r>
              </a:p>
              <a:p>
                <a:pPr algn="just"/>
                <a:r>
                  <a:rPr lang="en-US" sz="2000" dirty="0"/>
                  <a:t>False: e gets input from d</a:t>
                </a:r>
              </a:p>
            </p:txBody>
          </p:sp>
        </p:grpSp>
      </p:grpSp>
    </p:spTree>
    <p:extLst>
      <p:ext uri="{BB962C8B-B14F-4D97-AF65-F5344CB8AC3E}">
        <p14:creationId xmlns:p14="http://schemas.microsoft.com/office/powerpoint/2010/main" val="7659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2980</TotalTime>
  <Words>1825</Words>
  <Application>Microsoft Office PowerPoint</Application>
  <PresentationFormat>On-screen Show (16:9)</PresentationFormat>
  <Paragraphs>526</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Courier New</vt:lpstr>
      <vt:lpstr>Candara</vt:lpstr>
      <vt:lpstr>Arial</vt:lpstr>
      <vt:lpstr>Office Theme</vt:lpstr>
      <vt:lpstr>LASER: A Hardware/Software Approach to Accelerate Complicated Loops on CGRAs </vt:lpstr>
      <vt:lpstr>Accelerators Today</vt:lpstr>
      <vt:lpstr>Coarse-Grained Reconfigurable Array (CGRA)</vt:lpstr>
      <vt:lpstr>Mapping Applications on CGRAs</vt:lpstr>
      <vt:lpstr>Mapping Loops on CGRAs</vt:lpstr>
      <vt:lpstr>The Challenge: Accelerating Complicated Loops</vt:lpstr>
      <vt:lpstr>Executing Loops with Control Flow on CGRA </vt:lpstr>
      <vt:lpstr>Partial Predication</vt:lpstr>
      <vt:lpstr>Key Idea: Selective Execution</vt:lpstr>
      <vt:lpstr>New semantics of cmp</vt:lpstr>
      <vt:lpstr>How does it work for more complex loops?</vt:lpstr>
      <vt:lpstr>Instruction Fetch Unit Architecture</vt:lpstr>
      <vt:lpstr>Experimental Setup</vt:lpstr>
      <vt:lpstr>LASER Improves Performance by 42%</vt:lpstr>
      <vt:lpstr>Partial Predication Incurs High Overhead</vt:lpstr>
      <vt:lpstr>Combining the Operations inside Conditional Paths</vt:lpstr>
      <vt:lpstr>Mapping of simplified DDG onto CGRA</vt:lpstr>
      <vt:lpstr>LASER Reduces Total Operations by 43%</vt:lpstr>
      <vt:lpstr>LASER is Scalable With Better Performance</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 Conference Template by Jano Gebelein</dc:title>
  <dc:creator>Jano Gebelein</dc:creator>
  <cp:lastModifiedBy>SHAIL DAVE (Student)</cp:lastModifiedBy>
  <cp:revision>454</cp:revision>
  <dcterms:created xsi:type="dcterms:W3CDTF">2016-09-12T10:42:56Z</dcterms:created>
  <dcterms:modified xsi:type="dcterms:W3CDTF">2018-03-16T21:10:57Z</dcterms:modified>
</cp:coreProperties>
</file>