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charts/chart2.xml" ContentType="application/vnd.openxmlformats-officedocument.drawingml.chart+xml"/>
  <Override PartName="/ppt/notesSlides/notesSlide17.xml" ContentType="application/vnd.openxmlformats-officedocument.presentationml.notesSlide+xml"/>
  <Override PartName="/ppt/charts/chart3.xml" ContentType="application/vnd.openxmlformats-officedocument.drawingml.chart+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4"/>
  </p:notesMasterIdLst>
  <p:sldIdLst>
    <p:sldId id="256" r:id="rId2"/>
    <p:sldId id="340" r:id="rId3"/>
    <p:sldId id="337" r:id="rId4"/>
    <p:sldId id="361" r:id="rId5"/>
    <p:sldId id="374" r:id="rId6"/>
    <p:sldId id="373" r:id="rId7"/>
    <p:sldId id="341" r:id="rId8"/>
    <p:sldId id="332" r:id="rId9"/>
    <p:sldId id="362" r:id="rId10"/>
    <p:sldId id="363" r:id="rId11"/>
    <p:sldId id="364" r:id="rId12"/>
    <p:sldId id="369" r:id="rId13"/>
    <p:sldId id="372" r:id="rId14"/>
    <p:sldId id="365" r:id="rId15"/>
    <p:sldId id="371" r:id="rId16"/>
    <p:sldId id="366" r:id="rId17"/>
    <p:sldId id="367" r:id="rId18"/>
    <p:sldId id="380" r:id="rId19"/>
    <p:sldId id="376" r:id="rId20"/>
    <p:sldId id="379" r:id="rId21"/>
    <p:sldId id="377" r:id="rId22"/>
    <p:sldId id="378" r:id="rId2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FF99"/>
    <a:srgbClr val="009900"/>
    <a:srgbClr val="99CCFF"/>
    <a:srgbClr val="DDDDDD"/>
    <a:srgbClr val="CCFFFF"/>
    <a:srgbClr val="99FF99"/>
    <a:srgbClr val="B2B2B2"/>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3" autoAdjust="0"/>
    <p:restoredTop sz="77758" autoAdjust="0"/>
  </p:normalViewPr>
  <p:slideViewPr>
    <p:cSldViewPr>
      <p:cViewPr>
        <p:scale>
          <a:sx n="50" d="100"/>
          <a:sy n="50" d="100"/>
        </p:scale>
        <p:origin x="1908" y="186"/>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4380"/>
    </p:cViewPr>
  </p:sorterViewPr>
  <p:notesViewPr>
    <p:cSldViewPr>
      <p:cViewPr>
        <p:scale>
          <a:sx n="100" d="100"/>
          <a:sy n="100" d="100"/>
        </p:scale>
        <p:origin x="-774" y="212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aij2003\Dropbox\Shared\Jian%20Cai\2016ASAP_esm\experiments\spm-mi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aij2003\Dropbox\Shared\Jian%20Cai\2016ASAP_esm\experiments\spm-vs-cache_mi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caij2003\Dropbox\Shared\Jian%20Cai\2016ASAP_esm\experiments\spm-siz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26996520638901"/>
          <c:y val="5.5196329920516297E-2"/>
          <c:w val="0.83799901980418701"/>
          <c:h val="0.49190574974162199"/>
        </c:manualLayout>
      </c:layout>
      <c:barChart>
        <c:barDir val="col"/>
        <c:grouping val="clustered"/>
        <c:varyColors val="0"/>
        <c:ser>
          <c:idx val="0"/>
          <c:order val="0"/>
          <c:spPr>
            <a:solidFill>
              <a:schemeClr val="bg1">
                <a:lumMod val="50000"/>
              </a:schemeClr>
            </a:solidFill>
          </c:spPr>
          <c:invertIfNegative val="0"/>
          <c:cat>
            <c:strRef>
              <c:f>'exec time'!$A$3:$A$15</c:f>
              <c:strCache>
                <c:ptCount val="13"/>
                <c:pt idx="0">
                  <c:v>adpcm.decode</c:v>
                </c:pt>
                <c:pt idx="1">
                  <c:v>adpcm.encode</c:v>
                </c:pt>
                <c:pt idx="2">
                  <c:v>CRC32</c:v>
                </c:pt>
                <c:pt idx="3">
                  <c:v>dijkstra</c:v>
                </c:pt>
                <c:pt idx="4">
                  <c:v>patricia</c:v>
                </c:pt>
                <c:pt idx="5">
                  <c:v>rijndael.decode</c:v>
                </c:pt>
                <c:pt idx="6">
                  <c:v>rijndael.encode</c:v>
                </c:pt>
                <c:pt idx="7">
                  <c:v>sha</c:v>
                </c:pt>
                <c:pt idx="8">
                  <c:v>stringsearch</c:v>
                </c:pt>
                <c:pt idx="9">
                  <c:v>susan.corners</c:v>
                </c:pt>
                <c:pt idx="10">
                  <c:v>susan.edges</c:v>
                </c:pt>
                <c:pt idx="11">
                  <c:v>susan.smoothing</c:v>
                </c:pt>
                <c:pt idx="12">
                  <c:v>average</c:v>
                </c:pt>
              </c:strCache>
            </c:strRef>
          </c:cat>
          <c:val>
            <c:numRef>
              <c:f>'exec time'!$D$3:$D$15</c:f>
              <c:numCache>
                <c:formatCode>0.00%</c:formatCode>
                <c:ptCount val="13"/>
                <c:pt idx="0">
                  <c:v>0.98438280364895703</c:v>
                </c:pt>
                <c:pt idx="1">
                  <c:v>0.93941063689440996</c:v>
                </c:pt>
                <c:pt idx="2">
                  <c:v>0.11952457922767599</c:v>
                </c:pt>
                <c:pt idx="3">
                  <c:v>0.76668228926316895</c:v>
                </c:pt>
                <c:pt idx="4">
                  <c:v>0.76282461399634305</c:v>
                </c:pt>
                <c:pt idx="5">
                  <c:v>0.26440707452385698</c:v>
                </c:pt>
                <c:pt idx="6">
                  <c:v>0.24092740264557999</c:v>
                </c:pt>
                <c:pt idx="7">
                  <c:v>0.62386939089535698</c:v>
                </c:pt>
                <c:pt idx="8">
                  <c:v>0.53972342320557398</c:v>
                </c:pt>
                <c:pt idx="9">
                  <c:v>0.19437989227465799</c:v>
                </c:pt>
                <c:pt idx="10">
                  <c:v>3.8418676326417801E-2</c:v>
                </c:pt>
                <c:pt idx="11">
                  <c:v>0.32092015015694297</c:v>
                </c:pt>
                <c:pt idx="12">
                  <c:v>0.48295591108824498</c:v>
                </c:pt>
              </c:numCache>
            </c:numRef>
          </c:val>
          <c:extLst>
            <c:ext xmlns:c16="http://schemas.microsoft.com/office/drawing/2014/chart" uri="{C3380CC4-5D6E-409C-BE32-E72D297353CC}">
              <c16:uniqueId val="{00000000-BC59-4F60-9482-1FD91DEDB1D7}"/>
            </c:ext>
          </c:extLst>
        </c:ser>
        <c:dLbls>
          <c:showLegendKey val="0"/>
          <c:showVal val="0"/>
          <c:showCatName val="0"/>
          <c:showSerName val="0"/>
          <c:showPercent val="0"/>
          <c:showBubbleSize val="0"/>
        </c:dLbls>
        <c:gapWidth val="150"/>
        <c:axId val="178757120"/>
        <c:axId val="161389312"/>
      </c:barChart>
      <c:catAx>
        <c:axId val="178757120"/>
        <c:scaling>
          <c:orientation val="minMax"/>
        </c:scaling>
        <c:delete val="0"/>
        <c:axPos val="b"/>
        <c:numFmt formatCode="General" sourceLinked="0"/>
        <c:majorTickMark val="out"/>
        <c:minorTickMark val="none"/>
        <c:tickLblPos val="nextTo"/>
        <c:txPr>
          <a:bodyPr/>
          <a:lstStyle/>
          <a:p>
            <a:pPr>
              <a:defRPr sz="1600"/>
            </a:pPr>
            <a:endParaRPr lang="ko-KR"/>
          </a:p>
        </c:txPr>
        <c:crossAx val="161389312"/>
        <c:crosses val="autoZero"/>
        <c:auto val="1"/>
        <c:lblAlgn val="ctr"/>
        <c:lblOffset val="100"/>
        <c:noMultiLvlLbl val="0"/>
      </c:catAx>
      <c:valAx>
        <c:axId val="161389312"/>
        <c:scaling>
          <c:orientation val="minMax"/>
          <c:max val="1"/>
        </c:scaling>
        <c:delete val="0"/>
        <c:axPos val="l"/>
        <c:title>
          <c:tx>
            <c:rich>
              <a:bodyPr rot="-5400000" vert="horz"/>
              <a:lstStyle/>
              <a:p>
                <a:pPr>
                  <a:defRPr/>
                </a:pPr>
                <a:r>
                  <a:rPr lang="en-US" sz="1400">
                    <a:effectLst/>
                  </a:rPr>
                  <a:t>Normalized Execution Time</a:t>
                </a:r>
              </a:p>
            </c:rich>
          </c:tx>
          <c:overlay val="0"/>
        </c:title>
        <c:numFmt formatCode="#,##0.00" sourceLinked="0"/>
        <c:majorTickMark val="out"/>
        <c:minorTickMark val="none"/>
        <c:tickLblPos val="nextTo"/>
        <c:txPr>
          <a:bodyPr/>
          <a:lstStyle/>
          <a:p>
            <a:pPr>
              <a:defRPr sz="1200"/>
            </a:pPr>
            <a:endParaRPr lang="ko-KR"/>
          </a:p>
        </c:txPr>
        <c:crossAx val="178757120"/>
        <c:crosses val="autoZero"/>
        <c:crossBetween val="between"/>
      </c:valAx>
      <c:spPr>
        <a:noFill/>
        <a:ln w="25400">
          <a:noFill/>
        </a:ln>
      </c:spPr>
    </c:plotArea>
    <c:plotVisOnly val="1"/>
    <c:dispBlanksAs val="gap"/>
    <c:showDLblsOverMax val="0"/>
  </c:chart>
  <c:spPr>
    <a:no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005932159471"/>
          <c:y val="5.2326213327457398E-2"/>
          <c:w val="0.88905004431811496"/>
          <c:h val="0.53771547993498103"/>
        </c:manualLayout>
      </c:layout>
      <c:barChart>
        <c:barDir val="col"/>
        <c:grouping val="clustered"/>
        <c:varyColors val="0"/>
        <c:ser>
          <c:idx val="2"/>
          <c:order val="0"/>
          <c:spPr>
            <a:solidFill>
              <a:schemeClr val="bg1">
                <a:lumMod val="50000"/>
              </a:schemeClr>
            </a:solidFill>
          </c:spPr>
          <c:invertIfNegative val="0"/>
          <c:cat>
            <c:strRef>
              <c:f>cache!$A$3:$A$15</c:f>
              <c:strCache>
                <c:ptCount val="13"/>
                <c:pt idx="0">
                  <c:v>adpcm.decode</c:v>
                </c:pt>
                <c:pt idx="1">
                  <c:v>adpcm.encode</c:v>
                </c:pt>
                <c:pt idx="2">
                  <c:v>CRC32</c:v>
                </c:pt>
                <c:pt idx="3">
                  <c:v>dijkstra</c:v>
                </c:pt>
                <c:pt idx="4">
                  <c:v>patricia</c:v>
                </c:pt>
                <c:pt idx="5">
                  <c:v>rijndael.decode</c:v>
                </c:pt>
                <c:pt idx="6">
                  <c:v>rijndael.encode</c:v>
                </c:pt>
                <c:pt idx="7">
                  <c:v>sha</c:v>
                </c:pt>
                <c:pt idx="8">
                  <c:v>stringsearch</c:v>
                </c:pt>
                <c:pt idx="9">
                  <c:v>susan.corners</c:v>
                </c:pt>
                <c:pt idx="10">
                  <c:v>susan.edges</c:v>
                </c:pt>
                <c:pt idx="11">
                  <c:v>susan.smoothing</c:v>
                </c:pt>
                <c:pt idx="12">
                  <c:v>average</c:v>
                </c:pt>
              </c:strCache>
            </c:strRef>
          </c:cat>
          <c:val>
            <c:numRef>
              <c:f>cache!$J$3:$J$15</c:f>
              <c:numCache>
                <c:formatCode>General</c:formatCode>
                <c:ptCount val="13"/>
                <c:pt idx="0">
                  <c:v>0.99990799647584006</c:v>
                </c:pt>
                <c:pt idx="1">
                  <c:v>0.999853211105171</c:v>
                </c:pt>
                <c:pt idx="2">
                  <c:v>0.99198617468778505</c:v>
                </c:pt>
                <c:pt idx="3">
                  <c:v>0.98038385922127003</c:v>
                </c:pt>
                <c:pt idx="4">
                  <c:v>0.75452901206372103</c:v>
                </c:pt>
                <c:pt idx="5">
                  <c:v>0.50155854414345802</c:v>
                </c:pt>
                <c:pt idx="6">
                  <c:v>0.48460387390749898</c:v>
                </c:pt>
                <c:pt idx="7">
                  <c:v>0.979406160127411</c:v>
                </c:pt>
                <c:pt idx="8">
                  <c:v>0.63759844405789501</c:v>
                </c:pt>
                <c:pt idx="9">
                  <c:v>1.1441859175015761</c:v>
                </c:pt>
                <c:pt idx="10">
                  <c:v>1.065383257642585</c:v>
                </c:pt>
                <c:pt idx="11">
                  <c:v>1.0085061869888441</c:v>
                </c:pt>
                <c:pt idx="12">
                  <c:v>0.87899188649358795</c:v>
                </c:pt>
              </c:numCache>
            </c:numRef>
          </c:val>
          <c:extLst>
            <c:ext xmlns:c16="http://schemas.microsoft.com/office/drawing/2014/chart" uri="{C3380CC4-5D6E-409C-BE32-E72D297353CC}">
              <c16:uniqueId val="{00000000-4EC8-451A-A4BC-EC8075B597C3}"/>
            </c:ext>
          </c:extLst>
        </c:ser>
        <c:dLbls>
          <c:showLegendKey val="0"/>
          <c:showVal val="0"/>
          <c:showCatName val="0"/>
          <c:showSerName val="0"/>
          <c:showPercent val="0"/>
          <c:showBubbleSize val="0"/>
        </c:dLbls>
        <c:gapWidth val="150"/>
        <c:axId val="180048896"/>
        <c:axId val="179898048"/>
      </c:barChart>
      <c:catAx>
        <c:axId val="180048896"/>
        <c:scaling>
          <c:orientation val="minMax"/>
        </c:scaling>
        <c:delete val="0"/>
        <c:axPos val="b"/>
        <c:numFmt formatCode="General" sourceLinked="0"/>
        <c:majorTickMark val="out"/>
        <c:minorTickMark val="none"/>
        <c:tickLblPos val="nextTo"/>
        <c:txPr>
          <a:bodyPr/>
          <a:lstStyle/>
          <a:p>
            <a:pPr>
              <a:defRPr sz="1600"/>
            </a:pPr>
            <a:endParaRPr lang="ko-KR"/>
          </a:p>
        </c:txPr>
        <c:crossAx val="179898048"/>
        <c:crosses val="autoZero"/>
        <c:auto val="1"/>
        <c:lblAlgn val="ctr"/>
        <c:lblOffset val="100"/>
        <c:noMultiLvlLbl val="0"/>
      </c:catAx>
      <c:valAx>
        <c:axId val="179898048"/>
        <c:scaling>
          <c:orientation val="minMax"/>
          <c:max val="1.2"/>
        </c:scaling>
        <c:delete val="0"/>
        <c:axPos val="l"/>
        <c:title>
          <c:tx>
            <c:rich>
              <a:bodyPr rot="-5400000" vert="horz"/>
              <a:lstStyle/>
              <a:p>
                <a:pPr>
                  <a:defRPr/>
                </a:pPr>
                <a:r>
                  <a:rPr lang="en-US" sz="1600">
                    <a:effectLst/>
                  </a:rPr>
                  <a:t>Normalized Execution Time</a:t>
                </a:r>
              </a:p>
            </c:rich>
          </c:tx>
          <c:overlay val="0"/>
        </c:title>
        <c:numFmt formatCode="#,##0.00" sourceLinked="0"/>
        <c:majorTickMark val="out"/>
        <c:minorTickMark val="none"/>
        <c:tickLblPos val="nextTo"/>
        <c:txPr>
          <a:bodyPr/>
          <a:lstStyle/>
          <a:p>
            <a:pPr>
              <a:defRPr b="1"/>
            </a:pPr>
            <a:endParaRPr lang="ko-KR"/>
          </a:p>
        </c:txPr>
        <c:crossAx val="180048896"/>
        <c:crosses val="autoZero"/>
        <c:crossBetween val="between"/>
      </c:valAx>
      <c:spPr>
        <a:noFill/>
        <a:ln>
          <a:noFill/>
        </a:ln>
      </c:spPr>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414528829058"/>
          <c:y val="0.10604535088851599"/>
          <c:w val="0.844361019388706"/>
          <c:h val="0.485136038323078"/>
        </c:manualLayout>
      </c:layout>
      <c:barChart>
        <c:barDir val="col"/>
        <c:grouping val="clustered"/>
        <c:varyColors val="0"/>
        <c:ser>
          <c:idx val="0"/>
          <c:order val="0"/>
          <c:tx>
            <c:v>min</c:v>
          </c:tx>
          <c:spPr>
            <a:solidFill>
              <a:schemeClr val="bg1"/>
            </a:solidFill>
            <a:ln>
              <a:solidFill>
                <a:schemeClr val="tx1">
                  <a:lumMod val="95000"/>
                  <a:lumOff val="5000"/>
                </a:schemeClr>
              </a:solidFill>
            </a:ln>
          </c:spPr>
          <c:invertIfNegative val="0"/>
          <c:cat>
            <c:strRef>
              <c:f>'Sheet1 (2)'!$A$3:$A$14</c:f>
              <c:strCache>
                <c:ptCount val="12"/>
                <c:pt idx="0">
                  <c:v>adpcm.decode</c:v>
                </c:pt>
                <c:pt idx="1">
                  <c:v>adpcm.encode</c:v>
                </c:pt>
                <c:pt idx="2">
                  <c:v>CRC32</c:v>
                </c:pt>
                <c:pt idx="3">
                  <c:v>dijkstra</c:v>
                </c:pt>
                <c:pt idx="4">
                  <c:v>patricia</c:v>
                </c:pt>
                <c:pt idx="5">
                  <c:v>rijndael.decode</c:v>
                </c:pt>
                <c:pt idx="6">
                  <c:v>rijndael.encode</c:v>
                </c:pt>
                <c:pt idx="7">
                  <c:v>sha</c:v>
                </c:pt>
                <c:pt idx="8">
                  <c:v>stringsearch</c:v>
                </c:pt>
                <c:pt idx="9">
                  <c:v>susan.corners</c:v>
                </c:pt>
                <c:pt idx="10">
                  <c:v>susan.edges</c:v>
                </c:pt>
                <c:pt idx="11">
                  <c:v>susan.smoothing</c:v>
                </c:pt>
              </c:strCache>
            </c:strRef>
          </c:cat>
          <c:val>
            <c:numRef>
              <c:f>'Sheet1 (2)'!$E$3:$E$14</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6="http://schemas.microsoft.com/office/drawing/2014/chart" uri="{C3380CC4-5D6E-409C-BE32-E72D297353CC}">
              <c16:uniqueId val="{00000000-5B22-4337-80AA-29C4324E19CC}"/>
            </c:ext>
          </c:extLst>
        </c:ser>
        <c:ser>
          <c:idx val="1"/>
          <c:order val="1"/>
          <c:tx>
            <c:v>average</c:v>
          </c:tx>
          <c:spPr>
            <a:solidFill>
              <a:schemeClr val="bg1">
                <a:lumMod val="50000"/>
              </a:schemeClr>
            </a:solidFill>
            <a:ln>
              <a:solidFill>
                <a:schemeClr val="tx1"/>
              </a:solidFill>
            </a:ln>
          </c:spPr>
          <c:invertIfNegative val="0"/>
          <c:cat>
            <c:strRef>
              <c:f>'Sheet1 (2)'!$A$3:$A$14</c:f>
              <c:strCache>
                <c:ptCount val="12"/>
                <c:pt idx="0">
                  <c:v>adpcm.decode</c:v>
                </c:pt>
                <c:pt idx="1">
                  <c:v>adpcm.encode</c:v>
                </c:pt>
                <c:pt idx="2">
                  <c:v>CRC32</c:v>
                </c:pt>
                <c:pt idx="3">
                  <c:v>dijkstra</c:v>
                </c:pt>
                <c:pt idx="4">
                  <c:v>patricia</c:v>
                </c:pt>
                <c:pt idx="5">
                  <c:v>rijndael.decode</c:v>
                </c:pt>
                <c:pt idx="6">
                  <c:v>rijndael.encode</c:v>
                </c:pt>
                <c:pt idx="7">
                  <c:v>sha</c:v>
                </c:pt>
                <c:pt idx="8">
                  <c:v>stringsearch</c:v>
                </c:pt>
                <c:pt idx="9">
                  <c:v>susan.corners</c:v>
                </c:pt>
                <c:pt idx="10">
                  <c:v>susan.edges</c:v>
                </c:pt>
                <c:pt idx="11">
                  <c:v>susan.smoothing</c:v>
                </c:pt>
              </c:strCache>
            </c:strRef>
          </c:cat>
          <c:val>
            <c:numRef>
              <c:f>'Sheet1 (2)'!$F$3:$F$14</c:f>
              <c:numCache>
                <c:formatCode>General</c:formatCode>
                <c:ptCount val="12"/>
                <c:pt idx="0">
                  <c:v>0.99999160379149299</c:v>
                </c:pt>
                <c:pt idx="1">
                  <c:v>0.99999381392211495</c:v>
                </c:pt>
                <c:pt idx="2">
                  <c:v>0.99999585280063996</c:v>
                </c:pt>
                <c:pt idx="3">
                  <c:v>0.99866910304293599</c:v>
                </c:pt>
                <c:pt idx="4">
                  <c:v>0.96372815286535496</c:v>
                </c:pt>
                <c:pt idx="5">
                  <c:v>0.536675096720999</c:v>
                </c:pt>
                <c:pt idx="6">
                  <c:v>0.47110036454218401</c:v>
                </c:pt>
                <c:pt idx="7">
                  <c:v>0.82270663967643798</c:v>
                </c:pt>
                <c:pt idx="8">
                  <c:v>0.85121558457679802</c:v>
                </c:pt>
                <c:pt idx="9">
                  <c:v>0.76776689052990699</c:v>
                </c:pt>
                <c:pt idx="10">
                  <c:v>0.82107874593328301</c:v>
                </c:pt>
                <c:pt idx="11">
                  <c:v>0.98928345932721695</c:v>
                </c:pt>
              </c:numCache>
            </c:numRef>
          </c:val>
          <c:extLst>
            <c:ext xmlns:c16="http://schemas.microsoft.com/office/drawing/2014/chart" uri="{C3380CC4-5D6E-409C-BE32-E72D297353CC}">
              <c16:uniqueId val="{00000001-5B22-4337-80AA-29C4324E19CC}"/>
            </c:ext>
          </c:extLst>
        </c:ser>
        <c:ser>
          <c:idx val="2"/>
          <c:order val="2"/>
          <c:tx>
            <c:v>max</c:v>
          </c:tx>
          <c:spPr>
            <a:solidFill>
              <a:schemeClr val="bg1">
                <a:lumMod val="85000"/>
              </a:schemeClr>
            </a:solidFill>
            <a:ln>
              <a:solidFill>
                <a:schemeClr val="tx1"/>
              </a:solidFill>
            </a:ln>
          </c:spPr>
          <c:invertIfNegative val="0"/>
          <c:cat>
            <c:strRef>
              <c:f>'Sheet1 (2)'!$A$3:$A$14</c:f>
              <c:strCache>
                <c:ptCount val="12"/>
                <c:pt idx="0">
                  <c:v>adpcm.decode</c:v>
                </c:pt>
                <c:pt idx="1">
                  <c:v>adpcm.encode</c:v>
                </c:pt>
                <c:pt idx="2">
                  <c:v>CRC32</c:v>
                </c:pt>
                <c:pt idx="3">
                  <c:v>dijkstra</c:v>
                </c:pt>
                <c:pt idx="4">
                  <c:v>patricia</c:v>
                </c:pt>
                <c:pt idx="5">
                  <c:v>rijndael.decode</c:v>
                </c:pt>
                <c:pt idx="6">
                  <c:v>rijndael.encode</c:v>
                </c:pt>
                <c:pt idx="7">
                  <c:v>sha</c:v>
                </c:pt>
                <c:pt idx="8">
                  <c:v>stringsearch</c:v>
                </c:pt>
                <c:pt idx="9">
                  <c:v>susan.corners</c:v>
                </c:pt>
                <c:pt idx="10">
                  <c:v>susan.edges</c:v>
                </c:pt>
                <c:pt idx="11">
                  <c:v>susan.smoothing</c:v>
                </c:pt>
              </c:strCache>
            </c:strRef>
          </c:cat>
          <c:val>
            <c:numRef>
              <c:f>'Sheet1 (2)'!$G$3:$G$14</c:f>
              <c:numCache>
                <c:formatCode>General</c:formatCode>
                <c:ptCount val="12"/>
                <c:pt idx="0">
                  <c:v>0.99999160379149299</c:v>
                </c:pt>
                <c:pt idx="1">
                  <c:v>0.99999381392211495</c:v>
                </c:pt>
                <c:pt idx="2">
                  <c:v>0.99999585280063996</c:v>
                </c:pt>
                <c:pt idx="3">
                  <c:v>0.99866910304293599</c:v>
                </c:pt>
                <c:pt idx="4">
                  <c:v>0.96372815286535496</c:v>
                </c:pt>
                <c:pt idx="5">
                  <c:v>0.536675096720999</c:v>
                </c:pt>
                <c:pt idx="6">
                  <c:v>0.47110036454218401</c:v>
                </c:pt>
                <c:pt idx="7">
                  <c:v>0.82270663967643798</c:v>
                </c:pt>
                <c:pt idx="8">
                  <c:v>0.85121558457679802</c:v>
                </c:pt>
                <c:pt idx="9">
                  <c:v>0.753501220777264</c:v>
                </c:pt>
                <c:pt idx="10">
                  <c:v>0.81217153191116098</c:v>
                </c:pt>
                <c:pt idx="11">
                  <c:v>0.98828475457580101</c:v>
                </c:pt>
              </c:numCache>
            </c:numRef>
          </c:val>
          <c:extLst>
            <c:ext xmlns:c16="http://schemas.microsoft.com/office/drawing/2014/chart" uri="{C3380CC4-5D6E-409C-BE32-E72D297353CC}">
              <c16:uniqueId val="{00000002-5B22-4337-80AA-29C4324E19CC}"/>
            </c:ext>
          </c:extLst>
        </c:ser>
        <c:dLbls>
          <c:showLegendKey val="0"/>
          <c:showVal val="0"/>
          <c:showCatName val="0"/>
          <c:showSerName val="0"/>
          <c:showPercent val="0"/>
          <c:showBubbleSize val="0"/>
        </c:dLbls>
        <c:gapWidth val="150"/>
        <c:axId val="180265984"/>
        <c:axId val="179900352"/>
      </c:barChart>
      <c:catAx>
        <c:axId val="180265984"/>
        <c:scaling>
          <c:orientation val="minMax"/>
        </c:scaling>
        <c:delete val="0"/>
        <c:axPos val="b"/>
        <c:numFmt formatCode="General" sourceLinked="0"/>
        <c:majorTickMark val="out"/>
        <c:minorTickMark val="none"/>
        <c:tickLblPos val="nextTo"/>
        <c:txPr>
          <a:bodyPr/>
          <a:lstStyle/>
          <a:p>
            <a:pPr>
              <a:defRPr sz="1600"/>
            </a:pPr>
            <a:endParaRPr lang="ko-KR"/>
          </a:p>
        </c:txPr>
        <c:crossAx val="179900352"/>
        <c:crosses val="autoZero"/>
        <c:auto val="1"/>
        <c:lblAlgn val="ctr"/>
        <c:lblOffset val="100"/>
        <c:noMultiLvlLbl val="0"/>
      </c:catAx>
      <c:valAx>
        <c:axId val="179900352"/>
        <c:scaling>
          <c:orientation val="minMax"/>
          <c:max val="1"/>
        </c:scaling>
        <c:delete val="0"/>
        <c:axPos val="l"/>
        <c:title>
          <c:tx>
            <c:rich>
              <a:bodyPr rot="-5400000" vert="horz"/>
              <a:lstStyle/>
              <a:p>
                <a:pPr>
                  <a:defRPr/>
                </a:pPr>
                <a:r>
                  <a:rPr lang="en-US" sz="1200">
                    <a:effectLst/>
                  </a:rPr>
                  <a:t>Normalized</a:t>
                </a:r>
                <a:r>
                  <a:rPr lang="en-US" sz="1200" baseline="0">
                    <a:effectLst/>
                  </a:rPr>
                  <a:t> Execution Time </a:t>
                </a:r>
                <a:endParaRPr lang="en-US" sz="1200">
                  <a:effectLst/>
                </a:endParaRPr>
              </a:p>
            </c:rich>
          </c:tx>
          <c:overlay val="0"/>
        </c:title>
        <c:numFmt formatCode="#,##0.00" sourceLinked="0"/>
        <c:majorTickMark val="out"/>
        <c:minorTickMark val="none"/>
        <c:tickLblPos val="nextTo"/>
        <c:txPr>
          <a:bodyPr/>
          <a:lstStyle/>
          <a:p>
            <a:pPr>
              <a:defRPr sz="1000"/>
            </a:pPr>
            <a:endParaRPr lang="ko-KR"/>
          </a:p>
        </c:txPr>
        <c:crossAx val="180265984"/>
        <c:crosses val="autoZero"/>
        <c:crossBetween val="between"/>
      </c:valAx>
      <c:spPr>
        <a:noFill/>
        <a:ln w="25400">
          <a:noFill/>
        </a:ln>
      </c:spPr>
    </c:plotArea>
    <c:legend>
      <c:legendPos val="r"/>
      <c:layout>
        <c:manualLayout>
          <c:xMode val="edge"/>
          <c:yMode val="edge"/>
          <c:x val="0.29338616543899798"/>
          <c:y val="3.3704803293030999E-3"/>
          <c:w val="0.46727690288713902"/>
          <c:h val="9.0404887913601004E-2"/>
        </c:manualLayout>
      </c:layout>
      <c:overlay val="0"/>
      <c:txPr>
        <a:bodyPr/>
        <a:lstStyle/>
        <a:p>
          <a:pPr>
            <a:defRPr sz="1600"/>
          </a:pPr>
          <a:endParaRPr lang="ko-KR"/>
        </a:p>
      </c:txPr>
    </c:legend>
    <c:plotVisOnly val="1"/>
    <c:dispBlanksAs val="gap"/>
    <c:showDLblsOverMax val="0"/>
  </c:chart>
  <c:spPr>
    <a:noFill/>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34" charset="0"/>
              </a:defRPr>
            </a:lvl1pPr>
          </a:lstStyle>
          <a:p>
            <a:endParaRPr lang="zh-CN" altLang="zh-CN"/>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34" charset="0"/>
              </a:defRPr>
            </a:lvl1pPr>
          </a:lstStyle>
          <a:p>
            <a:fld id="{3C6A6BBD-4F43-4269-95A9-0C86E0D9F71C}" type="datetimeFigureOut">
              <a:rPr lang="en-US" altLang="zh-CN"/>
              <a:pPr/>
              <a:t>7/6/2016</a:t>
            </a:fld>
            <a:endParaRPr lang="en-US" altLang="zh-CN"/>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34" charset="0"/>
              </a:defRPr>
            </a:lvl1pPr>
          </a:lstStyle>
          <a:p>
            <a:endParaRPr lang="zh-CN" altLang="zh-CN"/>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34" charset="0"/>
              </a:defRPr>
            </a:lvl1pPr>
          </a:lstStyle>
          <a:p>
            <a:fld id="{E3ED1245-793C-43FC-9749-6848AF121956}" type="slidenum">
              <a:rPr lang="en-US" altLang="zh-CN"/>
              <a:pPr/>
              <a:t>‹#›</a:t>
            </a:fld>
            <a:endParaRPr lang="en-US" altLang="zh-CN"/>
          </a:p>
        </p:txBody>
      </p:sp>
    </p:spTree>
    <p:extLst>
      <p:ext uri="{BB962C8B-B14F-4D97-AF65-F5344CB8AC3E}">
        <p14:creationId xmlns:p14="http://schemas.microsoft.com/office/powerpoint/2010/main" val="571487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0" y="0"/>
            <a:ext cx="7010400" cy="5257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xfrm>
            <a:off x="0" y="5257800"/>
            <a:ext cx="70104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Good morning, ladies and gentlemen.</a:t>
            </a:r>
            <a:r>
              <a:rPr lang="en-US" altLang="zh-CN" baseline="0" dirty="0"/>
              <a:t> I’m Yohan Ko from </a:t>
            </a:r>
            <a:r>
              <a:rPr lang="en-US" altLang="zh-CN" baseline="0" dirty="0" err="1"/>
              <a:t>Yonsei</a:t>
            </a:r>
            <a:r>
              <a:rPr lang="en-US" altLang="zh-CN" baseline="0" dirty="0"/>
              <a:t> University in South Korea, not from Arizona State University in the U.S. This is my friend’s research work, but he cannot present today because several issues. Even though I’m not in the author list, I’ll try to do my best to present his work. Today, I’d like to present “</a:t>
            </a:r>
            <a:r>
              <a:rPr lang="en-US" altLang="zh-CN" dirty="0">
                <a:effectLst>
                  <a:outerShdw blurRad="38100" dist="38100" dir="2700000" algn="tl">
                    <a:srgbClr val="C0C0C0"/>
                  </a:outerShdw>
                </a:effectLst>
              </a:rPr>
              <a:t>Efficient Pointer Management of Stack Data for Software Managed Multicores”.</a:t>
            </a:r>
            <a:endParaRPr lang="zh-CN" altLang="zh-CN" dirty="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E561BC-4D90-4631-8000-C97A8E1BE4A8}" type="slidenum">
              <a:rPr lang="en-US" altLang="zh-CN">
                <a:latin typeface="Calibri" pitchFamily="34" charset="0"/>
              </a:rPr>
              <a:pPr eaLnBrk="1" hangingPunct="1"/>
              <a:t>1</a:t>
            </a:fld>
            <a:endParaRPr lang="en-US" altLang="zh-CN">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Almost done. In the third step, we insert</a:t>
            </a:r>
            <a:r>
              <a:rPr lang="en-US" b="0" i="0" baseline="0" dirty="0"/>
              <a:t> pointer management functions. </a:t>
            </a:r>
            <a:r>
              <a:rPr lang="en-US" b="0" i="0" dirty="0"/>
              <a:t>In the given code example, since local</a:t>
            </a:r>
            <a:r>
              <a:rPr lang="en-US" b="0" i="0" baseline="0" dirty="0"/>
              <a:t> to global function</a:t>
            </a:r>
            <a:r>
              <a:rPr lang="en-US" b="0" i="0" dirty="0"/>
              <a:t> is called on</a:t>
            </a:r>
            <a:r>
              <a:rPr lang="en-US" b="0" i="0" baseline="0" dirty="0"/>
              <a:t> &amp;a in F1 before it calls F0, global to local function  must be called in case at runtime the control flow comes down this path. If the control flow takes the path from F2 at runtime, the program semantic will not be changed. While this may cause unnecessary calls to </a:t>
            </a:r>
            <a:r>
              <a:rPr lang="en-US" altLang="ko-KR" b="0" i="0" baseline="0" dirty="0"/>
              <a:t>global to local function</a:t>
            </a:r>
            <a:r>
              <a:rPr lang="en-US" b="0" i="0" baseline="0" dirty="0"/>
              <a:t> and pointer write functions, extra pointer management functions will not affect the correctness of the application. On the other hand, if we do not have to conservatively insert these pointer management functions in the called function, the correctness of execution will not be guaranteed, since there is a chance that the control flow may come from the caller function with local to global function calls translating the addresses of pointer-type arguments at run-time.</a:t>
            </a:r>
            <a:endParaRPr lang="en-US" b="0" i="0"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10</a:t>
            </a:fld>
            <a:endParaRPr lang="en-US" altLang="zh-CN"/>
          </a:p>
        </p:txBody>
      </p:sp>
    </p:spTree>
    <p:extLst>
      <p:ext uri="{BB962C8B-B14F-4D97-AF65-F5344CB8AC3E}">
        <p14:creationId xmlns:p14="http://schemas.microsoft.com/office/powerpoint/2010/main" val="1170665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the next slide, I’m going</a:t>
            </a:r>
            <a:r>
              <a:rPr lang="en-US" i="0" baseline="0" dirty="0"/>
              <a:t> to share simple optimization. </a:t>
            </a:r>
            <a:r>
              <a:rPr lang="en-US" i="0" dirty="0"/>
              <a:t>The previous approach would insert global to local</a:t>
            </a:r>
            <a:r>
              <a:rPr lang="en-US" i="0" baseline="0" dirty="0"/>
              <a:t> </a:t>
            </a:r>
            <a:r>
              <a:rPr lang="en-US" i="0" dirty="0"/>
              <a:t>and pointer write functions</a:t>
            </a:r>
            <a:r>
              <a:rPr lang="en-US" i="0" baseline="0" dirty="0"/>
              <a:t> for each read of and write to a stack variable if it is in the main memory when the access happens, even if these accesses are to the same memory addresses. It is a waste of time to perform redundant DMA operations in this case, and it can be optimized.</a:t>
            </a:r>
            <a:endParaRPr lang="en-US" i="0"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11</a:t>
            </a:fld>
            <a:endParaRPr lang="en-US" altLang="zh-CN"/>
          </a:p>
        </p:txBody>
      </p:sp>
    </p:spTree>
    <p:extLst>
      <p:ext uri="{BB962C8B-B14F-4D97-AF65-F5344CB8AC3E}">
        <p14:creationId xmlns:p14="http://schemas.microsoft.com/office/powerpoint/2010/main" val="2098701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approach,</a:t>
            </a:r>
            <a:r>
              <a:rPr lang="en-US" baseline="0" dirty="0"/>
              <a:t> </a:t>
            </a:r>
            <a:r>
              <a:rPr lang="en-US" dirty="0"/>
              <a:t>when there are multiple memory accesses to the same memory location, starting with a read access</a:t>
            </a:r>
            <a:r>
              <a:rPr lang="en-US" baseline="0" dirty="0"/>
              <a:t> and followed by multiple reads and writes, we reuse the local buffer global to local function for the first read, and redirect the following accesses to the local address. If there are any writes, the modified value is written after the last write.</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12</a:t>
            </a:fld>
            <a:endParaRPr lang="en-US" altLang="zh-CN"/>
          </a:p>
        </p:txBody>
      </p:sp>
    </p:spTree>
    <p:extLst>
      <p:ext uri="{BB962C8B-B14F-4D97-AF65-F5344CB8AC3E}">
        <p14:creationId xmlns:p14="http://schemas.microsoft.com/office/powerpoint/2010/main" val="4129089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side shows</a:t>
            </a:r>
            <a:r>
              <a:rPr lang="en-US" baseline="0" dirty="0"/>
              <a:t> the experimental setup for this work. We use LLVM compiler. The both previous approach and our approach are implemented as LLVM passes respectively. We use gem5 simulator for 3.2 GHz machine. And, DMA cost is calculated as the startup cost plus size of data transferred times bandwidth. </a:t>
            </a:r>
            <a:r>
              <a:rPr lang="en-US" dirty="0"/>
              <a:t>These DMA numbers</a:t>
            </a:r>
            <a:r>
              <a:rPr lang="en-US" baseline="0" dirty="0"/>
              <a:t> used </a:t>
            </a:r>
            <a:r>
              <a:rPr lang="en-US" dirty="0"/>
              <a:t>are consistent with the parameters used in the experiments</a:t>
            </a:r>
            <a:r>
              <a:rPr lang="en-US" baseline="0" dirty="0"/>
              <a:t> of the paper that introduces the</a:t>
            </a:r>
            <a:r>
              <a:rPr lang="en-US" dirty="0"/>
              <a:t>-state-of-the-art approach</a:t>
            </a:r>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13</a:t>
            </a:fld>
            <a:endParaRPr lang="en-US" altLang="zh-CN"/>
          </a:p>
        </p:txBody>
      </p:sp>
    </p:spTree>
    <p:extLst>
      <p:ext uri="{BB962C8B-B14F-4D97-AF65-F5344CB8AC3E}">
        <p14:creationId xmlns:p14="http://schemas.microsoft.com/office/powerpoint/2010/main" val="196914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overall comparison of pointer management overhead of  the previous approach, our approach, and hardware caching.</a:t>
            </a:r>
            <a:r>
              <a:rPr lang="en-US" baseline="0" dirty="0"/>
              <a:t> For </a:t>
            </a:r>
            <a:r>
              <a:rPr lang="en-US" baseline="0" dirty="0" err="1"/>
              <a:t>rijndael</a:t>
            </a:r>
            <a:r>
              <a:rPr lang="en-US" baseline="0" dirty="0"/>
              <a:t> encode, the L1 data cache miss is more than two hundred thousands. With scratchpad memory, the number of global to local functions is about 1.4 million. However, we can make just one with our pointer management.</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14</a:t>
            </a:fld>
            <a:endParaRPr lang="en-US" altLang="zh-CN"/>
          </a:p>
        </p:txBody>
      </p:sp>
    </p:spTree>
    <p:extLst>
      <p:ext uri="{BB962C8B-B14F-4D97-AF65-F5344CB8AC3E}">
        <p14:creationId xmlns:p14="http://schemas.microsoft.com/office/powerpoint/2010/main" val="2892902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slide</a:t>
            </a:r>
            <a:r>
              <a:rPr lang="en-US" baseline="0" dirty="0"/>
              <a:t> shows the performance improvement of our approach as compared to the state-of-the-art approach. In this graph, x-axis represent benchmarks. And, y-axis represents normalized runtime of our approach to the state-of-the-are approach. In case of </a:t>
            </a:r>
            <a:r>
              <a:rPr lang="en-US" baseline="0" dirty="0" err="1"/>
              <a:t>susan</a:t>
            </a:r>
            <a:r>
              <a:rPr lang="en-US" baseline="0" dirty="0"/>
              <a:t> edges benchmark, we can reduce the runtime by up to more than 90%. On average, we can reduce the runtime by half. </a:t>
            </a:r>
            <a:r>
              <a:rPr lang="en-US" dirty="0"/>
              <a:t>The reduction</a:t>
            </a:r>
            <a:r>
              <a:rPr lang="en-US" baseline="0" dirty="0"/>
              <a:t> of pointer management function calls not only reduce the number of DMA calls, but also reduces the overall dynamic instructions count. So, the run-time performance of benchmark applications are improved with our approach compared to the state-of-the-art approach.</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15</a:t>
            </a:fld>
            <a:endParaRPr lang="en-US" altLang="zh-CN"/>
          </a:p>
        </p:txBody>
      </p:sp>
    </p:spTree>
    <p:extLst>
      <p:ext uri="{BB962C8B-B14F-4D97-AF65-F5344CB8AC3E}">
        <p14:creationId xmlns:p14="http://schemas.microsoft.com/office/powerpoint/2010/main" val="1119472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 a conservative comparison with cache-based architectures. In this</a:t>
            </a:r>
            <a:r>
              <a:rPr lang="en-US" baseline="0" dirty="0"/>
              <a:t> graph, x-axis represents benchmarks. And, y-axis represents normed runtime. It seems that our approach can be worse than hardware caching in case of some benchmarks such as </a:t>
            </a:r>
            <a:r>
              <a:rPr lang="en-US" baseline="0" dirty="0" err="1"/>
              <a:t>susan</a:t>
            </a:r>
            <a:r>
              <a:rPr lang="en-US" baseline="0" dirty="0"/>
              <a:t> benchmark series. However, it’s because that our cache configuration is quite conservative. </a:t>
            </a:r>
            <a:r>
              <a:rPr lang="en-US" dirty="0"/>
              <a:t>The cache-based system is configured to have a</a:t>
            </a:r>
            <a:r>
              <a:rPr lang="en-US" baseline="0" dirty="0"/>
              <a:t> </a:t>
            </a:r>
            <a:r>
              <a:rPr lang="en-US" dirty="0"/>
              <a:t>4-way L1 data cache which only caches the stack data. All</a:t>
            </a:r>
            <a:r>
              <a:rPr lang="en-US" baseline="0" dirty="0"/>
              <a:t> </a:t>
            </a:r>
            <a:r>
              <a:rPr lang="en-US" dirty="0"/>
              <a:t>the other memory accesses are considered as cache hits. The size of the cache is configured to be the smallest power of</a:t>
            </a:r>
            <a:r>
              <a:rPr lang="en-US" baseline="0" dirty="0"/>
              <a:t> </a:t>
            </a:r>
            <a:r>
              <a:rPr lang="en-US" dirty="0"/>
              <a:t>two greater than the SPM size. Also, we set the cache miss</a:t>
            </a:r>
            <a:r>
              <a:rPr lang="en-US" baseline="0" dirty="0"/>
              <a:t> </a:t>
            </a:r>
            <a:r>
              <a:rPr lang="en-US" dirty="0"/>
              <a:t>penalty to be the same as the DMA start-up cost. The overhead</a:t>
            </a:r>
            <a:r>
              <a:rPr lang="en-US" baseline="0" dirty="0"/>
              <a:t> </a:t>
            </a:r>
            <a:r>
              <a:rPr lang="en-US" dirty="0"/>
              <a:t>in a cache-based architecture is equal to the number of cache</a:t>
            </a:r>
            <a:r>
              <a:rPr lang="en-US" baseline="0" dirty="0"/>
              <a:t> </a:t>
            </a:r>
            <a:r>
              <a:rPr lang="en-US" dirty="0"/>
              <a:t>misses times the cache miss penalty. Meanwhile, the overhead</a:t>
            </a:r>
            <a:r>
              <a:rPr lang="en-US" baseline="0" dirty="0"/>
              <a:t> </a:t>
            </a:r>
            <a:r>
              <a:rPr lang="en-US" dirty="0"/>
              <a:t>of stack management in a SPM-based architecture includes</a:t>
            </a:r>
            <a:r>
              <a:rPr lang="en-US" baseline="0" dirty="0"/>
              <a:t> </a:t>
            </a:r>
            <a:r>
              <a:rPr lang="en-US" dirty="0"/>
              <a:t>both the time for executing the extra management instructions,</a:t>
            </a:r>
            <a:r>
              <a:rPr lang="en-US" baseline="0" dirty="0"/>
              <a:t> </a:t>
            </a:r>
            <a:r>
              <a:rPr lang="en-US" dirty="0"/>
              <a:t>and the time for DMA operations to move data. For each</a:t>
            </a:r>
            <a:r>
              <a:rPr lang="en-US" baseline="0" dirty="0"/>
              <a:t> </a:t>
            </a:r>
            <a:r>
              <a:rPr lang="en-US" dirty="0"/>
              <a:t>application, the SPM size is the average of the minimum and</a:t>
            </a:r>
            <a:r>
              <a:rPr lang="en-US" baseline="0" dirty="0"/>
              <a:t> </a:t>
            </a:r>
            <a:r>
              <a:rPr lang="en-US" dirty="0"/>
              <a:t>maximum stack size of the application.</a:t>
            </a:r>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16</a:t>
            </a:fld>
            <a:endParaRPr lang="en-US" altLang="zh-CN"/>
          </a:p>
        </p:txBody>
      </p:sp>
    </p:spTree>
    <p:extLst>
      <p:ext uri="{BB962C8B-B14F-4D97-AF65-F5344CB8AC3E}">
        <p14:creationId xmlns:p14="http://schemas.microsoft.com/office/powerpoint/2010/main" val="1989788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slide shows how to choose</a:t>
            </a:r>
            <a:r>
              <a:rPr lang="en-US" baseline="0" dirty="0"/>
              <a:t> SPM size for this work. Maximum means that </a:t>
            </a:r>
            <a:r>
              <a:rPr lang="en-US" altLang="ko-KR" baseline="0" dirty="0"/>
              <a:t>SPM is large enough to hold all the stack frames of the program. Minimum means that SPM is barely large enough to hold the largest stack frame in the program. And, average is the average of maximum and minimum. In this graph, x-axis represent benchmarks. And, y-axis represents normed execution time by changing SPM size. </a:t>
            </a:r>
            <a:r>
              <a:rPr lang="en-US" dirty="0"/>
              <a:t>Using</a:t>
            </a:r>
            <a:r>
              <a:rPr lang="en-US" baseline="0" dirty="0"/>
              <a:t> </a:t>
            </a:r>
            <a:r>
              <a:rPr lang="en-US" i="1" baseline="0" dirty="0"/>
              <a:t>max</a:t>
            </a:r>
            <a:r>
              <a:rPr lang="en-US" baseline="0" dirty="0"/>
              <a:t> , </a:t>
            </a:r>
            <a:r>
              <a:rPr lang="en-US" i="1" baseline="0" dirty="0"/>
              <a:t>min</a:t>
            </a:r>
            <a:r>
              <a:rPr lang="en-US" baseline="0" dirty="0"/>
              <a:t> or </a:t>
            </a:r>
            <a:r>
              <a:rPr lang="en-US" i="1" baseline="0" dirty="0"/>
              <a:t>average</a:t>
            </a:r>
            <a:r>
              <a:rPr lang="en-US" baseline="0" dirty="0"/>
              <a:t> does not affect performance much except some benchmarks such as </a:t>
            </a:r>
            <a:r>
              <a:rPr lang="en-US" baseline="0" dirty="0" err="1"/>
              <a:t>rijndael</a:t>
            </a:r>
            <a:r>
              <a:rPr lang="en-US" baseline="0" dirty="0"/>
              <a:t>. Therefore, we use the </a:t>
            </a:r>
            <a:r>
              <a:rPr lang="en-US" b="0" i="1" baseline="0" dirty="0"/>
              <a:t>average</a:t>
            </a:r>
            <a:r>
              <a:rPr lang="en-US" baseline="0" dirty="0"/>
              <a:t> in all the previous experiments. </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17</a:t>
            </a:fld>
            <a:endParaRPr lang="en-US" altLang="zh-CN"/>
          </a:p>
        </p:txBody>
      </p:sp>
    </p:spTree>
    <p:extLst>
      <p:ext uri="{BB962C8B-B14F-4D97-AF65-F5344CB8AC3E}">
        <p14:creationId xmlns:p14="http://schemas.microsoft.com/office/powerpoint/2010/main" val="2251381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this work, we proposed an approach of pointer management</a:t>
            </a:r>
            <a:r>
              <a:rPr lang="en-US" altLang="ko-KR" baseline="0" dirty="0"/>
              <a:t> </a:t>
            </a:r>
            <a:r>
              <a:rPr lang="en-US" altLang="ko-KR" dirty="0"/>
              <a:t>on stack data for Software Managed Multicore architectures. Our approach divides function calls of a program into groups based on the call graph and inserts pointer management functions only if a pointer to stack data is defined and used in two different groups. The experimental results demonstrate that our approach not only significantly improves overall performance compared to the state-of-the-art pointer management in stack management, but also delivers comparable performance over using the cache for stack data management.</a:t>
            </a:r>
            <a:endParaRPr lang="ko-KR" altLang="en-US" dirty="0"/>
          </a:p>
        </p:txBody>
      </p:sp>
      <p:sp>
        <p:nvSpPr>
          <p:cNvPr id="4" name="슬라이드 번호 개체 틀 3"/>
          <p:cNvSpPr>
            <a:spLocks noGrp="1"/>
          </p:cNvSpPr>
          <p:nvPr>
            <p:ph type="sldNum" sz="quarter" idx="10"/>
          </p:nvPr>
        </p:nvSpPr>
        <p:spPr/>
        <p:txBody>
          <a:bodyPr/>
          <a:lstStyle/>
          <a:p>
            <a:fld id="{E3ED1245-793C-43FC-9749-6848AF121956}" type="slidenum">
              <a:rPr lang="en-US" altLang="zh-CN" smtClean="0"/>
              <a:pPr/>
              <a:t>18</a:t>
            </a:fld>
            <a:endParaRPr lang="en-US" altLang="zh-CN"/>
          </a:p>
        </p:txBody>
      </p:sp>
    </p:spTree>
    <p:extLst>
      <p:ext uri="{BB962C8B-B14F-4D97-AF65-F5344CB8AC3E}">
        <p14:creationId xmlns:p14="http://schemas.microsoft.com/office/powerpoint/2010/main" val="2640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software managed multicore? Software managed multicore, or SMM, uses software-programmable memories such as scratchpad memory instead cache memory for its memory hierarchy. </a:t>
            </a:r>
            <a:r>
              <a:rPr lang="en-US" dirty="0"/>
              <a:t>Each core in an</a:t>
            </a:r>
            <a:r>
              <a:rPr lang="en-US" baseline="0" dirty="0"/>
              <a:t> SMM architecture </a:t>
            </a:r>
            <a:r>
              <a:rPr lang="en-US" dirty="0"/>
              <a:t>can</a:t>
            </a:r>
            <a:r>
              <a:rPr lang="en-US" baseline="0" dirty="0"/>
              <a:t> only access its own scratchpad memory directly. To access the main memory, it needs to rely on DMA transfers. SMM provides power-efficient and scalable memory architecture if we can manage it efficiently by software.</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2</a:t>
            </a:fld>
            <a:endParaRPr lang="en-US" altLang="zh-CN"/>
          </a:p>
        </p:txBody>
      </p:sp>
    </p:spTree>
    <p:extLst>
      <p:ext uri="{BB962C8B-B14F-4D97-AF65-F5344CB8AC3E}">
        <p14:creationId xmlns:p14="http://schemas.microsoft.com/office/powerpoint/2010/main" val="278259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majority of memory access in typical embedded applications is access to stack accounts. So, we can say that stack data management is very important to its performance. For stack data management for SMM, we have two main problems. First problem is stack frame management. stack frame of the function that is going to be executed must be brought into the SPM before it executes, and the stack frames of the functions that are not immediately needed may be evicted to the main memory. Second problem is pointer management. We need to ensure references to stack variables by pointers are valid. Let’s see the example scenario. </a:t>
            </a:r>
            <a:r>
              <a:rPr lang="en-US" dirty="0"/>
              <a:t>In the given example, assume</a:t>
            </a:r>
            <a:r>
              <a:rPr lang="en-US" baseline="0" dirty="0"/>
              <a:t> the SPM is only large enough to hold the stack frame of either function F1 and F2. When F1 calls F2, its stack frame in the SPM is evicted to the main memory (as the arrow of DMA  shows). Pointer </a:t>
            </a:r>
            <a:r>
              <a:rPr lang="en-US" i="1" baseline="0" dirty="0"/>
              <a:t>p2</a:t>
            </a:r>
            <a:r>
              <a:rPr lang="en-US" baseline="0" dirty="0"/>
              <a:t> in F2, which pointers to the stack variable </a:t>
            </a:r>
            <a:r>
              <a:rPr lang="en-US" i="1" baseline="0" dirty="0"/>
              <a:t>a</a:t>
            </a:r>
            <a:r>
              <a:rPr lang="en-US" baseline="0" dirty="0"/>
              <a:t> of F1, becomes invalid in this case.</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3</a:t>
            </a:fld>
            <a:endParaRPr lang="en-US" altLang="zh-CN"/>
          </a:p>
        </p:txBody>
      </p:sp>
    </p:spTree>
    <p:extLst>
      <p:ext uri="{BB962C8B-B14F-4D97-AF65-F5344CB8AC3E}">
        <p14:creationId xmlns:p14="http://schemas.microsoft.com/office/powerpoint/2010/main" val="661494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a:t>How can we manage</a:t>
            </a:r>
            <a:r>
              <a:rPr lang="en-US" i="0" baseline="0" dirty="0"/>
              <a:t> pointers? We have 3 different functions for managing pointers. First function is local to global function, and its input is local address. L2g function translates the local address in SPM to the main memory address if local address is an SPM of a stack variable. The second function is global to local and its input is global address. It has two cases. If the reference variable has been evicted, it creates the local copy of it in the SPM memory. Otherwise, it just revers the address translation of l2g function if variable is still in the main memory. The last function is pointer write, and its input parameters are value and global address. It writes the value to the main memory address. </a:t>
            </a:r>
            <a:r>
              <a:rPr lang="en-US" i="0" dirty="0"/>
              <a:t>In the given example, assume</a:t>
            </a:r>
            <a:r>
              <a:rPr lang="en-US" i="0" baseline="0" dirty="0"/>
              <a:t> the SPM is only large enough to hold the stack frame of either function F1 and F2. With l2g function, p2 can now reference the correct location of a.</a:t>
            </a:r>
            <a:endParaRPr lang="en-US" i="0"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4</a:t>
            </a:fld>
            <a:endParaRPr lang="en-US" altLang="zh-CN"/>
          </a:p>
        </p:txBody>
      </p:sp>
    </p:spTree>
    <p:extLst>
      <p:ext uri="{BB962C8B-B14F-4D97-AF65-F5344CB8AC3E}">
        <p14:creationId xmlns:p14="http://schemas.microsoft.com/office/powerpoint/2010/main" val="195718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slide</a:t>
            </a:r>
            <a:r>
              <a:rPr lang="en-US" altLang="ko-KR" baseline="0" dirty="0"/>
              <a:t> shows how existing techniques manage pointers in SMM . </a:t>
            </a:r>
            <a:r>
              <a:rPr lang="en-US" altLang="ko-KR" dirty="0"/>
              <a:t>The sate-of</a:t>
            </a:r>
            <a:r>
              <a:rPr lang="en-US" altLang="ko-KR" baseline="0" dirty="0"/>
              <a:t>-the-art approach calls l2f function at every definition of a stack data pointer. In this example code, the second and fourth line uses l2g functions because of pointer definition. On the other hand, existing approaches call the global to local function for read of the pointer. Pointer write function is called in case of write of the pointer. In this example scenario, the fifth and seventh line is changed to global to local function because of pointer read. As I mentioned before, it doesn’t matter if you just follow the existing approach. But, in can be expensive and inefficient. So, how can improve the performance for SMM.</a:t>
            </a:r>
            <a:endParaRPr lang="ko-KR" altLang="en-US" dirty="0"/>
          </a:p>
        </p:txBody>
      </p:sp>
      <p:sp>
        <p:nvSpPr>
          <p:cNvPr id="4" name="슬라이드 번호 개체 틀 3"/>
          <p:cNvSpPr>
            <a:spLocks noGrp="1"/>
          </p:cNvSpPr>
          <p:nvPr>
            <p:ph type="sldNum" sz="quarter" idx="10"/>
          </p:nvPr>
        </p:nvSpPr>
        <p:spPr/>
        <p:txBody>
          <a:bodyPr/>
          <a:lstStyle/>
          <a:p>
            <a:fld id="{E3ED1245-793C-43FC-9749-6848AF121956}" type="slidenum">
              <a:rPr lang="en-US" altLang="zh-CN" smtClean="0"/>
              <a:pPr/>
              <a:t>5</a:t>
            </a:fld>
            <a:endParaRPr lang="en-US" altLang="zh-CN"/>
          </a:p>
        </p:txBody>
      </p:sp>
    </p:spTree>
    <p:extLst>
      <p:ext uri="{BB962C8B-B14F-4D97-AF65-F5344CB8AC3E}">
        <p14:creationId xmlns:p14="http://schemas.microsoft.com/office/powerpoint/2010/main" val="688898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it’s good to reduce</a:t>
            </a:r>
            <a:r>
              <a:rPr lang="en-US" baseline="0" dirty="0"/>
              <a:t> the number of pointer manning functions. Our first finding is that we only need to manage pointers when they are used as call arguments. We only manage pointers when they are used as call arguments instead of each of the uses, so that we only need to translate once at the caller and the called function respectively.</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6</a:t>
            </a:fld>
            <a:endParaRPr lang="en-US" altLang="zh-CN"/>
          </a:p>
        </p:txBody>
      </p:sp>
    </p:spTree>
    <p:extLst>
      <p:ext uri="{BB962C8B-B14F-4D97-AF65-F5344CB8AC3E}">
        <p14:creationId xmlns:p14="http://schemas.microsoft.com/office/powerpoint/2010/main" val="3353969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key idea is that</a:t>
            </a:r>
            <a:r>
              <a:rPr lang="en-US" baseline="0" dirty="0"/>
              <a:t> an access by pointes to the stack variable that we currently in  the SPM do not need management.  In </a:t>
            </a:r>
            <a:r>
              <a:rPr lang="en-US" dirty="0"/>
              <a:t>Figure (d), Key Idea 2 assumes the SPM space is large enough to accommodate</a:t>
            </a:r>
            <a:r>
              <a:rPr lang="en-US" baseline="0" dirty="0"/>
              <a:t> the stack frames for both function F1 and F2. Let's try to wrap this up. Original code in figure (a) can make pointer management problem. So, state-of-the-art approach use pointer management function such as local to global, global to local, and pointer write functions. But, we need to reduce the number of these functions to improve the efficiency. First key idea is that we only apply these functions only for call argument, and we can reduce the pointer management functions like figure c. Figure d is second key idea. We don’t need to manage for variables in the same SPM. How can we do this?</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7</a:t>
            </a:fld>
            <a:endParaRPr lang="en-US" altLang="zh-CN"/>
          </a:p>
        </p:txBody>
      </p:sp>
    </p:spTree>
    <p:extLst>
      <p:ext uri="{BB962C8B-B14F-4D97-AF65-F5344CB8AC3E}">
        <p14:creationId xmlns:p14="http://schemas.microsoft.com/office/powerpoint/2010/main" val="335396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The next slide shows our approach.</a:t>
            </a:r>
            <a:r>
              <a:rPr lang="en-US" baseline="0" dirty="0"/>
              <a:t> </a:t>
            </a:r>
            <a:r>
              <a:rPr lang="en-US" dirty="0"/>
              <a:t>The first step identify the potential stack pointer, as the example shows. Because </a:t>
            </a:r>
            <a:r>
              <a:rPr lang="en-US" i="1" dirty="0"/>
              <a:t>p1</a:t>
            </a:r>
            <a:r>
              <a:rPr lang="en-US" dirty="0"/>
              <a:t> may be bound</a:t>
            </a:r>
            <a:r>
              <a:rPr lang="en-US" baseline="0" dirty="0"/>
              <a:t> to the stack variable </a:t>
            </a:r>
            <a:r>
              <a:rPr lang="en-US" i="1" baseline="0" dirty="0"/>
              <a:t>a</a:t>
            </a:r>
            <a:r>
              <a:rPr lang="en-US" i="0" baseline="0" dirty="0"/>
              <a:t> of function </a:t>
            </a:r>
            <a:r>
              <a:rPr lang="en-US" i="1" baseline="0" dirty="0"/>
              <a:t>F1 </a:t>
            </a:r>
            <a:r>
              <a:rPr lang="en-US" i="0" baseline="0" dirty="0"/>
              <a:t>at runtime, we have to conservatively consider </a:t>
            </a:r>
            <a:r>
              <a:rPr lang="en-US" i="1" baseline="0" dirty="0"/>
              <a:t>p1</a:t>
            </a:r>
            <a:r>
              <a:rPr lang="en-US" i="0" baseline="0" dirty="0"/>
              <a:t> as a reference to stack data. In this step, a</a:t>
            </a:r>
            <a:r>
              <a:rPr lang="en-US" altLang="ko-KR" dirty="0"/>
              <a:t>n inter-procedural analysis is performed to find out if any pointer-type arguments at function calls are potentially referencing stack variables</a:t>
            </a:r>
            <a:r>
              <a:rPr lang="en-US" altLang="ko-KR" i="0" dirty="0"/>
              <a:t>.</a:t>
            </a:r>
            <a:endParaRPr lang="en-US" altLang="ko-KR"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8</a:t>
            </a:fld>
            <a:endParaRPr lang="en-US" altLang="zh-CN"/>
          </a:p>
        </p:txBody>
      </p:sp>
    </p:spTree>
    <p:extLst>
      <p:ext uri="{BB962C8B-B14F-4D97-AF65-F5344CB8AC3E}">
        <p14:creationId xmlns:p14="http://schemas.microsoft.com/office/powerpoint/2010/main" val="68298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In the next step, we identify</a:t>
            </a:r>
            <a:r>
              <a:rPr lang="en-US" sz="1200" baseline="0" dirty="0"/>
              <a:t> coexistent stack frames. </a:t>
            </a:r>
            <a:r>
              <a:rPr lang="en-US" sz="1200" dirty="0"/>
              <a:t>Given the available SPM space, the stack frames of the function calls in the call graph can be divided into three groups, with </a:t>
            </a:r>
            <a:r>
              <a:rPr lang="en-US" sz="1200" b="0" i="1" dirty="0"/>
              <a:t>F0, F1 </a:t>
            </a:r>
            <a:r>
              <a:rPr lang="en-US" sz="1200" dirty="0"/>
              <a:t>as the first group, </a:t>
            </a:r>
            <a:r>
              <a:rPr lang="en-US" sz="1200" b="0" i="1" dirty="0"/>
              <a:t>F2, F3 </a:t>
            </a:r>
            <a:r>
              <a:rPr lang="en-US" sz="1200" dirty="0"/>
              <a:t>as the second group, and </a:t>
            </a:r>
            <a:r>
              <a:rPr lang="en-US" sz="1200" b="0" i="1" dirty="0"/>
              <a:t>F4</a:t>
            </a:r>
            <a:r>
              <a:rPr lang="en-US" sz="1200" dirty="0"/>
              <a:t> as the last group.</a:t>
            </a:r>
            <a:r>
              <a:rPr lang="en-US" sz="1200" baseline="0" dirty="0"/>
              <a:t> Each group is managed as a single unit. For example, </a:t>
            </a:r>
            <a:r>
              <a:rPr lang="en-US" sz="1200" dirty="0"/>
              <a:t>before executing </a:t>
            </a:r>
            <a:r>
              <a:rPr lang="en-US" sz="1200" b="0" i="1" dirty="0"/>
              <a:t>F2</a:t>
            </a:r>
            <a:r>
              <a:rPr lang="en-US" sz="1200" dirty="0"/>
              <a:t>, the stack frames of the group </a:t>
            </a:r>
            <a:r>
              <a:rPr lang="en-US" sz="1200" b="0" i="1" dirty="0"/>
              <a:t>F0</a:t>
            </a:r>
            <a:r>
              <a:rPr lang="en-US" sz="1200" dirty="0"/>
              <a:t> and </a:t>
            </a:r>
            <a:r>
              <a:rPr lang="en-US" sz="1200" b="0" i="1" dirty="0"/>
              <a:t>F1</a:t>
            </a:r>
            <a:r>
              <a:rPr lang="en-US" sz="1200" dirty="0"/>
              <a:t> in the SPM is evicted to the main memory at once to make space. The stack frame of </a:t>
            </a:r>
            <a:r>
              <a:rPr lang="en-US" sz="1200" b="0" i="1" dirty="0"/>
              <a:t>F2</a:t>
            </a:r>
            <a:r>
              <a:rPr lang="en-US" sz="1200" baseline="0" dirty="0"/>
              <a:t> and </a:t>
            </a:r>
            <a:r>
              <a:rPr lang="en-US" sz="1200" b="0" i="1" baseline="0" dirty="0"/>
              <a:t>F3</a:t>
            </a:r>
            <a:r>
              <a:rPr lang="en-US" sz="1200" baseline="0" dirty="0"/>
              <a:t> can then be brought into the SPM at once. This way, we know the stack frames that belong to the same group of function calls will always be in the SPM at the same time.</a:t>
            </a: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9</a:t>
            </a:fld>
            <a:endParaRPr lang="en-US" altLang="zh-CN"/>
          </a:p>
        </p:txBody>
      </p:sp>
    </p:spTree>
    <p:extLst>
      <p:ext uri="{BB962C8B-B14F-4D97-AF65-F5344CB8AC3E}">
        <p14:creationId xmlns:p14="http://schemas.microsoft.com/office/powerpoint/2010/main" val="156957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133475" y="1114425"/>
            <a:ext cx="7086600" cy="128016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143001" y="3124200"/>
            <a:ext cx="7077074" cy="7620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06EFCF9F-DC04-4412-BC67-B34682D6CA3D}" type="datetime1">
              <a:rPr lang="en-US" altLang="zh-CN" smtClean="0"/>
              <a:pPr/>
              <a:t>7/6/2016</a:t>
            </a:fld>
            <a:endParaRPr lang="en-US" altLang="zh-CN"/>
          </a:p>
        </p:txBody>
      </p:sp>
      <p:sp>
        <p:nvSpPr>
          <p:cNvPr id="21" name="Rectangle 20"/>
          <p:cNvSpPr/>
          <p:nvPr/>
        </p:nvSpPr>
        <p:spPr>
          <a:xfrm>
            <a:off x="904875" y="111442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124200"/>
            <a:ext cx="7315200" cy="7620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111442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124200"/>
            <a:ext cx="228600" cy="7620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85E661B4-831D-4E15-98AF-A55CA3CE04B7}" type="datetime1">
              <a:rPr lang="en-US" altLang="zh-CN" smtClean="0"/>
              <a:pPr/>
              <a:t>7/6/2016</a:t>
            </a:fld>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8C1284E3-180D-41F5-A55B-573C800923AB}" type="datetime1">
              <a:rPr lang="en-US" altLang="zh-CN" smtClean="0"/>
              <a:pPr/>
              <a:t>7/6/2016</a:t>
            </a:fld>
            <a:endParaRPr lang="en-US" altLang="zh-CN"/>
          </a:p>
        </p:txBody>
      </p:sp>
      <p:sp>
        <p:nvSpPr>
          <p:cNvPr id="17" name="TextBox 16"/>
          <p:cNvSpPr txBox="1"/>
          <p:nvPr/>
        </p:nvSpPr>
        <p:spPr>
          <a:xfrm>
            <a:off x="1905000" y="6397823"/>
            <a:ext cx="3429000" cy="307777"/>
          </a:xfrm>
          <a:prstGeom prst="rect">
            <a:avLst/>
          </a:prstGeom>
          <a:noFill/>
        </p:spPr>
        <p:txBody>
          <a:bodyPr wrap="square" rtlCol="0">
            <a:spAutoFit/>
          </a:bodyPr>
          <a:lstStyle/>
          <a:p>
            <a:r>
              <a:rPr kumimoji="0" lang="en-US" sz="1400" kern="1200" dirty="0">
                <a:solidFill>
                  <a:srgbClr val="0808C0"/>
                </a:solidFill>
                <a:latin typeface="Comic Sans MS" pitchFamily="66" charset="0"/>
                <a:ea typeface="+mn-ea"/>
                <a:cs typeface="+mn-cs"/>
              </a:rPr>
              <a:t>Web page:  aviral.lab.asu.edu</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kumimoji="0" lang="en-US"/>
              <a:t>Click to edit Master title style</a:t>
            </a:r>
            <a:endParaRPr kumimoji="0" lang="en-US" dirty="0"/>
          </a:p>
        </p:txBody>
      </p:sp>
      <p:sp>
        <p:nvSpPr>
          <p:cNvPr id="6" name="Slide Number Placeholder 5"/>
          <p:cNvSpPr>
            <a:spLocks noGrp="1"/>
          </p:cNvSpPr>
          <p:nvPr>
            <p:ph type="sldNum" sz="quarter" idx="12"/>
          </p:nvPr>
        </p:nvSpPr>
        <p:spPr>
          <a:xfrm>
            <a:off x="612648" y="6356350"/>
            <a:ext cx="1292352" cy="365760"/>
          </a:xfrm>
          <a:prstGeom prst="rect">
            <a:avLst/>
          </a:prstGeom>
        </p:spPr>
        <p:txBody>
          <a:bodyPr/>
          <a:lstStyle/>
          <a:p>
            <a:fld id="{FEFC07C8-73AF-4C93-9657-3F05B2743F4C}" type="slidenum">
              <a:rPr lang="en-US" altLang="zh-CN" smtClean="0"/>
              <a:pPr/>
              <a:t>‹#›</a:t>
            </a:fld>
            <a:endParaRPr lang="en-US" altLang="zh-CN"/>
          </a:p>
        </p:txBody>
      </p:sp>
      <p:sp>
        <p:nvSpPr>
          <p:cNvPr id="8" name="Content Placeholder 7"/>
          <p:cNvSpPr>
            <a:spLocks noGrp="1"/>
          </p:cNvSpPr>
          <p:nvPr>
            <p:ph sz="quarter" idx="1"/>
          </p:nvPr>
        </p:nvSpPr>
        <p:spPr>
          <a:xfrm>
            <a:off x="152399" y="929640"/>
            <a:ext cx="8772525" cy="5389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grpSp>
        <p:nvGrpSpPr>
          <p:cNvPr id="7"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F33397C5-EE64-4CD4-8D98-28B67A5DB7E7}" type="datetime1">
              <a:rPr lang="en-US" altLang="zh-CN" smtClean="0"/>
              <a:pPr/>
              <a:t>7/6/2016</a:t>
            </a:fld>
            <a:endParaRPr lang="en-US" altLang="zh-CN"/>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219200"/>
            <a:ext cx="6858000" cy="106680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295400" y="28956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914400" y="10668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10668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0" name="Group 13"/>
          <p:cNvGrpSpPr>
            <a:grpSpLocks/>
          </p:cNvGrpSpPr>
          <p:nvPr/>
        </p:nvGrpSpPr>
        <p:grpSpPr bwMode="auto">
          <a:xfrm>
            <a:off x="7777163" y="5932488"/>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66E20739-73E8-4C67-9C97-46369D3BADED}" type="datetime1">
              <a:rPr lang="en-US" altLang="zh-CN" smtClean="0"/>
              <a:pPr/>
              <a:t>7/6/2016</a:t>
            </a:fld>
            <a:endParaRPr lang="en-US" altLang="zh-CN"/>
          </a:p>
        </p:txBody>
      </p:sp>
      <p:sp>
        <p:nvSpPr>
          <p:cNvPr id="16" name="TextBox 15"/>
          <p:cNvSpPr txBox="1"/>
          <p:nvPr/>
        </p:nvSpPr>
        <p:spPr>
          <a:xfrm>
            <a:off x="1905000" y="6397823"/>
            <a:ext cx="3429000" cy="307777"/>
          </a:xfrm>
          <a:prstGeom prst="rect">
            <a:avLst/>
          </a:prstGeom>
          <a:noFill/>
        </p:spPr>
        <p:txBody>
          <a:bodyPr wrap="square" rtlCol="0">
            <a:spAutoFit/>
          </a:bodyPr>
          <a:lstStyle/>
          <a:p>
            <a:r>
              <a:rPr kumimoji="0" lang="en-US" sz="1400" kern="1200" dirty="0">
                <a:solidFill>
                  <a:schemeClr val="tx1"/>
                </a:solidFill>
                <a:latin typeface="Comic Sans MS" pitchFamily="66" charset="0"/>
                <a:ea typeface="+mn-ea"/>
                <a:cs typeface="+mn-cs"/>
              </a:rPr>
              <a:t>Web page:  aviral.lab.asu.edu</a:t>
            </a:r>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0"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AE096DFA-0714-4AB4-9F93-21E9A2BA3F9B}" type="datetime1">
              <a:rPr lang="en-US" altLang="zh-CN" smtClean="0"/>
              <a:pPr/>
              <a:t>7/6/2016</a:t>
            </a:fld>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1D57611A-6D18-4B29-914A-12F12156A453}" type="datetime1">
              <a:rPr lang="en-US" altLang="zh-CN" smtClean="0"/>
              <a:pPr/>
              <a:t>7/6/2016</a:t>
            </a:fld>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6AE1B3D0-D2F5-47D9-A95A-0B6DD5092292}" type="datetime1">
              <a:rPr lang="en-US" altLang="zh-CN" smtClean="0"/>
              <a:pPr/>
              <a:t>7/6/2016</a:t>
            </a:fld>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9DF7EC3F-BCDE-48A3-8A39-46DE2D906378}" type="datetime1">
              <a:rPr lang="en-US" altLang="zh-CN" smtClean="0"/>
              <a:pPr/>
              <a:t>7/6/2016</a:t>
            </a:fld>
            <a:endParaRPr lang="en-US" altLang="zh-CN"/>
          </a:p>
        </p:txBody>
      </p:sp>
      <p:sp>
        <p:nvSpPr>
          <p:cNvPr id="14" name="TextBox 13"/>
          <p:cNvSpPr txBox="1"/>
          <p:nvPr/>
        </p:nvSpPr>
        <p:spPr>
          <a:xfrm>
            <a:off x="1905000" y="6397823"/>
            <a:ext cx="3429000" cy="307777"/>
          </a:xfrm>
          <a:prstGeom prst="rect">
            <a:avLst/>
          </a:prstGeom>
          <a:noFill/>
        </p:spPr>
        <p:txBody>
          <a:bodyPr wrap="square" rtlCol="0">
            <a:spAutoFit/>
          </a:bodyPr>
          <a:lstStyle/>
          <a:p>
            <a:r>
              <a:rPr kumimoji="0" lang="en-US" sz="1400" kern="1200" dirty="0">
                <a:solidFill>
                  <a:srgbClr val="0808C0"/>
                </a:solidFill>
                <a:latin typeface="Comic Sans MS" pitchFamily="66" charset="0"/>
                <a:ea typeface="+mn-ea"/>
                <a:cs typeface="+mn-cs"/>
              </a:rPr>
              <a:t>Web page:  aviral.lab.asu.edu</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3"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10D5BC90-2515-48FA-ACB5-E99E4FE24198}" type="datetime1">
              <a:rPr lang="en-US" altLang="zh-CN" smtClean="0"/>
              <a:pPr/>
              <a:t>7/6/2016</a:t>
            </a:fld>
            <a:endParaRPr lang="en-US" altLang="zh-CN"/>
          </a:p>
        </p:txBody>
      </p:sp>
      <p:sp>
        <p:nvSpPr>
          <p:cNvPr id="19" name="TextBox 18"/>
          <p:cNvSpPr txBox="1"/>
          <p:nvPr/>
        </p:nvSpPr>
        <p:spPr>
          <a:xfrm>
            <a:off x="1905000" y="6397823"/>
            <a:ext cx="3429000" cy="307777"/>
          </a:xfrm>
          <a:prstGeom prst="rect">
            <a:avLst/>
          </a:prstGeom>
          <a:noFill/>
        </p:spPr>
        <p:txBody>
          <a:bodyPr wrap="square" rtlCol="0">
            <a:spAutoFit/>
          </a:bodyPr>
          <a:lstStyle/>
          <a:p>
            <a:r>
              <a:rPr kumimoji="0" lang="en-US" sz="1400" kern="1200" dirty="0">
                <a:solidFill>
                  <a:srgbClr val="0808C0"/>
                </a:solidFill>
                <a:latin typeface="Comic Sans MS" pitchFamily="66" charset="0"/>
                <a:ea typeface="+mn-ea"/>
                <a:cs typeface="+mn-cs"/>
              </a:rPr>
              <a:t>Web page:  aviral.lab.asu.edu</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3"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E3DB6B4B-97C9-4FAE-B880-0A21CB96B097}" type="datetime1">
              <a:rPr lang="en-US" altLang="zh-CN" smtClean="0"/>
              <a:pPr/>
              <a:t>7/6/2016</a:t>
            </a:fld>
            <a:endParaRPr lang="en-US" altLang="zh-CN"/>
          </a:p>
        </p:txBody>
      </p:sp>
      <p:sp>
        <p:nvSpPr>
          <p:cNvPr id="18" name="TextBox 17"/>
          <p:cNvSpPr txBox="1"/>
          <p:nvPr/>
        </p:nvSpPr>
        <p:spPr>
          <a:xfrm>
            <a:off x="1905000" y="6397823"/>
            <a:ext cx="3429000" cy="307777"/>
          </a:xfrm>
          <a:prstGeom prst="rect">
            <a:avLst/>
          </a:prstGeom>
          <a:noFill/>
        </p:spPr>
        <p:txBody>
          <a:bodyPr wrap="square" rtlCol="0">
            <a:spAutoFit/>
          </a:bodyPr>
          <a:lstStyle/>
          <a:p>
            <a:r>
              <a:rPr kumimoji="0" lang="en-US" sz="1400" kern="1200" dirty="0">
                <a:solidFill>
                  <a:schemeClr val="tx1"/>
                </a:solidFill>
                <a:latin typeface="Comic Sans MS" pitchFamily="66" charset="0"/>
                <a:ea typeface="+mn-ea"/>
                <a:cs typeface="+mn-cs"/>
              </a:rPr>
              <a:t>Web page:  aviral.lab.asu.edu</a:t>
            </a:r>
          </a:p>
        </p:txBody>
      </p:sp>
    </p:spTree>
  </p:cSld>
  <p:clrMapOvr>
    <a:overrideClrMapping bg1="dk1" tx1="lt1" bg2="dk2" tx2="lt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9144000" cy="838200"/>
          </a:xfrm>
          <a:prstGeom prst="rect">
            <a:avLst/>
          </a:prstGeom>
        </p:spPr>
        <p:txBody>
          <a:bodyPr vert="horz" anchor="b" anchorCtr="0">
            <a:no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52400" y="990600"/>
            <a:ext cx="8772525" cy="52578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8" name="Straight Connector 27"/>
          <p:cNvSpPr>
            <a:spLocks noChangeShapeType="1"/>
          </p:cNvSpPr>
          <p:nvPr/>
        </p:nvSpPr>
        <p:spPr bwMode="auto">
          <a:xfrm>
            <a:off x="457200" y="6353175"/>
            <a:ext cx="7467600" cy="0"/>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0" y="838200"/>
            <a:ext cx="9144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4"/>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5"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6"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7"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8" name="Date Placeholder 27"/>
          <p:cNvSpPr>
            <a:spLocks noGrp="1"/>
          </p:cNvSpPr>
          <p:nvPr>
            <p:ph type="dt" sz="half" idx="2"/>
          </p:nvPr>
        </p:nvSpPr>
        <p:spPr>
          <a:xfrm>
            <a:off x="5407152" y="6355080"/>
            <a:ext cx="2286000" cy="365760"/>
          </a:xfrm>
          <a:prstGeom prst="rect">
            <a:avLst/>
          </a:prstGeom>
        </p:spPr>
        <p:txBody>
          <a:bodyPr/>
          <a:lstStyle>
            <a:lvl1pPr algn="ctr">
              <a:defRPr sz="1400"/>
            </a:lvl1pPr>
          </a:lstStyle>
          <a:p>
            <a:fld id="{BB76F969-10BB-4821-BEBC-292FAFC69004}" type="datetime1">
              <a:rPr lang="en-US" altLang="zh-CN" smtClean="0"/>
              <a:pPr/>
              <a:t>7/6/2016</a:t>
            </a:fld>
            <a:endParaRPr lang="en-US" altLang="zh-CN"/>
          </a:p>
        </p:txBody>
      </p:sp>
      <p:sp>
        <p:nvSpPr>
          <p:cNvPr id="19" name="TextBox 18"/>
          <p:cNvSpPr txBox="1"/>
          <p:nvPr/>
        </p:nvSpPr>
        <p:spPr>
          <a:xfrm>
            <a:off x="1905000" y="6397823"/>
            <a:ext cx="3429000" cy="307777"/>
          </a:xfrm>
          <a:prstGeom prst="rect">
            <a:avLst/>
          </a:prstGeom>
          <a:noFill/>
        </p:spPr>
        <p:txBody>
          <a:bodyPr wrap="square" rtlCol="0">
            <a:spAutoFit/>
          </a:bodyPr>
          <a:lstStyle/>
          <a:p>
            <a:r>
              <a:rPr kumimoji="0" lang="en-US" sz="1400" kern="1200" dirty="0">
                <a:solidFill>
                  <a:srgbClr val="000066"/>
                </a:solidFill>
                <a:latin typeface="Comic Sans MS" pitchFamily="66" charset="0"/>
                <a:ea typeface="+mn-ea"/>
                <a:cs typeface="+mn-cs"/>
              </a:rPr>
              <a:t>Web page:  aviral.lab.asu.edu</a:t>
            </a:r>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spd="slow"/>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91200"/>
            <a:ext cx="1603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143000" y="1219200"/>
            <a:ext cx="7010400" cy="1143000"/>
          </a:xfrm>
        </p:spPr>
        <p:txBody>
          <a:bodyPr/>
          <a:lstStyle/>
          <a:p>
            <a:pPr algn="l"/>
            <a:r>
              <a:rPr lang="en-US" altLang="zh-CN" dirty="0">
                <a:effectLst>
                  <a:outerShdw blurRad="38100" dist="38100" dir="2700000" algn="tl">
                    <a:srgbClr val="C0C0C0"/>
                  </a:outerShdw>
                </a:effectLst>
              </a:rPr>
              <a:t>Efficient Pointer Management of Stack Data for Software Managed Multicores</a:t>
            </a:r>
            <a:endParaRPr lang="zh-CN" altLang="en-US" dirty="0">
              <a:effectLst>
                <a:outerShdw blurRad="38100" dist="38100" dir="2700000" algn="tl">
                  <a:srgbClr val="C0C0C0"/>
                </a:outerShdw>
              </a:effectLst>
            </a:endParaRPr>
          </a:p>
        </p:txBody>
      </p:sp>
      <p:sp>
        <p:nvSpPr>
          <p:cNvPr id="5124" name="副标题 2"/>
          <p:cNvSpPr>
            <a:spLocks noGrp="1"/>
          </p:cNvSpPr>
          <p:nvPr>
            <p:ph type="subTitle" idx="1"/>
          </p:nvPr>
        </p:nvSpPr>
        <p:spPr>
          <a:xfrm>
            <a:off x="1143000" y="3124200"/>
            <a:ext cx="7086600" cy="762000"/>
          </a:xfrm>
        </p:spPr>
        <p:txBody>
          <a:bodyPr>
            <a:normAutofit lnSpcReduction="10000"/>
          </a:bodyPr>
          <a:lstStyle/>
          <a:p>
            <a:pPr eaLnBrk="1" hangingPunct="1"/>
            <a:r>
              <a:rPr lang="en-US" altLang="zh-CN" dirty="0">
                <a:solidFill>
                  <a:srgbClr val="FF0000"/>
                </a:solidFill>
              </a:rPr>
              <a:t>Jian </a:t>
            </a:r>
            <a:r>
              <a:rPr lang="en-US" altLang="zh-CN" dirty="0" err="1">
                <a:solidFill>
                  <a:srgbClr val="FF0000"/>
                </a:solidFill>
              </a:rPr>
              <a:t>Cai</a:t>
            </a:r>
            <a:r>
              <a:rPr lang="en-US" altLang="zh-CN" b="1" dirty="0">
                <a:solidFill>
                  <a:srgbClr val="FF0000"/>
                </a:solidFill>
              </a:rPr>
              <a:t>, </a:t>
            </a:r>
            <a:r>
              <a:rPr lang="en-US" altLang="zh-CN" dirty="0">
                <a:solidFill>
                  <a:srgbClr val="FF0000"/>
                </a:solidFill>
              </a:rPr>
              <a:t>Aviral Shrivastava</a:t>
            </a:r>
          </a:p>
          <a:p>
            <a:pPr eaLnBrk="1" hangingPunct="1"/>
            <a:r>
              <a:rPr lang="en-US" altLang="zh-CN" b="1" dirty="0">
                <a:solidFill>
                  <a:schemeClr val="tx1"/>
                </a:solidFill>
              </a:rPr>
              <a:t>Presenter: </a:t>
            </a:r>
            <a:r>
              <a:rPr lang="en-US" altLang="zh-CN" b="1" dirty="0" err="1">
                <a:solidFill>
                  <a:schemeClr val="tx1"/>
                </a:solidFill>
              </a:rPr>
              <a:t>Yohan</a:t>
            </a:r>
            <a:r>
              <a:rPr lang="en-US" altLang="zh-CN" b="1" dirty="0">
                <a:solidFill>
                  <a:schemeClr val="tx1"/>
                </a:solidFill>
              </a:rPr>
              <a:t> </a:t>
            </a:r>
            <a:r>
              <a:rPr lang="en-US" altLang="zh-CN" b="1" dirty="0" err="1">
                <a:solidFill>
                  <a:schemeClr val="tx1"/>
                </a:solidFill>
              </a:rPr>
              <a:t>Ko</a:t>
            </a:r>
            <a:endParaRPr lang="en-US" altLang="zh-CN" b="1" dirty="0">
              <a:solidFill>
                <a:schemeClr val="tx1"/>
              </a:solidFill>
            </a:endParaRPr>
          </a:p>
        </p:txBody>
      </p:sp>
      <p:sp>
        <p:nvSpPr>
          <p:cNvPr id="8" name="副标题 2"/>
          <p:cNvSpPr txBox="1">
            <a:spLocks/>
          </p:cNvSpPr>
          <p:nvPr/>
        </p:nvSpPr>
        <p:spPr>
          <a:xfrm>
            <a:off x="1066800" y="4572000"/>
            <a:ext cx="7162800" cy="8382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400" kern="1200">
                <a:solidFill>
                  <a:srgbClr val="002060"/>
                </a:solidFill>
                <a:latin typeface="Candara" pitchFamily="34"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400" kern="1200">
                <a:solidFill>
                  <a:srgbClr val="006600"/>
                </a:solidFill>
                <a:latin typeface="Candara" pitchFamily="34"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2000" kern="1200">
                <a:solidFill>
                  <a:schemeClr val="tx1"/>
                </a:solidFill>
                <a:latin typeface="Candara" pitchFamily="34" charset="0"/>
                <a:ea typeface="+mn-ea"/>
                <a:cs typeface="+mn-cs"/>
              </a:defRPr>
            </a:lvl4pPr>
            <a:lvl5pPr marL="1828800" indent="0" algn="ctr" rtl="0" eaLnBrk="1" latinLnBrk="0" hangingPunct="1">
              <a:spcBef>
                <a:spcPts val="300"/>
              </a:spcBef>
              <a:buClr>
                <a:schemeClr val="accent2"/>
              </a:buClr>
              <a:buSzPct val="70000"/>
              <a:buFont typeface="Wingdings"/>
              <a:buNone/>
              <a:defRPr kumimoji="0" sz="1800" kern="1200">
                <a:solidFill>
                  <a:schemeClr val="tx1"/>
                </a:solidFill>
                <a:latin typeface="Candara" pitchFamily="34"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altLang="zh-CN" b="1" dirty="0">
                <a:solidFill>
                  <a:srgbClr val="0808C0"/>
                </a:solidFill>
                <a:effectLst>
                  <a:outerShdw blurRad="38100" dist="38100" dir="2700000" algn="tl">
                    <a:srgbClr val="000000">
                      <a:alpha val="43137"/>
                    </a:srgbClr>
                  </a:outerShdw>
                </a:effectLst>
              </a:rPr>
              <a:t>Compiler Microarchitecture Lab</a:t>
            </a:r>
          </a:p>
          <a:p>
            <a:r>
              <a:rPr lang="en-US" altLang="zh-CN" b="1" dirty="0">
                <a:solidFill>
                  <a:srgbClr val="0808C0"/>
                </a:solidFill>
                <a:effectLst>
                  <a:outerShdw blurRad="38100" dist="38100" dir="2700000" algn="tl">
                    <a:srgbClr val="000000">
                      <a:alpha val="43137"/>
                    </a:srgbClr>
                  </a:outerShdw>
                </a:effectLst>
              </a:rPr>
              <a:t>Arizona State University, USA</a:t>
            </a:r>
            <a:endParaRPr lang="zh-CN" altLang="en-US" b="1" dirty="0">
              <a:solidFill>
                <a:srgbClr val="0808C0"/>
              </a:solidFill>
              <a:effectLst>
                <a:outerShdw blurRad="38100" dist="38100" dir="2700000" algn="tl">
                  <a:srgbClr val="000000">
                    <a:alpha val="43137"/>
                  </a:srgbClr>
                </a:outerShdw>
              </a:effectLst>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Our Approach (Cont.)</a:t>
            </a:r>
            <a:endParaRPr lang="zh-CN" altLang="en-US" sz="36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10</a:t>
            </a:fld>
            <a:endParaRPr lang="en-US" altLang="zh-CN" dirty="0"/>
          </a:p>
        </p:txBody>
      </p:sp>
      <p:sp>
        <p:nvSpPr>
          <p:cNvPr id="14" name="Content Placeholder 13"/>
          <p:cNvSpPr>
            <a:spLocks noGrp="1"/>
          </p:cNvSpPr>
          <p:nvPr>
            <p:ph sz="quarter" idx="1"/>
          </p:nvPr>
        </p:nvSpPr>
        <p:spPr/>
        <p:txBody>
          <a:bodyPr>
            <a:normAutofit/>
          </a:bodyPr>
          <a:lstStyle/>
          <a:p>
            <a:r>
              <a:rPr lang="en-US" dirty="0"/>
              <a:t>Step 3: Inserting Pointer Management Functions</a:t>
            </a:r>
          </a:p>
          <a:p>
            <a:pPr lvl="1"/>
            <a:r>
              <a:rPr lang="en-US" sz="2000" dirty="0"/>
              <a:t>if a function call passes any pointer that may reference stack variable (step 1), and  the stack variable may have been evicted in the called function (step 2), we call l2g on the pointer before using them</a:t>
            </a:r>
          </a:p>
          <a:p>
            <a:pPr lvl="1"/>
            <a:r>
              <a:rPr lang="en-US" sz="2000" dirty="0"/>
              <a:t>If  l2g is called on any pointer-type argument at any call site of a function, we have to call g2l/</a:t>
            </a:r>
            <a:r>
              <a:rPr lang="en-US" sz="2000" dirty="0" err="1"/>
              <a:t>ptr_wr</a:t>
            </a:r>
            <a:r>
              <a:rPr lang="en-US" sz="2000" dirty="0"/>
              <a:t> functions in the called function to access the corresponding parameter</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1143" y="3505200"/>
            <a:ext cx="3460400" cy="2879529"/>
          </a:xfrm>
          <a:prstGeom prst="rect">
            <a:avLst/>
          </a:prstGeom>
        </p:spPr>
      </p:pic>
    </p:spTree>
    <p:extLst>
      <p:ext uri="{BB962C8B-B14F-4D97-AF65-F5344CB8AC3E}">
        <p14:creationId xmlns:p14="http://schemas.microsoft.com/office/powerpoint/2010/main" val="59472364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Further Optimization</a:t>
            </a:r>
            <a:endParaRPr lang="zh-CN" altLang="en-US" sz="36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11</a:t>
            </a:fld>
            <a:endParaRPr lang="en-US" altLang="zh-CN" dirty="0"/>
          </a:p>
        </p:txBody>
      </p:sp>
      <p:sp>
        <p:nvSpPr>
          <p:cNvPr id="29" name="Content Placeholder 28"/>
          <p:cNvSpPr>
            <a:spLocks noGrp="1"/>
          </p:cNvSpPr>
          <p:nvPr>
            <p:ph sz="quarter" idx="1"/>
          </p:nvPr>
        </p:nvSpPr>
        <p:spPr/>
        <p:txBody>
          <a:bodyPr/>
          <a:lstStyle/>
          <a:p>
            <a:r>
              <a:rPr lang="en-US" dirty="0"/>
              <a:t>The state-of-the-art approach calls </a:t>
            </a:r>
            <a:r>
              <a:rPr lang="en-US" i="1" dirty="0"/>
              <a:t>g2l</a:t>
            </a:r>
            <a:r>
              <a:rPr lang="en-US" dirty="0"/>
              <a:t> and </a:t>
            </a:r>
            <a:r>
              <a:rPr lang="en-US" i="1" dirty="0" err="1"/>
              <a:t>ptr_wr</a:t>
            </a:r>
            <a:r>
              <a:rPr lang="en-US" dirty="0"/>
              <a:t> function on each read and write to stack data, even if they are to the same memory location</a:t>
            </a:r>
          </a:p>
        </p:txBody>
      </p:sp>
      <p:pic>
        <p:nvPicPr>
          <p:cNvPr id="3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1558" y="2343553"/>
            <a:ext cx="5401242" cy="3747685"/>
          </a:xfrm>
          <a:prstGeom prst="rect">
            <a:avLst/>
          </a:prstGeom>
        </p:spPr>
      </p:pic>
    </p:spTree>
    <p:extLst>
      <p:ext uri="{BB962C8B-B14F-4D97-AF65-F5344CB8AC3E}">
        <p14:creationId xmlns:p14="http://schemas.microsoft.com/office/powerpoint/2010/main" val="137331097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Further Optimization (cont.)</a:t>
            </a:r>
            <a:endParaRPr lang="zh-CN" altLang="en-US" sz="36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12</a:t>
            </a:fld>
            <a:endParaRPr lang="en-US" altLang="zh-CN" dirty="0"/>
          </a:p>
        </p:txBody>
      </p:sp>
      <p:sp>
        <p:nvSpPr>
          <p:cNvPr id="29" name="Content Placeholder 28"/>
          <p:cNvSpPr>
            <a:spLocks noGrp="1"/>
          </p:cNvSpPr>
          <p:nvPr>
            <p:ph sz="quarter" idx="1"/>
          </p:nvPr>
        </p:nvSpPr>
        <p:spPr/>
        <p:txBody>
          <a:bodyPr/>
          <a:lstStyle/>
          <a:p>
            <a:r>
              <a:rPr lang="en-US" dirty="0"/>
              <a:t>We reuse the local SPM space created by the first </a:t>
            </a:r>
            <a:r>
              <a:rPr lang="en-US" i="1" dirty="0"/>
              <a:t>g2l </a:t>
            </a:r>
            <a:r>
              <a:rPr lang="en-US" dirty="0"/>
              <a:t>and write back the changes (if there are any) after the last access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315791"/>
            <a:ext cx="5486400" cy="4016829"/>
          </a:xfrm>
          <a:prstGeom prst="rect">
            <a:avLst/>
          </a:prstGeom>
        </p:spPr>
      </p:pic>
    </p:spTree>
    <p:extLst>
      <p:ext uri="{BB962C8B-B14F-4D97-AF65-F5344CB8AC3E}">
        <p14:creationId xmlns:p14="http://schemas.microsoft.com/office/powerpoint/2010/main" val="37981466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Experimental Setup</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13</a:t>
            </a:fld>
            <a:endParaRPr lang="en-US" altLang="zh-CN"/>
          </a:p>
        </p:txBody>
      </p:sp>
      <p:sp>
        <p:nvSpPr>
          <p:cNvPr id="4" name="Content Placeholder 3"/>
          <p:cNvSpPr>
            <a:spLocks noGrp="1"/>
          </p:cNvSpPr>
          <p:nvPr>
            <p:ph sz="quarter" idx="1"/>
          </p:nvPr>
        </p:nvSpPr>
        <p:spPr>
          <a:xfrm>
            <a:off x="152399" y="929640"/>
            <a:ext cx="5867401" cy="5389404"/>
          </a:xfrm>
        </p:spPr>
        <p:txBody>
          <a:bodyPr/>
          <a:lstStyle/>
          <a:p>
            <a:r>
              <a:rPr lang="en-US" dirty="0"/>
              <a:t>LLVM</a:t>
            </a:r>
          </a:p>
          <a:p>
            <a:pPr lvl="1"/>
            <a:r>
              <a:rPr lang="en-US" dirty="0"/>
              <a:t>The previous approach and our approach are implemented as LLVM passes respectively</a:t>
            </a:r>
          </a:p>
          <a:p>
            <a:r>
              <a:rPr lang="en-US" dirty="0"/>
              <a:t>Gem5</a:t>
            </a:r>
          </a:p>
          <a:p>
            <a:pPr lvl="1"/>
            <a:r>
              <a:rPr lang="en-US" dirty="0"/>
              <a:t>CPU frequency = 3.2 GHz</a:t>
            </a:r>
          </a:p>
          <a:p>
            <a:pPr lvl="1"/>
            <a:r>
              <a:rPr lang="en-US" dirty="0"/>
              <a:t>DMA cost = startup cost (91 nanoseconds or 291 CPU cycles) + size of data transferred * 0.075 nanoseconds/byte or 0.24 CPU cycles/byte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537" y="914400"/>
            <a:ext cx="3186469" cy="5486400"/>
          </a:xfrm>
          <a:prstGeom prst="rect">
            <a:avLst/>
          </a:prstGeom>
        </p:spPr>
      </p:pic>
    </p:spTree>
    <p:extLst>
      <p:ext uri="{BB962C8B-B14F-4D97-AF65-F5344CB8AC3E}">
        <p14:creationId xmlns:p14="http://schemas.microsoft.com/office/powerpoint/2010/main" val="155978985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Comparison of Pointer Management Overhead</a:t>
            </a:r>
            <a:endParaRPr lang="zh-CN" altLang="en-US" sz="32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14</a:t>
            </a:fld>
            <a:endParaRPr lang="en-US" altLang="zh-CN"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88494" y="3429000"/>
            <a:ext cx="8772525" cy="2434793"/>
          </a:xfrm>
        </p:spPr>
      </p:pic>
      <p:sp>
        <p:nvSpPr>
          <p:cNvPr id="6" name="Content Placeholder 28"/>
          <p:cNvSpPr txBox="1">
            <a:spLocks/>
          </p:cNvSpPr>
          <p:nvPr/>
        </p:nvSpPr>
        <p:spPr>
          <a:xfrm>
            <a:off x="152399" y="929640"/>
            <a:ext cx="8772525" cy="53894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US" dirty="0"/>
              <a:t>Overall comparison of pointer management overhead of  the previous approach, our approach, and hardware caching</a:t>
            </a:r>
          </a:p>
        </p:txBody>
      </p:sp>
    </p:spTree>
    <p:extLst>
      <p:ext uri="{BB962C8B-B14F-4D97-AF65-F5344CB8AC3E}">
        <p14:creationId xmlns:p14="http://schemas.microsoft.com/office/powerpoint/2010/main" val="13953607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Improvement Over the State of the Art</a:t>
            </a:r>
            <a:endParaRPr lang="zh-CN" altLang="en-US" sz="36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15</a:t>
            </a:fld>
            <a:endParaRPr lang="en-US" altLang="zh-CN" dirty="0"/>
          </a:p>
        </p:txBody>
      </p:sp>
      <p:graphicFrame>
        <p:nvGraphicFramePr>
          <p:cNvPr id="5" name="Content Placeholder 4"/>
          <p:cNvGraphicFramePr>
            <a:graphicFrameLocks/>
          </p:cNvGraphicFramePr>
          <p:nvPr>
            <p:extLst>
              <p:ext uri="{D42A27DB-BD31-4B8C-83A1-F6EECF244321}">
                <p14:modId xmlns:p14="http://schemas.microsoft.com/office/powerpoint/2010/main" val="2499723227"/>
              </p:ext>
            </p:extLst>
          </p:nvPr>
        </p:nvGraphicFramePr>
        <p:xfrm>
          <a:off x="0" y="1447800"/>
          <a:ext cx="9144000" cy="5410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927035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 Comparable Performance to Caches</a:t>
            </a:r>
            <a:endParaRPr lang="zh-CN" altLang="en-US" sz="36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16</a:t>
            </a:fld>
            <a:endParaRPr lang="en-US" altLang="zh-CN" dirty="0"/>
          </a:p>
        </p:txBody>
      </p:sp>
      <p:graphicFrame>
        <p:nvGraphicFramePr>
          <p:cNvPr id="7" name="Chart 6"/>
          <p:cNvGraphicFramePr>
            <a:graphicFrameLocks/>
          </p:cNvGraphicFramePr>
          <p:nvPr>
            <p:extLst>
              <p:ext uri="{D42A27DB-BD31-4B8C-83A1-F6EECF244321}">
                <p14:modId xmlns:p14="http://schemas.microsoft.com/office/powerpoint/2010/main" val="362416681"/>
              </p:ext>
            </p:extLst>
          </p:nvPr>
        </p:nvGraphicFramePr>
        <p:xfrm>
          <a:off x="152400" y="1219200"/>
          <a:ext cx="8839200"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3525908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Choosing SPM Size</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17</a:t>
            </a:fld>
            <a:endParaRPr lang="en-US" altLang="zh-CN"/>
          </a:p>
        </p:txBody>
      </p:sp>
      <p:graphicFrame>
        <p:nvGraphicFramePr>
          <p:cNvPr id="5" name="Chart 4"/>
          <p:cNvGraphicFramePr>
            <a:graphicFrameLocks/>
          </p:cNvGraphicFramePr>
          <p:nvPr>
            <p:extLst>
              <p:ext uri="{D42A27DB-BD31-4B8C-83A1-F6EECF244321}">
                <p14:modId xmlns:p14="http://schemas.microsoft.com/office/powerpoint/2010/main" val="3921591541"/>
              </p:ext>
            </p:extLst>
          </p:nvPr>
        </p:nvGraphicFramePr>
        <p:xfrm>
          <a:off x="0" y="914400"/>
          <a:ext cx="9144000" cy="5486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257480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Conclusion</a:t>
            </a:r>
            <a:endParaRPr lang="ko-KR" altLang="en-US" dirty="0"/>
          </a:p>
        </p:txBody>
      </p:sp>
      <p:sp>
        <p:nvSpPr>
          <p:cNvPr id="3" name="슬라이드 번호 개체 틀 2"/>
          <p:cNvSpPr>
            <a:spLocks noGrp="1"/>
          </p:cNvSpPr>
          <p:nvPr>
            <p:ph type="sldNum" sz="quarter" idx="12"/>
          </p:nvPr>
        </p:nvSpPr>
        <p:spPr/>
        <p:txBody>
          <a:bodyPr/>
          <a:lstStyle/>
          <a:p>
            <a:fld id="{FEFC07C8-73AF-4C93-9657-3F05B2743F4C}" type="slidenum">
              <a:rPr lang="en-US" altLang="zh-CN" smtClean="0"/>
              <a:pPr/>
              <a:t>18</a:t>
            </a:fld>
            <a:endParaRPr lang="en-US" altLang="zh-CN"/>
          </a:p>
        </p:txBody>
      </p:sp>
      <p:sp>
        <p:nvSpPr>
          <p:cNvPr id="4" name="내용 개체 틀 3"/>
          <p:cNvSpPr>
            <a:spLocks noGrp="1"/>
          </p:cNvSpPr>
          <p:nvPr>
            <p:ph sz="quarter" idx="1"/>
          </p:nvPr>
        </p:nvSpPr>
        <p:spPr/>
        <p:txBody>
          <a:bodyPr/>
          <a:lstStyle/>
          <a:p>
            <a:r>
              <a:rPr lang="en-US" altLang="ko-KR" dirty="0"/>
              <a:t>Problem</a:t>
            </a:r>
          </a:p>
          <a:p>
            <a:pPr lvl="1"/>
            <a:r>
              <a:rPr lang="en-US" altLang="ko-KR" dirty="0"/>
              <a:t>Pointer management on stack data for SMM is important to performance</a:t>
            </a:r>
          </a:p>
          <a:p>
            <a:pPr lvl="1"/>
            <a:endParaRPr lang="en-US" altLang="ko-KR" dirty="0"/>
          </a:p>
          <a:p>
            <a:r>
              <a:rPr lang="en-US" altLang="ko-KR" dirty="0"/>
              <a:t>This Paper</a:t>
            </a:r>
          </a:p>
          <a:p>
            <a:pPr lvl="1"/>
            <a:r>
              <a:rPr lang="en-US" altLang="ko-KR" dirty="0"/>
              <a:t>Step 1: Identifying Stack Data Pointers at Function Calls</a:t>
            </a:r>
          </a:p>
          <a:p>
            <a:pPr lvl="1"/>
            <a:r>
              <a:rPr lang="en-US" altLang="ko-KR" dirty="0"/>
              <a:t>Step 2: Identifying Coexistent Stack Frames</a:t>
            </a:r>
          </a:p>
          <a:p>
            <a:pPr lvl="1"/>
            <a:r>
              <a:rPr lang="en-US" altLang="ko-KR" dirty="0"/>
              <a:t>Step 3: Inserting Pointer Management Functions</a:t>
            </a:r>
          </a:p>
          <a:p>
            <a:pPr lvl="1"/>
            <a:endParaRPr lang="en-US" altLang="ko-KR" dirty="0"/>
          </a:p>
          <a:p>
            <a:r>
              <a:rPr lang="en-US" altLang="ko-KR" dirty="0"/>
              <a:t>Result</a:t>
            </a:r>
          </a:p>
          <a:p>
            <a:pPr lvl="1"/>
            <a:r>
              <a:rPr lang="en-US" altLang="ko-KR" dirty="0"/>
              <a:t>Much better than previous pointer management</a:t>
            </a:r>
          </a:p>
          <a:p>
            <a:pPr lvl="1"/>
            <a:r>
              <a:rPr lang="en-US" altLang="ko-KR" dirty="0"/>
              <a:t>Better than conservative hardware cache</a:t>
            </a:r>
            <a:endParaRPr lang="ko-KR" altLang="en-US" dirty="0"/>
          </a:p>
        </p:txBody>
      </p:sp>
    </p:spTree>
    <p:extLst>
      <p:ext uri="{BB962C8B-B14F-4D97-AF65-F5344CB8AC3E}">
        <p14:creationId xmlns:p14="http://schemas.microsoft.com/office/powerpoint/2010/main" val="52418786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pPr/>
              <a:t>19</a:t>
            </a:fld>
            <a:endParaRPr lang="en-US" altLang="zh-CN"/>
          </a:p>
        </p:txBody>
      </p:sp>
      <p:sp>
        <p:nvSpPr>
          <p:cNvPr id="4" name="Content Placeholder 3"/>
          <p:cNvSpPr>
            <a:spLocks noGrp="1"/>
          </p:cNvSpPr>
          <p:nvPr>
            <p:ph sz="quarter" idx="1"/>
          </p:nvPr>
        </p:nvSpPr>
        <p:spPr/>
        <p:txBody>
          <a:bodyPr/>
          <a:lstStyle/>
          <a:p>
            <a:endParaRPr lang="en-US" i="1" dirty="0"/>
          </a:p>
          <a:p>
            <a:endParaRPr lang="en-US" i="1" dirty="0"/>
          </a:p>
          <a:p>
            <a:endParaRPr lang="en-US" i="1" dirty="0"/>
          </a:p>
          <a:p>
            <a:endParaRPr lang="en-US" i="1" dirty="0"/>
          </a:p>
          <a:p>
            <a:pPr marL="1554480" lvl="6" indent="0">
              <a:buNone/>
            </a:pPr>
            <a:r>
              <a:rPr lang="en-US" i="1" dirty="0">
                <a:latin typeface="Candara" panose="020E0502030303020204" pitchFamily="34" charset="0"/>
              </a:rPr>
              <a:t>                                                        </a:t>
            </a:r>
            <a:r>
              <a:rPr lang="en-US" sz="4400" dirty="0">
                <a:solidFill>
                  <a:srgbClr val="002060"/>
                </a:solidFill>
                <a:latin typeface="Candara" panose="020E0502030303020204" pitchFamily="34" charset="0"/>
              </a:rPr>
              <a:t>Q&amp;A</a:t>
            </a:r>
            <a:endParaRPr lang="en-US" sz="4400" i="1" dirty="0">
              <a:solidFill>
                <a:srgbClr val="002060"/>
              </a:solidFill>
              <a:latin typeface="Candara" panose="020E0502030303020204" pitchFamily="34" charset="0"/>
            </a:endParaRPr>
          </a:p>
        </p:txBody>
      </p:sp>
    </p:spTree>
    <p:extLst>
      <p:ext uri="{BB962C8B-B14F-4D97-AF65-F5344CB8AC3E}">
        <p14:creationId xmlns:p14="http://schemas.microsoft.com/office/powerpoint/2010/main" val="263957230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Software Managed Multicore</a:t>
            </a:r>
            <a:endParaRPr lang="zh-CN" altLang="en-US" sz="4800" dirty="0"/>
          </a:p>
        </p:txBody>
      </p:sp>
      <p:sp>
        <p:nvSpPr>
          <p:cNvPr id="49" name="灯片编号占位符 2"/>
          <p:cNvSpPr>
            <a:spLocks noGrp="1"/>
          </p:cNvSpPr>
          <p:nvPr>
            <p:ph type="sldNum" sz="quarter" idx="12"/>
          </p:nvPr>
        </p:nvSpPr>
        <p:spPr>
          <a:xfrm>
            <a:off x="612648" y="6356350"/>
            <a:ext cx="1292352" cy="365760"/>
          </a:xfrm>
        </p:spPr>
        <p:txBody>
          <a:bodyPr/>
          <a:lstStyle/>
          <a:p>
            <a:fld id="{FEFC07C8-73AF-4C93-9657-3F05B2743F4C}" type="slidenum">
              <a:rPr lang="en-US" altLang="zh-CN" smtClean="0"/>
              <a:pPr/>
              <a:t>2</a:t>
            </a:fld>
            <a:endParaRPr lang="en-US" altLang="zh-CN"/>
          </a:p>
        </p:txBody>
      </p:sp>
      <p:sp>
        <p:nvSpPr>
          <p:cNvPr id="10" name="Rectangle 9"/>
          <p:cNvSpPr>
            <a:spLocks noChangeArrowheads="1"/>
          </p:cNvSpPr>
          <p:nvPr/>
        </p:nvSpPr>
        <p:spPr bwMode="auto">
          <a:xfrm>
            <a:off x="3613412" y="4195267"/>
            <a:ext cx="989012" cy="529133"/>
          </a:xfrm>
          <a:prstGeom prst="rect">
            <a:avLst/>
          </a:prstGeom>
          <a:noFill/>
          <a:ln w="38100">
            <a:solidFill>
              <a:srgbClr val="000000"/>
            </a:solidFill>
            <a:round/>
            <a:headEnd/>
            <a:tailEnd/>
          </a:ln>
        </p:spPr>
        <p:txBody>
          <a:bodyPr wrap="none" lIns="90000" tIns="60840" rIns="90000" bIns="45000" anchor="ctr"/>
          <a:lstStyle/>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400" dirty="0">
                <a:solidFill>
                  <a:srgbClr val="000000"/>
                </a:solidFill>
                <a:latin typeface="Arial" panose="020B0604020202020204" pitchFamily="34" charset="0"/>
                <a:ea typeface="宋体" pitchFamily="2" charset="-122"/>
                <a:cs typeface="Arial" panose="020B0604020202020204" pitchFamily="34" charset="0"/>
              </a:rPr>
              <a:t>Processing </a:t>
            </a:r>
          </a:p>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400" dirty="0">
                <a:solidFill>
                  <a:srgbClr val="000000"/>
                </a:solidFill>
                <a:latin typeface="Arial" panose="020B0604020202020204" pitchFamily="34" charset="0"/>
                <a:ea typeface="宋体" pitchFamily="2" charset="-122"/>
                <a:cs typeface="Arial" panose="020B0604020202020204" pitchFamily="34" charset="0"/>
              </a:rPr>
              <a:t>Unit</a:t>
            </a:r>
            <a:endParaRPr lang="en-GB" altLang="zh-CN" sz="1400" dirty="0">
              <a:solidFill>
                <a:srgbClr val="000000"/>
              </a:solidFill>
              <a:latin typeface="Arial" panose="020B0604020202020204" pitchFamily="34" charset="0"/>
              <a:ea typeface="宋体" pitchFamily="2" charset="-122"/>
              <a:cs typeface="Arial" panose="020B0604020202020204" pitchFamily="34" charset="0"/>
            </a:endParaRPr>
          </a:p>
        </p:txBody>
      </p:sp>
      <p:sp>
        <p:nvSpPr>
          <p:cNvPr id="11" name="Rectangle 10"/>
          <p:cNvSpPr>
            <a:spLocks noChangeArrowheads="1"/>
          </p:cNvSpPr>
          <p:nvPr/>
        </p:nvSpPr>
        <p:spPr bwMode="auto">
          <a:xfrm>
            <a:off x="5022132" y="4195268"/>
            <a:ext cx="763588" cy="518020"/>
          </a:xfrm>
          <a:prstGeom prst="rect">
            <a:avLst/>
          </a:prstGeom>
          <a:noFill/>
          <a:ln w="38100">
            <a:solidFill>
              <a:srgbClr val="000000"/>
            </a:solidFill>
            <a:round/>
            <a:headEnd/>
            <a:tailEnd/>
          </a:ln>
        </p:spPr>
        <p:txBody>
          <a:bodyPr wrap="none" lIns="90000" tIns="60840" rIns="90000" bIns="45000" anchor="ctr"/>
          <a:lstStyle/>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400">
                <a:solidFill>
                  <a:srgbClr val="000000"/>
                </a:solidFill>
                <a:latin typeface="Arial" panose="020B0604020202020204" pitchFamily="34" charset="0"/>
                <a:ea typeface="宋体" pitchFamily="2" charset="-122"/>
                <a:cs typeface="Arial" panose="020B0604020202020204" pitchFamily="34" charset="0"/>
              </a:rPr>
              <a:t>SPM</a:t>
            </a:r>
          </a:p>
        </p:txBody>
      </p:sp>
      <p:sp>
        <p:nvSpPr>
          <p:cNvPr id="12" name="Rectangle 11"/>
          <p:cNvSpPr>
            <a:spLocks noChangeArrowheads="1"/>
          </p:cNvSpPr>
          <p:nvPr/>
        </p:nvSpPr>
        <p:spPr bwMode="auto">
          <a:xfrm>
            <a:off x="457200" y="5105400"/>
            <a:ext cx="8534400" cy="533400"/>
          </a:xfrm>
          <a:prstGeom prst="rect">
            <a:avLst/>
          </a:prstGeom>
          <a:noFill/>
          <a:ln w="38100">
            <a:solidFill>
              <a:srgbClr val="000000"/>
            </a:solidFill>
            <a:round/>
            <a:headEnd/>
            <a:tailEnd/>
          </a:ln>
        </p:spPr>
        <p:txBody>
          <a:bodyPr wrap="none" lIns="90000" tIns="60840" rIns="90000" bIns="45000" anchor="ctr"/>
          <a:lstStyle/>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solidFill>
                  <a:srgbClr val="000000"/>
                </a:solidFill>
                <a:latin typeface="Arial" panose="020B0604020202020204" pitchFamily="34" charset="0"/>
                <a:ea typeface="宋体" pitchFamily="2" charset="-122"/>
                <a:cs typeface="Arial" panose="020B0604020202020204" pitchFamily="34" charset="0"/>
              </a:rPr>
              <a:t>Main Memory</a:t>
            </a:r>
          </a:p>
        </p:txBody>
      </p:sp>
      <p:sp>
        <p:nvSpPr>
          <p:cNvPr id="13" name="Line 12"/>
          <p:cNvSpPr>
            <a:spLocks noChangeShapeType="1"/>
          </p:cNvSpPr>
          <p:nvPr/>
        </p:nvSpPr>
        <p:spPr bwMode="auto">
          <a:xfrm flipV="1">
            <a:off x="4602424" y="4454278"/>
            <a:ext cx="419708" cy="5556"/>
          </a:xfrm>
          <a:prstGeom prst="line">
            <a:avLst/>
          </a:prstGeom>
          <a:noFill/>
          <a:ln w="9360">
            <a:solidFill>
              <a:srgbClr val="000000"/>
            </a:solidFill>
            <a:miter lim="800000"/>
            <a:headEnd type="triangle" w="med" len="med"/>
            <a:tailEnd type="triangle" w="med" len="med"/>
          </a:ln>
        </p:spPr>
        <p:txBody>
          <a:bodyPr/>
          <a:lstStyle/>
          <a:p>
            <a:endParaRPr lang="en-US">
              <a:latin typeface="Arial" panose="020B0604020202020204" pitchFamily="34" charset="0"/>
              <a:cs typeface="Arial" panose="020B0604020202020204" pitchFamily="34" charset="0"/>
            </a:endParaRPr>
          </a:p>
        </p:txBody>
      </p:sp>
      <p:sp>
        <p:nvSpPr>
          <p:cNvPr id="14" name="Text Box 14"/>
          <p:cNvSpPr txBox="1">
            <a:spLocks noChangeArrowheads="1"/>
          </p:cNvSpPr>
          <p:nvPr/>
        </p:nvSpPr>
        <p:spPr bwMode="auto">
          <a:xfrm>
            <a:off x="5334000" y="4678363"/>
            <a:ext cx="762000" cy="346075"/>
          </a:xfrm>
          <a:prstGeom prst="rect">
            <a:avLst/>
          </a:prstGeom>
          <a:noFill/>
          <a:ln w="9525">
            <a:noFill/>
            <a:round/>
            <a:headEnd/>
            <a:tailEnd/>
          </a:ln>
        </p:spPr>
        <p:txBody>
          <a:bodyPr lIns="90000" tIns="60840" rIns="90000" bIns="45000"/>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b="1" i="1" dirty="0">
                <a:solidFill>
                  <a:schemeClr val="accent6">
                    <a:lumMod val="50000"/>
                  </a:schemeClr>
                </a:solidFill>
                <a:latin typeface="Arial" panose="020B0604020202020204" pitchFamily="34" charset="0"/>
                <a:ea typeface="宋体" pitchFamily="2" charset="-122"/>
                <a:cs typeface="Arial" panose="020B0604020202020204" pitchFamily="34" charset="0"/>
              </a:rPr>
              <a:t>DMA</a:t>
            </a:r>
          </a:p>
        </p:txBody>
      </p:sp>
      <p:sp>
        <p:nvSpPr>
          <p:cNvPr id="15" name="Text Box 15"/>
          <p:cNvSpPr txBox="1">
            <a:spLocks noChangeArrowheads="1"/>
          </p:cNvSpPr>
          <p:nvPr/>
        </p:nvSpPr>
        <p:spPr bwMode="auto">
          <a:xfrm>
            <a:off x="3521206" y="5638800"/>
            <a:ext cx="2438400" cy="304800"/>
          </a:xfrm>
          <a:prstGeom prst="rect">
            <a:avLst/>
          </a:prstGeom>
          <a:noFill/>
          <a:ln w="9525">
            <a:noFill/>
            <a:round/>
            <a:headEnd/>
            <a:tailEnd/>
          </a:ln>
        </p:spPr>
        <p:txBody>
          <a:bodyPr lIns="90000" tIns="60840" rIns="90000" bIns="45000"/>
          <a:lstStyle/>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000" b="1" dirty="0">
                <a:solidFill>
                  <a:srgbClr val="000000"/>
                </a:solidFill>
                <a:latin typeface="Arial" panose="020B0604020202020204" pitchFamily="34" charset="0"/>
                <a:ea typeface="宋体" pitchFamily="2" charset="-122"/>
                <a:cs typeface="Arial" panose="020B0604020202020204" pitchFamily="34" charset="0"/>
              </a:rPr>
              <a:t>SMM </a:t>
            </a:r>
            <a:r>
              <a:rPr lang="en-GB" altLang="zh-CN" sz="2000" b="1" dirty="0">
                <a:solidFill>
                  <a:srgbClr val="000000"/>
                </a:solidFill>
                <a:latin typeface="Arial" panose="020B0604020202020204" pitchFamily="34" charset="0"/>
                <a:ea typeface="宋体" pitchFamily="2" charset="-122"/>
                <a:cs typeface="Arial" panose="020B0604020202020204" pitchFamily="34" charset="0"/>
              </a:rPr>
              <a:t>Architecture</a:t>
            </a:r>
          </a:p>
        </p:txBody>
      </p:sp>
      <p:sp>
        <p:nvSpPr>
          <p:cNvPr id="17" name="Rounded Rectangle 16"/>
          <p:cNvSpPr/>
          <p:nvPr/>
        </p:nvSpPr>
        <p:spPr>
          <a:xfrm>
            <a:off x="3429000" y="3881865"/>
            <a:ext cx="2622812" cy="1083607"/>
          </a:xfrm>
          <a:prstGeom prst="roundRect">
            <a:avLst/>
          </a:prstGeom>
          <a:noFill/>
          <a:ln>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962400" y="3881865"/>
            <a:ext cx="164356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Execution Core</a:t>
            </a:r>
          </a:p>
        </p:txBody>
      </p:sp>
      <p:cxnSp>
        <p:nvCxnSpPr>
          <p:cNvPr id="21" name="Straight Arrow Connector 20"/>
          <p:cNvCxnSpPr>
            <a:stCxn id="11" idx="2"/>
          </p:cNvCxnSpPr>
          <p:nvPr/>
        </p:nvCxnSpPr>
        <p:spPr>
          <a:xfrm>
            <a:off x="5403926" y="4713288"/>
            <a:ext cx="0" cy="3921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内容占位符 3"/>
          <p:cNvSpPr>
            <a:spLocks noGrp="1"/>
          </p:cNvSpPr>
          <p:nvPr>
            <p:ph sz="quarter" idx="1"/>
          </p:nvPr>
        </p:nvSpPr>
        <p:spPr>
          <a:xfrm>
            <a:off x="152399" y="929640"/>
            <a:ext cx="8915401" cy="2499360"/>
          </a:xfrm>
        </p:spPr>
        <p:txBody>
          <a:bodyPr>
            <a:noAutofit/>
          </a:bodyPr>
          <a:lstStyle/>
          <a:p>
            <a:r>
              <a:rPr lang="en-US" altLang="zh-CN" sz="2400" dirty="0"/>
              <a:t>An SMM is a multicore architecture that substitute software-programmable memories such as scratchpad memory (SPM) for caches in its memory hierarchy</a:t>
            </a:r>
          </a:p>
          <a:p>
            <a:r>
              <a:rPr lang="en-US" altLang="zh-CN" sz="2400" dirty="0"/>
              <a:t>Cores access main memory indirectly via memory transfers, typically by DMAs</a:t>
            </a:r>
          </a:p>
          <a:p>
            <a:r>
              <a:rPr lang="en-US" altLang="zh-CN" sz="2400" dirty="0"/>
              <a:t>SMMs provide power-efficient and scalable memory architecture</a:t>
            </a:r>
          </a:p>
          <a:p>
            <a:endParaRPr lang="en-US" altLang="zh-CN" sz="2400" dirty="0"/>
          </a:p>
        </p:txBody>
      </p:sp>
      <p:sp>
        <p:nvSpPr>
          <p:cNvPr id="30" name="Rectangle 29"/>
          <p:cNvSpPr>
            <a:spLocks noChangeArrowheads="1"/>
          </p:cNvSpPr>
          <p:nvPr/>
        </p:nvSpPr>
        <p:spPr bwMode="auto">
          <a:xfrm>
            <a:off x="641612" y="4214486"/>
            <a:ext cx="989012" cy="529133"/>
          </a:xfrm>
          <a:prstGeom prst="rect">
            <a:avLst/>
          </a:prstGeom>
          <a:noFill/>
          <a:ln w="38100">
            <a:solidFill>
              <a:srgbClr val="000000"/>
            </a:solidFill>
            <a:round/>
            <a:headEnd/>
            <a:tailEnd/>
          </a:ln>
        </p:spPr>
        <p:txBody>
          <a:bodyPr wrap="none" lIns="90000" tIns="60840" rIns="90000" bIns="45000" anchor="ctr"/>
          <a:lstStyle/>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400" dirty="0">
                <a:solidFill>
                  <a:srgbClr val="000000"/>
                </a:solidFill>
                <a:latin typeface="Arial" panose="020B0604020202020204" pitchFamily="34" charset="0"/>
                <a:ea typeface="宋体" pitchFamily="2" charset="-122"/>
                <a:cs typeface="Arial" panose="020B0604020202020204" pitchFamily="34" charset="0"/>
              </a:rPr>
              <a:t>Processing </a:t>
            </a:r>
          </a:p>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400" dirty="0">
                <a:solidFill>
                  <a:srgbClr val="000000"/>
                </a:solidFill>
                <a:latin typeface="Arial" panose="020B0604020202020204" pitchFamily="34" charset="0"/>
                <a:ea typeface="宋体" pitchFamily="2" charset="-122"/>
                <a:cs typeface="Arial" panose="020B0604020202020204" pitchFamily="34" charset="0"/>
              </a:rPr>
              <a:t>Unit</a:t>
            </a:r>
            <a:endParaRPr lang="en-GB" altLang="zh-CN" sz="1400" dirty="0">
              <a:solidFill>
                <a:srgbClr val="000000"/>
              </a:solidFill>
              <a:latin typeface="Arial" panose="020B0604020202020204" pitchFamily="34" charset="0"/>
              <a:ea typeface="宋体" pitchFamily="2" charset="-122"/>
              <a:cs typeface="Arial" panose="020B0604020202020204" pitchFamily="34" charset="0"/>
            </a:endParaRPr>
          </a:p>
        </p:txBody>
      </p:sp>
      <p:sp>
        <p:nvSpPr>
          <p:cNvPr id="31" name="Rectangle 30"/>
          <p:cNvSpPr>
            <a:spLocks noChangeArrowheads="1"/>
          </p:cNvSpPr>
          <p:nvPr/>
        </p:nvSpPr>
        <p:spPr bwMode="auto">
          <a:xfrm>
            <a:off x="2050332" y="4214487"/>
            <a:ext cx="763588" cy="518020"/>
          </a:xfrm>
          <a:prstGeom prst="rect">
            <a:avLst/>
          </a:prstGeom>
          <a:noFill/>
          <a:ln w="38100">
            <a:solidFill>
              <a:srgbClr val="000000"/>
            </a:solidFill>
            <a:round/>
            <a:headEnd/>
            <a:tailEnd/>
          </a:ln>
        </p:spPr>
        <p:txBody>
          <a:bodyPr wrap="none" lIns="90000" tIns="60840" rIns="90000" bIns="45000" anchor="ctr"/>
          <a:lstStyle/>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400">
                <a:solidFill>
                  <a:srgbClr val="000000"/>
                </a:solidFill>
                <a:latin typeface="Arial" panose="020B0604020202020204" pitchFamily="34" charset="0"/>
                <a:ea typeface="宋体" pitchFamily="2" charset="-122"/>
                <a:cs typeface="Arial" panose="020B0604020202020204" pitchFamily="34" charset="0"/>
              </a:rPr>
              <a:t>SPM</a:t>
            </a:r>
          </a:p>
        </p:txBody>
      </p:sp>
      <p:sp>
        <p:nvSpPr>
          <p:cNvPr id="32" name="Line 12"/>
          <p:cNvSpPr>
            <a:spLocks noChangeShapeType="1"/>
          </p:cNvSpPr>
          <p:nvPr/>
        </p:nvSpPr>
        <p:spPr bwMode="auto">
          <a:xfrm flipV="1">
            <a:off x="1630624" y="4479053"/>
            <a:ext cx="419708" cy="0"/>
          </a:xfrm>
          <a:prstGeom prst="line">
            <a:avLst/>
          </a:prstGeom>
          <a:noFill/>
          <a:ln w="9360">
            <a:solidFill>
              <a:srgbClr val="000000"/>
            </a:solidFill>
            <a:miter lim="800000"/>
            <a:headEnd type="triangle" w="med" len="med"/>
            <a:tailEnd type="triangle" w="med" len="med"/>
          </a:ln>
        </p:spPr>
        <p:txBody>
          <a:bodyPr/>
          <a:lstStyle/>
          <a:p>
            <a:endParaRPr lang="en-US">
              <a:latin typeface="Arial" panose="020B0604020202020204" pitchFamily="34" charset="0"/>
              <a:cs typeface="Arial" panose="020B0604020202020204" pitchFamily="34" charset="0"/>
            </a:endParaRPr>
          </a:p>
        </p:txBody>
      </p:sp>
      <p:sp>
        <p:nvSpPr>
          <p:cNvPr id="33" name="Text Box 14"/>
          <p:cNvSpPr txBox="1">
            <a:spLocks noChangeArrowheads="1"/>
          </p:cNvSpPr>
          <p:nvPr/>
        </p:nvSpPr>
        <p:spPr bwMode="auto">
          <a:xfrm>
            <a:off x="2362200" y="4697582"/>
            <a:ext cx="762000" cy="346075"/>
          </a:xfrm>
          <a:prstGeom prst="rect">
            <a:avLst/>
          </a:prstGeom>
          <a:noFill/>
          <a:ln w="9525">
            <a:noFill/>
            <a:round/>
            <a:headEnd/>
            <a:tailEnd/>
          </a:ln>
        </p:spPr>
        <p:txBody>
          <a:bodyPr lIns="90000" tIns="60840" rIns="90000" bIns="45000"/>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b="1" i="1" dirty="0">
                <a:solidFill>
                  <a:schemeClr val="accent6">
                    <a:lumMod val="50000"/>
                  </a:schemeClr>
                </a:solidFill>
                <a:latin typeface="Arial" panose="020B0604020202020204" pitchFamily="34" charset="0"/>
                <a:ea typeface="宋体" pitchFamily="2" charset="-122"/>
                <a:cs typeface="Arial" panose="020B0604020202020204" pitchFamily="34" charset="0"/>
              </a:rPr>
              <a:t>DMA</a:t>
            </a:r>
          </a:p>
        </p:txBody>
      </p:sp>
      <p:sp>
        <p:nvSpPr>
          <p:cNvPr id="34" name="Rounded Rectangle 33"/>
          <p:cNvSpPr/>
          <p:nvPr/>
        </p:nvSpPr>
        <p:spPr>
          <a:xfrm>
            <a:off x="457200" y="3901084"/>
            <a:ext cx="2622812" cy="1083607"/>
          </a:xfrm>
          <a:prstGeom prst="roundRect">
            <a:avLst/>
          </a:prstGeom>
          <a:noFill/>
          <a:ln>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990600" y="3901084"/>
            <a:ext cx="164356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Execution Core</a:t>
            </a:r>
          </a:p>
        </p:txBody>
      </p:sp>
      <p:cxnSp>
        <p:nvCxnSpPr>
          <p:cNvPr id="38" name="Straight Arrow Connector 37"/>
          <p:cNvCxnSpPr>
            <a:stCxn id="31" idx="2"/>
          </p:cNvCxnSpPr>
          <p:nvPr/>
        </p:nvCxnSpPr>
        <p:spPr>
          <a:xfrm>
            <a:off x="2432126" y="4732507"/>
            <a:ext cx="0" cy="3921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a:spLocks noChangeArrowheads="1"/>
          </p:cNvSpPr>
          <p:nvPr/>
        </p:nvSpPr>
        <p:spPr bwMode="auto">
          <a:xfrm>
            <a:off x="6356612" y="4172040"/>
            <a:ext cx="989012" cy="529133"/>
          </a:xfrm>
          <a:prstGeom prst="rect">
            <a:avLst/>
          </a:prstGeom>
          <a:noFill/>
          <a:ln w="38100">
            <a:solidFill>
              <a:srgbClr val="000000"/>
            </a:solidFill>
            <a:round/>
            <a:headEnd/>
            <a:tailEnd/>
          </a:ln>
        </p:spPr>
        <p:txBody>
          <a:bodyPr wrap="none" lIns="90000" tIns="60840" rIns="90000" bIns="45000" anchor="ctr"/>
          <a:lstStyle/>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400" dirty="0">
                <a:solidFill>
                  <a:srgbClr val="000000"/>
                </a:solidFill>
                <a:latin typeface="Arial" panose="020B0604020202020204" pitchFamily="34" charset="0"/>
                <a:ea typeface="宋体" pitchFamily="2" charset="-122"/>
                <a:cs typeface="Arial" panose="020B0604020202020204" pitchFamily="34" charset="0"/>
              </a:rPr>
              <a:t>Processing </a:t>
            </a:r>
          </a:p>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400" dirty="0">
                <a:solidFill>
                  <a:srgbClr val="000000"/>
                </a:solidFill>
                <a:latin typeface="Arial" panose="020B0604020202020204" pitchFamily="34" charset="0"/>
                <a:ea typeface="宋体" pitchFamily="2" charset="-122"/>
                <a:cs typeface="Arial" panose="020B0604020202020204" pitchFamily="34" charset="0"/>
              </a:rPr>
              <a:t>Unit</a:t>
            </a:r>
            <a:endParaRPr lang="en-GB" altLang="zh-CN" sz="1400" dirty="0">
              <a:solidFill>
                <a:srgbClr val="000000"/>
              </a:solidFill>
              <a:latin typeface="Arial" panose="020B0604020202020204" pitchFamily="34" charset="0"/>
              <a:ea typeface="宋体" pitchFamily="2" charset="-122"/>
              <a:cs typeface="Arial" panose="020B0604020202020204" pitchFamily="34" charset="0"/>
            </a:endParaRPr>
          </a:p>
        </p:txBody>
      </p:sp>
      <p:sp>
        <p:nvSpPr>
          <p:cNvPr id="52" name="Rectangle 51"/>
          <p:cNvSpPr>
            <a:spLocks noChangeArrowheads="1"/>
          </p:cNvSpPr>
          <p:nvPr/>
        </p:nvSpPr>
        <p:spPr bwMode="auto">
          <a:xfrm>
            <a:off x="7765332" y="4172041"/>
            <a:ext cx="763588" cy="518020"/>
          </a:xfrm>
          <a:prstGeom prst="rect">
            <a:avLst/>
          </a:prstGeom>
          <a:noFill/>
          <a:ln w="38100">
            <a:solidFill>
              <a:srgbClr val="000000"/>
            </a:solidFill>
            <a:round/>
            <a:headEnd/>
            <a:tailEnd/>
          </a:ln>
        </p:spPr>
        <p:txBody>
          <a:bodyPr wrap="none" lIns="90000" tIns="60840" rIns="90000" bIns="45000" anchor="ctr"/>
          <a:lstStyle/>
          <a:p>
            <a:pPr algn="ct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400">
                <a:solidFill>
                  <a:srgbClr val="000000"/>
                </a:solidFill>
                <a:latin typeface="Arial" panose="020B0604020202020204" pitchFamily="34" charset="0"/>
                <a:ea typeface="宋体" pitchFamily="2" charset="-122"/>
                <a:cs typeface="Arial" panose="020B0604020202020204" pitchFamily="34" charset="0"/>
              </a:rPr>
              <a:t>SPM</a:t>
            </a:r>
          </a:p>
        </p:txBody>
      </p:sp>
      <p:sp>
        <p:nvSpPr>
          <p:cNvPr id="53" name="Line 12"/>
          <p:cNvSpPr>
            <a:spLocks noChangeShapeType="1"/>
          </p:cNvSpPr>
          <p:nvPr/>
        </p:nvSpPr>
        <p:spPr bwMode="auto">
          <a:xfrm flipV="1">
            <a:off x="7345624" y="4431051"/>
            <a:ext cx="419708" cy="5556"/>
          </a:xfrm>
          <a:prstGeom prst="line">
            <a:avLst/>
          </a:prstGeom>
          <a:noFill/>
          <a:ln w="9360">
            <a:solidFill>
              <a:srgbClr val="000000"/>
            </a:solidFill>
            <a:miter lim="800000"/>
            <a:headEnd type="triangle" w="med" len="med"/>
            <a:tailEnd type="triangle" w="med" len="med"/>
          </a:ln>
        </p:spPr>
        <p:txBody>
          <a:bodyPr/>
          <a:lstStyle/>
          <a:p>
            <a:endParaRPr lang="en-US">
              <a:latin typeface="Arial" panose="020B0604020202020204" pitchFamily="34" charset="0"/>
              <a:cs typeface="Arial" panose="020B0604020202020204" pitchFamily="34" charset="0"/>
            </a:endParaRPr>
          </a:p>
        </p:txBody>
      </p:sp>
      <p:sp>
        <p:nvSpPr>
          <p:cNvPr id="54" name="Text Box 14"/>
          <p:cNvSpPr txBox="1">
            <a:spLocks noChangeArrowheads="1"/>
          </p:cNvSpPr>
          <p:nvPr/>
        </p:nvSpPr>
        <p:spPr bwMode="auto">
          <a:xfrm>
            <a:off x="8077200" y="4655136"/>
            <a:ext cx="762000" cy="346075"/>
          </a:xfrm>
          <a:prstGeom prst="rect">
            <a:avLst/>
          </a:prstGeom>
          <a:noFill/>
          <a:ln w="9525">
            <a:noFill/>
            <a:round/>
            <a:headEnd/>
            <a:tailEnd/>
          </a:ln>
        </p:spPr>
        <p:txBody>
          <a:bodyPr lIns="90000" tIns="60840" rIns="90000" bIns="45000"/>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b="1" i="1" dirty="0">
                <a:solidFill>
                  <a:schemeClr val="accent6">
                    <a:lumMod val="50000"/>
                  </a:schemeClr>
                </a:solidFill>
                <a:latin typeface="Arial" panose="020B0604020202020204" pitchFamily="34" charset="0"/>
                <a:ea typeface="宋体" pitchFamily="2" charset="-122"/>
                <a:cs typeface="Arial" panose="020B0604020202020204" pitchFamily="34" charset="0"/>
              </a:rPr>
              <a:t>DMA</a:t>
            </a:r>
          </a:p>
        </p:txBody>
      </p:sp>
      <p:sp>
        <p:nvSpPr>
          <p:cNvPr id="55" name="Rounded Rectangle 54"/>
          <p:cNvSpPr/>
          <p:nvPr/>
        </p:nvSpPr>
        <p:spPr>
          <a:xfrm>
            <a:off x="6172200" y="3858638"/>
            <a:ext cx="2622812" cy="1083607"/>
          </a:xfrm>
          <a:prstGeom prst="roundRect">
            <a:avLst/>
          </a:prstGeom>
          <a:noFill/>
          <a:ln>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705600" y="3858638"/>
            <a:ext cx="164356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Execution Core</a:t>
            </a:r>
          </a:p>
        </p:txBody>
      </p:sp>
      <p:cxnSp>
        <p:nvCxnSpPr>
          <p:cNvPr id="59" name="Straight Arrow Connector 58"/>
          <p:cNvCxnSpPr>
            <a:stCxn id="52" idx="2"/>
          </p:cNvCxnSpPr>
          <p:nvPr/>
        </p:nvCxnSpPr>
        <p:spPr>
          <a:xfrm>
            <a:off x="8147126" y="4690061"/>
            <a:ext cx="0" cy="3921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pPr/>
              <a:t>20</a:t>
            </a:fld>
            <a:endParaRPr lang="en-US" altLang="zh-CN"/>
          </a:p>
        </p:txBody>
      </p:sp>
      <p:sp>
        <p:nvSpPr>
          <p:cNvPr id="4" name="Content Placeholder 3"/>
          <p:cNvSpPr>
            <a:spLocks noGrp="1"/>
          </p:cNvSpPr>
          <p:nvPr>
            <p:ph sz="quarter" idx="1"/>
          </p:nvPr>
        </p:nvSpPr>
        <p:spPr/>
        <p:txBody>
          <a:bodyPr/>
          <a:lstStyle/>
          <a:p>
            <a:r>
              <a:rPr lang="en-US" dirty="0"/>
              <a:t>Q: Can standard compiler optimizations remove some of </a:t>
            </a:r>
            <a:r>
              <a:rPr lang="en-US" i="1" dirty="0"/>
              <a:t>g2l </a:t>
            </a:r>
            <a:r>
              <a:rPr lang="en-US" dirty="0"/>
              <a:t>calls?</a:t>
            </a:r>
          </a:p>
          <a:p>
            <a:r>
              <a:rPr lang="en-US" dirty="0"/>
              <a:t>A: No. Even though the calls to </a:t>
            </a:r>
            <a:r>
              <a:rPr lang="en-US" i="1" dirty="0"/>
              <a:t>g2l</a:t>
            </a:r>
            <a:r>
              <a:rPr lang="en-US" dirty="0"/>
              <a:t> function are inserted at compile-time, the functions check at run-time on whether they should copy a value from the main memory (if the value is in the main memory), or just simply reverses the address translation of </a:t>
            </a:r>
            <a:r>
              <a:rPr lang="en-US" i="1" dirty="0"/>
              <a:t>l2g</a:t>
            </a:r>
            <a:r>
              <a:rPr lang="en-US" dirty="0"/>
              <a:t> function (if the value is in the SPM). The behaviors of </a:t>
            </a:r>
            <a:r>
              <a:rPr lang="en-US" i="1" dirty="0"/>
              <a:t>g2l</a:t>
            </a:r>
            <a:r>
              <a:rPr lang="en-US" dirty="0"/>
              <a:t>s can only be determined at runtime, and therefore the removal of these functions at compile-time without proper analysis is not safe.</a:t>
            </a:r>
            <a:endParaRPr lang="en-US" i="1" dirty="0"/>
          </a:p>
        </p:txBody>
      </p:sp>
    </p:spTree>
    <p:extLst>
      <p:ext uri="{BB962C8B-B14F-4D97-AF65-F5344CB8AC3E}">
        <p14:creationId xmlns:p14="http://schemas.microsoft.com/office/powerpoint/2010/main" val="212125511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pPr/>
              <a:t>21</a:t>
            </a:fld>
            <a:endParaRPr lang="en-US" altLang="zh-CN"/>
          </a:p>
        </p:txBody>
      </p:sp>
      <p:sp>
        <p:nvSpPr>
          <p:cNvPr id="4" name="Content Placeholder 3"/>
          <p:cNvSpPr>
            <a:spLocks noGrp="1"/>
          </p:cNvSpPr>
          <p:nvPr>
            <p:ph sz="quarter" idx="1"/>
          </p:nvPr>
        </p:nvSpPr>
        <p:spPr/>
        <p:txBody>
          <a:bodyPr>
            <a:normAutofit/>
          </a:bodyPr>
          <a:lstStyle/>
          <a:p>
            <a:r>
              <a:rPr lang="en-US" dirty="0"/>
              <a:t>Q: What if a pointer to stack data is passed in recursive functions?</a:t>
            </a:r>
          </a:p>
          <a:p>
            <a:r>
              <a:rPr lang="en-US" dirty="0"/>
              <a:t>A: In this case,  we need to call </a:t>
            </a:r>
            <a:r>
              <a:rPr lang="en-US" i="1" dirty="0"/>
              <a:t>l2g</a:t>
            </a:r>
            <a:r>
              <a:rPr lang="en-US" dirty="0"/>
              <a:t> on the pointer, and call </a:t>
            </a:r>
            <a:r>
              <a:rPr lang="en-US" i="1" dirty="0"/>
              <a:t>g2l</a:t>
            </a:r>
            <a:r>
              <a:rPr lang="en-US" dirty="0"/>
              <a:t> in the called function. This is because we do not know how many times the recursion will happen at compile time, so we need to conservatively assume the stack frame of the caller is evicted when the called function is executed.</a:t>
            </a:r>
          </a:p>
        </p:txBody>
      </p:sp>
    </p:spTree>
    <p:extLst>
      <p:ext uri="{BB962C8B-B14F-4D97-AF65-F5344CB8AC3E}">
        <p14:creationId xmlns:p14="http://schemas.microsoft.com/office/powerpoint/2010/main" val="313372574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pPr/>
              <a:t>22</a:t>
            </a:fld>
            <a:endParaRPr lang="en-US" altLang="zh-CN" dirty="0"/>
          </a:p>
        </p:txBody>
      </p:sp>
      <p:sp>
        <p:nvSpPr>
          <p:cNvPr id="4" name="Content Placeholder 3"/>
          <p:cNvSpPr>
            <a:spLocks noGrp="1"/>
          </p:cNvSpPr>
          <p:nvPr>
            <p:ph sz="quarter" idx="1"/>
          </p:nvPr>
        </p:nvSpPr>
        <p:spPr>
          <a:xfrm>
            <a:off x="152399" y="929640"/>
            <a:ext cx="8763001" cy="2727960"/>
          </a:xfrm>
        </p:spPr>
        <p:txBody>
          <a:bodyPr>
            <a:normAutofit/>
          </a:bodyPr>
          <a:lstStyle/>
          <a:p>
            <a:r>
              <a:rPr lang="en-US" dirty="0"/>
              <a:t>Q: What if a </a:t>
            </a:r>
            <a:r>
              <a:rPr lang="en-US" altLang="zh-CN" dirty="0"/>
              <a:t>multiple-dimensional</a:t>
            </a:r>
            <a:r>
              <a:rPr lang="en-US" dirty="0"/>
              <a:t> pointer to stack data is passed in recursive functions?</a:t>
            </a:r>
          </a:p>
          <a:p>
            <a:r>
              <a:rPr lang="en-US" dirty="0"/>
              <a:t>A: When calling </a:t>
            </a:r>
            <a:r>
              <a:rPr lang="en-US" i="1" dirty="0"/>
              <a:t>g2l </a:t>
            </a:r>
            <a:r>
              <a:rPr lang="en-US" dirty="0"/>
              <a:t>on such a pointer, the returned address is the old SPM address. Therefore, we need to call another l2g function on such pointer in order to dereference it.</a:t>
            </a:r>
          </a:p>
        </p:txBody>
      </p:sp>
      <p:sp>
        <p:nvSpPr>
          <p:cNvPr id="5" name="TextBox 4"/>
          <p:cNvSpPr txBox="1"/>
          <p:nvPr/>
        </p:nvSpPr>
        <p:spPr>
          <a:xfrm>
            <a:off x="1676400" y="4113074"/>
            <a:ext cx="1905000" cy="1754326"/>
          </a:xfrm>
          <a:prstGeom prst="rect">
            <a:avLst/>
          </a:prstGeom>
          <a:noFill/>
        </p:spPr>
        <p:txBody>
          <a:bodyPr wrap="square" rtlCol="0">
            <a:spAutoFit/>
          </a:bodyPr>
          <a:lstStyle/>
          <a:p>
            <a:r>
              <a:rPr lang="en-US" i="1" dirty="0" err="1">
                <a:latin typeface="Calibri" panose="020F0502020204030204" pitchFamily="34" charset="0"/>
              </a:rPr>
              <a:t>int</a:t>
            </a:r>
            <a:r>
              <a:rPr lang="en-US" i="1" dirty="0">
                <a:latin typeface="Calibri" panose="020F0502020204030204" pitchFamily="34" charset="0"/>
              </a:rPr>
              <a:t> F1() {</a:t>
            </a:r>
          </a:p>
          <a:p>
            <a:r>
              <a:rPr lang="en-US" i="1" dirty="0">
                <a:latin typeface="Calibri" panose="020F0502020204030204" pitchFamily="34" charset="0"/>
              </a:rPr>
              <a:t>  </a:t>
            </a:r>
            <a:r>
              <a:rPr lang="en-US" i="1" dirty="0" err="1">
                <a:latin typeface="Calibri" panose="020F0502020204030204" pitchFamily="34" charset="0"/>
              </a:rPr>
              <a:t>int</a:t>
            </a:r>
            <a:r>
              <a:rPr lang="en-US" i="1" dirty="0">
                <a:latin typeface="Calibri" panose="020F0502020204030204" pitchFamily="34" charset="0"/>
              </a:rPr>
              <a:t> a = 10;</a:t>
            </a:r>
          </a:p>
          <a:p>
            <a:r>
              <a:rPr lang="en-US" i="1" dirty="0">
                <a:latin typeface="Calibri" panose="020F0502020204030204" pitchFamily="34" charset="0"/>
              </a:rPr>
              <a:t>  </a:t>
            </a:r>
            <a:r>
              <a:rPr lang="en-US" i="1" dirty="0" err="1">
                <a:latin typeface="Calibri" panose="020F0502020204030204" pitchFamily="34" charset="0"/>
              </a:rPr>
              <a:t>int</a:t>
            </a:r>
            <a:r>
              <a:rPr lang="en-US" i="1" dirty="0">
                <a:latin typeface="Calibri" panose="020F0502020204030204" pitchFamily="34" charset="0"/>
              </a:rPr>
              <a:t> *p1 = &amp;a;</a:t>
            </a:r>
          </a:p>
          <a:p>
            <a:r>
              <a:rPr lang="en-US" i="1" dirty="0">
                <a:latin typeface="Calibri" panose="020F0502020204030204" pitchFamily="34" charset="0"/>
              </a:rPr>
              <a:t>  </a:t>
            </a:r>
            <a:r>
              <a:rPr lang="en-US" i="1" dirty="0" err="1">
                <a:latin typeface="Calibri" panose="020F0502020204030204" pitchFamily="34" charset="0"/>
              </a:rPr>
              <a:t>int</a:t>
            </a:r>
            <a:r>
              <a:rPr lang="en-US" i="1" dirty="0">
                <a:latin typeface="Calibri" panose="020F0502020204030204" pitchFamily="34" charset="0"/>
              </a:rPr>
              <a:t> **p2 = &amp;p1;</a:t>
            </a:r>
          </a:p>
          <a:p>
            <a:r>
              <a:rPr lang="en-US" i="1" dirty="0">
                <a:latin typeface="Calibri" panose="020F0502020204030204" pitchFamily="34" charset="0"/>
              </a:rPr>
              <a:t>  F2(p2);</a:t>
            </a:r>
          </a:p>
          <a:p>
            <a:r>
              <a:rPr lang="en-US" i="1" dirty="0">
                <a:latin typeface="Calibri" panose="020F0502020204030204" pitchFamily="34" charset="0"/>
              </a:rPr>
              <a:t>}</a:t>
            </a:r>
          </a:p>
        </p:txBody>
      </p:sp>
      <p:sp>
        <p:nvSpPr>
          <p:cNvPr id="6" name="TextBox 5"/>
          <p:cNvSpPr txBox="1"/>
          <p:nvPr/>
        </p:nvSpPr>
        <p:spPr>
          <a:xfrm>
            <a:off x="3581400" y="4113074"/>
            <a:ext cx="5257800" cy="1477328"/>
          </a:xfrm>
          <a:prstGeom prst="rect">
            <a:avLst/>
          </a:prstGeom>
          <a:noFill/>
        </p:spPr>
        <p:txBody>
          <a:bodyPr wrap="square" rtlCol="0">
            <a:spAutoFit/>
          </a:bodyPr>
          <a:lstStyle/>
          <a:p>
            <a:r>
              <a:rPr lang="en-US" i="1" dirty="0" err="1">
                <a:latin typeface="Calibri" panose="020F0502020204030204" pitchFamily="34" charset="0"/>
              </a:rPr>
              <a:t>Int</a:t>
            </a:r>
            <a:r>
              <a:rPr lang="en-US" i="1" dirty="0">
                <a:latin typeface="Calibri" panose="020F0502020204030204" pitchFamily="34" charset="0"/>
              </a:rPr>
              <a:t> F2(</a:t>
            </a:r>
            <a:r>
              <a:rPr lang="en-US" i="1" dirty="0" err="1">
                <a:latin typeface="Calibri" panose="020F0502020204030204" pitchFamily="34" charset="0"/>
              </a:rPr>
              <a:t>int</a:t>
            </a:r>
            <a:r>
              <a:rPr lang="en-US" i="1" dirty="0">
                <a:latin typeface="Calibri" panose="020F0502020204030204" pitchFamily="34" charset="0"/>
              </a:rPr>
              <a:t> **p2) {</a:t>
            </a:r>
          </a:p>
          <a:p>
            <a:r>
              <a:rPr lang="en-US" i="1" dirty="0">
                <a:latin typeface="Calibri" panose="020F0502020204030204" pitchFamily="34" charset="0"/>
              </a:rPr>
              <a:t>  </a:t>
            </a:r>
            <a:r>
              <a:rPr lang="en-US" i="1" dirty="0" err="1">
                <a:latin typeface="Calibri" panose="020F0502020204030204" pitchFamily="34" charset="0"/>
              </a:rPr>
              <a:t>int</a:t>
            </a:r>
            <a:r>
              <a:rPr lang="en-US" i="1" dirty="0">
                <a:latin typeface="Calibri" panose="020F0502020204030204" pitchFamily="34" charset="0"/>
              </a:rPr>
              <a:t> </a:t>
            </a:r>
            <a:r>
              <a:rPr lang="zh-CN" altLang="en-US" i="1" dirty="0">
                <a:latin typeface="Calibri" panose="020F0502020204030204" pitchFamily="34" charset="0"/>
              </a:rPr>
              <a:t>*</a:t>
            </a:r>
            <a:r>
              <a:rPr lang="en-US" altLang="zh-CN" i="1" dirty="0">
                <a:latin typeface="Calibri" panose="020F0502020204030204" pitchFamily="34" charset="0"/>
              </a:rPr>
              <a:t>p1 = *g2l(p2); // p1 has the old SPM address of a</a:t>
            </a:r>
          </a:p>
          <a:p>
            <a:r>
              <a:rPr lang="en-US" i="1" dirty="0">
                <a:latin typeface="Calibri" panose="020F0502020204030204" pitchFamily="34" charset="0"/>
              </a:rPr>
              <a:t>  </a:t>
            </a:r>
            <a:r>
              <a:rPr lang="en-US" i="1" dirty="0" err="1">
                <a:latin typeface="Calibri" panose="020F0502020204030204" pitchFamily="34" charset="0"/>
              </a:rPr>
              <a:t>int</a:t>
            </a:r>
            <a:r>
              <a:rPr lang="en-US" i="1" dirty="0">
                <a:latin typeface="Calibri" panose="020F0502020204030204" pitchFamily="34" charset="0"/>
              </a:rPr>
              <a:t> b = *g2l(</a:t>
            </a:r>
            <a:r>
              <a:rPr lang="en-US" i="1" dirty="0">
                <a:solidFill>
                  <a:srgbClr val="FF0000"/>
                </a:solidFill>
                <a:latin typeface="Calibri" panose="020F0502020204030204" pitchFamily="34" charset="0"/>
              </a:rPr>
              <a:t>l2g</a:t>
            </a:r>
            <a:r>
              <a:rPr lang="en-US" i="1" dirty="0">
                <a:latin typeface="Calibri" panose="020F0502020204030204" pitchFamily="34" charset="0"/>
              </a:rPr>
              <a:t>(p1));</a:t>
            </a:r>
          </a:p>
          <a:p>
            <a:r>
              <a:rPr lang="en-US" i="1" dirty="0">
                <a:latin typeface="Calibri" panose="020F0502020204030204" pitchFamily="34" charset="0"/>
              </a:rPr>
              <a:t>}</a:t>
            </a:r>
          </a:p>
          <a:p>
            <a:endParaRPr lang="en-US" dirty="0"/>
          </a:p>
        </p:txBody>
      </p:sp>
    </p:spTree>
    <p:extLst>
      <p:ext uri="{BB962C8B-B14F-4D97-AF65-F5344CB8AC3E}">
        <p14:creationId xmlns:p14="http://schemas.microsoft.com/office/powerpoint/2010/main" val="34926981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Stack Data Management for SMM</a:t>
            </a:r>
            <a:endParaRPr lang="zh-CN" altLang="en-US" sz="36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3</a:t>
            </a:fld>
            <a:endParaRPr lang="en-US" altLang="zh-CN"/>
          </a:p>
        </p:txBody>
      </p:sp>
      <p:sp>
        <p:nvSpPr>
          <p:cNvPr id="4" name="内容占位符 3"/>
          <p:cNvSpPr>
            <a:spLocks noGrp="1"/>
          </p:cNvSpPr>
          <p:nvPr>
            <p:ph sz="quarter" idx="1"/>
          </p:nvPr>
        </p:nvSpPr>
        <p:spPr>
          <a:xfrm>
            <a:off x="0" y="838200"/>
            <a:ext cx="9144000" cy="5181600"/>
          </a:xfrm>
        </p:spPr>
        <p:txBody>
          <a:bodyPr>
            <a:normAutofit/>
          </a:bodyPr>
          <a:lstStyle/>
          <a:p>
            <a:pPr marL="457200" lvl="0" indent="-457200">
              <a:lnSpc>
                <a:spcPct val="100000"/>
              </a:lnSpc>
              <a:buSzPct val="100000"/>
              <a:buFont typeface="Wingdings" panose="05000000000000000000" pitchFamily="2" charset="2"/>
              <a:buChar char="§"/>
              <a:defRPr/>
            </a:pPr>
            <a:r>
              <a:rPr lang="en-US" altLang="zh-CN" sz="2000" dirty="0">
                <a:cs typeface="Times New Roman" panose="02020603050405020304" pitchFamily="18" charset="0"/>
              </a:rPr>
              <a:t>Accesses to stack accounts for about 64% of overall memory accesses in  typical embedded applications, thus its management is important to performance</a:t>
            </a:r>
          </a:p>
          <a:p>
            <a:pPr marL="457200" lvl="0" indent="-457200">
              <a:lnSpc>
                <a:spcPct val="100000"/>
              </a:lnSpc>
              <a:buSzPct val="100000"/>
              <a:buFont typeface="Wingdings" panose="05000000000000000000" pitchFamily="2" charset="2"/>
              <a:buChar char="§"/>
              <a:defRPr/>
            </a:pPr>
            <a:r>
              <a:rPr lang="en-US" altLang="zh-CN" sz="2000" dirty="0">
                <a:cs typeface="Times New Roman" panose="02020603050405020304" pitchFamily="18" charset="0"/>
              </a:rPr>
              <a:t>Stack data management comprises two sub-problems:</a:t>
            </a:r>
          </a:p>
          <a:p>
            <a:pPr marL="731520" lvl="1" indent="-457200">
              <a:buSzPct val="100000"/>
              <a:buFont typeface="Wingdings" panose="05000000000000000000" pitchFamily="2" charset="2"/>
              <a:buChar char="§"/>
              <a:defRPr/>
            </a:pPr>
            <a:r>
              <a:rPr lang="en-US" altLang="zh-CN" sz="1800" dirty="0">
                <a:cs typeface="Times New Roman" panose="02020603050405020304" pitchFamily="18" charset="0"/>
              </a:rPr>
              <a:t>Stack frame management: loading the stack frame of the called function from the main memory to the SPM at function calls, and evict stack frames that are not immediately required when there are is enough SPM space</a:t>
            </a:r>
          </a:p>
          <a:p>
            <a:pPr marL="731520" lvl="1" indent="-457200">
              <a:buSzPct val="100000"/>
              <a:buFont typeface="Wingdings" panose="05000000000000000000" pitchFamily="2" charset="2"/>
              <a:buChar char="§"/>
              <a:defRPr/>
            </a:pPr>
            <a:r>
              <a:rPr lang="en-US" altLang="zh-CN" sz="1800" dirty="0">
                <a:cs typeface="Times New Roman" panose="02020603050405020304" pitchFamily="18" charset="0"/>
              </a:rPr>
              <a:t>Pointer management: ensuring references to stack variables via pointers are valid</a:t>
            </a:r>
            <a:endParaRPr lang="en-US" altLang="zh-CN" sz="2000" dirty="0">
              <a:cs typeface="Times New Roman" panose="02020603050405020304" pitchFamily="18" charset="0"/>
            </a:endParaRPr>
          </a:p>
        </p:txBody>
      </p:sp>
      <p:sp>
        <p:nvSpPr>
          <p:cNvPr id="5" name="Rectangle 4"/>
          <p:cNvSpPr/>
          <p:nvPr/>
        </p:nvSpPr>
        <p:spPr>
          <a:xfrm>
            <a:off x="3874368" y="3770975"/>
            <a:ext cx="1447800" cy="17433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Rectangle 5"/>
          <p:cNvSpPr/>
          <p:nvPr/>
        </p:nvSpPr>
        <p:spPr>
          <a:xfrm>
            <a:off x="3874368" y="3505200"/>
            <a:ext cx="1447800" cy="127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TextBox 3"/>
          <p:cNvSpPr txBox="1">
            <a:spLocks noChangeArrowheads="1"/>
          </p:cNvSpPr>
          <p:nvPr/>
        </p:nvSpPr>
        <p:spPr bwMode="auto">
          <a:xfrm>
            <a:off x="1763542" y="3328120"/>
            <a:ext cx="1729826" cy="1815882"/>
          </a:xfrm>
          <a:prstGeom prst="rect">
            <a:avLst/>
          </a:prstGeom>
          <a:noFill/>
          <a:ln w="9525">
            <a:noFill/>
            <a:miter lim="800000"/>
            <a:headEnd/>
            <a:tailEnd/>
          </a:ln>
        </p:spPr>
        <p:txBody>
          <a:bodyPr wrap="square">
            <a:spAutoFit/>
          </a:bodyPr>
          <a:lstStyle/>
          <a:p>
            <a:r>
              <a:rPr lang="en-US" altLang="zh-CN" sz="1600" b="1" i="1" dirty="0">
                <a:cs typeface="Arial" charset="0"/>
              </a:rPr>
              <a:t>F1(){</a:t>
            </a:r>
          </a:p>
          <a:p>
            <a:r>
              <a:rPr lang="en-US" altLang="zh-CN" sz="1600" i="1" dirty="0">
                <a:cs typeface="Arial" charset="0"/>
              </a:rPr>
              <a:t>    </a:t>
            </a:r>
            <a:r>
              <a:rPr lang="en-US" altLang="zh-CN" sz="1600" i="1" dirty="0" err="1">
                <a:cs typeface="Arial" charset="0"/>
              </a:rPr>
              <a:t>int</a:t>
            </a:r>
            <a:r>
              <a:rPr lang="en-US" altLang="zh-CN" sz="1600" i="1" dirty="0">
                <a:cs typeface="Arial" charset="0"/>
              </a:rPr>
              <a:t> a; </a:t>
            </a:r>
          </a:p>
          <a:p>
            <a:r>
              <a:rPr lang="en-US" altLang="zh-CN" sz="1600" i="1" dirty="0">
                <a:cs typeface="Arial" charset="0"/>
              </a:rPr>
              <a:t>    . . .    </a:t>
            </a:r>
          </a:p>
          <a:p>
            <a:r>
              <a:rPr lang="en-US" altLang="zh-CN" sz="1600" i="1" dirty="0">
                <a:cs typeface="Arial" charset="0"/>
              </a:rPr>
              <a:t>    </a:t>
            </a:r>
            <a:r>
              <a:rPr lang="en-US" altLang="zh-CN" sz="1600" i="1" dirty="0" err="1">
                <a:cs typeface="Arial" charset="0"/>
              </a:rPr>
              <a:t>int</a:t>
            </a:r>
            <a:r>
              <a:rPr lang="en-US" altLang="zh-CN" sz="1600" i="1" dirty="0">
                <a:cs typeface="Arial" charset="0"/>
              </a:rPr>
              <a:t> *p1 = &amp;a;</a:t>
            </a:r>
          </a:p>
          <a:p>
            <a:r>
              <a:rPr lang="en-US" altLang="zh-CN" sz="1600" i="1" dirty="0">
                <a:cs typeface="Arial" charset="0"/>
              </a:rPr>
              <a:t>    F2(p1);</a:t>
            </a:r>
          </a:p>
          <a:p>
            <a:r>
              <a:rPr lang="en-US" altLang="zh-CN" sz="1600" b="1" i="1" dirty="0">
                <a:cs typeface="Arial" charset="0"/>
              </a:rPr>
              <a:t>}</a:t>
            </a:r>
          </a:p>
          <a:p>
            <a:endParaRPr lang="en-US" altLang="zh-CN" sz="1600" i="1" dirty="0">
              <a:cs typeface="Arial" charset="0"/>
            </a:endParaRPr>
          </a:p>
        </p:txBody>
      </p:sp>
      <p:sp>
        <p:nvSpPr>
          <p:cNvPr id="8" name="TextBox 3"/>
          <p:cNvSpPr txBox="1">
            <a:spLocks noChangeArrowheads="1"/>
          </p:cNvSpPr>
          <p:nvPr/>
        </p:nvSpPr>
        <p:spPr bwMode="auto">
          <a:xfrm>
            <a:off x="1763542" y="5001161"/>
            <a:ext cx="1425026" cy="1323439"/>
          </a:xfrm>
          <a:prstGeom prst="rect">
            <a:avLst/>
          </a:prstGeom>
          <a:noFill/>
          <a:ln w="9525">
            <a:noFill/>
            <a:miter lim="800000"/>
            <a:headEnd/>
            <a:tailEnd/>
          </a:ln>
        </p:spPr>
        <p:txBody>
          <a:bodyPr wrap="square">
            <a:spAutoFit/>
          </a:bodyPr>
          <a:lstStyle/>
          <a:p>
            <a:r>
              <a:rPr lang="en-US" altLang="zh-CN" sz="1600" b="1" i="1" dirty="0">
                <a:cs typeface="Arial" charset="0"/>
              </a:rPr>
              <a:t>F2(</a:t>
            </a:r>
            <a:r>
              <a:rPr lang="en-US" altLang="zh-CN" sz="1600" b="1" i="1" dirty="0" err="1">
                <a:cs typeface="Arial" charset="0"/>
              </a:rPr>
              <a:t>int</a:t>
            </a:r>
            <a:r>
              <a:rPr lang="en-US" altLang="zh-CN" sz="1600" b="1" i="1" dirty="0">
                <a:cs typeface="Arial" charset="0"/>
              </a:rPr>
              <a:t> *p2){</a:t>
            </a:r>
          </a:p>
          <a:p>
            <a:r>
              <a:rPr lang="en-US" altLang="zh-CN" sz="1600" b="1" i="1" dirty="0">
                <a:cs typeface="Arial" charset="0"/>
              </a:rPr>
              <a:t>    </a:t>
            </a:r>
            <a:r>
              <a:rPr lang="en-US" altLang="zh-CN" sz="1600" i="1" dirty="0">
                <a:cs typeface="Arial" charset="0"/>
              </a:rPr>
              <a:t>. . .</a:t>
            </a:r>
          </a:p>
          <a:p>
            <a:r>
              <a:rPr lang="en-US" altLang="zh-CN" sz="1600" i="1" dirty="0">
                <a:cs typeface="Arial" charset="0"/>
              </a:rPr>
              <a:t>    </a:t>
            </a:r>
            <a:r>
              <a:rPr lang="en-US" altLang="zh-CN" sz="1600" i="1" dirty="0" err="1">
                <a:cs typeface="Arial" charset="0"/>
              </a:rPr>
              <a:t>int</a:t>
            </a:r>
            <a:r>
              <a:rPr lang="en-US" altLang="zh-CN" sz="1600" i="1" dirty="0">
                <a:cs typeface="Arial" charset="0"/>
              </a:rPr>
              <a:t> b = *p2;</a:t>
            </a:r>
          </a:p>
          <a:p>
            <a:r>
              <a:rPr lang="en-US" altLang="zh-CN" sz="1600" i="1" dirty="0">
                <a:cs typeface="Arial" charset="0"/>
              </a:rPr>
              <a:t>    . . .</a:t>
            </a:r>
          </a:p>
          <a:p>
            <a:r>
              <a:rPr lang="en-US" altLang="zh-CN" sz="1600" b="1" i="1" dirty="0">
                <a:cs typeface="Arial" charset="0"/>
              </a:rPr>
              <a:t>}</a:t>
            </a:r>
          </a:p>
        </p:txBody>
      </p:sp>
      <p:sp>
        <p:nvSpPr>
          <p:cNvPr id="9" name="Rounded Rectangle 8"/>
          <p:cNvSpPr/>
          <p:nvPr/>
        </p:nvSpPr>
        <p:spPr>
          <a:xfrm>
            <a:off x="1676400" y="3317776"/>
            <a:ext cx="1512168" cy="155558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600"/>
          </a:p>
        </p:txBody>
      </p:sp>
      <p:sp>
        <p:nvSpPr>
          <p:cNvPr id="10" name="Rectangle 9"/>
          <p:cNvSpPr/>
          <p:nvPr/>
        </p:nvSpPr>
        <p:spPr>
          <a:xfrm>
            <a:off x="3874368" y="3350950"/>
            <a:ext cx="1447800" cy="84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874368" y="4038600"/>
            <a:ext cx="1447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24860" y="3429000"/>
            <a:ext cx="266420" cy="276999"/>
          </a:xfrm>
          <a:prstGeom prst="rect">
            <a:avLst/>
          </a:prstGeom>
          <a:noFill/>
        </p:spPr>
        <p:txBody>
          <a:bodyPr wrap="none" rtlCol="0">
            <a:spAutoFit/>
          </a:bodyPr>
          <a:lstStyle/>
          <a:p>
            <a:r>
              <a:rPr lang="en-US" sz="1200" b="1" i="1" dirty="0">
                <a:cs typeface="Arial" charset="0"/>
              </a:rPr>
              <a:t>a</a:t>
            </a:r>
          </a:p>
        </p:txBody>
      </p:sp>
      <p:sp>
        <p:nvSpPr>
          <p:cNvPr id="13" name="TextBox 12"/>
          <p:cNvSpPr txBox="1"/>
          <p:nvPr/>
        </p:nvSpPr>
        <p:spPr>
          <a:xfrm>
            <a:off x="4431386" y="3710325"/>
            <a:ext cx="344966" cy="276999"/>
          </a:xfrm>
          <a:prstGeom prst="rect">
            <a:avLst/>
          </a:prstGeom>
          <a:noFill/>
        </p:spPr>
        <p:txBody>
          <a:bodyPr wrap="none" rtlCol="0">
            <a:spAutoFit/>
          </a:bodyPr>
          <a:lstStyle/>
          <a:p>
            <a:r>
              <a:rPr lang="en-US" sz="1200" b="1" i="1" dirty="0">
                <a:cs typeface="Arial" charset="0"/>
              </a:rPr>
              <a:t>p1</a:t>
            </a:r>
          </a:p>
        </p:txBody>
      </p:sp>
      <p:cxnSp>
        <p:nvCxnSpPr>
          <p:cNvPr id="14" name="Curved Connector 13"/>
          <p:cNvCxnSpPr>
            <a:stCxn id="13" idx="3"/>
            <a:endCxn id="12" idx="3"/>
          </p:cNvCxnSpPr>
          <p:nvPr/>
        </p:nvCxnSpPr>
        <p:spPr>
          <a:xfrm flipH="1" flipV="1">
            <a:off x="4691280" y="3567500"/>
            <a:ext cx="85072" cy="281325"/>
          </a:xfrm>
          <a:prstGeom prst="curvedConnector3">
            <a:avLst>
              <a:gd name="adj1" fmla="val -268714"/>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93368" y="3505200"/>
            <a:ext cx="407484" cy="369332"/>
          </a:xfrm>
          <a:prstGeom prst="rect">
            <a:avLst/>
          </a:prstGeom>
          <a:noFill/>
        </p:spPr>
        <p:txBody>
          <a:bodyPr wrap="none" rtlCol="0">
            <a:spAutoFit/>
          </a:bodyPr>
          <a:lstStyle/>
          <a:p>
            <a:r>
              <a:rPr lang="en-US" dirty="0"/>
              <a:t>F1</a:t>
            </a:r>
          </a:p>
        </p:txBody>
      </p:sp>
      <p:sp>
        <p:nvSpPr>
          <p:cNvPr id="16" name="Rectangle 15"/>
          <p:cNvSpPr/>
          <p:nvPr/>
        </p:nvSpPr>
        <p:spPr>
          <a:xfrm>
            <a:off x="6160368" y="3931667"/>
            <a:ext cx="1447800" cy="16789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Rectangle 16"/>
          <p:cNvSpPr/>
          <p:nvPr/>
        </p:nvSpPr>
        <p:spPr>
          <a:xfrm>
            <a:off x="6160368" y="3659450"/>
            <a:ext cx="1447800" cy="127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ectangle 17"/>
          <p:cNvSpPr/>
          <p:nvPr/>
        </p:nvSpPr>
        <p:spPr>
          <a:xfrm>
            <a:off x="6160368" y="3505200"/>
            <a:ext cx="1447800" cy="2211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6160368" y="4192850"/>
            <a:ext cx="1447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10860" y="3583250"/>
            <a:ext cx="266420" cy="276999"/>
          </a:xfrm>
          <a:prstGeom prst="rect">
            <a:avLst/>
          </a:prstGeom>
          <a:noFill/>
        </p:spPr>
        <p:txBody>
          <a:bodyPr wrap="none" rtlCol="0">
            <a:spAutoFit/>
          </a:bodyPr>
          <a:lstStyle/>
          <a:p>
            <a:r>
              <a:rPr lang="en-US" sz="1200" b="1" i="1" dirty="0">
                <a:cs typeface="Arial" charset="0"/>
              </a:rPr>
              <a:t>a</a:t>
            </a:r>
          </a:p>
        </p:txBody>
      </p:sp>
      <p:sp>
        <p:nvSpPr>
          <p:cNvPr id="21" name="TextBox 20"/>
          <p:cNvSpPr txBox="1"/>
          <p:nvPr/>
        </p:nvSpPr>
        <p:spPr>
          <a:xfrm>
            <a:off x="6717386" y="3864575"/>
            <a:ext cx="344966" cy="276999"/>
          </a:xfrm>
          <a:prstGeom prst="rect">
            <a:avLst/>
          </a:prstGeom>
          <a:noFill/>
        </p:spPr>
        <p:txBody>
          <a:bodyPr wrap="none" rtlCol="0">
            <a:spAutoFit/>
          </a:bodyPr>
          <a:lstStyle/>
          <a:p>
            <a:r>
              <a:rPr lang="en-US" sz="1200" b="1" i="1" dirty="0">
                <a:cs typeface="Arial" charset="0"/>
              </a:rPr>
              <a:t>p1</a:t>
            </a:r>
          </a:p>
        </p:txBody>
      </p:sp>
      <p:cxnSp>
        <p:nvCxnSpPr>
          <p:cNvPr id="22" name="Curved Connector 21"/>
          <p:cNvCxnSpPr>
            <a:stCxn id="21" idx="3"/>
            <a:endCxn id="20" idx="3"/>
          </p:cNvCxnSpPr>
          <p:nvPr/>
        </p:nvCxnSpPr>
        <p:spPr>
          <a:xfrm flipH="1" flipV="1">
            <a:off x="6977280" y="3721750"/>
            <a:ext cx="85072" cy="281325"/>
          </a:xfrm>
          <a:prstGeom prst="curvedConnector3">
            <a:avLst>
              <a:gd name="adj1" fmla="val -268714"/>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rot="686736">
            <a:off x="5481426" y="3757186"/>
            <a:ext cx="597131" cy="11639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760753">
            <a:off x="5570257" y="3516044"/>
            <a:ext cx="510076" cy="208114"/>
          </a:xfrm>
          <a:prstGeom prst="rect">
            <a:avLst/>
          </a:prstGeom>
          <a:noFill/>
        </p:spPr>
        <p:txBody>
          <a:bodyPr wrap="none" rtlCol="0">
            <a:spAutoFit/>
          </a:bodyPr>
          <a:lstStyle/>
          <a:p>
            <a:r>
              <a:rPr lang="en-US" sz="1200" b="1" dirty="0"/>
              <a:t>DMA</a:t>
            </a:r>
          </a:p>
        </p:txBody>
      </p:sp>
      <p:sp>
        <p:nvSpPr>
          <p:cNvPr id="25" name="Rectangle 24"/>
          <p:cNvSpPr/>
          <p:nvPr/>
        </p:nvSpPr>
        <p:spPr>
          <a:xfrm>
            <a:off x="3890170" y="5181600"/>
            <a:ext cx="1447800" cy="20391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6" name="Rectangle 25"/>
          <p:cNvSpPr/>
          <p:nvPr/>
        </p:nvSpPr>
        <p:spPr>
          <a:xfrm>
            <a:off x="3890170" y="4859846"/>
            <a:ext cx="1447800" cy="840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3879317" y="5471296"/>
            <a:ext cx="1447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440662" y="5118097"/>
            <a:ext cx="344966" cy="276999"/>
          </a:xfrm>
          <a:prstGeom prst="rect">
            <a:avLst/>
          </a:prstGeom>
          <a:noFill/>
        </p:spPr>
        <p:txBody>
          <a:bodyPr wrap="none" rtlCol="0">
            <a:spAutoFit/>
          </a:bodyPr>
          <a:lstStyle/>
          <a:p>
            <a:r>
              <a:rPr lang="en-US" sz="1200" b="1" i="1" dirty="0">
                <a:cs typeface="Arial" charset="0"/>
              </a:rPr>
              <a:t>p2</a:t>
            </a:r>
          </a:p>
        </p:txBody>
      </p:sp>
      <p:sp>
        <p:nvSpPr>
          <p:cNvPr id="29" name="TextBox 28"/>
          <p:cNvSpPr txBox="1"/>
          <p:nvPr/>
        </p:nvSpPr>
        <p:spPr>
          <a:xfrm>
            <a:off x="3493368" y="4800600"/>
            <a:ext cx="407484" cy="369332"/>
          </a:xfrm>
          <a:prstGeom prst="rect">
            <a:avLst/>
          </a:prstGeom>
          <a:noFill/>
        </p:spPr>
        <p:txBody>
          <a:bodyPr wrap="none" rtlCol="0">
            <a:spAutoFit/>
          </a:bodyPr>
          <a:lstStyle/>
          <a:p>
            <a:r>
              <a:rPr lang="en-US" dirty="0"/>
              <a:t>F2</a:t>
            </a:r>
          </a:p>
        </p:txBody>
      </p:sp>
      <p:cxnSp>
        <p:nvCxnSpPr>
          <p:cNvPr id="30" name="Straight Arrow Connector 29"/>
          <p:cNvCxnSpPr/>
          <p:nvPr/>
        </p:nvCxnSpPr>
        <p:spPr>
          <a:xfrm flipV="1">
            <a:off x="4573873" y="4961976"/>
            <a:ext cx="6525" cy="29306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5970" y="4873364"/>
            <a:ext cx="198776" cy="369332"/>
          </a:xfrm>
          <a:prstGeom prst="rect">
            <a:avLst/>
          </a:prstGeom>
          <a:noFill/>
        </p:spPr>
        <p:txBody>
          <a:bodyPr wrap="square" rtlCol="0">
            <a:spAutoFit/>
          </a:bodyPr>
          <a:lstStyle/>
          <a:p>
            <a:r>
              <a:rPr lang="en-US" b="1" dirty="0"/>
              <a:t>?</a:t>
            </a:r>
          </a:p>
        </p:txBody>
      </p:sp>
      <p:sp>
        <p:nvSpPr>
          <p:cNvPr id="32" name="TextBox 31"/>
          <p:cNvSpPr txBox="1"/>
          <p:nvPr/>
        </p:nvSpPr>
        <p:spPr>
          <a:xfrm>
            <a:off x="4265868" y="4340423"/>
            <a:ext cx="522900" cy="307777"/>
          </a:xfrm>
          <a:prstGeom prst="rect">
            <a:avLst/>
          </a:prstGeom>
          <a:noFill/>
        </p:spPr>
        <p:txBody>
          <a:bodyPr wrap="none" rtlCol="0">
            <a:spAutoFit/>
          </a:bodyPr>
          <a:lstStyle/>
          <a:p>
            <a:r>
              <a:rPr lang="en-US" sz="1400" b="1" dirty="0"/>
              <a:t>SPM</a:t>
            </a:r>
            <a:endParaRPr lang="en-US" sz="1400" dirty="0"/>
          </a:p>
        </p:txBody>
      </p:sp>
      <p:sp>
        <p:nvSpPr>
          <p:cNvPr id="33" name="TextBox 32"/>
          <p:cNvSpPr txBox="1"/>
          <p:nvPr/>
        </p:nvSpPr>
        <p:spPr>
          <a:xfrm>
            <a:off x="4331568" y="5864423"/>
            <a:ext cx="522900" cy="307777"/>
          </a:xfrm>
          <a:prstGeom prst="rect">
            <a:avLst/>
          </a:prstGeom>
          <a:noFill/>
        </p:spPr>
        <p:txBody>
          <a:bodyPr wrap="none" rtlCol="0">
            <a:spAutoFit/>
          </a:bodyPr>
          <a:lstStyle/>
          <a:p>
            <a:r>
              <a:rPr lang="en-US" sz="1400" b="1" dirty="0"/>
              <a:t>SPM</a:t>
            </a:r>
            <a:endParaRPr lang="en-US" sz="1400" dirty="0"/>
          </a:p>
        </p:txBody>
      </p:sp>
      <p:sp>
        <p:nvSpPr>
          <p:cNvPr id="34" name="TextBox 33"/>
          <p:cNvSpPr txBox="1"/>
          <p:nvPr/>
        </p:nvSpPr>
        <p:spPr>
          <a:xfrm>
            <a:off x="6358339" y="5867400"/>
            <a:ext cx="1249829" cy="307777"/>
          </a:xfrm>
          <a:prstGeom prst="rect">
            <a:avLst/>
          </a:prstGeom>
          <a:noFill/>
        </p:spPr>
        <p:txBody>
          <a:bodyPr wrap="none" rtlCol="0">
            <a:spAutoFit/>
          </a:bodyPr>
          <a:lstStyle/>
          <a:p>
            <a:r>
              <a:rPr lang="en-US" sz="1400" b="1" dirty="0"/>
              <a:t>Main Memory</a:t>
            </a:r>
            <a:endParaRPr lang="en-US" sz="1400" dirty="0"/>
          </a:p>
        </p:txBody>
      </p:sp>
      <p:sp>
        <p:nvSpPr>
          <p:cNvPr id="35" name="Rounded Rectangle 34"/>
          <p:cNvSpPr/>
          <p:nvPr/>
        </p:nvSpPr>
        <p:spPr>
          <a:xfrm>
            <a:off x="1676400" y="4997612"/>
            <a:ext cx="1512168" cy="132698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60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Pointer Management</a:t>
            </a:r>
            <a:endParaRPr lang="zh-CN" altLang="en-US" sz="40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4</a:t>
            </a:fld>
            <a:endParaRPr lang="en-US" altLang="zh-CN"/>
          </a:p>
        </p:txBody>
      </p:sp>
      <p:sp>
        <p:nvSpPr>
          <p:cNvPr id="167" name="内容占位符 3"/>
          <p:cNvSpPr>
            <a:spLocks noGrp="1"/>
          </p:cNvSpPr>
          <p:nvPr>
            <p:ph sz="quarter" idx="1"/>
          </p:nvPr>
        </p:nvSpPr>
        <p:spPr>
          <a:xfrm>
            <a:off x="0" y="838200"/>
            <a:ext cx="9144000" cy="5181600"/>
          </a:xfrm>
        </p:spPr>
        <p:txBody>
          <a:bodyPr>
            <a:normAutofit/>
          </a:bodyPr>
          <a:lstStyle/>
          <a:p>
            <a:pPr marL="457200" lvl="0" indent="-457200">
              <a:lnSpc>
                <a:spcPct val="100000"/>
              </a:lnSpc>
              <a:buSzPct val="100000"/>
              <a:buFont typeface="Wingdings" panose="05000000000000000000" pitchFamily="2" charset="2"/>
              <a:buChar char="§"/>
              <a:defRPr/>
            </a:pPr>
            <a:r>
              <a:rPr lang="en-US" altLang="zh-CN" sz="1800" dirty="0">
                <a:cs typeface="Times New Roman" panose="02020603050405020304" pitchFamily="18" charset="0"/>
              </a:rPr>
              <a:t>Pointer management functions</a:t>
            </a:r>
          </a:p>
          <a:p>
            <a:pPr marL="731520" lvl="1" indent="-457200">
              <a:buSzPct val="100000"/>
              <a:buFont typeface="Wingdings" panose="05000000000000000000" pitchFamily="2" charset="2"/>
              <a:buChar char="§"/>
              <a:defRPr/>
            </a:pPr>
            <a:r>
              <a:rPr lang="en-US" altLang="zh-CN" sz="1600" dirty="0">
                <a:cs typeface="Times New Roman" panose="02020603050405020304" pitchFamily="18" charset="0"/>
              </a:rPr>
              <a:t>l2g(</a:t>
            </a:r>
            <a:r>
              <a:rPr lang="en-US" altLang="zh-CN" sz="1600" i="1" dirty="0" err="1">
                <a:cs typeface="Times New Roman" panose="02020603050405020304" pitchFamily="18" charset="0"/>
              </a:rPr>
              <a:t>laddr</a:t>
            </a:r>
            <a:r>
              <a:rPr lang="en-US" altLang="zh-CN" sz="1600" dirty="0">
                <a:cs typeface="Times New Roman" panose="02020603050405020304" pitchFamily="18" charset="0"/>
              </a:rPr>
              <a:t>): if </a:t>
            </a:r>
            <a:r>
              <a:rPr lang="en-US" altLang="zh-CN" sz="1600" i="1" dirty="0" err="1">
                <a:cs typeface="Times New Roman" panose="02020603050405020304" pitchFamily="18" charset="0"/>
              </a:rPr>
              <a:t>laddr</a:t>
            </a:r>
            <a:r>
              <a:rPr lang="en-US" altLang="zh-CN" sz="1600" dirty="0">
                <a:cs typeface="Times New Roman" panose="02020603050405020304" pitchFamily="18" charset="0"/>
              </a:rPr>
              <a:t> is an SPM address of a stack variable, translate it to the main memory address the variable will be evicted to</a:t>
            </a:r>
          </a:p>
          <a:p>
            <a:pPr marL="731520" lvl="1" indent="-457200">
              <a:buSzPct val="100000"/>
              <a:buFont typeface="Wingdings" panose="05000000000000000000" pitchFamily="2" charset="2"/>
              <a:buChar char="§"/>
              <a:defRPr/>
            </a:pPr>
            <a:r>
              <a:rPr lang="en-US" altLang="zh-CN" sz="1600" dirty="0">
                <a:cs typeface="Times New Roman" panose="02020603050405020304" pitchFamily="18" charset="0"/>
              </a:rPr>
              <a:t>g2l(</a:t>
            </a:r>
            <a:r>
              <a:rPr lang="en-US" altLang="zh-CN" sz="1600" i="1" dirty="0" err="1">
                <a:cs typeface="Times New Roman" panose="02020603050405020304" pitchFamily="18" charset="0"/>
              </a:rPr>
              <a:t>gaddr</a:t>
            </a:r>
            <a:r>
              <a:rPr lang="en-US" altLang="zh-CN" sz="1600" dirty="0">
                <a:cs typeface="Times New Roman" panose="02020603050405020304" pitchFamily="18" charset="0"/>
              </a:rPr>
              <a:t>): if </a:t>
            </a:r>
            <a:r>
              <a:rPr lang="en-US" altLang="zh-CN" sz="1600" i="1" dirty="0" err="1">
                <a:cs typeface="Times New Roman" panose="02020603050405020304" pitchFamily="18" charset="0"/>
              </a:rPr>
              <a:t>gaddr</a:t>
            </a:r>
            <a:r>
              <a:rPr lang="en-US" altLang="zh-CN" sz="1600" i="1" dirty="0">
                <a:cs typeface="Times New Roman" panose="02020603050405020304" pitchFamily="18" charset="0"/>
              </a:rPr>
              <a:t> </a:t>
            </a:r>
            <a:r>
              <a:rPr lang="en-US" altLang="zh-CN" sz="1600" dirty="0">
                <a:cs typeface="Times New Roman" panose="02020603050405020304" pitchFamily="18" charset="0"/>
              </a:rPr>
              <a:t>is</a:t>
            </a:r>
            <a:r>
              <a:rPr lang="en-US" altLang="zh-CN" sz="1600" i="1" dirty="0">
                <a:cs typeface="Times New Roman" panose="02020603050405020304" pitchFamily="18" charset="0"/>
              </a:rPr>
              <a:t> </a:t>
            </a:r>
            <a:r>
              <a:rPr lang="en-US" altLang="zh-CN" sz="1600" dirty="0">
                <a:cs typeface="Times New Roman" panose="02020603050405020304" pitchFamily="18" charset="0"/>
              </a:rPr>
              <a:t>a main memory address in stack, </a:t>
            </a:r>
            <a:r>
              <a:rPr lang="en-US" altLang="zh-CN" sz="1600" dirty="0" err="1">
                <a:cs typeface="Times New Roman" panose="02020603050405020304" pitchFamily="18" charset="0"/>
              </a:rPr>
              <a:t>i</a:t>
            </a:r>
            <a:r>
              <a:rPr lang="en-US" altLang="zh-CN" sz="1600" dirty="0">
                <a:cs typeface="Times New Roman" panose="02020603050405020304" pitchFamily="18" charset="0"/>
              </a:rPr>
              <a:t>) if the referenced variable has been evicted, create a local copy of it in the SPM, copy the latest value from the main memory, and return the address, or ii)  if the variable is still in the main memory, just reverse the address translation of </a:t>
            </a:r>
            <a:r>
              <a:rPr lang="en-US" altLang="zh-CN" sz="1600" i="1" dirty="0">
                <a:cs typeface="Times New Roman" panose="02020603050405020304" pitchFamily="18" charset="0"/>
              </a:rPr>
              <a:t>l2g</a:t>
            </a:r>
            <a:r>
              <a:rPr lang="en-US" altLang="zh-CN" sz="1600" dirty="0">
                <a:cs typeface="Times New Roman" panose="02020603050405020304" pitchFamily="18" charset="0"/>
              </a:rPr>
              <a:t> function</a:t>
            </a:r>
          </a:p>
          <a:p>
            <a:pPr marL="731520" lvl="1" indent="-457200">
              <a:buSzPct val="100000"/>
              <a:buFont typeface="Wingdings" panose="05000000000000000000" pitchFamily="2" charset="2"/>
              <a:buChar char="§"/>
              <a:defRPr/>
            </a:pPr>
            <a:r>
              <a:rPr lang="en-US" altLang="zh-CN" sz="1600" dirty="0" err="1">
                <a:cs typeface="Times New Roman" panose="02020603050405020304" pitchFamily="18" charset="0"/>
              </a:rPr>
              <a:t>ptr_wr</a:t>
            </a:r>
            <a:r>
              <a:rPr lang="en-US" altLang="zh-CN" sz="1600" dirty="0">
                <a:cs typeface="Times New Roman" panose="02020603050405020304" pitchFamily="18" charset="0"/>
              </a:rPr>
              <a:t>(</a:t>
            </a:r>
            <a:r>
              <a:rPr lang="en-US" altLang="zh-CN" sz="1600" i="1" dirty="0" err="1">
                <a:cs typeface="Times New Roman" panose="02020603050405020304" pitchFamily="18" charset="0"/>
              </a:rPr>
              <a:t>val</a:t>
            </a:r>
            <a:r>
              <a:rPr lang="en-US" altLang="zh-CN" sz="1600" dirty="0">
                <a:cs typeface="Times New Roman" panose="02020603050405020304" pitchFamily="18" charset="0"/>
              </a:rPr>
              <a:t>, </a:t>
            </a:r>
            <a:r>
              <a:rPr lang="en-US" altLang="zh-CN" sz="1600" i="1" dirty="0" err="1">
                <a:cs typeface="Times New Roman" panose="02020603050405020304" pitchFamily="18" charset="0"/>
              </a:rPr>
              <a:t>gaddr</a:t>
            </a:r>
            <a:r>
              <a:rPr lang="en-US" altLang="zh-CN" sz="1600" dirty="0">
                <a:cs typeface="Times New Roman" panose="02020603050405020304" pitchFamily="18" charset="0"/>
              </a:rPr>
              <a:t>): write the value specified by </a:t>
            </a:r>
            <a:r>
              <a:rPr lang="en-US" altLang="zh-CN" sz="1600" i="1" dirty="0" err="1">
                <a:cs typeface="Times New Roman" panose="02020603050405020304" pitchFamily="18" charset="0"/>
              </a:rPr>
              <a:t>val</a:t>
            </a:r>
            <a:r>
              <a:rPr lang="en-US" altLang="zh-CN" sz="1600" dirty="0">
                <a:cs typeface="Times New Roman" panose="02020603050405020304" pitchFamily="18" charset="0"/>
              </a:rPr>
              <a:t> to the memory address specified by </a:t>
            </a:r>
            <a:r>
              <a:rPr lang="en-US" altLang="zh-CN" sz="1600" i="1" dirty="0" err="1">
                <a:cs typeface="Times New Roman" panose="02020603050405020304" pitchFamily="18" charset="0"/>
              </a:rPr>
              <a:t>gaddr</a:t>
            </a:r>
            <a:endParaRPr lang="en-US" altLang="zh-CN" sz="1600" i="1" dirty="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048000"/>
            <a:ext cx="8686800" cy="3004834"/>
          </a:xfrm>
          <a:prstGeom prst="rect">
            <a:avLst/>
          </a:prstGeom>
        </p:spPr>
      </p:pic>
    </p:spTree>
    <p:custDataLst>
      <p:tags r:id="rId1"/>
    </p:custDataLst>
    <p:extLst>
      <p:ext uri="{BB962C8B-B14F-4D97-AF65-F5344CB8AC3E}">
        <p14:creationId xmlns:p14="http://schemas.microsoft.com/office/powerpoint/2010/main" val="403263863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a:t>
            </a:r>
            <a:r>
              <a:rPr lang="en-US" altLang="zh-CN" sz="3600" dirty="0"/>
              <a:t>State-of-the-art </a:t>
            </a:r>
            <a:r>
              <a:rPr lang="en-US" sz="3600" dirty="0"/>
              <a:t>Approach</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5</a:t>
            </a:fld>
            <a:endParaRPr lang="en-US" altLang="zh-CN"/>
          </a:p>
        </p:txBody>
      </p:sp>
      <p:sp>
        <p:nvSpPr>
          <p:cNvPr id="4" name="Content Placeholder 3"/>
          <p:cNvSpPr>
            <a:spLocks noGrp="1"/>
          </p:cNvSpPr>
          <p:nvPr>
            <p:ph sz="quarter" idx="1"/>
          </p:nvPr>
        </p:nvSpPr>
        <p:spPr/>
        <p:txBody>
          <a:bodyPr/>
          <a:lstStyle/>
          <a:p>
            <a:r>
              <a:rPr lang="en-US" altLang="zh-CN" sz="2400" dirty="0"/>
              <a:t>The State-of-the-art </a:t>
            </a:r>
            <a:r>
              <a:rPr lang="en-US" altLang="zh-CN" sz="2400" dirty="0">
                <a:cs typeface="Times New Roman" panose="02020603050405020304" pitchFamily="18" charset="0"/>
              </a:rPr>
              <a:t>approach calls </a:t>
            </a:r>
            <a:r>
              <a:rPr lang="en-US" altLang="zh-CN" sz="2400" i="1" dirty="0">
                <a:cs typeface="Times New Roman" panose="02020603050405020304" pitchFamily="18" charset="0"/>
              </a:rPr>
              <a:t>l2g</a:t>
            </a:r>
            <a:r>
              <a:rPr lang="en-US" altLang="zh-CN" sz="2400" dirty="0">
                <a:cs typeface="Times New Roman" panose="02020603050405020304" pitchFamily="18" charset="0"/>
              </a:rPr>
              <a:t>  at every definition of a stack data pointer, and call the </a:t>
            </a:r>
            <a:r>
              <a:rPr lang="en-US" altLang="zh-CN" sz="2400" i="1" dirty="0">
                <a:cs typeface="Times New Roman" panose="02020603050405020304" pitchFamily="18" charset="0"/>
              </a:rPr>
              <a:t>g2l/</a:t>
            </a:r>
            <a:r>
              <a:rPr lang="en-US" altLang="zh-CN" sz="2400" i="1" dirty="0" err="1">
                <a:cs typeface="Times New Roman" panose="02020603050405020304" pitchFamily="18" charset="0"/>
              </a:rPr>
              <a:t>ptr_wrte</a:t>
            </a:r>
            <a:r>
              <a:rPr lang="en-US" altLang="zh-CN" sz="2400" i="1" dirty="0">
                <a:cs typeface="Times New Roman" panose="02020603050405020304" pitchFamily="18" charset="0"/>
              </a:rPr>
              <a:t> function </a:t>
            </a:r>
            <a:r>
              <a:rPr lang="en-US" altLang="zh-CN" sz="2400" dirty="0">
                <a:cs typeface="Times New Roman" panose="02020603050405020304" pitchFamily="18" charset="0"/>
              </a:rPr>
              <a:t> on every read/write of the pointer. Such an approach manages pointers correctly, but not efficiently</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159" y="2590800"/>
            <a:ext cx="3829441" cy="3694779"/>
          </a:xfrm>
          <a:prstGeom prst="rect">
            <a:avLst/>
          </a:prstGeom>
        </p:spPr>
      </p:pic>
    </p:spTree>
    <p:extLst>
      <p:ext uri="{BB962C8B-B14F-4D97-AF65-F5344CB8AC3E}">
        <p14:creationId xmlns:p14="http://schemas.microsoft.com/office/powerpoint/2010/main" val="326367153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sz="3600" dirty="0"/>
              <a:t>Pointer Management Can be Reduced</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6</a:t>
            </a:fld>
            <a:endParaRPr lang="en-US" altLang="zh-CN"/>
          </a:p>
        </p:txBody>
      </p:sp>
      <p:sp>
        <p:nvSpPr>
          <p:cNvPr id="27" name="Content Placeholder 26"/>
          <p:cNvSpPr>
            <a:spLocks noGrp="1"/>
          </p:cNvSpPr>
          <p:nvPr>
            <p:ph sz="quarter" idx="1"/>
          </p:nvPr>
        </p:nvSpPr>
        <p:spPr/>
        <p:txBody>
          <a:bodyPr>
            <a:normAutofit/>
          </a:bodyPr>
          <a:lstStyle/>
          <a:p>
            <a:pPr marL="457200" lvl="0" indent="-457200">
              <a:lnSpc>
                <a:spcPct val="100000"/>
              </a:lnSpc>
              <a:buSzPct val="100000"/>
              <a:buFont typeface="Wingdings" panose="05000000000000000000" pitchFamily="2" charset="2"/>
              <a:buChar char="§"/>
              <a:defRPr/>
            </a:pPr>
            <a:r>
              <a:rPr lang="en-US" altLang="zh-CN" sz="2000" dirty="0">
                <a:cs typeface="Times New Roman" panose="02020603050405020304" pitchFamily="18" charset="0"/>
              </a:rPr>
              <a:t>Key idea 1: we only need to manage pointers when they are used as call arguments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790827"/>
            <a:ext cx="6934199" cy="4439089"/>
          </a:xfrm>
          <a:prstGeom prst="rect">
            <a:avLst/>
          </a:prstGeom>
        </p:spPr>
      </p:pic>
    </p:spTree>
    <p:extLst>
      <p:ext uri="{BB962C8B-B14F-4D97-AF65-F5344CB8AC3E}">
        <p14:creationId xmlns:p14="http://schemas.microsoft.com/office/powerpoint/2010/main" val="252390125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sz="3600" dirty="0"/>
              <a:t>Pointer Management Can be Reduced (Cont.)</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7</a:t>
            </a:fld>
            <a:endParaRPr lang="en-US" altLang="zh-CN"/>
          </a:p>
        </p:txBody>
      </p:sp>
      <p:sp>
        <p:nvSpPr>
          <p:cNvPr id="27" name="Content Placeholder 26"/>
          <p:cNvSpPr>
            <a:spLocks noGrp="1"/>
          </p:cNvSpPr>
          <p:nvPr>
            <p:ph sz="quarter" idx="1"/>
          </p:nvPr>
        </p:nvSpPr>
        <p:spPr/>
        <p:txBody>
          <a:bodyPr>
            <a:normAutofit/>
          </a:bodyPr>
          <a:lstStyle/>
          <a:p>
            <a:pPr marL="457200" lvl="0" indent="-457200">
              <a:lnSpc>
                <a:spcPct val="100000"/>
              </a:lnSpc>
              <a:buSzPct val="100000"/>
              <a:buFont typeface="Wingdings" panose="05000000000000000000" pitchFamily="2" charset="2"/>
              <a:buChar char="§"/>
              <a:defRPr/>
            </a:pPr>
            <a:r>
              <a:rPr lang="en-US" altLang="zh-CN" sz="2000" dirty="0">
                <a:cs typeface="Times New Roman" panose="02020603050405020304" pitchFamily="18" charset="0"/>
              </a:rPr>
              <a:t>Key idea 2: Any accesses via pointers to the stack variables that are currently in the SPM do not need management</a:t>
            </a: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828800"/>
            <a:ext cx="8610599" cy="4285514"/>
          </a:xfrm>
          <a:prstGeom prst="rect">
            <a:avLst/>
          </a:prstGeom>
        </p:spPr>
      </p:pic>
    </p:spTree>
    <p:extLst>
      <p:ext uri="{BB962C8B-B14F-4D97-AF65-F5344CB8AC3E}">
        <p14:creationId xmlns:p14="http://schemas.microsoft.com/office/powerpoint/2010/main" val="6553616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Our Approach</a:t>
            </a:r>
            <a:endParaRPr lang="zh-CN" altLang="en-US" sz="36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8</a:t>
            </a:fld>
            <a:endParaRPr lang="en-US" altLang="zh-CN" dirty="0"/>
          </a:p>
        </p:txBody>
      </p:sp>
      <p:sp>
        <p:nvSpPr>
          <p:cNvPr id="14" name="Content Placeholder 13"/>
          <p:cNvSpPr>
            <a:spLocks noGrp="1"/>
          </p:cNvSpPr>
          <p:nvPr>
            <p:ph sz="quarter" idx="1"/>
          </p:nvPr>
        </p:nvSpPr>
        <p:spPr/>
        <p:txBody>
          <a:bodyPr/>
          <a:lstStyle/>
          <a:p>
            <a:r>
              <a:rPr lang="en-US" dirty="0"/>
              <a:t>Step 1: Identifying Stack Data Pointers at Function Calls</a:t>
            </a:r>
          </a:p>
          <a:p>
            <a:pPr lvl="1"/>
            <a:r>
              <a:rPr lang="en-US" dirty="0"/>
              <a:t>An inter-procedural analysis is performed to find out if any pointer-type arguments at function calls are potentially referencing stack variables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777" y="2667000"/>
            <a:ext cx="4723823" cy="3733800"/>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Our Approach (Cont.)</a:t>
            </a:r>
            <a:endParaRPr lang="zh-CN" altLang="en-US" sz="36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9</a:t>
            </a:fld>
            <a:endParaRPr lang="en-US" altLang="zh-CN" dirty="0"/>
          </a:p>
        </p:txBody>
      </p:sp>
      <p:sp>
        <p:nvSpPr>
          <p:cNvPr id="14" name="Content Placeholder 13"/>
          <p:cNvSpPr>
            <a:spLocks noGrp="1"/>
          </p:cNvSpPr>
          <p:nvPr>
            <p:ph sz="quarter" idx="1"/>
          </p:nvPr>
        </p:nvSpPr>
        <p:spPr/>
        <p:txBody>
          <a:bodyPr/>
          <a:lstStyle/>
          <a:p>
            <a:r>
              <a:rPr lang="en-US" dirty="0"/>
              <a:t>Step 2: Identifying Coexistent Stack Frames</a:t>
            </a:r>
          </a:p>
          <a:p>
            <a:pPr lvl="1"/>
            <a:r>
              <a:rPr lang="en-US" dirty="0"/>
              <a:t>Divide stack frames into groups that can fit into the available SPM space by analyzing the call graph</a:t>
            </a:r>
          </a:p>
          <a:p>
            <a:pPr lvl="1"/>
            <a:r>
              <a:rPr lang="en-US" dirty="0"/>
              <a:t> Stack frames of each group always exist in the SPM at the same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977218"/>
            <a:ext cx="5638800" cy="3271182"/>
          </a:xfrm>
          <a:prstGeom prst="rect">
            <a:avLst/>
          </a:prstGeom>
        </p:spPr>
      </p:pic>
    </p:spTree>
    <p:extLst>
      <p:ext uri="{BB962C8B-B14F-4D97-AF65-F5344CB8AC3E}">
        <p14:creationId xmlns:p14="http://schemas.microsoft.com/office/powerpoint/2010/main" val="372989224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TIMING" val="|12.2|17.7|3.7|6.7|6.5|4.4|0.4|1.1|1.6|1.1|2.6|1.7|0.8|5|3|2|1.7|4.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 smmstack">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 smmstack</Template>
  <TotalTime>1980</TotalTime>
  <Words>3205</Words>
  <Application>Microsoft Office PowerPoint</Application>
  <PresentationFormat>화면 슬라이드 쇼(4:3)</PresentationFormat>
  <Paragraphs>184</Paragraphs>
  <Slides>22</Slides>
  <Notes>18</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22</vt:i4>
      </vt:variant>
    </vt:vector>
  </HeadingPairs>
  <TitlesOfParts>
    <vt:vector size="36" baseType="lpstr">
      <vt:lpstr>宋体</vt:lpstr>
      <vt:lpstr>华文新魏</vt:lpstr>
      <vt:lpstr>돋움</vt:lpstr>
      <vt:lpstr>맑은 고딕</vt:lpstr>
      <vt:lpstr>Arial</vt:lpstr>
      <vt:lpstr>Bookman Old Style</vt:lpstr>
      <vt:lpstr>Calibri</vt:lpstr>
      <vt:lpstr>Candara</vt:lpstr>
      <vt:lpstr>Comic Sans MS</vt:lpstr>
      <vt:lpstr>Gill Sans MT</vt:lpstr>
      <vt:lpstr>Times New Roman</vt:lpstr>
      <vt:lpstr>Wingdings</vt:lpstr>
      <vt:lpstr>Wingdings 3</vt:lpstr>
      <vt:lpstr>1. smmstack</vt:lpstr>
      <vt:lpstr>Efficient Pointer Management of Stack Data for Software Managed Multicores</vt:lpstr>
      <vt:lpstr>Software Managed Multicore</vt:lpstr>
      <vt:lpstr>Stack Data Management for SMM</vt:lpstr>
      <vt:lpstr>Pointer Management</vt:lpstr>
      <vt:lpstr>The State-of-the-art Approach</vt:lpstr>
      <vt:lpstr>Pointer Management Can be Reduced</vt:lpstr>
      <vt:lpstr>Pointer Management Can be Reduced (Cont.)</vt:lpstr>
      <vt:lpstr>Our Approach</vt:lpstr>
      <vt:lpstr>Our Approach (Cont.)</vt:lpstr>
      <vt:lpstr>Our Approach (Cont.)</vt:lpstr>
      <vt:lpstr>Further Optimization</vt:lpstr>
      <vt:lpstr>Further Optimization (cont.)</vt:lpstr>
      <vt:lpstr>Experimental Setup</vt:lpstr>
      <vt:lpstr>Comparison of Pointer Management Overhead</vt:lpstr>
      <vt:lpstr>Improvement Over the State of the Art</vt:lpstr>
      <vt:lpstr> Comparable Performance to Caches</vt:lpstr>
      <vt:lpstr>Choosing SPM Size</vt:lpstr>
      <vt:lpstr>Conclusion</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Compiler-based Management for Software Managed Multicores </dc:title>
  <dc:subject>Software Branch Hinting;</dc:subject>
  <dc:creator>Jian Cai</dc:creator>
  <cp:keywords>Software Branch Hinting</cp:keywords>
  <cp:lastModifiedBy>Yohan Ko</cp:lastModifiedBy>
  <cp:revision>414</cp:revision>
  <dcterms:created xsi:type="dcterms:W3CDTF">2015-08-28T17:57:42Z</dcterms:created>
  <dcterms:modified xsi:type="dcterms:W3CDTF">2016-07-07T03:10:37Z</dcterms:modified>
</cp:coreProperties>
</file>