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19"/>
  </p:notesMasterIdLst>
  <p:sldIdLst>
    <p:sldId id="256" r:id="rId2"/>
    <p:sldId id="338" r:id="rId3"/>
    <p:sldId id="381" r:id="rId4"/>
    <p:sldId id="373" r:id="rId5"/>
    <p:sldId id="380" r:id="rId6"/>
    <p:sldId id="378" r:id="rId7"/>
    <p:sldId id="376" r:id="rId8"/>
    <p:sldId id="327" r:id="rId9"/>
    <p:sldId id="374" r:id="rId10"/>
    <p:sldId id="342" r:id="rId11"/>
    <p:sldId id="375" r:id="rId12"/>
    <p:sldId id="383" r:id="rId13"/>
    <p:sldId id="384" r:id="rId14"/>
    <p:sldId id="386" r:id="rId15"/>
    <p:sldId id="385" r:id="rId16"/>
    <p:sldId id="361" r:id="rId17"/>
    <p:sldId id="379" r:id="rId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000099"/>
    <a:srgbClr val="009900"/>
    <a:srgbClr val="99CCFF"/>
    <a:srgbClr val="DDDDDD"/>
    <a:srgbClr val="CCFFFF"/>
    <a:srgbClr val="99FF99"/>
    <a:srgbClr val="B2B2B2"/>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3" autoAdjust="0"/>
    <p:restoredTop sz="87011" autoAdjust="0"/>
  </p:normalViewPr>
  <p:slideViewPr>
    <p:cSldViewPr>
      <p:cViewPr varScale="1">
        <p:scale>
          <a:sx n="92" d="100"/>
          <a:sy n="92" d="100"/>
        </p:scale>
        <p:origin x="-712" y="-104"/>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notesViewPr>
    <p:cSldViewPr>
      <p:cViewPr>
        <p:scale>
          <a:sx n="100" d="100"/>
          <a:sy n="100" d="100"/>
        </p:scale>
        <p:origin x="-774" y="212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aij2003\Dropbox\Shared\Jian%20Cai\2016VLSI_scm\experiment\experiment.xlsx"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caij2003\Dropbox\Shared\Jian%20Cai\2016VLSI_scm\experiment\experiment.xlsx" TargetMode="External"/><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510099699076"/>
          <c:y val="0.031291892444896"/>
          <c:w val="0.888490000788548"/>
          <c:h val="0.801587812555599"/>
        </c:manualLayout>
      </c:layout>
      <c:barChart>
        <c:barDir val="col"/>
        <c:grouping val="clustered"/>
        <c:varyColors val="0"/>
        <c:ser>
          <c:idx val="3"/>
          <c:order val="0"/>
          <c:tx>
            <c:v>COMIC</c:v>
          </c:tx>
          <c:spPr>
            <a:gradFill rotWithShape="1">
              <a:gsLst>
                <a:gs pos="0">
                  <a:schemeClr val="accent1">
                    <a:shade val="63000"/>
                  </a:schemeClr>
                </a:gs>
                <a:gs pos="30000">
                  <a:schemeClr val="accent1">
                    <a:shade val="90000"/>
                    <a:satMod val="110000"/>
                  </a:schemeClr>
                </a:gs>
                <a:gs pos="45000">
                  <a:schemeClr val="accent1">
                    <a:shade val="100000"/>
                    <a:satMod val="118000"/>
                  </a:schemeClr>
                </a:gs>
                <a:gs pos="55000">
                  <a:schemeClr val="accent1">
                    <a:shade val="100000"/>
                    <a:satMod val="118000"/>
                  </a:schemeClr>
                </a:gs>
                <a:gs pos="73000">
                  <a:schemeClr val="accent1">
                    <a:shade val="90000"/>
                    <a:satMod val="110000"/>
                  </a:schemeClr>
                </a:gs>
                <a:gs pos="100000">
                  <a:schemeClr val="accent1">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1"/>
              </a:contourClr>
            </a:sp3d>
          </c:spPr>
          <c:invertIfNegative val="0"/>
          <c:cat>
            <c:strRef>
              <c:f>performance!$A$2:$A$10</c:f>
              <c:strCache>
                <c:ptCount val="9"/>
                <c:pt idx="0">
                  <c:v>Compress</c:v>
                </c:pt>
                <c:pt idx="1">
                  <c:v>Laplace</c:v>
                </c:pt>
                <c:pt idx="2">
                  <c:v>Lowpass</c:v>
                </c:pt>
                <c:pt idx="3">
                  <c:v>Wavelet</c:v>
                </c:pt>
                <c:pt idx="4">
                  <c:v>MMT</c:v>
                </c:pt>
                <c:pt idx="5">
                  <c:v>MV</c:v>
                </c:pt>
                <c:pt idx="6">
                  <c:v>MM</c:v>
                </c:pt>
                <c:pt idx="7">
                  <c:v>MT</c:v>
                </c:pt>
                <c:pt idx="8">
                  <c:v>Average</c:v>
                </c:pt>
              </c:strCache>
            </c:strRef>
          </c:cat>
          <c:val>
            <c:numRef>
              <c:f>performance!$E$2:$E$10</c:f>
              <c:numCache>
                <c:formatCode>0.00</c:formatCode>
                <c:ptCount val="9"/>
                <c:pt idx="0">
                  <c:v>6.548620970079295</c:v>
                </c:pt>
                <c:pt idx="1">
                  <c:v>9.81186551620912</c:v>
                </c:pt>
                <c:pt idx="2">
                  <c:v>10.61590410143835</c:v>
                </c:pt>
                <c:pt idx="3">
                  <c:v>3.414644989211801</c:v>
                </c:pt>
                <c:pt idx="4">
                  <c:v>3.93722543020037</c:v>
                </c:pt>
                <c:pt idx="5">
                  <c:v>4.148412642073031</c:v>
                </c:pt>
                <c:pt idx="6">
                  <c:v>3.536380028725911</c:v>
                </c:pt>
                <c:pt idx="7">
                  <c:v>3.141279406142228</c:v>
                </c:pt>
                <c:pt idx="8">
                  <c:v>5.644291635510012</c:v>
                </c:pt>
              </c:numCache>
            </c:numRef>
          </c:val>
        </c:ser>
        <c:ser>
          <c:idx val="5"/>
          <c:order val="1"/>
          <c:tx>
            <c:v>Our Approach</c:v>
          </c:tx>
          <c:spPr>
            <a:gradFill rotWithShape="1">
              <a:gsLst>
                <a:gs pos="0">
                  <a:schemeClr val="accent5">
                    <a:shade val="63000"/>
                  </a:schemeClr>
                </a:gs>
                <a:gs pos="30000">
                  <a:schemeClr val="accent5">
                    <a:shade val="90000"/>
                    <a:satMod val="110000"/>
                  </a:schemeClr>
                </a:gs>
                <a:gs pos="45000">
                  <a:schemeClr val="accent5">
                    <a:shade val="100000"/>
                    <a:satMod val="118000"/>
                  </a:schemeClr>
                </a:gs>
                <a:gs pos="55000">
                  <a:schemeClr val="accent5">
                    <a:shade val="100000"/>
                    <a:satMod val="118000"/>
                  </a:schemeClr>
                </a:gs>
                <a:gs pos="73000">
                  <a:schemeClr val="accent5">
                    <a:shade val="90000"/>
                    <a:satMod val="110000"/>
                  </a:schemeClr>
                </a:gs>
                <a:gs pos="100000">
                  <a:schemeClr val="accent5">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5"/>
              </a:contourClr>
            </a:sp3d>
          </c:spPr>
          <c:invertIfNegative val="0"/>
          <c:cat>
            <c:strRef>
              <c:f>performance!$A$2:$A$10</c:f>
              <c:strCache>
                <c:ptCount val="9"/>
                <c:pt idx="0">
                  <c:v>Compress</c:v>
                </c:pt>
                <c:pt idx="1">
                  <c:v>Laplace</c:v>
                </c:pt>
                <c:pt idx="2">
                  <c:v>Lowpass</c:v>
                </c:pt>
                <c:pt idx="3">
                  <c:v>Wavelet</c:v>
                </c:pt>
                <c:pt idx="4">
                  <c:v>MMT</c:v>
                </c:pt>
                <c:pt idx="5">
                  <c:v>MV</c:v>
                </c:pt>
                <c:pt idx="6">
                  <c:v>MM</c:v>
                </c:pt>
                <c:pt idx="7">
                  <c:v>MT</c:v>
                </c:pt>
                <c:pt idx="8">
                  <c:v>Average</c:v>
                </c:pt>
              </c:strCache>
            </c:strRef>
          </c:cat>
          <c:val>
            <c:numRef>
              <c:f>performance!$G$2:$G$10</c:f>
              <c:numCache>
                <c:formatCode>0.00</c:formatCode>
                <c:ptCount val="9"/>
                <c:pt idx="0">
                  <c:v>12.36346142315544</c:v>
                </c:pt>
                <c:pt idx="1">
                  <c:v>19.64006088837332</c:v>
                </c:pt>
                <c:pt idx="2">
                  <c:v>20.19802433459692</c:v>
                </c:pt>
                <c:pt idx="3">
                  <c:v>4.228232106604615</c:v>
                </c:pt>
                <c:pt idx="4" formatCode="0.00;[Red]0.00">
                  <c:v>11.37964554368908</c:v>
                </c:pt>
                <c:pt idx="5">
                  <c:v>15.7354929437954</c:v>
                </c:pt>
                <c:pt idx="6">
                  <c:v>5.520224198168018</c:v>
                </c:pt>
                <c:pt idx="7">
                  <c:v>6.252324195781977</c:v>
                </c:pt>
                <c:pt idx="8" formatCode="General">
                  <c:v>11.9146832042706</c:v>
                </c:pt>
              </c:numCache>
            </c:numRef>
          </c:val>
        </c:ser>
        <c:dLbls>
          <c:showLegendKey val="0"/>
          <c:showVal val="0"/>
          <c:showCatName val="0"/>
          <c:showSerName val="0"/>
          <c:showPercent val="0"/>
          <c:showBubbleSize val="0"/>
        </c:dLbls>
        <c:gapWidth val="150"/>
        <c:axId val="2104947848"/>
        <c:axId val="2104951032"/>
      </c:barChart>
      <c:catAx>
        <c:axId val="2104947848"/>
        <c:scaling>
          <c:orientation val="minMax"/>
        </c:scaling>
        <c:delete val="0"/>
        <c:axPos val="b"/>
        <c:majorTickMark val="out"/>
        <c:minorTickMark val="none"/>
        <c:tickLblPos val="nextTo"/>
        <c:txPr>
          <a:bodyPr/>
          <a:lstStyle/>
          <a:p>
            <a:pPr algn="ctr">
              <a:defRPr lang="zh-CN" altLang="en-US" sz="1400" b="1" i="0" u="none" strike="noStrike" kern="1200" baseline="0">
                <a:solidFill>
                  <a:sysClr val="windowText" lastClr="000000"/>
                </a:solidFill>
                <a:latin typeface="Arial" pitchFamily="34" charset="0"/>
                <a:ea typeface="Arial Unicode MS" pitchFamily="34" charset="-122"/>
                <a:cs typeface="Arial" pitchFamily="34" charset="0"/>
              </a:defRPr>
            </a:pPr>
            <a:endParaRPr lang="en-US"/>
          </a:p>
        </c:txPr>
        <c:crossAx val="2104951032"/>
        <c:crosses val="autoZero"/>
        <c:auto val="1"/>
        <c:lblAlgn val="ctr"/>
        <c:lblOffset val="100"/>
        <c:noMultiLvlLbl val="0"/>
      </c:catAx>
      <c:valAx>
        <c:axId val="2104951032"/>
        <c:scaling>
          <c:orientation val="minMax"/>
        </c:scaling>
        <c:delete val="0"/>
        <c:axPos val="l"/>
        <c:numFmt formatCode="0" sourceLinked="0"/>
        <c:majorTickMark val="out"/>
        <c:minorTickMark val="none"/>
        <c:tickLblPos val="nextTo"/>
        <c:txPr>
          <a:bodyPr/>
          <a:lstStyle/>
          <a:p>
            <a:pPr algn="ctr">
              <a:defRPr lang="zh-CN" altLang="en-US" sz="1600" b="1" i="0" u="none" strike="noStrike" kern="1200" baseline="0">
                <a:solidFill>
                  <a:sysClr val="windowText" lastClr="000000"/>
                </a:solidFill>
                <a:latin typeface="Candara" panose="020E0502030303020204" pitchFamily="34" charset="0"/>
                <a:ea typeface="Arial Unicode MS" pitchFamily="34" charset="-122"/>
                <a:cs typeface="Arial" pitchFamily="34" charset="0"/>
              </a:defRPr>
            </a:pPr>
            <a:endParaRPr lang="en-US"/>
          </a:p>
        </c:txPr>
        <c:crossAx val="2104947848"/>
        <c:crosses val="autoZero"/>
        <c:crossBetween val="between"/>
      </c:valAx>
      <c:spPr>
        <a:noFill/>
      </c:spPr>
    </c:plotArea>
    <c:legend>
      <c:legendPos val="r"/>
      <c:layout>
        <c:manualLayout>
          <c:xMode val="edge"/>
          <c:yMode val="edge"/>
          <c:x val="0.307595002460275"/>
          <c:y val="0.00136454490637153"/>
          <c:w val="0.437973899095946"/>
          <c:h val="0.130728240623148"/>
        </c:manualLayout>
      </c:layout>
      <c:overlay val="0"/>
      <c:spPr>
        <a:ln>
          <a:noFill/>
        </a:ln>
      </c:spPr>
      <c:txPr>
        <a:bodyPr/>
        <a:lstStyle/>
        <a:p>
          <a:pPr>
            <a:defRPr sz="1600" i="0">
              <a:latin typeface="Candara" panose="020E0502030303020204" pitchFamily="34" charset="0"/>
              <a:ea typeface="Arial Unicode MS" pitchFamily="34" charset="-122"/>
              <a:cs typeface="Arial" pitchFamily="34" charset="0"/>
            </a:defRPr>
          </a:pPr>
          <a:endParaRPr lang="en-US"/>
        </a:p>
      </c:txPr>
    </c:legend>
    <c:plotVisOnly val="1"/>
    <c:dispBlanksAs val="gap"/>
    <c:showDLblsOverMax val="0"/>
  </c:chart>
  <c:spPr>
    <a:noFill/>
    <a:ln>
      <a:noFill/>
    </a:ln>
  </c:spPr>
  <c:txPr>
    <a:bodyPr/>
    <a:lstStyle/>
    <a:p>
      <a:pPr>
        <a:defRPr b="1" i="1">
          <a:latin typeface="Candara"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1874928677394"/>
          <c:y val="0.148622776319627"/>
          <c:w val="0.837429989729544"/>
          <c:h val="0.743066332617514"/>
        </c:manualLayout>
      </c:layout>
      <c:barChart>
        <c:barDir val="col"/>
        <c:grouping val="percentStacked"/>
        <c:varyColors val="0"/>
        <c:ser>
          <c:idx val="1"/>
          <c:order val="0"/>
          <c:tx>
            <c:v>Actual Execution</c:v>
          </c:tx>
          <c:spPr>
            <a:ln>
              <a:solidFill>
                <a:schemeClr val="tx1"/>
              </a:solidFill>
            </a:ln>
          </c:spPr>
          <c:invertIfNegative val="0"/>
          <c:cat>
            <c:strRef>
              <c:f>Sheet1!$A$3:$A$27</c:f>
              <c:strCache>
                <c:ptCount val="25"/>
                <c:pt idx="0">
                  <c:v>Compress</c:v>
                </c:pt>
                <c:pt idx="3">
                  <c:v>Laplace</c:v>
                </c:pt>
                <c:pt idx="6">
                  <c:v>Lowpass</c:v>
                </c:pt>
                <c:pt idx="9">
                  <c:v>Wavelet</c:v>
                </c:pt>
                <c:pt idx="12">
                  <c:v>MMT</c:v>
                </c:pt>
                <c:pt idx="15">
                  <c:v>MV</c:v>
                </c:pt>
                <c:pt idx="18">
                  <c:v>MM</c:v>
                </c:pt>
                <c:pt idx="21">
                  <c:v>MT</c:v>
                </c:pt>
                <c:pt idx="24">
                  <c:v>Average</c:v>
                </c:pt>
              </c:strCache>
            </c:strRef>
          </c:cat>
          <c:val>
            <c:numRef>
              <c:f>Sheet1!$B$3:$B$28</c:f>
              <c:numCache>
                <c:formatCode>General</c:formatCode>
                <c:ptCount val="26"/>
                <c:pt idx="0">
                  <c:v>0.394160899527325</c:v>
                </c:pt>
                <c:pt idx="1">
                  <c:v>0.647934895337169</c:v>
                </c:pt>
                <c:pt idx="3">
                  <c:v>0.355574541097181</c:v>
                </c:pt>
                <c:pt idx="4">
                  <c:v>0.622720093105763</c:v>
                </c:pt>
                <c:pt idx="6">
                  <c:v>0.402031015171295</c:v>
                </c:pt>
                <c:pt idx="7">
                  <c:v>0.662026930967967</c:v>
                </c:pt>
                <c:pt idx="9">
                  <c:v>0.895837412066948</c:v>
                </c:pt>
                <c:pt idx="10">
                  <c:v>0.948906889101681</c:v>
                </c:pt>
                <c:pt idx="12">
                  <c:v>0.365406819415817</c:v>
                </c:pt>
                <c:pt idx="13">
                  <c:v>0.910726124043156</c:v>
                </c:pt>
                <c:pt idx="15">
                  <c:v>0.280384041544393</c:v>
                </c:pt>
                <c:pt idx="16">
                  <c:v>0.851960201650532</c:v>
                </c:pt>
                <c:pt idx="18">
                  <c:v>0.671947761601362</c:v>
                </c:pt>
                <c:pt idx="19">
                  <c:v>0.9492789707526</c:v>
                </c:pt>
                <c:pt idx="21">
                  <c:v>0.565940670641635</c:v>
                </c:pt>
                <c:pt idx="22">
                  <c:v>0.887974571207497</c:v>
                </c:pt>
                <c:pt idx="24">
                  <c:v>0.491410395133245</c:v>
                </c:pt>
                <c:pt idx="25">
                  <c:v>0.810191084520796</c:v>
                </c:pt>
              </c:numCache>
            </c:numRef>
          </c:val>
        </c:ser>
        <c:ser>
          <c:idx val="2"/>
          <c:order val="1"/>
          <c:tx>
            <c:v>Coherence Management</c:v>
          </c:tx>
          <c:spPr>
            <a:solidFill>
              <a:schemeClr val="accent1"/>
            </a:solidFill>
            <a:ln>
              <a:solidFill>
                <a:schemeClr val="tx1"/>
              </a:solidFill>
            </a:ln>
          </c:spPr>
          <c:invertIfNegative val="0"/>
          <c:cat>
            <c:strRef>
              <c:f>Sheet1!$A$3:$A$27</c:f>
              <c:strCache>
                <c:ptCount val="25"/>
                <c:pt idx="0">
                  <c:v>Compress</c:v>
                </c:pt>
                <c:pt idx="3">
                  <c:v>Laplace</c:v>
                </c:pt>
                <c:pt idx="6">
                  <c:v>Lowpass</c:v>
                </c:pt>
                <c:pt idx="9">
                  <c:v>Wavelet</c:v>
                </c:pt>
                <c:pt idx="12">
                  <c:v>MMT</c:v>
                </c:pt>
                <c:pt idx="15">
                  <c:v>MV</c:v>
                </c:pt>
                <c:pt idx="18">
                  <c:v>MM</c:v>
                </c:pt>
                <c:pt idx="21">
                  <c:v>MT</c:v>
                </c:pt>
                <c:pt idx="24">
                  <c:v>Average</c:v>
                </c:pt>
              </c:strCache>
            </c:strRef>
          </c:cat>
          <c:val>
            <c:numRef>
              <c:f>Sheet1!$C$3:$C$28</c:f>
              <c:numCache>
                <c:formatCode>General</c:formatCode>
                <c:ptCount val="26"/>
                <c:pt idx="0">
                  <c:v>0.605839100472675</c:v>
                </c:pt>
                <c:pt idx="1">
                  <c:v>0.352065104662831</c:v>
                </c:pt>
                <c:pt idx="3">
                  <c:v>0.644425458902819</c:v>
                </c:pt>
                <c:pt idx="4">
                  <c:v>0.377279906894237</c:v>
                </c:pt>
                <c:pt idx="6">
                  <c:v>0.597968984828705</c:v>
                </c:pt>
                <c:pt idx="7">
                  <c:v>0.337973069032033</c:v>
                </c:pt>
                <c:pt idx="9">
                  <c:v>0.104162587933052</c:v>
                </c:pt>
                <c:pt idx="10">
                  <c:v>0.0510931108983186</c:v>
                </c:pt>
                <c:pt idx="12">
                  <c:v>0.634593180584183</c:v>
                </c:pt>
                <c:pt idx="13">
                  <c:v>0.0892738759568444</c:v>
                </c:pt>
                <c:pt idx="15">
                  <c:v>0.719615958455607</c:v>
                </c:pt>
                <c:pt idx="16">
                  <c:v>0.148039798349469</c:v>
                </c:pt>
                <c:pt idx="18">
                  <c:v>0.328052238398638</c:v>
                </c:pt>
                <c:pt idx="19">
                  <c:v>0.0507210292474</c:v>
                </c:pt>
                <c:pt idx="21">
                  <c:v>0.434059329358365</c:v>
                </c:pt>
                <c:pt idx="22">
                  <c:v>0.112025428792503</c:v>
                </c:pt>
                <c:pt idx="24">
                  <c:v>0.508589604866755</c:v>
                </c:pt>
                <c:pt idx="25">
                  <c:v>0.189808915479204</c:v>
                </c:pt>
              </c:numCache>
            </c:numRef>
          </c:val>
        </c:ser>
        <c:dLbls>
          <c:showLegendKey val="0"/>
          <c:showVal val="0"/>
          <c:showCatName val="0"/>
          <c:showSerName val="0"/>
          <c:showPercent val="0"/>
          <c:showBubbleSize val="0"/>
        </c:dLbls>
        <c:gapWidth val="0"/>
        <c:overlap val="100"/>
        <c:axId val="2106006408"/>
        <c:axId val="2106009448"/>
      </c:barChart>
      <c:catAx>
        <c:axId val="2106006408"/>
        <c:scaling>
          <c:orientation val="minMax"/>
        </c:scaling>
        <c:delete val="0"/>
        <c:axPos val="b"/>
        <c:majorTickMark val="out"/>
        <c:minorTickMark val="none"/>
        <c:tickLblPos val="nextTo"/>
        <c:txPr>
          <a:bodyPr/>
          <a:lstStyle/>
          <a:p>
            <a:pPr>
              <a:defRPr sz="1200" b="1">
                <a:latin typeface="Arial" panose="020B0604020202020204" pitchFamily="34" charset="0"/>
                <a:cs typeface="Arial" panose="020B0604020202020204" pitchFamily="34" charset="0"/>
              </a:defRPr>
            </a:pPr>
            <a:endParaRPr lang="en-US"/>
          </a:p>
        </c:txPr>
        <c:crossAx val="2106009448"/>
        <c:crosses val="autoZero"/>
        <c:auto val="1"/>
        <c:lblAlgn val="l"/>
        <c:lblOffset val="100"/>
        <c:noMultiLvlLbl val="0"/>
      </c:catAx>
      <c:valAx>
        <c:axId val="2106009448"/>
        <c:scaling>
          <c:orientation val="minMax"/>
        </c:scaling>
        <c:delete val="0"/>
        <c:axPos val="l"/>
        <c:numFmt formatCode="0%" sourceLinked="1"/>
        <c:majorTickMark val="out"/>
        <c:minorTickMark val="none"/>
        <c:tickLblPos val="nextTo"/>
        <c:txPr>
          <a:bodyPr/>
          <a:lstStyle/>
          <a:p>
            <a:pPr>
              <a:defRPr sz="1400" b="1"/>
            </a:pPr>
            <a:endParaRPr lang="en-US"/>
          </a:p>
        </c:txPr>
        <c:crossAx val="2106006408"/>
        <c:crosses val="autoZero"/>
        <c:crossBetween val="between"/>
      </c:valAx>
    </c:plotArea>
    <c:legend>
      <c:legendPos val="r"/>
      <c:layout>
        <c:manualLayout>
          <c:xMode val="edge"/>
          <c:yMode val="edge"/>
          <c:x val="0.174195319335083"/>
          <c:y val="0.0042457713619131"/>
          <c:w val="0.650804680664917"/>
          <c:h val="0.119815335583052"/>
        </c:manualLayout>
      </c:layout>
      <c:overlay val="0"/>
      <c:txPr>
        <a:bodyPr/>
        <a:lstStyle/>
        <a:p>
          <a:pPr>
            <a:defRPr sz="1600" b="1">
              <a:latin typeface="Candara" panose="020E0502030303020204" pitchFamily="34" charset="0"/>
            </a:defRPr>
          </a:pPr>
          <a:endParaRPr lang="en-US"/>
        </a:p>
      </c:txPr>
    </c:legend>
    <c:plotVisOnly val="1"/>
    <c:dispBlanksAs val="gap"/>
    <c:showDLblsOverMax val="0"/>
  </c:chart>
  <c:spPr>
    <a:noFill/>
    <a:ln>
      <a:noFill/>
    </a:ln>
  </c:sp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cdr:y>
    </cdr:from>
    <cdr:to>
      <cdr:x>0.04508</cdr:x>
      <cdr:y>0.88172</cdr:y>
    </cdr:to>
    <cdr:sp macro="" textlink="">
      <cdr:nvSpPr>
        <cdr:cNvPr id="3" name="TextBox 2"/>
        <cdr:cNvSpPr txBox="1"/>
      </cdr:nvSpPr>
      <cdr:spPr>
        <a:xfrm xmlns:a="http://schemas.openxmlformats.org/drawingml/2006/main">
          <a:off x="-32084" y="0"/>
          <a:ext cx="405341" cy="3560924"/>
        </a:xfrm>
        <a:prstGeom xmlns:a="http://schemas.openxmlformats.org/drawingml/2006/main" prst="rect">
          <a:avLst/>
        </a:prstGeom>
      </cdr:spPr>
      <cdr:txBody>
        <a:bodyPr xmlns:a="http://schemas.openxmlformats.org/drawingml/2006/main" vertOverflow="clip" vert="vert270" wrap="none" rtlCol="0" anchor="ctr" anchorCtr="0"/>
        <a:lstStyle xmlns:a="http://schemas.openxmlformats.org/drawingml/2006/main"/>
        <a:p xmlns:a="http://schemas.openxmlformats.org/drawingml/2006/main">
          <a:r>
            <a:rPr lang="en-US" sz="1800" b="1" i="0" dirty="0" smtClean="0">
              <a:latin typeface="Candara" panose="020E0502030303020204" pitchFamily="34" charset="0"/>
              <a:cs typeface="Arial" pitchFamily="34" charset="0"/>
            </a:rPr>
            <a:t>Speedup over Disabling Caches</a:t>
          </a:r>
          <a:endParaRPr lang="en-US" sz="1800" b="1" i="0" dirty="0">
            <a:latin typeface="Candara" panose="020E0502030303020204" pitchFamily="34" charset="0"/>
            <a:cs typeface="Arial"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0.0058</cdr:x>
      <cdr:y>0.01093</cdr:y>
    </cdr:from>
    <cdr:to>
      <cdr:x>0.04348</cdr:x>
      <cdr:y>0.91803</cdr:y>
    </cdr:to>
    <cdr:sp macro="" textlink="">
      <cdr:nvSpPr>
        <cdr:cNvPr id="2" name="TextBox 1"/>
        <cdr:cNvSpPr txBox="1"/>
      </cdr:nvSpPr>
      <cdr:spPr>
        <a:xfrm xmlns:a="http://schemas.openxmlformats.org/drawingml/2006/main" rot="16200000">
          <a:off x="-1892300" y="1993900"/>
          <a:ext cx="4216400" cy="3302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b="1" dirty="0" smtClean="0">
              <a:latin typeface="Candara" panose="020E0502030303020204" pitchFamily="34" charset="0"/>
              <a:cs typeface="Arial" pitchFamily="34" charset="0"/>
            </a:rPr>
            <a:t>Breakup </a:t>
          </a:r>
          <a:r>
            <a:rPr lang="en-US" sz="2000" b="1" dirty="0">
              <a:latin typeface="Candara" panose="020E0502030303020204" pitchFamily="34" charset="0"/>
              <a:cs typeface="Arial" pitchFamily="34" charset="0"/>
            </a:rPr>
            <a:t>of </a:t>
          </a:r>
          <a:r>
            <a:rPr lang="en-US" sz="2000" b="1" dirty="0" smtClean="0">
              <a:latin typeface="Candara" panose="020E0502030303020204" pitchFamily="34" charset="0"/>
              <a:cs typeface="Arial" pitchFamily="34" charset="0"/>
            </a:rPr>
            <a:t>Execution</a:t>
          </a:r>
          <a:endParaRPr lang="en-US" sz="2000" b="1" dirty="0">
            <a:latin typeface="Candara" panose="020E0502030303020204" pitchFamily="34" charset="0"/>
            <a:cs typeface="Arial"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34" charset="0"/>
              </a:defRPr>
            </a:lvl1pPr>
          </a:lstStyle>
          <a:p>
            <a:endParaRPr lang="zh-CN" altLang="zh-CN"/>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0"/>
              </a:defRPr>
            </a:lvl1pPr>
          </a:lstStyle>
          <a:p>
            <a:fld id="{3C6A6BBD-4F43-4269-95A9-0C86E0D9F71C}" type="datetimeFigureOut">
              <a:rPr lang="en-US" altLang="zh-CN"/>
              <a:pPr/>
              <a:t>1/5/16</a:t>
            </a:fld>
            <a:endParaRPr lang="en-US" altLang="zh-C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34" charset="0"/>
              </a:defRPr>
            </a:lvl1pPr>
          </a:lstStyle>
          <a:p>
            <a:endParaRPr lang="zh-CN" altLang="zh-CN"/>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0"/>
              </a:defRPr>
            </a:lvl1pPr>
          </a:lstStyle>
          <a:p>
            <a:fld id="{E3ED1245-793C-43FC-9749-6848AF121956}" type="slidenum">
              <a:rPr lang="en-US" altLang="zh-CN"/>
              <a:pPr/>
              <a:t>‹#›</a:t>
            </a:fld>
            <a:endParaRPr lang="en-US" altLang="zh-CN"/>
          </a:p>
        </p:txBody>
      </p:sp>
    </p:spTree>
    <p:extLst>
      <p:ext uri="{BB962C8B-B14F-4D97-AF65-F5344CB8AC3E}">
        <p14:creationId xmlns:p14="http://schemas.microsoft.com/office/powerpoint/2010/main" val="571487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0" y="0"/>
            <a:ext cx="7010400" cy="5257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xfrm>
            <a:off x="0" y="5257800"/>
            <a:ext cx="70104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E561BC-4D90-4631-8000-C97A8E1BE4A8}" type="slidenum">
              <a:rPr lang="en-US" altLang="zh-CN">
                <a:latin typeface="Calibri" pitchFamily="34" charset="0"/>
              </a:rPr>
              <a:pPr eaLnBrk="1" hangingPunct="1"/>
              <a:t>1</a:t>
            </a:fld>
            <a:endParaRPr lang="en-US" altLang="zh-CN">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Timing of propagating</a:t>
            </a:r>
            <a:r>
              <a:rPr lang="en-US" baseline="0" dirty="0" smtClean="0"/>
              <a:t> writes is critical to implementation of coherence management</a:t>
            </a:r>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3</a:t>
            </a:fld>
            <a:endParaRPr lang="en-US" altLang="zh-CN"/>
          </a:p>
        </p:txBody>
      </p:sp>
    </p:spTree>
    <p:extLst>
      <p:ext uri="{BB962C8B-B14F-4D97-AF65-F5344CB8AC3E}">
        <p14:creationId xmlns:p14="http://schemas.microsoft.com/office/powerpoint/2010/main" val="263254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Timing of propagating</a:t>
            </a:r>
            <a:r>
              <a:rPr lang="en-US" baseline="0" dirty="0" smtClean="0"/>
              <a:t> writes is critical to implementation of coherence management</a:t>
            </a:r>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4</a:t>
            </a:fld>
            <a:endParaRPr lang="en-US" altLang="zh-CN"/>
          </a:p>
        </p:txBody>
      </p:sp>
    </p:spTree>
    <p:extLst>
      <p:ext uri="{BB962C8B-B14F-4D97-AF65-F5344CB8AC3E}">
        <p14:creationId xmlns:p14="http://schemas.microsoft.com/office/powerpoint/2010/main" val="263254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Cell processor is around 20</a:t>
            </a:r>
            <a:r>
              <a:rPr lang="en-US" baseline="0" dirty="0" smtClean="0"/>
              <a:t> </a:t>
            </a:r>
            <a:r>
              <a:rPr lang="en-US" dirty="0" smtClean="0"/>
              <a:t>GFLOPS,</a:t>
            </a:r>
            <a:r>
              <a:rPr lang="en-US" baseline="0" dirty="0" smtClean="0"/>
              <a:t> </a:t>
            </a:r>
            <a:r>
              <a:rPr lang="en-US" dirty="0" smtClean="0"/>
              <a:t>while that of a conventional Intel Xeon processor</a:t>
            </a:r>
            <a:r>
              <a:rPr lang="en-US" baseline="0" dirty="0" smtClean="0"/>
              <a:t> </a:t>
            </a:r>
            <a:r>
              <a:rPr lang="en-US" dirty="0" smtClean="0"/>
              <a:t>reaches up to 600 GFLOPS</a:t>
            </a:r>
          </a:p>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5</a:t>
            </a:fld>
            <a:endParaRPr lang="en-US" altLang="zh-CN"/>
          </a:p>
        </p:txBody>
      </p:sp>
    </p:spTree>
    <p:extLst>
      <p:ext uri="{BB962C8B-B14F-4D97-AF65-F5344CB8AC3E}">
        <p14:creationId xmlns:p14="http://schemas.microsoft.com/office/powerpoint/2010/main" val="291145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multiple writes try to write to different locations of the same</a:t>
            </a:r>
            <a:r>
              <a:rPr lang="en-US" baseline="0" dirty="0" smtClean="0"/>
              <a:t> page (false sharing), the coherence manager needs to create a twin page of the original page, and then creates a private copy of twin (not the original page) for each write request. When a requesting core finishes its modifications, it notifies the coherence manager, which then compares the modified private copy with twin , get the differences and apply the differences to the original page (not twin). The creation of the twin page and private copies for the writers are necessary, as otherwise the later modifications may overwrite the earlier modifications if all the writers writes to the original page directly. This whole process, especially the comparison of modified private copy of a writer to the twin page (which is done byte by byte), requires a lot of computation.</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6</a:t>
            </a:fld>
            <a:endParaRPr lang="en-US" altLang="zh-CN"/>
          </a:p>
        </p:txBody>
      </p:sp>
    </p:spTree>
    <p:extLst>
      <p:ext uri="{BB962C8B-B14F-4D97-AF65-F5344CB8AC3E}">
        <p14:creationId xmlns:p14="http://schemas.microsoft.com/office/powerpoint/2010/main" val="296559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7</a:t>
            </a:fld>
            <a:endParaRPr lang="en-US" altLang="zh-CN"/>
          </a:p>
        </p:txBody>
      </p:sp>
    </p:spTree>
    <p:extLst>
      <p:ext uri="{BB962C8B-B14F-4D97-AF65-F5344CB8AC3E}">
        <p14:creationId xmlns:p14="http://schemas.microsoft.com/office/powerpoint/2010/main" val="296303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an example of merging write notice</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8</a:t>
            </a:fld>
            <a:endParaRPr lang="en-US" altLang="zh-CN"/>
          </a:p>
        </p:txBody>
      </p:sp>
    </p:spTree>
    <p:extLst>
      <p:ext uri="{BB962C8B-B14F-4D97-AF65-F5344CB8AC3E}">
        <p14:creationId xmlns:p14="http://schemas.microsoft.com/office/powerpoint/2010/main" val="1192585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notices are needed to</a:t>
            </a:r>
            <a:r>
              <a:rPr lang="en-US" baseline="0" dirty="0" smtClean="0"/>
              <a:t> tell processors if pages they need to access has been updated</a:t>
            </a:r>
            <a:endParaRPr lang="en-US" dirty="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16</a:t>
            </a:fld>
            <a:endParaRPr lang="en-US" altLang="zh-CN"/>
          </a:p>
        </p:txBody>
      </p:sp>
    </p:spTree>
    <p:extLst>
      <p:ext uri="{BB962C8B-B14F-4D97-AF65-F5344CB8AC3E}">
        <p14:creationId xmlns:p14="http://schemas.microsoft.com/office/powerpoint/2010/main" val="2965595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False sharing happens at </a:t>
            </a:r>
            <a:r>
              <a:rPr lang="en-US" sz="1200" dirty="0" smtClean="0"/>
              <a:t>smallest resource block (such as a cache line or a page) which depends on the granularity of coherence management. Since our approach manages coherence</a:t>
            </a:r>
            <a:r>
              <a:rPr lang="en-US" sz="1200" baseline="0" dirty="0" smtClean="0"/>
              <a:t> at bytes, it guarantees no two writes will happen in the same resource block (otherwise it is a true sharing, which should be taken care by programmers). This property eliminates false sharing and thus the compute-intensive process of creating and </a:t>
            </a:r>
            <a:r>
              <a:rPr lang="en-US" sz="1200" baseline="0" smtClean="0"/>
              <a:t>merging duplicates as in COMIC.</a:t>
            </a:r>
            <a:endParaRPr lang="en-US" sz="1200" smtClean="0"/>
          </a:p>
          <a:p>
            <a:endParaRPr lang="en-US" sz="1200" dirty="0" smtClean="0"/>
          </a:p>
        </p:txBody>
      </p:sp>
      <p:sp>
        <p:nvSpPr>
          <p:cNvPr id="4" name="Slide Number Placeholder 3"/>
          <p:cNvSpPr>
            <a:spLocks noGrp="1"/>
          </p:cNvSpPr>
          <p:nvPr>
            <p:ph type="sldNum" sz="quarter" idx="10"/>
          </p:nvPr>
        </p:nvSpPr>
        <p:spPr/>
        <p:txBody>
          <a:bodyPr/>
          <a:lstStyle/>
          <a:p>
            <a:fld id="{E3ED1245-793C-43FC-9749-6848AF121956}" type="slidenum">
              <a:rPr lang="en-US" altLang="zh-CN" smtClean="0"/>
              <a:pPr/>
              <a:t>17</a:t>
            </a:fld>
            <a:endParaRPr lang="en-US" altLang="zh-CN"/>
          </a:p>
        </p:txBody>
      </p:sp>
    </p:spTree>
    <p:extLst>
      <p:ext uri="{BB962C8B-B14F-4D97-AF65-F5344CB8AC3E}">
        <p14:creationId xmlns:p14="http://schemas.microsoft.com/office/powerpoint/2010/main" val="41362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133475" y="1114425"/>
            <a:ext cx="7086600" cy="128016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143001" y="3124200"/>
            <a:ext cx="7077074" cy="7620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06EFCF9F-DC04-4412-BC67-B34682D6CA3D}" type="datetime1">
              <a:rPr lang="en-US" altLang="zh-CN" smtClean="0"/>
              <a:pPr/>
              <a:t>1/5/16</a:t>
            </a:fld>
            <a:endParaRPr lang="en-US" altLang="zh-CN"/>
          </a:p>
        </p:txBody>
      </p:sp>
      <p:sp>
        <p:nvSpPr>
          <p:cNvPr id="21" name="Rectangle 20"/>
          <p:cNvSpPr/>
          <p:nvPr/>
        </p:nvSpPr>
        <p:spPr>
          <a:xfrm>
            <a:off x="904875" y="111442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124200"/>
            <a:ext cx="7315200" cy="7620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111442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124200"/>
            <a:ext cx="228600" cy="7620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85E661B4-831D-4E15-98AF-A55CA3CE04B7}" type="datetime1">
              <a:rPr lang="en-US" altLang="zh-CN" smtClean="0"/>
              <a:pPr/>
              <a:t>1/5/16</a:t>
            </a:fld>
            <a:endParaRPr lang="en-US" altLang="zh-CN"/>
          </a:p>
        </p:txBody>
      </p:sp>
    </p:spTree>
  </p:cSld>
  <p:clrMapOvr>
    <a:masterClrMapping/>
  </p:clrMapOvr>
  <p:transition xmlns:p14="http://schemas.microsoft.com/office/powerpoint/2010/mai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1"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8C1284E3-180D-41F5-A55B-573C800923AB}" type="datetime1">
              <a:rPr lang="en-US" altLang="zh-CN" smtClean="0"/>
              <a:pPr/>
              <a:t>1/5/16</a:t>
            </a:fld>
            <a:endParaRPr lang="en-US" altLang="zh-CN"/>
          </a:p>
        </p:txBody>
      </p:sp>
      <p:sp>
        <p:nvSpPr>
          <p:cNvPr id="17" name="TextBox 16"/>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transition xmlns:p14="http://schemas.microsoft.com/office/powerpoint/2010/mai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kumimoji="0" lang="en-US" smtClean="0"/>
              <a:t>Click to edit Master title style</a:t>
            </a:r>
            <a:endParaRPr kumimoji="0" lang="en-US" dirty="0"/>
          </a:p>
        </p:txBody>
      </p:sp>
      <p:sp>
        <p:nvSpPr>
          <p:cNvPr id="6" name="Slide Number Placeholder 5"/>
          <p:cNvSpPr>
            <a:spLocks noGrp="1"/>
          </p:cNvSpPr>
          <p:nvPr>
            <p:ph type="sldNum" sz="quarter" idx="12"/>
          </p:nvPr>
        </p:nvSpPr>
        <p:spPr>
          <a:xfrm>
            <a:off x="612648" y="6356350"/>
            <a:ext cx="1292352" cy="365760"/>
          </a:xfrm>
          <a:prstGeom prst="rect">
            <a:avLst/>
          </a:prstGeom>
        </p:spPr>
        <p:txBody>
          <a:bodyPr/>
          <a:lstStyle/>
          <a:p>
            <a:fld id="{FEFC07C8-73AF-4C93-9657-3F05B2743F4C}" type="slidenum">
              <a:rPr lang="en-US" altLang="zh-CN" smtClean="0"/>
              <a:pPr/>
              <a:t>‹#›</a:t>
            </a:fld>
            <a:endParaRPr lang="en-US" altLang="zh-CN"/>
          </a:p>
        </p:txBody>
      </p:sp>
      <p:sp>
        <p:nvSpPr>
          <p:cNvPr id="8" name="Content Placeholder 7"/>
          <p:cNvSpPr>
            <a:spLocks noGrp="1"/>
          </p:cNvSpPr>
          <p:nvPr>
            <p:ph sz="quarter" idx="1"/>
          </p:nvPr>
        </p:nvSpPr>
        <p:spPr>
          <a:xfrm>
            <a:off x="152399" y="929640"/>
            <a:ext cx="8772525" cy="5389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pSp>
        <p:nvGrpSpPr>
          <p:cNvPr id="7"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F33397C5-EE64-4CD4-8D98-28B67A5DB7E7}" type="datetime1">
              <a:rPr lang="en-US" altLang="zh-CN" smtClean="0"/>
              <a:pPr/>
              <a:t>1/5/16</a:t>
            </a:fld>
            <a:endParaRPr lang="en-US" altLang="zh-CN"/>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1219200"/>
            <a:ext cx="6858000" cy="1066800"/>
          </a:xfrm>
        </p:spPr>
        <p:txBody>
          <a:bodyPr anchor="t" anchorCtr="0"/>
          <a:lstStyle>
            <a:lvl1pPr algn="r">
              <a:buNone/>
              <a:defRPr sz="3200" b="0" cap="none" baseline="0">
                <a:effectLst>
                  <a:outerShdw blurRad="38100" dist="38100" dir="2700000" algn="tl">
                    <a:srgbClr val="000000">
                      <a:alpha val="43137"/>
                    </a:srgbClr>
                  </a:outerShdw>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28956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10668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10668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pSp>
        <p:nvGrpSpPr>
          <p:cNvPr id="10" name="Group 13"/>
          <p:cNvGrpSpPr>
            <a:grpSpLocks/>
          </p:cNvGrpSpPr>
          <p:nvPr/>
        </p:nvGrpSpPr>
        <p:grpSpPr bwMode="auto">
          <a:xfrm>
            <a:off x="7777163" y="5932488"/>
            <a:ext cx="1443037" cy="1001712"/>
            <a:chOff x="4755" y="3497"/>
            <a:chExt cx="909" cy="631"/>
          </a:xfrm>
        </p:grpSpPr>
        <p:sp>
          <p:nvSpPr>
            <p:cNvPr id="11"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4"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66E20739-73E8-4C67-9C97-46369D3BADED}" type="datetime1">
              <a:rPr lang="en-US" altLang="zh-CN" smtClean="0"/>
              <a:pPr/>
              <a:t>1/5/16</a:t>
            </a:fld>
            <a:endParaRPr lang="en-US" altLang="zh-CN"/>
          </a:p>
        </p:txBody>
      </p:sp>
      <p:sp>
        <p:nvSpPr>
          <p:cNvPr id="16" name="TextBox 15"/>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0" name="Group 13"/>
          <p:cNvGrpSpPr>
            <a:grpSpLocks/>
          </p:cNvGrpSpPr>
          <p:nvPr/>
        </p:nvGrpSpPr>
        <p:grpSpPr bwMode="auto">
          <a:xfrm>
            <a:off x="7777163" y="5932488"/>
            <a:ext cx="1443037" cy="1001712"/>
            <a:chOff x="4755" y="3497"/>
            <a:chExt cx="909" cy="631"/>
          </a:xfrm>
        </p:grpSpPr>
        <p:sp>
          <p:nvSpPr>
            <p:cNvPr id="12"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3"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4"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5"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AE096DFA-0714-4AB4-9F93-21E9A2BA3F9B}" type="datetime1">
              <a:rPr lang="en-US" altLang="zh-CN" smtClean="0"/>
              <a:pPr/>
              <a:t>1/5/16</a:t>
            </a:fld>
            <a:endParaRPr lang="en-US" altLang="zh-CN"/>
          </a:p>
        </p:txBody>
      </p:sp>
    </p:spTree>
  </p:cSld>
  <p:clrMapOvr>
    <a:masterClrMapping/>
  </p:clrMapOvr>
  <p:transition xmlns:p14="http://schemas.microsoft.com/office/powerpoint/2010/mai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1D57611A-6D18-4B29-914A-12F12156A453}" type="datetime1">
              <a:rPr lang="en-US" altLang="zh-CN" smtClean="0"/>
              <a:pPr/>
              <a:t>1/5/16</a:t>
            </a:fld>
            <a:endParaRPr lang="en-US" altLang="zh-CN"/>
          </a:p>
        </p:txBody>
      </p:sp>
    </p:spTree>
  </p:cSld>
  <p:clrMapOvr>
    <a:masterClrMapping/>
  </p:clrMapOvr>
  <p:transition xmlns:p14="http://schemas.microsoft.com/office/powerpoint/2010/mai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6AE1B3D0-D2F5-47D9-A95A-0B6DD5092292}" type="datetime1">
              <a:rPr lang="en-US" altLang="zh-CN" smtClean="0"/>
              <a:pPr/>
              <a:t>1/5/16</a:t>
            </a:fld>
            <a:endParaRPr lang="en-US" altLang="zh-CN"/>
          </a:p>
        </p:txBody>
      </p:sp>
    </p:spTree>
  </p:cSld>
  <p:clrMapOvr>
    <a:masterClrMapping/>
  </p:clrMapOvr>
  <p:transition xmlns:p14="http://schemas.microsoft.com/office/powerpoint/2010/mai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8" name="Group 13"/>
          <p:cNvGrpSpPr>
            <a:grpSpLocks/>
          </p:cNvGrpSpPr>
          <p:nvPr/>
        </p:nvGrpSpPr>
        <p:grpSpPr bwMode="auto">
          <a:xfrm>
            <a:off x="7777163" y="5932488"/>
            <a:ext cx="1443037" cy="1001712"/>
            <a:chOff x="4755" y="3497"/>
            <a:chExt cx="909" cy="631"/>
          </a:xfrm>
        </p:grpSpPr>
        <p:sp>
          <p:nvSpPr>
            <p:cNvPr id="9"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2"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9DF7EC3F-BCDE-48A3-8A39-46DE2D906378}" type="datetime1">
              <a:rPr lang="en-US" altLang="zh-CN" smtClean="0"/>
              <a:pPr/>
              <a:t>1/5/16</a:t>
            </a:fld>
            <a:endParaRPr lang="en-US" altLang="zh-CN"/>
          </a:p>
        </p:txBody>
      </p:sp>
      <p:sp>
        <p:nvSpPr>
          <p:cNvPr id="14" name="TextBox 13"/>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transition xmlns:p14="http://schemas.microsoft.com/office/powerpoint/2010/mai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3" name="Group 13"/>
          <p:cNvGrpSpPr>
            <a:grpSpLocks/>
          </p:cNvGrpSpPr>
          <p:nvPr/>
        </p:nvGrpSpPr>
        <p:grpSpPr bwMode="auto">
          <a:xfrm>
            <a:off x="7777163" y="5932488"/>
            <a:ext cx="1443037" cy="1001712"/>
            <a:chOff x="4755" y="3497"/>
            <a:chExt cx="909" cy="631"/>
          </a:xfrm>
        </p:grpSpPr>
        <p:sp>
          <p:nvSpPr>
            <p:cNvPr id="14"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5"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6"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7"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10D5BC90-2515-48FA-ACB5-E99E4FE24198}" type="datetime1">
              <a:rPr lang="en-US" altLang="zh-CN" smtClean="0"/>
              <a:pPr/>
              <a:t>1/5/16</a:t>
            </a:fld>
            <a:endParaRPr lang="en-US" altLang="zh-CN"/>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808C0"/>
                </a:solidFill>
                <a:latin typeface="Comic Sans MS" pitchFamily="66" charset="0"/>
                <a:ea typeface="+mn-ea"/>
                <a:cs typeface="+mn-cs"/>
              </a:rPr>
              <a:t>Web page:  aviral.lab.asu.edu</a:t>
            </a:r>
            <a:endParaRPr kumimoji="0" lang="en-US" sz="1400" kern="1200" dirty="0">
              <a:solidFill>
                <a:srgbClr val="0808C0"/>
              </a:solidFill>
              <a:latin typeface="Comic Sans MS" pitchFamily="66" charset="0"/>
              <a:ea typeface="+mn-ea"/>
              <a:cs typeface="+mn-cs"/>
            </a:endParaRPr>
          </a:p>
        </p:txBody>
      </p:sp>
    </p:spTree>
  </p:cSld>
  <p:clrMapOvr>
    <a:masterClrMapping/>
  </p:clrMapOvr>
  <p:transition xmlns:p14="http://schemas.microsoft.com/office/powerpoint/2010/mai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12"/>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3"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4"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5"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6" name="Date Placeholder 27"/>
          <p:cNvSpPr>
            <a:spLocks noGrp="1"/>
          </p:cNvSpPr>
          <p:nvPr>
            <p:ph type="dt" sz="half" idx="10"/>
          </p:nvPr>
        </p:nvSpPr>
        <p:spPr>
          <a:xfrm>
            <a:off x="5407152" y="6355080"/>
            <a:ext cx="2286000" cy="365760"/>
          </a:xfrm>
          <a:prstGeom prst="rect">
            <a:avLst/>
          </a:prstGeom>
        </p:spPr>
        <p:txBody>
          <a:bodyPr/>
          <a:lstStyle>
            <a:lvl1pPr algn="ctr">
              <a:defRPr sz="1400"/>
            </a:lvl1pPr>
          </a:lstStyle>
          <a:p>
            <a:fld id="{E3DB6B4B-97C9-4FAE-B880-0A21CB96B097}" type="datetime1">
              <a:rPr lang="en-US" altLang="zh-CN" smtClean="0"/>
              <a:pPr/>
              <a:t>1/5/16</a:t>
            </a:fld>
            <a:endParaRPr lang="en-US" altLang="zh-CN"/>
          </a:p>
        </p:txBody>
      </p:sp>
      <p:sp>
        <p:nvSpPr>
          <p:cNvPr id="18" name="TextBox 17"/>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chemeClr val="tx1"/>
                </a:solidFill>
                <a:latin typeface="Comic Sans MS" pitchFamily="66" charset="0"/>
                <a:ea typeface="+mn-ea"/>
                <a:cs typeface="+mn-cs"/>
              </a:rPr>
              <a:t>Web page:  aviral.lab.asu.edu</a:t>
            </a:r>
            <a:endParaRPr kumimoji="0" lang="en-US" sz="1400" kern="1200" dirty="0">
              <a:solidFill>
                <a:schemeClr val="tx1"/>
              </a:solidFill>
              <a:latin typeface="Comic Sans MS" pitchFamily="66" charset="0"/>
              <a:ea typeface="+mn-ea"/>
              <a:cs typeface="+mn-cs"/>
            </a:endParaRPr>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9144000" cy="838200"/>
          </a:xfrm>
          <a:prstGeom prst="rect">
            <a:avLst/>
          </a:prstGeom>
        </p:spPr>
        <p:txBody>
          <a:bodyPr vert="horz" anchor="b" anchorCtr="0">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152400" y="990600"/>
            <a:ext cx="8772525" cy="52578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7467600" cy="0"/>
          </a:xfrm>
          <a:prstGeom prst="line">
            <a:avLst/>
          </a:prstGeom>
          <a:noFill/>
          <a:ln w="12700"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0" y="838200"/>
            <a:ext cx="9144000" cy="0"/>
          </a:xfrm>
          <a:prstGeom prst="line">
            <a:avLst/>
          </a:prstGeom>
          <a:noFill/>
          <a:ln w="63500" cap="flat" cmpd="sng" algn="ctr">
            <a:gradFill flip="none" rotWithShape="1">
              <a:gsLst>
                <a:gs pos="0">
                  <a:srgbClr val="0808C0"/>
                </a:gs>
                <a:gs pos="50000">
                  <a:schemeClr val="accent1">
                    <a:tint val="44500"/>
                    <a:satMod val="160000"/>
                  </a:schemeClr>
                </a:gs>
                <a:gs pos="100000">
                  <a:schemeClr val="accent1">
                    <a:tint val="23500"/>
                    <a:satMod val="160000"/>
                  </a:schemeClr>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lide Number Placeholder 5"/>
          <p:cNvSpPr>
            <a:spLocks noGrp="1"/>
          </p:cNvSpPr>
          <p:nvPr>
            <p:ph type="sldNum" sz="quarter" idx="4"/>
          </p:nvPr>
        </p:nvSpPr>
        <p:spPr>
          <a:xfrm>
            <a:off x="612648" y="6356350"/>
            <a:ext cx="1292352" cy="365760"/>
          </a:xfrm>
          <a:prstGeom prst="rect">
            <a:avLst/>
          </a:prstGeom>
        </p:spPr>
        <p:txBody>
          <a:bodyPr/>
          <a:lstStyle/>
          <a:p>
            <a:fld id="{BFEF5828-685C-484C-9222-4D3336678D10}" type="slidenum">
              <a:rPr lang="en-US" altLang="zh-CN" smtClean="0"/>
              <a:pPr/>
              <a:t>‹#›</a:t>
            </a:fld>
            <a:endParaRPr lang="en-US" altLang="zh-CN"/>
          </a:p>
        </p:txBody>
      </p:sp>
      <p:grpSp>
        <p:nvGrpSpPr>
          <p:cNvPr id="12" name="Group 13"/>
          <p:cNvGrpSpPr>
            <a:grpSpLocks/>
          </p:cNvGrpSpPr>
          <p:nvPr/>
        </p:nvGrpSpPr>
        <p:grpSpPr bwMode="auto">
          <a:xfrm>
            <a:off x="7777163" y="5932488"/>
            <a:ext cx="1443037" cy="1001712"/>
            <a:chOff x="4755" y="3497"/>
            <a:chExt cx="909" cy="631"/>
          </a:xfrm>
        </p:grpSpPr>
        <p:sp>
          <p:nvSpPr>
            <p:cNvPr id="15" name="Text Box 8"/>
            <p:cNvSpPr txBox="1">
              <a:spLocks noChangeAspect="1" noChangeArrowheads="1"/>
            </p:cNvSpPr>
            <p:nvPr/>
          </p:nvSpPr>
          <p:spPr bwMode="auto">
            <a:xfrm>
              <a:off x="4755" y="3634"/>
              <a:ext cx="393"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6" name="Text Box 9"/>
            <p:cNvSpPr txBox="1">
              <a:spLocks noChangeAspect="1" noChangeArrowheads="1"/>
            </p:cNvSpPr>
            <p:nvPr/>
          </p:nvSpPr>
          <p:spPr bwMode="auto">
            <a:xfrm>
              <a:off x="4973" y="3497"/>
              <a:ext cx="478"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7" name="Text Box 10"/>
            <p:cNvSpPr txBox="1">
              <a:spLocks noChangeAspect="1" noChangeArrowheads="1"/>
            </p:cNvSpPr>
            <p:nvPr/>
          </p:nvSpPr>
          <p:spPr bwMode="auto">
            <a:xfrm>
              <a:off x="5292" y="3641"/>
              <a:ext cx="372" cy="487"/>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48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8" name="Date Placeholder 27"/>
          <p:cNvSpPr>
            <a:spLocks noGrp="1"/>
          </p:cNvSpPr>
          <p:nvPr>
            <p:ph type="dt" sz="half" idx="2"/>
          </p:nvPr>
        </p:nvSpPr>
        <p:spPr>
          <a:xfrm>
            <a:off x="5407152" y="6355080"/>
            <a:ext cx="2286000" cy="365760"/>
          </a:xfrm>
          <a:prstGeom prst="rect">
            <a:avLst/>
          </a:prstGeom>
        </p:spPr>
        <p:txBody>
          <a:bodyPr/>
          <a:lstStyle>
            <a:lvl1pPr algn="ctr">
              <a:defRPr sz="1400"/>
            </a:lvl1pPr>
          </a:lstStyle>
          <a:p>
            <a:fld id="{BB76F969-10BB-4821-BEBC-292FAFC69004}" type="datetime1">
              <a:rPr lang="en-US" altLang="zh-CN" smtClean="0"/>
              <a:pPr/>
              <a:t>1/5/16</a:t>
            </a:fld>
            <a:endParaRPr lang="en-US" altLang="zh-CN"/>
          </a:p>
        </p:txBody>
      </p:sp>
      <p:sp>
        <p:nvSpPr>
          <p:cNvPr id="19" name="TextBox 18"/>
          <p:cNvSpPr txBox="1"/>
          <p:nvPr/>
        </p:nvSpPr>
        <p:spPr>
          <a:xfrm>
            <a:off x="1905000" y="6397823"/>
            <a:ext cx="3429000" cy="307777"/>
          </a:xfrm>
          <a:prstGeom prst="rect">
            <a:avLst/>
          </a:prstGeom>
          <a:noFill/>
        </p:spPr>
        <p:txBody>
          <a:bodyPr wrap="square" rtlCol="0">
            <a:spAutoFit/>
          </a:bodyPr>
          <a:lstStyle/>
          <a:p>
            <a:r>
              <a:rPr kumimoji="0" lang="en-US" sz="1400" kern="1200" dirty="0" smtClean="0">
                <a:solidFill>
                  <a:srgbClr val="000066"/>
                </a:solidFill>
                <a:latin typeface="Comic Sans MS" pitchFamily="66" charset="0"/>
                <a:ea typeface="+mn-ea"/>
                <a:cs typeface="+mn-cs"/>
              </a:rPr>
              <a:t>Web page:  aviral.lab.asu.edu</a:t>
            </a:r>
            <a:endParaRPr kumimoji="0" lang="en-US" sz="1400" kern="1200" dirty="0">
              <a:solidFill>
                <a:srgbClr val="000066"/>
              </a:solidFill>
              <a:latin typeface="Comic Sans MS" pitchFamily="66" charset="0"/>
              <a:ea typeface="+mn-ea"/>
              <a:cs typeface="+mn-cs"/>
            </a:endParaRPr>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xmlns:p14="http://schemas.microsoft.com/office/powerpoint/2010/main" spd="slow"/>
  <p:timing>
    <p:tnLst>
      <p:par>
        <p:cTn xmlns:p14="http://schemas.microsoft.com/office/powerpoint/2010/main" id="1" dur="indefinite" restart="never" nodeType="tmRoot"/>
      </p:par>
    </p:tnLst>
  </p:timing>
  <p:hf hdr="0" ftr="0" dt="0"/>
  <p:txStyles>
    <p:titleStyle>
      <a:lvl1pPr algn="l" rtl="0" eaLnBrk="1" latinLnBrk="0" hangingPunct="1">
        <a:spcBef>
          <a:spcPct val="0"/>
        </a:spcBef>
        <a:buNone/>
        <a:defRPr kumimoji="0" sz="4400" b="1" kern="1200">
          <a:solidFill>
            <a:srgbClr val="000066"/>
          </a:solidFill>
          <a:effectLst>
            <a:outerShdw blurRad="38100" dist="38100" dir="2700000" algn="tl">
              <a:srgbClr val="000000">
                <a:alpha val="43137"/>
              </a:srgbClr>
            </a:outerShdw>
          </a:effectLst>
          <a:latin typeface="Candara"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791200"/>
            <a:ext cx="1603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219200" y="1219200"/>
            <a:ext cx="7010400" cy="1143000"/>
          </a:xfrm>
        </p:spPr>
        <p:txBody>
          <a:bodyPr/>
          <a:lstStyle/>
          <a:p>
            <a:pPr algn="l"/>
            <a:r>
              <a:rPr lang="en-US" altLang="zh-CN" dirty="0">
                <a:effectLst>
                  <a:outerShdw blurRad="38100" dist="38100" dir="2700000" algn="tl">
                    <a:srgbClr val="C0C0C0"/>
                  </a:outerShdw>
                </a:effectLst>
              </a:rPr>
              <a:t>Software Coherence Management on Non-</a:t>
            </a:r>
            <a:r>
              <a:rPr lang="en-US" altLang="zh-CN" dirty="0" smtClean="0">
                <a:effectLst>
                  <a:outerShdw blurRad="38100" dist="38100" dir="2700000" algn="tl">
                    <a:srgbClr val="C0C0C0"/>
                  </a:outerShdw>
                </a:effectLst>
              </a:rPr>
              <a:t>Coherent-Cache Multicores</a:t>
            </a:r>
            <a:endParaRPr lang="zh-CN" altLang="en-US" dirty="0" smtClean="0">
              <a:effectLst>
                <a:outerShdw blurRad="38100" dist="38100" dir="2700000" algn="tl">
                  <a:srgbClr val="C0C0C0"/>
                </a:outerShdw>
              </a:effectLst>
            </a:endParaRPr>
          </a:p>
        </p:txBody>
      </p:sp>
      <p:sp>
        <p:nvSpPr>
          <p:cNvPr id="5124" name="副标题 2"/>
          <p:cNvSpPr>
            <a:spLocks noGrp="1"/>
          </p:cNvSpPr>
          <p:nvPr>
            <p:ph type="subTitle" idx="1"/>
          </p:nvPr>
        </p:nvSpPr>
        <p:spPr>
          <a:xfrm>
            <a:off x="1143000" y="3124200"/>
            <a:ext cx="7086600" cy="762000"/>
          </a:xfrm>
        </p:spPr>
        <p:txBody>
          <a:bodyPr>
            <a:normAutofit/>
          </a:bodyPr>
          <a:lstStyle/>
          <a:p>
            <a:pPr eaLnBrk="1" hangingPunct="1"/>
            <a:r>
              <a:rPr lang="en-US" altLang="zh-CN" dirty="0" err="1" smtClean="0">
                <a:solidFill>
                  <a:srgbClr val="FF0000"/>
                </a:solidFill>
              </a:rPr>
              <a:t>Jian</a:t>
            </a:r>
            <a:r>
              <a:rPr lang="en-US" altLang="zh-CN" dirty="0" smtClean="0">
                <a:solidFill>
                  <a:srgbClr val="FF0000"/>
                </a:solidFill>
              </a:rPr>
              <a:t> </a:t>
            </a:r>
            <a:r>
              <a:rPr lang="en-US" altLang="zh-CN" dirty="0" err="1" smtClean="0">
                <a:solidFill>
                  <a:srgbClr val="FF0000"/>
                </a:solidFill>
              </a:rPr>
              <a:t>Cai</a:t>
            </a:r>
            <a:r>
              <a:rPr lang="en-US" altLang="zh-CN" dirty="0" smtClean="0">
                <a:solidFill>
                  <a:srgbClr val="FF0000"/>
                </a:solidFill>
              </a:rPr>
              <a:t>, </a:t>
            </a:r>
            <a:r>
              <a:rPr lang="en-US" altLang="zh-CN" b="1" dirty="0" smtClean="0">
                <a:solidFill>
                  <a:srgbClr val="FF0000"/>
                </a:solidFill>
              </a:rPr>
              <a:t>Aviral Shrivastava</a:t>
            </a:r>
            <a:endParaRPr lang="en-US" altLang="zh-CN" dirty="0" smtClean="0">
              <a:solidFill>
                <a:srgbClr val="FF0000"/>
              </a:solidFill>
            </a:endParaRPr>
          </a:p>
        </p:txBody>
      </p:sp>
      <p:sp>
        <p:nvSpPr>
          <p:cNvPr id="8" name="副标题 2"/>
          <p:cNvSpPr txBox="1">
            <a:spLocks/>
          </p:cNvSpPr>
          <p:nvPr/>
        </p:nvSpPr>
        <p:spPr>
          <a:xfrm>
            <a:off x="1066800" y="4572000"/>
            <a:ext cx="7162800" cy="8382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400" kern="1200">
                <a:solidFill>
                  <a:srgbClr val="002060"/>
                </a:solidFill>
                <a:latin typeface="Candara" pitchFamily="34"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400" kern="1200">
                <a:solidFill>
                  <a:srgbClr val="006600"/>
                </a:solidFill>
                <a:latin typeface="Candara" pitchFamily="34"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2000" kern="1200">
                <a:solidFill>
                  <a:schemeClr val="tx1"/>
                </a:solidFill>
                <a:latin typeface="Candara" pitchFamily="34" charset="0"/>
                <a:ea typeface="+mn-ea"/>
                <a:cs typeface="+mn-cs"/>
              </a:defRPr>
            </a:lvl4pPr>
            <a:lvl5pPr marL="1828800" indent="0" algn="ctr" rtl="0" eaLnBrk="1" latinLnBrk="0" hangingPunct="1">
              <a:spcBef>
                <a:spcPts val="300"/>
              </a:spcBef>
              <a:buClr>
                <a:schemeClr val="accent2"/>
              </a:buClr>
              <a:buSzPct val="70000"/>
              <a:buFont typeface="Wingdings"/>
              <a:buNone/>
              <a:defRPr kumimoji="0" sz="1800" kern="1200">
                <a:solidFill>
                  <a:schemeClr val="tx1"/>
                </a:solidFill>
                <a:latin typeface="Candara" pitchFamily="34"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altLang="zh-CN" b="1" dirty="0">
                <a:solidFill>
                  <a:srgbClr val="0808C0"/>
                </a:solidFill>
                <a:effectLst>
                  <a:outerShdw blurRad="38100" dist="38100" dir="2700000" algn="tl">
                    <a:srgbClr val="000000">
                      <a:alpha val="43137"/>
                    </a:srgbClr>
                  </a:outerShdw>
                </a:effectLst>
              </a:rPr>
              <a:t>Compiler Microarchitecture Lab</a:t>
            </a:r>
          </a:p>
          <a:p>
            <a:r>
              <a:rPr lang="en-US" altLang="zh-CN" b="1" dirty="0">
                <a:solidFill>
                  <a:srgbClr val="0808C0"/>
                </a:solidFill>
                <a:effectLst>
                  <a:outerShdw blurRad="38100" dist="38100" dir="2700000" algn="tl">
                    <a:srgbClr val="000000">
                      <a:alpha val="43137"/>
                    </a:srgbClr>
                  </a:outerShdw>
                </a:effectLst>
              </a:rPr>
              <a:t>Arizona State University, USA</a:t>
            </a:r>
            <a:endParaRPr lang="zh-CN" altLang="en-US" b="1" dirty="0">
              <a:solidFill>
                <a:srgbClr val="0808C0"/>
              </a:solidFill>
              <a:effectLst>
                <a:outerShdw blurRad="38100" dist="38100" dir="2700000" algn="tl">
                  <a:srgbClr val="000000">
                    <a:alpha val="43137"/>
                  </a:srgbClr>
                </a:outerShdw>
              </a:effectLst>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Management Overhead Reduction</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10</a:t>
            </a:fld>
            <a:endParaRPr lang="en-US" altLang="zh-CN" dirty="0"/>
          </a:p>
        </p:txBody>
      </p:sp>
      <p:graphicFrame>
        <p:nvGraphicFramePr>
          <p:cNvPr id="7" name="Chart 6"/>
          <p:cNvGraphicFramePr>
            <a:graphicFrameLocks/>
          </p:cNvGraphicFramePr>
          <p:nvPr>
            <p:extLst>
              <p:ext uri="{D42A27DB-BD31-4B8C-83A1-F6EECF244321}">
                <p14:modId xmlns:p14="http://schemas.microsoft.com/office/powerpoint/2010/main" val="3708905271"/>
              </p:ext>
            </p:extLst>
          </p:nvPr>
        </p:nvGraphicFramePr>
        <p:xfrm>
          <a:off x="152400" y="1600200"/>
          <a:ext cx="8763000" cy="44196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a:stCxn id="8" idx="2"/>
          </p:cNvCxnSpPr>
          <p:nvPr/>
        </p:nvCxnSpPr>
        <p:spPr>
          <a:xfrm>
            <a:off x="656444" y="1708666"/>
            <a:ext cx="715156" cy="50113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9244" y="1339334"/>
            <a:ext cx="914400" cy="369332"/>
          </a:xfrm>
          <a:prstGeom prst="rect">
            <a:avLst/>
          </a:prstGeom>
          <a:noFill/>
        </p:spPr>
        <p:txBody>
          <a:bodyPr wrap="square" rtlCol="0">
            <a:spAutoFit/>
          </a:bodyPr>
          <a:lstStyle/>
          <a:p>
            <a:r>
              <a:rPr lang="en-US" b="1" dirty="0" smtClean="0">
                <a:latin typeface="Candara" panose="020E0502030303020204" pitchFamily="34" charset="0"/>
              </a:rPr>
              <a:t>comic</a:t>
            </a:r>
            <a:endParaRPr lang="en-US" b="1" dirty="0">
              <a:latin typeface="Candara" panose="020E0502030303020204" pitchFamily="34" charset="0"/>
            </a:endParaRPr>
          </a:p>
        </p:txBody>
      </p:sp>
      <p:cxnSp>
        <p:nvCxnSpPr>
          <p:cNvPr id="10" name="Straight Arrow Connector 9"/>
          <p:cNvCxnSpPr>
            <a:stCxn id="12" idx="2"/>
          </p:cNvCxnSpPr>
          <p:nvPr/>
        </p:nvCxnSpPr>
        <p:spPr>
          <a:xfrm flipH="1">
            <a:off x="1600200" y="1708666"/>
            <a:ext cx="514350" cy="50113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1100" y="1339334"/>
            <a:ext cx="1866900" cy="369332"/>
          </a:xfrm>
          <a:prstGeom prst="rect">
            <a:avLst/>
          </a:prstGeom>
          <a:noFill/>
        </p:spPr>
        <p:txBody>
          <a:bodyPr wrap="square" rtlCol="0">
            <a:spAutoFit/>
          </a:bodyPr>
          <a:lstStyle/>
          <a:p>
            <a:r>
              <a:rPr lang="en-US" b="1" dirty="0" smtClean="0">
                <a:latin typeface="Candara" panose="020E0502030303020204" pitchFamily="34" charset="0"/>
              </a:rPr>
              <a:t>our approach</a:t>
            </a:r>
            <a:endParaRPr lang="en-US" b="1" dirty="0">
              <a:latin typeface="Candara" panose="020E0502030303020204"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 and Future Work</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11</a:t>
            </a:fld>
            <a:endParaRPr lang="en-US" altLang="zh-CN" dirty="0"/>
          </a:p>
        </p:txBody>
      </p:sp>
      <p:sp>
        <p:nvSpPr>
          <p:cNvPr id="6" name="内容占位符 3"/>
          <p:cNvSpPr>
            <a:spLocks noGrp="1"/>
          </p:cNvSpPr>
          <p:nvPr>
            <p:ph sz="quarter" idx="1"/>
          </p:nvPr>
        </p:nvSpPr>
        <p:spPr>
          <a:xfrm>
            <a:off x="152399" y="929640"/>
            <a:ext cx="8915401" cy="5389404"/>
          </a:xfrm>
        </p:spPr>
        <p:txBody>
          <a:bodyPr>
            <a:noAutofit/>
          </a:bodyPr>
          <a:lstStyle/>
          <a:p>
            <a:r>
              <a:rPr lang="en-US" altLang="zh-CN" sz="2000" dirty="0" smtClean="0"/>
              <a:t>Overhead of hardware coherence increases dramatically with the no. of cores</a:t>
            </a:r>
          </a:p>
          <a:p>
            <a:r>
              <a:rPr lang="en-US" altLang="zh-CN" sz="2000" dirty="0" smtClean="0"/>
              <a:t>Software implemented coherence on Non-coherent-Cache architectures</a:t>
            </a:r>
          </a:p>
          <a:p>
            <a:pPr lvl="1"/>
            <a:r>
              <a:rPr lang="en-US" altLang="zh-CN" sz="1600" dirty="0" smtClean="0"/>
              <a:t>light hardware, </a:t>
            </a:r>
          </a:p>
          <a:p>
            <a:pPr lvl="1"/>
            <a:r>
              <a:rPr lang="en-US" altLang="zh-CN" sz="1600" dirty="0" smtClean="0"/>
              <a:t>but need to keep the software overhead of coherence management low</a:t>
            </a:r>
            <a:endParaRPr lang="en-US" altLang="zh-CN" sz="2000" dirty="0" smtClean="0"/>
          </a:p>
          <a:p>
            <a:r>
              <a:rPr lang="en-US" altLang="zh-CN" sz="2000" dirty="0" smtClean="0"/>
              <a:t>Presented</a:t>
            </a:r>
          </a:p>
          <a:p>
            <a:pPr lvl="1"/>
            <a:r>
              <a:rPr lang="en-US" altLang="zh-CN" sz="1600" dirty="0" smtClean="0"/>
              <a:t>Fine-grain coherence management in software</a:t>
            </a:r>
          </a:p>
          <a:p>
            <a:pPr lvl="1"/>
            <a:r>
              <a:rPr lang="en-US" altLang="zh-CN" sz="1600" dirty="0" smtClean="0"/>
              <a:t>No extra management core required</a:t>
            </a:r>
          </a:p>
          <a:p>
            <a:pPr lvl="1"/>
            <a:endParaRPr lang="en-US" altLang="zh-CN" sz="1600" dirty="0" smtClean="0"/>
          </a:p>
          <a:p>
            <a:r>
              <a:rPr lang="en-US" altLang="zh-CN" sz="2000" dirty="0" smtClean="0"/>
              <a:t>Ongoing work</a:t>
            </a:r>
          </a:p>
          <a:p>
            <a:pPr lvl="1"/>
            <a:r>
              <a:rPr lang="en-US" altLang="zh-CN" sz="1600" dirty="0" smtClean="0"/>
              <a:t>Integrate our approach into compiler</a:t>
            </a:r>
          </a:p>
          <a:p>
            <a:pPr lvl="1"/>
            <a:r>
              <a:rPr lang="en-US" altLang="zh-CN" sz="1600" dirty="0"/>
              <a:t>Currently our work is provided as a run-time </a:t>
            </a:r>
            <a:r>
              <a:rPr lang="en-US" altLang="zh-CN" sz="1600" dirty="0" smtClean="0"/>
              <a:t>library</a:t>
            </a:r>
          </a:p>
          <a:p>
            <a:r>
              <a:rPr lang="en-US" altLang="zh-CN" sz="2000" dirty="0" smtClean="0"/>
              <a:t>Future Work</a:t>
            </a:r>
          </a:p>
          <a:p>
            <a:pPr lvl="1"/>
            <a:r>
              <a:rPr lang="en-US" altLang="zh-CN" sz="1600" dirty="0" smtClean="0"/>
              <a:t>Software coherence management can be extended to SPM-based multicores</a:t>
            </a:r>
          </a:p>
          <a:p>
            <a:pPr lvl="2"/>
            <a:r>
              <a:rPr lang="en-US" altLang="zh-CN" sz="1600" dirty="0" smtClean="0"/>
              <a:t>SPM </a:t>
            </a:r>
            <a:r>
              <a:rPr lang="en-US" altLang="zh-CN" sz="1600" dirty="0"/>
              <a:t>has 34% less area and consumes </a:t>
            </a:r>
            <a:r>
              <a:rPr lang="en-US" altLang="zh-CN" sz="1600" dirty="0" smtClean="0"/>
              <a:t>40% less </a:t>
            </a:r>
            <a:r>
              <a:rPr lang="en-US" altLang="zh-CN" sz="1600" dirty="0"/>
              <a:t>power than a cache of the same </a:t>
            </a:r>
            <a:r>
              <a:rPr lang="en-US" altLang="zh-CN" sz="1600" dirty="0" smtClean="0"/>
              <a:t>capacity</a:t>
            </a:r>
          </a:p>
          <a:p>
            <a:pPr lvl="2"/>
            <a:r>
              <a:rPr lang="en-US" altLang="zh-CN" sz="1600" dirty="0" smtClean="0"/>
              <a:t>Data transfers between main memory and SPM have to be managed by software</a:t>
            </a:r>
          </a:p>
        </p:txBody>
      </p:sp>
    </p:spTree>
    <p:extLst>
      <p:ext uri="{BB962C8B-B14F-4D97-AF65-F5344CB8AC3E}">
        <p14:creationId xmlns:p14="http://schemas.microsoft.com/office/powerpoint/2010/main" val="37707452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EFC07C8-73AF-4C93-9657-3F05B2743F4C}" type="slidenum">
              <a:rPr lang="en-US" altLang="zh-CN" smtClean="0"/>
              <a:pPr/>
              <a:t>12</a:t>
            </a:fld>
            <a:endParaRPr lang="en-US" altLang="zh-CN"/>
          </a:p>
        </p:txBody>
      </p:sp>
      <p:sp>
        <p:nvSpPr>
          <p:cNvPr id="5" name="Rectangle 4"/>
          <p:cNvSpPr/>
          <p:nvPr/>
        </p:nvSpPr>
        <p:spPr>
          <a:xfrm>
            <a:off x="21236" y="914400"/>
            <a:ext cx="9122764" cy="4401205"/>
          </a:xfrm>
          <a:prstGeom prst="rect">
            <a:avLst/>
          </a:prstGeom>
        </p:spPr>
        <p:txBody>
          <a:bodyPr wrap="square">
            <a:spAutoFit/>
          </a:bodyPr>
          <a:lstStyle/>
          <a:p>
            <a:r>
              <a:rPr lang="en-US" sz="2000" dirty="0" err="1">
                <a:latin typeface="Candara" panose="020E0502030303020204" pitchFamily="34" charset="0"/>
              </a:rPr>
              <a:t>Aviral</a:t>
            </a:r>
            <a:r>
              <a:rPr lang="en-US" sz="2000" dirty="0">
                <a:latin typeface="Candara" panose="020E0502030303020204" pitchFamily="34" charset="0"/>
              </a:rPr>
              <a:t> </a:t>
            </a:r>
            <a:r>
              <a:rPr lang="en-US" sz="2000" dirty="0" err="1">
                <a:latin typeface="Candara" panose="020E0502030303020204" pitchFamily="34" charset="0"/>
              </a:rPr>
              <a:t>Shrivastava</a:t>
            </a:r>
            <a:r>
              <a:rPr lang="en-US" sz="2000" dirty="0">
                <a:latin typeface="Candara" panose="020E0502030303020204" pitchFamily="34" charset="0"/>
              </a:rPr>
              <a:t> is Associate Professor in the School of </a:t>
            </a:r>
            <a:r>
              <a:rPr lang="en-US" sz="2000" dirty="0" smtClean="0">
                <a:latin typeface="Candara" panose="020E0502030303020204" pitchFamily="34" charset="0"/>
              </a:rPr>
              <a:t>Computing, Informatics </a:t>
            </a:r>
            <a:r>
              <a:rPr lang="en-US" sz="2000" dirty="0">
                <a:latin typeface="Candara" panose="020E0502030303020204" pitchFamily="34" charset="0"/>
              </a:rPr>
              <a:t>and Decision Systems Engineering at the Arizona State University, where he has established and heads the Compiler and Microarchitecture Labs (CML). He received his Ph.D. and Masters in Information and Computer Science from University of California, Irvine, and bachelors in Computer Science and Engineering from Indian Institute of Technology, Delhi. He is recipient of the 2011 NSF CAREER Award, and 2012 Outstanding Junior Researcher in the School of Computing, Informatics, and Decision Systems Engineering. His research focuses in three important directions, 1. </a:t>
            </a:r>
            <a:r>
              <a:rPr lang="en-US" sz="2000" dirty="0" err="1">
                <a:latin typeface="Candara" panose="020E0502030303020204" pitchFamily="34" charset="0"/>
              </a:rPr>
              <a:t>Manycore</a:t>
            </a:r>
            <a:r>
              <a:rPr lang="en-US" sz="2000" dirty="0">
                <a:latin typeface="Candara" panose="020E0502030303020204" pitchFamily="34" charset="0"/>
              </a:rPr>
              <a:t> architectures and compilers, 2. Programmable accelerators and compilers, and 3. Quantitative Resilience. His research is funded by DOE, NSF and several industries including Intel, </a:t>
            </a:r>
            <a:r>
              <a:rPr lang="en-US" sz="2000" dirty="0" err="1" smtClean="0">
                <a:latin typeface="Candara" panose="020E0502030303020204" pitchFamily="34" charset="0"/>
              </a:rPr>
              <a:t>nVIDIA</a:t>
            </a:r>
            <a:r>
              <a:rPr lang="en-US" sz="2000" dirty="0" smtClean="0">
                <a:latin typeface="Candara" panose="020E0502030303020204" pitchFamily="34" charset="0"/>
              </a:rPr>
              <a:t>, </a:t>
            </a:r>
            <a:r>
              <a:rPr lang="en-US" sz="2000" dirty="0">
                <a:latin typeface="Candara" panose="020E0502030303020204" pitchFamily="34" charset="0"/>
              </a:rPr>
              <a:t>Microsoft, Raytheon Missile Systems, Samsung etc. He serves on organizing and program committees of several premier embedded system conferences, including ISLPED, CODES+ISSS, CASES and LCTES, and NSF and DOE review panels.</a:t>
            </a:r>
          </a:p>
        </p:txBody>
      </p:sp>
      <p:sp>
        <p:nvSpPr>
          <p:cNvPr id="4" name="标题 1"/>
          <p:cNvSpPr>
            <a:spLocks noGrp="1"/>
          </p:cNvSpPr>
          <p:nvPr>
            <p:ph type="title"/>
          </p:nvPr>
        </p:nvSpPr>
        <p:spPr>
          <a:xfrm>
            <a:off x="0" y="0"/>
            <a:ext cx="9144000" cy="838200"/>
          </a:xfrm>
        </p:spPr>
        <p:txBody>
          <a:bodyPr/>
          <a:lstStyle/>
          <a:p>
            <a:r>
              <a:rPr lang="en-US" altLang="zh-CN" smtClean="0"/>
              <a:t>Speaker: Aviral</a:t>
            </a:r>
            <a:r>
              <a:rPr lang="en-US" altLang="zh-CN" dirty="0" smtClean="0"/>
              <a:t> </a:t>
            </a:r>
            <a:r>
              <a:rPr lang="en-US" altLang="zh-CN" dirty="0" err="1" smtClean="0"/>
              <a:t>Shrivastava</a:t>
            </a:r>
            <a:endParaRPr lang="zh-CN" altLang="en-US" dirty="0"/>
          </a:p>
        </p:txBody>
      </p:sp>
    </p:spTree>
    <p:extLst>
      <p:ext uri="{BB962C8B-B14F-4D97-AF65-F5344CB8AC3E}">
        <p14:creationId xmlns:p14="http://schemas.microsoft.com/office/powerpoint/2010/main" val="1237235693"/>
      </p:ext>
    </p:extLst>
  </p:cSld>
  <p:clrMapOvr>
    <a:masterClrMapping/>
  </p:clrMapOvr>
  <p:transition xmlns:p14="http://schemas.microsoft.com/office/powerpoint/2010/mai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dirty="0" smtClean="0"/>
              <a:t>If two cores modify the same data, then the updates will be overwritten</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13</a:t>
            </a:fld>
            <a:endParaRPr lang="en-US" altLang="zh-CN"/>
          </a:p>
        </p:txBody>
      </p:sp>
      <p:sp>
        <p:nvSpPr>
          <p:cNvPr id="4" name="Content Placeholder 3"/>
          <p:cNvSpPr>
            <a:spLocks noGrp="1"/>
          </p:cNvSpPr>
          <p:nvPr>
            <p:ph sz="quarter" idx="1"/>
          </p:nvPr>
        </p:nvSpPr>
        <p:spPr>
          <a:xfrm>
            <a:off x="152399" y="1676400"/>
            <a:ext cx="8772525" cy="4642644"/>
          </a:xfrm>
        </p:spPr>
        <p:txBody>
          <a:bodyPr>
            <a:normAutofit fontScale="92500" lnSpcReduction="20000"/>
          </a:bodyPr>
          <a:lstStyle/>
          <a:p>
            <a:r>
              <a:rPr lang="en-US" dirty="0" smtClean="0"/>
              <a:t>Yes, but that is what the programmer intended.</a:t>
            </a:r>
          </a:p>
          <a:p>
            <a:r>
              <a:rPr lang="en-US" dirty="0" smtClean="0"/>
              <a:t>If the programmer wanted the updates to the same data in an order, or exclusively, they would have used locks or barriers</a:t>
            </a:r>
          </a:p>
          <a:p>
            <a:endParaRPr lang="en-US" dirty="0"/>
          </a:p>
          <a:p>
            <a:r>
              <a:rPr lang="en-US" dirty="0" smtClean="0"/>
              <a:t>In parallel programming, the programmer has some responsibility in deciding the order to execution.</a:t>
            </a:r>
          </a:p>
          <a:p>
            <a:pPr lvl="1"/>
            <a:r>
              <a:rPr lang="en-US" dirty="0" smtClean="0"/>
              <a:t>locks provide exclusive access</a:t>
            </a:r>
          </a:p>
          <a:p>
            <a:pPr lvl="1"/>
            <a:r>
              <a:rPr lang="en-US" dirty="0" smtClean="0"/>
              <a:t>barriers provide ordered execution</a:t>
            </a:r>
          </a:p>
          <a:p>
            <a:endParaRPr lang="en-US" dirty="0" smtClean="0"/>
          </a:p>
          <a:p>
            <a:r>
              <a:rPr lang="en-US" dirty="0" smtClean="0"/>
              <a:t>If none of present</a:t>
            </a:r>
          </a:p>
          <a:p>
            <a:pPr lvl="1"/>
            <a:r>
              <a:rPr lang="en-US" dirty="0" smtClean="0"/>
              <a:t>implies that overwrites are acceptable</a:t>
            </a:r>
            <a:endParaRPr lang="en-US" dirty="0"/>
          </a:p>
        </p:txBody>
      </p:sp>
    </p:spTree>
    <p:extLst>
      <p:ext uri="{BB962C8B-B14F-4D97-AF65-F5344CB8AC3E}">
        <p14:creationId xmlns:p14="http://schemas.microsoft.com/office/powerpoint/2010/main" val="3785320893"/>
      </p:ext>
    </p:extLst>
  </p:cSld>
  <p:clrMapOvr>
    <a:masterClrMapping/>
  </p:clrMapOvr>
  <p:transition xmlns:p14="http://schemas.microsoft.com/office/powerpoint/2010/mai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Why does COMIC need triplicate pages?</a:t>
            </a:r>
            <a:endParaRPr lang="en-US" sz="3600"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14</a:t>
            </a:fld>
            <a:endParaRPr lang="en-US" altLang="zh-CN"/>
          </a:p>
        </p:txBody>
      </p:sp>
      <p:sp>
        <p:nvSpPr>
          <p:cNvPr id="4" name="Content Placeholder 3"/>
          <p:cNvSpPr>
            <a:spLocks noGrp="1"/>
          </p:cNvSpPr>
          <p:nvPr>
            <p:ph sz="quarter" idx="1"/>
          </p:nvPr>
        </p:nvSpPr>
        <p:spPr>
          <a:xfrm>
            <a:off x="152399" y="5257800"/>
            <a:ext cx="8772525" cy="1061244"/>
          </a:xfrm>
        </p:spPr>
        <p:txBody>
          <a:bodyPr/>
          <a:lstStyle/>
          <a:p>
            <a:endParaRPr lang="en-US" dirty="0"/>
          </a:p>
        </p:txBody>
      </p:sp>
      <p:sp>
        <p:nvSpPr>
          <p:cNvPr id="5" name="Rectangle 4"/>
          <p:cNvSpPr/>
          <p:nvPr/>
        </p:nvSpPr>
        <p:spPr>
          <a:xfrm>
            <a:off x="4724400" y="1822287"/>
            <a:ext cx="545208" cy="5399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ndara" panose="020E0502030303020204" pitchFamily="34" charset="0"/>
            </a:endParaRPr>
          </a:p>
        </p:txBody>
      </p:sp>
      <p:sp>
        <p:nvSpPr>
          <p:cNvPr id="6" name="Rounded Rectangle 5"/>
          <p:cNvSpPr/>
          <p:nvPr/>
        </p:nvSpPr>
        <p:spPr>
          <a:xfrm>
            <a:off x="4800600" y="2079801"/>
            <a:ext cx="178924" cy="163308"/>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ndara" panose="020E0502030303020204" pitchFamily="34" charset="0"/>
            </a:endParaRPr>
          </a:p>
        </p:txBody>
      </p:sp>
      <p:sp>
        <p:nvSpPr>
          <p:cNvPr id="7" name="Rectangle 6"/>
          <p:cNvSpPr/>
          <p:nvPr/>
        </p:nvSpPr>
        <p:spPr>
          <a:xfrm>
            <a:off x="1981200" y="1822287"/>
            <a:ext cx="545208" cy="5399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Candara" panose="020E0502030303020204" pitchFamily="34" charset="0"/>
            </a:endParaRPr>
          </a:p>
        </p:txBody>
      </p:sp>
      <p:sp>
        <p:nvSpPr>
          <p:cNvPr id="8" name="Rectangle 7"/>
          <p:cNvSpPr/>
          <p:nvPr/>
        </p:nvSpPr>
        <p:spPr>
          <a:xfrm>
            <a:off x="838200" y="1822287"/>
            <a:ext cx="545208" cy="5399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Candara" panose="020E0502030303020204" pitchFamily="34" charset="0"/>
            </a:endParaRPr>
          </a:p>
        </p:txBody>
      </p:sp>
      <p:sp>
        <p:nvSpPr>
          <p:cNvPr id="9" name="TextBox 8"/>
          <p:cNvSpPr txBox="1"/>
          <p:nvPr/>
        </p:nvSpPr>
        <p:spPr>
          <a:xfrm>
            <a:off x="4572000" y="1548825"/>
            <a:ext cx="914400" cy="307777"/>
          </a:xfrm>
          <a:prstGeom prst="rect">
            <a:avLst/>
          </a:prstGeom>
          <a:noFill/>
        </p:spPr>
        <p:txBody>
          <a:bodyPr wrap="square" rtlCol="0">
            <a:spAutoFit/>
          </a:bodyPr>
          <a:lstStyle/>
          <a:p>
            <a:r>
              <a:rPr lang="en-US" sz="1400" b="1" dirty="0" smtClean="0">
                <a:latin typeface="Candara" panose="020E0502030303020204" pitchFamily="34" charset="0"/>
              </a:rPr>
              <a:t>modified</a:t>
            </a:r>
            <a:endParaRPr lang="en-US" sz="1400" b="1" dirty="0">
              <a:latin typeface="Candara" panose="020E0502030303020204" pitchFamily="34" charset="0"/>
            </a:endParaRPr>
          </a:p>
        </p:txBody>
      </p:sp>
      <p:sp>
        <p:nvSpPr>
          <p:cNvPr id="10" name="TextBox 9"/>
          <p:cNvSpPr txBox="1"/>
          <p:nvPr/>
        </p:nvSpPr>
        <p:spPr>
          <a:xfrm>
            <a:off x="1905000" y="1548825"/>
            <a:ext cx="609600" cy="307777"/>
          </a:xfrm>
          <a:prstGeom prst="rect">
            <a:avLst/>
          </a:prstGeom>
          <a:noFill/>
        </p:spPr>
        <p:txBody>
          <a:bodyPr wrap="square" rtlCol="0">
            <a:spAutoFit/>
          </a:bodyPr>
          <a:lstStyle/>
          <a:p>
            <a:r>
              <a:rPr lang="en-US" sz="1400" b="1" dirty="0" smtClean="0">
                <a:latin typeface="Candara" panose="020E0502030303020204" pitchFamily="34" charset="0"/>
              </a:rPr>
              <a:t>twin</a:t>
            </a:r>
            <a:endParaRPr lang="en-US" sz="1400" b="1" dirty="0">
              <a:latin typeface="Candara" panose="020E0502030303020204" pitchFamily="34" charset="0"/>
            </a:endParaRPr>
          </a:p>
        </p:txBody>
      </p:sp>
      <p:sp>
        <p:nvSpPr>
          <p:cNvPr id="11" name="TextBox 10"/>
          <p:cNvSpPr txBox="1"/>
          <p:nvPr/>
        </p:nvSpPr>
        <p:spPr>
          <a:xfrm>
            <a:off x="762000" y="1548825"/>
            <a:ext cx="838200" cy="307777"/>
          </a:xfrm>
          <a:prstGeom prst="rect">
            <a:avLst/>
          </a:prstGeom>
          <a:noFill/>
        </p:spPr>
        <p:txBody>
          <a:bodyPr wrap="square" rtlCol="0">
            <a:spAutoFit/>
          </a:bodyPr>
          <a:lstStyle/>
          <a:p>
            <a:r>
              <a:rPr lang="en-US" sz="1400" b="1" dirty="0" smtClean="0">
                <a:latin typeface="Candara" panose="020E0502030303020204" pitchFamily="34" charset="0"/>
              </a:rPr>
              <a:t>original</a:t>
            </a:r>
            <a:endParaRPr lang="en-US" sz="1400" b="1" dirty="0">
              <a:latin typeface="Candara" panose="020E0502030303020204" pitchFamily="34" charset="0"/>
            </a:endParaRPr>
          </a:p>
        </p:txBody>
      </p:sp>
      <p:sp>
        <p:nvSpPr>
          <p:cNvPr id="12" name="TextBox 11"/>
          <p:cNvSpPr txBox="1"/>
          <p:nvPr/>
        </p:nvSpPr>
        <p:spPr>
          <a:xfrm>
            <a:off x="685800" y="1066800"/>
            <a:ext cx="2362200" cy="369332"/>
          </a:xfrm>
          <a:prstGeom prst="rect">
            <a:avLst/>
          </a:prstGeom>
          <a:noFill/>
        </p:spPr>
        <p:txBody>
          <a:bodyPr wrap="square" rtlCol="0">
            <a:spAutoFit/>
          </a:bodyPr>
          <a:lstStyle/>
          <a:p>
            <a:r>
              <a:rPr lang="en-US" b="1" dirty="0" smtClean="0">
                <a:latin typeface="Candara" panose="020E0502030303020204" pitchFamily="34" charset="0"/>
              </a:rPr>
              <a:t>Coherence Manager</a:t>
            </a:r>
            <a:endParaRPr lang="en-US" b="1" dirty="0">
              <a:latin typeface="Candara" panose="020E0502030303020204" pitchFamily="34" charset="0"/>
            </a:endParaRPr>
          </a:p>
        </p:txBody>
      </p:sp>
      <p:sp>
        <p:nvSpPr>
          <p:cNvPr id="13" name="TextBox 12"/>
          <p:cNvSpPr txBox="1"/>
          <p:nvPr/>
        </p:nvSpPr>
        <p:spPr>
          <a:xfrm>
            <a:off x="4648200" y="990600"/>
            <a:ext cx="914400" cy="369332"/>
          </a:xfrm>
          <a:prstGeom prst="rect">
            <a:avLst/>
          </a:prstGeom>
          <a:noFill/>
        </p:spPr>
        <p:txBody>
          <a:bodyPr wrap="square" rtlCol="0">
            <a:spAutoFit/>
          </a:bodyPr>
          <a:lstStyle/>
          <a:p>
            <a:r>
              <a:rPr lang="en-US" b="1" dirty="0" smtClean="0">
                <a:latin typeface="Candara" panose="020E0502030303020204" pitchFamily="34" charset="0"/>
              </a:rPr>
              <a:t>Core 1</a:t>
            </a:r>
            <a:endParaRPr lang="en-US" b="1" dirty="0">
              <a:latin typeface="Candara" panose="020E0502030303020204" pitchFamily="34" charset="0"/>
            </a:endParaRPr>
          </a:p>
        </p:txBody>
      </p:sp>
      <p:sp>
        <p:nvSpPr>
          <p:cNvPr id="14" name="Rectangle 13"/>
          <p:cNvSpPr/>
          <p:nvPr/>
        </p:nvSpPr>
        <p:spPr>
          <a:xfrm>
            <a:off x="6248400" y="3505200"/>
            <a:ext cx="545208" cy="539913"/>
          </a:xfrm>
          <a:prstGeom prst="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ndara" panose="020E0502030303020204" pitchFamily="34" charset="0"/>
            </a:endParaRPr>
          </a:p>
        </p:txBody>
      </p:sp>
      <p:sp>
        <p:nvSpPr>
          <p:cNvPr id="15" name="Rounded Rectangle 14"/>
          <p:cNvSpPr/>
          <p:nvPr/>
        </p:nvSpPr>
        <p:spPr>
          <a:xfrm>
            <a:off x="6324600" y="3762714"/>
            <a:ext cx="178924" cy="163308"/>
          </a:xfrm>
          <a:prstGeom prst="roundRect">
            <a:avLst/>
          </a:prstGeom>
          <a:solidFill>
            <a:schemeClr val="accent5">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ndara" panose="020E0502030303020204" pitchFamily="34" charset="0"/>
            </a:endParaRPr>
          </a:p>
        </p:txBody>
      </p:sp>
      <p:sp>
        <p:nvSpPr>
          <p:cNvPr id="18" name="TextBox 17"/>
          <p:cNvSpPr txBox="1"/>
          <p:nvPr/>
        </p:nvSpPr>
        <p:spPr>
          <a:xfrm>
            <a:off x="6096000" y="3231738"/>
            <a:ext cx="914400" cy="307777"/>
          </a:xfrm>
          <a:prstGeom prst="rect">
            <a:avLst/>
          </a:prstGeom>
          <a:noFill/>
        </p:spPr>
        <p:txBody>
          <a:bodyPr wrap="square" rtlCol="0">
            <a:spAutoFit/>
          </a:bodyPr>
          <a:lstStyle/>
          <a:p>
            <a:r>
              <a:rPr lang="en-US" sz="1400" b="1" dirty="0" smtClean="0">
                <a:latin typeface="Candara" panose="020E0502030303020204" pitchFamily="34" charset="0"/>
              </a:rPr>
              <a:t>modified</a:t>
            </a:r>
            <a:endParaRPr lang="en-US" sz="1400" b="1" dirty="0">
              <a:latin typeface="Candara" panose="020E0502030303020204" pitchFamily="34" charset="0"/>
            </a:endParaRPr>
          </a:p>
        </p:txBody>
      </p:sp>
      <p:cxnSp>
        <p:nvCxnSpPr>
          <p:cNvPr id="22" name="Curved Connector 21"/>
          <p:cNvCxnSpPr>
            <a:stCxn id="8" idx="2"/>
            <a:endCxn id="5" idx="2"/>
          </p:cNvCxnSpPr>
          <p:nvPr/>
        </p:nvCxnSpPr>
        <p:spPr>
          <a:xfrm rot="16200000" flipH="1">
            <a:off x="3053904" y="419100"/>
            <a:ext cx="12700" cy="3886200"/>
          </a:xfrm>
          <a:prstGeom prst="curvedConnector3">
            <a:avLst>
              <a:gd name="adj1" fmla="val 4843787"/>
            </a:avLst>
          </a:prstGeom>
          <a:ln w="38100" cmpd="sng">
            <a:solidFill>
              <a:srgbClr val="0099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752600" y="2895600"/>
            <a:ext cx="1143000" cy="369332"/>
          </a:xfrm>
          <a:prstGeom prst="rect">
            <a:avLst/>
          </a:prstGeom>
          <a:noFill/>
        </p:spPr>
        <p:txBody>
          <a:bodyPr wrap="square" rtlCol="0">
            <a:spAutoFit/>
          </a:bodyPr>
          <a:lstStyle/>
          <a:p>
            <a:r>
              <a:rPr lang="en-US" dirty="0" smtClean="0"/>
              <a:t>compare</a:t>
            </a:r>
            <a:endParaRPr lang="en-US" dirty="0"/>
          </a:p>
        </p:txBody>
      </p:sp>
      <p:sp>
        <p:nvSpPr>
          <p:cNvPr id="25" name="Left Arrow 24"/>
          <p:cNvSpPr/>
          <p:nvPr/>
        </p:nvSpPr>
        <p:spPr>
          <a:xfrm>
            <a:off x="2590800" y="1905000"/>
            <a:ext cx="1981200" cy="228600"/>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048000" y="1600200"/>
            <a:ext cx="1143000" cy="369332"/>
          </a:xfrm>
          <a:prstGeom prst="rect">
            <a:avLst/>
          </a:prstGeom>
          <a:noFill/>
        </p:spPr>
        <p:txBody>
          <a:bodyPr wrap="square" rtlCol="0">
            <a:spAutoFit/>
          </a:bodyPr>
          <a:lstStyle/>
          <a:p>
            <a:r>
              <a:rPr lang="en-US" dirty="0" smtClean="0"/>
              <a:t>update</a:t>
            </a:r>
            <a:endParaRPr lang="en-US" dirty="0"/>
          </a:p>
        </p:txBody>
      </p:sp>
      <p:cxnSp>
        <p:nvCxnSpPr>
          <p:cNvPr id="27" name="Curved Connector 26"/>
          <p:cNvCxnSpPr>
            <a:stCxn id="8" idx="2"/>
            <a:endCxn id="14" idx="2"/>
          </p:cNvCxnSpPr>
          <p:nvPr/>
        </p:nvCxnSpPr>
        <p:spPr>
          <a:xfrm rot="16200000" flipH="1">
            <a:off x="2974448" y="498556"/>
            <a:ext cx="1682913" cy="5410200"/>
          </a:xfrm>
          <a:prstGeom prst="curvedConnector3">
            <a:avLst>
              <a:gd name="adj1" fmla="val 113584"/>
            </a:avLst>
          </a:prstGeom>
          <a:ln w="38100" cmpd="sng">
            <a:solidFill>
              <a:srgbClr val="0099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43000" y="3733800"/>
            <a:ext cx="1143000" cy="369332"/>
          </a:xfrm>
          <a:prstGeom prst="rect">
            <a:avLst/>
          </a:prstGeom>
          <a:noFill/>
        </p:spPr>
        <p:txBody>
          <a:bodyPr wrap="square" rtlCol="0">
            <a:spAutoFit/>
          </a:bodyPr>
          <a:lstStyle/>
          <a:p>
            <a:r>
              <a:rPr lang="en-US" dirty="0" smtClean="0"/>
              <a:t>compare</a:t>
            </a:r>
            <a:endParaRPr lang="en-US" dirty="0"/>
          </a:p>
        </p:txBody>
      </p:sp>
      <p:sp>
        <p:nvSpPr>
          <p:cNvPr id="31" name="Left Arrow 30"/>
          <p:cNvSpPr/>
          <p:nvPr/>
        </p:nvSpPr>
        <p:spPr>
          <a:xfrm rot="1206453">
            <a:off x="2527943" y="2837565"/>
            <a:ext cx="3703681" cy="290956"/>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6096000" y="1002268"/>
            <a:ext cx="990600" cy="369332"/>
          </a:xfrm>
          <a:prstGeom prst="rect">
            <a:avLst/>
          </a:prstGeom>
          <a:noFill/>
        </p:spPr>
        <p:txBody>
          <a:bodyPr wrap="square" rtlCol="0">
            <a:spAutoFit/>
          </a:bodyPr>
          <a:lstStyle/>
          <a:p>
            <a:r>
              <a:rPr lang="en-US" b="1" dirty="0" smtClean="0">
                <a:latin typeface="Candara" panose="020E0502030303020204" pitchFamily="34" charset="0"/>
              </a:rPr>
              <a:t>Core 2</a:t>
            </a:r>
            <a:endParaRPr lang="en-US" b="1" dirty="0">
              <a:latin typeface="Candara" panose="020E0502030303020204" pitchFamily="34" charset="0"/>
            </a:endParaRPr>
          </a:p>
        </p:txBody>
      </p:sp>
      <p:sp>
        <p:nvSpPr>
          <p:cNvPr id="35" name="TextBox 34"/>
          <p:cNvSpPr txBox="1"/>
          <p:nvPr/>
        </p:nvSpPr>
        <p:spPr>
          <a:xfrm>
            <a:off x="4800600" y="2743200"/>
            <a:ext cx="1143000" cy="369332"/>
          </a:xfrm>
          <a:prstGeom prst="rect">
            <a:avLst/>
          </a:prstGeom>
          <a:noFill/>
        </p:spPr>
        <p:txBody>
          <a:bodyPr wrap="square" rtlCol="0">
            <a:spAutoFit/>
          </a:bodyPr>
          <a:lstStyle/>
          <a:p>
            <a:r>
              <a:rPr lang="en-US" dirty="0" smtClean="0"/>
              <a:t>update</a:t>
            </a:r>
            <a:endParaRPr lang="en-US" dirty="0"/>
          </a:p>
        </p:txBody>
      </p:sp>
    </p:spTree>
    <p:extLst>
      <p:ext uri="{BB962C8B-B14F-4D97-AF65-F5344CB8AC3E}">
        <p14:creationId xmlns:p14="http://schemas.microsoft.com/office/powerpoint/2010/main" val="202435872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p:bldP spid="14" grpId="0" animBg="1"/>
      <p:bldP spid="15"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 vs. Consistency</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15</a:t>
            </a:fld>
            <a:endParaRPr lang="en-US" altLang="zh-CN"/>
          </a:p>
        </p:txBody>
      </p:sp>
      <p:sp>
        <p:nvSpPr>
          <p:cNvPr id="4" name="Content Placeholder 3"/>
          <p:cNvSpPr>
            <a:spLocks noGrp="1"/>
          </p:cNvSpPr>
          <p:nvPr>
            <p:ph sz="quarter" idx="1"/>
          </p:nvPr>
        </p:nvSpPr>
        <p:spPr/>
        <p:txBody>
          <a:bodyPr>
            <a:normAutofit fontScale="92500" lnSpcReduction="10000"/>
          </a:bodyPr>
          <a:lstStyle/>
          <a:p>
            <a:r>
              <a:rPr lang="en-US" dirty="0" smtClean="0"/>
              <a:t>Coherence is about memory accesses to the same address</a:t>
            </a:r>
          </a:p>
          <a:p>
            <a:pPr lvl="1"/>
            <a:r>
              <a:rPr lang="en-US" dirty="0" smtClean="0"/>
              <a:t>by different cores</a:t>
            </a:r>
          </a:p>
          <a:p>
            <a:pPr lvl="1"/>
            <a:r>
              <a:rPr lang="en-US" dirty="0" smtClean="0"/>
              <a:t>one core writes 5 to address A, and another one reads, it</a:t>
            </a:r>
          </a:p>
          <a:p>
            <a:pPr lvl="1"/>
            <a:r>
              <a:rPr lang="en-US" dirty="0" smtClean="0"/>
              <a:t>will it get the new value or the old</a:t>
            </a:r>
          </a:p>
          <a:p>
            <a:pPr marL="0" indent="0">
              <a:buNone/>
            </a:pPr>
            <a:endParaRPr lang="en-US" dirty="0" smtClean="0"/>
          </a:p>
          <a:p>
            <a:r>
              <a:rPr lang="en-US" dirty="0" smtClean="0"/>
              <a:t>Consistency is about memory accesses to different addresses</a:t>
            </a:r>
          </a:p>
          <a:p>
            <a:pPr lvl="1"/>
            <a:r>
              <a:rPr lang="en-US" dirty="0" smtClean="0"/>
              <a:t>Core 1 writes to address X first, and address Y second</a:t>
            </a:r>
          </a:p>
          <a:p>
            <a:pPr lvl="1"/>
            <a:r>
              <a:rPr lang="en-US" dirty="0" smtClean="0"/>
              <a:t>Can these two writes to the main memory be reordered</a:t>
            </a:r>
          </a:p>
          <a:p>
            <a:pPr lvl="1"/>
            <a:r>
              <a:rPr lang="en-US" dirty="0" smtClean="0"/>
              <a:t>If they can be, then another core could read new value to Y, but old value of X</a:t>
            </a:r>
          </a:p>
          <a:p>
            <a:pPr lvl="2"/>
            <a:r>
              <a:rPr lang="en-US" dirty="0" smtClean="0"/>
              <a:t>sequential consistency says no reordering</a:t>
            </a:r>
          </a:p>
          <a:p>
            <a:pPr lvl="2"/>
            <a:r>
              <a:rPr lang="en-US" dirty="0" smtClean="0"/>
              <a:t>Relaxed consistency says, between acquire() and release(), all reordering is allowed.</a:t>
            </a:r>
            <a:endParaRPr lang="en-US" dirty="0"/>
          </a:p>
        </p:txBody>
      </p:sp>
    </p:spTree>
    <p:extLst>
      <p:ext uri="{BB962C8B-B14F-4D97-AF65-F5344CB8AC3E}">
        <p14:creationId xmlns:p14="http://schemas.microsoft.com/office/powerpoint/2010/main" val="2478715196"/>
      </p:ext>
    </p:extLst>
  </p:cSld>
  <p:clrMapOvr>
    <a:masterClrMapping/>
  </p:clrMapOvr>
  <p:transition xmlns:p14="http://schemas.microsoft.com/office/powerpoint/2010/mai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Previous Work: COMIC</a:t>
            </a:r>
            <a:endParaRPr lang="zh-CN" altLang="en-US" dirty="0"/>
          </a:p>
        </p:txBody>
      </p:sp>
      <p:sp>
        <p:nvSpPr>
          <p:cNvPr id="3" name="灯片编号占位符 2"/>
          <p:cNvSpPr>
            <a:spLocks noGrp="1"/>
          </p:cNvSpPr>
          <p:nvPr>
            <p:ph type="sldNum" sz="quarter" idx="12"/>
          </p:nvPr>
        </p:nvSpPr>
        <p:spPr>
          <a:xfrm>
            <a:off x="638256" y="6338341"/>
            <a:ext cx="1292352" cy="365760"/>
          </a:xfrm>
        </p:spPr>
        <p:txBody>
          <a:bodyPr/>
          <a:lstStyle/>
          <a:p>
            <a:fld id="{FEFC07C8-73AF-4C93-9657-3F05B2743F4C}" type="slidenum">
              <a:rPr lang="en-US" altLang="zh-CN" smtClean="0"/>
              <a:pPr/>
              <a:t>16</a:t>
            </a:fld>
            <a:endParaRPr lang="en-US" altLang="zh-CN" dirty="0"/>
          </a:p>
        </p:txBody>
      </p:sp>
      <p:sp>
        <p:nvSpPr>
          <p:cNvPr id="45" name="Rectangle 44"/>
          <p:cNvSpPr/>
          <p:nvPr/>
        </p:nvSpPr>
        <p:spPr>
          <a:xfrm>
            <a:off x="5029200" y="2370892"/>
            <a:ext cx="152400" cy="395370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6" name="TextBox 45"/>
          <p:cNvSpPr txBox="1"/>
          <p:nvPr/>
        </p:nvSpPr>
        <p:spPr>
          <a:xfrm>
            <a:off x="4913692" y="2069068"/>
            <a:ext cx="441146"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P0</a:t>
            </a:r>
            <a:endParaRPr lang="en-US" i="1" dirty="0">
              <a:latin typeface="Candara" panose="020E0502030303020204" pitchFamily="34" charset="0"/>
              <a:cs typeface="Times New Roman" pitchFamily="18" charset="0"/>
            </a:endParaRPr>
          </a:p>
        </p:txBody>
      </p:sp>
      <p:sp>
        <p:nvSpPr>
          <p:cNvPr id="47" name="TextBox 46"/>
          <p:cNvSpPr txBox="1"/>
          <p:nvPr/>
        </p:nvSpPr>
        <p:spPr>
          <a:xfrm>
            <a:off x="7199692" y="2069068"/>
            <a:ext cx="441146"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P1</a:t>
            </a:r>
            <a:endParaRPr lang="en-US" i="1" dirty="0">
              <a:latin typeface="Candara" panose="020E0502030303020204" pitchFamily="34" charset="0"/>
              <a:cs typeface="Times New Roman" pitchFamily="18" charset="0"/>
            </a:endParaRPr>
          </a:p>
        </p:txBody>
      </p:sp>
      <p:sp>
        <p:nvSpPr>
          <p:cNvPr id="48" name="TextBox 47"/>
          <p:cNvSpPr txBox="1"/>
          <p:nvPr/>
        </p:nvSpPr>
        <p:spPr>
          <a:xfrm>
            <a:off x="1618951" y="2057400"/>
            <a:ext cx="2191049"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Coherence Manager</a:t>
            </a:r>
            <a:endParaRPr lang="en-US" i="1" dirty="0">
              <a:latin typeface="Candara" panose="020E0502030303020204" pitchFamily="34" charset="0"/>
              <a:cs typeface="Times New Roman" pitchFamily="18" charset="0"/>
            </a:endParaRPr>
          </a:p>
        </p:txBody>
      </p:sp>
      <p:cxnSp>
        <p:nvCxnSpPr>
          <p:cNvPr id="49" name="Straight Connector 48"/>
          <p:cNvCxnSpPr/>
          <p:nvPr/>
        </p:nvCxnSpPr>
        <p:spPr>
          <a:xfrm>
            <a:off x="5029200" y="2697780"/>
            <a:ext cx="15240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50" name="TextBox 49"/>
          <p:cNvSpPr txBox="1"/>
          <p:nvPr/>
        </p:nvSpPr>
        <p:spPr>
          <a:xfrm>
            <a:off x="4648200" y="2370892"/>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acquire</a:t>
            </a:r>
            <a:endParaRPr lang="en-US" sz="1600" b="1" i="1" dirty="0">
              <a:solidFill>
                <a:srgbClr val="FF0000"/>
              </a:solidFill>
              <a:latin typeface="Candara" panose="020E0502030303020204" pitchFamily="34" charset="0"/>
              <a:cs typeface="Times New Roman" pitchFamily="18" charset="0"/>
            </a:endParaRPr>
          </a:p>
        </p:txBody>
      </p:sp>
      <p:sp>
        <p:nvSpPr>
          <p:cNvPr id="51" name="TextBox 50"/>
          <p:cNvSpPr txBox="1"/>
          <p:nvPr/>
        </p:nvSpPr>
        <p:spPr>
          <a:xfrm>
            <a:off x="4648200" y="3623846"/>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release</a:t>
            </a:r>
            <a:endParaRPr lang="en-US" sz="1600" b="1" i="1" dirty="0">
              <a:solidFill>
                <a:srgbClr val="FF0000"/>
              </a:solidFill>
              <a:latin typeface="Candara" panose="020E0502030303020204" pitchFamily="34" charset="0"/>
              <a:cs typeface="Times New Roman" pitchFamily="18" charset="0"/>
            </a:endParaRPr>
          </a:p>
        </p:txBody>
      </p:sp>
      <p:cxnSp>
        <p:nvCxnSpPr>
          <p:cNvPr id="52" name="Straight Connector 51"/>
          <p:cNvCxnSpPr/>
          <p:nvPr/>
        </p:nvCxnSpPr>
        <p:spPr>
          <a:xfrm>
            <a:off x="5029200" y="3623846"/>
            <a:ext cx="1524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53" name="Rectangle 52"/>
          <p:cNvSpPr/>
          <p:nvPr/>
        </p:nvSpPr>
        <p:spPr>
          <a:xfrm>
            <a:off x="7315200" y="2370892"/>
            <a:ext cx="152400" cy="395370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54" name="Straight Connector 53"/>
          <p:cNvCxnSpPr/>
          <p:nvPr/>
        </p:nvCxnSpPr>
        <p:spPr>
          <a:xfrm>
            <a:off x="7315200" y="4157248"/>
            <a:ext cx="15240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55" name="TextBox 54"/>
          <p:cNvSpPr txBox="1"/>
          <p:nvPr/>
        </p:nvSpPr>
        <p:spPr>
          <a:xfrm>
            <a:off x="6934200" y="3818692"/>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acquire</a:t>
            </a:r>
            <a:endParaRPr lang="en-US" sz="1600" b="1" i="1" dirty="0">
              <a:solidFill>
                <a:srgbClr val="FF0000"/>
              </a:solidFill>
              <a:latin typeface="Candara" panose="020E0502030303020204" pitchFamily="34" charset="0"/>
              <a:cs typeface="Times New Roman" pitchFamily="18" charset="0"/>
            </a:endParaRPr>
          </a:p>
        </p:txBody>
      </p:sp>
      <p:sp>
        <p:nvSpPr>
          <p:cNvPr id="56" name="TextBox 55"/>
          <p:cNvSpPr txBox="1"/>
          <p:nvPr/>
        </p:nvSpPr>
        <p:spPr>
          <a:xfrm>
            <a:off x="6934200" y="5986046"/>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release</a:t>
            </a:r>
            <a:endParaRPr lang="en-US" sz="1600" b="1" i="1" dirty="0">
              <a:solidFill>
                <a:srgbClr val="FF0000"/>
              </a:solidFill>
              <a:latin typeface="Candara" panose="020E0502030303020204" pitchFamily="34" charset="0"/>
              <a:cs typeface="Times New Roman" pitchFamily="18" charset="0"/>
            </a:endParaRPr>
          </a:p>
        </p:txBody>
      </p:sp>
      <p:cxnSp>
        <p:nvCxnSpPr>
          <p:cNvPr id="57" name="Straight Connector 56"/>
          <p:cNvCxnSpPr/>
          <p:nvPr/>
        </p:nvCxnSpPr>
        <p:spPr>
          <a:xfrm>
            <a:off x="7315200" y="5986046"/>
            <a:ext cx="15240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58" name="Straight Arrow Connector 57"/>
          <p:cNvCxnSpPr/>
          <p:nvPr/>
        </p:nvCxnSpPr>
        <p:spPr>
          <a:xfrm>
            <a:off x="959821" y="2370892"/>
            <a:ext cx="0" cy="37844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6200000">
            <a:off x="447644" y="2352645"/>
            <a:ext cx="685800" cy="400110"/>
          </a:xfrm>
          <a:prstGeom prst="rect">
            <a:avLst/>
          </a:prstGeom>
          <a:noFill/>
        </p:spPr>
        <p:txBody>
          <a:bodyPr wrap="square" rtlCol="0">
            <a:spAutoFit/>
          </a:bodyPr>
          <a:lstStyle/>
          <a:p>
            <a:r>
              <a:rPr lang="en-US" sz="2000" i="1" dirty="0" smtClean="0">
                <a:latin typeface="Candara" panose="020E0502030303020204" pitchFamily="34" charset="0"/>
                <a:cs typeface="Times New Roman" pitchFamily="18" charset="0"/>
              </a:rPr>
              <a:t>time</a:t>
            </a:r>
            <a:endParaRPr lang="en-US" sz="2000" i="1" dirty="0">
              <a:latin typeface="Candara" panose="020E0502030303020204" pitchFamily="34" charset="0"/>
              <a:cs typeface="Times New Roman" pitchFamily="18" charset="0"/>
            </a:endParaRPr>
          </a:p>
        </p:txBody>
      </p:sp>
      <p:sp>
        <p:nvSpPr>
          <p:cNvPr id="60" name="Rectangle 59"/>
          <p:cNvSpPr/>
          <p:nvPr/>
        </p:nvSpPr>
        <p:spPr>
          <a:xfrm>
            <a:off x="2514600" y="2370892"/>
            <a:ext cx="152400" cy="395370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61" name="Straight Arrow Connector 60"/>
          <p:cNvCxnSpPr/>
          <p:nvPr/>
        </p:nvCxnSpPr>
        <p:spPr>
          <a:xfrm flipH="1">
            <a:off x="2667000" y="2697780"/>
            <a:ext cx="2376632" cy="175734"/>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693100" y="2938046"/>
            <a:ext cx="2350532" cy="234433"/>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429000" y="2569748"/>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req.</a:t>
            </a:r>
            <a:endParaRPr lang="en-US" sz="1600" dirty="0">
              <a:latin typeface="Candara" panose="020E0502030303020204" pitchFamily="34" charset="0"/>
            </a:endParaRPr>
          </a:p>
        </p:txBody>
      </p:sp>
      <p:sp>
        <p:nvSpPr>
          <p:cNvPr id="64" name="TextBox 63"/>
          <p:cNvSpPr txBox="1"/>
          <p:nvPr/>
        </p:nvSpPr>
        <p:spPr>
          <a:xfrm>
            <a:off x="3429000" y="2873514"/>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ack.</a:t>
            </a:r>
            <a:endParaRPr lang="en-US" sz="1600" dirty="0">
              <a:latin typeface="Candara" panose="020E0502030303020204" pitchFamily="34" charset="0"/>
            </a:endParaRPr>
          </a:p>
        </p:txBody>
      </p:sp>
      <p:sp>
        <p:nvSpPr>
          <p:cNvPr id="65" name="TextBox 64"/>
          <p:cNvSpPr txBox="1"/>
          <p:nvPr/>
        </p:nvSpPr>
        <p:spPr>
          <a:xfrm>
            <a:off x="1594366" y="2938046"/>
            <a:ext cx="1992868" cy="584775"/>
          </a:xfrm>
          <a:prstGeom prst="rect">
            <a:avLst/>
          </a:prstGeom>
          <a:noFill/>
        </p:spPr>
        <p:txBody>
          <a:bodyPr wrap="square" rtlCol="0">
            <a:spAutoFit/>
          </a:bodyPr>
          <a:lstStyle/>
          <a:p>
            <a:r>
              <a:rPr lang="en-US" altLang="zh-CN" sz="1600" dirty="0" smtClean="0">
                <a:latin typeface="Candara" panose="020E0502030303020204" pitchFamily="34" charset="0"/>
              </a:rPr>
              <a:t>create a twin page, and a copy for </a:t>
            </a:r>
            <a:r>
              <a:rPr lang="en-US" sz="1600" i="1" dirty="0">
                <a:latin typeface="Candara" panose="020E0502030303020204" pitchFamily="34" charset="0"/>
                <a:cs typeface="Times New Roman" pitchFamily="18" charset="0"/>
              </a:rPr>
              <a:t>P0</a:t>
            </a:r>
            <a:endParaRPr lang="en-US" sz="1600" dirty="0">
              <a:latin typeface="Candara" panose="020E0502030303020204" pitchFamily="34" charset="0"/>
            </a:endParaRPr>
          </a:p>
        </p:txBody>
      </p:sp>
      <p:cxnSp>
        <p:nvCxnSpPr>
          <p:cNvPr id="66" name="Straight Arrow Connector 65"/>
          <p:cNvCxnSpPr/>
          <p:nvPr/>
        </p:nvCxnSpPr>
        <p:spPr>
          <a:xfrm flipH="1">
            <a:off x="2667000" y="3623846"/>
            <a:ext cx="2362202" cy="104745"/>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276600" y="3471446"/>
            <a:ext cx="1524000" cy="338554"/>
          </a:xfrm>
          <a:prstGeom prst="rect">
            <a:avLst/>
          </a:prstGeom>
          <a:noFill/>
        </p:spPr>
        <p:txBody>
          <a:bodyPr wrap="square" rtlCol="0">
            <a:spAutoFit/>
          </a:bodyPr>
          <a:lstStyle/>
          <a:p>
            <a:r>
              <a:rPr lang="en-US" altLang="zh-CN" sz="1600" dirty="0" smtClean="0">
                <a:latin typeface="Candara" panose="020E0502030303020204" pitchFamily="34" charset="0"/>
              </a:rPr>
              <a:t>modified copy</a:t>
            </a:r>
            <a:endParaRPr lang="en-US" sz="1600" dirty="0">
              <a:latin typeface="Candara" panose="020E0502030303020204" pitchFamily="34" charset="0"/>
            </a:endParaRPr>
          </a:p>
        </p:txBody>
      </p:sp>
      <p:sp>
        <p:nvSpPr>
          <p:cNvPr id="68" name="TextBox 67"/>
          <p:cNvSpPr txBox="1"/>
          <p:nvPr/>
        </p:nvSpPr>
        <p:spPr>
          <a:xfrm>
            <a:off x="1676400" y="3776246"/>
            <a:ext cx="2033401" cy="584775"/>
          </a:xfrm>
          <a:prstGeom prst="rect">
            <a:avLst/>
          </a:prstGeom>
          <a:noFill/>
        </p:spPr>
        <p:txBody>
          <a:bodyPr wrap="square" rtlCol="0">
            <a:spAutoFit/>
          </a:bodyPr>
          <a:lstStyle/>
          <a:p>
            <a:r>
              <a:rPr lang="en-US" altLang="zh-CN" sz="1600" dirty="0" smtClean="0">
                <a:latin typeface="Candara" panose="020E0502030303020204" pitchFamily="34" charset="0"/>
              </a:rPr>
              <a:t>create write notice, update original page</a:t>
            </a:r>
            <a:endParaRPr lang="en-US" sz="1600" dirty="0">
              <a:latin typeface="Candara" panose="020E0502030303020204" pitchFamily="34" charset="0"/>
            </a:endParaRPr>
          </a:p>
        </p:txBody>
      </p:sp>
      <p:cxnSp>
        <p:nvCxnSpPr>
          <p:cNvPr id="69" name="Straight Arrow Connector 68"/>
          <p:cNvCxnSpPr/>
          <p:nvPr/>
        </p:nvCxnSpPr>
        <p:spPr>
          <a:xfrm flipH="1">
            <a:off x="2667000" y="4157246"/>
            <a:ext cx="4686300" cy="279975"/>
          </a:xfrm>
          <a:prstGeom prst="straightConnector1">
            <a:avLst/>
          </a:prstGeom>
          <a:ln w="952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715000" y="4004846"/>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req.</a:t>
            </a:r>
            <a:endParaRPr lang="en-US" sz="1600" dirty="0">
              <a:latin typeface="Candara" panose="020E0502030303020204" pitchFamily="34" charset="0"/>
            </a:endParaRPr>
          </a:p>
        </p:txBody>
      </p:sp>
      <p:cxnSp>
        <p:nvCxnSpPr>
          <p:cNvPr id="71" name="Straight Arrow Connector 70"/>
          <p:cNvCxnSpPr/>
          <p:nvPr/>
        </p:nvCxnSpPr>
        <p:spPr>
          <a:xfrm>
            <a:off x="2667000" y="4538246"/>
            <a:ext cx="4648200" cy="304800"/>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29200" y="4614446"/>
            <a:ext cx="2590800" cy="338554"/>
          </a:xfrm>
          <a:prstGeom prst="rect">
            <a:avLst/>
          </a:prstGeom>
          <a:noFill/>
        </p:spPr>
        <p:txBody>
          <a:bodyPr wrap="square" rtlCol="0">
            <a:spAutoFit/>
          </a:bodyPr>
          <a:lstStyle/>
          <a:p>
            <a:r>
              <a:rPr lang="en-US" altLang="zh-CN" sz="1600" dirty="0" smtClean="0">
                <a:latin typeface="Candara" panose="020E0502030303020204" pitchFamily="34" charset="0"/>
              </a:rPr>
              <a:t>write ack. + write notice</a:t>
            </a:r>
            <a:endParaRPr lang="en-US" sz="1600" dirty="0">
              <a:latin typeface="Candara" panose="020E0502030303020204" pitchFamily="34" charset="0"/>
            </a:endParaRPr>
          </a:p>
        </p:txBody>
      </p:sp>
      <p:sp>
        <p:nvSpPr>
          <p:cNvPr id="73" name="TextBox 72"/>
          <p:cNvSpPr txBox="1"/>
          <p:nvPr/>
        </p:nvSpPr>
        <p:spPr>
          <a:xfrm>
            <a:off x="6781800" y="4919246"/>
            <a:ext cx="1600200" cy="338554"/>
          </a:xfrm>
          <a:prstGeom prst="rect">
            <a:avLst/>
          </a:prstGeom>
          <a:noFill/>
        </p:spPr>
        <p:txBody>
          <a:bodyPr wrap="square" rtlCol="0">
            <a:spAutoFit/>
          </a:bodyPr>
          <a:lstStyle/>
          <a:p>
            <a:r>
              <a:rPr lang="en-US" altLang="zh-CN" sz="1600" dirty="0" smtClean="0">
                <a:latin typeface="Candara" panose="020E0502030303020204" pitchFamily="34" charset="0"/>
              </a:rPr>
              <a:t>Invalidate page</a:t>
            </a:r>
            <a:endParaRPr lang="en-US" sz="1600" dirty="0">
              <a:latin typeface="Candara" panose="020E0502030303020204" pitchFamily="34" charset="0"/>
            </a:endParaRPr>
          </a:p>
        </p:txBody>
      </p:sp>
      <p:cxnSp>
        <p:nvCxnSpPr>
          <p:cNvPr id="74" name="Straight Arrow Connector 73"/>
          <p:cNvCxnSpPr/>
          <p:nvPr/>
        </p:nvCxnSpPr>
        <p:spPr>
          <a:xfrm flipH="1">
            <a:off x="2667000" y="5224046"/>
            <a:ext cx="4648200" cy="167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667000" y="5452646"/>
            <a:ext cx="464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267200" y="3209093"/>
            <a:ext cx="2438400" cy="338554"/>
          </a:xfrm>
          <a:prstGeom prst="rect">
            <a:avLst/>
          </a:prstGeom>
          <a:noFill/>
        </p:spPr>
        <p:txBody>
          <a:bodyPr wrap="square" rtlCol="0">
            <a:spAutoFit/>
          </a:bodyPr>
          <a:lstStyle/>
          <a:p>
            <a:r>
              <a:rPr lang="en-US" altLang="zh-CN" sz="1600" dirty="0" smtClean="0">
                <a:latin typeface="Candara" panose="020E0502030303020204" pitchFamily="34" charset="0"/>
              </a:rPr>
              <a:t>write to its private copy</a:t>
            </a:r>
            <a:endParaRPr lang="en-US" sz="1600" dirty="0">
              <a:latin typeface="Candara" panose="020E0502030303020204" pitchFamily="34" charset="0"/>
            </a:endParaRPr>
          </a:p>
        </p:txBody>
      </p:sp>
      <p:sp>
        <p:nvSpPr>
          <p:cNvPr id="77" name="TextBox 76"/>
          <p:cNvSpPr txBox="1"/>
          <p:nvPr/>
        </p:nvSpPr>
        <p:spPr>
          <a:xfrm>
            <a:off x="5486400" y="5071646"/>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page req.</a:t>
            </a:r>
            <a:endParaRPr lang="en-US" sz="1600" dirty="0">
              <a:latin typeface="Candara" panose="020E0502030303020204" pitchFamily="34" charset="0"/>
            </a:endParaRPr>
          </a:p>
        </p:txBody>
      </p:sp>
      <p:sp>
        <p:nvSpPr>
          <p:cNvPr id="78" name="TextBox 77"/>
          <p:cNvSpPr txBox="1"/>
          <p:nvPr/>
        </p:nvSpPr>
        <p:spPr>
          <a:xfrm>
            <a:off x="5715000" y="5495092"/>
            <a:ext cx="1447800" cy="338554"/>
          </a:xfrm>
          <a:prstGeom prst="rect">
            <a:avLst/>
          </a:prstGeom>
          <a:noFill/>
        </p:spPr>
        <p:txBody>
          <a:bodyPr wrap="square" rtlCol="0">
            <a:spAutoFit/>
          </a:bodyPr>
          <a:lstStyle/>
          <a:p>
            <a:r>
              <a:rPr lang="en-US" altLang="zh-CN" sz="1600" dirty="0" smtClean="0">
                <a:latin typeface="Candara" panose="020E0502030303020204" pitchFamily="34" charset="0"/>
              </a:rPr>
              <a:t>updated page</a:t>
            </a:r>
            <a:endParaRPr lang="en-US" sz="1600" dirty="0">
              <a:latin typeface="Candara" panose="020E0502030303020204" pitchFamily="34" charset="0"/>
            </a:endParaRPr>
          </a:p>
        </p:txBody>
      </p:sp>
      <p:sp>
        <p:nvSpPr>
          <p:cNvPr id="79" name="TextBox 78"/>
          <p:cNvSpPr txBox="1"/>
          <p:nvPr/>
        </p:nvSpPr>
        <p:spPr>
          <a:xfrm>
            <a:off x="7101165" y="5681246"/>
            <a:ext cx="595035" cy="338554"/>
          </a:xfrm>
          <a:prstGeom prst="rect">
            <a:avLst/>
          </a:prstGeom>
          <a:noFill/>
        </p:spPr>
        <p:txBody>
          <a:bodyPr wrap="none" rtlCol="0">
            <a:spAutoFit/>
          </a:bodyPr>
          <a:lstStyle/>
          <a:p>
            <a:r>
              <a:rPr lang="en-US" altLang="zh-CN" sz="1600" dirty="0" smtClean="0">
                <a:latin typeface="Candara" panose="020E0502030303020204" pitchFamily="34" charset="0"/>
              </a:rPr>
              <a:t>read</a:t>
            </a:r>
            <a:endParaRPr lang="en-US" sz="1600" dirty="0">
              <a:latin typeface="Candara" panose="020E0502030303020204" pitchFamily="34" charset="0"/>
            </a:endParaRPr>
          </a:p>
        </p:txBody>
      </p:sp>
      <p:sp>
        <p:nvSpPr>
          <p:cNvPr id="81" name="Can 80"/>
          <p:cNvSpPr/>
          <p:nvPr/>
        </p:nvSpPr>
        <p:spPr>
          <a:xfrm>
            <a:off x="1104900" y="5376446"/>
            <a:ext cx="800100" cy="609600"/>
          </a:xfrm>
          <a:prstGeom prst="can">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i="1" dirty="0" smtClean="0">
                <a:solidFill>
                  <a:schemeClr val="tx1"/>
                </a:solidFill>
                <a:latin typeface="Candara" panose="020E0502030303020204" pitchFamily="34" charset="0"/>
                <a:cs typeface="Times New Roman" pitchFamily="18" charset="0"/>
              </a:rPr>
              <a:t>Main</a:t>
            </a:r>
            <a:r>
              <a:rPr lang="en-US" sz="1600" dirty="0" smtClean="0">
                <a:solidFill>
                  <a:schemeClr val="tx1"/>
                </a:solidFill>
                <a:latin typeface="Candara" panose="020E0502030303020204" pitchFamily="34" charset="0"/>
                <a:cs typeface="Times New Roman" pitchFamily="18" charset="0"/>
              </a:rPr>
              <a:t> </a:t>
            </a:r>
            <a:r>
              <a:rPr lang="en-US" sz="1600" i="1" dirty="0" smtClean="0">
                <a:solidFill>
                  <a:schemeClr val="tx1"/>
                </a:solidFill>
                <a:latin typeface="Candara" panose="020E0502030303020204" pitchFamily="34" charset="0"/>
                <a:cs typeface="Times New Roman" pitchFamily="18" charset="0"/>
              </a:rPr>
              <a:t>Memory</a:t>
            </a:r>
            <a:endParaRPr lang="en-US" sz="1600" i="1" dirty="0">
              <a:solidFill>
                <a:schemeClr val="tx1"/>
              </a:solidFill>
              <a:latin typeface="Candara" panose="020E0502030303020204" pitchFamily="34" charset="0"/>
              <a:cs typeface="Times New Roman" pitchFamily="18" charset="0"/>
            </a:endParaRPr>
          </a:p>
        </p:txBody>
      </p:sp>
      <p:cxnSp>
        <p:nvCxnSpPr>
          <p:cNvPr id="83" name="Straight Arrow Connector 82"/>
          <p:cNvCxnSpPr/>
          <p:nvPr/>
        </p:nvCxnSpPr>
        <p:spPr>
          <a:xfrm flipH="1">
            <a:off x="1905000" y="5821980"/>
            <a:ext cx="609600" cy="0"/>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745508" y="4494168"/>
            <a:ext cx="1992868" cy="584775"/>
          </a:xfrm>
          <a:prstGeom prst="rect">
            <a:avLst/>
          </a:prstGeom>
          <a:noFill/>
        </p:spPr>
        <p:txBody>
          <a:bodyPr wrap="square" rtlCol="0">
            <a:spAutoFit/>
          </a:bodyPr>
          <a:lstStyle/>
          <a:p>
            <a:r>
              <a:rPr lang="en-US" altLang="zh-CN" sz="1600" dirty="0" smtClean="0">
                <a:latin typeface="Candara" panose="020E0502030303020204" pitchFamily="34" charset="0"/>
              </a:rPr>
              <a:t>create a twin page, and a copy for </a:t>
            </a:r>
            <a:r>
              <a:rPr lang="en-US" sz="1600" i="1" dirty="0" smtClean="0">
                <a:latin typeface="Candara" panose="020E0502030303020204" pitchFamily="34" charset="0"/>
                <a:cs typeface="Times New Roman" pitchFamily="18" charset="0"/>
              </a:rPr>
              <a:t>P1</a:t>
            </a:r>
            <a:endParaRPr lang="en-US" sz="1600" dirty="0">
              <a:latin typeface="Candara" panose="020E0502030303020204" pitchFamily="34" charset="0"/>
            </a:endParaRPr>
          </a:p>
        </p:txBody>
      </p:sp>
      <p:sp>
        <p:nvSpPr>
          <p:cNvPr id="44" name="内容占位符 3"/>
          <p:cNvSpPr txBox="1">
            <a:spLocks/>
          </p:cNvSpPr>
          <p:nvPr/>
        </p:nvSpPr>
        <p:spPr>
          <a:xfrm>
            <a:off x="152400" y="914400"/>
            <a:ext cx="8839200" cy="128016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000" dirty="0" smtClean="0"/>
              <a:t>Creating and merging duplicates is compute-intensive, but </a:t>
            </a:r>
            <a:r>
              <a:rPr lang="en-US" altLang="zh-CN" sz="2000" b="1" dirty="0" smtClean="0"/>
              <a:t>required </a:t>
            </a:r>
            <a:r>
              <a:rPr lang="en-US" altLang="zh-CN" sz="2000" dirty="0" smtClean="0"/>
              <a:t>when multiple writers try to modify different locations of the same page (false sharing), to prevent a writer from overwriting modifications of others, which may happen if writers write to the original page directly</a:t>
            </a:r>
          </a:p>
        </p:txBody>
      </p:sp>
    </p:spTree>
    <p:custDataLst>
      <p:tags r:id="rId1"/>
    </p:custDataLst>
    <p:extLst>
      <p:ext uri="{BB962C8B-B14F-4D97-AF65-F5344CB8AC3E}">
        <p14:creationId xmlns:p14="http://schemas.microsoft.com/office/powerpoint/2010/main" val="403263863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5" grpId="0"/>
      <p:bldP spid="56" grpId="0"/>
      <p:bldP spid="63" grpId="0"/>
      <p:bldP spid="64" grpId="0"/>
      <p:bldP spid="65" grpId="0"/>
      <p:bldP spid="67" grpId="0"/>
      <p:bldP spid="68" grpId="0"/>
      <p:bldP spid="70" grpId="0"/>
      <p:bldP spid="72" grpId="0"/>
      <p:bldP spid="73" grpId="0"/>
      <p:bldP spid="76" grpId="0"/>
      <p:bldP spid="77" grpId="0"/>
      <p:bldP spid="78" grpId="0"/>
      <p:bldP spid="79"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Advantages of Our Approach</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17</a:t>
            </a:fld>
            <a:endParaRPr lang="en-US" altLang="zh-CN" dirty="0"/>
          </a:p>
        </p:txBody>
      </p:sp>
      <p:sp>
        <p:nvSpPr>
          <p:cNvPr id="7" name="Rectangle 6"/>
          <p:cNvSpPr/>
          <p:nvPr/>
        </p:nvSpPr>
        <p:spPr>
          <a:xfrm>
            <a:off x="4746237" y="2743200"/>
            <a:ext cx="130564" cy="35052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9" name="TextBox 8"/>
          <p:cNvSpPr txBox="1"/>
          <p:nvPr/>
        </p:nvSpPr>
        <p:spPr>
          <a:xfrm>
            <a:off x="4608893" y="2373868"/>
            <a:ext cx="441146"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P0</a:t>
            </a:r>
            <a:endParaRPr lang="en-US" i="1" dirty="0">
              <a:latin typeface="Candara" panose="020E0502030303020204" pitchFamily="34" charset="0"/>
              <a:cs typeface="Times New Roman" pitchFamily="18" charset="0"/>
            </a:endParaRPr>
          </a:p>
        </p:txBody>
      </p:sp>
      <p:sp>
        <p:nvSpPr>
          <p:cNvPr id="10" name="TextBox 9"/>
          <p:cNvSpPr txBox="1"/>
          <p:nvPr/>
        </p:nvSpPr>
        <p:spPr>
          <a:xfrm>
            <a:off x="6894893" y="2373868"/>
            <a:ext cx="441146"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P1</a:t>
            </a:r>
            <a:endParaRPr lang="en-US" i="1" dirty="0">
              <a:latin typeface="Candara" panose="020E0502030303020204" pitchFamily="34" charset="0"/>
              <a:cs typeface="Times New Roman" pitchFamily="18" charset="0"/>
            </a:endParaRPr>
          </a:p>
        </p:txBody>
      </p:sp>
      <p:sp>
        <p:nvSpPr>
          <p:cNvPr id="11" name="TextBox 10"/>
          <p:cNvSpPr txBox="1"/>
          <p:nvPr/>
        </p:nvSpPr>
        <p:spPr>
          <a:xfrm>
            <a:off x="2133601" y="2362200"/>
            <a:ext cx="1479892" cy="369332"/>
          </a:xfrm>
          <a:prstGeom prst="rect">
            <a:avLst/>
          </a:prstGeom>
          <a:noFill/>
        </p:spPr>
        <p:txBody>
          <a:bodyPr wrap="none" rtlCol="0">
            <a:spAutoFit/>
          </a:bodyPr>
          <a:lstStyle/>
          <a:p>
            <a:r>
              <a:rPr lang="en-US" i="1" dirty="0" smtClean="0">
                <a:latin typeface="Candara" panose="020E0502030303020204" pitchFamily="34" charset="0"/>
                <a:cs typeface="Times New Roman" pitchFamily="18" charset="0"/>
              </a:rPr>
              <a:t>Main Memory</a:t>
            </a:r>
            <a:endParaRPr lang="en-US" i="1" dirty="0">
              <a:latin typeface="Candara" panose="020E0502030303020204" pitchFamily="34" charset="0"/>
              <a:cs typeface="Times New Roman" pitchFamily="18" charset="0"/>
            </a:endParaRPr>
          </a:p>
        </p:txBody>
      </p:sp>
      <p:cxnSp>
        <p:nvCxnSpPr>
          <p:cNvPr id="12" name="Straight Connector 11"/>
          <p:cNvCxnSpPr/>
          <p:nvPr/>
        </p:nvCxnSpPr>
        <p:spPr>
          <a:xfrm>
            <a:off x="4746237" y="2971800"/>
            <a:ext cx="1524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65237" y="2644912"/>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acquire</a:t>
            </a:r>
            <a:endParaRPr lang="en-US" sz="1600" b="1" i="1" dirty="0">
              <a:solidFill>
                <a:srgbClr val="FF0000"/>
              </a:solidFill>
              <a:latin typeface="Candara" panose="020E0502030303020204" pitchFamily="34" charset="0"/>
              <a:cs typeface="Times New Roman" pitchFamily="18" charset="0"/>
            </a:endParaRPr>
          </a:p>
        </p:txBody>
      </p:sp>
      <p:sp>
        <p:nvSpPr>
          <p:cNvPr id="14" name="TextBox 13"/>
          <p:cNvSpPr txBox="1"/>
          <p:nvPr/>
        </p:nvSpPr>
        <p:spPr>
          <a:xfrm>
            <a:off x="4365237" y="4995446"/>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release</a:t>
            </a:r>
            <a:endParaRPr lang="en-US" sz="1600" b="1" i="1" dirty="0">
              <a:solidFill>
                <a:srgbClr val="FF0000"/>
              </a:solidFill>
              <a:latin typeface="Candara" panose="020E0502030303020204" pitchFamily="34" charset="0"/>
              <a:cs typeface="Times New Roman" pitchFamily="18" charset="0"/>
            </a:endParaRPr>
          </a:p>
        </p:txBody>
      </p:sp>
      <p:cxnSp>
        <p:nvCxnSpPr>
          <p:cNvPr id="15" name="Straight Connector 14"/>
          <p:cNvCxnSpPr/>
          <p:nvPr/>
        </p:nvCxnSpPr>
        <p:spPr>
          <a:xfrm>
            <a:off x="4746237" y="5317123"/>
            <a:ext cx="1524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32237" y="2743200"/>
            <a:ext cx="130564" cy="35052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17" name="Straight Connector 16"/>
          <p:cNvCxnSpPr/>
          <p:nvPr/>
        </p:nvCxnSpPr>
        <p:spPr>
          <a:xfrm>
            <a:off x="7032237" y="3974068"/>
            <a:ext cx="1524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51237" y="3635512"/>
            <a:ext cx="819455" cy="338554"/>
          </a:xfrm>
          <a:prstGeom prst="rect">
            <a:avLst/>
          </a:prstGeom>
          <a:noFill/>
        </p:spPr>
        <p:txBody>
          <a:bodyPr wrap="none" rtlCol="0">
            <a:spAutoFit/>
          </a:bodyPr>
          <a:lstStyle/>
          <a:p>
            <a:r>
              <a:rPr lang="en-US" sz="1600" b="1" i="1" dirty="0" smtClean="0">
                <a:solidFill>
                  <a:srgbClr val="FF0000"/>
                </a:solidFill>
                <a:latin typeface="Candara" panose="020E0502030303020204" pitchFamily="34" charset="0"/>
                <a:cs typeface="Times New Roman" pitchFamily="18" charset="0"/>
              </a:rPr>
              <a:t>acquire</a:t>
            </a:r>
            <a:endParaRPr lang="en-US" sz="1600" b="1" i="1" dirty="0">
              <a:solidFill>
                <a:srgbClr val="FF0000"/>
              </a:solidFill>
              <a:latin typeface="Candara" panose="020E0502030303020204" pitchFamily="34" charset="0"/>
              <a:cs typeface="Times New Roman" pitchFamily="18" charset="0"/>
            </a:endParaRPr>
          </a:p>
        </p:txBody>
      </p:sp>
      <p:cxnSp>
        <p:nvCxnSpPr>
          <p:cNvPr id="19" name="Straight Arrow Connector 18"/>
          <p:cNvCxnSpPr/>
          <p:nvPr/>
        </p:nvCxnSpPr>
        <p:spPr>
          <a:xfrm>
            <a:off x="1371601" y="2667000"/>
            <a:ext cx="0" cy="3581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771556" y="4562445"/>
            <a:ext cx="685799" cy="400110"/>
          </a:xfrm>
          <a:prstGeom prst="rect">
            <a:avLst/>
          </a:prstGeom>
          <a:noFill/>
        </p:spPr>
        <p:txBody>
          <a:bodyPr wrap="square" rtlCol="0">
            <a:spAutoFit/>
          </a:bodyPr>
          <a:lstStyle/>
          <a:p>
            <a:r>
              <a:rPr lang="en-US" sz="2000" i="1" dirty="0" smtClean="0">
                <a:latin typeface="Candara" panose="020E0502030303020204" pitchFamily="34" charset="0"/>
                <a:cs typeface="Times New Roman" pitchFamily="18" charset="0"/>
              </a:rPr>
              <a:t>time</a:t>
            </a:r>
            <a:endParaRPr lang="en-US" sz="2000" i="1" dirty="0">
              <a:latin typeface="Candara" panose="020E0502030303020204" pitchFamily="34" charset="0"/>
              <a:cs typeface="Times New Roman" pitchFamily="18" charset="0"/>
            </a:endParaRPr>
          </a:p>
        </p:txBody>
      </p:sp>
      <p:sp>
        <p:nvSpPr>
          <p:cNvPr id="21" name="Rectangle 20"/>
          <p:cNvSpPr/>
          <p:nvPr/>
        </p:nvSpPr>
        <p:spPr>
          <a:xfrm>
            <a:off x="2231637" y="2743200"/>
            <a:ext cx="130564" cy="35052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22" name="Straight Arrow Connector 21"/>
          <p:cNvCxnSpPr/>
          <p:nvPr/>
        </p:nvCxnSpPr>
        <p:spPr>
          <a:xfrm flipH="1">
            <a:off x="2384037" y="2971800"/>
            <a:ext cx="2376632" cy="158233"/>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84037" y="3182322"/>
            <a:ext cx="2376632" cy="264177"/>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46037" y="2843768"/>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req.</a:t>
            </a:r>
            <a:endParaRPr lang="en-US" sz="1600" dirty="0">
              <a:latin typeface="Candara" panose="020E0502030303020204" pitchFamily="34" charset="0"/>
            </a:endParaRPr>
          </a:p>
        </p:txBody>
      </p:sp>
      <p:sp>
        <p:nvSpPr>
          <p:cNvPr id="25" name="TextBox 24"/>
          <p:cNvSpPr txBox="1"/>
          <p:nvPr/>
        </p:nvSpPr>
        <p:spPr>
          <a:xfrm>
            <a:off x="3146037" y="3147534"/>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ack.</a:t>
            </a:r>
            <a:endParaRPr lang="en-US" sz="1600" dirty="0">
              <a:latin typeface="Candara" panose="020E0502030303020204" pitchFamily="34" charset="0"/>
            </a:endParaRPr>
          </a:p>
        </p:txBody>
      </p:sp>
      <p:cxnSp>
        <p:nvCxnSpPr>
          <p:cNvPr id="26" name="Straight Arrow Connector 25"/>
          <p:cNvCxnSpPr/>
          <p:nvPr/>
        </p:nvCxnSpPr>
        <p:spPr>
          <a:xfrm flipH="1">
            <a:off x="2384037" y="5317123"/>
            <a:ext cx="2362201" cy="169277"/>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993637" y="5224046"/>
            <a:ext cx="1524000" cy="338554"/>
          </a:xfrm>
          <a:prstGeom prst="rect">
            <a:avLst/>
          </a:prstGeom>
          <a:noFill/>
        </p:spPr>
        <p:txBody>
          <a:bodyPr wrap="square" rtlCol="0">
            <a:spAutoFit/>
          </a:bodyPr>
          <a:lstStyle/>
          <a:p>
            <a:r>
              <a:rPr lang="en-US" sz="1600" dirty="0" smtClean="0">
                <a:latin typeface="Candara" panose="020E0502030303020204" pitchFamily="34" charset="0"/>
              </a:rPr>
              <a:t>modified bytes</a:t>
            </a:r>
            <a:endParaRPr lang="en-US" sz="1600" dirty="0">
              <a:latin typeface="Candara" panose="020E0502030303020204" pitchFamily="34" charset="0"/>
            </a:endParaRPr>
          </a:p>
        </p:txBody>
      </p:sp>
      <p:cxnSp>
        <p:nvCxnSpPr>
          <p:cNvPr id="28" name="Straight Arrow Connector 27"/>
          <p:cNvCxnSpPr/>
          <p:nvPr/>
        </p:nvCxnSpPr>
        <p:spPr>
          <a:xfrm flipH="1">
            <a:off x="2384037" y="3974066"/>
            <a:ext cx="4686300" cy="385467"/>
          </a:xfrm>
          <a:prstGeom prst="straightConnector1">
            <a:avLst/>
          </a:prstGeom>
          <a:ln w="952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32037" y="3897866"/>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req.</a:t>
            </a:r>
            <a:endParaRPr lang="en-US" sz="1600" dirty="0">
              <a:latin typeface="Candara" panose="020E0502030303020204" pitchFamily="34" charset="0"/>
            </a:endParaRPr>
          </a:p>
        </p:txBody>
      </p:sp>
      <p:cxnSp>
        <p:nvCxnSpPr>
          <p:cNvPr id="30" name="Straight Arrow Connector 29"/>
          <p:cNvCxnSpPr/>
          <p:nvPr/>
        </p:nvCxnSpPr>
        <p:spPr>
          <a:xfrm>
            <a:off x="2384037" y="4431266"/>
            <a:ext cx="4648200" cy="495302"/>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384037" y="5760420"/>
            <a:ext cx="4648200" cy="335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77223" y="5692912"/>
            <a:ext cx="1497814" cy="338554"/>
          </a:xfrm>
          <a:prstGeom prst="rect">
            <a:avLst/>
          </a:prstGeom>
          <a:noFill/>
        </p:spPr>
        <p:txBody>
          <a:bodyPr wrap="square" rtlCol="0">
            <a:spAutoFit/>
          </a:bodyPr>
          <a:lstStyle/>
          <a:p>
            <a:r>
              <a:rPr lang="en-US" altLang="zh-CN" sz="1600" dirty="0" smtClean="0">
                <a:latin typeface="Candara" panose="020E0502030303020204" pitchFamily="34" charset="0"/>
              </a:rPr>
              <a:t>modified bytes</a:t>
            </a:r>
            <a:endParaRPr lang="en-US" sz="1600" dirty="0">
              <a:latin typeface="Candara" panose="020E0502030303020204" pitchFamily="34" charset="0"/>
            </a:endParaRPr>
          </a:p>
        </p:txBody>
      </p:sp>
      <p:sp>
        <p:nvSpPr>
          <p:cNvPr id="33" name="TextBox 32"/>
          <p:cNvSpPr txBox="1"/>
          <p:nvPr/>
        </p:nvSpPr>
        <p:spPr>
          <a:xfrm>
            <a:off x="5055784" y="4592362"/>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ack.</a:t>
            </a:r>
            <a:endParaRPr lang="en-US" sz="1600" dirty="0">
              <a:latin typeface="Candara" panose="020E0502030303020204" pitchFamily="34" charset="0"/>
            </a:endParaRPr>
          </a:p>
        </p:txBody>
      </p:sp>
      <p:sp>
        <p:nvSpPr>
          <p:cNvPr id="34" name="Rectangle 33"/>
          <p:cNvSpPr/>
          <p:nvPr/>
        </p:nvSpPr>
        <p:spPr>
          <a:xfrm>
            <a:off x="7260837" y="5130225"/>
            <a:ext cx="304800" cy="2799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ndara" panose="020E0502030303020204" pitchFamily="34" charset="0"/>
            </a:endParaRPr>
          </a:p>
        </p:txBody>
      </p:sp>
      <p:sp>
        <p:nvSpPr>
          <p:cNvPr id="35" name="Rounded Rectangle 34"/>
          <p:cNvSpPr/>
          <p:nvPr/>
        </p:nvSpPr>
        <p:spPr>
          <a:xfrm>
            <a:off x="7439423" y="5297982"/>
            <a:ext cx="100028" cy="8468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ndara" panose="020E0502030303020204" pitchFamily="34" charset="0"/>
            </a:endParaRPr>
          </a:p>
        </p:txBody>
      </p:sp>
      <p:sp>
        <p:nvSpPr>
          <p:cNvPr id="36" name="TextBox 35"/>
          <p:cNvSpPr txBox="1"/>
          <p:nvPr/>
        </p:nvSpPr>
        <p:spPr>
          <a:xfrm>
            <a:off x="7108437" y="4876800"/>
            <a:ext cx="681597" cy="246221"/>
          </a:xfrm>
          <a:prstGeom prst="rect">
            <a:avLst/>
          </a:prstGeom>
          <a:noFill/>
        </p:spPr>
        <p:txBody>
          <a:bodyPr wrap="none" rtlCol="0">
            <a:spAutoFit/>
          </a:bodyPr>
          <a:lstStyle/>
          <a:p>
            <a:r>
              <a:rPr lang="en-US" sz="1000" b="1" dirty="0" smtClean="0">
                <a:latin typeface="Candara" panose="020E0502030303020204" pitchFamily="34" charset="0"/>
              </a:rPr>
              <a:t>modified</a:t>
            </a:r>
            <a:endParaRPr lang="en-US" sz="1000" b="1" dirty="0">
              <a:latin typeface="Candara" panose="020E0502030303020204" pitchFamily="34" charset="0"/>
            </a:endParaRPr>
          </a:p>
        </p:txBody>
      </p:sp>
      <p:sp>
        <p:nvSpPr>
          <p:cNvPr id="37" name="TextBox 36"/>
          <p:cNvSpPr txBox="1"/>
          <p:nvPr/>
        </p:nvSpPr>
        <p:spPr>
          <a:xfrm>
            <a:off x="1600201" y="5017534"/>
            <a:ext cx="641522" cy="246221"/>
          </a:xfrm>
          <a:prstGeom prst="rect">
            <a:avLst/>
          </a:prstGeom>
          <a:noFill/>
        </p:spPr>
        <p:txBody>
          <a:bodyPr wrap="none" rtlCol="0">
            <a:spAutoFit/>
          </a:bodyPr>
          <a:lstStyle/>
          <a:p>
            <a:r>
              <a:rPr lang="en-US" sz="1000" b="1" dirty="0" smtClean="0">
                <a:latin typeface="Candara" panose="020E0502030303020204" pitchFamily="34" charset="0"/>
              </a:rPr>
              <a:t>updated</a:t>
            </a:r>
            <a:endParaRPr lang="en-US" sz="1000" b="1" dirty="0">
              <a:latin typeface="Candara" panose="020E0502030303020204" pitchFamily="34" charset="0"/>
            </a:endParaRPr>
          </a:p>
        </p:txBody>
      </p:sp>
      <p:sp>
        <p:nvSpPr>
          <p:cNvPr id="38" name="Rectangle 37"/>
          <p:cNvSpPr/>
          <p:nvPr/>
        </p:nvSpPr>
        <p:spPr>
          <a:xfrm>
            <a:off x="4974837" y="3617891"/>
            <a:ext cx="304800" cy="2799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ndara" panose="020E0502030303020204" pitchFamily="34" charset="0"/>
            </a:endParaRPr>
          </a:p>
        </p:txBody>
      </p:sp>
      <p:sp>
        <p:nvSpPr>
          <p:cNvPr id="39" name="Rounded Rectangle 38"/>
          <p:cNvSpPr/>
          <p:nvPr/>
        </p:nvSpPr>
        <p:spPr>
          <a:xfrm>
            <a:off x="5027209" y="3662344"/>
            <a:ext cx="100028" cy="8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ndara" panose="020E0502030303020204" pitchFamily="34" charset="0"/>
            </a:endParaRPr>
          </a:p>
        </p:txBody>
      </p:sp>
      <p:sp>
        <p:nvSpPr>
          <p:cNvPr id="40" name="Rectangle 39"/>
          <p:cNvSpPr/>
          <p:nvPr/>
        </p:nvSpPr>
        <p:spPr>
          <a:xfrm>
            <a:off x="1752601" y="5270959"/>
            <a:ext cx="304800" cy="2799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Candara" panose="020E0502030303020204" pitchFamily="34" charset="0"/>
            </a:endParaRPr>
          </a:p>
        </p:txBody>
      </p:sp>
      <p:sp>
        <p:nvSpPr>
          <p:cNvPr id="41" name="Rounded Rectangle 40"/>
          <p:cNvSpPr/>
          <p:nvPr/>
        </p:nvSpPr>
        <p:spPr>
          <a:xfrm>
            <a:off x="1804973" y="5315412"/>
            <a:ext cx="100028" cy="8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ndara" panose="020E0502030303020204" pitchFamily="34" charset="0"/>
            </a:endParaRPr>
          </a:p>
        </p:txBody>
      </p:sp>
      <p:sp>
        <p:nvSpPr>
          <p:cNvPr id="42" name="TextBox 41"/>
          <p:cNvSpPr txBox="1"/>
          <p:nvPr/>
        </p:nvSpPr>
        <p:spPr>
          <a:xfrm>
            <a:off x="4844273" y="3364466"/>
            <a:ext cx="681597" cy="246221"/>
          </a:xfrm>
          <a:prstGeom prst="rect">
            <a:avLst/>
          </a:prstGeom>
          <a:noFill/>
        </p:spPr>
        <p:txBody>
          <a:bodyPr wrap="none" rtlCol="0">
            <a:spAutoFit/>
          </a:bodyPr>
          <a:lstStyle/>
          <a:p>
            <a:r>
              <a:rPr lang="en-US" sz="1000" b="1" dirty="0" smtClean="0">
                <a:latin typeface="Candara" panose="020E0502030303020204" pitchFamily="34" charset="0"/>
              </a:rPr>
              <a:t>modified</a:t>
            </a:r>
            <a:endParaRPr lang="en-US" sz="1000" b="1" dirty="0">
              <a:latin typeface="Candara" panose="020E0502030303020204" pitchFamily="34" charset="0"/>
            </a:endParaRPr>
          </a:p>
        </p:txBody>
      </p:sp>
      <p:sp>
        <p:nvSpPr>
          <p:cNvPr id="43" name="Rectangle 42"/>
          <p:cNvSpPr/>
          <p:nvPr/>
        </p:nvSpPr>
        <p:spPr>
          <a:xfrm>
            <a:off x="1745261" y="5968425"/>
            <a:ext cx="304800" cy="2799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Candara" panose="020E0502030303020204" pitchFamily="34" charset="0"/>
            </a:endParaRPr>
          </a:p>
        </p:txBody>
      </p:sp>
      <p:sp>
        <p:nvSpPr>
          <p:cNvPr id="44" name="Rounded Rectangle 43"/>
          <p:cNvSpPr/>
          <p:nvPr/>
        </p:nvSpPr>
        <p:spPr>
          <a:xfrm>
            <a:off x="1797633" y="6012878"/>
            <a:ext cx="100028" cy="8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ndara" panose="020E0502030303020204" pitchFamily="34" charset="0"/>
            </a:endParaRPr>
          </a:p>
        </p:txBody>
      </p:sp>
      <p:sp>
        <p:nvSpPr>
          <p:cNvPr id="45" name="TextBox 44"/>
          <p:cNvSpPr txBox="1"/>
          <p:nvPr/>
        </p:nvSpPr>
        <p:spPr>
          <a:xfrm>
            <a:off x="1600201" y="5743431"/>
            <a:ext cx="641522" cy="246221"/>
          </a:xfrm>
          <a:prstGeom prst="rect">
            <a:avLst/>
          </a:prstGeom>
          <a:noFill/>
        </p:spPr>
        <p:txBody>
          <a:bodyPr wrap="none" rtlCol="0">
            <a:spAutoFit/>
          </a:bodyPr>
          <a:lstStyle/>
          <a:p>
            <a:r>
              <a:rPr lang="en-US" sz="1000" b="1" dirty="0" smtClean="0">
                <a:latin typeface="Candara" panose="020E0502030303020204" pitchFamily="34" charset="0"/>
              </a:rPr>
              <a:t>updated</a:t>
            </a:r>
            <a:endParaRPr lang="en-US" sz="1000" b="1" dirty="0">
              <a:latin typeface="Candara" panose="020E0502030303020204" pitchFamily="34" charset="0"/>
            </a:endParaRPr>
          </a:p>
        </p:txBody>
      </p:sp>
      <p:sp>
        <p:nvSpPr>
          <p:cNvPr id="46" name="Rounded Rectangle 45"/>
          <p:cNvSpPr/>
          <p:nvPr/>
        </p:nvSpPr>
        <p:spPr>
          <a:xfrm>
            <a:off x="1934793" y="6142052"/>
            <a:ext cx="100028" cy="8468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ndara" panose="020E0502030303020204" pitchFamily="34" charset="0"/>
            </a:endParaRPr>
          </a:p>
        </p:txBody>
      </p:sp>
      <p:sp>
        <p:nvSpPr>
          <p:cNvPr id="47" name="Rectangle 46"/>
          <p:cNvSpPr/>
          <p:nvPr/>
        </p:nvSpPr>
        <p:spPr>
          <a:xfrm>
            <a:off x="1804917" y="2996625"/>
            <a:ext cx="304800" cy="2799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Candara" panose="020E0502030303020204" pitchFamily="34" charset="0"/>
            </a:endParaRPr>
          </a:p>
        </p:txBody>
      </p:sp>
      <p:sp>
        <p:nvSpPr>
          <p:cNvPr id="48" name="TextBox 47"/>
          <p:cNvSpPr txBox="1"/>
          <p:nvPr/>
        </p:nvSpPr>
        <p:spPr>
          <a:xfrm>
            <a:off x="1600201" y="2762070"/>
            <a:ext cx="607859" cy="246221"/>
          </a:xfrm>
          <a:prstGeom prst="rect">
            <a:avLst/>
          </a:prstGeom>
          <a:noFill/>
        </p:spPr>
        <p:txBody>
          <a:bodyPr wrap="none" rtlCol="0">
            <a:spAutoFit/>
          </a:bodyPr>
          <a:lstStyle/>
          <a:p>
            <a:r>
              <a:rPr lang="en-US" sz="1000" b="1" dirty="0">
                <a:latin typeface="Candara" panose="020E0502030303020204" pitchFamily="34" charset="0"/>
              </a:rPr>
              <a:t>original</a:t>
            </a:r>
          </a:p>
        </p:txBody>
      </p:sp>
      <p:sp>
        <p:nvSpPr>
          <p:cNvPr id="49" name="内容占位符 3"/>
          <p:cNvSpPr txBox="1">
            <a:spLocks/>
          </p:cNvSpPr>
          <p:nvPr/>
        </p:nvSpPr>
        <p:spPr>
          <a:xfrm>
            <a:off x="152400" y="914400"/>
            <a:ext cx="8839200" cy="128016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000" dirty="0" smtClean="0"/>
              <a:t>False sharing happens at </a:t>
            </a:r>
            <a:r>
              <a:rPr lang="en-US" sz="2000" dirty="0" smtClean="0"/>
              <a:t>smallest </a:t>
            </a:r>
            <a:r>
              <a:rPr lang="en-US" sz="2000" dirty="0"/>
              <a:t>resource </a:t>
            </a:r>
            <a:r>
              <a:rPr lang="en-US" sz="2000" dirty="0" smtClean="0"/>
              <a:t>block (such as a cache line or a page) which depends on the granularity of coherence management</a:t>
            </a:r>
          </a:p>
          <a:p>
            <a:r>
              <a:rPr lang="en-US" altLang="zh-CN" sz="2000" dirty="0" smtClean="0"/>
              <a:t>Our byte-level approach eliminates false sharing, and thus avoid creating duplicates and merging them at acquire and release operations as in COMIC</a:t>
            </a:r>
          </a:p>
        </p:txBody>
      </p:sp>
      <p:sp>
        <p:nvSpPr>
          <p:cNvPr id="50" name="TextBox 49"/>
          <p:cNvSpPr txBox="1"/>
          <p:nvPr/>
        </p:nvSpPr>
        <p:spPr>
          <a:xfrm>
            <a:off x="6781801" y="5833646"/>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release</a:t>
            </a:r>
            <a:endParaRPr lang="en-US" sz="1600" b="1" i="1" dirty="0">
              <a:solidFill>
                <a:srgbClr val="FF0000"/>
              </a:solidFill>
              <a:latin typeface="Candara" panose="020E0502030303020204" pitchFamily="34" charset="0"/>
              <a:cs typeface="Times New Roman" pitchFamily="18" charset="0"/>
            </a:endParaRPr>
          </a:p>
        </p:txBody>
      </p:sp>
      <p:cxnSp>
        <p:nvCxnSpPr>
          <p:cNvPr id="51" name="Straight Connector 50"/>
          <p:cNvCxnSpPr/>
          <p:nvPr/>
        </p:nvCxnSpPr>
        <p:spPr>
          <a:xfrm>
            <a:off x="7032237" y="5760420"/>
            <a:ext cx="1524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60472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P spid="24" grpId="0"/>
      <p:bldP spid="25" grpId="0"/>
      <p:bldP spid="27" grpId="0"/>
      <p:bldP spid="29" grpId="0"/>
      <p:bldP spid="32" grpId="0"/>
      <p:bldP spid="33" grpId="0"/>
      <p:bldP spid="34" grpId="0" animBg="1"/>
      <p:bldP spid="35" grpId="0" animBg="1"/>
      <p:bldP spid="36" grpId="0"/>
      <p:bldP spid="37" grpId="0"/>
      <p:bldP spid="38" grpId="0" animBg="1"/>
      <p:bldP spid="39" grpId="0" animBg="1"/>
      <p:bldP spid="40" grpId="0" animBg="1"/>
      <p:bldP spid="41" grpId="0" animBg="1"/>
      <p:bldP spid="42" grpId="0"/>
      <p:bldP spid="43" grpId="0" animBg="1"/>
      <p:bldP spid="44" grpId="0" animBg="1"/>
      <p:bldP spid="45" grpId="0"/>
      <p:bldP spid="46" grpId="0" animBg="1"/>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Non-</a:t>
            </a:r>
            <a:r>
              <a:rPr lang="en-US" altLang="zh-CN" dirty="0"/>
              <a:t>c</a:t>
            </a:r>
            <a:r>
              <a:rPr lang="en-US" altLang="zh-CN" dirty="0" smtClean="0"/>
              <a:t>oherent-Cache Multicores</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2</a:t>
            </a:fld>
            <a:endParaRPr lang="en-US" altLang="zh-CN" dirty="0"/>
          </a:p>
        </p:txBody>
      </p:sp>
      <p:sp>
        <p:nvSpPr>
          <p:cNvPr id="4" name="内容占位符 3"/>
          <p:cNvSpPr>
            <a:spLocks noGrp="1"/>
          </p:cNvSpPr>
          <p:nvPr>
            <p:ph sz="quarter" idx="1"/>
          </p:nvPr>
        </p:nvSpPr>
        <p:spPr>
          <a:xfrm>
            <a:off x="152399" y="990600"/>
            <a:ext cx="8915401" cy="5328444"/>
          </a:xfrm>
        </p:spPr>
        <p:txBody>
          <a:bodyPr>
            <a:normAutofit fontScale="92500" lnSpcReduction="20000"/>
          </a:bodyPr>
          <a:lstStyle/>
          <a:p>
            <a:r>
              <a:rPr lang="en-US" altLang="zh-CN" sz="2400" dirty="0" smtClean="0"/>
              <a:t>Coherence</a:t>
            </a:r>
          </a:p>
          <a:p>
            <a:pPr lvl="1"/>
            <a:r>
              <a:rPr lang="en-US" altLang="zh-CN" sz="2000" dirty="0" smtClean="0">
                <a:solidFill>
                  <a:srgbClr val="000090"/>
                </a:solidFill>
              </a:rPr>
              <a:t>Mechanism by which cores get the latest copy of shared data</a:t>
            </a:r>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en-US" altLang="zh-CN" sz="2400" dirty="0" smtClean="0"/>
              <a:t>The overheads of cache-coherence increase with the number of cores</a:t>
            </a:r>
            <a:endParaRPr lang="en-US" altLang="zh-CN" sz="2400" dirty="0"/>
          </a:p>
          <a:p>
            <a:pPr lvl="1"/>
            <a:r>
              <a:rPr lang="en-US" altLang="zh-CN" sz="2200" dirty="0" smtClean="0">
                <a:solidFill>
                  <a:srgbClr val="000099"/>
                </a:solidFill>
              </a:rPr>
              <a:t>Each core has to tell every other core about the data it is accessing</a:t>
            </a:r>
          </a:p>
          <a:p>
            <a:pPr lvl="1"/>
            <a:r>
              <a:rPr lang="en-US" altLang="zh-CN" sz="2200" dirty="0" smtClean="0">
                <a:solidFill>
                  <a:srgbClr val="000099"/>
                </a:solidFill>
              </a:rPr>
              <a:t>Area and power of the coherence logic increases dramatically</a:t>
            </a:r>
            <a:endParaRPr lang="en-US" altLang="zh-CN" sz="2200" dirty="0">
              <a:solidFill>
                <a:srgbClr val="000099"/>
              </a:solidFill>
            </a:endParaRPr>
          </a:p>
          <a:p>
            <a:endParaRPr lang="en-US" altLang="zh-CN" sz="2400" dirty="0" smtClean="0"/>
          </a:p>
          <a:p>
            <a:r>
              <a:rPr lang="en-US" altLang="zh-CN" sz="2400" dirty="0" smtClean="0"/>
              <a:t>Remove the cache coherence logic</a:t>
            </a:r>
          </a:p>
          <a:p>
            <a:pPr lvl="1"/>
            <a:r>
              <a:rPr lang="en-US" altLang="zh-CN" sz="2000" dirty="0" smtClean="0">
                <a:solidFill>
                  <a:srgbClr val="000090"/>
                </a:solidFill>
              </a:rPr>
              <a:t>Intel 48-core Single-chip Cloud Computer</a:t>
            </a:r>
          </a:p>
          <a:p>
            <a:pPr lvl="1"/>
            <a:r>
              <a:rPr lang="en-US" altLang="zh-CN" sz="2000" dirty="0" smtClean="0">
                <a:solidFill>
                  <a:srgbClr val="000090"/>
                </a:solidFill>
              </a:rPr>
              <a:t>Digital Signal Processors, </a:t>
            </a:r>
            <a:r>
              <a:rPr lang="en-US" altLang="zh-CN" sz="2000" dirty="0">
                <a:solidFill>
                  <a:srgbClr val="000090"/>
                </a:solidFill>
              </a:rPr>
              <a:t>e.g., </a:t>
            </a:r>
            <a:r>
              <a:rPr lang="en-US" altLang="zh-CN" sz="2000" dirty="0" smtClean="0">
                <a:solidFill>
                  <a:srgbClr val="000090"/>
                </a:solidFill>
              </a:rPr>
              <a:t>the 8-core TI 6678</a:t>
            </a:r>
          </a:p>
        </p:txBody>
      </p:sp>
      <p:pic>
        <p:nvPicPr>
          <p:cNvPr id="5" name="Picture 4"/>
          <p:cNvPicPr>
            <a:picLocks noChangeAspect="1"/>
          </p:cNvPicPr>
          <p:nvPr/>
        </p:nvPicPr>
        <p:blipFill>
          <a:blip r:embed="rId2"/>
          <a:stretch>
            <a:fillRect/>
          </a:stretch>
        </p:blipFill>
        <p:spPr>
          <a:xfrm>
            <a:off x="533400" y="1678282"/>
            <a:ext cx="7035800" cy="2055517"/>
          </a:xfrm>
          <a:prstGeom prst="rect">
            <a:avLst/>
          </a:prstGeom>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 Coherence Management</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3</a:t>
            </a:fld>
            <a:endParaRPr lang="en-US" altLang="zh-CN" dirty="0"/>
          </a:p>
        </p:txBody>
      </p:sp>
      <p:sp>
        <p:nvSpPr>
          <p:cNvPr id="4" name="内容占位符 3"/>
          <p:cNvSpPr>
            <a:spLocks noGrp="1"/>
          </p:cNvSpPr>
          <p:nvPr>
            <p:ph sz="quarter" idx="1"/>
          </p:nvPr>
        </p:nvSpPr>
        <p:spPr>
          <a:xfrm>
            <a:off x="152399" y="929640"/>
            <a:ext cx="8915401" cy="5090160"/>
          </a:xfrm>
        </p:spPr>
        <p:txBody>
          <a:bodyPr>
            <a:normAutofit fontScale="92500" lnSpcReduction="20000"/>
          </a:bodyPr>
          <a:lstStyle/>
          <a:p>
            <a:r>
              <a:rPr lang="en-US" altLang="zh-CN" dirty="0" smtClean="0"/>
              <a:t>One way is to disable caches, and execute from main memory</a:t>
            </a:r>
          </a:p>
          <a:p>
            <a:r>
              <a:rPr lang="en-US" altLang="zh-CN" dirty="0" smtClean="0"/>
              <a:t>Software Coherence Management</a:t>
            </a:r>
          </a:p>
          <a:p>
            <a:pPr lvl="1"/>
            <a:r>
              <a:rPr lang="en-US" altLang="zh-CN" dirty="0" smtClean="0"/>
              <a:t>identify the shared data</a:t>
            </a:r>
          </a:p>
          <a:p>
            <a:pPr lvl="1"/>
            <a:r>
              <a:rPr lang="en-US" altLang="zh-CN" dirty="0" smtClean="0"/>
              <a:t>fetch the latest copy of shared data before it is used </a:t>
            </a:r>
            <a:r>
              <a:rPr lang="en-US" altLang="zh-CN" b="1" dirty="0" smtClean="0"/>
              <a:t>–&gt; by DMA instructions</a:t>
            </a:r>
          </a:p>
          <a:p>
            <a:pPr lvl="1"/>
            <a:r>
              <a:rPr lang="en-US" altLang="zh-CN" dirty="0" smtClean="0"/>
              <a:t>update it</a:t>
            </a:r>
          </a:p>
          <a:p>
            <a:pPr lvl="1"/>
            <a:r>
              <a:rPr lang="en-US" altLang="zh-CN" dirty="0" smtClean="0"/>
              <a:t>merge the updates back</a:t>
            </a:r>
            <a:endParaRPr lang="en-US" altLang="zh-CN" dirty="0" smtClean="0"/>
          </a:p>
          <a:p>
            <a:r>
              <a:rPr lang="en-US" altLang="zh-CN" dirty="0" smtClean="0"/>
              <a:t>Overhead of extra instructions</a:t>
            </a:r>
          </a:p>
          <a:p>
            <a:r>
              <a:rPr lang="en-US" altLang="zh-CN" dirty="0" smtClean="0"/>
              <a:t>Performance will be dependent on:</a:t>
            </a:r>
          </a:p>
          <a:p>
            <a:pPr lvl="1"/>
            <a:r>
              <a:rPr lang="en-US" altLang="zh-CN" dirty="0" smtClean="0"/>
              <a:t>the memory consistency model </a:t>
            </a:r>
          </a:p>
          <a:p>
            <a:pPr lvl="2"/>
            <a:r>
              <a:rPr lang="en-US" altLang="zh-CN" sz="2200" dirty="0" smtClean="0"/>
              <a:t>how much we can reorder</a:t>
            </a:r>
            <a:endParaRPr lang="en-US" altLang="zh-CN" sz="2200" dirty="0" smtClean="0"/>
          </a:p>
          <a:p>
            <a:pPr lvl="1"/>
            <a:r>
              <a:rPr lang="en-US" altLang="zh-CN" dirty="0" smtClean="0"/>
              <a:t>granularity of management</a:t>
            </a:r>
          </a:p>
          <a:p>
            <a:pPr lvl="2"/>
            <a:r>
              <a:rPr lang="en-US" altLang="zh-CN" sz="2200" dirty="0" smtClean="0"/>
              <a:t>how often we need to read/write</a:t>
            </a:r>
          </a:p>
        </p:txBody>
      </p:sp>
    </p:spTree>
    <p:extLst>
      <p:ext uri="{BB962C8B-B14F-4D97-AF65-F5344CB8AC3E}">
        <p14:creationId xmlns:p14="http://schemas.microsoft.com/office/powerpoint/2010/main" val="120668098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Memory Consistency</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4</a:t>
            </a:fld>
            <a:endParaRPr lang="en-US" altLang="zh-CN"/>
          </a:p>
        </p:txBody>
      </p:sp>
      <p:sp>
        <p:nvSpPr>
          <p:cNvPr id="4" name="内容占位符 3"/>
          <p:cNvSpPr>
            <a:spLocks noGrp="1"/>
          </p:cNvSpPr>
          <p:nvPr>
            <p:ph sz="quarter" idx="1"/>
          </p:nvPr>
        </p:nvSpPr>
        <p:spPr>
          <a:xfrm>
            <a:off x="152399" y="929640"/>
            <a:ext cx="8915401" cy="2804160"/>
          </a:xfrm>
        </p:spPr>
        <p:txBody>
          <a:bodyPr>
            <a:normAutofit fontScale="92500" lnSpcReduction="20000"/>
          </a:bodyPr>
          <a:lstStyle/>
          <a:p>
            <a:r>
              <a:rPr lang="en-US" altLang="zh-CN" dirty="0" smtClean="0"/>
              <a:t>Sequential consistency</a:t>
            </a:r>
          </a:p>
          <a:p>
            <a:pPr lvl="1"/>
            <a:r>
              <a:rPr lang="en-US" altLang="zh-CN" dirty="0" smtClean="0"/>
              <a:t>The order to each read and write to the memory must be maintained</a:t>
            </a:r>
          </a:p>
          <a:p>
            <a:pPr lvl="1"/>
            <a:r>
              <a:rPr lang="en-US" altLang="zh-CN" dirty="0" smtClean="0"/>
              <a:t>no out-of-order execution allowed</a:t>
            </a:r>
          </a:p>
          <a:p>
            <a:r>
              <a:rPr lang="en-US" altLang="zh-CN" dirty="0" smtClean="0"/>
              <a:t>Relaxed consistency</a:t>
            </a:r>
          </a:p>
          <a:p>
            <a:pPr lvl="1"/>
            <a:r>
              <a:rPr lang="en-US" altLang="zh-CN" dirty="0" smtClean="0"/>
              <a:t>Memory accesses that can be reordered are within critical section, surrounded by acquire() and release()</a:t>
            </a:r>
          </a:p>
          <a:p>
            <a:pPr lvl="1"/>
            <a:r>
              <a:rPr lang="en-US" altLang="zh-CN" dirty="0" smtClean="0"/>
              <a:t>requires strict ordering only of acquire() and release()</a:t>
            </a:r>
          </a:p>
          <a:p>
            <a:pPr lvl="1"/>
            <a:r>
              <a:rPr lang="en-US" altLang="zh-CN" dirty="0" smtClean="0"/>
              <a:t>loads and stores can be </a:t>
            </a:r>
            <a:r>
              <a:rPr lang="en-US" altLang="zh-CN" dirty="0" smtClean="0"/>
              <a:t>reordered</a:t>
            </a:r>
            <a:endParaRPr lang="en-US" altLang="zh-C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4419600"/>
            <a:ext cx="3898910" cy="1371600"/>
          </a:xfrm>
          <a:prstGeom prst="rect">
            <a:avLst/>
          </a:prstGeom>
        </p:spPr>
      </p:pic>
      <p:sp>
        <p:nvSpPr>
          <p:cNvPr id="6" name="TextBox 5"/>
          <p:cNvSpPr txBox="1"/>
          <p:nvPr/>
        </p:nvSpPr>
        <p:spPr>
          <a:xfrm>
            <a:off x="228600" y="3657601"/>
            <a:ext cx="3505200" cy="2616101"/>
          </a:xfrm>
          <a:prstGeom prst="rect">
            <a:avLst/>
          </a:prstGeom>
          <a:noFill/>
        </p:spPr>
        <p:txBody>
          <a:bodyPr wrap="square" rtlCol="0">
            <a:spAutoFit/>
          </a:bodyPr>
          <a:lstStyle/>
          <a:p>
            <a:r>
              <a:rPr lang="en-US" sz="1600" b="1" dirty="0" smtClean="0"/>
              <a:t>Proc0		Proc1</a:t>
            </a:r>
          </a:p>
          <a:p>
            <a:endParaRPr lang="en-US" sz="1600" dirty="0" smtClean="0"/>
          </a:p>
          <a:p>
            <a:r>
              <a:rPr lang="en-US" sz="1600" dirty="0" smtClean="0"/>
              <a:t>acquire(lock)</a:t>
            </a:r>
          </a:p>
          <a:p>
            <a:r>
              <a:rPr lang="en-US" sz="1600" dirty="0" smtClean="0"/>
              <a:t>write x</a:t>
            </a:r>
          </a:p>
          <a:p>
            <a:r>
              <a:rPr lang="en-US" sz="1600" dirty="0" smtClean="0"/>
              <a:t>release(lock)</a:t>
            </a:r>
          </a:p>
          <a:p>
            <a:r>
              <a:rPr lang="en-US" sz="1600" dirty="0" smtClean="0"/>
              <a:t>		acquire (lock)</a:t>
            </a:r>
          </a:p>
          <a:p>
            <a:r>
              <a:rPr lang="en-US" sz="1600" dirty="0" smtClean="0"/>
              <a:t>		read x</a:t>
            </a:r>
          </a:p>
          <a:p>
            <a:r>
              <a:rPr lang="en-US" sz="1600" dirty="0"/>
              <a:t>	</a:t>
            </a:r>
            <a:r>
              <a:rPr lang="en-US" sz="1600" dirty="0" smtClean="0"/>
              <a:t>	write y</a:t>
            </a:r>
          </a:p>
          <a:p>
            <a:r>
              <a:rPr lang="en-US" sz="1600" dirty="0"/>
              <a:t>		</a:t>
            </a:r>
            <a:r>
              <a:rPr lang="en-US" sz="1600" dirty="0" smtClean="0"/>
              <a:t>release </a:t>
            </a:r>
            <a:r>
              <a:rPr lang="en-US" sz="1600" dirty="0"/>
              <a:t>(lock)</a:t>
            </a:r>
          </a:p>
          <a:p>
            <a:endParaRPr lang="en-US" sz="1600" dirty="0"/>
          </a:p>
        </p:txBody>
      </p:sp>
      <p:cxnSp>
        <p:nvCxnSpPr>
          <p:cNvPr id="8" name="Straight Arrow Connector 7"/>
          <p:cNvCxnSpPr/>
          <p:nvPr/>
        </p:nvCxnSpPr>
        <p:spPr>
          <a:xfrm>
            <a:off x="1524000" y="4876800"/>
            <a:ext cx="609600" cy="15240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5420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Granularity of Management</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5</a:t>
            </a:fld>
            <a:endParaRPr lang="en-US" altLang="zh-CN" dirty="0"/>
          </a:p>
        </p:txBody>
      </p:sp>
      <p:sp>
        <p:nvSpPr>
          <p:cNvPr id="5" name="内容占位符 3"/>
          <p:cNvSpPr txBox="1">
            <a:spLocks/>
          </p:cNvSpPr>
          <p:nvPr/>
        </p:nvSpPr>
        <p:spPr>
          <a:xfrm>
            <a:off x="152399" y="929640"/>
            <a:ext cx="8915401" cy="509016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smtClean="0"/>
              <a:t>Inter-core coherence is traditionally done in hardware at cache block granularity</a:t>
            </a:r>
          </a:p>
          <a:p>
            <a:pPr lvl="1"/>
            <a:r>
              <a:rPr lang="en-US" altLang="zh-CN" dirty="0" smtClean="0"/>
              <a:t>fine-grain management</a:t>
            </a:r>
            <a:endParaRPr lang="en-US" altLang="zh-CN" dirty="0"/>
          </a:p>
          <a:p>
            <a:r>
              <a:rPr lang="en-US" altLang="zh-CN" dirty="0" smtClean="0"/>
              <a:t>Software cache coherence is typically </a:t>
            </a:r>
            <a:r>
              <a:rPr lang="en-US" altLang="zh-CN" dirty="0" smtClean="0"/>
              <a:t>implemented </a:t>
            </a:r>
            <a:r>
              <a:rPr lang="en-US" altLang="zh-CN" dirty="0" smtClean="0"/>
              <a:t>among processors</a:t>
            </a:r>
          </a:p>
          <a:p>
            <a:pPr lvl="1"/>
            <a:r>
              <a:rPr lang="en-US" altLang="zh-CN" dirty="0" smtClean="0"/>
              <a:t>page-level granularity</a:t>
            </a:r>
          </a:p>
          <a:p>
            <a:pPr lvl="1"/>
            <a:r>
              <a:rPr lang="en-US" altLang="zh-CN" dirty="0" smtClean="0"/>
              <a:t>coarse-grain management</a:t>
            </a:r>
          </a:p>
          <a:p>
            <a:endParaRPr lang="en-US" altLang="zh-CN" dirty="0" smtClean="0"/>
          </a:p>
          <a:p>
            <a:r>
              <a:rPr lang="en-US" altLang="zh-CN" dirty="0" smtClean="0"/>
              <a:t>Inter</a:t>
            </a:r>
            <a:r>
              <a:rPr lang="en-US" altLang="zh-CN" dirty="0" smtClean="0"/>
              <a:t>-core software cache-coherence must </a:t>
            </a:r>
            <a:r>
              <a:rPr lang="en-US" altLang="zh-CN" dirty="0" smtClean="0"/>
              <a:t>be: </a:t>
            </a:r>
          </a:p>
          <a:p>
            <a:pPr lvl="1"/>
            <a:r>
              <a:rPr lang="en-US" altLang="zh-CN" dirty="0" smtClean="0"/>
              <a:t>fine</a:t>
            </a:r>
            <a:r>
              <a:rPr lang="en-US" altLang="zh-CN" dirty="0" smtClean="0"/>
              <a:t>-</a:t>
            </a:r>
            <a:r>
              <a:rPr lang="en-US" altLang="zh-CN" dirty="0" smtClean="0"/>
              <a:t>grain</a:t>
            </a:r>
            <a:endParaRPr lang="en-US" altLang="zh-CN" dirty="0" smtClean="0"/>
          </a:p>
          <a:p>
            <a:pPr lvl="1"/>
            <a:r>
              <a:rPr lang="en-US" altLang="zh-CN" dirty="0" smtClean="0"/>
              <a:t>less false sharing</a:t>
            </a:r>
          </a:p>
          <a:p>
            <a:pPr lvl="1"/>
            <a:r>
              <a:rPr lang="en-US" altLang="zh-CN" dirty="0" smtClean="0"/>
              <a:t>fast inter-core communication</a:t>
            </a:r>
          </a:p>
        </p:txBody>
      </p:sp>
    </p:spTree>
    <p:extLst>
      <p:ext uri="{BB962C8B-B14F-4D97-AF65-F5344CB8AC3E}">
        <p14:creationId xmlns:p14="http://schemas.microsoft.com/office/powerpoint/2010/main" val="64781358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3" y="0"/>
            <a:ext cx="9144000" cy="838200"/>
          </a:xfrm>
        </p:spPr>
        <p:txBody>
          <a:bodyPr/>
          <a:lstStyle/>
          <a:p>
            <a:r>
              <a:rPr lang="en-US" altLang="zh-CN" dirty="0" smtClean="0"/>
              <a:t>State-of-the-Art: COMIC</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6</a:t>
            </a:fld>
            <a:endParaRPr lang="en-US" altLang="zh-CN" dirty="0"/>
          </a:p>
        </p:txBody>
      </p:sp>
      <p:sp>
        <p:nvSpPr>
          <p:cNvPr id="38" name="Rectangle 37"/>
          <p:cNvSpPr/>
          <p:nvPr/>
        </p:nvSpPr>
        <p:spPr>
          <a:xfrm>
            <a:off x="5279636" y="2666999"/>
            <a:ext cx="130564" cy="3657601"/>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9" name="TextBox 38"/>
          <p:cNvSpPr txBox="1"/>
          <p:nvPr/>
        </p:nvSpPr>
        <p:spPr>
          <a:xfrm>
            <a:off x="5164128" y="2297668"/>
            <a:ext cx="441146"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P0</a:t>
            </a:r>
            <a:endParaRPr lang="en-US" i="1" dirty="0">
              <a:latin typeface="Candara" panose="020E0502030303020204" pitchFamily="34" charset="0"/>
              <a:cs typeface="Times New Roman" pitchFamily="18" charset="0"/>
            </a:endParaRPr>
          </a:p>
        </p:txBody>
      </p:sp>
      <p:sp>
        <p:nvSpPr>
          <p:cNvPr id="40" name="TextBox 39"/>
          <p:cNvSpPr txBox="1"/>
          <p:nvPr/>
        </p:nvSpPr>
        <p:spPr>
          <a:xfrm>
            <a:off x="7450128" y="2297668"/>
            <a:ext cx="441146"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P1</a:t>
            </a:r>
            <a:endParaRPr lang="en-US" i="1" dirty="0">
              <a:latin typeface="Candara" panose="020E0502030303020204" pitchFamily="34" charset="0"/>
              <a:cs typeface="Times New Roman" pitchFamily="18" charset="0"/>
            </a:endParaRPr>
          </a:p>
        </p:txBody>
      </p:sp>
      <p:sp>
        <p:nvSpPr>
          <p:cNvPr id="41" name="TextBox 40"/>
          <p:cNvSpPr txBox="1"/>
          <p:nvPr/>
        </p:nvSpPr>
        <p:spPr>
          <a:xfrm>
            <a:off x="1869387" y="2286000"/>
            <a:ext cx="2191049"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Coherence Manager</a:t>
            </a:r>
            <a:endParaRPr lang="en-US" i="1" dirty="0">
              <a:latin typeface="Candara" panose="020E0502030303020204" pitchFamily="34" charset="0"/>
              <a:cs typeface="Times New Roman" pitchFamily="18" charset="0"/>
            </a:endParaRPr>
          </a:p>
        </p:txBody>
      </p:sp>
      <p:cxnSp>
        <p:nvCxnSpPr>
          <p:cNvPr id="42" name="Straight Connector 41"/>
          <p:cNvCxnSpPr/>
          <p:nvPr/>
        </p:nvCxnSpPr>
        <p:spPr>
          <a:xfrm>
            <a:off x="5279636" y="2883934"/>
            <a:ext cx="15240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43" name="TextBox 42"/>
          <p:cNvSpPr txBox="1"/>
          <p:nvPr/>
        </p:nvSpPr>
        <p:spPr>
          <a:xfrm>
            <a:off x="4898636" y="2557046"/>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acquire</a:t>
            </a:r>
            <a:endParaRPr lang="en-US" sz="1600" b="1" i="1" dirty="0">
              <a:solidFill>
                <a:srgbClr val="FF0000"/>
              </a:solidFill>
              <a:latin typeface="Candara" panose="020E0502030303020204" pitchFamily="34" charset="0"/>
              <a:cs typeface="Times New Roman" pitchFamily="18" charset="0"/>
            </a:endParaRPr>
          </a:p>
        </p:txBody>
      </p:sp>
      <p:sp>
        <p:nvSpPr>
          <p:cNvPr id="44" name="TextBox 43"/>
          <p:cNvSpPr txBox="1"/>
          <p:nvPr/>
        </p:nvSpPr>
        <p:spPr>
          <a:xfrm>
            <a:off x="4898636" y="4309646"/>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release</a:t>
            </a:r>
            <a:endParaRPr lang="en-US" sz="1600" b="1" i="1" dirty="0">
              <a:solidFill>
                <a:srgbClr val="FF0000"/>
              </a:solidFill>
              <a:latin typeface="Candara" panose="020E0502030303020204" pitchFamily="34" charset="0"/>
              <a:cs typeface="Times New Roman" pitchFamily="18" charset="0"/>
            </a:endParaRPr>
          </a:p>
        </p:txBody>
      </p:sp>
      <p:cxnSp>
        <p:nvCxnSpPr>
          <p:cNvPr id="45" name="Straight Connector 44"/>
          <p:cNvCxnSpPr/>
          <p:nvPr/>
        </p:nvCxnSpPr>
        <p:spPr>
          <a:xfrm>
            <a:off x="5279636" y="4707523"/>
            <a:ext cx="1524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565636" y="2666999"/>
            <a:ext cx="130564" cy="3657601"/>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47" name="Straight Connector 46"/>
          <p:cNvCxnSpPr/>
          <p:nvPr/>
        </p:nvCxnSpPr>
        <p:spPr>
          <a:xfrm>
            <a:off x="7565636" y="3886202"/>
            <a:ext cx="15240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48" name="TextBox 47"/>
          <p:cNvSpPr txBox="1"/>
          <p:nvPr/>
        </p:nvSpPr>
        <p:spPr>
          <a:xfrm>
            <a:off x="7184636" y="3547646"/>
            <a:ext cx="824265" cy="338554"/>
          </a:xfrm>
          <a:prstGeom prst="rect">
            <a:avLst/>
          </a:prstGeom>
          <a:noFill/>
        </p:spPr>
        <p:txBody>
          <a:bodyPr wrap="none" rtlCol="0">
            <a:spAutoFit/>
          </a:bodyPr>
          <a:lstStyle/>
          <a:p>
            <a:r>
              <a:rPr lang="en-US" sz="1600" b="1" i="1" dirty="0" smtClean="0">
                <a:solidFill>
                  <a:srgbClr val="FF0000"/>
                </a:solidFill>
                <a:latin typeface="Candara" panose="020E0502030303020204" pitchFamily="34" charset="0"/>
                <a:cs typeface="Times New Roman" pitchFamily="18" charset="0"/>
              </a:rPr>
              <a:t>acquire</a:t>
            </a:r>
            <a:endParaRPr lang="en-US" sz="1600" b="1" i="1" dirty="0">
              <a:solidFill>
                <a:srgbClr val="FF0000"/>
              </a:solidFill>
              <a:latin typeface="Candara" panose="020E0502030303020204" pitchFamily="34" charset="0"/>
              <a:cs typeface="Times New Roman" pitchFamily="18" charset="0"/>
            </a:endParaRPr>
          </a:p>
        </p:txBody>
      </p:sp>
      <p:cxnSp>
        <p:nvCxnSpPr>
          <p:cNvPr id="49" name="Straight Arrow Connector 48"/>
          <p:cNvCxnSpPr/>
          <p:nvPr/>
        </p:nvCxnSpPr>
        <p:spPr>
          <a:xfrm flipH="1">
            <a:off x="650549" y="2755902"/>
            <a:ext cx="8812" cy="33522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rot="16200000">
            <a:off x="9555" y="3876645"/>
            <a:ext cx="685800" cy="400110"/>
          </a:xfrm>
          <a:prstGeom prst="rect">
            <a:avLst/>
          </a:prstGeom>
          <a:noFill/>
        </p:spPr>
        <p:txBody>
          <a:bodyPr wrap="square" rtlCol="0">
            <a:spAutoFit/>
          </a:bodyPr>
          <a:lstStyle/>
          <a:p>
            <a:r>
              <a:rPr lang="en-US" sz="2000" i="1" dirty="0" smtClean="0">
                <a:latin typeface="Candara" panose="020E0502030303020204" pitchFamily="34" charset="0"/>
                <a:cs typeface="Times New Roman" pitchFamily="18" charset="0"/>
              </a:rPr>
              <a:t>time</a:t>
            </a:r>
            <a:endParaRPr lang="en-US" sz="2000" i="1" dirty="0">
              <a:latin typeface="Candara" panose="020E0502030303020204" pitchFamily="34" charset="0"/>
              <a:cs typeface="Times New Roman" pitchFamily="18" charset="0"/>
            </a:endParaRPr>
          </a:p>
        </p:txBody>
      </p:sp>
      <p:sp>
        <p:nvSpPr>
          <p:cNvPr id="51" name="Rectangle 50"/>
          <p:cNvSpPr/>
          <p:nvPr/>
        </p:nvSpPr>
        <p:spPr>
          <a:xfrm>
            <a:off x="2765036" y="2666999"/>
            <a:ext cx="130564" cy="3657601"/>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52" name="Straight Arrow Connector 51"/>
          <p:cNvCxnSpPr/>
          <p:nvPr/>
        </p:nvCxnSpPr>
        <p:spPr>
          <a:xfrm flipH="1">
            <a:off x="2917436" y="2883934"/>
            <a:ext cx="2376632" cy="158233"/>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917436" y="3094456"/>
            <a:ext cx="2376632" cy="264177"/>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679436" y="2755902"/>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req.</a:t>
            </a:r>
            <a:endParaRPr lang="en-US" sz="1600" dirty="0">
              <a:latin typeface="Candara" panose="020E0502030303020204" pitchFamily="34" charset="0"/>
            </a:endParaRPr>
          </a:p>
        </p:txBody>
      </p:sp>
      <p:sp>
        <p:nvSpPr>
          <p:cNvPr id="55" name="TextBox 54"/>
          <p:cNvSpPr txBox="1"/>
          <p:nvPr/>
        </p:nvSpPr>
        <p:spPr>
          <a:xfrm>
            <a:off x="3679436" y="3059668"/>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ack.</a:t>
            </a:r>
            <a:endParaRPr lang="en-US" sz="1600" dirty="0">
              <a:latin typeface="Candara" panose="020E0502030303020204" pitchFamily="34" charset="0"/>
            </a:endParaRPr>
          </a:p>
        </p:txBody>
      </p:sp>
      <p:cxnSp>
        <p:nvCxnSpPr>
          <p:cNvPr id="56" name="Straight Arrow Connector 55"/>
          <p:cNvCxnSpPr/>
          <p:nvPr/>
        </p:nvCxnSpPr>
        <p:spPr>
          <a:xfrm flipH="1">
            <a:off x="2917436" y="4707523"/>
            <a:ext cx="2362201" cy="169277"/>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527036" y="4614446"/>
            <a:ext cx="1524000" cy="338554"/>
          </a:xfrm>
          <a:prstGeom prst="rect">
            <a:avLst/>
          </a:prstGeom>
          <a:noFill/>
        </p:spPr>
        <p:txBody>
          <a:bodyPr wrap="square" rtlCol="0">
            <a:spAutoFit/>
          </a:bodyPr>
          <a:lstStyle/>
          <a:p>
            <a:r>
              <a:rPr lang="en-US" altLang="zh-CN" sz="1600" dirty="0" smtClean="0">
                <a:latin typeface="Candara" panose="020E0502030303020204" pitchFamily="34" charset="0"/>
              </a:rPr>
              <a:t>modified page</a:t>
            </a:r>
            <a:endParaRPr lang="en-US" sz="1600" dirty="0">
              <a:latin typeface="Candara" panose="020E0502030303020204" pitchFamily="34" charset="0"/>
            </a:endParaRPr>
          </a:p>
        </p:txBody>
      </p:sp>
      <p:cxnSp>
        <p:nvCxnSpPr>
          <p:cNvPr id="58" name="Straight Arrow Connector 57"/>
          <p:cNvCxnSpPr/>
          <p:nvPr/>
        </p:nvCxnSpPr>
        <p:spPr>
          <a:xfrm flipH="1">
            <a:off x="2917436" y="3886200"/>
            <a:ext cx="4686300" cy="385467"/>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965436" y="3810000"/>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req.</a:t>
            </a:r>
            <a:endParaRPr lang="en-US" sz="1600" dirty="0">
              <a:latin typeface="Candara" panose="020E0502030303020204" pitchFamily="34" charset="0"/>
            </a:endParaRPr>
          </a:p>
        </p:txBody>
      </p:sp>
      <p:cxnSp>
        <p:nvCxnSpPr>
          <p:cNvPr id="60" name="Straight Arrow Connector 59"/>
          <p:cNvCxnSpPr/>
          <p:nvPr/>
        </p:nvCxnSpPr>
        <p:spPr>
          <a:xfrm>
            <a:off x="2917436" y="4343400"/>
            <a:ext cx="4648200" cy="495302"/>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2917436" y="5836620"/>
            <a:ext cx="4648200" cy="335580"/>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610622" y="5769112"/>
            <a:ext cx="1497814" cy="338554"/>
          </a:xfrm>
          <a:prstGeom prst="rect">
            <a:avLst/>
          </a:prstGeom>
          <a:noFill/>
        </p:spPr>
        <p:txBody>
          <a:bodyPr wrap="square" rtlCol="0">
            <a:spAutoFit/>
          </a:bodyPr>
          <a:lstStyle/>
          <a:p>
            <a:r>
              <a:rPr lang="en-US" altLang="zh-CN" sz="1600" dirty="0" smtClean="0">
                <a:latin typeface="Candara" panose="020E0502030303020204" pitchFamily="34" charset="0"/>
              </a:rPr>
              <a:t>modified page</a:t>
            </a:r>
            <a:endParaRPr lang="en-US" sz="1600" dirty="0">
              <a:latin typeface="Candara" panose="020E0502030303020204" pitchFamily="34" charset="0"/>
            </a:endParaRPr>
          </a:p>
        </p:txBody>
      </p:sp>
      <p:sp>
        <p:nvSpPr>
          <p:cNvPr id="63" name="TextBox 62"/>
          <p:cNvSpPr txBox="1"/>
          <p:nvPr/>
        </p:nvSpPr>
        <p:spPr>
          <a:xfrm>
            <a:off x="5589183" y="4504496"/>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ack.</a:t>
            </a:r>
            <a:endParaRPr lang="en-US" sz="1600" dirty="0">
              <a:latin typeface="Candara" panose="020E0502030303020204" pitchFamily="34" charset="0"/>
            </a:endParaRPr>
          </a:p>
        </p:txBody>
      </p:sp>
      <p:sp>
        <p:nvSpPr>
          <p:cNvPr id="64" name="Rectangle 63"/>
          <p:cNvSpPr/>
          <p:nvPr/>
        </p:nvSpPr>
        <p:spPr>
          <a:xfrm>
            <a:off x="7794236" y="5206425"/>
            <a:ext cx="304800" cy="2799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ndara" panose="020E0502030303020204" pitchFamily="34" charset="0"/>
            </a:endParaRPr>
          </a:p>
        </p:txBody>
      </p:sp>
      <p:sp>
        <p:nvSpPr>
          <p:cNvPr id="65" name="Rounded Rectangle 64"/>
          <p:cNvSpPr/>
          <p:nvPr/>
        </p:nvSpPr>
        <p:spPr>
          <a:xfrm>
            <a:off x="7972822" y="5374182"/>
            <a:ext cx="100028" cy="8468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ndara" panose="020E0502030303020204" pitchFamily="34" charset="0"/>
            </a:endParaRPr>
          </a:p>
        </p:txBody>
      </p:sp>
      <p:sp>
        <p:nvSpPr>
          <p:cNvPr id="66" name="TextBox 65"/>
          <p:cNvSpPr txBox="1"/>
          <p:nvPr/>
        </p:nvSpPr>
        <p:spPr>
          <a:xfrm>
            <a:off x="7641836" y="4953000"/>
            <a:ext cx="681597" cy="246221"/>
          </a:xfrm>
          <a:prstGeom prst="rect">
            <a:avLst/>
          </a:prstGeom>
          <a:noFill/>
        </p:spPr>
        <p:txBody>
          <a:bodyPr wrap="none" rtlCol="0">
            <a:spAutoFit/>
          </a:bodyPr>
          <a:lstStyle/>
          <a:p>
            <a:r>
              <a:rPr lang="en-US" sz="1000" b="1" dirty="0" smtClean="0">
                <a:latin typeface="Candara" panose="020E0502030303020204" pitchFamily="34" charset="0"/>
              </a:rPr>
              <a:t>modified</a:t>
            </a:r>
            <a:endParaRPr lang="en-US" sz="1000" b="1" dirty="0">
              <a:latin typeface="Candara" panose="020E0502030303020204" pitchFamily="34" charset="0"/>
            </a:endParaRPr>
          </a:p>
        </p:txBody>
      </p:sp>
      <p:sp>
        <p:nvSpPr>
          <p:cNvPr id="67" name="TextBox 66"/>
          <p:cNvSpPr txBox="1"/>
          <p:nvPr/>
        </p:nvSpPr>
        <p:spPr>
          <a:xfrm>
            <a:off x="2155436" y="4567536"/>
            <a:ext cx="641522" cy="246221"/>
          </a:xfrm>
          <a:prstGeom prst="rect">
            <a:avLst/>
          </a:prstGeom>
          <a:noFill/>
        </p:spPr>
        <p:txBody>
          <a:bodyPr wrap="none" rtlCol="0">
            <a:spAutoFit/>
          </a:bodyPr>
          <a:lstStyle/>
          <a:p>
            <a:r>
              <a:rPr lang="en-US" sz="1000" b="1" dirty="0" smtClean="0">
                <a:latin typeface="Candara" panose="020E0502030303020204" pitchFamily="34" charset="0"/>
              </a:rPr>
              <a:t>updated</a:t>
            </a:r>
            <a:endParaRPr lang="en-US" sz="1000" b="1" dirty="0">
              <a:latin typeface="Candara" panose="020E0502030303020204" pitchFamily="34" charset="0"/>
            </a:endParaRPr>
          </a:p>
        </p:txBody>
      </p:sp>
      <p:sp>
        <p:nvSpPr>
          <p:cNvPr id="68" name="Rectangle 67"/>
          <p:cNvSpPr/>
          <p:nvPr/>
        </p:nvSpPr>
        <p:spPr>
          <a:xfrm>
            <a:off x="5508236" y="3530025"/>
            <a:ext cx="304800" cy="2799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ndara" panose="020E0502030303020204" pitchFamily="34" charset="0"/>
            </a:endParaRPr>
          </a:p>
        </p:txBody>
      </p:sp>
      <p:sp>
        <p:nvSpPr>
          <p:cNvPr id="69" name="Rounded Rectangle 68"/>
          <p:cNvSpPr/>
          <p:nvPr/>
        </p:nvSpPr>
        <p:spPr>
          <a:xfrm>
            <a:off x="5560608" y="3574478"/>
            <a:ext cx="100028" cy="8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ndara" panose="020E0502030303020204" pitchFamily="34" charset="0"/>
            </a:endParaRPr>
          </a:p>
        </p:txBody>
      </p:sp>
      <p:sp>
        <p:nvSpPr>
          <p:cNvPr id="70" name="Rectangle 69"/>
          <p:cNvSpPr/>
          <p:nvPr/>
        </p:nvSpPr>
        <p:spPr>
          <a:xfrm>
            <a:off x="2307836" y="4817355"/>
            <a:ext cx="304800" cy="2799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Candara" panose="020E0502030303020204" pitchFamily="34" charset="0"/>
            </a:endParaRPr>
          </a:p>
        </p:txBody>
      </p:sp>
      <p:sp>
        <p:nvSpPr>
          <p:cNvPr id="71" name="Rounded Rectangle 70"/>
          <p:cNvSpPr/>
          <p:nvPr/>
        </p:nvSpPr>
        <p:spPr>
          <a:xfrm>
            <a:off x="2360208" y="4861808"/>
            <a:ext cx="100028" cy="8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ndara" panose="020E0502030303020204" pitchFamily="34" charset="0"/>
            </a:endParaRPr>
          </a:p>
        </p:txBody>
      </p:sp>
      <p:sp>
        <p:nvSpPr>
          <p:cNvPr id="72" name="TextBox 71"/>
          <p:cNvSpPr txBox="1"/>
          <p:nvPr/>
        </p:nvSpPr>
        <p:spPr>
          <a:xfrm>
            <a:off x="5377672" y="3276600"/>
            <a:ext cx="681597" cy="246221"/>
          </a:xfrm>
          <a:prstGeom prst="rect">
            <a:avLst/>
          </a:prstGeom>
          <a:noFill/>
        </p:spPr>
        <p:txBody>
          <a:bodyPr wrap="none" rtlCol="0">
            <a:spAutoFit/>
          </a:bodyPr>
          <a:lstStyle/>
          <a:p>
            <a:r>
              <a:rPr lang="en-US" sz="1000" b="1" dirty="0" smtClean="0">
                <a:latin typeface="Candara" panose="020E0502030303020204" pitchFamily="34" charset="0"/>
              </a:rPr>
              <a:t>modified</a:t>
            </a:r>
            <a:endParaRPr lang="en-US" sz="1000" b="1" dirty="0">
              <a:latin typeface="Candara" panose="020E0502030303020204" pitchFamily="34" charset="0"/>
            </a:endParaRPr>
          </a:p>
        </p:txBody>
      </p:sp>
      <p:sp>
        <p:nvSpPr>
          <p:cNvPr id="73" name="Rectangle 72"/>
          <p:cNvSpPr/>
          <p:nvPr/>
        </p:nvSpPr>
        <p:spPr>
          <a:xfrm>
            <a:off x="2323076" y="5892225"/>
            <a:ext cx="304800" cy="2799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Candara" panose="020E0502030303020204" pitchFamily="34" charset="0"/>
            </a:endParaRPr>
          </a:p>
        </p:txBody>
      </p:sp>
      <p:sp>
        <p:nvSpPr>
          <p:cNvPr id="74" name="Rounded Rectangle 73"/>
          <p:cNvSpPr/>
          <p:nvPr/>
        </p:nvSpPr>
        <p:spPr>
          <a:xfrm>
            <a:off x="2375448" y="5936678"/>
            <a:ext cx="100028" cy="8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ndara" panose="020E0502030303020204" pitchFamily="34" charset="0"/>
            </a:endParaRPr>
          </a:p>
        </p:txBody>
      </p:sp>
      <p:sp>
        <p:nvSpPr>
          <p:cNvPr id="75" name="TextBox 74"/>
          <p:cNvSpPr txBox="1"/>
          <p:nvPr/>
        </p:nvSpPr>
        <p:spPr>
          <a:xfrm>
            <a:off x="2178016" y="5667231"/>
            <a:ext cx="641522" cy="246221"/>
          </a:xfrm>
          <a:prstGeom prst="rect">
            <a:avLst/>
          </a:prstGeom>
          <a:noFill/>
        </p:spPr>
        <p:txBody>
          <a:bodyPr wrap="none" rtlCol="0">
            <a:spAutoFit/>
          </a:bodyPr>
          <a:lstStyle/>
          <a:p>
            <a:r>
              <a:rPr lang="en-US" sz="1000" b="1" dirty="0" smtClean="0">
                <a:latin typeface="Candara" panose="020E0502030303020204" pitchFamily="34" charset="0"/>
              </a:rPr>
              <a:t>updated</a:t>
            </a:r>
            <a:endParaRPr lang="en-US" sz="1000" b="1" dirty="0">
              <a:latin typeface="Candara" panose="020E0502030303020204" pitchFamily="34" charset="0"/>
            </a:endParaRPr>
          </a:p>
        </p:txBody>
      </p:sp>
      <p:sp>
        <p:nvSpPr>
          <p:cNvPr id="76" name="Rounded Rectangle 75"/>
          <p:cNvSpPr/>
          <p:nvPr/>
        </p:nvSpPr>
        <p:spPr>
          <a:xfrm>
            <a:off x="2512608" y="6065852"/>
            <a:ext cx="100028" cy="8468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ndara" panose="020E0502030303020204" pitchFamily="34" charset="0"/>
            </a:endParaRPr>
          </a:p>
        </p:txBody>
      </p:sp>
      <p:sp>
        <p:nvSpPr>
          <p:cNvPr id="77" name="Rectangle 76"/>
          <p:cNvSpPr/>
          <p:nvPr/>
        </p:nvSpPr>
        <p:spPr>
          <a:xfrm>
            <a:off x="2338316" y="3453825"/>
            <a:ext cx="304800" cy="279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Candara" panose="020E0502030303020204" pitchFamily="34" charset="0"/>
            </a:endParaRPr>
          </a:p>
        </p:txBody>
      </p:sp>
      <p:sp>
        <p:nvSpPr>
          <p:cNvPr id="78" name="TextBox 77"/>
          <p:cNvSpPr txBox="1"/>
          <p:nvPr/>
        </p:nvSpPr>
        <p:spPr>
          <a:xfrm>
            <a:off x="2262116" y="3207604"/>
            <a:ext cx="434734" cy="246221"/>
          </a:xfrm>
          <a:prstGeom prst="rect">
            <a:avLst/>
          </a:prstGeom>
          <a:noFill/>
        </p:spPr>
        <p:txBody>
          <a:bodyPr wrap="none" rtlCol="0">
            <a:spAutoFit/>
          </a:bodyPr>
          <a:lstStyle/>
          <a:p>
            <a:r>
              <a:rPr lang="en-US" sz="1000" b="1" dirty="0" smtClean="0">
                <a:latin typeface="Candara" panose="020E0502030303020204" pitchFamily="34" charset="0"/>
              </a:rPr>
              <a:t>twin</a:t>
            </a:r>
            <a:endParaRPr lang="en-US" sz="1000" b="1" dirty="0">
              <a:latin typeface="Candara" panose="020E0502030303020204" pitchFamily="34" charset="0"/>
            </a:endParaRPr>
          </a:p>
        </p:txBody>
      </p:sp>
      <p:sp>
        <p:nvSpPr>
          <p:cNvPr id="79" name="Rectangle 78"/>
          <p:cNvSpPr/>
          <p:nvPr/>
        </p:nvSpPr>
        <p:spPr>
          <a:xfrm>
            <a:off x="1042916" y="4825425"/>
            <a:ext cx="304800" cy="279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Candara" panose="020E0502030303020204" pitchFamily="34" charset="0"/>
            </a:endParaRPr>
          </a:p>
        </p:txBody>
      </p:sp>
      <p:sp>
        <p:nvSpPr>
          <p:cNvPr id="81" name="TextBox 80"/>
          <p:cNvSpPr txBox="1"/>
          <p:nvPr/>
        </p:nvSpPr>
        <p:spPr>
          <a:xfrm>
            <a:off x="966716" y="4579204"/>
            <a:ext cx="434734" cy="246221"/>
          </a:xfrm>
          <a:prstGeom prst="rect">
            <a:avLst/>
          </a:prstGeom>
          <a:noFill/>
        </p:spPr>
        <p:txBody>
          <a:bodyPr wrap="none" rtlCol="0">
            <a:spAutoFit/>
          </a:bodyPr>
          <a:lstStyle/>
          <a:p>
            <a:r>
              <a:rPr lang="en-US" sz="1000" b="1" dirty="0" smtClean="0">
                <a:latin typeface="Candara" panose="020E0502030303020204" pitchFamily="34" charset="0"/>
              </a:rPr>
              <a:t>twin</a:t>
            </a:r>
            <a:endParaRPr lang="en-US" sz="1000" b="1" dirty="0">
              <a:latin typeface="Candara" panose="020E0502030303020204" pitchFamily="34" charset="0"/>
            </a:endParaRPr>
          </a:p>
        </p:txBody>
      </p:sp>
      <p:sp>
        <p:nvSpPr>
          <p:cNvPr id="82" name="Rectangle 81"/>
          <p:cNvSpPr/>
          <p:nvPr/>
        </p:nvSpPr>
        <p:spPr>
          <a:xfrm>
            <a:off x="1679485" y="4820961"/>
            <a:ext cx="304800" cy="2799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ndara" panose="020E0502030303020204" pitchFamily="34" charset="0"/>
            </a:endParaRPr>
          </a:p>
        </p:txBody>
      </p:sp>
      <p:sp>
        <p:nvSpPr>
          <p:cNvPr id="83" name="Rounded Rectangle 82"/>
          <p:cNvSpPr/>
          <p:nvPr/>
        </p:nvSpPr>
        <p:spPr>
          <a:xfrm>
            <a:off x="1731857" y="4865414"/>
            <a:ext cx="100028" cy="846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ndara" panose="020E0502030303020204" pitchFamily="34" charset="0"/>
            </a:endParaRPr>
          </a:p>
        </p:txBody>
      </p:sp>
      <p:sp>
        <p:nvSpPr>
          <p:cNvPr id="84" name="TextBox 83"/>
          <p:cNvSpPr txBox="1"/>
          <p:nvPr/>
        </p:nvSpPr>
        <p:spPr>
          <a:xfrm>
            <a:off x="1548921" y="4567536"/>
            <a:ext cx="681597" cy="246221"/>
          </a:xfrm>
          <a:prstGeom prst="rect">
            <a:avLst/>
          </a:prstGeom>
          <a:noFill/>
        </p:spPr>
        <p:txBody>
          <a:bodyPr wrap="none" rtlCol="0">
            <a:spAutoFit/>
          </a:bodyPr>
          <a:lstStyle/>
          <a:p>
            <a:r>
              <a:rPr lang="en-US" sz="1000" b="1" dirty="0" smtClean="0">
                <a:latin typeface="Candara" panose="020E0502030303020204" pitchFamily="34" charset="0"/>
              </a:rPr>
              <a:t>modified</a:t>
            </a:r>
            <a:endParaRPr lang="en-US" sz="1000" b="1" dirty="0">
              <a:latin typeface="Candara" panose="020E0502030303020204" pitchFamily="34" charset="0"/>
            </a:endParaRPr>
          </a:p>
        </p:txBody>
      </p:sp>
      <p:sp>
        <p:nvSpPr>
          <p:cNvPr id="85" name="Plus 84"/>
          <p:cNvSpPr/>
          <p:nvPr/>
        </p:nvSpPr>
        <p:spPr>
          <a:xfrm>
            <a:off x="1393436" y="4868730"/>
            <a:ext cx="262165" cy="197644"/>
          </a:xfrm>
          <a:prstGeom prst="mathPlu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latin typeface="Candara" panose="020E0502030303020204" pitchFamily="34" charset="0"/>
            </a:endParaRPr>
          </a:p>
        </p:txBody>
      </p:sp>
      <p:sp>
        <p:nvSpPr>
          <p:cNvPr id="86" name="Equal 85"/>
          <p:cNvSpPr/>
          <p:nvPr/>
        </p:nvSpPr>
        <p:spPr>
          <a:xfrm>
            <a:off x="2029222" y="4872336"/>
            <a:ext cx="202414" cy="160839"/>
          </a:xfrm>
          <a:prstGeom prst="mathEqua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87" name="Rectangle 86"/>
          <p:cNvSpPr/>
          <p:nvPr/>
        </p:nvSpPr>
        <p:spPr>
          <a:xfrm>
            <a:off x="1088636" y="5892225"/>
            <a:ext cx="304800" cy="279975"/>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Candara" panose="020E0502030303020204" pitchFamily="34" charset="0"/>
            </a:endParaRPr>
          </a:p>
        </p:txBody>
      </p:sp>
      <p:sp>
        <p:nvSpPr>
          <p:cNvPr id="88" name="TextBox 87"/>
          <p:cNvSpPr txBox="1"/>
          <p:nvPr/>
        </p:nvSpPr>
        <p:spPr>
          <a:xfrm>
            <a:off x="1012436" y="5646004"/>
            <a:ext cx="434734" cy="246221"/>
          </a:xfrm>
          <a:prstGeom prst="rect">
            <a:avLst/>
          </a:prstGeom>
          <a:noFill/>
        </p:spPr>
        <p:txBody>
          <a:bodyPr wrap="none" rtlCol="0">
            <a:spAutoFit/>
          </a:bodyPr>
          <a:lstStyle/>
          <a:p>
            <a:r>
              <a:rPr lang="en-US" sz="1000" b="1" dirty="0" smtClean="0">
                <a:latin typeface="Candara" panose="020E0502030303020204" pitchFamily="34" charset="0"/>
              </a:rPr>
              <a:t>twin</a:t>
            </a:r>
            <a:endParaRPr lang="en-US" sz="1000" b="1" dirty="0">
              <a:latin typeface="Candara" panose="020E0502030303020204" pitchFamily="34" charset="0"/>
            </a:endParaRPr>
          </a:p>
        </p:txBody>
      </p:sp>
      <p:sp>
        <p:nvSpPr>
          <p:cNvPr id="89" name="Plus 88"/>
          <p:cNvSpPr/>
          <p:nvPr/>
        </p:nvSpPr>
        <p:spPr>
          <a:xfrm>
            <a:off x="1439156" y="5935530"/>
            <a:ext cx="262165" cy="197644"/>
          </a:xfrm>
          <a:prstGeom prst="mathPlu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latin typeface="Candara" panose="020E0502030303020204" pitchFamily="34" charset="0"/>
            </a:endParaRPr>
          </a:p>
        </p:txBody>
      </p:sp>
      <p:sp>
        <p:nvSpPr>
          <p:cNvPr id="90" name="Equal 89"/>
          <p:cNvSpPr/>
          <p:nvPr/>
        </p:nvSpPr>
        <p:spPr>
          <a:xfrm>
            <a:off x="2074942" y="5939136"/>
            <a:ext cx="202414" cy="160839"/>
          </a:xfrm>
          <a:prstGeom prst="mathEqua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91" name="Rectangle 90"/>
          <p:cNvSpPr/>
          <p:nvPr/>
        </p:nvSpPr>
        <p:spPr>
          <a:xfrm>
            <a:off x="1720072" y="5892225"/>
            <a:ext cx="304800" cy="2799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Candara" panose="020E0502030303020204" pitchFamily="34" charset="0"/>
            </a:endParaRPr>
          </a:p>
        </p:txBody>
      </p:sp>
      <p:sp>
        <p:nvSpPr>
          <p:cNvPr id="92" name="Rounded Rectangle 91"/>
          <p:cNvSpPr/>
          <p:nvPr/>
        </p:nvSpPr>
        <p:spPr>
          <a:xfrm>
            <a:off x="1898658" y="6059982"/>
            <a:ext cx="100028" cy="8468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ndara" panose="020E0502030303020204" pitchFamily="34" charset="0"/>
            </a:endParaRPr>
          </a:p>
        </p:txBody>
      </p:sp>
      <p:sp>
        <p:nvSpPr>
          <p:cNvPr id="93" name="TextBox 92"/>
          <p:cNvSpPr txBox="1"/>
          <p:nvPr/>
        </p:nvSpPr>
        <p:spPr>
          <a:xfrm>
            <a:off x="1567672" y="5638800"/>
            <a:ext cx="681597" cy="246221"/>
          </a:xfrm>
          <a:prstGeom prst="rect">
            <a:avLst/>
          </a:prstGeom>
          <a:noFill/>
        </p:spPr>
        <p:txBody>
          <a:bodyPr wrap="none" rtlCol="0">
            <a:spAutoFit/>
          </a:bodyPr>
          <a:lstStyle/>
          <a:p>
            <a:r>
              <a:rPr lang="en-US" sz="1000" b="1" dirty="0" smtClean="0">
                <a:latin typeface="Candara" panose="020E0502030303020204" pitchFamily="34" charset="0"/>
              </a:rPr>
              <a:t>modified</a:t>
            </a:r>
            <a:endParaRPr lang="en-US" sz="1000" b="1" dirty="0">
              <a:latin typeface="Candara" panose="020E0502030303020204" pitchFamily="34" charset="0"/>
            </a:endParaRPr>
          </a:p>
        </p:txBody>
      </p:sp>
      <p:sp>
        <p:nvSpPr>
          <p:cNvPr id="94" name="Rectangle 93"/>
          <p:cNvSpPr/>
          <p:nvPr/>
        </p:nvSpPr>
        <p:spPr>
          <a:xfrm>
            <a:off x="2307836" y="2844225"/>
            <a:ext cx="304800" cy="2799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Candara" panose="020E0502030303020204" pitchFamily="34" charset="0"/>
            </a:endParaRPr>
          </a:p>
        </p:txBody>
      </p:sp>
      <p:sp>
        <p:nvSpPr>
          <p:cNvPr id="95" name="TextBox 94"/>
          <p:cNvSpPr txBox="1"/>
          <p:nvPr/>
        </p:nvSpPr>
        <p:spPr>
          <a:xfrm>
            <a:off x="2133600" y="2573179"/>
            <a:ext cx="607859" cy="246221"/>
          </a:xfrm>
          <a:prstGeom prst="rect">
            <a:avLst/>
          </a:prstGeom>
          <a:noFill/>
        </p:spPr>
        <p:txBody>
          <a:bodyPr wrap="none" rtlCol="0">
            <a:spAutoFit/>
          </a:bodyPr>
          <a:lstStyle/>
          <a:p>
            <a:r>
              <a:rPr lang="en-US" sz="1000" b="1" dirty="0" smtClean="0">
                <a:latin typeface="Candara" panose="020E0502030303020204" pitchFamily="34" charset="0"/>
              </a:rPr>
              <a:t>original</a:t>
            </a:r>
            <a:endParaRPr lang="en-US" sz="1000" b="1" dirty="0">
              <a:latin typeface="Candara" panose="020E0502030303020204" pitchFamily="34" charset="0"/>
            </a:endParaRPr>
          </a:p>
        </p:txBody>
      </p:sp>
      <p:sp>
        <p:nvSpPr>
          <p:cNvPr id="96" name="TextBox 95"/>
          <p:cNvSpPr txBox="1"/>
          <p:nvPr/>
        </p:nvSpPr>
        <p:spPr>
          <a:xfrm>
            <a:off x="7203686" y="5476727"/>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release</a:t>
            </a:r>
            <a:endParaRPr lang="en-US" sz="1600" b="1" i="1" dirty="0">
              <a:solidFill>
                <a:srgbClr val="FF0000"/>
              </a:solidFill>
              <a:latin typeface="Candara" panose="020E0502030303020204" pitchFamily="34" charset="0"/>
              <a:cs typeface="Times New Roman" pitchFamily="18" charset="0"/>
            </a:endParaRPr>
          </a:p>
        </p:txBody>
      </p:sp>
      <p:cxnSp>
        <p:nvCxnSpPr>
          <p:cNvPr id="97" name="Straight Connector 96"/>
          <p:cNvCxnSpPr/>
          <p:nvPr/>
        </p:nvCxnSpPr>
        <p:spPr>
          <a:xfrm>
            <a:off x="7565636" y="5834415"/>
            <a:ext cx="152400" cy="22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内容占位符 3"/>
          <p:cNvSpPr txBox="1">
            <a:spLocks/>
          </p:cNvSpPr>
          <p:nvPr/>
        </p:nvSpPr>
        <p:spPr>
          <a:xfrm>
            <a:off x="152400" y="914400"/>
            <a:ext cx="8839200" cy="128016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2000" dirty="0" smtClean="0"/>
              <a:t>Page-level granularity</a:t>
            </a:r>
          </a:p>
          <a:p>
            <a:r>
              <a:rPr lang="en-US" altLang="zh-CN" sz="2000" dirty="0" smtClean="0"/>
              <a:t>Requires a core to serve as coherence manager</a:t>
            </a:r>
          </a:p>
          <a:p>
            <a:r>
              <a:rPr lang="en-US" altLang="zh-CN" sz="2000" dirty="0" smtClean="0"/>
              <a:t>Duplicates pages at </a:t>
            </a:r>
            <a:r>
              <a:rPr lang="en-US" altLang="zh-CN" sz="2000" i="1" dirty="0" smtClean="0"/>
              <a:t>acquire</a:t>
            </a:r>
            <a:r>
              <a:rPr lang="en-US" altLang="zh-CN" sz="2000" dirty="0" smtClean="0"/>
              <a:t>, and merges pages at </a:t>
            </a:r>
            <a:r>
              <a:rPr lang="en-US" altLang="zh-CN" sz="2000" i="1" dirty="0" smtClean="0"/>
              <a:t>release</a:t>
            </a:r>
            <a:endParaRPr lang="en-US" altLang="zh-CN" sz="2000" dirty="0" smtClean="0"/>
          </a:p>
        </p:txBody>
      </p:sp>
    </p:spTree>
    <p:custDataLst>
      <p:tags r:id="rId1"/>
    </p:custDataLst>
    <p:extLst>
      <p:ext uri="{BB962C8B-B14F-4D97-AF65-F5344CB8AC3E}">
        <p14:creationId xmlns:p14="http://schemas.microsoft.com/office/powerpoint/2010/main" val="3714219128"/>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0"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500"/>
                                        <p:tgtEl>
                                          <p:spTgt spid="7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fade">
                                      <p:cBhvr>
                                        <p:cTn id="95" dur="500"/>
                                        <p:tgtEl>
                                          <p:spTgt spid="7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500"/>
                                        <p:tgtEl>
                                          <p:spTgt spid="7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500"/>
                                        <p:tgtEl>
                                          <p:spTgt spid="8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9"/>
                                        </p:tgtEl>
                                        <p:attrNameLst>
                                          <p:attrName>style.visibility</p:attrName>
                                        </p:attrNameLst>
                                      </p:cBhvr>
                                      <p:to>
                                        <p:strVal val="visible"/>
                                      </p:to>
                                    </p:set>
                                    <p:animEffect transition="in" filter="fade">
                                      <p:cBhvr>
                                        <p:cTn id="107" dur="500"/>
                                        <p:tgtEl>
                                          <p:spTgt spid="8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0"/>
                                        </p:tgtEl>
                                        <p:attrNameLst>
                                          <p:attrName>style.visibility</p:attrName>
                                        </p:attrNameLst>
                                      </p:cBhvr>
                                      <p:to>
                                        <p:strVal val="visible"/>
                                      </p:to>
                                    </p:set>
                                    <p:animEffect transition="in" filter="fade">
                                      <p:cBhvr>
                                        <p:cTn id="110" dur="500"/>
                                        <p:tgtEl>
                                          <p:spTgt spid="9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91"/>
                                        </p:tgtEl>
                                        <p:attrNameLst>
                                          <p:attrName>style.visibility</p:attrName>
                                        </p:attrNameLst>
                                      </p:cBhvr>
                                      <p:to>
                                        <p:strVal val="visible"/>
                                      </p:to>
                                    </p:set>
                                    <p:animEffect transition="in" filter="fade">
                                      <p:cBhvr>
                                        <p:cTn id="113" dur="500"/>
                                        <p:tgtEl>
                                          <p:spTgt spid="9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fade">
                                      <p:cBhvr>
                                        <p:cTn id="116" dur="500"/>
                                        <p:tgtEl>
                                          <p:spTgt spid="92"/>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3"/>
                                        </p:tgtEl>
                                        <p:attrNameLst>
                                          <p:attrName>style.visibility</p:attrName>
                                        </p:attrNameLst>
                                      </p:cBhvr>
                                      <p:to>
                                        <p:strVal val="visible"/>
                                      </p:to>
                                    </p:set>
                                    <p:animEffect transition="in" filter="fade">
                                      <p:cBhvr>
                                        <p:cTn id="119" dur="500"/>
                                        <p:tgtEl>
                                          <p:spTgt spid="93"/>
                                        </p:tgtEl>
                                      </p:cBhvr>
                                    </p:animEffect>
                                  </p:childTnLst>
                                </p:cTn>
                              </p:par>
                              <p:par>
                                <p:cTn id="120" presetID="10" presetClass="entr" presetSubtype="0" fill="hold" nodeType="with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fade">
                                      <p:cBhvr>
                                        <p:cTn id="122" dur="500"/>
                                        <p:tgtEl>
                                          <p:spTgt spid="6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2"/>
                                        </p:tgtEl>
                                        <p:attrNameLst>
                                          <p:attrName>style.visibility</p:attrName>
                                        </p:attrNameLst>
                                      </p:cBhvr>
                                      <p:to>
                                        <p:strVal val="visible"/>
                                      </p:to>
                                    </p:set>
                                    <p:animEffect transition="in" filter="fade">
                                      <p:cBhvr>
                                        <p:cTn id="12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8" grpId="0"/>
      <p:bldP spid="54" grpId="0"/>
      <p:bldP spid="55" grpId="0"/>
      <p:bldP spid="57" grpId="0"/>
      <p:bldP spid="59" grpId="0"/>
      <p:bldP spid="62" grpId="0"/>
      <p:bldP spid="63" grpId="0"/>
      <p:bldP spid="64" grpId="0" animBg="1"/>
      <p:bldP spid="65" grpId="0" animBg="1"/>
      <p:bldP spid="66" grpId="0"/>
      <p:bldP spid="67" grpId="0"/>
      <p:bldP spid="68" grpId="0" animBg="1"/>
      <p:bldP spid="69" grpId="0" animBg="1"/>
      <p:bldP spid="70" grpId="0" animBg="1"/>
      <p:bldP spid="71" grpId="0" animBg="1"/>
      <p:bldP spid="72" grpId="0"/>
      <p:bldP spid="73" grpId="0" animBg="1"/>
      <p:bldP spid="74" grpId="0" animBg="1"/>
      <p:bldP spid="75" grpId="0"/>
      <p:bldP spid="76" grpId="0" animBg="1"/>
      <p:bldP spid="77" grpId="0" animBg="1"/>
      <p:bldP spid="78" grpId="0"/>
      <p:bldP spid="79" grpId="0" animBg="1"/>
      <p:bldP spid="81" grpId="0"/>
      <p:bldP spid="82" grpId="0" animBg="1"/>
      <p:bldP spid="83" grpId="0" animBg="1"/>
      <p:bldP spid="84" grpId="0"/>
      <p:bldP spid="85" grpId="0" animBg="1"/>
      <p:bldP spid="86" grpId="0" animBg="1"/>
      <p:bldP spid="87" grpId="0" animBg="1"/>
      <p:bldP spid="88" grpId="0"/>
      <p:bldP spid="89" grpId="0" animBg="1"/>
      <p:bldP spid="90" grpId="0" animBg="1"/>
      <p:bldP spid="91" grpId="0" animBg="1"/>
      <p:bldP spid="92" grpId="0" animBg="1"/>
      <p:bldP spid="93" grpId="0"/>
      <p:bldP spid="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Slide Number Placeholder 2"/>
          <p:cNvSpPr>
            <a:spLocks noGrp="1"/>
          </p:cNvSpPr>
          <p:nvPr>
            <p:ph type="sldNum" sz="quarter" idx="12"/>
          </p:nvPr>
        </p:nvSpPr>
        <p:spPr/>
        <p:txBody>
          <a:bodyPr/>
          <a:lstStyle/>
          <a:p>
            <a:fld id="{FEFC07C8-73AF-4C93-9657-3F05B2743F4C}" type="slidenum">
              <a:rPr lang="en-US" altLang="zh-CN" smtClean="0"/>
              <a:pPr/>
              <a:t>7</a:t>
            </a:fld>
            <a:endParaRPr lang="en-US" altLang="zh-CN" dirty="0"/>
          </a:p>
        </p:txBody>
      </p:sp>
      <p:sp>
        <p:nvSpPr>
          <p:cNvPr id="8" name="Rectangle 7"/>
          <p:cNvSpPr/>
          <p:nvPr/>
        </p:nvSpPr>
        <p:spPr>
          <a:xfrm>
            <a:off x="5002889" y="2633246"/>
            <a:ext cx="152400" cy="3691354"/>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9" name="TextBox 8"/>
          <p:cNvSpPr txBox="1"/>
          <p:nvPr/>
        </p:nvSpPr>
        <p:spPr>
          <a:xfrm>
            <a:off x="4887381" y="2263914"/>
            <a:ext cx="441146"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P0</a:t>
            </a:r>
            <a:endParaRPr lang="en-US" i="1" dirty="0">
              <a:latin typeface="Candara" panose="020E0502030303020204" pitchFamily="34" charset="0"/>
              <a:cs typeface="Times New Roman" pitchFamily="18" charset="0"/>
            </a:endParaRPr>
          </a:p>
        </p:txBody>
      </p:sp>
      <p:sp>
        <p:nvSpPr>
          <p:cNvPr id="10" name="TextBox 9"/>
          <p:cNvSpPr txBox="1"/>
          <p:nvPr/>
        </p:nvSpPr>
        <p:spPr>
          <a:xfrm>
            <a:off x="7173381" y="2263914"/>
            <a:ext cx="441146"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P1</a:t>
            </a:r>
            <a:endParaRPr lang="en-US" i="1" dirty="0">
              <a:latin typeface="Candara" panose="020E0502030303020204" pitchFamily="34" charset="0"/>
              <a:cs typeface="Times New Roman" pitchFamily="18" charset="0"/>
            </a:endParaRPr>
          </a:p>
        </p:txBody>
      </p:sp>
      <p:sp>
        <p:nvSpPr>
          <p:cNvPr id="11" name="TextBox 10"/>
          <p:cNvSpPr txBox="1"/>
          <p:nvPr/>
        </p:nvSpPr>
        <p:spPr>
          <a:xfrm>
            <a:off x="1942862" y="2252246"/>
            <a:ext cx="1657649" cy="369332"/>
          </a:xfrm>
          <a:prstGeom prst="rect">
            <a:avLst/>
          </a:prstGeom>
          <a:noFill/>
        </p:spPr>
        <p:txBody>
          <a:bodyPr wrap="square" rtlCol="0">
            <a:spAutoFit/>
          </a:bodyPr>
          <a:lstStyle/>
          <a:p>
            <a:r>
              <a:rPr lang="en-US" i="1" dirty="0" smtClean="0">
                <a:latin typeface="Candara" panose="020E0502030303020204" pitchFamily="34" charset="0"/>
                <a:cs typeface="Times New Roman" pitchFamily="18" charset="0"/>
              </a:rPr>
              <a:t>Main Memory</a:t>
            </a:r>
            <a:endParaRPr lang="en-US" i="1" dirty="0">
              <a:latin typeface="Candara" panose="020E0502030303020204" pitchFamily="34" charset="0"/>
              <a:cs typeface="Times New Roman" pitchFamily="18" charset="0"/>
            </a:endParaRPr>
          </a:p>
        </p:txBody>
      </p:sp>
      <p:cxnSp>
        <p:nvCxnSpPr>
          <p:cNvPr id="12" name="Straight Connector 11"/>
          <p:cNvCxnSpPr/>
          <p:nvPr/>
        </p:nvCxnSpPr>
        <p:spPr>
          <a:xfrm>
            <a:off x="5002889" y="3014246"/>
            <a:ext cx="15240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13" name="TextBox 12"/>
          <p:cNvSpPr txBox="1"/>
          <p:nvPr/>
        </p:nvSpPr>
        <p:spPr>
          <a:xfrm>
            <a:off x="4621889" y="2633246"/>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acquire</a:t>
            </a:r>
            <a:endParaRPr lang="en-US" sz="1600" b="1" i="1" dirty="0">
              <a:solidFill>
                <a:srgbClr val="FF0000"/>
              </a:solidFill>
              <a:latin typeface="Candara" panose="020E0502030303020204" pitchFamily="34" charset="0"/>
              <a:cs typeface="Times New Roman" pitchFamily="18" charset="0"/>
            </a:endParaRPr>
          </a:p>
        </p:txBody>
      </p:sp>
      <p:sp>
        <p:nvSpPr>
          <p:cNvPr id="14" name="TextBox 13"/>
          <p:cNvSpPr txBox="1"/>
          <p:nvPr/>
        </p:nvSpPr>
        <p:spPr>
          <a:xfrm>
            <a:off x="4621889" y="4089485"/>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release</a:t>
            </a:r>
            <a:endParaRPr lang="en-US" sz="1600" b="1" i="1" dirty="0">
              <a:solidFill>
                <a:srgbClr val="FF0000"/>
              </a:solidFill>
              <a:latin typeface="Candara" panose="020E0502030303020204" pitchFamily="34" charset="0"/>
              <a:cs typeface="Times New Roman" pitchFamily="18" charset="0"/>
            </a:endParaRPr>
          </a:p>
        </p:txBody>
      </p:sp>
      <p:cxnSp>
        <p:nvCxnSpPr>
          <p:cNvPr id="15" name="Straight Connector 14"/>
          <p:cNvCxnSpPr/>
          <p:nvPr/>
        </p:nvCxnSpPr>
        <p:spPr>
          <a:xfrm>
            <a:off x="5002889" y="4089485"/>
            <a:ext cx="15240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7288889" y="2633246"/>
            <a:ext cx="152400" cy="3691354"/>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17" name="Straight Connector 16"/>
          <p:cNvCxnSpPr/>
          <p:nvPr/>
        </p:nvCxnSpPr>
        <p:spPr>
          <a:xfrm>
            <a:off x="7288889" y="4820960"/>
            <a:ext cx="15240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6907889" y="4431268"/>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acquire</a:t>
            </a:r>
            <a:endParaRPr lang="en-US" sz="1600" b="1" i="1" dirty="0">
              <a:solidFill>
                <a:srgbClr val="FF0000"/>
              </a:solidFill>
              <a:latin typeface="Candara" panose="020E0502030303020204" pitchFamily="34" charset="0"/>
              <a:cs typeface="Times New Roman" pitchFamily="18" charset="0"/>
            </a:endParaRPr>
          </a:p>
        </p:txBody>
      </p:sp>
      <p:sp>
        <p:nvSpPr>
          <p:cNvPr id="19" name="TextBox 18"/>
          <p:cNvSpPr txBox="1"/>
          <p:nvPr/>
        </p:nvSpPr>
        <p:spPr>
          <a:xfrm>
            <a:off x="6907889" y="5986046"/>
            <a:ext cx="838200" cy="338554"/>
          </a:xfrm>
          <a:prstGeom prst="rect">
            <a:avLst/>
          </a:prstGeom>
          <a:noFill/>
        </p:spPr>
        <p:txBody>
          <a:bodyPr wrap="square" rtlCol="0">
            <a:spAutoFit/>
          </a:bodyPr>
          <a:lstStyle/>
          <a:p>
            <a:r>
              <a:rPr lang="en-US" sz="1600" b="1" i="1" dirty="0" smtClean="0">
                <a:solidFill>
                  <a:srgbClr val="FF0000"/>
                </a:solidFill>
                <a:latin typeface="Candara" panose="020E0502030303020204" pitchFamily="34" charset="0"/>
                <a:cs typeface="Times New Roman" pitchFamily="18" charset="0"/>
              </a:rPr>
              <a:t>release</a:t>
            </a:r>
            <a:endParaRPr lang="en-US" sz="1600" b="1" i="1" dirty="0">
              <a:solidFill>
                <a:srgbClr val="FF0000"/>
              </a:solidFill>
              <a:latin typeface="Candara" panose="020E0502030303020204" pitchFamily="34" charset="0"/>
              <a:cs typeface="Times New Roman" pitchFamily="18" charset="0"/>
            </a:endParaRPr>
          </a:p>
        </p:txBody>
      </p:sp>
      <p:cxnSp>
        <p:nvCxnSpPr>
          <p:cNvPr id="20" name="Straight Connector 19"/>
          <p:cNvCxnSpPr/>
          <p:nvPr/>
        </p:nvCxnSpPr>
        <p:spPr>
          <a:xfrm>
            <a:off x="7288889" y="5986046"/>
            <a:ext cx="15240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1" name="Straight Arrow Connector 20"/>
          <p:cNvCxnSpPr/>
          <p:nvPr/>
        </p:nvCxnSpPr>
        <p:spPr>
          <a:xfrm>
            <a:off x="1085911" y="2436912"/>
            <a:ext cx="0" cy="37184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6200000">
            <a:off x="619156" y="2395091"/>
            <a:ext cx="685800" cy="400110"/>
          </a:xfrm>
          <a:prstGeom prst="rect">
            <a:avLst/>
          </a:prstGeom>
          <a:noFill/>
        </p:spPr>
        <p:txBody>
          <a:bodyPr wrap="square" rtlCol="0">
            <a:spAutoFit/>
          </a:bodyPr>
          <a:lstStyle/>
          <a:p>
            <a:r>
              <a:rPr lang="en-US" sz="2000" i="1" dirty="0" smtClean="0">
                <a:latin typeface="Candara" panose="020E0502030303020204" pitchFamily="34" charset="0"/>
                <a:cs typeface="Times New Roman" pitchFamily="18" charset="0"/>
              </a:rPr>
              <a:t>time</a:t>
            </a:r>
            <a:endParaRPr lang="en-US" sz="2000" i="1" dirty="0">
              <a:latin typeface="Candara" panose="020E0502030303020204" pitchFamily="34" charset="0"/>
              <a:cs typeface="Times New Roman" pitchFamily="18" charset="0"/>
            </a:endParaRPr>
          </a:p>
        </p:txBody>
      </p:sp>
      <p:sp>
        <p:nvSpPr>
          <p:cNvPr id="23" name="Rectangle 22"/>
          <p:cNvSpPr/>
          <p:nvPr/>
        </p:nvSpPr>
        <p:spPr>
          <a:xfrm>
            <a:off x="2488289" y="2633246"/>
            <a:ext cx="152400" cy="3691354"/>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24" name="Straight Arrow Connector 23"/>
          <p:cNvCxnSpPr/>
          <p:nvPr/>
        </p:nvCxnSpPr>
        <p:spPr>
          <a:xfrm flipH="1">
            <a:off x="2640689" y="3014246"/>
            <a:ext cx="2376632" cy="79116"/>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40689" y="3166646"/>
            <a:ext cx="2362201" cy="132088"/>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02689" y="2828092"/>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req.</a:t>
            </a:r>
            <a:endParaRPr lang="en-US" sz="1600" dirty="0">
              <a:latin typeface="Candara" panose="020E0502030303020204" pitchFamily="34" charset="0"/>
            </a:endParaRPr>
          </a:p>
        </p:txBody>
      </p:sp>
      <p:sp>
        <p:nvSpPr>
          <p:cNvPr id="27" name="TextBox 26"/>
          <p:cNvSpPr txBox="1"/>
          <p:nvPr/>
        </p:nvSpPr>
        <p:spPr>
          <a:xfrm>
            <a:off x="3402689" y="3090446"/>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ack.</a:t>
            </a:r>
            <a:endParaRPr lang="en-US" sz="1600" dirty="0">
              <a:latin typeface="Candara" panose="020E0502030303020204" pitchFamily="34" charset="0"/>
            </a:endParaRPr>
          </a:p>
        </p:txBody>
      </p:sp>
      <p:cxnSp>
        <p:nvCxnSpPr>
          <p:cNvPr id="28" name="Straight Arrow Connector 27"/>
          <p:cNvCxnSpPr/>
          <p:nvPr/>
        </p:nvCxnSpPr>
        <p:spPr>
          <a:xfrm flipH="1">
            <a:off x="2666789" y="4089485"/>
            <a:ext cx="2336102" cy="84638"/>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95414" y="4004846"/>
            <a:ext cx="2047355" cy="338554"/>
          </a:xfrm>
          <a:prstGeom prst="rect">
            <a:avLst/>
          </a:prstGeom>
          <a:noFill/>
        </p:spPr>
        <p:txBody>
          <a:bodyPr wrap="none" rtlCol="0">
            <a:spAutoFit/>
          </a:bodyPr>
          <a:lstStyle/>
          <a:p>
            <a:r>
              <a:rPr lang="en-US" altLang="zh-CN" sz="1600" dirty="0" smtClean="0">
                <a:latin typeface="Candara" panose="020E0502030303020204" pitchFamily="34" charset="0"/>
              </a:rPr>
              <a:t>writes + write notices</a:t>
            </a:r>
            <a:endParaRPr lang="en-US" sz="1600" dirty="0">
              <a:latin typeface="Candara" panose="020E0502030303020204" pitchFamily="34" charset="0"/>
            </a:endParaRPr>
          </a:p>
        </p:txBody>
      </p:sp>
      <p:sp>
        <p:nvSpPr>
          <p:cNvPr id="30" name="TextBox 29"/>
          <p:cNvSpPr txBox="1"/>
          <p:nvPr/>
        </p:nvSpPr>
        <p:spPr>
          <a:xfrm>
            <a:off x="1650089" y="4309646"/>
            <a:ext cx="2033401" cy="338554"/>
          </a:xfrm>
          <a:prstGeom prst="rect">
            <a:avLst/>
          </a:prstGeom>
          <a:noFill/>
        </p:spPr>
        <p:txBody>
          <a:bodyPr wrap="square" rtlCol="0">
            <a:spAutoFit/>
          </a:bodyPr>
          <a:lstStyle/>
          <a:p>
            <a:r>
              <a:rPr lang="en-US" altLang="zh-CN" sz="1600" dirty="0" smtClean="0">
                <a:latin typeface="Candara" panose="020E0502030303020204" pitchFamily="34" charset="0"/>
              </a:rPr>
              <a:t>update original data</a:t>
            </a:r>
            <a:endParaRPr lang="en-US" sz="1600" dirty="0">
              <a:latin typeface="Candara" panose="020E0502030303020204" pitchFamily="34" charset="0"/>
            </a:endParaRPr>
          </a:p>
        </p:txBody>
      </p:sp>
      <p:cxnSp>
        <p:nvCxnSpPr>
          <p:cNvPr id="31" name="Straight Arrow Connector 30"/>
          <p:cNvCxnSpPr/>
          <p:nvPr/>
        </p:nvCxnSpPr>
        <p:spPr>
          <a:xfrm flipH="1">
            <a:off x="2640689" y="4820958"/>
            <a:ext cx="4686300" cy="208242"/>
          </a:xfrm>
          <a:prstGeom prst="straightConnector1">
            <a:avLst/>
          </a:prstGeom>
          <a:ln w="952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88689" y="4690646"/>
            <a:ext cx="1066800" cy="338554"/>
          </a:xfrm>
          <a:prstGeom prst="rect">
            <a:avLst/>
          </a:prstGeom>
          <a:noFill/>
        </p:spPr>
        <p:txBody>
          <a:bodyPr wrap="square" rtlCol="0">
            <a:spAutoFit/>
          </a:bodyPr>
          <a:lstStyle/>
          <a:p>
            <a:r>
              <a:rPr lang="en-US" altLang="zh-CN" sz="1600" dirty="0" smtClean="0">
                <a:latin typeface="Candara" panose="020E0502030303020204" pitchFamily="34" charset="0"/>
              </a:rPr>
              <a:t>write req.</a:t>
            </a:r>
            <a:endParaRPr lang="en-US" sz="1600" dirty="0">
              <a:latin typeface="Candara" panose="020E0502030303020204" pitchFamily="34" charset="0"/>
            </a:endParaRPr>
          </a:p>
        </p:txBody>
      </p:sp>
      <p:cxnSp>
        <p:nvCxnSpPr>
          <p:cNvPr id="33" name="Straight Arrow Connector 32"/>
          <p:cNvCxnSpPr/>
          <p:nvPr/>
        </p:nvCxnSpPr>
        <p:spPr>
          <a:xfrm>
            <a:off x="2666789" y="5147846"/>
            <a:ext cx="4622100" cy="152400"/>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40989" y="5071646"/>
            <a:ext cx="2476500" cy="338554"/>
          </a:xfrm>
          <a:prstGeom prst="rect">
            <a:avLst/>
          </a:prstGeom>
          <a:noFill/>
        </p:spPr>
        <p:txBody>
          <a:bodyPr wrap="square" rtlCol="0">
            <a:spAutoFit/>
          </a:bodyPr>
          <a:lstStyle/>
          <a:p>
            <a:r>
              <a:rPr lang="en-US" altLang="zh-CN" sz="1600" dirty="0" smtClean="0">
                <a:latin typeface="Candara" panose="020E0502030303020204" pitchFamily="34" charset="0"/>
              </a:rPr>
              <a:t>write ack. + write notice</a:t>
            </a:r>
            <a:endParaRPr lang="en-US" sz="1600" dirty="0">
              <a:latin typeface="Candara" panose="020E0502030303020204" pitchFamily="34" charset="0"/>
            </a:endParaRPr>
          </a:p>
        </p:txBody>
      </p:sp>
      <p:sp>
        <p:nvSpPr>
          <p:cNvPr id="35" name="TextBox 34"/>
          <p:cNvSpPr txBox="1"/>
          <p:nvPr/>
        </p:nvSpPr>
        <p:spPr>
          <a:xfrm>
            <a:off x="6298289" y="5300246"/>
            <a:ext cx="2209800" cy="338554"/>
          </a:xfrm>
          <a:prstGeom prst="rect">
            <a:avLst/>
          </a:prstGeom>
          <a:noFill/>
        </p:spPr>
        <p:txBody>
          <a:bodyPr wrap="square" rtlCol="0">
            <a:spAutoFit/>
          </a:bodyPr>
          <a:lstStyle/>
          <a:p>
            <a:r>
              <a:rPr lang="en-US" sz="1600" dirty="0" smtClean="0">
                <a:latin typeface="Candara" panose="020E0502030303020204" pitchFamily="34" charset="0"/>
              </a:rPr>
              <a:t>update modified bytes </a:t>
            </a:r>
            <a:endParaRPr lang="en-US" sz="1600" dirty="0">
              <a:latin typeface="Candara" panose="020E0502030303020204" pitchFamily="34" charset="0"/>
            </a:endParaRPr>
          </a:p>
        </p:txBody>
      </p:sp>
      <p:sp>
        <p:nvSpPr>
          <p:cNvPr id="36" name="TextBox 35"/>
          <p:cNvSpPr txBox="1"/>
          <p:nvPr/>
        </p:nvSpPr>
        <p:spPr>
          <a:xfrm>
            <a:off x="4759833" y="3395246"/>
            <a:ext cx="724878" cy="338554"/>
          </a:xfrm>
          <a:prstGeom prst="rect">
            <a:avLst/>
          </a:prstGeom>
          <a:noFill/>
        </p:spPr>
        <p:txBody>
          <a:bodyPr wrap="none" rtlCol="0">
            <a:spAutoFit/>
          </a:bodyPr>
          <a:lstStyle/>
          <a:p>
            <a:r>
              <a:rPr lang="en-US" altLang="zh-CN" sz="1600" dirty="0" smtClean="0">
                <a:latin typeface="Candara" panose="020E0502030303020204" pitchFamily="34" charset="0"/>
              </a:rPr>
              <a:t>writes</a:t>
            </a:r>
            <a:endParaRPr lang="en-US" sz="1600" dirty="0">
              <a:latin typeface="Candara" panose="020E0502030303020204" pitchFamily="34" charset="0"/>
            </a:endParaRPr>
          </a:p>
        </p:txBody>
      </p:sp>
      <p:sp>
        <p:nvSpPr>
          <p:cNvPr id="37" name="TextBox 36"/>
          <p:cNvSpPr txBox="1"/>
          <p:nvPr/>
        </p:nvSpPr>
        <p:spPr>
          <a:xfrm>
            <a:off x="7108004" y="5605046"/>
            <a:ext cx="575799" cy="338554"/>
          </a:xfrm>
          <a:prstGeom prst="rect">
            <a:avLst/>
          </a:prstGeom>
          <a:noFill/>
        </p:spPr>
        <p:txBody>
          <a:bodyPr wrap="none" rtlCol="0">
            <a:spAutoFit/>
          </a:bodyPr>
          <a:lstStyle/>
          <a:p>
            <a:r>
              <a:rPr lang="en-US" altLang="zh-CN" sz="1600" dirty="0" smtClean="0">
                <a:latin typeface="Candara" panose="020E0502030303020204" pitchFamily="34" charset="0"/>
              </a:rPr>
              <a:t>read</a:t>
            </a:r>
            <a:endParaRPr lang="en-US" sz="1600" dirty="0">
              <a:latin typeface="Candara" panose="020E0502030303020204" pitchFamily="34" charset="0"/>
            </a:endParaRPr>
          </a:p>
        </p:txBody>
      </p:sp>
      <p:sp>
        <p:nvSpPr>
          <p:cNvPr id="38" name="TextBox 37"/>
          <p:cNvSpPr txBox="1"/>
          <p:nvPr/>
        </p:nvSpPr>
        <p:spPr>
          <a:xfrm>
            <a:off x="4164689" y="3700046"/>
            <a:ext cx="1909497" cy="338554"/>
          </a:xfrm>
          <a:prstGeom prst="rect">
            <a:avLst/>
          </a:prstGeom>
          <a:noFill/>
        </p:spPr>
        <p:txBody>
          <a:bodyPr wrap="none" rtlCol="0">
            <a:spAutoFit/>
          </a:bodyPr>
          <a:lstStyle/>
          <a:p>
            <a:r>
              <a:rPr lang="en-US" altLang="zh-CN" sz="1600" dirty="0" smtClean="0">
                <a:latin typeface="Candara" panose="020E0502030303020204" pitchFamily="34" charset="0"/>
              </a:rPr>
              <a:t>create write notices</a:t>
            </a:r>
            <a:endParaRPr lang="en-US" sz="1600" dirty="0">
              <a:latin typeface="Candara" panose="020E0502030303020204" pitchFamily="34" charset="0"/>
            </a:endParaRPr>
          </a:p>
        </p:txBody>
      </p:sp>
      <p:sp>
        <p:nvSpPr>
          <p:cNvPr id="48" name="内容占位符 3"/>
          <p:cNvSpPr txBox="1">
            <a:spLocks/>
          </p:cNvSpPr>
          <p:nvPr/>
        </p:nvSpPr>
        <p:spPr>
          <a:xfrm>
            <a:off x="152400" y="914400"/>
            <a:ext cx="8839200" cy="128016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Candara"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400" kern="1200">
                <a:solidFill>
                  <a:srgbClr val="002060"/>
                </a:solidFill>
                <a:latin typeface="Candara"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400" kern="1200">
                <a:solidFill>
                  <a:srgbClr val="006600"/>
                </a:solidFill>
                <a:latin typeface="Candara"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Candara"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800" kern="1200">
                <a:solidFill>
                  <a:schemeClr val="tx1"/>
                </a:solidFill>
                <a:latin typeface="Candara"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sz="1800" dirty="0"/>
              <a:t>B</a:t>
            </a:r>
            <a:r>
              <a:rPr lang="en-US" altLang="zh-CN" sz="1800" dirty="0" smtClean="0"/>
              <a:t>yte-level granularity</a:t>
            </a:r>
          </a:p>
          <a:p>
            <a:r>
              <a:rPr lang="en-US" altLang="zh-CN" sz="1800" dirty="0" smtClean="0"/>
              <a:t>No coherence manager</a:t>
            </a:r>
          </a:p>
          <a:p>
            <a:r>
              <a:rPr lang="en-US" altLang="zh-CN" sz="1800" dirty="0" smtClean="0"/>
              <a:t>No duplicates and merges are required at acquire and release, respectively </a:t>
            </a:r>
          </a:p>
          <a:p>
            <a:endParaRPr lang="en-US" altLang="zh-CN" sz="1800" i="1" dirty="0" smtClean="0"/>
          </a:p>
        </p:txBody>
      </p:sp>
    </p:spTree>
    <p:extLst>
      <p:ext uri="{BB962C8B-B14F-4D97-AF65-F5344CB8AC3E}">
        <p14:creationId xmlns:p14="http://schemas.microsoft.com/office/powerpoint/2010/main" val="93965008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P spid="19" grpId="0"/>
      <p:bldP spid="26" grpId="0"/>
      <p:bldP spid="27" grpId="0"/>
      <p:bldP spid="29" grpId="0"/>
      <p:bldP spid="30" grpId="0"/>
      <p:bldP spid="32" grpId="0"/>
      <p:bldP spid="34" grpId="0"/>
      <p:bldP spid="35" grpId="0"/>
      <p:bldP spid="36" grpId="0"/>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 Notices</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8</a:t>
            </a:fld>
            <a:endParaRPr lang="en-US" altLang="zh-CN" dirty="0"/>
          </a:p>
        </p:txBody>
      </p:sp>
      <p:sp>
        <p:nvSpPr>
          <p:cNvPr id="4" name="内容占位符 3"/>
          <p:cNvSpPr>
            <a:spLocks noGrp="1"/>
          </p:cNvSpPr>
          <p:nvPr>
            <p:ph sz="quarter" idx="1"/>
          </p:nvPr>
        </p:nvSpPr>
        <p:spPr>
          <a:xfrm>
            <a:off x="304800" y="1066800"/>
            <a:ext cx="8686800" cy="2133600"/>
          </a:xfrm>
        </p:spPr>
        <p:txBody>
          <a:bodyPr>
            <a:normAutofit/>
          </a:bodyPr>
          <a:lstStyle/>
          <a:p>
            <a:r>
              <a:rPr lang="en-US" altLang="zh-CN" dirty="0" smtClean="0"/>
              <a:t>A record of a write (but not the value)</a:t>
            </a:r>
          </a:p>
          <a:p>
            <a:pPr marL="0" indent="0">
              <a:buNone/>
            </a:pPr>
            <a:endParaRPr lang="en-US" altLang="zh-CN" dirty="0" smtClean="0"/>
          </a:p>
          <a:p>
            <a:endParaRPr lang="en-US" altLang="zh-CN" dirty="0" smtClean="0"/>
          </a:p>
          <a:p>
            <a:r>
              <a:rPr lang="en-US" altLang="zh-CN" dirty="0" smtClean="0"/>
              <a:t>Write </a:t>
            </a:r>
            <a:r>
              <a:rPr lang="en-US" altLang="zh-CN" dirty="0"/>
              <a:t>notices can be merged to improve performance</a:t>
            </a:r>
          </a:p>
          <a:p>
            <a:pPr lvl="1"/>
            <a:endParaRPr lang="en-US" altLang="zh-CN" dirty="0" smtClean="0">
              <a:solidFill>
                <a:srgbClr val="7030A0"/>
              </a:solidFill>
            </a:endParaRPr>
          </a:p>
        </p:txBody>
      </p:sp>
      <p:sp>
        <p:nvSpPr>
          <p:cNvPr id="6" name="TextBox 5"/>
          <p:cNvSpPr txBox="1"/>
          <p:nvPr/>
        </p:nvSpPr>
        <p:spPr>
          <a:xfrm>
            <a:off x="2020052" y="1687004"/>
            <a:ext cx="755335" cy="369332"/>
          </a:xfrm>
          <a:prstGeom prst="rect">
            <a:avLst/>
          </a:prstGeom>
          <a:noFill/>
        </p:spPr>
        <p:txBody>
          <a:bodyPr wrap="none" rtlCol="0">
            <a:spAutoFit/>
          </a:bodyPr>
          <a:lstStyle/>
          <a:p>
            <a:r>
              <a:rPr lang="en-US" dirty="0" smtClean="0"/>
              <a:t>x = 5;</a:t>
            </a:r>
            <a:endParaRPr lang="en-US" dirty="0"/>
          </a:p>
        </p:txBody>
      </p:sp>
      <p:sp>
        <p:nvSpPr>
          <p:cNvPr id="7" name="TextBox 6"/>
          <p:cNvSpPr txBox="1"/>
          <p:nvPr/>
        </p:nvSpPr>
        <p:spPr>
          <a:xfrm>
            <a:off x="4941174" y="1687004"/>
            <a:ext cx="1263213"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address: &amp;x</a:t>
            </a:r>
            <a:endParaRPr lang="en-US" dirty="0"/>
          </a:p>
        </p:txBody>
      </p:sp>
      <p:sp>
        <p:nvSpPr>
          <p:cNvPr id="22" name="TextBox 21"/>
          <p:cNvSpPr txBox="1"/>
          <p:nvPr/>
        </p:nvSpPr>
        <p:spPr>
          <a:xfrm>
            <a:off x="6204387" y="1688068"/>
            <a:ext cx="1415613"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size: </a:t>
            </a:r>
            <a:r>
              <a:rPr lang="en-US" dirty="0" err="1" smtClean="0"/>
              <a:t>sizeof</a:t>
            </a:r>
            <a:r>
              <a:rPr lang="en-US" dirty="0" smtClean="0"/>
              <a:t>(x)</a:t>
            </a:r>
            <a:endParaRPr lang="en-US" dirty="0"/>
          </a:p>
        </p:txBody>
      </p:sp>
      <p:sp>
        <p:nvSpPr>
          <p:cNvPr id="8" name="TextBox 7"/>
          <p:cNvSpPr txBox="1"/>
          <p:nvPr/>
        </p:nvSpPr>
        <p:spPr>
          <a:xfrm>
            <a:off x="1175187" y="1688068"/>
            <a:ext cx="934759" cy="369332"/>
          </a:xfrm>
          <a:prstGeom prst="rect">
            <a:avLst/>
          </a:prstGeom>
          <a:noFill/>
        </p:spPr>
        <p:txBody>
          <a:bodyPr wrap="square" rtlCol="0">
            <a:spAutoFit/>
          </a:bodyPr>
          <a:lstStyle/>
          <a:p>
            <a:r>
              <a:rPr lang="en-US" dirty="0" smtClean="0"/>
              <a:t>a write:</a:t>
            </a:r>
            <a:endParaRPr lang="en-US" dirty="0"/>
          </a:p>
        </p:txBody>
      </p:sp>
      <p:sp>
        <p:nvSpPr>
          <p:cNvPr id="24" name="TextBox 23"/>
          <p:cNvSpPr txBox="1"/>
          <p:nvPr/>
        </p:nvSpPr>
        <p:spPr>
          <a:xfrm>
            <a:off x="3525560" y="1688068"/>
            <a:ext cx="1459627" cy="369332"/>
          </a:xfrm>
          <a:prstGeom prst="rect">
            <a:avLst/>
          </a:prstGeom>
          <a:noFill/>
        </p:spPr>
        <p:txBody>
          <a:bodyPr wrap="square" rtlCol="0">
            <a:spAutoFit/>
          </a:bodyPr>
          <a:lstStyle/>
          <a:p>
            <a:r>
              <a:rPr lang="en-US" dirty="0" smtClean="0"/>
              <a:t>write notice:</a:t>
            </a:r>
            <a:endParaRPr lang="en-US" dirty="0"/>
          </a:p>
        </p:txBody>
      </p:sp>
      <p:sp>
        <p:nvSpPr>
          <p:cNvPr id="25" name="TextBox 24"/>
          <p:cNvSpPr txBox="1"/>
          <p:nvPr/>
        </p:nvSpPr>
        <p:spPr>
          <a:xfrm>
            <a:off x="1791452" y="3429000"/>
            <a:ext cx="825867" cy="369332"/>
          </a:xfrm>
          <a:prstGeom prst="rect">
            <a:avLst/>
          </a:prstGeom>
          <a:noFill/>
        </p:spPr>
        <p:txBody>
          <a:bodyPr wrap="none" rtlCol="0">
            <a:spAutoFit/>
          </a:bodyPr>
          <a:lstStyle/>
          <a:p>
            <a:r>
              <a:rPr lang="en-US" dirty="0" smtClean="0"/>
              <a:t>a[</a:t>
            </a:r>
            <a:r>
              <a:rPr lang="en-US" dirty="0" err="1" smtClean="0"/>
              <a:t>i</a:t>
            </a:r>
            <a:r>
              <a:rPr lang="en-US" dirty="0" smtClean="0"/>
              <a:t>]++;</a:t>
            </a:r>
            <a:endParaRPr lang="en-US" dirty="0"/>
          </a:p>
        </p:txBody>
      </p:sp>
      <p:sp>
        <p:nvSpPr>
          <p:cNvPr id="28" name="TextBox 27"/>
          <p:cNvSpPr txBox="1"/>
          <p:nvPr/>
        </p:nvSpPr>
        <p:spPr>
          <a:xfrm>
            <a:off x="4712574" y="3429000"/>
            <a:ext cx="1491813"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address: &amp;a[</a:t>
            </a:r>
            <a:r>
              <a:rPr lang="en-US" dirty="0" err="1" smtClean="0"/>
              <a:t>i</a:t>
            </a:r>
            <a:r>
              <a:rPr lang="en-US" dirty="0" smtClean="0"/>
              <a:t>]</a:t>
            </a:r>
            <a:endParaRPr lang="en-US" dirty="0"/>
          </a:p>
        </p:txBody>
      </p:sp>
      <p:sp>
        <p:nvSpPr>
          <p:cNvPr id="29" name="TextBox 28"/>
          <p:cNvSpPr txBox="1"/>
          <p:nvPr/>
        </p:nvSpPr>
        <p:spPr>
          <a:xfrm>
            <a:off x="6204387" y="3430064"/>
            <a:ext cx="1796613"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size: </a:t>
            </a:r>
            <a:r>
              <a:rPr lang="en-US" dirty="0" err="1" smtClean="0"/>
              <a:t>sizeof</a:t>
            </a:r>
            <a:r>
              <a:rPr lang="en-US" dirty="0" smtClean="0"/>
              <a:t>(a[</a:t>
            </a:r>
            <a:r>
              <a:rPr lang="en-US" dirty="0" err="1" smtClean="0"/>
              <a:t>i</a:t>
            </a:r>
            <a:r>
              <a:rPr lang="en-US" dirty="0" smtClean="0"/>
              <a:t>])</a:t>
            </a:r>
            <a:endParaRPr lang="en-US" dirty="0"/>
          </a:p>
        </p:txBody>
      </p:sp>
      <p:sp>
        <p:nvSpPr>
          <p:cNvPr id="30" name="TextBox 29"/>
          <p:cNvSpPr txBox="1"/>
          <p:nvPr/>
        </p:nvSpPr>
        <p:spPr>
          <a:xfrm>
            <a:off x="946587" y="3430064"/>
            <a:ext cx="934759" cy="369332"/>
          </a:xfrm>
          <a:prstGeom prst="rect">
            <a:avLst/>
          </a:prstGeom>
          <a:noFill/>
        </p:spPr>
        <p:txBody>
          <a:bodyPr wrap="square" rtlCol="0">
            <a:spAutoFit/>
          </a:bodyPr>
          <a:lstStyle/>
          <a:p>
            <a:r>
              <a:rPr lang="en-US" dirty="0" smtClean="0"/>
              <a:t>write1:</a:t>
            </a:r>
            <a:endParaRPr lang="en-US" dirty="0"/>
          </a:p>
        </p:txBody>
      </p:sp>
      <p:sp>
        <p:nvSpPr>
          <p:cNvPr id="31" name="TextBox 30"/>
          <p:cNvSpPr txBox="1"/>
          <p:nvPr/>
        </p:nvSpPr>
        <p:spPr>
          <a:xfrm>
            <a:off x="3296960" y="3430064"/>
            <a:ext cx="1459627" cy="369332"/>
          </a:xfrm>
          <a:prstGeom prst="rect">
            <a:avLst/>
          </a:prstGeom>
          <a:noFill/>
        </p:spPr>
        <p:txBody>
          <a:bodyPr wrap="square" rtlCol="0">
            <a:spAutoFit/>
          </a:bodyPr>
          <a:lstStyle/>
          <a:p>
            <a:r>
              <a:rPr lang="en-US" dirty="0" smtClean="0"/>
              <a:t>write notice:</a:t>
            </a:r>
            <a:endParaRPr lang="en-US" dirty="0"/>
          </a:p>
        </p:txBody>
      </p:sp>
      <p:sp>
        <p:nvSpPr>
          <p:cNvPr id="32" name="TextBox 31"/>
          <p:cNvSpPr txBox="1"/>
          <p:nvPr/>
        </p:nvSpPr>
        <p:spPr>
          <a:xfrm>
            <a:off x="1759265" y="3973004"/>
            <a:ext cx="1088760" cy="369332"/>
          </a:xfrm>
          <a:prstGeom prst="rect">
            <a:avLst/>
          </a:prstGeom>
          <a:noFill/>
        </p:spPr>
        <p:txBody>
          <a:bodyPr wrap="none" rtlCol="0">
            <a:spAutoFit/>
          </a:bodyPr>
          <a:lstStyle/>
          <a:p>
            <a:r>
              <a:rPr lang="en-US" dirty="0" smtClean="0"/>
              <a:t>a[i+1]++;</a:t>
            </a:r>
            <a:endParaRPr lang="en-US" dirty="0"/>
          </a:p>
        </p:txBody>
      </p:sp>
      <p:sp>
        <p:nvSpPr>
          <p:cNvPr id="33" name="TextBox 32"/>
          <p:cNvSpPr txBox="1"/>
          <p:nvPr/>
        </p:nvSpPr>
        <p:spPr>
          <a:xfrm>
            <a:off x="4680387" y="3973004"/>
            <a:ext cx="1720413"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address: &amp;a[i+1]</a:t>
            </a:r>
            <a:endParaRPr lang="en-US" dirty="0"/>
          </a:p>
        </p:txBody>
      </p:sp>
      <p:sp>
        <p:nvSpPr>
          <p:cNvPr id="34" name="TextBox 33"/>
          <p:cNvSpPr txBox="1"/>
          <p:nvPr/>
        </p:nvSpPr>
        <p:spPr>
          <a:xfrm>
            <a:off x="6400800" y="3974068"/>
            <a:ext cx="1981200"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size: </a:t>
            </a:r>
            <a:r>
              <a:rPr lang="en-US" dirty="0" err="1" smtClean="0"/>
              <a:t>sizeof</a:t>
            </a:r>
            <a:r>
              <a:rPr lang="en-US" dirty="0" smtClean="0"/>
              <a:t>(a[i+1])</a:t>
            </a:r>
            <a:endParaRPr lang="en-US" dirty="0"/>
          </a:p>
        </p:txBody>
      </p:sp>
      <p:sp>
        <p:nvSpPr>
          <p:cNvPr id="35" name="TextBox 34"/>
          <p:cNvSpPr txBox="1"/>
          <p:nvPr/>
        </p:nvSpPr>
        <p:spPr>
          <a:xfrm>
            <a:off x="914400" y="3974068"/>
            <a:ext cx="934759" cy="369332"/>
          </a:xfrm>
          <a:prstGeom prst="rect">
            <a:avLst/>
          </a:prstGeom>
          <a:noFill/>
        </p:spPr>
        <p:txBody>
          <a:bodyPr wrap="square" rtlCol="0">
            <a:spAutoFit/>
          </a:bodyPr>
          <a:lstStyle/>
          <a:p>
            <a:r>
              <a:rPr lang="en-US" dirty="0" smtClean="0"/>
              <a:t>write2:</a:t>
            </a:r>
            <a:endParaRPr lang="en-US" dirty="0"/>
          </a:p>
        </p:txBody>
      </p:sp>
      <p:sp>
        <p:nvSpPr>
          <p:cNvPr id="36" name="TextBox 35"/>
          <p:cNvSpPr txBox="1"/>
          <p:nvPr/>
        </p:nvSpPr>
        <p:spPr>
          <a:xfrm>
            <a:off x="3264773" y="3974068"/>
            <a:ext cx="1459627" cy="369332"/>
          </a:xfrm>
          <a:prstGeom prst="rect">
            <a:avLst/>
          </a:prstGeom>
          <a:noFill/>
        </p:spPr>
        <p:txBody>
          <a:bodyPr wrap="square" rtlCol="0">
            <a:spAutoFit/>
          </a:bodyPr>
          <a:lstStyle/>
          <a:p>
            <a:r>
              <a:rPr lang="en-US" dirty="0" smtClean="0"/>
              <a:t>write notice:</a:t>
            </a:r>
            <a:endParaRPr lang="en-US" dirty="0"/>
          </a:p>
        </p:txBody>
      </p:sp>
      <p:sp>
        <p:nvSpPr>
          <p:cNvPr id="5" name="Down Arrow 4"/>
          <p:cNvSpPr/>
          <p:nvPr/>
        </p:nvSpPr>
        <p:spPr>
          <a:xfrm>
            <a:off x="3886200" y="4572000"/>
            <a:ext cx="369173"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680387" y="5344604"/>
            <a:ext cx="1720413"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address: &amp;a[</a:t>
            </a:r>
            <a:r>
              <a:rPr lang="en-US" dirty="0" err="1" smtClean="0"/>
              <a:t>i</a:t>
            </a:r>
            <a:r>
              <a:rPr lang="en-US" dirty="0" smtClean="0"/>
              <a:t>]</a:t>
            </a:r>
            <a:endParaRPr lang="en-US" dirty="0"/>
          </a:p>
        </p:txBody>
      </p:sp>
      <p:sp>
        <p:nvSpPr>
          <p:cNvPr id="39" name="TextBox 38"/>
          <p:cNvSpPr txBox="1"/>
          <p:nvPr/>
        </p:nvSpPr>
        <p:spPr>
          <a:xfrm>
            <a:off x="6400800" y="5345668"/>
            <a:ext cx="1981200" cy="36933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size: </a:t>
            </a:r>
            <a:r>
              <a:rPr lang="en-US" dirty="0" err="1" smtClean="0"/>
              <a:t>sizeof</a:t>
            </a:r>
            <a:r>
              <a:rPr lang="en-US" dirty="0" smtClean="0"/>
              <a:t>(a[</a:t>
            </a:r>
            <a:r>
              <a:rPr lang="en-US" dirty="0" err="1" smtClean="0"/>
              <a:t>i</a:t>
            </a:r>
            <a:r>
              <a:rPr lang="en-US" dirty="0" smtClean="0"/>
              <a:t>])*2</a:t>
            </a:r>
            <a:endParaRPr lang="en-US" dirty="0"/>
          </a:p>
        </p:txBody>
      </p:sp>
      <p:sp>
        <p:nvSpPr>
          <p:cNvPr id="41" name="TextBox 40"/>
          <p:cNvSpPr txBox="1"/>
          <p:nvPr/>
        </p:nvSpPr>
        <p:spPr>
          <a:xfrm>
            <a:off x="3264773" y="5345668"/>
            <a:ext cx="1459627" cy="369332"/>
          </a:xfrm>
          <a:prstGeom prst="rect">
            <a:avLst/>
          </a:prstGeom>
          <a:noFill/>
        </p:spPr>
        <p:txBody>
          <a:bodyPr wrap="square" rtlCol="0">
            <a:spAutoFit/>
          </a:bodyPr>
          <a:lstStyle/>
          <a:p>
            <a:r>
              <a:rPr lang="en-US" dirty="0" smtClean="0"/>
              <a:t>write notice:</a:t>
            </a:r>
            <a:endParaRPr lang="en-US" dirty="0"/>
          </a:p>
        </p:txBody>
      </p:sp>
      <p:sp>
        <p:nvSpPr>
          <p:cNvPr id="9" name="TextBox 8"/>
          <p:cNvSpPr txBox="1"/>
          <p:nvPr/>
        </p:nvSpPr>
        <p:spPr>
          <a:xfrm>
            <a:off x="4521828" y="4692134"/>
            <a:ext cx="838691" cy="369332"/>
          </a:xfrm>
          <a:prstGeom prst="rect">
            <a:avLst/>
          </a:prstGeom>
          <a:noFill/>
        </p:spPr>
        <p:txBody>
          <a:bodyPr wrap="none" rtlCol="0">
            <a:spAutoFit/>
          </a:bodyPr>
          <a:lstStyle/>
          <a:p>
            <a:r>
              <a:rPr lang="en-US" dirty="0" smtClean="0"/>
              <a:t>merge</a:t>
            </a:r>
            <a:endParaRPr lang="en-US"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Performance Improvement</a:t>
            </a:r>
            <a:endParaRPr lang="zh-CN" altLang="en-US" dirty="0"/>
          </a:p>
        </p:txBody>
      </p:sp>
      <p:sp>
        <p:nvSpPr>
          <p:cNvPr id="3" name="灯片编号占位符 2"/>
          <p:cNvSpPr>
            <a:spLocks noGrp="1"/>
          </p:cNvSpPr>
          <p:nvPr>
            <p:ph type="sldNum" sz="quarter" idx="12"/>
          </p:nvPr>
        </p:nvSpPr>
        <p:spPr/>
        <p:txBody>
          <a:bodyPr/>
          <a:lstStyle/>
          <a:p>
            <a:fld id="{FEFC07C8-73AF-4C93-9657-3F05B2743F4C}" type="slidenum">
              <a:rPr lang="en-US" altLang="zh-CN" smtClean="0"/>
              <a:pPr/>
              <a:t>9</a:t>
            </a:fld>
            <a:endParaRPr lang="en-US" altLang="zh-CN" dirty="0"/>
          </a:p>
        </p:txBody>
      </p:sp>
      <p:graphicFrame>
        <p:nvGraphicFramePr>
          <p:cNvPr id="6" name="Chart 5"/>
          <p:cNvGraphicFramePr>
            <a:graphicFrameLocks/>
          </p:cNvGraphicFramePr>
          <p:nvPr>
            <p:extLst>
              <p:ext uri="{D42A27DB-BD31-4B8C-83A1-F6EECF244321}">
                <p14:modId xmlns:p14="http://schemas.microsoft.com/office/powerpoint/2010/main" val="3871465878"/>
              </p:ext>
            </p:extLst>
          </p:nvPr>
        </p:nvGraphicFramePr>
        <p:xfrm>
          <a:off x="32084" y="1600200"/>
          <a:ext cx="89916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383010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2|17.7|3.7|6.7|6.5|4.4|0.4|1.1|1.6|1.1|2.6|1.7|0.8|5|3|2|1.7|4.7"/>
</p:tagLst>
</file>

<file path=ppt/tags/tag2.xml><?xml version="1.0" encoding="utf-8"?>
<p:tagLst xmlns:a="http://schemas.openxmlformats.org/drawingml/2006/main" xmlns:r="http://schemas.openxmlformats.org/officeDocument/2006/relationships" xmlns:p="http://schemas.openxmlformats.org/presentationml/2006/main">
  <p:tag name="TIMING" val="|12.2|17.7|3.7|6.7|6.5|4.4|0.4|1.1|1.6|1.1|2.6|1.7|0.8|5|3|2|1.7|4.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 smmstack">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 smmstack</Template>
  <TotalTime>1889</TotalTime>
  <Words>1624</Words>
  <Application>Microsoft Macintosh PowerPoint</Application>
  <PresentationFormat>On-screen Show (4:3)</PresentationFormat>
  <Paragraphs>271</Paragraphs>
  <Slides>17</Slides>
  <Notes>9</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 smmstack</vt:lpstr>
      <vt:lpstr>Software Coherence Management on Non-Coherent-Cache Multicores</vt:lpstr>
      <vt:lpstr>Non-coherent-Cache Multicores</vt:lpstr>
      <vt:lpstr>Software Coherence Management</vt:lpstr>
      <vt:lpstr>Memory Consistency</vt:lpstr>
      <vt:lpstr>Granularity of Management</vt:lpstr>
      <vt:lpstr>State-of-the-Art: COMIC</vt:lpstr>
      <vt:lpstr>Our approach</vt:lpstr>
      <vt:lpstr>Write Notices</vt:lpstr>
      <vt:lpstr>Performance Improvement</vt:lpstr>
      <vt:lpstr>Management Overhead Reduction</vt:lpstr>
      <vt:lpstr>Summary and Future Work</vt:lpstr>
      <vt:lpstr>Speaker: Aviral Shrivastava</vt:lpstr>
      <vt:lpstr>If two cores modify the same data, then the updates will be overwritten</vt:lpstr>
      <vt:lpstr>Why does COMIC need triplicate pages?</vt:lpstr>
      <vt:lpstr>Coherence vs. Consistency</vt:lpstr>
      <vt:lpstr>Previous Work: COMIC</vt:lpstr>
      <vt:lpstr>Advantages of Our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Compiler-based Management for Software Managed Multicores </dc:title>
  <dc:subject>Software Branch Hinting;</dc:subject>
  <dc:creator>Jian Cai</dc:creator>
  <cp:keywords>Software Branch Hinting</cp:keywords>
  <cp:lastModifiedBy>Aviral Shrivastava</cp:lastModifiedBy>
  <cp:revision>629</cp:revision>
  <dcterms:created xsi:type="dcterms:W3CDTF">2015-08-28T17:57:42Z</dcterms:created>
  <dcterms:modified xsi:type="dcterms:W3CDTF">2016-01-06T05:22:00Z</dcterms:modified>
</cp:coreProperties>
</file>