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5"/>
  </p:notesMasterIdLst>
  <p:sldIdLst>
    <p:sldId id="256" r:id="rId2"/>
    <p:sldId id="535" r:id="rId3"/>
    <p:sldId id="476" r:id="rId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3A1"/>
    <a:srgbClr val="99CCFF"/>
    <a:srgbClr val="000099"/>
    <a:srgbClr val="FFCCCC"/>
    <a:srgbClr val="009900"/>
    <a:srgbClr val="CCFF99"/>
    <a:srgbClr val="DDDDDD"/>
    <a:srgbClr val="CCFFFF"/>
    <a:srgbClr val="99FF99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1" autoAdjust="0"/>
    <p:restoredTop sz="78858" autoAdjust="0"/>
  </p:normalViewPr>
  <p:slideViewPr>
    <p:cSldViewPr>
      <p:cViewPr varScale="1">
        <p:scale>
          <a:sx n="87" d="100"/>
          <a:sy n="87" d="100"/>
        </p:scale>
        <p:origin x="24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3" d="100"/>
        <a:sy n="53" d="100"/>
      </p:scale>
      <p:origin x="0" y="4384"/>
    </p:cViewPr>
  </p:sorterViewPr>
  <p:notesViewPr>
    <p:cSldViewPr>
      <p:cViewPr>
        <p:scale>
          <a:sx n="100" d="100"/>
          <a:sy n="100" d="100"/>
        </p:scale>
        <p:origin x="-774" y="212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C:\Users\caij2003\Google%20Drive\ASU\CML\Writings\code%20management\2016ESWeeK_ecm\experiements\experiment-sm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jiancai\Google%20Drive\ASU\CML\Writings\code%20management\2016DATE_ecm\experiements\experiment-cach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899063994455"/>
          <c:y val="0.0330379366785794"/>
          <c:w val="0.850168700413398"/>
          <c:h val="0.686035389487753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smmecm!$A$2:$A$12</c:f>
              <c:strCache>
                <c:ptCount val="11"/>
                <c:pt idx="0">
                  <c:v>dijkstra</c:v>
                </c:pt>
                <c:pt idx="1">
                  <c:v>stringsearch</c:v>
                </c:pt>
                <c:pt idx="2">
                  <c:v>rijndael.enc</c:v>
                </c:pt>
                <c:pt idx="3">
                  <c:v>rijndael.dec</c:v>
                </c:pt>
                <c:pt idx="4">
                  <c:v>sha</c:v>
                </c:pt>
                <c:pt idx="5">
                  <c:v>IFFT</c:v>
                </c:pt>
                <c:pt idx="6">
                  <c:v>FFT</c:v>
                </c:pt>
                <c:pt idx="7">
                  <c:v>basicmath</c:v>
                </c:pt>
                <c:pt idx="8">
                  <c:v>adpcm.dec</c:v>
                </c:pt>
                <c:pt idx="9">
                  <c:v>adpcm.enc</c:v>
                </c:pt>
                <c:pt idx="10">
                  <c:v>AVERAGE</c:v>
                </c:pt>
              </c:strCache>
            </c:strRef>
          </c:cat>
          <c:val>
            <c:numRef>
              <c:f>smmecm!$P$2:$P$12</c:f>
              <c:numCache>
                <c:formatCode>General</c:formatCode>
                <c:ptCount val="11"/>
                <c:pt idx="0">
                  <c:v>0.653115408584682</c:v>
                </c:pt>
                <c:pt idx="1">
                  <c:v>0.929643769267212</c:v>
                </c:pt>
                <c:pt idx="2">
                  <c:v>0.695236306902115</c:v>
                </c:pt>
                <c:pt idx="3">
                  <c:v>0.728297816983501</c:v>
                </c:pt>
                <c:pt idx="4">
                  <c:v>0.767152946571908</c:v>
                </c:pt>
                <c:pt idx="5">
                  <c:v>0.906784309235414</c:v>
                </c:pt>
                <c:pt idx="6">
                  <c:v>0.94108961978844</c:v>
                </c:pt>
                <c:pt idx="7">
                  <c:v>0.966635100693879</c:v>
                </c:pt>
                <c:pt idx="8">
                  <c:v>0.993938758938045</c:v>
                </c:pt>
                <c:pt idx="9">
                  <c:v>0.995396226286645</c:v>
                </c:pt>
                <c:pt idx="10">
                  <c:v>0.857729026325185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5382288"/>
        <c:axId val="175838304"/>
      </c:barChart>
      <c:catAx>
        <c:axId val="325382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5838304"/>
        <c:crosses val="autoZero"/>
        <c:auto val="1"/>
        <c:lblAlgn val="ctr"/>
        <c:lblOffset val="100"/>
        <c:noMultiLvlLbl val="0"/>
      </c:catAx>
      <c:valAx>
        <c:axId val="1758383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Normalized Execution </a:t>
                </a:r>
                <a:r>
                  <a:rPr lang="en-US" dirty="0" smtClean="0"/>
                  <a:t>Time with the previous technique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101329955668144"/>
              <c:y val="0.023330330941104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2538228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6148468167143"/>
          <c:y val="0.037037037037037"/>
          <c:w val="0.891455647690057"/>
          <c:h val="0.6793534888327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99CCFF"/>
            </a:solidFill>
          </c:spPr>
          <c:invertIfNegative val="0"/>
          <c:cat>
            <c:strRef>
              <c:f>'spm-vs-cache'!$A$2:$A$12</c:f>
              <c:strCache>
                <c:ptCount val="11"/>
                <c:pt idx="0">
                  <c:v>dijkstra</c:v>
                </c:pt>
                <c:pt idx="1">
                  <c:v>stringsearch</c:v>
                </c:pt>
                <c:pt idx="2">
                  <c:v>rijndael.enc</c:v>
                </c:pt>
                <c:pt idx="3">
                  <c:v>rijndael.dec</c:v>
                </c:pt>
                <c:pt idx="4">
                  <c:v>sha</c:v>
                </c:pt>
                <c:pt idx="5">
                  <c:v>IFFT</c:v>
                </c:pt>
                <c:pt idx="6">
                  <c:v>FFT</c:v>
                </c:pt>
                <c:pt idx="7">
                  <c:v>basicmath</c:v>
                </c:pt>
                <c:pt idx="8">
                  <c:v>adpcm.dec</c:v>
                </c:pt>
                <c:pt idx="9">
                  <c:v>adpcm.enc</c:v>
                </c:pt>
                <c:pt idx="10">
                  <c:v>AVERAGE</c:v>
                </c:pt>
              </c:strCache>
            </c:strRef>
          </c:cat>
          <c:val>
            <c:numRef>
              <c:f>'spm-vs-cache'!$B$2:$B$12</c:f>
              <c:numCache>
                <c:formatCode>General</c:formatCode>
                <c:ptCount val="11"/>
                <c:pt idx="0">
                  <c:v>0.895873431162223</c:v>
                </c:pt>
                <c:pt idx="1">
                  <c:v>0.919515814950241</c:v>
                </c:pt>
                <c:pt idx="2">
                  <c:v>0.668635491262556</c:v>
                </c:pt>
                <c:pt idx="3">
                  <c:v>0.516269792355382</c:v>
                </c:pt>
                <c:pt idx="4">
                  <c:v>1.03247269862539</c:v>
                </c:pt>
                <c:pt idx="5">
                  <c:v>1.0212190423777</c:v>
                </c:pt>
                <c:pt idx="6">
                  <c:v>1.038387498511787</c:v>
                </c:pt>
                <c:pt idx="7">
                  <c:v>0.851904799375279</c:v>
                </c:pt>
                <c:pt idx="8">
                  <c:v>1.05998781261717</c:v>
                </c:pt>
                <c:pt idx="9">
                  <c:v>1.056554424062341</c:v>
                </c:pt>
                <c:pt idx="10">
                  <c:v>0.906082080530007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06485520"/>
        <c:axId val="175999728"/>
      </c:barChart>
      <c:catAx>
        <c:axId val="306485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5999728"/>
        <c:crosses val="autoZero"/>
        <c:auto val="1"/>
        <c:lblAlgn val="ctr"/>
        <c:lblOffset val="100"/>
        <c:noMultiLvlLbl val="0"/>
      </c:catAx>
      <c:valAx>
        <c:axId val="1759997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Normalized Execution </a:t>
                </a:r>
                <a:r>
                  <a:rPr lang="en-US" dirty="0" smtClean="0"/>
                  <a:t>Time</a:t>
                </a:r>
              </a:p>
              <a:p>
                <a:pPr>
                  <a:defRPr/>
                </a:pPr>
                <a:r>
                  <a:rPr lang="en-US" dirty="0" smtClean="0"/>
                  <a:t>with cache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1"/>
              <c:y val="0.01157234251968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0648552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C6A6BBD-4F43-4269-95A9-0C86E0D9F71C}" type="datetimeFigureOut">
              <a:rPr lang="en-US" altLang="zh-CN"/>
              <a:pPr/>
              <a:t>3/21/17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3ED1245-793C-43FC-9749-6848AF1219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487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0" y="0"/>
            <a:ext cx="7010400" cy="5257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0" y="5257800"/>
            <a:ext cx="7010400" cy="152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4E561BC-4D90-4631-8000-C97A8E1BE4A8}" type="slidenum">
              <a:rPr lang="en-US" altLang="zh-CN">
                <a:latin typeface="Calibri" pitchFamily="34" charset="0"/>
              </a:rPr>
              <a:pPr eaLnBrk="1" hangingPunct="1"/>
              <a:t>1</a:t>
            </a:fld>
            <a:endParaRPr lang="en-US" altLang="zh-CN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7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We have </a:t>
            </a:r>
            <a:r>
              <a:rPr lang="en-US" dirty="0" err="1" smtClean="0"/>
              <a:t>developped</a:t>
            </a:r>
            <a:r>
              <a:rPr lang="en-US" dirty="0" smtClean="0"/>
              <a:t> and 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developping</a:t>
            </a:r>
            <a:r>
              <a:rPr lang="en-US" baseline="0" dirty="0" smtClean="0"/>
              <a:t> </a:t>
            </a:r>
            <a:r>
              <a:rPr lang="en-US" baseline="0" smtClean="0"/>
              <a:t>management techniques for </a:t>
            </a:r>
            <a:r>
              <a:rPr lang="en-US" baseline="0" dirty="0" smtClean="0"/>
              <a:t>other data segments, but this paper </a:t>
            </a:r>
            <a:r>
              <a:rPr lang="en-US" dirty="0" smtClean="0"/>
              <a:t>focuses on code</a:t>
            </a:r>
            <a:r>
              <a:rPr lang="en-US" baseline="0" dirty="0" smtClean="0"/>
              <a:t> management.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The always-hit and first-miss analyses are both iterative data-flow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0947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ED1245-793C-43FC-9749-6848AF12195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191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33475" y="1114425"/>
            <a:ext cx="7086600" cy="12801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143001" y="3124200"/>
            <a:ext cx="7077074" cy="762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06EFCF9F-DC04-4412-BC67-B34682D6CA3D}" type="datetime1">
              <a:rPr lang="en-US" altLang="zh-CN" smtClean="0"/>
              <a:pPr/>
              <a:t>3/21/17</a:t>
            </a:fld>
            <a:endParaRPr lang="en-US" altLang="zh-CN"/>
          </a:p>
        </p:txBody>
      </p:sp>
      <p:sp>
        <p:nvSpPr>
          <p:cNvPr id="21" name="Rectangle 20"/>
          <p:cNvSpPr/>
          <p:nvPr/>
        </p:nvSpPr>
        <p:spPr>
          <a:xfrm>
            <a:off x="904875" y="111442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124200"/>
            <a:ext cx="7315200" cy="7620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111442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124200"/>
            <a:ext cx="228600" cy="7620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5E661B4-831D-4E15-98AF-A55CA3CE04B7}" type="datetime1">
              <a:rPr lang="en-US" altLang="zh-CN" smtClean="0"/>
              <a:pPr/>
              <a:t>3/21/17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8C1284E3-180D-41F5-A55B-573C800923AB}" type="datetime1">
              <a:rPr lang="en-US" altLang="zh-CN" smtClean="0"/>
              <a:pPr/>
              <a:t>3/21/17</a:t>
            </a:fld>
            <a:endParaRPr lang="en-US" altLang="zh-CN"/>
          </a:p>
        </p:txBody>
      </p:sp>
      <p:sp>
        <p:nvSpPr>
          <p:cNvPr id="17" name="TextBox 16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FEFC07C8-73AF-4C93-9657-3F05B2743F4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399" y="929640"/>
            <a:ext cx="8772525" cy="5389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F33397C5-EE64-4CD4-8D98-28B67A5DB7E7}" type="datetime1">
              <a:rPr lang="en-US" altLang="zh-CN" smtClean="0"/>
              <a:pPr/>
              <a:t>3/21/17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8956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0668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10668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1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2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3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4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66E20739-73E8-4C67-9C97-46369D3BADED}" type="datetime1">
              <a:rPr lang="en-US" altLang="zh-CN" smtClean="0"/>
              <a:pPr/>
              <a:t>3/21/17</a:t>
            </a:fld>
            <a:endParaRPr lang="en-US" altLang="zh-CN"/>
          </a:p>
        </p:txBody>
      </p:sp>
      <p:sp>
        <p:nvSpPr>
          <p:cNvPr id="16" name="TextBox 15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2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3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4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AE096DFA-0714-4AB4-9F93-21E9A2BA3F9B}" type="datetime1">
              <a:rPr lang="en-US" altLang="zh-CN" smtClean="0"/>
              <a:pPr/>
              <a:t>3/21/17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D57611A-6D18-4B29-914A-12F12156A453}" type="datetime1">
              <a:rPr lang="en-US" altLang="zh-CN" smtClean="0"/>
              <a:pPr/>
              <a:t>3/21/17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6AE1B3D0-D2F5-47D9-A95A-0B6DD5092292}" type="datetime1">
              <a:rPr lang="en-US" altLang="zh-CN" smtClean="0"/>
              <a:pPr/>
              <a:t>3/21/17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9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0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1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2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9DF7EC3F-BCDE-48A3-8A39-46DE2D906378}" type="datetime1">
              <a:rPr lang="en-US" altLang="zh-CN" smtClean="0"/>
              <a:pPr/>
              <a:t>3/21/17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4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5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6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10D5BC90-2515-48FA-ACB5-E99E4FE24198}" type="datetime1">
              <a:rPr lang="en-US" altLang="zh-CN" smtClean="0"/>
              <a:pPr/>
              <a:t>3/21/17</a:t>
            </a:fld>
            <a:endParaRPr lang="en-US" altLang="zh-CN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808C0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808C0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3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4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5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6" name="Date Placeholder 27"/>
          <p:cNvSpPr>
            <a:spLocks noGrp="1"/>
          </p:cNvSpPr>
          <p:nvPr>
            <p:ph type="dt" sz="half" idx="10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E3DB6B4B-97C9-4FAE-B880-0A21CB96B097}" type="datetime1">
              <a:rPr lang="en-US" altLang="zh-CN" smtClean="0"/>
              <a:pPr/>
              <a:t>3/21/17</a:t>
            </a:fld>
            <a:endParaRPr lang="en-US" altLang="zh-CN"/>
          </a:p>
        </p:txBody>
      </p:sp>
      <p:sp>
        <p:nvSpPr>
          <p:cNvPr id="18" name="TextBox 17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chemeClr val="tx1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8772525" cy="525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7467600" cy="0"/>
          </a:xfrm>
          <a:prstGeom prst="line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63500" cap="flat" cmpd="sng" algn="ctr">
            <a:gradFill flip="none" rotWithShape="1">
              <a:gsLst>
                <a:gs pos="0">
                  <a:srgbClr val="0808C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292352" cy="365760"/>
          </a:xfrm>
          <a:prstGeom prst="rect">
            <a:avLst/>
          </a:prstGeom>
        </p:spPr>
        <p:txBody>
          <a:bodyPr/>
          <a:lstStyle/>
          <a:p>
            <a:fld id="{BFEF5828-685C-484C-9222-4D3336678D1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7777163" y="5932488"/>
            <a:ext cx="1443037" cy="1001712"/>
            <a:chOff x="4755" y="3497"/>
            <a:chExt cx="909" cy="631"/>
          </a:xfrm>
        </p:grpSpPr>
        <p:sp>
          <p:nvSpPr>
            <p:cNvPr id="15" name="Text Box 8"/>
            <p:cNvSpPr txBox="1">
              <a:spLocks noChangeAspect="1" noChangeArrowheads="1"/>
            </p:cNvSpPr>
            <p:nvPr/>
          </p:nvSpPr>
          <p:spPr bwMode="auto">
            <a:xfrm>
              <a:off x="4755" y="3634"/>
              <a:ext cx="393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C</a:t>
              </a:r>
            </a:p>
          </p:txBody>
        </p:sp>
        <p:sp>
          <p:nvSpPr>
            <p:cNvPr id="16" name="Text Box 9"/>
            <p:cNvSpPr txBox="1">
              <a:spLocks noChangeAspect="1" noChangeArrowheads="1"/>
            </p:cNvSpPr>
            <p:nvPr/>
          </p:nvSpPr>
          <p:spPr bwMode="auto">
            <a:xfrm>
              <a:off x="4973" y="3497"/>
              <a:ext cx="478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M</a:t>
              </a:r>
            </a:p>
          </p:txBody>
        </p:sp>
        <p:sp>
          <p:nvSpPr>
            <p:cNvPr id="17" name="Text Box 10"/>
            <p:cNvSpPr txBox="1">
              <a:spLocks noChangeAspect="1" noChangeArrowheads="1"/>
            </p:cNvSpPr>
            <p:nvPr/>
          </p:nvSpPr>
          <p:spPr bwMode="auto">
            <a:xfrm>
              <a:off x="5292" y="3641"/>
              <a:ext cx="372" cy="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 fontAlgn="auto">
                <a:lnSpc>
                  <a:spcPct val="93000"/>
                </a:lnSpc>
                <a:spcBef>
                  <a:spcPct val="30000"/>
                </a:spcBef>
                <a:spcAft>
                  <a:spcPts val="0"/>
                </a:spcAft>
                <a:buClr>
                  <a:schemeClr val="tx1"/>
                </a:buClr>
                <a:buSzPct val="56000"/>
                <a:buFont typeface="Wingdings" pitchFamily="2" charset="2"/>
                <a:buNone/>
                <a:defRPr/>
              </a:pPr>
              <a:r>
                <a:rPr lang="en-US" sz="48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cs typeface="+mn-cs"/>
                </a:rPr>
                <a:t>L</a:t>
              </a:r>
            </a:p>
          </p:txBody>
        </p:sp>
      </p:grpSp>
      <p:sp>
        <p:nvSpPr>
          <p:cNvPr id="18" name="Date Placeholder 27"/>
          <p:cNvSpPr>
            <a:spLocks noGrp="1"/>
          </p:cNvSpPr>
          <p:nvPr>
            <p:ph type="dt" sz="half" idx="2"/>
          </p:nvPr>
        </p:nvSpPr>
        <p:spPr>
          <a:xfrm>
            <a:off x="5407152" y="6355080"/>
            <a:ext cx="2286000" cy="365760"/>
          </a:xfrm>
          <a:prstGeom prst="rect">
            <a:avLst/>
          </a:prstGeom>
        </p:spPr>
        <p:txBody>
          <a:bodyPr/>
          <a:lstStyle>
            <a:lvl1pPr algn="ctr">
              <a:defRPr sz="1400"/>
            </a:lvl1pPr>
          </a:lstStyle>
          <a:p>
            <a:fld id="{BB76F969-10BB-4821-BEBC-292FAFC69004}" type="datetime1">
              <a:rPr lang="en-US" altLang="zh-CN" smtClean="0"/>
              <a:pPr/>
              <a:t>3/21/17</a:t>
            </a:fld>
            <a:endParaRPr lang="en-US" altLang="zh-CN"/>
          </a:p>
        </p:txBody>
      </p:sp>
      <p:sp>
        <p:nvSpPr>
          <p:cNvPr id="19" name="TextBox 18"/>
          <p:cNvSpPr txBox="1"/>
          <p:nvPr/>
        </p:nvSpPr>
        <p:spPr>
          <a:xfrm>
            <a:off x="1905000" y="63978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400" kern="1200" dirty="0" smtClean="0">
                <a:solidFill>
                  <a:srgbClr val="000066"/>
                </a:solidFill>
                <a:latin typeface="Comic Sans MS" pitchFamily="66" charset="0"/>
                <a:ea typeface="+mn-ea"/>
                <a:cs typeface="+mn-cs"/>
              </a:rPr>
              <a:t>Web page:  aviral.lab.asu.edu</a:t>
            </a:r>
            <a:endParaRPr kumimoji="0" lang="en-US" sz="1400" kern="1200" dirty="0">
              <a:solidFill>
                <a:srgbClr val="000066"/>
              </a:solidFill>
              <a:latin typeface="Comic Sans MS" pitchFamily="66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ransition spd="slow"/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b="1" kern="1200">
          <a:solidFill>
            <a:srgbClr val="0000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ndara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400" kern="1200">
          <a:solidFill>
            <a:srgbClr val="002060"/>
          </a:solidFill>
          <a:latin typeface="Candara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400" kern="1200">
          <a:solidFill>
            <a:srgbClr val="006600"/>
          </a:solidFill>
          <a:latin typeface="Candara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219200"/>
            <a:ext cx="7086600" cy="1219200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effectLst/>
              </a:rPr>
              <a:t>Reducing Code Management Overhead </a:t>
            </a:r>
            <a:r>
              <a:rPr lang="en-US" sz="2800" dirty="0" smtClean="0">
                <a:effectLst/>
              </a:rPr>
              <a:t>in Software-Managed </a:t>
            </a:r>
            <a:r>
              <a:rPr lang="en-US" sz="2800" dirty="0">
                <a:effectLst/>
              </a:rPr>
              <a:t>Multicores</a:t>
            </a:r>
            <a:endParaRPr lang="zh-CN" altLang="en-US" sz="2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4" name="副标题 2"/>
          <p:cNvSpPr>
            <a:spLocks noGrp="1"/>
          </p:cNvSpPr>
          <p:nvPr>
            <p:ph type="subTitle" idx="1"/>
          </p:nvPr>
        </p:nvSpPr>
        <p:spPr>
          <a:xfrm>
            <a:off x="1143000" y="3124200"/>
            <a:ext cx="7086600" cy="762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Jian </a:t>
            </a:r>
            <a:r>
              <a:rPr lang="en-US" altLang="zh-CN" dirty="0">
                <a:solidFill>
                  <a:srgbClr val="FF0000"/>
                </a:solidFill>
              </a:rPr>
              <a:t>Cai, </a:t>
            </a:r>
            <a:r>
              <a:rPr lang="en-US" altLang="zh-CN" dirty="0" err="1">
                <a:solidFill>
                  <a:srgbClr val="FF0000"/>
                </a:solidFill>
              </a:rPr>
              <a:t>Yooseong</a:t>
            </a:r>
            <a:r>
              <a:rPr lang="en-US" altLang="zh-CN" dirty="0">
                <a:solidFill>
                  <a:srgbClr val="FF0000"/>
                </a:solidFill>
              </a:rPr>
              <a:t> Kim, </a:t>
            </a:r>
            <a:r>
              <a:rPr lang="en-US" altLang="zh-CN" dirty="0" err="1">
                <a:solidFill>
                  <a:srgbClr val="FF0000"/>
                </a:solidFill>
              </a:rPr>
              <a:t>Youngbin</a:t>
            </a:r>
            <a:r>
              <a:rPr lang="en-US" altLang="zh-CN" dirty="0">
                <a:solidFill>
                  <a:srgbClr val="FF0000"/>
                </a:solidFill>
              </a:rPr>
              <a:t> Kim, </a:t>
            </a:r>
            <a:r>
              <a:rPr lang="en-US" altLang="zh-CN" b="1" dirty="0" err="1">
                <a:solidFill>
                  <a:srgbClr val="FF0000"/>
                </a:solidFill>
              </a:rPr>
              <a:t>Aviral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Shrivastava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Kyoungwoo</a:t>
            </a:r>
            <a:r>
              <a:rPr lang="en-US" altLang="zh-CN" dirty="0">
                <a:solidFill>
                  <a:srgbClr val="FF0000"/>
                </a:solidFill>
              </a:rPr>
              <a:t> Lee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8" name="副标题 2"/>
          <p:cNvSpPr txBox="1">
            <a:spLocks/>
          </p:cNvSpPr>
          <p:nvPr/>
        </p:nvSpPr>
        <p:spPr>
          <a:xfrm>
            <a:off x="1066800" y="4572000"/>
            <a:ext cx="7162800" cy="838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400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400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20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 Microarchitecture Lab</a:t>
            </a:r>
          </a:p>
          <a:p>
            <a:r>
              <a:rPr lang="en-US" altLang="zh-CN" b="1" dirty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Arizona State </a:t>
            </a:r>
            <a:r>
              <a:rPr lang="en-US" altLang="zh-CN" b="1" dirty="0" smtClean="0">
                <a:solidFill>
                  <a:srgbClr val="0808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</a:t>
            </a:r>
            <a:endParaRPr lang="zh-CN" altLang="en-US" b="1" dirty="0">
              <a:solidFill>
                <a:srgbClr val="0808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n-US" sz="4400" b="1" kern="12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  <a:ea typeface="+mj-ea"/>
                <a:cs typeface="+mj-cs"/>
              </a:rPr>
              <a:t>Motivation</a:t>
            </a:r>
            <a:endParaRPr lang="en-US" sz="4400" b="1" kern="12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itchFamily="34" charset="0"/>
              <a:ea typeface="+mj-ea"/>
              <a:cs typeface="+mj-cs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4CF0-85CE-42A4-AA82-F85AEEBDEB7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0" name="内容占位符 3"/>
          <p:cNvSpPr txBox="1">
            <a:spLocks/>
          </p:cNvSpPr>
          <p:nvPr/>
        </p:nvSpPr>
        <p:spPr>
          <a:xfrm>
            <a:off x="0" y="838199"/>
            <a:ext cx="9144000" cy="49530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2060"/>
                </a:solidFill>
                <a:latin typeface="Candara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800" b="1" u="none" kern="1200">
                <a:solidFill>
                  <a:srgbClr val="006600"/>
                </a:solidFill>
                <a:latin typeface="Candara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2800" b="1" u="none" kern="1200">
                <a:solidFill>
                  <a:schemeClr val="tx1"/>
                </a:solidFill>
                <a:latin typeface="Candara" pitchFamily="34" charset="0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 smtClean="0"/>
              <a:t>Software managed multicore (SMM) architectures</a:t>
            </a:r>
          </a:p>
          <a:p>
            <a:pPr lvl="1"/>
            <a:r>
              <a:rPr lang="en-US" sz="1400" b="0" dirty="0" smtClean="0"/>
              <a:t>Have scratchpad memories (SPMs) instead of caches as on-chip memory</a:t>
            </a:r>
          </a:p>
          <a:p>
            <a:pPr lvl="1"/>
            <a:r>
              <a:rPr lang="en-US" sz="1400" b="0" dirty="0" smtClean="0"/>
              <a:t>Consumes significant less area and power but require explicit data movement </a:t>
            </a:r>
          </a:p>
          <a:p>
            <a:r>
              <a:rPr lang="en-US" altLang="zh-CN" sz="1600" b="0" dirty="0" smtClean="0">
                <a:cs typeface="Times New Roman" panose="02020603050405020304" pitchFamily="18" charset="0"/>
              </a:rPr>
              <a:t>Management overhead and must be minimized</a:t>
            </a:r>
          </a:p>
          <a:p>
            <a:pPr lvl="1"/>
            <a:r>
              <a:rPr lang="en-US" altLang="zh-CN" sz="1400" b="0" dirty="0" smtClean="0">
                <a:cs typeface="Times New Roman" panose="02020603050405020304" pitchFamily="18" charset="0"/>
              </a:rPr>
              <a:t>Code management divides SPM space into memory regions, and map functions into the regions</a:t>
            </a:r>
          </a:p>
          <a:p>
            <a:pPr lvl="1"/>
            <a:r>
              <a:rPr lang="en-US" altLang="zh-CN" sz="1400" b="0" dirty="0" smtClean="0">
                <a:cs typeface="Times New Roman" panose="02020603050405020304" pitchFamily="18" charset="0"/>
              </a:rPr>
              <a:t>Previous </a:t>
            </a:r>
            <a:r>
              <a:rPr lang="en-US" altLang="zh-CN" sz="1400" b="0" dirty="0">
                <a:cs typeface="Times New Roman" panose="02020603050405020304" pitchFamily="18" charset="0"/>
              </a:rPr>
              <a:t>works </a:t>
            </a:r>
            <a:r>
              <a:rPr lang="en-US" altLang="zh-CN" sz="1400" b="0" dirty="0" smtClean="0">
                <a:cs typeface="Times New Roman" panose="02020603050405020304" pitchFamily="18" charset="0"/>
              </a:rPr>
              <a:t>focus on finding </a:t>
            </a:r>
            <a:r>
              <a:rPr lang="en-US" altLang="zh-CN" sz="1400" b="0" dirty="0">
                <a:cs typeface="Times New Roman" panose="02020603050405020304" pitchFamily="18" charset="0"/>
              </a:rPr>
              <a:t>better mapping to reduce </a:t>
            </a:r>
            <a:r>
              <a:rPr lang="en-US" altLang="zh-CN" sz="1400" b="0" dirty="0" smtClean="0">
                <a:cs typeface="Times New Roman" panose="02020603050405020304" pitchFamily="18" charset="0"/>
              </a:rPr>
              <a:t>data transfers caused by conflicts among functions in the same region, but blindly insert management functions around every function call</a:t>
            </a:r>
          </a:p>
          <a:p>
            <a:pPr lvl="1"/>
            <a:r>
              <a:rPr lang="en-US" altLang="zh-CN" sz="1400" b="0" dirty="0" smtClean="0">
                <a:cs typeface="Times New Roman" panose="02020603050405020304" pitchFamily="18" charset="0"/>
              </a:rPr>
              <a:t>This </a:t>
            </a:r>
            <a:r>
              <a:rPr lang="en-US" altLang="zh-CN" sz="1400" b="0" dirty="0">
                <a:cs typeface="Times New Roman" panose="02020603050405020304" pitchFamily="18" charset="0"/>
              </a:rPr>
              <a:t>paper reduces computation by avoiding unnecessary management </a:t>
            </a:r>
            <a:r>
              <a:rPr lang="en-US" altLang="zh-CN" sz="1400" b="0" dirty="0" smtClean="0">
                <a:cs typeface="Times New Roman" panose="02020603050405020304" pitchFamily="18" charset="0"/>
              </a:rPr>
              <a:t>calls by</a:t>
            </a:r>
          </a:p>
          <a:p>
            <a:pPr lvl="2"/>
            <a:r>
              <a:rPr lang="en-US" altLang="zh-CN" sz="1400" b="0" dirty="0" smtClean="0">
                <a:cs typeface="Times New Roman" panose="02020603050405020304" pitchFamily="18" charset="0"/>
              </a:rPr>
              <a:t>an always-hit analysis to identify functions that are always present in SPM</a:t>
            </a:r>
          </a:p>
          <a:p>
            <a:pPr lvl="2"/>
            <a:r>
              <a:rPr lang="en-US" altLang="zh-CN" sz="1400" b="0" dirty="0" smtClean="0">
                <a:cs typeface="Times New Roman" panose="02020603050405020304" pitchFamily="18" charset="0"/>
              </a:rPr>
              <a:t>a first-miss analysis to identify functions that are always present in SPM within loops</a:t>
            </a:r>
          </a:p>
          <a:p>
            <a:pPr lvl="1"/>
            <a:endParaRPr lang="en-US" altLang="zh-CN" sz="1400" b="0" dirty="0">
              <a:cs typeface="Times New Roman" panose="02020603050405020304" pitchFamily="18" charset="0"/>
            </a:endParaRPr>
          </a:p>
          <a:p>
            <a:pPr marL="731520" lvl="1" indent="-457200">
              <a:buSzPct val="100000"/>
              <a:buFont typeface="Wingdings" panose="05000000000000000000" pitchFamily="2" charset="2"/>
              <a:buChar char="§"/>
              <a:defRPr/>
            </a:pPr>
            <a:endParaRPr lang="en-US" altLang="zh-CN" sz="1600" dirty="0">
              <a:cs typeface="Times New Roman" panose="02020603050405020304" pitchFamily="18" charset="0"/>
            </a:endParaRPr>
          </a:p>
          <a:p>
            <a:pPr lvl="1"/>
            <a:endParaRPr lang="en-US" sz="2200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4319826"/>
            <a:ext cx="266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_get(main) is not necessary since main is the only function in region 0</a:t>
            </a:r>
          </a:p>
          <a:p>
            <a:endParaRPr lang="en-US" sz="1000" dirty="0">
              <a:solidFill>
                <a:srgbClr val="C00000"/>
              </a:solidFill>
            </a:endParaRPr>
          </a:p>
          <a:p>
            <a:r>
              <a:rPr lang="en-US" sz="1000" dirty="0" smtClean="0">
                <a:solidFill>
                  <a:srgbClr val="C00000"/>
                </a:solidFill>
              </a:rPr>
              <a:t>_get(F1) is hoisted since F1 is the only function in region 1 called within the loop</a:t>
            </a:r>
            <a:endParaRPr lang="en-US" sz="10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657365"/>
            <a:ext cx="4191000" cy="25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0457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C07C8-73AF-4C93-9657-3F05B2743F4C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4158608"/>
              </p:ext>
            </p:extLst>
          </p:nvPr>
        </p:nvGraphicFramePr>
        <p:xfrm>
          <a:off x="1258824" y="990600"/>
          <a:ext cx="64770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427167"/>
              </p:ext>
            </p:extLst>
          </p:nvPr>
        </p:nvGraphicFramePr>
        <p:xfrm>
          <a:off x="1258824" y="3711575"/>
          <a:ext cx="64770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43800" y="838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14% improvement on average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7735824" y="35052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  <a:r>
              <a:rPr lang="en-US" sz="1000" dirty="0" smtClean="0"/>
              <a:t>% improvement</a:t>
            </a:r>
          </a:p>
          <a:p>
            <a:r>
              <a:rPr lang="en-US" sz="1000" dirty="0" smtClean="0"/>
              <a:t>on average</a:t>
            </a:r>
            <a:endParaRPr lang="en-US" sz="1000" dirty="0"/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7543800" y="1238310"/>
            <a:ext cx="647700" cy="285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</p:cNvCxnSpPr>
          <p:nvPr/>
        </p:nvCxnSpPr>
        <p:spPr>
          <a:xfrm flipH="1">
            <a:off x="7735824" y="3905310"/>
            <a:ext cx="647700" cy="280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386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1. smmstack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1. smmstack</Template>
  <TotalTime>8991</TotalTime>
  <Words>237</Words>
  <Application>Microsoft Macintosh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Bookman Old Style</vt:lpstr>
      <vt:lpstr>Calibri</vt:lpstr>
      <vt:lpstr>Candara</vt:lpstr>
      <vt:lpstr>Comic Sans MS</vt:lpstr>
      <vt:lpstr>Gill Sans MT</vt:lpstr>
      <vt:lpstr>Times New Roman</vt:lpstr>
      <vt:lpstr>Wingdings</vt:lpstr>
      <vt:lpstr>Wingdings 3</vt:lpstr>
      <vt:lpstr>华文新魏</vt:lpstr>
      <vt:lpstr>宋体</vt:lpstr>
      <vt:lpstr>Arial</vt:lpstr>
      <vt:lpstr>1. smmstack</vt:lpstr>
      <vt:lpstr>Reducing Code Management Overhead in Software-Managed Multicores</vt:lpstr>
      <vt:lpstr>Motivation</vt:lpstr>
      <vt:lpstr>Result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Compiler-based Management for Software Managed Multicores </dc:title>
  <dc:subject>Software Branch Hinting;</dc:subject>
  <dc:creator>Jian Cai</dc:creator>
  <cp:keywords>Software Branch Hinting</cp:keywords>
  <cp:lastModifiedBy>Jian Cai (Student)</cp:lastModifiedBy>
  <cp:revision>838</cp:revision>
  <dcterms:created xsi:type="dcterms:W3CDTF">2015-08-28T17:57:42Z</dcterms:created>
  <dcterms:modified xsi:type="dcterms:W3CDTF">2017-03-21T21:43:13Z</dcterms:modified>
</cp:coreProperties>
</file>