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5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8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48"/>
  </p:notesMasterIdLst>
  <p:handoutMasterIdLst>
    <p:handoutMasterId r:id="rId49"/>
  </p:handoutMasterIdLst>
  <p:sldIdLst>
    <p:sldId id="256" r:id="rId2"/>
    <p:sldId id="533" r:id="rId3"/>
    <p:sldId id="534" r:id="rId4"/>
    <p:sldId id="535" r:id="rId5"/>
    <p:sldId id="458" r:id="rId6"/>
    <p:sldId id="692" r:id="rId7"/>
    <p:sldId id="544" r:id="rId8"/>
    <p:sldId id="651" r:id="rId9"/>
    <p:sldId id="693" r:id="rId10"/>
    <p:sldId id="694" r:id="rId11"/>
    <p:sldId id="575" r:id="rId12"/>
    <p:sldId id="689" r:id="rId13"/>
    <p:sldId id="583" r:id="rId14"/>
    <p:sldId id="679" r:id="rId15"/>
    <p:sldId id="599" r:id="rId16"/>
    <p:sldId id="660" r:id="rId17"/>
    <p:sldId id="648" r:id="rId18"/>
    <p:sldId id="690" r:id="rId19"/>
    <p:sldId id="656" r:id="rId20"/>
    <p:sldId id="678" r:id="rId21"/>
    <p:sldId id="654" r:id="rId22"/>
    <p:sldId id="661" r:id="rId23"/>
    <p:sldId id="666" r:id="rId24"/>
    <p:sldId id="669" r:id="rId25"/>
    <p:sldId id="670" r:id="rId26"/>
    <p:sldId id="671" r:id="rId27"/>
    <p:sldId id="673" r:id="rId28"/>
    <p:sldId id="675" r:id="rId29"/>
    <p:sldId id="674" r:id="rId30"/>
    <p:sldId id="686" r:id="rId31"/>
    <p:sldId id="662" r:id="rId32"/>
    <p:sldId id="429" r:id="rId33"/>
    <p:sldId id="695" r:id="rId34"/>
    <p:sldId id="659" r:id="rId35"/>
    <p:sldId id="688" r:id="rId36"/>
    <p:sldId id="683" r:id="rId37"/>
    <p:sldId id="574" r:id="rId38"/>
    <p:sldId id="676" r:id="rId39"/>
    <p:sldId id="590" r:id="rId40"/>
    <p:sldId id="591" r:id="rId41"/>
    <p:sldId id="684" r:id="rId42"/>
    <p:sldId id="677" r:id="rId43"/>
    <p:sldId id="655" r:id="rId44"/>
    <p:sldId id="682" r:id="rId45"/>
    <p:sldId id="664" r:id="rId46"/>
    <p:sldId id="680" r:id="rId4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99CCFF"/>
    <a:srgbClr val="A373A1"/>
    <a:srgbClr val="000099"/>
    <a:srgbClr val="FFCCCC"/>
    <a:srgbClr val="009900"/>
    <a:srgbClr val="CCFF99"/>
    <a:srgbClr val="DDDDDD"/>
    <a:srgbClr val="99FF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4" autoAdjust="0"/>
    <p:restoredTop sz="86420" autoAdjust="0"/>
  </p:normalViewPr>
  <p:slideViewPr>
    <p:cSldViewPr>
      <p:cViewPr varScale="1">
        <p:scale>
          <a:sx n="96" d="100"/>
          <a:sy n="96" d="100"/>
        </p:scale>
        <p:origin x="9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3" d="100"/>
        <a:sy n="53" d="100"/>
      </p:scale>
      <p:origin x="0" y="4384"/>
    </p:cViewPr>
  </p:sorterViewPr>
  <p:notesViewPr>
    <p:cSldViewPr>
      <p:cViewPr>
        <p:scale>
          <a:sx n="100" d="100"/>
          <a:sy n="100" d="100"/>
        </p:scale>
        <p:origin x="-774" y="212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jiancai/Dropbox/PhD/Thesis/final/experiments/code/vs%20the%20previous%20approach/summa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jiancai/Google%20Drive/ASU/CML/PhD/Final%20Defense/presentation/experiments/stack%20copy/vs%20the%20previous%20approach/summar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jiancai/Downloads/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jiancai/Downloads/heap%20management/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aij2003\Google%20Drive\ASU\CML\Writings\code%20management\2016ESWeeK_ecm\experiements\experiment-smm-ma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jiancai/Dropbox/PhD/Thesis/final/experiments/code/vs%20cache/cod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jiancai/Google%20Drive/ASU/CML/PhD/Final%20Defense/presentation/experiments/stack/vs%20cache/0.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D:\Documents\School%20Work\Graduate%20School\thesis\spm\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jiancai/Downloads/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99757722592"/>
          <c:y val="0.169757341653048"/>
          <c:w val="0.861549431321085"/>
          <c:h val="0.5174286417322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summary!$A$2:$A$17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summary!$B$2:$B$17</c:f>
              <c:numCache>
                <c:formatCode>General</c:formatCode>
                <c:ptCount val="16"/>
                <c:pt idx="0">
                  <c:v>0.998352243913519</c:v>
                </c:pt>
                <c:pt idx="1">
                  <c:v>0.998749929824815</c:v>
                </c:pt>
                <c:pt idx="2">
                  <c:v>0.659788535359212</c:v>
                </c:pt>
                <c:pt idx="3">
                  <c:v>0.999996858880739</c:v>
                </c:pt>
                <c:pt idx="4">
                  <c:v>0.955535041453382</c:v>
                </c:pt>
                <c:pt idx="5">
                  <c:v>0.847551976582308</c:v>
                </c:pt>
                <c:pt idx="6">
                  <c:v>0.867537836761666</c:v>
                </c:pt>
                <c:pt idx="7">
                  <c:v>0.951434271733483</c:v>
                </c:pt>
                <c:pt idx="8">
                  <c:v>0.901081428874561</c:v>
                </c:pt>
                <c:pt idx="9">
                  <c:v>0.89329871017654</c:v>
                </c:pt>
                <c:pt idx="10">
                  <c:v>0.963062539504797</c:v>
                </c:pt>
                <c:pt idx="11">
                  <c:v>0.915504893129734</c:v>
                </c:pt>
                <c:pt idx="12">
                  <c:v>0.999558306899874</c:v>
                </c:pt>
                <c:pt idx="13">
                  <c:v>0.999786270192375</c:v>
                </c:pt>
                <c:pt idx="14">
                  <c:v>0.999998036680107</c:v>
                </c:pt>
                <c:pt idx="15">
                  <c:v>0.930082458664474</c:v>
                </c:pt>
              </c:numCache>
            </c:numRef>
          </c:val>
        </c:ser>
        <c:ser>
          <c:idx val="1"/>
          <c:order val="1"/>
          <c:tx>
            <c:strRef>
              <c:f>summary!$C$1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summary!$A$2:$A$17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summary!$C$2:$C$17</c:f>
              <c:numCache>
                <c:formatCode>General</c:formatCode>
                <c:ptCount val="16"/>
                <c:pt idx="0">
                  <c:v>0.998352243913519</c:v>
                </c:pt>
                <c:pt idx="1">
                  <c:v>0.998749929824815</c:v>
                </c:pt>
                <c:pt idx="2">
                  <c:v>0.659788535359212</c:v>
                </c:pt>
                <c:pt idx="3">
                  <c:v>0.999996858880739</c:v>
                </c:pt>
                <c:pt idx="4">
                  <c:v>0.955535041453382</c:v>
                </c:pt>
                <c:pt idx="5">
                  <c:v>0.847565680657691</c:v>
                </c:pt>
                <c:pt idx="6">
                  <c:v>0.867537965732379</c:v>
                </c:pt>
                <c:pt idx="7">
                  <c:v>0.448829917592601</c:v>
                </c:pt>
                <c:pt idx="8">
                  <c:v>0.901081428874561</c:v>
                </c:pt>
                <c:pt idx="9">
                  <c:v>0.913155629061669</c:v>
                </c:pt>
                <c:pt idx="10">
                  <c:v>0.941701038378899</c:v>
                </c:pt>
                <c:pt idx="11">
                  <c:v>0.915504893129734</c:v>
                </c:pt>
                <c:pt idx="12">
                  <c:v>0.999370433170396</c:v>
                </c:pt>
                <c:pt idx="13">
                  <c:v>0.999743403276869</c:v>
                </c:pt>
                <c:pt idx="14">
                  <c:v>0.999975979286072</c:v>
                </c:pt>
                <c:pt idx="15">
                  <c:v>0.896459265239503</c:v>
                </c:pt>
              </c:numCache>
            </c:numRef>
          </c:val>
        </c:ser>
        <c:ser>
          <c:idx val="2"/>
          <c:order val="2"/>
          <c:tx>
            <c:strRef>
              <c:f>summary!$D$1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summary!$A$2:$A$17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summary!$D$2:$D$17</c:f>
              <c:numCache>
                <c:formatCode>General</c:formatCode>
                <c:ptCount val="16"/>
                <c:pt idx="0">
                  <c:v>0.998352243913519</c:v>
                </c:pt>
                <c:pt idx="1">
                  <c:v>0.998749929824815</c:v>
                </c:pt>
                <c:pt idx="2">
                  <c:v>0.659788535359212</c:v>
                </c:pt>
                <c:pt idx="3">
                  <c:v>0.999996858880739</c:v>
                </c:pt>
                <c:pt idx="4">
                  <c:v>0.94914802879356</c:v>
                </c:pt>
                <c:pt idx="5">
                  <c:v>0.818422832051332</c:v>
                </c:pt>
                <c:pt idx="6">
                  <c:v>0.830440515144003</c:v>
                </c:pt>
                <c:pt idx="7">
                  <c:v>0.27370219396031</c:v>
                </c:pt>
                <c:pt idx="8">
                  <c:v>0.907177068822058</c:v>
                </c:pt>
                <c:pt idx="9">
                  <c:v>0.913155629061669</c:v>
                </c:pt>
                <c:pt idx="10">
                  <c:v>0.946026079811623</c:v>
                </c:pt>
                <c:pt idx="11">
                  <c:v>0.915504893129734</c:v>
                </c:pt>
                <c:pt idx="12">
                  <c:v>0.999364000246825</c:v>
                </c:pt>
                <c:pt idx="13">
                  <c:v>0.999655595118064</c:v>
                </c:pt>
                <c:pt idx="14">
                  <c:v>0.999976897841435</c:v>
                </c:pt>
                <c:pt idx="15">
                  <c:v>0.880630753463926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5704016"/>
        <c:axId val="1675705792"/>
      </c:barChart>
      <c:catAx>
        <c:axId val="167570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705792"/>
        <c:crosses val="autoZero"/>
        <c:auto val="1"/>
        <c:lblAlgn val="ctr"/>
        <c:lblOffset val="100"/>
        <c:noMultiLvlLbl val="0"/>
      </c:catAx>
      <c:valAx>
        <c:axId val="167570579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000000"/>
                    </a:solidFill>
                    <a:latin typeface="Candara"/>
                    <a:ea typeface="+mn-ea"/>
                    <a:cs typeface="Candara"/>
                  </a:defRPr>
                </a:pPr>
                <a:r>
                  <a:rPr lang="en-US" sz="1600" b="1">
                    <a:solidFill>
                      <a:srgbClr val="000000"/>
                    </a:solidFill>
                    <a:latin typeface="Candara"/>
                    <a:cs typeface="Candara"/>
                  </a:rPr>
                  <a:t>Normalized 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000000"/>
                  </a:solidFill>
                  <a:latin typeface="Candara"/>
                  <a:ea typeface="+mn-ea"/>
                  <a:cs typeface="Candara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0000"/>
                </a:solidFill>
                <a:latin typeface="Candara"/>
                <a:ea typeface="+mn-ea"/>
                <a:cs typeface="Candara"/>
              </a:defRPr>
            </a:pPr>
            <a:endParaRPr lang="en-US"/>
          </a:p>
        </c:txPr>
        <c:crossAx val="167570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3453174122465"/>
          <c:y val="0.0742155697518942"/>
          <c:w val="0.2853156167979"/>
          <c:h val="0.0873848060659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0000"/>
              </a:solidFill>
              <a:latin typeface="Candara"/>
              <a:ea typeface="+mn-ea"/>
              <a:cs typeface="Candar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99825021872"/>
          <c:y val="0.138310731991834"/>
          <c:w val="0.861549431321085"/>
          <c:h val="0.586872995042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summary!$A$2:$A$17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summary!$B$2:$B$17</c:f>
              <c:numCache>
                <c:formatCode>General</c:formatCode>
                <c:ptCount val="16"/>
                <c:pt idx="0">
                  <c:v>1.016902001389522</c:v>
                </c:pt>
                <c:pt idx="1">
                  <c:v>0.996771950148208</c:v>
                </c:pt>
                <c:pt idx="2">
                  <c:v>0.907194019810369</c:v>
                </c:pt>
                <c:pt idx="3">
                  <c:v>0.136991714564798</c:v>
                </c:pt>
                <c:pt idx="4">
                  <c:v>0.957344428550438</c:v>
                </c:pt>
                <c:pt idx="5">
                  <c:v>0.269539592486004</c:v>
                </c:pt>
                <c:pt idx="6">
                  <c:v>0.26538213383206</c:v>
                </c:pt>
                <c:pt idx="7">
                  <c:v>0.759412419294643</c:v>
                </c:pt>
                <c:pt idx="8">
                  <c:v>0.288299301489185</c:v>
                </c:pt>
                <c:pt idx="9">
                  <c:v>0.19117602626529</c:v>
                </c:pt>
                <c:pt idx="10">
                  <c:v>0.79899663205402</c:v>
                </c:pt>
                <c:pt idx="11">
                  <c:v>0.59493522937567</c:v>
                </c:pt>
                <c:pt idx="12">
                  <c:v>0.158235799784689</c:v>
                </c:pt>
                <c:pt idx="13">
                  <c:v>0.131615326282509</c:v>
                </c:pt>
                <c:pt idx="14">
                  <c:v>0.321306744379529</c:v>
                </c:pt>
                <c:pt idx="15">
                  <c:v>0.519606887980462</c:v>
                </c:pt>
              </c:numCache>
            </c:numRef>
          </c:val>
        </c:ser>
        <c:ser>
          <c:idx val="1"/>
          <c:order val="1"/>
          <c:tx>
            <c:strRef>
              <c:f>summary!$C$1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summary!$A$2:$A$17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summary!$C$2:$C$17</c:f>
              <c:numCache>
                <c:formatCode>General</c:formatCode>
                <c:ptCount val="16"/>
                <c:pt idx="0">
                  <c:v>1.016902001389522</c:v>
                </c:pt>
                <c:pt idx="1">
                  <c:v>0.996771950148208</c:v>
                </c:pt>
                <c:pt idx="2">
                  <c:v>0.354540513704322</c:v>
                </c:pt>
                <c:pt idx="3">
                  <c:v>0.08547045593897</c:v>
                </c:pt>
                <c:pt idx="4">
                  <c:v>0.94355153233577</c:v>
                </c:pt>
                <c:pt idx="5">
                  <c:v>0.280851509163812</c:v>
                </c:pt>
                <c:pt idx="6">
                  <c:v>0.276921127378337</c:v>
                </c:pt>
                <c:pt idx="7">
                  <c:v>0.754390893051774</c:v>
                </c:pt>
                <c:pt idx="8">
                  <c:v>0.19289840719972</c:v>
                </c:pt>
                <c:pt idx="9">
                  <c:v>0.19117602626529</c:v>
                </c:pt>
                <c:pt idx="10">
                  <c:v>0.79899663205402</c:v>
                </c:pt>
                <c:pt idx="11">
                  <c:v>0.59493522937567</c:v>
                </c:pt>
                <c:pt idx="12">
                  <c:v>0.158235799784689</c:v>
                </c:pt>
                <c:pt idx="13">
                  <c:v>0.131615326282509</c:v>
                </c:pt>
                <c:pt idx="14">
                  <c:v>0.321306744379529</c:v>
                </c:pt>
                <c:pt idx="15">
                  <c:v>0.473237609896809</c:v>
                </c:pt>
              </c:numCache>
            </c:numRef>
          </c:val>
        </c:ser>
        <c:ser>
          <c:idx val="2"/>
          <c:order val="2"/>
          <c:tx>
            <c:strRef>
              <c:f>summary!$D$1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summary!$A$2:$A$17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summary!$D$2:$D$17</c:f>
              <c:numCache>
                <c:formatCode>General</c:formatCode>
                <c:ptCount val="16"/>
                <c:pt idx="0">
                  <c:v>1.016902001389522</c:v>
                </c:pt>
                <c:pt idx="1">
                  <c:v>0.996771950148208</c:v>
                </c:pt>
                <c:pt idx="2">
                  <c:v>0.354540513704322</c:v>
                </c:pt>
                <c:pt idx="3">
                  <c:v>0.08547045593897</c:v>
                </c:pt>
                <c:pt idx="4">
                  <c:v>0.94355153233577</c:v>
                </c:pt>
                <c:pt idx="5">
                  <c:v>0.280851509163812</c:v>
                </c:pt>
                <c:pt idx="6">
                  <c:v>0.276921127378337</c:v>
                </c:pt>
                <c:pt idx="7">
                  <c:v>0.754390893051774</c:v>
                </c:pt>
                <c:pt idx="8">
                  <c:v>0.19289840719972</c:v>
                </c:pt>
                <c:pt idx="9">
                  <c:v>0.19117602626529</c:v>
                </c:pt>
                <c:pt idx="10">
                  <c:v>0.483435913433498</c:v>
                </c:pt>
                <c:pt idx="11">
                  <c:v>0.59493522937567</c:v>
                </c:pt>
                <c:pt idx="12">
                  <c:v>0.158235799784689</c:v>
                </c:pt>
                <c:pt idx="13">
                  <c:v>0.131615326282509</c:v>
                </c:pt>
                <c:pt idx="14">
                  <c:v>0.321306744379529</c:v>
                </c:pt>
                <c:pt idx="15">
                  <c:v>0.452200228655441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139440"/>
        <c:axId val="1676141488"/>
      </c:barChart>
      <c:catAx>
        <c:axId val="167613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41488"/>
        <c:crosses val="autoZero"/>
        <c:auto val="1"/>
        <c:lblAlgn val="ctr"/>
        <c:lblOffset val="100"/>
        <c:noMultiLvlLbl val="0"/>
      </c:catAx>
      <c:valAx>
        <c:axId val="167614148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3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3453193350831"/>
          <c:y val="0.0144670457859434"/>
          <c:w val="0.2853156167979"/>
          <c:h val="0.0873848060659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A: </a:t>
            </a:r>
            <a:r>
              <a:rPr lang="en-US" sz="1400" dirty="0" smtClean="0"/>
              <a:t>Reduce</a:t>
            </a:r>
            <a:r>
              <a:rPr lang="en-US" sz="1400" baseline="0" dirty="0" smtClean="0"/>
              <a:t> g2l calls</a:t>
            </a:r>
            <a:endParaRPr lang="en-US" sz="1400" baseline="0" dirty="0"/>
          </a:p>
          <a:p>
            <a:pPr algn="l">
              <a:defRPr sz="1400"/>
            </a:pPr>
            <a:r>
              <a:rPr lang="en-US" sz="1400" dirty="0" smtClean="0"/>
              <a:t>B: Reduce g2l</a:t>
            </a:r>
            <a:r>
              <a:rPr lang="en-US" sz="1400" baseline="0" dirty="0" smtClean="0"/>
              <a:t> </a:t>
            </a:r>
            <a:r>
              <a:rPr lang="en-US" sz="1400" dirty="0" smtClean="0"/>
              <a:t>steps</a:t>
            </a:r>
          </a:p>
          <a:p>
            <a:pPr algn="l">
              <a:defRPr sz="1400"/>
            </a:pPr>
            <a:r>
              <a:rPr lang="en-US" sz="1400" dirty="0" smtClean="0"/>
              <a:t>C: Inline and combine g2l Calls</a:t>
            </a:r>
            <a:endParaRPr lang="zh-TW" sz="1400" dirty="0"/>
          </a:p>
        </c:rich>
      </c:tx>
      <c:layout>
        <c:manualLayout>
          <c:xMode val="edge"/>
          <c:yMode val="edge"/>
          <c:x val="0.636143009778645"/>
          <c:y val="0.01718097737782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833205583815"/>
          <c:y val="0.10321342185168"/>
          <c:w val="0.862611316284579"/>
          <c:h val="0.602883971400127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3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Typeset</c:v>
                </c:pt>
                <c:pt idx="12">
                  <c:v>Average</c:v>
                </c:pt>
              </c:strCache>
            </c:strRef>
          </c:cat>
          <c:val>
            <c:numRef>
              <c:f>'Lat4'!$H$15:$H$27</c:f>
              <c:numCache>
                <c:formatCode>General</c:formatCode>
                <c:ptCount val="13"/>
                <c:pt idx="0">
                  <c:v>0.0986030249961516</c:v>
                </c:pt>
                <c:pt idx="1">
                  <c:v>0.0862196452835521</c:v>
                </c:pt>
                <c:pt idx="2">
                  <c:v>0.53918645926533</c:v>
                </c:pt>
                <c:pt idx="3">
                  <c:v>0.745840354252532</c:v>
                </c:pt>
                <c:pt idx="4">
                  <c:v>0.745817631229748</c:v>
                </c:pt>
                <c:pt idx="5">
                  <c:v>0.742563386688223</c:v>
                </c:pt>
                <c:pt idx="6">
                  <c:v>0.0833291710457062</c:v>
                </c:pt>
                <c:pt idx="7">
                  <c:v>0.150011127304428</c:v>
                </c:pt>
                <c:pt idx="8">
                  <c:v>0.569770213794981</c:v>
                </c:pt>
                <c:pt idx="9">
                  <c:v>0.580383167414752</c:v>
                </c:pt>
                <c:pt idx="10">
                  <c:v>0.440368447366942</c:v>
                </c:pt>
                <c:pt idx="11">
                  <c:v>0.284675584730306</c:v>
                </c:pt>
                <c:pt idx="12">
                  <c:v>0.422230684447721</c:v>
                </c:pt>
              </c:numCache>
            </c:numRef>
          </c:val>
        </c:ser>
        <c:ser>
          <c:idx val="1"/>
          <c:order val="1"/>
          <c:tx>
            <c:v>A+B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3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Typeset</c:v>
                </c:pt>
                <c:pt idx="12">
                  <c:v>Average</c:v>
                </c:pt>
              </c:strCache>
            </c:strRef>
          </c:cat>
          <c:val>
            <c:numRef>
              <c:f>'Lat4'!$I$15:$I$27</c:f>
              <c:numCache>
                <c:formatCode>General</c:formatCode>
                <c:ptCount val="13"/>
                <c:pt idx="0">
                  <c:v>0.0986030253846744</c:v>
                </c:pt>
                <c:pt idx="1">
                  <c:v>0.0862214891875763</c:v>
                </c:pt>
                <c:pt idx="2">
                  <c:v>0.231294576551916</c:v>
                </c:pt>
                <c:pt idx="3">
                  <c:v>0.482727260915948</c:v>
                </c:pt>
                <c:pt idx="4">
                  <c:v>0.482656572407976</c:v>
                </c:pt>
                <c:pt idx="5">
                  <c:v>0.515591724776538</c:v>
                </c:pt>
                <c:pt idx="6">
                  <c:v>0.0833246925986912</c:v>
                </c:pt>
                <c:pt idx="7">
                  <c:v>0.150056434587858</c:v>
                </c:pt>
                <c:pt idx="8">
                  <c:v>0.22965312231308</c:v>
                </c:pt>
                <c:pt idx="9">
                  <c:v>0.222419668192736</c:v>
                </c:pt>
                <c:pt idx="10">
                  <c:v>0.173829839260391</c:v>
                </c:pt>
                <c:pt idx="11">
                  <c:v>0.221175097329593</c:v>
                </c:pt>
                <c:pt idx="12">
                  <c:v>0.248129458625582</c:v>
                </c:pt>
              </c:numCache>
            </c:numRef>
          </c:val>
        </c:ser>
        <c:ser>
          <c:idx val="2"/>
          <c:order val="2"/>
          <c:tx>
            <c:v>A+B+C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'Lat4'!$A$28:$A$40</c:f>
              <c:strCache>
                <c:ptCount val="13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Typeset</c:v>
                </c:pt>
                <c:pt idx="12">
                  <c:v>Average</c:v>
                </c:pt>
              </c:strCache>
            </c:strRef>
          </c:cat>
          <c:val>
            <c:numRef>
              <c:f>'Lat4'!$J$15:$J$27</c:f>
              <c:numCache>
                <c:formatCode>General</c:formatCode>
                <c:ptCount val="13"/>
                <c:pt idx="0">
                  <c:v>0.0986030253846744</c:v>
                </c:pt>
                <c:pt idx="1">
                  <c:v>0.0862214891875763</c:v>
                </c:pt>
                <c:pt idx="2">
                  <c:v>0.155835764644959</c:v>
                </c:pt>
                <c:pt idx="3">
                  <c:v>0.386128103284416</c:v>
                </c:pt>
                <c:pt idx="4">
                  <c:v>0.386048959522505</c:v>
                </c:pt>
                <c:pt idx="5">
                  <c:v>0.465118373278926</c:v>
                </c:pt>
                <c:pt idx="6">
                  <c:v>0.0833246925986912</c:v>
                </c:pt>
                <c:pt idx="7">
                  <c:v>0.150056434587858</c:v>
                </c:pt>
                <c:pt idx="8">
                  <c:v>0.127232465526417</c:v>
                </c:pt>
                <c:pt idx="9">
                  <c:v>0.121266282657684</c:v>
                </c:pt>
                <c:pt idx="10">
                  <c:v>0.107048493197087</c:v>
                </c:pt>
                <c:pt idx="11">
                  <c:v>0.216856404650695</c:v>
                </c:pt>
                <c:pt idx="12">
                  <c:v>0.198645040710124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058416"/>
        <c:axId val="1696060736"/>
      </c:barChart>
      <c:catAx>
        <c:axId val="169605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060736"/>
        <c:crosses val="autoZero"/>
        <c:auto val="1"/>
        <c:lblAlgn val="ctr"/>
        <c:lblOffset val="100"/>
        <c:noMultiLvlLbl val="0"/>
      </c:catAx>
      <c:valAx>
        <c:axId val="16960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 </a:t>
                </a:r>
                <a:r>
                  <a:rPr lang="en-US" dirty="0" smtClean="0"/>
                  <a:t>Execution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Time</a:t>
                </a:r>
                <a:endParaRPr lang="zh-TW" dirty="0"/>
              </a:p>
            </c:rich>
          </c:tx>
          <c:layout>
            <c:manualLayout>
              <c:xMode val="edge"/>
              <c:yMode val="edge"/>
              <c:x val="0.0186928901586417"/>
              <c:y val="0.2378669333000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05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3982765428658"/>
          <c:y val="0.0141319835020622"/>
          <c:w val="0.291666666666667"/>
          <c:h val="0.1023628909131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28603777469"/>
          <c:y val="0.0509259259259259"/>
          <c:w val="0.620747002212959"/>
          <c:h val="0.846880285797608"/>
        </c:manualLayout>
      </c:layout>
      <c:lineChart>
        <c:grouping val="standard"/>
        <c:varyColors val="0"/>
        <c:ser>
          <c:idx val="0"/>
          <c:order val="0"/>
          <c:tx>
            <c:strRef>
              <c:f>Overview!$A$2</c:f>
              <c:strCache>
                <c:ptCount val="1"/>
                <c:pt idx="0">
                  <c:v>ADPCM Dec.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Overview!$B$2:$F$2</c:f>
              <c:numCache>
                <c:formatCode>General</c:formatCode>
                <c:ptCount val="5"/>
                <c:pt idx="0">
                  <c:v>0.0986030253846744</c:v>
                </c:pt>
                <c:pt idx="1">
                  <c:v>0.098602841284067</c:v>
                </c:pt>
                <c:pt idx="2">
                  <c:v>0.0986025717306139</c:v>
                </c:pt>
                <c:pt idx="3">
                  <c:v>0.098602090763207</c:v>
                </c:pt>
                <c:pt idx="4">
                  <c:v>0.0986010182792932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Overview!$A$3</c:f>
              <c:strCache>
                <c:ptCount val="1"/>
                <c:pt idx="0">
                  <c:v>ADPCM Enc.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Overview!$B$3:$F$3</c:f>
              <c:numCache>
                <c:formatCode>General</c:formatCode>
                <c:ptCount val="5"/>
                <c:pt idx="0">
                  <c:v>0.0862214891875763</c:v>
                </c:pt>
                <c:pt idx="1">
                  <c:v>0.0862209609265271</c:v>
                </c:pt>
                <c:pt idx="2">
                  <c:v>0.0862194575855417</c:v>
                </c:pt>
                <c:pt idx="3">
                  <c:v>0.0862169008333706</c:v>
                </c:pt>
                <c:pt idx="4">
                  <c:v>0.0862115622240321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Overview!$A$4</c:f>
              <c:strCache>
                <c:ptCount val="1"/>
                <c:pt idx="0">
                  <c:v>Dijkstra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Overview!$B$4:$F$4</c:f>
              <c:numCache>
                <c:formatCode>General</c:formatCode>
                <c:ptCount val="5"/>
                <c:pt idx="0">
                  <c:v>0.155835764644959</c:v>
                </c:pt>
                <c:pt idx="1">
                  <c:v>0.176664267962789</c:v>
                </c:pt>
                <c:pt idx="2">
                  <c:v>0.211035040394523</c:v>
                </c:pt>
                <c:pt idx="3">
                  <c:v>0.277776561631552</c:v>
                </c:pt>
                <c:pt idx="4">
                  <c:v>0.353029562005104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Overview!$A$5</c:f>
              <c:strCache>
                <c:ptCount val="1"/>
                <c:pt idx="0">
                  <c:v>FFT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Overview!$B$5:$F$5</c:f>
              <c:numCache>
                <c:formatCode>General</c:formatCode>
                <c:ptCount val="5"/>
                <c:pt idx="0">
                  <c:v>0.386128103284416</c:v>
                </c:pt>
                <c:pt idx="1">
                  <c:v>0.389006739638788</c:v>
                </c:pt>
                <c:pt idx="2">
                  <c:v>0.380641718081479</c:v>
                </c:pt>
                <c:pt idx="3">
                  <c:v>0.34335848066651</c:v>
                </c:pt>
                <c:pt idx="4">
                  <c:v>0.342603508590077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Overview!$A$6</c:f>
              <c:strCache>
                <c:ptCount val="1"/>
                <c:pt idx="0">
                  <c:v>iFFT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Overview!$B$6:$F$6</c:f>
              <c:numCache>
                <c:formatCode>General</c:formatCode>
                <c:ptCount val="5"/>
                <c:pt idx="0">
                  <c:v>0.386048959522505</c:v>
                </c:pt>
                <c:pt idx="1">
                  <c:v>0.388937044944301</c:v>
                </c:pt>
                <c:pt idx="2">
                  <c:v>0.380581611088845</c:v>
                </c:pt>
                <c:pt idx="3">
                  <c:v>0.343298122337684</c:v>
                </c:pt>
                <c:pt idx="4">
                  <c:v>0.342545637292349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Overview!$A$7</c:f>
              <c:strCache>
                <c:ptCount val="1"/>
                <c:pt idx="0">
                  <c:v>Patricia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Overview!$B$7:$F$7</c:f>
              <c:numCache>
                <c:formatCode>General</c:formatCode>
                <c:ptCount val="5"/>
                <c:pt idx="0">
                  <c:v>0.465118373278926</c:v>
                </c:pt>
                <c:pt idx="1">
                  <c:v>0.445532930088447</c:v>
                </c:pt>
                <c:pt idx="2">
                  <c:v>0.418005829438082</c:v>
                </c:pt>
                <c:pt idx="3">
                  <c:v>0.399604998401106</c:v>
                </c:pt>
                <c:pt idx="4">
                  <c:v>0.380408209564025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Overview!$A$8</c:f>
              <c:strCache>
                <c:ptCount val="1"/>
                <c:pt idx="0">
                  <c:v>SHA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Overview!$B$8:$F$8</c:f>
              <c:numCache>
                <c:formatCode>General</c:formatCode>
                <c:ptCount val="5"/>
                <c:pt idx="0">
                  <c:v>0.0833246925986912</c:v>
                </c:pt>
                <c:pt idx="1">
                  <c:v>0.081639784076127</c:v>
                </c:pt>
                <c:pt idx="2">
                  <c:v>0.0785067607479669</c:v>
                </c:pt>
                <c:pt idx="3">
                  <c:v>0.0729313181675126</c:v>
                </c:pt>
                <c:pt idx="4">
                  <c:v>0.0636936720239377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Overview!$A$9</c:f>
              <c:strCache>
                <c:ptCount val="1"/>
                <c:pt idx="0">
                  <c:v>String Search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Overview!$B$9:$F$9</c:f>
              <c:numCache>
                <c:formatCode>General</c:formatCode>
                <c:ptCount val="5"/>
                <c:pt idx="0">
                  <c:v>0.150056434587858</c:v>
                </c:pt>
                <c:pt idx="1">
                  <c:v>0.130990647481043</c:v>
                </c:pt>
                <c:pt idx="2">
                  <c:v>0.104280353605117</c:v>
                </c:pt>
                <c:pt idx="3">
                  <c:v>0.0736643245590469</c:v>
                </c:pt>
                <c:pt idx="4">
                  <c:v>0.0458143138545621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Overview!$A$10</c:f>
              <c:strCache>
                <c:ptCount val="1"/>
                <c:pt idx="0">
                  <c:v>Susan Corner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Overview!$B$10:$F$10</c:f>
              <c:numCache>
                <c:formatCode>General</c:formatCode>
                <c:ptCount val="5"/>
                <c:pt idx="0">
                  <c:v>0.127232465526417</c:v>
                </c:pt>
                <c:pt idx="1">
                  <c:v>0.128658956178064</c:v>
                </c:pt>
                <c:pt idx="2">
                  <c:v>0.128264761614368</c:v>
                </c:pt>
                <c:pt idx="3">
                  <c:v>0.142403890407824</c:v>
                </c:pt>
                <c:pt idx="4">
                  <c:v>0.139901887187814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Overview!$A$11</c:f>
              <c:strCache>
                <c:ptCount val="1"/>
                <c:pt idx="0">
                  <c:v>Susan Edge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Overview!$B$11:$F$11</c:f>
              <c:numCache>
                <c:formatCode>General</c:formatCode>
                <c:ptCount val="5"/>
                <c:pt idx="0">
                  <c:v>0.121266282657684</c:v>
                </c:pt>
                <c:pt idx="1">
                  <c:v>0.124059688376918</c:v>
                </c:pt>
                <c:pt idx="2">
                  <c:v>0.121910141474446</c:v>
                </c:pt>
                <c:pt idx="3">
                  <c:v>0.133359806578938</c:v>
                </c:pt>
                <c:pt idx="4">
                  <c:v>0.13699503120799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Overview!$A$12</c:f>
              <c:strCache>
                <c:ptCount val="1"/>
                <c:pt idx="0">
                  <c:v>Susan Smoothing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Overview!$B$12:$F$12</c:f>
              <c:numCache>
                <c:formatCode>General</c:formatCode>
                <c:ptCount val="5"/>
                <c:pt idx="0">
                  <c:v>0.107048493197087</c:v>
                </c:pt>
                <c:pt idx="1">
                  <c:v>0.106254473960892</c:v>
                </c:pt>
                <c:pt idx="2">
                  <c:v>0.0983356434564898</c:v>
                </c:pt>
                <c:pt idx="3">
                  <c:v>0.118351754456789</c:v>
                </c:pt>
                <c:pt idx="4">
                  <c:v>0.117998829453327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Overview!$A$13</c:f>
              <c:strCache>
                <c:ptCount val="1"/>
                <c:pt idx="0">
                  <c:v>Typeset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Overview!$B$13:$F$13</c:f>
              <c:numCache>
                <c:formatCode>General</c:formatCode>
                <c:ptCount val="5"/>
                <c:pt idx="0">
                  <c:v>0.216856404650695</c:v>
                </c:pt>
                <c:pt idx="1">
                  <c:v>0.204532311620164</c:v>
                </c:pt>
                <c:pt idx="2">
                  <c:v>0.193352331716293</c:v>
                </c:pt>
                <c:pt idx="3">
                  <c:v>0.187146440500806</c:v>
                </c:pt>
                <c:pt idx="4">
                  <c:v>0.183561266661345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Overview!$A$14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Overview!$B$1:$F$1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Overview!$B$14:$F$14</c:f>
              <c:numCache>
                <c:formatCode>General</c:formatCode>
                <c:ptCount val="5"/>
                <c:pt idx="0">
                  <c:v>0.198645040710124</c:v>
                </c:pt>
                <c:pt idx="1">
                  <c:v>0.196758387211511</c:v>
                </c:pt>
                <c:pt idx="2">
                  <c:v>0.191644685077814</c:v>
                </c:pt>
                <c:pt idx="3">
                  <c:v>0.189726224108696</c:v>
                </c:pt>
                <c:pt idx="4">
                  <c:v>0.190947041528655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5899328"/>
        <c:axId val="2058016448"/>
      </c:lineChart>
      <c:catAx>
        <c:axId val="169589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016448"/>
        <c:crosses val="autoZero"/>
        <c:auto val="1"/>
        <c:lblAlgn val="ctr"/>
        <c:lblOffset val="100"/>
        <c:noMultiLvlLbl val="0"/>
      </c:catAx>
      <c:valAx>
        <c:axId val="205801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Normalized Execution Time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89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716724598615"/>
          <c:y val="0.023724117818606"/>
          <c:w val="0.218437398027949"/>
          <c:h val="0.8420166229221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4358193433368"/>
          <c:y val="0.116644984594317"/>
          <c:w val="0.888519660278314"/>
          <c:h val="0.6185846580498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smmcm!$K$1</c:f>
              <c:strCache>
                <c:ptCount val="1"/>
                <c:pt idx="0">
                  <c:v>Original program without code mangement </c:v>
                </c:pt>
              </c:strCache>
            </c:strRef>
          </c:tx>
          <c:spPr>
            <a:pattFill prst="ltDnDiag">
              <a:fgClr>
                <a:schemeClr val="tx2"/>
              </a:fgClr>
              <a:bgClr>
                <a:schemeClr val="bg1"/>
              </a:bgClr>
            </a:pattFill>
            <a:ln>
              <a:solidFill>
                <a:schemeClr val="tx2"/>
              </a:solidFill>
            </a:ln>
            <a:effectLst/>
          </c:spPr>
          <c:invertIfNegative val="0"/>
          <c:cat>
            <c:strRef>
              <c:f>smmcm!$A$2:$A$12</c:f>
              <c:strCache>
                <c:ptCount val="11"/>
                <c:pt idx="0">
                  <c:v>dijkstra</c:v>
                </c:pt>
                <c:pt idx="1">
                  <c:v>stringsearch</c:v>
                </c:pt>
                <c:pt idx="2">
                  <c:v>rijndael.enc</c:v>
                </c:pt>
                <c:pt idx="3">
                  <c:v>rijndael.dec</c:v>
                </c:pt>
                <c:pt idx="4">
                  <c:v>sha</c:v>
                </c:pt>
                <c:pt idx="5">
                  <c:v>IFFT</c:v>
                </c:pt>
                <c:pt idx="6">
                  <c:v>FFT</c:v>
                </c:pt>
                <c:pt idx="7">
                  <c:v>basicmath</c:v>
                </c:pt>
                <c:pt idx="8">
                  <c:v>adpcm.dec</c:v>
                </c:pt>
                <c:pt idx="9">
                  <c:v>adpcm.enc</c:v>
                </c:pt>
                <c:pt idx="10">
                  <c:v>AVERAGE</c:v>
                </c:pt>
              </c:strCache>
            </c:strRef>
          </c:cat>
          <c:val>
            <c:numRef>
              <c:f>smmcm!$K$2:$K$12</c:f>
              <c:numCache>
                <c:formatCode>General</c:formatCode>
                <c:ptCount val="11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smmcm!$L$1</c:f>
              <c:strCache>
                <c:ptCount val="1"/>
                <c:pt idx="0">
                  <c:v>Management overhead</c:v>
                </c:pt>
              </c:strCache>
            </c:strRef>
          </c:tx>
          <c:spPr>
            <a:pattFill prst="wdUp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smmcm!$A$2:$A$12</c:f>
              <c:strCache>
                <c:ptCount val="11"/>
                <c:pt idx="0">
                  <c:v>dijkstra</c:v>
                </c:pt>
                <c:pt idx="1">
                  <c:v>stringsearch</c:v>
                </c:pt>
                <c:pt idx="2">
                  <c:v>rijndael.enc</c:v>
                </c:pt>
                <c:pt idx="3">
                  <c:v>rijndael.dec</c:v>
                </c:pt>
                <c:pt idx="4">
                  <c:v>sha</c:v>
                </c:pt>
                <c:pt idx="5">
                  <c:v>IFFT</c:v>
                </c:pt>
                <c:pt idx="6">
                  <c:v>FFT</c:v>
                </c:pt>
                <c:pt idx="7">
                  <c:v>basicmath</c:v>
                </c:pt>
                <c:pt idx="8">
                  <c:v>adpcm.dec</c:v>
                </c:pt>
                <c:pt idx="9">
                  <c:v>adpcm.enc</c:v>
                </c:pt>
                <c:pt idx="10">
                  <c:v>AVERAGE</c:v>
                </c:pt>
              </c:strCache>
            </c:strRef>
          </c:cat>
          <c:val>
            <c:numRef>
              <c:f>smmcm!$L$2:$L$12</c:f>
              <c:numCache>
                <c:formatCode>General</c:formatCode>
                <c:ptCount val="11"/>
                <c:pt idx="0">
                  <c:v>0.644149702227904</c:v>
                </c:pt>
                <c:pt idx="1">
                  <c:v>0.293351100918853</c:v>
                </c:pt>
                <c:pt idx="2">
                  <c:v>0.336640480031996</c:v>
                </c:pt>
                <c:pt idx="3">
                  <c:v>0.27635768637162</c:v>
                </c:pt>
                <c:pt idx="4">
                  <c:v>0.485050449102188</c:v>
                </c:pt>
                <c:pt idx="5">
                  <c:v>0.102065433503548</c:v>
                </c:pt>
                <c:pt idx="6">
                  <c:v>0.0622301442728728</c:v>
                </c:pt>
                <c:pt idx="7">
                  <c:v>0.0391687407734027</c:v>
                </c:pt>
                <c:pt idx="8">
                  <c:v>0.00614350224651194</c:v>
                </c:pt>
                <c:pt idx="9">
                  <c:v>0.00465899612096199</c:v>
                </c:pt>
                <c:pt idx="10">
                  <c:v>0.224981623556986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0"/>
        <c:overlap val="100"/>
        <c:axId val="1675930624"/>
        <c:axId val="1675932400"/>
      </c:barChart>
      <c:catAx>
        <c:axId val="1675930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75932400"/>
        <c:crosses val="autoZero"/>
        <c:auto val="1"/>
        <c:lblAlgn val="ctr"/>
        <c:lblOffset val="100"/>
        <c:noMultiLvlLbl val="0"/>
      </c:catAx>
      <c:valAx>
        <c:axId val="1675932400"/>
        <c:scaling>
          <c:orientation val="minMax"/>
          <c:max val="1.6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Dynamic Instruction Counts</a:t>
                </a:r>
              </a:p>
            </c:rich>
          </c:tx>
          <c:layout>
            <c:manualLayout>
              <c:xMode val="edge"/>
              <c:yMode val="edge"/>
              <c:x val="0.00481927710843373"/>
              <c:y val="0.096137423120617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7593062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092829735774945"/>
          <c:y val="0.0248756218905473"/>
          <c:w val="0.904812605699114"/>
          <c:h val="0.0755357072903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'vs cache'!$A$3:$A$18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'vs cache'!$N$3:$N$18</c:f>
              <c:numCache>
                <c:formatCode>General</c:formatCode>
                <c:ptCount val="16"/>
                <c:pt idx="0">
                  <c:v>0.999944808519662</c:v>
                </c:pt>
                <c:pt idx="1">
                  <c:v>0.99994515627805</c:v>
                </c:pt>
                <c:pt idx="2">
                  <c:v>0.996884285907877</c:v>
                </c:pt>
                <c:pt idx="3">
                  <c:v>0.999912349966893</c:v>
                </c:pt>
                <c:pt idx="4">
                  <c:v>1.000024684351879</c:v>
                </c:pt>
                <c:pt idx="5">
                  <c:v>0.98777985562805</c:v>
                </c:pt>
                <c:pt idx="6">
                  <c:v>0.990556292300454</c:v>
                </c:pt>
                <c:pt idx="7">
                  <c:v>1.079644995411776</c:v>
                </c:pt>
                <c:pt idx="8">
                  <c:v>0.997993531884196</c:v>
                </c:pt>
                <c:pt idx="9">
                  <c:v>0.998039394792159</c:v>
                </c:pt>
                <c:pt idx="10">
                  <c:v>0.99972558726553</c:v>
                </c:pt>
                <c:pt idx="11">
                  <c:v>0.908827240862006</c:v>
                </c:pt>
                <c:pt idx="12">
                  <c:v>0.972831912870304</c:v>
                </c:pt>
                <c:pt idx="13">
                  <c:v>0.970982345743312</c:v>
                </c:pt>
                <c:pt idx="14">
                  <c:v>0.99953758881869</c:v>
                </c:pt>
                <c:pt idx="15">
                  <c:v>0.993508668706723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5964000"/>
        <c:axId val="1675966320"/>
      </c:barChart>
      <c:catAx>
        <c:axId val="167596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966320"/>
        <c:crosses val="autoZero"/>
        <c:auto val="1"/>
        <c:lblAlgn val="ctr"/>
        <c:lblOffset val="100"/>
        <c:noMultiLvlLbl val="0"/>
      </c:catAx>
      <c:valAx>
        <c:axId val="167596632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96400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experiment!$A$3:$A$18</c:f>
              <c:strCache>
                <c:ptCount val="16"/>
                <c:pt idx="0">
                  <c:v>adpcm.decode</c:v>
                </c:pt>
                <c:pt idx="1">
                  <c:v>adpcm.encode</c:v>
                </c:pt>
                <c:pt idx="2">
                  <c:v>basicmath</c:v>
                </c:pt>
                <c:pt idx="3">
                  <c:v>CRC32</c:v>
                </c:pt>
                <c:pt idx="4">
                  <c:v>dijkstra</c:v>
                </c:pt>
                <c:pt idx="5">
                  <c:v>FFT</c:v>
                </c:pt>
                <c:pt idx="6">
                  <c:v>IFFT</c:v>
                </c:pt>
                <c:pt idx="7">
                  <c:v>patricia</c:v>
                </c:pt>
                <c:pt idx="8">
                  <c:v>rijndael.decode</c:v>
                </c:pt>
                <c:pt idx="9">
                  <c:v>rijndael.encode</c:v>
                </c:pt>
                <c:pt idx="10">
                  <c:v>sha</c:v>
                </c:pt>
                <c:pt idx="11">
                  <c:v>stringsearch</c:v>
                </c:pt>
                <c:pt idx="12">
                  <c:v>susan.corners</c:v>
                </c:pt>
                <c:pt idx="13">
                  <c:v>susan.edges</c:v>
                </c:pt>
                <c:pt idx="14">
                  <c:v>susan.smoothing</c:v>
                </c:pt>
                <c:pt idx="15">
                  <c:v>average</c:v>
                </c:pt>
              </c:strCache>
            </c:strRef>
          </c:cat>
          <c:val>
            <c:numRef>
              <c:f>experiment!$S$3:$S$18</c:f>
              <c:numCache>
                <c:formatCode>General</c:formatCode>
                <c:ptCount val="16"/>
                <c:pt idx="0">
                  <c:v>1.043476836144392</c:v>
                </c:pt>
                <c:pt idx="1">
                  <c:v>1.032954029422561</c:v>
                </c:pt>
                <c:pt idx="2">
                  <c:v>1.02339713288689</c:v>
                </c:pt>
                <c:pt idx="3">
                  <c:v>0.999960991317281</c:v>
                </c:pt>
                <c:pt idx="4">
                  <c:v>1.007397755001298</c:v>
                </c:pt>
                <c:pt idx="5">
                  <c:v>1.03517310438921</c:v>
                </c:pt>
                <c:pt idx="6">
                  <c:v>1.019852344344435</c:v>
                </c:pt>
                <c:pt idx="7">
                  <c:v>1.27159542778211</c:v>
                </c:pt>
                <c:pt idx="8">
                  <c:v>0.98699530303621</c:v>
                </c:pt>
                <c:pt idx="9">
                  <c:v>1.063622695655479</c:v>
                </c:pt>
                <c:pt idx="10">
                  <c:v>0.993293799503313</c:v>
                </c:pt>
                <c:pt idx="11">
                  <c:v>1.560284050270767</c:v>
                </c:pt>
                <c:pt idx="12">
                  <c:v>1.012497641390038</c:v>
                </c:pt>
                <c:pt idx="13">
                  <c:v>1.008984439311561</c:v>
                </c:pt>
                <c:pt idx="14">
                  <c:v>1.010184406375591</c:v>
                </c:pt>
                <c:pt idx="15">
                  <c:v>1.071311330455409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5780080"/>
        <c:axId val="1675782400"/>
      </c:barChart>
      <c:catAx>
        <c:axId val="167578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782400"/>
        <c:crosses val="autoZero"/>
        <c:auto val="1"/>
        <c:lblAlgn val="ctr"/>
        <c:lblOffset val="100"/>
        <c:noMultiLvlLbl val="0"/>
      </c:catAx>
      <c:valAx>
        <c:axId val="1675782400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7800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'Number of Accesses'!$A$2:$A$14</c:f>
              <c:strCache>
                <c:ptCount val="12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Average</c:v>
                </c:pt>
              </c:strCache>
              <c:extLst/>
            </c:strRef>
          </c:cat>
          <c:val>
            <c:numRef>
              <c:f>'Number of Accesses'!$F$2:$F$14</c:f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0.170386945487374</c:v>
                </c:pt>
                <c:pt idx="3">
                  <c:v>0.658636705559673</c:v>
                </c:pt>
                <c:pt idx="4">
                  <c:v>0.676024387781528</c:v>
                </c:pt>
                <c:pt idx="5">
                  <c:v>0.425958518762203</c:v>
                </c:pt>
                <c:pt idx="6">
                  <c:v>0.0</c:v>
                </c:pt>
                <c:pt idx="7">
                  <c:v>0.0</c:v>
                </c:pt>
                <c:pt idx="8">
                  <c:v>0.421292782122146</c:v>
                </c:pt>
                <c:pt idx="9">
                  <c:v>0.572511233140485</c:v>
                </c:pt>
                <c:pt idx="10">
                  <c:v>0.940446212586565</c:v>
                </c:pt>
                <c:pt idx="11">
                  <c:v>0.351386980494543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060544"/>
        <c:axId val="1676062864"/>
      </c:barChart>
      <c:catAx>
        <c:axId val="167606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062864"/>
        <c:crosses val="autoZero"/>
        <c:auto val="1"/>
        <c:lblAlgn val="ctr"/>
        <c:lblOffset val="100"/>
        <c:noMultiLvlLbl val="0"/>
      </c:catAx>
      <c:valAx>
        <c:axId val="1676062864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 b="1"/>
                  <a:t>Percentage of Heap Accesses</a:t>
                </a:r>
                <a:endParaRPr lang="zh-TW" altLang="en-US" sz="1800" b="1"/>
              </a:p>
            </c:rich>
          </c:tx>
          <c:layout>
            <c:manualLayout>
              <c:xMode val="edge"/>
              <c:yMode val="edge"/>
              <c:x val="0.00416664117451519"/>
              <c:y val="0.00196694163229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06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A: Statically Detect Heap Access</a:t>
            </a:r>
          </a:p>
          <a:p>
            <a:pPr algn="l">
              <a:defRPr/>
            </a:pPr>
            <a:r>
              <a:rPr lang="en-US"/>
              <a:t>B: Simplifying Management Framework</a:t>
            </a:r>
          </a:p>
          <a:p>
            <a:pPr algn="l">
              <a:defRPr/>
            </a:pPr>
            <a:r>
              <a:rPr lang="en-US"/>
              <a:t> C: Inlining and Combining Management Calls</a:t>
            </a:r>
          </a:p>
        </c:rich>
      </c:tx>
      <c:layout>
        <c:manualLayout>
          <c:xMode val="edge"/>
          <c:yMode val="edge"/>
          <c:x val="0.52137510936133"/>
          <c:y val="0.01851851851851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206036745407"/>
          <c:y val="0.117365704286964"/>
          <c:w val="0.855682852143482"/>
          <c:h val="0.604560804899387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'Lat4'!$A$2:$A$15</c:f>
              <c:strCache>
                <c:ptCount val="14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Typeset</c:v>
                </c:pt>
                <c:pt idx="12">
                  <c:v>Average</c:v>
                </c:pt>
                <c:pt idx="13">
                  <c:v>Benchmarks</c:v>
                </c:pt>
              </c:strCache>
            </c:strRef>
          </c:cat>
          <c:val>
            <c:numRef>
              <c:f>'Lat4'!$I$2:$I$14</c:f>
              <c:numCache>
                <c:formatCode>General</c:formatCode>
                <c:ptCount val="13"/>
                <c:pt idx="0">
                  <c:v>0.0986030249961516</c:v>
                </c:pt>
                <c:pt idx="1">
                  <c:v>0.0862196452835521</c:v>
                </c:pt>
                <c:pt idx="2">
                  <c:v>0.538431365772342</c:v>
                </c:pt>
                <c:pt idx="3">
                  <c:v>0.745789286463483</c:v>
                </c:pt>
                <c:pt idx="4">
                  <c:v>0.745766564169393</c:v>
                </c:pt>
                <c:pt idx="5">
                  <c:v>0.742324401574177</c:v>
                </c:pt>
                <c:pt idx="6">
                  <c:v>0.0833291710457062</c:v>
                </c:pt>
                <c:pt idx="7">
                  <c:v>0.150011127304428</c:v>
                </c:pt>
                <c:pt idx="8">
                  <c:v>0.569762826649021</c:v>
                </c:pt>
                <c:pt idx="9">
                  <c:v>0.580372832132635</c:v>
                </c:pt>
                <c:pt idx="10">
                  <c:v>0.440367013406614</c:v>
                </c:pt>
                <c:pt idx="11">
                  <c:v>0.284654051096964</c:v>
                </c:pt>
                <c:pt idx="12">
                  <c:v>0.422135942491206</c:v>
                </c:pt>
              </c:numCache>
            </c:numRef>
          </c:val>
        </c:ser>
        <c:ser>
          <c:idx val="1"/>
          <c:order val="1"/>
          <c:tx>
            <c:v>A+B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'Lat4'!$A$2:$A$15</c:f>
              <c:strCache>
                <c:ptCount val="14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Typeset</c:v>
                </c:pt>
                <c:pt idx="12">
                  <c:v>Average</c:v>
                </c:pt>
                <c:pt idx="13">
                  <c:v>Benchmarks</c:v>
                </c:pt>
              </c:strCache>
            </c:strRef>
          </c:cat>
          <c:val>
            <c:numRef>
              <c:f>'Lat4'!$J$2:$J$14</c:f>
              <c:numCache>
                <c:formatCode>General</c:formatCode>
                <c:ptCount val="13"/>
                <c:pt idx="0">
                  <c:v>0.0986030253846744</c:v>
                </c:pt>
                <c:pt idx="1">
                  <c:v>0.0862214891875763</c:v>
                </c:pt>
                <c:pt idx="2">
                  <c:v>0.229994483257493</c:v>
                </c:pt>
                <c:pt idx="3">
                  <c:v>0.480235196419749</c:v>
                </c:pt>
                <c:pt idx="4">
                  <c:v>0.480164752048367</c:v>
                </c:pt>
                <c:pt idx="5">
                  <c:v>0.515140005753871</c:v>
                </c:pt>
                <c:pt idx="6">
                  <c:v>0.0833246925986912</c:v>
                </c:pt>
                <c:pt idx="7">
                  <c:v>0.150056434587858</c:v>
                </c:pt>
                <c:pt idx="8">
                  <c:v>0.229544505090143</c:v>
                </c:pt>
                <c:pt idx="9">
                  <c:v>0.2223016125704</c:v>
                </c:pt>
                <c:pt idx="10">
                  <c:v>0.173684199090857</c:v>
                </c:pt>
                <c:pt idx="11">
                  <c:v>0.221148155702772</c:v>
                </c:pt>
                <c:pt idx="12">
                  <c:v>0.247534879307704</c:v>
                </c:pt>
              </c:numCache>
            </c:numRef>
          </c:val>
        </c:ser>
        <c:ser>
          <c:idx val="2"/>
          <c:order val="2"/>
          <c:tx>
            <c:v>A+B+C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'Lat4'!$A$2:$A$15</c:f>
              <c:strCache>
                <c:ptCount val="14"/>
                <c:pt idx="0">
                  <c:v>ADPCM Dec.</c:v>
                </c:pt>
                <c:pt idx="1">
                  <c:v>ADPCM Enc.</c:v>
                </c:pt>
                <c:pt idx="2">
                  <c:v>Dijkstra</c:v>
                </c:pt>
                <c:pt idx="3">
                  <c:v>FFT</c:v>
                </c:pt>
                <c:pt idx="4">
                  <c:v>iFFT</c:v>
                </c:pt>
                <c:pt idx="5">
                  <c:v>Patricia</c:v>
                </c:pt>
                <c:pt idx="6">
                  <c:v>SHA</c:v>
                </c:pt>
                <c:pt idx="7">
                  <c:v>String Search</c:v>
                </c:pt>
                <c:pt idx="8">
                  <c:v>Susan Corner</c:v>
                </c:pt>
                <c:pt idx="9">
                  <c:v>Susan Edge</c:v>
                </c:pt>
                <c:pt idx="10">
                  <c:v>Susan Smoothing</c:v>
                </c:pt>
                <c:pt idx="11">
                  <c:v>Typeset</c:v>
                </c:pt>
                <c:pt idx="12">
                  <c:v>Average</c:v>
                </c:pt>
                <c:pt idx="13">
                  <c:v>Benchmarks</c:v>
                </c:pt>
              </c:strCache>
            </c:strRef>
          </c:cat>
          <c:val>
            <c:numRef>
              <c:f>'Lat4'!$K$2:$K$14</c:f>
              <c:numCache>
                <c:formatCode>General</c:formatCode>
                <c:ptCount val="13"/>
                <c:pt idx="0">
                  <c:v>0.0986030253846744</c:v>
                </c:pt>
                <c:pt idx="1">
                  <c:v>0.0862214891875763</c:v>
                </c:pt>
                <c:pt idx="2">
                  <c:v>0.154412023816723</c:v>
                </c:pt>
                <c:pt idx="3">
                  <c:v>0.383616629312768</c:v>
                </c:pt>
                <c:pt idx="4">
                  <c:v>0.383537730000798</c:v>
                </c:pt>
                <c:pt idx="5">
                  <c:v>0.464619798529295</c:v>
                </c:pt>
                <c:pt idx="6">
                  <c:v>0.0833246925986912</c:v>
                </c:pt>
                <c:pt idx="7">
                  <c:v>0.150056434587858</c:v>
                </c:pt>
                <c:pt idx="8">
                  <c:v>0.12712208971687</c:v>
                </c:pt>
                <c:pt idx="9">
                  <c:v>0.121145735598648</c:v>
                </c:pt>
                <c:pt idx="10">
                  <c:v>0.106902681911753</c:v>
                </c:pt>
                <c:pt idx="11">
                  <c:v>0.216828053839403</c:v>
                </c:pt>
                <c:pt idx="12">
                  <c:v>0.198032532040422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186656"/>
        <c:axId val="1676188976"/>
      </c:barChart>
      <c:catAx>
        <c:axId val="16761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88976"/>
        <c:crosses val="autoZero"/>
        <c:auto val="1"/>
        <c:lblAlgn val="ctr"/>
        <c:lblOffset val="100"/>
        <c:noMultiLvlLbl val="0"/>
      </c:catAx>
      <c:valAx>
        <c:axId val="167618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Instruction Count</a:t>
                </a:r>
              </a:p>
            </c:rich>
          </c:tx>
          <c:layout>
            <c:manualLayout>
              <c:xMode val="edge"/>
              <c:yMode val="edge"/>
              <c:x val="0.02225"/>
              <c:y val="0.161458880139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8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5022747156605"/>
          <c:y val="0.0422448235637212"/>
          <c:w val="0.244398950131234"/>
          <c:h val="0.0873848060659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2F4EC-32C4-B548-B759-A8A0F5F53990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E10A-5560-0C4B-9747-CEB783DE1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C6A6BBD-4F43-4269-95A9-0C86E0D9F71C}" type="datetimeFigureOut">
              <a:rPr lang="en-US" altLang="zh-CN"/>
              <a:pPr/>
              <a:t>10/4/17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3ED1245-793C-43FC-9749-6848AF121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87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0"/>
            <a:ext cx="7010400" cy="5257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0" y="5257800"/>
            <a:ext cx="7010400" cy="1524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E561BC-4D90-4631-8000-C97A8E1BE4A8}" type="slidenum">
              <a:rPr lang="en-US" altLang="zh-CN">
                <a:latin typeface="Calibri" pitchFamily="34" charset="0"/>
              </a:rPr>
              <a:pPr eaLnBrk="1" hangingPunct="1"/>
              <a:t>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37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5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83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04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59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87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5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0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62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211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56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31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53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499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64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796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348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5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8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12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253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53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661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440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016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4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217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666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876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23E3B-1E34-41F0-B658-289A3015067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50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94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43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5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34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9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33475" y="1114425"/>
            <a:ext cx="7086600" cy="12801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1" y="3124200"/>
            <a:ext cx="7077074" cy="762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6EFCF9F-DC04-4412-BC67-B34682D6CA3D}" type="datetime1">
              <a:rPr lang="en-US" altLang="zh-CN" smtClean="0"/>
              <a:pPr/>
              <a:t>10/4/17</a:t>
            </a:fld>
            <a:endParaRPr lang="en-US" altLang="zh-CN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5E661B4-831D-4E15-98AF-A55CA3CE04B7}" type="datetime1">
              <a:rPr lang="en-US" altLang="zh-CN" smtClean="0"/>
              <a:pPr/>
              <a:t>10/4/17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C1284E3-180D-41F5-A55B-573C800923AB}" type="datetime1">
              <a:rPr lang="en-US" altLang="zh-CN" smtClean="0"/>
              <a:pPr/>
              <a:t>10/4/17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399" y="929640"/>
            <a:ext cx="8772525" cy="5389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F33397C5-EE64-4CD4-8D98-28B67A5DB7E7}" type="datetime1">
              <a:rPr lang="en-US" altLang="zh-CN" smtClean="0"/>
              <a:pPr/>
              <a:t>10/4/17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6E20739-73E8-4C67-9C97-46369D3BADED}" type="datetime1">
              <a:rPr lang="en-US" altLang="zh-CN" smtClean="0"/>
              <a:pPr/>
              <a:t>10/4/17</a:t>
            </a:fld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E096DFA-0714-4AB4-9F93-21E9A2BA3F9B}" type="datetime1">
              <a:rPr lang="en-US" altLang="zh-CN" smtClean="0"/>
              <a:pPr/>
              <a:t>10/4/17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D57611A-6D18-4B29-914A-12F12156A453}" type="datetime1">
              <a:rPr lang="en-US" altLang="zh-CN" smtClean="0"/>
              <a:pPr/>
              <a:t>10/4/17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AE1B3D0-D2F5-47D9-A95A-0B6DD5092292}" type="datetime1">
              <a:rPr lang="en-US" altLang="zh-CN" smtClean="0"/>
              <a:pPr/>
              <a:t>10/4/17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DF7EC3F-BCDE-48A3-8A39-46DE2D906378}" type="datetime1">
              <a:rPr lang="en-US" altLang="zh-CN" smtClean="0"/>
              <a:pPr/>
              <a:t>10/4/17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0D5BC90-2515-48FA-ACB5-E99E4FE24198}" type="datetime1">
              <a:rPr lang="en-US" altLang="zh-CN" smtClean="0"/>
              <a:pPr/>
              <a:t>10/4/17</a:t>
            </a:fld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3DB6B4B-97C9-4FAE-B880-0A21CB96B097}" type="datetime1">
              <a:rPr lang="en-US" altLang="zh-CN" smtClean="0"/>
              <a:pPr/>
              <a:t>10/4/17</a:t>
            </a:fld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B76F969-10BB-4821-BEBC-292FAFC69004}" type="datetime1">
              <a:rPr lang="en-US" altLang="zh-CN" smtClean="0"/>
              <a:pPr/>
              <a:t>10/4/17</a:t>
            </a:fld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Microsoft_Excel_97_-_2004_Worksheet1.xls"/><Relationship Id="rId7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chart" Target="../charts/char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0866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effectLst/>
              </a:rPr>
              <a:t>Scratchpad Management </a:t>
            </a:r>
            <a:r>
              <a:rPr lang="en-US" sz="2800" dirty="0">
                <a:effectLst/>
              </a:rPr>
              <a:t>in Software </a:t>
            </a:r>
            <a:r>
              <a:rPr lang="en-US" sz="2800" dirty="0" smtClean="0">
                <a:effectLst/>
              </a:rPr>
              <a:t>Managed </a:t>
            </a:r>
            <a:r>
              <a:rPr lang="en-US" sz="2800" dirty="0" err="1" smtClean="0">
                <a:effectLst/>
              </a:rPr>
              <a:t>Manycore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Architectures 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4" name="副标题 2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7086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Jian Cai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66800" y="4572000"/>
            <a:ext cx="7162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Microarchitecture Lab</a:t>
            </a:r>
          </a:p>
          <a:p>
            <a:r>
              <a:rPr lang="en-US" altLang="zh-CN" b="1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Arizona State </a:t>
            </a:r>
            <a:r>
              <a:rPr lang="en-US" altLang="zh-CN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endParaRPr lang="zh-CN" alt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1795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8839200" cy="3641720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Remove unnecessary management functions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60145" y="1609636"/>
            <a:ext cx="1066800" cy="577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r</a:t>
            </a:r>
            <a:r>
              <a:rPr lang="en-US" sz="1050" baseline="-25000" dirty="0" smtClean="0">
                <a:solidFill>
                  <a:schemeClr val="tx1"/>
                </a:solidFill>
              </a:rPr>
              <a:t>0</a:t>
            </a:r>
            <a:r>
              <a:rPr lang="en-US" sz="1050" dirty="0" smtClean="0">
                <a:solidFill>
                  <a:schemeClr val="tx1"/>
                </a:solidFill>
              </a:rPr>
              <a:t>: main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r</a:t>
            </a:r>
            <a:r>
              <a:rPr lang="en-US" sz="1050" baseline="-25000" dirty="0" smtClean="0">
                <a:solidFill>
                  <a:schemeClr val="tx1"/>
                </a:solidFill>
              </a:rPr>
              <a:t>1</a:t>
            </a:r>
            <a:r>
              <a:rPr lang="en-US" sz="1050" dirty="0" smtClean="0">
                <a:solidFill>
                  <a:schemeClr val="tx1"/>
                </a:solidFill>
              </a:rPr>
              <a:t>: F1,F3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r</a:t>
            </a:r>
            <a:r>
              <a:rPr lang="en-US" sz="1050" baseline="-25000" dirty="0" smtClean="0">
                <a:solidFill>
                  <a:schemeClr val="tx1"/>
                </a:solidFill>
              </a:rPr>
              <a:t>2</a:t>
            </a:r>
            <a:r>
              <a:rPr lang="en-US" sz="1050" dirty="0" smtClean="0">
                <a:solidFill>
                  <a:schemeClr val="tx1"/>
                </a:solidFill>
              </a:rPr>
              <a:t>: F0, F2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73" idx="2"/>
            <a:endCxn id="72" idx="0"/>
          </p:cNvCxnSpPr>
          <p:nvPr/>
        </p:nvCxnSpPr>
        <p:spPr>
          <a:xfrm flipH="1">
            <a:off x="3213390" y="2752636"/>
            <a:ext cx="927388" cy="314236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3" idx="2"/>
            <a:endCxn id="78" idx="0"/>
          </p:cNvCxnSpPr>
          <p:nvPr/>
        </p:nvCxnSpPr>
        <p:spPr>
          <a:xfrm>
            <a:off x="4140778" y="2752636"/>
            <a:ext cx="876300" cy="489201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8" idx="2"/>
            <a:endCxn id="70" idx="0"/>
          </p:cNvCxnSpPr>
          <p:nvPr/>
        </p:nvCxnSpPr>
        <p:spPr>
          <a:xfrm flipH="1">
            <a:off x="4140778" y="3842001"/>
            <a:ext cx="876300" cy="968035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>
          <a:xfrm>
            <a:off x="3657601" y="2626325"/>
            <a:ext cx="2438399" cy="2336111"/>
          </a:xfrm>
          <a:prstGeom prst="arc">
            <a:avLst>
              <a:gd name="adj1" fmla="val 16200000"/>
              <a:gd name="adj2" fmla="val 5468535"/>
            </a:avLst>
          </a:prstGeom>
          <a:ln w="19050">
            <a:solidFill>
              <a:schemeClr val="tx1"/>
            </a:solidFill>
            <a:prstDash val="lgDash"/>
            <a:headEnd type="triangle" w="lg" len="lg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050"/>
          </a:p>
        </p:txBody>
      </p:sp>
      <p:sp>
        <p:nvSpPr>
          <p:cNvPr id="70" name="Rectangle 69"/>
          <p:cNvSpPr/>
          <p:nvPr/>
        </p:nvSpPr>
        <p:spPr>
          <a:xfrm>
            <a:off x="3531178" y="4810036"/>
            <a:ext cx="121920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  <a:endCxn id="79" idx="0"/>
          </p:cNvCxnSpPr>
          <p:nvPr/>
        </p:nvCxnSpPr>
        <p:spPr>
          <a:xfrm>
            <a:off x="4140778" y="5063952"/>
            <a:ext cx="0" cy="27948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540579" y="3066872"/>
            <a:ext cx="1345622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call F1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cget</a:t>
            </a:r>
            <a:r>
              <a:rPr lang="en-US" sz="1100" b="1" dirty="0" smtClean="0">
                <a:solidFill>
                  <a:schemeClr val="tx1"/>
                </a:solidFill>
              </a:rPr>
              <a:t>(main)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31178" y="2498720"/>
            <a:ext cx="121920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80" idx="2"/>
            <a:endCxn id="73" idx="0"/>
          </p:cNvCxnSpPr>
          <p:nvPr/>
        </p:nvCxnSpPr>
        <p:spPr>
          <a:xfrm>
            <a:off x="4140778" y="2219236"/>
            <a:ext cx="0" cy="27948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40579" y="3981272"/>
            <a:ext cx="1345622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</a:t>
            </a:r>
            <a:r>
              <a:rPr lang="en-US" sz="1100" b="1" dirty="0" err="1" smtClean="0">
                <a:solidFill>
                  <a:schemeClr val="tx1"/>
                </a:solidFill>
              </a:rPr>
              <a:t>get</a:t>
            </a:r>
            <a:r>
              <a:rPr lang="en-US" sz="1100" b="1" dirty="0" smtClean="0">
                <a:solidFill>
                  <a:schemeClr val="tx1"/>
                </a:solidFill>
              </a:rPr>
              <a:t>(F0)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call F0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cget</a:t>
            </a:r>
            <a:r>
              <a:rPr lang="en-US" sz="1100" b="1" dirty="0" smtClean="0">
                <a:solidFill>
                  <a:schemeClr val="tx1"/>
                </a:solidFill>
              </a:rPr>
              <a:t>(main)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2" idx="2"/>
            <a:endCxn id="75" idx="0"/>
          </p:cNvCxnSpPr>
          <p:nvPr/>
        </p:nvCxnSpPr>
        <p:spPr>
          <a:xfrm>
            <a:off x="3213390" y="3667036"/>
            <a:ext cx="0" cy="314236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2"/>
            <a:endCxn id="70" idx="0"/>
          </p:cNvCxnSpPr>
          <p:nvPr/>
        </p:nvCxnSpPr>
        <p:spPr>
          <a:xfrm>
            <a:off x="3213390" y="4581436"/>
            <a:ext cx="927388" cy="228600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344267" y="3241837"/>
            <a:ext cx="1345622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</a:t>
            </a:r>
            <a:r>
              <a:rPr lang="en-US" sz="1100" b="1" dirty="0" err="1" smtClean="0">
                <a:solidFill>
                  <a:schemeClr val="tx1"/>
                </a:solidFill>
              </a:rPr>
              <a:t>get</a:t>
            </a:r>
            <a:r>
              <a:rPr lang="en-US" sz="1100" b="1" dirty="0" smtClean="0">
                <a:solidFill>
                  <a:schemeClr val="tx1"/>
                </a:solidFill>
              </a:rPr>
              <a:t>(F2)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call F2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cget</a:t>
            </a:r>
            <a:r>
              <a:rPr lang="en-US" sz="1100" b="1" dirty="0" smtClean="0">
                <a:solidFill>
                  <a:schemeClr val="tx1"/>
                </a:solidFill>
              </a:rPr>
              <a:t>(main)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67967" y="5343436"/>
            <a:ext cx="1345622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</a:t>
            </a:r>
            <a:r>
              <a:rPr lang="en-US" sz="1100" b="1" dirty="0" err="1" smtClean="0">
                <a:solidFill>
                  <a:schemeClr val="tx1"/>
                </a:solidFill>
              </a:rPr>
              <a:t>get</a:t>
            </a:r>
            <a:r>
              <a:rPr lang="en-US" sz="1100" b="1" dirty="0" smtClean="0">
                <a:solidFill>
                  <a:schemeClr val="tx1"/>
                </a:solidFill>
              </a:rPr>
              <a:t>(F3)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call F3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</a:t>
            </a:r>
            <a:r>
              <a:rPr lang="en-US" sz="1100" b="1" dirty="0" err="1" smtClean="0">
                <a:solidFill>
                  <a:schemeClr val="tx1"/>
                </a:solidFill>
              </a:rPr>
              <a:t>get</a:t>
            </a:r>
            <a:r>
              <a:rPr lang="en-US" sz="1100" b="1" dirty="0" smtClean="0">
                <a:solidFill>
                  <a:schemeClr val="tx1"/>
                </a:solidFill>
              </a:rPr>
              <a:t>(main)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67967" y="1619072"/>
            <a:ext cx="1345622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</a:t>
            </a:r>
            <a:r>
              <a:rPr lang="en-US" sz="1100" b="1" dirty="0" err="1" smtClean="0">
                <a:solidFill>
                  <a:schemeClr val="tx1"/>
                </a:solidFill>
              </a:rPr>
              <a:t>get</a:t>
            </a:r>
            <a:r>
              <a:rPr lang="en-US" sz="1100" b="1" dirty="0" smtClean="0">
                <a:solidFill>
                  <a:schemeClr val="tx1"/>
                </a:solidFill>
              </a:rPr>
              <a:t>(F0)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call F0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c</a:t>
            </a:r>
            <a:r>
              <a:rPr lang="en-US" sz="1100" b="1" dirty="0" err="1" smtClean="0">
                <a:solidFill>
                  <a:schemeClr val="tx1"/>
                </a:solidFill>
              </a:rPr>
              <a:t>get</a:t>
            </a:r>
            <a:r>
              <a:rPr lang="en-US" sz="1100" b="1" dirty="0" smtClean="0">
                <a:solidFill>
                  <a:schemeClr val="tx1"/>
                </a:solidFill>
              </a:rPr>
              <a:t>(main)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78775" y="2186226"/>
            <a:ext cx="1288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overlaying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2824964" y="3060099"/>
            <a:ext cx="740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+mn-lt"/>
              </a:rPr>
              <a:t>c</a:t>
            </a:r>
            <a:r>
              <a:rPr lang="en-US" sz="1100" b="1" dirty="0" err="1" smtClean="0">
                <a:latin typeface="+mn-lt"/>
              </a:rPr>
              <a:t>get</a:t>
            </a:r>
            <a:r>
              <a:rPr lang="en-US" sz="1100" b="1" dirty="0" smtClean="0">
                <a:latin typeface="+mn-lt"/>
              </a:rPr>
              <a:t>(F1)</a:t>
            </a:r>
          </a:p>
          <a:p>
            <a:endParaRPr lang="en-US" sz="11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2600" y="6071324"/>
            <a:ext cx="5541320" cy="253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9362">
              <a:spcBef>
                <a:spcPct val="20000"/>
              </a:spcBef>
              <a:buClr>
                <a:srgbClr val="330066"/>
              </a:buClr>
              <a:buSzPct val="70000"/>
            </a:pPr>
            <a:r>
              <a:rPr lang="en-US" sz="1000" dirty="0" smtClean="0"/>
              <a:t>Cai et </a:t>
            </a:r>
            <a:r>
              <a:rPr lang="en-US" sz="1000" smtClean="0"/>
              <a:t>al., Reducing </a:t>
            </a:r>
            <a:r>
              <a:rPr lang="en-US" sz="1000" dirty="0"/>
              <a:t>Code Management Overhead in Software-Managed Multicores</a:t>
            </a:r>
            <a:r>
              <a:rPr lang="en-US" sz="1000" dirty="0" smtClean="0"/>
              <a:t>, DATE2017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145141"/>
      </p:ext>
    </p:extLst>
  </p:cSld>
  <p:clrMapOvr>
    <a:masterClrMapping/>
  </p:clrMapOvr>
  <p:transition spd="slow" advTm="23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3542 L 0.1033 -0.1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of Our Approach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2667000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Given the function-to-region mapping, perform data-flow analyses to identify </a:t>
            </a: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Always-hit function calls</a:t>
            </a:r>
          </a:p>
          <a:p>
            <a:pPr marL="1005840" lvl="2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800" dirty="0" smtClean="0">
                <a:cs typeface="Times New Roman" panose="02020603050405020304" pitchFamily="18" charset="0"/>
              </a:rPr>
              <a:t>Performed once to each program</a:t>
            </a: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First-miss function calls</a:t>
            </a:r>
          </a:p>
          <a:p>
            <a:pPr marL="1005840" lvl="2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800" dirty="0" smtClean="0">
                <a:cs typeface="Times New Roman" panose="02020603050405020304" pitchFamily="18" charset="0"/>
              </a:rPr>
              <a:t>Performed loop by loop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1600" dirty="0"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1291" y="3494593"/>
            <a:ext cx="1295399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Overlaying Scheme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7" idx="3"/>
            <a:endCxn id="13" idx="2"/>
          </p:cNvCxnSpPr>
          <p:nvPr/>
        </p:nvCxnSpPr>
        <p:spPr>
          <a:xfrm>
            <a:off x="2867891" y="5048900"/>
            <a:ext cx="457200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13" idx="0"/>
          </p:cNvCxnSpPr>
          <p:nvPr/>
        </p:nvCxnSpPr>
        <p:spPr>
          <a:xfrm>
            <a:off x="4048991" y="4104193"/>
            <a:ext cx="0" cy="485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6"/>
            <a:endCxn id="9" idx="1"/>
          </p:cNvCxnSpPr>
          <p:nvPr/>
        </p:nvCxnSpPr>
        <p:spPr>
          <a:xfrm>
            <a:off x="4772891" y="5048900"/>
            <a:ext cx="533400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306291" y="4643871"/>
            <a:ext cx="1295400" cy="8100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AH &amp; FM locations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14" idx="1"/>
          </p:cNvCxnSpPr>
          <p:nvPr/>
        </p:nvCxnSpPr>
        <p:spPr>
          <a:xfrm>
            <a:off x="6601691" y="5048900"/>
            <a:ext cx="713509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4891" y="4343400"/>
            <a:ext cx="5105400" cy="14302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222913" y="5773666"/>
            <a:ext cx="132137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Compiler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3325091" y="4589535"/>
            <a:ext cx="1447800" cy="91873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Our analyses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15200" y="4589534"/>
            <a:ext cx="1752600" cy="91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228600" y="4744100"/>
            <a:ext cx="1170709" cy="6096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Program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1399309" y="5048900"/>
            <a:ext cx="512619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11928" y="4744100"/>
            <a:ext cx="95596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CFGs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4643871"/>
            <a:ext cx="1752600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Executable with </a:t>
            </a:r>
            <a:r>
              <a:rPr lang="en-US" sz="1600" dirty="0" smtClean="0"/>
              <a:t>management functions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3347718"/>
      </p:ext>
    </p:extLst>
  </p:cSld>
  <p:clrMapOvr>
    <a:masterClrMapping/>
  </p:clrMapOvr>
  <p:transition spd="slow" advTm="301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First-miss Analysis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28194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cs typeface="Times New Roman" panose="02020603050405020304" pitchFamily="18" charset="0"/>
              </a:rPr>
              <a:t>A data flow value is a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map 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ss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: R → F, where</a:t>
            </a: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R = {r 1 ,...,r n }  is the set of regions the SPM space is divided into</a:t>
            </a: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F  consists of  the set of functions called in the program {f 1 ,...,f m },  UNDEF, and NAC 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Meet operator</a:t>
            </a: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800" dirty="0">
                <a:cs typeface="Times New Roman" panose="02020603050405020304" pitchFamily="18" charset="0"/>
              </a:rPr>
              <a:t>evicts any function that is not the only possible function being called among the functions that are mapped to the same region within the 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25862"/>
            <a:ext cx="5919193" cy="13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78817"/>
      </p:ext>
    </p:extLst>
  </p:cSld>
  <p:clrMapOvr>
    <a:masterClrMapping/>
  </p:clrMapOvr>
  <p:transition spd="slow" advTm="495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First-miss </a:t>
            </a:r>
            <a:r>
              <a:rPr lang="en-US" altLang="zh-CN" dirty="0" smtClean="0">
                <a:cs typeface="Times New Roman" panose="02020603050405020304" pitchFamily="18" charset="0"/>
              </a:rPr>
              <a:t>Analysis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6096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800" dirty="0" smtClean="0">
                <a:cs typeface="Times New Roman" panose="02020603050405020304" pitchFamily="18" charset="0"/>
              </a:rPr>
              <a:t>Analysis of loop L2 in main function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1800" dirty="0">
                <a:cs typeface="Times New Roman" panose="02020603050405020304" pitchFamily="18" charset="0"/>
              </a:rPr>
              <a:t>Assume 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F0, F1 and </a:t>
            </a:r>
            <a:r>
              <a:rPr lang="en-US" altLang="zh-CN" sz="1800" smtClean="0">
                <a:cs typeface="Times New Roman" panose="02020603050405020304" pitchFamily="18" charset="0"/>
              </a:rPr>
              <a:t>F2 do </a:t>
            </a:r>
            <a:r>
              <a:rPr lang="en-US" altLang="zh-CN" sz="1800" dirty="0">
                <a:cs typeface="Times New Roman" panose="02020603050405020304" pitchFamily="18" charset="0"/>
              </a:rPr>
              <a:t>not call any other 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function</a:t>
            </a:r>
          </a:p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1800" dirty="0"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86349" y="3749883"/>
            <a:ext cx="7088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 </a:t>
            </a:r>
            <a:r>
              <a:rPr lang="en-US" sz="1600" dirty="0" smtClean="0">
                <a:solidFill>
                  <a:schemeClr val="tx1"/>
                </a:solidFill>
              </a:rPr>
              <a:t>F1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52" idx="2"/>
            <a:endCxn id="45" idx="0"/>
          </p:cNvCxnSpPr>
          <p:nvPr/>
        </p:nvCxnSpPr>
        <p:spPr>
          <a:xfrm flipH="1">
            <a:off x="3640773" y="3404800"/>
            <a:ext cx="494809" cy="345083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2" idx="2"/>
            <a:endCxn id="84" idx="0"/>
          </p:cNvCxnSpPr>
          <p:nvPr/>
        </p:nvCxnSpPr>
        <p:spPr>
          <a:xfrm>
            <a:off x="4135582" y="3404800"/>
            <a:ext cx="601671" cy="344255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53" idx="0"/>
          </p:cNvCxnSpPr>
          <p:nvPr/>
        </p:nvCxnSpPr>
        <p:spPr>
          <a:xfrm>
            <a:off x="3640773" y="4088437"/>
            <a:ext cx="494809" cy="335779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4" idx="2"/>
            <a:endCxn id="53" idx="0"/>
          </p:cNvCxnSpPr>
          <p:nvPr/>
        </p:nvCxnSpPr>
        <p:spPr>
          <a:xfrm flipH="1">
            <a:off x="4135582" y="4105855"/>
            <a:ext cx="601671" cy="318361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>
            <a:off x="2510979" y="3250924"/>
            <a:ext cx="4118421" cy="1343870"/>
          </a:xfrm>
          <a:prstGeom prst="arc">
            <a:avLst>
              <a:gd name="adj1" fmla="val 16155384"/>
              <a:gd name="adj2" fmla="val 5468535"/>
            </a:avLst>
          </a:prstGeom>
          <a:ln w="19050">
            <a:solidFill>
              <a:schemeClr val="tx1"/>
            </a:solidFill>
            <a:prstDash val="lg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3788086" y="3048000"/>
            <a:ext cx="694992" cy="35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81158" y="4424216"/>
            <a:ext cx="7088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 F2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63" idx="0"/>
          </p:cNvCxnSpPr>
          <p:nvPr/>
        </p:nvCxnSpPr>
        <p:spPr>
          <a:xfrm>
            <a:off x="4128655" y="1974854"/>
            <a:ext cx="6927" cy="416829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779834" y="5109154"/>
            <a:ext cx="7088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 F0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3" idx="2"/>
            <a:endCxn id="55" idx="0"/>
          </p:cNvCxnSpPr>
          <p:nvPr/>
        </p:nvCxnSpPr>
        <p:spPr>
          <a:xfrm flipH="1">
            <a:off x="4134258" y="4762770"/>
            <a:ext cx="1324" cy="346384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2"/>
          </p:cNvCxnSpPr>
          <p:nvPr/>
        </p:nvCxnSpPr>
        <p:spPr>
          <a:xfrm>
            <a:off x="4134258" y="5447708"/>
            <a:ext cx="0" cy="51436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69747" y="4131827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{main},{F1},{UD}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71202" y="336883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{main},{UD},{UD}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83078" y="332627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{main},{UD},{UD}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673987" y="4770600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{main},{F1},{F2}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09600" y="160020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main 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788086" y="2391683"/>
            <a:ext cx="694992" cy="366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67782" y="2740223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{main},{UD},{UD}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63" idx="2"/>
            <a:endCxn id="52" idx="0"/>
          </p:cNvCxnSpPr>
          <p:nvPr/>
        </p:nvCxnSpPr>
        <p:spPr>
          <a:xfrm>
            <a:off x="4135582" y="2758076"/>
            <a:ext cx="0" cy="289924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90006" y="4162798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{main</a:t>
            </a:r>
            <a:r>
              <a:rPr lang="en-US" sz="1400" dirty="0" smtClean="0"/>
              <a:t>},{UD},{UD}</a:t>
            </a:r>
            <a:endParaRPr lang="en-US" sz="1400" dirty="0"/>
          </a:p>
        </p:txBody>
      </p:sp>
      <p:sp>
        <p:nvSpPr>
          <p:cNvPr id="67" name="Arc 66"/>
          <p:cNvSpPr/>
          <p:nvPr/>
        </p:nvSpPr>
        <p:spPr>
          <a:xfrm>
            <a:off x="1925901" y="2559658"/>
            <a:ext cx="5228355" cy="2741599"/>
          </a:xfrm>
          <a:prstGeom prst="arc">
            <a:avLst>
              <a:gd name="adj1" fmla="val 16200000"/>
              <a:gd name="adj2" fmla="val 5468535"/>
            </a:avLst>
          </a:prstGeom>
          <a:ln w="19050">
            <a:solidFill>
              <a:schemeClr val="tx1"/>
            </a:solidFill>
            <a:prstDash val="lg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4462513" y="5337735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{main</a:t>
            </a:r>
            <a:r>
              <a:rPr lang="en-US" sz="1400" dirty="0" smtClean="0"/>
              <a:t>},{F1},{F0}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164164" y="2744746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{main},{F1},{F0}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363644" y="3365168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{main},{F1},{NAC}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490006" y="3332673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{main},{F1},{NAC}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490006" y="4151368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{main},{F1},{NAC}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7585365" y="1679138"/>
            <a:ext cx="89704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r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r>
              <a:rPr lang="en-US" sz="1600" dirty="0" smtClean="0">
                <a:solidFill>
                  <a:schemeClr val="tx1"/>
                </a:solidFill>
              </a:rPr>
              <a:t>: main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r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: F1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r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: F0, F2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904010" y="22860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35302" y="5447708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170710" y="2286000"/>
            <a:ext cx="31292" cy="31617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9710" y="363443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L2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1627910" y="3377045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627910" y="4616917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94610" y="3390900"/>
            <a:ext cx="10390" cy="1244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13610" y="378683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L1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7492986" y="251460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overlaying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4389757" y="3749055"/>
            <a:ext cx="694992" cy="35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66646" y="4122492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{main},{F1},{NAC}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71713" y="4635047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{main},{F1},{F2}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590708"/>
      </p:ext>
    </p:extLst>
  </p:cSld>
  <p:clrMapOvr>
    <a:masterClrMapping/>
  </p:clrMapOvr>
  <p:transition spd="slow" advTm="2425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0" grpId="0"/>
      <p:bldP spid="60" grpId="1"/>
      <p:bldP spid="61" grpId="0"/>
      <p:bldP spid="64" grpId="0"/>
      <p:bldP spid="64" grpId="1"/>
      <p:bldP spid="66" grpId="0"/>
      <p:bldP spid="66" grpId="1"/>
      <p:bldP spid="68" grpId="0"/>
      <p:bldP spid="69" grpId="0"/>
      <p:bldP spid="70" grpId="0"/>
      <p:bldP spid="71" grpId="0"/>
      <p:bldP spid="73" grpId="0"/>
      <p:bldP spid="118" grpId="0"/>
      <p:bldP spid="1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838200"/>
            <a:ext cx="6629400" cy="502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LLVM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Inserts code management instructions at IR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Gem5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CPU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X86 ISA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frequency = 1.2 GHz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L1 SPM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Code is managed on SPM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The rest memory accesses are all assumed to be hits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DMA [1]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cost = startup cost + size / transfer rate 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startup cost = 150 ns (180 cycles)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transfer rate = 12800 MB/s (10.67 B/cycle)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[1] </a:t>
            </a:r>
            <a:r>
              <a:rPr lang="en-US" sz="1400" dirty="0" smtClean="0"/>
              <a:t>Texas Instrument., </a:t>
            </a:r>
            <a:r>
              <a:rPr lang="en-US" sz="1400" dirty="0"/>
              <a:t> Throughput Performance Guide for </a:t>
            </a:r>
            <a:r>
              <a:rPr lang="en-US" sz="1400" dirty="0" err="1"/>
              <a:t>KeyStone</a:t>
            </a:r>
            <a:r>
              <a:rPr lang="en-US" sz="1400" dirty="0"/>
              <a:t> II </a:t>
            </a:r>
            <a:r>
              <a:rPr lang="en-US" sz="1400" dirty="0" smtClean="0"/>
              <a:t>Devices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29168" y="1874097"/>
            <a:ext cx="990600" cy="518019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Core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2928" y="3627683"/>
            <a:ext cx="1783080" cy="533400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Main Memory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29168" y="2704871"/>
            <a:ext cx="990600" cy="518019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L1 SPM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箭头连接符 29"/>
          <p:cNvCxnSpPr>
            <a:cxnSpLocks noChangeShapeType="1"/>
          </p:cNvCxnSpPr>
          <p:nvPr/>
        </p:nvCxnSpPr>
        <p:spPr bwMode="auto">
          <a:xfrm>
            <a:off x="7724468" y="3222890"/>
            <a:ext cx="0" cy="40479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7724468" y="2392116"/>
            <a:ext cx="0" cy="31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67781"/>
      </p:ext>
    </p:extLst>
  </p:cSld>
  <p:clrMapOvr>
    <a:masterClrMapping/>
  </p:clrMapOvr>
  <p:transition spd="slow" advTm="6598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 Comparison with </a:t>
            </a:r>
            <a:r>
              <a:rPr lang="en-US" altLang="zh-CN" sz="3600" dirty="0" smtClean="0"/>
              <a:t>The State of The Art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0" y="838200"/>
            <a:ext cx="8915400" cy="1447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 smtClean="0"/>
              <a:t>Normalized to the execution time with the state of the art [1]</a:t>
            </a:r>
          </a:p>
          <a:p>
            <a:pPr fontAlgn="auto">
              <a:spcAft>
                <a:spcPts val="0"/>
              </a:spcAft>
            </a:pPr>
            <a:r>
              <a:rPr lang="en-US" sz="2000" dirty="0"/>
              <a:t>SPM Size = </a:t>
            </a:r>
            <a:r>
              <a:rPr lang="en-US" sz="2000" dirty="0" smtClean="0"/>
              <a:t>min code size </a:t>
            </a:r>
            <a:r>
              <a:rPr lang="en-US" sz="2000" dirty="0"/>
              <a:t>+ </a:t>
            </a:r>
            <a:r>
              <a:rPr lang="en-US" sz="2000" b="1" i="1" dirty="0"/>
              <a:t>percentage</a:t>
            </a:r>
            <a:r>
              <a:rPr lang="en-US" sz="2000" dirty="0"/>
              <a:t> * (</a:t>
            </a:r>
            <a:r>
              <a:rPr lang="en-US" sz="2000" dirty="0" smtClean="0"/>
              <a:t>max code size </a:t>
            </a:r>
            <a:r>
              <a:rPr lang="mr-IN" sz="2000" dirty="0" smtClean="0"/>
              <a:t>–</a:t>
            </a:r>
            <a:r>
              <a:rPr lang="en-US" sz="2000" dirty="0" smtClean="0"/>
              <a:t> min code size)</a:t>
            </a:r>
          </a:p>
          <a:p>
            <a:pPr fontAlgn="auto">
              <a:spcAft>
                <a:spcPts val="0"/>
              </a:spcAft>
            </a:pPr>
            <a:r>
              <a:rPr lang="en-US" sz="2000" dirty="0" smtClean="0"/>
              <a:t>Improve 7% performance on average, and improvement becomes more as size increases</a:t>
            </a: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1816"/>
              </p:ext>
            </p:extLst>
          </p:nvPr>
        </p:nvGraphicFramePr>
        <p:xfrm>
          <a:off x="685800" y="2133600"/>
          <a:ext cx="792175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/>
          <p:cNvSpPr/>
          <p:nvPr/>
        </p:nvSpPr>
        <p:spPr>
          <a:xfrm>
            <a:off x="7921752" y="2667000"/>
            <a:ext cx="685800" cy="5334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6361" y="5867400"/>
            <a:ext cx="802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smtClean="0"/>
              <a:t>Lu Et al.,</a:t>
            </a:r>
            <a:r>
              <a:rPr lang="en-US" sz="1200" dirty="0"/>
              <a:t>  Efficient Code Assignment Techniques for Local Memory on Software </a:t>
            </a:r>
            <a:r>
              <a:rPr lang="en-US" sz="1200"/>
              <a:t>Managed </a:t>
            </a:r>
            <a:r>
              <a:rPr lang="en-US" sz="1200" smtClean="0"/>
              <a:t>Multicores, TECS2015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4422235"/>
      </p:ext>
    </p:extLst>
  </p:cSld>
  <p:clrMapOvr>
    <a:masterClrMapping/>
  </p:clrMapOvr>
  <p:transition spd="slow" advTm="11015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Objective of My Work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1866775" y="5786893"/>
            <a:ext cx="468642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0" y="5029200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6758" y="5426236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8016" y="2761819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8016" y="4010817"/>
            <a:ext cx="1823384" cy="587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8016" y="4597928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808" y="4020847"/>
            <a:ext cx="1107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ASAP2011</a:t>
            </a:r>
          </a:p>
          <a:p>
            <a:r>
              <a:rPr lang="en-US" sz="1050" dirty="0" smtClean="0"/>
              <a:t>DAC2013</a:t>
            </a:r>
          </a:p>
          <a:p>
            <a:r>
              <a:rPr lang="en-US" sz="1050" dirty="0" smtClean="0"/>
              <a:t>ASAP2016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86416" y="4613256"/>
            <a:ext cx="1488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CODES+ISSS 2010</a:t>
            </a:r>
          </a:p>
          <a:p>
            <a:r>
              <a:rPr lang="en-US" sz="1050" dirty="0" smtClean="0"/>
              <a:t>DATE 2013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42212" y="2785219"/>
            <a:ext cx="1107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VLSID2016</a:t>
            </a:r>
            <a:endParaRPr lang="en-US" sz="10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5512" y="402173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1185" y="4597928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9840" y="5028754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840" y="276181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96216" y="2437992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63553" y="2926242"/>
            <a:ext cx="5486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1261" y="5049083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2600" y="5410200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02661" y="2151648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Core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19053" y="2445371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3"/>
          <p:cNvSpPr txBox="1">
            <a:spLocks/>
          </p:cNvSpPr>
          <p:nvPr/>
        </p:nvSpPr>
        <p:spPr>
          <a:xfrm>
            <a:off x="0" y="838200"/>
            <a:ext cx="9144000" cy="105016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Develop techniques </a:t>
            </a:r>
            <a:r>
              <a:rPr lang="en-US" altLang="zh-CN" sz="2400" b="0" dirty="0"/>
              <a:t>for managing data on </a:t>
            </a:r>
            <a:r>
              <a:rPr lang="en-US" altLang="zh-CN" sz="2400" b="0" dirty="0" smtClean="0"/>
              <a:t>SPM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Not profile-driven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Manage different types of application data efficiently</a:t>
            </a:r>
            <a:endParaRPr lang="en-US" altLang="zh-CN" sz="2400" b="0" dirty="0"/>
          </a:p>
        </p:txBody>
      </p:sp>
      <p:sp>
        <p:nvSpPr>
          <p:cNvPr id="52" name="Rectangle 51"/>
          <p:cNvSpPr/>
          <p:nvPr/>
        </p:nvSpPr>
        <p:spPr>
          <a:xfrm>
            <a:off x="1758016" y="3090666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808" y="3124200"/>
            <a:ext cx="14886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 </a:t>
            </a:r>
            <a:r>
              <a:rPr lang="en-US" sz="1050" dirty="0"/>
              <a:t>2010 </a:t>
            </a:r>
          </a:p>
          <a:p>
            <a:r>
              <a:rPr lang="en-US" sz="1050" dirty="0"/>
              <a:t>CODES+ISSS 2013</a:t>
            </a:r>
          </a:p>
          <a:p>
            <a:r>
              <a:rPr lang="en-US" sz="1050" dirty="0"/>
              <a:t>RTAS 2014</a:t>
            </a:r>
          </a:p>
          <a:p>
            <a:r>
              <a:rPr lang="en-US" sz="1050" dirty="0"/>
              <a:t>ICCAD 2016</a:t>
            </a:r>
          </a:p>
          <a:p>
            <a:r>
              <a:rPr lang="en-US" sz="1050" dirty="0"/>
              <a:t>DATE 2016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41185" y="3090666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19543" y="2155286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7416" y="2764758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7416" y="4010818"/>
            <a:ext cx="1823384" cy="59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77416" y="4600867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7416" y="3093605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1838" y="3200400"/>
            <a:ext cx="2144962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1: Code Management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4038600"/>
            <a:ext cx="2133600" cy="523220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2: Stack Data Management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3200" y="4876800"/>
            <a:ext cx="2133600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3: Heap Data Management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9191611"/>
      </p:ext>
    </p:extLst>
  </p:cSld>
  <p:clrMapOvr>
    <a:masterClrMapping/>
  </p:clrMapOvr>
  <p:transition spd="slow" advTm="246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 Management: General </a:t>
            </a:r>
            <a:r>
              <a:rPr lang="en-US" altLang="zh-CN" dirty="0"/>
              <a:t>S</a:t>
            </a:r>
            <a:r>
              <a:rPr lang="en-US" altLang="zh-CN" dirty="0" smtClean="0"/>
              <a:t>olution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3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203570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smtClean="0"/>
              <a:t>Redirect stack pointer to an SPM address at the beginning of execution and restore at the end</a:t>
            </a:r>
          </a:p>
          <a:p>
            <a:r>
              <a:rPr lang="en-US" altLang="zh-CN" sz="2400" dirty="0" smtClean="0"/>
              <a:t>Manage stack frames</a:t>
            </a:r>
          </a:p>
          <a:p>
            <a:pPr lvl="1"/>
            <a:r>
              <a:rPr lang="en-US" altLang="zh-CN" sz="2000" dirty="0" smtClean="0"/>
              <a:t>Allocate SPM space for the stack frames </a:t>
            </a:r>
            <a:r>
              <a:rPr lang="en-US" altLang="zh-CN" sz="2000" dirty="0"/>
              <a:t>of incoming function </a:t>
            </a:r>
            <a:r>
              <a:rPr lang="en-US" altLang="zh-CN" sz="2000" dirty="0" smtClean="0"/>
              <a:t>calls , and evict </a:t>
            </a:r>
            <a:r>
              <a:rPr lang="en-US" altLang="zh-CN" sz="2000" dirty="0"/>
              <a:t>the oldest stack </a:t>
            </a:r>
            <a:r>
              <a:rPr lang="en-US" altLang="zh-CN" sz="2000" dirty="0" smtClean="0"/>
              <a:t>frames when necessary</a:t>
            </a:r>
          </a:p>
          <a:p>
            <a:r>
              <a:rPr lang="en-US" altLang="zh-CN" sz="2400" dirty="0" smtClean="0"/>
              <a:t>Manage pointers</a:t>
            </a:r>
          </a:p>
          <a:p>
            <a:pPr lvl="1"/>
            <a:r>
              <a:rPr lang="en-US" altLang="zh-CN" sz="2000" dirty="0" smtClean="0"/>
              <a:t>Stack accesses via pointers may be affected by the movement of stack frames and must be managed accordingly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6436" y="3550262"/>
            <a:ext cx="146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f2(</a:t>
            </a:r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</a:t>
            </a:r>
            <a:r>
              <a:rPr lang="en-US" altLang="zh-CN" sz="1000" dirty="0">
                <a:cs typeface="Arial" charset="0"/>
              </a:rPr>
              <a:t>*p</a:t>
            </a:r>
            <a:r>
              <a:rPr lang="en-US" altLang="zh-CN" sz="1000" dirty="0" smtClean="0">
                <a:cs typeface="Arial" charset="0"/>
              </a:rPr>
              <a:t>){</a:t>
            </a:r>
          </a:p>
          <a:p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 *p = rand();</a:t>
            </a:r>
          </a:p>
          <a:p>
            <a:r>
              <a:rPr lang="en-US" altLang="zh-CN" sz="1000" dirty="0" smtClean="0">
                <a:cs typeface="Arial" charset="0"/>
              </a:rPr>
              <a:t>}</a:t>
            </a:r>
            <a:endParaRPr lang="en-US" altLang="zh-CN" sz="1000" dirty="0">
              <a:cs typeface="Arial" charset="0"/>
            </a:endParaRPr>
          </a:p>
          <a:p>
            <a:r>
              <a:rPr lang="en-US" altLang="zh-CN" sz="1000" dirty="0" err="1">
                <a:cs typeface="Arial" charset="0"/>
              </a:rPr>
              <a:t>int</a:t>
            </a:r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f1(){</a:t>
            </a:r>
          </a:p>
          <a:p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 </a:t>
            </a:r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a = 5;</a:t>
            </a:r>
          </a:p>
          <a:p>
            <a:r>
              <a:rPr lang="en-US" altLang="zh-CN" sz="1000" dirty="0" smtClean="0">
                <a:cs typeface="Arial" charset="0"/>
              </a:rPr>
              <a:t>  for(</a:t>
            </a:r>
            <a:r>
              <a:rPr lang="en-US" altLang="zh-CN" sz="1000" dirty="0" err="1" smtClean="0">
                <a:cs typeface="Arial" charset="0"/>
              </a:rPr>
              <a:t>i</a:t>
            </a:r>
            <a:r>
              <a:rPr lang="en-US" altLang="zh-CN" sz="1000" dirty="0" smtClean="0">
                <a:cs typeface="Arial" charset="0"/>
              </a:rPr>
              <a:t>=0; </a:t>
            </a:r>
            <a:r>
              <a:rPr lang="en-US" altLang="zh-CN" sz="1000" dirty="0" err="1" smtClean="0">
                <a:cs typeface="Arial" charset="0"/>
              </a:rPr>
              <a:t>i</a:t>
            </a:r>
            <a:r>
              <a:rPr lang="en-US" altLang="zh-CN" sz="1000" dirty="0" smtClean="0">
                <a:cs typeface="Arial" charset="0"/>
              </a:rPr>
              <a:t> &lt; 100;i++) {</a:t>
            </a:r>
          </a:p>
          <a:p>
            <a:r>
              <a:rPr lang="en-US" altLang="zh-CN" sz="1000" dirty="0" smtClean="0">
                <a:cs typeface="Arial" charset="0"/>
              </a:rPr>
              <a:t>    f2(&amp;a);</a:t>
            </a:r>
          </a:p>
          <a:p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 }</a:t>
            </a:r>
          </a:p>
          <a:p>
            <a:r>
              <a:rPr lang="en-US" altLang="zh-CN" sz="1000" dirty="0" smtClean="0">
                <a:cs typeface="Arial" charset="0"/>
              </a:rPr>
              <a:t>}</a:t>
            </a:r>
          </a:p>
          <a:p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main(){</a:t>
            </a:r>
          </a:p>
          <a:p>
            <a:r>
              <a:rPr lang="en-US" altLang="zh-CN" sz="1000" dirty="0" smtClean="0">
                <a:cs typeface="Arial" charset="0"/>
              </a:rPr>
              <a:t>  f1();</a:t>
            </a:r>
          </a:p>
          <a:p>
            <a:r>
              <a:rPr lang="en-US" altLang="zh-CN" sz="1000" dirty="0" smtClean="0">
                <a:cs typeface="Arial" charset="0"/>
              </a:rPr>
              <a:t>}</a:t>
            </a:r>
            <a:endParaRPr lang="en-US" altLang="zh-CN" sz="1000" dirty="0"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03656" y="3439901"/>
            <a:ext cx="1517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cs typeface="Arial" charset="0"/>
              </a:rPr>
              <a:t>int</a:t>
            </a:r>
            <a:r>
              <a:rPr lang="en-US" altLang="zh-CN" sz="1000" dirty="0">
                <a:cs typeface="Arial" charset="0"/>
              </a:rPr>
              <a:t> f2(</a:t>
            </a:r>
            <a:r>
              <a:rPr lang="en-US" altLang="zh-CN" sz="1000" dirty="0" err="1">
                <a:cs typeface="Arial" charset="0"/>
              </a:rPr>
              <a:t>int</a:t>
            </a:r>
            <a:r>
              <a:rPr lang="en-US" altLang="zh-CN" sz="1000" dirty="0">
                <a:cs typeface="Arial" charset="0"/>
              </a:rPr>
              <a:t> *</a:t>
            </a:r>
            <a:r>
              <a:rPr lang="en-US" altLang="zh-CN" sz="1000" dirty="0" smtClean="0">
                <a:cs typeface="Arial" charset="0"/>
              </a:rPr>
              <a:t>p){</a:t>
            </a:r>
            <a:endParaRPr lang="en-US" altLang="zh-CN" sz="1000" dirty="0">
              <a:cs typeface="Arial" charset="0"/>
            </a:endParaRPr>
          </a:p>
          <a:p>
            <a:r>
              <a:rPr lang="en-US" altLang="zh-CN" sz="1000" dirty="0">
                <a:cs typeface="Arial" charset="0"/>
              </a:rPr>
              <a:t>    </a:t>
            </a:r>
            <a:r>
              <a:rPr lang="en-US" altLang="zh-CN" sz="1000" dirty="0" smtClean="0">
                <a:cs typeface="Arial" charset="0"/>
              </a:rPr>
              <a:t>*g2l(p) = </a:t>
            </a:r>
            <a:r>
              <a:rPr lang="en-US" altLang="zh-CN" sz="1000" dirty="0">
                <a:cs typeface="Arial" charset="0"/>
              </a:rPr>
              <a:t>rand();</a:t>
            </a:r>
          </a:p>
          <a:p>
            <a:r>
              <a:rPr lang="en-US" altLang="zh-CN" sz="1000" dirty="0">
                <a:cs typeface="Arial" charset="0"/>
              </a:rPr>
              <a:t>}</a:t>
            </a:r>
          </a:p>
          <a:p>
            <a:r>
              <a:rPr lang="en-US" altLang="zh-CN" sz="1000" dirty="0" err="1">
                <a:cs typeface="Arial" charset="0"/>
              </a:rPr>
              <a:t>int</a:t>
            </a:r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f1(){</a:t>
            </a:r>
          </a:p>
          <a:p>
            <a:r>
              <a:rPr lang="en-US" altLang="zh-CN" sz="1000" dirty="0" smtClean="0">
                <a:cs typeface="Arial" charset="0"/>
              </a:rPr>
              <a:t>  </a:t>
            </a:r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a = 5;</a:t>
            </a:r>
          </a:p>
          <a:p>
            <a:r>
              <a:rPr lang="en-US" altLang="zh-CN" sz="1000" dirty="0" smtClean="0">
                <a:cs typeface="Arial" charset="0"/>
              </a:rPr>
              <a:t>  for(</a:t>
            </a:r>
            <a:r>
              <a:rPr lang="en-US" altLang="zh-CN" sz="1000" dirty="0" err="1" smtClean="0">
                <a:cs typeface="Arial" charset="0"/>
              </a:rPr>
              <a:t>i</a:t>
            </a:r>
            <a:r>
              <a:rPr lang="en-US" altLang="zh-CN" sz="1000" dirty="0" smtClean="0">
                <a:cs typeface="Arial" charset="0"/>
              </a:rPr>
              <a:t>=0; </a:t>
            </a:r>
            <a:r>
              <a:rPr lang="en-US" altLang="zh-CN" sz="1000" dirty="0" err="1" smtClean="0">
                <a:cs typeface="Arial" charset="0"/>
              </a:rPr>
              <a:t>i</a:t>
            </a:r>
            <a:r>
              <a:rPr lang="en-US" altLang="zh-CN" sz="1000" dirty="0" smtClean="0">
                <a:cs typeface="Arial" charset="0"/>
              </a:rPr>
              <a:t> &lt; 100;i++) {</a:t>
            </a:r>
          </a:p>
          <a:p>
            <a:r>
              <a:rPr lang="en-US" altLang="zh-CN" sz="1000" dirty="0" smtClean="0">
                <a:cs typeface="Arial" charset="0"/>
              </a:rPr>
              <a:t>    </a:t>
            </a:r>
            <a:r>
              <a:rPr lang="en-US" altLang="zh-CN" sz="1000" dirty="0" err="1" smtClean="0">
                <a:cs typeface="Arial" charset="0"/>
              </a:rPr>
              <a:t>sstore</a:t>
            </a:r>
            <a:r>
              <a:rPr lang="en-US" altLang="zh-CN" sz="1000" dirty="0" smtClean="0">
                <a:cs typeface="Arial" charset="0"/>
              </a:rPr>
              <a:t>();</a:t>
            </a:r>
          </a:p>
          <a:p>
            <a:r>
              <a:rPr lang="en-US" altLang="zh-CN" sz="1000" dirty="0" smtClean="0">
                <a:cs typeface="Arial" charset="0"/>
              </a:rPr>
              <a:t>    f2(l2g(&amp;a));</a:t>
            </a:r>
          </a:p>
          <a:p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   </a:t>
            </a:r>
            <a:r>
              <a:rPr lang="en-US" altLang="zh-CN" sz="1000" dirty="0" err="1" smtClean="0">
                <a:cs typeface="Arial" charset="0"/>
              </a:rPr>
              <a:t>sload</a:t>
            </a:r>
            <a:r>
              <a:rPr lang="en-US" altLang="zh-CN" sz="1000" dirty="0" smtClean="0">
                <a:cs typeface="Arial" charset="0"/>
              </a:rPr>
              <a:t>();</a:t>
            </a:r>
          </a:p>
          <a:p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 }</a:t>
            </a:r>
          </a:p>
          <a:p>
            <a:r>
              <a:rPr lang="en-US" altLang="zh-CN" sz="1000" dirty="0" smtClean="0">
                <a:cs typeface="Arial" charset="0"/>
              </a:rPr>
              <a:t>}</a:t>
            </a:r>
          </a:p>
          <a:p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</a:t>
            </a:r>
            <a:r>
              <a:rPr lang="en-US" altLang="zh-CN" sz="1000" dirty="0">
                <a:cs typeface="Arial" charset="0"/>
              </a:rPr>
              <a:t>main</a:t>
            </a:r>
            <a:r>
              <a:rPr lang="en-US" altLang="zh-CN" sz="1000" dirty="0" smtClean="0">
                <a:cs typeface="Arial" charset="0"/>
              </a:rPr>
              <a:t>(){</a:t>
            </a:r>
          </a:p>
          <a:p>
            <a:r>
              <a:rPr lang="en-US" altLang="zh-CN" sz="1000" dirty="0" smtClean="0">
                <a:cs typeface="Arial" charset="0"/>
              </a:rPr>
              <a:t>  </a:t>
            </a:r>
            <a:r>
              <a:rPr lang="en-US" altLang="zh-CN" sz="1000" dirty="0" err="1" smtClean="0">
                <a:cs typeface="Arial" charset="0"/>
              </a:rPr>
              <a:t>sstore</a:t>
            </a:r>
            <a:r>
              <a:rPr lang="en-US" altLang="zh-CN" sz="1000" dirty="0" smtClean="0">
                <a:cs typeface="Arial" charset="0"/>
              </a:rPr>
              <a:t>();</a:t>
            </a:r>
            <a:endParaRPr lang="en-US" altLang="zh-CN" sz="1000" dirty="0">
              <a:cs typeface="Arial" charset="0"/>
            </a:endParaRPr>
          </a:p>
          <a:p>
            <a:r>
              <a:rPr lang="en-US" altLang="zh-CN" sz="1000" dirty="0" smtClean="0">
                <a:cs typeface="Arial" charset="0"/>
              </a:rPr>
              <a:t>  f1();</a:t>
            </a:r>
          </a:p>
          <a:p>
            <a:r>
              <a:rPr lang="en-US" altLang="zh-CN" sz="1000" dirty="0" smtClean="0">
                <a:cs typeface="Arial" charset="0"/>
              </a:rPr>
              <a:t>  </a:t>
            </a:r>
            <a:r>
              <a:rPr lang="en-US" altLang="zh-CN" sz="1000" dirty="0" err="1" smtClean="0">
                <a:cs typeface="Arial" charset="0"/>
              </a:rPr>
              <a:t>sload</a:t>
            </a:r>
            <a:r>
              <a:rPr lang="en-US" altLang="zh-CN" sz="1000" dirty="0" smtClean="0">
                <a:cs typeface="Arial" charset="0"/>
              </a:rPr>
              <a:t>();</a:t>
            </a:r>
            <a:endParaRPr lang="en-US" altLang="zh-CN" sz="1000" dirty="0">
              <a:cs typeface="Arial" charset="0"/>
            </a:endParaRPr>
          </a:p>
          <a:p>
            <a:r>
              <a:rPr lang="en-US" altLang="zh-CN" sz="1000" dirty="0">
                <a:cs typeface="Arial" charset="0"/>
              </a:rPr>
              <a:t>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41265" y="6119088"/>
            <a:ext cx="1933578" cy="24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(a) original code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029200" y="6119086"/>
            <a:ext cx="1923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(b) stack management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5035758" y="2451561"/>
            <a:ext cx="1916112" cy="36532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4" name="TextBox 73"/>
          <p:cNvSpPr txBox="1"/>
          <p:nvPr/>
        </p:nvSpPr>
        <p:spPr>
          <a:xfrm>
            <a:off x="5571219" y="2592292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f2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562600" y="2998865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spm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1644440" y="2451561"/>
            <a:ext cx="1935369" cy="36532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2293930" y="3341105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mem</a:t>
            </a:r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286000" y="2909391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f1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571219" y="2592668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f1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5569499" y="2590442"/>
            <a:ext cx="419471" cy="416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86000" y="2492016"/>
            <a:ext cx="419471" cy="416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86000" y="3124967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f2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2285999" y="2492016"/>
            <a:ext cx="419472" cy="84839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72939" y="2590800"/>
            <a:ext cx="419471" cy="41674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8224" y="3300650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mem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6410294" y="2868936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f1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6410294" y="2451561"/>
            <a:ext cx="419471" cy="416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10293" y="2451561"/>
            <a:ext cx="419472" cy="84839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4" idx="3"/>
          </p:cNvCxnSpPr>
          <p:nvPr/>
        </p:nvCxnSpPr>
        <p:spPr>
          <a:xfrm>
            <a:off x="5990690" y="2700014"/>
            <a:ext cx="419603" cy="298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69468479"/>
      </p:ext>
    </p:extLst>
  </p:cSld>
  <p:clrMapOvr>
    <a:masterClrMapping/>
  </p:clrMapOvr>
  <p:transition spd="slow" advTm="218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10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89" grpId="0" animBg="1"/>
      <p:bldP spid="89" grpId="1" animBg="1"/>
      <p:bldP spid="92" grpId="0" animBg="1"/>
      <p:bldP spid="92" grpId="1" animBg="1"/>
      <p:bldP spid="92" grpId="2" animBg="1"/>
      <p:bldP spid="92" grpId="3" animBg="1"/>
      <p:bldP spid="95" grpId="0" animBg="1"/>
      <p:bldP spid="95" grpId="2" animBg="1"/>
      <p:bldP spid="95" grpId="3" animBg="1"/>
      <p:bldP spid="95" grpId="4" animBg="1"/>
      <p:bldP spid="97" grpId="0" animBg="1"/>
      <p:bldP spid="97" grpId="1" animBg="1"/>
      <p:bldP spid="98" grpId="1" animBg="1"/>
      <p:bldP spid="98" grpId="2" animBg="1"/>
      <p:bldP spid="26" grpId="0" animBg="1"/>
      <p:bldP spid="26" grpId="1" animBg="1"/>
      <p:bldP spid="27" grpId="0" animBg="1"/>
      <p:bldP spid="2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49717"/>
            <a:ext cx="9144000" cy="838200"/>
          </a:xfrm>
        </p:spPr>
        <p:txBody>
          <a:bodyPr/>
          <a:lstStyle/>
          <a:p>
            <a:r>
              <a:rPr lang="en-US" altLang="zh-CN" sz="4000" dirty="0" smtClean="0"/>
              <a:t>Stack Management: Our Solution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3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2057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Minimize management overhead</a:t>
            </a:r>
          </a:p>
          <a:p>
            <a:pPr lvl="1"/>
            <a:r>
              <a:rPr lang="en-US" altLang="zh-CN" sz="2100" dirty="0" smtClean="0"/>
              <a:t>Manage multiple  stack frames of consecutive function calls at a time</a:t>
            </a:r>
          </a:p>
          <a:p>
            <a:pPr lvl="1"/>
            <a:r>
              <a:rPr lang="en-US" altLang="zh-CN" sz="2100" dirty="0" smtClean="0"/>
              <a:t>Avoid unnecessary pointer management</a:t>
            </a:r>
            <a:endParaRPr lang="zh-CN" alt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236655"/>
            <a:ext cx="1517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cs typeface="Arial" charset="0"/>
              </a:rPr>
              <a:t>int</a:t>
            </a:r>
            <a:r>
              <a:rPr lang="en-US" altLang="zh-CN" sz="1000" dirty="0">
                <a:cs typeface="Arial" charset="0"/>
              </a:rPr>
              <a:t> f2(</a:t>
            </a:r>
            <a:r>
              <a:rPr lang="en-US" altLang="zh-CN" sz="1000" dirty="0" err="1">
                <a:cs typeface="Arial" charset="0"/>
              </a:rPr>
              <a:t>int</a:t>
            </a:r>
            <a:r>
              <a:rPr lang="en-US" altLang="zh-CN" sz="1000" dirty="0">
                <a:cs typeface="Arial" charset="0"/>
              </a:rPr>
              <a:t> *</a:t>
            </a:r>
            <a:r>
              <a:rPr lang="en-US" altLang="zh-CN" sz="1000" dirty="0" smtClean="0">
                <a:cs typeface="Arial" charset="0"/>
              </a:rPr>
              <a:t>p){</a:t>
            </a:r>
            <a:endParaRPr lang="en-US" altLang="zh-CN" sz="1000" dirty="0">
              <a:cs typeface="Arial" charset="0"/>
            </a:endParaRPr>
          </a:p>
          <a:p>
            <a:r>
              <a:rPr lang="en-US" altLang="zh-CN" sz="1000" dirty="0">
                <a:cs typeface="Arial" charset="0"/>
              </a:rPr>
              <a:t>    </a:t>
            </a:r>
            <a:r>
              <a:rPr lang="en-US" altLang="zh-CN" sz="1000" dirty="0" smtClean="0">
                <a:cs typeface="Arial" charset="0"/>
              </a:rPr>
              <a:t>*g2l(p) = </a:t>
            </a:r>
            <a:r>
              <a:rPr lang="en-US" altLang="zh-CN" sz="1000" dirty="0">
                <a:cs typeface="Arial" charset="0"/>
              </a:rPr>
              <a:t>rand();</a:t>
            </a:r>
          </a:p>
          <a:p>
            <a:r>
              <a:rPr lang="en-US" altLang="zh-CN" sz="1000" dirty="0">
                <a:cs typeface="Arial" charset="0"/>
              </a:rPr>
              <a:t>}</a:t>
            </a:r>
          </a:p>
          <a:p>
            <a:r>
              <a:rPr lang="en-US" altLang="zh-CN" sz="1000" dirty="0" err="1">
                <a:cs typeface="Arial" charset="0"/>
              </a:rPr>
              <a:t>int</a:t>
            </a:r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f1(){</a:t>
            </a:r>
          </a:p>
          <a:p>
            <a:r>
              <a:rPr lang="en-US" altLang="zh-CN" sz="1000" dirty="0" smtClean="0">
                <a:cs typeface="Arial" charset="0"/>
              </a:rPr>
              <a:t>  </a:t>
            </a:r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a = 5;</a:t>
            </a:r>
          </a:p>
          <a:p>
            <a:r>
              <a:rPr lang="en-US" altLang="zh-CN" sz="1000" dirty="0" smtClean="0">
                <a:cs typeface="Arial" charset="0"/>
              </a:rPr>
              <a:t>  for(</a:t>
            </a:r>
            <a:r>
              <a:rPr lang="en-US" altLang="zh-CN" sz="1000" dirty="0" err="1" smtClean="0">
                <a:cs typeface="Arial" charset="0"/>
              </a:rPr>
              <a:t>i</a:t>
            </a:r>
            <a:r>
              <a:rPr lang="en-US" altLang="zh-CN" sz="1000" dirty="0" smtClean="0">
                <a:cs typeface="Arial" charset="0"/>
              </a:rPr>
              <a:t>=0; </a:t>
            </a:r>
            <a:r>
              <a:rPr lang="en-US" altLang="zh-CN" sz="1000" dirty="0" err="1" smtClean="0">
                <a:cs typeface="Arial" charset="0"/>
              </a:rPr>
              <a:t>i</a:t>
            </a:r>
            <a:r>
              <a:rPr lang="en-US" altLang="zh-CN" sz="1000" dirty="0" smtClean="0">
                <a:cs typeface="Arial" charset="0"/>
              </a:rPr>
              <a:t> &lt; 100;i++) {</a:t>
            </a:r>
          </a:p>
          <a:p>
            <a:r>
              <a:rPr lang="en-US" altLang="zh-CN" sz="1000" dirty="0" smtClean="0">
                <a:cs typeface="Arial" charset="0"/>
              </a:rPr>
              <a:t>    </a:t>
            </a:r>
            <a:r>
              <a:rPr lang="en-US" altLang="zh-CN" sz="1000" dirty="0" err="1" smtClean="0">
                <a:cs typeface="Arial" charset="0"/>
              </a:rPr>
              <a:t>sstore</a:t>
            </a:r>
            <a:r>
              <a:rPr lang="en-US" altLang="zh-CN" sz="1000" dirty="0" smtClean="0">
                <a:cs typeface="Arial" charset="0"/>
              </a:rPr>
              <a:t>();</a:t>
            </a:r>
          </a:p>
          <a:p>
            <a:r>
              <a:rPr lang="en-US" altLang="zh-CN" sz="1000" dirty="0" smtClean="0">
                <a:cs typeface="Arial" charset="0"/>
              </a:rPr>
              <a:t>    f2(l2g(&amp;a));</a:t>
            </a:r>
          </a:p>
          <a:p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   </a:t>
            </a:r>
            <a:r>
              <a:rPr lang="en-US" altLang="zh-CN" sz="1000" dirty="0" err="1" smtClean="0">
                <a:cs typeface="Arial" charset="0"/>
              </a:rPr>
              <a:t>sload</a:t>
            </a:r>
            <a:r>
              <a:rPr lang="en-US" altLang="zh-CN" sz="1000" dirty="0" smtClean="0">
                <a:cs typeface="Arial" charset="0"/>
              </a:rPr>
              <a:t>();</a:t>
            </a:r>
          </a:p>
          <a:p>
            <a:r>
              <a:rPr lang="en-US" altLang="zh-CN" sz="1000" dirty="0">
                <a:cs typeface="Arial" charset="0"/>
              </a:rPr>
              <a:t> </a:t>
            </a:r>
            <a:r>
              <a:rPr lang="en-US" altLang="zh-CN" sz="1000" dirty="0" smtClean="0">
                <a:cs typeface="Arial" charset="0"/>
              </a:rPr>
              <a:t> }</a:t>
            </a:r>
          </a:p>
          <a:p>
            <a:r>
              <a:rPr lang="en-US" altLang="zh-CN" sz="1000" dirty="0" smtClean="0">
                <a:cs typeface="Arial" charset="0"/>
              </a:rPr>
              <a:t>}</a:t>
            </a:r>
          </a:p>
          <a:p>
            <a:r>
              <a:rPr lang="en-US" altLang="zh-CN" sz="1000" dirty="0" err="1" smtClean="0">
                <a:cs typeface="Arial" charset="0"/>
              </a:rPr>
              <a:t>int</a:t>
            </a:r>
            <a:r>
              <a:rPr lang="en-US" altLang="zh-CN" sz="1000" dirty="0" smtClean="0">
                <a:cs typeface="Arial" charset="0"/>
              </a:rPr>
              <a:t> </a:t>
            </a:r>
            <a:r>
              <a:rPr lang="en-US" altLang="zh-CN" sz="1000" dirty="0">
                <a:cs typeface="Arial" charset="0"/>
              </a:rPr>
              <a:t>main</a:t>
            </a:r>
            <a:r>
              <a:rPr lang="en-US" altLang="zh-CN" sz="1000" dirty="0" smtClean="0">
                <a:cs typeface="Arial" charset="0"/>
              </a:rPr>
              <a:t>(){</a:t>
            </a:r>
          </a:p>
          <a:p>
            <a:r>
              <a:rPr lang="en-US" altLang="zh-CN" sz="1000" dirty="0" smtClean="0">
                <a:cs typeface="Arial" charset="0"/>
              </a:rPr>
              <a:t>  </a:t>
            </a:r>
            <a:r>
              <a:rPr lang="en-US" altLang="zh-CN" sz="1000" dirty="0" err="1" smtClean="0">
                <a:cs typeface="Arial" charset="0"/>
              </a:rPr>
              <a:t>sstore</a:t>
            </a:r>
            <a:r>
              <a:rPr lang="en-US" altLang="zh-CN" sz="1000" dirty="0" smtClean="0">
                <a:cs typeface="Arial" charset="0"/>
              </a:rPr>
              <a:t>();</a:t>
            </a:r>
            <a:endParaRPr lang="en-US" altLang="zh-CN" sz="1000" dirty="0">
              <a:cs typeface="Arial" charset="0"/>
            </a:endParaRPr>
          </a:p>
          <a:p>
            <a:r>
              <a:rPr lang="en-US" altLang="zh-CN" sz="1000" dirty="0" smtClean="0">
                <a:cs typeface="Arial" charset="0"/>
              </a:rPr>
              <a:t>  f1();</a:t>
            </a:r>
          </a:p>
          <a:p>
            <a:r>
              <a:rPr lang="en-US" altLang="zh-CN" sz="1000" dirty="0" smtClean="0">
                <a:cs typeface="Arial" charset="0"/>
              </a:rPr>
              <a:t>  </a:t>
            </a:r>
            <a:r>
              <a:rPr lang="en-US" altLang="zh-CN" sz="1000" dirty="0" err="1" smtClean="0">
                <a:cs typeface="Arial" charset="0"/>
              </a:rPr>
              <a:t>sload</a:t>
            </a:r>
            <a:r>
              <a:rPr lang="en-US" altLang="zh-CN" sz="1000" dirty="0" smtClean="0">
                <a:cs typeface="Arial" charset="0"/>
              </a:rPr>
              <a:t>();</a:t>
            </a:r>
            <a:endParaRPr lang="en-US" altLang="zh-CN" sz="1000" dirty="0">
              <a:cs typeface="Arial" charset="0"/>
            </a:endParaRPr>
          </a:p>
          <a:p>
            <a:r>
              <a:rPr lang="en-US" altLang="zh-CN" sz="1000" dirty="0">
                <a:cs typeface="Arial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6168" y="3384235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cs typeface="Arial" charset="0"/>
              </a:rPr>
              <a:t>*p = rand();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0036" y="4292338"/>
            <a:ext cx="61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cs typeface="Arial" charset="0"/>
              </a:rPr>
              <a:t>f2(&amp;</a:t>
            </a:r>
            <a:r>
              <a:rPr lang="en-US" altLang="zh-CN" sz="1000" smtClean="0">
                <a:cs typeface="Arial" charset="0"/>
              </a:rPr>
              <a:t>a);</a:t>
            </a:r>
            <a:endParaRPr lang="en-US" altLang="zh-CN" sz="1000" dirty="0"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1417" y="2363038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f1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02052" y="2581660"/>
            <a:ext cx="418836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f2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3048" y="2812536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spm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901416" y="2358475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f2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4901417" y="2581710"/>
            <a:ext cx="419471" cy="23077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79661" y="2512148"/>
            <a:ext cx="182880" cy="0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51182" y="2526431"/>
            <a:ext cx="182880" cy="0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51182" y="2679146"/>
            <a:ext cx="182880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79661" y="2675661"/>
            <a:ext cx="182880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8200" y="2526431"/>
            <a:ext cx="182880" cy="0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648200" y="2673829"/>
            <a:ext cx="182880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589" y="2795619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spm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4528" y="2803975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spm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203503" y="2380704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f1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4203503" y="2597013"/>
            <a:ext cx="419471" cy="20043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03502" y="2795619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spm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3532589" y="2380703"/>
            <a:ext cx="419471" cy="416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0" y="6130793"/>
            <a:ext cx="63090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9362">
              <a:spcBef>
                <a:spcPct val="20000"/>
              </a:spcBef>
              <a:buClr>
                <a:srgbClr val="330066"/>
              </a:buClr>
              <a:buSzPct val="70000"/>
            </a:pPr>
            <a:r>
              <a:rPr lang="en-US" sz="1000" dirty="0" smtClean="0"/>
              <a:t>Cai Et al., Efficient </a:t>
            </a:r>
            <a:r>
              <a:rPr lang="en-US" sz="1000" dirty="0"/>
              <a:t>Pointer Management of Stack Data for Software Managed Multicores</a:t>
            </a:r>
            <a:r>
              <a:rPr lang="en-US" sz="1000" dirty="0" smtClean="0"/>
              <a:t>, ASAP2016</a:t>
            </a:r>
            <a:endParaRPr 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978520" y="2510316"/>
            <a:ext cx="182880" cy="0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78520" y="2673829"/>
            <a:ext cx="182880" cy="0"/>
          </a:xfrm>
          <a:prstGeom prst="straightConnector1">
            <a:avLst/>
          </a:prstGeom>
          <a:ln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31448" y="2793787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spm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202362" y="2378872"/>
            <a:ext cx="419471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f1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4202362" y="2595181"/>
            <a:ext cx="419471" cy="20043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02361" y="2793787"/>
            <a:ext cx="419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spm</a:t>
            </a:r>
            <a:endParaRPr lang="en-US" sz="800" dirty="0"/>
          </a:p>
        </p:txBody>
      </p:sp>
      <p:sp>
        <p:nvSpPr>
          <p:cNvPr id="56" name="Rectangle 55"/>
          <p:cNvSpPr/>
          <p:nvPr/>
        </p:nvSpPr>
        <p:spPr>
          <a:xfrm>
            <a:off x="3531448" y="2378871"/>
            <a:ext cx="419471" cy="416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19200" y="6136412"/>
            <a:ext cx="8028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Lu Et al.,</a:t>
            </a:r>
            <a:r>
              <a:rPr lang="en-US" sz="1000" dirty="0"/>
              <a:t>  Efficient Code Assignment Techniques for Local Memory on Software Managed </a:t>
            </a:r>
            <a:r>
              <a:rPr lang="en-US" sz="1000" dirty="0" smtClean="0"/>
              <a:t>Multicores, TECS2015</a:t>
            </a:r>
            <a:endParaRPr lang="en-US" sz="1000" dirty="0"/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152400" y="15240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4000" dirty="0" smtClean="0"/>
              <a:t>Stack Management: Previous Solution</a:t>
            </a:r>
            <a:endParaRPr lang="zh-CN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65133"/>
      </p:ext>
    </p:extLst>
  </p:cSld>
  <p:clrMapOvr>
    <a:masterClrMapping/>
  </p:clrMapOvr>
  <p:transition spd="slow" advTm="101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5" grpId="0" animBg="1"/>
      <p:bldP spid="16" grpId="0" animBg="1"/>
      <p:bldP spid="17" grpId="0"/>
      <p:bldP spid="18" grpId="0" animBg="1"/>
      <p:bldP spid="19" grpId="0" animBg="1"/>
      <p:bldP spid="26" grpId="0"/>
      <p:bldP spid="27" grpId="0"/>
      <p:bldP spid="30" grpId="0" animBg="1"/>
      <p:bldP spid="31" grpId="0" animBg="1"/>
      <p:bldP spid="32" grpId="0"/>
      <p:bldP spid="41" grpId="0" animBg="1"/>
      <p:bldP spid="42" grpId="0"/>
      <p:bldP spid="52" grpId="0"/>
      <p:bldP spid="53" grpId="0" animBg="1"/>
      <p:bldP spid="54" grpId="0" animBg="1"/>
      <p:bldP spid="55" grpId="0"/>
      <p:bldP spid="56" grpId="0" animBg="1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 of Our Approach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" name="Content Placeholder 13"/>
          <p:cNvSpPr>
            <a:spLocks noGrp="1"/>
          </p:cNvSpPr>
          <p:nvPr>
            <p:ph sz="quarter" idx="1"/>
          </p:nvPr>
        </p:nvSpPr>
        <p:spPr>
          <a:xfrm>
            <a:off x="152399" y="929640"/>
            <a:ext cx="8772525" cy="5389404"/>
          </a:xfrm>
        </p:spPr>
        <p:txBody>
          <a:bodyPr/>
          <a:lstStyle/>
          <a:p>
            <a:r>
              <a:rPr lang="en-US" sz="2400" dirty="0" smtClean="0"/>
              <a:t>Identifying Stack Data Pointers at Function Calls</a:t>
            </a:r>
          </a:p>
          <a:p>
            <a:r>
              <a:rPr lang="en-US" sz="2400" dirty="0" smtClean="0"/>
              <a:t>Group stack frames of adjacent function calls</a:t>
            </a:r>
          </a:p>
          <a:p>
            <a:r>
              <a:rPr lang="en-US" sz="2400" dirty="0"/>
              <a:t>Inserting Pointer Management </a:t>
            </a:r>
            <a:r>
              <a:rPr lang="en-US" sz="2400" dirty="0" smtClean="0"/>
              <a:t>Functions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84838"/>
            <a:ext cx="4916633" cy="388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30" y="2514389"/>
            <a:ext cx="4358771" cy="3627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4" y="2651431"/>
            <a:ext cx="6233302" cy="3353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762429"/>
      </p:ext>
    </p:extLst>
  </p:cSld>
  <p:clrMapOvr>
    <a:masterClrMapping/>
  </p:clrMapOvr>
  <p:transition spd="slow" advTm="1243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3600" b="1" kern="1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Challenges of Scaling </a:t>
            </a:r>
            <a:r>
              <a:rPr lang="en-US" sz="3600" b="1" kern="12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Manycore</a:t>
            </a:r>
            <a:r>
              <a:rPr lang="en-US" sz="3600" b="1" kern="1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 Processors</a:t>
            </a:r>
            <a:endParaRPr lang="en-US" sz="3600" b="1" kern="12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0" name="内容占位符 3"/>
          <p:cNvSpPr txBox="1">
            <a:spLocks/>
          </p:cNvSpPr>
          <p:nvPr/>
        </p:nvSpPr>
        <p:spPr>
          <a:xfrm>
            <a:off x="0" y="838200"/>
            <a:ext cx="9144000" cy="5518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smtClean="0"/>
              <a:t>Scaling memory hierarchy in multi-/many-core processors poses challenges due to the increased cost of maintaining cache coherence</a:t>
            </a:r>
          </a:p>
          <a:p>
            <a:pPr lvl="1"/>
            <a:r>
              <a:rPr lang="en-US" sz="2400" b="0" dirty="0" smtClean="0"/>
              <a:t>Area </a:t>
            </a:r>
            <a:r>
              <a:rPr lang="en-US" sz="2400" b="0" dirty="0"/>
              <a:t>and power overhead of implementing cache coherence increases rapidly as the number of cores </a:t>
            </a:r>
            <a:r>
              <a:rPr lang="en-US" sz="2400" b="0" dirty="0" smtClean="0"/>
              <a:t>grows </a:t>
            </a:r>
          </a:p>
          <a:p>
            <a:r>
              <a:rPr lang="en-US" sz="2400" b="0" dirty="0" smtClean="0"/>
              <a:t>Potential solutions</a:t>
            </a:r>
          </a:p>
          <a:p>
            <a:pPr lvl="1"/>
            <a:r>
              <a:rPr lang="en-US" sz="2400" b="0" dirty="0" smtClean="0"/>
              <a:t>Hardware solution</a:t>
            </a:r>
          </a:p>
          <a:p>
            <a:pPr lvl="2"/>
            <a:r>
              <a:rPr lang="en-US" sz="2400" b="0" dirty="0" smtClean="0"/>
              <a:t>Keep improving cache coherence mechanisms</a:t>
            </a:r>
          </a:p>
          <a:p>
            <a:pPr lvl="1"/>
            <a:r>
              <a:rPr lang="en-US" sz="2400" b="0" dirty="0" smtClean="0"/>
              <a:t>Software solution (</a:t>
            </a:r>
            <a:r>
              <a:rPr lang="en-US" sz="2400" i="1" dirty="0"/>
              <a:t>o</a:t>
            </a:r>
            <a:r>
              <a:rPr lang="en-US" sz="2400" i="1" dirty="0" smtClean="0"/>
              <a:t>ur approach</a:t>
            </a:r>
            <a:r>
              <a:rPr lang="en-US" sz="2400" b="0" dirty="0" smtClean="0"/>
              <a:t>)</a:t>
            </a:r>
          </a:p>
          <a:p>
            <a:pPr lvl="2"/>
            <a:r>
              <a:rPr lang="en-US" sz="2400" b="0" dirty="0" smtClean="0"/>
              <a:t>Explore software-managed memories, such as scratchpad memories (SPMs)</a:t>
            </a:r>
          </a:p>
        </p:txBody>
      </p:sp>
    </p:spTree>
    <p:extLst>
      <p:ext uri="{BB962C8B-B14F-4D97-AF65-F5344CB8AC3E}">
        <p14:creationId xmlns:p14="http://schemas.microsoft.com/office/powerpoint/2010/main" val="1619362258"/>
      </p:ext>
    </p:extLst>
  </p:cSld>
  <p:clrMapOvr>
    <a:masterClrMapping/>
  </p:clrMapOvr>
  <p:transition spd="slow" advTm="86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838200"/>
            <a:ext cx="6629400" cy="502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LLVM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Inserts stack </a:t>
            </a:r>
            <a:r>
              <a:rPr lang="en-US" smtClean="0"/>
              <a:t>management instructions at IR</a:t>
            </a:r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dirty="0" smtClean="0"/>
              <a:t>Gem5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CPU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X86 ISA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frequency = 1.2 GHz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L1 SPM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Stack data is managed on SPM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The rest memory accesses are all assumed to be hits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DMA [1]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cost = startup cost + size / transfer rate 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startup cost = 150 ns (180 cycles)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transfer rate = 12800 MB/s (10.67 B/cycle)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[1] </a:t>
            </a:r>
            <a:r>
              <a:rPr lang="en-US" sz="1400" dirty="0" smtClean="0"/>
              <a:t>Texas Instrument., </a:t>
            </a:r>
            <a:r>
              <a:rPr lang="en-US" sz="1400" dirty="0"/>
              <a:t> Throughput Performance Guide for </a:t>
            </a:r>
            <a:r>
              <a:rPr lang="en-US" sz="1400" dirty="0" err="1"/>
              <a:t>KeyStone</a:t>
            </a:r>
            <a:r>
              <a:rPr lang="en-US" sz="1400" dirty="0"/>
              <a:t> II </a:t>
            </a:r>
            <a:r>
              <a:rPr lang="en-US" sz="1400" dirty="0" smtClean="0"/>
              <a:t>Devices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29168" y="1874097"/>
            <a:ext cx="990600" cy="518019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Core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2928" y="3627683"/>
            <a:ext cx="1783080" cy="533400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Main Memory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29168" y="2704871"/>
            <a:ext cx="990600" cy="518019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L1 SPM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箭头连接符 29"/>
          <p:cNvCxnSpPr>
            <a:cxnSpLocks noChangeShapeType="1"/>
          </p:cNvCxnSpPr>
          <p:nvPr/>
        </p:nvCxnSpPr>
        <p:spPr bwMode="auto">
          <a:xfrm>
            <a:off x="7724468" y="3222890"/>
            <a:ext cx="0" cy="40479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7724468" y="2392116"/>
            <a:ext cx="0" cy="31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3644"/>
      </p:ext>
    </p:extLst>
  </p:cSld>
  <p:clrMapOvr>
    <a:masterClrMapping/>
  </p:clrMapOvr>
  <p:transition spd="slow" advTm="1873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Comparison with </a:t>
            </a:r>
            <a:r>
              <a:rPr lang="en-US" altLang="zh-CN" sz="4000" dirty="0" smtClean="0"/>
              <a:t>The State of The Art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0" y="838200"/>
            <a:ext cx="9144000" cy="10668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Normalized to the execution time with the state of the art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SPM Size = </a:t>
            </a:r>
            <a:r>
              <a:rPr lang="en-US" dirty="0" smtClean="0"/>
              <a:t>min stack size </a:t>
            </a:r>
            <a:r>
              <a:rPr lang="en-US" dirty="0"/>
              <a:t>+ </a:t>
            </a:r>
            <a:r>
              <a:rPr lang="en-US" b="1" i="1" dirty="0"/>
              <a:t>percentage</a:t>
            </a:r>
            <a:r>
              <a:rPr lang="en-US" dirty="0"/>
              <a:t> * (</a:t>
            </a:r>
            <a:r>
              <a:rPr lang="en-US" dirty="0" smtClean="0"/>
              <a:t>max stack size </a:t>
            </a:r>
            <a:r>
              <a:rPr lang="mr-IN" dirty="0" smtClean="0"/>
              <a:t>–</a:t>
            </a:r>
            <a:r>
              <a:rPr lang="en-US" dirty="0" smtClean="0"/>
              <a:t> min stack size)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Reduce execution time by 49% on average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239006"/>
              </p:ext>
            </p:extLst>
          </p:nvPr>
        </p:nvGraphicFramePr>
        <p:xfrm>
          <a:off x="1258824" y="2187575"/>
          <a:ext cx="7010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Oval 11"/>
          <p:cNvSpPr/>
          <p:nvPr/>
        </p:nvSpPr>
        <p:spPr>
          <a:xfrm>
            <a:off x="7566218" y="3589901"/>
            <a:ext cx="685800" cy="5334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2120"/>
      </p:ext>
    </p:extLst>
  </p:cSld>
  <p:clrMapOvr>
    <a:masterClrMapping/>
  </p:clrMapOvr>
  <p:transition spd="slow" advTm="6560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Objective of My Work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1866775" y="5786893"/>
            <a:ext cx="468642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0" y="5029200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6758" y="5426236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8016" y="2761819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8016" y="4010817"/>
            <a:ext cx="1823384" cy="587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8016" y="4597928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808" y="4020847"/>
            <a:ext cx="1107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ASAP2011</a:t>
            </a:r>
          </a:p>
          <a:p>
            <a:r>
              <a:rPr lang="en-US" sz="1050" dirty="0" smtClean="0"/>
              <a:t>DAC2013</a:t>
            </a:r>
          </a:p>
          <a:p>
            <a:r>
              <a:rPr lang="en-US" sz="1050" dirty="0" smtClean="0"/>
              <a:t>ASAP2016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86416" y="4613256"/>
            <a:ext cx="1488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CODES+ISSS 2010</a:t>
            </a:r>
          </a:p>
          <a:p>
            <a:r>
              <a:rPr lang="en-US" sz="1050" dirty="0" smtClean="0"/>
              <a:t>DATE 2013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42212" y="2785219"/>
            <a:ext cx="1107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VLSID2016</a:t>
            </a:r>
            <a:endParaRPr lang="en-US" sz="10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5512" y="402173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1185" y="4597928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9840" y="5028754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840" y="276181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96216" y="2437992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63553" y="2926242"/>
            <a:ext cx="5486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1261" y="5049083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2600" y="5410200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02661" y="2151648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Core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19053" y="2445371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3"/>
          <p:cNvSpPr txBox="1">
            <a:spLocks/>
          </p:cNvSpPr>
          <p:nvPr/>
        </p:nvSpPr>
        <p:spPr>
          <a:xfrm>
            <a:off x="0" y="838200"/>
            <a:ext cx="9144000" cy="105016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Develop techniques </a:t>
            </a:r>
            <a:r>
              <a:rPr lang="en-US" altLang="zh-CN" sz="2400" b="0" dirty="0"/>
              <a:t>for managing data on </a:t>
            </a:r>
            <a:r>
              <a:rPr lang="en-US" altLang="zh-CN" sz="2400" b="0" dirty="0" smtClean="0"/>
              <a:t>SPM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Not profile-driven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Manage different types of application data efficiently</a:t>
            </a:r>
            <a:endParaRPr lang="en-US" altLang="zh-CN" sz="2400" b="0" dirty="0"/>
          </a:p>
        </p:txBody>
      </p:sp>
      <p:sp>
        <p:nvSpPr>
          <p:cNvPr id="52" name="Rectangle 51"/>
          <p:cNvSpPr/>
          <p:nvPr/>
        </p:nvSpPr>
        <p:spPr>
          <a:xfrm>
            <a:off x="1758016" y="3090666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808" y="3124200"/>
            <a:ext cx="14886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 </a:t>
            </a:r>
            <a:r>
              <a:rPr lang="en-US" sz="1050" dirty="0"/>
              <a:t>2010 </a:t>
            </a:r>
          </a:p>
          <a:p>
            <a:r>
              <a:rPr lang="en-US" sz="1050" dirty="0"/>
              <a:t>CODES+ISSS 2013</a:t>
            </a:r>
          </a:p>
          <a:p>
            <a:r>
              <a:rPr lang="en-US" sz="1050" dirty="0"/>
              <a:t>RTAS 2014</a:t>
            </a:r>
          </a:p>
          <a:p>
            <a:r>
              <a:rPr lang="en-US" sz="1050" dirty="0"/>
              <a:t>ICCAD 2016</a:t>
            </a:r>
          </a:p>
          <a:p>
            <a:r>
              <a:rPr lang="en-US" sz="1050" dirty="0"/>
              <a:t>DATE 2016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41185" y="3090666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19543" y="2155286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7416" y="2764758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7416" y="4010818"/>
            <a:ext cx="1823384" cy="59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77416" y="4600867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7416" y="3093605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1838" y="3200400"/>
            <a:ext cx="2144962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1: Code Management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4038600"/>
            <a:ext cx="2133600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2: Stack data Management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3200" y="4876800"/>
            <a:ext cx="2133600" cy="523220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3: Heap Data Management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7426003"/>
      </p:ext>
    </p:extLst>
  </p:cSld>
  <p:clrMapOvr>
    <a:masterClrMapping/>
  </p:clrMapOvr>
  <p:transition spd="slow" advTm="743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Management: General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904294" y="3223184"/>
            <a:ext cx="1845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main() {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*a;</a:t>
            </a:r>
          </a:p>
          <a:p>
            <a:pPr marL="0" indent="0">
              <a:buNone/>
            </a:pPr>
            <a:r>
              <a:rPr lang="en-US" altLang="zh-TW" dirty="0"/>
              <a:t>  a = </a:t>
            </a:r>
            <a:r>
              <a:rPr lang="en-US" altLang="zh-TW" dirty="0" err="1"/>
              <a:t>malloc</a:t>
            </a:r>
            <a:r>
              <a:rPr lang="en-US" altLang="zh-TW" dirty="0"/>
              <a:t>(20);</a:t>
            </a:r>
          </a:p>
          <a:p>
            <a:pPr marL="0" indent="0">
              <a:buNone/>
            </a:pPr>
            <a:r>
              <a:rPr lang="en-US" altLang="zh-TW" dirty="0"/>
              <a:t>  a[3] = 5;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223184"/>
            <a:ext cx="1858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main() {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*a;</a:t>
            </a:r>
          </a:p>
          <a:p>
            <a:pPr marL="0" indent="0">
              <a:buNone/>
            </a:pPr>
            <a:r>
              <a:rPr lang="en-US" altLang="zh-TW" dirty="0"/>
              <a:t>  a = </a:t>
            </a:r>
            <a:r>
              <a:rPr lang="en-US" altLang="zh-TW" dirty="0" err="1"/>
              <a:t>malloc</a:t>
            </a:r>
            <a:r>
              <a:rPr lang="en-US" altLang="zh-TW" dirty="0"/>
              <a:t>(20);</a:t>
            </a:r>
          </a:p>
          <a:p>
            <a:pPr marL="0" indent="0">
              <a:buNone/>
            </a:pPr>
            <a:r>
              <a:rPr lang="en-US" altLang="zh-TW" dirty="0"/>
              <a:t>  *g2l(&amp;a[3]) = 5;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7" name="Rectangle 6"/>
          <p:cNvSpPr/>
          <p:nvPr/>
        </p:nvSpPr>
        <p:spPr>
          <a:xfrm>
            <a:off x="5295774" y="3103860"/>
            <a:ext cx="1361002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24374" y="3103860"/>
            <a:ext cx="228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67174" y="4796135"/>
            <a:ext cx="2133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95774" y="4796135"/>
            <a:ext cx="228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10074" y="3530415"/>
            <a:ext cx="190500" cy="86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0574" y="39177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42732" y="51192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Main Memory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2974" y="34409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444871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&amp;a[3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13261" y="27440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g2l(&amp;a[3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10797" y="491626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10797" y="491626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r>
              <a:rPr lang="en-US" smtClean="0"/>
              <a:t>code with </a:t>
            </a:r>
          </a:p>
          <a:p>
            <a:r>
              <a:rPr lang="en-US" dirty="0" smtClean="0"/>
              <a:t>heap management</a:t>
            </a:r>
            <a:endParaRPr lang="en-US" dirty="0"/>
          </a:p>
        </p:txBody>
      </p:sp>
      <p:sp>
        <p:nvSpPr>
          <p:cNvPr id="32" name="内容占位符 3"/>
          <p:cNvSpPr txBox="1">
            <a:spLocks/>
          </p:cNvSpPr>
          <p:nvPr/>
        </p:nvSpPr>
        <p:spPr>
          <a:xfrm>
            <a:off x="0" y="838715"/>
            <a:ext cx="9144000" cy="127925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CN" sz="1800" b="0" dirty="0" smtClean="0"/>
              <a:t>U</a:t>
            </a:r>
            <a:r>
              <a:rPr lang="en-US" altLang="zh-CN" sz="1800" b="0" dirty="0" smtClean="0">
                <a:latin typeface="Candara" charset="0"/>
                <a:ea typeface="Candara" charset="0"/>
                <a:cs typeface="Candara" charset="0"/>
              </a:rPr>
              <a:t>se </a:t>
            </a:r>
            <a:r>
              <a:rPr lang="en-US" altLang="zh-CN" sz="1800" b="0" dirty="0">
                <a:latin typeface="Candara" charset="0"/>
                <a:ea typeface="Candara" charset="0"/>
                <a:cs typeface="Candara" charset="0"/>
              </a:rPr>
              <a:t>SPM as a software-managed </a:t>
            </a:r>
            <a:r>
              <a:rPr lang="en-US" altLang="zh-CN" sz="1800" b="0" dirty="0" smtClean="0">
                <a:latin typeface="Candara" charset="0"/>
                <a:ea typeface="Candara" charset="0"/>
                <a:cs typeface="Candara" charset="0"/>
              </a:rPr>
              <a:t>cache</a:t>
            </a:r>
            <a:endParaRPr lang="en-US" altLang="zh-CN" sz="1800" b="0" dirty="0" smtClean="0"/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1800" b="0" dirty="0" smtClean="0">
                <a:latin typeface="Candara" charset="0"/>
                <a:ea typeface="Candara" charset="0"/>
                <a:cs typeface="Candara" charset="0"/>
              </a:rPr>
              <a:t>Insert </a:t>
            </a:r>
            <a:r>
              <a:rPr lang="en-US" altLang="zh-CN" sz="1800" b="0" dirty="0">
                <a:latin typeface="Candara" charset="0"/>
                <a:ea typeface="Candara" charset="0"/>
                <a:cs typeface="Candara" charset="0"/>
              </a:rPr>
              <a:t>code  around each memory access to manage (potential) heap </a:t>
            </a:r>
            <a:r>
              <a:rPr lang="en-US" altLang="zh-CN" sz="1800" b="0" dirty="0" smtClean="0">
                <a:latin typeface="Candara" charset="0"/>
                <a:ea typeface="Candara" charset="0"/>
                <a:cs typeface="Candara" charset="0"/>
              </a:rPr>
              <a:t>accesses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1800" b="0" dirty="0">
                <a:latin typeface="Candara" charset="0"/>
                <a:ea typeface="Candara" charset="0"/>
                <a:cs typeface="Candara" charset="0"/>
              </a:rPr>
              <a:t>Overhead consists of memory transfers (communication) and extra instructions (computation</a:t>
            </a:r>
            <a:r>
              <a:rPr lang="en-US" altLang="zh-CN" sz="1800" b="0" dirty="0" smtClean="0">
                <a:latin typeface="Candara" charset="0"/>
                <a:ea typeface="Candara" charset="0"/>
                <a:cs typeface="Candara" charset="0"/>
              </a:rPr>
              <a:t>)</a:t>
            </a:r>
            <a:endParaRPr lang="en-US" altLang="zh-CN" sz="1800" b="0" dirty="0">
              <a:latin typeface="Candara" charset="0"/>
              <a:ea typeface="Candara" charset="0"/>
              <a:cs typeface="Candara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503090"/>
      </p:ext>
    </p:extLst>
  </p:cSld>
  <p:clrMapOvr>
    <a:masterClrMapping/>
  </p:clrMapOvr>
  <p:transition spd="slow" advTm="17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  <p:bldP spid="7" grpId="0" animBg="1"/>
      <p:bldP spid="9" grpId="0" animBg="1"/>
      <p:bldP spid="21" grpId="0"/>
      <p:bldP spid="23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Previous Approach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281934" y="3400429"/>
            <a:ext cx="1736372" cy="3160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latin typeface="Arial" charset="0"/>
                <a:ea typeface="ヒラギノ角ゴ Pro W3" pitchFamily="1" charset="-128"/>
              </a:rPr>
              <a:t>Get </a:t>
            </a:r>
            <a:r>
              <a:rPr lang="en-US" altLang="zh-TW" sz="1400">
                <a:latin typeface="Arial" charset="0"/>
                <a:ea typeface="ヒラギノ角ゴ Pro W3" pitchFamily="1" charset="-128"/>
              </a:rPr>
              <a:t>Set </a:t>
            </a:r>
            <a:r>
              <a:rPr lang="en-US" altLang="zh-TW" sz="1400" smtClean="0">
                <a:latin typeface="Arial" charset="0"/>
                <a:ea typeface="ヒラギノ角ゴ Pro W3" pitchFamily="1" charset="-128"/>
              </a:rPr>
              <a:t>Index</a:t>
            </a:r>
            <a:endParaRPr lang="zh-TW" altLang="en-US" sz="14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76600" y="1854276"/>
            <a:ext cx="1736373" cy="307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Memory </a:t>
            </a:r>
            <a:r>
              <a:rPr lang="en-US" altLang="zh-TW" sz="1400" dirty="0">
                <a:latin typeface="Arial" charset="0"/>
                <a:ea typeface="ヒラギノ角ゴ Pro W3" pitchFamily="1" charset="-128"/>
              </a:rPr>
              <a:t>Address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76600" y="4114800"/>
            <a:ext cx="1736373" cy="307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Sequential </a:t>
            </a:r>
            <a:r>
              <a:rPr kumimoji="0" lang="en-US" altLang="zh-TW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76600" y="5648980"/>
            <a:ext cx="1736373" cy="523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303487" y="4867249"/>
            <a:ext cx="1656560" cy="307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>
                <a:latin typeface="Arial" charset="0"/>
                <a:ea typeface="ヒラギノ角ゴ Pro W3" pitchFamily="1" charset="-128"/>
              </a:rPr>
              <a:t>Data </a:t>
            </a:r>
            <a:r>
              <a:rPr lang="en-US" altLang="zh-TW" sz="1400" smtClean="0">
                <a:latin typeface="Arial" charset="0"/>
                <a:ea typeface="ヒラギノ角ゴ Pro W3" pitchFamily="1" charset="-128"/>
              </a:rPr>
              <a:t>Movement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277640" y="4751138"/>
            <a:ext cx="1656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latin typeface="Arial" charset="0"/>
                <a:ea typeface="ヒラギノ角ゴ Pro W3" pitchFamily="1" charset="-128"/>
              </a:rPr>
              <a:t>SPM </a:t>
            </a: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Address Calculation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 flipH="1">
            <a:off x="4144787" y="3716433"/>
            <a:ext cx="5333" cy="398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46" idx="0"/>
          </p:cNvCxnSpPr>
          <p:nvPr/>
        </p:nvCxnSpPr>
        <p:spPr>
          <a:xfrm>
            <a:off x="4144787" y="4422577"/>
            <a:ext cx="1" cy="386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72000" y="4650767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smtClean="0"/>
              <a:t>yes</a:t>
            </a:r>
            <a:endParaRPr lang="zh-TW" altLang="en-US" sz="1600" dirty="0"/>
          </a:p>
        </p:txBody>
      </p:sp>
      <p:cxnSp>
        <p:nvCxnSpPr>
          <p:cNvPr id="19" name="肘形接點 18"/>
          <p:cNvCxnSpPr>
            <a:stCxn id="7" idx="3"/>
            <a:endCxn id="9" idx="2"/>
          </p:cNvCxnSpPr>
          <p:nvPr/>
        </p:nvCxnSpPr>
        <p:spPr>
          <a:xfrm flipV="1">
            <a:off x="5012973" y="5291138"/>
            <a:ext cx="1092667" cy="619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276601" y="2519631"/>
            <a:ext cx="1736372" cy="523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Runtime Address </a:t>
            </a:r>
            <a:r>
              <a:rPr lang="en-US" altLang="zh-TW" sz="1400" dirty="0">
                <a:latin typeface="Arial" charset="0"/>
                <a:ea typeface="ヒラギノ角ゴ Pro W3" pitchFamily="1" charset="-128"/>
              </a:rPr>
              <a:t>Check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3" name="直線單箭頭接點 22"/>
          <p:cNvCxnSpPr>
            <a:stCxn id="5" idx="2"/>
            <a:endCxn id="22" idx="0"/>
          </p:cNvCxnSpPr>
          <p:nvPr/>
        </p:nvCxnSpPr>
        <p:spPr>
          <a:xfrm>
            <a:off x="4144787" y="2162053"/>
            <a:ext cx="0" cy="357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2" idx="2"/>
            <a:endCxn id="4" idx="0"/>
          </p:cNvCxnSpPr>
          <p:nvPr/>
        </p:nvCxnSpPr>
        <p:spPr>
          <a:xfrm>
            <a:off x="4144787" y="3042851"/>
            <a:ext cx="5333" cy="357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668002" y="1582446"/>
            <a:ext cx="2392381" cy="2597654"/>
            <a:chOff x="5847507" y="1870937"/>
            <a:chExt cx="2392381" cy="2597654"/>
          </a:xfrm>
        </p:grpSpPr>
        <p:sp>
          <p:nvSpPr>
            <p:cNvPr id="93" name="矩形 92"/>
            <p:cNvSpPr/>
            <p:nvPr/>
          </p:nvSpPr>
          <p:spPr>
            <a:xfrm>
              <a:off x="6869101" y="2266232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>
                <a:latin typeface="Candara" charset="0"/>
                <a:ea typeface="Candara" charset="0"/>
                <a:cs typeface="Candara" charset="0"/>
              </a:endParaRPr>
            </a:p>
          </p:txBody>
        </p:sp>
        <p:cxnSp>
          <p:nvCxnSpPr>
            <p:cNvPr id="94" name="直線接點 93"/>
            <p:cNvCxnSpPr>
              <a:stCxn id="93" idx="1"/>
              <a:endCxn id="93" idx="3"/>
            </p:cNvCxnSpPr>
            <p:nvPr/>
          </p:nvCxnSpPr>
          <p:spPr>
            <a:xfrm>
              <a:off x="6869101" y="302368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6869101" y="263472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6869101" y="340240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93" idx="0"/>
              <a:endCxn id="93" idx="2"/>
            </p:cNvCxnSpPr>
            <p:nvPr/>
          </p:nvCxnSpPr>
          <p:spPr>
            <a:xfrm>
              <a:off x="7314358" y="2266232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左大括弧 97"/>
            <p:cNvSpPr/>
            <p:nvPr/>
          </p:nvSpPr>
          <p:spPr>
            <a:xfrm>
              <a:off x="6597850" y="2266232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5847507" y="3286298"/>
              <a:ext cx="817853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Candara" charset="0"/>
                  <a:ea typeface="Candara" charset="0"/>
                  <a:cs typeface="Candara" charset="0"/>
                </a:rPr>
                <a:t>n sets</a:t>
              </a:r>
              <a:endParaRPr lang="zh-TW" altLang="en-US" sz="200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100" name="左大括弧 99"/>
            <p:cNvSpPr/>
            <p:nvPr/>
          </p:nvSpPr>
          <p:spPr>
            <a:xfrm rot="16200000">
              <a:off x="7200246" y="3449990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7112656" y="4068481"/>
              <a:ext cx="112723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>
                  <a:latin typeface="Candara" charset="0"/>
                  <a:ea typeface="Candara" charset="0"/>
                  <a:cs typeface="Candara" charset="0"/>
                </a:rPr>
                <a:t>4 Entries</a:t>
              </a:r>
              <a:endParaRPr lang="zh-TW" altLang="en-US" sz="200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cxnSp>
          <p:nvCxnSpPr>
            <p:cNvPr id="102" name="直線接點 101"/>
            <p:cNvCxnSpPr/>
            <p:nvPr/>
          </p:nvCxnSpPr>
          <p:spPr>
            <a:xfrm>
              <a:off x="7534910" y="2264621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>
              <a:off x="7079319" y="2272670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/>
            <p:cNvSpPr txBox="1"/>
            <p:nvPr/>
          </p:nvSpPr>
          <p:spPr>
            <a:xfrm>
              <a:off x="6901928" y="1870937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Candara" charset="0"/>
                  <a:ea typeface="Candara" charset="0"/>
                  <a:cs typeface="Candara" charset="0"/>
                </a:rPr>
                <a:t>SPM</a:t>
              </a:r>
              <a:endParaRPr lang="zh-TW" altLang="en-US" dirty="0">
                <a:latin typeface="Candara" charset="0"/>
                <a:ea typeface="Candara" charset="0"/>
                <a:cs typeface="Candara" charset="0"/>
              </a:endParaRPr>
            </a:p>
          </p:txBody>
        </p:sp>
      </p:grpSp>
      <p:sp>
        <p:nvSpPr>
          <p:cNvPr id="46" name="Decision 45"/>
          <p:cNvSpPr/>
          <p:nvPr/>
        </p:nvSpPr>
        <p:spPr>
          <a:xfrm>
            <a:off x="3719365" y="4809556"/>
            <a:ext cx="850845" cy="3926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10"/>
          <p:cNvCxnSpPr>
            <a:stCxn id="46" idx="2"/>
            <a:endCxn id="7" idx="0"/>
          </p:cNvCxnSpPr>
          <p:nvPr/>
        </p:nvCxnSpPr>
        <p:spPr>
          <a:xfrm flipH="1">
            <a:off x="4144787" y="5202229"/>
            <a:ext cx="1" cy="446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17"/>
          <p:cNvSpPr txBox="1"/>
          <p:nvPr/>
        </p:nvSpPr>
        <p:spPr>
          <a:xfrm>
            <a:off x="4160152" y="522955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no</a:t>
            </a:r>
            <a:endParaRPr lang="zh-TW" altLang="en-US" sz="1600" dirty="0"/>
          </a:p>
        </p:txBody>
      </p:sp>
      <p:cxnSp>
        <p:nvCxnSpPr>
          <p:cNvPr id="71" name="直線單箭頭接點 10"/>
          <p:cNvCxnSpPr>
            <a:stCxn id="46" idx="3"/>
            <a:endCxn id="9" idx="1"/>
          </p:cNvCxnSpPr>
          <p:nvPr/>
        </p:nvCxnSpPr>
        <p:spPr>
          <a:xfrm>
            <a:off x="4570210" y="5005893"/>
            <a:ext cx="707430" cy="15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10"/>
          <p:cNvCxnSpPr>
            <a:stCxn id="9" idx="3"/>
            <a:endCxn id="8" idx="1"/>
          </p:cNvCxnSpPr>
          <p:nvPr/>
        </p:nvCxnSpPr>
        <p:spPr>
          <a:xfrm>
            <a:off x="6933640" y="5021138"/>
            <a:ext cx="369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28600" y="3048000"/>
            <a:ext cx="18453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*p1, *p2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a</a:t>
            </a:r>
            <a:r>
              <a:rPr lang="en-US" altLang="zh-TW" dirty="0" smtClean="0"/>
              <a:t> = 10;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p1 = </a:t>
            </a:r>
            <a:r>
              <a:rPr lang="en-US" altLang="zh-TW" dirty="0" err="1"/>
              <a:t>malloc</a:t>
            </a:r>
            <a:r>
              <a:rPr lang="en-US" altLang="zh-TW" dirty="0"/>
              <a:t>(20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p2 = </a:t>
            </a:r>
            <a:r>
              <a:rPr lang="en-US" altLang="zh-TW" dirty="0" smtClean="0"/>
              <a:t>&amp;</a:t>
            </a:r>
            <a:r>
              <a:rPr lang="en-US" altLang="zh-TW" dirty="0"/>
              <a:t>a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*p1 = 8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*p2 = </a:t>
            </a:r>
            <a:r>
              <a:rPr lang="en-US" altLang="zh-TW" dirty="0" smtClean="0"/>
              <a:t>*p2 + 5;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20053" y="3048512"/>
            <a:ext cx="25699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*p1, *p2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a</a:t>
            </a:r>
            <a:r>
              <a:rPr lang="en-US" altLang="zh-TW" dirty="0" smtClean="0"/>
              <a:t> = 10;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p1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(20);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p2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= </a:t>
            </a:r>
            <a:r>
              <a:rPr lang="en-US" altLang="zh-TW" dirty="0" smtClean="0"/>
              <a:t>&amp;a;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*</a:t>
            </a: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p1</a:t>
            </a:r>
            <a:r>
              <a:rPr lang="en-US" altLang="zh-TW" b="1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= 8;</a:t>
            </a:r>
            <a:endParaRPr lang="en-US" altLang="zh-TW" dirty="0"/>
          </a:p>
          <a:p>
            <a:r>
              <a:rPr lang="en-US" altLang="zh-TW" b="1" dirty="0" smtClean="0"/>
              <a:t>*</a:t>
            </a: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p2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*</a:t>
            </a: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p2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+ </a:t>
            </a:r>
            <a:r>
              <a:rPr lang="en-US" altLang="zh-TW" dirty="0"/>
              <a:t>5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sp>
        <p:nvSpPr>
          <p:cNvPr id="123" name="内容占位符 3"/>
          <p:cNvSpPr txBox="1">
            <a:spLocks/>
          </p:cNvSpPr>
          <p:nvPr/>
        </p:nvSpPr>
        <p:spPr>
          <a:xfrm>
            <a:off x="0" y="838715"/>
            <a:ext cx="9144000" cy="105016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0" dirty="0" smtClean="0"/>
              <a:t>Intercept </a:t>
            </a:r>
            <a:r>
              <a:rPr lang="en-US" altLang="zh-CN" sz="1600" b="0" dirty="0" smtClean="0">
                <a:latin typeface="Candara" charset="0"/>
                <a:ea typeface="Candara" charset="0"/>
                <a:cs typeface="Candara" charset="0"/>
              </a:rPr>
              <a:t>all </a:t>
            </a:r>
            <a:r>
              <a:rPr lang="en-US" altLang="zh-CN" sz="1600" b="0" dirty="0">
                <a:latin typeface="Candara" charset="0"/>
                <a:ea typeface="Candara" charset="0"/>
                <a:cs typeface="Candara" charset="0"/>
              </a:rPr>
              <a:t>the memory accesses with g2l </a:t>
            </a:r>
            <a:r>
              <a:rPr lang="en-US" altLang="zh-CN" sz="1600" b="0" dirty="0" smtClean="0">
                <a:latin typeface="Candara" charset="0"/>
                <a:ea typeface="Candara" charset="0"/>
                <a:cs typeface="Candara" charset="0"/>
              </a:rPr>
              <a:t>calls</a:t>
            </a:r>
            <a:endParaRPr lang="en-US" altLang="zh-CN" sz="1600" b="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1600" b="0" dirty="0">
                <a:latin typeface="Candara" charset="0"/>
                <a:ea typeface="Candara" charset="0"/>
                <a:cs typeface="Candara" charset="0"/>
              </a:rPr>
              <a:t>F</a:t>
            </a:r>
            <a:r>
              <a:rPr lang="en-US" altLang="zh-CN" sz="1600" b="0" dirty="0" smtClean="0">
                <a:latin typeface="Candara" charset="0"/>
                <a:ea typeface="Candara" charset="0"/>
                <a:cs typeface="Candara" charset="0"/>
              </a:rPr>
              <a:t>ilters </a:t>
            </a:r>
            <a:r>
              <a:rPr lang="en-US" altLang="zh-CN" sz="1600" b="0" dirty="0">
                <a:latin typeface="Candara" charset="0"/>
                <a:ea typeface="Candara" charset="0"/>
                <a:cs typeface="Candara" charset="0"/>
              </a:rPr>
              <a:t>non-heap accesses at </a:t>
            </a:r>
            <a:r>
              <a:rPr lang="en-US" altLang="zh-CN" sz="1600" b="0" dirty="0" smtClean="0">
                <a:latin typeface="Candara" charset="0"/>
                <a:ea typeface="Candara" charset="0"/>
                <a:cs typeface="Candara" charset="0"/>
              </a:rPr>
              <a:t>runtime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1600" b="0" dirty="0" smtClean="0">
                <a:latin typeface="Candara" charset="0"/>
                <a:ea typeface="Candara" charset="0"/>
                <a:cs typeface="Candara" charset="0"/>
              </a:rPr>
              <a:t>Emulates the mechanism of a 4-way set-associative cache</a:t>
            </a:r>
            <a:endParaRPr lang="en-US" altLang="zh-CN" sz="1600" b="0" dirty="0">
              <a:latin typeface="Candara" charset="0"/>
              <a:ea typeface="Candara" charset="0"/>
              <a:cs typeface="Candara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6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078151"/>
      </p:ext>
    </p:extLst>
  </p:cSld>
  <p:clrMapOvr>
    <a:masterClrMapping/>
  </p:clrMapOvr>
  <p:transition spd="slow" advTm="665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22" grpId="0" animBg="1"/>
      <p:bldP spid="46" grpId="0" animBg="1"/>
      <p:bldP spid="67" grpId="0"/>
      <p:bldP spid="119" grpId="0"/>
      <p:bldP spid="1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Approach: Reduce g2l Calls</a:t>
            </a:r>
            <a:endParaRPr lang="zh-TW" alt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1161618" y="2174692"/>
            <a:ext cx="185178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*p1, *</a:t>
            </a:r>
            <a:r>
              <a:rPr lang="en-US" altLang="zh-TW" dirty="0" smtClean="0"/>
              <a:t>p2, *p3;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a = 10;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p1 = </a:t>
            </a:r>
            <a:r>
              <a:rPr lang="en-US" altLang="zh-TW" dirty="0" err="1"/>
              <a:t>malloc</a:t>
            </a:r>
            <a:r>
              <a:rPr lang="en-US" altLang="zh-TW" dirty="0"/>
              <a:t>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p2 = p1;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*p2 = 10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*p3  = *p3 + 5;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120" name="Rectangle 119"/>
          <p:cNvSpPr/>
          <p:nvPr/>
        </p:nvSpPr>
        <p:spPr>
          <a:xfrm>
            <a:off x="1261881" y="4616490"/>
            <a:ext cx="18453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*p1, *p2;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p1 </a:t>
            </a:r>
            <a:r>
              <a:rPr lang="en-US" altLang="zh-TW" dirty="0"/>
              <a:t>= </a:t>
            </a:r>
            <a:r>
              <a:rPr lang="en-US" altLang="zh-TW" dirty="0" err="1"/>
              <a:t>malloc</a:t>
            </a:r>
            <a:r>
              <a:rPr lang="en-US" altLang="zh-TW" dirty="0"/>
              <a:t>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p2 </a:t>
            </a:r>
            <a:r>
              <a:rPr lang="en-US" altLang="zh-TW" dirty="0"/>
              <a:t>= </a:t>
            </a:r>
            <a:r>
              <a:rPr lang="en-US" altLang="zh-TW" dirty="0" smtClean="0"/>
              <a:t>p1;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*</a:t>
            </a:r>
            <a:r>
              <a:rPr lang="en-US" altLang="zh-TW" b="1" dirty="0">
                <a:solidFill>
                  <a:srgbClr val="00B050"/>
                </a:solidFill>
              </a:rPr>
              <a:t>g2l(</a:t>
            </a:r>
            <a:r>
              <a:rPr lang="en-US" altLang="zh-TW" dirty="0"/>
              <a:t>p2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r>
              <a:rPr lang="en-US" altLang="zh-TW" dirty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*p3 </a:t>
            </a:r>
            <a:r>
              <a:rPr lang="en-US" altLang="zh-TW" dirty="0"/>
              <a:t>= </a:t>
            </a:r>
            <a:r>
              <a:rPr lang="en-US" altLang="zh-TW" dirty="0" smtClean="0"/>
              <a:t>*p3 </a:t>
            </a:r>
            <a:r>
              <a:rPr lang="en-US" altLang="zh-TW" dirty="0"/>
              <a:t>+ 5;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123" name="内容占位符 3"/>
          <p:cNvSpPr txBox="1">
            <a:spLocks/>
          </p:cNvSpPr>
          <p:nvPr/>
        </p:nvSpPr>
        <p:spPr>
          <a:xfrm>
            <a:off x="0" y="838715"/>
            <a:ext cx="9144000" cy="1489390"/>
          </a:xfrm>
          <a:prstGeom prst="rect">
            <a:avLst/>
          </a:prstGeom>
        </p:spPr>
        <p:txBody>
          <a:bodyPr vert="horz" wrap="none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0" dirty="0" smtClean="0"/>
              <a:t>Identify heap accesses at compile time (thus eliminating runtime check in g2l)</a:t>
            </a:r>
          </a:p>
          <a:p>
            <a:pPr marL="660074" lvl="1" indent="-385754">
              <a:buFont typeface="+mj-lt"/>
              <a:buAutoNum type="arabicPeriod"/>
            </a:pPr>
            <a:r>
              <a:rPr lang="en-US" altLang="zh-TW" sz="1600" b="0" dirty="0"/>
              <a:t>Find heap allocations</a:t>
            </a:r>
          </a:p>
          <a:p>
            <a:pPr marL="660074" lvl="1" indent="-385754">
              <a:buFont typeface="+mj-lt"/>
              <a:buAutoNum type="arabicPeriod"/>
            </a:pPr>
            <a:r>
              <a:rPr lang="en-US" altLang="zh-TW" sz="1600" b="0" dirty="0"/>
              <a:t>Find aliasing pointers (aka. heap pointers)</a:t>
            </a:r>
          </a:p>
          <a:p>
            <a:pPr marL="660074" lvl="1" indent="-385754">
              <a:buFont typeface="+mj-lt"/>
              <a:buAutoNum type="arabicPeriod"/>
            </a:pPr>
            <a:r>
              <a:rPr lang="en-US" altLang="zh-TW" sz="1600" b="0" dirty="0"/>
              <a:t>Insert g2l only at data accesses through heap </a:t>
            </a:r>
            <a:r>
              <a:rPr lang="en-US" altLang="zh-TW" sz="1600" b="0" dirty="0" smtClean="0"/>
              <a:t>pointers</a:t>
            </a:r>
            <a:endParaRPr lang="en-US" altLang="zh-TW" sz="1600" b="0" dirty="0"/>
          </a:p>
        </p:txBody>
      </p:sp>
      <p:sp>
        <p:nvSpPr>
          <p:cNvPr id="112" name="矩形 8"/>
          <p:cNvSpPr/>
          <p:nvPr/>
        </p:nvSpPr>
        <p:spPr>
          <a:xfrm>
            <a:off x="5919480" y="2775880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altLang="zh-TW" sz="16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alloc</a:t>
            </a:r>
            <a:r>
              <a:rPr lang="en-US" altLang="zh-TW" sz="16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(20)</a:t>
            </a:r>
            <a:endParaRPr lang="zh-TW" alt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矩形 9"/>
          <p:cNvSpPr/>
          <p:nvPr/>
        </p:nvSpPr>
        <p:spPr>
          <a:xfrm>
            <a:off x="5919480" y="3822781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zh-TW" alt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矩形 10"/>
          <p:cNvSpPr/>
          <p:nvPr/>
        </p:nvSpPr>
        <p:spPr>
          <a:xfrm>
            <a:off x="5919480" y="4869682"/>
            <a:ext cx="1023258" cy="54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zh-TW" alt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5" name="直線單箭頭接點 14"/>
          <p:cNvCxnSpPr/>
          <p:nvPr/>
        </p:nvCxnSpPr>
        <p:spPr>
          <a:xfrm flipV="1">
            <a:off x="6431109" y="3316398"/>
            <a:ext cx="0" cy="506383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6"/>
          <p:cNvCxnSpPr/>
          <p:nvPr/>
        </p:nvCxnSpPr>
        <p:spPr>
          <a:xfrm flipV="1">
            <a:off x="6431109" y="4363299"/>
            <a:ext cx="0" cy="506383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01531" y="23755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alias</a:t>
            </a:r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261881" y="4616490"/>
            <a:ext cx="25699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*p1, *p2;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p1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malloc</a:t>
            </a:r>
            <a:r>
              <a:rPr lang="en-US" altLang="zh-TW" dirty="0"/>
              <a:t>(20);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p2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p1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*</a:t>
            </a:r>
            <a:r>
              <a:rPr lang="en-US" altLang="zh-TW" b="1" dirty="0" smtClean="0">
                <a:solidFill>
                  <a:srgbClr val="00B050"/>
                </a:solidFill>
              </a:rPr>
              <a:t>g2l(</a:t>
            </a:r>
            <a:r>
              <a:rPr lang="en-US" altLang="zh-TW" dirty="0" smtClean="0"/>
              <a:t>p2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10</a:t>
            </a:r>
            <a:r>
              <a:rPr lang="en-US" altLang="zh-TW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*</a:t>
            </a: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p3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 = *</a:t>
            </a:r>
            <a:r>
              <a:rPr lang="en-US" altLang="zh-TW" b="1" dirty="0" smtClean="0">
                <a:solidFill>
                  <a:srgbClr val="FF0000"/>
                </a:solidFill>
              </a:rPr>
              <a:t>g2l(</a:t>
            </a:r>
            <a:r>
              <a:rPr lang="en-US" altLang="zh-TW" dirty="0" smtClean="0"/>
              <a:t>p3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 + 5;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27" name="Down Arrow 26"/>
          <p:cNvSpPr/>
          <p:nvPr/>
        </p:nvSpPr>
        <p:spPr>
          <a:xfrm>
            <a:off x="1858912" y="4049439"/>
            <a:ext cx="228600" cy="400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520909"/>
      </p:ext>
    </p:extLst>
  </p:cSld>
  <p:clrMapOvr>
    <a:masterClrMapping/>
  </p:clrMapOvr>
  <p:transition spd="slow" advTm="69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12" grpId="0" animBg="1"/>
      <p:bldP spid="113" grpId="0" animBg="1"/>
      <p:bldP spid="114" grpId="0" animBg="1"/>
      <p:bldP spid="25" grpId="0"/>
      <p:bldP spid="1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Approach: Reduce g2l Steps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281934" y="3400429"/>
            <a:ext cx="1736372" cy="3160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latin typeface="Arial" charset="0"/>
                <a:ea typeface="ヒラギノ角ゴ Pro W3" pitchFamily="1" charset="-128"/>
              </a:rPr>
              <a:t>Get </a:t>
            </a:r>
            <a:r>
              <a:rPr lang="en-US" altLang="zh-TW" sz="1400">
                <a:latin typeface="Arial" charset="0"/>
                <a:ea typeface="ヒラギノ角ゴ Pro W3" pitchFamily="1" charset="-128"/>
              </a:rPr>
              <a:t>Set </a:t>
            </a:r>
            <a:r>
              <a:rPr lang="en-US" altLang="zh-TW" sz="1400" smtClean="0">
                <a:latin typeface="Arial" charset="0"/>
                <a:ea typeface="ヒラギノ角ゴ Pro W3" pitchFamily="1" charset="-128"/>
              </a:rPr>
              <a:t>Index</a:t>
            </a:r>
            <a:endParaRPr lang="zh-TW" altLang="en-US" sz="1400" dirty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76600" y="1854276"/>
            <a:ext cx="1736373" cy="307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Memory </a:t>
            </a:r>
            <a:r>
              <a:rPr lang="en-US" altLang="zh-TW" sz="1400" dirty="0">
                <a:latin typeface="Arial" charset="0"/>
                <a:ea typeface="ヒラギノ角ゴ Pro W3" pitchFamily="1" charset="-128"/>
              </a:rPr>
              <a:t>Address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76599" y="4111823"/>
            <a:ext cx="1736374" cy="307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Sequential </a:t>
            </a:r>
            <a:r>
              <a:rPr kumimoji="0" lang="en-US" altLang="zh-TW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Search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76600" y="5648980"/>
            <a:ext cx="1736373" cy="523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Replacement Policy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303487" y="4867249"/>
            <a:ext cx="1656560" cy="307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>
                <a:latin typeface="Arial" charset="0"/>
                <a:ea typeface="ヒラギノ角ゴ Pro W3" pitchFamily="1" charset="-128"/>
              </a:rPr>
              <a:t>Data </a:t>
            </a:r>
            <a:r>
              <a:rPr lang="en-US" altLang="zh-TW" sz="1400" smtClean="0">
                <a:latin typeface="Arial" charset="0"/>
                <a:ea typeface="ヒラギノ角ゴ Pro W3" pitchFamily="1" charset="-128"/>
              </a:rPr>
              <a:t>Movement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277640" y="4751138"/>
            <a:ext cx="1656000" cy="523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latin typeface="Arial" charset="0"/>
                <a:ea typeface="ヒラギノ角ゴ Pro W3" pitchFamily="1" charset="-128"/>
              </a:rPr>
              <a:t>SPM Address Calculation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" name="直線單箭頭接點 9"/>
          <p:cNvCxnSpPr>
            <a:stCxn id="4" idx="2"/>
            <a:endCxn id="6" idx="0"/>
          </p:cNvCxnSpPr>
          <p:nvPr/>
        </p:nvCxnSpPr>
        <p:spPr>
          <a:xfrm flipH="1">
            <a:off x="4144786" y="3716433"/>
            <a:ext cx="5334" cy="395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46" idx="0"/>
          </p:cNvCxnSpPr>
          <p:nvPr/>
        </p:nvCxnSpPr>
        <p:spPr>
          <a:xfrm>
            <a:off x="4144786" y="4419600"/>
            <a:ext cx="2" cy="38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72000" y="4650767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smtClean="0"/>
              <a:t>yes</a:t>
            </a:r>
            <a:endParaRPr lang="zh-TW" altLang="en-US" sz="1600" dirty="0"/>
          </a:p>
        </p:txBody>
      </p:sp>
      <p:cxnSp>
        <p:nvCxnSpPr>
          <p:cNvPr id="19" name="肘形接點 18"/>
          <p:cNvCxnSpPr>
            <a:stCxn id="7" idx="3"/>
            <a:endCxn id="9" idx="2"/>
          </p:cNvCxnSpPr>
          <p:nvPr/>
        </p:nvCxnSpPr>
        <p:spPr>
          <a:xfrm flipV="1">
            <a:off x="5012973" y="5274358"/>
            <a:ext cx="1092667" cy="6362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276601" y="2519631"/>
            <a:ext cx="1736372" cy="523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smtClean="0">
                <a:latin typeface="Arial" charset="0"/>
                <a:ea typeface="ヒラギノ角ゴ Pro W3" pitchFamily="1" charset="-128"/>
              </a:rPr>
              <a:t>Runtime Address </a:t>
            </a:r>
            <a:r>
              <a:rPr lang="en-US" altLang="zh-TW" sz="1400" dirty="0">
                <a:latin typeface="Arial" charset="0"/>
                <a:ea typeface="ヒラギノ角ゴ Pro W3" pitchFamily="1" charset="-128"/>
              </a:rPr>
              <a:t>Check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3" name="直線單箭頭接點 22"/>
          <p:cNvCxnSpPr>
            <a:stCxn id="5" idx="2"/>
            <a:endCxn id="22" idx="0"/>
          </p:cNvCxnSpPr>
          <p:nvPr/>
        </p:nvCxnSpPr>
        <p:spPr>
          <a:xfrm>
            <a:off x="4144787" y="2162053"/>
            <a:ext cx="0" cy="357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2" idx="2"/>
            <a:endCxn id="4" idx="0"/>
          </p:cNvCxnSpPr>
          <p:nvPr/>
        </p:nvCxnSpPr>
        <p:spPr>
          <a:xfrm>
            <a:off x="4144787" y="3042851"/>
            <a:ext cx="5333" cy="357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ecision 45"/>
          <p:cNvSpPr/>
          <p:nvPr/>
        </p:nvSpPr>
        <p:spPr>
          <a:xfrm>
            <a:off x="3719365" y="4809556"/>
            <a:ext cx="850845" cy="3926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10"/>
          <p:cNvCxnSpPr>
            <a:stCxn id="46" idx="2"/>
            <a:endCxn id="7" idx="0"/>
          </p:cNvCxnSpPr>
          <p:nvPr/>
        </p:nvCxnSpPr>
        <p:spPr>
          <a:xfrm flipH="1">
            <a:off x="4144787" y="5202229"/>
            <a:ext cx="1" cy="446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17"/>
          <p:cNvSpPr txBox="1"/>
          <p:nvPr/>
        </p:nvSpPr>
        <p:spPr>
          <a:xfrm>
            <a:off x="4160152" y="522955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no</a:t>
            </a:r>
            <a:endParaRPr lang="zh-TW" altLang="en-US" sz="1600" dirty="0"/>
          </a:p>
        </p:txBody>
      </p:sp>
      <p:cxnSp>
        <p:nvCxnSpPr>
          <p:cNvPr id="71" name="直線單箭頭接點 10"/>
          <p:cNvCxnSpPr>
            <a:stCxn id="46" idx="3"/>
            <a:endCxn id="9" idx="1"/>
          </p:cNvCxnSpPr>
          <p:nvPr/>
        </p:nvCxnSpPr>
        <p:spPr>
          <a:xfrm>
            <a:off x="4570210" y="5005893"/>
            <a:ext cx="707430" cy="6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10"/>
          <p:cNvCxnSpPr>
            <a:stCxn id="9" idx="3"/>
            <a:endCxn id="8" idx="1"/>
          </p:cNvCxnSpPr>
          <p:nvPr/>
        </p:nvCxnSpPr>
        <p:spPr>
          <a:xfrm>
            <a:off x="6933640" y="5012748"/>
            <a:ext cx="369847" cy="8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内容占位符 3"/>
          <p:cNvSpPr txBox="1">
            <a:spLocks/>
          </p:cNvSpPr>
          <p:nvPr/>
        </p:nvSpPr>
        <p:spPr>
          <a:xfrm>
            <a:off x="0" y="838715"/>
            <a:ext cx="9144000" cy="927948"/>
          </a:xfrm>
          <a:prstGeom prst="rect">
            <a:avLst/>
          </a:prstGeom>
        </p:spPr>
        <p:txBody>
          <a:bodyPr vert="horz" wrap="none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0" dirty="0" smtClean="0">
                <a:latin typeface="Candara" charset="0"/>
                <a:ea typeface="Candara" charset="0"/>
                <a:cs typeface="Candara" charset="0"/>
              </a:rPr>
              <a:t>Emulates the mechanism of a direct-mapped cache to simplify g2l functions</a:t>
            </a:r>
          </a:p>
        </p:txBody>
      </p:sp>
      <p:sp>
        <p:nvSpPr>
          <p:cNvPr id="41" name="乘號 2"/>
          <p:cNvSpPr/>
          <p:nvPr/>
        </p:nvSpPr>
        <p:spPr>
          <a:xfrm>
            <a:off x="3334942" y="2434358"/>
            <a:ext cx="1588983" cy="7220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3" name="乘號 2"/>
          <p:cNvSpPr/>
          <p:nvPr/>
        </p:nvSpPr>
        <p:spPr>
          <a:xfrm>
            <a:off x="3365660" y="3903085"/>
            <a:ext cx="1588983" cy="7220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0" name="乘號 2"/>
          <p:cNvSpPr/>
          <p:nvPr/>
        </p:nvSpPr>
        <p:spPr>
          <a:xfrm>
            <a:off x="3371813" y="5549585"/>
            <a:ext cx="1588983" cy="7220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4"/>
          <p:cNvGrpSpPr/>
          <p:nvPr/>
        </p:nvGrpSpPr>
        <p:grpSpPr>
          <a:xfrm>
            <a:off x="7227173" y="1503862"/>
            <a:ext cx="1635751" cy="2773711"/>
            <a:chOff x="6965313" y="1405811"/>
            <a:chExt cx="1635751" cy="2773711"/>
          </a:xfrm>
        </p:grpSpPr>
        <p:sp>
          <p:nvSpPr>
            <p:cNvPr id="54" name="矩形 69"/>
            <p:cNvSpPr/>
            <p:nvPr/>
          </p:nvSpPr>
          <p:spPr>
            <a:xfrm>
              <a:off x="7893457" y="1832314"/>
              <a:ext cx="271529" cy="17270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latin typeface="Candara" charset="0"/>
                <a:ea typeface="Candara" charset="0"/>
                <a:cs typeface="Candara" charset="0"/>
              </a:endParaRPr>
            </a:p>
          </p:txBody>
        </p:sp>
        <p:cxnSp>
          <p:nvCxnSpPr>
            <p:cNvPr id="55" name="直線接點 70"/>
            <p:cNvCxnSpPr/>
            <p:nvPr/>
          </p:nvCxnSpPr>
          <p:spPr>
            <a:xfrm>
              <a:off x="7886413" y="2681576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71"/>
            <p:cNvCxnSpPr/>
            <p:nvPr/>
          </p:nvCxnSpPr>
          <p:spPr>
            <a:xfrm>
              <a:off x="7903181" y="2452906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72"/>
            <p:cNvCxnSpPr/>
            <p:nvPr/>
          </p:nvCxnSpPr>
          <p:spPr>
            <a:xfrm>
              <a:off x="7903183" y="2877912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73"/>
            <p:cNvSpPr txBox="1"/>
            <p:nvPr/>
          </p:nvSpPr>
          <p:spPr>
            <a:xfrm>
              <a:off x="7650545" y="1405811"/>
              <a:ext cx="75735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Candara" charset="0"/>
                  <a:ea typeface="Candara" charset="0"/>
                  <a:cs typeface="Candara" charset="0"/>
                </a:rPr>
                <a:t>SPM</a:t>
              </a:r>
              <a:endParaRPr lang="zh-TW" altLang="en-US" sz="200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59" name="左大括弧 74"/>
            <p:cNvSpPr/>
            <p:nvPr/>
          </p:nvSpPr>
          <p:spPr>
            <a:xfrm>
              <a:off x="7636044" y="1838553"/>
              <a:ext cx="271250" cy="1720790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60" name="文字方塊 75"/>
            <p:cNvSpPr txBox="1"/>
            <p:nvPr/>
          </p:nvSpPr>
          <p:spPr>
            <a:xfrm>
              <a:off x="6965313" y="3050310"/>
              <a:ext cx="646331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Candara" charset="0"/>
                  <a:ea typeface="Candara" charset="0"/>
                  <a:cs typeface="Candara" charset="0"/>
                </a:rPr>
                <a:t>Sets</a:t>
              </a:r>
              <a:endParaRPr lang="zh-TW" altLang="en-US" sz="200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62" name="左大括弧 76"/>
            <p:cNvSpPr/>
            <p:nvPr/>
          </p:nvSpPr>
          <p:spPr>
            <a:xfrm rot="16200000">
              <a:off x="7956910" y="3511160"/>
              <a:ext cx="153035" cy="279581"/>
            </a:xfrm>
            <a:prstGeom prst="leftBrace">
              <a:avLst>
                <a:gd name="adj1" fmla="val 8333"/>
                <a:gd name="adj2" fmla="val 505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63" name="文字方塊 77"/>
            <p:cNvSpPr txBox="1"/>
            <p:nvPr/>
          </p:nvSpPr>
          <p:spPr>
            <a:xfrm>
              <a:off x="7486639" y="3779412"/>
              <a:ext cx="111442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Candara" charset="0"/>
                  <a:ea typeface="Candara" charset="0"/>
                  <a:cs typeface="Candara" charset="0"/>
                </a:rPr>
                <a:t>1 Entry</a:t>
              </a:r>
              <a:endParaRPr lang="zh-TW" altLang="en-US" sz="200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cxnSp>
          <p:nvCxnSpPr>
            <p:cNvPr id="65" name="直線接點 79"/>
            <p:cNvCxnSpPr/>
            <p:nvPr/>
          </p:nvCxnSpPr>
          <p:spPr>
            <a:xfrm>
              <a:off x="7905352" y="2035202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80"/>
            <p:cNvCxnSpPr/>
            <p:nvPr/>
          </p:nvCxnSpPr>
          <p:spPr>
            <a:xfrm>
              <a:off x="7903181" y="2251673"/>
              <a:ext cx="260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81"/>
            <p:cNvCxnSpPr/>
            <p:nvPr/>
          </p:nvCxnSpPr>
          <p:spPr>
            <a:xfrm>
              <a:off x="7886415" y="3106548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82"/>
            <p:cNvCxnSpPr/>
            <p:nvPr/>
          </p:nvCxnSpPr>
          <p:spPr>
            <a:xfrm>
              <a:off x="7903183" y="3322228"/>
              <a:ext cx="2715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20"/>
          <p:cNvGrpSpPr/>
          <p:nvPr/>
        </p:nvGrpSpPr>
        <p:grpSpPr>
          <a:xfrm>
            <a:off x="6811858" y="1503862"/>
            <a:ext cx="2392381" cy="2597654"/>
            <a:chOff x="5847507" y="1870937"/>
            <a:chExt cx="2392381" cy="2597654"/>
          </a:xfrm>
        </p:grpSpPr>
        <p:sp>
          <p:nvSpPr>
            <p:cNvPr id="44" name="矩形 92"/>
            <p:cNvSpPr/>
            <p:nvPr/>
          </p:nvSpPr>
          <p:spPr>
            <a:xfrm>
              <a:off x="6869101" y="2266232"/>
              <a:ext cx="890516" cy="15149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b="1">
                <a:latin typeface="Candara" charset="0"/>
                <a:ea typeface="Candara" charset="0"/>
                <a:cs typeface="Candara" charset="0"/>
              </a:endParaRPr>
            </a:p>
          </p:txBody>
        </p:sp>
        <p:cxnSp>
          <p:nvCxnSpPr>
            <p:cNvPr id="45" name="直線接點 93"/>
            <p:cNvCxnSpPr/>
            <p:nvPr/>
          </p:nvCxnSpPr>
          <p:spPr>
            <a:xfrm>
              <a:off x="6869101" y="302368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94"/>
            <p:cNvCxnSpPr/>
            <p:nvPr/>
          </p:nvCxnSpPr>
          <p:spPr>
            <a:xfrm>
              <a:off x="6869101" y="2634722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95"/>
            <p:cNvCxnSpPr/>
            <p:nvPr/>
          </p:nvCxnSpPr>
          <p:spPr>
            <a:xfrm>
              <a:off x="6869101" y="3402407"/>
              <a:ext cx="890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96"/>
            <p:cNvCxnSpPr/>
            <p:nvPr/>
          </p:nvCxnSpPr>
          <p:spPr>
            <a:xfrm>
              <a:off x="7314358" y="2266232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左大括弧 97"/>
            <p:cNvSpPr/>
            <p:nvPr/>
          </p:nvSpPr>
          <p:spPr>
            <a:xfrm>
              <a:off x="6597850" y="2266232"/>
              <a:ext cx="271250" cy="1514901"/>
            </a:xfrm>
            <a:prstGeom prst="leftBrace">
              <a:avLst>
                <a:gd name="adj1" fmla="val 8333"/>
                <a:gd name="adj2" fmla="val 818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52" name="文字方塊 98"/>
            <p:cNvSpPr txBox="1"/>
            <p:nvPr/>
          </p:nvSpPr>
          <p:spPr>
            <a:xfrm>
              <a:off x="5847507" y="3286298"/>
              <a:ext cx="646331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Candara" charset="0"/>
                  <a:ea typeface="Candara" charset="0"/>
                  <a:cs typeface="Candara" charset="0"/>
                </a:rPr>
                <a:t>Sets</a:t>
              </a:r>
              <a:endParaRPr lang="zh-TW" altLang="en-US" sz="200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64" name="左大括弧 99"/>
            <p:cNvSpPr/>
            <p:nvPr/>
          </p:nvSpPr>
          <p:spPr>
            <a:xfrm rot="16200000">
              <a:off x="7200246" y="3449990"/>
              <a:ext cx="228228" cy="890516"/>
            </a:xfrm>
            <a:prstGeom prst="leftBrace">
              <a:avLst>
                <a:gd name="adj1" fmla="val 24289"/>
                <a:gd name="adj2" fmla="val 903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b="1">
                <a:latin typeface="Candara" charset="0"/>
                <a:ea typeface="Candara" charset="0"/>
                <a:cs typeface="Candara" charset="0"/>
              </a:endParaRPr>
            </a:p>
          </p:txBody>
        </p:sp>
        <p:sp>
          <p:nvSpPr>
            <p:cNvPr id="70" name="文字方塊 100"/>
            <p:cNvSpPr txBox="1"/>
            <p:nvPr/>
          </p:nvSpPr>
          <p:spPr>
            <a:xfrm>
              <a:off x="7112656" y="4068481"/>
              <a:ext cx="112723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>
                  <a:latin typeface="Candara" charset="0"/>
                  <a:ea typeface="Candara" charset="0"/>
                  <a:cs typeface="Candara" charset="0"/>
                </a:rPr>
                <a:t>4 Entries</a:t>
              </a:r>
              <a:endParaRPr lang="zh-TW" altLang="en-US" sz="2000" dirty="0">
                <a:latin typeface="Candara" charset="0"/>
                <a:ea typeface="Candara" charset="0"/>
                <a:cs typeface="Candara" charset="0"/>
              </a:endParaRPr>
            </a:p>
          </p:txBody>
        </p:sp>
        <p:cxnSp>
          <p:nvCxnSpPr>
            <p:cNvPr id="72" name="直線接點 101"/>
            <p:cNvCxnSpPr/>
            <p:nvPr/>
          </p:nvCxnSpPr>
          <p:spPr>
            <a:xfrm>
              <a:off x="7534910" y="2264621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102"/>
            <p:cNvCxnSpPr/>
            <p:nvPr/>
          </p:nvCxnSpPr>
          <p:spPr>
            <a:xfrm>
              <a:off x="7079319" y="2272670"/>
              <a:ext cx="0" cy="15149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04"/>
            <p:cNvSpPr txBox="1"/>
            <p:nvPr/>
          </p:nvSpPr>
          <p:spPr>
            <a:xfrm>
              <a:off x="6901928" y="1870937"/>
              <a:ext cx="824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Candara" charset="0"/>
                  <a:ea typeface="Candara" charset="0"/>
                  <a:cs typeface="Candara" charset="0"/>
                </a:rPr>
                <a:t>SPM</a:t>
              </a:r>
              <a:endParaRPr lang="zh-TW" altLang="en-US" dirty="0">
                <a:latin typeface="Candara" charset="0"/>
                <a:ea typeface="Candara" charset="0"/>
                <a:cs typeface="Candara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1913375"/>
      </p:ext>
    </p:extLst>
  </p:cSld>
  <p:clrMapOvr>
    <a:masterClrMapping/>
  </p:clrMapOvr>
  <p:transition spd="slow" advTm="506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286"/>
          </a:xfrm>
        </p:spPr>
        <p:txBody>
          <a:bodyPr/>
          <a:lstStyle/>
          <a:p>
            <a:r>
              <a:rPr lang="en-US" altLang="zh-TW" sz="3600" dirty="0"/>
              <a:t>Our Approach: Inline and Combine g2l Calls</a:t>
            </a:r>
            <a:endParaRPr lang="zh-TW" altLang="en-US" sz="3600" dirty="0"/>
          </a:p>
        </p:txBody>
      </p:sp>
      <p:sp>
        <p:nvSpPr>
          <p:cNvPr id="4" name="內容版面配置區 3"/>
          <p:cNvSpPr txBox="1">
            <a:spLocks/>
          </p:cNvSpPr>
          <p:nvPr/>
        </p:nvSpPr>
        <p:spPr>
          <a:xfrm>
            <a:off x="2738420" y="1674074"/>
            <a:ext cx="3370737" cy="3812326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void *g2l(void *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addr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) {</a:t>
            </a:r>
            <a:endParaRPr lang="en-US" altLang="zh-TW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common_steps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();</a:t>
            </a:r>
            <a:endParaRPr lang="en-US" altLang="zh-TW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  return 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get_spm_addr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addr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altLang="zh-TW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main() 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 *a = 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(80);</a:t>
            </a:r>
            <a:endParaRPr lang="en-US" altLang="zh-TW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*g2l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(&amp;a [0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]) = 2;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*g2l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(&amp;a[1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]) = 4;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for(i = 2; i &lt; n; i++)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  *g2l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(&amp;a[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]) = i;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5791200" y="1687394"/>
            <a:ext cx="3200400" cy="241296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main() {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common_steps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();</a:t>
            </a:r>
            <a:endParaRPr lang="en-US" altLang="zh-TW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* 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get_spm_addr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(&amp;a[0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]) = 2;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* </a:t>
            </a:r>
            <a:r>
              <a:rPr lang="en-US" altLang="zh-TW" sz="1600" dirty="0" err="1">
                <a:latin typeface="Arial" charset="0"/>
                <a:ea typeface="Arial" charset="0"/>
                <a:cs typeface="Arial" charset="0"/>
              </a:rPr>
              <a:t>get_spm_addr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(&amp;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 [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1]) = 4;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for(i = 2; i &lt; n; i++)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  * </a:t>
            </a:r>
            <a:r>
              <a:rPr lang="en-US" altLang="zh-TW" sz="1600" dirty="0" err="1">
                <a:latin typeface="Arial" charset="0"/>
                <a:ea typeface="Arial" charset="0"/>
                <a:cs typeface="Arial" charset="0"/>
              </a:rPr>
              <a:t>get_spm_addr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(&amp;a[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]) = i;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727235" y="5522054"/>
            <a:ext cx="234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(b) </a:t>
            </a:r>
            <a:r>
              <a:rPr lang="en-US" altLang="zh-TW" dirty="0" smtClean="0"/>
              <a:t>Basic heap management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0565" y="5524831"/>
            <a:ext cx="356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(c) </a:t>
            </a:r>
            <a:r>
              <a:rPr lang="en-US" altLang="zh-TW" dirty="0" err="1" smtClean="0"/>
              <a:t>Inlining</a:t>
            </a:r>
            <a:r>
              <a:rPr lang="en-US" altLang="zh-TW" dirty="0" smtClean="0"/>
              <a:t> and combining calls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93914" y="1692027"/>
            <a:ext cx="2220686" cy="239223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main() 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16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*a = </a:t>
            </a:r>
            <a:r>
              <a:rPr lang="en-US" altLang="zh-TW" sz="1600" dirty="0" err="1">
                <a:latin typeface="Arial" charset="0"/>
                <a:ea typeface="Arial" charset="0"/>
                <a:cs typeface="Arial" charset="0"/>
              </a:rPr>
              <a:t>malloc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(80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);</a:t>
            </a:r>
            <a:endParaRPr lang="en-US" altLang="zh-TW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a0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 = 2;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a[1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 = 4;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for(i = 2; i &lt; n; i++)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altLang="zh-TW" sz="1600" dirty="0" smtClean="0">
                <a:latin typeface="Arial" charset="0"/>
                <a:ea typeface="Arial" charset="0"/>
                <a:cs typeface="Arial" charset="0"/>
              </a:rPr>
              <a:t>a[</a:t>
            </a:r>
            <a:r>
              <a:rPr lang="en-US" altLang="zh-TW" sz="16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] = i;</a:t>
            </a:r>
          </a:p>
          <a:p>
            <a:pPr marL="0" indent="0">
              <a:buNone/>
            </a:pPr>
            <a:r>
              <a:rPr lang="en-US" altLang="zh-TW" sz="1600" dirty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35787" y="5482512"/>
            <a:ext cx="194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</a:t>
            </a:r>
            <a:r>
              <a:rPr lang="en-US" altLang="zh-TW"/>
              <a:t>) Sample code</a:t>
            </a:r>
            <a:endParaRPr lang="zh-TW" altLang="en-US" dirty="0"/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0" y="838715"/>
            <a:ext cx="9144000" cy="927948"/>
          </a:xfrm>
          <a:prstGeom prst="rect">
            <a:avLst/>
          </a:prstGeom>
        </p:spPr>
        <p:txBody>
          <a:bodyPr vert="horz" wrap="none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600" b="0" dirty="0" smtClean="0">
                <a:latin typeface="Candara" charset="0"/>
                <a:ea typeface="Candara" charset="0"/>
                <a:cs typeface="Candara" charset="0"/>
              </a:rPr>
              <a:t>Inline g2l calls and remove redundant steps </a:t>
            </a:r>
          </a:p>
        </p:txBody>
      </p:sp>
    </p:spTree>
    <p:extLst>
      <p:ext uri="{BB962C8B-B14F-4D97-AF65-F5344CB8AC3E}">
        <p14:creationId xmlns:p14="http://schemas.microsoft.com/office/powerpoint/2010/main" val="699025876"/>
      </p:ext>
    </p:extLst>
  </p:cSld>
  <p:clrMapOvr>
    <a:masterClrMapping/>
  </p:clrMapOvr>
  <p:transition spd="slow" advTm="3643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838200"/>
            <a:ext cx="6629400" cy="502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LLVM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Inserts heap management instructions at IR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Gem5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CPU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X86 ISA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frequency = 1.2 GHz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L1 SPM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Heap data is managed on SPM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The rest memory accesses are all assumed to be hits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DMA [1]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cost = startup cost + size / transfer rate 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startup cost = 150 ns (180 cycles)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transfer rate = 12800 MB/s (10.67 B/cycle)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Texas Instrument., </a:t>
            </a:r>
            <a:r>
              <a:rPr lang="en-US" sz="1400" dirty="0"/>
              <a:t> Throughput Performance Guide for </a:t>
            </a:r>
            <a:r>
              <a:rPr lang="en-US" sz="1400" dirty="0" err="1"/>
              <a:t>KeyStone</a:t>
            </a:r>
            <a:r>
              <a:rPr lang="en-US" sz="1400" dirty="0"/>
              <a:t> II </a:t>
            </a:r>
            <a:r>
              <a:rPr lang="en-US" sz="1400" dirty="0" smtClean="0"/>
              <a:t>Devices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29168" y="1874097"/>
            <a:ext cx="990600" cy="518019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Core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2928" y="3627683"/>
            <a:ext cx="1783080" cy="533400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Main Memory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29168" y="2704871"/>
            <a:ext cx="990600" cy="518019"/>
          </a:xfrm>
          <a:prstGeom prst="rect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90000" tIns="60840" rIns="90000" bIns="4500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L1 SPM</a:t>
            </a:r>
            <a:endParaRPr lang="en-GB" altLang="zh-CN" sz="14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箭头连接符 29"/>
          <p:cNvCxnSpPr>
            <a:cxnSpLocks noChangeShapeType="1"/>
          </p:cNvCxnSpPr>
          <p:nvPr/>
        </p:nvCxnSpPr>
        <p:spPr bwMode="auto">
          <a:xfrm>
            <a:off x="7724468" y="3222890"/>
            <a:ext cx="0" cy="40479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7724468" y="2392116"/>
            <a:ext cx="0" cy="31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98431"/>
      </p:ext>
    </p:extLst>
  </p:cSld>
  <p:clrMapOvr>
    <a:masterClrMapping/>
  </p:clrMapOvr>
  <p:transition spd="slow" advTm="9528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sz="4000" dirty="0" smtClean="0"/>
              <a:t>Reduced Execution Time</a:t>
            </a:r>
            <a:endParaRPr lang="zh-TW" altLang="en-US" sz="4000" dirty="0"/>
          </a:p>
        </p:txBody>
      </p:sp>
      <p:graphicFrame>
        <p:nvGraphicFramePr>
          <p:cNvPr id="5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996316"/>
              </p:ext>
            </p:extLst>
          </p:nvPr>
        </p:nvGraphicFramePr>
        <p:xfrm>
          <a:off x="152400" y="1524000"/>
          <a:ext cx="8610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0" y="812799"/>
            <a:ext cx="9144000" cy="927948"/>
          </a:xfrm>
          <a:prstGeom prst="rect">
            <a:avLst/>
          </a:prstGeom>
        </p:spPr>
        <p:txBody>
          <a:bodyPr vert="horz" wrap="none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="0" dirty="0"/>
              <a:t>Normalized </a:t>
            </a:r>
            <a:r>
              <a:rPr lang="en-US" sz="1600" b="0" dirty="0" smtClean="0"/>
              <a:t>to </a:t>
            </a:r>
            <a:r>
              <a:rPr lang="en-US" sz="1600" b="0" smtClean="0"/>
              <a:t>the execution time of </a:t>
            </a:r>
            <a:r>
              <a:rPr lang="en-US" sz="1600" b="0" dirty="0"/>
              <a:t>the state of the art</a:t>
            </a:r>
          </a:p>
        </p:txBody>
      </p:sp>
    </p:spTree>
    <p:extLst>
      <p:ext uri="{BB962C8B-B14F-4D97-AF65-F5344CB8AC3E}">
        <p14:creationId xmlns:p14="http://schemas.microsoft.com/office/powerpoint/2010/main" val="1565356634"/>
      </p:ext>
    </p:extLst>
  </p:cSld>
  <p:clrMapOvr>
    <a:masterClrMapping/>
  </p:clrMapOvr>
  <p:transition spd="slow" advTm="387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0066"/>
                </a:solidFill>
                <a:latin typeface="Candara" pitchFamily="34" charset="0"/>
              </a:rPr>
              <a:t>Scratchpad Memory</a:t>
            </a:r>
            <a:endParaRPr lang="en-US" b="1" dirty="0">
              <a:solidFill>
                <a:srgbClr val="000066"/>
              </a:solidFill>
              <a:latin typeface="Candara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114800"/>
            <a:ext cx="8153400" cy="2286000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dirty="0" smtClean="0">
                <a:latin typeface="Candara"/>
                <a:cs typeface="Candara"/>
              </a:rPr>
              <a:t>Simple hardware design and verification</a:t>
            </a:r>
          </a:p>
          <a:p>
            <a:pPr lvl="1">
              <a:spcBef>
                <a:spcPct val="30000"/>
              </a:spcBef>
            </a:pPr>
            <a:r>
              <a:rPr lang="en-US" dirty="0" smtClean="0">
                <a:latin typeface="Candara"/>
                <a:cs typeface="Candara"/>
              </a:rPr>
              <a:t>Remove tag arrays, comparators and </a:t>
            </a:r>
            <a:r>
              <a:rPr lang="en-US" dirty="0" err="1" smtClean="0">
                <a:latin typeface="Candara"/>
                <a:cs typeface="Candara"/>
              </a:rPr>
              <a:t>muxes</a:t>
            </a:r>
            <a:endParaRPr lang="en-US" dirty="0" smtClean="0">
              <a:latin typeface="Candara"/>
              <a:cs typeface="Candara"/>
            </a:endParaRPr>
          </a:p>
          <a:p>
            <a:pPr lvl="1">
              <a:spcBef>
                <a:spcPct val="30000"/>
              </a:spcBef>
            </a:pPr>
            <a:r>
              <a:rPr lang="en-US" dirty="0" smtClean="0">
                <a:latin typeface="Candara"/>
                <a:cs typeface="Candara"/>
              </a:rPr>
              <a:t>Remove </a:t>
            </a:r>
            <a:r>
              <a:rPr lang="en-US" dirty="0">
                <a:latin typeface="Candara"/>
                <a:cs typeface="Candara"/>
              </a:rPr>
              <a:t>cache coherence logics</a:t>
            </a:r>
          </a:p>
          <a:p>
            <a:pPr lvl="1">
              <a:spcBef>
                <a:spcPct val="30000"/>
              </a:spcBef>
            </a:pPr>
            <a:r>
              <a:rPr lang="en-US" dirty="0" smtClean="0">
                <a:latin typeface="Candara"/>
                <a:cs typeface="Candara"/>
              </a:rPr>
              <a:t>~30% less </a:t>
            </a:r>
            <a:r>
              <a:rPr lang="en-US" dirty="0">
                <a:latin typeface="Candara"/>
                <a:cs typeface="Candara"/>
              </a:rPr>
              <a:t>area </a:t>
            </a:r>
            <a:r>
              <a:rPr lang="en-US" dirty="0" smtClean="0">
                <a:latin typeface="Candara"/>
                <a:cs typeface="Candara"/>
              </a:rPr>
              <a:t>and power compared </a:t>
            </a:r>
            <a:r>
              <a:rPr lang="en-US" dirty="0">
                <a:latin typeface="Candara"/>
                <a:cs typeface="Candara"/>
              </a:rPr>
              <a:t>to </a:t>
            </a:r>
            <a:r>
              <a:rPr lang="en-US" dirty="0" smtClean="0">
                <a:latin typeface="Candara"/>
                <a:cs typeface="Candara"/>
              </a:rPr>
              <a:t>the </a:t>
            </a:r>
            <a:r>
              <a:rPr lang="en-US" dirty="0">
                <a:latin typeface="Candara"/>
                <a:cs typeface="Candara"/>
              </a:rPr>
              <a:t>cache of same size</a:t>
            </a:r>
          </a:p>
          <a:p>
            <a:pPr>
              <a:spcBef>
                <a:spcPct val="30000"/>
              </a:spcBef>
            </a:pPr>
            <a:endParaRPr lang="en-US" dirty="0">
              <a:latin typeface="Candara"/>
              <a:cs typeface="Candara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4038600" y="1143000"/>
          <a:ext cx="4876800" cy="275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" name="Worksheet" r:id="rId6" imgW="6530760" imgH="3682440" progId="Excel.Sheet.8">
                  <p:embed/>
                </p:oleObj>
              </mc:Choice>
              <mc:Fallback>
                <p:oleObj name="Worksheet" r:id="rId6" imgW="6530760" imgH="36824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4876800" cy="2750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143000" y="1219200"/>
            <a:ext cx="22098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219200"/>
            <a:ext cx="7620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Array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048000"/>
            <a:ext cx="1905000" cy="609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Tag Comparators,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Muxes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3048000"/>
            <a:ext cx="1066800" cy="609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 Decoder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7338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5485" y="37338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SPM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953000" y="3792379"/>
            <a:ext cx="2819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9362">
              <a:spcBef>
                <a:spcPct val="20000"/>
              </a:spcBef>
              <a:buClr>
                <a:srgbClr val="330066"/>
              </a:buClr>
              <a:buSzPct val="70000"/>
            </a:pPr>
            <a:r>
              <a:rPr lang="en-US" sz="1000" dirty="0" err="1" smtClean="0"/>
              <a:t>Banakar</a:t>
            </a:r>
            <a:r>
              <a:rPr lang="en-US" sz="1000" dirty="0" smtClean="0"/>
              <a:t> et al, CODES 2002</a:t>
            </a:r>
            <a:endParaRPr lang="en-US" sz="1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586806"/>
      </p:ext>
    </p:extLst>
  </p:cSld>
  <p:clrMapOvr>
    <a:masterClrMapping/>
  </p:clrMapOvr>
  <p:transition spd="slow" advTm="483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1749E-6 L -0.06667 -2.81749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Normalized Execution Time as SPM Size Increases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5" name="圖表 2"/>
          <p:cNvGraphicFramePr>
            <a:graphicFrameLocks/>
          </p:cNvGraphicFramePr>
          <p:nvPr>
            <p:extLst/>
          </p:nvPr>
        </p:nvGraphicFramePr>
        <p:xfrm>
          <a:off x="457200" y="17526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3317362"/>
      </p:ext>
    </p:extLst>
  </p:cSld>
  <p:clrMapOvr>
    <a:masterClrMapping/>
  </p:clrMapOvr>
  <p:transition spd="slow" advTm="973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Objective of My Work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1866775" y="5786893"/>
            <a:ext cx="468642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0" y="5029200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6758" y="5426236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8016" y="2761819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8016" y="4010817"/>
            <a:ext cx="1823384" cy="587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8016" y="4597928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808" y="4020847"/>
            <a:ext cx="1107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ASAP2011</a:t>
            </a:r>
          </a:p>
          <a:p>
            <a:r>
              <a:rPr lang="en-US" sz="1050" dirty="0" smtClean="0"/>
              <a:t>DAC2013</a:t>
            </a:r>
          </a:p>
          <a:p>
            <a:r>
              <a:rPr lang="en-US" sz="1050" dirty="0" smtClean="0"/>
              <a:t>ASAP2016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86416" y="4613256"/>
            <a:ext cx="1488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CODES+ISSS 2010</a:t>
            </a:r>
          </a:p>
          <a:p>
            <a:r>
              <a:rPr lang="en-US" sz="1050" dirty="0" smtClean="0"/>
              <a:t>DATE 2013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42212" y="2785219"/>
            <a:ext cx="1107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VLSID2016</a:t>
            </a:r>
            <a:endParaRPr lang="en-US" sz="10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5512" y="402173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1185" y="4597928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9840" y="5028754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840" y="276181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96216" y="2437992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63553" y="2926242"/>
            <a:ext cx="5486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1261" y="5049083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2600" y="5410200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02661" y="2151648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Core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19053" y="2445371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3"/>
          <p:cNvSpPr txBox="1">
            <a:spLocks/>
          </p:cNvSpPr>
          <p:nvPr/>
        </p:nvSpPr>
        <p:spPr>
          <a:xfrm>
            <a:off x="0" y="838200"/>
            <a:ext cx="9144000" cy="105016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Develop techniques </a:t>
            </a:r>
            <a:r>
              <a:rPr lang="en-US" altLang="zh-CN" sz="2400" b="0" dirty="0"/>
              <a:t>for managing data on </a:t>
            </a:r>
            <a:r>
              <a:rPr lang="en-US" altLang="zh-CN" sz="2400" b="0" dirty="0" smtClean="0"/>
              <a:t>SPM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Not profile-driven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Manage different types of application data efficiently</a:t>
            </a:r>
            <a:endParaRPr lang="en-US" altLang="zh-CN" sz="2400" b="0" dirty="0"/>
          </a:p>
        </p:txBody>
      </p:sp>
      <p:sp>
        <p:nvSpPr>
          <p:cNvPr id="52" name="Rectangle 51"/>
          <p:cNvSpPr/>
          <p:nvPr/>
        </p:nvSpPr>
        <p:spPr>
          <a:xfrm>
            <a:off x="1758016" y="3090666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808" y="3124200"/>
            <a:ext cx="14886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 </a:t>
            </a:r>
            <a:r>
              <a:rPr lang="en-US" sz="1050" dirty="0"/>
              <a:t>2010 </a:t>
            </a:r>
          </a:p>
          <a:p>
            <a:r>
              <a:rPr lang="en-US" sz="1050" dirty="0"/>
              <a:t>CODES+ISSS 2013</a:t>
            </a:r>
          </a:p>
          <a:p>
            <a:r>
              <a:rPr lang="en-US" sz="1050" dirty="0"/>
              <a:t>RTAS 2014</a:t>
            </a:r>
          </a:p>
          <a:p>
            <a:r>
              <a:rPr lang="en-US" sz="1050" dirty="0"/>
              <a:t>ICCAD 2016</a:t>
            </a:r>
          </a:p>
          <a:p>
            <a:r>
              <a:rPr lang="en-US" sz="1050" dirty="0"/>
              <a:t>DATE 2016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41185" y="3090666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19543" y="2155286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7416" y="2764758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7416" y="4010818"/>
            <a:ext cx="1823384" cy="59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77416" y="4600867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7416" y="3093605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1838" y="3200400"/>
            <a:ext cx="2144962" cy="523220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1: Code Management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4038600"/>
            <a:ext cx="2133600" cy="523220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2: Stack data Management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3200" y="4876800"/>
            <a:ext cx="2133600" cy="738664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3: Managing code, stack and global data on </a:t>
            </a:r>
            <a:r>
              <a:rPr lang="en-US" sz="1400" dirty="0" err="1" smtClean="0"/>
              <a:t>SPM+Cache</a:t>
            </a:r>
            <a:r>
              <a:rPr lang="en-US" sz="1400" dirty="0" smtClean="0"/>
              <a:t>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3864609"/>
      </p:ext>
    </p:extLst>
  </p:cSld>
  <p:clrMapOvr>
    <a:masterClrMapping/>
  </p:clrMapOvr>
  <p:transition spd="slow" advTm="11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0" y="838200"/>
            <a:ext cx="8915401" cy="509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SPM is capable of delivering good performance, but requiring efficient data management on software</a:t>
            </a:r>
          </a:p>
          <a:p>
            <a:r>
              <a:rPr lang="en-US" altLang="zh-CN" dirty="0" smtClean="0"/>
              <a:t>Each type of data has its unique character, therefore we developed different techniques to manage  different type of data</a:t>
            </a:r>
          </a:p>
          <a:p>
            <a:pPr lvl="1"/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 smtClean="0"/>
              <a:t>Stack</a:t>
            </a:r>
          </a:p>
          <a:p>
            <a:pPr lvl="1"/>
            <a:r>
              <a:rPr lang="en-US" altLang="zh-CN" dirty="0" smtClean="0"/>
              <a:t>Heap</a:t>
            </a:r>
          </a:p>
          <a:p>
            <a:r>
              <a:rPr lang="en-US" altLang="zh-CN" dirty="0" smtClean="0"/>
              <a:t>Our techniques reduce overhead and improves performance significantly, compared to the previous SPM management approaches</a:t>
            </a:r>
          </a:p>
        </p:txBody>
      </p:sp>
    </p:spTree>
    <p:extLst>
      <p:ext uri="{BB962C8B-B14F-4D97-AF65-F5344CB8AC3E}">
        <p14:creationId xmlns:p14="http://schemas.microsoft.com/office/powerpoint/2010/main" val="3065163490"/>
      </p:ext>
    </p:extLst>
  </p:cSld>
  <p:clrMapOvr>
    <a:masterClrMapping/>
  </p:clrMapOvr>
  <p:transition spd="slow" advTm="224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Publications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Book Chapters</a:t>
            </a:r>
          </a:p>
          <a:p>
            <a:pPr lvl="1"/>
            <a:r>
              <a:rPr lang="en-US" sz="1200" b="1" dirty="0" smtClean="0"/>
              <a:t>[Springer 2017]</a:t>
            </a:r>
            <a:r>
              <a:rPr lang="en-US" sz="1200" dirty="0" smtClean="0"/>
              <a:t> Aviral Shrivastava, and </a:t>
            </a:r>
            <a:r>
              <a:rPr lang="en-US" sz="1200" b="1" dirty="0" smtClean="0"/>
              <a:t>Jian Cai</a:t>
            </a:r>
            <a:r>
              <a:rPr lang="en-US" sz="1200" dirty="0" smtClean="0"/>
              <a:t>, “Hardware-Aware Compilation”, Handbook of Hardware/Software </a:t>
            </a:r>
            <a:r>
              <a:rPr lang="en-US" sz="1200" dirty="0" err="1" smtClean="0"/>
              <a:t>Codesign</a:t>
            </a:r>
            <a:r>
              <a:rPr lang="en-US" sz="1200" dirty="0" smtClean="0"/>
              <a:t>, 2017</a:t>
            </a:r>
          </a:p>
          <a:p>
            <a:r>
              <a:rPr lang="en-US" sz="1600" b="1" dirty="0" smtClean="0"/>
              <a:t>Conference Publications</a:t>
            </a:r>
          </a:p>
          <a:p>
            <a:pPr lvl="1"/>
            <a:r>
              <a:rPr lang="en-US" sz="1200" b="1" dirty="0" smtClean="0"/>
              <a:t>[DATE 2017] </a:t>
            </a:r>
            <a:r>
              <a:rPr lang="en-US" sz="1200" u="sng" dirty="0" err="1" smtClean="0"/>
              <a:t>Jian</a:t>
            </a:r>
            <a:r>
              <a:rPr lang="en-US" sz="1200" u="sng" dirty="0" smtClean="0"/>
              <a:t> </a:t>
            </a:r>
            <a:r>
              <a:rPr lang="en-US" sz="1200" u="sng" dirty="0"/>
              <a:t>Cai</a:t>
            </a:r>
            <a:r>
              <a:rPr lang="en-US" sz="1200" dirty="0"/>
              <a:t>, </a:t>
            </a:r>
            <a:r>
              <a:rPr lang="en-US" sz="1200" dirty="0" err="1"/>
              <a:t>Yooseong</a:t>
            </a:r>
            <a:r>
              <a:rPr lang="en-US" sz="1200" dirty="0"/>
              <a:t> Kim, </a:t>
            </a:r>
            <a:r>
              <a:rPr lang="en-US" sz="1200" dirty="0" err="1"/>
              <a:t>Youngbin</a:t>
            </a:r>
            <a:r>
              <a:rPr lang="en-US" sz="1200" dirty="0"/>
              <a:t> Kim, Aviral </a:t>
            </a:r>
            <a:r>
              <a:rPr lang="en-US" sz="1200" dirty="0" smtClean="0"/>
              <a:t>Shrivastava, </a:t>
            </a:r>
            <a:r>
              <a:rPr lang="en-US" sz="1200" dirty="0"/>
              <a:t>and </a:t>
            </a:r>
            <a:r>
              <a:rPr lang="en-US" sz="1200" dirty="0" err="1"/>
              <a:t>Kyoungwoo</a:t>
            </a:r>
            <a:r>
              <a:rPr lang="en-US" sz="1200" dirty="0"/>
              <a:t> Lee, “Reducing Code Management Overhead in Software-Managed Multicores</a:t>
            </a:r>
            <a:r>
              <a:rPr lang="en-US" sz="1200" dirty="0" smtClean="0"/>
              <a:t>”</a:t>
            </a:r>
            <a:endParaRPr lang="en-US" sz="1200" dirty="0"/>
          </a:p>
          <a:p>
            <a:pPr lvl="1"/>
            <a:r>
              <a:rPr lang="en-US" sz="1200" b="1" dirty="0" smtClean="0"/>
              <a:t>[ASAP 2016] </a:t>
            </a:r>
            <a:r>
              <a:rPr lang="en-US" sz="1200" u="sng" dirty="0" smtClean="0"/>
              <a:t>Jian </a:t>
            </a:r>
            <a:r>
              <a:rPr lang="en-US" sz="1200" u="sng" dirty="0"/>
              <a:t>Cai</a:t>
            </a:r>
            <a:r>
              <a:rPr lang="en-US" sz="1200" dirty="0"/>
              <a:t>, and </a:t>
            </a:r>
            <a:r>
              <a:rPr lang="en-US" sz="1200" dirty="0" err="1"/>
              <a:t>Aviral</a:t>
            </a:r>
            <a:r>
              <a:rPr lang="en-US" sz="1200" dirty="0"/>
              <a:t> </a:t>
            </a:r>
            <a:r>
              <a:rPr lang="en-US" sz="1200" dirty="0" err="1"/>
              <a:t>Shrivastava</a:t>
            </a:r>
            <a:r>
              <a:rPr lang="en-US" sz="1200" dirty="0"/>
              <a:t>, “Efficient Pointer Management of Stack Data for Software Managed Multicores</a:t>
            </a:r>
            <a:r>
              <a:rPr lang="en-US" sz="1200" dirty="0" smtClean="0"/>
              <a:t>”</a:t>
            </a:r>
            <a:endParaRPr lang="en-US" sz="1200" dirty="0"/>
          </a:p>
          <a:p>
            <a:pPr lvl="1"/>
            <a:r>
              <a:rPr lang="en-US" sz="1200" b="1" dirty="0" smtClean="0"/>
              <a:t>[VLSID 2016] </a:t>
            </a:r>
            <a:r>
              <a:rPr lang="en-US" sz="1200" u="sng" dirty="0" smtClean="0"/>
              <a:t>Jian </a:t>
            </a:r>
            <a:r>
              <a:rPr lang="en-US" sz="1200" u="sng" dirty="0"/>
              <a:t>Cai</a:t>
            </a:r>
            <a:r>
              <a:rPr lang="en-US" sz="1200" dirty="0"/>
              <a:t>, and </a:t>
            </a:r>
            <a:r>
              <a:rPr lang="en-US" sz="1200" dirty="0" err="1"/>
              <a:t>Aviral</a:t>
            </a:r>
            <a:r>
              <a:rPr lang="en-US" sz="1200" dirty="0"/>
              <a:t> </a:t>
            </a:r>
            <a:r>
              <a:rPr lang="en-US" sz="1200" dirty="0" err="1"/>
              <a:t>Shrivastava</a:t>
            </a:r>
            <a:r>
              <a:rPr lang="en-US" sz="1200" dirty="0"/>
              <a:t>, “Software Coherence Management on Non-Coherent Cache Multi-cores”, in Proceedings of VLSID, 2016 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b="1" dirty="0" smtClean="0"/>
              <a:t>ICCAD 2016</a:t>
            </a:r>
            <a:r>
              <a:rPr lang="en-US" sz="1200" dirty="0" smtClean="0"/>
              <a:t>] </a:t>
            </a:r>
            <a:r>
              <a:rPr lang="en-US" sz="1200" dirty="0" err="1" smtClean="0"/>
              <a:t>Youngbin</a:t>
            </a:r>
            <a:r>
              <a:rPr lang="en-US" sz="1200" dirty="0" smtClean="0"/>
              <a:t> </a:t>
            </a:r>
            <a:r>
              <a:rPr lang="en-US" sz="1200" dirty="0"/>
              <a:t>Kim, </a:t>
            </a:r>
            <a:r>
              <a:rPr lang="en-US" sz="1200" u="sng" dirty="0"/>
              <a:t>Jian Cai</a:t>
            </a:r>
            <a:r>
              <a:rPr lang="en-US" sz="1200" dirty="0"/>
              <a:t>, </a:t>
            </a:r>
            <a:r>
              <a:rPr lang="en-US" sz="1200" dirty="0" err="1"/>
              <a:t>Yooseong</a:t>
            </a:r>
            <a:r>
              <a:rPr lang="en-US" sz="1200" dirty="0"/>
              <a:t> Kim, </a:t>
            </a:r>
            <a:r>
              <a:rPr lang="en-US" sz="1200" dirty="0" err="1"/>
              <a:t>Kyoungwoo</a:t>
            </a:r>
            <a:r>
              <a:rPr lang="en-US" sz="1200" dirty="0"/>
              <a:t> Lee, and Aviral Shrivastava, “Splitting </a:t>
            </a:r>
            <a:r>
              <a:rPr lang="en-US" sz="1200" dirty="0" smtClean="0"/>
              <a:t>Functions </a:t>
            </a:r>
            <a:r>
              <a:rPr lang="en-US" sz="1200" dirty="0"/>
              <a:t>in Code Management on Scratchpad </a:t>
            </a:r>
            <a:r>
              <a:rPr lang="en-US" sz="1200" dirty="0" smtClean="0"/>
              <a:t>Memories”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b="1" dirty="0" smtClean="0"/>
              <a:t>RTAS 2014</a:t>
            </a:r>
            <a:r>
              <a:rPr lang="en-US" sz="1200" dirty="0" smtClean="0"/>
              <a:t>] </a:t>
            </a:r>
            <a:r>
              <a:rPr lang="en-US" sz="1200" dirty="0" err="1" smtClean="0"/>
              <a:t>Yooseong</a:t>
            </a:r>
            <a:r>
              <a:rPr lang="en-US" sz="1200" dirty="0" smtClean="0"/>
              <a:t> </a:t>
            </a:r>
            <a:r>
              <a:rPr lang="en-US" sz="1200" dirty="0"/>
              <a:t>Kim, David Broman, </a:t>
            </a:r>
            <a:r>
              <a:rPr lang="en-US" sz="1200" u="sng" dirty="0"/>
              <a:t>Jian Cai</a:t>
            </a:r>
            <a:r>
              <a:rPr lang="en-US" sz="1200" dirty="0"/>
              <a:t>, and Aviral Shrivastava, "WCET-Aware Dynamic Code Management on Scratchpads for Software-Managed </a:t>
            </a:r>
            <a:r>
              <a:rPr lang="en-US" sz="1200" dirty="0" smtClean="0"/>
              <a:t>Multicores”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b="1" dirty="0" smtClean="0"/>
              <a:t>DATE 2018</a:t>
            </a:r>
            <a:r>
              <a:rPr lang="en-US" sz="1200" dirty="0" smtClean="0"/>
              <a:t>] , Jinn-</a:t>
            </a:r>
            <a:r>
              <a:rPr lang="en-US" sz="1200" dirty="0" err="1" smtClean="0"/>
              <a:t>Pean</a:t>
            </a:r>
            <a:r>
              <a:rPr lang="en-US" sz="1200" dirty="0" smtClean="0"/>
              <a:t> Lin, </a:t>
            </a:r>
            <a:r>
              <a:rPr lang="en-US" sz="1200" u="sng" dirty="0" smtClean="0"/>
              <a:t>Jian Cai</a:t>
            </a:r>
            <a:r>
              <a:rPr lang="en-US" sz="1200" dirty="0" smtClean="0"/>
              <a:t>, Jing Lu, and </a:t>
            </a:r>
            <a:r>
              <a:rPr lang="en-US" sz="1200" dirty="0" err="1" smtClean="0"/>
              <a:t>Aviral</a:t>
            </a:r>
            <a:r>
              <a:rPr lang="en-US" sz="1200" dirty="0" smtClean="0"/>
              <a:t> </a:t>
            </a:r>
            <a:r>
              <a:rPr lang="en-US" sz="1200" dirty="0" err="1" smtClean="0"/>
              <a:t>Shrivastava</a:t>
            </a:r>
            <a:r>
              <a:rPr lang="en-US" sz="1200" dirty="0" smtClean="0"/>
              <a:t>, "Optimizing </a:t>
            </a:r>
            <a:r>
              <a:rPr lang="en-US" sz="1200" dirty="0"/>
              <a:t>Heap Data Management on Software Managed </a:t>
            </a:r>
            <a:r>
              <a:rPr lang="en-US" sz="1200" dirty="0" err="1"/>
              <a:t>Manycore</a:t>
            </a:r>
            <a:r>
              <a:rPr lang="en-US" sz="1200" dirty="0"/>
              <a:t> Architectures</a:t>
            </a:r>
            <a:r>
              <a:rPr lang="en-US" sz="1200" dirty="0" smtClean="0"/>
              <a:t>” (Under review)</a:t>
            </a:r>
          </a:p>
          <a:p>
            <a:r>
              <a:rPr lang="en-US" sz="1600" b="1" dirty="0" smtClean="0"/>
              <a:t>Journals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b="1" dirty="0" smtClean="0"/>
              <a:t>IET </a:t>
            </a:r>
            <a:r>
              <a:rPr lang="en-US" sz="1200" b="1" dirty="0"/>
              <a:t>Computers &amp; Digital </a:t>
            </a:r>
            <a:r>
              <a:rPr lang="en-US" sz="1200" b="1" dirty="0" smtClean="0"/>
              <a:t>Techniques 2016</a:t>
            </a:r>
            <a:r>
              <a:rPr lang="en-US" sz="1200" dirty="0" smtClean="0"/>
              <a:t>] </a:t>
            </a:r>
            <a:r>
              <a:rPr lang="en-US" sz="1200" dirty="0" err="1" smtClean="0"/>
              <a:t>Aviral</a:t>
            </a:r>
            <a:r>
              <a:rPr lang="en-US" sz="1200" dirty="0" smtClean="0"/>
              <a:t> </a:t>
            </a:r>
            <a:r>
              <a:rPr lang="en-US" sz="1200" dirty="0" err="1" smtClean="0"/>
              <a:t>Shrivastava</a:t>
            </a:r>
            <a:r>
              <a:rPr lang="en-US" sz="1200" dirty="0" smtClean="0"/>
              <a:t>, </a:t>
            </a:r>
            <a:r>
              <a:rPr lang="en-US" sz="1200" dirty="0" err="1" smtClean="0"/>
              <a:t>Nikil</a:t>
            </a:r>
            <a:r>
              <a:rPr lang="en-US" sz="1200" dirty="0" smtClean="0"/>
              <a:t> </a:t>
            </a:r>
            <a:r>
              <a:rPr lang="en-US" sz="1200" dirty="0" err="1" smtClean="0"/>
              <a:t>Dutt</a:t>
            </a:r>
            <a:r>
              <a:rPr lang="en-US" sz="1200" dirty="0" smtClean="0"/>
              <a:t>, </a:t>
            </a:r>
            <a:r>
              <a:rPr lang="en-US" sz="1200" u="sng" dirty="0" smtClean="0"/>
              <a:t>Jian Cai</a:t>
            </a:r>
            <a:r>
              <a:rPr lang="en-US" sz="1200" dirty="0" smtClean="0"/>
              <a:t>, Majid </a:t>
            </a:r>
            <a:r>
              <a:rPr lang="en-US" sz="1200" dirty="0" err="1" smtClean="0"/>
              <a:t>Shoushtari</a:t>
            </a:r>
            <a:r>
              <a:rPr lang="en-US" sz="1200" dirty="0" smtClean="0"/>
              <a:t>, Bryan </a:t>
            </a:r>
            <a:r>
              <a:rPr lang="en-US" sz="1200" dirty="0" err="1" smtClean="0"/>
              <a:t>Donyanavard</a:t>
            </a:r>
            <a:r>
              <a:rPr lang="en-US" sz="1200" dirty="0" smtClean="0"/>
              <a:t>, and Hossein Tajik, “Automatic Management of Software Programmable Memories in </a:t>
            </a:r>
            <a:r>
              <a:rPr lang="en-US" sz="1200" dirty="0" err="1" smtClean="0"/>
              <a:t>Manycore</a:t>
            </a:r>
            <a:r>
              <a:rPr lang="en-US" sz="1200" dirty="0" smtClean="0"/>
              <a:t> Architectures”</a:t>
            </a:r>
          </a:p>
          <a:p>
            <a:r>
              <a:rPr lang="en-US" sz="1600" b="1" dirty="0" smtClean="0"/>
              <a:t>Workshop</a:t>
            </a:r>
          </a:p>
          <a:p>
            <a:pPr lvl="1"/>
            <a:r>
              <a:rPr lang="en-US" sz="1200" dirty="0" smtClean="0"/>
              <a:t>[</a:t>
            </a:r>
            <a:r>
              <a:rPr lang="en-US" sz="1200" b="1" dirty="0" err="1" smtClean="0"/>
              <a:t>ESLsyn</a:t>
            </a:r>
            <a:r>
              <a:rPr lang="en-US" sz="1200" b="1" dirty="0" smtClean="0"/>
              <a:t> 2013</a:t>
            </a:r>
            <a:r>
              <a:rPr lang="en-US" sz="1200" dirty="0" smtClean="0"/>
              <a:t>] David </a:t>
            </a:r>
            <a:r>
              <a:rPr lang="en-US" sz="1200" dirty="0"/>
              <a:t>Broman, Michael Zimmer, </a:t>
            </a:r>
            <a:r>
              <a:rPr lang="en-US" sz="1200" dirty="0" err="1"/>
              <a:t>Yooseong</a:t>
            </a:r>
            <a:r>
              <a:rPr lang="en-US" sz="1200" dirty="0"/>
              <a:t> Kim, </a:t>
            </a:r>
            <a:r>
              <a:rPr lang="en-US" sz="1200" dirty="0" err="1"/>
              <a:t>Hokeun</a:t>
            </a:r>
            <a:r>
              <a:rPr lang="en-US" sz="1200" dirty="0"/>
              <a:t> Kim, </a:t>
            </a:r>
            <a:r>
              <a:rPr lang="en-US" sz="1200" u="sng" dirty="0"/>
              <a:t>Jian Cai</a:t>
            </a:r>
            <a:r>
              <a:rPr lang="en-US" sz="1200" dirty="0"/>
              <a:t>, Aviral Shrivastava, </a:t>
            </a:r>
            <a:r>
              <a:rPr lang="en-US" sz="1200" dirty="0" smtClean="0"/>
              <a:t>Stephen </a:t>
            </a:r>
            <a:r>
              <a:rPr lang="en-US" sz="1200" dirty="0"/>
              <a:t>A. Edwards, and Edward A. Lee, "Precision Timed Infrastructure: Design </a:t>
            </a:r>
            <a:r>
              <a:rPr lang="en-US" sz="1200" dirty="0" smtClean="0"/>
              <a:t>Challenges”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8106754"/>
      </p:ext>
    </p:extLst>
  </p:cSld>
  <p:clrMapOvr>
    <a:masterClrMapping/>
  </p:clrMapOvr>
  <p:transition spd="slow" advTm="912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72" y="1112"/>
            <a:ext cx="9135528" cy="837088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550612"/>
      </p:ext>
    </p:extLst>
  </p:cSld>
  <p:clrMapOvr>
    <a:masterClrMapping/>
  </p:clrMapOvr>
  <p:transition spd="slow" advTm="151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 smtClean="0"/>
              <a:t>Limitation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0" y="838200"/>
            <a:ext cx="8915401" cy="509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 smtClean="0"/>
              <a:t>Cannot handle function pointers</a:t>
            </a:r>
          </a:p>
          <a:p>
            <a:r>
              <a:rPr lang="en-US" altLang="zh-CN" dirty="0" smtClean="0"/>
              <a:t>Stack</a:t>
            </a:r>
          </a:p>
          <a:p>
            <a:pPr lvl="1"/>
            <a:r>
              <a:rPr lang="en-US" altLang="zh-CN" dirty="0" smtClean="0"/>
              <a:t>Cannot handle complicated pointer operations, such as pointer arithmetic after casting pointers to integer types</a:t>
            </a:r>
          </a:p>
          <a:p>
            <a:r>
              <a:rPr lang="en-US" altLang="zh-CN" dirty="0" smtClean="0"/>
              <a:t>Heap</a:t>
            </a:r>
          </a:p>
          <a:p>
            <a:pPr lvl="1"/>
            <a:r>
              <a:rPr lang="en-US" altLang="zh-CN" dirty="0" smtClean="0"/>
              <a:t>Alias analysis is not sophisticated enough to handle more complex aliasing, such as pointers in structures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202037"/>
      </p:ext>
    </p:extLst>
  </p:cSld>
  <p:clrMapOvr>
    <a:masterClrMapping/>
  </p:clrMapOvr>
  <p:transition spd="slow" advTm="581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971800"/>
            <a:ext cx="4341253" cy="707886"/>
          </a:xfrm>
        </p:spPr>
        <p:txBody>
          <a:bodyPr wrap="none">
            <a:spAutoFit/>
          </a:bodyPr>
          <a:lstStyle/>
          <a:p>
            <a:r>
              <a:rPr lang="en-US" sz="4000" dirty="0" smtClean="0"/>
              <a:t>Code Management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65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 Computation Overhead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990600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Inserting management functions everywhere is costly, even when SPM size is larger than code size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1600" dirty="0">
              <a:cs typeface="Times New Roman" panose="02020603050405020304" pitchFamily="18" charset="0"/>
            </a:endParaRPr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/>
          </p:nvPr>
        </p:nvGraphicFramePr>
        <p:xfrm>
          <a:off x="914400" y="2133600"/>
          <a:ext cx="7620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7258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838200"/>
            <a:ext cx="6629400" cy="502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LLVM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Inserts code management instructions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Gem5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CPU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X86 ISA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frequency = 1.2 GHz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L1 Instruction Cache [1]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Direct-mapped 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32B cache lines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The rest memory accesses are all assumed to be hits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DMA [2]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cost = startup cost + size / transfer rate 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startup cost = 150 ns (180 cycles)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transfer rate = 12800 MB/s (10.67 B/cycle)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/>
              <a:t>Texas Instrument.,  C66x DSP Cache User's </a:t>
            </a:r>
            <a:r>
              <a:rPr lang="en-US" sz="1400" dirty="0" smtClean="0"/>
              <a:t>Guide</a:t>
            </a:r>
          </a:p>
          <a:p>
            <a:r>
              <a:rPr lang="en-US" sz="1400" dirty="0" smtClean="0"/>
              <a:t>[2] Texas Instrument., </a:t>
            </a:r>
            <a:r>
              <a:rPr lang="en-US" sz="1400" dirty="0"/>
              <a:t> Throughput Performance Guide for </a:t>
            </a:r>
            <a:r>
              <a:rPr lang="en-US" sz="1400" dirty="0" err="1"/>
              <a:t>KeyStone</a:t>
            </a:r>
            <a:r>
              <a:rPr lang="en-US" sz="1400" dirty="0"/>
              <a:t> II </a:t>
            </a:r>
            <a:r>
              <a:rPr lang="en-US" sz="1400" dirty="0" smtClean="0"/>
              <a:t>Devices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114550"/>
            <a:ext cx="1816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5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Comparison with </a:t>
            </a:r>
            <a:r>
              <a:rPr lang="en-US" altLang="zh-CN" dirty="0" smtClean="0"/>
              <a:t>Caches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838200"/>
            <a:ext cx="9144000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Normalized to the execution time of caching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SRAM size is the smallest </a:t>
            </a:r>
            <a:r>
              <a:rPr lang="en-US" dirty="0"/>
              <a:t>power of 2 that is equal or greater than the 50% of code size</a:t>
            </a:r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63692"/>
              </p:ext>
            </p:extLst>
          </p:nvPr>
        </p:nvGraphicFramePr>
        <p:xfrm>
          <a:off x="1295400" y="23622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5203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44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Software</a:t>
            </a:r>
            <a:r>
              <a:rPr lang="en-US" sz="320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Managed </a:t>
            </a:r>
            <a:r>
              <a:rPr lang="en-US" sz="4400" b="1" kern="1200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Manycore</a:t>
            </a:r>
            <a:r>
              <a:rPr lang="en-US" sz="44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 (SMM)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矩形 49"/>
          <p:cNvSpPr/>
          <p:nvPr/>
        </p:nvSpPr>
        <p:spPr>
          <a:xfrm>
            <a:off x="1020921" y="4054394"/>
            <a:ext cx="1066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0"/>
          <p:cNvSpPr/>
          <p:nvPr/>
        </p:nvSpPr>
        <p:spPr>
          <a:xfrm>
            <a:off x="1378980" y="4922631"/>
            <a:ext cx="807882" cy="22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61"/>
          <p:cNvCxnSpPr>
            <a:stCxn id="6" idx="2"/>
          </p:cNvCxnSpPr>
          <p:nvPr/>
        </p:nvCxnSpPr>
        <p:spPr>
          <a:xfrm>
            <a:off x="1782921" y="5152433"/>
            <a:ext cx="0" cy="45633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62"/>
          <p:cNvSpPr/>
          <p:nvPr/>
        </p:nvSpPr>
        <p:spPr>
          <a:xfrm>
            <a:off x="1020921" y="5608763"/>
            <a:ext cx="6671386" cy="411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1021" y="5151564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61"/>
          <p:cNvCxnSpPr/>
          <p:nvPr/>
        </p:nvCxnSpPr>
        <p:spPr>
          <a:xfrm>
            <a:off x="1249521" y="4511594"/>
            <a:ext cx="0" cy="110467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0"/>
          </p:cNvCxnSpPr>
          <p:nvPr/>
        </p:nvCxnSpPr>
        <p:spPr>
          <a:xfrm>
            <a:off x="1782921" y="4511594"/>
            <a:ext cx="0" cy="411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49"/>
          <p:cNvSpPr/>
          <p:nvPr/>
        </p:nvSpPr>
        <p:spPr>
          <a:xfrm>
            <a:off x="2720261" y="4054394"/>
            <a:ext cx="1066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0"/>
          <p:cNvSpPr/>
          <p:nvPr/>
        </p:nvSpPr>
        <p:spPr>
          <a:xfrm>
            <a:off x="3078320" y="4922631"/>
            <a:ext cx="807882" cy="22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61"/>
          <p:cNvCxnSpPr>
            <a:stCxn id="56" idx="2"/>
          </p:cNvCxnSpPr>
          <p:nvPr/>
        </p:nvCxnSpPr>
        <p:spPr>
          <a:xfrm>
            <a:off x="3482261" y="5152433"/>
            <a:ext cx="0" cy="45633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20361" y="5151564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61"/>
          <p:cNvCxnSpPr/>
          <p:nvPr/>
        </p:nvCxnSpPr>
        <p:spPr>
          <a:xfrm>
            <a:off x="2948861" y="4511594"/>
            <a:ext cx="0" cy="109717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6" idx="0"/>
          </p:cNvCxnSpPr>
          <p:nvPr/>
        </p:nvCxnSpPr>
        <p:spPr>
          <a:xfrm>
            <a:off x="3482261" y="4511594"/>
            <a:ext cx="0" cy="411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49"/>
          <p:cNvSpPr/>
          <p:nvPr/>
        </p:nvSpPr>
        <p:spPr>
          <a:xfrm>
            <a:off x="4419600" y="4054394"/>
            <a:ext cx="1066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0"/>
          <p:cNvSpPr/>
          <p:nvPr/>
        </p:nvSpPr>
        <p:spPr>
          <a:xfrm>
            <a:off x="4777659" y="4922631"/>
            <a:ext cx="807882" cy="22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61"/>
          <p:cNvCxnSpPr>
            <a:stCxn id="62" idx="2"/>
          </p:cNvCxnSpPr>
          <p:nvPr/>
        </p:nvCxnSpPr>
        <p:spPr>
          <a:xfrm>
            <a:off x="5181600" y="5152433"/>
            <a:ext cx="0" cy="45633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19700" y="5151564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4648200" y="4511594"/>
            <a:ext cx="0" cy="109717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5181600" y="4511594"/>
            <a:ext cx="0" cy="411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49"/>
          <p:cNvSpPr/>
          <p:nvPr/>
        </p:nvSpPr>
        <p:spPr>
          <a:xfrm>
            <a:off x="6252288" y="4061896"/>
            <a:ext cx="1066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矩形 50"/>
          <p:cNvSpPr/>
          <p:nvPr/>
        </p:nvSpPr>
        <p:spPr>
          <a:xfrm>
            <a:off x="6610347" y="4930133"/>
            <a:ext cx="807882" cy="22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61"/>
          <p:cNvCxnSpPr>
            <a:stCxn id="74" idx="2"/>
          </p:cNvCxnSpPr>
          <p:nvPr/>
        </p:nvCxnSpPr>
        <p:spPr>
          <a:xfrm>
            <a:off x="7014288" y="5159935"/>
            <a:ext cx="0" cy="45633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52388" y="5159066"/>
            <a:ext cx="63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DMA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61"/>
          <p:cNvCxnSpPr/>
          <p:nvPr/>
        </p:nvCxnSpPr>
        <p:spPr>
          <a:xfrm>
            <a:off x="6480888" y="4519096"/>
            <a:ext cx="0" cy="109717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7014288" y="4519096"/>
            <a:ext cx="0" cy="4110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3"/>
          <p:cNvSpPr txBox="1">
            <a:spLocks/>
          </p:cNvSpPr>
          <p:nvPr/>
        </p:nvSpPr>
        <p:spPr>
          <a:xfrm>
            <a:off x="0" y="838199"/>
            <a:ext cx="9144000" cy="275986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smtClean="0"/>
              <a:t>SPM-only architecture</a:t>
            </a:r>
            <a:endParaRPr lang="en-US" sz="2400" b="0" dirty="0"/>
          </a:p>
          <a:p>
            <a:pPr lvl="1"/>
            <a:r>
              <a:rPr lang="en-US" sz="2200" b="0" dirty="0" smtClean="0"/>
              <a:t>Cores have scratchpad memories instead of caches</a:t>
            </a:r>
          </a:p>
          <a:p>
            <a:pPr lvl="1"/>
            <a:r>
              <a:rPr lang="en-US" sz="2000" b="0" dirty="0"/>
              <a:t>Software managed </a:t>
            </a:r>
            <a:r>
              <a:rPr lang="en-US" sz="2000" b="0" dirty="0" smtClean="0"/>
              <a:t>data movements</a:t>
            </a:r>
            <a:endParaRPr lang="en-US" sz="2200" b="0" dirty="0" smtClean="0"/>
          </a:p>
          <a:p>
            <a:pPr lvl="1">
              <a:spcBef>
                <a:spcPct val="30000"/>
              </a:spcBef>
            </a:pPr>
            <a:r>
              <a:rPr lang="en-US" sz="2200" b="0" dirty="0" smtClean="0">
                <a:latin typeface="Candara"/>
                <a:cs typeface="Candara"/>
              </a:rPr>
              <a:t>Used in various areas</a:t>
            </a:r>
          </a:p>
          <a:p>
            <a:pPr lvl="2"/>
            <a:r>
              <a:rPr lang="en-US" sz="1800" dirty="0" smtClean="0"/>
              <a:t>Embedded computing</a:t>
            </a:r>
            <a:r>
              <a:rPr lang="en-US" sz="1800" b="0" dirty="0" smtClean="0"/>
              <a:t>: </a:t>
            </a:r>
            <a:r>
              <a:rPr lang="en-US" sz="1800" b="0" dirty="0"/>
              <a:t>Qualcomm </a:t>
            </a:r>
            <a:r>
              <a:rPr lang="en-US" sz="1800" b="0" dirty="0" smtClean="0"/>
              <a:t>coprocessors, ARM processors, </a:t>
            </a:r>
            <a:r>
              <a:rPr lang="en-US" altLang="zh-CN" sz="1800" b="0" dirty="0" smtClean="0"/>
              <a:t>TI C66x processors</a:t>
            </a:r>
            <a:endParaRPr lang="en-US" sz="1800" b="0" dirty="0" smtClean="0"/>
          </a:p>
          <a:p>
            <a:pPr lvl="2"/>
            <a:r>
              <a:rPr lang="en-US" sz="1800" b="0" dirty="0" smtClean="0"/>
              <a:t>High performance: REX Neo, </a:t>
            </a:r>
            <a:r>
              <a:rPr lang="en-US" altLang="zh-CN" sz="1800" b="0" dirty="0" smtClean="0"/>
              <a:t>Intel </a:t>
            </a:r>
            <a:r>
              <a:rPr lang="en-US" altLang="zh-CN" sz="1800" b="0" dirty="0" err="1" smtClean="0"/>
              <a:t>Traleika</a:t>
            </a:r>
            <a:r>
              <a:rPr lang="en-US" altLang="zh-CN" sz="1800" b="0" dirty="0" smtClean="0"/>
              <a:t> Glacier</a:t>
            </a:r>
            <a:endParaRPr lang="en-US" sz="1800" b="0" dirty="0" smtClean="0"/>
          </a:p>
          <a:p>
            <a:pPr lvl="2"/>
            <a:r>
              <a:rPr lang="en-US" sz="1800" b="0" dirty="0" smtClean="0"/>
              <a:t>Network </a:t>
            </a:r>
            <a:r>
              <a:rPr lang="en-US" sz="1800" b="0" dirty="0"/>
              <a:t>on a chip: Epiphany-V</a:t>
            </a:r>
          </a:p>
          <a:p>
            <a:pPr lvl="2"/>
            <a:r>
              <a:rPr lang="en-US" sz="1800" b="0" dirty="0"/>
              <a:t>Gaming and multimedia: IBM cell</a:t>
            </a:r>
          </a:p>
        </p:txBody>
      </p:sp>
    </p:spTree>
    <p:extLst>
      <p:ext uri="{BB962C8B-B14F-4D97-AF65-F5344CB8AC3E}">
        <p14:creationId xmlns:p14="http://schemas.microsoft.com/office/powerpoint/2010/main" val="1152045785"/>
      </p:ext>
    </p:extLst>
  </p:cSld>
  <p:clrMapOvr>
    <a:masterClrMapping/>
  </p:clrMapOvr>
  <p:transition spd="slow" advTm="41424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Management Overhead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40</a:t>
            </a:fld>
            <a:endParaRPr lang="en-US" altLang="zh-C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30350" y="1809750"/>
          <a:ext cx="6083302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310"/>
                <a:gridCol w="638842"/>
                <a:gridCol w="696052"/>
                <a:gridCol w="562562"/>
                <a:gridCol w="696052"/>
                <a:gridCol w="696052"/>
                <a:gridCol w="410003"/>
                <a:gridCol w="467213"/>
                <a:gridCol w="467213"/>
                <a:gridCol w="41000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cache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benchmark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isram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#insts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#imisses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imiss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#insts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#dma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#cget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#ccall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adpcm.decode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512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31523645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31523885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adpcm.encode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512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41569033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41569273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532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basicmath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2048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3166915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0.000013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3167274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1902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CRC32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512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13688720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0.000001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13688960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326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dijkstra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1024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33744143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0.000001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33748756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925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82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4096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2065101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0.000022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2049453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2433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4096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4485846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0.000011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4453814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2433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patricia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2048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4026447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0.000008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4353618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12242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900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rijndael.decode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8192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18284483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0.000007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18284979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7196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rijndael.encode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8192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16802821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192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0.000008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16803469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6952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1024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7093878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0.000005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7098589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1623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512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19034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0.000752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19376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u="none" strike="noStrike">
                          <a:effectLst/>
                        </a:rPr>
                        <a:t>514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susan.corners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8192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1083565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181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0.000115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1084561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6085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susan.edges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16384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2049574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0.000123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2050705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12060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susan.smoothing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4096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23934483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0.000002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23935469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3432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971800"/>
            <a:ext cx="4421403" cy="707886"/>
          </a:xfrm>
        </p:spPr>
        <p:txBody>
          <a:bodyPr wrap="none">
            <a:spAutoFit/>
          </a:bodyPr>
          <a:lstStyle/>
          <a:p>
            <a:r>
              <a:rPr lang="en-US" sz="4000" dirty="0" smtClean="0"/>
              <a:t>Stack Management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6353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0" y="838200"/>
            <a:ext cx="6629400" cy="502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LLVM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Inserts heap management instructions at IR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Gem5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CPU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X86 ISA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frequency = 1.2 GHz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L1 Data Cache [1]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Two-way set associative 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64B cache lines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The rest memory accesses are all assumed to be hits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DMA [2]</a:t>
            </a:r>
          </a:p>
          <a:p>
            <a:pPr lvl="2" fontAlgn="auto">
              <a:spcAft>
                <a:spcPts val="0"/>
              </a:spcAft>
            </a:pPr>
            <a:r>
              <a:rPr lang="en-US" dirty="0" smtClean="0"/>
              <a:t>cost = startup cost + size / transfer rate 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startup cost = 150 ns (180 cycles)</a:t>
            </a:r>
          </a:p>
          <a:p>
            <a:pPr lvl="3" fontAlgn="auto">
              <a:spcAft>
                <a:spcPts val="0"/>
              </a:spcAft>
            </a:pPr>
            <a:r>
              <a:rPr lang="en-US" dirty="0" smtClean="0"/>
              <a:t>transfer rate = 12800 MB/s (10.67 B/cycle)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/>
              <a:t>Texas Instrument.,  C66x DSP Cache User's </a:t>
            </a:r>
            <a:r>
              <a:rPr lang="en-US" sz="1400" dirty="0" smtClean="0"/>
              <a:t>Guide</a:t>
            </a:r>
          </a:p>
          <a:p>
            <a:r>
              <a:rPr lang="en-US" sz="1400" dirty="0" smtClean="0"/>
              <a:t>[2] Texas Instrument., </a:t>
            </a:r>
            <a:r>
              <a:rPr lang="en-US" sz="1400" dirty="0"/>
              <a:t> Throughput Performance Guide for </a:t>
            </a:r>
            <a:r>
              <a:rPr lang="en-US" sz="1400" dirty="0" err="1"/>
              <a:t>KeyStone</a:t>
            </a:r>
            <a:r>
              <a:rPr lang="en-US" sz="1400" dirty="0"/>
              <a:t> II </a:t>
            </a:r>
            <a:r>
              <a:rPr lang="en-US" sz="1400" dirty="0" smtClean="0"/>
              <a:t>Devices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97985"/>
            <a:ext cx="1828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7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Comparison with </a:t>
            </a:r>
            <a:r>
              <a:rPr lang="en-US" altLang="zh-CN" dirty="0" smtClean="0"/>
              <a:t>Caches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838200"/>
            <a:ext cx="9144000" cy="10668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Normalized to the execution time of caching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SRAM size is the smallest </a:t>
            </a:r>
            <a:r>
              <a:rPr lang="en-US" dirty="0"/>
              <a:t>power of 2 that is equal or greater than the 50% of </a:t>
            </a:r>
            <a:r>
              <a:rPr lang="en-US" dirty="0" smtClean="0"/>
              <a:t>stack size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Execution time 7% longer on average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 smtClean="0"/>
          </a:p>
          <a:p>
            <a:pPr fontAlgn="auto">
              <a:spcAft>
                <a:spcPts val="0"/>
              </a:spcAft>
            </a:pP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72062"/>
              </p:ext>
            </p:extLst>
          </p:nvPr>
        </p:nvGraphicFramePr>
        <p:xfrm>
          <a:off x="1143000" y="2438400"/>
          <a:ext cx="6858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6542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971800"/>
            <a:ext cx="4362092" cy="707886"/>
          </a:xfrm>
        </p:spPr>
        <p:txBody>
          <a:bodyPr wrap="none">
            <a:spAutoFit/>
          </a:bodyPr>
          <a:lstStyle/>
          <a:p>
            <a:r>
              <a:rPr lang="en-US" sz="4000" smtClean="0"/>
              <a:t>Heap Management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949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Heap Management is Important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45</a:t>
            </a:fld>
            <a:endParaRPr lang="en-US" altLang="zh-CN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600941"/>
              </p:ext>
            </p:extLst>
          </p:nvPr>
        </p:nvGraphicFramePr>
        <p:xfrm>
          <a:off x="1258824" y="1888369"/>
          <a:ext cx="6629400" cy="4016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0" y="838200"/>
            <a:ext cx="9144000" cy="10501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Heap </a:t>
            </a:r>
            <a:r>
              <a:rPr lang="en-US" altLang="zh-CN" sz="2400" b="0" dirty="0"/>
              <a:t>accesses may account for a significant portion of overall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717798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10"/>
            <a:ext cx="9144000" cy="811889"/>
          </a:xfrm>
        </p:spPr>
        <p:txBody>
          <a:bodyPr/>
          <a:lstStyle/>
          <a:p>
            <a:r>
              <a:rPr lang="en-US" altLang="zh-TW" sz="4000" dirty="0" smtClean="0"/>
              <a:t>Reduced Instruction Count</a:t>
            </a:r>
            <a:endParaRPr lang="zh-TW" altLang="en-US" sz="40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468632"/>
              </p:ext>
            </p:extLst>
          </p:nvPr>
        </p:nvGraphicFramePr>
        <p:xfrm>
          <a:off x="228600" y="1600200"/>
          <a:ext cx="8686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0" y="812799"/>
            <a:ext cx="9144000" cy="927948"/>
          </a:xfrm>
          <a:prstGeom prst="rect">
            <a:avLst/>
          </a:prstGeom>
        </p:spPr>
        <p:txBody>
          <a:bodyPr vert="horz" wrap="none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="0" dirty="0"/>
              <a:t>Normalized to dynamic instruction count of the state of the </a:t>
            </a:r>
            <a:r>
              <a:rPr lang="en-US" sz="1600" b="0" dirty="0" smtClean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736353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 smtClean="0">
                <a:solidFill>
                  <a:srgbClr val="000066"/>
                </a:solidFill>
                <a:latin typeface="Candara" pitchFamily="34" charset="0"/>
              </a:rPr>
              <a:t>Challenges in Utilizing SMM</a:t>
            </a:r>
            <a:endParaRPr lang="en-US" sz="4400" b="1" dirty="0">
              <a:solidFill>
                <a:srgbClr val="000066"/>
              </a:solidFill>
              <a:latin typeface="Candar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648" y="641604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934034" y="5808663"/>
            <a:ext cx="4571998" cy="439737"/>
          </a:xfrm>
          <a:prstGeom prst="rect">
            <a:avLst/>
          </a:prstGeom>
        </p:spPr>
        <p:txBody>
          <a:bodyPr/>
          <a:lstStyle/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400" dirty="0" smtClean="0"/>
              <a:t>(b) With Management Code</a:t>
            </a:r>
            <a:endParaRPr lang="en-US" sz="2400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342900" y="5222423"/>
            <a:ext cx="3124200" cy="448260"/>
          </a:xfrm>
          <a:prstGeom prst="rect">
            <a:avLst/>
          </a:prstGeom>
        </p:spPr>
        <p:txBody>
          <a:bodyPr/>
          <a:lstStyle/>
          <a:p>
            <a:pPr marL="320040" indent="-320040" algn="ctr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400" dirty="0" smtClean="0"/>
              <a:t>(a) Original </a:t>
            </a:r>
            <a:r>
              <a:rPr lang="en-US" sz="2400" dirty="0"/>
              <a:t>Code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3450" y="2220239"/>
            <a:ext cx="2614550" cy="29365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global;</a:t>
            </a:r>
          </a:p>
          <a:p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f1() {</a:t>
            </a: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dirty="0">
                <a:latin typeface="Arial" pitchFamily="34" charset="0"/>
                <a:cs typeface="Arial" pitchFamily="34" charset="0"/>
              </a:rPr>
              <a:t>  int 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 = a + b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altLang="zh-C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  f2();  </a:t>
            </a:r>
            <a:endParaRPr lang="en-US" altLang="zh-CN" sz="22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00600" y="1832029"/>
            <a:ext cx="2838866" cy="38509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global</a:t>
            </a:r>
            <a:r>
              <a:rPr lang="en-US" altLang="zh-CN" sz="2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f1() {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int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DMA.loadVar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(global);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= a + b;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DMA.storeVar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(global);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DMA.loadCode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(f2);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f2();</a:t>
            </a:r>
          </a:p>
          <a:p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DMA.loadCode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(f1);</a:t>
            </a: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0" y="838201"/>
            <a:ext cx="9144000" cy="99382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 b="0" dirty="0" smtClean="0"/>
              <a:t>Insert explicit data movements</a:t>
            </a:r>
          </a:p>
          <a:p>
            <a:pPr marL="548640" lvl="2"/>
            <a:r>
              <a:rPr lang="en-US" sz="2400" b="0" dirty="0" smtClean="0"/>
              <a:t>SPM is typically physically </a:t>
            </a:r>
            <a:r>
              <a:rPr lang="en-US" sz="2400" b="0" dirty="0"/>
              <a:t>addressed, and mapped to a fixed virtual address range different from main </a:t>
            </a:r>
            <a:r>
              <a:rPr lang="en-US" sz="2400" b="0" dirty="0" smtClean="0"/>
              <a:t>memory's</a:t>
            </a:r>
            <a:endParaRPr lang="en-US" sz="2400" b="0" dirty="0"/>
          </a:p>
          <a:p>
            <a:r>
              <a:rPr lang="en-US" sz="2400" b="0" dirty="0" smtClean="0"/>
              <a:t>Different </a:t>
            </a:r>
            <a:r>
              <a:rPr lang="en-US" sz="2400" b="0" dirty="0"/>
              <a:t>approaches causes drastically </a:t>
            </a:r>
            <a:r>
              <a:rPr lang="en-US" sz="2400" b="0" dirty="0" smtClean="0"/>
              <a:t>different performance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1699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47"/>
    </mc:Choice>
    <mc:Fallback xmlns="">
      <p:transition spd="slow" advTm="10514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75051" y="1360020"/>
            <a:ext cx="2819400" cy="2638586"/>
            <a:chOff x="575051" y="1360020"/>
            <a:chExt cx="2819400" cy="2638586"/>
          </a:xfrm>
        </p:grpSpPr>
        <p:sp>
          <p:nvSpPr>
            <p:cNvPr id="4" name="Oval 3"/>
            <p:cNvSpPr/>
            <p:nvPr/>
          </p:nvSpPr>
          <p:spPr>
            <a:xfrm>
              <a:off x="575051" y="1360020"/>
              <a:ext cx="2819400" cy="26385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7939" y="1572432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tatic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6439" y="1967628"/>
              <a:ext cx="19812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CN" sz="1400" dirty="0"/>
                <a:t>PandaEDTC1997, SjodinCASES2001, AvissarCASES2001, AvissarTECS2002, NguyenCASES2005, VermaASPDAC2003, </a:t>
              </a:r>
              <a:r>
                <a:rPr lang="en-US" altLang="zh-CN" sz="1400" dirty="0" smtClean="0"/>
                <a:t>SteinkeDATE2002</a:t>
              </a:r>
              <a:endParaRPr lang="en-US" altLang="zh-CN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22728" y="931212"/>
            <a:ext cx="3845518" cy="3488388"/>
            <a:chOff x="3622728" y="931212"/>
            <a:chExt cx="3845518" cy="3488388"/>
          </a:xfrm>
        </p:grpSpPr>
        <p:sp>
          <p:nvSpPr>
            <p:cNvPr id="7" name="Oval 6"/>
            <p:cNvSpPr/>
            <p:nvPr/>
          </p:nvSpPr>
          <p:spPr>
            <a:xfrm>
              <a:off x="3622728" y="931212"/>
              <a:ext cx="3845518" cy="348838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46150" y="970012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ynamic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8407" y="1570516"/>
              <a:ext cx="188755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en-US" altLang="zh-CN" sz="1000" dirty="0"/>
                <a:t>EggerTECS2008, EggerITC2010, IshitobiJSPS2010, KandemirDAC2001, PandaTODAES2000, LiPACT2005, JiaTECS2015, UdayakumaranCASES2003, DominguezJEC2005, UdayakumaranDATE2006, UdayakumaranTECS2006, DominguezCASES2007, VermaVLSI2006, ChakrabortyCASES2012</a:t>
              </a:r>
            </a:p>
            <a:p>
              <a:endParaRPr lang="en-US" sz="10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Novelty of My Work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5307" y="2352240"/>
            <a:ext cx="74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</a:t>
            </a:r>
          </a:p>
          <a:p>
            <a:r>
              <a:rPr lang="en-US" dirty="0" smtClean="0"/>
              <a:t>work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300500"/>
            <a:ext cx="5645578" cy="2814300"/>
            <a:chOff x="457200" y="1300500"/>
            <a:chExt cx="5645578" cy="2814300"/>
          </a:xfrm>
        </p:grpSpPr>
        <p:sp>
          <p:nvSpPr>
            <p:cNvPr id="10" name="Rounded Rectangle 9"/>
            <p:cNvSpPr/>
            <p:nvPr/>
          </p:nvSpPr>
          <p:spPr>
            <a:xfrm>
              <a:off x="457200" y="1339344"/>
              <a:ext cx="5645578" cy="2775456"/>
            </a:xfrm>
            <a:prstGeom prst="round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7285" y="1300500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Profile-driven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0102" y="518041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Our </a:t>
            </a:r>
            <a:r>
              <a:rPr lang="en-US" altLang="zh-CN" smtClean="0"/>
              <a:t>approach does not </a:t>
            </a:r>
            <a:r>
              <a:rPr lang="en-US" altLang="zh-CN" dirty="0" smtClean="0"/>
              <a:t>rely on profile information and applies </a:t>
            </a:r>
            <a:r>
              <a:rPr lang="en-US" altLang="zh-CN" dirty="0"/>
              <a:t>to a wider range </a:t>
            </a:r>
            <a:r>
              <a:rPr lang="en-US" altLang="zh-CN"/>
              <a:t>of </a:t>
            </a:r>
            <a:r>
              <a:rPr lang="en-US" altLang="zh-CN" smtClean="0"/>
              <a:t>applications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36327"/>
      </p:ext>
    </p:extLst>
  </p:cSld>
  <p:clrMapOvr>
    <a:masterClrMapping/>
  </p:clrMapOvr>
  <p:transition spd="slow" advTm="1429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Objective of My Work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1866775" y="5786893"/>
            <a:ext cx="468642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0" y="5029200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6758" y="5426236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8016" y="2761819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8016" y="4010817"/>
            <a:ext cx="1823384" cy="587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8016" y="4597928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808" y="4020847"/>
            <a:ext cx="11076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ASAP2011</a:t>
            </a:r>
          </a:p>
          <a:p>
            <a:r>
              <a:rPr lang="en-US" sz="1050" dirty="0" smtClean="0"/>
              <a:t>DAC2013</a:t>
            </a:r>
          </a:p>
          <a:p>
            <a:r>
              <a:rPr lang="en-US" sz="1050" dirty="0" smtClean="0"/>
              <a:t>ASAP2016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86416" y="4613256"/>
            <a:ext cx="1488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CODES+ISSS 2010</a:t>
            </a:r>
          </a:p>
          <a:p>
            <a:r>
              <a:rPr lang="en-US" sz="1050" dirty="0" smtClean="0"/>
              <a:t>DATE 2013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42212" y="2785219"/>
            <a:ext cx="1107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VLSID2016</a:t>
            </a:r>
            <a:endParaRPr lang="en-US" sz="10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45512" y="402173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1185" y="4597928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9840" y="5028754"/>
            <a:ext cx="140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840" y="2761819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96216" y="2437992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63553" y="2926242"/>
            <a:ext cx="54864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1261" y="5049083"/>
            <a:ext cx="813692" cy="3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2600" y="5410200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02661" y="2151648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Core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19053" y="2445371"/>
            <a:ext cx="5416" cy="29700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3"/>
          <p:cNvSpPr txBox="1">
            <a:spLocks/>
          </p:cNvSpPr>
          <p:nvPr/>
        </p:nvSpPr>
        <p:spPr>
          <a:xfrm>
            <a:off x="0" y="838200"/>
            <a:ext cx="9144000" cy="105016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Develop techniques </a:t>
            </a:r>
            <a:r>
              <a:rPr lang="en-US" altLang="zh-CN" sz="2400" b="0" dirty="0"/>
              <a:t>for managing data on </a:t>
            </a:r>
            <a:r>
              <a:rPr lang="en-US" altLang="zh-CN" sz="2400" b="0" dirty="0" smtClean="0"/>
              <a:t>SPM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Not profile-driven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b="0" dirty="0" smtClean="0"/>
              <a:t>Manage different types of data efficiently</a:t>
            </a:r>
            <a:endParaRPr lang="en-US" altLang="zh-CN" sz="2400" b="0" dirty="0"/>
          </a:p>
        </p:txBody>
      </p:sp>
      <p:sp>
        <p:nvSpPr>
          <p:cNvPr id="52" name="Rectangle 51"/>
          <p:cNvSpPr/>
          <p:nvPr/>
        </p:nvSpPr>
        <p:spPr>
          <a:xfrm>
            <a:off x="1758016" y="3090666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808" y="3124200"/>
            <a:ext cx="14886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ASAP </a:t>
            </a:r>
            <a:r>
              <a:rPr lang="en-US" sz="1050" dirty="0"/>
              <a:t>2010 </a:t>
            </a:r>
          </a:p>
          <a:p>
            <a:r>
              <a:rPr lang="en-US" sz="1050" dirty="0"/>
              <a:t>CODES+ISSS 2013</a:t>
            </a:r>
          </a:p>
          <a:p>
            <a:r>
              <a:rPr lang="en-US" sz="1050" dirty="0"/>
              <a:t>RTAS 2014</a:t>
            </a:r>
          </a:p>
          <a:p>
            <a:r>
              <a:rPr lang="en-US" sz="1050" dirty="0"/>
              <a:t>ICCAD 2016</a:t>
            </a:r>
          </a:p>
          <a:p>
            <a:r>
              <a:rPr lang="en-US" sz="1050" dirty="0"/>
              <a:t>DATE 2016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41185" y="3090666"/>
            <a:ext cx="1416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19543" y="2155286"/>
            <a:ext cx="900329" cy="255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7416" y="2764758"/>
            <a:ext cx="1823384" cy="3288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7416" y="4010818"/>
            <a:ext cx="1823384" cy="590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77416" y="4600867"/>
            <a:ext cx="1823384" cy="43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7416" y="3093605"/>
            <a:ext cx="1823384" cy="9201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1838" y="3200400"/>
            <a:ext cx="2144962" cy="523220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1: Code Management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4038600"/>
            <a:ext cx="2133600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2: Stack Data Management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3200" y="4876800"/>
            <a:ext cx="2133600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 3: Heap Data Management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6963658"/>
      </p:ext>
    </p:extLst>
  </p:cSld>
  <p:clrMapOvr>
    <a:masterClrMapping/>
  </p:clrMapOvr>
  <p:transition spd="slow" advTm="8961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Management: General Solution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1903150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Divide SPM space into regions and map each function to one of the regions</a:t>
            </a:r>
          </a:p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Insert code  around each function call to manage function code</a:t>
            </a:r>
          </a:p>
          <a:p>
            <a:pPr marL="457200" lvl="0" indent="-4572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 smtClean="0">
                <a:cs typeface="Times New Roman" panose="02020603050405020304" pitchFamily="18" charset="0"/>
              </a:rPr>
              <a:t>Overhead consists of memory transfers (communication) and extra instructions (computation)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3633553"/>
            <a:ext cx="1759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 smtClean="0"/>
              <a:t>int main</a:t>
            </a:r>
            <a:r>
              <a:rPr lang="is-IS" sz="1000" dirty="0"/>
              <a:t>() {</a:t>
            </a:r>
          </a:p>
          <a:p>
            <a:r>
              <a:rPr lang="is-IS" sz="1000" dirty="0"/>
              <a:t>    for </a:t>
            </a:r>
            <a:r>
              <a:rPr lang="is-IS" sz="1000" dirty="0" smtClean="0"/>
              <a:t>(i </a:t>
            </a:r>
            <a:r>
              <a:rPr lang="is-IS" sz="1000" dirty="0"/>
              <a:t>= 0; i &lt; </a:t>
            </a:r>
            <a:r>
              <a:rPr lang="is-IS" sz="1000" dirty="0" smtClean="0"/>
              <a:t>100; </a:t>
            </a:r>
            <a:r>
              <a:rPr lang="is-IS" sz="1000" dirty="0"/>
              <a:t>++i) {</a:t>
            </a:r>
          </a:p>
          <a:p>
            <a:r>
              <a:rPr lang="is-IS" sz="1000" dirty="0"/>
              <a:t>        f1(i);</a:t>
            </a:r>
          </a:p>
          <a:p>
            <a:r>
              <a:rPr lang="is-IS" sz="1000" dirty="0"/>
              <a:t>    }</a:t>
            </a:r>
          </a:p>
          <a:p>
            <a:r>
              <a:rPr lang="is-IS" sz="1000" dirty="0"/>
              <a:t>    f2();</a:t>
            </a:r>
          </a:p>
          <a:p>
            <a:r>
              <a:rPr lang="is-IS" sz="1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2747" y="3662425"/>
            <a:ext cx="1766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dirty="0" err="1" smtClean="0"/>
              <a:t>nt</a:t>
            </a:r>
            <a:r>
              <a:rPr lang="en-US" sz="1000" dirty="0" smtClean="0"/>
              <a:t> main() 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spm_main</a:t>
            </a:r>
            <a:r>
              <a:rPr lang="en-US" sz="1000" dirty="0" smtClean="0"/>
              <a:t>=</a:t>
            </a:r>
            <a:r>
              <a:rPr lang="en-US" sz="1000" dirty="0" err="1" smtClean="0"/>
              <a:t>cget</a:t>
            </a:r>
            <a:r>
              <a:rPr lang="en-US" sz="1000" dirty="0" smtClean="0"/>
              <a:t>(main);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spm_main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spm</a:t>
            </a:r>
            <a:r>
              <a:rPr lang="en-US" sz="1000" dirty="0" smtClean="0"/>
              <a:t>_</a:t>
            </a:r>
            <a:r>
              <a:rPr lang="is-IS" sz="1000" dirty="0" smtClean="0"/>
              <a:t>main() {</a:t>
            </a:r>
            <a:endParaRPr lang="is-IS" sz="1000" dirty="0"/>
          </a:p>
          <a:p>
            <a:r>
              <a:rPr lang="is-IS" sz="1000" dirty="0"/>
              <a:t> </a:t>
            </a:r>
            <a:r>
              <a:rPr lang="is-IS" sz="1000" dirty="0" smtClean="0"/>
              <a:t> for (i </a:t>
            </a:r>
            <a:r>
              <a:rPr lang="is-IS" sz="1000" dirty="0"/>
              <a:t>= 0; i &lt; </a:t>
            </a:r>
            <a:r>
              <a:rPr lang="is-IS" sz="1000" dirty="0" smtClean="0"/>
              <a:t>100; </a:t>
            </a:r>
            <a:r>
              <a:rPr lang="is-IS" sz="1000" dirty="0"/>
              <a:t>++i) {</a:t>
            </a:r>
          </a:p>
          <a:p>
            <a:r>
              <a:rPr lang="is-IS" sz="1000" dirty="0"/>
              <a:t>   </a:t>
            </a:r>
            <a:r>
              <a:rPr lang="is-IS" sz="1000" dirty="0" smtClean="0"/>
              <a:t> spm_f1=c_get(f1</a:t>
            </a:r>
            <a:r>
              <a:rPr lang="is-IS" sz="1000" dirty="0"/>
              <a:t>);</a:t>
            </a:r>
          </a:p>
          <a:p>
            <a:r>
              <a:rPr lang="is-IS" sz="1000" dirty="0"/>
              <a:t>    </a:t>
            </a:r>
            <a:r>
              <a:rPr lang="is-IS" sz="1000" dirty="0" smtClean="0"/>
              <a:t>spm_f1(i</a:t>
            </a:r>
            <a:r>
              <a:rPr lang="is-IS" sz="1000" dirty="0"/>
              <a:t>);</a:t>
            </a:r>
          </a:p>
          <a:p>
            <a:r>
              <a:rPr lang="is-IS" sz="1000" dirty="0"/>
              <a:t>    </a:t>
            </a:r>
            <a:r>
              <a:rPr lang="is-IS" sz="1000" dirty="0" smtClean="0"/>
              <a:t>cget(main);</a:t>
            </a:r>
            <a:endParaRPr lang="is-IS" sz="1000" dirty="0"/>
          </a:p>
          <a:p>
            <a:r>
              <a:rPr lang="is-IS" sz="1000" dirty="0"/>
              <a:t> </a:t>
            </a:r>
            <a:r>
              <a:rPr lang="is-IS" sz="1000" dirty="0" smtClean="0"/>
              <a:t> }</a:t>
            </a:r>
            <a:endParaRPr lang="is-IS" sz="1000" dirty="0"/>
          </a:p>
          <a:p>
            <a:r>
              <a:rPr lang="is-IS" sz="1000" dirty="0"/>
              <a:t> </a:t>
            </a:r>
            <a:r>
              <a:rPr lang="is-IS" sz="1000" dirty="0" smtClean="0"/>
              <a:t> spm_f2=cget(f2</a:t>
            </a:r>
            <a:r>
              <a:rPr lang="is-IS" sz="1000" dirty="0"/>
              <a:t>);</a:t>
            </a:r>
          </a:p>
          <a:p>
            <a:r>
              <a:rPr lang="is-IS" sz="1000" dirty="0"/>
              <a:t>  </a:t>
            </a:r>
            <a:r>
              <a:rPr lang="is-IS" sz="1000" dirty="0" smtClean="0"/>
              <a:t>spm_f2</a:t>
            </a:r>
            <a:r>
              <a:rPr lang="is-IS" sz="1000" dirty="0"/>
              <a:t>();</a:t>
            </a:r>
          </a:p>
          <a:p>
            <a:r>
              <a:rPr lang="is-IS" sz="1000" dirty="0"/>
              <a:t>  </a:t>
            </a:r>
            <a:r>
              <a:rPr lang="is-IS" sz="1000" dirty="0" smtClean="0"/>
              <a:t>cget(main);</a:t>
            </a:r>
            <a:endParaRPr lang="is-IS" sz="1000" dirty="0"/>
          </a:p>
          <a:p>
            <a:r>
              <a:rPr lang="is-IS" sz="1000" dirty="0" smtClean="0"/>
              <a:t>}</a:t>
            </a:r>
            <a:endParaRPr lang="is-I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094922" y="2665856"/>
            <a:ext cx="48863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main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094922" y="2912613"/>
            <a:ext cx="48863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f1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094922" y="3159962"/>
            <a:ext cx="48863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f2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98844" y="2786687"/>
            <a:ext cx="29622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98844" y="3034097"/>
            <a:ext cx="29622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cxnSp>
        <p:nvCxnSpPr>
          <p:cNvPr id="13" name="Straight Arrow Connector 12"/>
          <p:cNvCxnSpPr>
            <a:stCxn id="14" idx="3"/>
            <a:endCxn id="17" idx="1"/>
          </p:cNvCxnSpPr>
          <p:nvPr/>
        </p:nvCxnSpPr>
        <p:spPr>
          <a:xfrm>
            <a:off x="5583553" y="2788967"/>
            <a:ext cx="415291" cy="120831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 flipV="1">
            <a:off x="5583554" y="2909798"/>
            <a:ext cx="415290" cy="12592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0622" y="3300181"/>
            <a:ext cx="56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SPM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1105" y="3387332"/>
            <a:ext cx="709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memory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867152" y="2579181"/>
            <a:ext cx="1762248" cy="33281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2013447" y="5915538"/>
            <a:ext cx="1457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(a) original code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77036" y="5920407"/>
            <a:ext cx="1621984" cy="25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(b) code management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26017" y="2688715"/>
            <a:ext cx="488631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main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6017" y="2935472"/>
            <a:ext cx="48863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f1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6017" y="3182821"/>
            <a:ext cx="48863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f2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3410191"/>
            <a:ext cx="709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memory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53167" y="3036000"/>
            <a:ext cx="37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56975" y="2775828"/>
            <a:ext cx="37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r0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752600" y="2577321"/>
            <a:ext cx="1762248" cy="33281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5" name="Straight Arrow Connector 314"/>
          <p:cNvCxnSpPr>
            <a:stCxn id="10" idx="3"/>
          </p:cNvCxnSpPr>
          <p:nvPr/>
        </p:nvCxnSpPr>
        <p:spPr>
          <a:xfrm flipV="1">
            <a:off x="5583554" y="3138296"/>
            <a:ext cx="415290" cy="14477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92073"/>
      </p:ext>
    </p:extLst>
  </p:cSld>
  <p:clrMapOvr>
    <a:masterClrMapping/>
  </p:clrMapOvr>
  <p:transition spd="slow" advTm="17065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The </a:t>
            </a:r>
            <a:r>
              <a:rPr lang="en-US" altLang="zh-CN" dirty="0"/>
              <a:t>P</a:t>
            </a:r>
            <a:r>
              <a:rPr lang="en-US" altLang="zh-CN" dirty="0" smtClean="0"/>
              <a:t>revious Approach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646270" cy="3828829"/>
          </a:xfrm>
          <a:prstGeom prst="rect">
            <a:avLst/>
          </a:prstGeom>
        </p:spPr>
      </p:pic>
      <p:sp>
        <p:nvSpPr>
          <p:cNvPr id="10" name="内容占位符 3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1066800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Refine mapping to reduce minimum memory transfer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361" y="5867400"/>
            <a:ext cx="802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Lu Et al.,</a:t>
            </a:r>
            <a:r>
              <a:rPr lang="en-US" sz="1200" dirty="0"/>
              <a:t>  Efficient Code Assignment Techniques for Local Memory on Software Managed </a:t>
            </a:r>
            <a:r>
              <a:rPr lang="en-US" sz="1200" dirty="0" smtClean="0"/>
              <a:t>Multicores, TECS2015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357387"/>
      </p:ext>
    </p:extLst>
  </p:cSld>
  <p:clrMapOvr>
    <a:masterClrMapping/>
  </p:clrMapOvr>
  <p:transition spd="slow" advTm="124495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0.2|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0.7|0.2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9|6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4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19.2|15.9|8.3|2.9|7.8|8|17.5|41.3|16.5|14.4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4.3|3.6|4.8|2.4|1.5|11|31.5|29.6|51.3|33.9|8.3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14.8|36.8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5|46|4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4.8|14.4|3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. smmstack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smmstack</Template>
  <TotalTime>16906</TotalTime>
  <Words>3322</Words>
  <Application>Microsoft Macintosh PowerPoint</Application>
  <PresentationFormat>On-screen Show (4:3)</PresentationFormat>
  <Paragraphs>922</Paragraphs>
  <Slides>46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Bookman Old Style</vt:lpstr>
      <vt:lpstr>Calibri</vt:lpstr>
      <vt:lpstr>Candara</vt:lpstr>
      <vt:lpstr>Comic Sans MS</vt:lpstr>
      <vt:lpstr>Gill Sans MT</vt:lpstr>
      <vt:lpstr>Mangal</vt:lpstr>
      <vt:lpstr>Times New Roman</vt:lpstr>
      <vt:lpstr>Wingdings</vt:lpstr>
      <vt:lpstr>Wingdings 3</vt:lpstr>
      <vt:lpstr>ヒラギノ角ゴ Pro W3</vt:lpstr>
      <vt:lpstr>华文新魏</vt:lpstr>
      <vt:lpstr>宋体</vt:lpstr>
      <vt:lpstr>新細明體</vt:lpstr>
      <vt:lpstr>標楷體</vt:lpstr>
      <vt:lpstr>Arial</vt:lpstr>
      <vt:lpstr>1. smmstack</vt:lpstr>
      <vt:lpstr>Worksheet</vt:lpstr>
      <vt:lpstr>Scratchpad Management in Software Managed Manycore Architectures </vt:lpstr>
      <vt:lpstr>Challenges of Scaling Manycore Processors</vt:lpstr>
      <vt:lpstr>Scratchpad Memory</vt:lpstr>
      <vt:lpstr>Software Managed Manycore (SMM)</vt:lpstr>
      <vt:lpstr>Challenges in Utilizing SMM</vt:lpstr>
      <vt:lpstr>The Novelty of My Work</vt:lpstr>
      <vt:lpstr>The Objective of My Work</vt:lpstr>
      <vt:lpstr>Code Management: General Solution</vt:lpstr>
      <vt:lpstr>The Previous Approach</vt:lpstr>
      <vt:lpstr>Our Approach</vt:lpstr>
      <vt:lpstr>Steps of Our Approach</vt:lpstr>
      <vt:lpstr>First-miss Analysis</vt:lpstr>
      <vt:lpstr>First-miss Analysis Example</vt:lpstr>
      <vt:lpstr>Experimental Setup</vt:lpstr>
      <vt:lpstr> Comparison with The State of The Art</vt:lpstr>
      <vt:lpstr>The Objective of My Work</vt:lpstr>
      <vt:lpstr>Stack Management: General Solution</vt:lpstr>
      <vt:lpstr>Stack Management: Our Solution</vt:lpstr>
      <vt:lpstr>Steps of Our Approach</vt:lpstr>
      <vt:lpstr>Experimental Setup</vt:lpstr>
      <vt:lpstr> Comparison with The State of The Art</vt:lpstr>
      <vt:lpstr>The Objective of My Work</vt:lpstr>
      <vt:lpstr>Heap Management: General Solution</vt:lpstr>
      <vt:lpstr>Previous Approach</vt:lpstr>
      <vt:lpstr>Our Approach: Reduce g2l Calls</vt:lpstr>
      <vt:lpstr>Our Approach: Reduce g2l Steps</vt:lpstr>
      <vt:lpstr>Our Approach: Inline and Combine g2l Calls</vt:lpstr>
      <vt:lpstr>Experimental Setup</vt:lpstr>
      <vt:lpstr>Reduced Execution Time</vt:lpstr>
      <vt:lpstr>Normalized Execution Time as SPM Size Increases</vt:lpstr>
      <vt:lpstr>The Objective of My Work</vt:lpstr>
      <vt:lpstr>Summary</vt:lpstr>
      <vt:lpstr>My Publications</vt:lpstr>
      <vt:lpstr>Backup slides</vt:lpstr>
      <vt:lpstr>Limitation</vt:lpstr>
      <vt:lpstr>Code Management</vt:lpstr>
      <vt:lpstr>Reduce Computation Overhead</vt:lpstr>
      <vt:lpstr>Experimental Setup</vt:lpstr>
      <vt:lpstr> Comparison with Caches</vt:lpstr>
      <vt:lpstr> Management Overhead</vt:lpstr>
      <vt:lpstr>Stack Management</vt:lpstr>
      <vt:lpstr>Experimental Setup</vt:lpstr>
      <vt:lpstr> Comparison with Caches</vt:lpstr>
      <vt:lpstr>Heap Management</vt:lpstr>
      <vt:lpstr>Heap Management is Important</vt:lpstr>
      <vt:lpstr>Reduced Instruction Count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Compiler-based Management for Software Managed Multicores </dc:title>
  <dc:subject>Software Branch Hinting;</dc:subject>
  <dc:creator>Jian Cai</dc:creator>
  <cp:keywords>Software Branch Hinting</cp:keywords>
  <cp:lastModifiedBy>Jian Cai (Student)</cp:lastModifiedBy>
  <cp:revision>1485</cp:revision>
  <cp:lastPrinted>2017-10-02T17:06:57Z</cp:lastPrinted>
  <dcterms:created xsi:type="dcterms:W3CDTF">2015-08-28T17:57:42Z</dcterms:created>
  <dcterms:modified xsi:type="dcterms:W3CDTF">2017-10-04T08:04:33Z</dcterms:modified>
</cp:coreProperties>
</file>