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5"/>
  </p:notesMasterIdLst>
  <p:handoutMasterIdLst>
    <p:handoutMasterId r:id="rId36"/>
  </p:handoutMasterIdLst>
  <p:sldIdLst>
    <p:sldId id="257" r:id="rId2"/>
    <p:sldId id="262" r:id="rId3"/>
    <p:sldId id="284" r:id="rId4"/>
    <p:sldId id="264" r:id="rId5"/>
    <p:sldId id="296" r:id="rId6"/>
    <p:sldId id="292" r:id="rId7"/>
    <p:sldId id="285" r:id="rId8"/>
    <p:sldId id="300" r:id="rId9"/>
    <p:sldId id="268" r:id="rId10"/>
    <p:sldId id="267" r:id="rId11"/>
    <p:sldId id="288" r:id="rId12"/>
    <p:sldId id="269" r:id="rId13"/>
    <p:sldId id="274" r:id="rId14"/>
    <p:sldId id="290" r:id="rId15"/>
    <p:sldId id="294" r:id="rId16"/>
    <p:sldId id="286" r:id="rId17"/>
    <p:sldId id="275" r:id="rId18"/>
    <p:sldId id="270" r:id="rId19"/>
    <p:sldId id="276" r:id="rId20"/>
    <p:sldId id="297" r:id="rId21"/>
    <p:sldId id="278" r:id="rId22"/>
    <p:sldId id="281" r:id="rId23"/>
    <p:sldId id="277" r:id="rId24"/>
    <p:sldId id="280" r:id="rId25"/>
    <p:sldId id="282" r:id="rId26"/>
    <p:sldId id="299" r:id="rId27"/>
    <p:sldId id="298" r:id="rId28"/>
    <p:sldId id="304" r:id="rId29"/>
    <p:sldId id="305" r:id="rId30"/>
    <p:sldId id="306" r:id="rId31"/>
    <p:sldId id="307" r:id="rId32"/>
    <p:sldId id="301" r:id="rId33"/>
    <p:sldId id="30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85793" autoAdjust="0"/>
  </p:normalViewPr>
  <p:slideViewPr>
    <p:cSldViewPr snapToGrid="0" snapToObjects="1">
      <p:cViewPr varScale="1">
        <p:scale>
          <a:sx n="62" d="100"/>
          <a:sy n="62" d="100"/>
        </p:scale>
        <p:origin x="1344"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60" d="100"/>
        <a:sy n="160" d="100"/>
      </p:scale>
      <p:origin x="0" y="0"/>
    </p:cViewPr>
  </p:sorterViewPr>
  <p:notesViewPr>
    <p:cSldViewPr snapToGrid="0"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Shail\Desktop\Sd\results_thes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Shail\Desktop\Sd\results_the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hail\Desktop\Sd\Verilog%20Result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350105291023382"/>
          <c:y val="1.580009263547939E-2"/>
          <c:w val="0.84719492085920156"/>
          <c:h val="0.73621102362204727"/>
        </c:manualLayout>
      </c:layout>
      <c:barChart>
        <c:barDir val="col"/>
        <c:grouping val="clustered"/>
        <c:varyColors val="0"/>
        <c:ser>
          <c:idx val="0"/>
          <c:order val="0"/>
          <c:tx>
            <c:strRef>
              <c:f>'II, Load (old)'!$B$1</c:f>
              <c:strCache>
                <c:ptCount val="1"/>
                <c:pt idx="0">
                  <c:v>Local Unified RF</c:v>
                </c:pt>
              </c:strCache>
            </c:strRef>
          </c:tx>
          <c:spPr>
            <a:pattFill prst="dkUpDiag">
              <a:fgClr>
                <a:srgbClr val="4F81BD">
                  <a:lumMod val="40000"/>
                  <a:lumOff val="60000"/>
                </a:srgbClr>
              </a:fgClr>
              <a:bgClr>
                <a:sysClr val="window" lastClr="FFFFFF"/>
              </a:bgClr>
            </a:pattFill>
            <a:ln>
              <a:solidFill>
                <a:srgbClr val="1F497D">
                  <a:lumMod val="60000"/>
                  <a:lumOff val="40000"/>
                </a:srgbClr>
              </a:solidFill>
            </a:ln>
            <a:effectLst>
              <a:outerShdw blurRad="40000" dist="23000" dir="5400000" rotWithShape="0">
                <a:srgbClr val="000000">
                  <a:alpha val="35000"/>
                </a:srgbClr>
              </a:outerShdw>
            </a:effectLst>
          </c:spPr>
          <c:invertIfNegative val="0"/>
          <c:cat>
            <c:strRef>
              <c:f>'II, Load (old)'!$A$2:$A$14</c:f>
              <c:strCache>
                <c:ptCount val="13"/>
                <c:pt idx="0">
                  <c:v>ghostscript</c:v>
                </c:pt>
                <c:pt idx="1">
                  <c:v>gsm</c:v>
                </c:pt>
                <c:pt idx="2">
                  <c:v>jpeg</c:v>
                </c:pt>
                <c:pt idx="3">
                  <c:v>mad</c:v>
                </c:pt>
                <c:pt idx="4">
                  <c:v>pgp</c:v>
                </c:pt>
                <c:pt idx="5">
                  <c:v>rijndael</c:v>
                </c:pt>
                <c:pt idx="6">
                  <c:v>rsynth</c:v>
                </c:pt>
                <c:pt idx="7">
                  <c:v>sha</c:v>
                </c:pt>
                <c:pt idx="8">
                  <c:v>sphinx</c:v>
                </c:pt>
                <c:pt idx="9">
                  <c:v>stringsearch</c:v>
                </c:pt>
                <c:pt idx="10">
                  <c:v>susan</c:v>
                </c:pt>
                <c:pt idx="11">
                  <c:v>typeset</c:v>
                </c:pt>
                <c:pt idx="12">
                  <c:v>Average</c:v>
                </c:pt>
              </c:strCache>
            </c:strRef>
          </c:cat>
          <c:val>
            <c:numRef>
              <c:f>'II, Load (old)'!$B$2:$B$14</c:f>
              <c:numCache>
                <c:formatCode>General</c:formatCode>
                <c:ptCount val="13"/>
                <c:pt idx="0">
                  <c:v>2</c:v>
                </c:pt>
                <c:pt idx="1">
                  <c:v>3</c:v>
                </c:pt>
                <c:pt idx="2">
                  <c:v>4</c:v>
                </c:pt>
                <c:pt idx="3">
                  <c:v>2</c:v>
                </c:pt>
                <c:pt idx="4">
                  <c:v>3</c:v>
                </c:pt>
                <c:pt idx="5">
                  <c:v>3</c:v>
                </c:pt>
                <c:pt idx="6">
                  <c:v>3</c:v>
                </c:pt>
                <c:pt idx="7">
                  <c:v>3</c:v>
                </c:pt>
                <c:pt idx="8">
                  <c:v>2</c:v>
                </c:pt>
                <c:pt idx="9">
                  <c:v>3</c:v>
                </c:pt>
                <c:pt idx="10">
                  <c:v>3</c:v>
                </c:pt>
                <c:pt idx="11">
                  <c:v>2</c:v>
                </c:pt>
                <c:pt idx="12" formatCode="0.00">
                  <c:v>2.75</c:v>
                </c:pt>
              </c:numCache>
            </c:numRef>
          </c:val>
          <c:extLst>
            <c:ext xmlns:c16="http://schemas.microsoft.com/office/drawing/2014/chart" uri="{C3380CC4-5D6E-409C-BE32-E72D297353CC}">
              <c16:uniqueId val="{00000000-16DD-49F1-A6C0-401E57D6CC30}"/>
            </c:ext>
          </c:extLst>
        </c:ser>
        <c:ser>
          <c:idx val="1"/>
          <c:order val="1"/>
          <c:tx>
            <c:strRef>
              <c:f>'II, Load (old)'!$C$1</c:f>
              <c:strCache>
                <c:ptCount val="1"/>
                <c:pt idx="0">
                  <c:v>Constant Memory</c:v>
                </c:pt>
              </c:strCache>
            </c:strRef>
          </c:tx>
          <c:spPr>
            <a:pattFill prst="pct75">
              <a:fgClr>
                <a:srgbClr val="C0504D">
                  <a:lumMod val="75000"/>
                </a:srgbClr>
              </a:fgClr>
              <a:bgClr>
                <a:sysClr val="window" lastClr="FFFFFF"/>
              </a:bgClr>
            </a:pattFill>
            <a:ln>
              <a:solidFill>
                <a:srgbClr val="C0504D">
                  <a:lumMod val="50000"/>
                </a:srgbClr>
              </a:solidFill>
            </a:ln>
            <a:effectLst>
              <a:outerShdw blurRad="40000" dist="23000" dir="5400000" rotWithShape="0">
                <a:srgbClr val="000000">
                  <a:alpha val="35000"/>
                </a:srgbClr>
              </a:outerShdw>
            </a:effectLst>
          </c:spPr>
          <c:invertIfNegative val="0"/>
          <c:cat>
            <c:strRef>
              <c:f>'II, Load (old)'!$A$2:$A$14</c:f>
              <c:strCache>
                <c:ptCount val="13"/>
                <c:pt idx="0">
                  <c:v>ghostscript</c:v>
                </c:pt>
                <c:pt idx="1">
                  <c:v>gsm</c:v>
                </c:pt>
                <c:pt idx="2">
                  <c:v>jpeg</c:v>
                </c:pt>
                <c:pt idx="3">
                  <c:v>mad</c:v>
                </c:pt>
                <c:pt idx="4">
                  <c:v>pgp</c:v>
                </c:pt>
                <c:pt idx="5">
                  <c:v>rijndael</c:v>
                </c:pt>
                <c:pt idx="6">
                  <c:v>rsynth</c:v>
                </c:pt>
                <c:pt idx="7">
                  <c:v>sha</c:v>
                </c:pt>
                <c:pt idx="8">
                  <c:v>sphinx</c:v>
                </c:pt>
                <c:pt idx="9">
                  <c:v>stringsearch</c:v>
                </c:pt>
                <c:pt idx="10">
                  <c:v>susan</c:v>
                </c:pt>
                <c:pt idx="11">
                  <c:v>typeset</c:v>
                </c:pt>
                <c:pt idx="12">
                  <c:v>Average</c:v>
                </c:pt>
              </c:strCache>
            </c:strRef>
          </c:cat>
          <c:val>
            <c:numRef>
              <c:f>'II, Load (old)'!$C$2:$C$14</c:f>
              <c:numCache>
                <c:formatCode>General</c:formatCode>
                <c:ptCount val="13"/>
                <c:pt idx="0">
                  <c:v>2</c:v>
                </c:pt>
                <c:pt idx="1">
                  <c:v>5</c:v>
                </c:pt>
                <c:pt idx="2">
                  <c:v>5</c:v>
                </c:pt>
                <c:pt idx="3">
                  <c:v>2</c:v>
                </c:pt>
                <c:pt idx="4">
                  <c:v>3</c:v>
                </c:pt>
                <c:pt idx="5">
                  <c:v>3</c:v>
                </c:pt>
                <c:pt idx="6">
                  <c:v>5</c:v>
                </c:pt>
                <c:pt idx="7">
                  <c:v>4</c:v>
                </c:pt>
                <c:pt idx="8">
                  <c:v>2</c:v>
                </c:pt>
                <c:pt idx="9">
                  <c:v>3</c:v>
                </c:pt>
                <c:pt idx="10">
                  <c:v>4</c:v>
                </c:pt>
                <c:pt idx="11">
                  <c:v>2</c:v>
                </c:pt>
                <c:pt idx="12" formatCode="0.00">
                  <c:v>3.3333333333333335</c:v>
                </c:pt>
              </c:numCache>
            </c:numRef>
          </c:val>
          <c:extLst>
            <c:ext xmlns:c16="http://schemas.microsoft.com/office/drawing/2014/chart" uri="{C3380CC4-5D6E-409C-BE32-E72D297353CC}">
              <c16:uniqueId val="{00000001-16DD-49F1-A6C0-401E57D6CC30}"/>
            </c:ext>
          </c:extLst>
        </c:ser>
        <c:dLbls>
          <c:showLegendKey val="0"/>
          <c:showVal val="0"/>
          <c:showCatName val="0"/>
          <c:showSerName val="0"/>
          <c:showPercent val="0"/>
          <c:showBubbleSize val="0"/>
        </c:dLbls>
        <c:gapWidth val="100"/>
        <c:overlap val="-24"/>
        <c:axId val="527633984"/>
        <c:axId val="527636728"/>
      </c:barChart>
      <c:catAx>
        <c:axId val="5276339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lgn="ctr">
              <a:defRPr lang="en-US" sz="1600" b="1" i="0" u="none" strike="noStrike" kern="1200" baseline="0">
                <a:solidFill>
                  <a:schemeClr val="tx1">
                    <a:lumMod val="85000"/>
                    <a:lumOff val="15000"/>
                  </a:schemeClr>
                </a:solidFill>
                <a:latin typeface="+mn-lt"/>
                <a:ea typeface="+mn-ea"/>
                <a:cs typeface="+mn-cs"/>
              </a:defRPr>
            </a:pPr>
            <a:endParaRPr lang="en-US"/>
          </a:p>
        </c:txPr>
        <c:crossAx val="527636728"/>
        <c:crosses val="autoZero"/>
        <c:auto val="1"/>
        <c:lblAlgn val="ctr"/>
        <c:lblOffset val="100"/>
        <c:noMultiLvlLbl val="0"/>
      </c:catAx>
      <c:valAx>
        <c:axId val="527636728"/>
        <c:scaling>
          <c:orientation val="minMax"/>
          <c:max val="5"/>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lgn="ctr" rtl="0">
                  <a:defRPr lang="en-US" sz="1800" b="1" i="0" u="none" strike="noStrike" kern="1200" baseline="0">
                    <a:solidFill>
                      <a:schemeClr val="tx1">
                        <a:lumMod val="75000"/>
                        <a:lumOff val="25000"/>
                      </a:schemeClr>
                    </a:solidFill>
                    <a:latin typeface="Candara" panose="020E0502030303020204" pitchFamily="34" charset="0"/>
                    <a:ea typeface="+mn-ea"/>
                    <a:cs typeface="+mn-cs"/>
                  </a:defRPr>
                </a:pPr>
                <a:r>
                  <a:rPr lang="en-US" sz="1800" b="1" i="0" u="none" strike="noStrike" kern="1200" baseline="0">
                    <a:solidFill>
                      <a:schemeClr val="tx1">
                        <a:lumMod val="75000"/>
                        <a:lumOff val="25000"/>
                      </a:schemeClr>
                    </a:solidFill>
                    <a:latin typeface="Candara" panose="020E0502030303020204" pitchFamily="34" charset="0"/>
                    <a:ea typeface="+mn-ea"/>
                    <a:cs typeface="+mn-cs"/>
                  </a:rPr>
                  <a:t>Initiation Interval (II)</a:t>
                </a:r>
              </a:p>
            </c:rich>
          </c:tx>
          <c:layout>
            <c:manualLayout>
              <c:xMode val="edge"/>
              <c:yMode val="edge"/>
              <c:x val="3.0920033867376667E-2"/>
              <c:y val="0.20044148120157887"/>
            </c:manualLayout>
          </c:layout>
          <c:overlay val="0"/>
          <c:spPr>
            <a:noFill/>
            <a:ln>
              <a:noFill/>
            </a:ln>
            <a:effectLst/>
          </c:spPr>
          <c:txPr>
            <a:bodyPr rot="-5400000" spcFirstLastPara="1" vertOverflow="ellipsis" vert="horz" wrap="square" anchor="ctr" anchorCtr="1"/>
            <a:lstStyle/>
            <a:p>
              <a:pPr algn="ctr" rtl="0">
                <a:defRPr lang="en-US" sz="18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1" i="0" u="none" strike="noStrike" kern="1200" baseline="0">
                <a:solidFill>
                  <a:schemeClr val="tx1">
                    <a:lumMod val="85000"/>
                    <a:lumOff val="15000"/>
                  </a:schemeClr>
                </a:solidFill>
                <a:latin typeface="+mn-lt"/>
                <a:ea typeface="+mn-ea"/>
                <a:cs typeface="+mn-cs"/>
              </a:defRPr>
            </a:pPr>
            <a:endParaRPr lang="en-US"/>
          </a:p>
        </c:txPr>
        <c:crossAx val="527633984"/>
        <c:crosses val="autoZero"/>
        <c:crossBetween val="between"/>
        <c:majorUnit val="1"/>
      </c:valAx>
      <c:spPr>
        <a:noFill/>
        <a:ln>
          <a:noFill/>
        </a:ln>
        <a:effectLst/>
      </c:spPr>
    </c:plotArea>
    <c:legend>
      <c:legendPos val="b"/>
      <c:layout>
        <c:manualLayout>
          <c:xMode val="edge"/>
          <c:yMode val="edge"/>
          <c:x val="9.640305961185916E-2"/>
          <c:y val="0.91561725267014893"/>
          <c:w val="0.76178090933209497"/>
          <c:h val="8.4382747329851099E-2"/>
        </c:manualLayout>
      </c:layout>
      <c:overlay val="0"/>
      <c:spPr>
        <a:noFill/>
        <a:ln>
          <a:noFill/>
        </a:ln>
        <a:effectLst/>
      </c:spPr>
      <c:txPr>
        <a:bodyPr rot="0" spcFirstLastPara="1" vertOverflow="ellipsis" vert="horz" wrap="square" anchor="ctr" anchorCtr="1"/>
        <a:lstStyle/>
        <a:p>
          <a:pPr>
            <a:defRPr lang="en-US" sz="1800" b="1" i="0" u="none" strike="noStrike" kern="1200" baseline="0">
              <a:solidFill>
                <a:schemeClr val="tx1">
                  <a:lumMod val="85000"/>
                  <a:lumOff val="1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lgn="ctr" rtl="0">
        <a:defRPr lang="en-US" sz="900" b="1" i="0" u="none" strike="noStrike" kern="1200" baseline="0">
          <a:solidFill>
            <a:schemeClr val="tx1">
              <a:lumMod val="85000"/>
              <a:lumOff val="15000"/>
            </a:schemeClr>
          </a:solidFill>
          <a:latin typeface="+mn-lt"/>
          <a:ea typeface="+mn-ea"/>
          <a:cs typeface="+mn-cs"/>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071173078216386"/>
          <c:y val="1.544727655281981E-2"/>
          <c:w val="0.84907887290623696"/>
          <c:h val="0.72635981262789173"/>
        </c:manualLayout>
      </c:layout>
      <c:barChart>
        <c:barDir val="col"/>
        <c:grouping val="clustered"/>
        <c:varyColors val="0"/>
        <c:ser>
          <c:idx val="0"/>
          <c:order val="0"/>
          <c:tx>
            <c:strRef>
              <c:f>'II, Load (old)'!$E$1</c:f>
              <c:strCache>
                <c:ptCount val="1"/>
                <c:pt idx="0">
                  <c:v>Local Unified RF</c:v>
                </c:pt>
              </c:strCache>
            </c:strRef>
          </c:tx>
          <c:spPr>
            <a:pattFill prst="dkUpDiag">
              <a:fgClr>
                <a:srgbClr val="1F497D">
                  <a:lumMod val="20000"/>
                  <a:lumOff val="80000"/>
                </a:srgbClr>
              </a:fgClr>
              <a:bgClr>
                <a:sysClr val="window" lastClr="FFFFFF"/>
              </a:bgClr>
            </a:pattFill>
            <a:ln>
              <a:solidFill>
                <a:srgbClr val="1F497D">
                  <a:lumMod val="60000"/>
                  <a:lumOff val="40000"/>
                </a:srgbClr>
              </a:solidFill>
            </a:ln>
            <a:effectLst>
              <a:outerShdw blurRad="40000" dist="23000" dir="5400000" rotWithShape="0">
                <a:srgbClr val="000000">
                  <a:alpha val="35000"/>
                </a:srgbClr>
              </a:outerShdw>
            </a:effectLst>
          </c:spPr>
          <c:invertIfNegative val="0"/>
          <c:cat>
            <c:strRef>
              <c:f>'II, Load (old)'!$D$2:$D$14</c:f>
              <c:strCache>
                <c:ptCount val="13"/>
                <c:pt idx="0">
                  <c:v>ghostscript</c:v>
                </c:pt>
                <c:pt idx="1">
                  <c:v>gsm</c:v>
                </c:pt>
                <c:pt idx="2">
                  <c:v>jpeg</c:v>
                </c:pt>
                <c:pt idx="3">
                  <c:v>mad</c:v>
                </c:pt>
                <c:pt idx="4">
                  <c:v>pgp</c:v>
                </c:pt>
                <c:pt idx="5">
                  <c:v>rijndael</c:v>
                </c:pt>
                <c:pt idx="6">
                  <c:v>rsynth</c:v>
                </c:pt>
                <c:pt idx="7">
                  <c:v>sha</c:v>
                </c:pt>
                <c:pt idx="8">
                  <c:v>sphinx</c:v>
                </c:pt>
                <c:pt idx="9">
                  <c:v>stringsearch</c:v>
                </c:pt>
                <c:pt idx="10">
                  <c:v>susan</c:v>
                </c:pt>
                <c:pt idx="11">
                  <c:v>typeset</c:v>
                </c:pt>
                <c:pt idx="12">
                  <c:v>Average</c:v>
                </c:pt>
              </c:strCache>
            </c:strRef>
          </c:cat>
          <c:val>
            <c:numRef>
              <c:f>'II, Load (old)'!$E$2:$E$14</c:f>
              <c:numCache>
                <c:formatCode>General</c:formatCode>
                <c:ptCount val="13"/>
                <c:pt idx="0">
                  <c:v>14</c:v>
                </c:pt>
                <c:pt idx="1">
                  <c:v>22</c:v>
                </c:pt>
                <c:pt idx="2">
                  <c:v>30</c:v>
                </c:pt>
                <c:pt idx="3">
                  <c:v>17</c:v>
                </c:pt>
                <c:pt idx="4">
                  <c:v>15</c:v>
                </c:pt>
                <c:pt idx="5">
                  <c:v>14</c:v>
                </c:pt>
                <c:pt idx="6">
                  <c:v>32</c:v>
                </c:pt>
                <c:pt idx="7">
                  <c:v>27</c:v>
                </c:pt>
                <c:pt idx="8">
                  <c:v>17</c:v>
                </c:pt>
                <c:pt idx="9">
                  <c:v>19</c:v>
                </c:pt>
                <c:pt idx="10">
                  <c:v>28</c:v>
                </c:pt>
                <c:pt idx="11">
                  <c:v>11</c:v>
                </c:pt>
                <c:pt idx="12" formatCode="0.00">
                  <c:v>20.5</c:v>
                </c:pt>
              </c:numCache>
            </c:numRef>
          </c:val>
          <c:extLst>
            <c:ext xmlns:c16="http://schemas.microsoft.com/office/drawing/2014/chart" uri="{C3380CC4-5D6E-409C-BE32-E72D297353CC}">
              <c16:uniqueId val="{00000000-179A-46B4-9D75-077F152AB935}"/>
            </c:ext>
          </c:extLst>
        </c:ser>
        <c:ser>
          <c:idx val="1"/>
          <c:order val="1"/>
          <c:tx>
            <c:strRef>
              <c:f>'II, Load (old)'!$F$1</c:f>
              <c:strCache>
                <c:ptCount val="1"/>
                <c:pt idx="0">
                  <c:v>Constant Memory</c:v>
                </c:pt>
              </c:strCache>
            </c:strRef>
          </c:tx>
          <c:spPr>
            <a:pattFill prst="pct75">
              <a:fgClr>
                <a:srgbClr val="C0504D">
                  <a:lumMod val="75000"/>
                </a:srgbClr>
              </a:fgClr>
              <a:bgClr>
                <a:sysClr val="window" lastClr="FFFFFF"/>
              </a:bgClr>
            </a:pattFill>
            <a:ln>
              <a:solidFill>
                <a:srgbClr val="C0504D">
                  <a:lumMod val="50000"/>
                </a:srgbClr>
              </a:solidFill>
            </a:ln>
            <a:effectLst>
              <a:outerShdw blurRad="40000" dist="23000" dir="5400000" rotWithShape="0">
                <a:srgbClr val="000000">
                  <a:alpha val="35000"/>
                </a:srgbClr>
              </a:outerShdw>
            </a:effectLst>
          </c:spPr>
          <c:invertIfNegative val="0"/>
          <c:cat>
            <c:strRef>
              <c:f>'II, Load (old)'!$D$2:$D$14</c:f>
              <c:strCache>
                <c:ptCount val="13"/>
                <c:pt idx="0">
                  <c:v>ghostscript</c:v>
                </c:pt>
                <c:pt idx="1">
                  <c:v>gsm</c:v>
                </c:pt>
                <c:pt idx="2">
                  <c:v>jpeg</c:v>
                </c:pt>
                <c:pt idx="3">
                  <c:v>mad</c:v>
                </c:pt>
                <c:pt idx="4">
                  <c:v>pgp</c:v>
                </c:pt>
                <c:pt idx="5">
                  <c:v>rijndael</c:v>
                </c:pt>
                <c:pt idx="6">
                  <c:v>rsynth</c:v>
                </c:pt>
                <c:pt idx="7">
                  <c:v>sha</c:v>
                </c:pt>
                <c:pt idx="8">
                  <c:v>sphinx</c:v>
                </c:pt>
                <c:pt idx="9">
                  <c:v>stringsearch</c:v>
                </c:pt>
                <c:pt idx="10">
                  <c:v>susan</c:v>
                </c:pt>
                <c:pt idx="11">
                  <c:v>typeset</c:v>
                </c:pt>
                <c:pt idx="12">
                  <c:v>Average</c:v>
                </c:pt>
              </c:strCache>
            </c:strRef>
          </c:cat>
          <c:val>
            <c:numRef>
              <c:f>'II, Load (old)'!$F$2:$F$14</c:f>
              <c:numCache>
                <c:formatCode>General</c:formatCode>
                <c:ptCount val="13"/>
                <c:pt idx="0">
                  <c:v>19</c:v>
                </c:pt>
                <c:pt idx="1">
                  <c:v>30</c:v>
                </c:pt>
                <c:pt idx="2">
                  <c:v>37</c:v>
                </c:pt>
                <c:pt idx="3">
                  <c:v>20</c:v>
                </c:pt>
                <c:pt idx="4">
                  <c:v>17</c:v>
                </c:pt>
                <c:pt idx="5">
                  <c:v>18</c:v>
                </c:pt>
                <c:pt idx="6">
                  <c:v>42</c:v>
                </c:pt>
                <c:pt idx="7">
                  <c:v>43</c:v>
                </c:pt>
                <c:pt idx="8">
                  <c:v>19</c:v>
                </c:pt>
                <c:pt idx="9">
                  <c:v>23</c:v>
                </c:pt>
                <c:pt idx="10">
                  <c:v>34</c:v>
                </c:pt>
                <c:pt idx="11">
                  <c:v>15</c:v>
                </c:pt>
                <c:pt idx="12" formatCode="0.00">
                  <c:v>26.416666666666668</c:v>
                </c:pt>
              </c:numCache>
            </c:numRef>
          </c:val>
          <c:extLst>
            <c:ext xmlns:c16="http://schemas.microsoft.com/office/drawing/2014/chart" uri="{C3380CC4-5D6E-409C-BE32-E72D297353CC}">
              <c16:uniqueId val="{00000001-179A-46B4-9D75-077F152AB935}"/>
            </c:ext>
          </c:extLst>
        </c:ser>
        <c:dLbls>
          <c:showLegendKey val="0"/>
          <c:showVal val="0"/>
          <c:showCatName val="0"/>
          <c:showSerName val="0"/>
          <c:showPercent val="0"/>
          <c:showBubbleSize val="0"/>
        </c:dLbls>
        <c:gapWidth val="100"/>
        <c:overlap val="-24"/>
        <c:axId val="527637904"/>
        <c:axId val="527640256"/>
      </c:barChart>
      <c:catAx>
        <c:axId val="5276379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75000"/>
                    <a:lumOff val="25000"/>
                  </a:schemeClr>
                </a:solidFill>
                <a:latin typeface="+mn-lt"/>
                <a:ea typeface="+mn-ea"/>
                <a:cs typeface="+mn-cs"/>
              </a:defRPr>
            </a:pPr>
            <a:endParaRPr lang="en-US"/>
          </a:p>
        </c:txPr>
        <c:crossAx val="527640256"/>
        <c:crosses val="autoZero"/>
        <c:auto val="1"/>
        <c:lblAlgn val="ctr"/>
        <c:lblOffset val="100"/>
        <c:noMultiLvlLbl val="0"/>
      </c:catAx>
      <c:valAx>
        <c:axId val="527640256"/>
        <c:scaling>
          <c:orientation val="minMax"/>
          <c:max val="45"/>
          <c:min val="0"/>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85000"/>
                        <a:lumOff val="15000"/>
                      </a:schemeClr>
                    </a:solidFill>
                    <a:latin typeface="Candara" panose="020E0502030303020204" pitchFamily="34" charset="0"/>
                    <a:ea typeface="+mn-ea"/>
                    <a:cs typeface="+mn-cs"/>
                  </a:defRPr>
                </a:pPr>
                <a:r>
                  <a:rPr lang="en-US" sz="1800" b="1">
                    <a:solidFill>
                      <a:schemeClr val="tx1">
                        <a:lumMod val="85000"/>
                        <a:lumOff val="15000"/>
                      </a:schemeClr>
                    </a:solidFill>
                    <a:latin typeface="Candara" panose="020E0502030303020204" pitchFamily="34" charset="0"/>
                  </a:rPr>
                  <a:t>Nodes To Be Mapped</a:t>
                </a:r>
              </a:p>
            </c:rich>
          </c:tx>
          <c:layout>
            <c:manualLayout>
              <c:xMode val="edge"/>
              <c:yMode val="edge"/>
              <c:x val="1.313658908939732E-2"/>
              <c:y val="0.17880828049809638"/>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85000"/>
                      <a:lumOff val="15000"/>
                    </a:schemeClr>
                  </a:solidFill>
                  <a:latin typeface="Candara" panose="020E0502030303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75000"/>
                    <a:lumOff val="25000"/>
                  </a:schemeClr>
                </a:solidFill>
                <a:latin typeface="+mn-lt"/>
                <a:ea typeface="+mn-ea"/>
                <a:cs typeface="+mn-cs"/>
              </a:defRPr>
            </a:pPr>
            <a:endParaRPr lang="en-US"/>
          </a:p>
        </c:txPr>
        <c:crossAx val="527637904"/>
        <c:crosses val="autoZero"/>
        <c:crossBetween val="between"/>
        <c:majorUnit val="10"/>
      </c:valAx>
      <c:spPr>
        <a:noFill/>
        <a:ln>
          <a:noFill/>
        </a:ln>
        <a:effectLst/>
      </c:spPr>
    </c:plotArea>
    <c:legend>
      <c:legendPos val="b"/>
      <c:layout>
        <c:manualLayout>
          <c:xMode val="edge"/>
          <c:yMode val="edge"/>
          <c:x val="0"/>
          <c:y val="0.9223495452362791"/>
          <c:w val="0.99864274689763788"/>
          <c:h val="6.384805477632776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85000"/>
                  <a:lumOff val="1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4934767972184"/>
          <c:y val="3.9450723232298972E-2"/>
          <c:w val="0.82125602446632562"/>
          <c:h val="0.79897998649111279"/>
        </c:manualLayout>
      </c:layout>
      <c:lineChart>
        <c:grouping val="standard"/>
        <c:varyColors val="1"/>
        <c:ser>
          <c:idx val="0"/>
          <c:order val="0"/>
          <c:tx>
            <c:strRef>
              <c:f>torus_plot!$B$11</c:f>
              <c:strCache>
                <c:ptCount val="1"/>
                <c:pt idx="0">
                  <c:v>CGRA with Local RF</c:v>
                </c:pt>
              </c:strCache>
            </c:strRef>
          </c:tx>
          <c:spPr>
            <a:ln w="15875" cmpd="sng">
              <a:solidFill>
                <a:srgbClr val="3366CC"/>
              </a:solidFill>
            </a:ln>
          </c:spPr>
          <c:marker>
            <c:symbol val="x"/>
            <c:size val="9"/>
            <c:spPr>
              <a:ln w="15875"/>
            </c:spPr>
          </c:marker>
          <c:cat>
            <c:strRef>
              <c:f>torus_plot!$A$12:$A$15</c:f>
              <c:strCache>
                <c:ptCount val="4"/>
                <c:pt idx="0">
                  <c:v>4x4</c:v>
                </c:pt>
                <c:pt idx="1">
                  <c:v>8x8</c:v>
                </c:pt>
                <c:pt idx="2">
                  <c:v>16x16</c:v>
                </c:pt>
                <c:pt idx="3">
                  <c:v>32x32</c:v>
                </c:pt>
              </c:strCache>
            </c:strRef>
          </c:cat>
          <c:val>
            <c:numRef>
              <c:f>torus_plot!$B$12:$B$15</c:f>
              <c:numCache>
                <c:formatCode>General</c:formatCode>
                <c:ptCount val="4"/>
                <c:pt idx="0">
                  <c:v>1085</c:v>
                </c:pt>
                <c:pt idx="1">
                  <c:v>1095</c:v>
                </c:pt>
                <c:pt idx="2">
                  <c:v>1160</c:v>
                </c:pt>
                <c:pt idx="3">
                  <c:v>1200</c:v>
                </c:pt>
              </c:numCache>
            </c:numRef>
          </c:val>
          <c:smooth val="1"/>
          <c:extLst>
            <c:ext xmlns:c16="http://schemas.microsoft.com/office/drawing/2014/chart" uri="{C3380CC4-5D6E-409C-BE32-E72D297353CC}">
              <c16:uniqueId val="{00000000-8CD7-49B9-96A5-744452C0A270}"/>
            </c:ext>
          </c:extLst>
        </c:ser>
        <c:ser>
          <c:idx val="1"/>
          <c:order val="1"/>
          <c:tx>
            <c:strRef>
              <c:f>torus_plot!$C$11</c:f>
              <c:strCache>
                <c:ptCount val="1"/>
                <c:pt idx="0">
                  <c:v>CGRA with Global RF</c:v>
                </c:pt>
              </c:strCache>
            </c:strRef>
          </c:tx>
          <c:spPr>
            <a:ln w="15875" cmpd="sng">
              <a:solidFill>
                <a:srgbClr val="C00000"/>
              </a:solidFill>
            </a:ln>
          </c:spPr>
          <c:marker>
            <c:symbol val="x"/>
            <c:size val="9"/>
            <c:spPr>
              <a:ln w="15875">
                <a:solidFill>
                  <a:srgbClr val="C00000"/>
                </a:solidFill>
              </a:ln>
            </c:spPr>
          </c:marker>
          <c:cat>
            <c:strRef>
              <c:f>torus_plot!$A$12:$A$15</c:f>
              <c:strCache>
                <c:ptCount val="4"/>
                <c:pt idx="0">
                  <c:v>4x4</c:v>
                </c:pt>
                <c:pt idx="1">
                  <c:v>8x8</c:v>
                </c:pt>
                <c:pt idx="2">
                  <c:v>16x16</c:v>
                </c:pt>
                <c:pt idx="3">
                  <c:v>32x32</c:v>
                </c:pt>
              </c:strCache>
            </c:strRef>
          </c:cat>
          <c:val>
            <c:numRef>
              <c:f>torus_plot!$C$12:$C$15</c:f>
              <c:numCache>
                <c:formatCode>General</c:formatCode>
                <c:ptCount val="4"/>
                <c:pt idx="0">
                  <c:v>1300</c:v>
                </c:pt>
                <c:pt idx="1">
                  <c:v>1320</c:v>
                </c:pt>
                <c:pt idx="2">
                  <c:v>1380</c:v>
                </c:pt>
                <c:pt idx="3">
                  <c:v>1500</c:v>
                </c:pt>
              </c:numCache>
            </c:numRef>
          </c:val>
          <c:smooth val="1"/>
          <c:extLst>
            <c:ext xmlns:c16="http://schemas.microsoft.com/office/drawing/2014/chart" uri="{C3380CC4-5D6E-409C-BE32-E72D297353CC}">
              <c16:uniqueId val="{00000001-8CD7-49B9-96A5-744452C0A270}"/>
            </c:ext>
          </c:extLst>
        </c:ser>
        <c:dLbls>
          <c:showLegendKey val="0"/>
          <c:showVal val="0"/>
          <c:showCatName val="0"/>
          <c:showSerName val="0"/>
          <c:showPercent val="0"/>
          <c:showBubbleSize val="0"/>
        </c:dLbls>
        <c:marker val="1"/>
        <c:smooth val="0"/>
        <c:axId val="406303896"/>
        <c:axId val="490602696"/>
      </c:lineChart>
      <c:catAx>
        <c:axId val="406303896"/>
        <c:scaling>
          <c:orientation val="minMax"/>
        </c:scaling>
        <c:delete val="0"/>
        <c:axPos val="b"/>
        <c:minorGridlines/>
        <c:title>
          <c:tx>
            <c:rich>
              <a:bodyPr/>
              <a:lstStyle/>
              <a:p>
                <a:pPr>
                  <a:defRPr sz="1800" b="1">
                    <a:solidFill>
                      <a:srgbClr val="0070C0"/>
                    </a:solidFill>
                    <a:latin typeface="Candara" panose="020E0502030303020204" pitchFamily="34" charset="0"/>
                  </a:defRPr>
                </a:pPr>
                <a:r>
                  <a:rPr lang="en-US" sz="1800" b="1" dirty="0">
                    <a:solidFill>
                      <a:srgbClr val="0070C0"/>
                    </a:solidFill>
                    <a:latin typeface="Candara" panose="020E0502030303020204" pitchFamily="34" charset="0"/>
                  </a:rPr>
                  <a:t>CGRA Size</a:t>
                </a:r>
              </a:p>
            </c:rich>
          </c:tx>
          <c:layout>
            <c:manualLayout>
              <c:xMode val="edge"/>
              <c:yMode val="edge"/>
              <c:x val="0.46342027884152709"/>
              <c:y val="0.87330643892780146"/>
            </c:manualLayout>
          </c:layout>
          <c:overlay val="0"/>
        </c:title>
        <c:numFmt formatCode="General" sourceLinked="1"/>
        <c:majorTickMark val="cross"/>
        <c:minorTickMark val="cross"/>
        <c:tickLblPos val="nextTo"/>
        <c:spPr>
          <a:ln>
            <a:solidFill>
              <a:srgbClr val="B7B7B7"/>
            </a:solidFill>
          </a:ln>
        </c:spPr>
        <c:txPr>
          <a:bodyPr/>
          <a:lstStyle/>
          <a:p>
            <a:pPr lvl="0">
              <a:defRPr sz="1800"/>
            </a:pPr>
            <a:endParaRPr lang="en-US"/>
          </a:p>
        </c:txPr>
        <c:crossAx val="490602696"/>
        <c:crosses val="autoZero"/>
        <c:auto val="1"/>
        <c:lblAlgn val="ctr"/>
        <c:lblOffset val="100"/>
        <c:noMultiLvlLbl val="1"/>
      </c:catAx>
      <c:valAx>
        <c:axId val="490602696"/>
        <c:scaling>
          <c:orientation val="minMax"/>
          <c:max val="1500"/>
          <c:min val="1050"/>
        </c:scaling>
        <c:delete val="0"/>
        <c:axPos val="l"/>
        <c:majorGridlines>
          <c:spPr>
            <a:ln>
              <a:solidFill>
                <a:srgbClr val="B7B7B7"/>
              </a:solidFill>
            </a:ln>
          </c:spPr>
        </c:majorGridlines>
        <c:title>
          <c:tx>
            <c:rich>
              <a:bodyPr/>
              <a:lstStyle/>
              <a:p>
                <a:pPr>
                  <a:defRPr sz="1800" b="1">
                    <a:solidFill>
                      <a:srgbClr val="0070C0"/>
                    </a:solidFill>
                    <a:latin typeface="Candara" panose="020E0502030303020204" pitchFamily="34" charset="0"/>
                  </a:defRPr>
                </a:pPr>
                <a:r>
                  <a:rPr lang="en-US" sz="1800" b="1" dirty="0">
                    <a:solidFill>
                      <a:srgbClr val="0070C0"/>
                    </a:solidFill>
                    <a:latin typeface="Candara" panose="020E0502030303020204" pitchFamily="34" charset="0"/>
                  </a:rPr>
                  <a:t>Cycle Time (</a:t>
                </a:r>
                <a:r>
                  <a:rPr lang="en-US" sz="1800" b="1" dirty="0" err="1">
                    <a:solidFill>
                      <a:srgbClr val="0070C0"/>
                    </a:solidFill>
                    <a:latin typeface="Candara" panose="020E0502030303020204" pitchFamily="34" charset="0"/>
                  </a:rPr>
                  <a:t>ps</a:t>
                </a:r>
                <a:r>
                  <a:rPr lang="en-US" sz="1800" b="1" dirty="0">
                    <a:solidFill>
                      <a:srgbClr val="0070C0"/>
                    </a:solidFill>
                    <a:latin typeface="Candara" panose="020E0502030303020204" pitchFamily="34" charset="0"/>
                  </a:rPr>
                  <a:t>)</a:t>
                </a:r>
              </a:p>
            </c:rich>
          </c:tx>
          <c:layout>
            <c:manualLayout>
              <c:xMode val="edge"/>
              <c:yMode val="edge"/>
              <c:x val="7.4560953403278946E-3"/>
              <c:y val="0.25657873553114907"/>
            </c:manualLayout>
          </c:layout>
          <c:overlay val="0"/>
        </c:title>
        <c:numFmt formatCode="General" sourceLinked="1"/>
        <c:majorTickMark val="cross"/>
        <c:minorTickMark val="cross"/>
        <c:tickLblPos val="nextTo"/>
        <c:spPr>
          <a:ln w="47625">
            <a:noFill/>
          </a:ln>
        </c:spPr>
        <c:txPr>
          <a:bodyPr/>
          <a:lstStyle/>
          <a:p>
            <a:pPr lvl="0">
              <a:defRPr sz="1600"/>
            </a:pPr>
            <a:endParaRPr lang="en-US"/>
          </a:p>
        </c:txPr>
        <c:crossAx val="406303896"/>
        <c:crosses val="autoZero"/>
        <c:crossBetween val="between"/>
      </c:valAx>
    </c:plotArea>
    <c:legend>
      <c:legendPos val="b"/>
      <c:layout>
        <c:manualLayout>
          <c:xMode val="edge"/>
          <c:yMode val="edge"/>
          <c:x val="6.1139981790688733E-2"/>
          <c:y val="0.92302765620807392"/>
          <c:w val="0.93886001820931131"/>
          <c:h val="7.6972343791926121E-2"/>
        </c:manualLayout>
      </c:layout>
      <c:overlay val="0"/>
      <c:txPr>
        <a:bodyPr/>
        <a:lstStyle/>
        <a:p>
          <a:pPr>
            <a:defRPr sz="1800" b="1">
              <a:latin typeface="Candara" panose="020E0502030303020204" pitchFamily="34" charset="0"/>
            </a:defRPr>
          </a:pPr>
          <a:endParaRPr lang="en-US"/>
        </a:p>
      </c:txPr>
    </c:legend>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0025675580905545E-2"/>
          <c:y val="2.2604500886838786E-2"/>
          <c:w val="0.8812724376569826"/>
          <c:h val="0.71012100779007359"/>
        </c:manualLayout>
      </c:layout>
      <c:barChart>
        <c:barDir val="col"/>
        <c:grouping val="clustered"/>
        <c:varyColors val="0"/>
        <c:ser>
          <c:idx val="0"/>
          <c:order val="0"/>
          <c:tx>
            <c:strRef>
              <c:f>'reg (old)'!$B$1</c:f>
              <c:strCache>
                <c:ptCount val="1"/>
                <c:pt idx="0">
                  <c:v>Unified RF</c:v>
                </c:pt>
              </c:strCache>
            </c:strRef>
          </c:tx>
          <c:spPr>
            <a:pattFill prst="dkUpDiag">
              <a:fgClr>
                <a:schemeClr val="tx2">
                  <a:lumMod val="20000"/>
                  <a:lumOff val="80000"/>
                </a:schemeClr>
              </a:fgClr>
              <a:bgClr>
                <a:schemeClr val="bg1"/>
              </a:bgClr>
            </a:pattFill>
            <a:ln>
              <a:solidFill>
                <a:schemeClr val="tx2">
                  <a:lumMod val="60000"/>
                  <a:lumOff val="40000"/>
                </a:schemeClr>
              </a:solidFill>
            </a:ln>
            <a:effectLst>
              <a:outerShdw blurRad="40000" dist="23000" dir="5400000" rotWithShape="0">
                <a:srgbClr val="000000">
                  <a:alpha val="35000"/>
                </a:srgbClr>
              </a:outerShdw>
            </a:effectLst>
          </c:spPr>
          <c:invertIfNegative val="0"/>
          <c:cat>
            <c:strRef>
              <c:f>'reg (old)'!$A$2:$A$14</c:f>
              <c:strCache>
                <c:ptCount val="13"/>
                <c:pt idx="0">
                  <c:v>ghostscript</c:v>
                </c:pt>
                <c:pt idx="1">
                  <c:v>gsm</c:v>
                </c:pt>
                <c:pt idx="2">
                  <c:v>jpeg</c:v>
                </c:pt>
                <c:pt idx="3">
                  <c:v>mad</c:v>
                </c:pt>
                <c:pt idx="4">
                  <c:v>pgp</c:v>
                </c:pt>
                <c:pt idx="5">
                  <c:v>rijndael</c:v>
                </c:pt>
                <c:pt idx="6">
                  <c:v>rsynth</c:v>
                </c:pt>
                <c:pt idx="7">
                  <c:v>sha</c:v>
                </c:pt>
                <c:pt idx="8">
                  <c:v>sphinx</c:v>
                </c:pt>
                <c:pt idx="9">
                  <c:v>stringsearch</c:v>
                </c:pt>
                <c:pt idx="10">
                  <c:v>susan</c:v>
                </c:pt>
                <c:pt idx="11">
                  <c:v>typeset</c:v>
                </c:pt>
                <c:pt idx="12">
                  <c:v>Average</c:v>
                </c:pt>
              </c:strCache>
            </c:strRef>
          </c:cat>
          <c:val>
            <c:numRef>
              <c:f>'reg (old)'!$B$2:$B$14</c:f>
              <c:numCache>
                <c:formatCode>General</c:formatCode>
                <c:ptCount val="13"/>
                <c:pt idx="0">
                  <c:v>5</c:v>
                </c:pt>
                <c:pt idx="1">
                  <c:v>3</c:v>
                </c:pt>
                <c:pt idx="2">
                  <c:v>2</c:v>
                </c:pt>
                <c:pt idx="3">
                  <c:v>5</c:v>
                </c:pt>
                <c:pt idx="4">
                  <c:v>2</c:v>
                </c:pt>
                <c:pt idx="5">
                  <c:v>3</c:v>
                </c:pt>
                <c:pt idx="6">
                  <c:v>3</c:v>
                </c:pt>
                <c:pt idx="7">
                  <c:v>5</c:v>
                </c:pt>
                <c:pt idx="8">
                  <c:v>4</c:v>
                </c:pt>
                <c:pt idx="9">
                  <c:v>2</c:v>
                </c:pt>
                <c:pt idx="10">
                  <c:v>4</c:v>
                </c:pt>
                <c:pt idx="11">
                  <c:v>1</c:v>
                </c:pt>
                <c:pt idx="12" formatCode="0.00">
                  <c:v>3.25</c:v>
                </c:pt>
              </c:numCache>
            </c:numRef>
          </c:val>
          <c:extLst>
            <c:ext xmlns:c16="http://schemas.microsoft.com/office/drawing/2014/chart" uri="{C3380CC4-5D6E-409C-BE32-E72D297353CC}">
              <c16:uniqueId val="{00000000-AB3D-48B9-ADD2-EDC61DE745C4}"/>
            </c:ext>
          </c:extLst>
        </c:ser>
        <c:ser>
          <c:idx val="1"/>
          <c:order val="1"/>
          <c:tx>
            <c:strRef>
              <c:f>'reg (old)'!$C$1</c:f>
              <c:strCache>
                <c:ptCount val="1"/>
                <c:pt idx="0">
                  <c:v>Separate RFs with Fixed Hardware</c:v>
                </c:pt>
              </c:strCache>
            </c:strRef>
          </c:tx>
          <c:spPr>
            <a:pattFill prst="pct75">
              <a:fgClr>
                <a:schemeClr val="accent2">
                  <a:lumMod val="75000"/>
                </a:schemeClr>
              </a:fgClr>
              <a:bgClr>
                <a:schemeClr val="bg1"/>
              </a:bgClr>
            </a:pattFill>
            <a:ln>
              <a:solidFill>
                <a:schemeClr val="accent2">
                  <a:lumMod val="50000"/>
                </a:schemeClr>
              </a:solidFill>
            </a:ln>
            <a:effectLst>
              <a:outerShdw blurRad="40000" dist="23000" dir="5400000" rotWithShape="0">
                <a:srgbClr val="000000">
                  <a:alpha val="35000"/>
                </a:srgbClr>
              </a:outerShdw>
            </a:effectLst>
          </c:spPr>
          <c:invertIfNegative val="0"/>
          <c:cat>
            <c:strRef>
              <c:f>'reg (old)'!$A$2:$A$14</c:f>
              <c:strCache>
                <c:ptCount val="13"/>
                <c:pt idx="0">
                  <c:v>ghostscript</c:v>
                </c:pt>
                <c:pt idx="1">
                  <c:v>gsm</c:v>
                </c:pt>
                <c:pt idx="2">
                  <c:v>jpeg</c:v>
                </c:pt>
                <c:pt idx="3">
                  <c:v>mad</c:v>
                </c:pt>
                <c:pt idx="4">
                  <c:v>pgp</c:v>
                </c:pt>
                <c:pt idx="5">
                  <c:v>rijndael</c:v>
                </c:pt>
                <c:pt idx="6">
                  <c:v>rsynth</c:v>
                </c:pt>
                <c:pt idx="7">
                  <c:v>sha</c:v>
                </c:pt>
                <c:pt idx="8">
                  <c:v>sphinx</c:v>
                </c:pt>
                <c:pt idx="9">
                  <c:v>stringsearch</c:v>
                </c:pt>
                <c:pt idx="10">
                  <c:v>susan</c:v>
                </c:pt>
                <c:pt idx="11">
                  <c:v>typeset</c:v>
                </c:pt>
                <c:pt idx="12">
                  <c:v>Average</c:v>
                </c:pt>
              </c:strCache>
            </c:strRef>
          </c:cat>
          <c:val>
            <c:numRef>
              <c:f>'reg (old)'!$C$2:$C$14</c:f>
              <c:numCache>
                <c:formatCode>General</c:formatCode>
                <c:ptCount val="13"/>
                <c:pt idx="0">
                  <c:v>5</c:v>
                </c:pt>
                <c:pt idx="1">
                  <c:v>3</c:v>
                </c:pt>
                <c:pt idx="2">
                  <c:v>4</c:v>
                </c:pt>
                <c:pt idx="3">
                  <c:v>5</c:v>
                </c:pt>
                <c:pt idx="4">
                  <c:v>3</c:v>
                </c:pt>
                <c:pt idx="5">
                  <c:v>3</c:v>
                </c:pt>
                <c:pt idx="6">
                  <c:v>3</c:v>
                </c:pt>
                <c:pt idx="7">
                  <c:v>5</c:v>
                </c:pt>
                <c:pt idx="8">
                  <c:v>5</c:v>
                </c:pt>
                <c:pt idx="9">
                  <c:v>3</c:v>
                </c:pt>
                <c:pt idx="10">
                  <c:v>6</c:v>
                </c:pt>
                <c:pt idx="11">
                  <c:v>1</c:v>
                </c:pt>
                <c:pt idx="12" formatCode="0.00">
                  <c:v>3.8333333333333335</c:v>
                </c:pt>
              </c:numCache>
            </c:numRef>
          </c:val>
          <c:extLst>
            <c:ext xmlns:c16="http://schemas.microsoft.com/office/drawing/2014/chart" uri="{C3380CC4-5D6E-409C-BE32-E72D297353CC}">
              <c16:uniqueId val="{00000001-AB3D-48B9-ADD2-EDC61DE745C4}"/>
            </c:ext>
          </c:extLst>
        </c:ser>
        <c:dLbls>
          <c:showLegendKey val="0"/>
          <c:showVal val="0"/>
          <c:showCatName val="0"/>
          <c:showSerName val="0"/>
          <c:showPercent val="0"/>
          <c:showBubbleSize val="0"/>
        </c:dLbls>
        <c:gapWidth val="100"/>
        <c:overlap val="-24"/>
        <c:axId val="490604264"/>
        <c:axId val="490607792"/>
      </c:barChart>
      <c:catAx>
        <c:axId val="4906042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lgn="ctr" rtl="0">
              <a:defRPr lang="en-US" sz="1600" b="1" i="0" u="none" strike="noStrike" kern="1200" baseline="0">
                <a:solidFill>
                  <a:schemeClr val="tx1">
                    <a:lumMod val="75000"/>
                    <a:lumOff val="25000"/>
                  </a:schemeClr>
                </a:solidFill>
                <a:latin typeface="+mn-lt"/>
                <a:ea typeface="+mn-ea"/>
                <a:cs typeface="+mn-cs"/>
              </a:defRPr>
            </a:pPr>
            <a:endParaRPr lang="en-US"/>
          </a:p>
        </c:txPr>
        <c:crossAx val="490607792"/>
        <c:crosses val="autoZero"/>
        <c:auto val="1"/>
        <c:lblAlgn val="ctr"/>
        <c:lblOffset val="100"/>
        <c:noMultiLvlLbl val="0"/>
      </c:catAx>
      <c:valAx>
        <c:axId val="490607792"/>
        <c:scaling>
          <c:orientation val="minMax"/>
          <c:max val="6"/>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lgn="ctr" rtl="0">
                  <a:defRPr lang="en-US" sz="1800" b="1" i="0" u="none" strike="noStrike" kern="1200" baseline="0">
                    <a:solidFill>
                      <a:schemeClr val="tx1">
                        <a:lumMod val="75000"/>
                        <a:lumOff val="25000"/>
                      </a:schemeClr>
                    </a:solidFill>
                    <a:latin typeface="Candara" panose="020E0502030303020204" pitchFamily="34" charset="0"/>
                    <a:ea typeface="+mn-ea"/>
                    <a:cs typeface="+mn-cs"/>
                  </a:defRPr>
                </a:pPr>
                <a:r>
                  <a:rPr lang="en-US" sz="1800" b="1" i="0" u="none" strike="noStrike" kern="1200" baseline="0">
                    <a:solidFill>
                      <a:schemeClr val="tx1">
                        <a:lumMod val="75000"/>
                        <a:lumOff val="25000"/>
                      </a:schemeClr>
                    </a:solidFill>
                    <a:latin typeface="Candara" panose="020E0502030303020204" pitchFamily="34" charset="0"/>
                    <a:ea typeface="+mn-ea"/>
                    <a:cs typeface="+mn-cs"/>
                  </a:rPr>
                  <a:t>Number of Registers</a:t>
                </a:r>
              </a:p>
            </c:rich>
          </c:tx>
          <c:layout>
            <c:manualLayout>
              <c:xMode val="edge"/>
              <c:yMode val="edge"/>
              <c:x val="6.8741213111886933E-3"/>
              <c:y val="0.1812153127193516"/>
            </c:manualLayout>
          </c:layout>
          <c:overlay val="0"/>
          <c:spPr>
            <a:noFill/>
            <a:ln>
              <a:noFill/>
            </a:ln>
            <a:effectLst/>
          </c:spPr>
          <c:txPr>
            <a:bodyPr rot="-5400000" spcFirstLastPara="1" vertOverflow="ellipsis" vert="horz" wrap="square" anchor="ctr" anchorCtr="1"/>
            <a:lstStyle/>
            <a:p>
              <a:pPr algn="ctr" rtl="0">
                <a:defRPr lang="en-US" sz="1800" b="1"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85000"/>
                    <a:lumOff val="15000"/>
                  </a:schemeClr>
                </a:solidFill>
                <a:latin typeface="+mn-lt"/>
                <a:ea typeface="+mn-ea"/>
                <a:cs typeface="+mn-cs"/>
              </a:defRPr>
            </a:pPr>
            <a:endParaRPr lang="en-US"/>
          </a:p>
        </c:txPr>
        <c:crossAx val="490604264"/>
        <c:crosses val="autoZero"/>
        <c:crossBetween val="between"/>
        <c:majorUnit val="2"/>
      </c:valAx>
      <c:spPr>
        <a:noFill/>
        <a:ln>
          <a:noFill/>
        </a:ln>
        <a:effectLst/>
      </c:spPr>
    </c:plotArea>
    <c:legend>
      <c:legendPos val="b"/>
      <c:layout>
        <c:manualLayout>
          <c:xMode val="edge"/>
          <c:yMode val="edge"/>
          <c:x val="0.14805490651575928"/>
          <c:y val="0.90681012903187586"/>
          <c:w val="0.70389000688807557"/>
          <c:h val="8.065068188834263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85000"/>
                  <a:lumOff val="1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0.11492</cdr:x>
      <cdr:y>0.05956</cdr:y>
    </cdr:from>
    <cdr:to>
      <cdr:x>0.95197</cdr:x>
      <cdr:y>0.18809</cdr:y>
    </cdr:to>
    <cdr:sp macro="" textlink="">
      <cdr:nvSpPr>
        <cdr:cNvPr id="2" name="TextBox 1"/>
        <cdr:cNvSpPr txBox="1"/>
      </cdr:nvSpPr>
      <cdr:spPr>
        <a:xfrm xmlns:a="http://schemas.openxmlformats.org/drawingml/2006/main">
          <a:off x="638176" y="180974"/>
          <a:ext cx="4648200" cy="3905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930F0-9AA0-41B9-AD14-8250B4256910}" type="datetimeFigureOut">
              <a:rPr lang="en-US" smtClean="0"/>
              <a:t>11/8/2016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0C36B-A4A6-413D-861D-BC956195DC0D}" type="slidenum">
              <a:rPr lang="en-US" smtClean="0"/>
              <a:t>‹#›</a:t>
            </a:fld>
            <a:endParaRPr lang="en-US"/>
          </a:p>
        </p:txBody>
      </p:sp>
    </p:spTree>
    <p:extLst>
      <p:ext uri="{BB962C8B-B14F-4D97-AF65-F5344CB8AC3E}">
        <p14:creationId xmlns:p14="http://schemas.microsoft.com/office/powerpoint/2010/main" val="1046833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C42F-0306-B14B-9A0A-0102FD461CC5}" type="datetimeFigureOut">
              <a:rPr lang="en-US" smtClean="0"/>
              <a:t>11/8/2016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2B2AB-5CF9-7048-8782-1577862E0363}" type="slidenum">
              <a:rPr lang="en-US" smtClean="0"/>
              <a:t>‹#›</a:t>
            </a:fld>
            <a:endParaRPr lang="en-US" dirty="0"/>
          </a:p>
        </p:txBody>
      </p:sp>
    </p:spTree>
    <p:extLst>
      <p:ext uri="{BB962C8B-B14F-4D97-AF65-F5344CB8AC3E}">
        <p14:creationId xmlns:p14="http://schemas.microsoft.com/office/powerpoint/2010/main" val="5758121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19050" y="0"/>
            <a:ext cx="6896100" cy="517207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Notes Placeholder 2"/>
          <p:cNvSpPr>
            <a:spLocks noGrp="1"/>
          </p:cNvSpPr>
          <p:nvPr>
            <p:ph type="body" idx="1"/>
          </p:nvPr>
        </p:nvSpPr>
        <p:spPr bwMode="auto">
          <a:xfrm>
            <a:off x="0" y="5171607"/>
            <a:ext cx="6858000" cy="1499016"/>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dirty="0"/>
          </a:p>
        </p:txBody>
      </p:sp>
      <p:sp>
        <p:nvSpPr>
          <p:cNvPr id="266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29057" indent="-280406" eaLnBrk="0" hangingPunct="0">
              <a:defRPr>
                <a:solidFill>
                  <a:schemeClr val="tx1"/>
                </a:solidFill>
                <a:latin typeface="Arial" pitchFamily="34" charset="0"/>
                <a:cs typeface="Arial" pitchFamily="34" charset="0"/>
              </a:defRPr>
            </a:lvl2pPr>
            <a:lvl3pPr marL="1121626" indent="-224325" eaLnBrk="0" hangingPunct="0">
              <a:defRPr>
                <a:solidFill>
                  <a:schemeClr val="tx1"/>
                </a:solidFill>
                <a:latin typeface="Arial" pitchFamily="34" charset="0"/>
                <a:cs typeface="Arial" pitchFamily="34" charset="0"/>
              </a:defRPr>
            </a:lvl3pPr>
            <a:lvl4pPr marL="1570276" indent="-224325" eaLnBrk="0" hangingPunct="0">
              <a:defRPr>
                <a:solidFill>
                  <a:schemeClr val="tx1"/>
                </a:solidFill>
                <a:latin typeface="Arial" pitchFamily="34" charset="0"/>
                <a:cs typeface="Arial" pitchFamily="34" charset="0"/>
              </a:defRPr>
            </a:lvl4pPr>
            <a:lvl5pPr marL="2018927" indent="-224325" eaLnBrk="0" hangingPunct="0">
              <a:defRPr>
                <a:solidFill>
                  <a:schemeClr val="tx1"/>
                </a:solidFill>
                <a:latin typeface="Arial" pitchFamily="34" charset="0"/>
                <a:cs typeface="Arial" pitchFamily="34" charset="0"/>
              </a:defRPr>
            </a:lvl5pPr>
            <a:lvl6pPr marL="2467577" indent="-224325" eaLnBrk="0" fontAlgn="base" hangingPunct="0">
              <a:spcBef>
                <a:spcPct val="0"/>
              </a:spcBef>
              <a:spcAft>
                <a:spcPct val="0"/>
              </a:spcAft>
              <a:defRPr>
                <a:solidFill>
                  <a:schemeClr val="tx1"/>
                </a:solidFill>
                <a:latin typeface="Arial" pitchFamily="34" charset="0"/>
                <a:cs typeface="Arial" pitchFamily="34" charset="0"/>
              </a:defRPr>
            </a:lvl6pPr>
            <a:lvl7pPr marL="2916227" indent="-224325" eaLnBrk="0" fontAlgn="base" hangingPunct="0">
              <a:spcBef>
                <a:spcPct val="0"/>
              </a:spcBef>
              <a:spcAft>
                <a:spcPct val="0"/>
              </a:spcAft>
              <a:defRPr>
                <a:solidFill>
                  <a:schemeClr val="tx1"/>
                </a:solidFill>
                <a:latin typeface="Arial" pitchFamily="34" charset="0"/>
                <a:cs typeface="Arial" pitchFamily="34" charset="0"/>
              </a:defRPr>
            </a:lvl7pPr>
            <a:lvl8pPr marL="3364878" indent="-224325" eaLnBrk="0" fontAlgn="base" hangingPunct="0">
              <a:spcBef>
                <a:spcPct val="0"/>
              </a:spcBef>
              <a:spcAft>
                <a:spcPct val="0"/>
              </a:spcAft>
              <a:defRPr>
                <a:solidFill>
                  <a:schemeClr val="tx1"/>
                </a:solidFill>
                <a:latin typeface="Arial" pitchFamily="34" charset="0"/>
                <a:cs typeface="Arial" pitchFamily="34" charset="0"/>
              </a:defRPr>
            </a:lvl8pPr>
            <a:lvl9pPr marL="3813528" indent="-22432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E561BC-4D90-4631-8000-C97A8E1BE4A8}" type="slidenum">
              <a:rPr lang="en-US" altLang="zh-CN">
                <a:solidFill>
                  <a:prstClr val="black"/>
                </a:solidFill>
                <a:latin typeface="Calibri" pitchFamily="34" charset="0"/>
                <a:ea typeface="宋体"/>
              </a:rPr>
              <a:pPr eaLnBrk="1" hangingPunct="1"/>
              <a:t>1</a:t>
            </a:fld>
            <a:endParaRPr lang="en-US" altLang="zh-CN" dirty="0">
              <a:solidFill>
                <a:prstClr val="black"/>
              </a:solidFill>
              <a:latin typeface="Calibri" pitchFamily="34" charset="0"/>
              <a:ea typeface="宋体"/>
            </a:endParaRPr>
          </a:p>
        </p:txBody>
      </p:sp>
    </p:spTree>
    <p:extLst>
      <p:ext uri="{BB962C8B-B14F-4D97-AF65-F5344CB8AC3E}">
        <p14:creationId xmlns:p14="http://schemas.microsoft.com/office/powerpoint/2010/main" val="1188829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11</a:t>
            </a:fld>
            <a:endParaRPr lang="en-US" dirty="0"/>
          </a:p>
        </p:txBody>
      </p:sp>
    </p:spTree>
    <p:extLst>
      <p:ext uri="{BB962C8B-B14F-4D97-AF65-F5344CB8AC3E}">
        <p14:creationId xmlns:p14="http://schemas.microsoft.com/office/powerpoint/2010/main" val="233504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12</a:t>
            </a:fld>
            <a:endParaRPr lang="en-US" dirty="0"/>
          </a:p>
        </p:txBody>
      </p:sp>
    </p:spTree>
    <p:extLst>
      <p:ext uri="{BB962C8B-B14F-4D97-AF65-F5344CB8AC3E}">
        <p14:creationId xmlns:p14="http://schemas.microsoft.com/office/powerpoint/2010/main" val="300880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BD2B2AB-5CF9-7048-8782-1577862E0363}" type="slidenum">
              <a:rPr lang="en-US" smtClean="0"/>
              <a:t>13</a:t>
            </a:fld>
            <a:endParaRPr lang="en-US" dirty="0"/>
          </a:p>
        </p:txBody>
      </p:sp>
    </p:spTree>
    <p:extLst>
      <p:ext uri="{BB962C8B-B14F-4D97-AF65-F5344CB8AC3E}">
        <p14:creationId xmlns:p14="http://schemas.microsoft.com/office/powerpoint/2010/main" val="2224116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D2B2AB-5CF9-7048-8782-1577862E0363}" type="slidenum">
              <a:rPr lang="en-US" smtClean="0"/>
              <a:t>14</a:t>
            </a:fld>
            <a:endParaRPr lang="en-US" dirty="0"/>
          </a:p>
        </p:txBody>
      </p:sp>
    </p:spTree>
    <p:extLst>
      <p:ext uri="{BB962C8B-B14F-4D97-AF65-F5344CB8AC3E}">
        <p14:creationId xmlns:p14="http://schemas.microsoft.com/office/powerpoint/2010/main" val="305197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15</a:t>
            </a:fld>
            <a:endParaRPr lang="en-US" dirty="0"/>
          </a:p>
        </p:txBody>
      </p:sp>
    </p:spTree>
    <p:extLst>
      <p:ext uri="{BB962C8B-B14F-4D97-AF65-F5344CB8AC3E}">
        <p14:creationId xmlns:p14="http://schemas.microsoft.com/office/powerpoint/2010/main" val="2661086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16</a:t>
            </a:fld>
            <a:endParaRPr lang="en-US" dirty="0"/>
          </a:p>
        </p:txBody>
      </p:sp>
    </p:spTree>
    <p:extLst>
      <p:ext uri="{BB962C8B-B14F-4D97-AF65-F5344CB8AC3E}">
        <p14:creationId xmlns:p14="http://schemas.microsoft.com/office/powerpoint/2010/main" val="134986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17</a:t>
            </a:fld>
            <a:endParaRPr lang="en-US" dirty="0"/>
          </a:p>
        </p:txBody>
      </p:sp>
    </p:spTree>
    <p:extLst>
      <p:ext uri="{BB962C8B-B14F-4D97-AF65-F5344CB8AC3E}">
        <p14:creationId xmlns:p14="http://schemas.microsoft.com/office/powerpoint/2010/main" val="404043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18</a:t>
            </a:fld>
            <a:endParaRPr lang="en-US" dirty="0"/>
          </a:p>
        </p:txBody>
      </p:sp>
    </p:spTree>
    <p:extLst>
      <p:ext uri="{BB962C8B-B14F-4D97-AF65-F5344CB8AC3E}">
        <p14:creationId xmlns:p14="http://schemas.microsoft.com/office/powerpoint/2010/main" val="588629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19</a:t>
            </a:fld>
            <a:endParaRPr lang="en-US" dirty="0"/>
          </a:p>
        </p:txBody>
      </p:sp>
    </p:spTree>
    <p:extLst>
      <p:ext uri="{BB962C8B-B14F-4D97-AF65-F5344CB8AC3E}">
        <p14:creationId xmlns:p14="http://schemas.microsoft.com/office/powerpoint/2010/main" val="1617404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20</a:t>
            </a:fld>
            <a:endParaRPr lang="en-US" dirty="0"/>
          </a:p>
        </p:txBody>
      </p:sp>
    </p:spTree>
    <p:extLst>
      <p:ext uri="{BB962C8B-B14F-4D97-AF65-F5344CB8AC3E}">
        <p14:creationId xmlns:p14="http://schemas.microsoft.com/office/powerpoint/2010/main" val="337970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D2B2AB-5CF9-7048-8782-1577862E0363}" type="slidenum">
              <a:rPr lang="en-US" smtClean="0"/>
              <a:t>2</a:t>
            </a:fld>
            <a:endParaRPr lang="en-US" dirty="0"/>
          </a:p>
        </p:txBody>
      </p:sp>
    </p:spTree>
    <p:extLst>
      <p:ext uri="{BB962C8B-B14F-4D97-AF65-F5344CB8AC3E}">
        <p14:creationId xmlns:p14="http://schemas.microsoft.com/office/powerpoint/2010/main" val="3612445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21</a:t>
            </a:fld>
            <a:endParaRPr lang="en-US" dirty="0"/>
          </a:p>
        </p:txBody>
      </p:sp>
    </p:spTree>
    <p:extLst>
      <p:ext uri="{BB962C8B-B14F-4D97-AF65-F5344CB8AC3E}">
        <p14:creationId xmlns:p14="http://schemas.microsoft.com/office/powerpoint/2010/main" val="27193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all about extra loads)</a:t>
            </a:r>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22</a:t>
            </a:fld>
            <a:endParaRPr lang="en-US" dirty="0"/>
          </a:p>
        </p:txBody>
      </p:sp>
    </p:spTree>
    <p:extLst>
      <p:ext uri="{BB962C8B-B14F-4D97-AF65-F5344CB8AC3E}">
        <p14:creationId xmlns:p14="http://schemas.microsoft.com/office/powerpoint/2010/main" val="87124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RTL validation achieves about 30 GOPS</a:t>
            </a:r>
            <a:r>
              <a:rPr lang="en-US" baseline="0" dirty="0"/>
              <a:t> per sec per watt.</a:t>
            </a:r>
            <a:br>
              <a:rPr lang="en-US" baseline="0" dirty="0"/>
            </a:br>
            <a:r>
              <a:rPr lang="en-US" baseline="0" dirty="0"/>
              <a:t>17.38% better cycle time</a:t>
            </a:r>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23</a:t>
            </a:fld>
            <a:endParaRPr lang="en-US" dirty="0"/>
          </a:p>
        </p:txBody>
      </p:sp>
    </p:spTree>
    <p:extLst>
      <p:ext uri="{BB962C8B-B14F-4D97-AF65-F5344CB8AC3E}">
        <p14:creationId xmlns:p14="http://schemas.microsoft.com/office/powerpoint/2010/main" val="209557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24</a:t>
            </a:fld>
            <a:endParaRPr lang="en-US" dirty="0"/>
          </a:p>
        </p:txBody>
      </p:sp>
    </p:spTree>
    <p:extLst>
      <p:ext uri="{BB962C8B-B14F-4D97-AF65-F5344CB8AC3E}">
        <p14:creationId xmlns:p14="http://schemas.microsoft.com/office/powerpoint/2010/main" val="400805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25</a:t>
            </a:fld>
            <a:endParaRPr lang="en-US" dirty="0"/>
          </a:p>
        </p:txBody>
      </p:sp>
    </p:spTree>
    <p:extLst>
      <p:ext uri="{BB962C8B-B14F-4D97-AF65-F5344CB8AC3E}">
        <p14:creationId xmlns:p14="http://schemas.microsoft.com/office/powerpoint/2010/main" val="814932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incurs little</a:t>
            </a:r>
            <a:r>
              <a:rPr lang="en-US" baseline="0" dirty="0"/>
              <a:t> higher area (12%) but better energy savings (34%)</a:t>
            </a:r>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32</a:t>
            </a:fld>
            <a:endParaRPr lang="en-US" dirty="0"/>
          </a:p>
        </p:txBody>
      </p:sp>
    </p:spTree>
    <p:extLst>
      <p:ext uri="{BB962C8B-B14F-4D97-AF65-F5344CB8AC3E}">
        <p14:creationId xmlns:p14="http://schemas.microsoft.com/office/powerpoint/2010/main" val="307428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Recent works* also demonstrate that</a:t>
            </a:r>
            <a:r>
              <a:rPr lang="en-US" b="1" dirty="0">
                <a:solidFill>
                  <a:srgbClr val="00B050"/>
                </a:solidFill>
                <a:latin typeface="Candara" panose="020E0502030303020204" pitchFamily="34" charset="0"/>
              </a:rPr>
              <a:t> </a:t>
            </a:r>
            <a:r>
              <a:rPr lang="en-US" dirty="0">
                <a:solidFill>
                  <a:srgbClr val="0070C0"/>
                </a:solidFill>
                <a:latin typeface="Candara" panose="020E0502030303020204" pitchFamily="34" charset="0"/>
              </a:rPr>
              <a:t>CGRAs are 2x more energy-efficient than SIMDs for imaging applications; FPGA takes 1.4 times more energy than CGRAs.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itchFamily="34" charset="0"/>
                <a:cs typeface="Times New Roman" pitchFamily="18" charset="0"/>
              </a:rPr>
              <a:t>*</a:t>
            </a:r>
            <a:r>
              <a:rPr lang="en-US" sz="1200" dirty="0" err="1">
                <a:latin typeface="Candara" pitchFamily="34" charset="0"/>
                <a:cs typeface="Times New Roman" pitchFamily="18" charset="0"/>
              </a:rPr>
              <a:t>Vasilyev</a:t>
            </a:r>
            <a:r>
              <a:rPr lang="en-US" sz="1200" dirty="0">
                <a:latin typeface="Candara" pitchFamily="34" charset="0"/>
                <a:cs typeface="Times New Roman" pitchFamily="18" charset="0"/>
              </a:rPr>
              <a:t> et al., MICRO 2016 (Stanford)</a:t>
            </a:r>
          </a:p>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3</a:t>
            </a:fld>
            <a:endParaRPr lang="en-US" dirty="0"/>
          </a:p>
        </p:txBody>
      </p:sp>
    </p:spTree>
    <p:extLst>
      <p:ext uri="{BB962C8B-B14F-4D97-AF65-F5344CB8AC3E}">
        <p14:creationId xmlns:p14="http://schemas.microsoft.com/office/powerpoint/2010/main" val="140677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RFs are rotating and with a depth.</a:t>
            </a:r>
          </a:p>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4</a:t>
            </a:fld>
            <a:endParaRPr lang="en-US" dirty="0"/>
          </a:p>
        </p:txBody>
      </p:sp>
    </p:spTree>
    <p:extLst>
      <p:ext uri="{BB962C8B-B14F-4D97-AF65-F5344CB8AC3E}">
        <p14:creationId xmlns:p14="http://schemas.microsoft.com/office/powerpoint/2010/main" val="71119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5</a:t>
            </a:fld>
            <a:endParaRPr lang="en-US" dirty="0"/>
          </a:p>
        </p:txBody>
      </p:sp>
    </p:spTree>
    <p:extLst>
      <p:ext uri="{BB962C8B-B14F-4D97-AF65-F5344CB8AC3E}">
        <p14:creationId xmlns:p14="http://schemas.microsoft.com/office/powerpoint/2010/main" val="245035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6</a:t>
            </a:fld>
            <a:endParaRPr lang="en-US" dirty="0"/>
          </a:p>
        </p:txBody>
      </p:sp>
    </p:spTree>
    <p:extLst>
      <p:ext uri="{BB962C8B-B14F-4D97-AF65-F5344CB8AC3E}">
        <p14:creationId xmlns:p14="http://schemas.microsoft.com/office/powerpoint/2010/main" val="69243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7</a:t>
            </a:fld>
            <a:endParaRPr lang="en-US" dirty="0"/>
          </a:p>
        </p:txBody>
      </p:sp>
    </p:spTree>
    <p:extLst>
      <p:ext uri="{BB962C8B-B14F-4D97-AF65-F5344CB8AC3E}">
        <p14:creationId xmlns:p14="http://schemas.microsoft.com/office/powerpoint/2010/main" val="48866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9</a:t>
            </a:fld>
            <a:endParaRPr lang="en-US" dirty="0"/>
          </a:p>
        </p:txBody>
      </p:sp>
    </p:spTree>
    <p:extLst>
      <p:ext uri="{BB962C8B-B14F-4D97-AF65-F5344CB8AC3E}">
        <p14:creationId xmlns:p14="http://schemas.microsoft.com/office/powerpoint/2010/main" val="307449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D2B2AB-5CF9-7048-8782-1577862E0363}" type="slidenum">
              <a:rPr lang="en-US" smtClean="0"/>
              <a:t>10</a:t>
            </a:fld>
            <a:endParaRPr lang="en-US" dirty="0"/>
          </a:p>
        </p:txBody>
      </p:sp>
    </p:spTree>
    <p:extLst>
      <p:ext uri="{BB962C8B-B14F-4D97-AF65-F5344CB8AC3E}">
        <p14:creationId xmlns:p14="http://schemas.microsoft.com/office/powerpoint/2010/main" val="188817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1089974" y="757647"/>
            <a:ext cx="7181849" cy="1985554"/>
          </a:xfrm>
        </p:spPr>
        <p:txBody>
          <a:bodyPr anchor="t" anchorCtr="0"/>
          <a:lstStyle>
            <a:lvl1pPr algn="r">
              <a:defRPr sz="2400" baseline="0">
                <a:solidFill>
                  <a:schemeClr val="tx1"/>
                </a:solidFill>
              </a:defRPr>
            </a:lvl1pPr>
          </a:lstStyle>
          <a:p>
            <a:r>
              <a:rPr kumimoji="0" lang="en-US" dirty="0"/>
              <a:t>Modulo Graph Embedding: Mapping Applications onto CGRAs</a:t>
            </a:r>
          </a:p>
        </p:txBody>
      </p:sp>
      <p:sp>
        <p:nvSpPr>
          <p:cNvPr id="9" name="Subtitle 8"/>
          <p:cNvSpPr>
            <a:spLocks noGrp="1"/>
          </p:cNvSpPr>
          <p:nvPr>
            <p:ph type="subTitle" idx="1"/>
          </p:nvPr>
        </p:nvSpPr>
        <p:spPr>
          <a:xfrm>
            <a:off x="1089974" y="3282288"/>
            <a:ext cx="7086600" cy="533400"/>
          </a:xfrm>
        </p:spPr>
        <p:txBody>
          <a:bodyPr/>
          <a:lstStyle>
            <a:lvl1pPr marL="0" indent="0" algn="r">
              <a:buNone/>
              <a:defRPr sz="1500">
                <a:solidFill>
                  <a:schemeClr val="tx2"/>
                </a:solidFill>
                <a:latin typeface="+mj-lt"/>
                <a:ea typeface="+mj-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FCAF191C-9568-416B-83D3-9A1BB156F490}" type="datetime1">
              <a:rPr lang="en-US" altLang="zh-CN" smtClean="0">
                <a:solidFill>
                  <a:prstClr val="black"/>
                </a:solidFill>
              </a:rPr>
              <a:pPr/>
              <a:t>11/8/2016</a:t>
            </a:fld>
            <a:endParaRPr lang="en-US" altLang="zh-CN" dirty="0">
              <a:solidFill>
                <a:prstClr val="black"/>
              </a:solidFill>
            </a:endParaRPr>
          </a:p>
        </p:txBody>
      </p:sp>
      <p:sp>
        <p:nvSpPr>
          <p:cNvPr id="21" name="Rectangle 20"/>
          <p:cNvSpPr/>
          <p:nvPr/>
        </p:nvSpPr>
        <p:spPr>
          <a:xfrm>
            <a:off x="775649" y="757646"/>
            <a:ext cx="7496175" cy="1985554"/>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33" name="Rectangle 32"/>
          <p:cNvSpPr/>
          <p:nvPr/>
        </p:nvSpPr>
        <p:spPr>
          <a:xfrm>
            <a:off x="785174" y="3206088"/>
            <a:ext cx="7486649" cy="908712"/>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22" name="Rectangle 21"/>
          <p:cNvSpPr/>
          <p:nvPr/>
        </p:nvSpPr>
        <p:spPr>
          <a:xfrm>
            <a:off x="785174" y="757648"/>
            <a:ext cx="228600" cy="1985553"/>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32" name="Rectangle 31"/>
          <p:cNvSpPr/>
          <p:nvPr/>
        </p:nvSpPr>
        <p:spPr>
          <a:xfrm>
            <a:off x="775649" y="3206088"/>
            <a:ext cx="238125" cy="908712"/>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grpSp>
        <p:nvGrpSpPr>
          <p:cNvPr id="15" name="Group 13"/>
          <p:cNvGrpSpPr>
            <a:grpSpLocks/>
          </p:cNvGrpSpPr>
          <p:nvPr userDrawn="1"/>
        </p:nvGrpSpPr>
        <p:grpSpPr bwMode="auto">
          <a:xfrm>
            <a:off x="7777163" y="5932488"/>
            <a:ext cx="1443037" cy="1001712"/>
            <a:chOff x="4755" y="3497"/>
            <a:chExt cx="909" cy="631"/>
          </a:xfrm>
        </p:grpSpPr>
        <p:sp>
          <p:nvSpPr>
            <p:cNvPr id="16"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7"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8"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extLst>
      <p:ext uri="{BB962C8B-B14F-4D97-AF65-F5344CB8AC3E}">
        <p14:creationId xmlns:p14="http://schemas.microsoft.com/office/powerpoint/2010/main" val="103586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15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450"/>
              </a:spcBef>
              <a:buNone/>
              <a:defRPr sz="24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05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white"/>
              </a:solidFill>
              <a:latin typeface="Arial" pitchFamily="34" charset="0"/>
              <a:cs typeface="Arial" pitchFamily="34" charset="0"/>
            </a:endParaRPr>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white"/>
                </a:solidFill>
              </a:rPr>
              <a:pPr/>
              <a:t>‹#›</a:t>
            </a:fld>
            <a:endParaRPr lang="en-US" altLang="zh-CN" dirty="0">
              <a:solidFill>
                <a:prstClr val="white"/>
              </a:solidFill>
            </a:endParaRPr>
          </a:p>
        </p:txBody>
      </p:sp>
      <p:grpSp>
        <p:nvGrpSpPr>
          <p:cNvPr id="12" name="Group 13"/>
          <p:cNvGrpSpPr>
            <a:grpSpLocks/>
          </p:cNvGrpSpPr>
          <p:nvPr/>
        </p:nvGrpSpPr>
        <p:grpSpPr bwMode="auto">
          <a:xfrm>
            <a:off x="7881940" y="5932487"/>
            <a:ext cx="1338262" cy="836612"/>
            <a:chOff x="4821" y="3497"/>
            <a:chExt cx="843" cy="527"/>
          </a:xfrm>
        </p:grpSpPr>
        <p:sp>
          <p:nvSpPr>
            <p:cNvPr id="13"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white"/>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4"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white"/>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5"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white"/>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6"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936B931C-CA7C-46E4-8480-5F7A14D3B0AB}" type="datetime1">
              <a:rPr lang="en-US" altLang="zh-CN" smtClean="0">
                <a:solidFill>
                  <a:prstClr val="white"/>
                </a:solidFill>
              </a:rPr>
              <a:pPr/>
              <a:t>11/8/2016</a:t>
            </a:fld>
            <a:endParaRPr lang="en-US" altLang="zh-CN" dirty="0">
              <a:solidFill>
                <a:prstClr val="white"/>
              </a:solidFill>
            </a:endParaRPr>
          </a:p>
        </p:txBody>
      </p:sp>
      <p:sp>
        <p:nvSpPr>
          <p:cNvPr id="18" name="TextBox 17"/>
          <p:cNvSpPr txBox="1"/>
          <p:nvPr/>
        </p:nvSpPr>
        <p:spPr>
          <a:xfrm>
            <a:off x="1905000" y="6397824"/>
            <a:ext cx="3429000" cy="253916"/>
          </a:xfrm>
          <a:prstGeom prst="rect">
            <a:avLst/>
          </a:prstGeom>
          <a:noFill/>
        </p:spPr>
        <p:txBody>
          <a:bodyPr wrap="square" rtlCol="0">
            <a:spAutoFit/>
          </a:bodyPr>
          <a:lstStyle/>
          <a:p>
            <a:pPr fontAlgn="base">
              <a:spcBef>
                <a:spcPct val="0"/>
              </a:spcBef>
              <a:spcAft>
                <a:spcPct val="0"/>
              </a:spcAft>
            </a:pPr>
            <a:r>
              <a:rPr lang="en-US" sz="1050" dirty="0">
                <a:solidFill>
                  <a:prstClr val="white"/>
                </a:solidFill>
                <a:latin typeface="Comic Sans MS" pitchFamily="66" charset="0"/>
                <a:cs typeface="Arial" pitchFamily="34" charset="0"/>
              </a:rPr>
              <a:t>Web page:  aviral.lab.asu.edu</a:t>
            </a:r>
          </a:p>
        </p:txBody>
      </p:sp>
    </p:spTree>
    <p:extLst>
      <p:ext uri="{BB962C8B-B14F-4D97-AF65-F5344CB8AC3E}">
        <p14:creationId xmlns:p14="http://schemas.microsoft.com/office/powerpoint/2010/main" val="35002492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grpSp>
        <p:nvGrpSpPr>
          <p:cNvPr id="8" name="Group 13"/>
          <p:cNvGrpSpPr>
            <a:grpSpLocks/>
          </p:cNvGrpSpPr>
          <p:nvPr/>
        </p:nvGrpSpPr>
        <p:grpSpPr bwMode="auto">
          <a:xfrm>
            <a:off x="7881940" y="5932487"/>
            <a:ext cx="1338262" cy="836612"/>
            <a:chOff x="4821" y="3497"/>
            <a:chExt cx="843" cy="527"/>
          </a:xfrm>
        </p:grpSpPr>
        <p:sp>
          <p:nvSpPr>
            <p:cNvPr id="9"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0"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1"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BFAD2364-2A78-4A1B-958A-4922CBF70BFF}" type="datetime1">
              <a:rPr lang="en-US" altLang="zh-CN" smtClean="0">
                <a:solidFill>
                  <a:prstClr val="black"/>
                </a:solidFill>
              </a:rPr>
              <a:pPr/>
              <a:t>11/8/2016</a:t>
            </a:fld>
            <a:endParaRPr lang="en-US" altLang="zh-CN" dirty="0">
              <a:solidFill>
                <a:prstClr val="black"/>
              </a:solidFill>
            </a:endParaRPr>
          </a:p>
        </p:txBody>
      </p:sp>
    </p:spTree>
    <p:extLst>
      <p:ext uri="{BB962C8B-B14F-4D97-AF65-F5344CB8AC3E}">
        <p14:creationId xmlns:p14="http://schemas.microsoft.com/office/powerpoint/2010/main" val="63982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black"/>
              </a:solidFill>
              <a:latin typeface="Arial" pitchFamily="34" charset="0"/>
              <a:cs typeface="Arial" pitchFamily="34" charset="0"/>
            </a:endParaRPr>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black"/>
              </a:solidFill>
              <a:latin typeface="Arial" pitchFamily="34" charset="0"/>
              <a:cs typeface="Arial" pitchFamily="34" charset="0"/>
            </a:endParaRPr>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grpSp>
        <p:nvGrpSpPr>
          <p:cNvPr id="11" name="Group 13"/>
          <p:cNvGrpSpPr>
            <a:grpSpLocks/>
          </p:cNvGrpSpPr>
          <p:nvPr/>
        </p:nvGrpSpPr>
        <p:grpSpPr bwMode="auto">
          <a:xfrm>
            <a:off x="7881940" y="5932487"/>
            <a:ext cx="1338262" cy="836612"/>
            <a:chOff x="4821" y="3497"/>
            <a:chExt cx="843" cy="527"/>
          </a:xfrm>
        </p:grpSpPr>
        <p:sp>
          <p:nvSpPr>
            <p:cNvPr id="12"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3"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4"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98E6D0B4-2838-40B0-97B9-50316E11EB94}" type="datetime1">
              <a:rPr lang="en-US" altLang="zh-CN" smtClean="0">
                <a:solidFill>
                  <a:prstClr val="black"/>
                </a:solidFill>
              </a:rPr>
              <a:pPr/>
              <a:t>11/8/2016</a:t>
            </a:fld>
            <a:endParaRPr lang="en-US" altLang="zh-CN" dirty="0">
              <a:solidFill>
                <a:prstClr val="black"/>
              </a:solidFill>
            </a:endParaRPr>
          </a:p>
        </p:txBody>
      </p:sp>
      <p:sp>
        <p:nvSpPr>
          <p:cNvPr id="17" name="TextBox 16"/>
          <p:cNvSpPr txBox="1"/>
          <p:nvPr/>
        </p:nvSpPr>
        <p:spPr>
          <a:xfrm>
            <a:off x="1905000" y="6397824"/>
            <a:ext cx="3429000" cy="253916"/>
          </a:xfrm>
          <a:prstGeom prst="rect">
            <a:avLst/>
          </a:prstGeom>
          <a:noFill/>
        </p:spPr>
        <p:txBody>
          <a:bodyPr wrap="square" rtlCol="0">
            <a:spAutoFit/>
          </a:bodyPr>
          <a:lstStyle/>
          <a:p>
            <a:pPr fontAlgn="base">
              <a:spcBef>
                <a:spcPct val="0"/>
              </a:spcBef>
              <a:spcAft>
                <a:spcPct val="0"/>
              </a:spcAft>
            </a:pPr>
            <a:r>
              <a:rPr lang="en-US" sz="1050" dirty="0">
                <a:solidFill>
                  <a:srgbClr val="0808C0"/>
                </a:solidFill>
                <a:latin typeface="Comic Sans MS" pitchFamily="66" charset="0"/>
                <a:cs typeface="Arial" pitchFamily="34" charset="0"/>
              </a:rPr>
              <a:t>Web page:  aviral.lab.asu.edu</a:t>
            </a:r>
          </a:p>
        </p:txBody>
      </p:sp>
    </p:spTree>
    <p:extLst>
      <p:ext uri="{BB962C8B-B14F-4D97-AF65-F5344CB8AC3E}">
        <p14:creationId xmlns:p14="http://schemas.microsoft.com/office/powerpoint/2010/main" val="122212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kumimoji="0" lang="en-US" dirty="0"/>
              <a:t>Click to edit Master title style</a:t>
            </a:r>
          </a:p>
        </p:txBody>
      </p:sp>
      <p:sp>
        <p:nvSpPr>
          <p:cNvPr id="6" name="Slide Number Placeholder 5"/>
          <p:cNvSpPr>
            <a:spLocks noGrp="1"/>
          </p:cNvSpPr>
          <p:nvPr>
            <p:ph type="sldNum" sz="quarter" idx="12"/>
          </p:nvPr>
        </p:nvSpPr>
        <p:spPr>
          <a:xfrm>
            <a:off x="612648" y="6356350"/>
            <a:ext cx="1292352" cy="365760"/>
          </a:xfrm>
          <a:prstGeom prst="rect">
            <a:avLst/>
          </a:prstGeom>
        </p:spPr>
        <p:txBody>
          <a:bodyPr/>
          <a:lstStyle/>
          <a:p>
            <a:fld id="{FEFC07C8-73AF-4C93-9657-3F05B2743F4C}" type="slidenum">
              <a:rPr lang="en-US" altLang="zh-CN" smtClean="0">
                <a:solidFill>
                  <a:prstClr val="black"/>
                </a:solidFill>
              </a:rPr>
              <a:pPr/>
              <a:t>‹#›</a:t>
            </a:fld>
            <a:endParaRPr lang="en-US" altLang="zh-CN" dirty="0">
              <a:solidFill>
                <a:prstClr val="black"/>
              </a:solidFill>
            </a:endParaRPr>
          </a:p>
        </p:txBody>
      </p:sp>
      <p:sp>
        <p:nvSpPr>
          <p:cNvPr id="8" name="Content Placeholder 7"/>
          <p:cNvSpPr>
            <a:spLocks noGrp="1"/>
          </p:cNvSpPr>
          <p:nvPr>
            <p:ph sz="quarter" idx="1"/>
          </p:nvPr>
        </p:nvSpPr>
        <p:spPr>
          <a:xfrm>
            <a:off x="228599" y="990600"/>
            <a:ext cx="8696325" cy="5166360"/>
          </a:xfrm>
        </p:spPr>
        <p:txBody>
          <a:bodyPr/>
          <a:lstStyle>
            <a:lvl1pPr marL="205740" indent="-205740">
              <a:buFont typeface="Courier New" pitchFamily="49" charset="0"/>
              <a:buChar char="o"/>
              <a:defRPr>
                <a:latin typeface="Arial" pitchFamily="34" charset="0"/>
                <a:cs typeface="Arial" pitchFamily="34" charset="0"/>
              </a:defRPr>
            </a:lvl1pPr>
            <a:lvl2pPr marL="411480" indent="-205740">
              <a:buFont typeface="Wingdings" pitchFamily="2" charset="2"/>
              <a:buChar char="Ø"/>
              <a:defRPr sz="1950">
                <a:latin typeface="Arial" pitchFamily="34" charset="0"/>
                <a:cs typeface="Arial" pitchFamily="34" charset="0"/>
              </a:defRPr>
            </a:lvl2pPr>
            <a:lvl3pPr marL="617220" indent="-171450">
              <a:buFont typeface="Wingdings" pitchFamily="2" charset="2"/>
              <a:buChar char="v"/>
              <a:defRPr>
                <a:latin typeface="Arial" pitchFamily="34" charset="0"/>
                <a:cs typeface="Arial" pitchFamily="34" charset="0"/>
              </a:defRPr>
            </a:lvl3pPr>
            <a:lvl4pPr>
              <a:defRPr sz="1650">
                <a:latin typeface="Arial" pitchFamily="34" charset="0"/>
                <a:cs typeface="Arial" pitchFamily="34" charset="0"/>
              </a:defRPr>
            </a:lvl4pPr>
            <a:lvl5pPr marL="1028700" indent="-171450">
              <a:buFont typeface="Arial" pitchFamily="34" charset="0"/>
              <a:buChar char="•"/>
              <a:defRPr sz="1500">
                <a:latin typeface="Arial" pitchFamily="34" charset="0"/>
                <a:cs typeface="Arial"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B0596EE9-7F02-415F-81F7-88EEED9561CE}" type="datetime1">
              <a:rPr lang="en-US" altLang="zh-CN" smtClean="0">
                <a:solidFill>
                  <a:prstClr val="black"/>
                </a:solidFill>
              </a:rPr>
              <a:pPr/>
              <a:t>11/8/2016</a:t>
            </a:fld>
            <a:endParaRPr lang="en-US" altLang="zh-CN" dirty="0">
              <a:solidFill>
                <a:prstClr val="black"/>
              </a:solidFill>
            </a:endParaRPr>
          </a:p>
        </p:txBody>
      </p:sp>
    </p:spTree>
    <p:extLst>
      <p:ext uri="{BB962C8B-B14F-4D97-AF65-F5344CB8AC3E}">
        <p14:creationId xmlns:p14="http://schemas.microsoft.com/office/powerpoint/2010/main" val="157220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sp>
        <p:nvSpPr>
          <p:cNvPr id="4" name="Date Placeholder 3"/>
          <p:cNvSpPr>
            <a:spLocks noGrp="1"/>
          </p:cNvSpPr>
          <p:nvPr>
            <p:ph type="dt" sz="half" idx="11"/>
          </p:nvPr>
        </p:nvSpPr>
        <p:spPr/>
        <p:txBody>
          <a:bodyPr/>
          <a:lstStyle/>
          <a:p>
            <a:fld id="{5F8F4D71-5C2C-4ADC-A160-83AB709069F6}" type="datetime1">
              <a:rPr lang="en-US" altLang="zh-CN" smtClean="0">
                <a:solidFill>
                  <a:prstClr val="black"/>
                </a:solidFill>
              </a:rPr>
              <a:pPr/>
              <a:t>11/8/2016</a:t>
            </a:fld>
            <a:endParaRPr lang="en-US" altLang="zh-CN" dirty="0">
              <a:solidFill>
                <a:prstClr val="black"/>
              </a:solidFill>
            </a:endParaRPr>
          </a:p>
        </p:txBody>
      </p:sp>
    </p:spTree>
    <p:extLst>
      <p:ext uri="{BB962C8B-B14F-4D97-AF65-F5344CB8AC3E}">
        <p14:creationId xmlns:p14="http://schemas.microsoft.com/office/powerpoint/2010/main" val="372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858000" cy="1066800"/>
          </a:xfrm>
        </p:spPr>
        <p:txBody>
          <a:bodyPr anchor="t" anchorCtr="0"/>
          <a:lstStyle>
            <a:lvl1pPr algn="r">
              <a:buNone/>
              <a:defRPr sz="2400" b="0" cap="none" baseline="0">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295400" y="2895600"/>
            <a:ext cx="6781800" cy="1143000"/>
          </a:xfrm>
        </p:spPr>
        <p:txBody>
          <a:bodyPr anchor="t" anchorCtr="0"/>
          <a:lstStyle>
            <a:lvl1pPr marL="0" indent="0" algn="r">
              <a:buNone/>
              <a:defRPr sz="15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10668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8" name="Rectangle 7"/>
          <p:cNvSpPr/>
          <p:nvPr/>
        </p:nvSpPr>
        <p:spPr>
          <a:xfrm>
            <a:off x="914400" y="10668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grpSp>
        <p:nvGrpSpPr>
          <p:cNvPr id="10" name="Group 13"/>
          <p:cNvGrpSpPr>
            <a:grpSpLocks/>
          </p:cNvGrpSpPr>
          <p:nvPr/>
        </p:nvGrpSpPr>
        <p:grpSpPr bwMode="auto">
          <a:xfrm>
            <a:off x="7881940" y="5932487"/>
            <a:ext cx="1338262" cy="836612"/>
            <a:chOff x="4821" y="3497"/>
            <a:chExt cx="843" cy="527"/>
          </a:xfrm>
        </p:grpSpPr>
        <p:sp>
          <p:nvSpPr>
            <p:cNvPr id="11"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white"/>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2"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white"/>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3"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white"/>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D49BBB09-B565-42AA-9E68-7C18E04C0893}" type="datetime1">
              <a:rPr lang="en-US" altLang="zh-CN" smtClean="0">
                <a:solidFill>
                  <a:prstClr val="white"/>
                </a:solidFill>
              </a:rPr>
              <a:pPr/>
              <a:t>11/8/2016</a:t>
            </a:fld>
            <a:endParaRPr lang="en-US" altLang="zh-CN" dirty="0">
              <a:solidFill>
                <a:prstClr val="white"/>
              </a:solidFill>
            </a:endParaRPr>
          </a:p>
        </p:txBody>
      </p:sp>
      <p:sp>
        <p:nvSpPr>
          <p:cNvPr id="16" name="TextBox 15"/>
          <p:cNvSpPr txBox="1"/>
          <p:nvPr/>
        </p:nvSpPr>
        <p:spPr>
          <a:xfrm>
            <a:off x="1905000" y="6397824"/>
            <a:ext cx="3429000" cy="253916"/>
          </a:xfrm>
          <a:prstGeom prst="rect">
            <a:avLst/>
          </a:prstGeom>
          <a:noFill/>
        </p:spPr>
        <p:txBody>
          <a:bodyPr wrap="square" rtlCol="0">
            <a:spAutoFit/>
          </a:bodyPr>
          <a:lstStyle/>
          <a:p>
            <a:pPr fontAlgn="base">
              <a:spcBef>
                <a:spcPct val="0"/>
              </a:spcBef>
              <a:spcAft>
                <a:spcPct val="0"/>
              </a:spcAft>
            </a:pPr>
            <a:r>
              <a:rPr lang="en-US" sz="1050" dirty="0">
                <a:solidFill>
                  <a:prstClr val="white"/>
                </a:solidFill>
                <a:latin typeface="Comic Sans MS" pitchFamily="66" charset="0"/>
                <a:cs typeface="Arial" pitchFamily="34" charset="0"/>
              </a:rPr>
              <a:t>Web page:  aviral.lab.asu.edu</a:t>
            </a:r>
          </a:p>
        </p:txBody>
      </p:sp>
    </p:spTree>
    <p:extLst>
      <p:ext uri="{BB962C8B-B14F-4D97-AF65-F5344CB8AC3E}">
        <p14:creationId xmlns:p14="http://schemas.microsoft.com/office/powerpoint/2010/main" val="13927365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B91E1DBE-1414-4414-81EB-27FAEC63F4FA}" type="datetime1">
              <a:rPr lang="en-US" altLang="zh-CN" smtClean="0">
                <a:solidFill>
                  <a:prstClr val="black"/>
                </a:solidFill>
              </a:rPr>
              <a:pPr/>
              <a:t>11/8/2016</a:t>
            </a:fld>
            <a:endParaRPr lang="en-US" altLang="zh-CN" dirty="0">
              <a:solidFill>
                <a:prstClr val="black"/>
              </a:solidFill>
            </a:endParaRPr>
          </a:p>
        </p:txBody>
      </p:sp>
    </p:spTree>
    <p:extLst>
      <p:ext uri="{BB962C8B-B14F-4D97-AF65-F5344CB8AC3E}">
        <p14:creationId xmlns:p14="http://schemas.microsoft.com/office/powerpoint/2010/main" val="197552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grpSp>
        <p:nvGrpSpPr>
          <p:cNvPr id="12" name="Group 13"/>
          <p:cNvGrpSpPr>
            <a:grpSpLocks/>
          </p:cNvGrpSpPr>
          <p:nvPr/>
        </p:nvGrpSpPr>
        <p:grpSpPr bwMode="auto">
          <a:xfrm>
            <a:off x="7881940" y="5932487"/>
            <a:ext cx="1338262" cy="836612"/>
            <a:chOff x="4821" y="3497"/>
            <a:chExt cx="843" cy="527"/>
          </a:xfrm>
        </p:grpSpPr>
        <p:sp>
          <p:nvSpPr>
            <p:cNvPr id="14"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5"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6"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9881B81D-7D0B-4E61-A3BA-08E02A42ABE2}" type="datetime1">
              <a:rPr lang="en-US" altLang="zh-CN" smtClean="0">
                <a:solidFill>
                  <a:prstClr val="black"/>
                </a:solidFill>
              </a:rPr>
              <a:pPr/>
              <a:t>11/8/2016</a:t>
            </a:fld>
            <a:endParaRPr lang="en-US" altLang="zh-CN" dirty="0">
              <a:solidFill>
                <a:prstClr val="black"/>
              </a:solidFill>
            </a:endParaRPr>
          </a:p>
        </p:txBody>
      </p:sp>
    </p:spTree>
    <p:extLst>
      <p:ext uri="{BB962C8B-B14F-4D97-AF65-F5344CB8AC3E}">
        <p14:creationId xmlns:p14="http://schemas.microsoft.com/office/powerpoint/2010/main" val="132104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grpSp>
        <p:nvGrpSpPr>
          <p:cNvPr id="8" name="Group 13"/>
          <p:cNvGrpSpPr>
            <a:grpSpLocks/>
          </p:cNvGrpSpPr>
          <p:nvPr/>
        </p:nvGrpSpPr>
        <p:grpSpPr bwMode="auto">
          <a:xfrm>
            <a:off x="7881940" y="5932487"/>
            <a:ext cx="1338262" cy="836612"/>
            <a:chOff x="4821" y="3497"/>
            <a:chExt cx="843" cy="527"/>
          </a:xfrm>
        </p:grpSpPr>
        <p:sp>
          <p:nvSpPr>
            <p:cNvPr id="9"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0"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1"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942554F6-DEFB-4382-82B4-4B4F8BDBA8B6}" type="datetime1">
              <a:rPr lang="en-US" altLang="zh-CN" smtClean="0">
                <a:solidFill>
                  <a:prstClr val="black"/>
                </a:solidFill>
              </a:rPr>
              <a:pPr/>
              <a:t>11/8/2016</a:t>
            </a:fld>
            <a:endParaRPr lang="en-US" altLang="zh-CN" dirty="0">
              <a:solidFill>
                <a:prstClr val="black"/>
              </a:solidFill>
            </a:endParaRPr>
          </a:p>
        </p:txBody>
      </p:sp>
    </p:spTree>
    <p:extLst>
      <p:ext uri="{BB962C8B-B14F-4D97-AF65-F5344CB8AC3E}">
        <p14:creationId xmlns:p14="http://schemas.microsoft.com/office/powerpoint/2010/main" val="178803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black"/>
              </a:solidFill>
              <a:latin typeface="Arial" pitchFamily="34" charset="0"/>
              <a:cs typeface="Arial" pitchFamily="34" charset="0"/>
            </a:endParaRPr>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grpSp>
        <p:nvGrpSpPr>
          <p:cNvPr id="8" name="Group 13"/>
          <p:cNvGrpSpPr>
            <a:grpSpLocks/>
          </p:cNvGrpSpPr>
          <p:nvPr/>
        </p:nvGrpSpPr>
        <p:grpSpPr bwMode="auto">
          <a:xfrm>
            <a:off x="7881940" y="5932487"/>
            <a:ext cx="1338262" cy="836612"/>
            <a:chOff x="4821" y="3497"/>
            <a:chExt cx="843" cy="527"/>
          </a:xfrm>
        </p:grpSpPr>
        <p:sp>
          <p:nvSpPr>
            <p:cNvPr id="9"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0"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1"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D0D735F1-6FAC-4A30-B3F8-C8220EA87E04}" type="datetime1">
              <a:rPr lang="en-US" altLang="zh-CN" smtClean="0">
                <a:solidFill>
                  <a:prstClr val="black"/>
                </a:solidFill>
              </a:rPr>
              <a:pPr/>
              <a:t>11/8/2016</a:t>
            </a:fld>
            <a:endParaRPr lang="en-US" altLang="zh-CN" dirty="0">
              <a:solidFill>
                <a:prstClr val="black"/>
              </a:solidFill>
            </a:endParaRPr>
          </a:p>
        </p:txBody>
      </p:sp>
    </p:spTree>
    <p:extLst>
      <p:ext uri="{BB962C8B-B14F-4D97-AF65-F5344CB8AC3E}">
        <p14:creationId xmlns:p14="http://schemas.microsoft.com/office/powerpoint/2010/main" val="87055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1500" b="1">
                <a:solidFill>
                  <a:schemeClr val="tx2"/>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6324600" y="1219202"/>
            <a:ext cx="2514600" cy="4843463"/>
          </a:xfrm>
        </p:spPr>
        <p:txBody>
          <a:bodyPr/>
          <a:lstStyle>
            <a:lvl1pPr marL="0" indent="0">
              <a:lnSpc>
                <a:spcPts val="1650"/>
              </a:lnSpc>
              <a:spcAft>
                <a:spcPts val="750"/>
              </a:spcAft>
              <a:buNone/>
              <a:defRPr sz="1200">
                <a:solidFill>
                  <a:schemeClr val="tx2"/>
                </a:solidFill>
              </a:defRPr>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black"/>
              </a:solidFill>
              <a:latin typeface="Arial" pitchFamily="34" charset="0"/>
              <a:cs typeface="Arial" pitchFamily="34" charset="0"/>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black"/>
              </a:solidFill>
              <a:latin typeface="Arial" pitchFamily="34" charset="0"/>
              <a:cs typeface="Arial" pitchFamily="34" charset="0"/>
            </a:endParaRPr>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solidFill>
                  <a:prstClr val="black"/>
                </a:solidFill>
              </a:rPr>
              <a:pPr/>
              <a:t>‹#›</a:t>
            </a:fld>
            <a:endParaRPr lang="en-US" altLang="zh-CN" dirty="0">
              <a:solidFill>
                <a:prstClr val="black"/>
              </a:solidFill>
            </a:endParaRPr>
          </a:p>
        </p:txBody>
      </p:sp>
      <p:grpSp>
        <p:nvGrpSpPr>
          <p:cNvPr id="13" name="Group 13"/>
          <p:cNvGrpSpPr>
            <a:grpSpLocks/>
          </p:cNvGrpSpPr>
          <p:nvPr/>
        </p:nvGrpSpPr>
        <p:grpSpPr bwMode="auto">
          <a:xfrm>
            <a:off x="7881940" y="5932487"/>
            <a:ext cx="1338262" cy="836612"/>
            <a:chOff x="4821" y="3497"/>
            <a:chExt cx="843" cy="527"/>
          </a:xfrm>
        </p:grpSpPr>
        <p:sp>
          <p:nvSpPr>
            <p:cNvPr id="14"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C</a:t>
              </a:r>
            </a:p>
          </p:txBody>
        </p:sp>
        <p:sp>
          <p:nvSpPr>
            <p:cNvPr id="15"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M</a:t>
              </a:r>
            </a:p>
          </p:txBody>
        </p:sp>
        <p:sp>
          <p:nvSpPr>
            <p:cNvPr id="16"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a:lnSpc>
                  <a:spcPct val="93000"/>
                </a:lnSpc>
                <a:spcBef>
                  <a:spcPct val="30000"/>
                </a:spcBef>
                <a:buClr>
                  <a:prstClr val="black"/>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Arial" pitchFamily="34" charset="0"/>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050"/>
            </a:lvl1pPr>
          </a:lstStyle>
          <a:p>
            <a:fld id="{ADC84793-4DF3-49DC-A897-2F3A9ACBB9AC}" type="datetime1">
              <a:rPr lang="en-US" altLang="zh-CN" smtClean="0">
                <a:solidFill>
                  <a:prstClr val="black"/>
                </a:solidFill>
              </a:rPr>
              <a:pPr/>
              <a:t>11/8/2016</a:t>
            </a:fld>
            <a:endParaRPr lang="en-US" altLang="zh-CN" dirty="0">
              <a:solidFill>
                <a:prstClr val="black"/>
              </a:solidFill>
            </a:endParaRPr>
          </a:p>
        </p:txBody>
      </p:sp>
      <p:sp>
        <p:nvSpPr>
          <p:cNvPr id="19" name="TextBox 18"/>
          <p:cNvSpPr txBox="1"/>
          <p:nvPr/>
        </p:nvSpPr>
        <p:spPr>
          <a:xfrm>
            <a:off x="1905000" y="6397824"/>
            <a:ext cx="3429000" cy="253916"/>
          </a:xfrm>
          <a:prstGeom prst="rect">
            <a:avLst/>
          </a:prstGeom>
          <a:noFill/>
        </p:spPr>
        <p:txBody>
          <a:bodyPr wrap="square" rtlCol="0">
            <a:spAutoFit/>
          </a:bodyPr>
          <a:lstStyle/>
          <a:p>
            <a:pPr fontAlgn="base">
              <a:spcBef>
                <a:spcPct val="0"/>
              </a:spcBef>
              <a:spcAft>
                <a:spcPct val="0"/>
              </a:spcAft>
            </a:pPr>
            <a:r>
              <a:rPr lang="en-US" sz="1050" dirty="0">
                <a:solidFill>
                  <a:srgbClr val="0808C0"/>
                </a:solidFill>
                <a:latin typeface="Comic Sans MS" pitchFamily="66" charset="0"/>
                <a:cs typeface="Arial" pitchFamily="34" charset="0"/>
              </a:rPr>
              <a:t>Web page:  aviral.lab.asu.edu</a:t>
            </a:r>
          </a:p>
        </p:txBody>
      </p:sp>
    </p:spTree>
    <p:extLst>
      <p:ext uri="{BB962C8B-B14F-4D97-AF65-F5344CB8AC3E}">
        <p14:creationId xmlns:p14="http://schemas.microsoft.com/office/powerpoint/2010/main" val="155540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838200"/>
          </a:xfrm>
          <a:prstGeom prst="rect">
            <a:avLst/>
          </a:prstGeom>
        </p:spPr>
        <p:txBody>
          <a:bodyPr vert="horz" anchor="b" anchorCtr="0">
            <a:noAutofit/>
          </a:bodyPr>
          <a:lstStyle/>
          <a:p>
            <a:r>
              <a:rPr kumimoji="0" lang="en-US" dirty="0"/>
              <a:t>Click to edit Master title style</a:t>
            </a:r>
          </a:p>
        </p:txBody>
      </p:sp>
      <p:sp>
        <p:nvSpPr>
          <p:cNvPr id="13" name="Text Placeholder 12"/>
          <p:cNvSpPr>
            <a:spLocks noGrp="1"/>
          </p:cNvSpPr>
          <p:nvPr>
            <p:ph type="body" idx="1"/>
          </p:nvPr>
        </p:nvSpPr>
        <p:spPr>
          <a:xfrm>
            <a:off x="152401" y="990600"/>
            <a:ext cx="8772525" cy="52578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8" name="Straight Connector 27"/>
          <p:cNvSpPr>
            <a:spLocks noChangeShapeType="1"/>
          </p:cNvSpPr>
          <p:nvPr/>
        </p:nvSpPr>
        <p:spPr bwMode="auto">
          <a:xfrm>
            <a:off x="457200" y="6353175"/>
            <a:ext cx="7467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black"/>
              </a:solidFill>
              <a:latin typeface="Arial" pitchFamily="34" charset="0"/>
              <a:cs typeface="Arial" pitchFamily="34" charset="0"/>
            </a:endParaRPr>
          </a:p>
        </p:txBody>
      </p:sp>
      <p:sp>
        <p:nvSpPr>
          <p:cNvPr id="29" name="Straight Connector 28"/>
          <p:cNvSpPr>
            <a:spLocks noChangeShapeType="1"/>
          </p:cNvSpPr>
          <p:nvPr/>
        </p:nvSpPr>
        <p:spPr bwMode="auto">
          <a:xfrm>
            <a:off x="0" y="838200"/>
            <a:ext cx="9144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68580" tIns="34290" rIns="68580" bIns="34290" anchor="t" compatLnSpc="1"/>
          <a:lstStyle/>
          <a:p>
            <a:pPr fontAlgn="base">
              <a:spcBef>
                <a:spcPct val="0"/>
              </a:spcBef>
              <a:spcAft>
                <a:spcPct val="0"/>
              </a:spcAft>
            </a:pPr>
            <a:endParaRPr lang="en-US" sz="1350" dirty="0">
              <a:solidFill>
                <a:prstClr val="black"/>
              </a:solidFill>
              <a:latin typeface="Arial" pitchFamily="34" charset="0"/>
              <a:cs typeface="Arial" pitchFamily="34" charset="0"/>
            </a:endParaRPr>
          </a:p>
        </p:txBody>
      </p:sp>
      <p:sp>
        <p:nvSpPr>
          <p:cNvPr id="10" name="Isosceles Triangle 9"/>
          <p:cNvSpPr>
            <a:spLocks noChangeAspect="1"/>
          </p:cNvSpPr>
          <p:nvPr/>
        </p:nvSpPr>
        <p:spPr>
          <a:xfrm rot="5400000">
            <a:off x="379912" y="650666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350" dirty="0">
              <a:solidFill>
                <a:prstClr val="white"/>
              </a:solidFill>
            </a:endParaRPr>
          </a:p>
        </p:txBody>
      </p:sp>
      <p:sp>
        <p:nvSpPr>
          <p:cNvPr id="11" name="Slide Number Placeholder 5"/>
          <p:cNvSpPr>
            <a:spLocks noGrp="1"/>
          </p:cNvSpPr>
          <p:nvPr>
            <p:ph type="sldNum" sz="quarter" idx="4"/>
          </p:nvPr>
        </p:nvSpPr>
        <p:spPr>
          <a:xfrm>
            <a:off x="612648" y="6291035"/>
            <a:ext cx="896403" cy="342685"/>
          </a:xfrm>
          <a:prstGeom prst="rect">
            <a:avLst/>
          </a:prstGeom>
        </p:spPr>
        <p:txBody>
          <a:bodyPr/>
          <a:lstStyle>
            <a:lvl1pPr algn="l">
              <a:defRPr sz="2400">
                <a:latin typeface="Candara" panose="020E0502030303020204" pitchFamily="34" charset="0"/>
              </a:defRPr>
            </a:lvl1pPr>
          </a:lstStyle>
          <a:p>
            <a:pPr fontAlgn="base">
              <a:spcBef>
                <a:spcPct val="0"/>
              </a:spcBef>
              <a:spcAft>
                <a:spcPct val="0"/>
              </a:spcAft>
            </a:pPr>
            <a:fld id="{BFEF5828-685C-484C-9222-4D3336678D10}" type="slidenum">
              <a:rPr lang="en-US" altLang="zh-CN" smtClean="0">
                <a:solidFill>
                  <a:prstClr val="black"/>
                </a:solidFill>
                <a:cs typeface="Arial" pitchFamily="34" charset="0"/>
              </a:rPr>
              <a:pPr fontAlgn="base">
                <a:spcBef>
                  <a:spcPct val="0"/>
                </a:spcBef>
                <a:spcAft>
                  <a:spcPct val="0"/>
                </a:spcAft>
              </a:pPr>
              <a:t>‹#›</a:t>
            </a:fld>
            <a:endParaRPr lang="en-US" altLang="zh-CN" dirty="0">
              <a:solidFill>
                <a:prstClr val="black"/>
              </a:solidFill>
              <a:cs typeface="Arial" pitchFamily="34" charset="0"/>
            </a:endParaRPr>
          </a:p>
        </p:txBody>
      </p:sp>
      <p:sp>
        <p:nvSpPr>
          <p:cNvPr id="18" name="Date Placeholder 27"/>
          <p:cNvSpPr>
            <a:spLocks noGrp="1"/>
          </p:cNvSpPr>
          <p:nvPr>
            <p:ph type="dt" sz="half" idx="2"/>
          </p:nvPr>
        </p:nvSpPr>
        <p:spPr>
          <a:xfrm>
            <a:off x="5996399" y="6387783"/>
            <a:ext cx="2286000" cy="365760"/>
          </a:xfrm>
          <a:prstGeom prst="rect">
            <a:avLst/>
          </a:prstGeom>
        </p:spPr>
        <p:txBody>
          <a:bodyPr/>
          <a:lstStyle>
            <a:lvl1pPr algn="ctr">
              <a:defRPr sz="1800"/>
            </a:lvl1pPr>
          </a:lstStyle>
          <a:p>
            <a:pPr fontAlgn="base">
              <a:spcBef>
                <a:spcPct val="0"/>
              </a:spcBef>
              <a:spcAft>
                <a:spcPct val="0"/>
              </a:spcAft>
            </a:pPr>
            <a:fld id="{5F8F4D71-5C2C-4ADC-A160-83AB709069F6}" type="datetime1">
              <a:rPr lang="en-US" altLang="zh-CN" smtClean="0">
                <a:solidFill>
                  <a:prstClr val="black"/>
                </a:solidFill>
                <a:latin typeface="Arial" pitchFamily="34" charset="0"/>
                <a:cs typeface="Arial" pitchFamily="34" charset="0"/>
              </a:rPr>
              <a:pPr fontAlgn="base">
                <a:spcBef>
                  <a:spcPct val="0"/>
                </a:spcBef>
                <a:spcAft>
                  <a:spcPct val="0"/>
                </a:spcAft>
              </a:pPr>
              <a:t>11/8/2016</a:t>
            </a:fld>
            <a:endParaRPr lang="en-US" altLang="zh-CN" dirty="0">
              <a:solidFill>
                <a:prstClr val="black"/>
              </a:solidFill>
              <a:latin typeface="Arial" pitchFamily="34" charset="0"/>
              <a:cs typeface="Arial" pitchFamily="34" charset="0"/>
            </a:endParaRPr>
          </a:p>
        </p:txBody>
      </p:sp>
      <p:grpSp>
        <p:nvGrpSpPr>
          <p:cNvPr id="14" name="Group 13"/>
          <p:cNvGrpSpPr>
            <a:grpSpLocks/>
          </p:cNvGrpSpPr>
          <p:nvPr userDrawn="1"/>
        </p:nvGrpSpPr>
        <p:grpSpPr bwMode="auto">
          <a:xfrm>
            <a:off x="7777163" y="5932488"/>
            <a:ext cx="1443037" cy="1001712"/>
            <a:chOff x="4755" y="3497"/>
            <a:chExt cx="909" cy="631"/>
          </a:xfrm>
        </p:grpSpPr>
        <p:sp>
          <p:nvSpPr>
            <p:cNvPr id="1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2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2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extLst>
      <p:ext uri="{BB962C8B-B14F-4D97-AF65-F5344CB8AC3E}">
        <p14:creationId xmlns:p14="http://schemas.microsoft.com/office/powerpoint/2010/main" val="54590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lang="en-US" sz="3300" b="1" kern="1200" dirty="0" smtClean="0">
          <a:solidFill>
            <a:schemeClr val="tx2"/>
          </a:solidFill>
          <a:effectLst>
            <a:outerShdw blurRad="38100" dist="38100" dir="2700000" algn="tl">
              <a:srgbClr val="000000">
                <a:alpha val="43137"/>
              </a:srgbClr>
            </a:outerShdw>
          </a:effectLst>
          <a:latin typeface="+mj-lt"/>
          <a:ea typeface="+mj-ea"/>
          <a:cs typeface="+mj-cs"/>
        </a:defRPr>
      </a:lvl1pPr>
    </p:titleStyle>
    <p:bodyStyle>
      <a:lvl1pPr marL="205740" indent="-205740" algn="l" rtl="0" eaLnBrk="1" latinLnBrk="0" hangingPunct="1">
        <a:spcBef>
          <a:spcPts val="450"/>
        </a:spcBef>
        <a:buClr>
          <a:schemeClr val="accent1"/>
        </a:buClr>
        <a:buSzPct val="76000"/>
        <a:buFont typeface="Wingdings 3"/>
        <a:buChar char=""/>
        <a:defRPr kumimoji="0" sz="2100" kern="1200">
          <a:solidFill>
            <a:schemeClr val="tx1"/>
          </a:solidFill>
          <a:latin typeface="Candara" pitchFamily="34" charset="0"/>
          <a:ea typeface="+mn-ea"/>
          <a:cs typeface="+mn-cs"/>
        </a:defRPr>
      </a:lvl1pPr>
      <a:lvl2pPr marL="411480" indent="-205740" algn="l" rtl="0" eaLnBrk="1" latinLnBrk="0" hangingPunct="1">
        <a:spcBef>
          <a:spcPts val="375"/>
        </a:spcBef>
        <a:buClr>
          <a:schemeClr val="accent2"/>
        </a:buClr>
        <a:buSzPct val="76000"/>
        <a:buFont typeface="Wingdings 3"/>
        <a:buChar char=""/>
        <a:defRPr kumimoji="0" sz="1800" kern="1200">
          <a:solidFill>
            <a:srgbClr val="002060"/>
          </a:solidFill>
          <a:latin typeface="Candara" pitchFamily="34" charset="0"/>
          <a:ea typeface="+mn-ea"/>
          <a:cs typeface="+mn-cs"/>
        </a:defRPr>
      </a:lvl2pPr>
      <a:lvl3pPr marL="617220" indent="-171450" algn="l" rtl="0" eaLnBrk="1" latinLnBrk="0" hangingPunct="1">
        <a:spcBef>
          <a:spcPts val="375"/>
        </a:spcBef>
        <a:buClr>
          <a:schemeClr val="bg1">
            <a:shade val="50000"/>
          </a:schemeClr>
        </a:buClr>
        <a:buSzPct val="76000"/>
        <a:buFont typeface="Wingdings 3"/>
        <a:buChar char=""/>
        <a:defRPr kumimoji="0" sz="1800" kern="1200">
          <a:solidFill>
            <a:srgbClr val="006600"/>
          </a:solidFill>
          <a:latin typeface="Candara" pitchFamily="34" charset="0"/>
          <a:ea typeface="+mn-ea"/>
          <a:cs typeface="+mn-cs"/>
        </a:defRPr>
      </a:lvl3pPr>
      <a:lvl4pPr marL="822960" indent="-171450" algn="l" rtl="0" eaLnBrk="1" latinLnBrk="0" hangingPunct="1">
        <a:spcBef>
          <a:spcPts val="300"/>
        </a:spcBef>
        <a:buClr>
          <a:schemeClr val="accent2">
            <a:shade val="75000"/>
          </a:schemeClr>
        </a:buClr>
        <a:buSzPct val="70000"/>
        <a:buFont typeface="Wingdings"/>
        <a:buChar char=""/>
        <a:defRPr kumimoji="0" sz="1500" kern="1200">
          <a:solidFill>
            <a:schemeClr val="tx1"/>
          </a:solidFill>
          <a:latin typeface="Candara" pitchFamily="34" charset="0"/>
          <a:ea typeface="+mn-ea"/>
          <a:cs typeface="+mn-cs"/>
        </a:defRPr>
      </a:lvl4pPr>
      <a:lvl5pPr marL="1028700" indent="-171450" algn="l" rtl="0" eaLnBrk="1" latinLnBrk="0" hangingPunct="1">
        <a:spcBef>
          <a:spcPts val="225"/>
        </a:spcBef>
        <a:buClr>
          <a:schemeClr val="accent2"/>
        </a:buClr>
        <a:buSzPct val="70000"/>
        <a:buFont typeface="Wingdings"/>
        <a:buChar char=""/>
        <a:defRPr kumimoji="0" sz="1350" kern="1200">
          <a:solidFill>
            <a:schemeClr val="tx1"/>
          </a:solidFill>
          <a:latin typeface="Candara" pitchFamily="34" charset="0"/>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370" y="5927598"/>
            <a:ext cx="1202531"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829995" y="959898"/>
            <a:ext cx="7372974" cy="1373886"/>
          </a:xfrm>
        </p:spPr>
        <p:txBody>
          <a:bodyPr/>
          <a:lstStyle/>
          <a:p>
            <a:r>
              <a:rPr lang="en-US" altLang="zh-CN" sz="3600" dirty="0">
                <a:solidFill>
                  <a:srgbClr val="FF0000"/>
                </a:solidFill>
                <a:effectLst/>
                <a:latin typeface="Candara" panose="020E0502030303020204" pitchFamily="34" charset="0"/>
              </a:rPr>
              <a:t>Scalable</a:t>
            </a:r>
            <a:r>
              <a:rPr lang="en-US" altLang="zh-CN" sz="3600" dirty="0">
                <a:effectLst/>
                <a:latin typeface="Candara" panose="020E0502030303020204" pitchFamily="34" charset="0"/>
              </a:rPr>
              <a:t> Register File Architectures for </a:t>
            </a:r>
            <a:r>
              <a:rPr lang="en-US" altLang="zh-CN" sz="3600" dirty="0">
                <a:solidFill>
                  <a:srgbClr val="FF0000"/>
                </a:solidFill>
                <a:effectLst/>
                <a:latin typeface="Candara" panose="020E0502030303020204" pitchFamily="34" charset="0"/>
              </a:rPr>
              <a:t>CGRA</a:t>
            </a:r>
            <a:r>
              <a:rPr lang="en-US" altLang="zh-CN" sz="3600" dirty="0">
                <a:effectLst/>
                <a:latin typeface="Candara" panose="020E0502030303020204" pitchFamily="34" charset="0"/>
              </a:rPr>
              <a:t> Accelerators</a:t>
            </a:r>
          </a:p>
        </p:txBody>
      </p:sp>
      <p:sp>
        <p:nvSpPr>
          <p:cNvPr id="5124" name="副标题 2"/>
          <p:cNvSpPr>
            <a:spLocks noGrp="1"/>
          </p:cNvSpPr>
          <p:nvPr>
            <p:ph type="subTitle" idx="1"/>
          </p:nvPr>
        </p:nvSpPr>
        <p:spPr>
          <a:xfrm>
            <a:off x="1536729" y="3040406"/>
            <a:ext cx="6680307" cy="912181"/>
          </a:xfrm>
        </p:spPr>
        <p:txBody>
          <a:bodyPr>
            <a:noAutofit/>
          </a:bodyPr>
          <a:lstStyle/>
          <a:p>
            <a:br>
              <a:rPr lang="en-US" altLang="zh-CN" sz="2800" dirty="0">
                <a:effectLst>
                  <a:outerShdw blurRad="38100" dist="38100" dir="2700000" algn="tl">
                    <a:srgbClr val="000000">
                      <a:alpha val="43137"/>
                    </a:srgbClr>
                  </a:outerShdw>
                </a:effectLst>
              </a:rPr>
            </a:br>
            <a:r>
              <a:rPr lang="en-US" altLang="zh-CN" sz="3000" dirty="0" err="1">
                <a:solidFill>
                  <a:schemeClr val="tx1">
                    <a:lumMod val="95000"/>
                    <a:lumOff val="5000"/>
                  </a:schemeClr>
                </a:solidFill>
              </a:rPr>
              <a:t>Shai</a:t>
            </a:r>
            <a:r>
              <a:rPr lang="en-US" altLang="zh-CN" sz="3000" dirty="0" err="1">
                <a:solidFill>
                  <a:schemeClr val="tx1">
                    <a:lumMod val="85000"/>
                    <a:lumOff val="15000"/>
                  </a:schemeClr>
                </a:solidFill>
              </a:rPr>
              <a:t>l</a:t>
            </a:r>
            <a:r>
              <a:rPr lang="en-US" altLang="zh-CN" sz="2800" dirty="0">
                <a:solidFill>
                  <a:schemeClr val="tx1">
                    <a:lumMod val="85000"/>
                    <a:lumOff val="15000"/>
                  </a:schemeClr>
                </a:solidFill>
              </a:rPr>
              <a:t> Dave</a:t>
            </a:r>
          </a:p>
          <a:p>
            <a:endParaRPr lang="en-US" altLang="zh-CN" sz="2800" dirty="0">
              <a:effectLst>
                <a:outerShdw blurRad="38100" dist="38100" dir="2700000" algn="tl">
                  <a:srgbClr val="000000">
                    <a:alpha val="43137"/>
                  </a:srgbClr>
                </a:outerShdw>
              </a:effectLst>
            </a:endParaRPr>
          </a:p>
        </p:txBody>
      </p:sp>
      <p:sp>
        <p:nvSpPr>
          <p:cNvPr id="5" name="Subtitle 2"/>
          <p:cNvSpPr txBox="1">
            <a:spLocks/>
          </p:cNvSpPr>
          <p:nvPr/>
        </p:nvSpPr>
        <p:spPr>
          <a:xfrm>
            <a:off x="829995" y="4399672"/>
            <a:ext cx="7441809" cy="13716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400" kern="1200">
                <a:solidFill>
                  <a:srgbClr val="002060"/>
                </a:solidFill>
                <a:latin typeface="Candara" pitchFamily="34"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400" kern="1200">
                <a:solidFill>
                  <a:srgbClr val="006600"/>
                </a:solidFill>
                <a:latin typeface="Candara" pitchFamily="34"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2000" kern="1200">
                <a:solidFill>
                  <a:schemeClr val="tx1"/>
                </a:solidFill>
                <a:latin typeface="Candara" pitchFamily="34" charset="0"/>
                <a:ea typeface="+mn-ea"/>
                <a:cs typeface="+mn-cs"/>
              </a:defRPr>
            </a:lvl4pPr>
            <a:lvl5pPr marL="1828800" indent="0" algn="ctr" rtl="0" eaLnBrk="1" latinLnBrk="0" hangingPunct="1">
              <a:spcBef>
                <a:spcPts val="300"/>
              </a:spcBef>
              <a:buClr>
                <a:schemeClr val="accent2"/>
              </a:buClr>
              <a:buSzPct val="70000"/>
              <a:buFont typeface="Wingdings"/>
              <a:buNone/>
              <a:defRPr kumimoji="0" sz="1800" kern="1200">
                <a:solidFill>
                  <a:schemeClr val="tx1"/>
                </a:solidFill>
                <a:latin typeface="Candara" pitchFamily="34"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2800" b="1" dirty="0">
                <a:solidFill>
                  <a:srgbClr val="032EFF"/>
                </a:solidFill>
              </a:rPr>
              <a:t>C</a:t>
            </a:r>
            <a:r>
              <a:rPr lang="en-US" sz="2200" b="1" dirty="0">
                <a:solidFill>
                  <a:srgbClr val="032EFF"/>
                </a:solidFill>
              </a:rPr>
              <a:t>ompiler</a:t>
            </a:r>
            <a:r>
              <a:rPr lang="en-US" sz="2400" b="1" dirty="0">
                <a:solidFill>
                  <a:srgbClr val="032EFF"/>
                </a:solidFill>
              </a:rPr>
              <a:t> </a:t>
            </a:r>
            <a:r>
              <a:rPr lang="en-US" sz="2800" b="1" dirty="0">
                <a:solidFill>
                  <a:srgbClr val="032EFF"/>
                </a:solidFill>
              </a:rPr>
              <a:t>M</a:t>
            </a:r>
            <a:r>
              <a:rPr lang="en-US" sz="2200" b="1" dirty="0">
                <a:solidFill>
                  <a:srgbClr val="032EFF"/>
                </a:solidFill>
              </a:rPr>
              <a:t>icroarchitecture</a:t>
            </a:r>
            <a:r>
              <a:rPr lang="en-US" sz="2400" b="1" dirty="0">
                <a:solidFill>
                  <a:srgbClr val="032EFF"/>
                </a:solidFill>
              </a:rPr>
              <a:t> </a:t>
            </a:r>
            <a:r>
              <a:rPr lang="en-US" sz="2800" b="1" dirty="0">
                <a:solidFill>
                  <a:srgbClr val="032EFF"/>
                </a:solidFill>
              </a:rPr>
              <a:t>L</a:t>
            </a:r>
            <a:r>
              <a:rPr lang="en-US" sz="2200" b="1" dirty="0">
                <a:solidFill>
                  <a:srgbClr val="032EFF"/>
                </a:solidFill>
              </a:rPr>
              <a:t>ab</a:t>
            </a:r>
          </a:p>
          <a:p>
            <a:r>
              <a:rPr lang="en-US" sz="2200" b="1" dirty="0">
                <a:solidFill>
                  <a:srgbClr val="032EFF"/>
                </a:solidFill>
              </a:rPr>
              <a:t>Arizona State University</a:t>
            </a:r>
          </a:p>
          <a:p>
            <a:r>
              <a:rPr lang="en-US" sz="1800" b="1" dirty="0">
                <a:solidFill>
                  <a:srgbClr val="032EFF"/>
                </a:solidFill>
              </a:rPr>
              <a:t>http://aviral.lab.asu.edu/cgra/</a:t>
            </a:r>
          </a:p>
        </p:txBody>
      </p:sp>
    </p:spTree>
    <p:extLst>
      <p:ext uri="{BB962C8B-B14F-4D97-AF65-F5344CB8AC3E}">
        <p14:creationId xmlns:p14="http://schemas.microsoft.com/office/powerpoint/2010/main" val="16855266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02" y="173079"/>
            <a:ext cx="8722685" cy="528638"/>
          </a:xfrm>
        </p:spPr>
        <p:txBody>
          <a:bodyPr vert="horz" anchor="b" anchorCtr="0">
            <a:noAutofit/>
          </a:bodyPr>
          <a:lstStyle/>
          <a:p>
            <a:r>
              <a:rPr lang="en-US" sz="3600" dirty="0">
                <a:solidFill>
                  <a:srgbClr val="000066"/>
                </a:solidFill>
                <a:effectLst/>
                <a:latin typeface="Candara" panose="020E0502030303020204" pitchFamily="34" charset="0"/>
              </a:rPr>
              <a:t>Limitations of Using Memory for Constants</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10</a:t>
            </a:fld>
            <a:endParaRPr lang="en-US" altLang="zh-CN" dirty="0">
              <a:solidFill>
                <a:prstClr val="black"/>
              </a:solidFill>
            </a:endParaRPr>
          </a:p>
        </p:txBody>
      </p:sp>
      <p:sp>
        <p:nvSpPr>
          <p:cNvPr id="6" name="TextBox 5"/>
          <p:cNvSpPr txBox="1"/>
          <p:nvPr/>
        </p:nvSpPr>
        <p:spPr>
          <a:xfrm>
            <a:off x="176169" y="954945"/>
            <a:ext cx="8686477" cy="830997"/>
          </a:xfrm>
          <a:prstGeom prst="rect">
            <a:avLst/>
          </a:prstGeom>
          <a:noFill/>
        </p:spPr>
        <p:txBody>
          <a:bodyPr wrap="square" rtlCol="0">
            <a:spAutoFit/>
          </a:bodyPr>
          <a:lstStyle/>
          <a:p>
            <a:pPr marL="214313" indent="-214313" algn="just">
              <a:spcAft>
                <a:spcPts val="1200"/>
              </a:spcAft>
              <a:buFont typeface="Arial" charset="0"/>
              <a:buChar char="•"/>
            </a:pPr>
            <a:r>
              <a:rPr lang="en-US" sz="2400" dirty="0">
                <a:latin typeface="Candara" panose="020E0502030303020204" pitchFamily="34" charset="0"/>
              </a:rPr>
              <a:t>Although simple, accessing on-chip memory </a:t>
            </a:r>
            <a:r>
              <a:rPr lang="en-US" sz="2400" b="1" dirty="0">
                <a:latin typeface="Candara" panose="020E0502030303020204" pitchFamily="34" charset="0"/>
              </a:rPr>
              <a:t>results in extra load operations</a:t>
            </a:r>
            <a:r>
              <a:rPr lang="en-US" sz="2400" dirty="0">
                <a:latin typeface="Candara" panose="020E0502030303020204" pitchFamily="34" charset="0"/>
              </a:rPr>
              <a:t>, which </a:t>
            </a:r>
            <a:r>
              <a:rPr lang="en-US" sz="2400" dirty="0">
                <a:solidFill>
                  <a:srgbClr val="FF0000"/>
                </a:solidFill>
                <a:latin typeface="Candara" panose="020E0502030303020204" pitchFamily="34" charset="0"/>
              </a:rPr>
              <a:t>reduces potential performance </a:t>
            </a:r>
            <a:r>
              <a:rPr lang="en-US" sz="2400" dirty="0">
                <a:latin typeface="Candara" panose="020E0502030303020204" pitchFamily="34" charset="0"/>
              </a:rPr>
              <a:t>because-</a:t>
            </a:r>
          </a:p>
        </p:txBody>
      </p:sp>
      <p:sp>
        <p:nvSpPr>
          <p:cNvPr id="4" name="Rectangle 3"/>
          <p:cNvSpPr/>
          <p:nvPr/>
        </p:nvSpPr>
        <p:spPr>
          <a:xfrm>
            <a:off x="323557" y="3873729"/>
            <a:ext cx="5010444" cy="1292662"/>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US" sz="2400" dirty="0">
                <a:latin typeface="Candara" panose="020E0502030303020204" pitchFamily="34" charset="0"/>
              </a:rPr>
              <a:t>Few works* considered issue of increased pressure on memory.</a:t>
            </a:r>
          </a:p>
          <a:p>
            <a:pPr marL="800100" lvl="1" indent="-342900" algn="just">
              <a:spcAft>
                <a:spcPts val="1200"/>
              </a:spcAft>
              <a:buFont typeface="Wingdings" panose="05000000000000000000" pitchFamily="2" charset="2"/>
              <a:buChar char="Ø"/>
            </a:pPr>
            <a:r>
              <a:rPr lang="en-US" sz="2000" b="1" dirty="0">
                <a:latin typeface="Candara" panose="020E0502030303020204" pitchFamily="34" charset="0"/>
              </a:rPr>
              <a:t>Solution?</a:t>
            </a:r>
            <a:r>
              <a:rPr lang="en-US" sz="2000" dirty="0">
                <a:latin typeface="Candara" panose="020E0502030303020204" pitchFamily="34" charset="0"/>
              </a:rPr>
              <a:t> Use registers of </a:t>
            </a:r>
            <a:r>
              <a:rPr lang="en-US" sz="2000" b="1" dirty="0">
                <a:latin typeface="Candara" panose="020E0502030303020204" pitchFamily="34" charset="0"/>
              </a:rPr>
              <a:t>global RF.</a:t>
            </a:r>
            <a:endParaRPr lang="en-US" sz="2400" dirty="0">
              <a:latin typeface="Candara" panose="020E0502030303020204" pitchFamily="34" charset="0"/>
            </a:endParaRPr>
          </a:p>
        </p:txBody>
      </p:sp>
      <p:grpSp>
        <p:nvGrpSpPr>
          <p:cNvPr id="53" name="Group 52"/>
          <p:cNvGrpSpPr/>
          <p:nvPr/>
        </p:nvGrpSpPr>
        <p:grpSpPr>
          <a:xfrm>
            <a:off x="5562600" y="1855765"/>
            <a:ext cx="3124200" cy="2573622"/>
            <a:chOff x="5486400" y="1828800"/>
            <a:chExt cx="3124200" cy="2637963"/>
          </a:xfrm>
        </p:grpSpPr>
        <p:sp>
          <p:nvSpPr>
            <p:cNvPr id="54" name="Rectangle 53"/>
            <p:cNvSpPr/>
            <p:nvPr/>
          </p:nvSpPr>
          <p:spPr bwMode="auto">
            <a:xfrm>
              <a:off x="5486400" y="1828800"/>
              <a:ext cx="3124200" cy="2637963"/>
            </a:xfrm>
            <a:prstGeom prst="rect">
              <a:avLst/>
            </a:prstGeom>
            <a:solidFill>
              <a:schemeClr val="accent4">
                <a:lumMod val="20000"/>
                <a:lumOff val="80000"/>
              </a:schemeClr>
            </a:solidFill>
            <a:ln w="19050" cap="flat" cmpd="sng" algn="ctr">
              <a:solidFill>
                <a:schemeClr val="accent4">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57" name="Rectangle 56"/>
            <p:cNvSpPr/>
            <p:nvPr/>
          </p:nvSpPr>
          <p:spPr bwMode="auto">
            <a:xfrm>
              <a:off x="6248400" y="19050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61" name="Rectangle 60"/>
            <p:cNvSpPr/>
            <p:nvPr/>
          </p:nvSpPr>
          <p:spPr bwMode="auto">
            <a:xfrm>
              <a:off x="6858000" y="19050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69" name="Rectangle 68"/>
            <p:cNvSpPr/>
            <p:nvPr/>
          </p:nvSpPr>
          <p:spPr bwMode="auto">
            <a:xfrm>
              <a:off x="7467600" y="1905000"/>
              <a:ext cx="457200" cy="457200"/>
            </a:xfrm>
            <a:prstGeom prst="rect">
              <a:avLst/>
            </a:prstGeom>
            <a:solidFill>
              <a:schemeClr val="accent3">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0" name="Rectangle 69"/>
            <p:cNvSpPr/>
            <p:nvPr/>
          </p:nvSpPr>
          <p:spPr bwMode="auto">
            <a:xfrm>
              <a:off x="8077200" y="19050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1" name="Rectangle 70"/>
            <p:cNvSpPr/>
            <p:nvPr/>
          </p:nvSpPr>
          <p:spPr bwMode="auto">
            <a:xfrm>
              <a:off x="6248400" y="2514600"/>
              <a:ext cx="457200" cy="457200"/>
            </a:xfrm>
            <a:prstGeom prst="rect">
              <a:avLst/>
            </a:prstGeom>
            <a:solidFill>
              <a:schemeClr val="accent3">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2" name="Rectangle 71"/>
            <p:cNvSpPr/>
            <p:nvPr/>
          </p:nvSpPr>
          <p:spPr bwMode="auto">
            <a:xfrm>
              <a:off x="6858000" y="25146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3" name="Rectangle 72"/>
            <p:cNvSpPr/>
            <p:nvPr/>
          </p:nvSpPr>
          <p:spPr bwMode="auto">
            <a:xfrm>
              <a:off x="7467600" y="2514600"/>
              <a:ext cx="457200" cy="457200"/>
            </a:xfrm>
            <a:prstGeom prst="rect">
              <a:avLst/>
            </a:prstGeom>
            <a:solidFill>
              <a:schemeClr val="accent3">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4" name="Rectangle 73"/>
            <p:cNvSpPr/>
            <p:nvPr/>
          </p:nvSpPr>
          <p:spPr bwMode="auto">
            <a:xfrm>
              <a:off x="8077200" y="25146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5" name="Rectangle 74"/>
            <p:cNvSpPr/>
            <p:nvPr/>
          </p:nvSpPr>
          <p:spPr bwMode="auto">
            <a:xfrm>
              <a:off x="6248400" y="31242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6" name="Rectangle 75"/>
            <p:cNvSpPr/>
            <p:nvPr/>
          </p:nvSpPr>
          <p:spPr bwMode="auto">
            <a:xfrm>
              <a:off x="6858000" y="3124200"/>
              <a:ext cx="457200" cy="457200"/>
            </a:xfrm>
            <a:prstGeom prst="rect">
              <a:avLst/>
            </a:prstGeom>
            <a:solidFill>
              <a:schemeClr val="accent3">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7" name="Rectangle 76"/>
            <p:cNvSpPr/>
            <p:nvPr/>
          </p:nvSpPr>
          <p:spPr bwMode="auto">
            <a:xfrm>
              <a:off x="7467600" y="31242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8" name="Rectangle 77"/>
            <p:cNvSpPr/>
            <p:nvPr/>
          </p:nvSpPr>
          <p:spPr bwMode="auto">
            <a:xfrm>
              <a:off x="8077200" y="31242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82" name="Rectangle 81"/>
            <p:cNvSpPr/>
            <p:nvPr/>
          </p:nvSpPr>
          <p:spPr bwMode="auto">
            <a:xfrm>
              <a:off x="6248400" y="3733800"/>
              <a:ext cx="457200" cy="457200"/>
            </a:xfrm>
            <a:prstGeom prst="rect">
              <a:avLst/>
            </a:prstGeom>
            <a:solidFill>
              <a:schemeClr val="accent3">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83" name="Rectangle 82"/>
            <p:cNvSpPr/>
            <p:nvPr/>
          </p:nvSpPr>
          <p:spPr bwMode="auto">
            <a:xfrm>
              <a:off x="6858000" y="37338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84" name="Rectangle 83"/>
            <p:cNvSpPr/>
            <p:nvPr/>
          </p:nvSpPr>
          <p:spPr bwMode="auto">
            <a:xfrm>
              <a:off x="7467600" y="37338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85" name="Rectangle 84"/>
            <p:cNvSpPr/>
            <p:nvPr/>
          </p:nvSpPr>
          <p:spPr bwMode="auto">
            <a:xfrm>
              <a:off x="8077200" y="3733800"/>
              <a:ext cx="457200" cy="457200"/>
            </a:xfrm>
            <a:prstGeom prst="rect">
              <a:avLst/>
            </a:prstGeom>
            <a:solidFill>
              <a:schemeClr val="accent3">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accent5">
                      <a:lumMod val="50000"/>
                    </a:schemeClr>
                  </a:solidFill>
                  <a:latin typeface="Arial" charset="0"/>
                  <a:ea typeface="ヒラギノ角ゴ Pro W3" pitchFamily="1" charset="-128"/>
                </a:rPr>
                <a:t>PE</a:t>
              </a:r>
              <a:endParaRPr kumimoji="0" lang="en-US" sz="16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86" name="Rectangle 85"/>
            <p:cNvSpPr/>
            <p:nvPr/>
          </p:nvSpPr>
          <p:spPr bwMode="auto">
            <a:xfrm rot="16200000">
              <a:off x="4572000" y="2895600"/>
              <a:ext cx="2438400" cy="457200"/>
            </a:xfrm>
            <a:prstGeom prst="rect">
              <a:avLst/>
            </a:prstGeom>
            <a:solidFill>
              <a:schemeClr val="accent3">
                <a:lumMod val="40000"/>
                <a:lumOff val="60000"/>
              </a:schemeClr>
            </a:solidFill>
            <a:ln w="9525" cap="flat" cmpd="sng" algn="ctr">
              <a:solidFill>
                <a:srgbClr val="00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rgbClr val="006600"/>
                  </a:solidFill>
                  <a:latin typeface="Arial" charset="0"/>
                  <a:ea typeface="ヒラギノ角ゴ Pro W3" pitchFamily="1" charset="-128"/>
                </a:rPr>
                <a:t>Local Data Memory</a:t>
              </a:r>
              <a:endParaRPr kumimoji="0" lang="en-US" sz="1600" b="1" i="0" u="none" strike="noStrike" cap="none" normalizeH="0" baseline="0" dirty="0">
                <a:ln>
                  <a:noFill/>
                </a:ln>
                <a:solidFill>
                  <a:srgbClr val="006600"/>
                </a:solidFill>
                <a:effectLst/>
                <a:latin typeface="Arial" charset="0"/>
                <a:ea typeface="ヒラギノ角ゴ Pro W3" pitchFamily="1" charset="-128"/>
              </a:endParaRPr>
            </a:p>
          </p:txBody>
        </p:sp>
        <p:grpSp>
          <p:nvGrpSpPr>
            <p:cNvPr id="87" name="Group 86"/>
            <p:cNvGrpSpPr/>
            <p:nvPr/>
          </p:nvGrpSpPr>
          <p:grpSpPr>
            <a:xfrm>
              <a:off x="6019800" y="2057400"/>
              <a:ext cx="2514600" cy="2254470"/>
              <a:chOff x="6019800" y="2057400"/>
              <a:chExt cx="2514600" cy="2254470"/>
            </a:xfrm>
          </p:grpSpPr>
          <p:sp>
            <p:nvSpPr>
              <p:cNvPr id="89" name="Left-Right Arrow 88"/>
              <p:cNvSpPr/>
              <p:nvPr/>
            </p:nvSpPr>
            <p:spPr bwMode="auto">
              <a:xfrm>
                <a:off x="67056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0" name="Left-Right Arrow 89"/>
              <p:cNvSpPr/>
              <p:nvPr/>
            </p:nvSpPr>
            <p:spPr bwMode="auto">
              <a:xfrm>
                <a:off x="73152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1" name="Left-Right Arrow 90"/>
              <p:cNvSpPr/>
              <p:nvPr/>
            </p:nvSpPr>
            <p:spPr bwMode="auto">
              <a:xfrm>
                <a:off x="79248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2" name="Left-Right Arrow 91"/>
              <p:cNvSpPr/>
              <p:nvPr/>
            </p:nvSpPr>
            <p:spPr bwMode="auto">
              <a:xfrm>
                <a:off x="67056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3" name="Left-Right Arrow 92"/>
              <p:cNvSpPr/>
              <p:nvPr/>
            </p:nvSpPr>
            <p:spPr bwMode="auto">
              <a:xfrm>
                <a:off x="73152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4" name="Left-Right Arrow 93"/>
              <p:cNvSpPr/>
              <p:nvPr/>
            </p:nvSpPr>
            <p:spPr bwMode="auto">
              <a:xfrm>
                <a:off x="79248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5" name="Left-Right Arrow 94"/>
              <p:cNvSpPr/>
              <p:nvPr/>
            </p:nvSpPr>
            <p:spPr bwMode="auto">
              <a:xfrm>
                <a:off x="67056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6" name="Left-Right Arrow 95"/>
              <p:cNvSpPr/>
              <p:nvPr/>
            </p:nvSpPr>
            <p:spPr bwMode="auto">
              <a:xfrm>
                <a:off x="73152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7" name="Left-Right Arrow 96"/>
              <p:cNvSpPr/>
              <p:nvPr/>
            </p:nvSpPr>
            <p:spPr bwMode="auto">
              <a:xfrm>
                <a:off x="79248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8" name="Left-Right Arrow 97"/>
              <p:cNvSpPr/>
              <p:nvPr/>
            </p:nvSpPr>
            <p:spPr bwMode="auto">
              <a:xfrm>
                <a:off x="67056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99" name="Left-Right Arrow 98"/>
              <p:cNvSpPr/>
              <p:nvPr/>
            </p:nvSpPr>
            <p:spPr bwMode="auto">
              <a:xfrm>
                <a:off x="73152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0" name="Left-Right Arrow 99"/>
              <p:cNvSpPr/>
              <p:nvPr/>
            </p:nvSpPr>
            <p:spPr bwMode="auto">
              <a:xfrm>
                <a:off x="79248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1" name="Up-Down Arrow 100"/>
              <p:cNvSpPr/>
              <p:nvPr/>
            </p:nvSpPr>
            <p:spPr bwMode="auto">
              <a:xfrm>
                <a:off x="64008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2" name="Up-Down Arrow 101"/>
              <p:cNvSpPr/>
              <p:nvPr/>
            </p:nvSpPr>
            <p:spPr bwMode="auto">
              <a:xfrm>
                <a:off x="70104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3" name="Up-Down Arrow 102"/>
              <p:cNvSpPr/>
              <p:nvPr/>
            </p:nvSpPr>
            <p:spPr bwMode="auto">
              <a:xfrm>
                <a:off x="76200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4" name="Up-Down Arrow 103"/>
              <p:cNvSpPr/>
              <p:nvPr/>
            </p:nvSpPr>
            <p:spPr bwMode="auto">
              <a:xfrm>
                <a:off x="82296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5" name="Up-Down Arrow 104"/>
              <p:cNvSpPr/>
              <p:nvPr/>
            </p:nvSpPr>
            <p:spPr bwMode="auto">
              <a:xfrm>
                <a:off x="64008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6" name="Up-Down Arrow 105"/>
              <p:cNvSpPr/>
              <p:nvPr/>
            </p:nvSpPr>
            <p:spPr bwMode="auto">
              <a:xfrm>
                <a:off x="64008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7" name="Up-Down Arrow 106"/>
              <p:cNvSpPr/>
              <p:nvPr/>
            </p:nvSpPr>
            <p:spPr bwMode="auto">
              <a:xfrm>
                <a:off x="70104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8" name="Up-Down Arrow 107"/>
              <p:cNvSpPr/>
              <p:nvPr/>
            </p:nvSpPr>
            <p:spPr bwMode="auto">
              <a:xfrm>
                <a:off x="70104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09" name="Up-Down Arrow 108"/>
              <p:cNvSpPr/>
              <p:nvPr/>
            </p:nvSpPr>
            <p:spPr bwMode="auto">
              <a:xfrm>
                <a:off x="76200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10" name="Up-Down Arrow 109"/>
              <p:cNvSpPr/>
              <p:nvPr/>
            </p:nvSpPr>
            <p:spPr bwMode="auto">
              <a:xfrm>
                <a:off x="76200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11" name="Up-Down Arrow 110"/>
              <p:cNvSpPr/>
              <p:nvPr/>
            </p:nvSpPr>
            <p:spPr bwMode="auto">
              <a:xfrm>
                <a:off x="82296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12" name="Up-Down Arrow 111"/>
              <p:cNvSpPr/>
              <p:nvPr/>
            </p:nvSpPr>
            <p:spPr bwMode="auto">
              <a:xfrm>
                <a:off x="82296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17" name="Up-Down Arrow 116"/>
              <p:cNvSpPr/>
              <p:nvPr/>
            </p:nvSpPr>
            <p:spPr bwMode="auto">
              <a:xfrm rot="16200000">
                <a:off x="7239000" y="1198180"/>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18" name="Up-Down Arrow 117"/>
              <p:cNvSpPr/>
              <p:nvPr/>
            </p:nvSpPr>
            <p:spPr bwMode="auto">
              <a:xfrm rot="16200000">
                <a:off x="7239000" y="1807781"/>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19" name="Up-Down Arrow 118"/>
              <p:cNvSpPr/>
              <p:nvPr/>
            </p:nvSpPr>
            <p:spPr bwMode="auto">
              <a:xfrm rot="16200000">
                <a:off x="7239000" y="2406870"/>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sp>
            <p:nvSpPr>
              <p:cNvPr id="120" name="Up-Down Arrow 119"/>
              <p:cNvSpPr/>
              <p:nvPr/>
            </p:nvSpPr>
            <p:spPr bwMode="auto">
              <a:xfrm rot="16200000">
                <a:off x="7239000" y="3016470"/>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ヒラギノ角ゴ Pro W3" pitchFamily="1" charset="-128"/>
                </a:endParaRPr>
              </a:p>
            </p:txBody>
          </p:sp>
        </p:grpSp>
      </p:grpSp>
      <p:sp>
        <p:nvSpPr>
          <p:cNvPr id="5" name="Rectangle 4"/>
          <p:cNvSpPr/>
          <p:nvPr/>
        </p:nvSpPr>
        <p:spPr>
          <a:xfrm>
            <a:off x="268448" y="1983913"/>
            <a:ext cx="5198449" cy="1400383"/>
          </a:xfrm>
          <a:prstGeom prst="rect">
            <a:avLst/>
          </a:prstGeom>
        </p:spPr>
        <p:txBody>
          <a:bodyPr wrap="square">
            <a:spAutoFit/>
          </a:bodyPr>
          <a:lstStyle/>
          <a:p>
            <a:pPr marL="800100" lvl="1" indent="-342900" algn="just">
              <a:spcAft>
                <a:spcPts val="600"/>
              </a:spcAft>
              <a:buFont typeface="+mj-lt"/>
              <a:buAutoNum type="arabicPeriod"/>
            </a:pPr>
            <a:r>
              <a:rPr lang="en-US" sz="2000" dirty="0">
                <a:latin typeface="Candara" panose="020E0502030303020204" pitchFamily="34" charset="0"/>
              </a:rPr>
              <a:t>In most of CGRAs, only few PEs (green) can perform memory operation.</a:t>
            </a:r>
          </a:p>
          <a:p>
            <a:pPr marL="800100" lvl="1" indent="-342900" algn="just">
              <a:spcAft>
                <a:spcPts val="600"/>
              </a:spcAft>
              <a:buFont typeface="+mj-lt"/>
              <a:buAutoNum type="arabicPeriod"/>
            </a:pPr>
            <a:r>
              <a:rPr lang="en-US" sz="2000" dirty="0">
                <a:latin typeface="Candara" panose="020E0502030303020204" pitchFamily="34" charset="0"/>
              </a:rPr>
              <a:t>Often the load/store bandwidth is limited in CGRAs.</a:t>
            </a:r>
          </a:p>
        </p:txBody>
      </p:sp>
      <p:sp>
        <p:nvSpPr>
          <p:cNvPr id="7" name="TextBox 6"/>
          <p:cNvSpPr txBox="1"/>
          <p:nvPr/>
        </p:nvSpPr>
        <p:spPr>
          <a:xfrm>
            <a:off x="5506863" y="4429387"/>
            <a:ext cx="970137" cy="738664"/>
          </a:xfrm>
          <a:prstGeom prst="rect">
            <a:avLst/>
          </a:prstGeom>
          <a:noFill/>
        </p:spPr>
        <p:txBody>
          <a:bodyPr wrap="none" rtlCol="0">
            <a:spAutoFit/>
          </a:bodyPr>
          <a:lstStyle/>
          <a:p>
            <a:r>
              <a:rPr lang="en-US" sz="1400" b="1" dirty="0">
                <a:latin typeface="Candara" panose="020E0502030303020204" pitchFamily="34" charset="0"/>
              </a:rPr>
              <a:t>Can do</a:t>
            </a:r>
            <a:br>
              <a:rPr lang="en-US" sz="1400" b="1" dirty="0">
                <a:latin typeface="Candara" panose="020E0502030303020204" pitchFamily="34" charset="0"/>
              </a:rPr>
            </a:br>
            <a:r>
              <a:rPr lang="en-US" sz="1400" b="1" dirty="0">
                <a:latin typeface="Candara" panose="020E0502030303020204" pitchFamily="34" charset="0"/>
              </a:rPr>
              <a:t>Memory</a:t>
            </a:r>
            <a:br>
              <a:rPr lang="en-US" sz="1400" b="1" dirty="0">
                <a:latin typeface="Candara" panose="020E0502030303020204" pitchFamily="34" charset="0"/>
              </a:rPr>
            </a:br>
            <a:r>
              <a:rPr lang="en-US" sz="1400" b="1" dirty="0">
                <a:latin typeface="Candara" panose="020E0502030303020204" pitchFamily="34" charset="0"/>
              </a:rPr>
              <a:t>Operation</a:t>
            </a:r>
          </a:p>
        </p:txBody>
      </p:sp>
      <p:cxnSp>
        <p:nvCxnSpPr>
          <p:cNvPr id="9" name="Straight Arrow Connector 8"/>
          <p:cNvCxnSpPr/>
          <p:nvPr/>
        </p:nvCxnSpPr>
        <p:spPr>
          <a:xfrm flipV="1">
            <a:off x="6172200" y="4085440"/>
            <a:ext cx="304800" cy="61055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3400" y="5952625"/>
            <a:ext cx="5943600" cy="338554"/>
          </a:xfrm>
          <a:prstGeom prst="rect">
            <a:avLst/>
          </a:prstGeom>
          <a:noFill/>
        </p:spPr>
        <p:txBody>
          <a:bodyPr wrap="square" rtlCol="0">
            <a:spAutoFit/>
          </a:bodyPr>
          <a:lstStyle/>
          <a:p>
            <a:r>
              <a:rPr lang="en-US" sz="1600" dirty="0">
                <a:latin typeface="Candara" pitchFamily="34" charset="0"/>
                <a:cs typeface="Times New Roman" pitchFamily="18" charset="0"/>
              </a:rPr>
              <a:t>* Park et al., PACT 2008 &amp; LCTES 2009 (Univ. of Michigan)</a:t>
            </a:r>
          </a:p>
        </p:txBody>
      </p:sp>
    </p:spTree>
    <p:extLst>
      <p:ext uri="{BB962C8B-B14F-4D97-AF65-F5344CB8AC3E}">
        <p14:creationId xmlns:p14="http://schemas.microsoft.com/office/powerpoint/2010/main" val="225978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632" y="180164"/>
            <a:ext cx="8779787" cy="533641"/>
          </a:xfrm>
        </p:spPr>
        <p:txBody>
          <a:bodyPr vert="horz" anchor="b" anchorCtr="0">
            <a:noAutofit/>
          </a:bodyPr>
          <a:lstStyle/>
          <a:p>
            <a:r>
              <a:rPr lang="en-US" sz="3400" dirty="0">
                <a:solidFill>
                  <a:srgbClr val="000066"/>
                </a:solidFill>
                <a:effectLst/>
                <a:latin typeface="Candara" panose="020E0502030303020204" pitchFamily="34" charset="0"/>
              </a:rPr>
              <a:t>Limitations of Using Global RF for Constants</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11</a:t>
            </a:fld>
            <a:endParaRPr lang="en-US" altLang="zh-CN" dirty="0">
              <a:solidFill>
                <a:prstClr val="black"/>
              </a:solidFill>
            </a:endParaRPr>
          </a:p>
        </p:txBody>
      </p:sp>
      <p:sp>
        <p:nvSpPr>
          <p:cNvPr id="175" name="TextBox 174"/>
          <p:cNvSpPr txBox="1"/>
          <p:nvPr/>
        </p:nvSpPr>
        <p:spPr>
          <a:xfrm>
            <a:off x="6524023" y="3531484"/>
            <a:ext cx="2533396" cy="338554"/>
          </a:xfrm>
          <a:prstGeom prst="rect">
            <a:avLst/>
          </a:prstGeom>
          <a:noFill/>
        </p:spPr>
        <p:txBody>
          <a:bodyPr wrap="square" rtlCol="0">
            <a:spAutoFit/>
          </a:bodyPr>
          <a:lstStyle/>
          <a:p>
            <a:pPr algn="ctr"/>
            <a:r>
              <a:rPr lang="en-US" sz="1600" dirty="0">
                <a:latin typeface="Candara" panose="020E0502030303020204" pitchFamily="34" charset="0"/>
              </a:rPr>
              <a:t>A CGRA with Global RF</a:t>
            </a:r>
          </a:p>
        </p:txBody>
      </p:sp>
      <p:sp>
        <p:nvSpPr>
          <p:cNvPr id="4" name="Rectangle 3"/>
          <p:cNvSpPr/>
          <p:nvPr/>
        </p:nvSpPr>
        <p:spPr>
          <a:xfrm>
            <a:off x="159333" y="916912"/>
            <a:ext cx="6250112" cy="1615827"/>
          </a:xfrm>
          <a:prstGeom prst="rect">
            <a:avLst/>
          </a:prstGeom>
        </p:spPr>
        <p:txBody>
          <a:bodyPr wrap="square">
            <a:spAutoFit/>
          </a:bodyPr>
          <a:lstStyle/>
          <a:p>
            <a:pPr marL="214313" indent="-214313" algn="just">
              <a:spcAft>
                <a:spcPts val="600"/>
              </a:spcAft>
              <a:buFont typeface="Arial" charset="0"/>
              <a:buChar char="•"/>
            </a:pPr>
            <a:r>
              <a:rPr lang="en-US" sz="2200" dirty="0">
                <a:solidFill>
                  <a:srgbClr val="0070C0"/>
                </a:solidFill>
                <a:latin typeface="Candara" panose="020E0502030303020204" pitchFamily="34" charset="0"/>
              </a:rPr>
              <a:t>Global RF may not Scale; Degrades Performance</a:t>
            </a:r>
          </a:p>
          <a:p>
            <a:pPr marL="800100" lvl="1" indent="-342900" algn="just">
              <a:spcAft>
                <a:spcPts val="1200"/>
              </a:spcAft>
              <a:buFont typeface="Wingdings" panose="05000000000000000000" pitchFamily="2" charset="2"/>
              <a:buChar char="Ø"/>
            </a:pPr>
            <a:r>
              <a:rPr lang="en-US" dirty="0">
                <a:latin typeface="Candara" panose="020E0502030303020204" pitchFamily="34" charset="0"/>
              </a:rPr>
              <a:t>Prior RF explorations* demonstrated </a:t>
            </a:r>
            <a:r>
              <a:rPr lang="en-US" b="1" dirty="0">
                <a:latin typeface="Candara" panose="020E0502030303020204" pitchFamily="34" charset="0"/>
              </a:rPr>
              <a:t>need of connecting as much as PEs to global RF</a:t>
            </a:r>
            <a:r>
              <a:rPr lang="en-US" dirty="0">
                <a:latin typeface="Candara" panose="020E0502030303020204" pitchFamily="34" charset="0"/>
              </a:rPr>
              <a:t>.  However, it is also shown and evident that </a:t>
            </a:r>
            <a:r>
              <a:rPr lang="en-US" dirty="0">
                <a:solidFill>
                  <a:srgbClr val="FF0000"/>
                </a:solidFill>
                <a:latin typeface="Candara" panose="020E0502030303020204" pitchFamily="34" charset="0"/>
              </a:rPr>
              <a:t>increasing R/W ports to connect more PEs can certainly degrade performance. </a:t>
            </a:r>
            <a:endParaRPr lang="en-US" sz="2000" dirty="0">
              <a:latin typeface="Candara" panose="020E0502030303020204" pitchFamily="34" charset="0"/>
            </a:endParaRPr>
          </a:p>
        </p:txBody>
      </p:sp>
      <p:grpSp>
        <p:nvGrpSpPr>
          <p:cNvPr id="176" name="Group 175"/>
          <p:cNvGrpSpPr/>
          <p:nvPr/>
        </p:nvGrpSpPr>
        <p:grpSpPr>
          <a:xfrm>
            <a:off x="6542402" y="957803"/>
            <a:ext cx="2386630" cy="2514349"/>
            <a:chOff x="6213207" y="995879"/>
            <a:chExt cx="2487881" cy="3294993"/>
          </a:xfrm>
        </p:grpSpPr>
        <p:grpSp>
          <p:nvGrpSpPr>
            <p:cNvPr id="177" name="Group 176"/>
            <p:cNvGrpSpPr/>
            <p:nvPr/>
          </p:nvGrpSpPr>
          <p:grpSpPr>
            <a:xfrm>
              <a:off x="6213207" y="995879"/>
              <a:ext cx="2487881" cy="3294993"/>
              <a:chOff x="7127620" y="1417919"/>
              <a:chExt cx="2487881" cy="3294993"/>
            </a:xfrm>
          </p:grpSpPr>
          <p:sp>
            <p:nvSpPr>
              <p:cNvPr id="192" name="Rectangle 191"/>
              <p:cNvSpPr/>
              <p:nvPr/>
            </p:nvSpPr>
            <p:spPr bwMode="auto">
              <a:xfrm>
                <a:off x="7127620" y="1417919"/>
                <a:ext cx="2487881" cy="3294993"/>
              </a:xfrm>
              <a:prstGeom prst="rect">
                <a:avLst/>
              </a:prstGeom>
              <a:solidFill>
                <a:schemeClr val="accent4">
                  <a:lumMod val="20000"/>
                  <a:lumOff val="80000"/>
                </a:schemeClr>
              </a:solidFill>
              <a:ln w="19050" cap="flat" cmpd="sng" algn="ctr">
                <a:solidFill>
                  <a:schemeClr val="accent4">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93" name="Rectangle 192"/>
              <p:cNvSpPr/>
              <p:nvPr/>
            </p:nvSpPr>
            <p:spPr bwMode="auto">
              <a:xfrm>
                <a:off x="72282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94" name="Rectangle 193"/>
              <p:cNvSpPr/>
              <p:nvPr/>
            </p:nvSpPr>
            <p:spPr bwMode="auto">
              <a:xfrm>
                <a:off x="78378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95" name="Rectangle 194"/>
              <p:cNvSpPr/>
              <p:nvPr/>
            </p:nvSpPr>
            <p:spPr bwMode="auto">
              <a:xfrm>
                <a:off x="84474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96" name="Rectangle 195"/>
              <p:cNvSpPr/>
              <p:nvPr/>
            </p:nvSpPr>
            <p:spPr bwMode="auto">
              <a:xfrm>
                <a:off x="90570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97" name="Rectangle 196"/>
              <p:cNvSpPr/>
              <p:nvPr/>
            </p:nvSpPr>
            <p:spPr bwMode="auto">
              <a:xfrm>
                <a:off x="72282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198" name="Rectangle 197"/>
              <p:cNvSpPr/>
              <p:nvPr/>
            </p:nvSpPr>
            <p:spPr bwMode="auto">
              <a:xfrm>
                <a:off x="78378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199" name="Rectangle 198"/>
              <p:cNvSpPr/>
              <p:nvPr/>
            </p:nvSpPr>
            <p:spPr bwMode="auto">
              <a:xfrm>
                <a:off x="84474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0" name="Rectangle 199"/>
              <p:cNvSpPr/>
              <p:nvPr/>
            </p:nvSpPr>
            <p:spPr bwMode="auto">
              <a:xfrm>
                <a:off x="90570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1" name="Rectangle 200"/>
              <p:cNvSpPr/>
              <p:nvPr/>
            </p:nvSpPr>
            <p:spPr bwMode="auto">
              <a:xfrm>
                <a:off x="72282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2" name="Rectangle 201"/>
              <p:cNvSpPr/>
              <p:nvPr/>
            </p:nvSpPr>
            <p:spPr bwMode="auto">
              <a:xfrm>
                <a:off x="78378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3" name="Rectangle 202"/>
              <p:cNvSpPr/>
              <p:nvPr/>
            </p:nvSpPr>
            <p:spPr bwMode="auto">
              <a:xfrm>
                <a:off x="84474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4" name="Rectangle 203"/>
              <p:cNvSpPr/>
              <p:nvPr/>
            </p:nvSpPr>
            <p:spPr bwMode="auto">
              <a:xfrm>
                <a:off x="90570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5" name="Rectangle 204"/>
              <p:cNvSpPr/>
              <p:nvPr/>
            </p:nvSpPr>
            <p:spPr bwMode="auto">
              <a:xfrm>
                <a:off x="72282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6" name="Rectangle 205"/>
              <p:cNvSpPr/>
              <p:nvPr/>
            </p:nvSpPr>
            <p:spPr bwMode="auto">
              <a:xfrm>
                <a:off x="78378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7" name="Rectangle 206"/>
              <p:cNvSpPr/>
              <p:nvPr/>
            </p:nvSpPr>
            <p:spPr bwMode="auto">
              <a:xfrm>
                <a:off x="84474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8" name="Rectangle 207"/>
              <p:cNvSpPr/>
              <p:nvPr/>
            </p:nvSpPr>
            <p:spPr bwMode="auto">
              <a:xfrm>
                <a:off x="90570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209" name="Rectangle 208"/>
              <p:cNvSpPr/>
              <p:nvPr/>
            </p:nvSpPr>
            <p:spPr bwMode="auto">
              <a:xfrm>
                <a:off x="7228250" y="1577949"/>
                <a:ext cx="2243516" cy="437873"/>
              </a:xfrm>
              <a:prstGeom prst="rect">
                <a:avLst/>
              </a:prstGeom>
              <a:solidFill>
                <a:schemeClr val="accent3">
                  <a:lumMod val="40000"/>
                  <a:lumOff val="60000"/>
                </a:schemeClr>
              </a:solidFill>
              <a:ln w="9525" cap="flat" cmpd="sng" algn="ctr">
                <a:solidFill>
                  <a:srgbClr val="00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rgbClr val="006600"/>
                    </a:solidFill>
                    <a:latin typeface="Arial" charset="0"/>
                    <a:ea typeface="ヒラギノ角ゴ Pro W3" pitchFamily="1" charset="-128"/>
                  </a:rPr>
                  <a:t>Global RF</a:t>
                </a:r>
                <a:endParaRPr kumimoji="0" lang="en-US" sz="1400" b="1" i="0" u="none" strike="noStrike" cap="none" normalizeH="0" baseline="0" dirty="0">
                  <a:ln>
                    <a:noFill/>
                  </a:ln>
                  <a:solidFill>
                    <a:srgbClr val="006600"/>
                  </a:solidFill>
                  <a:effectLst/>
                  <a:latin typeface="Arial" charset="0"/>
                  <a:ea typeface="ヒラギノ角ゴ Pro W3" pitchFamily="1" charset="-128"/>
                </a:endParaRPr>
              </a:p>
            </p:txBody>
          </p:sp>
          <p:grpSp>
            <p:nvGrpSpPr>
              <p:cNvPr id="210" name="Group 209"/>
              <p:cNvGrpSpPr/>
              <p:nvPr/>
            </p:nvGrpSpPr>
            <p:grpSpPr>
              <a:xfrm>
                <a:off x="7380650" y="2408268"/>
                <a:ext cx="1905000" cy="1905000"/>
                <a:chOff x="6400800" y="2057400"/>
                <a:chExt cx="1905000" cy="1905000"/>
              </a:xfrm>
            </p:grpSpPr>
            <p:sp>
              <p:nvSpPr>
                <p:cNvPr id="213" name="Left-Right Arrow 212"/>
                <p:cNvSpPr/>
                <p:nvPr/>
              </p:nvSpPr>
              <p:spPr bwMode="auto">
                <a:xfrm>
                  <a:off x="67056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14" name="Left-Right Arrow 213"/>
                <p:cNvSpPr/>
                <p:nvPr/>
              </p:nvSpPr>
              <p:spPr bwMode="auto">
                <a:xfrm>
                  <a:off x="73152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15" name="Left-Right Arrow 214"/>
                <p:cNvSpPr/>
                <p:nvPr/>
              </p:nvSpPr>
              <p:spPr bwMode="auto">
                <a:xfrm>
                  <a:off x="79248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16" name="Left-Right Arrow 215"/>
                <p:cNvSpPr/>
                <p:nvPr/>
              </p:nvSpPr>
              <p:spPr bwMode="auto">
                <a:xfrm>
                  <a:off x="67056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17" name="Left-Right Arrow 216"/>
                <p:cNvSpPr/>
                <p:nvPr/>
              </p:nvSpPr>
              <p:spPr bwMode="auto">
                <a:xfrm>
                  <a:off x="73152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18" name="Left-Right Arrow 217"/>
                <p:cNvSpPr/>
                <p:nvPr/>
              </p:nvSpPr>
              <p:spPr bwMode="auto">
                <a:xfrm>
                  <a:off x="79248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19" name="Left-Right Arrow 218"/>
                <p:cNvSpPr/>
                <p:nvPr/>
              </p:nvSpPr>
              <p:spPr bwMode="auto">
                <a:xfrm>
                  <a:off x="67056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0" name="Left-Right Arrow 219"/>
                <p:cNvSpPr/>
                <p:nvPr/>
              </p:nvSpPr>
              <p:spPr bwMode="auto">
                <a:xfrm>
                  <a:off x="73152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1" name="Left-Right Arrow 220"/>
                <p:cNvSpPr/>
                <p:nvPr/>
              </p:nvSpPr>
              <p:spPr bwMode="auto">
                <a:xfrm>
                  <a:off x="79248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2" name="Left-Right Arrow 221"/>
                <p:cNvSpPr/>
                <p:nvPr/>
              </p:nvSpPr>
              <p:spPr bwMode="auto">
                <a:xfrm>
                  <a:off x="67056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3" name="Left-Right Arrow 222"/>
                <p:cNvSpPr/>
                <p:nvPr/>
              </p:nvSpPr>
              <p:spPr bwMode="auto">
                <a:xfrm>
                  <a:off x="73152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4" name="Left-Right Arrow 223"/>
                <p:cNvSpPr/>
                <p:nvPr/>
              </p:nvSpPr>
              <p:spPr bwMode="auto">
                <a:xfrm>
                  <a:off x="79248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5" name="Up-Down Arrow 224"/>
                <p:cNvSpPr/>
                <p:nvPr/>
              </p:nvSpPr>
              <p:spPr bwMode="auto">
                <a:xfrm>
                  <a:off x="64008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6" name="Up-Down Arrow 225"/>
                <p:cNvSpPr/>
                <p:nvPr/>
              </p:nvSpPr>
              <p:spPr bwMode="auto">
                <a:xfrm>
                  <a:off x="70104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7" name="Up-Down Arrow 226"/>
                <p:cNvSpPr/>
                <p:nvPr/>
              </p:nvSpPr>
              <p:spPr bwMode="auto">
                <a:xfrm>
                  <a:off x="76200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8" name="Up-Down Arrow 227"/>
                <p:cNvSpPr/>
                <p:nvPr/>
              </p:nvSpPr>
              <p:spPr bwMode="auto">
                <a:xfrm>
                  <a:off x="82296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29" name="Up-Down Arrow 228"/>
                <p:cNvSpPr/>
                <p:nvPr/>
              </p:nvSpPr>
              <p:spPr bwMode="auto">
                <a:xfrm>
                  <a:off x="64008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30" name="Up-Down Arrow 229"/>
                <p:cNvSpPr/>
                <p:nvPr/>
              </p:nvSpPr>
              <p:spPr bwMode="auto">
                <a:xfrm>
                  <a:off x="64008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31" name="Up-Down Arrow 230"/>
                <p:cNvSpPr/>
                <p:nvPr/>
              </p:nvSpPr>
              <p:spPr bwMode="auto">
                <a:xfrm>
                  <a:off x="70104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32" name="Up-Down Arrow 231"/>
                <p:cNvSpPr/>
                <p:nvPr/>
              </p:nvSpPr>
              <p:spPr bwMode="auto">
                <a:xfrm>
                  <a:off x="70104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33" name="Up-Down Arrow 232"/>
                <p:cNvSpPr/>
                <p:nvPr/>
              </p:nvSpPr>
              <p:spPr bwMode="auto">
                <a:xfrm>
                  <a:off x="76200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34" name="Up-Down Arrow 233"/>
                <p:cNvSpPr/>
                <p:nvPr/>
              </p:nvSpPr>
              <p:spPr bwMode="auto">
                <a:xfrm>
                  <a:off x="76200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35" name="Up-Down Arrow 234"/>
                <p:cNvSpPr/>
                <p:nvPr/>
              </p:nvSpPr>
              <p:spPr bwMode="auto">
                <a:xfrm>
                  <a:off x="82296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236" name="Up-Down Arrow 235"/>
                <p:cNvSpPr/>
                <p:nvPr/>
              </p:nvSpPr>
              <p:spPr bwMode="auto">
                <a:xfrm>
                  <a:off x="82296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grpSp>
          <p:sp>
            <p:nvSpPr>
              <p:cNvPr id="211" name="Up-Down Arrow 210"/>
              <p:cNvSpPr/>
              <p:nvPr/>
            </p:nvSpPr>
            <p:spPr bwMode="auto">
              <a:xfrm>
                <a:off x="7576580" y="2042044"/>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212" name="Up-Down Arrow 211"/>
              <p:cNvSpPr/>
              <p:nvPr/>
            </p:nvSpPr>
            <p:spPr bwMode="auto">
              <a:xfrm>
                <a:off x="7282860" y="2044132"/>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grpSp>
        <p:sp>
          <p:nvSpPr>
            <p:cNvPr id="178" name="Up-Down Arrow 177"/>
            <p:cNvSpPr/>
            <p:nvPr/>
          </p:nvSpPr>
          <p:spPr bwMode="auto">
            <a:xfrm>
              <a:off x="6575946" y="1604630"/>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79" name="Up-Down Arrow 178"/>
            <p:cNvSpPr/>
            <p:nvPr/>
          </p:nvSpPr>
          <p:spPr bwMode="auto">
            <a:xfrm flipH="1">
              <a:off x="6472574" y="1597286"/>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0" name="Up-Down Arrow 179"/>
            <p:cNvSpPr/>
            <p:nvPr/>
          </p:nvSpPr>
          <p:spPr bwMode="auto">
            <a:xfrm>
              <a:off x="7164443" y="1602284"/>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1" name="Up-Down Arrow 180"/>
            <p:cNvSpPr/>
            <p:nvPr/>
          </p:nvSpPr>
          <p:spPr bwMode="auto">
            <a:xfrm>
              <a:off x="7071659" y="1609566"/>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2" name="Up-Down Arrow 181"/>
            <p:cNvSpPr/>
            <p:nvPr/>
          </p:nvSpPr>
          <p:spPr bwMode="auto">
            <a:xfrm>
              <a:off x="6985082" y="1619745"/>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3" name="Up-Down Arrow 182"/>
            <p:cNvSpPr/>
            <p:nvPr/>
          </p:nvSpPr>
          <p:spPr bwMode="auto">
            <a:xfrm>
              <a:off x="7278803" y="1603591"/>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4" name="Up-Down Arrow 183"/>
            <p:cNvSpPr/>
            <p:nvPr/>
          </p:nvSpPr>
          <p:spPr bwMode="auto">
            <a:xfrm>
              <a:off x="7781078" y="1614007"/>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5" name="Up-Down Arrow 184"/>
            <p:cNvSpPr/>
            <p:nvPr/>
          </p:nvSpPr>
          <p:spPr bwMode="auto">
            <a:xfrm>
              <a:off x="7688294" y="1621289"/>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6" name="Up-Down Arrow 185"/>
            <p:cNvSpPr/>
            <p:nvPr/>
          </p:nvSpPr>
          <p:spPr bwMode="auto">
            <a:xfrm>
              <a:off x="7601717" y="1631468"/>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7" name="Up-Down Arrow 186"/>
            <p:cNvSpPr/>
            <p:nvPr/>
          </p:nvSpPr>
          <p:spPr bwMode="auto">
            <a:xfrm>
              <a:off x="7895438" y="1615314"/>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8" name="Up-Down Arrow 187"/>
            <p:cNvSpPr/>
            <p:nvPr/>
          </p:nvSpPr>
          <p:spPr bwMode="auto">
            <a:xfrm>
              <a:off x="8385989" y="1614007"/>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89" name="Up-Down Arrow 188"/>
            <p:cNvSpPr/>
            <p:nvPr/>
          </p:nvSpPr>
          <p:spPr bwMode="auto">
            <a:xfrm>
              <a:off x="8293205" y="1621289"/>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90" name="Up-Down Arrow 189"/>
            <p:cNvSpPr/>
            <p:nvPr/>
          </p:nvSpPr>
          <p:spPr bwMode="auto">
            <a:xfrm>
              <a:off x="8206628" y="1631468"/>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191" name="Up-Down Arrow 190"/>
            <p:cNvSpPr/>
            <p:nvPr/>
          </p:nvSpPr>
          <p:spPr bwMode="auto">
            <a:xfrm>
              <a:off x="8500349" y="1615314"/>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grpSp>
      <p:sp>
        <p:nvSpPr>
          <p:cNvPr id="237" name="TextBox 236"/>
          <p:cNvSpPr txBox="1"/>
          <p:nvPr/>
        </p:nvSpPr>
        <p:spPr>
          <a:xfrm>
            <a:off x="171011" y="2840757"/>
            <a:ext cx="6294100" cy="2323713"/>
          </a:xfrm>
          <a:prstGeom prst="rect">
            <a:avLst/>
          </a:prstGeom>
          <a:noFill/>
        </p:spPr>
        <p:txBody>
          <a:bodyPr wrap="square" rtlCol="0">
            <a:spAutoFit/>
          </a:bodyPr>
          <a:lstStyle/>
          <a:p>
            <a:pPr marL="214313" indent="-214313" algn="just">
              <a:spcAft>
                <a:spcPts val="600"/>
              </a:spcAft>
              <a:buFont typeface="Arial" charset="0"/>
              <a:buChar char="•"/>
            </a:pPr>
            <a:r>
              <a:rPr lang="en-US" sz="2200" dirty="0">
                <a:solidFill>
                  <a:srgbClr val="0070C0"/>
                </a:solidFill>
                <a:latin typeface="Candara" panose="020E0502030303020204" pitchFamily="34" charset="0"/>
              </a:rPr>
              <a:t>Increases Instruction Width</a:t>
            </a:r>
          </a:p>
          <a:p>
            <a:pPr marL="800100" lvl="1" indent="-342900" algn="just">
              <a:spcAft>
                <a:spcPts val="600"/>
              </a:spcAft>
              <a:buFont typeface="Wingdings" panose="05000000000000000000" pitchFamily="2" charset="2"/>
              <a:buChar char="Ø"/>
            </a:pPr>
            <a:r>
              <a:rPr lang="en-US" dirty="0">
                <a:latin typeface="Candara" panose="020E0502030303020204" pitchFamily="34" charset="0"/>
              </a:rPr>
              <a:t>Example: Need about 64 registers for a 4x4 CGRA</a:t>
            </a:r>
          </a:p>
          <a:p>
            <a:pPr marL="800100" lvl="1" indent="-342900" algn="just">
              <a:spcAft>
                <a:spcPts val="600"/>
              </a:spcAft>
              <a:buFont typeface="Wingdings" panose="05000000000000000000" pitchFamily="2" charset="2"/>
              <a:buChar char="Ø"/>
            </a:pPr>
            <a:r>
              <a:rPr lang="en-US" dirty="0">
                <a:latin typeface="Candara" panose="020E0502030303020204" pitchFamily="34" charset="0"/>
              </a:rPr>
              <a:t>Each PE need 6 bits; PE has two inputs from RF, and an output to be written to RF. </a:t>
            </a:r>
            <a:r>
              <a:rPr lang="en-US" b="1" dirty="0">
                <a:solidFill>
                  <a:srgbClr val="FF0000"/>
                </a:solidFill>
                <a:latin typeface="Candara" panose="020E0502030303020204" pitchFamily="34" charset="0"/>
              </a:rPr>
              <a:t>We need 18 (3*6) bits just to access global RF, in 32-bit instruction.</a:t>
            </a:r>
            <a:r>
              <a:rPr lang="en-US" dirty="0">
                <a:solidFill>
                  <a:srgbClr val="FF0000"/>
                </a:solidFill>
                <a:latin typeface="Candara" panose="020E0502030303020204" pitchFamily="34" charset="0"/>
              </a:rPr>
              <a:t> </a:t>
            </a:r>
          </a:p>
          <a:p>
            <a:pPr marL="800100" lvl="1" indent="-342900" algn="just">
              <a:spcAft>
                <a:spcPts val="600"/>
              </a:spcAft>
              <a:buFont typeface="Wingdings" panose="05000000000000000000" pitchFamily="2" charset="2"/>
              <a:buChar char="Ø"/>
            </a:pPr>
            <a:r>
              <a:rPr lang="en-US" dirty="0">
                <a:solidFill>
                  <a:prstClr val="black"/>
                </a:solidFill>
                <a:latin typeface="Candara" panose="020E0502030303020204" pitchFamily="34" charset="0"/>
              </a:rPr>
              <a:t>Increasing ISA width results in </a:t>
            </a:r>
            <a:r>
              <a:rPr lang="en-US" dirty="0">
                <a:solidFill>
                  <a:srgbClr val="FF0000"/>
                </a:solidFill>
                <a:latin typeface="Candara" panose="020E0502030303020204" pitchFamily="34" charset="0"/>
              </a:rPr>
              <a:t>increased memory bus width and consequently, </a:t>
            </a:r>
            <a:r>
              <a:rPr lang="en-US" b="1" dirty="0">
                <a:solidFill>
                  <a:srgbClr val="FF0000"/>
                </a:solidFill>
                <a:latin typeface="Candara" panose="020E0502030303020204" pitchFamily="34" charset="0"/>
              </a:rPr>
              <a:t>increase in area and power.</a:t>
            </a:r>
            <a:endParaRPr lang="en-US" dirty="0"/>
          </a:p>
        </p:txBody>
      </p:sp>
      <p:grpSp>
        <p:nvGrpSpPr>
          <p:cNvPr id="239" name="Group 238"/>
          <p:cNvGrpSpPr/>
          <p:nvPr/>
        </p:nvGrpSpPr>
        <p:grpSpPr>
          <a:xfrm>
            <a:off x="6638937" y="3950445"/>
            <a:ext cx="2202193" cy="1541810"/>
            <a:chOff x="6563052" y="1954475"/>
            <a:chExt cx="2753096" cy="2051300"/>
          </a:xfrm>
        </p:grpSpPr>
        <p:pic>
          <p:nvPicPr>
            <p:cNvPr id="240" name="Picture 239"/>
            <p:cNvPicPr>
              <a:picLocks noChangeAspect="1"/>
            </p:cNvPicPr>
            <p:nvPr/>
          </p:nvPicPr>
          <p:blipFill>
            <a:blip r:embed="rId3"/>
            <a:stretch>
              <a:fillRect/>
            </a:stretch>
          </p:blipFill>
          <p:spPr>
            <a:xfrm>
              <a:off x="6563052" y="2424625"/>
              <a:ext cx="2428875" cy="1581150"/>
            </a:xfrm>
            <a:prstGeom prst="rect">
              <a:avLst/>
            </a:prstGeom>
          </p:spPr>
        </p:pic>
        <p:sp>
          <p:nvSpPr>
            <p:cNvPr id="241" name="Oval 240"/>
            <p:cNvSpPr/>
            <p:nvPr/>
          </p:nvSpPr>
          <p:spPr>
            <a:xfrm>
              <a:off x="7033848" y="1983545"/>
              <a:ext cx="374144" cy="441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2" name="TextBox 241"/>
            <p:cNvSpPr txBox="1"/>
            <p:nvPr/>
          </p:nvSpPr>
          <p:spPr>
            <a:xfrm>
              <a:off x="7073721" y="1970885"/>
              <a:ext cx="311724" cy="502002"/>
            </a:xfrm>
            <a:prstGeom prst="rect">
              <a:avLst/>
            </a:prstGeom>
            <a:noFill/>
          </p:spPr>
          <p:txBody>
            <a:bodyPr wrap="none" rtlCol="0">
              <a:spAutoFit/>
            </a:bodyPr>
            <a:lstStyle/>
            <a:p>
              <a:r>
                <a:rPr lang="en-US" dirty="0">
                  <a:solidFill>
                    <a:srgbClr val="FF0000"/>
                  </a:solidFill>
                  <a:latin typeface="Candara" panose="020E0502030303020204" pitchFamily="34" charset="0"/>
                </a:rPr>
                <a:t>1</a:t>
              </a:r>
            </a:p>
          </p:txBody>
        </p:sp>
        <p:sp>
          <p:nvSpPr>
            <p:cNvPr id="243" name="Oval 242"/>
            <p:cNvSpPr/>
            <p:nvPr/>
          </p:nvSpPr>
          <p:spPr>
            <a:xfrm>
              <a:off x="7608279" y="1967135"/>
              <a:ext cx="374144" cy="441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4" name="TextBox 243"/>
            <p:cNvSpPr txBox="1"/>
            <p:nvPr/>
          </p:nvSpPr>
          <p:spPr>
            <a:xfrm>
              <a:off x="7648151" y="1954475"/>
              <a:ext cx="343803" cy="502002"/>
            </a:xfrm>
            <a:prstGeom prst="rect">
              <a:avLst/>
            </a:prstGeom>
            <a:noFill/>
          </p:spPr>
          <p:txBody>
            <a:bodyPr wrap="none" rtlCol="0">
              <a:spAutoFit/>
            </a:bodyPr>
            <a:lstStyle/>
            <a:p>
              <a:r>
                <a:rPr lang="en-US" dirty="0">
                  <a:solidFill>
                    <a:srgbClr val="FF0000"/>
                  </a:solidFill>
                  <a:latin typeface="Candara" panose="020E0502030303020204" pitchFamily="34" charset="0"/>
                </a:rPr>
                <a:t>2</a:t>
              </a:r>
            </a:p>
          </p:txBody>
        </p:sp>
        <p:sp>
          <p:nvSpPr>
            <p:cNvPr id="245" name="Oval 244"/>
            <p:cNvSpPr/>
            <p:nvPr/>
          </p:nvSpPr>
          <p:spPr>
            <a:xfrm>
              <a:off x="8942004" y="3564694"/>
              <a:ext cx="374144" cy="441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6" name="TextBox 245"/>
            <p:cNvSpPr txBox="1"/>
            <p:nvPr/>
          </p:nvSpPr>
          <p:spPr>
            <a:xfrm>
              <a:off x="8947583" y="3481773"/>
              <a:ext cx="334367" cy="460169"/>
            </a:xfrm>
            <a:prstGeom prst="rect">
              <a:avLst/>
            </a:prstGeom>
            <a:noFill/>
          </p:spPr>
          <p:txBody>
            <a:bodyPr wrap="none" rtlCol="0">
              <a:spAutoFit/>
            </a:bodyPr>
            <a:lstStyle/>
            <a:p>
              <a:r>
                <a:rPr lang="en-US" sz="1600" dirty="0">
                  <a:solidFill>
                    <a:srgbClr val="FF0000"/>
                  </a:solidFill>
                  <a:latin typeface="Candara" panose="020E0502030303020204" pitchFamily="34" charset="0"/>
                </a:rPr>
                <a:t>3</a:t>
              </a:r>
              <a:endParaRPr lang="en-US" dirty="0">
                <a:solidFill>
                  <a:srgbClr val="FF0000"/>
                </a:solidFill>
                <a:latin typeface="Candara" panose="020E0502030303020204" pitchFamily="34" charset="0"/>
              </a:endParaRPr>
            </a:p>
          </p:txBody>
        </p:sp>
      </p:grpSp>
      <p:sp>
        <p:nvSpPr>
          <p:cNvPr id="79" name="TextBox 78"/>
          <p:cNvSpPr txBox="1"/>
          <p:nvPr/>
        </p:nvSpPr>
        <p:spPr>
          <a:xfrm>
            <a:off x="6515213" y="5567847"/>
            <a:ext cx="2533396" cy="338554"/>
          </a:xfrm>
          <a:prstGeom prst="rect">
            <a:avLst/>
          </a:prstGeom>
          <a:noFill/>
        </p:spPr>
        <p:txBody>
          <a:bodyPr wrap="square" rtlCol="0">
            <a:spAutoFit/>
          </a:bodyPr>
          <a:lstStyle/>
          <a:p>
            <a:pPr algn="ctr"/>
            <a:r>
              <a:rPr lang="en-US" sz="1600" dirty="0">
                <a:latin typeface="Candara" panose="020E0502030303020204" pitchFamily="34" charset="0"/>
              </a:rPr>
              <a:t>A PE with a RF</a:t>
            </a:r>
          </a:p>
        </p:txBody>
      </p:sp>
      <p:sp>
        <p:nvSpPr>
          <p:cNvPr id="81" name="TextBox 80"/>
          <p:cNvSpPr txBox="1"/>
          <p:nvPr/>
        </p:nvSpPr>
        <p:spPr>
          <a:xfrm>
            <a:off x="521511" y="5944851"/>
            <a:ext cx="5943600" cy="338554"/>
          </a:xfrm>
          <a:prstGeom prst="rect">
            <a:avLst/>
          </a:prstGeom>
          <a:noFill/>
        </p:spPr>
        <p:txBody>
          <a:bodyPr wrap="square" rtlCol="0">
            <a:spAutoFit/>
          </a:bodyPr>
          <a:lstStyle/>
          <a:p>
            <a:r>
              <a:rPr lang="en-US" sz="1600" dirty="0">
                <a:latin typeface="Candara" pitchFamily="34" charset="0"/>
                <a:cs typeface="Times New Roman" pitchFamily="18" charset="0"/>
              </a:rPr>
              <a:t>* Kwok et al., FCCM 2005 (Univ. of British Columbia)</a:t>
            </a:r>
          </a:p>
        </p:txBody>
      </p:sp>
    </p:spTree>
    <p:extLst>
      <p:ext uri="{BB962C8B-B14F-4D97-AF65-F5344CB8AC3E}">
        <p14:creationId xmlns:p14="http://schemas.microsoft.com/office/powerpoint/2010/main" val="71939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anim calcmode="lin" valueType="num">
                                      <p:cBhvr>
                                        <p:cTn id="8" dur="1000" fill="hold"/>
                                        <p:tgtEl>
                                          <p:spTgt spid="237"/>
                                        </p:tgtEl>
                                        <p:attrNameLst>
                                          <p:attrName>ppt_x</p:attrName>
                                        </p:attrNameLst>
                                      </p:cBhvr>
                                      <p:tavLst>
                                        <p:tav tm="0">
                                          <p:val>
                                            <p:strVal val="#ppt_x"/>
                                          </p:val>
                                        </p:tav>
                                        <p:tav tm="100000">
                                          <p:val>
                                            <p:strVal val="#ppt_x"/>
                                          </p:val>
                                        </p:tav>
                                      </p:tavLst>
                                    </p:anim>
                                    <p:anim calcmode="lin" valueType="num">
                                      <p:cBhvr>
                                        <p:cTn id="9" dur="1000" fill="hold"/>
                                        <p:tgtEl>
                                          <p:spTgt spid="2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1000"/>
                                        <p:tgtEl>
                                          <p:spTgt spid="239"/>
                                        </p:tgtEl>
                                      </p:cBhvr>
                                    </p:animEffect>
                                    <p:anim calcmode="lin" valueType="num">
                                      <p:cBhvr>
                                        <p:cTn id="13" dur="1000" fill="hold"/>
                                        <p:tgtEl>
                                          <p:spTgt spid="239"/>
                                        </p:tgtEl>
                                        <p:attrNameLst>
                                          <p:attrName>ppt_x</p:attrName>
                                        </p:attrNameLst>
                                      </p:cBhvr>
                                      <p:tavLst>
                                        <p:tav tm="0">
                                          <p:val>
                                            <p:strVal val="#ppt_x"/>
                                          </p:val>
                                        </p:tav>
                                        <p:tav tm="100000">
                                          <p:val>
                                            <p:strVal val="#ppt_x"/>
                                          </p:val>
                                        </p:tav>
                                      </p:tavLst>
                                    </p:anim>
                                    <p:anim calcmode="lin" valueType="num">
                                      <p:cBhvr>
                                        <p:cTn id="14" dur="1000" fill="hold"/>
                                        <p:tgtEl>
                                          <p:spTgt spid="239"/>
                                        </p:tgtEl>
                                        <p:attrNameLst>
                                          <p:attrName>ppt_y</p:attrName>
                                        </p:attrNameLst>
                                      </p:cBhvr>
                                      <p:tavLst>
                                        <p:tav tm="0">
                                          <p:val>
                                            <p:strVal val="#ppt_y+.1"/>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7722926" y="3186769"/>
            <a:ext cx="10358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25011"/>
            <a:ext cx="9144000" cy="774315"/>
          </a:xfrm>
        </p:spPr>
        <p:txBody>
          <a:bodyPr/>
          <a:lstStyle/>
          <a:p>
            <a:r>
              <a:rPr lang="en-US" sz="3600" dirty="0">
                <a:solidFill>
                  <a:srgbClr val="000066"/>
                </a:solidFill>
                <a:effectLst/>
                <a:latin typeface="Candara" panose="020E0502030303020204" pitchFamily="34" charset="0"/>
              </a:rPr>
              <a:t>Local Unified RF: A SW/HW Hybrid Approach</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12</a:t>
            </a:fld>
            <a:endParaRPr lang="en-US" altLang="zh-CN" dirty="0">
              <a:solidFill>
                <a:prstClr val="black"/>
              </a:solidFill>
            </a:endParaRPr>
          </a:p>
        </p:txBody>
      </p:sp>
      <p:sp>
        <p:nvSpPr>
          <p:cNvPr id="6" name="TextBox 5"/>
          <p:cNvSpPr txBox="1"/>
          <p:nvPr/>
        </p:nvSpPr>
        <p:spPr>
          <a:xfrm>
            <a:off x="154748" y="992912"/>
            <a:ext cx="5692379" cy="5062924"/>
          </a:xfrm>
          <a:prstGeom prst="rect">
            <a:avLst/>
          </a:prstGeom>
          <a:noFill/>
        </p:spPr>
        <p:txBody>
          <a:bodyPr wrap="square" rtlCol="0">
            <a:spAutoFit/>
          </a:bodyPr>
          <a:lstStyle/>
          <a:p>
            <a:pPr marL="214313" indent="-214313" algn="just">
              <a:spcAft>
                <a:spcPts val="900"/>
              </a:spcAft>
              <a:buFont typeface="Arial" charset="0"/>
              <a:buChar char="•"/>
            </a:pPr>
            <a:r>
              <a:rPr lang="en-US" sz="2200" dirty="0">
                <a:solidFill>
                  <a:srgbClr val="0070C0"/>
                </a:solidFill>
                <a:latin typeface="Candara" panose="020E0502030303020204" pitchFamily="34" charset="0"/>
              </a:rPr>
              <a:t>Local</a:t>
            </a:r>
            <a:endParaRPr lang="en-US" sz="2200" dirty="0">
              <a:latin typeface="Candara" panose="020E0502030303020204" pitchFamily="34" charset="0"/>
            </a:endParaRPr>
          </a:p>
          <a:p>
            <a:pPr marL="800100" lvl="1" indent="-342900" algn="just">
              <a:spcAft>
                <a:spcPts val="600"/>
              </a:spcAft>
              <a:buFont typeface="Wingdings" panose="05000000000000000000" pitchFamily="2" charset="2"/>
              <a:buChar char="Ø"/>
            </a:pPr>
            <a:r>
              <a:rPr lang="en-US" sz="2000" dirty="0">
                <a:latin typeface="Candara" panose="020E0502030303020204" pitchFamily="34" charset="0"/>
              </a:rPr>
              <a:t>Not global/within each PE</a:t>
            </a:r>
          </a:p>
          <a:p>
            <a:pPr marL="800100" lvl="1" indent="-342900" algn="just">
              <a:spcAft>
                <a:spcPts val="900"/>
              </a:spcAft>
              <a:buFont typeface="Wingdings" panose="05000000000000000000" pitchFamily="2" charset="2"/>
              <a:buChar char="Ø"/>
            </a:pPr>
            <a:r>
              <a:rPr lang="en-US" sz="2000" dirty="0">
                <a:latin typeface="Candara" panose="020E0502030303020204" pitchFamily="34" charset="0"/>
              </a:rPr>
              <a:t>Better Performance, Scalable</a:t>
            </a:r>
          </a:p>
          <a:p>
            <a:pPr marL="214313" indent="-214313" algn="just">
              <a:spcAft>
                <a:spcPts val="900"/>
              </a:spcAft>
              <a:buFont typeface="Arial" charset="0"/>
              <a:buChar char="•"/>
            </a:pPr>
            <a:r>
              <a:rPr lang="en-US" sz="2200" dirty="0">
                <a:solidFill>
                  <a:srgbClr val="0070C0"/>
                </a:solidFill>
                <a:latin typeface="Candara" panose="020E0502030303020204" pitchFamily="34" charset="0"/>
              </a:rPr>
              <a:t>Unified</a:t>
            </a:r>
          </a:p>
          <a:p>
            <a:pPr marL="800100" lvl="1" indent="-342900" algn="just">
              <a:spcAft>
                <a:spcPts val="600"/>
              </a:spcAft>
              <a:buFont typeface="Wingdings" panose="05000000000000000000" pitchFamily="2" charset="2"/>
              <a:buChar char="Ø"/>
            </a:pPr>
            <a:r>
              <a:rPr lang="en-US" sz="2000" dirty="0">
                <a:latin typeface="Candara" panose="020E0502030303020204" pitchFamily="34" charset="0"/>
              </a:rPr>
              <a:t>Will manage both recurring and non-recurring variables in the RF</a:t>
            </a:r>
          </a:p>
          <a:p>
            <a:pPr marL="800100" lvl="1" indent="-342900" algn="just">
              <a:spcAft>
                <a:spcPts val="900"/>
              </a:spcAft>
              <a:buFont typeface="Wingdings" panose="05000000000000000000" pitchFamily="2" charset="2"/>
              <a:buChar char="Ø"/>
            </a:pPr>
            <a:r>
              <a:rPr lang="en-US" sz="2000" dirty="0">
                <a:latin typeface="Candara" panose="020E0502030303020204" pitchFamily="34" charset="0"/>
              </a:rPr>
              <a:t>Each PE has flexibility to use different number of rotating and nonrotating registers, for each loop!)</a:t>
            </a:r>
          </a:p>
          <a:p>
            <a:pPr marL="214313" indent="-214313" algn="just">
              <a:spcAft>
                <a:spcPts val="900"/>
              </a:spcAft>
              <a:buFont typeface="Arial" charset="0"/>
              <a:buChar char="•"/>
            </a:pPr>
            <a:r>
              <a:rPr lang="en-US" sz="2200" dirty="0">
                <a:solidFill>
                  <a:srgbClr val="0070C0"/>
                </a:solidFill>
                <a:latin typeface="Candara" panose="020E0502030303020204" pitchFamily="34" charset="0"/>
              </a:rPr>
              <a:t>Hybrid</a:t>
            </a:r>
          </a:p>
          <a:p>
            <a:pPr marL="800100" lvl="1" indent="-342900" algn="just">
              <a:spcAft>
                <a:spcPts val="900"/>
              </a:spcAft>
              <a:buFont typeface="Wingdings" panose="05000000000000000000" pitchFamily="2" charset="2"/>
              <a:buChar char="Ø"/>
            </a:pPr>
            <a:r>
              <a:rPr lang="en-US" sz="2000" dirty="0">
                <a:latin typeface="Candara" panose="020E0502030303020204" pitchFamily="34" charset="0"/>
              </a:rPr>
              <a:t>Software/Hardware mixed approach to manage the register lookup</a:t>
            </a:r>
          </a:p>
          <a:p>
            <a:pPr marL="671513" lvl="1" indent="-214313" algn="just">
              <a:spcAft>
                <a:spcPts val="900"/>
              </a:spcAft>
              <a:buFont typeface="Arial" charset="0"/>
              <a:buChar char="•"/>
            </a:pPr>
            <a:endParaRPr lang="en-US" sz="2200" dirty="0">
              <a:latin typeface="Candara" panose="020E0502030303020204" pitchFamily="34" charset="0"/>
            </a:endParaRPr>
          </a:p>
        </p:txBody>
      </p:sp>
      <p:sp>
        <p:nvSpPr>
          <p:cNvPr id="12" name="TextBox 11"/>
          <p:cNvSpPr txBox="1"/>
          <p:nvPr/>
        </p:nvSpPr>
        <p:spPr>
          <a:xfrm>
            <a:off x="6366617" y="4176346"/>
            <a:ext cx="2418216" cy="369332"/>
          </a:xfrm>
          <a:prstGeom prst="rect">
            <a:avLst/>
          </a:prstGeom>
          <a:noFill/>
        </p:spPr>
        <p:txBody>
          <a:bodyPr wrap="square" rtlCol="0">
            <a:spAutoFit/>
          </a:bodyPr>
          <a:lstStyle/>
          <a:p>
            <a:pPr algn="ctr"/>
            <a:r>
              <a:rPr lang="en-US" b="1" dirty="0">
                <a:latin typeface="Candara" panose="020E0502030303020204" pitchFamily="34" charset="0"/>
              </a:rPr>
              <a:t>Local Unified RF</a:t>
            </a:r>
          </a:p>
        </p:txBody>
      </p:sp>
      <p:cxnSp>
        <p:nvCxnSpPr>
          <p:cNvPr id="23" name="Straight Arrow Connector 22"/>
          <p:cNvCxnSpPr/>
          <p:nvPr/>
        </p:nvCxnSpPr>
        <p:spPr>
          <a:xfrm>
            <a:off x="7048855" y="1733371"/>
            <a:ext cx="0" cy="3560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6255521" y="1397237"/>
            <a:ext cx="2516704" cy="2371459"/>
            <a:chOff x="6255521" y="1397237"/>
            <a:chExt cx="2516704" cy="2371459"/>
          </a:xfrm>
        </p:grpSpPr>
        <p:sp>
          <p:nvSpPr>
            <p:cNvPr id="7" name="Rectangle 6"/>
            <p:cNvSpPr/>
            <p:nvPr/>
          </p:nvSpPr>
          <p:spPr>
            <a:xfrm>
              <a:off x="7730030" y="2339887"/>
              <a:ext cx="1035845" cy="127939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55521" y="2102266"/>
              <a:ext cx="1076771" cy="1666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66616" y="2571607"/>
              <a:ext cx="854579" cy="584775"/>
            </a:xfrm>
            <a:prstGeom prst="rect">
              <a:avLst/>
            </a:prstGeom>
            <a:noFill/>
          </p:spPr>
          <p:txBody>
            <a:bodyPr wrap="square" rtlCol="0">
              <a:spAutoFit/>
            </a:bodyPr>
            <a:lstStyle/>
            <a:p>
              <a:pPr algn="ctr"/>
              <a:r>
                <a:rPr lang="en-US" sz="3200" b="1" dirty="0">
                  <a:latin typeface="Candara" panose="020E0502030303020204" pitchFamily="34" charset="0"/>
                </a:rPr>
                <a:t>PE</a:t>
              </a:r>
            </a:p>
          </p:txBody>
        </p:sp>
        <p:cxnSp>
          <p:nvCxnSpPr>
            <p:cNvPr id="16" name="Elbow Connector 15"/>
            <p:cNvCxnSpPr>
              <a:stCxn id="8" idx="2"/>
              <a:endCxn id="7" idx="2"/>
            </p:cNvCxnSpPr>
            <p:nvPr/>
          </p:nvCxnSpPr>
          <p:spPr>
            <a:xfrm rot="5400000" flipH="1" flipV="1">
              <a:off x="7446225" y="2966968"/>
              <a:ext cx="149410" cy="1454046"/>
            </a:xfrm>
            <a:prstGeom prst="bentConnector3">
              <a:avLst>
                <a:gd name="adj1" fmla="val -15300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28986" y="1410056"/>
              <a:ext cx="0" cy="6922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28986" y="1410056"/>
              <a:ext cx="1486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48855" y="1743342"/>
              <a:ext cx="14883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15956" y="1397237"/>
              <a:ext cx="0" cy="942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537249" y="1743342"/>
              <a:ext cx="0" cy="596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36380" y="2775044"/>
              <a:ext cx="10358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4633159" y="827044"/>
            <a:ext cx="4646149" cy="4693515"/>
            <a:chOff x="4633159" y="827044"/>
            <a:chExt cx="4646149" cy="4693515"/>
          </a:xfrm>
        </p:grpSpPr>
        <p:cxnSp>
          <p:nvCxnSpPr>
            <p:cNvPr id="9" name="Straight Connector 8"/>
            <p:cNvCxnSpPr/>
            <p:nvPr/>
          </p:nvCxnSpPr>
          <p:spPr>
            <a:xfrm>
              <a:off x="7730029" y="3186769"/>
              <a:ext cx="1035845" cy="33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48855" y="4935784"/>
              <a:ext cx="2230453" cy="584775"/>
            </a:xfrm>
            <a:prstGeom prst="rect">
              <a:avLst/>
            </a:prstGeom>
            <a:noFill/>
          </p:spPr>
          <p:txBody>
            <a:bodyPr wrap="square" rtlCol="0">
              <a:spAutoFit/>
            </a:bodyPr>
            <a:lstStyle/>
            <a:p>
              <a:pPr algn="ctr"/>
              <a:r>
                <a:rPr lang="en-US" sz="1600" dirty="0">
                  <a:latin typeface="Candara" panose="020E0502030303020204" pitchFamily="34" charset="0"/>
                </a:rPr>
                <a:t>Constant</a:t>
              </a:r>
              <a:br>
                <a:rPr lang="en-US" sz="1600" dirty="0">
                  <a:latin typeface="Candara" panose="020E0502030303020204" pitchFamily="34" charset="0"/>
                </a:rPr>
              </a:br>
              <a:r>
                <a:rPr lang="en-US" sz="1600" dirty="0">
                  <a:latin typeface="Candara" panose="020E0502030303020204" pitchFamily="34" charset="0"/>
                </a:rPr>
                <a:t>(Nonrotating Section)</a:t>
              </a:r>
            </a:p>
          </p:txBody>
        </p:sp>
        <p:sp>
          <p:nvSpPr>
            <p:cNvPr id="45" name="TextBox 44"/>
            <p:cNvSpPr txBox="1"/>
            <p:nvPr/>
          </p:nvSpPr>
          <p:spPr>
            <a:xfrm>
              <a:off x="7722927" y="2364426"/>
              <a:ext cx="1035844" cy="369332"/>
            </a:xfrm>
            <a:prstGeom prst="rect">
              <a:avLst/>
            </a:prstGeom>
            <a:noFill/>
          </p:spPr>
          <p:txBody>
            <a:bodyPr wrap="square" rtlCol="0">
              <a:spAutoFit/>
            </a:bodyPr>
            <a:lstStyle/>
            <a:p>
              <a:pPr algn="ctr"/>
              <a:r>
                <a:rPr lang="en-US" dirty="0">
                  <a:latin typeface="Calibri" panose="020F0502020204030204" pitchFamily="34" charset="0"/>
                </a:rPr>
                <a:t>sum</a:t>
              </a:r>
              <a:r>
                <a:rPr lang="en-US" baseline="30000" dirty="0">
                  <a:latin typeface="Calibri" panose="020F0502020204030204" pitchFamily="34" charset="0"/>
                </a:rPr>
                <a:t>0</a:t>
              </a:r>
            </a:p>
          </p:txBody>
        </p:sp>
        <p:sp>
          <p:nvSpPr>
            <p:cNvPr id="46" name="TextBox 45"/>
            <p:cNvSpPr txBox="1"/>
            <p:nvPr/>
          </p:nvSpPr>
          <p:spPr>
            <a:xfrm>
              <a:off x="7722927" y="2796600"/>
              <a:ext cx="1035844" cy="369332"/>
            </a:xfrm>
            <a:prstGeom prst="rect">
              <a:avLst/>
            </a:prstGeom>
            <a:noFill/>
          </p:spPr>
          <p:txBody>
            <a:bodyPr wrap="square" rtlCol="0">
              <a:spAutoFit/>
            </a:bodyPr>
            <a:lstStyle/>
            <a:p>
              <a:pPr algn="ctr"/>
              <a:r>
                <a:rPr lang="en-US" dirty="0">
                  <a:latin typeface="Calibri" panose="020F0502020204030204" pitchFamily="34" charset="0"/>
                </a:rPr>
                <a:t>sum</a:t>
              </a:r>
              <a:r>
                <a:rPr lang="en-US" baseline="30000" dirty="0">
                  <a:latin typeface="Calibri" panose="020F0502020204030204" pitchFamily="34" charset="0"/>
                </a:rPr>
                <a:t>1</a:t>
              </a:r>
            </a:p>
          </p:txBody>
        </p:sp>
        <p:sp>
          <p:nvSpPr>
            <p:cNvPr id="50" name="TextBox 49"/>
            <p:cNvSpPr txBox="1"/>
            <p:nvPr/>
          </p:nvSpPr>
          <p:spPr>
            <a:xfrm>
              <a:off x="7670597" y="3258504"/>
              <a:ext cx="1187689" cy="338554"/>
            </a:xfrm>
            <a:prstGeom prst="rect">
              <a:avLst/>
            </a:prstGeom>
            <a:noFill/>
          </p:spPr>
          <p:txBody>
            <a:bodyPr wrap="square" rtlCol="0">
              <a:spAutoFit/>
            </a:bodyPr>
            <a:lstStyle/>
            <a:p>
              <a:pPr algn="ctr"/>
              <a:r>
                <a:rPr lang="en-US" sz="1600" dirty="0">
                  <a:latin typeface="Calibri" panose="020F0502020204030204" pitchFamily="34" charset="0"/>
                </a:rPr>
                <a:t>totalCount</a:t>
              </a:r>
              <a:endParaRPr lang="en-US" sz="1600" baseline="30000" dirty="0">
                <a:latin typeface="Calibri" panose="020F0502020204030204" pitchFamily="34" charset="0"/>
              </a:endParaRPr>
            </a:p>
          </p:txBody>
        </p:sp>
        <p:sp>
          <p:nvSpPr>
            <p:cNvPr id="56" name="Left Brace 55"/>
            <p:cNvSpPr/>
            <p:nvPr/>
          </p:nvSpPr>
          <p:spPr>
            <a:xfrm>
              <a:off x="7575725" y="2339887"/>
              <a:ext cx="94872" cy="85022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p:cNvCxnSpPr/>
            <p:nvPr/>
          </p:nvCxnSpPr>
          <p:spPr>
            <a:xfrm>
              <a:off x="5932380" y="1428217"/>
              <a:ext cx="1588550" cy="130554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33159" y="827044"/>
              <a:ext cx="1776448" cy="584775"/>
            </a:xfrm>
            <a:prstGeom prst="rect">
              <a:avLst/>
            </a:prstGeom>
            <a:noFill/>
          </p:spPr>
          <p:txBody>
            <a:bodyPr wrap="none" rtlCol="0">
              <a:spAutoFit/>
            </a:bodyPr>
            <a:lstStyle/>
            <a:p>
              <a:r>
                <a:rPr lang="en-US" sz="1600" dirty="0">
                  <a:latin typeface="Candara" panose="020E0502030303020204" pitchFamily="34" charset="0"/>
                </a:rPr>
                <a:t>Recurring Values</a:t>
              </a:r>
              <a:br>
                <a:rPr lang="en-US" sz="1600" dirty="0">
                  <a:latin typeface="Candara" panose="020E0502030303020204" pitchFamily="34" charset="0"/>
                </a:rPr>
              </a:br>
              <a:r>
                <a:rPr lang="en-US" sz="1600" dirty="0">
                  <a:latin typeface="Candara" panose="020E0502030303020204" pitchFamily="34" charset="0"/>
                </a:rPr>
                <a:t>(Rotating Section)</a:t>
              </a:r>
            </a:p>
          </p:txBody>
        </p:sp>
        <p:cxnSp>
          <p:nvCxnSpPr>
            <p:cNvPr id="61" name="Straight Arrow Connector 60"/>
            <p:cNvCxnSpPr/>
            <p:nvPr/>
          </p:nvCxnSpPr>
          <p:spPr>
            <a:xfrm flipV="1">
              <a:off x="8307386" y="3524374"/>
              <a:ext cx="238708" cy="14379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62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442" y="99766"/>
            <a:ext cx="8844558" cy="628650"/>
          </a:xfrm>
        </p:spPr>
        <p:txBody>
          <a:bodyPr/>
          <a:lstStyle/>
          <a:p>
            <a:r>
              <a:rPr lang="en-US" sz="3200" dirty="0">
                <a:solidFill>
                  <a:srgbClr val="000066"/>
                </a:solidFill>
                <a:effectLst/>
                <a:latin typeface="Candara" panose="020E0502030303020204" pitchFamily="34" charset="0"/>
              </a:rPr>
              <a:t>Modulo Addition Based Indexing for Rotating RF</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13</a:t>
            </a:fld>
            <a:endParaRPr lang="en-US" altLang="zh-CN" dirty="0">
              <a:solidFill>
                <a:prstClr val="black"/>
              </a:solidFill>
            </a:endParaRPr>
          </a:p>
        </p:txBody>
      </p:sp>
      <p:sp>
        <p:nvSpPr>
          <p:cNvPr id="6" name="TextBox 5"/>
          <p:cNvSpPr txBox="1"/>
          <p:nvPr/>
        </p:nvSpPr>
        <p:spPr>
          <a:xfrm>
            <a:off x="299442" y="877333"/>
            <a:ext cx="8295918" cy="830997"/>
          </a:xfrm>
          <a:prstGeom prst="rect">
            <a:avLst/>
          </a:prstGeom>
          <a:noFill/>
        </p:spPr>
        <p:txBody>
          <a:bodyPr wrap="square" rtlCol="0">
            <a:spAutoFit/>
          </a:bodyPr>
          <a:lstStyle/>
          <a:p>
            <a:pPr marL="214313" indent="-214313" algn="just">
              <a:buFont typeface="Arial" charset="0"/>
              <a:buChar char="•"/>
            </a:pPr>
            <a:r>
              <a:rPr lang="en-US" sz="2400" dirty="0">
                <a:latin typeface="Calibri" panose="020F0502020204030204" pitchFamily="34" charset="0"/>
              </a:rPr>
              <a:t>Example: We need to store loop-carried </a:t>
            </a:r>
            <a:r>
              <a:rPr lang="en-US" sz="2400" b="1" dirty="0">
                <a:latin typeface="Calibri" panose="020F0502020204030204" pitchFamily="34" charset="0"/>
              </a:rPr>
              <a:t>values of variable d across four different iterations</a:t>
            </a:r>
            <a:r>
              <a:rPr lang="en-US" sz="2400" dirty="0">
                <a:latin typeface="Calibri" panose="020F0502020204030204" pitchFamily="34" charset="0"/>
              </a:rPr>
              <a:t>. </a:t>
            </a:r>
          </a:p>
        </p:txBody>
      </p:sp>
      <p:pic>
        <p:nvPicPr>
          <p:cNvPr id="34" name="Picture 33"/>
          <p:cNvPicPr>
            <a:picLocks noChangeAspect="1"/>
          </p:cNvPicPr>
          <p:nvPr/>
        </p:nvPicPr>
        <p:blipFill>
          <a:blip r:embed="rId3"/>
          <a:stretch>
            <a:fillRect/>
          </a:stretch>
        </p:blipFill>
        <p:spPr>
          <a:xfrm>
            <a:off x="5677919" y="2507410"/>
            <a:ext cx="1914525" cy="2943225"/>
          </a:xfrm>
          <a:prstGeom prst="rect">
            <a:avLst/>
          </a:prstGeom>
          <a:ln>
            <a:solidFill>
              <a:schemeClr val="tx1"/>
            </a:solidFill>
          </a:ln>
        </p:spPr>
      </p:pic>
      <p:pic>
        <p:nvPicPr>
          <p:cNvPr id="35" name="Picture 34"/>
          <p:cNvPicPr>
            <a:picLocks noChangeAspect="1"/>
          </p:cNvPicPr>
          <p:nvPr/>
        </p:nvPicPr>
        <p:blipFill>
          <a:blip r:embed="rId4">
            <a:clrChange>
              <a:clrFrom>
                <a:srgbClr val="FFFFFF"/>
              </a:clrFrom>
              <a:clrTo>
                <a:srgbClr val="FFFFFF">
                  <a:alpha val="0"/>
                </a:srgbClr>
              </a:clrTo>
            </a:clrChange>
          </a:blip>
          <a:stretch>
            <a:fillRect/>
          </a:stretch>
        </p:blipFill>
        <p:spPr>
          <a:xfrm>
            <a:off x="7592443" y="3460074"/>
            <a:ext cx="1002917" cy="723900"/>
          </a:xfrm>
          <a:prstGeom prst="rect">
            <a:avLst/>
          </a:prstGeom>
        </p:spPr>
      </p:pic>
      <p:cxnSp>
        <p:nvCxnSpPr>
          <p:cNvPr id="36" name="Straight Connector 35"/>
          <p:cNvCxnSpPr/>
          <p:nvPr/>
        </p:nvCxnSpPr>
        <p:spPr>
          <a:xfrm>
            <a:off x="8595360" y="2507410"/>
            <a:ext cx="0" cy="294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17444" y="3742540"/>
            <a:ext cx="268013" cy="268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917444" y="4065577"/>
            <a:ext cx="418704" cy="369332"/>
          </a:xfrm>
          <a:prstGeom prst="rect">
            <a:avLst/>
          </a:prstGeom>
          <a:noFill/>
        </p:spPr>
        <p:txBody>
          <a:bodyPr wrap="none" rtlCol="0">
            <a:spAutoFit/>
          </a:bodyPr>
          <a:lstStyle/>
          <a:p>
            <a:r>
              <a:rPr lang="en-US" dirty="0"/>
              <a:t>32</a:t>
            </a:r>
          </a:p>
        </p:txBody>
      </p:sp>
      <p:sp>
        <p:nvSpPr>
          <p:cNvPr id="44" name="TextBox 43"/>
          <p:cNvSpPr txBox="1"/>
          <p:nvPr/>
        </p:nvSpPr>
        <p:spPr>
          <a:xfrm>
            <a:off x="3355951" y="2124222"/>
            <a:ext cx="1276311" cy="400110"/>
          </a:xfrm>
          <a:prstGeom prst="rect">
            <a:avLst/>
          </a:prstGeom>
          <a:noFill/>
        </p:spPr>
        <p:txBody>
          <a:bodyPr wrap="none" rtlCol="0">
            <a:spAutoFit/>
          </a:bodyPr>
          <a:lstStyle/>
          <a:p>
            <a:r>
              <a:rPr lang="en-US" sz="2000" dirty="0">
                <a:solidFill>
                  <a:srgbClr val="FF0000"/>
                </a:solidFill>
              </a:rPr>
              <a:t>Iteration 0</a:t>
            </a:r>
          </a:p>
        </p:txBody>
      </p:sp>
      <p:sp>
        <p:nvSpPr>
          <p:cNvPr id="47" name="TextBox 46"/>
          <p:cNvSpPr txBox="1"/>
          <p:nvPr/>
        </p:nvSpPr>
        <p:spPr>
          <a:xfrm>
            <a:off x="757086" y="2567407"/>
            <a:ext cx="300082" cy="369332"/>
          </a:xfrm>
          <a:prstGeom prst="rect">
            <a:avLst/>
          </a:prstGeom>
          <a:noFill/>
        </p:spPr>
        <p:txBody>
          <a:bodyPr wrap="none" rtlCol="0">
            <a:spAutoFit/>
          </a:bodyPr>
          <a:lstStyle/>
          <a:p>
            <a:r>
              <a:rPr lang="en-US" dirty="0">
                <a:solidFill>
                  <a:srgbClr val="FF0000"/>
                </a:solidFill>
              </a:rPr>
              <a:t>0</a:t>
            </a:r>
          </a:p>
        </p:txBody>
      </p:sp>
      <p:sp>
        <p:nvSpPr>
          <p:cNvPr id="48" name="TextBox 47"/>
          <p:cNvSpPr txBox="1"/>
          <p:nvPr/>
        </p:nvSpPr>
        <p:spPr>
          <a:xfrm>
            <a:off x="256992" y="3471638"/>
            <a:ext cx="753732" cy="369332"/>
          </a:xfrm>
          <a:prstGeom prst="rect">
            <a:avLst/>
          </a:prstGeom>
          <a:noFill/>
        </p:spPr>
        <p:txBody>
          <a:bodyPr wrap="none" rtlCol="0">
            <a:spAutoFit/>
          </a:bodyPr>
          <a:lstStyle/>
          <a:p>
            <a:r>
              <a:rPr lang="en-US" dirty="0" err="1">
                <a:solidFill>
                  <a:srgbClr val="FF0000"/>
                </a:solidFill>
              </a:rPr>
              <a:t>Ri</a:t>
            </a:r>
            <a:r>
              <a:rPr lang="en-US" dirty="0">
                <a:solidFill>
                  <a:srgbClr val="FF0000"/>
                </a:solidFill>
              </a:rPr>
              <a:t> = 0</a:t>
            </a:r>
          </a:p>
        </p:txBody>
      </p:sp>
      <p:sp>
        <p:nvSpPr>
          <p:cNvPr id="49" name="TextBox 48"/>
          <p:cNvSpPr txBox="1"/>
          <p:nvPr/>
        </p:nvSpPr>
        <p:spPr>
          <a:xfrm>
            <a:off x="4226458" y="2883127"/>
            <a:ext cx="487634" cy="523220"/>
          </a:xfrm>
          <a:prstGeom prst="rect">
            <a:avLst/>
          </a:prstGeom>
          <a:noFill/>
        </p:spPr>
        <p:txBody>
          <a:bodyPr wrap="none" rtlCol="0">
            <a:spAutoFit/>
          </a:bodyPr>
          <a:lstStyle/>
          <a:p>
            <a:r>
              <a:rPr lang="en-US" sz="2800" dirty="0">
                <a:solidFill>
                  <a:srgbClr val="FF0000"/>
                </a:solidFill>
              </a:rPr>
              <a:t>d</a:t>
            </a:r>
            <a:r>
              <a:rPr lang="en-US" sz="2800" baseline="30000" dirty="0">
                <a:solidFill>
                  <a:srgbClr val="FF0000"/>
                </a:solidFill>
              </a:rPr>
              <a:t>0</a:t>
            </a:r>
          </a:p>
        </p:txBody>
      </p:sp>
      <p:grpSp>
        <p:nvGrpSpPr>
          <p:cNvPr id="11" name="Group 10"/>
          <p:cNvGrpSpPr/>
          <p:nvPr/>
        </p:nvGrpSpPr>
        <p:grpSpPr>
          <a:xfrm>
            <a:off x="911344" y="2676551"/>
            <a:ext cx="4778704" cy="1547856"/>
            <a:chOff x="911344" y="2676551"/>
            <a:chExt cx="4778704" cy="1547856"/>
          </a:xfrm>
        </p:grpSpPr>
        <p:pic>
          <p:nvPicPr>
            <p:cNvPr id="39" name="Picture 38"/>
            <p:cNvPicPr>
              <a:picLocks noChangeAspect="1"/>
            </p:cNvPicPr>
            <p:nvPr/>
          </p:nvPicPr>
          <p:blipFill>
            <a:blip r:embed="rId5">
              <a:clrChange>
                <a:clrFrom>
                  <a:srgbClr val="FFFFFF"/>
                </a:clrFrom>
                <a:clrTo>
                  <a:srgbClr val="FFFFFF">
                    <a:alpha val="0"/>
                  </a:srgbClr>
                </a:clrTo>
              </a:clrChange>
            </a:blip>
            <a:stretch>
              <a:fillRect/>
            </a:stretch>
          </p:blipFill>
          <p:spPr>
            <a:xfrm>
              <a:off x="1069951" y="2676551"/>
              <a:ext cx="4572000" cy="1438275"/>
            </a:xfrm>
            <a:prstGeom prst="rect">
              <a:avLst/>
            </a:prstGeom>
          </p:spPr>
        </p:pic>
        <p:pic>
          <p:nvPicPr>
            <p:cNvPr id="40" name="Picture 39"/>
            <p:cNvPicPr>
              <a:picLocks noChangeAspect="1"/>
            </p:cNvPicPr>
            <p:nvPr/>
          </p:nvPicPr>
          <p:blipFill>
            <a:blip r:embed="rId6"/>
            <a:stretch>
              <a:fillRect/>
            </a:stretch>
          </p:blipFill>
          <p:spPr>
            <a:xfrm>
              <a:off x="3566161" y="3608201"/>
              <a:ext cx="567558" cy="616206"/>
            </a:xfrm>
            <a:prstGeom prst="rect">
              <a:avLst/>
            </a:prstGeom>
            <a:ln w="28575">
              <a:solidFill>
                <a:schemeClr val="tx1"/>
              </a:solidFill>
            </a:ln>
          </p:spPr>
        </p:pic>
        <p:cxnSp>
          <p:nvCxnSpPr>
            <p:cNvPr id="41" name="Straight Arrow Connector 40"/>
            <p:cNvCxnSpPr/>
            <p:nvPr/>
          </p:nvCxnSpPr>
          <p:spPr>
            <a:xfrm>
              <a:off x="2349305" y="3714938"/>
              <a:ext cx="121685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11344" y="3388597"/>
              <a:ext cx="1683474" cy="707886"/>
            </a:xfrm>
            <a:prstGeom prst="rect">
              <a:avLst/>
            </a:prstGeom>
            <a:noFill/>
          </p:spPr>
          <p:txBody>
            <a:bodyPr wrap="none" rtlCol="0">
              <a:spAutoFit/>
            </a:bodyPr>
            <a:lstStyle/>
            <a:p>
              <a:pPr algn="ctr"/>
              <a:r>
                <a:rPr lang="en-US" sz="2000" dirty="0"/>
                <a:t>Virtual </a:t>
              </a:r>
              <a:br>
                <a:rPr lang="en-US" sz="2000" dirty="0"/>
              </a:br>
              <a:r>
                <a:rPr lang="en-US" sz="2000" dirty="0"/>
                <a:t>Register Index</a:t>
              </a:r>
            </a:p>
          </p:txBody>
        </p:sp>
        <p:pic>
          <p:nvPicPr>
            <p:cNvPr id="45" name="Picture 44"/>
            <p:cNvPicPr>
              <a:picLocks noChangeAspect="1"/>
            </p:cNvPicPr>
            <p:nvPr/>
          </p:nvPicPr>
          <p:blipFill>
            <a:blip r:embed="rId4">
              <a:clrChange>
                <a:clrFrom>
                  <a:srgbClr val="FFFFFF"/>
                </a:clrFrom>
                <a:clrTo>
                  <a:srgbClr val="FFFFFF">
                    <a:alpha val="0"/>
                  </a:srgbClr>
                </a:clrTo>
              </a:clrChange>
            </a:blip>
            <a:stretch>
              <a:fillRect/>
            </a:stretch>
          </p:blipFill>
          <p:spPr>
            <a:xfrm>
              <a:off x="4687131" y="2741344"/>
              <a:ext cx="1002917" cy="723900"/>
            </a:xfrm>
            <a:prstGeom prst="rect">
              <a:avLst/>
            </a:prstGeom>
          </p:spPr>
        </p:pic>
        <p:sp>
          <p:nvSpPr>
            <p:cNvPr id="46" name="TextBox 45"/>
            <p:cNvSpPr txBox="1"/>
            <p:nvPr/>
          </p:nvSpPr>
          <p:spPr>
            <a:xfrm>
              <a:off x="5012132" y="3203931"/>
              <a:ext cx="418704" cy="369332"/>
            </a:xfrm>
            <a:prstGeom prst="rect">
              <a:avLst/>
            </a:prstGeom>
            <a:noFill/>
          </p:spPr>
          <p:txBody>
            <a:bodyPr wrap="none" rtlCol="0">
              <a:spAutoFit/>
            </a:bodyPr>
            <a:lstStyle/>
            <a:p>
              <a:r>
                <a:rPr lang="en-US" dirty="0"/>
                <a:t>32</a:t>
              </a:r>
            </a:p>
          </p:txBody>
        </p:sp>
        <p:cxnSp>
          <p:nvCxnSpPr>
            <p:cNvPr id="50" name="Straight Connector 49"/>
            <p:cNvCxnSpPr/>
            <p:nvPr/>
          </p:nvCxnSpPr>
          <p:spPr>
            <a:xfrm>
              <a:off x="5003086" y="3008677"/>
              <a:ext cx="268013" cy="268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4269477" y="3548130"/>
            <a:ext cx="300082" cy="369332"/>
          </a:xfrm>
          <a:prstGeom prst="rect">
            <a:avLst/>
          </a:prstGeom>
          <a:noFill/>
        </p:spPr>
        <p:txBody>
          <a:bodyPr wrap="none" rtlCol="0">
            <a:spAutoFit/>
          </a:bodyPr>
          <a:lstStyle/>
          <a:p>
            <a:r>
              <a:rPr lang="en-US" dirty="0">
                <a:solidFill>
                  <a:srgbClr val="FF0000"/>
                </a:solidFill>
              </a:rPr>
              <a:t>0</a:t>
            </a:r>
          </a:p>
        </p:txBody>
      </p:sp>
      <p:sp>
        <p:nvSpPr>
          <p:cNvPr id="53" name="TextBox 52"/>
          <p:cNvSpPr txBox="1"/>
          <p:nvPr/>
        </p:nvSpPr>
        <p:spPr>
          <a:xfrm>
            <a:off x="5677919" y="2566006"/>
            <a:ext cx="1914524" cy="523220"/>
          </a:xfrm>
          <a:prstGeom prst="rect">
            <a:avLst/>
          </a:prstGeom>
          <a:solidFill>
            <a:schemeClr val="accent3">
              <a:lumMod val="75000"/>
            </a:schemeClr>
          </a:solidFill>
        </p:spPr>
        <p:txBody>
          <a:bodyPr wrap="square" rtlCol="0">
            <a:spAutoFit/>
          </a:bodyPr>
          <a:lstStyle/>
          <a:p>
            <a:pPr algn="ctr"/>
            <a:r>
              <a:rPr lang="en-US" sz="2800" b="1" dirty="0">
                <a:solidFill>
                  <a:srgbClr val="002060"/>
                </a:solidFill>
              </a:rPr>
              <a:t>d</a:t>
            </a:r>
            <a:r>
              <a:rPr lang="en-US" sz="2800" b="1" baseline="30000" dirty="0">
                <a:solidFill>
                  <a:srgbClr val="002060"/>
                </a:solidFill>
              </a:rPr>
              <a:t>0</a:t>
            </a:r>
          </a:p>
        </p:txBody>
      </p:sp>
      <p:sp>
        <p:nvSpPr>
          <p:cNvPr id="54" name="TextBox 53"/>
          <p:cNvSpPr txBox="1"/>
          <p:nvPr/>
        </p:nvSpPr>
        <p:spPr>
          <a:xfrm>
            <a:off x="783084" y="2543471"/>
            <a:ext cx="292068" cy="461665"/>
          </a:xfrm>
          <a:prstGeom prst="rect">
            <a:avLst/>
          </a:prstGeom>
          <a:solidFill>
            <a:schemeClr val="bg1"/>
          </a:solidFill>
        </p:spPr>
        <p:txBody>
          <a:bodyPr wrap="none" rtlCol="0">
            <a:spAutoFit/>
          </a:bodyPr>
          <a:lstStyle/>
          <a:p>
            <a:r>
              <a:rPr lang="en-US" sz="2400" dirty="0">
                <a:solidFill>
                  <a:srgbClr val="FF0000"/>
                </a:solidFill>
                <a:latin typeface="Candara" panose="020E0502030303020204" pitchFamily="34" charset="0"/>
              </a:rPr>
              <a:t>1</a:t>
            </a:r>
            <a:endParaRPr lang="en-US" dirty="0">
              <a:solidFill>
                <a:srgbClr val="FF0000"/>
              </a:solidFill>
              <a:latin typeface="Candara" panose="020E0502030303020204" pitchFamily="34" charset="0"/>
            </a:endParaRPr>
          </a:p>
        </p:txBody>
      </p:sp>
      <p:sp>
        <p:nvSpPr>
          <p:cNvPr id="55" name="TextBox 54"/>
          <p:cNvSpPr txBox="1"/>
          <p:nvPr/>
        </p:nvSpPr>
        <p:spPr>
          <a:xfrm>
            <a:off x="4176574" y="2912576"/>
            <a:ext cx="487634" cy="523220"/>
          </a:xfrm>
          <a:prstGeom prst="rect">
            <a:avLst/>
          </a:prstGeom>
          <a:solidFill>
            <a:schemeClr val="bg1"/>
          </a:solidFill>
        </p:spPr>
        <p:txBody>
          <a:bodyPr wrap="none" rtlCol="0">
            <a:spAutoFit/>
          </a:bodyPr>
          <a:lstStyle/>
          <a:p>
            <a:r>
              <a:rPr lang="en-US" sz="2800" dirty="0">
                <a:solidFill>
                  <a:srgbClr val="FF0000"/>
                </a:solidFill>
              </a:rPr>
              <a:t>d</a:t>
            </a:r>
            <a:r>
              <a:rPr lang="en-US" sz="2800" baseline="30000" dirty="0">
                <a:solidFill>
                  <a:srgbClr val="FF0000"/>
                </a:solidFill>
              </a:rPr>
              <a:t>1</a:t>
            </a:r>
          </a:p>
        </p:txBody>
      </p:sp>
      <p:sp>
        <p:nvSpPr>
          <p:cNvPr id="56" name="TextBox 55"/>
          <p:cNvSpPr txBox="1"/>
          <p:nvPr/>
        </p:nvSpPr>
        <p:spPr>
          <a:xfrm>
            <a:off x="3316083" y="2142737"/>
            <a:ext cx="1276311" cy="400110"/>
          </a:xfrm>
          <a:prstGeom prst="rect">
            <a:avLst/>
          </a:prstGeom>
          <a:solidFill>
            <a:schemeClr val="bg1"/>
          </a:solidFill>
        </p:spPr>
        <p:txBody>
          <a:bodyPr wrap="none" rtlCol="0">
            <a:spAutoFit/>
          </a:bodyPr>
          <a:lstStyle/>
          <a:p>
            <a:r>
              <a:rPr lang="en-US" sz="2000" dirty="0">
                <a:solidFill>
                  <a:srgbClr val="FF0000"/>
                </a:solidFill>
              </a:rPr>
              <a:t>Iteration 1</a:t>
            </a:r>
          </a:p>
        </p:txBody>
      </p:sp>
      <p:sp>
        <p:nvSpPr>
          <p:cNvPr id="57" name="TextBox 56"/>
          <p:cNvSpPr txBox="1"/>
          <p:nvPr/>
        </p:nvSpPr>
        <p:spPr>
          <a:xfrm>
            <a:off x="4303697" y="3519035"/>
            <a:ext cx="300082" cy="369332"/>
          </a:xfrm>
          <a:prstGeom prst="rect">
            <a:avLst/>
          </a:prstGeom>
          <a:solidFill>
            <a:schemeClr val="bg1"/>
          </a:solidFill>
        </p:spPr>
        <p:txBody>
          <a:bodyPr wrap="none" rtlCol="0">
            <a:spAutoFit/>
          </a:bodyPr>
          <a:lstStyle/>
          <a:p>
            <a:r>
              <a:rPr lang="en-US" dirty="0">
                <a:solidFill>
                  <a:srgbClr val="FF0000"/>
                </a:solidFill>
              </a:rPr>
              <a:t>1</a:t>
            </a:r>
          </a:p>
        </p:txBody>
      </p:sp>
      <p:sp>
        <p:nvSpPr>
          <p:cNvPr id="58" name="TextBox 57"/>
          <p:cNvSpPr txBox="1"/>
          <p:nvPr/>
        </p:nvSpPr>
        <p:spPr>
          <a:xfrm>
            <a:off x="5690048" y="3259119"/>
            <a:ext cx="1914524" cy="523220"/>
          </a:xfrm>
          <a:prstGeom prst="rect">
            <a:avLst/>
          </a:prstGeom>
          <a:solidFill>
            <a:schemeClr val="accent3">
              <a:lumMod val="75000"/>
            </a:schemeClr>
          </a:solidFill>
        </p:spPr>
        <p:txBody>
          <a:bodyPr wrap="square" rtlCol="0">
            <a:spAutoFit/>
          </a:bodyPr>
          <a:lstStyle/>
          <a:p>
            <a:pPr algn="ctr"/>
            <a:r>
              <a:rPr lang="en-US" sz="2800" b="1" dirty="0">
                <a:solidFill>
                  <a:srgbClr val="002060"/>
                </a:solidFill>
              </a:rPr>
              <a:t>d</a:t>
            </a:r>
            <a:r>
              <a:rPr lang="en-US" sz="2800" b="1" baseline="30000" dirty="0">
                <a:solidFill>
                  <a:srgbClr val="002060"/>
                </a:solidFill>
              </a:rPr>
              <a:t>1</a:t>
            </a:r>
          </a:p>
        </p:txBody>
      </p:sp>
      <p:sp>
        <p:nvSpPr>
          <p:cNvPr id="59" name="TextBox 58"/>
          <p:cNvSpPr txBox="1"/>
          <p:nvPr/>
        </p:nvSpPr>
        <p:spPr>
          <a:xfrm>
            <a:off x="776678" y="2526618"/>
            <a:ext cx="327334" cy="461665"/>
          </a:xfrm>
          <a:prstGeom prst="rect">
            <a:avLst/>
          </a:prstGeom>
          <a:solidFill>
            <a:schemeClr val="bg1"/>
          </a:solidFill>
        </p:spPr>
        <p:txBody>
          <a:bodyPr wrap="none" rtlCol="0">
            <a:spAutoFit/>
          </a:bodyPr>
          <a:lstStyle/>
          <a:p>
            <a:r>
              <a:rPr lang="en-US" sz="2400" dirty="0">
                <a:solidFill>
                  <a:srgbClr val="FF0000"/>
                </a:solidFill>
                <a:latin typeface="Candara" panose="020E0502030303020204" pitchFamily="34" charset="0"/>
              </a:rPr>
              <a:t>2</a:t>
            </a:r>
            <a:endParaRPr lang="en-US" dirty="0">
              <a:solidFill>
                <a:srgbClr val="FF0000"/>
              </a:solidFill>
              <a:latin typeface="Candara" panose="020E0502030303020204" pitchFamily="34" charset="0"/>
            </a:endParaRPr>
          </a:p>
        </p:txBody>
      </p:sp>
      <p:sp>
        <p:nvSpPr>
          <p:cNvPr id="60" name="TextBox 59"/>
          <p:cNvSpPr txBox="1"/>
          <p:nvPr/>
        </p:nvSpPr>
        <p:spPr>
          <a:xfrm>
            <a:off x="3316097" y="2101064"/>
            <a:ext cx="1276311" cy="400110"/>
          </a:xfrm>
          <a:prstGeom prst="rect">
            <a:avLst/>
          </a:prstGeom>
          <a:solidFill>
            <a:schemeClr val="bg1"/>
          </a:solidFill>
        </p:spPr>
        <p:txBody>
          <a:bodyPr wrap="none" rtlCol="0">
            <a:spAutoFit/>
          </a:bodyPr>
          <a:lstStyle/>
          <a:p>
            <a:r>
              <a:rPr lang="en-US" sz="2000" dirty="0">
                <a:solidFill>
                  <a:srgbClr val="FF0000"/>
                </a:solidFill>
              </a:rPr>
              <a:t>Iteration 2</a:t>
            </a:r>
          </a:p>
        </p:txBody>
      </p:sp>
      <p:sp>
        <p:nvSpPr>
          <p:cNvPr id="61" name="TextBox 60"/>
          <p:cNvSpPr txBox="1"/>
          <p:nvPr/>
        </p:nvSpPr>
        <p:spPr>
          <a:xfrm>
            <a:off x="4257811" y="2881969"/>
            <a:ext cx="487634" cy="523220"/>
          </a:xfrm>
          <a:prstGeom prst="rect">
            <a:avLst/>
          </a:prstGeom>
          <a:solidFill>
            <a:schemeClr val="bg1"/>
          </a:solidFill>
        </p:spPr>
        <p:txBody>
          <a:bodyPr wrap="none" rtlCol="0">
            <a:spAutoFit/>
          </a:bodyPr>
          <a:lstStyle/>
          <a:p>
            <a:r>
              <a:rPr lang="en-US" sz="2800" dirty="0">
                <a:solidFill>
                  <a:srgbClr val="FF0000"/>
                </a:solidFill>
              </a:rPr>
              <a:t>d</a:t>
            </a:r>
            <a:r>
              <a:rPr lang="en-US" sz="2800" baseline="30000" dirty="0">
                <a:solidFill>
                  <a:srgbClr val="FF0000"/>
                </a:solidFill>
              </a:rPr>
              <a:t>2</a:t>
            </a:r>
          </a:p>
        </p:txBody>
      </p:sp>
      <p:sp>
        <p:nvSpPr>
          <p:cNvPr id="62" name="TextBox 61"/>
          <p:cNvSpPr txBox="1"/>
          <p:nvPr/>
        </p:nvSpPr>
        <p:spPr>
          <a:xfrm>
            <a:off x="4310092" y="3452663"/>
            <a:ext cx="300082" cy="369332"/>
          </a:xfrm>
          <a:prstGeom prst="rect">
            <a:avLst/>
          </a:prstGeom>
          <a:solidFill>
            <a:schemeClr val="bg1"/>
          </a:solidFill>
        </p:spPr>
        <p:txBody>
          <a:bodyPr wrap="none" rtlCol="0">
            <a:spAutoFit/>
          </a:bodyPr>
          <a:lstStyle/>
          <a:p>
            <a:r>
              <a:rPr lang="en-US" dirty="0">
                <a:solidFill>
                  <a:srgbClr val="FF0000"/>
                </a:solidFill>
              </a:rPr>
              <a:t>2</a:t>
            </a:r>
          </a:p>
        </p:txBody>
      </p:sp>
      <p:sp>
        <p:nvSpPr>
          <p:cNvPr id="63" name="TextBox 62"/>
          <p:cNvSpPr txBox="1"/>
          <p:nvPr/>
        </p:nvSpPr>
        <p:spPr>
          <a:xfrm>
            <a:off x="5682901" y="3974496"/>
            <a:ext cx="1914524" cy="523220"/>
          </a:xfrm>
          <a:prstGeom prst="rect">
            <a:avLst/>
          </a:prstGeom>
          <a:solidFill>
            <a:schemeClr val="accent3">
              <a:lumMod val="75000"/>
            </a:schemeClr>
          </a:solidFill>
        </p:spPr>
        <p:txBody>
          <a:bodyPr wrap="square" rtlCol="0">
            <a:spAutoFit/>
          </a:bodyPr>
          <a:lstStyle/>
          <a:p>
            <a:pPr algn="ctr"/>
            <a:r>
              <a:rPr lang="en-US" sz="2800" b="1" dirty="0">
                <a:solidFill>
                  <a:srgbClr val="002060"/>
                </a:solidFill>
              </a:rPr>
              <a:t>d</a:t>
            </a:r>
            <a:r>
              <a:rPr lang="en-US" sz="2800" b="1" baseline="30000" dirty="0">
                <a:solidFill>
                  <a:srgbClr val="002060"/>
                </a:solidFill>
              </a:rPr>
              <a:t>2</a:t>
            </a:r>
          </a:p>
        </p:txBody>
      </p:sp>
      <p:sp>
        <p:nvSpPr>
          <p:cNvPr id="64" name="TextBox 63"/>
          <p:cNvSpPr txBox="1"/>
          <p:nvPr/>
        </p:nvSpPr>
        <p:spPr>
          <a:xfrm>
            <a:off x="788250" y="2482767"/>
            <a:ext cx="333746" cy="461665"/>
          </a:xfrm>
          <a:prstGeom prst="rect">
            <a:avLst/>
          </a:prstGeom>
          <a:solidFill>
            <a:schemeClr val="bg1"/>
          </a:solidFill>
        </p:spPr>
        <p:txBody>
          <a:bodyPr wrap="none" rtlCol="0">
            <a:spAutoFit/>
          </a:bodyPr>
          <a:lstStyle/>
          <a:p>
            <a:r>
              <a:rPr lang="en-US" sz="2400" dirty="0">
                <a:solidFill>
                  <a:srgbClr val="FF0000"/>
                </a:solidFill>
                <a:latin typeface="Candara" panose="020E0502030303020204" pitchFamily="34" charset="0"/>
              </a:rPr>
              <a:t>3</a:t>
            </a:r>
            <a:endParaRPr lang="en-US" dirty="0">
              <a:solidFill>
                <a:srgbClr val="FF0000"/>
              </a:solidFill>
              <a:latin typeface="Candara" panose="020E0502030303020204" pitchFamily="34" charset="0"/>
            </a:endParaRPr>
          </a:p>
        </p:txBody>
      </p:sp>
      <p:sp>
        <p:nvSpPr>
          <p:cNvPr id="65" name="TextBox 64"/>
          <p:cNvSpPr txBox="1"/>
          <p:nvPr/>
        </p:nvSpPr>
        <p:spPr>
          <a:xfrm>
            <a:off x="3393532" y="2032687"/>
            <a:ext cx="1276311" cy="400110"/>
          </a:xfrm>
          <a:prstGeom prst="rect">
            <a:avLst/>
          </a:prstGeom>
          <a:solidFill>
            <a:schemeClr val="bg1"/>
          </a:solidFill>
        </p:spPr>
        <p:txBody>
          <a:bodyPr wrap="none" rtlCol="0">
            <a:spAutoFit/>
          </a:bodyPr>
          <a:lstStyle/>
          <a:p>
            <a:r>
              <a:rPr lang="en-US" sz="2000" dirty="0">
                <a:solidFill>
                  <a:srgbClr val="FF0000"/>
                </a:solidFill>
              </a:rPr>
              <a:t>Iteration 3</a:t>
            </a:r>
          </a:p>
        </p:txBody>
      </p:sp>
      <p:sp>
        <p:nvSpPr>
          <p:cNvPr id="66" name="TextBox 65"/>
          <p:cNvSpPr txBox="1"/>
          <p:nvPr/>
        </p:nvSpPr>
        <p:spPr>
          <a:xfrm>
            <a:off x="4185092" y="2837106"/>
            <a:ext cx="487634" cy="523220"/>
          </a:xfrm>
          <a:prstGeom prst="rect">
            <a:avLst/>
          </a:prstGeom>
          <a:solidFill>
            <a:schemeClr val="bg1"/>
          </a:solidFill>
        </p:spPr>
        <p:txBody>
          <a:bodyPr wrap="none" rtlCol="0">
            <a:spAutoFit/>
          </a:bodyPr>
          <a:lstStyle/>
          <a:p>
            <a:r>
              <a:rPr lang="en-US" sz="2800" dirty="0">
                <a:solidFill>
                  <a:srgbClr val="FF0000"/>
                </a:solidFill>
              </a:rPr>
              <a:t>d</a:t>
            </a:r>
            <a:r>
              <a:rPr lang="en-US" sz="2800" baseline="30000" dirty="0">
                <a:solidFill>
                  <a:srgbClr val="FF0000"/>
                </a:solidFill>
              </a:rPr>
              <a:t>3</a:t>
            </a:r>
          </a:p>
        </p:txBody>
      </p:sp>
      <p:sp>
        <p:nvSpPr>
          <p:cNvPr id="67" name="TextBox 66"/>
          <p:cNvSpPr txBox="1"/>
          <p:nvPr/>
        </p:nvSpPr>
        <p:spPr>
          <a:xfrm>
            <a:off x="4379637" y="3444914"/>
            <a:ext cx="300082" cy="369332"/>
          </a:xfrm>
          <a:prstGeom prst="rect">
            <a:avLst/>
          </a:prstGeom>
          <a:solidFill>
            <a:schemeClr val="bg1"/>
          </a:solidFill>
        </p:spPr>
        <p:txBody>
          <a:bodyPr wrap="none" rtlCol="0">
            <a:spAutoFit/>
          </a:bodyPr>
          <a:lstStyle/>
          <a:p>
            <a:r>
              <a:rPr lang="en-US" dirty="0">
                <a:solidFill>
                  <a:srgbClr val="FF0000"/>
                </a:solidFill>
              </a:rPr>
              <a:t>3</a:t>
            </a:r>
          </a:p>
        </p:txBody>
      </p:sp>
      <p:sp>
        <p:nvSpPr>
          <p:cNvPr id="68" name="TextBox 67"/>
          <p:cNvSpPr txBox="1"/>
          <p:nvPr/>
        </p:nvSpPr>
        <p:spPr>
          <a:xfrm>
            <a:off x="5682901" y="4761884"/>
            <a:ext cx="1914524" cy="523220"/>
          </a:xfrm>
          <a:prstGeom prst="rect">
            <a:avLst/>
          </a:prstGeom>
          <a:solidFill>
            <a:schemeClr val="accent3">
              <a:lumMod val="75000"/>
            </a:schemeClr>
          </a:solidFill>
        </p:spPr>
        <p:txBody>
          <a:bodyPr wrap="square" rtlCol="0">
            <a:spAutoFit/>
          </a:bodyPr>
          <a:lstStyle/>
          <a:p>
            <a:pPr algn="ctr"/>
            <a:r>
              <a:rPr lang="en-US" sz="2800" b="1" dirty="0">
                <a:solidFill>
                  <a:srgbClr val="002060"/>
                </a:solidFill>
              </a:rPr>
              <a:t>d</a:t>
            </a:r>
            <a:r>
              <a:rPr lang="en-US" sz="2800" b="1" baseline="30000" dirty="0">
                <a:solidFill>
                  <a:srgbClr val="002060"/>
                </a:solidFill>
              </a:rPr>
              <a:t>3</a:t>
            </a:r>
          </a:p>
        </p:txBody>
      </p:sp>
      <p:sp>
        <p:nvSpPr>
          <p:cNvPr id="69" name="TextBox 68"/>
          <p:cNvSpPr txBox="1"/>
          <p:nvPr/>
        </p:nvSpPr>
        <p:spPr>
          <a:xfrm>
            <a:off x="5120802" y="5489383"/>
            <a:ext cx="3331361" cy="830997"/>
          </a:xfrm>
          <a:prstGeom prst="rect">
            <a:avLst/>
          </a:prstGeom>
          <a:noFill/>
        </p:spPr>
        <p:txBody>
          <a:bodyPr wrap="none" rtlCol="0">
            <a:spAutoFit/>
          </a:bodyPr>
          <a:lstStyle/>
          <a:p>
            <a:pPr algn="ctr"/>
            <a:r>
              <a:rPr lang="en-US" sz="2400" b="1" dirty="0">
                <a:latin typeface="Candara" panose="020E0502030303020204" pitchFamily="34" charset="0"/>
              </a:rPr>
              <a:t>Regular or Nonrotating </a:t>
            </a:r>
            <a:br>
              <a:rPr lang="en-US" sz="2400" b="1" dirty="0">
                <a:latin typeface="Candara" panose="020E0502030303020204" pitchFamily="34" charset="0"/>
              </a:rPr>
            </a:br>
            <a:r>
              <a:rPr lang="en-US" sz="2400" b="1" dirty="0">
                <a:latin typeface="Candara" panose="020E0502030303020204" pitchFamily="34" charset="0"/>
              </a:rPr>
              <a:t>Register File</a:t>
            </a:r>
          </a:p>
        </p:txBody>
      </p:sp>
      <p:sp>
        <p:nvSpPr>
          <p:cNvPr id="70" name="TextBox 69"/>
          <p:cNvSpPr txBox="1"/>
          <p:nvPr/>
        </p:nvSpPr>
        <p:spPr>
          <a:xfrm>
            <a:off x="770120" y="2566006"/>
            <a:ext cx="348172" cy="461665"/>
          </a:xfrm>
          <a:prstGeom prst="rect">
            <a:avLst/>
          </a:prstGeom>
          <a:solidFill>
            <a:schemeClr val="bg1"/>
          </a:solidFill>
        </p:spPr>
        <p:txBody>
          <a:bodyPr wrap="none" rtlCol="0">
            <a:spAutoFit/>
          </a:bodyPr>
          <a:lstStyle/>
          <a:p>
            <a:r>
              <a:rPr lang="en-US" sz="2400" dirty="0">
                <a:solidFill>
                  <a:srgbClr val="FF0000"/>
                </a:solidFill>
                <a:latin typeface="Candara" panose="020E0502030303020204" pitchFamily="34" charset="0"/>
              </a:rPr>
              <a:t>4</a:t>
            </a:r>
            <a:endParaRPr lang="en-US" dirty="0">
              <a:solidFill>
                <a:srgbClr val="FF0000"/>
              </a:solidFill>
              <a:latin typeface="Candara" panose="020E0502030303020204" pitchFamily="34" charset="0"/>
            </a:endParaRPr>
          </a:p>
        </p:txBody>
      </p:sp>
      <p:sp>
        <p:nvSpPr>
          <p:cNvPr id="71" name="TextBox 70"/>
          <p:cNvSpPr txBox="1"/>
          <p:nvPr/>
        </p:nvSpPr>
        <p:spPr>
          <a:xfrm>
            <a:off x="4419518" y="3470871"/>
            <a:ext cx="300082" cy="369332"/>
          </a:xfrm>
          <a:prstGeom prst="rect">
            <a:avLst/>
          </a:prstGeom>
          <a:solidFill>
            <a:schemeClr val="bg1"/>
          </a:solidFill>
        </p:spPr>
        <p:txBody>
          <a:bodyPr wrap="none" rtlCol="0">
            <a:spAutoFit/>
          </a:bodyPr>
          <a:lstStyle/>
          <a:p>
            <a:r>
              <a:rPr lang="en-US" dirty="0">
                <a:solidFill>
                  <a:srgbClr val="FF0000"/>
                </a:solidFill>
              </a:rPr>
              <a:t>0</a:t>
            </a:r>
          </a:p>
        </p:txBody>
      </p:sp>
      <p:sp>
        <p:nvSpPr>
          <p:cNvPr id="72" name="TextBox 71"/>
          <p:cNvSpPr txBox="1"/>
          <p:nvPr/>
        </p:nvSpPr>
        <p:spPr>
          <a:xfrm>
            <a:off x="4182209" y="2807566"/>
            <a:ext cx="487634" cy="523220"/>
          </a:xfrm>
          <a:prstGeom prst="rect">
            <a:avLst/>
          </a:prstGeom>
          <a:solidFill>
            <a:schemeClr val="bg1"/>
          </a:solidFill>
        </p:spPr>
        <p:txBody>
          <a:bodyPr wrap="none" rtlCol="0">
            <a:spAutoFit/>
          </a:bodyPr>
          <a:lstStyle/>
          <a:p>
            <a:r>
              <a:rPr lang="en-US" sz="2800" dirty="0">
                <a:solidFill>
                  <a:srgbClr val="FF0000"/>
                </a:solidFill>
              </a:rPr>
              <a:t>d</a:t>
            </a:r>
            <a:r>
              <a:rPr lang="en-US" sz="2800" baseline="30000" dirty="0">
                <a:solidFill>
                  <a:srgbClr val="FF0000"/>
                </a:solidFill>
              </a:rPr>
              <a:t>4</a:t>
            </a:r>
          </a:p>
        </p:txBody>
      </p:sp>
      <p:sp>
        <p:nvSpPr>
          <p:cNvPr id="73" name="TextBox 72"/>
          <p:cNvSpPr txBox="1"/>
          <p:nvPr/>
        </p:nvSpPr>
        <p:spPr>
          <a:xfrm>
            <a:off x="3387897" y="2030403"/>
            <a:ext cx="1276311" cy="400110"/>
          </a:xfrm>
          <a:prstGeom prst="rect">
            <a:avLst/>
          </a:prstGeom>
          <a:solidFill>
            <a:schemeClr val="bg1"/>
          </a:solidFill>
        </p:spPr>
        <p:txBody>
          <a:bodyPr wrap="none" rtlCol="0">
            <a:spAutoFit/>
          </a:bodyPr>
          <a:lstStyle/>
          <a:p>
            <a:r>
              <a:rPr lang="en-US" sz="2000" dirty="0">
                <a:solidFill>
                  <a:srgbClr val="FF0000"/>
                </a:solidFill>
              </a:rPr>
              <a:t>Iteration 4</a:t>
            </a:r>
          </a:p>
        </p:txBody>
      </p:sp>
      <p:sp>
        <p:nvSpPr>
          <p:cNvPr id="74" name="TextBox 73"/>
          <p:cNvSpPr txBox="1"/>
          <p:nvPr/>
        </p:nvSpPr>
        <p:spPr>
          <a:xfrm>
            <a:off x="5704289" y="2593351"/>
            <a:ext cx="1914524" cy="523220"/>
          </a:xfrm>
          <a:prstGeom prst="rect">
            <a:avLst/>
          </a:prstGeom>
          <a:solidFill>
            <a:schemeClr val="accent3">
              <a:lumMod val="75000"/>
            </a:schemeClr>
          </a:solidFill>
        </p:spPr>
        <p:txBody>
          <a:bodyPr wrap="square" rtlCol="0">
            <a:spAutoFit/>
          </a:bodyPr>
          <a:lstStyle/>
          <a:p>
            <a:pPr algn="ctr"/>
            <a:r>
              <a:rPr lang="en-US" sz="2800" b="1" dirty="0">
                <a:solidFill>
                  <a:srgbClr val="002060"/>
                </a:solidFill>
              </a:rPr>
              <a:t>d</a:t>
            </a:r>
            <a:r>
              <a:rPr lang="en-US" sz="2800" b="1" baseline="30000" dirty="0">
                <a:solidFill>
                  <a:srgbClr val="002060"/>
                </a:solidFill>
              </a:rPr>
              <a:t>4</a:t>
            </a:r>
          </a:p>
        </p:txBody>
      </p:sp>
      <p:sp>
        <p:nvSpPr>
          <p:cNvPr id="5" name="TextBox 4"/>
          <p:cNvSpPr txBox="1"/>
          <p:nvPr/>
        </p:nvSpPr>
        <p:spPr>
          <a:xfrm>
            <a:off x="2180618" y="4358580"/>
            <a:ext cx="2515433" cy="707886"/>
          </a:xfrm>
          <a:prstGeom prst="rect">
            <a:avLst/>
          </a:prstGeom>
          <a:noFill/>
        </p:spPr>
        <p:txBody>
          <a:bodyPr wrap="none" rtlCol="0">
            <a:spAutoFit/>
          </a:bodyPr>
          <a:lstStyle/>
          <a:p>
            <a:pPr algn="ctr"/>
            <a:r>
              <a:rPr lang="en-US" sz="2000" dirty="0">
                <a:latin typeface="Candara" panose="020E0502030303020204" pitchFamily="34" charset="0"/>
              </a:rPr>
              <a:t>(Log4) = 2 bit adder</a:t>
            </a:r>
            <a:br>
              <a:rPr lang="en-US" sz="2000" dirty="0">
                <a:latin typeface="Candara" panose="020E0502030303020204" pitchFamily="34" charset="0"/>
              </a:rPr>
            </a:br>
            <a:r>
              <a:rPr lang="en-US" sz="2000" dirty="0">
                <a:latin typeface="Candara" panose="020E0502030303020204" pitchFamily="34" charset="0"/>
              </a:rPr>
              <a:t>for modulo operation</a:t>
            </a:r>
          </a:p>
        </p:txBody>
      </p:sp>
      <p:cxnSp>
        <p:nvCxnSpPr>
          <p:cNvPr id="8" name="Straight Arrow Connector 7"/>
          <p:cNvCxnSpPr>
            <a:stCxn id="60" idx="1"/>
          </p:cNvCxnSpPr>
          <p:nvPr/>
        </p:nvCxnSpPr>
        <p:spPr>
          <a:xfrm flipH="1">
            <a:off x="1075152" y="2301119"/>
            <a:ext cx="2240945" cy="3754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69576" y="2046854"/>
            <a:ext cx="3405099" cy="461665"/>
          </a:xfrm>
          <a:prstGeom prst="rect">
            <a:avLst/>
          </a:prstGeom>
          <a:noFill/>
        </p:spPr>
        <p:txBody>
          <a:bodyPr wrap="none" rtlCol="0">
            <a:spAutoFit/>
          </a:bodyPr>
          <a:lstStyle/>
          <a:p>
            <a:r>
              <a:rPr lang="en-US" dirty="0">
                <a:solidFill>
                  <a:srgbClr val="0070C0"/>
                </a:solidFill>
                <a:latin typeface="Candara" panose="020E0502030303020204" pitchFamily="34" charset="0"/>
              </a:rPr>
              <a:t>Modulo 4 Results Into Register </a:t>
            </a:r>
            <a:r>
              <a:rPr lang="en-US" sz="2400" dirty="0">
                <a:solidFill>
                  <a:srgbClr val="0070C0"/>
                </a:solidFill>
                <a:latin typeface="Candara" panose="020E0502030303020204" pitchFamily="34" charset="0"/>
              </a:rPr>
              <a:t>0</a:t>
            </a:r>
            <a:endParaRPr lang="en-US" dirty="0">
              <a:solidFill>
                <a:srgbClr val="0070C0"/>
              </a:solidFill>
              <a:latin typeface="Candara" panose="020E0502030303020204" pitchFamily="34" charset="0"/>
            </a:endParaRPr>
          </a:p>
        </p:txBody>
      </p:sp>
      <p:sp>
        <p:nvSpPr>
          <p:cNvPr id="10" name="TextBox 9"/>
          <p:cNvSpPr txBox="1"/>
          <p:nvPr/>
        </p:nvSpPr>
        <p:spPr>
          <a:xfrm>
            <a:off x="889320" y="5394415"/>
            <a:ext cx="3292889" cy="707886"/>
          </a:xfrm>
          <a:prstGeom prst="rect">
            <a:avLst/>
          </a:prstGeom>
          <a:noFill/>
        </p:spPr>
        <p:txBody>
          <a:bodyPr wrap="none" rtlCol="0">
            <a:spAutoFit/>
          </a:bodyPr>
          <a:lstStyle/>
          <a:p>
            <a:r>
              <a:rPr lang="en-US" sz="2000" b="1" dirty="0">
                <a:latin typeface="Candara" panose="020E0502030303020204" pitchFamily="34" charset="0"/>
              </a:rPr>
              <a:t>Overflow from addition </a:t>
            </a:r>
            <a:br>
              <a:rPr lang="en-US" sz="2000" b="1" dirty="0">
                <a:latin typeface="Candara" panose="020E0502030303020204" pitchFamily="34" charset="0"/>
              </a:rPr>
            </a:br>
            <a:r>
              <a:rPr lang="en-US" sz="2000" b="1" dirty="0">
                <a:latin typeface="Candara" panose="020E0502030303020204" pitchFamily="34" charset="0"/>
              </a:rPr>
              <a:t>results in modulo operation!</a:t>
            </a:r>
          </a:p>
        </p:txBody>
      </p:sp>
      <p:sp>
        <p:nvSpPr>
          <p:cNvPr id="7" name="TextBox 6"/>
          <p:cNvSpPr txBox="1"/>
          <p:nvPr/>
        </p:nvSpPr>
        <p:spPr>
          <a:xfrm>
            <a:off x="1630017" y="6398370"/>
            <a:ext cx="4671215" cy="369332"/>
          </a:xfrm>
          <a:prstGeom prst="rect">
            <a:avLst/>
          </a:prstGeom>
          <a:noFill/>
        </p:spPr>
        <p:txBody>
          <a:bodyPr wrap="none" rtlCol="0">
            <a:spAutoFit/>
          </a:bodyPr>
          <a:lstStyle/>
          <a:p>
            <a:r>
              <a:rPr lang="en-US" dirty="0">
                <a:solidFill>
                  <a:srgbClr val="0070C0"/>
                </a:solidFill>
                <a:latin typeface="Candara" panose="020E0502030303020204" pitchFamily="34" charset="0"/>
              </a:rPr>
              <a:t>We need to still merge registers for constants!</a:t>
            </a:r>
          </a:p>
        </p:txBody>
      </p:sp>
      <p:sp>
        <p:nvSpPr>
          <p:cNvPr id="51" name="TextBox 50"/>
          <p:cNvSpPr txBox="1"/>
          <p:nvPr/>
        </p:nvSpPr>
        <p:spPr>
          <a:xfrm>
            <a:off x="299442" y="876683"/>
            <a:ext cx="8295918" cy="1200329"/>
          </a:xfrm>
          <a:prstGeom prst="rect">
            <a:avLst/>
          </a:prstGeom>
          <a:noFill/>
        </p:spPr>
        <p:txBody>
          <a:bodyPr wrap="square" rtlCol="0">
            <a:spAutoFit/>
          </a:bodyPr>
          <a:lstStyle/>
          <a:p>
            <a:pPr marL="214313" indent="-214313" algn="just">
              <a:buFont typeface="Arial" charset="0"/>
              <a:buChar char="•"/>
            </a:pPr>
            <a:r>
              <a:rPr lang="en-US" sz="2400" dirty="0">
                <a:latin typeface="Calibri" panose="020F0502020204030204" pitchFamily="34" charset="0"/>
              </a:rPr>
              <a:t>Example: We need to store loop-carried </a:t>
            </a:r>
            <a:r>
              <a:rPr lang="en-US" sz="2400" b="1" dirty="0">
                <a:latin typeface="Calibri" panose="020F0502020204030204" pitchFamily="34" charset="0"/>
              </a:rPr>
              <a:t>values of variable d across four different iterations</a:t>
            </a:r>
            <a:r>
              <a:rPr lang="en-US" sz="2400" dirty="0">
                <a:latin typeface="Calibri" panose="020F0502020204030204" pitchFamily="34" charset="0"/>
              </a:rPr>
              <a:t>. We can do so by implementing rotation through modulo addition based indexing.</a:t>
            </a:r>
          </a:p>
        </p:txBody>
      </p:sp>
    </p:spTree>
    <p:extLst>
      <p:ext uri="{BB962C8B-B14F-4D97-AF65-F5344CB8AC3E}">
        <p14:creationId xmlns:p14="http://schemas.microsoft.com/office/powerpoint/2010/main" val="10672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fade">
                                      <p:cBhvr>
                                        <p:cTn id="103" dur="1000"/>
                                        <p:tgtEl>
                                          <p:spTgt spid="7"/>
                                        </p:tgtEl>
                                      </p:cBhvr>
                                    </p:animEffect>
                                    <p:anim calcmode="lin" valueType="num">
                                      <p:cBhvr>
                                        <p:cTn id="104" dur="1000" fill="hold"/>
                                        <p:tgtEl>
                                          <p:spTgt spid="7"/>
                                        </p:tgtEl>
                                        <p:attrNameLst>
                                          <p:attrName>ppt_x</p:attrName>
                                        </p:attrNameLst>
                                      </p:cBhvr>
                                      <p:tavLst>
                                        <p:tav tm="0">
                                          <p:val>
                                            <p:strVal val="#ppt_x"/>
                                          </p:val>
                                        </p:tav>
                                        <p:tav tm="100000">
                                          <p:val>
                                            <p:strVal val="#ppt_x"/>
                                          </p:val>
                                        </p:tav>
                                      </p:tavLst>
                                    </p:anim>
                                    <p:anim calcmode="lin" valueType="num">
                                      <p:cBhvr>
                                        <p:cTn id="10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P spid="44" grpId="0"/>
      <p:bldP spid="47" grpId="0"/>
      <p:bldP spid="48" grpId="0"/>
      <p:bldP spid="49" grpId="0"/>
      <p:bldP spid="52"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70" grpId="0" animBg="1"/>
      <p:bldP spid="71" grpId="0" animBg="1"/>
      <p:bldP spid="72" grpId="0" animBg="1"/>
      <p:bldP spid="73" grpId="0" animBg="1"/>
      <p:bldP spid="74" grpId="0" animBg="1"/>
      <p:bldP spid="5" grpId="0"/>
      <p:bldP spid="9" grpId="0"/>
      <p:bldP spid="10" grpId="0"/>
      <p:bldP spid="7"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96" y="111124"/>
            <a:ext cx="8682361" cy="628650"/>
          </a:xfrm>
        </p:spPr>
        <p:txBody>
          <a:bodyPr/>
          <a:lstStyle/>
          <a:p>
            <a:r>
              <a:rPr lang="en-US" sz="3600" dirty="0">
                <a:solidFill>
                  <a:srgbClr val="000066"/>
                </a:solidFill>
                <a:effectLst/>
                <a:latin typeface="Candara" panose="020E0502030303020204" pitchFamily="34" charset="0"/>
              </a:rPr>
              <a:t>Unified RF and Its Configuration</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14</a:t>
            </a:fld>
            <a:endParaRPr lang="en-US" altLang="zh-CN" dirty="0">
              <a:solidFill>
                <a:prstClr val="black"/>
              </a:solidFill>
            </a:endParaRPr>
          </a:p>
        </p:txBody>
      </p:sp>
      <p:pic>
        <p:nvPicPr>
          <p:cNvPr id="4" name="Picture 3"/>
          <p:cNvPicPr>
            <a:picLocks noChangeAspect="1"/>
          </p:cNvPicPr>
          <p:nvPr/>
        </p:nvPicPr>
        <p:blipFill>
          <a:blip r:embed="rId3"/>
          <a:stretch>
            <a:fillRect/>
          </a:stretch>
        </p:blipFill>
        <p:spPr>
          <a:xfrm>
            <a:off x="248576" y="1244510"/>
            <a:ext cx="8697122" cy="4649857"/>
          </a:xfrm>
          <a:prstGeom prst="rect">
            <a:avLst/>
          </a:prstGeom>
        </p:spPr>
      </p:pic>
      <p:pic>
        <p:nvPicPr>
          <p:cNvPr id="32" name="Picture 31"/>
          <p:cNvPicPr>
            <a:picLocks noChangeAspect="1"/>
          </p:cNvPicPr>
          <p:nvPr/>
        </p:nvPicPr>
        <p:blipFill>
          <a:blip r:embed="rId4">
            <a:clrChange>
              <a:clrFrom>
                <a:srgbClr val="FFFFFF"/>
              </a:clrFrom>
              <a:clrTo>
                <a:srgbClr val="FFFFFF">
                  <a:alpha val="0"/>
                </a:srgbClr>
              </a:clrTo>
            </a:clrChange>
          </a:blip>
          <a:stretch>
            <a:fillRect/>
          </a:stretch>
        </p:blipFill>
        <p:spPr>
          <a:xfrm>
            <a:off x="5622657" y="4417567"/>
            <a:ext cx="686962" cy="723900"/>
          </a:xfrm>
          <a:prstGeom prst="rect">
            <a:avLst/>
          </a:prstGeom>
        </p:spPr>
      </p:pic>
      <p:sp>
        <p:nvSpPr>
          <p:cNvPr id="33" name="TextBox 32"/>
          <p:cNvSpPr txBox="1"/>
          <p:nvPr/>
        </p:nvSpPr>
        <p:spPr>
          <a:xfrm>
            <a:off x="5631703" y="4781678"/>
            <a:ext cx="364202" cy="307777"/>
          </a:xfrm>
          <a:prstGeom prst="rect">
            <a:avLst/>
          </a:prstGeom>
          <a:noFill/>
        </p:spPr>
        <p:txBody>
          <a:bodyPr wrap="none" rtlCol="0">
            <a:spAutoFit/>
          </a:bodyPr>
          <a:lstStyle/>
          <a:p>
            <a:r>
              <a:rPr lang="en-US" sz="1400" dirty="0"/>
              <a:t>32</a:t>
            </a:r>
          </a:p>
        </p:txBody>
      </p:sp>
      <p:cxnSp>
        <p:nvCxnSpPr>
          <p:cNvPr id="34" name="Straight Connector 33"/>
          <p:cNvCxnSpPr/>
          <p:nvPr/>
        </p:nvCxnSpPr>
        <p:spPr>
          <a:xfrm>
            <a:off x="5777994" y="4670832"/>
            <a:ext cx="268013" cy="2680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31703" y="797277"/>
            <a:ext cx="3299235" cy="707886"/>
          </a:xfrm>
          <a:prstGeom prst="rect">
            <a:avLst/>
          </a:prstGeom>
          <a:noFill/>
        </p:spPr>
        <p:txBody>
          <a:bodyPr wrap="square" rtlCol="0">
            <a:spAutoFit/>
          </a:bodyPr>
          <a:lstStyle/>
          <a:p>
            <a:r>
              <a:rPr lang="en-US" sz="2000" dirty="0">
                <a:solidFill>
                  <a:srgbClr val="FF0000"/>
                </a:solidFill>
                <a:latin typeface="Candara" panose="020E0502030303020204" pitchFamily="34" charset="0"/>
              </a:rPr>
              <a:t>Compiler generates value ‘c’ to configure the boundary</a:t>
            </a:r>
          </a:p>
        </p:txBody>
      </p:sp>
      <p:sp>
        <p:nvSpPr>
          <p:cNvPr id="36" name="TextBox 35"/>
          <p:cNvSpPr txBox="1"/>
          <p:nvPr/>
        </p:nvSpPr>
        <p:spPr>
          <a:xfrm>
            <a:off x="248576" y="5742916"/>
            <a:ext cx="8276446" cy="400110"/>
          </a:xfrm>
          <a:prstGeom prst="rect">
            <a:avLst/>
          </a:prstGeom>
          <a:noFill/>
        </p:spPr>
        <p:txBody>
          <a:bodyPr wrap="square" rtlCol="0">
            <a:spAutoFit/>
          </a:bodyPr>
          <a:lstStyle/>
          <a:p>
            <a:pPr algn="r"/>
            <a:r>
              <a:rPr lang="en-US" sz="2000" dirty="0">
                <a:solidFill>
                  <a:srgbClr val="FF0000"/>
                </a:solidFill>
                <a:latin typeface="Candara" panose="020E0502030303020204" pitchFamily="34" charset="0"/>
              </a:rPr>
              <a:t>‘c’ is max. register index inside  rotating section. </a:t>
            </a:r>
          </a:p>
        </p:txBody>
      </p:sp>
      <p:sp>
        <p:nvSpPr>
          <p:cNvPr id="5" name="TextBox 4"/>
          <p:cNvSpPr txBox="1"/>
          <p:nvPr/>
        </p:nvSpPr>
        <p:spPr>
          <a:xfrm>
            <a:off x="131341" y="869219"/>
            <a:ext cx="5222905" cy="400110"/>
          </a:xfrm>
          <a:prstGeom prst="rect">
            <a:avLst/>
          </a:prstGeom>
          <a:noFill/>
        </p:spPr>
        <p:txBody>
          <a:bodyPr wrap="none" rtlCol="0">
            <a:spAutoFit/>
          </a:bodyPr>
          <a:lstStyle/>
          <a:p>
            <a:r>
              <a:rPr lang="en-US" sz="2000" dirty="0">
                <a:latin typeface="Candara" panose="020E0502030303020204" pitchFamily="34" charset="0"/>
              </a:rPr>
              <a:t>Example: RF size = 6, c =3 (4 rotating registers)</a:t>
            </a:r>
          </a:p>
        </p:txBody>
      </p:sp>
      <p:sp>
        <p:nvSpPr>
          <p:cNvPr id="7" name="TextBox 6"/>
          <p:cNvSpPr txBox="1"/>
          <p:nvPr/>
        </p:nvSpPr>
        <p:spPr>
          <a:xfrm>
            <a:off x="4222859" y="2458540"/>
            <a:ext cx="1826141" cy="400110"/>
          </a:xfrm>
          <a:prstGeom prst="rect">
            <a:avLst/>
          </a:prstGeom>
          <a:noFill/>
        </p:spPr>
        <p:txBody>
          <a:bodyPr wrap="none" rtlCol="0">
            <a:spAutoFit/>
          </a:bodyPr>
          <a:lstStyle/>
          <a:p>
            <a:r>
              <a:rPr lang="en-US" sz="2000" dirty="0">
                <a:solidFill>
                  <a:srgbClr val="FF0000"/>
                </a:solidFill>
                <a:latin typeface="Candara" panose="020E0502030303020204" pitchFamily="34" charset="0"/>
              </a:rPr>
              <a:t>Generate  s</a:t>
            </a:r>
            <a:r>
              <a:rPr lang="en-US" sz="2000" dirty="0">
                <a:solidFill>
                  <a:srgbClr val="FF0000"/>
                </a:solidFill>
              </a:rPr>
              <a:t> = </a:t>
            </a:r>
            <a:r>
              <a:rPr lang="en-US" sz="2000" dirty="0">
                <a:solidFill>
                  <a:srgbClr val="FF0000"/>
                </a:solidFill>
                <a:latin typeface="Calibri" panose="020F0502020204030204" pitchFamily="34" charset="0"/>
                <a:cs typeface="Calibri" panose="020F0502020204030204" pitchFamily="34" charset="0"/>
              </a:rPr>
              <a:t>1</a:t>
            </a:r>
          </a:p>
        </p:txBody>
      </p:sp>
      <p:sp>
        <p:nvSpPr>
          <p:cNvPr id="12" name="TextBox 11"/>
          <p:cNvSpPr txBox="1"/>
          <p:nvPr/>
        </p:nvSpPr>
        <p:spPr>
          <a:xfrm>
            <a:off x="88233" y="1870778"/>
            <a:ext cx="1706282" cy="1077218"/>
          </a:xfrm>
          <a:prstGeom prst="rect">
            <a:avLst/>
          </a:prstGeom>
          <a:noFill/>
        </p:spPr>
        <p:txBody>
          <a:bodyPr wrap="square" rtlCol="0">
            <a:spAutoFit/>
          </a:bodyPr>
          <a:lstStyle/>
          <a:p>
            <a:r>
              <a:rPr lang="en-US" sz="2000" b="1" dirty="0">
                <a:latin typeface="Candara" panose="020E0502030303020204" pitchFamily="34" charset="0"/>
              </a:rPr>
              <a:t>Case </a:t>
            </a:r>
            <a:r>
              <a:rPr lang="en-US" sz="2400" b="1" dirty="0">
                <a:latin typeface="Candara" panose="020E0502030303020204" pitchFamily="34" charset="0"/>
              </a:rPr>
              <a:t>2</a:t>
            </a:r>
            <a:r>
              <a:rPr lang="en-US" sz="2000" b="1" dirty="0">
                <a:latin typeface="Candara" panose="020E0502030303020204" pitchFamily="34" charset="0"/>
              </a:rPr>
              <a:t>: </a:t>
            </a:r>
            <a:br>
              <a:rPr lang="en-US" sz="2000" b="1" dirty="0">
                <a:latin typeface="Candara" panose="020E0502030303020204" pitchFamily="34" charset="0"/>
              </a:rPr>
            </a:br>
            <a:r>
              <a:rPr lang="en-US" sz="2000" b="1" dirty="0" err="1">
                <a:latin typeface="Candara" panose="020E0502030303020204" pitchFamily="34" charset="0"/>
              </a:rPr>
              <a:t>Reg</a:t>
            </a:r>
            <a:r>
              <a:rPr lang="en-US" sz="2000" b="1" dirty="0">
                <a:latin typeface="Candara" panose="020E0502030303020204" pitchFamily="34" charset="0"/>
              </a:rPr>
              <a:t> index </a:t>
            </a:r>
            <a:r>
              <a:rPr lang="en-US" sz="2000" b="1" dirty="0">
                <a:latin typeface="Calibri" panose="020F0502020204030204" pitchFamily="34" charset="0"/>
                <a:cs typeface="Calibri" panose="020F0502020204030204" pitchFamily="34" charset="0"/>
              </a:rPr>
              <a:t>= 0</a:t>
            </a:r>
            <a:br>
              <a:rPr lang="en-US" sz="2000" b="1" dirty="0">
                <a:latin typeface="Candara" panose="020E0502030303020204" pitchFamily="34" charset="0"/>
              </a:rPr>
            </a:br>
            <a:r>
              <a:rPr lang="en-US" sz="2000" b="1" dirty="0">
                <a:latin typeface="Candara" panose="020E0502030303020204" pitchFamily="34" charset="0"/>
              </a:rPr>
              <a:t>Iteration </a:t>
            </a:r>
            <a:r>
              <a:rPr lang="en-US" sz="2000" b="1" dirty="0">
                <a:latin typeface="Calibri" panose="020F0502020204030204" pitchFamily="34" charset="0"/>
                <a:cs typeface="Calibri" panose="020F0502020204030204" pitchFamily="34" charset="0"/>
              </a:rPr>
              <a:t>= 4</a:t>
            </a:r>
          </a:p>
        </p:txBody>
      </p:sp>
      <p:sp>
        <p:nvSpPr>
          <p:cNvPr id="14" name="TextBox 13"/>
          <p:cNvSpPr txBox="1"/>
          <p:nvPr/>
        </p:nvSpPr>
        <p:spPr>
          <a:xfrm>
            <a:off x="4240296" y="2461600"/>
            <a:ext cx="1824538" cy="400110"/>
          </a:xfrm>
          <a:prstGeom prst="rect">
            <a:avLst/>
          </a:prstGeom>
          <a:noFill/>
        </p:spPr>
        <p:txBody>
          <a:bodyPr wrap="none" rtlCol="0">
            <a:spAutoFit/>
          </a:bodyPr>
          <a:lstStyle/>
          <a:p>
            <a:r>
              <a:rPr lang="en-US" sz="2000" dirty="0">
                <a:solidFill>
                  <a:srgbClr val="FF0000"/>
                </a:solidFill>
                <a:latin typeface="Candara" panose="020E0502030303020204" pitchFamily="34" charset="0"/>
              </a:rPr>
              <a:t>Generate  s</a:t>
            </a:r>
            <a:r>
              <a:rPr lang="en-US" sz="2000" dirty="0">
                <a:solidFill>
                  <a:srgbClr val="FF0000"/>
                </a:solidFill>
              </a:rPr>
              <a:t> = 0</a:t>
            </a:r>
          </a:p>
        </p:txBody>
      </p:sp>
      <p:sp>
        <p:nvSpPr>
          <p:cNvPr id="6" name="TextBox 5"/>
          <p:cNvSpPr txBox="1"/>
          <p:nvPr/>
        </p:nvSpPr>
        <p:spPr>
          <a:xfrm>
            <a:off x="30996" y="2038067"/>
            <a:ext cx="1763519" cy="707886"/>
          </a:xfrm>
          <a:prstGeom prst="rect">
            <a:avLst/>
          </a:prstGeom>
          <a:noFill/>
        </p:spPr>
        <p:txBody>
          <a:bodyPr wrap="square" rtlCol="0">
            <a:spAutoFit/>
          </a:bodyPr>
          <a:lstStyle/>
          <a:p>
            <a:r>
              <a:rPr lang="en-US" sz="2000" b="1" dirty="0">
                <a:latin typeface="Candara" panose="020E0502030303020204" pitchFamily="34" charset="0"/>
              </a:rPr>
              <a:t>Case 1: </a:t>
            </a:r>
            <a:br>
              <a:rPr lang="en-US" sz="2000" b="1" dirty="0">
                <a:latin typeface="Candara" panose="020E0502030303020204" pitchFamily="34" charset="0"/>
              </a:rPr>
            </a:br>
            <a:r>
              <a:rPr lang="en-US" sz="2000" b="1" dirty="0" err="1">
                <a:latin typeface="Candara" panose="020E0502030303020204" pitchFamily="34" charset="0"/>
              </a:rPr>
              <a:t>Reg</a:t>
            </a:r>
            <a:r>
              <a:rPr lang="en-US" sz="2000" b="1" dirty="0">
                <a:latin typeface="Candara" panose="020E0502030303020204" pitchFamily="34" charset="0"/>
              </a:rPr>
              <a:t> index = 5</a:t>
            </a:r>
          </a:p>
        </p:txBody>
      </p:sp>
      <p:sp>
        <p:nvSpPr>
          <p:cNvPr id="8" name="TextBox 7"/>
          <p:cNvSpPr txBox="1"/>
          <p:nvPr/>
        </p:nvSpPr>
        <p:spPr>
          <a:xfrm>
            <a:off x="3093398" y="2763330"/>
            <a:ext cx="325730" cy="400110"/>
          </a:xfrm>
          <a:prstGeom prst="rect">
            <a:avLst/>
          </a:prstGeom>
          <a:noFill/>
        </p:spPr>
        <p:txBody>
          <a:bodyPr wrap="none" rtlCol="0">
            <a:spAutoFit/>
          </a:bodyPr>
          <a:lstStyle/>
          <a:p>
            <a:r>
              <a:rPr lang="en-US" sz="2000" b="1" dirty="0">
                <a:solidFill>
                  <a:srgbClr val="FF0000"/>
                </a:solidFill>
              </a:rPr>
              <a:t>5</a:t>
            </a:r>
          </a:p>
        </p:txBody>
      </p:sp>
      <p:sp>
        <p:nvSpPr>
          <p:cNvPr id="10" name="TextBox 9"/>
          <p:cNvSpPr txBox="1"/>
          <p:nvPr/>
        </p:nvSpPr>
        <p:spPr>
          <a:xfrm>
            <a:off x="7284203" y="4125958"/>
            <a:ext cx="663964" cy="369332"/>
          </a:xfrm>
          <a:prstGeom prst="rect">
            <a:avLst/>
          </a:prstGeom>
          <a:noFill/>
        </p:spPr>
        <p:txBody>
          <a:bodyPr wrap="none" rtlCol="0">
            <a:spAutoFit/>
          </a:bodyPr>
          <a:lstStyle/>
          <a:p>
            <a:r>
              <a:rPr lang="en-US" dirty="0">
                <a:solidFill>
                  <a:srgbClr val="FF0000"/>
                </a:solidFill>
              </a:rPr>
              <a:t>c = 3</a:t>
            </a:r>
          </a:p>
        </p:txBody>
      </p:sp>
      <p:sp>
        <p:nvSpPr>
          <p:cNvPr id="11" name="TextBox 10"/>
          <p:cNvSpPr txBox="1"/>
          <p:nvPr/>
        </p:nvSpPr>
        <p:spPr>
          <a:xfrm>
            <a:off x="2510728" y="3549115"/>
            <a:ext cx="325730" cy="400110"/>
          </a:xfrm>
          <a:prstGeom prst="rect">
            <a:avLst/>
          </a:prstGeom>
          <a:noFill/>
        </p:spPr>
        <p:txBody>
          <a:bodyPr wrap="none" rtlCol="0">
            <a:spAutoFit/>
          </a:bodyPr>
          <a:lstStyle/>
          <a:p>
            <a:r>
              <a:rPr lang="en-US" sz="2000" b="1" dirty="0">
                <a:solidFill>
                  <a:srgbClr val="FF0000"/>
                </a:solidFill>
              </a:rPr>
              <a:t>0</a:t>
            </a:r>
          </a:p>
        </p:txBody>
      </p:sp>
      <p:sp>
        <p:nvSpPr>
          <p:cNvPr id="19" name="TextBox 18"/>
          <p:cNvSpPr txBox="1"/>
          <p:nvPr/>
        </p:nvSpPr>
        <p:spPr>
          <a:xfrm>
            <a:off x="2492646" y="3066084"/>
            <a:ext cx="325730" cy="400110"/>
          </a:xfrm>
          <a:prstGeom prst="rect">
            <a:avLst/>
          </a:prstGeom>
          <a:noFill/>
        </p:spPr>
        <p:txBody>
          <a:bodyPr wrap="none" rtlCol="0">
            <a:spAutoFit/>
          </a:bodyPr>
          <a:lstStyle/>
          <a:p>
            <a:r>
              <a:rPr lang="en-US" sz="2000" b="1" dirty="0">
                <a:solidFill>
                  <a:srgbClr val="FF0000"/>
                </a:solidFill>
              </a:rPr>
              <a:t>4</a:t>
            </a:r>
          </a:p>
        </p:txBody>
      </p:sp>
      <p:sp>
        <p:nvSpPr>
          <p:cNvPr id="20" name="TextBox 19"/>
          <p:cNvSpPr txBox="1"/>
          <p:nvPr/>
        </p:nvSpPr>
        <p:spPr>
          <a:xfrm>
            <a:off x="3363134" y="3316643"/>
            <a:ext cx="325730" cy="400110"/>
          </a:xfrm>
          <a:prstGeom prst="rect">
            <a:avLst/>
          </a:prstGeom>
          <a:noFill/>
        </p:spPr>
        <p:txBody>
          <a:bodyPr wrap="none" rtlCol="0">
            <a:spAutoFit/>
          </a:bodyPr>
          <a:lstStyle/>
          <a:p>
            <a:r>
              <a:rPr lang="en-US" sz="2000" b="1" dirty="0">
                <a:solidFill>
                  <a:srgbClr val="FF0000"/>
                </a:solidFill>
              </a:rPr>
              <a:t>4</a:t>
            </a:r>
          </a:p>
        </p:txBody>
      </p:sp>
      <p:sp>
        <p:nvSpPr>
          <p:cNvPr id="21" name="TextBox 20"/>
          <p:cNvSpPr txBox="1"/>
          <p:nvPr/>
        </p:nvSpPr>
        <p:spPr>
          <a:xfrm>
            <a:off x="3611107" y="3750592"/>
            <a:ext cx="325730" cy="400110"/>
          </a:xfrm>
          <a:prstGeom prst="rect">
            <a:avLst/>
          </a:prstGeom>
          <a:noFill/>
        </p:spPr>
        <p:txBody>
          <a:bodyPr wrap="none" rtlCol="0">
            <a:spAutoFit/>
          </a:bodyPr>
          <a:lstStyle/>
          <a:p>
            <a:r>
              <a:rPr lang="en-US" sz="2000" b="1" dirty="0">
                <a:solidFill>
                  <a:srgbClr val="FF0000"/>
                </a:solidFill>
              </a:rPr>
              <a:t>3</a:t>
            </a:r>
          </a:p>
        </p:txBody>
      </p:sp>
      <p:sp>
        <p:nvSpPr>
          <p:cNvPr id="22" name="TextBox 21"/>
          <p:cNvSpPr txBox="1"/>
          <p:nvPr/>
        </p:nvSpPr>
        <p:spPr>
          <a:xfrm>
            <a:off x="4463511" y="3316639"/>
            <a:ext cx="325730" cy="400110"/>
          </a:xfrm>
          <a:prstGeom prst="rect">
            <a:avLst/>
          </a:prstGeom>
          <a:noFill/>
        </p:spPr>
        <p:txBody>
          <a:bodyPr wrap="none" rtlCol="0">
            <a:spAutoFit/>
          </a:bodyPr>
          <a:lstStyle/>
          <a:p>
            <a:r>
              <a:rPr lang="en-US" sz="2000" b="1" dirty="0">
                <a:solidFill>
                  <a:srgbClr val="FF0000"/>
                </a:solidFill>
              </a:rPr>
              <a:t>0</a:t>
            </a:r>
          </a:p>
        </p:txBody>
      </p:sp>
    </p:spTree>
    <p:extLst>
      <p:ext uri="{BB962C8B-B14F-4D97-AF65-F5344CB8AC3E}">
        <p14:creationId xmlns:p14="http://schemas.microsoft.com/office/powerpoint/2010/main" val="113976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p:bldP spid="12" grpId="0"/>
      <p:bldP spid="14" grpId="0"/>
      <p:bldP spid="6" grpId="0"/>
      <p:bldP spid="8" grpId="0"/>
      <p:bldP spid="11" grpId="0"/>
      <p:bldP spid="19" grpId="0"/>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41945"/>
            <a:ext cx="8261060" cy="704675"/>
          </a:xfrm>
        </p:spPr>
        <p:txBody>
          <a:bodyPr/>
          <a:lstStyle/>
          <a:p>
            <a:r>
              <a:rPr lang="en-US" sz="3600" dirty="0">
                <a:solidFill>
                  <a:srgbClr val="000066"/>
                </a:solidFill>
                <a:effectLst/>
                <a:latin typeface="Candara" panose="020E0502030303020204" pitchFamily="34" charset="0"/>
              </a:rPr>
              <a:t>Key Contributions</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15</a:t>
            </a:fld>
            <a:endParaRPr lang="en-US" altLang="zh-CN" dirty="0">
              <a:solidFill>
                <a:prstClr val="black"/>
              </a:solidFill>
            </a:endParaRPr>
          </a:p>
        </p:txBody>
      </p:sp>
      <p:sp>
        <p:nvSpPr>
          <p:cNvPr id="4" name="Content Placeholder 3"/>
          <p:cNvSpPr>
            <a:spLocks noGrp="1"/>
          </p:cNvSpPr>
          <p:nvPr>
            <p:ph sz="quarter" idx="1"/>
          </p:nvPr>
        </p:nvSpPr>
        <p:spPr/>
        <p:txBody>
          <a:bodyPr>
            <a:normAutofit/>
          </a:bodyPr>
          <a:lstStyle/>
          <a:p>
            <a:pPr>
              <a:spcAft>
                <a:spcPts val="1200"/>
              </a:spcAft>
              <a:buFont typeface="Arial" panose="020B0604020202020204" pitchFamily="34" charset="0"/>
              <a:buChar char="•"/>
            </a:pPr>
            <a:r>
              <a:rPr lang="en-US" sz="2000" b="1" dirty="0">
                <a:latin typeface="Calibri" panose="020F0502020204030204" pitchFamily="34" charset="0"/>
                <a:cs typeface="+mn-cs"/>
              </a:rPr>
              <a:t>Proposal of Local Unified RF as an efficient and </a:t>
            </a:r>
            <a:r>
              <a:rPr lang="en-US" sz="2000" b="1" dirty="0">
                <a:latin typeface="Calibri" panose="020F0502020204030204" pitchFamily="34" charset="0"/>
              </a:rPr>
              <a:t>scalable </a:t>
            </a:r>
            <a:r>
              <a:rPr lang="en-US" sz="2000" b="1" dirty="0">
                <a:latin typeface="Calibri" panose="020F0502020204030204" pitchFamily="34" charset="0"/>
                <a:cs typeface="+mn-cs"/>
              </a:rPr>
              <a:t>solution</a:t>
            </a:r>
          </a:p>
          <a:p>
            <a:pPr>
              <a:spcAft>
                <a:spcPts val="1200"/>
              </a:spcAft>
              <a:buFont typeface="Arial" panose="020B0604020202020204" pitchFamily="34" charset="0"/>
              <a:buChar char="•"/>
            </a:pPr>
            <a:r>
              <a:rPr lang="en-US" sz="2000" b="1" dirty="0">
                <a:latin typeface="Calibri" panose="020F0502020204030204" pitchFamily="34" charset="0"/>
                <a:cs typeface="+mn-cs"/>
              </a:rPr>
              <a:t>Compiler management of unified RF</a:t>
            </a:r>
          </a:p>
          <a:p>
            <a:pPr lvl="1">
              <a:spcAft>
                <a:spcPts val="1200"/>
              </a:spcAft>
            </a:pPr>
            <a:r>
              <a:rPr lang="en-US" sz="1850" dirty="0">
                <a:solidFill>
                  <a:srgbClr val="0070C0"/>
                </a:solidFill>
                <a:latin typeface="Calibri" panose="020F0502020204030204" pitchFamily="34" charset="0"/>
                <a:cs typeface="+mn-cs"/>
              </a:rPr>
              <a:t> Register calculations/reservations </a:t>
            </a:r>
          </a:p>
          <a:p>
            <a:pPr lvl="1">
              <a:spcAft>
                <a:spcPts val="1200"/>
              </a:spcAft>
            </a:pPr>
            <a:r>
              <a:rPr lang="en-US" sz="1850" dirty="0">
                <a:solidFill>
                  <a:srgbClr val="0070C0"/>
                </a:solidFill>
                <a:latin typeface="Calibri" panose="020F0502020204030204" pitchFamily="34" charset="0"/>
                <a:cs typeface="+mn-cs"/>
              </a:rPr>
              <a:t> Generation of configuration boundary</a:t>
            </a:r>
          </a:p>
          <a:p>
            <a:pPr lvl="1">
              <a:spcAft>
                <a:spcPts val="1200"/>
              </a:spcAft>
            </a:pPr>
            <a:r>
              <a:rPr lang="en-US" sz="1850" dirty="0">
                <a:solidFill>
                  <a:srgbClr val="0070C0"/>
                </a:solidFill>
                <a:latin typeface="Calibri" panose="020F0502020204030204" pitchFamily="34" charset="0"/>
                <a:cs typeface="+mn-cs"/>
              </a:rPr>
              <a:t> Integration with any CGRA compiler technique</a:t>
            </a:r>
          </a:p>
        </p:txBody>
      </p:sp>
    </p:spTree>
    <p:extLst>
      <p:ext uri="{BB962C8B-B14F-4D97-AF65-F5344CB8AC3E}">
        <p14:creationId xmlns:p14="http://schemas.microsoft.com/office/powerpoint/2010/main" val="78487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7" y="159513"/>
            <a:ext cx="8564883" cy="628650"/>
          </a:xfrm>
        </p:spPr>
        <p:txBody>
          <a:bodyPr/>
          <a:lstStyle/>
          <a:p>
            <a:r>
              <a:rPr lang="en-US" sz="3600" dirty="0">
                <a:solidFill>
                  <a:srgbClr val="000066"/>
                </a:solidFill>
                <a:effectLst/>
                <a:latin typeface="Candara" panose="020E0502030303020204" pitchFamily="34" charset="0"/>
              </a:rPr>
              <a:t>What a Compiler Must Do?</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16</a:t>
            </a:fld>
            <a:endParaRPr lang="en-US" altLang="zh-CN" dirty="0">
              <a:solidFill>
                <a:prstClr val="black"/>
              </a:solidFill>
            </a:endParaRPr>
          </a:p>
        </p:txBody>
      </p:sp>
      <p:sp>
        <p:nvSpPr>
          <p:cNvPr id="6" name="TextBox 5"/>
          <p:cNvSpPr txBox="1"/>
          <p:nvPr/>
        </p:nvSpPr>
        <p:spPr>
          <a:xfrm>
            <a:off x="249934" y="1030030"/>
            <a:ext cx="8345425" cy="2708434"/>
          </a:xfrm>
          <a:prstGeom prst="rect">
            <a:avLst/>
          </a:prstGeom>
          <a:noFill/>
        </p:spPr>
        <p:txBody>
          <a:bodyPr wrap="square" rtlCol="0">
            <a:spAutoFit/>
          </a:bodyPr>
          <a:lstStyle/>
          <a:p>
            <a:pPr marL="214313" indent="-214313" algn="just">
              <a:spcAft>
                <a:spcPts val="1200"/>
              </a:spcAft>
              <a:buFont typeface="Arial" charset="0"/>
              <a:buChar char="•"/>
            </a:pPr>
            <a:r>
              <a:rPr lang="en-US" sz="2000" dirty="0">
                <a:latin typeface="Calibri" panose="020F0502020204030204" pitchFamily="34" charset="0"/>
              </a:rPr>
              <a:t>For each operation being mapped on a PE, </a:t>
            </a:r>
            <a:r>
              <a:rPr lang="en-US" sz="2000" b="1" dirty="0">
                <a:latin typeface="Calibri" panose="020F0502020204030204" pitchFamily="34" charset="0"/>
              </a:rPr>
              <a:t>calculate and reserve</a:t>
            </a:r>
            <a:r>
              <a:rPr lang="en-US" sz="2000" dirty="0">
                <a:latin typeface="Calibri" panose="020F0502020204030204" pitchFamily="34" charset="0"/>
              </a:rPr>
              <a:t> –</a:t>
            </a:r>
          </a:p>
          <a:p>
            <a:pPr marL="800100" lvl="1" indent="-342900">
              <a:spcAft>
                <a:spcPts val="1200"/>
              </a:spcAft>
              <a:buFont typeface="+mj-lt"/>
              <a:buAutoNum type="arabicPeriod"/>
            </a:pPr>
            <a:r>
              <a:rPr lang="en-US" sz="2000" b="1" dirty="0">
                <a:latin typeface="Calibri" panose="020F0502020204030204" pitchFamily="34" charset="0"/>
              </a:rPr>
              <a:t>Nonrotating registers required</a:t>
            </a:r>
            <a:r>
              <a:rPr lang="en-US" sz="2000" dirty="0">
                <a:latin typeface="Calibri" panose="020F0502020204030204" pitchFamily="34" charset="0"/>
              </a:rPr>
              <a:t> </a:t>
            </a:r>
            <a:br>
              <a:rPr lang="en-US" sz="2000" dirty="0">
                <a:latin typeface="Calibri" panose="020F0502020204030204" pitchFamily="34" charset="0"/>
              </a:rPr>
            </a:br>
            <a:r>
              <a:rPr lang="en-US" sz="2000" dirty="0">
                <a:latin typeface="Calibri" panose="020F0502020204030204" pitchFamily="34" charset="0"/>
              </a:rPr>
              <a:t>(based on constant predecessor or live-in data)</a:t>
            </a:r>
          </a:p>
          <a:p>
            <a:pPr marL="800100" lvl="1" indent="-342900">
              <a:spcAft>
                <a:spcPts val="1200"/>
              </a:spcAft>
              <a:buFont typeface="+mj-lt"/>
              <a:buAutoNum type="arabicPeriod"/>
            </a:pPr>
            <a:r>
              <a:rPr lang="en-US" sz="2000" b="1" dirty="0">
                <a:latin typeface="Calibri" panose="020F0502020204030204" pitchFamily="34" charset="0"/>
              </a:rPr>
              <a:t>Rotating registers required</a:t>
            </a:r>
            <a:r>
              <a:rPr lang="en-US" sz="2000" dirty="0">
                <a:latin typeface="Calibri" panose="020F0502020204030204" pitchFamily="34" charset="0"/>
              </a:rPr>
              <a:t> </a:t>
            </a:r>
            <a:br>
              <a:rPr lang="en-US" sz="2000" dirty="0">
                <a:latin typeface="Calibri" panose="020F0502020204030204" pitchFamily="34" charset="0"/>
              </a:rPr>
            </a:br>
            <a:r>
              <a:rPr lang="en-US" sz="2000" dirty="0">
                <a:latin typeface="Calibri" panose="020F0502020204030204" pitchFamily="34" charset="0"/>
              </a:rPr>
              <a:t>(based on the dependency with successor node)</a:t>
            </a:r>
          </a:p>
          <a:p>
            <a:pPr marL="800100" lvl="1" indent="-342900">
              <a:spcAft>
                <a:spcPts val="1200"/>
              </a:spcAft>
              <a:buFont typeface="+mj-lt"/>
              <a:buAutoNum type="arabicPeriod"/>
            </a:pPr>
            <a:r>
              <a:rPr lang="en-US" sz="2000" b="1" dirty="0">
                <a:latin typeface="Calibri" panose="020F0502020204030204" pitchFamily="34" charset="0"/>
              </a:rPr>
              <a:t>Maintain the configuration boundary</a:t>
            </a:r>
            <a:r>
              <a:rPr lang="en-US" sz="2000" dirty="0">
                <a:latin typeface="Calibri" panose="020F0502020204030204" pitchFamily="34" charset="0"/>
              </a:rPr>
              <a:t> to separate</a:t>
            </a:r>
            <a:br>
              <a:rPr lang="en-US" sz="2000" dirty="0">
                <a:latin typeface="Calibri" panose="020F0502020204030204" pitchFamily="34" charset="0"/>
              </a:rPr>
            </a:br>
            <a:r>
              <a:rPr lang="en-US" sz="2000" dirty="0">
                <a:latin typeface="Calibri" panose="020F0502020204030204" pitchFamily="34" charset="0"/>
              </a:rPr>
              <a:t>rotating and nonrotating section of RF. </a:t>
            </a:r>
          </a:p>
        </p:txBody>
      </p:sp>
      <p:sp>
        <p:nvSpPr>
          <p:cNvPr id="5" name="Rectangle 4"/>
          <p:cNvSpPr/>
          <p:nvPr/>
        </p:nvSpPr>
        <p:spPr>
          <a:xfrm>
            <a:off x="6828882" y="1527535"/>
            <a:ext cx="1563724" cy="306491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54955" y="1647715"/>
            <a:ext cx="1311577" cy="1200329"/>
          </a:xfrm>
          <a:prstGeom prst="rect">
            <a:avLst/>
          </a:prstGeom>
          <a:noFill/>
        </p:spPr>
        <p:txBody>
          <a:bodyPr wrap="square" rtlCol="0">
            <a:spAutoFit/>
          </a:bodyPr>
          <a:lstStyle/>
          <a:p>
            <a:pPr algn="ctr"/>
            <a:r>
              <a:rPr lang="en-US" dirty="0">
                <a:latin typeface="Candara" panose="020E0502030303020204" pitchFamily="34" charset="0"/>
              </a:rPr>
              <a:t>Recurring </a:t>
            </a:r>
            <a:br>
              <a:rPr lang="en-US" dirty="0">
                <a:latin typeface="Candara" panose="020E0502030303020204" pitchFamily="34" charset="0"/>
              </a:rPr>
            </a:br>
            <a:r>
              <a:rPr lang="en-US" dirty="0">
                <a:latin typeface="Candara" panose="020E0502030303020204" pitchFamily="34" charset="0"/>
              </a:rPr>
              <a:t>Values</a:t>
            </a:r>
            <a:br>
              <a:rPr lang="en-US" dirty="0">
                <a:latin typeface="Candara" panose="020E0502030303020204" pitchFamily="34" charset="0"/>
              </a:rPr>
            </a:br>
            <a:r>
              <a:rPr lang="en-US" dirty="0">
                <a:latin typeface="Candara" panose="020E0502030303020204" pitchFamily="34" charset="0"/>
              </a:rPr>
              <a:t>(Rotating</a:t>
            </a:r>
            <a:br>
              <a:rPr lang="en-US" dirty="0">
                <a:latin typeface="Candara" panose="020E0502030303020204" pitchFamily="34" charset="0"/>
              </a:rPr>
            </a:br>
            <a:r>
              <a:rPr lang="en-US" dirty="0">
                <a:latin typeface="Candara" panose="020E0502030303020204" pitchFamily="34" charset="0"/>
              </a:rPr>
              <a:t>Section)</a:t>
            </a:r>
          </a:p>
        </p:txBody>
      </p:sp>
      <p:sp>
        <p:nvSpPr>
          <p:cNvPr id="8" name="TextBox 7"/>
          <p:cNvSpPr txBox="1"/>
          <p:nvPr/>
        </p:nvSpPr>
        <p:spPr>
          <a:xfrm>
            <a:off x="6878011" y="3178979"/>
            <a:ext cx="1465466" cy="923330"/>
          </a:xfrm>
          <a:prstGeom prst="rect">
            <a:avLst/>
          </a:prstGeom>
          <a:noFill/>
        </p:spPr>
        <p:txBody>
          <a:bodyPr wrap="none" rtlCol="0">
            <a:spAutoFit/>
          </a:bodyPr>
          <a:lstStyle/>
          <a:p>
            <a:pPr algn="ctr"/>
            <a:r>
              <a:rPr lang="en-US" dirty="0">
                <a:latin typeface="Candara" panose="020E0502030303020204" pitchFamily="34" charset="0"/>
              </a:rPr>
              <a:t>Constants</a:t>
            </a:r>
            <a:br>
              <a:rPr lang="en-US" dirty="0">
                <a:latin typeface="Candara" panose="020E0502030303020204" pitchFamily="34" charset="0"/>
              </a:rPr>
            </a:br>
            <a:r>
              <a:rPr lang="en-US" dirty="0">
                <a:latin typeface="Candara" panose="020E0502030303020204" pitchFamily="34" charset="0"/>
              </a:rPr>
              <a:t>(Nonrotating</a:t>
            </a:r>
            <a:br>
              <a:rPr lang="en-US" dirty="0">
                <a:latin typeface="Candara" panose="020E0502030303020204" pitchFamily="34" charset="0"/>
              </a:rPr>
            </a:br>
            <a:r>
              <a:rPr lang="en-US" dirty="0">
                <a:latin typeface="Candara" panose="020E0502030303020204" pitchFamily="34" charset="0"/>
              </a:rPr>
              <a:t>Section)</a:t>
            </a:r>
          </a:p>
        </p:txBody>
      </p:sp>
      <p:sp>
        <p:nvSpPr>
          <p:cNvPr id="9" name="TextBox 8"/>
          <p:cNvSpPr txBox="1"/>
          <p:nvPr/>
        </p:nvSpPr>
        <p:spPr>
          <a:xfrm>
            <a:off x="7147316" y="4592452"/>
            <a:ext cx="1208985" cy="369332"/>
          </a:xfrm>
          <a:prstGeom prst="rect">
            <a:avLst/>
          </a:prstGeom>
          <a:noFill/>
        </p:spPr>
        <p:txBody>
          <a:bodyPr wrap="none" rtlCol="0">
            <a:spAutoFit/>
          </a:bodyPr>
          <a:lstStyle/>
          <a:p>
            <a:r>
              <a:rPr lang="en-US" b="1" dirty="0">
                <a:latin typeface="Candara" panose="020E0502030303020204" pitchFamily="34" charset="0"/>
              </a:rPr>
              <a:t>Unified RF</a:t>
            </a:r>
          </a:p>
        </p:txBody>
      </p:sp>
      <p:cxnSp>
        <p:nvCxnSpPr>
          <p:cNvPr id="10" name="Straight Connector 9"/>
          <p:cNvCxnSpPr/>
          <p:nvPr/>
        </p:nvCxnSpPr>
        <p:spPr>
          <a:xfrm>
            <a:off x="6828882" y="3178979"/>
            <a:ext cx="15637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49934" y="5135847"/>
            <a:ext cx="8106367" cy="861774"/>
          </a:xfrm>
          <a:prstGeom prst="rect">
            <a:avLst/>
          </a:prstGeom>
        </p:spPr>
        <p:txBody>
          <a:bodyPr wrap="square">
            <a:spAutoFit/>
          </a:bodyPr>
          <a:lstStyle/>
          <a:p>
            <a:pPr marL="214313" lvl="0" indent="-214313" algn="just">
              <a:spcAft>
                <a:spcPts val="1200"/>
              </a:spcAft>
              <a:buFont typeface="Arial" charset="0"/>
              <a:buChar char="•"/>
            </a:pPr>
            <a:r>
              <a:rPr lang="en-US" sz="2000" dirty="0">
                <a:solidFill>
                  <a:prstClr val="black"/>
                </a:solidFill>
                <a:latin typeface="Calibri" panose="020F0502020204030204" pitchFamily="34" charset="0"/>
              </a:rPr>
              <a:t>Pre-load the constants into nonrotating registers of the RF </a:t>
            </a:r>
          </a:p>
          <a:p>
            <a:pPr marL="214313" lvl="0" indent="-214313" algn="just">
              <a:spcAft>
                <a:spcPts val="1200"/>
              </a:spcAft>
              <a:buFont typeface="Arial" charset="0"/>
              <a:buChar char="•"/>
            </a:pPr>
            <a:r>
              <a:rPr lang="en-US" sz="2000" dirty="0">
                <a:solidFill>
                  <a:prstClr val="black"/>
                </a:solidFill>
                <a:latin typeface="Calibri" panose="020F0502020204030204" pitchFamily="34" charset="0"/>
              </a:rPr>
              <a:t>Produce final configuration boundary for each PEs</a:t>
            </a:r>
          </a:p>
        </p:txBody>
      </p:sp>
      <p:sp>
        <p:nvSpPr>
          <p:cNvPr id="11" name="Rectangle 10"/>
          <p:cNvSpPr/>
          <p:nvPr/>
        </p:nvSpPr>
        <p:spPr>
          <a:xfrm>
            <a:off x="249933" y="3979093"/>
            <a:ext cx="6310257" cy="1015663"/>
          </a:xfrm>
          <a:prstGeom prst="rect">
            <a:avLst/>
          </a:prstGeom>
        </p:spPr>
        <p:txBody>
          <a:bodyPr wrap="square">
            <a:spAutoFit/>
          </a:bodyPr>
          <a:lstStyle/>
          <a:p>
            <a:pPr marL="214313" lvl="0" indent="-214313" algn="just">
              <a:spcAft>
                <a:spcPts val="1200"/>
              </a:spcAft>
              <a:buFont typeface="Arial" charset="0"/>
              <a:buChar char="•"/>
            </a:pPr>
            <a:r>
              <a:rPr lang="en-US" sz="2000" dirty="0">
                <a:solidFill>
                  <a:prstClr val="black"/>
                </a:solidFill>
                <a:latin typeface="Calibri" panose="020F0502020204030204" pitchFamily="34" charset="0"/>
              </a:rPr>
              <a:t>If PE does not have enough registers, it should try other PEs or increase II. (Integration of solution with a mapping technique enables such flow.)</a:t>
            </a:r>
          </a:p>
        </p:txBody>
      </p:sp>
      <p:sp>
        <p:nvSpPr>
          <p:cNvPr id="12" name="TextBox 11"/>
          <p:cNvSpPr txBox="1"/>
          <p:nvPr/>
        </p:nvSpPr>
        <p:spPr>
          <a:xfrm>
            <a:off x="7164474" y="4125486"/>
            <a:ext cx="1053494" cy="369332"/>
          </a:xfrm>
          <a:prstGeom prst="rect">
            <a:avLst/>
          </a:prstGeom>
          <a:noFill/>
        </p:spPr>
        <p:txBody>
          <a:bodyPr wrap="none" rtlCol="0">
            <a:spAutoFit/>
          </a:bodyPr>
          <a:lstStyle/>
          <a:p>
            <a:r>
              <a:rPr lang="en-US" dirty="0">
                <a:solidFill>
                  <a:srgbClr val="0070C0"/>
                </a:solidFill>
                <a:latin typeface="Candara" panose="020E0502030303020204" pitchFamily="34" charset="0"/>
              </a:rPr>
              <a:t>Pre-Load</a:t>
            </a:r>
          </a:p>
        </p:txBody>
      </p:sp>
      <p:sp>
        <p:nvSpPr>
          <p:cNvPr id="13" name="TextBox 12"/>
          <p:cNvSpPr txBox="1"/>
          <p:nvPr/>
        </p:nvSpPr>
        <p:spPr>
          <a:xfrm>
            <a:off x="7147316" y="2890716"/>
            <a:ext cx="1016625" cy="338554"/>
          </a:xfrm>
          <a:prstGeom prst="rect">
            <a:avLst/>
          </a:prstGeom>
          <a:noFill/>
        </p:spPr>
        <p:txBody>
          <a:bodyPr wrap="none" rtlCol="0">
            <a:spAutoFit/>
          </a:bodyPr>
          <a:lstStyle/>
          <a:p>
            <a:r>
              <a:rPr lang="en-US" sz="1600" dirty="0">
                <a:solidFill>
                  <a:srgbClr val="FF0000"/>
                </a:solidFill>
                <a:latin typeface="Candara" panose="020E0502030303020204" pitchFamily="34" charset="0"/>
              </a:rPr>
              <a:t>boundary</a:t>
            </a:r>
          </a:p>
        </p:txBody>
      </p:sp>
    </p:spTree>
    <p:extLst>
      <p:ext uri="{BB962C8B-B14F-4D97-AF65-F5344CB8AC3E}">
        <p14:creationId xmlns:p14="http://schemas.microsoft.com/office/powerpoint/2010/main" val="65661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12055"/>
            <a:ext cx="8510954" cy="628650"/>
          </a:xfrm>
        </p:spPr>
        <p:txBody>
          <a:bodyPr/>
          <a:lstStyle/>
          <a:p>
            <a:r>
              <a:rPr lang="en-US" sz="3600" dirty="0">
                <a:solidFill>
                  <a:srgbClr val="000066"/>
                </a:solidFill>
                <a:effectLst/>
                <a:latin typeface="Candara" panose="020E0502030303020204" pitchFamily="34" charset="0"/>
              </a:rPr>
              <a:t>SW Management of Unified RF</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17</a:t>
            </a:fld>
            <a:endParaRPr lang="en-US" altLang="zh-CN" dirty="0">
              <a:solidFill>
                <a:prstClr val="black"/>
              </a:solidFill>
            </a:endParaRPr>
          </a:p>
        </p:txBody>
      </p:sp>
      <p:pic>
        <p:nvPicPr>
          <p:cNvPr id="17" name="Picture 16"/>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87792" y="831664"/>
            <a:ext cx="7076049" cy="5590079"/>
          </a:xfrm>
          <a:prstGeom prst="rect">
            <a:avLst/>
          </a:prstGeom>
        </p:spPr>
      </p:pic>
      <p:sp>
        <p:nvSpPr>
          <p:cNvPr id="18" name="Rectangle 17"/>
          <p:cNvSpPr/>
          <p:nvPr/>
        </p:nvSpPr>
        <p:spPr>
          <a:xfrm>
            <a:off x="2039815" y="998806"/>
            <a:ext cx="140677" cy="15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55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05637" y="1353621"/>
            <a:ext cx="3642539" cy="139240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5575" y="204368"/>
            <a:ext cx="8048559" cy="514350"/>
          </a:xfrm>
        </p:spPr>
        <p:txBody>
          <a:bodyPr/>
          <a:lstStyle/>
          <a:p>
            <a:r>
              <a:rPr lang="en-US" sz="3600" dirty="0">
                <a:solidFill>
                  <a:srgbClr val="000066"/>
                </a:solidFill>
                <a:effectLst/>
                <a:latin typeface="Candara" panose="020E0502030303020204" pitchFamily="34" charset="0"/>
              </a:rPr>
              <a:t>Integration with a Mapping Technique</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18</a:t>
            </a:fld>
            <a:endParaRPr lang="en-US" altLang="zh-CN" dirty="0">
              <a:solidFill>
                <a:prstClr val="black"/>
              </a:solidFill>
            </a:endParaRPr>
          </a:p>
        </p:txBody>
      </p:sp>
      <p:cxnSp>
        <p:nvCxnSpPr>
          <p:cNvPr id="21" name="Straight Arrow Connector 20"/>
          <p:cNvCxnSpPr>
            <a:endCxn id="22" idx="0"/>
          </p:cNvCxnSpPr>
          <p:nvPr/>
        </p:nvCxnSpPr>
        <p:spPr>
          <a:xfrm flipH="1">
            <a:off x="3871518" y="2739314"/>
            <a:ext cx="1750" cy="2527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2" idx="1"/>
            <a:endCxn id="56" idx="0"/>
          </p:cNvCxnSpPr>
          <p:nvPr/>
        </p:nvCxnSpPr>
        <p:spPr>
          <a:xfrm rot="10800000" flipV="1">
            <a:off x="1082180" y="3223472"/>
            <a:ext cx="1434517" cy="51689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85225" y="3740368"/>
            <a:ext cx="1593908" cy="1423366"/>
            <a:chOff x="285225" y="3740368"/>
            <a:chExt cx="1593908" cy="1423366"/>
          </a:xfrm>
        </p:grpSpPr>
        <p:sp>
          <p:nvSpPr>
            <p:cNvPr id="56" name="Rectangle 55"/>
            <p:cNvSpPr/>
            <p:nvPr/>
          </p:nvSpPr>
          <p:spPr>
            <a:xfrm>
              <a:off x="285225" y="3740368"/>
              <a:ext cx="1593908" cy="58644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Generate Configurations</a:t>
              </a:r>
            </a:p>
          </p:txBody>
        </p:sp>
        <p:sp>
          <p:nvSpPr>
            <p:cNvPr id="59" name="Rectangle 58"/>
            <p:cNvSpPr/>
            <p:nvPr/>
          </p:nvSpPr>
          <p:spPr>
            <a:xfrm>
              <a:off x="395335" y="4671843"/>
              <a:ext cx="1367406" cy="491891"/>
            </a:xfrm>
            <a:prstGeom prst="rect">
              <a:avLst/>
            </a:prstGeom>
            <a:solidFill>
              <a:srgbClr val="82E6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Mapping</a:t>
              </a:r>
              <a:br>
                <a:rPr lang="en-US" sz="1600" b="1" dirty="0">
                  <a:solidFill>
                    <a:schemeClr val="tx1"/>
                  </a:solidFill>
                  <a:latin typeface="Candara" panose="020E0502030303020204" pitchFamily="34" charset="0"/>
                </a:rPr>
              </a:br>
              <a:r>
                <a:rPr lang="en-US" sz="1600" b="1" dirty="0">
                  <a:solidFill>
                    <a:schemeClr val="tx1"/>
                  </a:solidFill>
                  <a:latin typeface="Candara" panose="020E0502030303020204" pitchFamily="34" charset="0"/>
                </a:rPr>
                <a:t>Succeeded</a:t>
              </a:r>
            </a:p>
          </p:txBody>
        </p:sp>
        <p:cxnSp>
          <p:nvCxnSpPr>
            <p:cNvPr id="67" name="Straight Arrow Connector 66"/>
            <p:cNvCxnSpPr>
              <a:stCxn id="56" idx="2"/>
              <a:endCxn id="59" idx="0"/>
            </p:cNvCxnSpPr>
            <p:nvPr/>
          </p:nvCxnSpPr>
          <p:spPr>
            <a:xfrm flipH="1">
              <a:off x="1079038" y="4326813"/>
              <a:ext cx="3141" cy="3450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1475183" y="2876932"/>
            <a:ext cx="483337" cy="338554"/>
          </a:xfrm>
          <a:prstGeom prst="rect">
            <a:avLst/>
          </a:prstGeom>
          <a:noFill/>
        </p:spPr>
        <p:txBody>
          <a:bodyPr wrap="none" rtlCol="0">
            <a:spAutoFit/>
          </a:bodyPr>
          <a:lstStyle/>
          <a:p>
            <a:r>
              <a:rPr lang="en-US" sz="1600" dirty="0">
                <a:latin typeface="Candara" panose="020E0502030303020204" pitchFamily="34" charset="0"/>
              </a:rPr>
              <a:t>Yes</a:t>
            </a:r>
          </a:p>
        </p:txBody>
      </p:sp>
      <p:sp>
        <p:nvSpPr>
          <p:cNvPr id="57" name="Rectangle 56"/>
          <p:cNvSpPr/>
          <p:nvPr/>
        </p:nvSpPr>
        <p:spPr>
          <a:xfrm>
            <a:off x="2078805" y="2992076"/>
            <a:ext cx="3669371" cy="159349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105637" y="3507322"/>
            <a:ext cx="3679850" cy="523220"/>
          </a:xfrm>
          <a:prstGeom prst="rect">
            <a:avLst/>
          </a:prstGeom>
          <a:noFill/>
        </p:spPr>
        <p:txBody>
          <a:bodyPr wrap="square" rtlCol="0">
            <a:spAutoFit/>
          </a:bodyPr>
          <a:lstStyle/>
          <a:p>
            <a:pPr algn="ctr"/>
            <a:r>
              <a:rPr lang="en-US" sz="2800" dirty="0">
                <a:latin typeface="Candara" panose="020E0502030303020204" pitchFamily="34" charset="0"/>
              </a:rPr>
              <a:t>Map All Nodes</a:t>
            </a:r>
          </a:p>
        </p:txBody>
      </p:sp>
      <p:sp>
        <p:nvSpPr>
          <p:cNvPr id="60" name="Rectangle 59"/>
          <p:cNvSpPr/>
          <p:nvPr/>
        </p:nvSpPr>
        <p:spPr>
          <a:xfrm>
            <a:off x="218190" y="3727386"/>
            <a:ext cx="1673892" cy="160254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14674" y="4217814"/>
            <a:ext cx="1851914" cy="523220"/>
          </a:xfrm>
          <a:prstGeom prst="rect">
            <a:avLst/>
          </a:prstGeom>
          <a:noFill/>
        </p:spPr>
        <p:txBody>
          <a:bodyPr wrap="square" rtlCol="0">
            <a:spAutoFit/>
          </a:bodyPr>
          <a:lstStyle/>
          <a:p>
            <a:pPr algn="ctr"/>
            <a:r>
              <a:rPr lang="en-US" sz="2800" dirty="0">
                <a:latin typeface="Candara" panose="020E0502030303020204" pitchFamily="34" charset="0"/>
              </a:rPr>
              <a:t>Mapping</a:t>
            </a:r>
          </a:p>
        </p:txBody>
      </p:sp>
      <p:grpSp>
        <p:nvGrpSpPr>
          <p:cNvPr id="46" name="Group 45"/>
          <p:cNvGrpSpPr/>
          <p:nvPr/>
        </p:nvGrpSpPr>
        <p:grpSpPr>
          <a:xfrm>
            <a:off x="2181839" y="973123"/>
            <a:ext cx="4822976" cy="1774273"/>
            <a:chOff x="2181839" y="973123"/>
            <a:chExt cx="4822976" cy="1774273"/>
          </a:xfrm>
        </p:grpSpPr>
        <p:grpSp>
          <p:nvGrpSpPr>
            <p:cNvPr id="13" name="Group 12"/>
            <p:cNvGrpSpPr/>
            <p:nvPr/>
          </p:nvGrpSpPr>
          <p:grpSpPr>
            <a:xfrm>
              <a:off x="2181839" y="973123"/>
              <a:ext cx="3398939" cy="1774273"/>
              <a:chOff x="2181839" y="973123"/>
              <a:chExt cx="3398939" cy="1774273"/>
            </a:xfrm>
          </p:grpSpPr>
          <p:sp>
            <p:nvSpPr>
              <p:cNvPr id="4" name="Rectangle 3"/>
              <p:cNvSpPr/>
              <p:nvPr/>
            </p:nvSpPr>
            <p:spPr>
              <a:xfrm>
                <a:off x="2407641" y="973123"/>
                <a:ext cx="2944535" cy="310393"/>
              </a:xfrm>
              <a:prstGeom prst="rect">
                <a:avLst/>
              </a:prstGeom>
              <a:solidFill>
                <a:srgbClr val="82E6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Input Data Dependency Graph</a:t>
                </a:r>
              </a:p>
            </p:txBody>
          </p:sp>
          <p:sp>
            <p:nvSpPr>
              <p:cNvPr id="6" name="Rectangle 5"/>
              <p:cNvSpPr/>
              <p:nvPr/>
            </p:nvSpPr>
            <p:spPr>
              <a:xfrm>
                <a:off x="2181839" y="1435916"/>
                <a:ext cx="3398939" cy="31039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Generate Edge Set/Clusters/Cliques</a:t>
                </a:r>
              </a:p>
            </p:txBody>
          </p:sp>
          <p:cxnSp>
            <p:nvCxnSpPr>
              <p:cNvPr id="8" name="Straight Arrow Connector 7"/>
              <p:cNvCxnSpPr>
                <a:stCxn id="4" idx="2"/>
                <a:endCxn id="6" idx="0"/>
              </p:cNvCxnSpPr>
              <p:nvPr/>
            </p:nvCxnSpPr>
            <p:spPr>
              <a:xfrm>
                <a:off x="3879909" y="1283516"/>
                <a:ext cx="1400" cy="152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22041" y="1898709"/>
                <a:ext cx="1115736" cy="31039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II ← MII</a:t>
                </a:r>
              </a:p>
            </p:txBody>
          </p:sp>
          <p:cxnSp>
            <p:nvCxnSpPr>
              <p:cNvPr id="10" name="Straight Arrow Connector 9"/>
              <p:cNvCxnSpPr/>
              <p:nvPr/>
            </p:nvCxnSpPr>
            <p:spPr>
              <a:xfrm flipH="1">
                <a:off x="3881306" y="1754698"/>
                <a:ext cx="1" cy="152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98584" y="2437003"/>
                <a:ext cx="3197604" cy="31039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Calculate Costs/Reserve Resources</a:t>
                </a:r>
              </a:p>
            </p:txBody>
          </p:sp>
          <p:cxnSp>
            <p:nvCxnSpPr>
              <p:cNvPr id="12" name="Straight Arrow Connector 11"/>
              <p:cNvCxnSpPr>
                <a:stCxn id="9" idx="2"/>
              </p:cNvCxnSpPr>
              <p:nvPr/>
            </p:nvCxnSpPr>
            <p:spPr>
              <a:xfrm>
                <a:off x="3879909" y="2209102"/>
                <a:ext cx="1398" cy="2362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p:cNvCxnSpPr>
              <a:stCxn id="133" idx="1"/>
            </p:cNvCxnSpPr>
            <p:nvPr/>
          </p:nvCxnSpPr>
          <p:spPr>
            <a:xfrm flipH="1" flipV="1">
              <a:off x="3879909" y="2302028"/>
              <a:ext cx="3124906" cy="2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593746" y="2149191"/>
            <a:ext cx="2265542" cy="2477833"/>
            <a:chOff x="6593746" y="2149191"/>
            <a:chExt cx="2265542" cy="2477833"/>
          </a:xfrm>
        </p:grpSpPr>
        <p:sp>
          <p:nvSpPr>
            <p:cNvPr id="129" name="Diamond 128"/>
            <p:cNvSpPr/>
            <p:nvPr/>
          </p:nvSpPr>
          <p:spPr>
            <a:xfrm>
              <a:off x="6593746" y="2735758"/>
              <a:ext cx="1946247" cy="746162"/>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solidFill>
                    <a:schemeClr val="tx1"/>
                  </a:solidFill>
                  <a:latin typeface="Candara" panose="020E0502030303020204" pitchFamily="34" charset="0"/>
                </a:rPr>
                <a:t>II &gt; Total Attempts?</a:t>
              </a:r>
            </a:p>
          </p:txBody>
        </p:sp>
        <p:sp>
          <p:nvSpPr>
            <p:cNvPr id="133" name="Rectangle 132"/>
            <p:cNvSpPr/>
            <p:nvPr/>
          </p:nvSpPr>
          <p:spPr>
            <a:xfrm>
              <a:off x="7004815" y="2149191"/>
              <a:ext cx="1115736" cy="31039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II ← II + 1</a:t>
              </a:r>
            </a:p>
          </p:txBody>
        </p:sp>
        <p:cxnSp>
          <p:nvCxnSpPr>
            <p:cNvPr id="135" name="Straight Arrow Connector 134"/>
            <p:cNvCxnSpPr>
              <a:stCxn id="129" idx="0"/>
              <a:endCxn id="133" idx="2"/>
            </p:cNvCxnSpPr>
            <p:nvPr/>
          </p:nvCxnSpPr>
          <p:spPr>
            <a:xfrm flipH="1" flipV="1">
              <a:off x="7562683" y="2459584"/>
              <a:ext cx="4187" cy="2761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a:off x="8523222" y="3102004"/>
              <a:ext cx="293614" cy="79344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765773" y="4135133"/>
              <a:ext cx="1093515" cy="491891"/>
            </a:xfrm>
            <a:prstGeom prst="rect">
              <a:avLst/>
            </a:prstGeom>
            <a:solidFill>
              <a:srgbClr val="82E6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Mapping</a:t>
              </a:r>
              <a:br>
                <a:rPr lang="en-US" sz="1600" b="1" dirty="0">
                  <a:solidFill>
                    <a:schemeClr val="tx1"/>
                  </a:solidFill>
                  <a:latin typeface="Candara" panose="020E0502030303020204" pitchFamily="34" charset="0"/>
                </a:rPr>
              </a:br>
              <a:r>
                <a:rPr lang="en-US" sz="1600" b="1" dirty="0">
                  <a:solidFill>
                    <a:schemeClr val="tx1"/>
                  </a:solidFill>
                  <a:latin typeface="Candara" panose="020E0502030303020204" pitchFamily="34" charset="0"/>
                </a:rPr>
                <a:t>Failed</a:t>
              </a:r>
            </a:p>
          </p:txBody>
        </p:sp>
        <p:cxnSp>
          <p:nvCxnSpPr>
            <p:cNvPr id="14" name="Elbow Connector 13"/>
            <p:cNvCxnSpPr>
              <a:endCxn id="45" idx="0"/>
            </p:cNvCxnSpPr>
            <p:nvPr/>
          </p:nvCxnSpPr>
          <p:spPr>
            <a:xfrm rot="10800000" flipV="1">
              <a:off x="8312532" y="3895445"/>
              <a:ext cx="514449" cy="239688"/>
            </a:xfrm>
            <a:prstGeom prst="bentConnector2">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8294138" y="2689597"/>
              <a:ext cx="483337" cy="338554"/>
            </a:xfrm>
            <a:prstGeom prst="rect">
              <a:avLst/>
            </a:prstGeom>
            <a:noFill/>
          </p:spPr>
          <p:txBody>
            <a:bodyPr wrap="none" rtlCol="0">
              <a:spAutoFit/>
            </a:bodyPr>
            <a:lstStyle/>
            <a:p>
              <a:r>
                <a:rPr lang="en-US" sz="1600" dirty="0">
                  <a:latin typeface="Candara" panose="020E0502030303020204" pitchFamily="34" charset="0"/>
                </a:rPr>
                <a:t>Yes</a:t>
              </a:r>
            </a:p>
          </p:txBody>
        </p:sp>
        <p:sp>
          <p:nvSpPr>
            <p:cNvPr id="76" name="TextBox 75"/>
            <p:cNvSpPr txBox="1"/>
            <p:nvPr/>
          </p:nvSpPr>
          <p:spPr>
            <a:xfrm>
              <a:off x="7061821" y="2476445"/>
              <a:ext cx="437940" cy="338554"/>
            </a:xfrm>
            <a:prstGeom prst="rect">
              <a:avLst/>
            </a:prstGeom>
            <a:noFill/>
          </p:spPr>
          <p:txBody>
            <a:bodyPr wrap="none" rtlCol="0">
              <a:spAutoFit/>
            </a:bodyPr>
            <a:lstStyle/>
            <a:p>
              <a:r>
                <a:rPr lang="en-US" sz="1600" dirty="0">
                  <a:latin typeface="Candara" panose="020E0502030303020204" pitchFamily="34" charset="0"/>
                </a:rPr>
                <a:t>No</a:t>
              </a:r>
            </a:p>
          </p:txBody>
        </p:sp>
      </p:grpSp>
      <p:sp>
        <p:nvSpPr>
          <p:cNvPr id="64" name="Rectangle 63"/>
          <p:cNvSpPr/>
          <p:nvPr/>
        </p:nvSpPr>
        <p:spPr>
          <a:xfrm>
            <a:off x="6995252" y="1768703"/>
            <a:ext cx="1673892" cy="170939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6891736" y="2259132"/>
            <a:ext cx="1851914" cy="523220"/>
          </a:xfrm>
          <a:prstGeom prst="rect">
            <a:avLst/>
          </a:prstGeom>
          <a:noFill/>
        </p:spPr>
        <p:txBody>
          <a:bodyPr wrap="square" rtlCol="0">
            <a:spAutoFit/>
          </a:bodyPr>
          <a:lstStyle/>
          <a:p>
            <a:pPr algn="ctr"/>
            <a:r>
              <a:rPr lang="en-US" sz="2800" dirty="0">
                <a:latin typeface="Candara" panose="020E0502030303020204" pitchFamily="34" charset="0"/>
              </a:rPr>
              <a:t>Retry</a:t>
            </a:r>
          </a:p>
        </p:txBody>
      </p:sp>
      <p:sp>
        <p:nvSpPr>
          <p:cNvPr id="7" name="TextBox 6"/>
          <p:cNvSpPr txBox="1"/>
          <p:nvPr/>
        </p:nvSpPr>
        <p:spPr>
          <a:xfrm>
            <a:off x="2090256" y="1754698"/>
            <a:ext cx="3582099" cy="523220"/>
          </a:xfrm>
          <a:prstGeom prst="rect">
            <a:avLst/>
          </a:prstGeom>
          <a:noFill/>
        </p:spPr>
        <p:txBody>
          <a:bodyPr wrap="square" rtlCol="0">
            <a:spAutoFit/>
          </a:bodyPr>
          <a:lstStyle/>
          <a:p>
            <a:pPr algn="ctr"/>
            <a:r>
              <a:rPr lang="en-US" sz="2800" dirty="0">
                <a:latin typeface="Candara" panose="020E0502030303020204" pitchFamily="34" charset="0"/>
              </a:rPr>
              <a:t>Initialization</a:t>
            </a:r>
          </a:p>
        </p:txBody>
      </p:sp>
      <p:cxnSp>
        <p:nvCxnSpPr>
          <p:cNvPr id="29" name="Elbow Connector 28"/>
          <p:cNvCxnSpPr>
            <a:stCxn id="58" idx="3"/>
            <a:endCxn id="64" idx="2"/>
          </p:cNvCxnSpPr>
          <p:nvPr/>
        </p:nvCxnSpPr>
        <p:spPr>
          <a:xfrm flipV="1">
            <a:off x="5785487" y="3478102"/>
            <a:ext cx="2046711" cy="2908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736023" y="2304388"/>
            <a:ext cx="125663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709688" y="3506042"/>
            <a:ext cx="437940" cy="338554"/>
          </a:xfrm>
          <a:prstGeom prst="rect">
            <a:avLst/>
          </a:prstGeom>
          <a:noFill/>
        </p:spPr>
        <p:txBody>
          <a:bodyPr wrap="none" rtlCol="0">
            <a:spAutoFit/>
          </a:bodyPr>
          <a:lstStyle/>
          <a:p>
            <a:r>
              <a:rPr lang="en-US" sz="1600" dirty="0">
                <a:latin typeface="Candara" panose="020E0502030303020204" pitchFamily="34" charset="0"/>
              </a:rPr>
              <a:t>No</a:t>
            </a:r>
          </a:p>
        </p:txBody>
      </p:sp>
      <p:grpSp>
        <p:nvGrpSpPr>
          <p:cNvPr id="37" name="Group 36"/>
          <p:cNvGrpSpPr/>
          <p:nvPr/>
        </p:nvGrpSpPr>
        <p:grpSpPr>
          <a:xfrm>
            <a:off x="1999418" y="2849465"/>
            <a:ext cx="5771914" cy="3326556"/>
            <a:chOff x="1999418" y="2849465"/>
            <a:chExt cx="5771914" cy="3326556"/>
          </a:xfrm>
        </p:grpSpPr>
        <p:cxnSp>
          <p:nvCxnSpPr>
            <p:cNvPr id="127" name="Elbow Connector 126"/>
            <p:cNvCxnSpPr>
              <a:stCxn id="111" idx="3"/>
              <a:endCxn id="129" idx="2"/>
            </p:cNvCxnSpPr>
            <p:nvPr/>
          </p:nvCxnSpPr>
          <p:spPr>
            <a:xfrm flipV="1">
              <a:off x="7432652" y="3481920"/>
              <a:ext cx="134218" cy="45476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33392" y="3916193"/>
              <a:ext cx="437940" cy="338554"/>
            </a:xfrm>
            <a:prstGeom prst="rect">
              <a:avLst/>
            </a:prstGeom>
            <a:noFill/>
          </p:spPr>
          <p:txBody>
            <a:bodyPr wrap="none" rtlCol="0">
              <a:spAutoFit/>
            </a:bodyPr>
            <a:lstStyle/>
            <a:p>
              <a:r>
                <a:rPr lang="en-US" sz="1600" dirty="0">
                  <a:latin typeface="Candara" panose="020E0502030303020204" pitchFamily="34" charset="0"/>
                </a:rPr>
                <a:t>No</a:t>
              </a:r>
            </a:p>
          </p:txBody>
        </p:sp>
        <p:grpSp>
          <p:nvGrpSpPr>
            <p:cNvPr id="18" name="Group 17"/>
            <p:cNvGrpSpPr/>
            <p:nvPr/>
          </p:nvGrpSpPr>
          <p:grpSpPr>
            <a:xfrm>
              <a:off x="1999418" y="2849465"/>
              <a:ext cx="5433234" cy="3326556"/>
              <a:chOff x="1999418" y="2849465"/>
              <a:chExt cx="5433234" cy="3326556"/>
            </a:xfrm>
          </p:grpSpPr>
          <p:sp>
            <p:nvSpPr>
              <p:cNvPr id="22" name="Diamond 21"/>
              <p:cNvSpPr/>
              <p:nvPr/>
            </p:nvSpPr>
            <p:spPr>
              <a:xfrm>
                <a:off x="2516696" y="2992075"/>
                <a:ext cx="2709644" cy="46279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b="1" dirty="0">
                  <a:solidFill>
                    <a:schemeClr val="tx1"/>
                  </a:solidFill>
                  <a:latin typeface="Candara" panose="020E0502030303020204" pitchFamily="34" charset="0"/>
                </a:endParaRPr>
              </a:p>
            </p:txBody>
          </p:sp>
          <p:sp>
            <p:nvSpPr>
              <p:cNvPr id="23" name="Rectangle 22"/>
              <p:cNvSpPr/>
              <p:nvPr/>
            </p:nvSpPr>
            <p:spPr>
              <a:xfrm>
                <a:off x="2567029" y="3747084"/>
                <a:ext cx="2600587" cy="31039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Select Target Node &amp; PE</a:t>
                </a:r>
              </a:p>
            </p:txBody>
          </p:sp>
          <p:cxnSp>
            <p:nvCxnSpPr>
              <p:cNvPr id="24" name="Straight Arrow Connector 23"/>
              <p:cNvCxnSpPr>
                <a:endCxn id="38" idx="0"/>
              </p:cNvCxnSpPr>
              <p:nvPr/>
            </p:nvCxnSpPr>
            <p:spPr>
              <a:xfrm>
                <a:off x="3861039" y="4039536"/>
                <a:ext cx="0" cy="2446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2"/>
                <a:endCxn id="23" idx="0"/>
              </p:cNvCxnSpPr>
              <p:nvPr/>
            </p:nvCxnSpPr>
            <p:spPr>
              <a:xfrm flipH="1">
                <a:off x="3867323" y="3454868"/>
                <a:ext cx="4195" cy="2922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64277" y="3046209"/>
                <a:ext cx="1866217" cy="338554"/>
              </a:xfrm>
              <a:prstGeom prst="rect">
                <a:avLst/>
              </a:prstGeom>
              <a:noFill/>
            </p:spPr>
            <p:txBody>
              <a:bodyPr wrap="none" rtlCol="0">
                <a:spAutoFit/>
              </a:bodyPr>
              <a:lstStyle/>
              <a:p>
                <a:r>
                  <a:rPr lang="en-US" sz="1600" b="1" dirty="0">
                    <a:latin typeface="Candara" panose="020E0502030303020204" pitchFamily="34" charset="0"/>
                  </a:rPr>
                  <a:t>All Nodes Mapped?</a:t>
                </a:r>
              </a:p>
            </p:txBody>
          </p:sp>
          <p:sp>
            <p:nvSpPr>
              <p:cNvPr id="39" name="Rectangle 38"/>
              <p:cNvSpPr/>
              <p:nvPr/>
            </p:nvSpPr>
            <p:spPr>
              <a:xfrm>
                <a:off x="2686585" y="4782850"/>
                <a:ext cx="2317105" cy="2883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Candara" panose="020E0502030303020204" pitchFamily="34" charset="0"/>
                  </a:rPr>
                  <a:t>Reserve Registers</a:t>
                </a:r>
              </a:p>
            </p:txBody>
          </p:sp>
          <p:cxnSp>
            <p:nvCxnSpPr>
              <p:cNvPr id="40" name="Straight Arrow Connector 39"/>
              <p:cNvCxnSpPr/>
              <p:nvPr/>
            </p:nvCxnSpPr>
            <p:spPr>
              <a:xfrm>
                <a:off x="3879909" y="5093942"/>
                <a:ext cx="0" cy="2319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Diamond 41"/>
              <p:cNvSpPr/>
              <p:nvPr/>
            </p:nvSpPr>
            <p:spPr>
              <a:xfrm>
                <a:off x="2859952" y="5325936"/>
                <a:ext cx="2052512" cy="28644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solidFill>
                      <a:schemeClr val="tx1"/>
                    </a:solidFill>
                    <a:latin typeface="Candara" panose="020E0502030303020204" pitchFamily="34" charset="0"/>
                  </a:rPr>
                  <a:t>Success?</a:t>
                </a:r>
              </a:p>
            </p:txBody>
          </p:sp>
          <p:cxnSp>
            <p:nvCxnSpPr>
              <p:cNvPr id="43" name="Straight Arrow Connector 42"/>
              <p:cNvCxnSpPr>
                <a:stCxn id="42" idx="2"/>
                <a:endCxn id="44" idx="0"/>
              </p:cNvCxnSpPr>
              <p:nvPr/>
            </p:nvCxnSpPr>
            <p:spPr>
              <a:xfrm>
                <a:off x="3886208" y="5612385"/>
                <a:ext cx="0" cy="2532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661415" y="5865628"/>
                <a:ext cx="2449586" cy="31039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Update Costs/Resources</a:t>
                </a:r>
              </a:p>
            </p:txBody>
          </p:sp>
          <p:cxnSp>
            <p:nvCxnSpPr>
              <p:cNvPr id="99" name="Elbow Connector 98"/>
              <p:cNvCxnSpPr>
                <a:stCxn id="44" idx="1"/>
              </p:cNvCxnSpPr>
              <p:nvPr/>
            </p:nvCxnSpPr>
            <p:spPr>
              <a:xfrm rot="10800000">
                <a:off x="1999419" y="2849465"/>
                <a:ext cx="661996" cy="317136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1999418" y="2849465"/>
                <a:ext cx="18616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Diamond 110"/>
              <p:cNvSpPr/>
              <p:nvPr/>
            </p:nvSpPr>
            <p:spPr>
              <a:xfrm>
                <a:off x="5310237" y="3646569"/>
                <a:ext cx="2122415" cy="58023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solidFill>
                      <a:schemeClr val="tx1"/>
                    </a:solidFill>
                    <a:latin typeface="Candara" panose="020E0502030303020204" pitchFamily="34" charset="0"/>
                  </a:rPr>
                  <a:t>Another PE</a:t>
                </a:r>
                <a:br>
                  <a:rPr lang="en-US" sz="1400" b="1" dirty="0">
                    <a:solidFill>
                      <a:schemeClr val="tx1"/>
                    </a:solidFill>
                    <a:latin typeface="Candara" panose="020E0502030303020204" pitchFamily="34" charset="0"/>
                  </a:rPr>
                </a:br>
                <a:r>
                  <a:rPr lang="en-US" sz="1400" b="1" dirty="0">
                    <a:solidFill>
                      <a:schemeClr val="tx1"/>
                    </a:solidFill>
                    <a:latin typeface="Candara" panose="020E0502030303020204" pitchFamily="34" charset="0"/>
                  </a:rPr>
                  <a:t>Available?</a:t>
                </a:r>
              </a:p>
            </p:txBody>
          </p:sp>
          <p:cxnSp>
            <p:nvCxnSpPr>
              <p:cNvPr id="115" name="Elbow Connector 114"/>
              <p:cNvCxnSpPr>
                <a:stCxn id="111" idx="0"/>
              </p:cNvCxnSpPr>
              <p:nvPr/>
            </p:nvCxnSpPr>
            <p:spPr>
              <a:xfrm rot="16200000" flipV="1">
                <a:off x="5058316" y="2333439"/>
                <a:ext cx="102568" cy="252369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42" idx="3"/>
                <a:endCxn id="111" idx="2"/>
              </p:cNvCxnSpPr>
              <p:nvPr/>
            </p:nvCxnSpPr>
            <p:spPr>
              <a:xfrm flipV="1">
                <a:off x="4912464" y="4226808"/>
                <a:ext cx="1458981" cy="124235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38" idx="3"/>
              </p:cNvCxnSpPr>
              <p:nvPr/>
            </p:nvCxnSpPr>
            <p:spPr>
              <a:xfrm flipV="1">
                <a:off x="4887295" y="4392588"/>
                <a:ext cx="1484150" cy="3485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22041" y="3435797"/>
                <a:ext cx="437940" cy="338554"/>
              </a:xfrm>
              <a:prstGeom prst="rect">
                <a:avLst/>
              </a:prstGeom>
              <a:noFill/>
            </p:spPr>
            <p:txBody>
              <a:bodyPr wrap="none" rtlCol="0">
                <a:spAutoFit/>
              </a:bodyPr>
              <a:lstStyle/>
              <a:p>
                <a:r>
                  <a:rPr lang="en-US" sz="1600" dirty="0">
                    <a:latin typeface="Candara" panose="020E0502030303020204" pitchFamily="34" charset="0"/>
                  </a:rPr>
                  <a:t>No</a:t>
                </a:r>
              </a:p>
            </p:txBody>
          </p:sp>
          <p:sp>
            <p:nvSpPr>
              <p:cNvPr id="47" name="TextBox 46"/>
              <p:cNvSpPr txBox="1"/>
              <p:nvPr/>
            </p:nvSpPr>
            <p:spPr>
              <a:xfrm>
                <a:off x="3303070" y="4479424"/>
                <a:ext cx="483337" cy="338554"/>
              </a:xfrm>
              <a:prstGeom prst="rect">
                <a:avLst/>
              </a:prstGeom>
              <a:noFill/>
            </p:spPr>
            <p:txBody>
              <a:bodyPr wrap="none" rtlCol="0">
                <a:spAutoFit/>
              </a:bodyPr>
              <a:lstStyle/>
              <a:p>
                <a:r>
                  <a:rPr lang="en-US" sz="1600" dirty="0">
                    <a:latin typeface="Candara" panose="020E0502030303020204" pitchFamily="34" charset="0"/>
                  </a:rPr>
                  <a:t>Yes</a:t>
                </a:r>
              </a:p>
            </p:txBody>
          </p:sp>
          <p:sp>
            <p:nvSpPr>
              <p:cNvPr id="49" name="TextBox 48"/>
              <p:cNvSpPr txBox="1"/>
              <p:nvPr/>
            </p:nvSpPr>
            <p:spPr>
              <a:xfrm>
                <a:off x="3183345" y="5559729"/>
                <a:ext cx="483337" cy="338554"/>
              </a:xfrm>
              <a:prstGeom prst="rect">
                <a:avLst/>
              </a:prstGeom>
              <a:noFill/>
            </p:spPr>
            <p:txBody>
              <a:bodyPr wrap="none" rtlCol="0">
                <a:spAutoFit/>
              </a:bodyPr>
              <a:lstStyle/>
              <a:p>
                <a:r>
                  <a:rPr lang="en-US" sz="1600" dirty="0">
                    <a:latin typeface="Candara" panose="020E0502030303020204" pitchFamily="34" charset="0"/>
                  </a:rPr>
                  <a:t>Yes</a:t>
                </a:r>
              </a:p>
            </p:txBody>
          </p:sp>
          <p:cxnSp>
            <p:nvCxnSpPr>
              <p:cNvPr id="69" name="Straight Arrow Connector 68"/>
              <p:cNvCxnSpPr/>
              <p:nvPr/>
            </p:nvCxnSpPr>
            <p:spPr>
              <a:xfrm>
                <a:off x="3874289" y="4564307"/>
                <a:ext cx="0" cy="2319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2834783" y="4284215"/>
                <a:ext cx="2052512" cy="28644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solidFill>
                      <a:schemeClr val="tx1"/>
                    </a:solidFill>
                    <a:latin typeface="Candara" panose="020E0502030303020204" pitchFamily="34" charset="0"/>
                  </a:rPr>
                  <a:t>Success?</a:t>
                </a:r>
              </a:p>
            </p:txBody>
          </p:sp>
          <p:sp>
            <p:nvSpPr>
              <p:cNvPr id="74" name="TextBox 73"/>
              <p:cNvSpPr txBox="1"/>
              <p:nvPr/>
            </p:nvSpPr>
            <p:spPr>
              <a:xfrm>
                <a:off x="5606415" y="3244542"/>
                <a:ext cx="483337" cy="338554"/>
              </a:xfrm>
              <a:prstGeom prst="rect">
                <a:avLst/>
              </a:prstGeom>
              <a:noFill/>
            </p:spPr>
            <p:txBody>
              <a:bodyPr wrap="none" rtlCol="0">
                <a:spAutoFit/>
              </a:bodyPr>
              <a:lstStyle/>
              <a:p>
                <a:r>
                  <a:rPr lang="en-US" sz="1600" dirty="0">
                    <a:latin typeface="Candara" panose="020E0502030303020204" pitchFamily="34" charset="0"/>
                  </a:rPr>
                  <a:t>Yes</a:t>
                </a:r>
              </a:p>
            </p:txBody>
          </p:sp>
          <p:sp>
            <p:nvSpPr>
              <p:cNvPr id="75" name="TextBox 74"/>
              <p:cNvSpPr txBox="1"/>
              <p:nvPr/>
            </p:nvSpPr>
            <p:spPr>
              <a:xfrm>
                <a:off x="6371444" y="4901944"/>
                <a:ext cx="437940" cy="338554"/>
              </a:xfrm>
              <a:prstGeom prst="rect">
                <a:avLst/>
              </a:prstGeom>
              <a:noFill/>
            </p:spPr>
            <p:txBody>
              <a:bodyPr wrap="none" rtlCol="0">
                <a:spAutoFit/>
              </a:bodyPr>
              <a:lstStyle/>
              <a:p>
                <a:r>
                  <a:rPr lang="en-US" sz="1600" dirty="0">
                    <a:latin typeface="Candara" panose="020E0502030303020204" pitchFamily="34" charset="0"/>
                  </a:rPr>
                  <a:t>No</a:t>
                </a:r>
              </a:p>
            </p:txBody>
          </p:sp>
        </p:grpSp>
        <p:sp>
          <p:nvSpPr>
            <p:cNvPr id="78" name="TextBox 77"/>
            <p:cNvSpPr txBox="1"/>
            <p:nvPr/>
          </p:nvSpPr>
          <p:spPr>
            <a:xfrm>
              <a:off x="5850343" y="4381078"/>
              <a:ext cx="437940" cy="338554"/>
            </a:xfrm>
            <a:prstGeom prst="rect">
              <a:avLst/>
            </a:prstGeom>
            <a:noFill/>
          </p:spPr>
          <p:txBody>
            <a:bodyPr wrap="none" rtlCol="0">
              <a:spAutoFit/>
            </a:bodyPr>
            <a:lstStyle/>
            <a:p>
              <a:r>
                <a:rPr lang="en-US" sz="1600" dirty="0">
                  <a:latin typeface="Candara" panose="020E0502030303020204" pitchFamily="34" charset="0"/>
                </a:rPr>
                <a:t>No</a:t>
              </a:r>
            </a:p>
          </p:txBody>
        </p:sp>
      </p:grpSp>
    </p:spTree>
    <p:extLst>
      <p:ext uri="{BB962C8B-B14F-4D97-AF65-F5344CB8AC3E}">
        <p14:creationId xmlns:p14="http://schemas.microsoft.com/office/powerpoint/2010/main" val="12498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7" grpId="0" animBg="1"/>
      <p:bldP spid="58" grpId="0"/>
      <p:bldP spid="60" grpId="0" animBg="1"/>
      <p:bldP spid="63" grpId="0"/>
      <p:bldP spid="64" grpId="0" animBg="1"/>
      <p:bldP spid="65" grpId="0"/>
      <p:bldP spid="7" grpId="0"/>
      <p:bldP spid="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734" y="194444"/>
            <a:ext cx="8048559" cy="514350"/>
          </a:xfrm>
        </p:spPr>
        <p:txBody>
          <a:bodyPr/>
          <a:lstStyle/>
          <a:p>
            <a:r>
              <a:rPr lang="en-US" sz="3600" dirty="0">
                <a:solidFill>
                  <a:srgbClr val="000066"/>
                </a:solidFill>
                <a:effectLst/>
                <a:latin typeface="Candara" panose="020E0502030303020204" pitchFamily="34" charset="0"/>
              </a:rPr>
              <a:t>Experimental Setup</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19</a:t>
            </a:fld>
            <a:endParaRPr lang="en-US" altLang="zh-CN" dirty="0">
              <a:solidFill>
                <a:prstClr val="black"/>
              </a:solidFill>
            </a:endParaRPr>
          </a:p>
        </p:txBody>
      </p:sp>
      <p:sp>
        <p:nvSpPr>
          <p:cNvPr id="17" name="Content Placeholder 3"/>
          <p:cNvSpPr>
            <a:spLocks noGrp="1"/>
          </p:cNvSpPr>
          <p:nvPr>
            <p:ph sz="quarter" idx="1"/>
          </p:nvPr>
        </p:nvSpPr>
        <p:spPr>
          <a:xfrm>
            <a:off x="381000" y="1063692"/>
            <a:ext cx="3712698" cy="5292658"/>
          </a:xfrm>
        </p:spPr>
        <p:txBody>
          <a:bodyPr>
            <a:noAutofit/>
          </a:bodyPr>
          <a:lstStyle/>
          <a:p>
            <a:pPr>
              <a:buFont typeface="Arial" panose="020B0604020202020204" pitchFamily="34" charset="0"/>
              <a:buChar char="•"/>
            </a:pPr>
            <a:r>
              <a:rPr lang="en-US" sz="2000" dirty="0">
                <a:latin typeface="Candara" panose="020E0502030303020204" pitchFamily="34" charset="0"/>
              </a:rPr>
              <a:t>Compiler</a:t>
            </a:r>
          </a:p>
          <a:p>
            <a:pPr lvl="1"/>
            <a:r>
              <a:rPr lang="en-US" sz="2000" b="1" dirty="0">
                <a:solidFill>
                  <a:srgbClr val="0070C0"/>
                </a:solidFill>
                <a:latin typeface="Candara" panose="020E0502030303020204" pitchFamily="34" charset="0"/>
                <a:cs typeface="+mn-cs"/>
              </a:rPr>
              <a:t>LLVM v3.6</a:t>
            </a:r>
          </a:p>
          <a:p>
            <a:pPr>
              <a:buFont typeface="Arial" panose="020B0604020202020204" pitchFamily="34" charset="0"/>
              <a:buChar char="•"/>
            </a:pPr>
            <a:r>
              <a:rPr lang="en-US" sz="2000" dirty="0">
                <a:latin typeface="Candara" panose="020E0502030303020204" pitchFamily="34" charset="0"/>
              </a:rPr>
              <a:t>Mapping Technique</a:t>
            </a:r>
          </a:p>
          <a:p>
            <a:pPr lvl="1"/>
            <a:r>
              <a:rPr lang="en-US" sz="2000" dirty="0">
                <a:solidFill>
                  <a:srgbClr val="0070C0"/>
                </a:solidFill>
                <a:latin typeface="Candara" panose="020E0502030303020204" pitchFamily="34" charset="0"/>
                <a:cs typeface="+mn-cs"/>
              </a:rPr>
              <a:t>Register-Aware Mapping (</a:t>
            </a:r>
            <a:r>
              <a:rPr lang="en-US" sz="2000" b="1" dirty="0" err="1">
                <a:solidFill>
                  <a:srgbClr val="0070C0"/>
                </a:solidFill>
                <a:latin typeface="Candara" panose="020E0502030303020204" pitchFamily="34" charset="0"/>
                <a:cs typeface="+mn-cs"/>
              </a:rPr>
              <a:t>REGIMap</a:t>
            </a:r>
            <a:r>
              <a:rPr lang="en-US" sz="2000" dirty="0">
                <a:solidFill>
                  <a:srgbClr val="0070C0"/>
                </a:solidFill>
                <a:latin typeface="Candara" panose="020E0502030303020204" pitchFamily="34" charset="0"/>
                <a:cs typeface="+mn-cs"/>
              </a:rPr>
              <a:t>)</a:t>
            </a:r>
          </a:p>
          <a:p>
            <a:pPr>
              <a:buFont typeface="Arial" panose="020B0604020202020204" pitchFamily="34" charset="0"/>
              <a:buChar char="•"/>
            </a:pPr>
            <a:r>
              <a:rPr lang="en-US" sz="2000" dirty="0">
                <a:latin typeface="Candara" panose="020E0502030303020204" pitchFamily="34" charset="0"/>
              </a:rPr>
              <a:t>Validation</a:t>
            </a:r>
          </a:p>
          <a:p>
            <a:pPr lvl="1"/>
            <a:r>
              <a:rPr lang="en-US" sz="2000" b="1" dirty="0">
                <a:solidFill>
                  <a:srgbClr val="0070C0"/>
                </a:solidFill>
                <a:latin typeface="Candara" panose="020E0502030303020204" pitchFamily="34" charset="0"/>
                <a:cs typeface="+mn-cs"/>
              </a:rPr>
              <a:t>Gem5</a:t>
            </a:r>
            <a:r>
              <a:rPr lang="en-US" sz="2000" dirty="0">
                <a:solidFill>
                  <a:srgbClr val="0070C0"/>
                </a:solidFill>
                <a:latin typeface="Candara" panose="020E0502030303020204" pitchFamily="34" charset="0"/>
                <a:cs typeface="+mn-cs"/>
              </a:rPr>
              <a:t> processor simulator</a:t>
            </a:r>
          </a:p>
          <a:p>
            <a:pPr>
              <a:buFont typeface="Arial" panose="020B0604020202020204" pitchFamily="34" charset="0"/>
              <a:buChar char="•"/>
            </a:pPr>
            <a:r>
              <a:rPr lang="en-US" sz="2000" dirty="0">
                <a:latin typeface="Candara" panose="020E0502030303020204" pitchFamily="34" charset="0"/>
              </a:rPr>
              <a:t>Benchmarks</a:t>
            </a:r>
          </a:p>
          <a:p>
            <a:pPr lvl="1"/>
            <a:r>
              <a:rPr lang="en-US" sz="2000" b="1" dirty="0" err="1">
                <a:solidFill>
                  <a:srgbClr val="0070C0"/>
                </a:solidFill>
                <a:latin typeface="Candara" panose="020E0502030303020204" pitchFamily="34" charset="0"/>
                <a:cs typeface="+mn-cs"/>
              </a:rPr>
              <a:t>MiBench</a:t>
            </a:r>
            <a:r>
              <a:rPr lang="en-US" sz="2000" dirty="0">
                <a:solidFill>
                  <a:srgbClr val="0070C0"/>
                </a:solidFill>
                <a:latin typeface="Candara" panose="020E0502030303020204" pitchFamily="34" charset="0"/>
                <a:cs typeface="+mn-cs"/>
              </a:rPr>
              <a:t> (Important, Performance-critical kernels)</a:t>
            </a:r>
          </a:p>
          <a:p>
            <a:pPr>
              <a:buFont typeface="Arial" panose="020B0604020202020204" pitchFamily="34" charset="0"/>
              <a:buChar char="•"/>
            </a:pPr>
            <a:r>
              <a:rPr lang="en-US" sz="2000" dirty="0">
                <a:latin typeface="Candara" panose="020E0502030303020204" pitchFamily="34" charset="0"/>
              </a:rPr>
              <a:t>RTL Validations</a:t>
            </a:r>
          </a:p>
          <a:p>
            <a:pPr lvl="1">
              <a:buFont typeface="Arial" panose="020B0604020202020204" pitchFamily="34" charset="0"/>
              <a:buChar char="•"/>
            </a:pPr>
            <a:r>
              <a:rPr lang="en-US" sz="2000" b="1" dirty="0">
                <a:solidFill>
                  <a:srgbClr val="0070C0"/>
                </a:solidFill>
                <a:latin typeface="Candara" panose="020E0502030303020204" pitchFamily="34" charset="0"/>
              </a:rPr>
              <a:t>32 nm</a:t>
            </a:r>
            <a:r>
              <a:rPr lang="en-US" sz="2000" dirty="0">
                <a:solidFill>
                  <a:srgbClr val="0070C0"/>
                </a:solidFill>
                <a:latin typeface="Candara" panose="020E0502030303020204" pitchFamily="34" charset="0"/>
              </a:rPr>
              <a:t> (</a:t>
            </a:r>
            <a:r>
              <a:rPr lang="en-US" sz="2000" b="1" dirty="0">
                <a:solidFill>
                  <a:srgbClr val="0070C0"/>
                </a:solidFill>
                <a:latin typeface="Candara" panose="020E0502030303020204" pitchFamily="34" charset="0"/>
              </a:rPr>
              <a:t>Cadence</a:t>
            </a:r>
            <a:r>
              <a:rPr lang="en-US" sz="2000" dirty="0">
                <a:solidFill>
                  <a:srgbClr val="0070C0"/>
                </a:solidFill>
                <a:latin typeface="Candara" panose="020E0502030303020204" pitchFamily="34" charset="0"/>
              </a:rPr>
              <a:t> Library)</a:t>
            </a:r>
            <a:endParaRPr lang="en-US" sz="2000" dirty="0">
              <a:latin typeface="Candara" panose="020E0502030303020204" pitchFamily="34" charset="0"/>
            </a:endParaRPr>
          </a:p>
          <a:p>
            <a:pPr lvl="1">
              <a:buFont typeface="Arial" panose="020B0604020202020204" pitchFamily="34" charset="0"/>
              <a:buChar char="•"/>
            </a:pPr>
            <a:r>
              <a:rPr lang="en-US" sz="2000" dirty="0" err="1">
                <a:solidFill>
                  <a:srgbClr val="0070C0"/>
                </a:solidFill>
                <a:latin typeface="Candara" panose="020E0502030303020204" pitchFamily="34" charset="0"/>
              </a:rPr>
              <a:t>PrimeTime</a:t>
            </a:r>
            <a:r>
              <a:rPr lang="en-US" sz="2000" dirty="0">
                <a:solidFill>
                  <a:srgbClr val="0070C0"/>
                </a:solidFill>
                <a:latin typeface="Candara" panose="020E0502030303020204" pitchFamily="34" charset="0"/>
              </a:rPr>
              <a:t> (power)</a:t>
            </a:r>
          </a:p>
          <a:p>
            <a:pPr>
              <a:buFont typeface="Arial" panose="020B0604020202020204" pitchFamily="34" charset="0"/>
              <a:buChar char="•"/>
            </a:pPr>
            <a:endParaRPr lang="en-US" sz="2000" dirty="0">
              <a:latin typeface="Candara" panose="020E0502030303020204" pitchFamily="34" charset="0"/>
            </a:endParaRPr>
          </a:p>
        </p:txBody>
      </p:sp>
      <p:sp>
        <p:nvSpPr>
          <p:cNvPr id="18" name="Content Placeholder 3"/>
          <p:cNvSpPr txBox="1">
            <a:spLocks/>
          </p:cNvSpPr>
          <p:nvPr/>
        </p:nvSpPr>
        <p:spPr>
          <a:xfrm>
            <a:off x="4402014" y="1027759"/>
            <a:ext cx="3918007" cy="5292658"/>
          </a:xfrm>
          <a:prstGeom prst="rect">
            <a:avLst/>
          </a:prstGeom>
        </p:spPr>
        <p:txBody>
          <a:bodyPr vert="horz">
            <a:noAutofit/>
          </a:bodyPr>
          <a:lstStyle>
            <a:lvl1pPr marL="205740" indent="-205740" algn="l" rtl="0" eaLnBrk="1" latinLnBrk="0" hangingPunct="1">
              <a:spcBef>
                <a:spcPts val="450"/>
              </a:spcBef>
              <a:buClr>
                <a:schemeClr val="accent1"/>
              </a:buClr>
              <a:buSzPct val="76000"/>
              <a:buFont typeface="Courier New" pitchFamily="49" charset="0"/>
              <a:buChar char="o"/>
              <a:defRPr kumimoji="0" sz="2100" kern="1200">
                <a:solidFill>
                  <a:schemeClr val="tx1"/>
                </a:solidFill>
                <a:latin typeface="Arial" pitchFamily="34" charset="0"/>
                <a:ea typeface="+mn-ea"/>
                <a:cs typeface="Arial" pitchFamily="34" charset="0"/>
              </a:defRPr>
            </a:lvl1pPr>
            <a:lvl2pPr marL="411480" indent="-205740" algn="l" rtl="0" eaLnBrk="1" latinLnBrk="0" hangingPunct="1">
              <a:spcBef>
                <a:spcPts val="375"/>
              </a:spcBef>
              <a:buClr>
                <a:schemeClr val="accent2"/>
              </a:buClr>
              <a:buSzPct val="76000"/>
              <a:buFont typeface="Wingdings" pitchFamily="2" charset="2"/>
              <a:buChar char="Ø"/>
              <a:defRPr kumimoji="0" sz="1950" kern="1200">
                <a:solidFill>
                  <a:srgbClr val="002060"/>
                </a:solidFill>
                <a:latin typeface="Arial" pitchFamily="34" charset="0"/>
                <a:ea typeface="+mn-ea"/>
                <a:cs typeface="Arial" pitchFamily="34" charset="0"/>
              </a:defRPr>
            </a:lvl2pPr>
            <a:lvl3pPr marL="617220" indent="-171450" algn="l" rtl="0" eaLnBrk="1" latinLnBrk="0" hangingPunct="1">
              <a:spcBef>
                <a:spcPts val="375"/>
              </a:spcBef>
              <a:buClr>
                <a:schemeClr val="bg1">
                  <a:shade val="50000"/>
                </a:schemeClr>
              </a:buClr>
              <a:buSzPct val="76000"/>
              <a:buFont typeface="Wingdings" pitchFamily="2" charset="2"/>
              <a:buChar char="v"/>
              <a:defRPr kumimoji="0" sz="1800" kern="1200">
                <a:solidFill>
                  <a:srgbClr val="006600"/>
                </a:solidFill>
                <a:latin typeface="Arial" pitchFamily="34" charset="0"/>
                <a:ea typeface="+mn-ea"/>
                <a:cs typeface="Arial" pitchFamily="34" charset="0"/>
              </a:defRPr>
            </a:lvl3pPr>
            <a:lvl4pPr marL="822960" indent="-171450" algn="l" rtl="0" eaLnBrk="1" latinLnBrk="0" hangingPunct="1">
              <a:spcBef>
                <a:spcPts val="300"/>
              </a:spcBef>
              <a:buClr>
                <a:schemeClr val="accent2">
                  <a:shade val="75000"/>
                </a:schemeClr>
              </a:buClr>
              <a:buSzPct val="70000"/>
              <a:buFont typeface="Wingdings"/>
              <a:buChar char=""/>
              <a:defRPr kumimoji="0" sz="1650" kern="1200">
                <a:solidFill>
                  <a:schemeClr val="tx1"/>
                </a:solidFill>
                <a:latin typeface="Arial" pitchFamily="34" charset="0"/>
                <a:ea typeface="+mn-ea"/>
                <a:cs typeface="Arial" pitchFamily="34" charset="0"/>
              </a:defRPr>
            </a:lvl4pPr>
            <a:lvl5pPr marL="1028700" indent="-171450" algn="l" rtl="0" eaLnBrk="1" latinLnBrk="0" hangingPunct="1">
              <a:spcBef>
                <a:spcPts val="225"/>
              </a:spcBef>
              <a:buClr>
                <a:schemeClr val="accent2"/>
              </a:buClr>
              <a:buSzPct val="70000"/>
              <a:buFont typeface="Arial" pitchFamily="34" charset="0"/>
              <a:buChar char="•"/>
              <a:defRPr kumimoji="0" sz="1500" kern="1200">
                <a:solidFill>
                  <a:schemeClr val="tx1"/>
                </a:solidFill>
                <a:latin typeface="Arial" pitchFamily="34" charset="0"/>
                <a:ea typeface="+mn-ea"/>
                <a:cs typeface="Arial" pitchFamily="34" charset="0"/>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a:lstStyle>
          <a:p>
            <a:pPr>
              <a:buFont typeface="Arial" panose="020B0604020202020204" pitchFamily="34" charset="0"/>
              <a:buChar char="•"/>
            </a:pPr>
            <a:r>
              <a:rPr lang="en-US" sz="2000" b="1" dirty="0">
                <a:latin typeface="Candara" panose="020E0502030303020204" pitchFamily="34" charset="0"/>
              </a:rPr>
              <a:t>Baseline</a:t>
            </a:r>
          </a:p>
          <a:p>
            <a:pPr lvl="1"/>
            <a:r>
              <a:rPr lang="en-US" sz="2000" dirty="0">
                <a:solidFill>
                  <a:srgbClr val="0070C0"/>
                </a:solidFill>
                <a:latin typeface="Candara" panose="020E0502030303020204" pitchFamily="34" charset="0"/>
              </a:rPr>
              <a:t>4x4 Homogeneous CGRA</a:t>
            </a:r>
          </a:p>
          <a:p>
            <a:pPr lvl="1"/>
            <a:r>
              <a:rPr lang="en-US" sz="2000" dirty="0">
                <a:solidFill>
                  <a:srgbClr val="0070C0"/>
                </a:solidFill>
                <a:latin typeface="Candara" panose="020E0502030303020204" pitchFamily="34" charset="0"/>
              </a:rPr>
              <a:t>Operation Latency: 1 cycle</a:t>
            </a:r>
          </a:p>
          <a:p>
            <a:pPr lvl="1"/>
            <a:r>
              <a:rPr lang="en-US" sz="2000" dirty="0">
                <a:solidFill>
                  <a:srgbClr val="0070C0"/>
                </a:solidFill>
                <a:latin typeface="Candara" panose="020E0502030303020204" pitchFamily="34" charset="0"/>
              </a:rPr>
              <a:t>Memory bus is shared with each row of array</a:t>
            </a:r>
          </a:p>
          <a:p>
            <a:pPr lvl="1"/>
            <a:r>
              <a:rPr lang="en-US" sz="2000" dirty="0">
                <a:solidFill>
                  <a:srgbClr val="0070C0"/>
                </a:solidFill>
                <a:latin typeface="Candara" panose="020E0502030303020204" pitchFamily="34" charset="0"/>
              </a:rPr>
              <a:t>On-chip Memory (4 kB)</a:t>
            </a:r>
          </a:p>
        </p:txBody>
      </p:sp>
    </p:spTree>
    <p:extLst>
      <p:ext uri="{BB962C8B-B14F-4D97-AF65-F5344CB8AC3E}">
        <p14:creationId xmlns:p14="http://schemas.microsoft.com/office/powerpoint/2010/main" val="218120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37" y="205961"/>
            <a:ext cx="8888357" cy="528638"/>
          </a:xfrm>
        </p:spPr>
        <p:txBody>
          <a:bodyPr/>
          <a:lstStyle/>
          <a:p>
            <a:r>
              <a:rPr lang="en-US" sz="3400" dirty="0">
                <a:solidFill>
                  <a:srgbClr val="000066"/>
                </a:solidFill>
                <a:effectLst/>
                <a:latin typeface="Candara" panose="020E0502030303020204" pitchFamily="34" charset="0"/>
              </a:rPr>
              <a:t>Need for Power-Efficient Acceleration</a:t>
            </a:r>
          </a:p>
        </p:txBody>
      </p:sp>
      <p:sp>
        <p:nvSpPr>
          <p:cNvPr id="3" name="Slide Number Placeholder 2"/>
          <p:cNvSpPr>
            <a:spLocks noGrp="1"/>
          </p:cNvSpPr>
          <p:nvPr>
            <p:ph type="sldNum" sz="quarter" idx="12"/>
          </p:nvPr>
        </p:nvSpPr>
        <p:spPr>
          <a:xfrm>
            <a:off x="626716" y="6300078"/>
            <a:ext cx="1292352" cy="365760"/>
          </a:xfrm>
        </p:spPr>
        <p:txBody>
          <a:bodyPr/>
          <a:lstStyle/>
          <a:p>
            <a:fld id="{FEFC07C8-73AF-4C93-9657-3F05B2743F4C}" type="slidenum">
              <a:rPr lang="en-US" altLang="zh-CN" sz="2400" smtClean="0">
                <a:solidFill>
                  <a:prstClr val="black"/>
                </a:solidFill>
              </a:rPr>
              <a:pPr/>
              <a:t>2</a:t>
            </a:fld>
            <a:endParaRPr lang="en-US" altLang="zh-CN" sz="2400" dirty="0">
              <a:solidFill>
                <a:prstClr val="black"/>
              </a:solidFill>
            </a:endParaRPr>
          </a:p>
        </p:txBody>
      </p:sp>
      <p:sp>
        <p:nvSpPr>
          <p:cNvPr id="6" name="TextBox 5"/>
          <p:cNvSpPr txBox="1"/>
          <p:nvPr/>
        </p:nvSpPr>
        <p:spPr>
          <a:xfrm>
            <a:off x="269437" y="882940"/>
            <a:ext cx="8357000" cy="4101123"/>
          </a:xfrm>
          <a:prstGeom prst="rect">
            <a:avLst/>
          </a:prstGeom>
          <a:noFill/>
        </p:spPr>
        <p:txBody>
          <a:bodyPr wrap="square" rtlCol="0">
            <a:spAutoFit/>
          </a:bodyPr>
          <a:lstStyle/>
          <a:p>
            <a:pPr marL="214313" indent="-214313" algn="just">
              <a:spcAft>
                <a:spcPts val="900"/>
              </a:spcAft>
              <a:buFont typeface="Arial" charset="0"/>
              <a:buChar char="•"/>
            </a:pPr>
            <a:r>
              <a:rPr lang="en-US" sz="2400" dirty="0">
                <a:latin typeface="Candara" panose="020E0502030303020204" pitchFamily="34" charset="0"/>
              </a:rPr>
              <a:t>Ubiquitous problem of computing</a:t>
            </a:r>
          </a:p>
          <a:p>
            <a:pPr marL="800100" lvl="1" indent="-342900" algn="just">
              <a:spcAft>
                <a:spcPts val="900"/>
              </a:spcAft>
              <a:buFont typeface="Wingdings" panose="05000000000000000000" pitchFamily="2" charset="2"/>
              <a:buChar char="Ø"/>
            </a:pPr>
            <a:r>
              <a:rPr lang="en-US" sz="2000" dirty="0">
                <a:latin typeface="Candara" panose="020E0502030303020204" pitchFamily="34" charset="0"/>
              </a:rPr>
              <a:t>Required power-efficiency cannot be provided by multicores alone.</a:t>
            </a:r>
          </a:p>
          <a:p>
            <a:pPr marL="800100" lvl="1" indent="-342900" algn="just">
              <a:spcAft>
                <a:spcPts val="900"/>
              </a:spcAft>
              <a:buFont typeface="Wingdings" panose="05000000000000000000" pitchFamily="2" charset="2"/>
              <a:buChar char="Ø"/>
            </a:pPr>
            <a:r>
              <a:rPr lang="en-US" sz="2000" dirty="0">
                <a:solidFill>
                  <a:srgbClr val="0070C0"/>
                </a:solidFill>
                <a:latin typeface="Candara" panose="020E0502030303020204" pitchFamily="34" charset="0"/>
              </a:rPr>
              <a:t>Need some form acceleration. </a:t>
            </a:r>
          </a:p>
          <a:p>
            <a:pPr marL="342900" indent="-342900" algn="just">
              <a:spcAft>
                <a:spcPts val="900"/>
              </a:spcAft>
              <a:buFont typeface="Arial" panose="020B0604020202020204" pitchFamily="34" charset="0"/>
              <a:buChar char="•"/>
            </a:pPr>
            <a:r>
              <a:rPr lang="en-US" sz="2400" dirty="0">
                <a:latin typeface="Candara" panose="020E0502030303020204" pitchFamily="34" charset="0"/>
              </a:rPr>
              <a:t>Possible Alternatives </a:t>
            </a:r>
          </a:p>
          <a:p>
            <a:pPr marL="800100" lvl="1" indent="-342900" algn="just">
              <a:spcAft>
                <a:spcPts val="900"/>
              </a:spcAft>
              <a:buFont typeface="Wingdings" panose="05000000000000000000" pitchFamily="2" charset="2"/>
              <a:buChar char="Ø"/>
            </a:pPr>
            <a:r>
              <a:rPr lang="en-US" sz="2000" b="1" dirty="0">
                <a:latin typeface="Candara" panose="020E0502030303020204" pitchFamily="34" charset="0"/>
              </a:rPr>
              <a:t>ASICs</a:t>
            </a:r>
            <a:r>
              <a:rPr lang="en-US" sz="2000" dirty="0">
                <a:latin typeface="Candara" panose="020E0502030303020204" pitchFamily="34" charset="0"/>
              </a:rPr>
              <a:t> – Poor usability	</a:t>
            </a:r>
          </a:p>
          <a:p>
            <a:pPr marL="800100" lvl="1" indent="-342900" algn="just">
              <a:spcAft>
                <a:spcPts val="900"/>
              </a:spcAft>
              <a:buFont typeface="Wingdings" panose="05000000000000000000" pitchFamily="2" charset="2"/>
              <a:buChar char="Ø"/>
            </a:pPr>
            <a:r>
              <a:rPr lang="en-US" sz="2000" b="1" dirty="0">
                <a:latin typeface="Candara" panose="020E0502030303020204" pitchFamily="34" charset="0"/>
              </a:rPr>
              <a:t>FPGAs</a:t>
            </a:r>
            <a:r>
              <a:rPr lang="en-US" sz="2000" dirty="0">
                <a:latin typeface="Candara" panose="020E0502030303020204" pitchFamily="34" charset="0"/>
              </a:rPr>
              <a:t> – Reconfigurable but, less power efficient (fine-grained)</a:t>
            </a:r>
          </a:p>
          <a:p>
            <a:pPr marL="800100" lvl="1" indent="-342900" algn="just">
              <a:spcAft>
                <a:spcPts val="900"/>
              </a:spcAft>
              <a:buFont typeface="Wingdings" panose="05000000000000000000" pitchFamily="2" charset="2"/>
              <a:buChar char="Ø"/>
            </a:pPr>
            <a:r>
              <a:rPr lang="en-US" sz="2000" b="1" dirty="0">
                <a:latin typeface="Candara" panose="020E0502030303020204" pitchFamily="34" charset="0"/>
              </a:rPr>
              <a:t>SIMDs/Vector Processors</a:t>
            </a:r>
            <a:r>
              <a:rPr lang="en-US" sz="2000" dirty="0">
                <a:latin typeface="Candara" panose="020E0502030303020204" pitchFamily="34" charset="0"/>
              </a:rPr>
              <a:t> - Hard to program. Inefficient if parallelism is irregular</a:t>
            </a:r>
          </a:p>
          <a:p>
            <a:pPr marL="800100" lvl="1" indent="-342900" algn="just">
              <a:spcAft>
                <a:spcPts val="900"/>
              </a:spcAft>
              <a:buFont typeface="Wingdings" panose="05000000000000000000" pitchFamily="2" charset="2"/>
              <a:buChar char="Ø"/>
            </a:pPr>
            <a:r>
              <a:rPr lang="en-US" sz="2000" b="1" dirty="0">
                <a:latin typeface="Candara" panose="020E0502030303020204" pitchFamily="34" charset="0"/>
              </a:rPr>
              <a:t>GPUs</a:t>
            </a:r>
            <a:r>
              <a:rPr lang="en-US" sz="2000" dirty="0">
                <a:latin typeface="Candara" panose="020E0502030303020204" pitchFamily="34" charset="0"/>
              </a:rPr>
              <a:t> – Popular. </a:t>
            </a:r>
            <a:r>
              <a:rPr lang="en-US" sz="2000" b="1" dirty="0">
                <a:latin typeface="Candara" panose="020E0502030303020204" pitchFamily="34" charset="0"/>
              </a:rPr>
              <a:t>Unable to accelerate loops that {are non-parallel, incurs conditionals, have low trip-counts}</a:t>
            </a:r>
          </a:p>
        </p:txBody>
      </p:sp>
      <p:sp>
        <p:nvSpPr>
          <p:cNvPr id="23" name="Rectangle 22"/>
          <p:cNvSpPr/>
          <p:nvPr/>
        </p:nvSpPr>
        <p:spPr>
          <a:xfrm>
            <a:off x="800793" y="5195794"/>
            <a:ext cx="7825644" cy="830997"/>
          </a:xfrm>
          <a:prstGeom prst="rect">
            <a:avLst/>
          </a:prstGeom>
        </p:spPr>
        <p:txBody>
          <a:bodyPr wrap="square">
            <a:spAutoFit/>
          </a:bodyPr>
          <a:lstStyle/>
          <a:p>
            <a:pPr algn="just"/>
            <a:r>
              <a:rPr lang="en-US" sz="2400" b="1" dirty="0">
                <a:solidFill>
                  <a:srgbClr val="FF0000"/>
                </a:solidFill>
                <a:latin typeface="Candara" panose="020E0502030303020204" pitchFamily="34" charset="0"/>
              </a:rPr>
              <a:t>Need a technology that can achieve more acceleration with much higher power-efficiency!</a:t>
            </a:r>
          </a:p>
        </p:txBody>
      </p:sp>
    </p:spTree>
    <p:extLst>
      <p:ext uri="{BB962C8B-B14F-4D97-AF65-F5344CB8AC3E}">
        <p14:creationId xmlns:p14="http://schemas.microsoft.com/office/powerpoint/2010/main" val="376673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734" y="194444"/>
            <a:ext cx="8048559" cy="514350"/>
          </a:xfrm>
        </p:spPr>
        <p:txBody>
          <a:bodyPr/>
          <a:lstStyle/>
          <a:p>
            <a:r>
              <a:rPr lang="en-US" sz="3600" dirty="0">
                <a:solidFill>
                  <a:srgbClr val="000066"/>
                </a:solidFill>
                <a:effectLst/>
                <a:latin typeface="Candara" panose="020E0502030303020204" pitchFamily="34" charset="0"/>
              </a:rPr>
              <a:t>Experiments</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20</a:t>
            </a:fld>
            <a:endParaRPr lang="en-US" altLang="zh-CN" dirty="0">
              <a:solidFill>
                <a:prstClr val="black"/>
              </a:solidFill>
            </a:endParaRPr>
          </a:p>
        </p:txBody>
      </p:sp>
      <p:sp>
        <p:nvSpPr>
          <p:cNvPr id="17" name="Content Placeholder 3"/>
          <p:cNvSpPr>
            <a:spLocks noGrp="1"/>
          </p:cNvSpPr>
          <p:nvPr>
            <p:ph sz="quarter" idx="1"/>
          </p:nvPr>
        </p:nvSpPr>
        <p:spPr>
          <a:xfrm>
            <a:off x="278297" y="1063692"/>
            <a:ext cx="8600660" cy="5292658"/>
          </a:xfrm>
        </p:spPr>
        <p:txBody>
          <a:bodyPr>
            <a:noAutofit/>
          </a:bodyPr>
          <a:lstStyle/>
          <a:p>
            <a:pPr algn="just">
              <a:buFont typeface="Arial" panose="020B0604020202020204" pitchFamily="34" charset="0"/>
              <a:buChar char="•"/>
            </a:pPr>
            <a:r>
              <a:rPr lang="en-US" sz="2000" b="1" dirty="0">
                <a:latin typeface="Candara" panose="020E0502030303020204" pitchFamily="34" charset="0"/>
              </a:rPr>
              <a:t>Accessing constants from memory, local rotating RF for recurring values</a:t>
            </a:r>
          </a:p>
          <a:p>
            <a:pPr lvl="1" algn="just"/>
            <a:r>
              <a:rPr lang="en-US" sz="2000" dirty="0">
                <a:solidFill>
                  <a:srgbClr val="0070C0"/>
                </a:solidFill>
                <a:latin typeface="Candara" panose="020E0502030303020204" pitchFamily="34" charset="0"/>
                <a:cs typeface="+mn-cs"/>
              </a:rPr>
              <a:t>Comparing performance (in terms of mapping, number of cycles required)</a:t>
            </a:r>
            <a:br>
              <a:rPr lang="en-US" sz="2000" dirty="0">
                <a:solidFill>
                  <a:srgbClr val="0070C0"/>
                </a:solidFill>
                <a:latin typeface="Candara" panose="020E0502030303020204" pitchFamily="34" charset="0"/>
                <a:cs typeface="+mn-cs"/>
              </a:rPr>
            </a:br>
            <a:endParaRPr lang="en-US" sz="2000" dirty="0">
              <a:solidFill>
                <a:srgbClr val="0070C0"/>
              </a:solidFill>
              <a:latin typeface="Candara" panose="020E0502030303020204" pitchFamily="34" charset="0"/>
              <a:cs typeface="+mn-cs"/>
            </a:endParaRPr>
          </a:p>
          <a:p>
            <a:pPr algn="just">
              <a:buFont typeface="Arial" panose="020B0604020202020204" pitchFamily="34" charset="0"/>
              <a:buChar char="•"/>
            </a:pPr>
            <a:r>
              <a:rPr lang="en-US" sz="2000" b="1" dirty="0">
                <a:latin typeface="Candara" panose="020E0502030303020204" pitchFamily="34" charset="0"/>
              </a:rPr>
              <a:t>Accessing constants from global RF, local rotating RF for recurring values</a:t>
            </a:r>
          </a:p>
          <a:p>
            <a:pPr lvl="1" algn="just"/>
            <a:r>
              <a:rPr lang="en-US" sz="2000" dirty="0">
                <a:solidFill>
                  <a:schemeClr val="tx1"/>
                </a:solidFill>
                <a:latin typeface="Candara" panose="020E0502030303020204" pitchFamily="34" charset="0"/>
                <a:cs typeface="+mn-cs"/>
              </a:rPr>
              <a:t>Global RF can certainly be beneficial in terms of sharing same data to multiple PEs and avoiding data duplication. However, local RF can provide performance at par of global RF.</a:t>
            </a:r>
          </a:p>
          <a:p>
            <a:pPr lvl="1" algn="just"/>
            <a:r>
              <a:rPr lang="en-US" sz="2000" dirty="0">
                <a:solidFill>
                  <a:srgbClr val="0070C0"/>
                </a:solidFill>
                <a:latin typeface="Candara" panose="020E0502030303020204" pitchFamily="34" charset="0"/>
                <a:cs typeface="+mn-cs"/>
              </a:rPr>
              <a:t>Hence, comparison is made on basis of a cycle time </a:t>
            </a:r>
            <a:r>
              <a:rPr lang="en-US" sz="2000" dirty="0">
                <a:solidFill>
                  <a:srgbClr val="0070C0"/>
                </a:solidFill>
                <a:latin typeface="Candara" panose="020E0502030303020204" pitchFamily="34" charset="0"/>
              </a:rPr>
              <a:t>(scalability)</a:t>
            </a:r>
            <a:r>
              <a:rPr lang="en-US" sz="2000" dirty="0">
                <a:solidFill>
                  <a:srgbClr val="0070C0"/>
                </a:solidFill>
                <a:latin typeface="Candara" panose="020E0502030303020204" pitchFamily="34" charset="0"/>
                <a:cs typeface="+mn-cs"/>
              </a:rPr>
              <a:t>.</a:t>
            </a:r>
            <a:endParaRPr lang="en-US" sz="2000" dirty="0">
              <a:latin typeface="Candara" panose="020E0502030303020204" pitchFamily="34" charset="0"/>
            </a:endParaRPr>
          </a:p>
        </p:txBody>
      </p:sp>
    </p:spTree>
    <p:extLst>
      <p:ext uri="{BB962C8B-B14F-4D97-AF65-F5344CB8AC3E}">
        <p14:creationId xmlns:p14="http://schemas.microsoft.com/office/powerpoint/2010/main" val="232163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 name="Chart 185"/>
          <p:cNvGraphicFramePr>
            <a:graphicFrameLocks/>
          </p:cNvGraphicFramePr>
          <p:nvPr>
            <p:extLst>
              <p:ext uri="{D42A27DB-BD31-4B8C-83A1-F6EECF244321}">
                <p14:modId xmlns:p14="http://schemas.microsoft.com/office/powerpoint/2010/main" val="4201437064"/>
              </p:ext>
            </p:extLst>
          </p:nvPr>
        </p:nvGraphicFramePr>
        <p:xfrm>
          <a:off x="110359" y="896095"/>
          <a:ext cx="8741909" cy="556807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92989" y="-170482"/>
            <a:ext cx="9143999" cy="896095"/>
          </a:xfrm>
        </p:spPr>
        <p:txBody>
          <a:bodyPr/>
          <a:lstStyle/>
          <a:p>
            <a:r>
              <a:rPr lang="en-US" dirty="0">
                <a:solidFill>
                  <a:srgbClr val="000066"/>
                </a:solidFill>
                <a:effectLst/>
                <a:latin typeface="Candara" panose="020E0502030303020204" pitchFamily="34" charset="0"/>
              </a:rPr>
              <a:t>Unified RF Performs Better than On-chip Memory</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21</a:t>
            </a:fld>
            <a:endParaRPr lang="en-US" altLang="zh-CN" dirty="0">
              <a:solidFill>
                <a:prstClr val="black"/>
              </a:solidFill>
            </a:endParaRPr>
          </a:p>
        </p:txBody>
      </p:sp>
      <p:sp>
        <p:nvSpPr>
          <p:cNvPr id="188" name="TextBox 187"/>
          <p:cNvSpPr txBox="1"/>
          <p:nvPr/>
        </p:nvSpPr>
        <p:spPr>
          <a:xfrm>
            <a:off x="5447489" y="938040"/>
            <a:ext cx="3404779" cy="369332"/>
          </a:xfrm>
          <a:prstGeom prst="rect">
            <a:avLst/>
          </a:prstGeom>
          <a:noFill/>
        </p:spPr>
        <p:txBody>
          <a:bodyPr wrap="square" rtlCol="0">
            <a:spAutoFit/>
          </a:bodyPr>
          <a:lstStyle/>
          <a:p>
            <a:pPr algn="r"/>
            <a:r>
              <a:rPr lang="en-US" b="1" dirty="0">
                <a:solidFill>
                  <a:srgbClr val="0070C0"/>
                </a:solidFill>
                <a:latin typeface="Candara" panose="020E0502030303020204" pitchFamily="34" charset="0"/>
              </a:rPr>
              <a:t>Lower the better</a:t>
            </a:r>
          </a:p>
        </p:txBody>
      </p:sp>
      <p:sp>
        <p:nvSpPr>
          <p:cNvPr id="5" name="TextBox 4"/>
          <p:cNvSpPr txBox="1"/>
          <p:nvPr/>
        </p:nvSpPr>
        <p:spPr>
          <a:xfrm>
            <a:off x="7807583" y="2495899"/>
            <a:ext cx="538930" cy="400110"/>
          </a:xfrm>
          <a:prstGeom prst="rect">
            <a:avLst/>
          </a:prstGeom>
          <a:noFill/>
        </p:spPr>
        <p:txBody>
          <a:bodyPr wrap="none" rtlCol="0">
            <a:spAutoFit/>
          </a:bodyPr>
          <a:lstStyle/>
          <a:p>
            <a:r>
              <a:rPr lang="en-US" sz="2000" b="1" dirty="0">
                <a:solidFill>
                  <a:srgbClr val="FF0000"/>
                </a:solidFill>
                <a:latin typeface="Candara" panose="020E0502030303020204" pitchFamily="34" charset="0"/>
              </a:rPr>
              <a:t>18%</a:t>
            </a:r>
          </a:p>
        </p:txBody>
      </p:sp>
    </p:spTree>
    <p:extLst>
      <p:ext uri="{BB962C8B-B14F-4D97-AF65-F5344CB8AC3E}">
        <p14:creationId xmlns:p14="http://schemas.microsoft.com/office/powerpoint/2010/main" val="3645814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35" y="210414"/>
            <a:ext cx="8760341" cy="514350"/>
          </a:xfrm>
        </p:spPr>
        <p:txBody>
          <a:bodyPr/>
          <a:lstStyle/>
          <a:p>
            <a:r>
              <a:rPr lang="en-US" sz="3600" dirty="0">
                <a:solidFill>
                  <a:srgbClr val="000066"/>
                </a:solidFill>
                <a:effectLst/>
                <a:latin typeface="Candara" panose="020E0502030303020204" pitchFamily="34" charset="0"/>
              </a:rPr>
              <a:t>Unified RF Reduces Mapped Nodes By 22.4%</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22</a:t>
            </a:fld>
            <a:endParaRPr lang="en-US" altLang="zh-CN" dirty="0">
              <a:solidFill>
                <a:prstClr val="black"/>
              </a:solidFill>
            </a:endParaRPr>
          </a:p>
        </p:txBody>
      </p:sp>
      <p:graphicFrame>
        <p:nvGraphicFramePr>
          <p:cNvPr id="5" name="Chart 4"/>
          <p:cNvGraphicFramePr>
            <a:graphicFrameLocks/>
          </p:cNvGraphicFramePr>
          <p:nvPr>
            <p:extLst>
              <p:ext uri="{D42A27DB-BD31-4B8C-83A1-F6EECF244321}">
                <p14:modId xmlns:p14="http://schemas.microsoft.com/office/powerpoint/2010/main" val="469895126"/>
              </p:ext>
            </p:extLst>
          </p:nvPr>
        </p:nvGraphicFramePr>
        <p:xfrm>
          <a:off x="147175" y="835571"/>
          <a:ext cx="8760341" cy="552077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5729593" y="1062997"/>
            <a:ext cx="3306978" cy="707886"/>
          </a:xfrm>
          <a:prstGeom prst="rect">
            <a:avLst/>
          </a:prstGeom>
          <a:noFill/>
        </p:spPr>
        <p:txBody>
          <a:bodyPr wrap="square" rtlCol="0">
            <a:spAutoFit/>
          </a:bodyPr>
          <a:lstStyle/>
          <a:p>
            <a:pPr algn="r"/>
            <a:r>
              <a:rPr lang="en-US" sz="2000" b="1" dirty="0">
                <a:solidFill>
                  <a:srgbClr val="0070C0"/>
                </a:solidFill>
                <a:latin typeface="Candara" panose="020E0502030303020204" pitchFamily="34" charset="0"/>
              </a:rPr>
              <a:t>Proposed approach reduces memory accesses!</a:t>
            </a:r>
          </a:p>
        </p:txBody>
      </p:sp>
    </p:spTree>
    <p:extLst>
      <p:ext uri="{BB962C8B-B14F-4D97-AF65-F5344CB8AC3E}">
        <p14:creationId xmlns:p14="http://schemas.microsoft.com/office/powerpoint/2010/main" val="3721449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49" y="89116"/>
            <a:ext cx="8711524" cy="652932"/>
          </a:xfrm>
        </p:spPr>
        <p:txBody>
          <a:bodyPr vert="horz" anchor="b" anchorCtr="0">
            <a:noAutofit/>
          </a:bodyPr>
          <a:lstStyle/>
          <a:p>
            <a:r>
              <a:rPr lang="en-US" sz="3500" dirty="0">
                <a:solidFill>
                  <a:srgbClr val="000066"/>
                </a:solidFill>
                <a:effectLst/>
                <a:latin typeface="Candara" panose="020E0502030303020204" pitchFamily="34" charset="0"/>
              </a:rPr>
              <a:t>Local Unified RF Scales Better than Global RF</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23</a:t>
            </a:fld>
            <a:endParaRPr lang="en-US" altLang="zh-CN" dirty="0">
              <a:solidFill>
                <a:prstClr val="black"/>
              </a:solidFill>
            </a:endParaRPr>
          </a:p>
        </p:txBody>
      </p:sp>
      <p:graphicFrame>
        <p:nvGraphicFramePr>
          <p:cNvPr id="177" name="Chart 176" title="Chart"/>
          <p:cNvGraphicFramePr>
            <a:graphicFrameLocks/>
          </p:cNvGraphicFramePr>
          <p:nvPr>
            <p:extLst>
              <p:ext uri="{D42A27DB-BD31-4B8C-83A1-F6EECF244321}">
                <p14:modId xmlns:p14="http://schemas.microsoft.com/office/powerpoint/2010/main" val="221096187"/>
              </p:ext>
            </p:extLst>
          </p:nvPr>
        </p:nvGraphicFramePr>
        <p:xfrm>
          <a:off x="247650" y="952500"/>
          <a:ext cx="8516522" cy="540385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173355" y="5976730"/>
            <a:ext cx="3286539" cy="338554"/>
          </a:xfrm>
          <a:prstGeom prst="rect">
            <a:avLst/>
          </a:prstGeom>
          <a:solidFill>
            <a:schemeClr val="bg1"/>
          </a:solidFill>
        </p:spPr>
        <p:txBody>
          <a:bodyPr wrap="square" rtlCol="0">
            <a:spAutoFit/>
          </a:bodyPr>
          <a:lstStyle/>
          <a:p>
            <a:r>
              <a:rPr lang="en-US" sz="1600" b="1" dirty="0"/>
              <a:t>CGRA with Local Unified RF</a:t>
            </a:r>
          </a:p>
        </p:txBody>
      </p:sp>
    </p:spTree>
    <p:extLst>
      <p:ext uri="{BB962C8B-B14F-4D97-AF65-F5344CB8AC3E}">
        <p14:creationId xmlns:p14="http://schemas.microsoft.com/office/powerpoint/2010/main" val="151943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62" y="447235"/>
            <a:ext cx="9054409" cy="514350"/>
          </a:xfrm>
        </p:spPr>
        <p:txBody>
          <a:bodyPr/>
          <a:lstStyle/>
          <a:p>
            <a:r>
              <a:rPr lang="en-US" sz="2800" dirty="0">
                <a:solidFill>
                  <a:srgbClr val="000066"/>
                </a:solidFill>
                <a:effectLst/>
                <a:latin typeface="Candara" panose="020E0502030303020204" pitchFamily="34" charset="0"/>
              </a:rPr>
              <a:t>RF Configuration Improves Register Utilization </a:t>
            </a:r>
            <a:br>
              <a:rPr lang="en-US" sz="2800" dirty="0">
                <a:solidFill>
                  <a:srgbClr val="000066"/>
                </a:solidFill>
                <a:effectLst/>
                <a:latin typeface="Candara" panose="020E0502030303020204" pitchFamily="34" charset="0"/>
              </a:rPr>
            </a:br>
            <a:r>
              <a:rPr lang="en-US" sz="2800" dirty="0">
                <a:solidFill>
                  <a:srgbClr val="000066"/>
                </a:solidFill>
                <a:effectLst/>
                <a:latin typeface="Candara" panose="020E0502030303020204" pitchFamily="34" charset="0"/>
              </a:rPr>
              <a:t>than Separate RFs for Recurring Values and Constants</a:t>
            </a:r>
          </a:p>
        </p:txBody>
      </p:sp>
      <p:graphicFrame>
        <p:nvGraphicFramePr>
          <p:cNvPr id="14" name="Chart 13"/>
          <p:cNvGraphicFramePr>
            <a:graphicFrameLocks/>
          </p:cNvGraphicFramePr>
          <p:nvPr>
            <p:extLst>
              <p:ext uri="{D42A27DB-BD31-4B8C-83A1-F6EECF244321}">
                <p14:modId xmlns:p14="http://schemas.microsoft.com/office/powerpoint/2010/main" val="2732160259"/>
              </p:ext>
            </p:extLst>
          </p:nvPr>
        </p:nvGraphicFramePr>
        <p:xfrm>
          <a:off x="173421" y="993286"/>
          <a:ext cx="8919540" cy="548634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832031" y="2753801"/>
            <a:ext cx="609603" cy="400110"/>
          </a:xfrm>
          <a:prstGeom prst="rect">
            <a:avLst/>
          </a:prstGeom>
          <a:noFill/>
        </p:spPr>
        <p:txBody>
          <a:bodyPr wrap="square" rtlCol="0">
            <a:spAutoFit/>
          </a:bodyPr>
          <a:lstStyle/>
          <a:p>
            <a:r>
              <a:rPr lang="en-US" sz="2000" b="1" dirty="0">
                <a:solidFill>
                  <a:srgbClr val="0070C0"/>
                </a:solidFill>
                <a:latin typeface="Candara" panose="020E0502030303020204" pitchFamily="34" charset="0"/>
              </a:rPr>
              <a:t>~ 3</a:t>
            </a:r>
          </a:p>
        </p:txBody>
      </p:sp>
      <p:sp>
        <p:nvSpPr>
          <p:cNvPr id="5" name="Slide Number Placeholder 2"/>
          <p:cNvSpPr>
            <a:spLocks noGrp="1"/>
          </p:cNvSpPr>
          <p:nvPr>
            <p:ph type="sldNum" sz="quarter" idx="12"/>
          </p:nvPr>
        </p:nvSpPr>
        <p:spPr>
          <a:xfrm>
            <a:off x="612648" y="6356350"/>
            <a:ext cx="1292352" cy="365760"/>
          </a:xfrm>
        </p:spPr>
        <p:txBody>
          <a:bodyPr/>
          <a:lstStyle/>
          <a:p>
            <a:fld id="{FEFC07C8-73AF-4C93-9657-3F05B2743F4C}" type="slidenum">
              <a:rPr lang="en-US" altLang="zh-CN" smtClean="0">
                <a:solidFill>
                  <a:prstClr val="black"/>
                </a:solidFill>
              </a:rPr>
              <a:pPr/>
              <a:t>24</a:t>
            </a:fld>
            <a:endParaRPr lang="en-US" altLang="zh-CN" dirty="0">
              <a:solidFill>
                <a:prstClr val="black"/>
              </a:solidFill>
            </a:endParaRPr>
          </a:p>
        </p:txBody>
      </p:sp>
      <p:sp>
        <p:nvSpPr>
          <p:cNvPr id="7" name="TextBox 6"/>
          <p:cNvSpPr txBox="1"/>
          <p:nvPr/>
        </p:nvSpPr>
        <p:spPr>
          <a:xfrm>
            <a:off x="8322365" y="2123914"/>
            <a:ext cx="629480" cy="400110"/>
          </a:xfrm>
          <a:prstGeom prst="rect">
            <a:avLst/>
          </a:prstGeom>
          <a:noFill/>
        </p:spPr>
        <p:txBody>
          <a:bodyPr wrap="square" rtlCol="0">
            <a:spAutoFit/>
          </a:bodyPr>
          <a:lstStyle/>
          <a:p>
            <a:r>
              <a:rPr lang="en-US" sz="2000" b="1" dirty="0">
                <a:solidFill>
                  <a:srgbClr val="FF0000"/>
                </a:solidFill>
                <a:latin typeface="Candara" panose="020E0502030303020204" pitchFamily="34" charset="0"/>
              </a:rPr>
              <a:t>~ 4</a:t>
            </a:r>
          </a:p>
        </p:txBody>
      </p:sp>
    </p:spTree>
    <p:extLst>
      <p:ext uri="{BB962C8B-B14F-4D97-AF65-F5344CB8AC3E}">
        <p14:creationId xmlns:p14="http://schemas.microsoft.com/office/powerpoint/2010/main" val="1409444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73" y="200617"/>
            <a:ext cx="8048559" cy="514350"/>
          </a:xfrm>
        </p:spPr>
        <p:txBody>
          <a:bodyPr/>
          <a:lstStyle/>
          <a:p>
            <a:r>
              <a:rPr lang="en-US" sz="3600" dirty="0">
                <a:solidFill>
                  <a:srgbClr val="000066"/>
                </a:solidFill>
                <a:effectLst/>
                <a:latin typeface="Candara" panose="020E0502030303020204" pitchFamily="34" charset="0"/>
              </a:rPr>
              <a:t>Summary</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25</a:t>
            </a:fld>
            <a:endParaRPr lang="en-US" altLang="zh-CN" dirty="0">
              <a:solidFill>
                <a:prstClr val="black"/>
              </a:solidFill>
            </a:endParaRPr>
          </a:p>
        </p:txBody>
      </p:sp>
      <p:sp>
        <p:nvSpPr>
          <p:cNvPr id="6" name="TextBox 5"/>
          <p:cNvSpPr txBox="1"/>
          <p:nvPr/>
        </p:nvSpPr>
        <p:spPr>
          <a:xfrm>
            <a:off x="439621" y="1241281"/>
            <a:ext cx="8359823" cy="4047262"/>
          </a:xfrm>
          <a:prstGeom prst="rect">
            <a:avLst/>
          </a:prstGeom>
          <a:noFill/>
        </p:spPr>
        <p:txBody>
          <a:bodyPr wrap="square" rtlCol="0">
            <a:spAutoFit/>
          </a:bodyPr>
          <a:lstStyle/>
          <a:p>
            <a:pPr marL="214313" indent="-214313" algn="just">
              <a:spcAft>
                <a:spcPts val="600"/>
              </a:spcAft>
              <a:buFont typeface="Arial" charset="0"/>
              <a:buChar char="•"/>
            </a:pPr>
            <a:r>
              <a:rPr lang="en-US" sz="2400" dirty="0">
                <a:latin typeface="Candara" panose="020E0502030303020204" pitchFamily="34" charset="0"/>
              </a:rPr>
              <a:t>Advocated for a </a:t>
            </a:r>
            <a:r>
              <a:rPr lang="en-US" sz="2400" b="1" dirty="0">
                <a:solidFill>
                  <a:srgbClr val="0070C0"/>
                </a:solidFill>
                <a:latin typeface="Candara" panose="020E0502030303020204" pitchFamily="34" charset="0"/>
              </a:rPr>
              <a:t>scalable solution of local unified RF.</a:t>
            </a:r>
            <a:r>
              <a:rPr lang="en-US" sz="2400" dirty="0">
                <a:solidFill>
                  <a:srgbClr val="0070C0"/>
                </a:solidFill>
                <a:latin typeface="Candara" panose="020E0502030303020204" pitchFamily="34" charset="0"/>
              </a:rPr>
              <a:t> </a:t>
            </a:r>
          </a:p>
          <a:p>
            <a:pPr marL="800100" lvl="1" indent="-342900" algn="just">
              <a:spcAft>
                <a:spcPts val="600"/>
              </a:spcAft>
              <a:buFont typeface="Wingdings" panose="05000000000000000000" pitchFamily="2" charset="2"/>
              <a:buChar char="Ø"/>
            </a:pPr>
            <a:r>
              <a:rPr lang="en-US" sz="2000" dirty="0">
                <a:latin typeface="Candara" panose="020E0502030303020204" pitchFamily="34" charset="0"/>
              </a:rPr>
              <a:t>Improves performance, compared to accessing on-chip memory. </a:t>
            </a:r>
          </a:p>
          <a:p>
            <a:pPr marL="800100" lvl="1" indent="-342900" algn="just">
              <a:spcAft>
                <a:spcPts val="1500"/>
              </a:spcAft>
              <a:buFont typeface="Wingdings" panose="05000000000000000000" pitchFamily="2" charset="2"/>
              <a:buChar char="Ø"/>
            </a:pPr>
            <a:r>
              <a:rPr lang="en-US" sz="2000" dirty="0">
                <a:latin typeface="Candara" panose="020E0502030303020204" pitchFamily="34" charset="0"/>
              </a:rPr>
              <a:t>Also scales better than global RF.</a:t>
            </a:r>
            <a:endParaRPr lang="en-US" sz="2400" dirty="0">
              <a:latin typeface="Candara" panose="020E0502030303020204" pitchFamily="34" charset="0"/>
            </a:endParaRPr>
          </a:p>
          <a:p>
            <a:pPr marL="214313" indent="-214313" algn="just">
              <a:spcAft>
                <a:spcPts val="600"/>
              </a:spcAft>
              <a:buFont typeface="Arial" charset="0"/>
              <a:buChar char="•"/>
            </a:pPr>
            <a:r>
              <a:rPr lang="en-US" sz="2400" b="1" dirty="0">
                <a:solidFill>
                  <a:srgbClr val="0070C0"/>
                </a:solidFill>
                <a:latin typeface="Candara" panose="020E0502030303020204" pitchFamily="34" charset="0"/>
              </a:rPr>
              <a:t>Managed all variables in a single register file; Compiler tackles the complexity -</a:t>
            </a:r>
            <a:r>
              <a:rPr lang="en-US" sz="2400" dirty="0">
                <a:solidFill>
                  <a:srgbClr val="0070C0"/>
                </a:solidFill>
                <a:latin typeface="Candara" panose="020E0502030303020204" pitchFamily="34" charset="0"/>
              </a:rPr>
              <a:t> </a:t>
            </a:r>
          </a:p>
          <a:p>
            <a:pPr marL="800100" lvl="1" indent="-342900" algn="just">
              <a:spcAft>
                <a:spcPts val="600"/>
              </a:spcAft>
              <a:buFont typeface="Wingdings" panose="05000000000000000000" pitchFamily="2" charset="2"/>
              <a:buChar char="Ø"/>
            </a:pPr>
            <a:r>
              <a:rPr lang="en-US" sz="2000" dirty="0">
                <a:latin typeface="Candara" panose="020E0502030303020204" pitchFamily="34" charset="0"/>
              </a:rPr>
              <a:t>Determines register requirements, allocate registers, and configures the boundary of the unified RF, which results in the effective register utilization.</a:t>
            </a:r>
          </a:p>
          <a:p>
            <a:pPr marL="800100" lvl="1" indent="-342900" algn="just">
              <a:spcAft>
                <a:spcPts val="600"/>
              </a:spcAft>
              <a:buFont typeface="Wingdings" panose="05000000000000000000" pitchFamily="2" charset="2"/>
              <a:buChar char="Ø"/>
            </a:pPr>
            <a:r>
              <a:rPr lang="en-US" sz="2000" dirty="0">
                <a:latin typeface="Candara" panose="020E0502030303020204" pitchFamily="34" charset="0"/>
              </a:rPr>
              <a:t>Preloads the constants into RF</a:t>
            </a:r>
          </a:p>
          <a:p>
            <a:pPr marL="800100" lvl="1" indent="-342900" algn="just">
              <a:spcAft>
                <a:spcPts val="600"/>
              </a:spcAft>
              <a:buFont typeface="Wingdings" panose="05000000000000000000" pitchFamily="2" charset="2"/>
              <a:buChar char="Ø"/>
            </a:pPr>
            <a:r>
              <a:rPr lang="en-US" sz="2000" dirty="0">
                <a:latin typeface="Candara" panose="020E0502030303020204" pitchFamily="34" charset="0"/>
              </a:rPr>
              <a:t>Can be</a:t>
            </a:r>
            <a:r>
              <a:rPr lang="en-US" sz="2000" b="1" dirty="0">
                <a:latin typeface="Candara" panose="020E0502030303020204" pitchFamily="34" charset="0"/>
              </a:rPr>
              <a:t> </a:t>
            </a:r>
            <a:r>
              <a:rPr lang="en-US" sz="2000" dirty="0">
                <a:latin typeface="Candara" panose="020E0502030303020204" pitchFamily="34" charset="0"/>
              </a:rPr>
              <a:t>integrated with any mapping technique.</a:t>
            </a:r>
          </a:p>
        </p:txBody>
      </p:sp>
    </p:spTree>
    <p:extLst>
      <p:ext uri="{BB962C8B-B14F-4D97-AF65-F5344CB8AC3E}">
        <p14:creationId xmlns:p14="http://schemas.microsoft.com/office/powerpoint/2010/main" val="240849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26</a:t>
            </a:fld>
            <a:endParaRPr lang="en-US" altLang="zh-CN" dirty="0">
              <a:solidFill>
                <a:prstClr val="black"/>
              </a:solidFill>
            </a:endParaRPr>
          </a:p>
        </p:txBody>
      </p:sp>
      <p:sp>
        <p:nvSpPr>
          <p:cNvPr id="5" name="Title 5"/>
          <p:cNvSpPr>
            <a:spLocks noGrp="1"/>
          </p:cNvSpPr>
          <p:nvPr>
            <p:ph type="title" idx="4294967295"/>
          </p:nvPr>
        </p:nvSpPr>
        <p:spPr>
          <a:xfrm>
            <a:off x="2700601" y="2609191"/>
            <a:ext cx="4734045" cy="914400"/>
          </a:xfrm>
        </p:spPr>
        <p:txBody>
          <a:bodyPr>
            <a:normAutofit/>
          </a:bodyPr>
          <a:lstStyle/>
          <a:p>
            <a:pPr algn="ctr"/>
            <a:r>
              <a:rPr lang="en-US" sz="5400" dirty="0">
                <a:solidFill>
                  <a:srgbClr val="000066"/>
                </a:solidFill>
                <a:effectLst/>
                <a:latin typeface="Candara" panose="020E0502030303020204" pitchFamily="34" charset="0"/>
              </a:rPr>
              <a:t>Thank you !</a:t>
            </a:r>
          </a:p>
        </p:txBody>
      </p:sp>
      <p:pic>
        <p:nvPicPr>
          <p:cNvPr id="6" name="Picture 2" descr="C:\Users\rjeyapau\AppData\Local\Microsoft\Windows\Temporary Internet Files\Content.IE5\GCQZ84TM\MC90042317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0471" y="2152448"/>
            <a:ext cx="1827886" cy="18278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6425437" y="3980334"/>
            <a:ext cx="1631097" cy="2028727"/>
          </a:xfrm>
          <a:prstGeom prst="rect">
            <a:avLst/>
          </a:prstGeom>
        </p:spPr>
      </p:pic>
    </p:spTree>
    <p:extLst>
      <p:ext uri="{BB962C8B-B14F-4D97-AF65-F5344CB8AC3E}">
        <p14:creationId xmlns:p14="http://schemas.microsoft.com/office/powerpoint/2010/main" val="251336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27</a:t>
            </a:fld>
            <a:endParaRPr lang="en-US" altLang="zh-CN" dirty="0">
              <a:solidFill>
                <a:prstClr val="black"/>
              </a:solidFill>
            </a:endParaRPr>
          </a:p>
        </p:txBody>
      </p:sp>
      <p:sp>
        <p:nvSpPr>
          <p:cNvPr id="5" name="object 2"/>
          <p:cNvSpPr txBox="1">
            <a:spLocks noGrp="1"/>
          </p:cNvSpPr>
          <p:nvPr>
            <p:ph sz="quarter" idx="1"/>
          </p:nvPr>
        </p:nvSpPr>
        <p:spPr>
          <a:xfrm>
            <a:off x="252718" y="2827789"/>
            <a:ext cx="8638564" cy="923330"/>
          </a:xfrm>
          <a:prstGeom prst="rect">
            <a:avLst/>
          </a:prstGeom>
        </p:spPr>
        <p:txBody>
          <a:bodyPr vert="horz" wrap="square" lIns="0" tIns="0" rIns="0" bIns="0" rtlCol="0">
            <a:spAutoFit/>
          </a:bodyPr>
          <a:lstStyle/>
          <a:p>
            <a:pPr marL="0" indent="0" algn="ctr">
              <a:lnSpc>
                <a:spcPct val="100000"/>
              </a:lnSpc>
              <a:buNone/>
            </a:pPr>
            <a:r>
              <a:rPr lang="en-US" sz="6000" b="1" dirty="0">
                <a:solidFill>
                  <a:srgbClr val="000066"/>
                </a:solidFill>
                <a:latin typeface="Candara" panose="020E0502030303020204" pitchFamily="34" charset="0"/>
                <a:ea typeface="+mj-ea"/>
                <a:cs typeface="+mj-cs"/>
              </a:rPr>
              <a:t>FAQ</a:t>
            </a:r>
          </a:p>
        </p:txBody>
      </p:sp>
    </p:spTree>
    <p:extLst>
      <p:ext uri="{BB962C8B-B14F-4D97-AF65-F5344CB8AC3E}">
        <p14:creationId xmlns:p14="http://schemas.microsoft.com/office/powerpoint/2010/main" val="4457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28</a:t>
            </a:fld>
            <a:endParaRPr lang="en-US" altLang="zh-CN" dirty="0">
              <a:solidFill>
                <a:prstClr val="black"/>
              </a:solidFill>
            </a:endParaRPr>
          </a:p>
        </p:txBody>
      </p:sp>
      <p:sp>
        <p:nvSpPr>
          <p:cNvPr id="4" name="Content Placeholder 3"/>
          <p:cNvSpPr>
            <a:spLocks noGrp="1"/>
          </p:cNvSpPr>
          <p:nvPr>
            <p:ph sz="quarter" idx="1"/>
          </p:nvPr>
        </p:nvSpPr>
        <p:spPr/>
        <p:txBody>
          <a:bodyPr>
            <a:normAutofit/>
          </a:bodyPr>
          <a:lstStyle/>
          <a:p>
            <a:pPr marL="0" indent="0" algn="just">
              <a:buNone/>
            </a:pPr>
            <a:r>
              <a:rPr lang="en-US" sz="2000" dirty="0">
                <a:latin typeface="Candara" panose="020E0502030303020204" pitchFamily="34" charset="0"/>
              </a:rPr>
              <a:t>Q: </a:t>
            </a:r>
            <a:r>
              <a:rPr lang="en-US" sz="2000" dirty="0">
                <a:solidFill>
                  <a:srgbClr val="0070C0"/>
                </a:solidFill>
                <a:latin typeface="Candara" panose="020E0502030303020204" pitchFamily="34" charset="0"/>
              </a:rPr>
              <a:t>Why I cannot completely manage register rotation/indexing in software?</a:t>
            </a:r>
          </a:p>
          <a:p>
            <a:pPr marL="0" indent="0" algn="just">
              <a:buNone/>
            </a:pPr>
            <a:r>
              <a:rPr lang="en-US" sz="2000" dirty="0">
                <a:latin typeface="Candara" panose="020E0502030303020204" pitchFamily="34" charset="0"/>
              </a:rPr>
              <a:t>A: </a:t>
            </a:r>
          </a:p>
          <a:p>
            <a:pPr marL="0" indent="0" algn="just">
              <a:buNone/>
            </a:pPr>
            <a:r>
              <a:rPr lang="en-US" sz="2000" dirty="0">
                <a:latin typeface="Candara" panose="020E0502030303020204" pitchFamily="34" charset="0"/>
              </a:rPr>
              <a:t>Yes, it can be definitely managed. However, to do so, you need to access different register index due to loop carried dependence or software pipelining. This means that if there is a loop-carried dependence of 5 or 10, you need to have kernel enrolled for 5 iterations.</a:t>
            </a:r>
          </a:p>
          <a:p>
            <a:pPr marL="0" indent="0" algn="just">
              <a:buNone/>
            </a:pPr>
            <a:endParaRPr lang="en-US" sz="2000" dirty="0">
              <a:latin typeface="Candara" panose="020E0502030303020204" pitchFamily="34" charset="0"/>
            </a:endParaRPr>
          </a:p>
          <a:p>
            <a:pPr marL="0" indent="0" algn="just">
              <a:buNone/>
            </a:pPr>
            <a:r>
              <a:rPr lang="en-US" sz="2000" dirty="0">
                <a:latin typeface="Candara" panose="020E0502030303020204" pitchFamily="34" charset="0"/>
              </a:rPr>
              <a:t>This implies that for a 8x8 CGRA, now 5 times more instructions should be generated and provided for each PE, means instruction memory size should increase by 5X, meaning increased area and power.</a:t>
            </a:r>
          </a:p>
          <a:p>
            <a:pPr marL="0" indent="0" algn="just">
              <a:buNone/>
            </a:pPr>
            <a:endParaRPr lang="en-US" sz="2000" dirty="0">
              <a:latin typeface="Candara" panose="020E0502030303020204" pitchFamily="34" charset="0"/>
            </a:endParaRPr>
          </a:p>
          <a:p>
            <a:pPr marL="0" indent="0" algn="just">
              <a:buNone/>
            </a:pPr>
            <a:r>
              <a:rPr lang="en-US" sz="2000" dirty="0">
                <a:latin typeface="Candara" panose="020E0502030303020204" pitchFamily="34" charset="0"/>
              </a:rPr>
              <a:t>So, there is a design trade-off, depending on applications. Here, </a:t>
            </a:r>
            <a:r>
              <a:rPr lang="en-US" sz="2000" b="1" dirty="0">
                <a:latin typeface="Candara" panose="020E0502030303020204" pitchFamily="34" charset="0"/>
              </a:rPr>
              <a:t>proposed solution is very general, targeting management of both variables in a single register file and proposed compiler solution does that successfully. </a:t>
            </a:r>
          </a:p>
        </p:txBody>
      </p:sp>
    </p:spTree>
    <p:extLst>
      <p:ext uri="{BB962C8B-B14F-4D97-AF65-F5344CB8AC3E}">
        <p14:creationId xmlns:p14="http://schemas.microsoft.com/office/powerpoint/2010/main" val="2484373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29</a:t>
            </a:fld>
            <a:endParaRPr lang="en-US" altLang="zh-CN" dirty="0">
              <a:solidFill>
                <a:prstClr val="black"/>
              </a:solidFill>
            </a:endParaRPr>
          </a:p>
        </p:txBody>
      </p:sp>
      <p:sp>
        <p:nvSpPr>
          <p:cNvPr id="4" name="Content Placeholder 3"/>
          <p:cNvSpPr>
            <a:spLocks noGrp="1"/>
          </p:cNvSpPr>
          <p:nvPr>
            <p:ph sz="quarter" idx="1"/>
          </p:nvPr>
        </p:nvSpPr>
        <p:spPr/>
        <p:txBody>
          <a:bodyPr>
            <a:normAutofit/>
          </a:bodyPr>
          <a:lstStyle/>
          <a:p>
            <a:pPr marL="0" indent="0" algn="just">
              <a:buNone/>
            </a:pPr>
            <a:r>
              <a:rPr lang="en-US" sz="2000" dirty="0">
                <a:latin typeface="Candara" panose="020E0502030303020204" pitchFamily="34" charset="0"/>
              </a:rPr>
              <a:t>Q: </a:t>
            </a:r>
            <a:r>
              <a:rPr lang="en-US" sz="2000" dirty="0">
                <a:solidFill>
                  <a:srgbClr val="0070C0"/>
                </a:solidFill>
                <a:latin typeface="Candara" panose="020E0502030303020204" pitchFamily="34" charset="0"/>
              </a:rPr>
              <a:t>Why it is hybrid approach (HW role vs. software role)</a:t>
            </a:r>
          </a:p>
          <a:p>
            <a:pPr marL="0" indent="0" algn="just">
              <a:buNone/>
            </a:pPr>
            <a:r>
              <a:rPr lang="en-US" sz="2000" dirty="0">
                <a:latin typeface="Candara" panose="020E0502030303020204" pitchFamily="34" charset="0"/>
              </a:rPr>
              <a:t>A: </a:t>
            </a:r>
          </a:p>
          <a:p>
            <a:pPr marL="0" indent="0" algn="just">
              <a:buNone/>
            </a:pPr>
            <a:r>
              <a:rPr lang="en-US" sz="2000" dirty="0">
                <a:latin typeface="Candara" panose="020E0502030303020204" pitchFamily="34" charset="0"/>
              </a:rPr>
              <a:t>Hardware manages both the variables (recurring values and constants) in a single regular register file. To do so, it adopts modulo addition based indexing to correctly access recurring values. Hardware has flexibility through configuration to access different number of registers in both – rotating and nonrotating sections.</a:t>
            </a:r>
          </a:p>
          <a:p>
            <a:pPr marL="0" indent="0" algn="just">
              <a:buNone/>
            </a:pPr>
            <a:endParaRPr lang="en-US" sz="2000" dirty="0">
              <a:latin typeface="Candara" panose="020E0502030303020204" pitchFamily="34" charset="0"/>
            </a:endParaRPr>
          </a:p>
          <a:p>
            <a:pPr marL="0" indent="0" algn="just">
              <a:buNone/>
            </a:pPr>
            <a:r>
              <a:rPr lang="en-US" sz="2000" dirty="0">
                <a:latin typeface="Candara" panose="020E0502030303020204" pitchFamily="34" charset="0"/>
              </a:rPr>
              <a:t>Compiler tackles all sort of complexity to generate such configuration for hardware, depending on the applications. It efficiently allocates registers and also preloads the constants in the prologue. Proposed software approach is generic for any CGRAs and can be well integrated with any CGRA mapping technique.</a:t>
            </a:r>
          </a:p>
        </p:txBody>
      </p:sp>
    </p:spTree>
    <p:extLst>
      <p:ext uri="{BB962C8B-B14F-4D97-AF65-F5344CB8AC3E}">
        <p14:creationId xmlns:p14="http://schemas.microsoft.com/office/powerpoint/2010/main" val="222543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395" y="204085"/>
            <a:ext cx="7255838" cy="528638"/>
          </a:xfrm>
        </p:spPr>
        <p:txBody>
          <a:bodyPr/>
          <a:lstStyle/>
          <a:p>
            <a:r>
              <a:rPr lang="en-US" sz="3400" dirty="0">
                <a:solidFill>
                  <a:srgbClr val="000066"/>
                </a:solidFill>
                <a:effectLst/>
                <a:latin typeface="Candara" panose="020E0502030303020204" pitchFamily="34" charset="0"/>
              </a:rPr>
              <a:t>CGRAs: A Promising Technology</a:t>
            </a:r>
          </a:p>
        </p:txBody>
      </p:sp>
      <p:sp>
        <p:nvSpPr>
          <p:cNvPr id="3" name="Slide Number Placeholder 2"/>
          <p:cNvSpPr>
            <a:spLocks noGrp="1"/>
          </p:cNvSpPr>
          <p:nvPr>
            <p:ph type="sldNum" sz="quarter" idx="12"/>
          </p:nvPr>
        </p:nvSpPr>
        <p:spPr>
          <a:xfrm>
            <a:off x="626716" y="6300078"/>
            <a:ext cx="1292352" cy="365760"/>
          </a:xfrm>
        </p:spPr>
        <p:txBody>
          <a:bodyPr/>
          <a:lstStyle/>
          <a:p>
            <a:fld id="{FEFC07C8-73AF-4C93-9657-3F05B2743F4C}" type="slidenum">
              <a:rPr lang="en-US" altLang="zh-CN" sz="2400" smtClean="0">
                <a:solidFill>
                  <a:prstClr val="black"/>
                </a:solidFill>
              </a:rPr>
              <a:pPr/>
              <a:t>3</a:t>
            </a:fld>
            <a:endParaRPr lang="en-US" altLang="zh-CN" sz="2400" dirty="0">
              <a:solidFill>
                <a:prstClr val="black"/>
              </a:solidFill>
            </a:endParaRPr>
          </a:p>
        </p:txBody>
      </p:sp>
      <p:pic>
        <p:nvPicPr>
          <p:cNvPr id="7" name="Picture 6"/>
          <p:cNvPicPr>
            <a:picLocks noChangeAspect="1"/>
          </p:cNvPicPr>
          <p:nvPr/>
        </p:nvPicPr>
        <p:blipFill>
          <a:blip r:embed="rId3"/>
          <a:stretch>
            <a:fillRect/>
          </a:stretch>
        </p:blipFill>
        <p:spPr>
          <a:xfrm>
            <a:off x="4854203" y="1221331"/>
            <a:ext cx="4153375" cy="2451932"/>
          </a:xfrm>
          <a:prstGeom prst="rect">
            <a:avLst/>
          </a:prstGeom>
        </p:spPr>
      </p:pic>
      <p:sp>
        <p:nvSpPr>
          <p:cNvPr id="8" name="TextBox 7"/>
          <p:cNvSpPr txBox="1"/>
          <p:nvPr/>
        </p:nvSpPr>
        <p:spPr>
          <a:xfrm>
            <a:off x="156898" y="949467"/>
            <a:ext cx="4710524" cy="1323439"/>
          </a:xfrm>
          <a:prstGeom prst="rect">
            <a:avLst/>
          </a:prstGeom>
          <a:noFill/>
        </p:spPr>
        <p:txBody>
          <a:bodyPr wrap="square" rtlCol="0">
            <a:spAutoFit/>
          </a:bodyPr>
          <a:lstStyle/>
          <a:p>
            <a:pPr marL="214313" indent="-214313" algn="just">
              <a:spcAft>
                <a:spcPts val="450"/>
              </a:spcAft>
              <a:buFont typeface="Arial" charset="0"/>
              <a:buChar char="•"/>
            </a:pPr>
            <a:r>
              <a:rPr lang="en-US" sz="2000" b="1" dirty="0">
                <a:solidFill>
                  <a:srgbClr val="FF0000"/>
                </a:solidFill>
                <a:latin typeface="Candara" panose="020E0502030303020204" pitchFamily="34" charset="0"/>
              </a:rPr>
              <a:t>C</a:t>
            </a:r>
            <a:r>
              <a:rPr lang="en-US" sz="2000" dirty="0">
                <a:latin typeface="Candara" panose="020E0502030303020204" pitchFamily="34" charset="0"/>
              </a:rPr>
              <a:t>oarse </a:t>
            </a:r>
            <a:r>
              <a:rPr lang="en-US" sz="2000" b="1" dirty="0">
                <a:solidFill>
                  <a:srgbClr val="FF0000"/>
                </a:solidFill>
                <a:latin typeface="Candara" panose="020E0502030303020204" pitchFamily="34" charset="0"/>
              </a:rPr>
              <a:t>G</a:t>
            </a:r>
            <a:r>
              <a:rPr lang="en-US" sz="2000" dirty="0">
                <a:latin typeface="Candara" panose="020E0502030303020204" pitchFamily="34" charset="0"/>
              </a:rPr>
              <a:t>rained </a:t>
            </a:r>
            <a:r>
              <a:rPr lang="en-US" sz="2000" b="1" dirty="0">
                <a:solidFill>
                  <a:srgbClr val="FF0000"/>
                </a:solidFill>
                <a:latin typeface="Candara" panose="020E0502030303020204" pitchFamily="34" charset="0"/>
              </a:rPr>
              <a:t>R</a:t>
            </a:r>
            <a:r>
              <a:rPr lang="en-US" sz="2000" dirty="0">
                <a:latin typeface="Candara" panose="020E0502030303020204" pitchFamily="34" charset="0"/>
              </a:rPr>
              <a:t>econfigurable </a:t>
            </a:r>
            <a:r>
              <a:rPr lang="en-US" sz="2000" b="1" dirty="0">
                <a:solidFill>
                  <a:srgbClr val="FF0000"/>
                </a:solidFill>
                <a:latin typeface="Candara" panose="020E0502030303020204" pitchFamily="34" charset="0"/>
              </a:rPr>
              <a:t>A</a:t>
            </a:r>
            <a:r>
              <a:rPr lang="en-US" sz="2000" dirty="0">
                <a:latin typeface="Candara" panose="020E0502030303020204" pitchFamily="34" charset="0"/>
              </a:rPr>
              <a:t>rray (CGRA) is array of </a:t>
            </a:r>
            <a:r>
              <a:rPr lang="en-US" sz="2000" b="1" dirty="0">
                <a:latin typeface="Candara" panose="020E0502030303020204" pitchFamily="34" charset="0"/>
              </a:rPr>
              <a:t>Processing Elements</a:t>
            </a:r>
            <a:r>
              <a:rPr lang="en-US" sz="2000" dirty="0">
                <a:latin typeface="Candara" panose="020E0502030303020204" pitchFamily="34" charset="0"/>
              </a:rPr>
              <a:t> (PEs). Each PE has a functional unit that works on an operation on every cycle.</a:t>
            </a:r>
          </a:p>
        </p:txBody>
      </p:sp>
      <p:sp>
        <p:nvSpPr>
          <p:cNvPr id="4" name="Rectangle 3"/>
          <p:cNvSpPr/>
          <p:nvPr/>
        </p:nvSpPr>
        <p:spPr>
          <a:xfrm>
            <a:off x="4766536" y="3730536"/>
            <a:ext cx="4328708" cy="646331"/>
          </a:xfrm>
          <a:prstGeom prst="rect">
            <a:avLst/>
          </a:prstGeom>
        </p:spPr>
        <p:txBody>
          <a:bodyPr wrap="square">
            <a:spAutoFit/>
          </a:bodyPr>
          <a:lstStyle/>
          <a:p>
            <a:pPr algn="just"/>
            <a:r>
              <a:rPr lang="en-US" dirty="0">
                <a:latin typeface="Calibri" panose="020F0502020204030204" pitchFamily="34" charset="0"/>
              </a:rPr>
              <a:t>4x4 CGRA with local RF and 2-D mesh interconnect. PE computes fixed point logic.</a:t>
            </a:r>
            <a:endParaRPr lang="en-US" dirty="0"/>
          </a:p>
        </p:txBody>
      </p:sp>
      <p:sp>
        <p:nvSpPr>
          <p:cNvPr id="5" name="Rectangle 4"/>
          <p:cNvSpPr/>
          <p:nvPr/>
        </p:nvSpPr>
        <p:spPr>
          <a:xfrm>
            <a:off x="200732" y="2416592"/>
            <a:ext cx="4609638" cy="1633781"/>
          </a:xfrm>
          <a:prstGeom prst="rect">
            <a:avLst/>
          </a:prstGeom>
        </p:spPr>
        <p:txBody>
          <a:bodyPr wrap="square">
            <a:spAutoFit/>
          </a:bodyPr>
          <a:lstStyle/>
          <a:p>
            <a:pPr marL="214313" indent="-214313" algn="just">
              <a:spcAft>
                <a:spcPts val="450"/>
              </a:spcAft>
              <a:buFont typeface="Arial" charset="0"/>
              <a:buChar char="•"/>
            </a:pPr>
            <a:r>
              <a:rPr lang="en-US" sz="2000" dirty="0">
                <a:latin typeface="Candara" panose="020E0502030303020204" pitchFamily="34" charset="0"/>
              </a:rPr>
              <a:t>Array configurations very in terms of –</a:t>
            </a:r>
          </a:p>
          <a:p>
            <a:pPr marL="914400" lvl="1" indent="-457200" algn="just">
              <a:buFont typeface="Wingdings" panose="05000000000000000000" pitchFamily="2" charset="2"/>
              <a:buChar char="Ø"/>
            </a:pPr>
            <a:r>
              <a:rPr lang="en-US" dirty="0">
                <a:latin typeface="Candara" panose="020E0502030303020204" pitchFamily="34" charset="0"/>
              </a:rPr>
              <a:t>Array Size</a:t>
            </a:r>
          </a:p>
          <a:p>
            <a:pPr marL="914400" lvl="1" indent="-457200" algn="just">
              <a:buFont typeface="Wingdings" panose="05000000000000000000" pitchFamily="2" charset="2"/>
              <a:buChar char="Ø"/>
            </a:pPr>
            <a:r>
              <a:rPr lang="en-US" dirty="0">
                <a:latin typeface="Candara" panose="020E0502030303020204" pitchFamily="34" charset="0"/>
              </a:rPr>
              <a:t>Functional Units</a:t>
            </a:r>
          </a:p>
          <a:p>
            <a:pPr marL="914400" lvl="1" indent="-457200" algn="just">
              <a:buFont typeface="Wingdings" panose="05000000000000000000" pitchFamily="2" charset="2"/>
              <a:buChar char="Ø"/>
            </a:pPr>
            <a:r>
              <a:rPr lang="en-US" dirty="0">
                <a:latin typeface="Candara" panose="020E0502030303020204" pitchFamily="34" charset="0"/>
              </a:rPr>
              <a:t>Interconnection N/w</a:t>
            </a:r>
          </a:p>
          <a:p>
            <a:pPr marL="914400" lvl="1" indent="-457200" algn="just">
              <a:buFont typeface="Wingdings" panose="05000000000000000000" pitchFamily="2" charset="2"/>
              <a:buChar char="Ø"/>
            </a:pPr>
            <a:r>
              <a:rPr lang="en-US" dirty="0">
                <a:latin typeface="Candara" panose="020E0502030303020204" pitchFamily="34" charset="0"/>
              </a:rPr>
              <a:t>Register File Architectures</a:t>
            </a:r>
          </a:p>
        </p:txBody>
      </p:sp>
      <p:sp>
        <p:nvSpPr>
          <p:cNvPr id="9" name="Rectangle 8"/>
          <p:cNvSpPr/>
          <p:nvPr/>
        </p:nvSpPr>
        <p:spPr>
          <a:xfrm>
            <a:off x="265071" y="4678148"/>
            <a:ext cx="8742507" cy="1051570"/>
          </a:xfrm>
          <a:prstGeom prst="rect">
            <a:avLst/>
          </a:prstGeom>
        </p:spPr>
        <p:txBody>
          <a:bodyPr wrap="square">
            <a:spAutoFit/>
          </a:bodyPr>
          <a:lstStyle/>
          <a:p>
            <a:pPr marL="214313" indent="-214313" algn="just">
              <a:spcAft>
                <a:spcPts val="450"/>
              </a:spcAft>
              <a:buFont typeface="Arial" charset="0"/>
              <a:buChar char="•"/>
            </a:pPr>
            <a:r>
              <a:rPr lang="en-US" dirty="0">
                <a:solidFill>
                  <a:srgbClr val="0070C0"/>
                </a:solidFill>
                <a:latin typeface="Candara" panose="020E0502030303020204" pitchFamily="34" charset="0"/>
              </a:rPr>
              <a:t>Quick Facts</a:t>
            </a:r>
          </a:p>
          <a:p>
            <a:pPr marL="742950" lvl="1" indent="-285750" algn="just">
              <a:spcAft>
                <a:spcPts val="450"/>
              </a:spcAft>
              <a:buFont typeface="Wingdings" panose="05000000000000000000" pitchFamily="2" charset="2"/>
              <a:buChar char="Ø"/>
            </a:pPr>
            <a:r>
              <a:rPr lang="en-US" dirty="0">
                <a:latin typeface="Candara" panose="020E0502030303020204" pitchFamily="34" charset="0"/>
              </a:rPr>
              <a:t>Can achieve power-efficiency of several </a:t>
            </a:r>
            <a:r>
              <a:rPr lang="en-US" b="1" dirty="0">
                <a:solidFill>
                  <a:srgbClr val="0070C0"/>
                </a:solidFill>
                <a:latin typeface="Candara" panose="020E0502030303020204" pitchFamily="34" charset="0"/>
              </a:rPr>
              <a:t>10s of GOPS/sec per watt</a:t>
            </a:r>
            <a:r>
              <a:rPr lang="en-US" dirty="0">
                <a:solidFill>
                  <a:srgbClr val="0070C0"/>
                </a:solidFill>
                <a:latin typeface="Candara" panose="020E0502030303020204" pitchFamily="34" charset="0"/>
              </a:rPr>
              <a:t>!</a:t>
            </a:r>
          </a:p>
          <a:p>
            <a:pPr marL="742950" lvl="1" indent="-285750" algn="just">
              <a:spcAft>
                <a:spcPts val="450"/>
              </a:spcAft>
              <a:buFont typeface="Wingdings" panose="05000000000000000000" pitchFamily="2" charset="2"/>
              <a:buChar char="Ø"/>
            </a:pPr>
            <a:r>
              <a:rPr lang="en-US" dirty="0">
                <a:latin typeface="Candara" panose="020E0502030303020204" pitchFamily="34" charset="0"/>
              </a:rPr>
              <a:t>Popular in Embedded Systems and Multimedia. </a:t>
            </a:r>
            <a:r>
              <a:rPr lang="en-US" i="1" dirty="0">
                <a:latin typeface="Candara" panose="020E0502030303020204" pitchFamily="34" charset="0"/>
              </a:rPr>
              <a:t>(Samsung SRP processor)</a:t>
            </a:r>
            <a:endParaRPr lang="en-US" b="1" dirty="0">
              <a:solidFill>
                <a:srgbClr val="00B050"/>
              </a:solidFill>
              <a:latin typeface="Candara" panose="020E0502030303020204" pitchFamily="34" charset="0"/>
            </a:endParaRPr>
          </a:p>
        </p:txBody>
      </p:sp>
    </p:spTree>
    <p:extLst>
      <p:ext uri="{BB962C8B-B14F-4D97-AF65-F5344CB8AC3E}">
        <p14:creationId xmlns:p14="http://schemas.microsoft.com/office/powerpoint/2010/main" val="29826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30</a:t>
            </a:fld>
            <a:endParaRPr lang="en-US" altLang="zh-CN" dirty="0">
              <a:solidFill>
                <a:prstClr val="black"/>
              </a:solidFill>
            </a:endParaRPr>
          </a:p>
        </p:txBody>
      </p:sp>
      <p:sp>
        <p:nvSpPr>
          <p:cNvPr id="4" name="Content Placeholder 3"/>
          <p:cNvSpPr>
            <a:spLocks noGrp="1"/>
          </p:cNvSpPr>
          <p:nvPr>
            <p:ph sz="quarter" idx="1"/>
          </p:nvPr>
        </p:nvSpPr>
        <p:spPr/>
        <p:txBody>
          <a:bodyPr>
            <a:normAutofit/>
          </a:bodyPr>
          <a:lstStyle/>
          <a:p>
            <a:pPr marL="0" indent="0" algn="just">
              <a:spcAft>
                <a:spcPts val="600"/>
              </a:spcAft>
              <a:buNone/>
            </a:pPr>
            <a:r>
              <a:rPr lang="en-US" sz="2000" dirty="0">
                <a:latin typeface="Candara" panose="020E0502030303020204" pitchFamily="34" charset="0"/>
              </a:rPr>
              <a:t>Q: </a:t>
            </a:r>
            <a:r>
              <a:rPr lang="en-US" sz="2000" dirty="0">
                <a:solidFill>
                  <a:srgbClr val="0070C0"/>
                </a:solidFill>
                <a:latin typeface="Candara" panose="020E0502030303020204" pitchFamily="34" charset="0"/>
              </a:rPr>
              <a:t>What are the limitations of your work?</a:t>
            </a:r>
          </a:p>
          <a:p>
            <a:pPr marL="0" indent="0" algn="just">
              <a:spcAft>
                <a:spcPts val="600"/>
              </a:spcAft>
              <a:buNone/>
            </a:pPr>
            <a:r>
              <a:rPr lang="en-US" sz="2000" dirty="0">
                <a:latin typeface="Candara" panose="020E0502030303020204" pitchFamily="34" charset="0"/>
              </a:rPr>
              <a:t>A: </a:t>
            </a:r>
          </a:p>
          <a:p>
            <a:pPr marL="0" indent="0" algn="just">
              <a:spcAft>
                <a:spcPts val="600"/>
              </a:spcAft>
              <a:buNone/>
            </a:pPr>
            <a:r>
              <a:rPr lang="en-US" sz="2000" dirty="0">
                <a:latin typeface="Candara" panose="020E0502030303020204" pitchFamily="34" charset="0"/>
              </a:rPr>
              <a:t>Work faces few limitations -  </a:t>
            </a:r>
          </a:p>
          <a:p>
            <a:pPr marL="0" indent="0" algn="just">
              <a:spcAft>
                <a:spcPts val="600"/>
              </a:spcAft>
              <a:buNone/>
            </a:pPr>
            <a:r>
              <a:rPr lang="en-US" sz="2000" dirty="0">
                <a:latin typeface="Candara" panose="020E0502030303020204" pitchFamily="34" charset="0"/>
              </a:rPr>
              <a:t>1) due to incorporation of modulo based indexing </a:t>
            </a:r>
          </a:p>
          <a:p>
            <a:pPr marL="205740" lvl="1" indent="0" algn="just">
              <a:spcAft>
                <a:spcPts val="600"/>
              </a:spcAft>
              <a:buNone/>
            </a:pPr>
            <a:r>
              <a:rPr lang="en-US" sz="1800" dirty="0">
                <a:solidFill>
                  <a:schemeClr val="tx1"/>
                </a:solidFill>
                <a:latin typeface="Candara" panose="020E0502030303020204" pitchFamily="34" charset="0"/>
              </a:rPr>
              <a:t>Modulo addition based indexing requires the number of rotating registers (to store recurring values) must be some power of 2 and it is trade-off between simple hardware design vs. modulo 2 operation. This work targets managing both the variables and so has to adopt such indexing mechanism.</a:t>
            </a:r>
          </a:p>
          <a:p>
            <a:pPr marL="0" indent="0" algn="just">
              <a:spcAft>
                <a:spcPts val="600"/>
              </a:spcAft>
              <a:buNone/>
            </a:pPr>
            <a:r>
              <a:rPr lang="en-US" sz="2000" dirty="0">
                <a:latin typeface="Candara" panose="020E0502030303020204" pitchFamily="34" charset="0"/>
              </a:rPr>
              <a:t>2) CGRA compilers cannot break down register requirements </a:t>
            </a:r>
          </a:p>
          <a:p>
            <a:pPr marL="205740" lvl="1" indent="0" algn="just">
              <a:spcAft>
                <a:spcPts val="600"/>
              </a:spcAft>
              <a:buNone/>
            </a:pPr>
            <a:r>
              <a:rPr lang="en-US" sz="1800" dirty="0">
                <a:solidFill>
                  <a:schemeClr val="tx1"/>
                </a:solidFill>
                <a:latin typeface="Candara" panose="020E0502030303020204" pitchFamily="34" charset="0"/>
              </a:rPr>
              <a:t>CGRA compilers can map an operation only if a processing element (PE) can accommodate register requirement in register file.  This is also applicable to this work.</a:t>
            </a:r>
          </a:p>
        </p:txBody>
      </p:sp>
    </p:spTree>
    <p:extLst>
      <p:ext uri="{BB962C8B-B14F-4D97-AF65-F5344CB8AC3E}">
        <p14:creationId xmlns:p14="http://schemas.microsoft.com/office/powerpoint/2010/main" val="29017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31</a:t>
            </a:fld>
            <a:endParaRPr lang="en-US" altLang="zh-CN" dirty="0">
              <a:solidFill>
                <a:prstClr val="black"/>
              </a:solidFill>
            </a:endParaRPr>
          </a:p>
        </p:txBody>
      </p:sp>
      <p:sp>
        <p:nvSpPr>
          <p:cNvPr id="4" name="Content Placeholder 3"/>
          <p:cNvSpPr>
            <a:spLocks noGrp="1"/>
          </p:cNvSpPr>
          <p:nvPr>
            <p:ph sz="quarter" idx="1"/>
          </p:nvPr>
        </p:nvSpPr>
        <p:spPr/>
        <p:txBody>
          <a:bodyPr>
            <a:normAutofit/>
          </a:bodyPr>
          <a:lstStyle/>
          <a:p>
            <a:pPr marL="0" indent="0" algn="just">
              <a:spcAft>
                <a:spcPts val="600"/>
              </a:spcAft>
              <a:buNone/>
            </a:pPr>
            <a:r>
              <a:rPr lang="en-US" sz="2000" dirty="0">
                <a:latin typeface="Candara" panose="020E0502030303020204" pitchFamily="34" charset="0"/>
              </a:rPr>
              <a:t>Q: </a:t>
            </a:r>
            <a:r>
              <a:rPr lang="en-US" sz="2000" dirty="0">
                <a:solidFill>
                  <a:srgbClr val="0070C0"/>
                </a:solidFill>
                <a:latin typeface="Candara" panose="020E0502030303020204" pitchFamily="34" charset="0"/>
              </a:rPr>
              <a:t>Future Work</a:t>
            </a:r>
          </a:p>
          <a:p>
            <a:pPr marL="0" indent="0" algn="just">
              <a:spcAft>
                <a:spcPts val="600"/>
              </a:spcAft>
              <a:buNone/>
            </a:pPr>
            <a:r>
              <a:rPr lang="en-US" sz="2000" dirty="0">
                <a:latin typeface="Candara" panose="020E0502030303020204" pitchFamily="34" charset="0"/>
              </a:rPr>
              <a:t>A: </a:t>
            </a:r>
          </a:p>
          <a:p>
            <a:pPr marL="0" indent="0" algn="just">
              <a:spcAft>
                <a:spcPts val="600"/>
              </a:spcAft>
              <a:buNone/>
            </a:pPr>
            <a:r>
              <a:rPr lang="en-US" sz="2000" dirty="0">
                <a:latin typeface="Candara" panose="020E0502030303020204" pitchFamily="34" charset="0"/>
              </a:rPr>
              <a:t>1) Register allocations in case of different RF structures for CGRAs</a:t>
            </a:r>
          </a:p>
          <a:p>
            <a:pPr marL="205740" lvl="1" indent="0" algn="just">
              <a:spcAft>
                <a:spcPts val="600"/>
              </a:spcAft>
              <a:buNone/>
            </a:pPr>
            <a:r>
              <a:rPr lang="en-US" sz="1800" dirty="0">
                <a:solidFill>
                  <a:schemeClr val="tx1"/>
                </a:solidFill>
                <a:latin typeface="Candara" panose="020E0502030303020204" pitchFamily="34" charset="0"/>
              </a:rPr>
              <a:t>CGRA design can choose to have both local and global RF. In such case, registers should be allocated in which register file first, by the compiler? Such decisions can affect the design cost and the performance, leaving a room for such optimizations. Well designed scheme can achieve better management and power-efficient acceleration.</a:t>
            </a:r>
          </a:p>
          <a:p>
            <a:pPr marL="0" indent="0" algn="just">
              <a:spcAft>
                <a:spcPts val="600"/>
              </a:spcAft>
              <a:buNone/>
            </a:pPr>
            <a:r>
              <a:rPr lang="en-US" sz="2000" dirty="0">
                <a:latin typeface="Candara" panose="020E0502030303020204" pitchFamily="34" charset="0"/>
              </a:rPr>
              <a:t>2) CGRA compilers cannot break down register requirements </a:t>
            </a:r>
          </a:p>
          <a:p>
            <a:pPr marL="205740" lvl="1" indent="0" algn="just">
              <a:spcAft>
                <a:spcPts val="600"/>
              </a:spcAft>
              <a:buNone/>
            </a:pPr>
            <a:r>
              <a:rPr lang="en-US" sz="1800" dirty="0">
                <a:solidFill>
                  <a:schemeClr val="tx1"/>
                </a:solidFill>
                <a:latin typeface="Candara" panose="020E0502030303020204" pitchFamily="34" charset="0"/>
              </a:rPr>
              <a:t>CGRA compilers can map an operation only if a processing element (PE) can accommodate register requirement in register file.  Hence, approach of breaking down register requirements and distributing allocations through multiple RF can certainly be a good optimization.</a:t>
            </a:r>
          </a:p>
        </p:txBody>
      </p:sp>
    </p:spTree>
    <p:extLst>
      <p:ext uri="{BB962C8B-B14F-4D97-AF65-F5344CB8AC3E}">
        <p14:creationId xmlns:p14="http://schemas.microsoft.com/office/powerpoint/2010/main" val="2746981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32</a:t>
            </a:fld>
            <a:endParaRPr lang="en-US" altLang="zh-CN" dirty="0">
              <a:solidFill>
                <a:prstClr val="black"/>
              </a:solidFill>
            </a:endParaRPr>
          </a:p>
        </p:txBody>
      </p:sp>
      <p:sp>
        <p:nvSpPr>
          <p:cNvPr id="4" name="Content Placeholder 3"/>
          <p:cNvSpPr>
            <a:spLocks noGrp="1"/>
          </p:cNvSpPr>
          <p:nvPr>
            <p:ph sz="quarter" idx="1"/>
          </p:nvPr>
        </p:nvSpPr>
        <p:spPr/>
        <p:txBody>
          <a:bodyPr>
            <a:normAutofit/>
          </a:bodyPr>
          <a:lstStyle/>
          <a:p>
            <a:pPr marL="0" indent="0" algn="just">
              <a:buNone/>
            </a:pPr>
            <a:r>
              <a:rPr lang="en-US" sz="2000" dirty="0">
                <a:latin typeface="Candara" panose="020E0502030303020204" pitchFamily="34" charset="0"/>
              </a:rPr>
              <a:t>Q: </a:t>
            </a:r>
            <a:r>
              <a:rPr lang="en-US" sz="2000" dirty="0">
                <a:solidFill>
                  <a:srgbClr val="0070C0"/>
                </a:solidFill>
                <a:latin typeface="Candara" panose="020E0502030303020204" pitchFamily="34" charset="0"/>
              </a:rPr>
              <a:t>Why not compare against shift registers?</a:t>
            </a:r>
          </a:p>
          <a:p>
            <a:pPr marL="0" indent="0" algn="just">
              <a:buNone/>
            </a:pPr>
            <a:r>
              <a:rPr lang="en-US" sz="2000" dirty="0">
                <a:latin typeface="Candara" panose="020E0502030303020204" pitchFamily="34" charset="0"/>
              </a:rPr>
              <a:t>A: Firstly, </a:t>
            </a:r>
            <a:r>
              <a:rPr lang="en-US" sz="2000" b="1" dirty="0">
                <a:latin typeface="Candara" panose="020E0502030303020204" pitchFamily="34" charset="0"/>
              </a:rPr>
              <a:t>NO Prior Works Can Manage BOTH recurring values and constants altogether.</a:t>
            </a:r>
          </a:p>
          <a:p>
            <a:pPr marL="0" indent="0">
              <a:buNone/>
            </a:pPr>
            <a:br>
              <a:rPr lang="en-US" sz="2000" dirty="0">
                <a:latin typeface="Candara" panose="020E0502030303020204" pitchFamily="34" charset="0"/>
              </a:rPr>
            </a:br>
            <a:r>
              <a:rPr lang="en-US" sz="2000" dirty="0">
                <a:latin typeface="Candara" panose="020E0502030303020204" pitchFamily="34" charset="0"/>
              </a:rPr>
              <a:t>Implementing rotation through modulo based indexing is intuitive and well adopted now-a-days by in place of shift registers, by CGRA chip designers and few other research groups*. Still, they cannot manage both variables together.</a:t>
            </a:r>
            <a:br>
              <a:rPr lang="en-US" sz="2000" dirty="0">
                <a:latin typeface="Candara" panose="020E0502030303020204" pitchFamily="34" charset="0"/>
              </a:rPr>
            </a:br>
            <a:br>
              <a:rPr lang="en-US" sz="2000" dirty="0">
                <a:latin typeface="Candara" panose="020E0502030303020204" pitchFamily="34" charset="0"/>
              </a:rPr>
            </a:br>
            <a:r>
              <a:rPr lang="en-US" sz="2000" dirty="0">
                <a:latin typeface="Candara" panose="020E0502030303020204" pitchFamily="34" charset="0"/>
              </a:rPr>
              <a:t>In case of global RF, RTL results already show that cycle time increases in case of using global RF. So, certainly local unified RF is a better choice.</a:t>
            </a:r>
          </a:p>
          <a:p>
            <a:pPr marL="0" indent="0">
              <a:buNone/>
            </a:pPr>
            <a:br>
              <a:rPr lang="en-US" sz="2000" dirty="0">
                <a:latin typeface="Candara" panose="020E0502030303020204" pitchFamily="34" charset="0"/>
              </a:rPr>
            </a:br>
            <a:r>
              <a:rPr lang="en-US" sz="2000" dirty="0">
                <a:latin typeface="Candara" panose="020E0502030303020204" pitchFamily="34" charset="0"/>
              </a:rPr>
              <a:t>Accessing memory increases load operations, degrades performance (with much higher cycles; generates bus contention) and again not the best approach. (Imagine 18% extra cycles or 18*II extra cycles).</a:t>
            </a:r>
            <a:br>
              <a:rPr lang="en-US" sz="2000" dirty="0">
                <a:latin typeface="Candara" panose="020E0502030303020204" pitchFamily="34" charset="0"/>
              </a:rPr>
            </a:br>
            <a:br>
              <a:rPr lang="en-US" sz="2000" dirty="0">
                <a:latin typeface="Candara" panose="020E0502030303020204" pitchFamily="34" charset="0"/>
              </a:rPr>
            </a:br>
            <a:r>
              <a:rPr lang="en-US" sz="2000" dirty="0">
                <a:latin typeface="Candara" panose="020E0502030303020204" pitchFamily="34" charset="0"/>
              </a:rPr>
              <a:t>* </a:t>
            </a:r>
            <a:r>
              <a:rPr lang="en-US" sz="2000" dirty="0" err="1">
                <a:latin typeface="Candara" panose="020E0502030303020204" pitchFamily="34" charset="0"/>
              </a:rPr>
              <a:t>essen</a:t>
            </a:r>
            <a:r>
              <a:rPr lang="en-US" sz="2000" dirty="0">
                <a:latin typeface="Candara" panose="020E0502030303020204" pitchFamily="34" charset="0"/>
              </a:rPr>
              <a:t> et. al , FPL 2010 (Univ. of Washington), Mei et al. (Springer) </a:t>
            </a:r>
          </a:p>
        </p:txBody>
      </p:sp>
    </p:spTree>
    <p:extLst>
      <p:ext uri="{BB962C8B-B14F-4D97-AF65-F5344CB8AC3E}">
        <p14:creationId xmlns:p14="http://schemas.microsoft.com/office/powerpoint/2010/main" val="3105851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33</a:t>
            </a:fld>
            <a:endParaRPr lang="en-US" altLang="zh-CN" dirty="0">
              <a:solidFill>
                <a:prstClr val="black"/>
              </a:solidFill>
            </a:endParaRPr>
          </a:p>
        </p:txBody>
      </p:sp>
      <p:sp>
        <p:nvSpPr>
          <p:cNvPr id="4" name="Content Placeholder 3"/>
          <p:cNvSpPr>
            <a:spLocks noGrp="1"/>
          </p:cNvSpPr>
          <p:nvPr>
            <p:ph sz="quarter" idx="1"/>
          </p:nvPr>
        </p:nvSpPr>
        <p:spPr/>
        <p:txBody>
          <a:bodyPr>
            <a:normAutofit/>
          </a:bodyPr>
          <a:lstStyle/>
          <a:p>
            <a:pPr marL="0" indent="0" algn="just">
              <a:buNone/>
            </a:pPr>
            <a:r>
              <a:rPr lang="en-US" sz="2000" dirty="0">
                <a:latin typeface="Candara" panose="020E0502030303020204" pitchFamily="34" charset="0"/>
              </a:rPr>
              <a:t>Q: </a:t>
            </a:r>
            <a:r>
              <a:rPr lang="en-US" sz="2000" dirty="0">
                <a:solidFill>
                  <a:srgbClr val="0070C0"/>
                </a:solidFill>
                <a:latin typeface="Candara" panose="020E0502030303020204" pitchFamily="34" charset="0"/>
              </a:rPr>
              <a:t>How this work is different than prior works on RFs or RF explorations?</a:t>
            </a:r>
          </a:p>
          <a:p>
            <a:pPr marL="0" indent="0" algn="just">
              <a:buNone/>
            </a:pPr>
            <a:r>
              <a:rPr lang="en-US" sz="2000" dirty="0">
                <a:latin typeface="Candara" panose="020E0502030303020204" pitchFamily="34" charset="0"/>
              </a:rPr>
              <a:t>A: Prior works have been RF explorations, where they do not compare on basis of scalability. Mainly, they do not provide information on how register management can be done at compiler level.</a:t>
            </a:r>
            <a:endParaRPr lang="en-US" sz="2000" b="1" dirty="0">
              <a:latin typeface="Candara" panose="020E0502030303020204" pitchFamily="34" charset="0"/>
            </a:endParaRPr>
          </a:p>
          <a:p>
            <a:pPr marL="0" indent="0">
              <a:buNone/>
            </a:pPr>
            <a:br>
              <a:rPr lang="en-US" sz="2000" dirty="0">
                <a:latin typeface="Candara" panose="020E0502030303020204" pitchFamily="34" charset="0"/>
              </a:rPr>
            </a:br>
            <a:r>
              <a:rPr lang="en-US" sz="2000" dirty="0">
                <a:latin typeface="Candara" panose="020E0502030303020204" pitchFamily="34" charset="0"/>
              </a:rPr>
              <a:t>Scalability experiment and comparison with prior approaches make this work unique to establish as an efficient solution.</a:t>
            </a:r>
            <a:br>
              <a:rPr lang="en-US" sz="2000" dirty="0">
                <a:latin typeface="Candara" panose="020E0502030303020204" pitchFamily="34" charset="0"/>
              </a:rPr>
            </a:br>
            <a:br>
              <a:rPr lang="en-US" sz="2000" dirty="0">
                <a:latin typeface="Candara" panose="020E0502030303020204" pitchFamily="34" charset="0"/>
              </a:rPr>
            </a:br>
            <a:r>
              <a:rPr lang="en-US" sz="2000" dirty="0">
                <a:latin typeface="Candara" panose="020E0502030303020204" pitchFamily="34" charset="0"/>
              </a:rPr>
              <a:t>Besides, whole idea is based on transferring the complexity at compiler level to correctly calculate and allocate registers needed. It also provides correct configuration to hardware for flexibly allocate different registers for both variables, depending on application kernel. Finally, the proposed software approach can be well integrated with any CGRA mapping technique.</a:t>
            </a:r>
          </a:p>
        </p:txBody>
      </p:sp>
    </p:spTree>
    <p:extLst>
      <p:ext uri="{BB962C8B-B14F-4D97-AF65-F5344CB8AC3E}">
        <p14:creationId xmlns:p14="http://schemas.microsoft.com/office/powerpoint/2010/main" val="235427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94" y="215255"/>
            <a:ext cx="8428293" cy="530153"/>
          </a:xfrm>
        </p:spPr>
        <p:txBody>
          <a:bodyPr/>
          <a:lstStyle/>
          <a:p>
            <a:r>
              <a:rPr lang="en-US" sz="3600" dirty="0">
                <a:solidFill>
                  <a:srgbClr val="000066"/>
                </a:solidFill>
                <a:effectLst/>
                <a:latin typeface="Candara" panose="020E0502030303020204" pitchFamily="34" charset="0"/>
              </a:rPr>
              <a:t>Mapping Applications On CGRAs</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4</a:t>
            </a:fld>
            <a:endParaRPr lang="en-US" altLang="zh-CN" dirty="0">
              <a:solidFill>
                <a:prstClr val="black"/>
              </a:solidFill>
            </a:endParaRPr>
          </a:p>
        </p:txBody>
      </p:sp>
      <p:sp>
        <p:nvSpPr>
          <p:cNvPr id="5" name="TextBox 4"/>
          <p:cNvSpPr txBox="1"/>
          <p:nvPr/>
        </p:nvSpPr>
        <p:spPr>
          <a:xfrm>
            <a:off x="582887" y="746582"/>
            <a:ext cx="3019685" cy="2492990"/>
          </a:xfrm>
          <a:prstGeom prst="rect">
            <a:avLst/>
          </a:prstGeom>
          <a:noFill/>
        </p:spPr>
        <p:txBody>
          <a:bodyPr wrap="square" rtlCol="0">
            <a:spAutoFit/>
          </a:bodyPr>
          <a:lstStyle/>
          <a:p>
            <a:endParaRPr lang="en-US" b="1" i="1" dirty="0">
              <a:latin typeface="Consolas" panose="020B0609020204030204" pitchFamily="49" charset="0"/>
            </a:endParaRPr>
          </a:p>
          <a:p>
            <a:r>
              <a:rPr lang="en-US" b="1" i="1" dirty="0">
                <a:latin typeface="Consolas" panose="020B0609020204030204" pitchFamily="49" charset="0"/>
              </a:rPr>
              <a:t>for (</a:t>
            </a:r>
            <a:r>
              <a:rPr lang="en-US" b="1" i="1" dirty="0" err="1">
                <a:latin typeface="Consolas" panose="020B0609020204030204" pitchFamily="49" charset="0"/>
              </a:rPr>
              <a:t>i</a:t>
            </a:r>
            <a:r>
              <a:rPr lang="en-US" b="1" i="1" dirty="0">
                <a:latin typeface="Consolas" panose="020B0609020204030204" pitchFamily="49" charset="0"/>
              </a:rPr>
              <a:t>=2; </a:t>
            </a:r>
            <a:r>
              <a:rPr lang="en-US" b="1" i="1" dirty="0" err="1">
                <a:latin typeface="Consolas" panose="020B0609020204030204" pitchFamily="49" charset="0"/>
              </a:rPr>
              <a:t>i</a:t>
            </a:r>
            <a:r>
              <a:rPr lang="en-US" b="1" i="1" dirty="0">
                <a:latin typeface="Consolas" panose="020B0609020204030204" pitchFamily="49" charset="0"/>
              </a:rPr>
              <a:t>&lt;1000; </a:t>
            </a:r>
            <a:r>
              <a:rPr lang="en-US" b="1" i="1" dirty="0" err="1">
                <a:latin typeface="Consolas" panose="020B0609020204030204" pitchFamily="49" charset="0"/>
              </a:rPr>
              <a:t>i</a:t>
            </a:r>
            <a:r>
              <a:rPr lang="en-US" b="1" i="1" dirty="0">
                <a:latin typeface="Consolas" panose="020B0609020204030204" pitchFamily="49" charset="0"/>
              </a:rPr>
              <a:t>++) {</a:t>
            </a:r>
          </a:p>
          <a:p>
            <a:pPr>
              <a:spcAft>
                <a:spcPts val="1800"/>
              </a:spcAft>
            </a:pPr>
            <a:r>
              <a:rPr lang="en-US" b="1" i="1" dirty="0">
                <a:latin typeface="Consolas" panose="020B0609020204030204" pitchFamily="49" charset="0"/>
              </a:rPr>
              <a:t>    A[</a:t>
            </a:r>
            <a:r>
              <a:rPr lang="en-US" b="1" i="1" dirty="0" err="1">
                <a:latin typeface="Consolas" panose="020B0609020204030204" pitchFamily="49" charset="0"/>
              </a:rPr>
              <a:t>i</a:t>
            </a:r>
            <a:r>
              <a:rPr lang="en-US" b="1" i="1" dirty="0">
                <a:latin typeface="Consolas" panose="020B0609020204030204" pitchFamily="49" charset="0"/>
              </a:rPr>
              <a:t>] = B[i-2]</a:t>
            </a:r>
            <a:r>
              <a:rPr lang="en-US" i="1" dirty="0">
                <a:latin typeface="Consolas" panose="020B0609020204030204" pitchFamily="49" charset="0"/>
              </a:rPr>
              <a:t> – </a:t>
            </a:r>
            <a:r>
              <a:rPr lang="en-US" b="1" i="1" dirty="0">
                <a:latin typeface="Consolas" panose="020B0609020204030204" pitchFamily="49" charset="0"/>
              </a:rPr>
              <a:t>4;</a:t>
            </a:r>
          </a:p>
          <a:p>
            <a:pPr>
              <a:spcAft>
                <a:spcPts val="1800"/>
              </a:spcAft>
            </a:pPr>
            <a:r>
              <a:rPr lang="en-US" b="1" i="1" dirty="0">
                <a:latin typeface="Consolas" panose="020B0609020204030204" pitchFamily="49" charset="0"/>
              </a:rPr>
              <a:t>    B[</a:t>
            </a:r>
            <a:r>
              <a:rPr lang="en-US" b="1" i="1" dirty="0" err="1">
                <a:latin typeface="Consolas" panose="020B0609020204030204" pitchFamily="49" charset="0"/>
              </a:rPr>
              <a:t>i</a:t>
            </a:r>
            <a:r>
              <a:rPr lang="en-US" b="1" i="1" dirty="0">
                <a:latin typeface="Consolas" panose="020B0609020204030204" pitchFamily="49" charset="0"/>
              </a:rPr>
              <a:t>] = A[</a:t>
            </a:r>
            <a:r>
              <a:rPr lang="en-US" b="1" i="1" dirty="0" err="1">
                <a:latin typeface="Consolas" panose="020B0609020204030204" pitchFamily="49" charset="0"/>
              </a:rPr>
              <a:t>i</a:t>
            </a:r>
            <a:r>
              <a:rPr lang="en-US" b="1" i="1" dirty="0">
                <a:latin typeface="Consolas" panose="020B0609020204030204" pitchFamily="49" charset="0"/>
              </a:rPr>
              <a:t>] + 5;</a:t>
            </a:r>
          </a:p>
          <a:p>
            <a:r>
              <a:rPr lang="en-US" b="1" i="1" dirty="0">
                <a:latin typeface="Consolas" panose="020B0609020204030204" pitchFamily="49" charset="0"/>
              </a:rPr>
              <a:t>    C[</a:t>
            </a:r>
            <a:r>
              <a:rPr lang="en-US" b="1" i="1" dirty="0" err="1">
                <a:latin typeface="Consolas" panose="020B0609020204030204" pitchFamily="49" charset="0"/>
              </a:rPr>
              <a:t>i</a:t>
            </a:r>
            <a:r>
              <a:rPr lang="en-US" b="1" i="1" dirty="0">
                <a:latin typeface="Consolas" panose="020B0609020204030204" pitchFamily="49" charset="0"/>
              </a:rPr>
              <a:t>] = B[</a:t>
            </a:r>
            <a:r>
              <a:rPr lang="en-US" b="1" i="1" dirty="0" err="1">
                <a:latin typeface="Consolas" panose="020B0609020204030204" pitchFamily="49" charset="0"/>
              </a:rPr>
              <a:t>i</a:t>
            </a:r>
            <a:r>
              <a:rPr lang="en-US" b="1" i="1" dirty="0">
                <a:latin typeface="Consolas" panose="020B0609020204030204" pitchFamily="49" charset="0"/>
              </a:rPr>
              <a:t>] * 3;</a:t>
            </a:r>
          </a:p>
          <a:p>
            <a:r>
              <a:rPr lang="en-US" b="1" i="1" dirty="0">
                <a:latin typeface="Consolas" panose="020B0609020204030204" pitchFamily="49" charset="0"/>
              </a:rPr>
              <a:t>}</a:t>
            </a:r>
          </a:p>
        </p:txBody>
      </p:sp>
      <p:sp>
        <p:nvSpPr>
          <p:cNvPr id="7" name="TextBox 6"/>
          <p:cNvSpPr txBox="1"/>
          <p:nvPr/>
        </p:nvSpPr>
        <p:spPr>
          <a:xfrm>
            <a:off x="1241452" y="3106432"/>
            <a:ext cx="1899773" cy="400110"/>
          </a:xfrm>
          <a:prstGeom prst="rect">
            <a:avLst/>
          </a:prstGeom>
          <a:noFill/>
        </p:spPr>
        <p:txBody>
          <a:bodyPr wrap="square" rtlCol="0">
            <a:spAutoFit/>
          </a:bodyPr>
          <a:lstStyle/>
          <a:p>
            <a:r>
              <a:rPr lang="en-US" sz="2000" dirty="0">
                <a:latin typeface="Calibri" panose="020F0502020204030204" pitchFamily="34" charset="0"/>
              </a:rPr>
              <a:t> </a:t>
            </a:r>
            <a:r>
              <a:rPr lang="en-US" dirty="0">
                <a:latin typeface="Calibri" panose="020F0502020204030204" pitchFamily="34" charset="0"/>
              </a:rPr>
              <a:t>a Critical Loop</a:t>
            </a:r>
            <a:endParaRPr lang="en-US" sz="2000" dirty="0">
              <a:latin typeface="Calibri" panose="020F0502020204030204" pitchFamily="34" charset="0"/>
            </a:endParaRPr>
          </a:p>
        </p:txBody>
      </p:sp>
      <p:sp>
        <p:nvSpPr>
          <p:cNvPr id="39" name="TextBox 38"/>
          <p:cNvSpPr txBox="1"/>
          <p:nvPr/>
        </p:nvSpPr>
        <p:spPr>
          <a:xfrm>
            <a:off x="1384797" y="4478741"/>
            <a:ext cx="3184077" cy="646331"/>
          </a:xfrm>
          <a:prstGeom prst="rect">
            <a:avLst/>
          </a:prstGeom>
          <a:noFill/>
        </p:spPr>
        <p:txBody>
          <a:bodyPr wrap="none" rtlCol="0">
            <a:spAutoFit/>
          </a:bodyPr>
          <a:lstStyle/>
          <a:p>
            <a:pPr algn="ctr"/>
            <a:r>
              <a:rPr lang="en-US" dirty="0">
                <a:latin typeface="Calibri" panose="020F0502020204030204" pitchFamily="34" charset="0"/>
              </a:rPr>
              <a:t>1x2 CGRA with local rotating RF </a:t>
            </a:r>
            <a:br>
              <a:rPr lang="en-US" dirty="0">
                <a:latin typeface="Calibri" panose="020F0502020204030204" pitchFamily="34" charset="0"/>
              </a:rPr>
            </a:br>
            <a:r>
              <a:rPr lang="en-US" dirty="0">
                <a:latin typeface="Calibri" panose="020F0502020204030204" pitchFamily="34" charset="0"/>
              </a:rPr>
              <a:t>(1 register, depth = 2)</a:t>
            </a:r>
            <a:endParaRPr lang="en-US" sz="2000" dirty="0">
              <a:latin typeface="Calibri" panose="020F0502020204030204" pitchFamily="34" charset="0"/>
            </a:endParaRPr>
          </a:p>
        </p:txBody>
      </p:sp>
      <p:sp>
        <p:nvSpPr>
          <p:cNvPr id="40" name="TextBox 39"/>
          <p:cNvSpPr txBox="1"/>
          <p:nvPr/>
        </p:nvSpPr>
        <p:spPr>
          <a:xfrm>
            <a:off x="6283807" y="3169572"/>
            <a:ext cx="2314167" cy="646331"/>
          </a:xfrm>
          <a:prstGeom prst="rect">
            <a:avLst/>
          </a:prstGeom>
          <a:noFill/>
        </p:spPr>
        <p:txBody>
          <a:bodyPr wrap="square" rtlCol="0">
            <a:spAutoFit/>
          </a:bodyPr>
          <a:lstStyle/>
          <a:p>
            <a:pPr algn="ctr"/>
            <a:r>
              <a:rPr lang="en-US" dirty="0">
                <a:latin typeface="Calibri" panose="020F0502020204030204" pitchFamily="34" charset="0"/>
              </a:rPr>
              <a:t>Data </a:t>
            </a:r>
            <a:br>
              <a:rPr lang="en-US" dirty="0">
                <a:latin typeface="Calibri" panose="020F0502020204030204" pitchFamily="34" charset="0"/>
              </a:rPr>
            </a:br>
            <a:r>
              <a:rPr lang="en-US" dirty="0">
                <a:latin typeface="Calibri" panose="020F0502020204030204" pitchFamily="34" charset="0"/>
              </a:rPr>
              <a:t>Dependency Graph</a:t>
            </a:r>
          </a:p>
        </p:txBody>
      </p:sp>
      <p:cxnSp>
        <p:nvCxnSpPr>
          <p:cNvPr id="17" name="Straight Arrow Connector 16"/>
          <p:cNvCxnSpPr>
            <a:endCxn id="19" idx="0"/>
          </p:cNvCxnSpPr>
          <p:nvPr/>
        </p:nvCxnSpPr>
        <p:spPr>
          <a:xfrm>
            <a:off x="7461588" y="2491316"/>
            <a:ext cx="0" cy="188677"/>
          </a:xfrm>
          <a:prstGeom prst="straightConnector1">
            <a:avLst/>
          </a:prstGeom>
          <a:solidFill>
            <a:srgbClr val="263C82"/>
          </a:solidFill>
          <a:ln w="28575" cap="flat" cmpd="sng" algn="ctr">
            <a:solidFill>
              <a:sysClr val="windowText" lastClr="000000"/>
            </a:solidFill>
            <a:prstDash val="solid"/>
            <a:tailEnd type="arrow"/>
          </a:ln>
          <a:effectLst/>
        </p:spPr>
      </p:cxnSp>
      <p:sp>
        <p:nvSpPr>
          <p:cNvPr id="18" name="Oval 17"/>
          <p:cNvSpPr/>
          <p:nvPr/>
        </p:nvSpPr>
        <p:spPr>
          <a:xfrm>
            <a:off x="7222677" y="2062108"/>
            <a:ext cx="457200"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a:ea typeface="+mn-ea"/>
                <a:cs typeface="+mn-cs"/>
              </a:rPr>
              <a:t>b</a:t>
            </a:r>
          </a:p>
        </p:txBody>
      </p:sp>
      <p:sp>
        <p:nvSpPr>
          <p:cNvPr id="19" name="Oval 18"/>
          <p:cNvSpPr/>
          <p:nvPr/>
        </p:nvSpPr>
        <p:spPr>
          <a:xfrm>
            <a:off x="7232988" y="2679993"/>
            <a:ext cx="457200"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a:ea typeface="+mn-ea"/>
                <a:cs typeface="+mn-cs"/>
              </a:rPr>
              <a:t>c</a:t>
            </a:r>
          </a:p>
        </p:txBody>
      </p:sp>
      <p:sp>
        <p:nvSpPr>
          <p:cNvPr id="22" name="TextBox 21"/>
          <p:cNvSpPr txBox="1"/>
          <p:nvPr/>
        </p:nvSpPr>
        <p:spPr>
          <a:xfrm>
            <a:off x="6804186" y="1679809"/>
            <a:ext cx="301686" cy="369332"/>
          </a:xfrm>
          <a:prstGeom prst="rect">
            <a:avLst/>
          </a:prstGeom>
          <a:noFill/>
        </p:spPr>
        <p:txBody>
          <a:bodyPr wrap="none" rtlCol="0">
            <a:spAutoFit/>
          </a:bodyPr>
          <a:lstStyle/>
          <a:p>
            <a:r>
              <a:rPr lang="en-US" b="1" dirty="0">
                <a:solidFill>
                  <a:srgbClr val="FF0000"/>
                </a:solidFill>
                <a:latin typeface="Calibri"/>
              </a:rPr>
              <a:t>2</a:t>
            </a:r>
          </a:p>
        </p:txBody>
      </p:sp>
      <p:sp>
        <p:nvSpPr>
          <p:cNvPr id="24" name="Oval 23"/>
          <p:cNvSpPr/>
          <p:nvPr/>
        </p:nvSpPr>
        <p:spPr>
          <a:xfrm>
            <a:off x="7228575" y="1405560"/>
            <a:ext cx="449493"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a</a:t>
            </a:r>
          </a:p>
        </p:txBody>
      </p:sp>
      <p:cxnSp>
        <p:nvCxnSpPr>
          <p:cNvPr id="16" name="Straight Arrow Connector 15"/>
          <p:cNvCxnSpPr>
            <a:stCxn id="24" idx="4"/>
            <a:endCxn id="18" idx="0"/>
          </p:cNvCxnSpPr>
          <p:nvPr/>
        </p:nvCxnSpPr>
        <p:spPr>
          <a:xfrm flipH="1">
            <a:off x="7451277" y="1834768"/>
            <a:ext cx="2045" cy="227340"/>
          </a:xfrm>
          <a:prstGeom prst="straightConnector1">
            <a:avLst/>
          </a:prstGeom>
          <a:solidFill>
            <a:srgbClr val="263C82"/>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Freeform 113"/>
          <p:cNvSpPr/>
          <p:nvPr/>
        </p:nvSpPr>
        <p:spPr>
          <a:xfrm>
            <a:off x="7007557" y="1620164"/>
            <a:ext cx="214085" cy="719847"/>
          </a:xfrm>
          <a:custGeom>
            <a:avLst/>
            <a:gdLst>
              <a:gd name="connsiteX0" fmla="*/ 194630 w 214085"/>
              <a:gd name="connsiteY0" fmla="*/ 0 h 719847"/>
              <a:gd name="connsiteX1" fmla="*/ 77 w 214085"/>
              <a:gd name="connsiteY1" fmla="*/ 515566 h 719847"/>
              <a:gd name="connsiteX2" fmla="*/ 214085 w 214085"/>
              <a:gd name="connsiteY2" fmla="*/ 719847 h 719847"/>
            </a:gdLst>
            <a:ahLst/>
            <a:cxnLst>
              <a:cxn ang="0">
                <a:pos x="connsiteX0" y="connsiteY0"/>
              </a:cxn>
              <a:cxn ang="0">
                <a:pos x="connsiteX1" y="connsiteY1"/>
              </a:cxn>
              <a:cxn ang="0">
                <a:pos x="connsiteX2" y="connsiteY2"/>
              </a:cxn>
            </a:cxnLst>
            <a:rect l="l" t="t" r="r" b="b"/>
            <a:pathLst>
              <a:path w="214085" h="719847">
                <a:moveTo>
                  <a:pt x="194630" y="0"/>
                </a:moveTo>
                <a:cubicBezTo>
                  <a:pt x="95732" y="197796"/>
                  <a:pt x="-3165" y="395592"/>
                  <a:pt x="77" y="515566"/>
                </a:cubicBezTo>
                <a:cubicBezTo>
                  <a:pt x="3319" y="635540"/>
                  <a:pt x="108702" y="677693"/>
                  <a:pt x="214085" y="719847"/>
                </a:cubicBezTo>
              </a:path>
            </a:pathLst>
          </a:cu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285629" y="1518422"/>
            <a:ext cx="438659" cy="1466064"/>
            <a:chOff x="117912" y="976474"/>
            <a:chExt cx="438659" cy="1466064"/>
          </a:xfrm>
        </p:grpSpPr>
        <p:sp>
          <p:nvSpPr>
            <p:cNvPr id="115" name="TextBox 114"/>
            <p:cNvSpPr txBox="1"/>
            <p:nvPr/>
          </p:nvSpPr>
          <p:spPr>
            <a:xfrm>
              <a:off x="144279" y="976474"/>
              <a:ext cx="412292" cy="461665"/>
            </a:xfrm>
            <a:prstGeom prst="rect">
              <a:avLst/>
            </a:prstGeom>
            <a:noFill/>
          </p:spPr>
          <p:txBody>
            <a:bodyPr wrap="none" rtlCol="0">
              <a:spAutoFit/>
            </a:bodyPr>
            <a:lstStyle/>
            <a:p>
              <a:r>
                <a:rPr lang="en-US" sz="2400" dirty="0">
                  <a:solidFill>
                    <a:srgbClr val="FF0000"/>
                  </a:solidFill>
                  <a:latin typeface="Candara" panose="020E0502030303020204" pitchFamily="34" charset="0"/>
                </a:rPr>
                <a:t>a:</a:t>
              </a:r>
            </a:p>
          </p:txBody>
        </p:sp>
        <p:sp>
          <p:nvSpPr>
            <p:cNvPr id="116" name="TextBox 115"/>
            <p:cNvSpPr txBox="1"/>
            <p:nvPr/>
          </p:nvSpPr>
          <p:spPr>
            <a:xfrm>
              <a:off x="117912" y="1474090"/>
              <a:ext cx="433132" cy="461665"/>
            </a:xfrm>
            <a:prstGeom prst="rect">
              <a:avLst/>
            </a:prstGeom>
            <a:noFill/>
          </p:spPr>
          <p:txBody>
            <a:bodyPr wrap="none" rtlCol="0">
              <a:spAutoFit/>
            </a:bodyPr>
            <a:lstStyle/>
            <a:p>
              <a:r>
                <a:rPr lang="en-US" sz="2400" dirty="0">
                  <a:solidFill>
                    <a:srgbClr val="FF0000"/>
                  </a:solidFill>
                  <a:latin typeface="Candara" panose="020E0502030303020204" pitchFamily="34" charset="0"/>
                </a:rPr>
                <a:t>b:</a:t>
              </a:r>
            </a:p>
          </p:txBody>
        </p:sp>
        <p:sp>
          <p:nvSpPr>
            <p:cNvPr id="117" name="TextBox 116"/>
            <p:cNvSpPr txBox="1"/>
            <p:nvPr/>
          </p:nvSpPr>
          <p:spPr>
            <a:xfrm>
              <a:off x="127527" y="1980873"/>
              <a:ext cx="401072" cy="461665"/>
            </a:xfrm>
            <a:prstGeom prst="rect">
              <a:avLst/>
            </a:prstGeom>
            <a:noFill/>
          </p:spPr>
          <p:txBody>
            <a:bodyPr wrap="none" rtlCol="0">
              <a:spAutoFit/>
            </a:bodyPr>
            <a:lstStyle/>
            <a:p>
              <a:r>
                <a:rPr lang="en-US" sz="2400" dirty="0">
                  <a:solidFill>
                    <a:srgbClr val="FF0000"/>
                  </a:solidFill>
                  <a:latin typeface="Candara" panose="020E0502030303020204" pitchFamily="34" charset="0"/>
                </a:rPr>
                <a:t>c:</a:t>
              </a:r>
            </a:p>
          </p:txBody>
        </p:sp>
      </p:grpSp>
      <p:sp>
        <p:nvSpPr>
          <p:cNvPr id="10" name="Right Arrow 9"/>
          <p:cNvSpPr/>
          <p:nvPr/>
        </p:nvSpPr>
        <p:spPr>
          <a:xfrm>
            <a:off x="3844795" y="1864475"/>
            <a:ext cx="2084632" cy="929622"/>
          </a:xfrm>
          <a:prstGeom prst="rightArrow">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96"/>
          <p:cNvGrpSpPr/>
          <p:nvPr/>
        </p:nvGrpSpPr>
        <p:grpSpPr>
          <a:xfrm>
            <a:off x="416342" y="3384953"/>
            <a:ext cx="4571998" cy="1112860"/>
            <a:chOff x="397569" y="3956440"/>
            <a:chExt cx="4571998" cy="1112860"/>
          </a:xfrm>
        </p:grpSpPr>
        <p:grpSp>
          <p:nvGrpSpPr>
            <p:cNvPr id="85" name="Group 84"/>
            <p:cNvGrpSpPr/>
            <p:nvPr/>
          </p:nvGrpSpPr>
          <p:grpSpPr>
            <a:xfrm>
              <a:off x="397569" y="3970344"/>
              <a:ext cx="1897816" cy="1063427"/>
              <a:chOff x="722961" y="3970346"/>
              <a:chExt cx="1453662" cy="889367"/>
            </a:xfrm>
          </p:grpSpPr>
          <p:sp>
            <p:nvSpPr>
              <p:cNvPr id="141" name="Rectangle 140"/>
              <p:cNvSpPr/>
              <p:nvPr/>
            </p:nvSpPr>
            <p:spPr>
              <a:xfrm>
                <a:off x="1416831" y="4173272"/>
                <a:ext cx="562579" cy="686441"/>
              </a:xfrm>
              <a:prstGeom prst="rect">
                <a:avLst/>
              </a:prstGeom>
              <a:solidFill>
                <a:schemeClr val="accent2"/>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nvGrpSpPr>
              <p:cNvPr id="32" name="Group 31"/>
              <p:cNvGrpSpPr/>
              <p:nvPr/>
            </p:nvGrpSpPr>
            <p:grpSpPr>
              <a:xfrm>
                <a:off x="842637" y="3970346"/>
                <a:ext cx="1114683" cy="724382"/>
                <a:chOff x="4288481" y="6292861"/>
                <a:chExt cx="1461888" cy="1212135"/>
              </a:xfrm>
            </p:grpSpPr>
            <p:sp>
              <p:nvSpPr>
                <p:cNvPr id="33" name="Rectangle 32"/>
                <p:cNvSpPr/>
                <p:nvPr/>
              </p:nvSpPr>
              <p:spPr>
                <a:xfrm>
                  <a:off x="4288481" y="6292861"/>
                  <a:ext cx="813266" cy="1212135"/>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1</a:t>
                  </a:r>
                </a:p>
              </p:txBody>
            </p:sp>
            <p:sp>
              <p:nvSpPr>
                <p:cNvPr id="34" name="Rectangle 33"/>
                <p:cNvSpPr/>
                <p:nvPr/>
              </p:nvSpPr>
              <p:spPr>
                <a:xfrm>
                  <a:off x="5041525" y="6330593"/>
                  <a:ext cx="708844" cy="1148645"/>
                </a:xfrm>
                <a:prstGeom prst="rect">
                  <a:avLst/>
                </a:prstGeom>
                <a:solidFill>
                  <a:srgbClr val="FFC000">
                    <a:lumMod val="60000"/>
                    <a:lumOff val="40000"/>
                  </a:srgb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sp>
            <p:nvSpPr>
              <p:cNvPr id="84" name="Rectangle 83"/>
              <p:cNvSpPr/>
              <p:nvPr/>
            </p:nvSpPr>
            <p:spPr>
              <a:xfrm>
                <a:off x="722961" y="4136298"/>
                <a:ext cx="1453662" cy="6902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Straight Arrow Connector 159"/>
            <p:cNvCxnSpPr/>
            <p:nvPr/>
          </p:nvCxnSpPr>
          <p:spPr>
            <a:xfrm>
              <a:off x="2295379" y="4548307"/>
              <a:ext cx="892712" cy="0"/>
            </a:xfrm>
            <a:prstGeom prst="straightConnector1">
              <a:avLst/>
            </a:prstGeom>
            <a:solidFill>
              <a:srgbClr val="254793"/>
            </a:solidFill>
            <a:ln w="28575" cap="flat" cmpd="sng" algn="ctr">
              <a:solidFill>
                <a:sysClr val="windowText" lastClr="000000"/>
              </a:solidFill>
              <a:prstDash val="solid"/>
              <a:miter lim="800000"/>
              <a:headEnd type="arrow"/>
              <a:tailEnd type="arrow"/>
            </a:ln>
            <a:effectLst/>
          </p:spPr>
        </p:cxnSp>
        <p:grpSp>
          <p:nvGrpSpPr>
            <p:cNvPr id="163" name="Group 162"/>
            <p:cNvGrpSpPr/>
            <p:nvPr/>
          </p:nvGrpSpPr>
          <p:grpSpPr>
            <a:xfrm>
              <a:off x="3186707" y="3956440"/>
              <a:ext cx="1782860" cy="1112860"/>
              <a:chOff x="689046" y="3970346"/>
              <a:chExt cx="1453344" cy="907177"/>
            </a:xfrm>
          </p:grpSpPr>
          <p:sp>
            <p:nvSpPr>
              <p:cNvPr id="166" name="Rectangle 165"/>
              <p:cNvSpPr/>
              <p:nvPr/>
            </p:nvSpPr>
            <p:spPr>
              <a:xfrm>
                <a:off x="1416831" y="4191082"/>
                <a:ext cx="562579" cy="686441"/>
              </a:xfrm>
              <a:prstGeom prst="rect">
                <a:avLst/>
              </a:prstGeom>
              <a:solidFill>
                <a:schemeClr val="accent2"/>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nvGrpSpPr>
              <p:cNvPr id="165" name="Group 164"/>
              <p:cNvGrpSpPr/>
              <p:nvPr/>
            </p:nvGrpSpPr>
            <p:grpSpPr>
              <a:xfrm>
                <a:off x="842640" y="3970346"/>
                <a:ext cx="1114684" cy="724382"/>
                <a:chOff x="4288481" y="6292861"/>
                <a:chExt cx="1461888" cy="1212135"/>
              </a:xfrm>
            </p:grpSpPr>
            <p:sp>
              <p:nvSpPr>
                <p:cNvPr id="171" name="Rectangle 170"/>
                <p:cNvSpPr/>
                <p:nvPr/>
              </p:nvSpPr>
              <p:spPr>
                <a:xfrm>
                  <a:off x="4288481" y="6292861"/>
                  <a:ext cx="813266" cy="1212135"/>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2</a:t>
                  </a:r>
                </a:p>
              </p:txBody>
            </p:sp>
            <p:sp>
              <p:nvSpPr>
                <p:cNvPr id="172" name="Rectangle 171"/>
                <p:cNvSpPr/>
                <p:nvPr/>
              </p:nvSpPr>
              <p:spPr>
                <a:xfrm>
                  <a:off x="5041525" y="6330593"/>
                  <a:ext cx="708844" cy="1148645"/>
                </a:xfrm>
                <a:prstGeom prst="rect">
                  <a:avLst/>
                </a:prstGeom>
                <a:solidFill>
                  <a:srgbClr val="FFC000">
                    <a:lumMod val="60000"/>
                    <a:lumOff val="40000"/>
                  </a:srgb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sp>
            <p:nvSpPr>
              <p:cNvPr id="170" name="Rectangle 169"/>
              <p:cNvSpPr/>
              <p:nvPr/>
            </p:nvSpPr>
            <p:spPr>
              <a:xfrm>
                <a:off x="689046" y="4143436"/>
                <a:ext cx="1453344" cy="672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sp>
        <p:nvSpPr>
          <p:cNvPr id="111" name="TextBox 110"/>
          <p:cNvSpPr txBox="1"/>
          <p:nvPr/>
        </p:nvSpPr>
        <p:spPr>
          <a:xfrm>
            <a:off x="5969527" y="4126175"/>
            <a:ext cx="2942729" cy="707886"/>
          </a:xfrm>
          <a:prstGeom prst="rect">
            <a:avLst/>
          </a:prstGeom>
          <a:noFill/>
        </p:spPr>
        <p:txBody>
          <a:bodyPr wrap="none" rtlCol="0">
            <a:spAutoFit/>
          </a:bodyPr>
          <a:lstStyle/>
          <a:p>
            <a:pPr algn="ctr"/>
            <a:r>
              <a:rPr lang="en-US" sz="2000" dirty="0">
                <a:solidFill>
                  <a:srgbClr val="FF0000"/>
                </a:solidFill>
                <a:latin typeface="Candara" panose="020E0502030303020204" pitchFamily="34" charset="0"/>
              </a:rPr>
              <a:t>Compiler Provides</a:t>
            </a:r>
            <a:br>
              <a:rPr lang="en-US" sz="2000" dirty="0">
                <a:solidFill>
                  <a:srgbClr val="FF0000"/>
                </a:solidFill>
                <a:latin typeface="Candara" panose="020E0502030303020204" pitchFamily="34" charset="0"/>
              </a:rPr>
            </a:br>
            <a:r>
              <a:rPr lang="en-US" sz="2000" dirty="0">
                <a:solidFill>
                  <a:srgbClr val="FF0000"/>
                </a:solidFill>
                <a:latin typeface="Candara" panose="020E0502030303020204" pitchFamily="34" charset="0"/>
              </a:rPr>
              <a:t>Mapping of DDG to CGRA</a:t>
            </a:r>
          </a:p>
        </p:txBody>
      </p:sp>
      <p:sp>
        <p:nvSpPr>
          <p:cNvPr id="120" name="TextBox 119"/>
          <p:cNvSpPr txBox="1"/>
          <p:nvPr/>
        </p:nvSpPr>
        <p:spPr>
          <a:xfrm>
            <a:off x="481943" y="5353812"/>
            <a:ext cx="4188728" cy="646331"/>
          </a:xfrm>
          <a:prstGeom prst="rect">
            <a:avLst/>
          </a:prstGeom>
          <a:noFill/>
        </p:spPr>
        <p:txBody>
          <a:bodyPr wrap="square" rtlCol="0">
            <a:spAutoFit/>
          </a:bodyPr>
          <a:lstStyle/>
          <a:p>
            <a:r>
              <a:rPr lang="en-US" b="1" dirty="0">
                <a:solidFill>
                  <a:srgbClr val="FF0000"/>
                </a:solidFill>
                <a:latin typeface="Candara" panose="020E0502030303020204" pitchFamily="34" charset="0"/>
              </a:rPr>
              <a:t>Rotating RF employs shift registers, Values are shifted at some cycles.</a:t>
            </a:r>
          </a:p>
        </p:txBody>
      </p:sp>
      <p:sp>
        <p:nvSpPr>
          <p:cNvPr id="4" name="Rectangle 3"/>
          <p:cNvSpPr/>
          <p:nvPr/>
        </p:nvSpPr>
        <p:spPr>
          <a:xfrm>
            <a:off x="1085908" y="1565602"/>
            <a:ext cx="2464136" cy="369332"/>
          </a:xfrm>
          <a:prstGeom prst="rect">
            <a:avLst/>
          </a:prstGeom>
        </p:spPr>
        <p:txBody>
          <a:bodyPr wrap="none">
            <a:spAutoFit/>
          </a:bodyPr>
          <a:lstStyle/>
          <a:p>
            <a:pPr>
              <a:spcAft>
                <a:spcPts val="600"/>
              </a:spcAft>
            </a:pPr>
            <a:r>
              <a:rPr lang="en-US" b="1" i="1" dirty="0">
                <a:latin typeface="Consolas" panose="020B0609020204030204" pitchFamily="49" charset="0"/>
              </a:rPr>
              <a:t>A[</a:t>
            </a:r>
            <a:r>
              <a:rPr lang="en-US" b="1" i="1" dirty="0" err="1">
                <a:latin typeface="Consolas" panose="020B0609020204030204" pitchFamily="49" charset="0"/>
              </a:rPr>
              <a:t>i</a:t>
            </a:r>
            <a:r>
              <a:rPr lang="en-US" b="1" i="1" dirty="0">
                <a:latin typeface="Consolas" panose="020B0609020204030204" pitchFamily="49" charset="0"/>
              </a:rPr>
              <a:t>] = B[i-2]</a:t>
            </a:r>
            <a:r>
              <a:rPr lang="en-US" i="1" dirty="0">
                <a:latin typeface="Consolas" panose="020B0609020204030204" pitchFamily="49" charset="0"/>
              </a:rPr>
              <a:t> – </a:t>
            </a:r>
            <a:r>
              <a:rPr lang="en-US" b="1" i="1" dirty="0">
                <a:latin typeface="Consolas" panose="020B0609020204030204" pitchFamily="49" charset="0"/>
              </a:rPr>
              <a:t>4;</a:t>
            </a:r>
          </a:p>
        </p:txBody>
      </p:sp>
      <p:sp>
        <p:nvSpPr>
          <p:cNvPr id="6" name="Rectangle 5"/>
          <p:cNvSpPr/>
          <p:nvPr/>
        </p:nvSpPr>
        <p:spPr>
          <a:xfrm>
            <a:off x="1094868" y="2062108"/>
            <a:ext cx="2210862" cy="369332"/>
          </a:xfrm>
          <a:prstGeom prst="rect">
            <a:avLst/>
          </a:prstGeom>
        </p:spPr>
        <p:txBody>
          <a:bodyPr wrap="none">
            <a:spAutoFit/>
          </a:bodyPr>
          <a:lstStyle/>
          <a:p>
            <a:pPr>
              <a:spcAft>
                <a:spcPts val="600"/>
              </a:spcAft>
            </a:pPr>
            <a:r>
              <a:rPr lang="en-US" b="1" i="1" dirty="0">
                <a:latin typeface="Consolas" panose="020B0609020204030204" pitchFamily="49" charset="0"/>
              </a:rPr>
              <a:t>B[</a:t>
            </a:r>
            <a:r>
              <a:rPr lang="en-US" b="1" i="1" dirty="0" err="1">
                <a:latin typeface="Consolas" panose="020B0609020204030204" pitchFamily="49" charset="0"/>
              </a:rPr>
              <a:t>i</a:t>
            </a:r>
            <a:r>
              <a:rPr lang="en-US" b="1" i="1" dirty="0">
                <a:latin typeface="Consolas" panose="020B0609020204030204" pitchFamily="49" charset="0"/>
              </a:rPr>
              <a:t>] = A[</a:t>
            </a:r>
            <a:r>
              <a:rPr lang="en-US" b="1" i="1" dirty="0" err="1">
                <a:latin typeface="Consolas" panose="020B0609020204030204" pitchFamily="49" charset="0"/>
              </a:rPr>
              <a:t>i</a:t>
            </a:r>
            <a:r>
              <a:rPr lang="en-US" b="1" i="1" dirty="0">
                <a:latin typeface="Consolas" panose="020B0609020204030204" pitchFamily="49" charset="0"/>
              </a:rPr>
              <a:t>] + 5;</a:t>
            </a:r>
          </a:p>
        </p:txBody>
      </p:sp>
      <p:sp>
        <p:nvSpPr>
          <p:cNvPr id="8" name="Rectangle 7"/>
          <p:cNvSpPr/>
          <p:nvPr/>
        </p:nvSpPr>
        <p:spPr>
          <a:xfrm>
            <a:off x="1085908" y="2571888"/>
            <a:ext cx="2210862" cy="369332"/>
          </a:xfrm>
          <a:prstGeom prst="rect">
            <a:avLst/>
          </a:prstGeom>
        </p:spPr>
        <p:txBody>
          <a:bodyPr wrap="none">
            <a:spAutoFit/>
          </a:bodyPr>
          <a:lstStyle/>
          <a:p>
            <a:pPr>
              <a:spcAft>
                <a:spcPts val="600"/>
              </a:spcAft>
            </a:pPr>
            <a:r>
              <a:rPr lang="en-US" b="1" i="1" dirty="0">
                <a:latin typeface="Consolas" panose="020B0609020204030204" pitchFamily="49" charset="0"/>
              </a:rPr>
              <a:t>C[</a:t>
            </a:r>
            <a:r>
              <a:rPr lang="en-US" b="1" i="1" dirty="0" err="1">
                <a:latin typeface="Consolas" panose="020B0609020204030204" pitchFamily="49" charset="0"/>
              </a:rPr>
              <a:t>i</a:t>
            </a:r>
            <a:r>
              <a:rPr lang="en-US" b="1" i="1" dirty="0">
                <a:latin typeface="Consolas" panose="020B0609020204030204" pitchFamily="49" charset="0"/>
              </a:rPr>
              <a:t>] = B[</a:t>
            </a:r>
            <a:r>
              <a:rPr lang="en-US" b="1" i="1" dirty="0" err="1">
                <a:latin typeface="Consolas" panose="020B0609020204030204" pitchFamily="49" charset="0"/>
              </a:rPr>
              <a:t>i</a:t>
            </a:r>
            <a:r>
              <a:rPr lang="en-US" b="1" i="1" dirty="0">
                <a:latin typeface="Consolas" panose="020B0609020204030204" pitchFamily="49" charset="0"/>
              </a:rPr>
              <a:t>] * 3;</a:t>
            </a:r>
          </a:p>
        </p:txBody>
      </p:sp>
      <p:sp>
        <p:nvSpPr>
          <p:cNvPr id="12" name="Oval 11"/>
          <p:cNvSpPr/>
          <p:nvPr/>
        </p:nvSpPr>
        <p:spPr>
          <a:xfrm>
            <a:off x="2027849" y="1473269"/>
            <a:ext cx="866353" cy="519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H="1">
            <a:off x="5108895" y="3829263"/>
            <a:ext cx="1245494" cy="29691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04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42" presetClass="path" presetSubtype="0" accel="50000" decel="50000" fill="hold" grpId="0" nodeType="withEffect">
                                  <p:stCondLst>
                                    <p:cond delay="0"/>
                                  </p:stCondLst>
                                  <p:childTnLst>
                                    <p:animMotion origin="layout" path="M -2.22222E-6 -2.59259E-6 L 0.56216 0.00185 " pathEditMode="relative" rAng="0" ptsTypes="AA">
                                      <p:cBhvr>
                                        <p:cTn id="20" dur="2000" fill="hold"/>
                                        <p:tgtEl>
                                          <p:spTgt spid="4"/>
                                        </p:tgtEl>
                                        <p:attrNameLst>
                                          <p:attrName>ppt_x</p:attrName>
                                          <p:attrName>ppt_y</p:attrName>
                                        </p:attrNameLst>
                                      </p:cBhvr>
                                      <p:rCtr x="28108" y="93"/>
                                    </p:animMotion>
                                  </p:childTnLst>
                                </p:cTn>
                              </p:par>
                            </p:childTnLst>
                          </p:cTn>
                        </p:par>
                        <p:par>
                          <p:cTn id="21" fill="hold">
                            <p:stCondLst>
                              <p:cond delay="2000"/>
                            </p:stCondLst>
                            <p:childTnLst>
                              <p:par>
                                <p:cTn id="22" presetID="1" presetClass="exit" presetSubtype="0" fill="hold" grpId="1" nodeType="after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42" presetClass="path" presetSubtype="0" accel="50000" decel="50000" fill="hold" grpId="0" nodeType="withEffect">
                                  <p:stCondLst>
                                    <p:cond delay="0"/>
                                  </p:stCondLst>
                                  <p:childTnLst>
                                    <p:animMotion origin="layout" path="M 5E-6 3.7037E-6 L 0.57587 0.00046 " pathEditMode="relative" rAng="0" ptsTypes="AA">
                                      <p:cBhvr>
                                        <p:cTn id="31" dur="2000" fill="hold"/>
                                        <p:tgtEl>
                                          <p:spTgt spid="6"/>
                                        </p:tgtEl>
                                        <p:attrNameLst>
                                          <p:attrName>ppt_x</p:attrName>
                                          <p:attrName>ppt_y</p:attrName>
                                        </p:attrNameLst>
                                      </p:cBhvr>
                                      <p:rCtr x="28785" y="23"/>
                                    </p:animMotion>
                                  </p:childTnLst>
                                </p:cTn>
                              </p:par>
                            </p:childTnLst>
                          </p:cTn>
                        </p:par>
                        <p:par>
                          <p:cTn id="32" fill="hold">
                            <p:stCondLst>
                              <p:cond delay="2000"/>
                            </p:stCondLst>
                            <p:childTnLst>
                              <p:par>
                                <p:cTn id="33" presetID="1" presetClass="exit" presetSubtype="0" fill="hold" grpId="1" nodeType="after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3.33333E-6 -1.85185E-6 L 0.57535 0.00046 " pathEditMode="relative" rAng="0" ptsTypes="AA">
                                      <p:cBhvr>
                                        <p:cTn id="44" dur="2000" fill="hold"/>
                                        <p:tgtEl>
                                          <p:spTgt spid="8"/>
                                        </p:tgtEl>
                                        <p:attrNameLst>
                                          <p:attrName>ppt_x</p:attrName>
                                          <p:attrName>ppt_y</p:attrName>
                                        </p:attrNameLst>
                                      </p:cBhvr>
                                      <p:rCtr x="28767" y="23"/>
                                    </p:animMotion>
                                  </p:childTnLst>
                                </p:cTn>
                              </p:par>
                            </p:childTnLst>
                          </p:cTn>
                        </p:par>
                        <p:par>
                          <p:cTn id="45" fill="hold">
                            <p:stCondLst>
                              <p:cond delay="2000"/>
                            </p:stCondLst>
                            <p:childTnLst>
                              <p:par>
                                <p:cTn id="46" presetID="1" presetClass="exit" presetSubtype="0" fill="hold" grpId="1" nodeType="afterEffect">
                                  <p:stCondLst>
                                    <p:cond delay="0"/>
                                  </p:stCondLst>
                                  <p:childTnLst>
                                    <p:set>
                                      <p:cBhvr>
                                        <p:cTn id="47" dur="1" fill="hold">
                                          <p:stCondLst>
                                            <p:cond delay="0"/>
                                          </p:stCondLst>
                                        </p:cTn>
                                        <p:tgtEl>
                                          <p:spTgt spid="8"/>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1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11"/>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9" grpId="0"/>
      <p:bldP spid="40" grpId="0"/>
      <p:bldP spid="18" grpId="0" animBg="1"/>
      <p:bldP spid="19" grpId="0" animBg="1"/>
      <p:bldP spid="22" grpId="0"/>
      <p:bldP spid="24" grpId="0" animBg="1"/>
      <p:bldP spid="114" grpId="0" animBg="1"/>
      <p:bldP spid="10" grpId="0" animBg="1"/>
      <p:bldP spid="111" grpId="0"/>
      <p:bldP spid="120" grpId="0"/>
      <p:bldP spid="4" grpId="0"/>
      <p:bldP spid="4" grpId="1"/>
      <p:bldP spid="4" grpId="2"/>
      <p:bldP spid="6" grpId="0"/>
      <p:bldP spid="6" grpId="1"/>
      <p:bldP spid="6" grpId="2"/>
      <p:bldP spid="8" grpId="0"/>
      <p:bldP spid="8" grpId="1"/>
      <p:bldP spid="8" grpId="2"/>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64"/>
          <p:cNvSpPr/>
          <p:nvPr/>
        </p:nvSpPr>
        <p:spPr>
          <a:xfrm>
            <a:off x="3461028" y="4209481"/>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66" name="Rectangle 165"/>
          <p:cNvSpPr/>
          <p:nvPr/>
        </p:nvSpPr>
        <p:spPr>
          <a:xfrm>
            <a:off x="1646009" y="4269982"/>
            <a:ext cx="568709" cy="767457"/>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2060"/>
                </a:solidFill>
                <a:effectLst/>
                <a:uLnTx/>
                <a:uFillTx/>
                <a:latin typeface="Calibri" panose="020F0502020204030204"/>
                <a:ea typeface="+mn-ea"/>
                <a:cs typeface="+mn-cs"/>
              </a:rPr>
              <a:t>b</a:t>
            </a:r>
            <a:endParaRPr kumimoji="0" lang="en-US" sz="36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61" name="Rectangle 160"/>
          <p:cNvSpPr/>
          <p:nvPr/>
        </p:nvSpPr>
        <p:spPr>
          <a:xfrm>
            <a:off x="1691773" y="3372775"/>
            <a:ext cx="568709" cy="722833"/>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C00000"/>
                </a:solidFill>
                <a:effectLst/>
                <a:uLnTx/>
                <a:uFillTx/>
                <a:latin typeface="Calibri" panose="020F0502020204030204"/>
                <a:ea typeface="+mn-ea"/>
                <a:cs typeface="+mn-cs"/>
              </a:rPr>
              <a:t>b</a:t>
            </a: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125" name="Rectangle 124"/>
          <p:cNvSpPr/>
          <p:nvPr/>
        </p:nvSpPr>
        <p:spPr>
          <a:xfrm>
            <a:off x="3412715" y="1074395"/>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23" name="Rectangle 122"/>
          <p:cNvSpPr/>
          <p:nvPr/>
        </p:nvSpPr>
        <p:spPr>
          <a:xfrm>
            <a:off x="1673112" y="1005503"/>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16" name="Rectangle 115"/>
          <p:cNvSpPr/>
          <p:nvPr/>
        </p:nvSpPr>
        <p:spPr>
          <a:xfrm>
            <a:off x="1593610" y="2603415"/>
            <a:ext cx="568709" cy="722833"/>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C00000"/>
                </a:solidFill>
                <a:effectLst/>
                <a:uLnTx/>
                <a:uFillTx/>
                <a:latin typeface="Calibri" panose="020F0502020204030204"/>
                <a:ea typeface="+mn-ea"/>
                <a:cs typeface="+mn-cs"/>
              </a:rPr>
              <a:t>b</a:t>
            </a: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115" name="Rectangle 114"/>
          <p:cNvSpPr/>
          <p:nvPr/>
        </p:nvSpPr>
        <p:spPr>
          <a:xfrm>
            <a:off x="3331468" y="2616217"/>
            <a:ext cx="568709" cy="722833"/>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grpSp>
        <p:nvGrpSpPr>
          <p:cNvPr id="71" name="Group 70"/>
          <p:cNvGrpSpPr/>
          <p:nvPr/>
        </p:nvGrpSpPr>
        <p:grpSpPr>
          <a:xfrm>
            <a:off x="1137250" y="859171"/>
            <a:ext cx="2242193" cy="820280"/>
            <a:chOff x="8035390" y="726931"/>
            <a:chExt cx="2818622" cy="1330744"/>
          </a:xfrm>
        </p:grpSpPr>
        <p:sp>
          <p:nvSpPr>
            <p:cNvPr id="78" name="Rectangle 77"/>
            <p:cNvSpPr/>
            <p:nvPr/>
          </p:nvSpPr>
          <p:spPr>
            <a:xfrm>
              <a:off x="10169427" y="876412"/>
              <a:ext cx="684585" cy="1181263"/>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p:cNvSpPr/>
            <p:nvPr/>
          </p:nvSpPr>
          <p:spPr>
            <a:xfrm>
              <a:off x="8035390" y="726931"/>
              <a:ext cx="684582" cy="1181265"/>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36" name="Straight Arrow Connector 135"/>
          <p:cNvCxnSpPr/>
          <p:nvPr/>
        </p:nvCxnSpPr>
        <p:spPr>
          <a:xfrm>
            <a:off x="2364009" y="1340066"/>
            <a:ext cx="460923" cy="0"/>
          </a:xfrm>
          <a:prstGeom prst="straightConnector1">
            <a:avLst/>
          </a:prstGeom>
          <a:solidFill>
            <a:srgbClr val="254793"/>
          </a:solidFill>
          <a:ln w="28575" cap="flat" cmpd="sng" algn="ctr">
            <a:solidFill>
              <a:schemeClr val="bg1">
                <a:lumMod val="50000"/>
              </a:schemeClr>
            </a:solidFill>
            <a:prstDash val="solid"/>
            <a:miter lim="800000"/>
            <a:headEnd type="arrow"/>
            <a:tailEnd type="arrow"/>
          </a:ln>
          <a:effectLst/>
        </p:spPr>
      </p:cxnSp>
      <p:grpSp>
        <p:nvGrpSpPr>
          <p:cNvPr id="41" name="Group 40"/>
          <p:cNvGrpSpPr/>
          <p:nvPr/>
        </p:nvGrpSpPr>
        <p:grpSpPr>
          <a:xfrm>
            <a:off x="1118254" y="1705158"/>
            <a:ext cx="2343116" cy="802322"/>
            <a:chOff x="7968765" y="769928"/>
            <a:chExt cx="2820526" cy="1301612"/>
          </a:xfrm>
        </p:grpSpPr>
        <p:cxnSp>
          <p:nvCxnSpPr>
            <p:cNvPr id="42" name="Straight Arrow Connector 41"/>
            <p:cNvCxnSpPr/>
            <p:nvPr/>
          </p:nvCxnSpPr>
          <p:spPr>
            <a:xfrm flipV="1">
              <a:off x="9496668" y="1491979"/>
              <a:ext cx="559628" cy="8488"/>
            </a:xfrm>
            <a:prstGeom prst="straightConnector1">
              <a:avLst/>
            </a:prstGeom>
            <a:solidFill>
              <a:srgbClr val="254793"/>
            </a:solidFill>
            <a:ln w="28575" cap="flat" cmpd="sng" algn="ctr">
              <a:solidFill>
                <a:schemeClr val="bg1">
                  <a:lumMod val="50000"/>
                </a:schemeClr>
              </a:solidFill>
              <a:prstDash val="solid"/>
              <a:miter lim="800000"/>
              <a:headEnd type="arrow"/>
              <a:tailEnd type="arrow"/>
            </a:ln>
            <a:effectLst/>
          </p:spPr>
        </p:cxnSp>
        <p:sp>
          <p:nvSpPr>
            <p:cNvPr id="48" name="Rectangle 47"/>
            <p:cNvSpPr/>
            <p:nvPr/>
          </p:nvSpPr>
          <p:spPr>
            <a:xfrm>
              <a:off x="10104708" y="890277"/>
              <a:ext cx="684583" cy="1181263"/>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Rectangle 44"/>
            <p:cNvSpPr/>
            <p:nvPr/>
          </p:nvSpPr>
          <p:spPr>
            <a:xfrm>
              <a:off x="7968765" y="769928"/>
              <a:ext cx="684584" cy="1181265"/>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 name="Group 50"/>
          <p:cNvGrpSpPr/>
          <p:nvPr/>
        </p:nvGrpSpPr>
        <p:grpSpPr>
          <a:xfrm>
            <a:off x="1089849" y="2432543"/>
            <a:ext cx="2242191" cy="740770"/>
            <a:chOff x="7968760" y="963418"/>
            <a:chExt cx="2818619" cy="1201750"/>
          </a:xfrm>
        </p:grpSpPr>
        <p:cxnSp>
          <p:nvCxnSpPr>
            <p:cNvPr id="52" name="Straight Arrow Connector 51"/>
            <p:cNvCxnSpPr/>
            <p:nvPr/>
          </p:nvCxnSpPr>
          <p:spPr>
            <a:xfrm>
              <a:off x="9497333" y="1569035"/>
              <a:ext cx="567439" cy="0"/>
            </a:xfrm>
            <a:prstGeom prst="straightConnector1">
              <a:avLst/>
            </a:prstGeom>
            <a:solidFill>
              <a:srgbClr val="254793"/>
            </a:solidFill>
            <a:ln w="28575" cap="flat" cmpd="sng" algn="ctr">
              <a:solidFill>
                <a:schemeClr val="bg1">
                  <a:lumMod val="50000"/>
                </a:schemeClr>
              </a:solidFill>
              <a:prstDash val="solid"/>
              <a:miter lim="800000"/>
              <a:headEnd type="arrow"/>
              <a:tailEnd type="arrow"/>
            </a:ln>
            <a:effectLst/>
          </p:spPr>
        </p:cxnSp>
        <p:sp>
          <p:nvSpPr>
            <p:cNvPr id="58" name="Rectangle 57"/>
            <p:cNvSpPr/>
            <p:nvPr/>
          </p:nvSpPr>
          <p:spPr>
            <a:xfrm>
              <a:off x="10102795" y="983905"/>
              <a:ext cx="684584" cy="1181263"/>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p:cNvSpPr/>
            <p:nvPr/>
          </p:nvSpPr>
          <p:spPr>
            <a:xfrm>
              <a:off x="7968760" y="963418"/>
              <a:ext cx="684583" cy="1181263"/>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 name="Group 60"/>
          <p:cNvGrpSpPr/>
          <p:nvPr/>
        </p:nvGrpSpPr>
        <p:grpSpPr>
          <a:xfrm>
            <a:off x="1168481" y="3188177"/>
            <a:ext cx="2288404" cy="768067"/>
            <a:chOff x="7968760" y="963418"/>
            <a:chExt cx="2876705" cy="1246032"/>
          </a:xfrm>
        </p:grpSpPr>
        <p:cxnSp>
          <p:nvCxnSpPr>
            <p:cNvPr id="62" name="Straight Arrow Connector 61"/>
            <p:cNvCxnSpPr/>
            <p:nvPr/>
          </p:nvCxnSpPr>
          <p:spPr>
            <a:xfrm>
              <a:off x="9520801" y="1584848"/>
              <a:ext cx="599231" cy="0"/>
            </a:xfrm>
            <a:prstGeom prst="straightConnector1">
              <a:avLst/>
            </a:prstGeom>
            <a:solidFill>
              <a:srgbClr val="254793"/>
            </a:solidFill>
            <a:ln w="28575" cap="flat" cmpd="sng" algn="ctr">
              <a:solidFill>
                <a:schemeClr val="bg1">
                  <a:lumMod val="50000"/>
                </a:schemeClr>
              </a:solidFill>
              <a:prstDash val="solid"/>
              <a:miter lim="800000"/>
              <a:headEnd type="arrow"/>
              <a:tailEnd type="arrow"/>
            </a:ln>
            <a:effectLst/>
          </p:spPr>
        </p:cxnSp>
        <p:sp>
          <p:nvSpPr>
            <p:cNvPr id="68" name="Rectangle 67"/>
            <p:cNvSpPr/>
            <p:nvPr/>
          </p:nvSpPr>
          <p:spPr>
            <a:xfrm>
              <a:off x="10160881" y="1028185"/>
              <a:ext cx="684584" cy="1181265"/>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64"/>
            <p:cNvSpPr/>
            <p:nvPr/>
          </p:nvSpPr>
          <p:spPr>
            <a:xfrm>
              <a:off x="7968760" y="963418"/>
              <a:ext cx="684583" cy="1181264"/>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itle 1"/>
          <p:cNvSpPr>
            <a:spLocks noGrp="1"/>
          </p:cNvSpPr>
          <p:nvPr>
            <p:ph type="title"/>
          </p:nvPr>
        </p:nvSpPr>
        <p:spPr>
          <a:xfrm>
            <a:off x="255994" y="215255"/>
            <a:ext cx="8428293" cy="530153"/>
          </a:xfrm>
        </p:spPr>
        <p:txBody>
          <a:bodyPr/>
          <a:lstStyle/>
          <a:p>
            <a:r>
              <a:rPr lang="en-US" sz="3600" dirty="0">
                <a:solidFill>
                  <a:srgbClr val="000066"/>
                </a:solidFill>
                <a:effectLst/>
                <a:latin typeface="Candara" panose="020E0502030303020204" pitchFamily="34" charset="0"/>
              </a:rPr>
              <a:t>Mapping Applications On CGRAs</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5</a:t>
            </a:fld>
            <a:endParaRPr lang="en-US" altLang="zh-CN" dirty="0">
              <a:solidFill>
                <a:prstClr val="black"/>
              </a:solidFill>
            </a:endParaRPr>
          </a:p>
        </p:txBody>
      </p:sp>
      <p:cxnSp>
        <p:nvCxnSpPr>
          <p:cNvPr id="127" name="Straight Arrow Connector 126"/>
          <p:cNvCxnSpPr/>
          <p:nvPr/>
        </p:nvCxnSpPr>
        <p:spPr>
          <a:xfrm>
            <a:off x="2301105" y="2805851"/>
            <a:ext cx="451395" cy="0"/>
          </a:xfrm>
          <a:prstGeom prst="straightConnector1">
            <a:avLst/>
          </a:prstGeom>
          <a:solidFill>
            <a:srgbClr val="254793"/>
          </a:solidFill>
          <a:ln w="28575" cap="flat" cmpd="sng" algn="ctr">
            <a:solidFill>
              <a:srgbClr val="7030A0"/>
            </a:solidFill>
            <a:prstDash val="solid"/>
            <a:miter lim="800000"/>
            <a:headEnd type="arrow"/>
            <a:tailEnd type="arrow"/>
          </a:ln>
          <a:effectLst/>
        </p:spPr>
      </p:cxnSp>
      <p:sp>
        <p:nvSpPr>
          <p:cNvPr id="40" name="TextBox 39"/>
          <p:cNvSpPr txBox="1"/>
          <p:nvPr/>
        </p:nvSpPr>
        <p:spPr>
          <a:xfrm>
            <a:off x="5994102" y="2726797"/>
            <a:ext cx="2461581" cy="338554"/>
          </a:xfrm>
          <a:prstGeom prst="rect">
            <a:avLst/>
          </a:prstGeom>
          <a:noFill/>
        </p:spPr>
        <p:txBody>
          <a:bodyPr wrap="square" rtlCol="0">
            <a:spAutoFit/>
          </a:bodyPr>
          <a:lstStyle/>
          <a:p>
            <a:pPr algn="ctr"/>
            <a:r>
              <a:rPr lang="en-US" sz="1600" dirty="0">
                <a:latin typeface="Calibri" panose="020F0502020204030204" pitchFamily="34" charset="0"/>
              </a:rPr>
              <a:t>Data Dependency Graph</a:t>
            </a:r>
          </a:p>
        </p:txBody>
      </p:sp>
      <p:cxnSp>
        <p:nvCxnSpPr>
          <p:cNvPr id="93" name="Straight Connector 92"/>
          <p:cNvCxnSpPr/>
          <p:nvPr/>
        </p:nvCxnSpPr>
        <p:spPr>
          <a:xfrm>
            <a:off x="4201280" y="3721034"/>
            <a:ext cx="3860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207523" y="4493647"/>
            <a:ext cx="3860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423189" y="3699727"/>
            <a:ext cx="0" cy="79791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rot="5400000">
            <a:off x="4145996" y="4009515"/>
            <a:ext cx="988399" cy="369332"/>
          </a:xfrm>
          <a:prstGeom prst="rect">
            <a:avLst/>
          </a:prstGeom>
          <a:noFill/>
        </p:spPr>
        <p:txBody>
          <a:bodyPr wrap="square" rtlCol="0">
            <a:spAutoFit/>
          </a:bodyPr>
          <a:lstStyle/>
          <a:p>
            <a:r>
              <a:rPr lang="en-US" b="1" dirty="0">
                <a:solidFill>
                  <a:srgbClr val="0070C0"/>
                </a:solidFill>
              </a:rPr>
              <a:t>II = 2</a:t>
            </a:r>
          </a:p>
        </p:txBody>
      </p:sp>
      <p:sp>
        <p:nvSpPr>
          <p:cNvPr id="100" name="TextBox 99"/>
          <p:cNvSpPr txBox="1"/>
          <p:nvPr/>
        </p:nvSpPr>
        <p:spPr>
          <a:xfrm>
            <a:off x="478393" y="826456"/>
            <a:ext cx="601447" cy="369332"/>
          </a:xfrm>
          <a:prstGeom prst="rect">
            <a:avLst/>
          </a:prstGeom>
          <a:noFill/>
          <a:effectLst/>
        </p:spPr>
        <p:txBody>
          <a:bodyPr wrap="none" rtlCol="0">
            <a:spAutoFit/>
          </a:bodyPr>
          <a:lstStyle/>
          <a:p>
            <a:r>
              <a:rPr lang="en-US" dirty="0">
                <a:solidFill>
                  <a:srgbClr val="FF0000"/>
                </a:solidFill>
              </a:rPr>
              <a:t>time</a:t>
            </a:r>
          </a:p>
        </p:txBody>
      </p:sp>
      <p:cxnSp>
        <p:nvCxnSpPr>
          <p:cNvPr id="101" name="Straight Arrow Connector 100"/>
          <p:cNvCxnSpPr>
            <a:stCxn id="100" idx="2"/>
          </p:cNvCxnSpPr>
          <p:nvPr/>
        </p:nvCxnSpPr>
        <p:spPr>
          <a:xfrm>
            <a:off x="779117" y="1195788"/>
            <a:ext cx="38714" cy="3760195"/>
          </a:xfrm>
          <a:prstGeom prst="straightConnector1">
            <a:avLst/>
          </a:prstGeom>
          <a:ln w="444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66318" y="1217979"/>
            <a:ext cx="301686" cy="369332"/>
          </a:xfrm>
          <a:prstGeom prst="rect">
            <a:avLst/>
          </a:prstGeom>
          <a:noFill/>
          <a:effectLst/>
        </p:spPr>
        <p:txBody>
          <a:bodyPr wrap="none" rtlCol="0">
            <a:spAutoFit/>
          </a:bodyPr>
          <a:lstStyle/>
          <a:p>
            <a:r>
              <a:rPr lang="en-US" dirty="0">
                <a:latin typeface="Calibri" panose="020F0502020204030204" pitchFamily="34" charset="0"/>
              </a:rPr>
              <a:t>0</a:t>
            </a:r>
          </a:p>
        </p:txBody>
      </p:sp>
      <p:sp>
        <p:nvSpPr>
          <p:cNvPr id="103" name="TextBox 102"/>
          <p:cNvSpPr txBox="1"/>
          <p:nvPr/>
        </p:nvSpPr>
        <p:spPr>
          <a:xfrm>
            <a:off x="421913" y="1949666"/>
            <a:ext cx="301686" cy="369332"/>
          </a:xfrm>
          <a:prstGeom prst="rect">
            <a:avLst/>
          </a:prstGeom>
          <a:noFill/>
          <a:effectLst/>
        </p:spPr>
        <p:txBody>
          <a:bodyPr wrap="none" rtlCol="0">
            <a:spAutoFit/>
          </a:bodyPr>
          <a:lstStyle/>
          <a:p>
            <a:r>
              <a:rPr lang="en-US" dirty="0">
                <a:latin typeface="Calibri" panose="020F0502020204030204" pitchFamily="34" charset="0"/>
              </a:rPr>
              <a:t>1</a:t>
            </a:r>
          </a:p>
        </p:txBody>
      </p:sp>
      <p:sp>
        <p:nvSpPr>
          <p:cNvPr id="104" name="TextBox 103"/>
          <p:cNvSpPr txBox="1"/>
          <p:nvPr/>
        </p:nvSpPr>
        <p:spPr>
          <a:xfrm>
            <a:off x="418870" y="2648625"/>
            <a:ext cx="301686" cy="369332"/>
          </a:xfrm>
          <a:prstGeom prst="rect">
            <a:avLst/>
          </a:prstGeom>
          <a:noFill/>
          <a:effectLst/>
        </p:spPr>
        <p:txBody>
          <a:bodyPr wrap="none" rtlCol="0">
            <a:spAutoFit/>
          </a:bodyPr>
          <a:lstStyle/>
          <a:p>
            <a:r>
              <a:rPr lang="en-US" dirty="0">
                <a:latin typeface="Calibri" panose="020F0502020204030204" pitchFamily="34" charset="0"/>
              </a:rPr>
              <a:t>2</a:t>
            </a:r>
          </a:p>
        </p:txBody>
      </p:sp>
      <p:sp>
        <p:nvSpPr>
          <p:cNvPr id="105" name="TextBox 104"/>
          <p:cNvSpPr txBox="1"/>
          <p:nvPr/>
        </p:nvSpPr>
        <p:spPr>
          <a:xfrm>
            <a:off x="449490" y="3452594"/>
            <a:ext cx="301686" cy="369332"/>
          </a:xfrm>
          <a:prstGeom prst="rect">
            <a:avLst/>
          </a:prstGeom>
          <a:noFill/>
          <a:effectLst/>
        </p:spPr>
        <p:txBody>
          <a:bodyPr wrap="none" rtlCol="0">
            <a:spAutoFit/>
          </a:bodyPr>
          <a:lstStyle/>
          <a:p>
            <a:r>
              <a:rPr lang="en-US" dirty="0">
                <a:latin typeface="Calibri" panose="020F0502020204030204" pitchFamily="34" charset="0"/>
              </a:rPr>
              <a:t>3</a:t>
            </a:r>
          </a:p>
        </p:txBody>
      </p:sp>
      <p:sp>
        <p:nvSpPr>
          <p:cNvPr id="4" name="Rectangle 3"/>
          <p:cNvSpPr/>
          <p:nvPr/>
        </p:nvSpPr>
        <p:spPr>
          <a:xfrm>
            <a:off x="521307" y="5148335"/>
            <a:ext cx="7926657" cy="1015663"/>
          </a:xfrm>
          <a:prstGeom prst="rect">
            <a:avLst/>
          </a:prstGeom>
        </p:spPr>
        <p:txBody>
          <a:bodyPr wrap="square">
            <a:spAutoFit/>
          </a:bodyPr>
          <a:lstStyle/>
          <a:p>
            <a:pPr marL="214313" indent="-214313" algn="just">
              <a:buFont typeface="Arial" charset="0"/>
              <a:buChar char="•"/>
            </a:pPr>
            <a:r>
              <a:rPr lang="en-US" sz="2000" b="1" dirty="0">
                <a:latin typeface="Candara" panose="020E0502030303020204" pitchFamily="34" charset="0"/>
              </a:rPr>
              <a:t>Software Pipelining</a:t>
            </a:r>
            <a:r>
              <a:rPr lang="en-US" sz="2000" dirty="0">
                <a:latin typeface="Candara" panose="020E0502030303020204" pitchFamily="34" charset="0"/>
              </a:rPr>
              <a:t>– Array can execute operations from two iterations simultaneously. This </a:t>
            </a:r>
            <a:r>
              <a:rPr lang="en-US" sz="2000" b="1" dirty="0">
                <a:latin typeface="Candara" panose="020E0502030303020204" pitchFamily="34" charset="0"/>
              </a:rPr>
              <a:t>empowers to accelerate even non-parallel loops</a:t>
            </a:r>
            <a:r>
              <a:rPr lang="en-US" sz="2000" dirty="0">
                <a:latin typeface="Candara" panose="020E0502030303020204" pitchFamily="34" charset="0"/>
              </a:rPr>
              <a:t> through the CGRAs. </a:t>
            </a:r>
          </a:p>
        </p:txBody>
      </p:sp>
      <p:sp>
        <p:nvSpPr>
          <p:cNvPr id="106" name="Rectangle 105"/>
          <p:cNvSpPr/>
          <p:nvPr/>
        </p:nvSpPr>
        <p:spPr>
          <a:xfrm>
            <a:off x="4968617" y="3029041"/>
            <a:ext cx="3590226" cy="707886"/>
          </a:xfrm>
          <a:prstGeom prst="rect">
            <a:avLst/>
          </a:prstGeom>
        </p:spPr>
        <p:txBody>
          <a:bodyPr wrap="square">
            <a:spAutoFit/>
          </a:bodyPr>
          <a:lstStyle/>
          <a:p>
            <a:pPr algn="ctr"/>
            <a:r>
              <a:rPr lang="en-US" sz="2000" b="1" dirty="0">
                <a:solidFill>
                  <a:srgbClr val="0070C0"/>
                </a:solidFill>
                <a:latin typeface="Candara" panose="020E0502030303020204" pitchFamily="34" charset="0"/>
              </a:rPr>
              <a:t>Initiation Interval aka II</a:t>
            </a:r>
            <a:r>
              <a:rPr lang="en-US" sz="2000" dirty="0">
                <a:solidFill>
                  <a:srgbClr val="0070C0"/>
                </a:solidFill>
                <a:latin typeface="Candara" panose="020E0502030303020204" pitchFamily="34" charset="0"/>
              </a:rPr>
              <a:t> is performance metric.</a:t>
            </a:r>
          </a:p>
        </p:txBody>
      </p:sp>
      <p:grpSp>
        <p:nvGrpSpPr>
          <p:cNvPr id="14" name="Group 13"/>
          <p:cNvGrpSpPr/>
          <p:nvPr/>
        </p:nvGrpSpPr>
        <p:grpSpPr>
          <a:xfrm>
            <a:off x="6551959" y="907837"/>
            <a:ext cx="921827" cy="1755510"/>
            <a:chOff x="511146" y="2732656"/>
            <a:chExt cx="921827" cy="1755510"/>
          </a:xfrm>
        </p:grpSpPr>
        <p:grpSp>
          <p:nvGrpSpPr>
            <p:cNvPr id="15" name="Group 14"/>
            <p:cNvGrpSpPr/>
            <p:nvPr/>
          </p:nvGrpSpPr>
          <p:grpSpPr>
            <a:xfrm>
              <a:off x="511146" y="2732656"/>
              <a:ext cx="921827" cy="1755510"/>
              <a:chOff x="3151406" y="1152838"/>
              <a:chExt cx="921827" cy="1755510"/>
            </a:xfrm>
          </p:grpSpPr>
          <p:cxnSp>
            <p:nvCxnSpPr>
              <p:cNvPr id="17" name="Straight Arrow Connector 16"/>
              <p:cNvCxnSpPr/>
              <p:nvPr/>
            </p:nvCxnSpPr>
            <p:spPr>
              <a:xfrm>
                <a:off x="3832606" y="2238594"/>
                <a:ext cx="0" cy="282496"/>
              </a:xfrm>
              <a:prstGeom prst="straightConnector1">
                <a:avLst/>
              </a:prstGeom>
              <a:solidFill>
                <a:srgbClr val="263C82"/>
              </a:solidFill>
              <a:ln w="28575" cap="flat" cmpd="sng" algn="ctr">
                <a:solidFill>
                  <a:sysClr val="windowText" lastClr="000000"/>
                </a:solidFill>
                <a:prstDash val="solid"/>
                <a:tailEnd type="arrow"/>
              </a:ln>
              <a:effectLst/>
            </p:spPr>
          </p:cxnSp>
          <p:sp>
            <p:nvSpPr>
              <p:cNvPr id="18" name="Oval 17"/>
              <p:cNvSpPr/>
              <p:nvPr/>
            </p:nvSpPr>
            <p:spPr>
              <a:xfrm>
                <a:off x="3593695" y="1809386"/>
                <a:ext cx="457200"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a:ea typeface="+mn-ea"/>
                    <a:cs typeface="+mn-cs"/>
                  </a:rPr>
                  <a:t>b</a:t>
                </a:r>
              </a:p>
            </p:txBody>
          </p:sp>
          <p:sp>
            <p:nvSpPr>
              <p:cNvPr id="19" name="Oval 18"/>
              <p:cNvSpPr/>
              <p:nvPr/>
            </p:nvSpPr>
            <p:spPr>
              <a:xfrm>
                <a:off x="3616033" y="2479140"/>
                <a:ext cx="457200"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a:ea typeface="+mn-ea"/>
                    <a:cs typeface="+mn-cs"/>
                  </a:rPr>
                  <a:t>c</a:t>
                </a:r>
              </a:p>
            </p:txBody>
          </p:sp>
          <p:sp>
            <p:nvSpPr>
              <p:cNvPr id="22" name="TextBox 21"/>
              <p:cNvSpPr txBox="1"/>
              <p:nvPr/>
            </p:nvSpPr>
            <p:spPr>
              <a:xfrm>
                <a:off x="3151406" y="1498975"/>
                <a:ext cx="301686" cy="369332"/>
              </a:xfrm>
              <a:prstGeom prst="rect">
                <a:avLst/>
              </a:prstGeom>
              <a:noFill/>
            </p:spPr>
            <p:txBody>
              <a:bodyPr wrap="none" rtlCol="0">
                <a:spAutoFit/>
              </a:bodyPr>
              <a:lstStyle/>
              <a:p>
                <a:r>
                  <a:rPr lang="en-US" b="1" dirty="0">
                    <a:solidFill>
                      <a:srgbClr val="FF0000"/>
                    </a:solidFill>
                    <a:latin typeface="Calibri"/>
                  </a:rPr>
                  <a:t>2</a:t>
                </a:r>
              </a:p>
            </p:txBody>
          </p:sp>
          <p:sp>
            <p:nvSpPr>
              <p:cNvPr id="24" name="Oval 23"/>
              <p:cNvSpPr/>
              <p:nvPr/>
            </p:nvSpPr>
            <p:spPr>
              <a:xfrm>
                <a:off x="3599593" y="1152838"/>
                <a:ext cx="449493" cy="429208"/>
              </a:xfrm>
              <a:prstGeom prst="ellipse">
                <a:avLst/>
              </a:prstGeom>
              <a:solidFill>
                <a:sysClr val="window" lastClr="FFFFFF"/>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a</a:t>
                </a:r>
              </a:p>
            </p:txBody>
          </p:sp>
        </p:grpSp>
        <p:cxnSp>
          <p:nvCxnSpPr>
            <p:cNvPr id="16" name="Straight Arrow Connector 15"/>
            <p:cNvCxnSpPr>
              <a:stCxn id="24" idx="4"/>
              <a:endCxn id="18" idx="0"/>
            </p:cNvCxnSpPr>
            <p:nvPr/>
          </p:nvCxnSpPr>
          <p:spPr>
            <a:xfrm flipH="1">
              <a:off x="1182035" y="3161864"/>
              <a:ext cx="2045" cy="227340"/>
            </a:xfrm>
            <a:prstGeom prst="straightConnector1">
              <a:avLst/>
            </a:prstGeom>
            <a:solidFill>
              <a:srgbClr val="263C82"/>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4" name="Freeform 113"/>
          <p:cNvSpPr/>
          <p:nvPr/>
        </p:nvSpPr>
        <p:spPr>
          <a:xfrm>
            <a:off x="6781878" y="1110678"/>
            <a:ext cx="214085" cy="719847"/>
          </a:xfrm>
          <a:custGeom>
            <a:avLst/>
            <a:gdLst>
              <a:gd name="connsiteX0" fmla="*/ 194630 w 214085"/>
              <a:gd name="connsiteY0" fmla="*/ 0 h 719847"/>
              <a:gd name="connsiteX1" fmla="*/ 77 w 214085"/>
              <a:gd name="connsiteY1" fmla="*/ 515566 h 719847"/>
              <a:gd name="connsiteX2" fmla="*/ 214085 w 214085"/>
              <a:gd name="connsiteY2" fmla="*/ 719847 h 719847"/>
            </a:gdLst>
            <a:ahLst/>
            <a:cxnLst>
              <a:cxn ang="0">
                <a:pos x="connsiteX0" y="connsiteY0"/>
              </a:cxn>
              <a:cxn ang="0">
                <a:pos x="connsiteX1" y="connsiteY1"/>
              </a:cxn>
              <a:cxn ang="0">
                <a:pos x="connsiteX2" y="connsiteY2"/>
              </a:cxn>
            </a:cxnLst>
            <a:rect l="l" t="t" r="r" b="b"/>
            <a:pathLst>
              <a:path w="214085" h="719847">
                <a:moveTo>
                  <a:pt x="194630" y="0"/>
                </a:moveTo>
                <a:cubicBezTo>
                  <a:pt x="95732" y="197796"/>
                  <a:pt x="-3165" y="395592"/>
                  <a:pt x="77" y="515566"/>
                </a:cubicBezTo>
                <a:cubicBezTo>
                  <a:pt x="3319" y="635540"/>
                  <a:pt x="108702" y="677693"/>
                  <a:pt x="214085" y="719847"/>
                </a:cubicBezTo>
              </a:path>
            </a:pathLst>
          </a:cu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332638" y="1191330"/>
            <a:ext cx="105032" cy="83197"/>
          </a:xfrm>
          <a:prstGeom prst="ellipse">
            <a:avLst/>
          </a:prstGeom>
          <a:solidFill>
            <a:schemeClr val="accent4">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146837" y="904017"/>
            <a:ext cx="446773" cy="420468"/>
          </a:xfrm>
          <a:prstGeom prst="ellipse">
            <a:avLst/>
          </a:prstGeom>
          <a:solidFill>
            <a:schemeClr val="accent4">
              <a:lumMod val="75000"/>
            </a:schemeClr>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a</a:t>
            </a:r>
          </a:p>
        </p:txBody>
      </p:sp>
      <p:sp>
        <p:nvSpPr>
          <p:cNvPr id="8" name="TextBox 7"/>
          <p:cNvSpPr txBox="1"/>
          <p:nvPr/>
        </p:nvSpPr>
        <p:spPr>
          <a:xfrm>
            <a:off x="6239374" y="955763"/>
            <a:ext cx="636713" cy="369332"/>
          </a:xfrm>
          <a:prstGeom prst="rect">
            <a:avLst/>
          </a:prstGeom>
          <a:noFill/>
        </p:spPr>
        <p:txBody>
          <a:bodyPr wrap="none" rtlCol="0">
            <a:spAutoFit/>
          </a:bodyPr>
          <a:lstStyle/>
          <a:p>
            <a:r>
              <a:rPr lang="en-US" b="1" dirty="0" err="1">
                <a:solidFill>
                  <a:srgbClr val="FFC000"/>
                </a:solidFill>
              </a:rPr>
              <a:t>i</a:t>
            </a:r>
            <a:r>
              <a:rPr lang="en-US" b="1" dirty="0">
                <a:solidFill>
                  <a:srgbClr val="FFC000"/>
                </a:solidFill>
              </a:rPr>
              <a:t> = 2</a:t>
            </a:r>
          </a:p>
        </p:txBody>
      </p:sp>
      <p:sp>
        <p:nvSpPr>
          <p:cNvPr id="138" name="Oval 137"/>
          <p:cNvSpPr/>
          <p:nvPr/>
        </p:nvSpPr>
        <p:spPr>
          <a:xfrm>
            <a:off x="1143737" y="1735062"/>
            <a:ext cx="449493" cy="429208"/>
          </a:xfrm>
          <a:prstGeom prst="ellipse">
            <a:avLst/>
          </a:prstGeom>
          <a:solidFill>
            <a:schemeClr val="accent4">
              <a:lumMod val="75000"/>
            </a:schemeClr>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b</a:t>
            </a:r>
          </a:p>
        </p:txBody>
      </p:sp>
      <p:sp>
        <p:nvSpPr>
          <p:cNvPr id="109" name="Oval 108"/>
          <p:cNvSpPr/>
          <p:nvPr/>
        </p:nvSpPr>
        <p:spPr>
          <a:xfrm>
            <a:off x="1346823" y="2055193"/>
            <a:ext cx="105032" cy="83197"/>
          </a:xfrm>
          <a:prstGeom prst="ellipse">
            <a:avLst/>
          </a:prstGeom>
          <a:solidFill>
            <a:schemeClr val="accent4">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1145477" y="2418644"/>
            <a:ext cx="449493" cy="429208"/>
          </a:xfrm>
          <a:prstGeom prst="ellipse">
            <a:avLst/>
          </a:prstGeom>
          <a:solidFill>
            <a:schemeClr val="bg2">
              <a:lumMod val="90000"/>
            </a:schemeClr>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a</a:t>
            </a:r>
          </a:p>
        </p:txBody>
      </p:sp>
      <p:sp>
        <p:nvSpPr>
          <p:cNvPr id="118" name="Oval 117"/>
          <p:cNvSpPr/>
          <p:nvPr/>
        </p:nvSpPr>
        <p:spPr>
          <a:xfrm>
            <a:off x="1276165" y="3501911"/>
            <a:ext cx="105032" cy="83197"/>
          </a:xfrm>
          <a:prstGeom prst="ellipse">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6240014" y="958869"/>
            <a:ext cx="579005" cy="369332"/>
          </a:xfrm>
          <a:prstGeom prst="rect">
            <a:avLst/>
          </a:prstGeom>
          <a:solidFill>
            <a:schemeClr val="bg1"/>
          </a:solidFill>
        </p:spPr>
        <p:txBody>
          <a:bodyPr wrap="none" rtlCol="0">
            <a:spAutoFit/>
          </a:bodyPr>
          <a:lstStyle/>
          <a:p>
            <a:r>
              <a:rPr lang="en-US" b="1" dirty="0" err="1">
                <a:solidFill>
                  <a:srgbClr val="0070C0"/>
                </a:solidFill>
                <a:latin typeface="Calibri" panose="020F0502020204030204" pitchFamily="34" charset="0"/>
                <a:cs typeface="Calibri" panose="020F0502020204030204" pitchFamily="34" charset="0"/>
              </a:rPr>
              <a:t>i</a:t>
            </a:r>
            <a:r>
              <a:rPr lang="en-US" b="1" dirty="0">
                <a:solidFill>
                  <a:srgbClr val="0070C0"/>
                </a:solidFill>
                <a:latin typeface="Calibri" panose="020F0502020204030204" pitchFamily="34" charset="0"/>
                <a:cs typeface="Calibri" panose="020F0502020204030204" pitchFamily="34" charset="0"/>
              </a:rPr>
              <a:t> = 3</a:t>
            </a:r>
          </a:p>
        </p:txBody>
      </p:sp>
      <p:sp>
        <p:nvSpPr>
          <p:cNvPr id="124" name="Oval 123"/>
          <p:cNvSpPr/>
          <p:nvPr/>
        </p:nvSpPr>
        <p:spPr>
          <a:xfrm>
            <a:off x="1308903" y="2697724"/>
            <a:ext cx="105032" cy="83197"/>
          </a:xfrm>
          <a:prstGeom prst="ellipse">
            <a:avLst/>
          </a:prstGeom>
          <a:solidFill>
            <a:srgbClr val="0070C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177822" y="3234524"/>
            <a:ext cx="449493" cy="429208"/>
          </a:xfrm>
          <a:prstGeom prst="ellipse">
            <a:avLst/>
          </a:prstGeom>
          <a:solidFill>
            <a:schemeClr val="bg2">
              <a:lumMod val="90000"/>
            </a:schemeClr>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b</a:t>
            </a:r>
          </a:p>
        </p:txBody>
      </p:sp>
      <p:grpSp>
        <p:nvGrpSpPr>
          <p:cNvPr id="128" name="Group 127"/>
          <p:cNvGrpSpPr/>
          <p:nvPr/>
        </p:nvGrpSpPr>
        <p:grpSpPr>
          <a:xfrm>
            <a:off x="1170372" y="4029719"/>
            <a:ext cx="2254017" cy="740769"/>
            <a:chOff x="7968756" y="963418"/>
            <a:chExt cx="2833477" cy="1201749"/>
          </a:xfrm>
        </p:grpSpPr>
        <p:cxnSp>
          <p:nvCxnSpPr>
            <p:cNvPr id="130" name="Straight Arrow Connector 129"/>
            <p:cNvCxnSpPr/>
            <p:nvPr/>
          </p:nvCxnSpPr>
          <p:spPr>
            <a:xfrm>
              <a:off x="9444939" y="1629129"/>
              <a:ext cx="581424" cy="0"/>
            </a:xfrm>
            <a:prstGeom prst="straightConnector1">
              <a:avLst/>
            </a:prstGeom>
            <a:solidFill>
              <a:srgbClr val="254793"/>
            </a:solidFill>
            <a:ln w="28575" cap="flat" cmpd="sng" algn="ctr">
              <a:solidFill>
                <a:schemeClr val="bg1">
                  <a:lumMod val="50000"/>
                </a:schemeClr>
              </a:solidFill>
              <a:prstDash val="solid"/>
              <a:miter lim="800000"/>
              <a:headEnd type="arrow"/>
              <a:tailEnd type="arrow"/>
            </a:ln>
            <a:effectLst/>
          </p:spPr>
        </p:cxnSp>
        <p:sp>
          <p:nvSpPr>
            <p:cNvPr id="142" name="Rectangle 141"/>
            <p:cNvSpPr/>
            <p:nvPr/>
          </p:nvSpPr>
          <p:spPr>
            <a:xfrm>
              <a:off x="10117650" y="983904"/>
              <a:ext cx="684583" cy="1181263"/>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4" name="Rectangle 133"/>
            <p:cNvSpPr/>
            <p:nvPr/>
          </p:nvSpPr>
          <p:spPr>
            <a:xfrm>
              <a:off x="7968756" y="963418"/>
              <a:ext cx="684582" cy="1181263"/>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45" name="TextBox 144"/>
          <p:cNvSpPr txBox="1"/>
          <p:nvPr/>
        </p:nvSpPr>
        <p:spPr>
          <a:xfrm>
            <a:off x="475391" y="4209123"/>
            <a:ext cx="301686" cy="369332"/>
          </a:xfrm>
          <a:prstGeom prst="rect">
            <a:avLst/>
          </a:prstGeom>
          <a:noFill/>
          <a:effectLst/>
        </p:spPr>
        <p:txBody>
          <a:bodyPr wrap="none" rtlCol="0">
            <a:spAutoFit/>
          </a:bodyPr>
          <a:lstStyle/>
          <a:p>
            <a:r>
              <a:rPr lang="en-US" dirty="0">
                <a:latin typeface="Calibri" panose="020F0502020204030204" pitchFamily="34" charset="0"/>
              </a:rPr>
              <a:t>4</a:t>
            </a:r>
          </a:p>
        </p:txBody>
      </p:sp>
      <p:sp>
        <p:nvSpPr>
          <p:cNvPr id="148" name="Rectangle 147"/>
          <p:cNvSpPr/>
          <p:nvPr/>
        </p:nvSpPr>
        <p:spPr>
          <a:xfrm>
            <a:off x="1690559" y="4080172"/>
            <a:ext cx="568709" cy="704360"/>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C00000"/>
                </a:solidFill>
                <a:effectLst/>
                <a:uLnTx/>
                <a:uFillTx/>
                <a:latin typeface="Calibri" panose="020F0502020204030204"/>
                <a:ea typeface="+mn-ea"/>
                <a:cs typeface="+mn-cs"/>
              </a:rPr>
              <a:t>b</a:t>
            </a:r>
          </a:p>
        </p:txBody>
      </p:sp>
      <p:sp>
        <p:nvSpPr>
          <p:cNvPr id="150" name="Oval 149"/>
          <p:cNvSpPr/>
          <p:nvPr/>
        </p:nvSpPr>
        <p:spPr>
          <a:xfrm>
            <a:off x="1974284" y="4268213"/>
            <a:ext cx="105032" cy="83197"/>
          </a:xfrm>
          <a:prstGeom prst="ellipse">
            <a:avLst/>
          </a:prstGeom>
          <a:solidFill>
            <a:schemeClr val="accent4">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770677" y="4017315"/>
            <a:ext cx="449493" cy="429208"/>
          </a:xfrm>
          <a:prstGeom prst="ellipse">
            <a:avLst/>
          </a:prstGeom>
          <a:solidFill>
            <a:schemeClr val="bg2">
              <a:lumMod val="90000"/>
            </a:schemeClr>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c</a:t>
            </a:r>
          </a:p>
        </p:txBody>
      </p:sp>
      <p:cxnSp>
        <p:nvCxnSpPr>
          <p:cNvPr id="13" name="Straight Arrow Connector 12"/>
          <p:cNvCxnSpPr>
            <a:stCxn id="91" idx="4"/>
            <a:endCxn id="138" idx="0"/>
          </p:cNvCxnSpPr>
          <p:nvPr/>
        </p:nvCxnSpPr>
        <p:spPr>
          <a:xfrm flipH="1">
            <a:off x="1368484" y="1324485"/>
            <a:ext cx="1740" cy="41057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29" idx="4"/>
          </p:cNvCxnSpPr>
          <p:nvPr/>
        </p:nvCxnSpPr>
        <p:spPr>
          <a:xfrm>
            <a:off x="1370224" y="2847852"/>
            <a:ext cx="8096" cy="40132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2350230" y="4446523"/>
            <a:ext cx="451395" cy="0"/>
          </a:xfrm>
          <a:prstGeom prst="straightConnector1">
            <a:avLst/>
          </a:prstGeom>
          <a:solidFill>
            <a:srgbClr val="254793"/>
          </a:solidFill>
          <a:ln w="28575" cap="flat" cmpd="sng" algn="ctr">
            <a:solidFill>
              <a:srgbClr val="7030A0"/>
            </a:solidFill>
            <a:prstDash val="solid"/>
            <a:miter lim="800000"/>
            <a:headEnd type="arrow"/>
            <a:tailEnd type="arrow"/>
          </a:ln>
          <a:effectLst/>
        </p:spPr>
      </p:cxnSp>
      <p:sp>
        <p:nvSpPr>
          <p:cNvPr id="158" name="TextBox 157"/>
          <p:cNvSpPr txBox="1"/>
          <p:nvPr/>
        </p:nvSpPr>
        <p:spPr>
          <a:xfrm>
            <a:off x="6282624" y="965649"/>
            <a:ext cx="579005" cy="369332"/>
          </a:xfrm>
          <a:prstGeom prst="rect">
            <a:avLst/>
          </a:prstGeom>
          <a:solidFill>
            <a:schemeClr val="bg1"/>
          </a:solidFill>
        </p:spPr>
        <p:txBody>
          <a:bodyPr wrap="none" rtlCol="0">
            <a:spAutoFit/>
          </a:bodyPr>
          <a:lstStyle/>
          <a:p>
            <a:r>
              <a:rPr lang="en-US" b="1" dirty="0" err="1">
                <a:solidFill>
                  <a:srgbClr val="00B050"/>
                </a:solidFill>
                <a:latin typeface="Calibri" panose="020F0502020204030204" pitchFamily="34" charset="0"/>
                <a:cs typeface="Calibri" panose="020F0502020204030204" pitchFamily="34" charset="0"/>
              </a:rPr>
              <a:t>i</a:t>
            </a:r>
            <a:r>
              <a:rPr lang="en-US" b="1" dirty="0">
                <a:solidFill>
                  <a:srgbClr val="00B050"/>
                </a:solidFill>
                <a:latin typeface="Calibri" panose="020F0502020204030204" pitchFamily="34" charset="0"/>
                <a:cs typeface="Calibri" panose="020F0502020204030204" pitchFamily="34" charset="0"/>
              </a:rPr>
              <a:t> = 4</a:t>
            </a:r>
          </a:p>
        </p:txBody>
      </p:sp>
      <p:sp>
        <p:nvSpPr>
          <p:cNvPr id="147" name="Oval 146"/>
          <p:cNvSpPr/>
          <p:nvPr/>
        </p:nvSpPr>
        <p:spPr>
          <a:xfrm>
            <a:off x="1173613" y="4040368"/>
            <a:ext cx="449493" cy="429208"/>
          </a:xfrm>
          <a:prstGeom prst="ellipse">
            <a:avLst/>
          </a:prstGeom>
          <a:solidFill>
            <a:schemeClr val="accent3">
              <a:lumMod val="75000"/>
            </a:schemeClr>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a</a:t>
            </a:r>
          </a:p>
        </p:txBody>
      </p:sp>
      <p:sp>
        <p:nvSpPr>
          <p:cNvPr id="89" name="TextBox 88"/>
          <p:cNvSpPr txBox="1"/>
          <p:nvPr/>
        </p:nvSpPr>
        <p:spPr>
          <a:xfrm>
            <a:off x="827444" y="5212709"/>
            <a:ext cx="4043094" cy="369332"/>
          </a:xfrm>
          <a:prstGeom prst="rect">
            <a:avLst/>
          </a:prstGeom>
          <a:noFill/>
        </p:spPr>
        <p:txBody>
          <a:bodyPr wrap="none" rtlCol="0">
            <a:spAutoFit/>
          </a:bodyPr>
          <a:lstStyle/>
          <a:p>
            <a:r>
              <a:rPr lang="en-US" dirty="0">
                <a:solidFill>
                  <a:srgbClr val="007FDE"/>
                </a:solidFill>
                <a:latin typeface="Candara" panose="020E0502030303020204" pitchFamily="34" charset="0"/>
              </a:rPr>
              <a:t>Registers are rotated at every 2 cycles.</a:t>
            </a:r>
          </a:p>
        </p:txBody>
      </p:sp>
      <p:sp>
        <p:nvSpPr>
          <p:cNvPr id="120" name="Rectangle 119"/>
          <p:cNvSpPr/>
          <p:nvPr/>
        </p:nvSpPr>
        <p:spPr>
          <a:xfrm>
            <a:off x="1645718" y="884215"/>
            <a:ext cx="568709" cy="782117"/>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122" name="Rectangle 121"/>
          <p:cNvSpPr/>
          <p:nvPr/>
        </p:nvSpPr>
        <p:spPr>
          <a:xfrm>
            <a:off x="3347861" y="957125"/>
            <a:ext cx="568709" cy="782117"/>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137" name="Rectangle 136"/>
          <p:cNvSpPr/>
          <p:nvPr/>
        </p:nvSpPr>
        <p:spPr>
          <a:xfrm>
            <a:off x="1692991" y="1833765"/>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44" name="Rectangle 143"/>
          <p:cNvSpPr/>
          <p:nvPr/>
        </p:nvSpPr>
        <p:spPr>
          <a:xfrm>
            <a:off x="3469749" y="1907364"/>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49" name="Rectangle 148"/>
          <p:cNvSpPr/>
          <p:nvPr/>
        </p:nvSpPr>
        <p:spPr>
          <a:xfrm>
            <a:off x="3404895" y="1790094"/>
            <a:ext cx="568709" cy="782117"/>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152" name="Rectangle 151"/>
          <p:cNvSpPr/>
          <p:nvPr/>
        </p:nvSpPr>
        <p:spPr>
          <a:xfrm>
            <a:off x="3278335" y="2489096"/>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60" name="Rectangle 159"/>
          <p:cNvSpPr/>
          <p:nvPr/>
        </p:nvSpPr>
        <p:spPr>
          <a:xfrm>
            <a:off x="1582051" y="2462735"/>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27" name="TextBox 26"/>
          <p:cNvSpPr txBox="1"/>
          <p:nvPr/>
        </p:nvSpPr>
        <p:spPr>
          <a:xfrm>
            <a:off x="4756996" y="4417195"/>
            <a:ext cx="434144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Let’s assume that B[1000] = {2, 4, -3, 29, …..}</a:t>
            </a:r>
          </a:p>
        </p:txBody>
      </p:sp>
      <p:sp>
        <p:nvSpPr>
          <p:cNvPr id="162" name="Rectangle 161"/>
          <p:cNvSpPr/>
          <p:nvPr/>
        </p:nvSpPr>
        <p:spPr>
          <a:xfrm>
            <a:off x="3458535" y="3396069"/>
            <a:ext cx="568709" cy="722833"/>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163" name="Rectangle 162"/>
          <p:cNvSpPr/>
          <p:nvPr/>
        </p:nvSpPr>
        <p:spPr>
          <a:xfrm>
            <a:off x="3405402" y="3268948"/>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64" name="Rectangle 163"/>
          <p:cNvSpPr/>
          <p:nvPr/>
        </p:nvSpPr>
        <p:spPr>
          <a:xfrm>
            <a:off x="3383962" y="4077615"/>
            <a:ext cx="568709" cy="757247"/>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grpSp>
        <p:nvGrpSpPr>
          <p:cNvPr id="167" name="Group 166"/>
          <p:cNvGrpSpPr/>
          <p:nvPr/>
        </p:nvGrpSpPr>
        <p:grpSpPr>
          <a:xfrm>
            <a:off x="5095959" y="3098594"/>
            <a:ext cx="3917581" cy="1077331"/>
            <a:chOff x="888890" y="3956440"/>
            <a:chExt cx="4080677" cy="1112860"/>
          </a:xfrm>
        </p:grpSpPr>
        <p:grpSp>
          <p:nvGrpSpPr>
            <p:cNvPr id="168" name="Group 167"/>
            <p:cNvGrpSpPr/>
            <p:nvPr/>
          </p:nvGrpSpPr>
          <p:grpSpPr>
            <a:xfrm>
              <a:off x="888890" y="3970344"/>
              <a:ext cx="1839178" cy="1063427"/>
              <a:chOff x="1099298" y="3970346"/>
              <a:chExt cx="1408747" cy="889367"/>
            </a:xfrm>
          </p:grpSpPr>
          <p:sp>
            <p:nvSpPr>
              <p:cNvPr id="176" name="Rectangle 175"/>
              <p:cNvSpPr/>
              <p:nvPr/>
            </p:nvSpPr>
            <p:spPr>
              <a:xfrm>
                <a:off x="1793168" y="4173272"/>
                <a:ext cx="562579" cy="686441"/>
              </a:xfrm>
              <a:prstGeom prst="rect">
                <a:avLst/>
              </a:prstGeom>
              <a:solidFill>
                <a:schemeClr val="accent2"/>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nvGrpSpPr>
              <p:cNvPr id="177" name="Group 176"/>
              <p:cNvGrpSpPr/>
              <p:nvPr/>
            </p:nvGrpSpPr>
            <p:grpSpPr>
              <a:xfrm>
                <a:off x="1218974" y="3970346"/>
                <a:ext cx="1114681" cy="724382"/>
                <a:chOff x="4782031" y="6292861"/>
                <a:chExt cx="1461884" cy="1212135"/>
              </a:xfrm>
            </p:grpSpPr>
            <p:sp>
              <p:nvSpPr>
                <p:cNvPr id="179" name="Rectangle 178"/>
                <p:cNvSpPr/>
                <p:nvPr/>
              </p:nvSpPr>
              <p:spPr>
                <a:xfrm>
                  <a:off x="4782031" y="6292861"/>
                  <a:ext cx="813265" cy="1212135"/>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1</a:t>
                  </a:r>
                </a:p>
              </p:txBody>
            </p:sp>
            <p:sp>
              <p:nvSpPr>
                <p:cNvPr id="180" name="Rectangle 179"/>
                <p:cNvSpPr/>
                <p:nvPr/>
              </p:nvSpPr>
              <p:spPr>
                <a:xfrm>
                  <a:off x="5535072" y="6330593"/>
                  <a:ext cx="708843" cy="1148645"/>
                </a:xfrm>
                <a:prstGeom prst="rect">
                  <a:avLst/>
                </a:prstGeom>
                <a:solidFill>
                  <a:srgbClr val="FFC000">
                    <a:lumMod val="60000"/>
                    <a:lumOff val="40000"/>
                  </a:srgb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sp>
            <p:nvSpPr>
              <p:cNvPr id="178" name="Rectangle 177"/>
              <p:cNvSpPr/>
              <p:nvPr/>
            </p:nvSpPr>
            <p:spPr>
              <a:xfrm>
                <a:off x="1099298" y="4136298"/>
                <a:ext cx="1408747" cy="6902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9" name="Straight Arrow Connector 168"/>
            <p:cNvCxnSpPr/>
            <p:nvPr/>
          </p:nvCxnSpPr>
          <p:spPr>
            <a:xfrm>
              <a:off x="2712218" y="4548307"/>
              <a:ext cx="475873" cy="0"/>
            </a:xfrm>
            <a:prstGeom prst="straightConnector1">
              <a:avLst/>
            </a:prstGeom>
            <a:solidFill>
              <a:srgbClr val="254793"/>
            </a:solidFill>
            <a:ln w="28575" cap="flat" cmpd="sng" algn="ctr">
              <a:solidFill>
                <a:sysClr val="windowText" lastClr="000000"/>
              </a:solidFill>
              <a:prstDash val="solid"/>
              <a:miter lim="800000"/>
              <a:headEnd type="arrow"/>
              <a:tailEnd type="arrow"/>
            </a:ln>
            <a:effectLst/>
          </p:spPr>
        </p:cxnSp>
        <p:grpSp>
          <p:nvGrpSpPr>
            <p:cNvPr id="170" name="Group 169"/>
            <p:cNvGrpSpPr/>
            <p:nvPr/>
          </p:nvGrpSpPr>
          <p:grpSpPr>
            <a:xfrm>
              <a:off x="3186707" y="3956440"/>
              <a:ext cx="1782860" cy="1112860"/>
              <a:chOff x="689046" y="3970346"/>
              <a:chExt cx="1453344" cy="907177"/>
            </a:xfrm>
          </p:grpSpPr>
          <p:sp>
            <p:nvSpPr>
              <p:cNvPr id="171" name="Rectangle 170"/>
              <p:cNvSpPr/>
              <p:nvPr/>
            </p:nvSpPr>
            <p:spPr>
              <a:xfrm>
                <a:off x="1416831" y="4191082"/>
                <a:ext cx="562579" cy="686441"/>
              </a:xfrm>
              <a:prstGeom prst="rect">
                <a:avLst/>
              </a:prstGeom>
              <a:solidFill>
                <a:schemeClr val="accent2"/>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nvGrpSpPr>
              <p:cNvPr id="172" name="Group 171"/>
              <p:cNvGrpSpPr/>
              <p:nvPr/>
            </p:nvGrpSpPr>
            <p:grpSpPr>
              <a:xfrm>
                <a:off x="842640" y="3970346"/>
                <a:ext cx="1114684" cy="724382"/>
                <a:chOff x="4288481" y="6292861"/>
                <a:chExt cx="1461888" cy="1212135"/>
              </a:xfrm>
            </p:grpSpPr>
            <p:sp>
              <p:nvSpPr>
                <p:cNvPr id="174" name="Rectangle 173"/>
                <p:cNvSpPr/>
                <p:nvPr/>
              </p:nvSpPr>
              <p:spPr>
                <a:xfrm>
                  <a:off x="4288481" y="6292861"/>
                  <a:ext cx="813266" cy="1212135"/>
                </a:xfrm>
                <a:prstGeom prst="rect">
                  <a:avLst/>
                </a:prstGeom>
                <a:solidFill>
                  <a:sysClr val="window" lastClr="FFFFFF"/>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2</a:t>
                  </a:r>
                </a:p>
              </p:txBody>
            </p:sp>
            <p:sp>
              <p:nvSpPr>
                <p:cNvPr id="175" name="Rectangle 174"/>
                <p:cNvSpPr/>
                <p:nvPr/>
              </p:nvSpPr>
              <p:spPr>
                <a:xfrm>
                  <a:off x="5041525" y="6330593"/>
                  <a:ext cx="708844" cy="1148645"/>
                </a:xfrm>
                <a:prstGeom prst="rect">
                  <a:avLst/>
                </a:prstGeom>
                <a:solidFill>
                  <a:srgbClr val="FFC000">
                    <a:lumMod val="60000"/>
                    <a:lumOff val="40000"/>
                  </a:srgb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T prst="relaxedInset"/>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latin typeface="Calibri" panose="020F0502020204030204"/>
                      <a:ea typeface="+mn-ea"/>
                      <a:cs typeface="+mn-cs"/>
                    </a:rPr>
                    <a:t>R</a:t>
                  </a:r>
                </a:p>
              </p:txBody>
            </p:sp>
          </p:grpSp>
          <p:sp>
            <p:nvSpPr>
              <p:cNvPr id="173" name="Rectangle 172"/>
              <p:cNvSpPr/>
              <p:nvPr/>
            </p:nvSpPr>
            <p:spPr>
              <a:xfrm>
                <a:off x="689046" y="4143436"/>
                <a:ext cx="1453344" cy="672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sp>
        <p:nvSpPr>
          <p:cNvPr id="5" name="TextBox 4"/>
          <p:cNvSpPr txBox="1"/>
          <p:nvPr/>
        </p:nvSpPr>
        <p:spPr>
          <a:xfrm>
            <a:off x="2403122" y="793861"/>
            <a:ext cx="2821606" cy="369332"/>
          </a:xfrm>
          <a:prstGeom prst="rect">
            <a:avLst/>
          </a:prstGeom>
          <a:noFill/>
        </p:spPr>
        <p:txBody>
          <a:bodyPr wrap="none" rtlCol="0">
            <a:spAutoFit/>
          </a:bodyPr>
          <a:lstStyle/>
          <a:p>
            <a:r>
              <a:rPr lang="en-US" dirty="0">
                <a:latin typeface="Calibri" panose="020F0502020204030204" pitchFamily="34" charset="0"/>
              </a:rPr>
              <a:t>A[2] will use B[0] = 2 (initial)</a:t>
            </a:r>
          </a:p>
        </p:txBody>
      </p:sp>
      <p:sp>
        <p:nvSpPr>
          <p:cNvPr id="108" name="TextBox 107"/>
          <p:cNvSpPr txBox="1"/>
          <p:nvPr/>
        </p:nvSpPr>
        <p:spPr>
          <a:xfrm>
            <a:off x="3964328" y="2348200"/>
            <a:ext cx="2969083" cy="369332"/>
          </a:xfrm>
          <a:prstGeom prst="rect">
            <a:avLst/>
          </a:prstGeom>
          <a:noFill/>
        </p:spPr>
        <p:txBody>
          <a:bodyPr wrap="none" rtlCol="0">
            <a:spAutoFit/>
          </a:bodyPr>
          <a:lstStyle/>
          <a:p>
            <a:r>
              <a:rPr lang="en-US" dirty="0">
                <a:latin typeface="Calibri" panose="020F0502020204030204" pitchFamily="34" charset="0"/>
              </a:rPr>
              <a:t>A[3] will need B[1] = 4 (initial)</a:t>
            </a:r>
          </a:p>
        </p:txBody>
      </p:sp>
      <p:sp>
        <p:nvSpPr>
          <p:cNvPr id="110" name="TextBox 109"/>
          <p:cNvSpPr txBox="1"/>
          <p:nvPr/>
        </p:nvSpPr>
        <p:spPr>
          <a:xfrm>
            <a:off x="4476902" y="4286289"/>
            <a:ext cx="2972737" cy="369332"/>
          </a:xfrm>
          <a:prstGeom prst="rect">
            <a:avLst/>
          </a:prstGeom>
          <a:noFill/>
        </p:spPr>
        <p:txBody>
          <a:bodyPr wrap="none" rtlCol="0">
            <a:spAutoFit/>
          </a:bodyPr>
          <a:lstStyle/>
          <a:p>
            <a:r>
              <a:rPr lang="en-US" dirty="0">
                <a:latin typeface="Calibri" panose="020F0502020204030204" pitchFamily="34" charset="0"/>
              </a:rPr>
              <a:t>A[4] gets prior computed B[2]</a:t>
            </a:r>
          </a:p>
        </p:txBody>
      </p:sp>
      <p:sp>
        <p:nvSpPr>
          <p:cNvPr id="117" name="Oval 116"/>
          <p:cNvSpPr/>
          <p:nvPr/>
        </p:nvSpPr>
        <p:spPr>
          <a:xfrm>
            <a:off x="1339497" y="1934566"/>
            <a:ext cx="105032" cy="83197"/>
          </a:xfrm>
          <a:prstGeom prst="ellipse">
            <a:avLst/>
          </a:prstGeom>
          <a:solidFill>
            <a:schemeClr val="accent4">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305898" y="2042609"/>
            <a:ext cx="105032" cy="83197"/>
          </a:xfrm>
          <a:prstGeom prst="ellipse">
            <a:avLst/>
          </a:prstGeom>
          <a:solidFill>
            <a:schemeClr val="accent4">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752500" y="2470187"/>
            <a:ext cx="449493" cy="429208"/>
          </a:xfrm>
          <a:prstGeom prst="ellipse">
            <a:avLst/>
          </a:prstGeom>
          <a:solidFill>
            <a:schemeClr val="accent4">
              <a:lumMod val="75000"/>
            </a:schemeClr>
          </a:solidFill>
          <a:ln w="28575" cap="flat" cmpd="sng" algn="ctr">
            <a:solidFill>
              <a:sysClr val="windowText" lastClr="000000"/>
            </a:solidFill>
            <a:prstDash val="solid"/>
          </a:ln>
          <a:effectLst>
            <a:reflection endPos="0" dir="5400000" sy="-100000" algn="bl" rotWithShape="0"/>
          </a:effectLst>
        </p:spPr>
        <p:txBody>
          <a:bodyPr rtlCol="0" anchor="ctr"/>
          <a:lstStyle/>
          <a:p>
            <a:pPr algn="ctr"/>
            <a:r>
              <a:rPr lang="en-US" sz="3200" kern="0" dirty="0">
                <a:solidFill>
                  <a:prstClr val="black"/>
                </a:solidFill>
                <a:latin typeface="Calibri"/>
              </a:rPr>
              <a:t>c</a:t>
            </a:r>
          </a:p>
        </p:txBody>
      </p:sp>
      <p:sp>
        <p:nvSpPr>
          <p:cNvPr id="141" name="Rectangle 140"/>
          <p:cNvSpPr/>
          <p:nvPr/>
        </p:nvSpPr>
        <p:spPr>
          <a:xfrm>
            <a:off x="1665597" y="1712477"/>
            <a:ext cx="568709" cy="782117"/>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a:noFill/>
                </a:ln>
                <a:solidFill>
                  <a:srgbClr val="C00000"/>
                </a:solidFill>
                <a:effectLst/>
                <a:uLnTx/>
                <a:uFillTx/>
                <a:latin typeface="Calibri" panose="020F0502020204030204"/>
                <a:ea typeface="+mn-ea"/>
                <a:cs typeface="+mn-cs"/>
              </a:rPr>
              <a:t>b</a:t>
            </a:r>
          </a:p>
        </p:txBody>
      </p:sp>
      <p:cxnSp>
        <p:nvCxnSpPr>
          <p:cNvPr id="153" name="Straight Arrow Connector 152"/>
          <p:cNvCxnSpPr>
            <a:stCxn id="138" idx="5"/>
            <a:endCxn id="131" idx="1"/>
          </p:cNvCxnSpPr>
          <p:nvPr/>
        </p:nvCxnSpPr>
        <p:spPr>
          <a:xfrm>
            <a:off x="1527403" y="2101414"/>
            <a:ext cx="1290924" cy="431629"/>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1669952" y="3203931"/>
            <a:ext cx="568709" cy="767457"/>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2060"/>
                </a:solidFill>
                <a:effectLst/>
                <a:uLnTx/>
                <a:uFillTx/>
                <a:latin typeface="Calibri" panose="020F0502020204030204"/>
                <a:ea typeface="+mn-ea"/>
                <a:cs typeface="+mn-cs"/>
              </a:rPr>
              <a:t>b</a:t>
            </a:r>
            <a:endParaRPr kumimoji="0" lang="en-US" sz="36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cxnSp>
        <p:nvCxnSpPr>
          <p:cNvPr id="156" name="Straight Arrow Connector 155"/>
          <p:cNvCxnSpPr>
            <a:stCxn id="121" idx="5"/>
            <a:endCxn id="151" idx="1"/>
          </p:cNvCxnSpPr>
          <p:nvPr/>
        </p:nvCxnSpPr>
        <p:spPr>
          <a:xfrm>
            <a:off x="1561488" y="3600876"/>
            <a:ext cx="1275016" cy="47929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482826" y="4432352"/>
            <a:ext cx="246908" cy="354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724228" y="4434511"/>
            <a:ext cx="216869" cy="354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67410" y="1379275"/>
            <a:ext cx="4048446" cy="1015663"/>
          </a:xfrm>
          <a:prstGeom prst="rect">
            <a:avLst/>
          </a:prstGeom>
          <a:solidFill>
            <a:schemeClr val="bg1"/>
          </a:solidFill>
        </p:spPr>
        <p:txBody>
          <a:bodyPr wrap="square" rtlCol="0">
            <a:spAutoFit/>
          </a:bodyPr>
          <a:lstStyle/>
          <a:p>
            <a:pPr marL="214313" indent="-214313" algn="just">
              <a:buFont typeface="Arial" charset="0"/>
              <a:buChar char="•"/>
            </a:pPr>
            <a:r>
              <a:rPr lang="en-US" sz="2000" b="1" dirty="0">
                <a:latin typeface="Candara" panose="020E0502030303020204" pitchFamily="34" charset="0"/>
              </a:rPr>
              <a:t>Iterative Modulo Scheduling</a:t>
            </a:r>
            <a:r>
              <a:rPr lang="en-US" sz="2000" dirty="0">
                <a:latin typeface="Candara" panose="020E0502030303020204" pitchFamily="34" charset="0"/>
              </a:rPr>
              <a:t> – Every operation is executed at II cycles.</a:t>
            </a:r>
          </a:p>
        </p:txBody>
      </p:sp>
    </p:spTree>
    <p:extLst>
      <p:ext uri="{BB962C8B-B14F-4D97-AF65-F5344CB8AC3E}">
        <p14:creationId xmlns:p14="http://schemas.microsoft.com/office/powerpoint/2010/main" val="24261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par>
                                <p:cTn id="29" presetID="42"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1000"/>
                                        <p:tgtEl>
                                          <p:spTgt spid="71"/>
                                        </p:tgtEl>
                                      </p:cBhvr>
                                    </p:animEffect>
                                    <p:anim calcmode="lin" valueType="num">
                                      <p:cBhvr>
                                        <p:cTn id="37" dur="1000" fill="hold"/>
                                        <p:tgtEl>
                                          <p:spTgt spid="71"/>
                                        </p:tgtEl>
                                        <p:attrNameLst>
                                          <p:attrName>ppt_x</p:attrName>
                                        </p:attrNameLst>
                                      </p:cBhvr>
                                      <p:tavLst>
                                        <p:tav tm="0">
                                          <p:val>
                                            <p:strVal val="#ppt_x"/>
                                          </p:val>
                                        </p:tav>
                                        <p:tav tm="100000">
                                          <p:val>
                                            <p:strVal val="#ppt_x"/>
                                          </p:val>
                                        </p:tav>
                                      </p:tavLst>
                                    </p:anim>
                                    <p:anim calcmode="lin" valueType="num">
                                      <p:cBhvr>
                                        <p:cTn id="38" dur="1000" fill="hold"/>
                                        <p:tgtEl>
                                          <p:spTgt spid="7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anim calcmode="lin" valueType="num">
                                      <p:cBhvr>
                                        <p:cTn id="42" dur="1000" fill="hold"/>
                                        <p:tgtEl>
                                          <p:spTgt spid="51"/>
                                        </p:tgtEl>
                                        <p:attrNameLst>
                                          <p:attrName>ppt_x</p:attrName>
                                        </p:attrNameLst>
                                      </p:cBhvr>
                                      <p:tavLst>
                                        <p:tav tm="0">
                                          <p:val>
                                            <p:strVal val="#ppt_x"/>
                                          </p:val>
                                        </p:tav>
                                        <p:tav tm="100000">
                                          <p:val>
                                            <p:strVal val="#ppt_x"/>
                                          </p:val>
                                        </p:tav>
                                      </p:tavLst>
                                    </p:anim>
                                    <p:anim calcmode="lin" valueType="num">
                                      <p:cBhvr>
                                        <p:cTn id="43" dur="1000" fill="hold"/>
                                        <p:tgtEl>
                                          <p:spTgt spid="5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1000"/>
                                        <p:tgtEl>
                                          <p:spTgt spid="61"/>
                                        </p:tgtEl>
                                      </p:cBhvr>
                                    </p:animEffect>
                                    <p:anim calcmode="lin" valueType="num">
                                      <p:cBhvr>
                                        <p:cTn id="47" dur="1000" fill="hold"/>
                                        <p:tgtEl>
                                          <p:spTgt spid="61"/>
                                        </p:tgtEl>
                                        <p:attrNameLst>
                                          <p:attrName>ppt_x</p:attrName>
                                        </p:attrNameLst>
                                      </p:cBhvr>
                                      <p:tavLst>
                                        <p:tav tm="0">
                                          <p:val>
                                            <p:strVal val="#ppt_x"/>
                                          </p:val>
                                        </p:tav>
                                        <p:tav tm="100000">
                                          <p:val>
                                            <p:strVal val="#ppt_x"/>
                                          </p:val>
                                        </p:tav>
                                      </p:tavLst>
                                    </p:anim>
                                    <p:anim calcmode="lin" valueType="num">
                                      <p:cBhvr>
                                        <p:cTn id="48" dur="1000" fill="hold"/>
                                        <p:tgtEl>
                                          <p:spTgt spid="6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8"/>
                                        </p:tgtEl>
                                        <p:attrNameLst>
                                          <p:attrName>style.visibility</p:attrName>
                                        </p:attrNameLst>
                                      </p:cBhvr>
                                      <p:to>
                                        <p:strVal val="visible"/>
                                      </p:to>
                                    </p:set>
                                    <p:animEffect transition="in" filter="fade">
                                      <p:cBhvr>
                                        <p:cTn id="51" dur="1000"/>
                                        <p:tgtEl>
                                          <p:spTgt spid="128"/>
                                        </p:tgtEl>
                                      </p:cBhvr>
                                    </p:animEffect>
                                    <p:anim calcmode="lin" valueType="num">
                                      <p:cBhvr>
                                        <p:cTn id="52" dur="1000" fill="hold"/>
                                        <p:tgtEl>
                                          <p:spTgt spid="128"/>
                                        </p:tgtEl>
                                        <p:attrNameLst>
                                          <p:attrName>ppt_x</p:attrName>
                                        </p:attrNameLst>
                                      </p:cBhvr>
                                      <p:tavLst>
                                        <p:tav tm="0">
                                          <p:val>
                                            <p:strVal val="#ppt_x"/>
                                          </p:val>
                                        </p:tav>
                                        <p:tav tm="100000">
                                          <p:val>
                                            <p:strVal val="#ppt_x"/>
                                          </p:val>
                                        </p:tav>
                                      </p:tavLst>
                                    </p:anim>
                                    <p:anim calcmode="lin" valueType="num">
                                      <p:cBhvr>
                                        <p:cTn id="53" dur="1000" fill="hold"/>
                                        <p:tgtEl>
                                          <p:spTgt spid="12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0"/>
                                        </p:tgtEl>
                                        <p:attrNameLst>
                                          <p:attrName>style.visibility</p:attrName>
                                        </p:attrNameLst>
                                      </p:cBhvr>
                                      <p:to>
                                        <p:strVal val="visible"/>
                                      </p:to>
                                    </p:set>
                                    <p:animEffect transition="in" filter="fade">
                                      <p:cBhvr>
                                        <p:cTn id="56" dur="1000"/>
                                        <p:tgtEl>
                                          <p:spTgt spid="120"/>
                                        </p:tgtEl>
                                      </p:cBhvr>
                                    </p:animEffect>
                                    <p:anim calcmode="lin" valueType="num">
                                      <p:cBhvr>
                                        <p:cTn id="57" dur="1000" fill="hold"/>
                                        <p:tgtEl>
                                          <p:spTgt spid="120"/>
                                        </p:tgtEl>
                                        <p:attrNameLst>
                                          <p:attrName>ppt_x</p:attrName>
                                        </p:attrNameLst>
                                      </p:cBhvr>
                                      <p:tavLst>
                                        <p:tav tm="0">
                                          <p:val>
                                            <p:strVal val="#ppt_x"/>
                                          </p:val>
                                        </p:tav>
                                        <p:tav tm="100000">
                                          <p:val>
                                            <p:strVal val="#ppt_x"/>
                                          </p:val>
                                        </p:tav>
                                      </p:tavLst>
                                    </p:anim>
                                    <p:anim calcmode="lin" valueType="num">
                                      <p:cBhvr>
                                        <p:cTn id="58" dur="1000" fill="hold"/>
                                        <p:tgtEl>
                                          <p:spTgt spid="1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fade">
                                      <p:cBhvr>
                                        <p:cTn id="61" dur="1000"/>
                                        <p:tgtEl>
                                          <p:spTgt spid="122"/>
                                        </p:tgtEl>
                                      </p:cBhvr>
                                    </p:animEffect>
                                    <p:anim calcmode="lin" valueType="num">
                                      <p:cBhvr>
                                        <p:cTn id="62" dur="1000" fill="hold"/>
                                        <p:tgtEl>
                                          <p:spTgt spid="122"/>
                                        </p:tgtEl>
                                        <p:attrNameLst>
                                          <p:attrName>ppt_x</p:attrName>
                                        </p:attrNameLst>
                                      </p:cBhvr>
                                      <p:tavLst>
                                        <p:tav tm="0">
                                          <p:val>
                                            <p:strVal val="#ppt_x"/>
                                          </p:val>
                                        </p:tav>
                                        <p:tav tm="100000">
                                          <p:val>
                                            <p:strVal val="#ppt_x"/>
                                          </p:val>
                                        </p:tav>
                                      </p:tavLst>
                                    </p:anim>
                                    <p:anim calcmode="lin" valueType="num">
                                      <p:cBhvr>
                                        <p:cTn id="63" dur="1000" fill="hold"/>
                                        <p:tgtEl>
                                          <p:spTgt spid="12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fade">
                                      <p:cBhvr>
                                        <p:cTn id="66" dur="1000"/>
                                        <p:tgtEl>
                                          <p:spTgt spid="123"/>
                                        </p:tgtEl>
                                      </p:cBhvr>
                                    </p:animEffect>
                                    <p:anim calcmode="lin" valueType="num">
                                      <p:cBhvr>
                                        <p:cTn id="67" dur="1000" fill="hold"/>
                                        <p:tgtEl>
                                          <p:spTgt spid="123"/>
                                        </p:tgtEl>
                                        <p:attrNameLst>
                                          <p:attrName>ppt_x</p:attrName>
                                        </p:attrNameLst>
                                      </p:cBhvr>
                                      <p:tavLst>
                                        <p:tav tm="0">
                                          <p:val>
                                            <p:strVal val="#ppt_x"/>
                                          </p:val>
                                        </p:tav>
                                        <p:tav tm="100000">
                                          <p:val>
                                            <p:strVal val="#ppt_x"/>
                                          </p:val>
                                        </p:tav>
                                      </p:tavLst>
                                    </p:anim>
                                    <p:anim calcmode="lin" valueType="num">
                                      <p:cBhvr>
                                        <p:cTn id="68" dur="1000" fill="hold"/>
                                        <p:tgtEl>
                                          <p:spTgt spid="1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fade">
                                      <p:cBhvr>
                                        <p:cTn id="71" dur="1000"/>
                                        <p:tgtEl>
                                          <p:spTgt spid="125"/>
                                        </p:tgtEl>
                                      </p:cBhvr>
                                    </p:animEffect>
                                    <p:anim calcmode="lin" valueType="num">
                                      <p:cBhvr>
                                        <p:cTn id="72" dur="1000" fill="hold"/>
                                        <p:tgtEl>
                                          <p:spTgt spid="125"/>
                                        </p:tgtEl>
                                        <p:attrNameLst>
                                          <p:attrName>ppt_x</p:attrName>
                                        </p:attrNameLst>
                                      </p:cBhvr>
                                      <p:tavLst>
                                        <p:tav tm="0">
                                          <p:val>
                                            <p:strVal val="#ppt_x"/>
                                          </p:val>
                                        </p:tav>
                                        <p:tav tm="100000">
                                          <p:val>
                                            <p:strVal val="#ppt_x"/>
                                          </p:val>
                                        </p:tav>
                                      </p:tavLst>
                                    </p:anim>
                                    <p:anim calcmode="lin" valueType="num">
                                      <p:cBhvr>
                                        <p:cTn id="73" dur="1000" fill="hold"/>
                                        <p:tgtEl>
                                          <p:spTgt spid="12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fade">
                                      <p:cBhvr>
                                        <p:cTn id="76" dur="1000"/>
                                        <p:tgtEl>
                                          <p:spTgt spid="141"/>
                                        </p:tgtEl>
                                      </p:cBhvr>
                                    </p:animEffect>
                                    <p:anim calcmode="lin" valueType="num">
                                      <p:cBhvr>
                                        <p:cTn id="77" dur="1000" fill="hold"/>
                                        <p:tgtEl>
                                          <p:spTgt spid="141"/>
                                        </p:tgtEl>
                                        <p:attrNameLst>
                                          <p:attrName>ppt_x</p:attrName>
                                        </p:attrNameLst>
                                      </p:cBhvr>
                                      <p:tavLst>
                                        <p:tav tm="0">
                                          <p:val>
                                            <p:strVal val="#ppt_x"/>
                                          </p:val>
                                        </p:tav>
                                        <p:tav tm="100000">
                                          <p:val>
                                            <p:strVal val="#ppt_x"/>
                                          </p:val>
                                        </p:tav>
                                      </p:tavLst>
                                    </p:anim>
                                    <p:anim calcmode="lin" valueType="num">
                                      <p:cBhvr>
                                        <p:cTn id="78" dur="1000" fill="hold"/>
                                        <p:tgtEl>
                                          <p:spTgt spid="14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fade">
                                      <p:cBhvr>
                                        <p:cTn id="81" dur="1000"/>
                                        <p:tgtEl>
                                          <p:spTgt spid="137"/>
                                        </p:tgtEl>
                                      </p:cBhvr>
                                    </p:animEffect>
                                    <p:anim calcmode="lin" valueType="num">
                                      <p:cBhvr>
                                        <p:cTn id="82" dur="1000" fill="hold"/>
                                        <p:tgtEl>
                                          <p:spTgt spid="137"/>
                                        </p:tgtEl>
                                        <p:attrNameLst>
                                          <p:attrName>ppt_x</p:attrName>
                                        </p:attrNameLst>
                                      </p:cBhvr>
                                      <p:tavLst>
                                        <p:tav tm="0">
                                          <p:val>
                                            <p:strVal val="#ppt_x"/>
                                          </p:val>
                                        </p:tav>
                                        <p:tav tm="100000">
                                          <p:val>
                                            <p:strVal val="#ppt_x"/>
                                          </p:val>
                                        </p:tav>
                                      </p:tavLst>
                                    </p:anim>
                                    <p:anim calcmode="lin" valueType="num">
                                      <p:cBhvr>
                                        <p:cTn id="83" dur="1000" fill="hold"/>
                                        <p:tgtEl>
                                          <p:spTgt spid="13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fade">
                                      <p:cBhvr>
                                        <p:cTn id="86" dur="1000"/>
                                        <p:tgtEl>
                                          <p:spTgt spid="149"/>
                                        </p:tgtEl>
                                      </p:cBhvr>
                                    </p:animEffect>
                                    <p:anim calcmode="lin" valueType="num">
                                      <p:cBhvr>
                                        <p:cTn id="87" dur="1000" fill="hold"/>
                                        <p:tgtEl>
                                          <p:spTgt spid="149"/>
                                        </p:tgtEl>
                                        <p:attrNameLst>
                                          <p:attrName>ppt_x</p:attrName>
                                        </p:attrNameLst>
                                      </p:cBhvr>
                                      <p:tavLst>
                                        <p:tav tm="0">
                                          <p:val>
                                            <p:strVal val="#ppt_x"/>
                                          </p:val>
                                        </p:tav>
                                        <p:tav tm="100000">
                                          <p:val>
                                            <p:strVal val="#ppt_x"/>
                                          </p:val>
                                        </p:tav>
                                      </p:tavLst>
                                    </p:anim>
                                    <p:anim calcmode="lin" valueType="num">
                                      <p:cBhvr>
                                        <p:cTn id="88" dur="1000" fill="hold"/>
                                        <p:tgtEl>
                                          <p:spTgt spid="14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fade">
                                      <p:cBhvr>
                                        <p:cTn id="91" dur="1000"/>
                                        <p:tgtEl>
                                          <p:spTgt spid="144"/>
                                        </p:tgtEl>
                                      </p:cBhvr>
                                    </p:animEffect>
                                    <p:anim calcmode="lin" valueType="num">
                                      <p:cBhvr>
                                        <p:cTn id="92" dur="1000" fill="hold"/>
                                        <p:tgtEl>
                                          <p:spTgt spid="144"/>
                                        </p:tgtEl>
                                        <p:attrNameLst>
                                          <p:attrName>ppt_x</p:attrName>
                                        </p:attrNameLst>
                                      </p:cBhvr>
                                      <p:tavLst>
                                        <p:tav tm="0">
                                          <p:val>
                                            <p:strVal val="#ppt_x"/>
                                          </p:val>
                                        </p:tav>
                                        <p:tav tm="100000">
                                          <p:val>
                                            <p:strVal val="#ppt_x"/>
                                          </p:val>
                                        </p:tav>
                                      </p:tavLst>
                                    </p:anim>
                                    <p:anim calcmode="lin" valueType="num">
                                      <p:cBhvr>
                                        <p:cTn id="93" dur="1000" fill="hold"/>
                                        <p:tgtEl>
                                          <p:spTgt spid="14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15"/>
                                        </p:tgtEl>
                                        <p:attrNameLst>
                                          <p:attrName>style.visibility</p:attrName>
                                        </p:attrNameLst>
                                      </p:cBhvr>
                                      <p:to>
                                        <p:strVal val="visible"/>
                                      </p:to>
                                    </p:set>
                                    <p:animEffect transition="in" filter="fade">
                                      <p:cBhvr>
                                        <p:cTn id="96" dur="1000"/>
                                        <p:tgtEl>
                                          <p:spTgt spid="115"/>
                                        </p:tgtEl>
                                      </p:cBhvr>
                                    </p:animEffect>
                                    <p:anim calcmode="lin" valueType="num">
                                      <p:cBhvr>
                                        <p:cTn id="97" dur="1000" fill="hold"/>
                                        <p:tgtEl>
                                          <p:spTgt spid="115"/>
                                        </p:tgtEl>
                                        <p:attrNameLst>
                                          <p:attrName>ppt_x</p:attrName>
                                        </p:attrNameLst>
                                      </p:cBhvr>
                                      <p:tavLst>
                                        <p:tav tm="0">
                                          <p:val>
                                            <p:strVal val="#ppt_x"/>
                                          </p:val>
                                        </p:tav>
                                        <p:tav tm="100000">
                                          <p:val>
                                            <p:strVal val="#ppt_x"/>
                                          </p:val>
                                        </p:tav>
                                      </p:tavLst>
                                    </p:anim>
                                    <p:anim calcmode="lin" valueType="num">
                                      <p:cBhvr>
                                        <p:cTn id="98" dur="1000" fill="hold"/>
                                        <p:tgtEl>
                                          <p:spTgt spid="11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52"/>
                                        </p:tgtEl>
                                        <p:attrNameLst>
                                          <p:attrName>style.visibility</p:attrName>
                                        </p:attrNameLst>
                                      </p:cBhvr>
                                      <p:to>
                                        <p:strVal val="visible"/>
                                      </p:to>
                                    </p:set>
                                    <p:animEffect transition="in" filter="fade">
                                      <p:cBhvr>
                                        <p:cTn id="101" dur="1000"/>
                                        <p:tgtEl>
                                          <p:spTgt spid="152"/>
                                        </p:tgtEl>
                                      </p:cBhvr>
                                    </p:animEffect>
                                    <p:anim calcmode="lin" valueType="num">
                                      <p:cBhvr>
                                        <p:cTn id="102" dur="1000" fill="hold"/>
                                        <p:tgtEl>
                                          <p:spTgt spid="152"/>
                                        </p:tgtEl>
                                        <p:attrNameLst>
                                          <p:attrName>ppt_x</p:attrName>
                                        </p:attrNameLst>
                                      </p:cBhvr>
                                      <p:tavLst>
                                        <p:tav tm="0">
                                          <p:val>
                                            <p:strVal val="#ppt_x"/>
                                          </p:val>
                                        </p:tav>
                                        <p:tav tm="100000">
                                          <p:val>
                                            <p:strVal val="#ppt_x"/>
                                          </p:val>
                                        </p:tav>
                                      </p:tavLst>
                                    </p:anim>
                                    <p:anim calcmode="lin" valueType="num">
                                      <p:cBhvr>
                                        <p:cTn id="103" dur="1000" fill="hold"/>
                                        <p:tgtEl>
                                          <p:spTgt spid="15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16"/>
                                        </p:tgtEl>
                                        <p:attrNameLst>
                                          <p:attrName>style.visibility</p:attrName>
                                        </p:attrNameLst>
                                      </p:cBhvr>
                                      <p:to>
                                        <p:strVal val="visible"/>
                                      </p:to>
                                    </p:set>
                                    <p:animEffect transition="in" filter="fade">
                                      <p:cBhvr>
                                        <p:cTn id="106" dur="1000"/>
                                        <p:tgtEl>
                                          <p:spTgt spid="116"/>
                                        </p:tgtEl>
                                      </p:cBhvr>
                                    </p:animEffect>
                                    <p:anim calcmode="lin" valueType="num">
                                      <p:cBhvr>
                                        <p:cTn id="107" dur="1000" fill="hold"/>
                                        <p:tgtEl>
                                          <p:spTgt spid="116"/>
                                        </p:tgtEl>
                                        <p:attrNameLst>
                                          <p:attrName>ppt_x</p:attrName>
                                        </p:attrNameLst>
                                      </p:cBhvr>
                                      <p:tavLst>
                                        <p:tav tm="0">
                                          <p:val>
                                            <p:strVal val="#ppt_x"/>
                                          </p:val>
                                        </p:tav>
                                        <p:tav tm="100000">
                                          <p:val>
                                            <p:strVal val="#ppt_x"/>
                                          </p:val>
                                        </p:tav>
                                      </p:tavLst>
                                    </p:anim>
                                    <p:anim calcmode="lin" valueType="num">
                                      <p:cBhvr>
                                        <p:cTn id="108" dur="1000" fill="hold"/>
                                        <p:tgtEl>
                                          <p:spTgt spid="11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60"/>
                                        </p:tgtEl>
                                        <p:attrNameLst>
                                          <p:attrName>style.visibility</p:attrName>
                                        </p:attrNameLst>
                                      </p:cBhvr>
                                      <p:to>
                                        <p:strVal val="visible"/>
                                      </p:to>
                                    </p:set>
                                    <p:animEffect transition="in" filter="fade">
                                      <p:cBhvr>
                                        <p:cTn id="111" dur="1000"/>
                                        <p:tgtEl>
                                          <p:spTgt spid="160"/>
                                        </p:tgtEl>
                                      </p:cBhvr>
                                    </p:animEffect>
                                    <p:anim calcmode="lin" valueType="num">
                                      <p:cBhvr>
                                        <p:cTn id="112" dur="1000" fill="hold"/>
                                        <p:tgtEl>
                                          <p:spTgt spid="160"/>
                                        </p:tgtEl>
                                        <p:attrNameLst>
                                          <p:attrName>ppt_x</p:attrName>
                                        </p:attrNameLst>
                                      </p:cBhvr>
                                      <p:tavLst>
                                        <p:tav tm="0">
                                          <p:val>
                                            <p:strVal val="#ppt_x"/>
                                          </p:val>
                                        </p:tav>
                                        <p:tav tm="100000">
                                          <p:val>
                                            <p:strVal val="#ppt_x"/>
                                          </p:val>
                                        </p:tav>
                                      </p:tavLst>
                                    </p:anim>
                                    <p:anim calcmode="lin" valueType="num">
                                      <p:cBhvr>
                                        <p:cTn id="113" dur="1000" fill="hold"/>
                                        <p:tgtEl>
                                          <p:spTgt spid="160"/>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126"/>
                                        </p:tgtEl>
                                        <p:attrNameLst>
                                          <p:attrName>style.visibility</p:attrName>
                                        </p:attrNameLst>
                                      </p:cBhvr>
                                      <p:to>
                                        <p:strVal val="visible"/>
                                      </p:to>
                                    </p:set>
                                    <p:animEffect transition="in" filter="fade">
                                      <p:cBhvr>
                                        <p:cTn id="116" dur="1000"/>
                                        <p:tgtEl>
                                          <p:spTgt spid="126"/>
                                        </p:tgtEl>
                                      </p:cBhvr>
                                    </p:animEffect>
                                    <p:anim calcmode="lin" valueType="num">
                                      <p:cBhvr>
                                        <p:cTn id="117" dur="1000" fill="hold"/>
                                        <p:tgtEl>
                                          <p:spTgt spid="126"/>
                                        </p:tgtEl>
                                        <p:attrNameLst>
                                          <p:attrName>ppt_x</p:attrName>
                                        </p:attrNameLst>
                                      </p:cBhvr>
                                      <p:tavLst>
                                        <p:tav tm="0">
                                          <p:val>
                                            <p:strVal val="#ppt_x"/>
                                          </p:val>
                                        </p:tav>
                                        <p:tav tm="100000">
                                          <p:val>
                                            <p:strVal val="#ppt_x"/>
                                          </p:val>
                                        </p:tav>
                                      </p:tavLst>
                                    </p:anim>
                                    <p:anim calcmode="lin" valueType="num">
                                      <p:cBhvr>
                                        <p:cTn id="118" dur="1000" fill="hold"/>
                                        <p:tgtEl>
                                          <p:spTgt spid="12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61"/>
                                        </p:tgtEl>
                                        <p:attrNameLst>
                                          <p:attrName>style.visibility</p:attrName>
                                        </p:attrNameLst>
                                      </p:cBhvr>
                                      <p:to>
                                        <p:strVal val="visible"/>
                                      </p:to>
                                    </p:set>
                                    <p:animEffect transition="in" filter="fade">
                                      <p:cBhvr>
                                        <p:cTn id="121" dur="1000"/>
                                        <p:tgtEl>
                                          <p:spTgt spid="161"/>
                                        </p:tgtEl>
                                      </p:cBhvr>
                                    </p:animEffect>
                                    <p:anim calcmode="lin" valueType="num">
                                      <p:cBhvr>
                                        <p:cTn id="122" dur="1000" fill="hold"/>
                                        <p:tgtEl>
                                          <p:spTgt spid="161"/>
                                        </p:tgtEl>
                                        <p:attrNameLst>
                                          <p:attrName>ppt_x</p:attrName>
                                        </p:attrNameLst>
                                      </p:cBhvr>
                                      <p:tavLst>
                                        <p:tav tm="0">
                                          <p:val>
                                            <p:strVal val="#ppt_x"/>
                                          </p:val>
                                        </p:tav>
                                        <p:tav tm="100000">
                                          <p:val>
                                            <p:strVal val="#ppt_x"/>
                                          </p:val>
                                        </p:tav>
                                      </p:tavLst>
                                    </p:anim>
                                    <p:anim calcmode="lin" valueType="num">
                                      <p:cBhvr>
                                        <p:cTn id="123" dur="1000" fill="hold"/>
                                        <p:tgtEl>
                                          <p:spTgt spid="161"/>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62"/>
                                        </p:tgtEl>
                                        <p:attrNameLst>
                                          <p:attrName>style.visibility</p:attrName>
                                        </p:attrNameLst>
                                      </p:cBhvr>
                                      <p:to>
                                        <p:strVal val="visible"/>
                                      </p:to>
                                    </p:set>
                                    <p:animEffect transition="in" filter="fade">
                                      <p:cBhvr>
                                        <p:cTn id="126" dur="1000"/>
                                        <p:tgtEl>
                                          <p:spTgt spid="162"/>
                                        </p:tgtEl>
                                      </p:cBhvr>
                                    </p:animEffect>
                                    <p:anim calcmode="lin" valueType="num">
                                      <p:cBhvr>
                                        <p:cTn id="127" dur="1000" fill="hold"/>
                                        <p:tgtEl>
                                          <p:spTgt spid="162"/>
                                        </p:tgtEl>
                                        <p:attrNameLst>
                                          <p:attrName>ppt_x</p:attrName>
                                        </p:attrNameLst>
                                      </p:cBhvr>
                                      <p:tavLst>
                                        <p:tav tm="0">
                                          <p:val>
                                            <p:strVal val="#ppt_x"/>
                                          </p:val>
                                        </p:tav>
                                        <p:tav tm="100000">
                                          <p:val>
                                            <p:strVal val="#ppt_x"/>
                                          </p:val>
                                        </p:tav>
                                      </p:tavLst>
                                    </p:anim>
                                    <p:anim calcmode="lin" valueType="num">
                                      <p:cBhvr>
                                        <p:cTn id="128" dur="1000" fill="hold"/>
                                        <p:tgtEl>
                                          <p:spTgt spid="162"/>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63"/>
                                        </p:tgtEl>
                                        <p:attrNameLst>
                                          <p:attrName>style.visibility</p:attrName>
                                        </p:attrNameLst>
                                      </p:cBhvr>
                                      <p:to>
                                        <p:strVal val="visible"/>
                                      </p:to>
                                    </p:set>
                                    <p:animEffect transition="in" filter="fade">
                                      <p:cBhvr>
                                        <p:cTn id="131" dur="1000"/>
                                        <p:tgtEl>
                                          <p:spTgt spid="163"/>
                                        </p:tgtEl>
                                      </p:cBhvr>
                                    </p:animEffect>
                                    <p:anim calcmode="lin" valueType="num">
                                      <p:cBhvr>
                                        <p:cTn id="132" dur="1000" fill="hold"/>
                                        <p:tgtEl>
                                          <p:spTgt spid="163"/>
                                        </p:tgtEl>
                                        <p:attrNameLst>
                                          <p:attrName>ppt_x</p:attrName>
                                        </p:attrNameLst>
                                      </p:cBhvr>
                                      <p:tavLst>
                                        <p:tav tm="0">
                                          <p:val>
                                            <p:strVal val="#ppt_x"/>
                                          </p:val>
                                        </p:tav>
                                        <p:tav tm="100000">
                                          <p:val>
                                            <p:strVal val="#ppt_x"/>
                                          </p:val>
                                        </p:tav>
                                      </p:tavLst>
                                    </p:anim>
                                    <p:anim calcmode="lin" valueType="num">
                                      <p:cBhvr>
                                        <p:cTn id="133" dur="1000" fill="hold"/>
                                        <p:tgtEl>
                                          <p:spTgt spid="163"/>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64"/>
                                        </p:tgtEl>
                                        <p:attrNameLst>
                                          <p:attrName>style.visibility</p:attrName>
                                        </p:attrNameLst>
                                      </p:cBhvr>
                                      <p:to>
                                        <p:strVal val="visible"/>
                                      </p:to>
                                    </p:set>
                                    <p:animEffect transition="in" filter="fade">
                                      <p:cBhvr>
                                        <p:cTn id="136" dur="1000"/>
                                        <p:tgtEl>
                                          <p:spTgt spid="164"/>
                                        </p:tgtEl>
                                      </p:cBhvr>
                                    </p:animEffect>
                                    <p:anim calcmode="lin" valueType="num">
                                      <p:cBhvr>
                                        <p:cTn id="137" dur="1000" fill="hold"/>
                                        <p:tgtEl>
                                          <p:spTgt spid="164"/>
                                        </p:tgtEl>
                                        <p:attrNameLst>
                                          <p:attrName>ppt_x</p:attrName>
                                        </p:attrNameLst>
                                      </p:cBhvr>
                                      <p:tavLst>
                                        <p:tav tm="0">
                                          <p:val>
                                            <p:strVal val="#ppt_x"/>
                                          </p:val>
                                        </p:tav>
                                        <p:tav tm="100000">
                                          <p:val>
                                            <p:strVal val="#ppt_x"/>
                                          </p:val>
                                        </p:tav>
                                      </p:tavLst>
                                    </p:anim>
                                    <p:anim calcmode="lin" valueType="num">
                                      <p:cBhvr>
                                        <p:cTn id="138" dur="1000" fill="hold"/>
                                        <p:tgtEl>
                                          <p:spTgt spid="164"/>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165"/>
                                        </p:tgtEl>
                                        <p:attrNameLst>
                                          <p:attrName>style.visibility</p:attrName>
                                        </p:attrNameLst>
                                      </p:cBhvr>
                                      <p:to>
                                        <p:strVal val="visible"/>
                                      </p:to>
                                    </p:set>
                                    <p:animEffect transition="in" filter="fade">
                                      <p:cBhvr>
                                        <p:cTn id="141" dur="1000"/>
                                        <p:tgtEl>
                                          <p:spTgt spid="165"/>
                                        </p:tgtEl>
                                      </p:cBhvr>
                                    </p:animEffect>
                                    <p:anim calcmode="lin" valueType="num">
                                      <p:cBhvr>
                                        <p:cTn id="142" dur="1000" fill="hold"/>
                                        <p:tgtEl>
                                          <p:spTgt spid="165"/>
                                        </p:tgtEl>
                                        <p:attrNameLst>
                                          <p:attrName>ppt_x</p:attrName>
                                        </p:attrNameLst>
                                      </p:cBhvr>
                                      <p:tavLst>
                                        <p:tav tm="0">
                                          <p:val>
                                            <p:strVal val="#ppt_x"/>
                                          </p:val>
                                        </p:tav>
                                        <p:tav tm="100000">
                                          <p:val>
                                            <p:strVal val="#ppt_x"/>
                                          </p:val>
                                        </p:tav>
                                      </p:tavLst>
                                    </p:anim>
                                    <p:anim calcmode="lin" valueType="num">
                                      <p:cBhvr>
                                        <p:cTn id="143" dur="1000" fill="hold"/>
                                        <p:tgtEl>
                                          <p:spTgt spid="165"/>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148"/>
                                        </p:tgtEl>
                                        <p:attrNameLst>
                                          <p:attrName>style.visibility</p:attrName>
                                        </p:attrNameLst>
                                      </p:cBhvr>
                                      <p:to>
                                        <p:strVal val="visible"/>
                                      </p:to>
                                    </p:set>
                                    <p:animEffect transition="in" filter="fade">
                                      <p:cBhvr>
                                        <p:cTn id="146" dur="1000"/>
                                        <p:tgtEl>
                                          <p:spTgt spid="148"/>
                                        </p:tgtEl>
                                      </p:cBhvr>
                                    </p:animEffect>
                                    <p:anim calcmode="lin" valueType="num">
                                      <p:cBhvr>
                                        <p:cTn id="147" dur="1000" fill="hold"/>
                                        <p:tgtEl>
                                          <p:spTgt spid="148"/>
                                        </p:tgtEl>
                                        <p:attrNameLst>
                                          <p:attrName>ppt_x</p:attrName>
                                        </p:attrNameLst>
                                      </p:cBhvr>
                                      <p:tavLst>
                                        <p:tav tm="0">
                                          <p:val>
                                            <p:strVal val="#ppt_x"/>
                                          </p:val>
                                        </p:tav>
                                        <p:tav tm="100000">
                                          <p:val>
                                            <p:strVal val="#ppt_x"/>
                                          </p:val>
                                        </p:tav>
                                      </p:tavLst>
                                    </p:anim>
                                    <p:anim calcmode="lin" valueType="num">
                                      <p:cBhvr>
                                        <p:cTn id="148" dur="1000" fill="hold"/>
                                        <p:tgtEl>
                                          <p:spTgt spid="148"/>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166"/>
                                        </p:tgtEl>
                                        <p:attrNameLst>
                                          <p:attrName>style.visibility</p:attrName>
                                        </p:attrNameLst>
                                      </p:cBhvr>
                                      <p:to>
                                        <p:strVal val="visible"/>
                                      </p:to>
                                    </p:set>
                                    <p:animEffect transition="in" filter="fade">
                                      <p:cBhvr>
                                        <p:cTn id="151" dur="1000"/>
                                        <p:tgtEl>
                                          <p:spTgt spid="166"/>
                                        </p:tgtEl>
                                      </p:cBhvr>
                                    </p:animEffect>
                                    <p:anim calcmode="lin" valueType="num">
                                      <p:cBhvr>
                                        <p:cTn id="152" dur="1000" fill="hold"/>
                                        <p:tgtEl>
                                          <p:spTgt spid="166"/>
                                        </p:tgtEl>
                                        <p:attrNameLst>
                                          <p:attrName>ppt_x</p:attrName>
                                        </p:attrNameLst>
                                      </p:cBhvr>
                                      <p:tavLst>
                                        <p:tav tm="0">
                                          <p:val>
                                            <p:strVal val="#ppt_x"/>
                                          </p:val>
                                        </p:tav>
                                        <p:tav tm="100000">
                                          <p:val>
                                            <p:strVal val="#ppt_x"/>
                                          </p:val>
                                        </p:tav>
                                      </p:tavLst>
                                    </p:anim>
                                    <p:anim calcmode="lin" valueType="num">
                                      <p:cBhvr>
                                        <p:cTn id="153" dur="1000" fill="hold"/>
                                        <p:tgtEl>
                                          <p:spTgt spid="166"/>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136"/>
                                        </p:tgtEl>
                                        <p:attrNameLst>
                                          <p:attrName>style.visibility</p:attrName>
                                        </p:attrNameLst>
                                      </p:cBhvr>
                                      <p:to>
                                        <p:strVal val="visible"/>
                                      </p:to>
                                    </p:set>
                                    <p:animEffect transition="in" filter="fade">
                                      <p:cBhvr>
                                        <p:cTn id="156" dur="1000"/>
                                        <p:tgtEl>
                                          <p:spTgt spid="136"/>
                                        </p:tgtEl>
                                      </p:cBhvr>
                                    </p:animEffect>
                                    <p:anim calcmode="lin" valueType="num">
                                      <p:cBhvr>
                                        <p:cTn id="157" dur="1000" fill="hold"/>
                                        <p:tgtEl>
                                          <p:spTgt spid="136"/>
                                        </p:tgtEl>
                                        <p:attrNameLst>
                                          <p:attrName>ppt_x</p:attrName>
                                        </p:attrNameLst>
                                      </p:cBhvr>
                                      <p:tavLst>
                                        <p:tav tm="0">
                                          <p:val>
                                            <p:strVal val="#ppt_x"/>
                                          </p:val>
                                        </p:tav>
                                        <p:tav tm="100000">
                                          <p:val>
                                            <p:strVal val="#ppt_x"/>
                                          </p:val>
                                        </p:tav>
                                      </p:tavLst>
                                    </p:anim>
                                    <p:anim calcmode="lin" valueType="num">
                                      <p:cBhvr>
                                        <p:cTn id="158"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89"/>
                                        </p:tgtEl>
                                        <p:attrNameLst>
                                          <p:attrName>style.visibility</p:attrName>
                                        </p:attrNameLst>
                                      </p:cBhvr>
                                      <p:to>
                                        <p:strVal val="visible"/>
                                      </p:to>
                                    </p:set>
                                    <p:animEffect transition="in" filter="fade">
                                      <p:cBhvr>
                                        <p:cTn id="163" dur="1000"/>
                                        <p:tgtEl>
                                          <p:spTgt spid="89"/>
                                        </p:tgtEl>
                                      </p:cBhvr>
                                    </p:animEffect>
                                    <p:anim calcmode="lin" valueType="num">
                                      <p:cBhvr>
                                        <p:cTn id="164" dur="1000" fill="hold"/>
                                        <p:tgtEl>
                                          <p:spTgt spid="89"/>
                                        </p:tgtEl>
                                        <p:attrNameLst>
                                          <p:attrName>ppt_x</p:attrName>
                                        </p:attrNameLst>
                                      </p:cBhvr>
                                      <p:tavLst>
                                        <p:tav tm="0">
                                          <p:val>
                                            <p:strVal val="#ppt_x"/>
                                          </p:val>
                                        </p:tav>
                                        <p:tav tm="100000">
                                          <p:val>
                                            <p:strVal val="#ppt_x"/>
                                          </p:val>
                                        </p:tav>
                                      </p:tavLst>
                                    </p:anim>
                                    <p:anim calcmode="lin" valueType="num">
                                      <p:cBhvr>
                                        <p:cTn id="165"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27"/>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8"/>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9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38"/>
                                        </p:tgtEl>
                                        <p:attrNameLst>
                                          <p:attrName>style.visibility</p:attrName>
                                        </p:attrNameLst>
                                      </p:cBhvr>
                                      <p:to>
                                        <p:strVal val="visible"/>
                                      </p:to>
                                    </p:set>
                                  </p:childTnLst>
                                </p:cTn>
                              </p:par>
                            </p:childTnLst>
                          </p:cTn>
                        </p:par>
                        <p:par>
                          <p:cTn id="185" fill="hold">
                            <p:stCondLst>
                              <p:cond delay="0"/>
                            </p:stCondLst>
                            <p:childTnLst>
                              <p:par>
                                <p:cTn id="186" presetID="1" presetClass="entr" presetSubtype="0" fill="hold" grpId="1" nodeType="afterEffect">
                                  <p:stCondLst>
                                    <p:cond delay="0"/>
                                  </p:stCondLst>
                                  <p:childTnLst>
                                    <p:set>
                                      <p:cBhvr>
                                        <p:cTn id="187" dur="1" fill="hold">
                                          <p:stCondLst>
                                            <p:cond delay="0"/>
                                          </p:stCondLst>
                                        </p:cTn>
                                        <p:tgtEl>
                                          <p:spTgt spid="139"/>
                                        </p:tgtEl>
                                        <p:attrNameLst>
                                          <p:attrName>style.visibility</p:attrName>
                                        </p:attrNameLst>
                                      </p:cBhvr>
                                      <p:to>
                                        <p:strVal val="visible"/>
                                      </p:to>
                                    </p:set>
                                  </p:childTnLst>
                                </p:cTn>
                              </p:par>
                              <p:par>
                                <p:cTn id="188" presetID="42" presetClass="path" presetSubtype="0" accel="50000" decel="50000" fill="hold" grpId="0" nodeType="withEffect">
                                  <p:stCondLst>
                                    <p:cond delay="0"/>
                                  </p:stCondLst>
                                  <p:childTnLst>
                                    <p:animMotion origin="layout" path="M 1.11111E-6 3.7037E-7 L 0.00087 0.08843 " pathEditMode="relative" rAng="0" ptsTypes="AA">
                                      <p:cBhvr>
                                        <p:cTn id="189" dur="2000" fill="hold"/>
                                        <p:tgtEl>
                                          <p:spTgt spid="139"/>
                                        </p:tgtEl>
                                        <p:attrNameLst>
                                          <p:attrName>ppt_x</p:attrName>
                                          <p:attrName>ppt_y</p:attrName>
                                        </p:attrNameLst>
                                      </p:cBhvr>
                                      <p:rCtr x="35" y="4421"/>
                                    </p:animMotion>
                                  </p:childTnLst>
                                </p:cTn>
                              </p:par>
                            </p:childTnLst>
                          </p:cTn>
                        </p:par>
                        <p:par>
                          <p:cTn id="190" fill="hold">
                            <p:stCondLst>
                              <p:cond delay="2000"/>
                            </p:stCondLst>
                            <p:childTnLst>
                              <p:par>
                                <p:cTn id="191" presetID="1" presetClass="entr" presetSubtype="0" fill="hold" nodeType="afterEffect">
                                  <p:stCondLst>
                                    <p:cond delay="0"/>
                                  </p:stCondLst>
                                  <p:childTnLst>
                                    <p:set>
                                      <p:cBhvr>
                                        <p:cTn id="192" dur="1" fill="hold">
                                          <p:stCondLst>
                                            <p:cond delay="0"/>
                                          </p:stCondLst>
                                        </p:cTn>
                                        <p:tgtEl>
                                          <p:spTgt spid="13"/>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17"/>
                                        </p:tgtEl>
                                        <p:attrNameLst>
                                          <p:attrName>style.visibility</p:attrName>
                                        </p:attrNameLst>
                                      </p:cBhvr>
                                      <p:to>
                                        <p:strVal val="visible"/>
                                      </p:to>
                                    </p:set>
                                  </p:childTnLst>
                                </p:cTn>
                              </p:par>
                            </p:childTnLst>
                          </p:cTn>
                        </p:par>
                        <p:par>
                          <p:cTn id="197" fill="hold">
                            <p:stCondLst>
                              <p:cond delay="0"/>
                            </p:stCondLst>
                            <p:childTnLst>
                              <p:par>
                                <p:cTn id="198" presetID="37" presetClass="path" presetSubtype="0" accel="50000" decel="50000" fill="hold" grpId="1" nodeType="afterEffect">
                                  <p:stCondLst>
                                    <p:cond delay="0"/>
                                  </p:stCondLst>
                                  <p:childTnLst>
                                    <p:animMotion origin="layout" path="M -1.94444E-6 -1.48148E-6 L 0.01476 -0.03657 C 0.01788 -0.04444 0.0224 -0.04861 0.02726 -0.04861 C 0.03281 -0.04861 0.03715 -0.04444 0.04028 -0.03657 L 0.05486 -1.48148E-6 " pathEditMode="relative" rAng="0" ptsTypes="AAAAA">
                                      <p:cBhvr>
                                        <p:cTn id="199" dur="2000" fill="hold"/>
                                        <p:tgtEl>
                                          <p:spTgt spid="117"/>
                                        </p:tgtEl>
                                        <p:attrNameLst>
                                          <p:attrName>ppt_x</p:attrName>
                                          <p:attrName>ppt_y</p:attrName>
                                        </p:attrNameLst>
                                      </p:cBhvr>
                                      <p:rCtr x="2743" y="-2431"/>
                                    </p:animMotion>
                                  </p:childTnLst>
                                </p:cTn>
                              </p:par>
                            </p:childTnLst>
                          </p:cTn>
                        </p:par>
                        <p:par>
                          <p:cTn id="200" fill="hold">
                            <p:stCondLst>
                              <p:cond delay="2000"/>
                            </p:stCondLst>
                            <p:childTnLst>
                              <p:par>
                                <p:cTn id="201" presetID="1" presetClass="entr" presetSubtype="0" fill="hold" nodeType="afterEffect">
                                  <p:stCondLst>
                                    <p:cond delay="0"/>
                                  </p:stCondLst>
                                  <p:childTnLst>
                                    <p:set>
                                      <p:cBhvr>
                                        <p:cTn id="202"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1"/>
                                        </p:tgtEl>
                                        <p:attrNameLst>
                                          <p:attrName>style.visibility</p:attrName>
                                        </p:attrNameLst>
                                      </p:cBhvr>
                                      <p:to>
                                        <p:strVal val="visible"/>
                                      </p:to>
                                    </p:set>
                                  </p:childTnLst>
                                </p:cTn>
                              </p:par>
                            </p:childTnLst>
                          </p:cTn>
                        </p:par>
                        <p:par>
                          <p:cTn id="207" fill="hold">
                            <p:stCondLst>
                              <p:cond delay="0"/>
                            </p:stCondLst>
                            <p:childTnLst>
                              <p:par>
                                <p:cTn id="208" presetID="1" presetClass="entr" presetSubtype="0" fill="hold" nodeType="afterEffect">
                                  <p:stCondLst>
                                    <p:cond delay="0"/>
                                  </p:stCondLst>
                                  <p:childTnLst>
                                    <p:set>
                                      <p:cBhvr>
                                        <p:cTn id="209" dur="1" fill="hold">
                                          <p:stCondLst>
                                            <p:cond delay="0"/>
                                          </p:stCondLst>
                                        </p:cTn>
                                        <p:tgtEl>
                                          <p:spTgt spid="127"/>
                                        </p:tgtEl>
                                        <p:attrNameLst>
                                          <p:attrName>style.visibility</p:attrName>
                                        </p:attrNameLst>
                                      </p:cBhvr>
                                      <p:to>
                                        <p:strVal val="visible"/>
                                      </p:to>
                                    </p:set>
                                  </p:childTnLst>
                                </p:cTn>
                              </p:par>
                              <p:par>
                                <p:cTn id="210" presetID="1" presetClass="entr" presetSubtype="0" fill="hold" grpId="1" nodeType="withEffect">
                                  <p:stCondLst>
                                    <p:cond delay="0"/>
                                  </p:stCondLst>
                                  <p:childTnLst>
                                    <p:set>
                                      <p:cBhvr>
                                        <p:cTn id="211" dur="1" fill="hold">
                                          <p:stCondLst>
                                            <p:cond delay="0"/>
                                          </p:stCondLst>
                                        </p:cTn>
                                        <p:tgtEl>
                                          <p:spTgt spid="109"/>
                                        </p:tgtEl>
                                        <p:attrNameLst>
                                          <p:attrName>style.visibility</p:attrName>
                                        </p:attrNameLst>
                                      </p:cBhvr>
                                      <p:to>
                                        <p:strVal val="visible"/>
                                      </p:to>
                                    </p:set>
                                  </p:childTnLst>
                                </p:cTn>
                              </p:par>
                              <p:par>
                                <p:cTn id="212" presetID="1" presetClass="entr" presetSubtype="0" fill="hold" grpId="1" nodeType="withEffect">
                                  <p:stCondLst>
                                    <p:cond delay="0"/>
                                  </p:stCondLst>
                                  <p:childTnLst>
                                    <p:set>
                                      <p:cBhvr>
                                        <p:cTn id="213" dur="1" fill="hold">
                                          <p:stCondLst>
                                            <p:cond delay="0"/>
                                          </p:stCondLst>
                                        </p:cTn>
                                        <p:tgtEl>
                                          <p:spTgt spid="112"/>
                                        </p:tgtEl>
                                        <p:attrNameLst>
                                          <p:attrName>style.visibility</p:attrName>
                                        </p:attrNameLst>
                                      </p:cBhvr>
                                      <p:to>
                                        <p:strVal val="visible"/>
                                      </p:to>
                                    </p:set>
                                  </p:childTnLst>
                                </p:cTn>
                              </p:par>
                              <p:par>
                                <p:cTn id="214" presetID="42" presetClass="path" presetSubtype="0" accel="50000" decel="50000" fill="hold" grpId="0" nodeType="withEffect">
                                  <p:stCondLst>
                                    <p:cond delay="0"/>
                                  </p:stCondLst>
                                  <p:childTnLst>
                                    <p:animMotion origin="layout" path="M 3.88889E-6 4.44444E-6 L 0.17083 0.08819 " pathEditMode="relative" rAng="0" ptsTypes="AA">
                                      <p:cBhvr>
                                        <p:cTn id="215" dur="2000" fill="hold"/>
                                        <p:tgtEl>
                                          <p:spTgt spid="112"/>
                                        </p:tgtEl>
                                        <p:attrNameLst>
                                          <p:attrName>ppt_x</p:attrName>
                                          <p:attrName>ppt_y</p:attrName>
                                        </p:attrNameLst>
                                      </p:cBhvr>
                                      <p:rCtr x="8385" y="5579"/>
                                    </p:animMotion>
                                  </p:childTnLst>
                                </p:cTn>
                              </p:par>
                            </p:childTnLst>
                          </p:cTn>
                        </p:par>
                        <p:par>
                          <p:cTn id="216" fill="hold">
                            <p:stCondLst>
                              <p:cond delay="2000"/>
                            </p:stCondLst>
                            <p:childTnLst>
                              <p:par>
                                <p:cTn id="217" presetID="1" presetClass="entr" presetSubtype="0" fill="hold" nodeType="afterEffect">
                                  <p:stCondLst>
                                    <p:cond delay="0"/>
                                  </p:stCondLst>
                                  <p:childTnLst>
                                    <p:set>
                                      <p:cBhvr>
                                        <p:cTn id="218" dur="1" fill="hold">
                                          <p:stCondLst>
                                            <p:cond delay="0"/>
                                          </p:stCondLst>
                                        </p:cTn>
                                        <p:tgtEl>
                                          <p:spTgt spid="153"/>
                                        </p:tgtEl>
                                        <p:attrNameLst>
                                          <p:attrName>style.visibility</p:attrName>
                                        </p:attrNameLst>
                                      </p:cBhvr>
                                      <p:to>
                                        <p:strVal val="visible"/>
                                      </p:to>
                                    </p:set>
                                  </p:childTnLst>
                                </p:cTn>
                              </p:par>
                              <p:par>
                                <p:cTn id="219" presetID="1" presetClass="exit" presetSubtype="0" fill="hold" grpId="1" nodeType="withEffect">
                                  <p:stCondLst>
                                    <p:cond delay="0"/>
                                  </p:stCondLst>
                                  <p:childTnLst>
                                    <p:set>
                                      <p:cBhvr>
                                        <p:cTn id="220" dur="1" fill="hold">
                                          <p:stCondLst>
                                            <p:cond delay="0"/>
                                          </p:stCondLst>
                                        </p:cTn>
                                        <p:tgtEl>
                                          <p:spTgt spid="89"/>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0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1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2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13"/>
                                        </p:tgtEl>
                                        <p:attrNameLst>
                                          <p:attrName>style.visibility</p:attrName>
                                        </p:attrNameLst>
                                      </p:cBhvr>
                                      <p:to>
                                        <p:strVal val="visible"/>
                                      </p:to>
                                    </p:set>
                                  </p:childTnLst>
                                </p:cTn>
                              </p:par>
                              <p:par>
                                <p:cTn id="231" presetID="42" presetClass="entr" presetSubtype="0" fill="hold" grpId="0" nodeType="withEffect">
                                  <p:stCondLst>
                                    <p:cond delay="0"/>
                                  </p:stCondLst>
                                  <p:childTnLst>
                                    <p:set>
                                      <p:cBhvr>
                                        <p:cTn id="232" dur="1" fill="hold">
                                          <p:stCondLst>
                                            <p:cond delay="0"/>
                                          </p:stCondLst>
                                        </p:cTn>
                                        <p:tgtEl>
                                          <p:spTgt spid="4"/>
                                        </p:tgtEl>
                                        <p:attrNameLst>
                                          <p:attrName>style.visibility</p:attrName>
                                        </p:attrNameLst>
                                      </p:cBhvr>
                                      <p:to>
                                        <p:strVal val="visible"/>
                                      </p:to>
                                    </p:set>
                                    <p:animEffect transition="in" filter="fade">
                                      <p:cBhvr>
                                        <p:cTn id="233" dur="1000"/>
                                        <p:tgtEl>
                                          <p:spTgt spid="4"/>
                                        </p:tgtEl>
                                      </p:cBhvr>
                                    </p:animEffect>
                                    <p:anim calcmode="lin" valueType="num">
                                      <p:cBhvr>
                                        <p:cTn id="234" dur="1000" fill="hold"/>
                                        <p:tgtEl>
                                          <p:spTgt spid="4"/>
                                        </p:tgtEl>
                                        <p:attrNameLst>
                                          <p:attrName>ppt_x</p:attrName>
                                        </p:attrNameLst>
                                      </p:cBhvr>
                                      <p:tavLst>
                                        <p:tav tm="0">
                                          <p:val>
                                            <p:strVal val="#ppt_x"/>
                                          </p:val>
                                        </p:tav>
                                        <p:tav tm="100000">
                                          <p:val>
                                            <p:strVal val="#ppt_x"/>
                                          </p:val>
                                        </p:tav>
                                      </p:tavLst>
                                    </p:anim>
                                    <p:anim calcmode="lin" valueType="num">
                                      <p:cBhvr>
                                        <p:cTn id="2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121"/>
                                        </p:tgtEl>
                                        <p:attrNameLst>
                                          <p:attrName>style.visibility</p:attrName>
                                        </p:attrNameLst>
                                      </p:cBhvr>
                                      <p:to>
                                        <p:strVal val="visible"/>
                                      </p:to>
                                    </p:set>
                                  </p:childTnLst>
                                </p:cTn>
                              </p:par>
                            </p:childTnLst>
                          </p:cTn>
                        </p:par>
                        <p:par>
                          <p:cTn id="240" fill="hold">
                            <p:stCondLst>
                              <p:cond delay="0"/>
                            </p:stCondLst>
                            <p:childTnLst>
                              <p:par>
                                <p:cTn id="241" presetID="1" presetClass="entr" presetSubtype="0" fill="hold" grpId="1" nodeType="afterEffect">
                                  <p:stCondLst>
                                    <p:cond delay="0"/>
                                  </p:stCondLst>
                                  <p:childTnLst>
                                    <p:set>
                                      <p:cBhvr>
                                        <p:cTn id="242" dur="1" fill="hold">
                                          <p:stCondLst>
                                            <p:cond delay="0"/>
                                          </p:stCondLst>
                                        </p:cTn>
                                        <p:tgtEl>
                                          <p:spTgt spid="124"/>
                                        </p:tgtEl>
                                        <p:attrNameLst>
                                          <p:attrName>style.visibility</p:attrName>
                                        </p:attrNameLst>
                                      </p:cBhvr>
                                      <p:to>
                                        <p:strVal val="visible"/>
                                      </p:to>
                                    </p:set>
                                  </p:childTnLst>
                                </p:cTn>
                              </p:par>
                              <p:par>
                                <p:cTn id="243" presetID="42" presetClass="path" presetSubtype="0" accel="50000" decel="50000" fill="hold" grpId="0" nodeType="withEffect">
                                  <p:stCondLst>
                                    <p:cond delay="0"/>
                                  </p:stCondLst>
                                  <p:childTnLst>
                                    <p:animMotion origin="layout" path="M 1.66667E-6 4.44444E-6 L 0.00087 0.08842 " pathEditMode="relative" rAng="0" ptsTypes="AA">
                                      <p:cBhvr>
                                        <p:cTn id="244" dur="2000" fill="hold"/>
                                        <p:tgtEl>
                                          <p:spTgt spid="124"/>
                                        </p:tgtEl>
                                        <p:attrNameLst>
                                          <p:attrName>ppt_x</p:attrName>
                                          <p:attrName>ppt_y</p:attrName>
                                        </p:attrNameLst>
                                      </p:cBhvr>
                                      <p:rCtr x="35" y="4421"/>
                                    </p:animMotion>
                                  </p:childTnLst>
                                </p:cTn>
                              </p:par>
                            </p:childTnLst>
                          </p:cTn>
                        </p:par>
                        <p:par>
                          <p:cTn id="245" fill="hold">
                            <p:stCondLst>
                              <p:cond delay="2000"/>
                            </p:stCondLst>
                            <p:childTnLst>
                              <p:par>
                                <p:cTn id="246" presetID="1" presetClass="entr" presetSubtype="0" fill="hold" nodeType="afterEffect">
                                  <p:stCondLst>
                                    <p:cond delay="0"/>
                                  </p:stCondLst>
                                  <p:childTnLst>
                                    <p:set>
                                      <p:cBhvr>
                                        <p:cTn id="247" dur="1" fill="hold">
                                          <p:stCondLst>
                                            <p:cond delay="0"/>
                                          </p:stCondLst>
                                        </p:cTn>
                                        <p:tgtEl>
                                          <p:spTgt spid="154"/>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1" nodeType="clickEffect">
                                  <p:stCondLst>
                                    <p:cond delay="0"/>
                                  </p:stCondLst>
                                  <p:childTnLst>
                                    <p:set>
                                      <p:cBhvr>
                                        <p:cTn id="251" dur="1" fill="hold">
                                          <p:stCondLst>
                                            <p:cond delay="0"/>
                                          </p:stCondLst>
                                        </p:cTn>
                                        <p:tgtEl>
                                          <p:spTgt spid="118"/>
                                        </p:tgtEl>
                                        <p:attrNameLst>
                                          <p:attrName>style.visibility</p:attrName>
                                        </p:attrNameLst>
                                      </p:cBhvr>
                                      <p:to>
                                        <p:strVal val="visible"/>
                                      </p:to>
                                    </p:set>
                                  </p:childTnLst>
                                </p:cTn>
                              </p:par>
                              <p:par>
                                <p:cTn id="252" presetID="44" presetClass="path" presetSubtype="0" accel="50000" decel="50000" fill="hold" grpId="0" nodeType="withEffect">
                                  <p:stCondLst>
                                    <p:cond delay="0"/>
                                  </p:stCondLst>
                                  <p:childTnLst>
                                    <p:animMotion origin="layout" path="M 0.00452 -0.00811 L 0.02379 -0.04398 C 0.02813 -0.05209 0.03438 -0.05579 0.04063 -0.05579 C 0.04792 -0.05579 0.054 -0.05209 0.05799 -0.04398 L 0.07813 -0.00811 " pathEditMode="relative" rAng="0" ptsTypes="AAAAA">
                                      <p:cBhvr>
                                        <p:cTn id="253" dur="2000" fill="hold"/>
                                        <p:tgtEl>
                                          <p:spTgt spid="118"/>
                                        </p:tgtEl>
                                        <p:attrNameLst>
                                          <p:attrName>ppt_x</p:attrName>
                                          <p:attrName>ppt_y</p:attrName>
                                        </p:attrNameLst>
                                      </p:cBhvr>
                                      <p:rCtr x="3681" y="-2384"/>
                                    </p:animMotion>
                                  </p:childTnLst>
                                </p:cTn>
                              </p:par>
                            </p:childTnLst>
                          </p:cTn>
                        </p:par>
                        <p:par>
                          <p:cTn id="254" fill="hold">
                            <p:stCondLst>
                              <p:cond delay="2000"/>
                            </p:stCondLst>
                            <p:childTnLst>
                              <p:par>
                                <p:cTn id="255" presetID="1" presetClass="entr" presetSubtype="0" fill="hold" nodeType="afterEffect">
                                  <p:stCondLst>
                                    <p:cond delay="0"/>
                                  </p:stCondLst>
                                  <p:childTnLst>
                                    <p:set>
                                      <p:cBhvr>
                                        <p:cTn id="256" dur="1" fill="hold">
                                          <p:stCondLst>
                                            <p:cond delay="0"/>
                                          </p:stCondLst>
                                        </p:cTn>
                                        <p:tgtEl>
                                          <p:spTgt spid="126">
                                            <p:txEl>
                                              <p:pRg st="0" end="0"/>
                                            </p:txEl>
                                          </p:spTgt>
                                        </p:tgtEl>
                                        <p:attrNameLst>
                                          <p:attrName>style.visibility</p:attrName>
                                        </p:attrNameLst>
                                      </p:cBhvr>
                                      <p:to>
                                        <p:strVal val="visible"/>
                                      </p:to>
                                    </p:set>
                                  </p:childTnLst>
                                </p:cTn>
                              </p:par>
                              <p:par>
                                <p:cTn id="257" presetID="1" presetClass="exit" presetSubtype="0" fill="hold" grpId="1" nodeType="withEffect">
                                  <p:stCondLst>
                                    <p:cond delay="0"/>
                                  </p:stCondLst>
                                  <p:childTnLst>
                                    <p:set>
                                      <p:cBhvr>
                                        <p:cTn id="258" dur="1" fill="hold">
                                          <p:stCondLst>
                                            <p:cond delay="0"/>
                                          </p:stCondLst>
                                        </p:cTn>
                                        <p:tgtEl>
                                          <p:spTgt spid="5"/>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108"/>
                                        </p:tgtEl>
                                        <p:attrNameLst>
                                          <p:attrName>style.visibility</p:attrName>
                                        </p:attrNameLst>
                                      </p:cBhvr>
                                      <p:to>
                                        <p:strVal val="hidden"/>
                                      </p:to>
                                    </p:set>
                                  </p:childTnLst>
                                </p:cTn>
                              </p:par>
                              <p:par>
                                <p:cTn id="261" presetID="1" presetClass="exit" presetSubtype="0" fill="hold" grpId="1" nodeType="withEffect">
                                  <p:stCondLst>
                                    <p:cond delay="0"/>
                                  </p:stCondLst>
                                  <p:childTnLst>
                                    <p:set>
                                      <p:cBhvr>
                                        <p:cTn id="262" dur="1" fill="hold">
                                          <p:stCondLst>
                                            <p:cond delay="0"/>
                                          </p:stCondLst>
                                        </p:cTn>
                                        <p:tgtEl>
                                          <p:spTgt spid="27"/>
                                        </p:tgtEl>
                                        <p:attrNameLst>
                                          <p:attrName>style.visibility</p:attrName>
                                        </p:attrNameLst>
                                      </p:cBhvr>
                                      <p:to>
                                        <p:strVal val="hidden"/>
                                      </p:to>
                                    </p:set>
                                  </p:childTnLst>
                                </p:cTn>
                              </p:par>
                              <p:par>
                                <p:cTn id="263" presetID="1" presetClass="exit" presetSubtype="0" fill="hold" grpId="1" nodeType="withEffect">
                                  <p:stCondLst>
                                    <p:cond delay="0"/>
                                  </p:stCondLst>
                                  <p:childTnLst>
                                    <p:set>
                                      <p:cBhvr>
                                        <p:cTn id="264" dur="1" fill="hold">
                                          <p:stCondLst>
                                            <p:cond delay="0"/>
                                          </p:stCondLst>
                                        </p:cTn>
                                        <p:tgtEl>
                                          <p:spTgt spid="12"/>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119"/>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58"/>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51"/>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8">
                                            <p:txEl>
                                              <p:pRg st="0" end="0"/>
                                            </p:txEl>
                                          </p:spTgt>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66">
                                            <p:txEl>
                                              <p:pRg st="0" end="0"/>
                                            </p:txEl>
                                          </p:spTgt>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157"/>
                                        </p:tgtEl>
                                        <p:attrNameLst>
                                          <p:attrName>style.visibility</p:attrName>
                                        </p:attrNameLst>
                                      </p:cBhvr>
                                      <p:to>
                                        <p:strVal val="visible"/>
                                      </p:to>
                                    </p:set>
                                  </p:childTnLst>
                                </p:cTn>
                              </p:par>
                            </p:childTnLst>
                          </p:cTn>
                        </p:par>
                        <p:par>
                          <p:cTn id="281" fill="hold">
                            <p:stCondLst>
                              <p:cond delay="0"/>
                            </p:stCondLst>
                            <p:childTnLst>
                              <p:par>
                                <p:cTn id="282" presetID="1" presetClass="entr" presetSubtype="0" fill="hold" nodeType="afterEffect">
                                  <p:stCondLst>
                                    <p:cond delay="0"/>
                                  </p:stCondLst>
                                  <p:childTnLst>
                                    <p:set>
                                      <p:cBhvr>
                                        <p:cTn id="283" dur="1" fill="hold">
                                          <p:stCondLst>
                                            <p:cond delay="0"/>
                                          </p:stCondLst>
                                        </p:cTn>
                                        <p:tgtEl>
                                          <p:spTgt spid="15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1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150"/>
                                        </p:tgtEl>
                                        <p:attrNameLst>
                                          <p:attrName>style.visibility</p:attrName>
                                        </p:attrNameLst>
                                      </p:cBhvr>
                                      <p:to>
                                        <p:strVal val="visible"/>
                                      </p:to>
                                    </p:set>
                                  </p:childTnLst>
                                </p:cTn>
                              </p:par>
                            </p:childTnLst>
                          </p:cTn>
                        </p:par>
                        <p:par>
                          <p:cTn id="290" fill="hold">
                            <p:stCondLst>
                              <p:cond delay="0"/>
                            </p:stCondLst>
                            <p:childTnLst>
                              <p:par>
                                <p:cTn id="291" presetID="37" presetClass="path" presetSubtype="0" accel="50000" decel="50000" fill="hold" grpId="1" nodeType="afterEffect">
                                  <p:stCondLst>
                                    <p:cond delay="0"/>
                                  </p:stCondLst>
                                  <p:childTnLst>
                                    <p:animMotion origin="layout" path="M 0.00313 -0.00046 L -0.01545 -0.02754 C -0.01927 -0.03333 -0.025 -0.03657 -0.03107 -0.03657 C -0.03802 -0.03657 -0.0434 -0.03333 -0.04722 -0.02754 L -0.06545 -0.00046 " pathEditMode="relative" rAng="0" ptsTypes="AAAAA">
                                      <p:cBhvr>
                                        <p:cTn id="292" dur="2000" fill="hold"/>
                                        <p:tgtEl>
                                          <p:spTgt spid="150"/>
                                        </p:tgtEl>
                                        <p:attrNameLst>
                                          <p:attrName>ppt_x</p:attrName>
                                          <p:attrName>ppt_y</p:attrName>
                                        </p:attrNameLst>
                                      </p:cBhvr>
                                      <p:rCtr x="-3438" y="-1806"/>
                                    </p:animMotion>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nodeType="clickEffect">
                                  <p:stCondLst>
                                    <p:cond delay="0"/>
                                  </p:stCondLst>
                                  <p:childTnLst>
                                    <p:set>
                                      <p:cBhvr>
                                        <p:cTn id="296" dur="1" fill="hold">
                                          <p:stCondLst>
                                            <p:cond delay="0"/>
                                          </p:stCondLst>
                                        </p:cTn>
                                        <p:tgtEl>
                                          <p:spTgt spid="14"/>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40"/>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114"/>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167"/>
                                        </p:tgtEl>
                                        <p:attrNameLst>
                                          <p:attrName>style.visibility</p:attrName>
                                        </p:attrNameLst>
                                      </p:cBhvr>
                                      <p:to>
                                        <p:strVal val="hidden"/>
                                      </p:to>
                                    </p:set>
                                  </p:childTnLst>
                                </p:cTn>
                              </p:par>
                              <p:par>
                                <p:cTn id="303" presetID="1" presetClass="exit" presetSubtype="0" fill="hold" grpId="1" nodeType="withEffect">
                                  <p:stCondLst>
                                    <p:cond delay="0"/>
                                  </p:stCondLst>
                                  <p:childTnLst>
                                    <p:set>
                                      <p:cBhvr>
                                        <p:cTn id="304" dur="1" fill="hold">
                                          <p:stCondLst>
                                            <p:cond delay="0"/>
                                          </p:stCondLst>
                                        </p:cTn>
                                        <p:tgtEl>
                                          <p:spTgt spid="158"/>
                                        </p:tgtEl>
                                        <p:attrNameLst>
                                          <p:attrName>style.visibility</p:attrName>
                                        </p:attrNameLst>
                                      </p:cBhvr>
                                      <p:to>
                                        <p:strVal val="hidden"/>
                                      </p:to>
                                    </p:set>
                                  </p:childTnLst>
                                </p:cTn>
                              </p:par>
                              <p:par>
                                <p:cTn id="305" presetID="1" presetClass="exit" presetSubtype="0" fill="hold" grpId="1" nodeType="withEffect">
                                  <p:stCondLst>
                                    <p:cond delay="0"/>
                                  </p:stCondLst>
                                  <p:childTnLst>
                                    <p:set>
                                      <p:cBhvr>
                                        <p:cTn id="306" dur="1" fill="hold">
                                          <p:stCondLst>
                                            <p:cond delay="0"/>
                                          </p:stCondLst>
                                        </p:cTn>
                                        <p:tgtEl>
                                          <p:spTgt spid="113"/>
                                        </p:tgtEl>
                                        <p:attrNameLst>
                                          <p:attrName>style.visibility</p:attrName>
                                        </p:attrNameLst>
                                      </p:cBhvr>
                                      <p:to>
                                        <p:strVal val="hidden"/>
                                      </p:to>
                                    </p:set>
                                  </p:childTnLst>
                                </p:cTn>
                              </p:par>
                              <p:par>
                                <p:cTn id="307" presetID="1" presetClass="exit" presetSubtype="0" fill="hold" grpId="1" nodeType="withEffect">
                                  <p:stCondLst>
                                    <p:cond delay="0"/>
                                  </p:stCondLst>
                                  <p:childTnLst>
                                    <p:set>
                                      <p:cBhvr>
                                        <p:cTn id="308" dur="1" fill="hold">
                                          <p:stCondLst>
                                            <p:cond delay="0"/>
                                          </p:stCondLst>
                                        </p:cTn>
                                        <p:tgtEl>
                                          <p:spTgt spid="8"/>
                                        </p:tgtEl>
                                        <p:attrNameLst>
                                          <p:attrName>style.visibility</p:attrName>
                                        </p:attrNameLst>
                                      </p:cBhvr>
                                      <p:to>
                                        <p:strVal val="hidden"/>
                                      </p:to>
                                    </p:set>
                                  </p:childTnLst>
                                </p:cTn>
                              </p:par>
                              <p:par>
                                <p:cTn id="309" presetID="1" presetClass="exit" presetSubtype="0" fill="hold" grpId="1" nodeType="withEffect">
                                  <p:stCondLst>
                                    <p:cond delay="0"/>
                                  </p:stCondLst>
                                  <p:childTnLst>
                                    <p:set>
                                      <p:cBhvr>
                                        <p:cTn id="310" dur="1" fill="hold">
                                          <p:stCondLst>
                                            <p:cond delay="0"/>
                                          </p:stCondLst>
                                        </p:cTn>
                                        <p:tgtEl>
                                          <p:spTgt spid="110"/>
                                        </p:tgtEl>
                                        <p:attrNameLst>
                                          <p:attrName>style.visibility</p:attrName>
                                        </p:attrNameLst>
                                      </p:cBhvr>
                                      <p:to>
                                        <p:strVal val="hidden"/>
                                      </p:to>
                                    </p:set>
                                  </p:childTnLst>
                                </p:cTn>
                              </p:par>
                              <p:par>
                                <p:cTn id="311" presetID="42" presetClass="entr" presetSubtype="0" fill="hold" nodeType="withEffect">
                                  <p:stCondLst>
                                    <p:cond delay="0"/>
                                  </p:stCondLst>
                                  <p:childTnLst>
                                    <p:set>
                                      <p:cBhvr>
                                        <p:cTn id="312" dur="1" fill="hold">
                                          <p:stCondLst>
                                            <p:cond delay="0"/>
                                          </p:stCondLst>
                                        </p:cTn>
                                        <p:tgtEl>
                                          <p:spTgt spid="93"/>
                                        </p:tgtEl>
                                        <p:attrNameLst>
                                          <p:attrName>style.visibility</p:attrName>
                                        </p:attrNameLst>
                                      </p:cBhvr>
                                      <p:to>
                                        <p:strVal val="visible"/>
                                      </p:to>
                                    </p:set>
                                    <p:animEffect transition="in" filter="fade">
                                      <p:cBhvr>
                                        <p:cTn id="313" dur="1000"/>
                                        <p:tgtEl>
                                          <p:spTgt spid="93"/>
                                        </p:tgtEl>
                                      </p:cBhvr>
                                    </p:animEffect>
                                    <p:anim calcmode="lin" valueType="num">
                                      <p:cBhvr>
                                        <p:cTn id="314" dur="1000" fill="hold"/>
                                        <p:tgtEl>
                                          <p:spTgt spid="93"/>
                                        </p:tgtEl>
                                        <p:attrNameLst>
                                          <p:attrName>ppt_x</p:attrName>
                                        </p:attrNameLst>
                                      </p:cBhvr>
                                      <p:tavLst>
                                        <p:tav tm="0">
                                          <p:val>
                                            <p:strVal val="#ppt_x"/>
                                          </p:val>
                                        </p:tav>
                                        <p:tav tm="100000">
                                          <p:val>
                                            <p:strVal val="#ppt_x"/>
                                          </p:val>
                                        </p:tav>
                                      </p:tavLst>
                                    </p:anim>
                                    <p:anim calcmode="lin" valueType="num">
                                      <p:cBhvr>
                                        <p:cTn id="315" dur="1000" fill="hold"/>
                                        <p:tgtEl>
                                          <p:spTgt spid="93"/>
                                        </p:tgtEl>
                                        <p:attrNameLst>
                                          <p:attrName>ppt_y</p:attrName>
                                        </p:attrNameLst>
                                      </p:cBhvr>
                                      <p:tavLst>
                                        <p:tav tm="0">
                                          <p:val>
                                            <p:strVal val="#ppt_y+.1"/>
                                          </p:val>
                                        </p:tav>
                                        <p:tav tm="100000">
                                          <p:val>
                                            <p:strVal val="#ppt_y"/>
                                          </p:val>
                                        </p:tav>
                                      </p:tavLst>
                                    </p:anim>
                                  </p:childTnLst>
                                </p:cTn>
                              </p:par>
                              <p:par>
                                <p:cTn id="316" presetID="42" presetClass="entr" presetSubtype="0" fill="hold" nodeType="withEffect">
                                  <p:stCondLst>
                                    <p:cond delay="0"/>
                                  </p:stCondLst>
                                  <p:childTnLst>
                                    <p:set>
                                      <p:cBhvr>
                                        <p:cTn id="317" dur="1" fill="hold">
                                          <p:stCondLst>
                                            <p:cond delay="0"/>
                                          </p:stCondLst>
                                        </p:cTn>
                                        <p:tgtEl>
                                          <p:spTgt spid="95"/>
                                        </p:tgtEl>
                                        <p:attrNameLst>
                                          <p:attrName>style.visibility</p:attrName>
                                        </p:attrNameLst>
                                      </p:cBhvr>
                                      <p:to>
                                        <p:strVal val="visible"/>
                                      </p:to>
                                    </p:set>
                                    <p:animEffect transition="in" filter="fade">
                                      <p:cBhvr>
                                        <p:cTn id="318" dur="1000"/>
                                        <p:tgtEl>
                                          <p:spTgt spid="95"/>
                                        </p:tgtEl>
                                      </p:cBhvr>
                                    </p:animEffect>
                                    <p:anim calcmode="lin" valueType="num">
                                      <p:cBhvr>
                                        <p:cTn id="319" dur="1000" fill="hold"/>
                                        <p:tgtEl>
                                          <p:spTgt spid="95"/>
                                        </p:tgtEl>
                                        <p:attrNameLst>
                                          <p:attrName>ppt_x</p:attrName>
                                        </p:attrNameLst>
                                      </p:cBhvr>
                                      <p:tavLst>
                                        <p:tav tm="0">
                                          <p:val>
                                            <p:strVal val="#ppt_x"/>
                                          </p:val>
                                        </p:tav>
                                        <p:tav tm="100000">
                                          <p:val>
                                            <p:strVal val="#ppt_x"/>
                                          </p:val>
                                        </p:tav>
                                      </p:tavLst>
                                    </p:anim>
                                    <p:anim calcmode="lin" valueType="num">
                                      <p:cBhvr>
                                        <p:cTn id="320" dur="1000" fill="hold"/>
                                        <p:tgtEl>
                                          <p:spTgt spid="95"/>
                                        </p:tgtEl>
                                        <p:attrNameLst>
                                          <p:attrName>ppt_y</p:attrName>
                                        </p:attrNameLst>
                                      </p:cBhvr>
                                      <p:tavLst>
                                        <p:tav tm="0">
                                          <p:val>
                                            <p:strVal val="#ppt_y+.1"/>
                                          </p:val>
                                        </p:tav>
                                        <p:tav tm="100000">
                                          <p:val>
                                            <p:strVal val="#ppt_y"/>
                                          </p:val>
                                        </p:tav>
                                      </p:tavLst>
                                    </p:anim>
                                  </p:childTnLst>
                                </p:cTn>
                              </p:par>
                              <p:par>
                                <p:cTn id="321" presetID="42" presetClass="entr" presetSubtype="0" fill="hold" nodeType="withEffect">
                                  <p:stCondLst>
                                    <p:cond delay="0"/>
                                  </p:stCondLst>
                                  <p:childTnLst>
                                    <p:set>
                                      <p:cBhvr>
                                        <p:cTn id="322" dur="1" fill="hold">
                                          <p:stCondLst>
                                            <p:cond delay="0"/>
                                          </p:stCondLst>
                                        </p:cTn>
                                        <p:tgtEl>
                                          <p:spTgt spid="94"/>
                                        </p:tgtEl>
                                        <p:attrNameLst>
                                          <p:attrName>style.visibility</p:attrName>
                                        </p:attrNameLst>
                                      </p:cBhvr>
                                      <p:to>
                                        <p:strVal val="visible"/>
                                      </p:to>
                                    </p:set>
                                    <p:animEffect transition="in" filter="fade">
                                      <p:cBhvr>
                                        <p:cTn id="323" dur="1000"/>
                                        <p:tgtEl>
                                          <p:spTgt spid="94"/>
                                        </p:tgtEl>
                                      </p:cBhvr>
                                    </p:animEffect>
                                    <p:anim calcmode="lin" valueType="num">
                                      <p:cBhvr>
                                        <p:cTn id="324" dur="1000" fill="hold"/>
                                        <p:tgtEl>
                                          <p:spTgt spid="94"/>
                                        </p:tgtEl>
                                        <p:attrNameLst>
                                          <p:attrName>ppt_x</p:attrName>
                                        </p:attrNameLst>
                                      </p:cBhvr>
                                      <p:tavLst>
                                        <p:tav tm="0">
                                          <p:val>
                                            <p:strVal val="#ppt_x"/>
                                          </p:val>
                                        </p:tav>
                                        <p:tav tm="100000">
                                          <p:val>
                                            <p:strVal val="#ppt_x"/>
                                          </p:val>
                                        </p:tav>
                                      </p:tavLst>
                                    </p:anim>
                                    <p:anim calcmode="lin" valueType="num">
                                      <p:cBhvr>
                                        <p:cTn id="325" dur="1000" fill="hold"/>
                                        <p:tgtEl>
                                          <p:spTgt spid="94"/>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96"/>
                                        </p:tgtEl>
                                        <p:attrNameLst>
                                          <p:attrName>style.visibility</p:attrName>
                                        </p:attrNameLst>
                                      </p:cBhvr>
                                      <p:to>
                                        <p:strVal val="visible"/>
                                      </p:to>
                                    </p:set>
                                    <p:animEffect transition="in" filter="fade">
                                      <p:cBhvr>
                                        <p:cTn id="328" dur="1000"/>
                                        <p:tgtEl>
                                          <p:spTgt spid="96"/>
                                        </p:tgtEl>
                                      </p:cBhvr>
                                    </p:animEffect>
                                    <p:anim calcmode="lin" valueType="num">
                                      <p:cBhvr>
                                        <p:cTn id="329" dur="1000" fill="hold"/>
                                        <p:tgtEl>
                                          <p:spTgt spid="96"/>
                                        </p:tgtEl>
                                        <p:attrNameLst>
                                          <p:attrName>ppt_x</p:attrName>
                                        </p:attrNameLst>
                                      </p:cBhvr>
                                      <p:tavLst>
                                        <p:tav tm="0">
                                          <p:val>
                                            <p:strVal val="#ppt_x"/>
                                          </p:val>
                                        </p:tav>
                                        <p:tav tm="100000">
                                          <p:val>
                                            <p:strVal val="#ppt_x"/>
                                          </p:val>
                                        </p:tav>
                                      </p:tavLst>
                                    </p:anim>
                                    <p:anim calcmode="lin" valueType="num">
                                      <p:cBhvr>
                                        <p:cTn id="330" dur="1000" fill="hold"/>
                                        <p:tgtEl>
                                          <p:spTgt spid="96"/>
                                        </p:tgtEl>
                                        <p:attrNameLst>
                                          <p:attrName>ppt_y</p:attrName>
                                        </p:attrNameLst>
                                      </p:cBhvr>
                                      <p:tavLst>
                                        <p:tav tm="0">
                                          <p:val>
                                            <p:strVal val="#ppt_y+.1"/>
                                          </p:val>
                                        </p:tav>
                                        <p:tav tm="100000">
                                          <p:val>
                                            <p:strVal val="#ppt_y"/>
                                          </p:val>
                                        </p:tav>
                                      </p:tavLst>
                                    </p:anim>
                                  </p:childTnLst>
                                </p:cTn>
                              </p:par>
                              <p:par>
                                <p:cTn id="331" presetID="42" presetClass="entr" presetSubtype="0" fill="hold" grpId="0" nodeType="withEffect">
                                  <p:stCondLst>
                                    <p:cond delay="0"/>
                                  </p:stCondLst>
                                  <p:childTnLst>
                                    <p:set>
                                      <p:cBhvr>
                                        <p:cTn id="332" dur="1" fill="hold">
                                          <p:stCondLst>
                                            <p:cond delay="0"/>
                                          </p:stCondLst>
                                        </p:cTn>
                                        <p:tgtEl>
                                          <p:spTgt spid="6"/>
                                        </p:tgtEl>
                                        <p:attrNameLst>
                                          <p:attrName>style.visibility</p:attrName>
                                        </p:attrNameLst>
                                      </p:cBhvr>
                                      <p:to>
                                        <p:strVal val="visible"/>
                                      </p:to>
                                    </p:set>
                                    <p:animEffect transition="in" filter="fade">
                                      <p:cBhvr>
                                        <p:cTn id="333" dur="1000"/>
                                        <p:tgtEl>
                                          <p:spTgt spid="6"/>
                                        </p:tgtEl>
                                      </p:cBhvr>
                                    </p:animEffect>
                                    <p:anim calcmode="lin" valueType="num">
                                      <p:cBhvr>
                                        <p:cTn id="334" dur="1000" fill="hold"/>
                                        <p:tgtEl>
                                          <p:spTgt spid="6"/>
                                        </p:tgtEl>
                                        <p:attrNameLst>
                                          <p:attrName>ppt_x</p:attrName>
                                        </p:attrNameLst>
                                      </p:cBhvr>
                                      <p:tavLst>
                                        <p:tav tm="0">
                                          <p:val>
                                            <p:strVal val="#ppt_x"/>
                                          </p:val>
                                        </p:tav>
                                        <p:tav tm="100000">
                                          <p:val>
                                            <p:strVal val="#ppt_x"/>
                                          </p:val>
                                        </p:tav>
                                      </p:tavLst>
                                    </p:anim>
                                    <p:anim calcmode="lin" valueType="num">
                                      <p:cBhvr>
                                        <p:cTn id="335" dur="1000" fill="hold"/>
                                        <p:tgtEl>
                                          <p:spTgt spid="6"/>
                                        </p:tgtEl>
                                        <p:attrNameLst>
                                          <p:attrName>ppt_y</p:attrName>
                                        </p:attrNameLst>
                                      </p:cBhvr>
                                      <p:tavLst>
                                        <p:tav tm="0">
                                          <p:val>
                                            <p:strVal val="#ppt_y+.1"/>
                                          </p:val>
                                        </p:tav>
                                        <p:tav tm="100000">
                                          <p:val>
                                            <p:strVal val="#ppt_y"/>
                                          </p:val>
                                        </p:tav>
                                      </p:tavLst>
                                    </p:anim>
                                  </p:childTnLst>
                                </p:cTn>
                              </p:par>
                              <p:par>
                                <p:cTn id="336" presetID="42" presetClass="entr" presetSubtype="0" fill="hold" grpId="0" nodeType="withEffect">
                                  <p:stCondLst>
                                    <p:cond delay="0"/>
                                  </p:stCondLst>
                                  <p:childTnLst>
                                    <p:set>
                                      <p:cBhvr>
                                        <p:cTn id="337" dur="1" fill="hold">
                                          <p:stCondLst>
                                            <p:cond delay="0"/>
                                          </p:stCondLst>
                                        </p:cTn>
                                        <p:tgtEl>
                                          <p:spTgt spid="106"/>
                                        </p:tgtEl>
                                        <p:attrNameLst>
                                          <p:attrName>style.visibility</p:attrName>
                                        </p:attrNameLst>
                                      </p:cBhvr>
                                      <p:to>
                                        <p:strVal val="visible"/>
                                      </p:to>
                                    </p:set>
                                    <p:animEffect transition="in" filter="fade">
                                      <p:cBhvr>
                                        <p:cTn id="338" dur="1000"/>
                                        <p:tgtEl>
                                          <p:spTgt spid="106"/>
                                        </p:tgtEl>
                                      </p:cBhvr>
                                    </p:animEffect>
                                    <p:anim calcmode="lin" valueType="num">
                                      <p:cBhvr>
                                        <p:cTn id="339" dur="1000" fill="hold"/>
                                        <p:tgtEl>
                                          <p:spTgt spid="106"/>
                                        </p:tgtEl>
                                        <p:attrNameLst>
                                          <p:attrName>ppt_x</p:attrName>
                                        </p:attrNameLst>
                                      </p:cBhvr>
                                      <p:tavLst>
                                        <p:tav tm="0">
                                          <p:val>
                                            <p:strVal val="#ppt_x"/>
                                          </p:val>
                                        </p:tav>
                                        <p:tav tm="100000">
                                          <p:val>
                                            <p:strVal val="#ppt_x"/>
                                          </p:val>
                                        </p:tav>
                                      </p:tavLst>
                                    </p:anim>
                                    <p:anim calcmode="lin" valueType="num">
                                      <p:cBhvr>
                                        <p:cTn id="340"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6" grpId="0" animBg="1"/>
      <p:bldP spid="161" grpId="0" animBg="1"/>
      <p:bldP spid="125" grpId="0" animBg="1"/>
      <p:bldP spid="123" grpId="0" animBg="1"/>
      <p:bldP spid="116" grpId="0" animBg="1"/>
      <p:bldP spid="115" grpId="0" animBg="1"/>
      <p:bldP spid="40" grpId="0"/>
      <p:bldP spid="40" grpId="1"/>
      <p:bldP spid="96" grpId="0"/>
      <p:bldP spid="100" grpId="0"/>
      <p:bldP spid="102" grpId="0"/>
      <p:bldP spid="103" grpId="0"/>
      <p:bldP spid="104" grpId="0"/>
      <p:bldP spid="105" grpId="0"/>
      <p:bldP spid="4" grpId="0"/>
      <p:bldP spid="106" grpId="0"/>
      <p:bldP spid="114" grpId="0" animBg="1"/>
      <p:bldP spid="114" grpId="1" animBg="1"/>
      <p:bldP spid="139" grpId="0" animBg="1"/>
      <p:bldP spid="139" grpId="1" animBg="1"/>
      <p:bldP spid="91" grpId="0" animBg="1"/>
      <p:bldP spid="8" grpId="0"/>
      <p:bldP spid="8" grpId="1"/>
      <p:bldP spid="138" grpId="0" animBg="1"/>
      <p:bldP spid="109" grpId="1" animBg="1"/>
      <p:bldP spid="129" grpId="0" animBg="1"/>
      <p:bldP spid="118" grpId="0" animBg="1"/>
      <p:bldP spid="118" grpId="1" animBg="1"/>
      <p:bldP spid="113" grpId="0" animBg="1"/>
      <p:bldP spid="113" grpId="1" animBg="1"/>
      <p:bldP spid="124" grpId="0" animBg="1"/>
      <p:bldP spid="124" grpId="1" animBg="1"/>
      <p:bldP spid="121" grpId="0" animBg="1"/>
      <p:bldP spid="145" grpId="0"/>
      <p:bldP spid="148" grpId="0" animBg="1"/>
      <p:bldP spid="150" grpId="0" animBg="1"/>
      <p:bldP spid="150" grpId="1" animBg="1"/>
      <p:bldP spid="151" grpId="0" animBg="1"/>
      <p:bldP spid="158" grpId="0" animBg="1"/>
      <p:bldP spid="158" grpId="1" animBg="1"/>
      <p:bldP spid="147" grpId="0" animBg="1"/>
      <p:bldP spid="89" grpId="0"/>
      <p:bldP spid="89" grpId="1"/>
      <p:bldP spid="120" grpId="0" animBg="1"/>
      <p:bldP spid="122" grpId="0" animBg="1"/>
      <p:bldP spid="137" grpId="0" animBg="1"/>
      <p:bldP spid="144" grpId="0" animBg="1"/>
      <p:bldP spid="149" grpId="0" animBg="1"/>
      <p:bldP spid="152" grpId="0" animBg="1"/>
      <p:bldP spid="160" grpId="0" animBg="1"/>
      <p:bldP spid="27" grpId="0"/>
      <p:bldP spid="27" grpId="1"/>
      <p:bldP spid="162" grpId="0" animBg="1"/>
      <p:bldP spid="163" grpId="0" animBg="1"/>
      <p:bldP spid="164" grpId="0" animBg="1"/>
      <p:bldP spid="5" grpId="0"/>
      <p:bldP spid="5" grpId="1"/>
      <p:bldP spid="108" grpId="0"/>
      <p:bldP spid="108" grpId="1"/>
      <p:bldP spid="110" grpId="0"/>
      <p:bldP spid="110" grpId="1"/>
      <p:bldP spid="117" grpId="0" animBg="1"/>
      <p:bldP spid="117" grpId="1" animBg="1"/>
      <p:bldP spid="112" grpId="0" animBg="1"/>
      <p:bldP spid="112" grpId="1" animBg="1"/>
      <p:bldP spid="131" grpId="0" animBg="1"/>
      <p:bldP spid="141" grpId="0" animBg="1"/>
      <p:bldP spid="126" grpId="0" animBg="1"/>
      <p:bldP spid="12" grpId="0" animBg="1"/>
      <p:bldP spid="12" grpId="1" animBg="1"/>
      <p:bldP spid="119" grpId="0" animBg="1"/>
      <p:bldP spid="119" grpId="1"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 y="0"/>
            <a:ext cx="8915401" cy="838200"/>
          </a:xfrm>
        </p:spPr>
        <p:txBody>
          <a:bodyPr/>
          <a:lstStyle/>
          <a:p>
            <a:r>
              <a:rPr lang="en-US" sz="3600" dirty="0">
                <a:solidFill>
                  <a:srgbClr val="000066"/>
                </a:solidFill>
                <a:effectLst/>
                <a:latin typeface="Candara" panose="020E0502030303020204" pitchFamily="34" charset="0"/>
              </a:rPr>
              <a:t>Not All Variables are Recurring</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6</a:t>
            </a:fld>
            <a:endParaRPr lang="en-US" altLang="zh-CN" dirty="0">
              <a:solidFill>
                <a:prstClr val="black"/>
              </a:solidFill>
            </a:endParaRPr>
          </a:p>
        </p:txBody>
      </p:sp>
      <p:sp>
        <p:nvSpPr>
          <p:cNvPr id="4" name="Content Placeholder 3"/>
          <p:cNvSpPr>
            <a:spLocks noGrp="1"/>
          </p:cNvSpPr>
          <p:nvPr>
            <p:ph sz="quarter" idx="1"/>
          </p:nvPr>
        </p:nvSpPr>
        <p:spPr>
          <a:xfrm>
            <a:off x="228599" y="897836"/>
            <a:ext cx="8696325" cy="3667680"/>
          </a:xfrm>
        </p:spPr>
        <p:txBody>
          <a:bodyPr>
            <a:normAutofit/>
          </a:bodyPr>
          <a:lstStyle/>
          <a:p>
            <a:pPr marL="457200" indent="-457200">
              <a:spcAft>
                <a:spcPts val="600"/>
              </a:spcAft>
              <a:buClr>
                <a:schemeClr val="tx2"/>
              </a:buClr>
              <a:buSzPct val="100000"/>
              <a:buFont typeface="+mj-lt"/>
              <a:buAutoNum type="arabicPeriod"/>
            </a:pPr>
            <a:r>
              <a:rPr lang="en-US" sz="2400" b="1" dirty="0">
                <a:solidFill>
                  <a:srgbClr val="0070C0"/>
                </a:solidFill>
                <a:latin typeface="Candara" panose="020E0502030303020204" pitchFamily="34" charset="0"/>
                <a:cs typeface="+mn-cs"/>
              </a:rPr>
              <a:t>Recurring</a:t>
            </a:r>
            <a:r>
              <a:rPr lang="en-US" sz="2400" dirty="0">
                <a:latin typeface="Candara" panose="020E0502030303020204" pitchFamily="34" charset="0"/>
                <a:cs typeface="+mn-cs"/>
              </a:rPr>
              <a:t> (Repeatedly Written and Read)</a:t>
            </a:r>
          </a:p>
          <a:p>
            <a:pPr lvl="1">
              <a:spcAft>
                <a:spcPts val="600"/>
              </a:spcAft>
              <a:buClr>
                <a:schemeClr val="tx2"/>
              </a:buClr>
              <a:buSzPct val="100000"/>
            </a:pPr>
            <a:r>
              <a:rPr lang="en-US" sz="2200" dirty="0">
                <a:latin typeface="Candara" panose="020E0502030303020204" pitchFamily="34" charset="0"/>
                <a:cs typeface="+mn-cs"/>
              </a:rPr>
              <a:t> </a:t>
            </a:r>
            <a:r>
              <a:rPr lang="en-US" sz="2000" dirty="0">
                <a:solidFill>
                  <a:schemeClr val="tx1"/>
                </a:solidFill>
                <a:latin typeface="Candara" panose="020E0502030303020204" pitchFamily="34" charset="0"/>
                <a:cs typeface="+mn-cs"/>
              </a:rPr>
              <a:t>Generated during kernel execution (for intermediate use)</a:t>
            </a:r>
          </a:p>
          <a:p>
            <a:pPr lvl="1">
              <a:spcAft>
                <a:spcPts val="1200"/>
              </a:spcAft>
              <a:buClr>
                <a:schemeClr val="tx2"/>
              </a:buClr>
              <a:buSzPct val="100000"/>
            </a:pPr>
            <a:r>
              <a:rPr lang="en-US" sz="2000" dirty="0">
                <a:solidFill>
                  <a:schemeClr val="tx1"/>
                </a:solidFill>
                <a:latin typeface="Candara" panose="020E0502030303020204" pitchFamily="34" charset="0"/>
                <a:cs typeface="+mn-cs"/>
              </a:rPr>
              <a:t> Stored in the rotating registers.</a:t>
            </a:r>
          </a:p>
          <a:p>
            <a:pPr marL="457200" indent="-457200">
              <a:spcAft>
                <a:spcPts val="600"/>
              </a:spcAft>
              <a:buClr>
                <a:schemeClr val="tx2"/>
              </a:buClr>
              <a:buSzPct val="100000"/>
              <a:buFont typeface="+mj-lt"/>
              <a:buAutoNum type="arabicPeriod"/>
            </a:pPr>
            <a:r>
              <a:rPr lang="en-US" sz="2400" b="1" dirty="0">
                <a:solidFill>
                  <a:srgbClr val="0070C0"/>
                </a:solidFill>
                <a:latin typeface="Candara" panose="020E0502030303020204" pitchFamily="34" charset="0"/>
                <a:cs typeface="+mn-cs"/>
              </a:rPr>
              <a:t>Nonrecurring</a:t>
            </a:r>
            <a:endParaRPr lang="en-US" sz="2400" dirty="0">
              <a:solidFill>
                <a:srgbClr val="0070C0"/>
              </a:solidFill>
              <a:latin typeface="Candara" panose="020E0502030303020204" pitchFamily="34" charset="0"/>
              <a:cs typeface="+mn-cs"/>
            </a:endParaRPr>
          </a:p>
          <a:p>
            <a:pPr lvl="1">
              <a:spcAft>
                <a:spcPts val="600"/>
              </a:spcAft>
              <a:buClr>
                <a:schemeClr val="tx2"/>
              </a:buClr>
              <a:buSzPct val="100000"/>
            </a:pPr>
            <a:r>
              <a:rPr lang="en-US" sz="2200" dirty="0">
                <a:solidFill>
                  <a:schemeClr val="tx1"/>
                </a:solidFill>
                <a:latin typeface="Candara" panose="020E0502030303020204" pitchFamily="34" charset="0"/>
                <a:cs typeface="+mn-cs"/>
              </a:rPr>
              <a:t> </a:t>
            </a:r>
            <a:r>
              <a:rPr lang="en-US" sz="2000" dirty="0">
                <a:solidFill>
                  <a:schemeClr val="tx1"/>
                </a:solidFill>
                <a:latin typeface="Candara" panose="020E0502030303020204" pitchFamily="34" charset="0"/>
                <a:cs typeface="+mn-cs"/>
              </a:rPr>
              <a:t>Constants in program (e.g., base address of an array)</a:t>
            </a:r>
          </a:p>
          <a:p>
            <a:pPr lvl="1">
              <a:spcAft>
                <a:spcPts val="600"/>
              </a:spcAft>
              <a:buClr>
                <a:schemeClr val="tx2"/>
              </a:buClr>
              <a:buSzPct val="100000"/>
            </a:pPr>
            <a:r>
              <a:rPr lang="en-US" sz="2000" dirty="0">
                <a:solidFill>
                  <a:schemeClr val="tx1"/>
                </a:solidFill>
                <a:latin typeface="Candara" panose="020E0502030303020204" pitchFamily="34" charset="0"/>
                <a:cs typeface="+mn-cs"/>
              </a:rPr>
              <a:t> Immediate (constants in instructions)</a:t>
            </a:r>
            <a:br>
              <a:rPr lang="en-US" sz="2000" dirty="0">
                <a:solidFill>
                  <a:schemeClr val="tx1"/>
                </a:solidFill>
                <a:latin typeface="Candara" panose="020E0502030303020204" pitchFamily="34" charset="0"/>
                <a:cs typeface="+mn-cs"/>
              </a:rPr>
            </a:br>
            <a:r>
              <a:rPr lang="en-US" sz="2000" dirty="0">
                <a:solidFill>
                  <a:schemeClr val="tx1"/>
                </a:solidFill>
                <a:latin typeface="Candara" panose="020E0502030303020204" pitchFamily="34" charset="0"/>
                <a:cs typeface="+mn-cs"/>
              </a:rPr>
              <a:t> CGRA instructions has to deal with more fields and complexity, meaning </a:t>
            </a:r>
            <a:br>
              <a:rPr lang="en-US" sz="2000" dirty="0">
                <a:solidFill>
                  <a:schemeClr val="tx1"/>
                </a:solidFill>
                <a:latin typeface="Candara" panose="020E0502030303020204" pitchFamily="34" charset="0"/>
                <a:cs typeface="+mn-cs"/>
              </a:rPr>
            </a:br>
            <a:r>
              <a:rPr lang="en-US" sz="2000" dirty="0">
                <a:solidFill>
                  <a:schemeClr val="tx1"/>
                </a:solidFill>
                <a:latin typeface="Candara" panose="020E0502030303020204" pitchFamily="34" charset="0"/>
                <a:cs typeface="+mn-cs"/>
              </a:rPr>
              <a:t> immediate bits can be about 10 bits.</a:t>
            </a:r>
          </a:p>
        </p:txBody>
      </p:sp>
      <p:grpSp>
        <p:nvGrpSpPr>
          <p:cNvPr id="12" name="Group 11"/>
          <p:cNvGrpSpPr/>
          <p:nvPr/>
        </p:nvGrpSpPr>
        <p:grpSpPr>
          <a:xfrm>
            <a:off x="2886725" y="4543796"/>
            <a:ext cx="4870231" cy="1477328"/>
            <a:chOff x="4459300" y="4879022"/>
            <a:chExt cx="4870231" cy="1477328"/>
          </a:xfrm>
        </p:grpSpPr>
        <p:sp>
          <p:nvSpPr>
            <p:cNvPr id="5" name="TextBox 4"/>
            <p:cNvSpPr txBox="1"/>
            <p:nvPr/>
          </p:nvSpPr>
          <p:spPr>
            <a:xfrm>
              <a:off x="5128592" y="4879022"/>
              <a:ext cx="4200939" cy="1477328"/>
            </a:xfrm>
            <a:prstGeom prst="rect">
              <a:avLst/>
            </a:prstGeom>
            <a:noFill/>
          </p:spPr>
          <p:txBody>
            <a:bodyPr wrap="square" rtlCol="0">
              <a:spAutoFit/>
            </a:bodyPr>
            <a:lstStyle/>
            <a:p>
              <a:r>
                <a:rPr lang="en-US" dirty="0">
                  <a:latin typeface="Consolas" panose="020B0609020204030204" pitchFamily="49" charset="0"/>
                  <a:cs typeface="Calibri" panose="020F0502020204030204" pitchFamily="34" charset="0"/>
                </a:rPr>
                <a:t>for(</a:t>
              </a:r>
              <a:r>
                <a:rPr lang="en-US" dirty="0" err="1">
                  <a:latin typeface="Consolas" panose="020B0609020204030204" pitchFamily="49" charset="0"/>
                  <a:cs typeface="Calibri" panose="020F0502020204030204" pitchFamily="34" charset="0"/>
                </a:rPr>
                <a:t>i</a:t>
              </a:r>
              <a:r>
                <a:rPr lang="en-US" dirty="0">
                  <a:latin typeface="Consolas" panose="020B0609020204030204" pitchFamily="49" charset="0"/>
                  <a:cs typeface="Calibri" panose="020F0502020204030204" pitchFamily="34" charset="0"/>
                </a:rPr>
                <a:t>=0; </a:t>
              </a:r>
              <a:r>
                <a:rPr lang="en-US" dirty="0" err="1">
                  <a:latin typeface="Consolas" panose="020B0609020204030204" pitchFamily="49" charset="0"/>
                  <a:cs typeface="Calibri" panose="020F0502020204030204" pitchFamily="34" charset="0"/>
                </a:rPr>
                <a:t>i</a:t>
              </a:r>
              <a:r>
                <a:rPr lang="en-US" dirty="0">
                  <a:latin typeface="Consolas" panose="020B0609020204030204" pitchFamily="49" charset="0"/>
                  <a:cs typeface="Calibri" panose="020F0502020204030204" pitchFamily="34" charset="0"/>
                </a:rPr>
                <a:t> &lt; 1000; </a:t>
              </a:r>
              <a:r>
                <a:rPr lang="en-US" dirty="0" err="1">
                  <a:latin typeface="Consolas" panose="020B0609020204030204" pitchFamily="49" charset="0"/>
                  <a:cs typeface="Calibri" panose="020F0502020204030204" pitchFamily="34" charset="0"/>
                </a:rPr>
                <a:t>i</a:t>
              </a:r>
              <a:r>
                <a:rPr lang="en-US" dirty="0">
                  <a:latin typeface="Consolas" panose="020B0609020204030204" pitchFamily="49" charset="0"/>
                  <a:cs typeface="Calibri" panose="020F0502020204030204" pitchFamily="34" charset="0"/>
                </a:rPr>
                <a:t>++) {</a:t>
              </a:r>
              <a:br>
                <a:rPr lang="en-US" dirty="0">
                  <a:latin typeface="Consolas" panose="020B0609020204030204" pitchFamily="49" charset="0"/>
                  <a:cs typeface="Calibri" panose="020F0502020204030204" pitchFamily="34" charset="0"/>
                </a:rPr>
              </a:br>
              <a:r>
                <a:rPr lang="en-US" dirty="0">
                  <a:latin typeface="Consolas" panose="020B0609020204030204" pitchFamily="49" charset="0"/>
                  <a:cs typeface="Calibri" panose="020F0502020204030204" pitchFamily="34" charset="0"/>
                </a:rPr>
                <a:t>    sum += series[</a:t>
              </a:r>
              <a:r>
                <a:rPr lang="en-US" dirty="0" err="1">
                  <a:latin typeface="Consolas" panose="020B0609020204030204" pitchFamily="49" charset="0"/>
                  <a:cs typeface="Calibri" panose="020F0502020204030204" pitchFamily="34" charset="0"/>
                </a:rPr>
                <a:t>i</a:t>
              </a:r>
              <a:r>
                <a:rPr lang="en-US" dirty="0">
                  <a:latin typeface="Consolas" panose="020B0609020204030204" pitchFamily="49" charset="0"/>
                  <a:cs typeface="Calibri" panose="020F0502020204030204" pitchFamily="34" charset="0"/>
                </a:rPr>
                <a:t>];</a:t>
              </a:r>
              <a:br>
                <a:rPr lang="en-US" dirty="0">
                  <a:latin typeface="Consolas" panose="020B0609020204030204" pitchFamily="49" charset="0"/>
                  <a:cs typeface="Calibri" panose="020F0502020204030204" pitchFamily="34" charset="0"/>
                </a:rPr>
              </a:br>
              <a:r>
                <a:rPr lang="en-US" dirty="0">
                  <a:latin typeface="Consolas" panose="020B0609020204030204" pitchFamily="49" charset="0"/>
                  <a:cs typeface="Calibri" panose="020F0502020204030204" pitchFamily="34" charset="0"/>
                </a:rPr>
                <a:t>    count += 1;</a:t>
              </a:r>
              <a:br>
                <a:rPr lang="en-US" dirty="0">
                  <a:latin typeface="Consolas" panose="020B0609020204030204" pitchFamily="49" charset="0"/>
                  <a:cs typeface="Calibri" panose="020F0502020204030204" pitchFamily="34" charset="0"/>
                </a:rPr>
              </a:br>
              <a:r>
                <a:rPr lang="en-US" dirty="0">
                  <a:latin typeface="Consolas" panose="020B0609020204030204" pitchFamily="49" charset="0"/>
                  <a:cs typeface="Calibri" panose="020F0502020204030204" pitchFamily="34" charset="0"/>
                </a:rPr>
                <a:t>    16bitLSB = sum &amp; a;	</a:t>
              </a:r>
            </a:p>
            <a:p>
              <a:r>
                <a:rPr lang="en-US" dirty="0">
                  <a:latin typeface="Consolas" panose="020B0609020204030204" pitchFamily="49" charset="0"/>
                  <a:cs typeface="Calibri" panose="020F0502020204030204" pitchFamily="34" charset="0"/>
                </a:rPr>
                <a:t>}	</a:t>
              </a:r>
            </a:p>
          </p:txBody>
        </p:sp>
        <p:sp>
          <p:nvSpPr>
            <p:cNvPr id="6" name="Oval 5"/>
            <p:cNvSpPr/>
            <p:nvPr/>
          </p:nvSpPr>
          <p:spPr>
            <a:xfrm>
              <a:off x="7760657" y="5756833"/>
              <a:ext cx="338875" cy="3434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705598" y="5518294"/>
              <a:ext cx="384312" cy="2517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38799" y="5227984"/>
              <a:ext cx="490330" cy="2517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59300" y="5153824"/>
              <a:ext cx="1176925" cy="400110"/>
            </a:xfrm>
            <a:prstGeom prst="rect">
              <a:avLst/>
            </a:prstGeom>
            <a:noFill/>
          </p:spPr>
          <p:txBody>
            <a:bodyPr wrap="none" rtlCol="0">
              <a:spAutoFit/>
            </a:bodyPr>
            <a:lstStyle/>
            <a:p>
              <a:r>
                <a:rPr lang="en-US" sz="2000" dirty="0">
                  <a:solidFill>
                    <a:srgbClr val="0070C0"/>
                  </a:solidFill>
                  <a:latin typeface="Candara" panose="020E0502030303020204" pitchFamily="34" charset="0"/>
                </a:rPr>
                <a:t>recurring</a:t>
              </a:r>
            </a:p>
          </p:txBody>
        </p:sp>
        <p:sp>
          <p:nvSpPr>
            <p:cNvPr id="10" name="TextBox 9"/>
            <p:cNvSpPr txBox="1"/>
            <p:nvPr/>
          </p:nvSpPr>
          <p:spPr>
            <a:xfrm>
              <a:off x="7187195" y="5384677"/>
              <a:ext cx="1338828" cy="400110"/>
            </a:xfrm>
            <a:prstGeom prst="rect">
              <a:avLst/>
            </a:prstGeom>
            <a:noFill/>
          </p:spPr>
          <p:txBody>
            <a:bodyPr wrap="none" rtlCol="0">
              <a:spAutoFit/>
            </a:bodyPr>
            <a:lstStyle/>
            <a:p>
              <a:r>
                <a:rPr lang="en-US" sz="2000" dirty="0">
                  <a:solidFill>
                    <a:srgbClr val="0070C0"/>
                  </a:solidFill>
                  <a:latin typeface="Candara" panose="020E0502030303020204" pitchFamily="34" charset="0"/>
                </a:rPr>
                <a:t>immediate</a:t>
              </a:r>
            </a:p>
          </p:txBody>
        </p:sp>
        <p:sp>
          <p:nvSpPr>
            <p:cNvPr id="11" name="TextBox 10"/>
            <p:cNvSpPr txBox="1"/>
            <p:nvPr/>
          </p:nvSpPr>
          <p:spPr>
            <a:xfrm>
              <a:off x="8159283" y="5743883"/>
              <a:ext cx="1138453" cy="400110"/>
            </a:xfrm>
            <a:prstGeom prst="rect">
              <a:avLst/>
            </a:prstGeom>
            <a:noFill/>
          </p:spPr>
          <p:txBody>
            <a:bodyPr wrap="none" rtlCol="0">
              <a:spAutoFit/>
            </a:bodyPr>
            <a:lstStyle/>
            <a:p>
              <a:r>
                <a:rPr lang="en-US" sz="2000" dirty="0">
                  <a:solidFill>
                    <a:srgbClr val="0070C0"/>
                  </a:solidFill>
                  <a:latin typeface="Candara" panose="020E0502030303020204" pitchFamily="34" charset="0"/>
                </a:rPr>
                <a:t>constant</a:t>
              </a:r>
            </a:p>
          </p:txBody>
        </p:sp>
      </p:grpSp>
      <p:sp>
        <p:nvSpPr>
          <p:cNvPr id="13" name="Rectangle 12"/>
          <p:cNvSpPr/>
          <p:nvPr/>
        </p:nvSpPr>
        <p:spPr>
          <a:xfrm>
            <a:off x="7999804" y="1530321"/>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4" name="Rectangle 13"/>
          <p:cNvSpPr/>
          <p:nvPr/>
        </p:nvSpPr>
        <p:spPr>
          <a:xfrm>
            <a:off x="7934950" y="1413051"/>
            <a:ext cx="568709" cy="782117"/>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2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7</a:t>
            </a:fld>
            <a:endParaRPr lang="en-US" altLang="zh-CN" dirty="0">
              <a:solidFill>
                <a:prstClr val="black"/>
              </a:solidFill>
            </a:endParaRPr>
          </a:p>
        </p:txBody>
      </p:sp>
      <p:sp>
        <p:nvSpPr>
          <p:cNvPr id="7" name="TextBox 6"/>
          <p:cNvSpPr txBox="1"/>
          <p:nvPr/>
        </p:nvSpPr>
        <p:spPr>
          <a:xfrm>
            <a:off x="486561" y="1007439"/>
            <a:ext cx="8003098" cy="1938992"/>
          </a:xfrm>
          <a:prstGeom prst="rect">
            <a:avLst/>
          </a:prstGeom>
          <a:noFill/>
        </p:spPr>
        <p:txBody>
          <a:bodyPr wrap="square" rtlCol="0">
            <a:spAutoFit/>
          </a:bodyPr>
          <a:lstStyle/>
          <a:p>
            <a:pPr algn="just"/>
            <a:r>
              <a:rPr lang="en-US" sz="2400" dirty="0">
                <a:latin typeface="Candara" panose="020E0502030303020204" pitchFamily="34" charset="0"/>
              </a:rPr>
              <a:t>If the constants are stored into rotating RF, they must undergo rotation.</a:t>
            </a:r>
          </a:p>
          <a:p>
            <a:pPr algn="just"/>
            <a:endParaRPr lang="en-US" sz="2400" b="1" dirty="0">
              <a:solidFill>
                <a:srgbClr val="FF0000"/>
              </a:solidFill>
              <a:latin typeface="Candara" panose="020E0502030303020204" pitchFamily="34" charset="0"/>
            </a:endParaRPr>
          </a:p>
          <a:p>
            <a:pPr algn="just"/>
            <a:r>
              <a:rPr lang="en-US" sz="2400" dirty="0">
                <a:solidFill>
                  <a:srgbClr val="FF0000"/>
                </a:solidFill>
                <a:latin typeface="Candara" panose="020E0502030303020204" pitchFamily="34" charset="0"/>
              </a:rPr>
              <a:t>So, incorrect values can be accessed or values can be easily overwritten. This </a:t>
            </a:r>
            <a:r>
              <a:rPr lang="en-US" sz="2400" b="1" dirty="0">
                <a:solidFill>
                  <a:srgbClr val="FF0000"/>
                </a:solidFill>
                <a:latin typeface="Candara" panose="020E0502030303020204" pitchFamily="34" charset="0"/>
              </a:rPr>
              <a:t>results into incorrect output!!!</a:t>
            </a:r>
          </a:p>
        </p:txBody>
      </p:sp>
      <p:sp>
        <p:nvSpPr>
          <p:cNvPr id="14" name="Title 13"/>
          <p:cNvSpPr>
            <a:spLocks noGrp="1"/>
          </p:cNvSpPr>
          <p:nvPr>
            <p:ph type="title"/>
          </p:nvPr>
        </p:nvSpPr>
        <p:spPr/>
        <p:txBody>
          <a:bodyPr/>
          <a:lstStyle/>
          <a:p>
            <a:r>
              <a:rPr lang="en-US" sz="3600" dirty="0">
                <a:solidFill>
                  <a:srgbClr val="000066"/>
                </a:solidFill>
                <a:effectLst/>
                <a:latin typeface="Candara" panose="020E0502030303020204" pitchFamily="34" charset="0"/>
              </a:rPr>
              <a:t>Why I Cannot Store Constants in Rotating RF? </a:t>
            </a:r>
          </a:p>
        </p:txBody>
      </p:sp>
      <p:grpSp>
        <p:nvGrpSpPr>
          <p:cNvPr id="38" name="Group 37"/>
          <p:cNvGrpSpPr/>
          <p:nvPr/>
        </p:nvGrpSpPr>
        <p:grpSpPr>
          <a:xfrm>
            <a:off x="5008012" y="3187694"/>
            <a:ext cx="1563758" cy="2014330"/>
            <a:chOff x="6268277" y="4161183"/>
            <a:chExt cx="1563758" cy="2014330"/>
          </a:xfrm>
        </p:grpSpPr>
        <p:sp>
          <p:nvSpPr>
            <p:cNvPr id="39" name="Rectangle 38"/>
            <p:cNvSpPr/>
            <p:nvPr/>
          </p:nvSpPr>
          <p:spPr>
            <a:xfrm>
              <a:off x="6268278" y="4161183"/>
              <a:ext cx="1563757" cy="20143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6268277" y="4673488"/>
              <a:ext cx="156375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5008010" y="3256050"/>
            <a:ext cx="1563757" cy="400110"/>
          </a:xfrm>
          <a:prstGeom prst="rect">
            <a:avLst/>
          </a:prstGeom>
          <a:solidFill>
            <a:schemeClr val="accent3">
              <a:lumMod val="75000"/>
            </a:schemeClr>
          </a:solidFill>
        </p:spPr>
        <p:txBody>
          <a:bodyPr wrap="square" rtlCol="0">
            <a:spAutoFit/>
          </a:bodyPr>
          <a:lstStyle/>
          <a:p>
            <a:pPr algn="ctr"/>
            <a:r>
              <a:rPr lang="en-US" sz="2000" b="1" dirty="0" err="1">
                <a:solidFill>
                  <a:srgbClr val="002060"/>
                </a:solidFill>
              </a:rPr>
              <a:t>const</a:t>
            </a:r>
            <a:endParaRPr lang="en-US" sz="2000" b="1" baseline="30000" dirty="0">
              <a:solidFill>
                <a:srgbClr val="002060"/>
              </a:solidFill>
            </a:endParaRPr>
          </a:p>
        </p:txBody>
      </p:sp>
      <p:cxnSp>
        <p:nvCxnSpPr>
          <p:cNvPr id="42" name="Straight Connector 41"/>
          <p:cNvCxnSpPr/>
          <p:nvPr/>
        </p:nvCxnSpPr>
        <p:spPr>
          <a:xfrm>
            <a:off x="5008013" y="4181610"/>
            <a:ext cx="1563757"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6333231" y="3315180"/>
            <a:ext cx="636104" cy="495366"/>
          </a:xfrm>
          <a:custGeom>
            <a:avLst/>
            <a:gdLst>
              <a:gd name="connsiteX0" fmla="*/ 0 w 636104"/>
              <a:gd name="connsiteY0" fmla="*/ 283331 h 495366"/>
              <a:gd name="connsiteX1" fmla="*/ 503582 w 636104"/>
              <a:gd name="connsiteY1" fmla="*/ 5035 h 495366"/>
              <a:gd name="connsiteX2" fmla="*/ 636104 w 636104"/>
              <a:gd name="connsiteY2" fmla="*/ 495366 h 495366"/>
            </a:gdLst>
            <a:ahLst/>
            <a:cxnLst>
              <a:cxn ang="0">
                <a:pos x="connsiteX0" y="connsiteY0"/>
              </a:cxn>
              <a:cxn ang="0">
                <a:pos x="connsiteX1" y="connsiteY1"/>
              </a:cxn>
              <a:cxn ang="0">
                <a:pos x="connsiteX2" y="connsiteY2"/>
              </a:cxn>
            </a:cxnLst>
            <a:rect l="l" t="t" r="r" b="b"/>
            <a:pathLst>
              <a:path w="636104" h="495366">
                <a:moveTo>
                  <a:pt x="0" y="283331"/>
                </a:moveTo>
                <a:cubicBezTo>
                  <a:pt x="198782" y="126513"/>
                  <a:pt x="397565" y="-30304"/>
                  <a:pt x="503582" y="5035"/>
                </a:cubicBezTo>
                <a:cubicBezTo>
                  <a:pt x="609599" y="40374"/>
                  <a:pt x="622851" y="267870"/>
                  <a:pt x="636104" y="495366"/>
                </a:cubicBezTo>
              </a:path>
            </a:pathLst>
          </a:custGeom>
          <a:noFill/>
          <a:ln w="28575">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566572" y="3821534"/>
            <a:ext cx="1311963" cy="1200329"/>
          </a:xfrm>
          <a:prstGeom prst="rect">
            <a:avLst/>
          </a:prstGeom>
          <a:noFill/>
        </p:spPr>
        <p:txBody>
          <a:bodyPr wrap="square" rtlCol="0">
            <a:spAutoFit/>
          </a:bodyPr>
          <a:lstStyle/>
          <a:p>
            <a:r>
              <a:rPr lang="en-US" b="1" dirty="0">
                <a:latin typeface="Candara" panose="020E0502030303020204" pitchFamily="34" charset="0"/>
              </a:rPr>
              <a:t>Read constant</a:t>
            </a:r>
            <a:br>
              <a:rPr lang="en-US" b="1" dirty="0">
                <a:latin typeface="Candara" panose="020E0502030303020204" pitchFamily="34" charset="0"/>
              </a:rPr>
            </a:br>
            <a:r>
              <a:rPr lang="en-US" b="1" dirty="0">
                <a:latin typeface="Candara" panose="020E0502030303020204" pitchFamily="34" charset="0"/>
              </a:rPr>
              <a:t>from </a:t>
            </a:r>
            <a:br>
              <a:rPr lang="en-US" b="1" dirty="0">
                <a:latin typeface="Candara" panose="020E0502030303020204" pitchFamily="34" charset="0"/>
              </a:rPr>
            </a:br>
            <a:r>
              <a:rPr lang="en-US" b="1" dirty="0">
                <a:latin typeface="Candara" panose="020E0502030303020204" pitchFamily="34" charset="0"/>
              </a:rPr>
              <a:t>index </a:t>
            </a:r>
            <a:r>
              <a:rPr lang="en-US" b="1" dirty="0">
                <a:latin typeface="Calibri" panose="020F0502020204030204" pitchFamily="34" charset="0"/>
                <a:cs typeface="Calibri" panose="020F0502020204030204" pitchFamily="34" charset="0"/>
              </a:rPr>
              <a:t>0</a:t>
            </a:r>
          </a:p>
        </p:txBody>
      </p:sp>
      <p:sp>
        <p:nvSpPr>
          <p:cNvPr id="45" name="TextBox 44"/>
          <p:cNvSpPr txBox="1"/>
          <p:nvPr/>
        </p:nvSpPr>
        <p:spPr>
          <a:xfrm>
            <a:off x="1014580" y="5321135"/>
            <a:ext cx="3397084" cy="400110"/>
          </a:xfrm>
          <a:prstGeom prst="rect">
            <a:avLst/>
          </a:prstGeom>
          <a:noFill/>
        </p:spPr>
        <p:txBody>
          <a:bodyPr wrap="none" rtlCol="0">
            <a:spAutoFit/>
          </a:bodyPr>
          <a:lstStyle/>
          <a:p>
            <a:r>
              <a:rPr lang="en-US" sz="2000" b="1" dirty="0">
                <a:latin typeface="Candara" panose="020E0502030303020204" pitchFamily="34" charset="0"/>
              </a:rPr>
              <a:t>RF is rotated at each II cycles.</a:t>
            </a:r>
          </a:p>
        </p:txBody>
      </p:sp>
      <p:cxnSp>
        <p:nvCxnSpPr>
          <p:cNvPr id="46" name="Straight Connector 45"/>
          <p:cNvCxnSpPr/>
          <p:nvPr/>
        </p:nvCxnSpPr>
        <p:spPr>
          <a:xfrm>
            <a:off x="5014640" y="4665318"/>
            <a:ext cx="1563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411664" y="5546582"/>
            <a:ext cx="622852" cy="46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25606" y="5290917"/>
            <a:ext cx="3271887" cy="430887"/>
          </a:xfrm>
          <a:prstGeom prst="rect">
            <a:avLst/>
          </a:prstGeom>
          <a:solidFill>
            <a:schemeClr val="bg1"/>
          </a:solidFill>
        </p:spPr>
        <p:txBody>
          <a:bodyPr wrap="square" rtlCol="0">
            <a:spAutoFit/>
          </a:bodyPr>
          <a:lstStyle/>
          <a:p>
            <a:pPr algn="ctr"/>
            <a:r>
              <a:rPr lang="en-US" sz="2200" b="1" dirty="0">
                <a:latin typeface="Candara" panose="020E0502030303020204" pitchFamily="34" charset="0"/>
              </a:rPr>
              <a:t>After rotation at II cycles</a:t>
            </a:r>
          </a:p>
        </p:txBody>
      </p:sp>
      <p:sp>
        <p:nvSpPr>
          <p:cNvPr id="49" name="TextBox 48"/>
          <p:cNvSpPr txBox="1"/>
          <p:nvPr/>
        </p:nvSpPr>
        <p:spPr>
          <a:xfrm>
            <a:off x="4996184" y="3757535"/>
            <a:ext cx="1563759" cy="400110"/>
          </a:xfrm>
          <a:prstGeom prst="rect">
            <a:avLst/>
          </a:prstGeom>
          <a:solidFill>
            <a:schemeClr val="accent3">
              <a:lumMod val="75000"/>
            </a:schemeClr>
          </a:solidFill>
        </p:spPr>
        <p:txBody>
          <a:bodyPr wrap="square" rtlCol="0">
            <a:spAutoFit/>
          </a:bodyPr>
          <a:lstStyle/>
          <a:p>
            <a:pPr algn="ctr"/>
            <a:r>
              <a:rPr lang="en-US" sz="2000" b="1" dirty="0" err="1">
                <a:solidFill>
                  <a:srgbClr val="002060"/>
                </a:solidFill>
              </a:rPr>
              <a:t>const</a:t>
            </a:r>
            <a:endParaRPr lang="en-US" sz="2400" b="1" baseline="30000" dirty="0">
              <a:solidFill>
                <a:srgbClr val="002060"/>
              </a:solidFill>
              <a:latin typeface="Candara" panose="020E0502030303020204" pitchFamily="34" charset="0"/>
            </a:endParaRPr>
          </a:p>
        </p:txBody>
      </p:sp>
      <p:sp>
        <p:nvSpPr>
          <p:cNvPr id="50" name="TextBox 49"/>
          <p:cNvSpPr txBox="1"/>
          <p:nvPr/>
        </p:nvSpPr>
        <p:spPr>
          <a:xfrm>
            <a:off x="5156010" y="5336524"/>
            <a:ext cx="1462260" cy="400110"/>
          </a:xfrm>
          <a:prstGeom prst="rect">
            <a:avLst/>
          </a:prstGeom>
          <a:noFill/>
        </p:spPr>
        <p:txBody>
          <a:bodyPr wrap="none" rtlCol="0">
            <a:spAutoFit/>
          </a:bodyPr>
          <a:lstStyle/>
          <a:p>
            <a:r>
              <a:rPr lang="en-US" sz="2000" dirty="0">
                <a:latin typeface="Candara" panose="020E0502030303020204" pitchFamily="34" charset="0"/>
              </a:rPr>
              <a:t>Rotating RF</a:t>
            </a:r>
          </a:p>
        </p:txBody>
      </p:sp>
    </p:spTree>
    <p:extLst>
      <p:ext uri="{BB962C8B-B14F-4D97-AF65-F5344CB8AC3E}">
        <p14:creationId xmlns:p14="http://schemas.microsoft.com/office/powerpoint/2010/main" val="37065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3" grpId="0" animBg="1"/>
      <p:bldP spid="44" grpId="0"/>
      <p:bldP spid="45" grpId="0"/>
      <p:bldP spid="48" grpId="0" animBg="1"/>
      <p:bldP spid="49" grpId="0" animBg="1"/>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8</a:t>
            </a:fld>
            <a:endParaRPr lang="en-US" altLang="zh-CN" dirty="0">
              <a:solidFill>
                <a:prstClr val="black"/>
              </a:solidFill>
            </a:endParaRPr>
          </a:p>
        </p:txBody>
      </p:sp>
      <p:sp>
        <p:nvSpPr>
          <p:cNvPr id="5" name="Title 1"/>
          <p:cNvSpPr txBox="1">
            <a:spLocks/>
          </p:cNvSpPr>
          <p:nvPr/>
        </p:nvSpPr>
        <p:spPr>
          <a:xfrm>
            <a:off x="612648" y="2453307"/>
            <a:ext cx="8229600" cy="1560443"/>
          </a:xfrm>
          <a:prstGeom prst="rect">
            <a:avLst/>
          </a:prstGeom>
        </p:spPr>
        <p:txBody>
          <a:bodyPr vert="horz" anchor="b" anchorCtr="0">
            <a:noAutofit/>
          </a:bodyPr>
          <a:lstStyle>
            <a:lvl1pPr algn="l" rtl="0" eaLnBrk="1" latinLnBrk="0" hangingPunct="1">
              <a:spcBef>
                <a:spcPct val="0"/>
              </a:spcBef>
              <a:buNone/>
              <a:defRPr kumimoji="0" lang="en-US" sz="3300" b="1" kern="1200" dirty="0" smtClean="0">
                <a:solidFill>
                  <a:schemeClr val="tx2"/>
                </a:solidFill>
                <a:effectLst>
                  <a:outerShdw blurRad="38100" dist="38100" dir="2700000" algn="tl">
                    <a:srgbClr val="000000">
                      <a:alpha val="43137"/>
                    </a:srgbClr>
                  </a:outerShdw>
                </a:effectLst>
                <a:latin typeface="+mj-lt"/>
                <a:ea typeface="+mj-ea"/>
                <a:cs typeface="+mj-cs"/>
              </a:defRPr>
            </a:lvl1pPr>
          </a:lstStyle>
          <a:p>
            <a:r>
              <a:rPr lang="en-US" sz="3600">
                <a:solidFill>
                  <a:srgbClr val="002060"/>
                </a:solidFill>
                <a:effectLst/>
              </a:rPr>
              <a:t>How to manage both recurring and non-recurring variables in an efficient and scalable manner? </a:t>
            </a:r>
          </a:p>
        </p:txBody>
      </p:sp>
    </p:spTree>
    <p:extLst>
      <p:ext uri="{BB962C8B-B14F-4D97-AF65-F5344CB8AC3E}">
        <p14:creationId xmlns:p14="http://schemas.microsoft.com/office/powerpoint/2010/main" val="118132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237" y="196129"/>
            <a:ext cx="8665369" cy="535781"/>
          </a:xfrm>
        </p:spPr>
        <p:txBody>
          <a:bodyPr/>
          <a:lstStyle/>
          <a:p>
            <a:r>
              <a:rPr lang="en-US" sz="3600" dirty="0">
                <a:solidFill>
                  <a:srgbClr val="000066"/>
                </a:solidFill>
                <a:effectLst/>
                <a:latin typeface="Candara" panose="020E0502030303020204" pitchFamily="34" charset="0"/>
              </a:rPr>
              <a:t>Prior Approaches</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solidFill>
                  <a:prstClr val="black"/>
                </a:solidFill>
              </a:rPr>
              <a:pPr/>
              <a:t>9</a:t>
            </a:fld>
            <a:endParaRPr lang="en-US" altLang="zh-CN" dirty="0">
              <a:solidFill>
                <a:prstClr val="black"/>
              </a:solidFill>
            </a:endParaRPr>
          </a:p>
        </p:txBody>
      </p:sp>
      <p:sp>
        <p:nvSpPr>
          <p:cNvPr id="6" name="TextBox 5"/>
          <p:cNvSpPr txBox="1"/>
          <p:nvPr/>
        </p:nvSpPr>
        <p:spPr>
          <a:xfrm>
            <a:off x="117446" y="1049378"/>
            <a:ext cx="8806398" cy="830997"/>
          </a:xfrm>
          <a:prstGeom prst="rect">
            <a:avLst/>
          </a:prstGeom>
          <a:noFill/>
        </p:spPr>
        <p:txBody>
          <a:bodyPr wrap="square" rtlCol="0">
            <a:spAutoFit/>
          </a:bodyPr>
          <a:lstStyle/>
          <a:p>
            <a:pPr marL="214313" indent="-214313" algn="just">
              <a:spcAft>
                <a:spcPts val="1200"/>
              </a:spcAft>
              <a:buFont typeface="Arial" charset="0"/>
              <a:buChar char="•"/>
            </a:pPr>
            <a:r>
              <a:rPr lang="en-US" sz="2400" dirty="0">
                <a:solidFill>
                  <a:srgbClr val="0070C0"/>
                </a:solidFill>
                <a:latin typeface="Candara" panose="020E0502030303020204" pitchFamily="34" charset="0"/>
              </a:rPr>
              <a:t>Recurring variables </a:t>
            </a:r>
            <a:r>
              <a:rPr lang="en-US" sz="2400" dirty="0">
                <a:latin typeface="Candara" panose="020E0502030303020204" pitchFamily="34" charset="0"/>
              </a:rPr>
              <a:t>(repeatedly read and written) are frequently accessed. Hence, are stored into </a:t>
            </a:r>
            <a:r>
              <a:rPr lang="en-US" sz="2400" b="1" dirty="0">
                <a:latin typeface="Candara" panose="020E0502030303020204" pitchFamily="34" charset="0"/>
              </a:rPr>
              <a:t>local rotating RF</a:t>
            </a:r>
            <a:r>
              <a:rPr lang="en-US" sz="2400" dirty="0">
                <a:latin typeface="Candara" panose="020E0502030303020204" pitchFamily="34" charset="0"/>
              </a:rPr>
              <a:t>.</a:t>
            </a:r>
          </a:p>
        </p:txBody>
      </p:sp>
      <p:grpSp>
        <p:nvGrpSpPr>
          <p:cNvPr id="5" name="Group 4"/>
          <p:cNvGrpSpPr/>
          <p:nvPr/>
        </p:nvGrpSpPr>
        <p:grpSpPr>
          <a:xfrm>
            <a:off x="1199526" y="3527029"/>
            <a:ext cx="2921540" cy="1948806"/>
            <a:chOff x="5486400" y="1828801"/>
            <a:chExt cx="3124200" cy="2559330"/>
          </a:xfrm>
        </p:grpSpPr>
        <p:sp>
          <p:nvSpPr>
            <p:cNvPr id="7" name="Rectangle 6"/>
            <p:cNvSpPr/>
            <p:nvPr/>
          </p:nvSpPr>
          <p:spPr bwMode="auto">
            <a:xfrm>
              <a:off x="5486400" y="1828801"/>
              <a:ext cx="3124200" cy="2559330"/>
            </a:xfrm>
            <a:prstGeom prst="rect">
              <a:avLst/>
            </a:prstGeom>
            <a:solidFill>
              <a:schemeClr val="accent4">
                <a:lumMod val="20000"/>
                <a:lumOff val="80000"/>
              </a:schemeClr>
            </a:solidFill>
            <a:ln w="19050" cap="flat" cmpd="sng" algn="ctr">
              <a:solidFill>
                <a:schemeClr val="accent4">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8" name="Rectangle 7"/>
            <p:cNvSpPr/>
            <p:nvPr/>
          </p:nvSpPr>
          <p:spPr bwMode="auto">
            <a:xfrm>
              <a:off x="6248400" y="19050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9" name="Rectangle 8"/>
            <p:cNvSpPr/>
            <p:nvPr/>
          </p:nvSpPr>
          <p:spPr bwMode="auto">
            <a:xfrm>
              <a:off x="6858000" y="19050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0" name="Rectangle 9"/>
            <p:cNvSpPr/>
            <p:nvPr/>
          </p:nvSpPr>
          <p:spPr bwMode="auto">
            <a:xfrm>
              <a:off x="7467600" y="19050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1" name="Rectangle 10"/>
            <p:cNvSpPr/>
            <p:nvPr/>
          </p:nvSpPr>
          <p:spPr bwMode="auto">
            <a:xfrm>
              <a:off x="8077200" y="19050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2" name="Rectangle 11"/>
            <p:cNvSpPr/>
            <p:nvPr/>
          </p:nvSpPr>
          <p:spPr bwMode="auto">
            <a:xfrm>
              <a:off x="6248400" y="25146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3" name="Rectangle 12"/>
            <p:cNvSpPr/>
            <p:nvPr/>
          </p:nvSpPr>
          <p:spPr bwMode="auto">
            <a:xfrm>
              <a:off x="6858000" y="25146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4" name="Rectangle 13"/>
            <p:cNvSpPr/>
            <p:nvPr/>
          </p:nvSpPr>
          <p:spPr bwMode="auto">
            <a:xfrm>
              <a:off x="7467600" y="25146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5" name="Rectangle 14"/>
            <p:cNvSpPr/>
            <p:nvPr/>
          </p:nvSpPr>
          <p:spPr bwMode="auto">
            <a:xfrm>
              <a:off x="8077200" y="25146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6" name="Rectangle 15"/>
            <p:cNvSpPr/>
            <p:nvPr/>
          </p:nvSpPr>
          <p:spPr bwMode="auto">
            <a:xfrm>
              <a:off x="6248400" y="31242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7" name="Rectangle 16"/>
            <p:cNvSpPr/>
            <p:nvPr/>
          </p:nvSpPr>
          <p:spPr bwMode="auto">
            <a:xfrm>
              <a:off x="6858000" y="31242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8" name="Rectangle 17"/>
            <p:cNvSpPr/>
            <p:nvPr/>
          </p:nvSpPr>
          <p:spPr bwMode="auto">
            <a:xfrm>
              <a:off x="7467600" y="31242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19" name="Rectangle 18"/>
            <p:cNvSpPr/>
            <p:nvPr/>
          </p:nvSpPr>
          <p:spPr bwMode="auto">
            <a:xfrm>
              <a:off x="8077200" y="31242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20" name="Rectangle 19"/>
            <p:cNvSpPr/>
            <p:nvPr/>
          </p:nvSpPr>
          <p:spPr bwMode="auto">
            <a:xfrm>
              <a:off x="6248400" y="37338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21" name="Rectangle 20"/>
            <p:cNvSpPr/>
            <p:nvPr/>
          </p:nvSpPr>
          <p:spPr bwMode="auto">
            <a:xfrm>
              <a:off x="6858000" y="37338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22" name="Rectangle 21"/>
            <p:cNvSpPr/>
            <p:nvPr/>
          </p:nvSpPr>
          <p:spPr bwMode="auto">
            <a:xfrm>
              <a:off x="7467600" y="37338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23" name="Rectangle 22"/>
            <p:cNvSpPr/>
            <p:nvPr/>
          </p:nvSpPr>
          <p:spPr bwMode="auto">
            <a:xfrm>
              <a:off x="8077200" y="3733800"/>
              <a:ext cx="457200" cy="457200"/>
            </a:xfrm>
            <a:prstGeom prst="rect">
              <a:avLst/>
            </a:prstGeom>
            <a:solidFill>
              <a:schemeClr val="accent4">
                <a:lumMod val="75000"/>
              </a:schemeClr>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24" name="Rectangle 23"/>
            <p:cNvSpPr/>
            <p:nvPr/>
          </p:nvSpPr>
          <p:spPr bwMode="auto">
            <a:xfrm rot="16200000">
              <a:off x="4572000" y="2895600"/>
              <a:ext cx="2438400" cy="457200"/>
            </a:xfrm>
            <a:prstGeom prst="rect">
              <a:avLst/>
            </a:prstGeom>
            <a:solidFill>
              <a:schemeClr val="accent3">
                <a:lumMod val="40000"/>
                <a:lumOff val="60000"/>
              </a:schemeClr>
            </a:solidFill>
            <a:ln w="9525" cap="flat" cmpd="sng" algn="ctr">
              <a:solidFill>
                <a:srgbClr val="00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rgbClr val="006600"/>
                  </a:solidFill>
                  <a:latin typeface="Arial" charset="0"/>
                  <a:ea typeface="ヒラギノ角ゴ Pro W3" pitchFamily="1" charset="-128"/>
                </a:rPr>
                <a:t>Local Data Memory</a:t>
              </a:r>
              <a:endParaRPr kumimoji="0" lang="en-US" sz="1400" b="1" i="0" u="none" strike="noStrike" cap="none" normalizeH="0" baseline="0" dirty="0">
                <a:ln>
                  <a:noFill/>
                </a:ln>
                <a:solidFill>
                  <a:srgbClr val="006600"/>
                </a:solidFill>
                <a:effectLst/>
                <a:latin typeface="Arial" charset="0"/>
                <a:ea typeface="ヒラギノ角ゴ Pro W3" pitchFamily="1" charset="-128"/>
              </a:endParaRPr>
            </a:p>
          </p:txBody>
        </p:sp>
        <p:grpSp>
          <p:nvGrpSpPr>
            <p:cNvPr id="25" name="Group 24"/>
            <p:cNvGrpSpPr/>
            <p:nvPr/>
          </p:nvGrpSpPr>
          <p:grpSpPr>
            <a:xfrm>
              <a:off x="6019800" y="2057400"/>
              <a:ext cx="2514600" cy="2254470"/>
              <a:chOff x="6019800" y="2057400"/>
              <a:chExt cx="2514600" cy="2254470"/>
            </a:xfrm>
          </p:grpSpPr>
          <p:sp>
            <p:nvSpPr>
              <p:cNvPr id="27" name="Left-Right Arrow 26"/>
              <p:cNvSpPr/>
              <p:nvPr/>
            </p:nvSpPr>
            <p:spPr bwMode="auto">
              <a:xfrm>
                <a:off x="67056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28" name="Left-Right Arrow 27"/>
              <p:cNvSpPr/>
              <p:nvPr/>
            </p:nvSpPr>
            <p:spPr bwMode="auto">
              <a:xfrm>
                <a:off x="73152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29" name="Left-Right Arrow 28"/>
              <p:cNvSpPr/>
              <p:nvPr/>
            </p:nvSpPr>
            <p:spPr bwMode="auto">
              <a:xfrm>
                <a:off x="79248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0" name="Left-Right Arrow 29"/>
              <p:cNvSpPr/>
              <p:nvPr/>
            </p:nvSpPr>
            <p:spPr bwMode="auto">
              <a:xfrm>
                <a:off x="67056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1" name="Left-Right Arrow 30"/>
              <p:cNvSpPr/>
              <p:nvPr/>
            </p:nvSpPr>
            <p:spPr bwMode="auto">
              <a:xfrm>
                <a:off x="73152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2" name="Left-Right Arrow 31"/>
              <p:cNvSpPr/>
              <p:nvPr/>
            </p:nvSpPr>
            <p:spPr bwMode="auto">
              <a:xfrm>
                <a:off x="79248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3" name="Left-Right Arrow 32"/>
              <p:cNvSpPr/>
              <p:nvPr/>
            </p:nvSpPr>
            <p:spPr bwMode="auto">
              <a:xfrm>
                <a:off x="67056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4" name="Left-Right Arrow 33"/>
              <p:cNvSpPr/>
              <p:nvPr/>
            </p:nvSpPr>
            <p:spPr bwMode="auto">
              <a:xfrm>
                <a:off x="73152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5" name="Left-Right Arrow 34"/>
              <p:cNvSpPr/>
              <p:nvPr/>
            </p:nvSpPr>
            <p:spPr bwMode="auto">
              <a:xfrm>
                <a:off x="79248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6" name="Left-Right Arrow 35"/>
              <p:cNvSpPr/>
              <p:nvPr/>
            </p:nvSpPr>
            <p:spPr bwMode="auto">
              <a:xfrm>
                <a:off x="67056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7" name="Left-Right Arrow 36"/>
              <p:cNvSpPr/>
              <p:nvPr/>
            </p:nvSpPr>
            <p:spPr bwMode="auto">
              <a:xfrm>
                <a:off x="73152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8" name="Left-Right Arrow 37"/>
              <p:cNvSpPr/>
              <p:nvPr/>
            </p:nvSpPr>
            <p:spPr bwMode="auto">
              <a:xfrm>
                <a:off x="79248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39" name="Up-Down Arrow 38"/>
              <p:cNvSpPr/>
              <p:nvPr/>
            </p:nvSpPr>
            <p:spPr bwMode="auto">
              <a:xfrm>
                <a:off x="64008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0" name="Up-Down Arrow 39"/>
              <p:cNvSpPr/>
              <p:nvPr/>
            </p:nvSpPr>
            <p:spPr bwMode="auto">
              <a:xfrm>
                <a:off x="70104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1" name="Up-Down Arrow 40"/>
              <p:cNvSpPr/>
              <p:nvPr/>
            </p:nvSpPr>
            <p:spPr bwMode="auto">
              <a:xfrm>
                <a:off x="76200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2" name="Up-Down Arrow 41"/>
              <p:cNvSpPr/>
              <p:nvPr/>
            </p:nvSpPr>
            <p:spPr bwMode="auto">
              <a:xfrm>
                <a:off x="82296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3" name="Up-Down Arrow 42"/>
              <p:cNvSpPr/>
              <p:nvPr/>
            </p:nvSpPr>
            <p:spPr bwMode="auto">
              <a:xfrm>
                <a:off x="64008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4" name="Up-Down Arrow 43"/>
              <p:cNvSpPr/>
              <p:nvPr/>
            </p:nvSpPr>
            <p:spPr bwMode="auto">
              <a:xfrm>
                <a:off x="64008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5" name="Up-Down Arrow 44"/>
              <p:cNvSpPr/>
              <p:nvPr/>
            </p:nvSpPr>
            <p:spPr bwMode="auto">
              <a:xfrm>
                <a:off x="70104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6" name="Up-Down Arrow 45"/>
              <p:cNvSpPr/>
              <p:nvPr/>
            </p:nvSpPr>
            <p:spPr bwMode="auto">
              <a:xfrm>
                <a:off x="70104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7" name="Up-Down Arrow 46"/>
              <p:cNvSpPr/>
              <p:nvPr/>
            </p:nvSpPr>
            <p:spPr bwMode="auto">
              <a:xfrm>
                <a:off x="76200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8" name="Up-Down Arrow 47"/>
              <p:cNvSpPr/>
              <p:nvPr/>
            </p:nvSpPr>
            <p:spPr bwMode="auto">
              <a:xfrm>
                <a:off x="76200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49" name="Up-Down Arrow 48"/>
              <p:cNvSpPr/>
              <p:nvPr/>
            </p:nvSpPr>
            <p:spPr bwMode="auto">
              <a:xfrm>
                <a:off x="82296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50" name="Up-Down Arrow 49"/>
              <p:cNvSpPr/>
              <p:nvPr/>
            </p:nvSpPr>
            <p:spPr bwMode="auto">
              <a:xfrm>
                <a:off x="82296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55" name="Up-Down Arrow 54"/>
              <p:cNvSpPr/>
              <p:nvPr/>
            </p:nvSpPr>
            <p:spPr bwMode="auto">
              <a:xfrm rot="16200000">
                <a:off x="7239000" y="1198180"/>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56" name="Up-Down Arrow 55"/>
              <p:cNvSpPr/>
              <p:nvPr/>
            </p:nvSpPr>
            <p:spPr bwMode="auto">
              <a:xfrm rot="16200000">
                <a:off x="7239000" y="1807781"/>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57" name="Up-Down Arrow 56"/>
              <p:cNvSpPr/>
              <p:nvPr/>
            </p:nvSpPr>
            <p:spPr bwMode="auto">
              <a:xfrm rot="16200000">
                <a:off x="7239000" y="2406870"/>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58" name="Up-Down Arrow 57"/>
              <p:cNvSpPr/>
              <p:nvPr/>
            </p:nvSpPr>
            <p:spPr bwMode="auto">
              <a:xfrm rot="16200000">
                <a:off x="7239000" y="3016470"/>
                <a:ext cx="76200" cy="25146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grpSp>
      </p:grpSp>
      <p:grpSp>
        <p:nvGrpSpPr>
          <p:cNvPr id="59" name="Group 58"/>
          <p:cNvGrpSpPr/>
          <p:nvPr/>
        </p:nvGrpSpPr>
        <p:grpSpPr>
          <a:xfrm>
            <a:off x="5330423" y="3408631"/>
            <a:ext cx="2594697" cy="2377340"/>
            <a:chOff x="6213207" y="995879"/>
            <a:chExt cx="2487881" cy="3294993"/>
          </a:xfrm>
        </p:grpSpPr>
        <p:grpSp>
          <p:nvGrpSpPr>
            <p:cNvPr id="60" name="Group 59"/>
            <p:cNvGrpSpPr/>
            <p:nvPr/>
          </p:nvGrpSpPr>
          <p:grpSpPr>
            <a:xfrm>
              <a:off x="6213207" y="995879"/>
              <a:ext cx="2487881" cy="3294993"/>
              <a:chOff x="7127620" y="1417919"/>
              <a:chExt cx="2487881" cy="3294993"/>
            </a:xfrm>
          </p:grpSpPr>
          <p:sp>
            <p:nvSpPr>
              <p:cNvPr id="75" name="Rectangle 74"/>
              <p:cNvSpPr/>
              <p:nvPr/>
            </p:nvSpPr>
            <p:spPr bwMode="auto">
              <a:xfrm>
                <a:off x="7127620" y="1417919"/>
                <a:ext cx="2487881" cy="3294993"/>
              </a:xfrm>
              <a:prstGeom prst="rect">
                <a:avLst/>
              </a:prstGeom>
              <a:solidFill>
                <a:schemeClr val="accent4">
                  <a:lumMod val="20000"/>
                  <a:lumOff val="80000"/>
                </a:schemeClr>
              </a:solidFill>
              <a:ln w="19050" cap="flat" cmpd="sng" algn="ctr">
                <a:solidFill>
                  <a:schemeClr val="accent4">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76" name="Rectangle 75"/>
              <p:cNvSpPr/>
              <p:nvPr/>
            </p:nvSpPr>
            <p:spPr bwMode="auto">
              <a:xfrm>
                <a:off x="72282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7" name="Rectangle 76"/>
              <p:cNvSpPr/>
              <p:nvPr/>
            </p:nvSpPr>
            <p:spPr bwMode="auto">
              <a:xfrm>
                <a:off x="78378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8" name="Rectangle 77"/>
              <p:cNvSpPr/>
              <p:nvPr/>
            </p:nvSpPr>
            <p:spPr bwMode="auto">
              <a:xfrm>
                <a:off x="84474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79" name="Rectangle 78"/>
              <p:cNvSpPr/>
              <p:nvPr/>
            </p:nvSpPr>
            <p:spPr bwMode="auto">
              <a:xfrm>
                <a:off x="9057050" y="22558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accent5">
                        <a:lumMod val="50000"/>
                      </a:schemeClr>
                    </a:solidFill>
                    <a:latin typeface="Arial" charset="0"/>
                    <a:ea typeface="ヒラギノ角ゴ Pro W3" pitchFamily="1" charset="-128"/>
                  </a:rPr>
                  <a:t>PE</a:t>
                </a:r>
                <a:endParaRPr kumimoji="0" lang="en-US" sz="1400" b="1" i="0" u="none" strike="noStrike" cap="none" normalizeH="0" baseline="0" dirty="0">
                  <a:ln>
                    <a:noFill/>
                  </a:ln>
                  <a:solidFill>
                    <a:schemeClr val="accent5">
                      <a:lumMod val="50000"/>
                    </a:schemeClr>
                  </a:solidFill>
                  <a:effectLst/>
                  <a:latin typeface="Arial" charset="0"/>
                  <a:ea typeface="ヒラギノ角ゴ Pro W3" pitchFamily="1" charset="-128"/>
                </a:endParaRPr>
              </a:p>
            </p:txBody>
          </p:sp>
          <p:sp>
            <p:nvSpPr>
              <p:cNvPr id="80" name="Rectangle 79"/>
              <p:cNvSpPr/>
              <p:nvPr/>
            </p:nvSpPr>
            <p:spPr bwMode="auto">
              <a:xfrm>
                <a:off x="72282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1" name="Rectangle 80"/>
              <p:cNvSpPr/>
              <p:nvPr/>
            </p:nvSpPr>
            <p:spPr bwMode="auto">
              <a:xfrm>
                <a:off x="78378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2" name="Rectangle 81"/>
              <p:cNvSpPr/>
              <p:nvPr/>
            </p:nvSpPr>
            <p:spPr bwMode="auto">
              <a:xfrm>
                <a:off x="84474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3" name="Rectangle 82"/>
              <p:cNvSpPr/>
              <p:nvPr/>
            </p:nvSpPr>
            <p:spPr bwMode="auto">
              <a:xfrm>
                <a:off x="9057050" y="28654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4" name="Rectangle 83"/>
              <p:cNvSpPr/>
              <p:nvPr/>
            </p:nvSpPr>
            <p:spPr bwMode="auto">
              <a:xfrm>
                <a:off x="72282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5" name="Rectangle 84"/>
              <p:cNvSpPr/>
              <p:nvPr/>
            </p:nvSpPr>
            <p:spPr bwMode="auto">
              <a:xfrm>
                <a:off x="78378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6" name="Rectangle 85"/>
              <p:cNvSpPr/>
              <p:nvPr/>
            </p:nvSpPr>
            <p:spPr bwMode="auto">
              <a:xfrm>
                <a:off x="84474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7" name="Rectangle 86"/>
              <p:cNvSpPr/>
              <p:nvPr/>
            </p:nvSpPr>
            <p:spPr bwMode="auto">
              <a:xfrm>
                <a:off x="9057050" y="34750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8" name="Rectangle 87"/>
              <p:cNvSpPr/>
              <p:nvPr/>
            </p:nvSpPr>
            <p:spPr bwMode="auto">
              <a:xfrm>
                <a:off x="72282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89" name="Rectangle 88"/>
              <p:cNvSpPr/>
              <p:nvPr/>
            </p:nvSpPr>
            <p:spPr bwMode="auto">
              <a:xfrm>
                <a:off x="78378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90" name="Rectangle 89"/>
              <p:cNvSpPr/>
              <p:nvPr/>
            </p:nvSpPr>
            <p:spPr bwMode="auto">
              <a:xfrm>
                <a:off x="84474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91" name="Rectangle 90"/>
              <p:cNvSpPr/>
              <p:nvPr/>
            </p:nvSpPr>
            <p:spPr bwMode="auto">
              <a:xfrm>
                <a:off x="9057050" y="4084668"/>
                <a:ext cx="457200" cy="457200"/>
              </a:xfrm>
              <a:prstGeom prst="rect">
                <a:avLst/>
              </a:prstGeom>
              <a:solidFill>
                <a:schemeClr val="bg2"/>
              </a:solidFill>
              <a:ln w="9525" cap="flat" cmpd="sng" algn="ctr">
                <a:solidFill>
                  <a:schemeClr val="accent5">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accent5">
                        <a:lumMod val="50000"/>
                      </a:schemeClr>
                    </a:solidFill>
                    <a:latin typeface="Arial" charset="0"/>
                    <a:ea typeface="ヒラギノ角ゴ Pro W3" pitchFamily="1" charset="-128"/>
                  </a:rPr>
                  <a:t>PE</a:t>
                </a:r>
              </a:p>
            </p:txBody>
          </p:sp>
          <p:sp>
            <p:nvSpPr>
              <p:cNvPr id="92" name="Rectangle 91"/>
              <p:cNvSpPr/>
              <p:nvPr/>
            </p:nvSpPr>
            <p:spPr bwMode="auto">
              <a:xfrm>
                <a:off x="7228250" y="1577949"/>
                <a:ext cx="2243516" cy="437873"/>
              </a:xfrm>
              <a:prstGeom prst="rect">
                <a:avLst/>
              </a:prstGeom>
              <a:solidFill>
                <a:schemeClr val="accent3">
                  <a:lumMod val="40000"/>
                  <a:lumOff val="60000"/>
                </a:schemeClr>
              </a:solidFill>
              <a:ln w="9525" cap="flat" cmpd="sng" algn="ctr">
                <a:solidFill>
                  <a:srgbClr val="00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rgbClr val="006600"/>
                    </a:solidFill>
                    <a:latin typeface="Arial" charset="0"/>
                    <a:ea typeface="ヒラギノ角ゴ Pro W3" pitchFamily="1" charset="-128"/>
                  </a:rPr>
                  <a:t>Global RF</a:t>
                </a:r>
                <a:endParaRPr kumimoji="0" lang="en-US" sz="1400" b="1" i="0" u="none" strike="noStrike" cap="none" normalizeH="0" baseline="0" dirty="0">
                  <a:ln>
                    <a:noFill/>
                  </a:ln>
                  <a:solidFill>
                    <a:srgbClr val="006600"/>
                  </a:solidFill>
                  <a:effectLst/>
                  <a:latin typeface="Arial" charset="0"/>
                  <a:ea typeface="ヒラギノ角ゴ Pro W3" pitchFamily="1" charset="-128"/>
                </a:endParaRPr>
              </a:p>
            </p:txBody>
          </p:sp>
          <p:grpSp>
            <p:nvGrpSpPr>
              <p:cNvPr id="93" name="Group 92"/>
              <p:cNvGrpSpPr/>
              <p:nvPr/>
            </p:nvGrpSpPr>
            <p:grpSpPr>
              <a:xfrm>
                <a:off x="7380650" y="2408268"/>
                <a:ext cx="1905000" cy="1905000"/>
                <a:chOff x="6400800" y="2057400"/>
                <a:chExt cx="1905000" cy="1905000"/>
              </a:xfrm>
            </p:grpSpPr>
            <p:sp>
              <p:nvSpPr>
                <p:cNvPr id="96" name="Left-Right Arrow 95"/>
                <p:cNvSpPr/>
                <p:nvPr/>
              </p:nvSpPr>
              <p:spPr bwMode="auto">
                <a:xfrm>
                  <a:off x="67056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97" name="Left-Right Arrow 96"/>
                <p:cNvSpPr/>
                <p:nvPr/>
              </p:nvSpPr>
              <p:spPr bwMode="auto">
                <a:xfrm>
                  <a:off x="73152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98" name="Left-Right Arrow 97"/>
                <p:cNvSpPr/>
                <p:nvPr/>
              </p:nvSpPr>
              <p:spPr bwMode="auto">
                <a:xfrm>
                  <a:off x="7924800" y="20574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99" name="Left-Right Arrow 98"/>
                <p:cNvSpPr/>
                <p:nvPr/>
              </p:nvSpPr>
              <p:spPr bwMode="auto">
                <a:xfrm>
                  <a:off x="67056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0" name="Left-Right Arrow 99"/>
                <p:cNvSpPr/>
                <p:nvPr/>
              </p:nvSpPr>
              <p:spPr bwMode="auto">
                <a:xfrm>
                  <a:off x="73152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1" name="Left-Right Arrow 100"/>
                <p:cNvSpPr/>
                <p:nvPr/>
              </p:nvSpPr>
              <p:spPr bwMode="auto">
                <a:xfrm>
                  <a:off x="7924800" y="26670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2" name="Left-Right Arrow 101"/>
                <p:cNvSpPr/>
                <p:nvPr/>
              </p:nvSpPr>
              <p:spPr bwMode="auto">
                <a:xfrm>
                  <a:off x="67056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3" name="Left-Right Arrow 102"/>
                <p:cNvSpPr/>
                <p:nvPr/>
              </p:nvSpPr>
              <p:spPr bwMode="auto">
                <a:xfrm>
                  <a:off x="73152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4" name="Left-Right Arrow 103"/>
                <p:cNvSpPr/>
                <p:nvPr/>
              </p:nvSpPr>
              <p:spPr bwMode="auto">
                <a:xfrm>
                  <a:off x="7924800" y="32766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5" name="Left-Right Arrow 104"/>
                <p:cNvSpPr/>
                <p:nvPr/>
              </p:nvSpPr>
              <p:spPr bwMode="auto">
                <a:xfrm>
                  <a:off x="67056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6" name="Left-Right Arrow 105"/>
                <p:cNvSpPr/>
                <p:nvPr/>
              </p:nvSpPr>
              <p:spPr bwMode="auto">
                <a:xfrm>
                  <a:off x="73152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7" name="Left-Right Arrow 106"/>
                <p:cNvSpPr/>
                <p:nvPr/>
              </p:nvSpPr>
              <p:spPr bwMode="auto">
                <a:xfrm>
                  <a:off x="7924800" y="3886200"/>
                  <a:ext cx="152400" cy="762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8" name="Up-Down Arrow 107"/>
                <p:cNvSpPr/>
                <p:nvPr/>
              </p:nvSpPr>
              <p:spPr bwMode="auto">
                <a:xfrm>
                  <a:off x="64008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09" name="Up-Down Arrow 108"/>
                <p:cNvSpPr/>
                <p:nvPr/>
              </p:nvSpPr>
              <p:spPr bwMode="auto">
                <a:xfrm>
                  <a:off x="70104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0" name="Up-Down Arrow 109"/>
                <p:cNvSpPr/>
                <p:nvPr/>
              </p:nvSpPr>
              <p:spPr bwMode="auto">
                <a:xfrm>
                  <a:off x="76200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1" name="Up-Down Arrow 110"/>
                <p:cNvSpPr/>
                <p:nvPr/>
              </p:nvSpPr>
              <p:spPr bwMode="auto">
                <a:xfrm>
                  <a:off x="8229600" y="23622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2" name="Up-Down Arrow 111"/>
                <p:cNvSpPr/>
                <p:nvPr/>
              </p:nvSpPr>
              <p:spPr bwMode="auto">
                <a:xfrm>
                  <a:off x="64008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3" name="Up-Down Arrow 112"/>
                <p:cNvSpPr/>
                <p:nvPr/>
              </p:nvSpPr>
              <p:spPr bwMode="auto">
                <a:xfrm>
                  <a:off x="64008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4" name="Up-Down Arrow 113"/>
                <p:cNvSpPr/>
                <p:nvPr/>
              </p:nvSpPr>
              <p:spPr bwMode="auto">
                <a:xfrm>
                  <a:off x="70104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5" name="Up-Down Arrow 114"/>
                <p:cNvSpPr/>
                <p:nvPr/>
              </p:nvSpPr>
              <p:spPr bwMode="auto">
                <a:xfrm>
                  <a:off x="70104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6" name="Up-Down Arrow 115"/>
                <p:cNvSpPr/>
                <p:nvPr/>
              </p:nvSpPr>
              <p:spPr bwMode="auto">
                <a:xfrm>
                  <a:off x="76200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7" name="Up-Down Arrow 116"/>
                <p:cNvSpPr/>
                <p:nvPr/>
              </p:nvSpPr>
              <p:spPr bwMode="auto">
                <a:xfrm>
                  <a:off x="76200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8" name="Up-Down Arrow 117"/>
                <p:cNvSpPr/>
                <p:nvPr/>
              </p:nvSpPr>
              <p:spPr bwMode="auto">
                <a:xfrm>
                  <a:off x="8229600" y="29718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sp>
              <p:nvSpPr>
                <p:cNvPr id="119" name="Up-Down Arrow 118"/>
                <p:cNvSpPr/>
                <p:nvPr/>
              </p:nvSpPr>
              <p:spPr bwMode="auto">
                <a:xfrm>
                  <a:off x="8229600" y="3581400"/>
                  <a:ext cx="76200" cy="152400"/>
                </a:xfrm>
                <a:prstGeom prst="upDown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400" dirty="0"/>
                </a:p>
              </p:txBody>
            </p:sp>
          </p:grpSp>
          <p:sp>
            <p:nvSpPr>
              <p:cNvPr id="94" name="Up-Down Arrow 93"/>
              <p:cNvSpPr/>
              <p:nvPr/>
            </p:nvSpPr>
            <p:spPr bwMode="auto">
              <a:xfrm>
                <a:off x="7576580" y="2042044"/>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95" name="Up-Down Arrow 94"/>
              <p:cNvSpPr/>
              <p:nvPr/>
            </p:nvSpPr>
            <p:spPr bwMode="auto">
              <a:xfrm>
                <a:off x="7282860" y="2044132"/>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grpSp>
        <p:sp>
          <p:nvSpPr>
            <p:cNvPr id="61" name="Up-Down Arrow 60"/>
            <p:cNvSpPr/>
            <p:nvPr/>
          </p:nvSpPr>
          <p:spPr bwMode="auto">
            <a:xfrm>
              <a:off x="6575946" y="1604630"/>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2" name="Up-Down Arrow 61"/>
            <p:cNvSpPr/>
            <p:nvPr/>
          </p:nvSpPr>
          <p:spPr bwMode="auto">
            <a:xfrm flipH="1">
              <a:off x="6472574" y="1597286"/>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3" name="Up-Down Arrow 62"/>
            <p:cNvSpPr/>
            <p:nvPr/>
          </p:nvSpPr>
          <p:spPr bwMode="auto">
            <a:xfrm>
              <a:off x="7164443" y="1602284"/>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4" name="Up-Down Arrow 63"/>
            <p:cNvSpPr/>
            <p:nvPr/>
          </p:nvSpPr>
          <p:spPr bwMode="auto">
            <a:xfrm>
              <a:off x="7071659" y="1609566"/>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5" name="Up-Down Arrow 64"/>
            <p:cNvSpPr/>
            <p:nvPr/>
          </p:nvSpPr>
          <p:spPr bwMode="auto">
            <a:xfrm>
              <a:off x="6985082" y="1619745"/>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6" name="Up-Down Arrow 65"/>
            <p:cNvSpPr/>
            <p:nvPr/>
          </p:nvSpPr>
          <p:spPr bwMode="auto">
            <a:xfrm>
              <a:off x="7278803" y="1603591"/>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7" name="Up-Down Arrow 66"/>
            <p:cNvSpPr/>
            <p:nvPr/>
          </p:nvSpPr>
          <p:spPr bwMode="auto">
            <a:xfrm>
              <a:off x="7781078" y="1614007"/>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8" name="Up-Down Arrow 67"/>
            <p:cNvSpPr/>
            <p:nvPr/>
          </p:nvSpPr>
          <p:spPr bwMode="auto">
            <a:xfrm>
              <a:off x="7688294" y="1621289"/>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69" name="Up-Down Arrow 68"/>
            <p:cNvSpPr/>
            <p:nvPr/>
          </p:nvSpPr>
          <p:spPr bwMode="auto">
            <a:xfrm>
              <a:off x="7601717" y="1631468"/>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70" name="Up-Down Arrow 69"/>
            <p:cNvSpPr/>
            <p:nvPr/>
          </p:nvSpPr>
          <p:spPr bwMode="auto">
            <a:xfrm>
              <a:off x="7895438" y="1615314"/>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71" name="Up-Down Arrow 70"/>
            <p:cNvSpPr/>
            <p:nvPr/>
          </p:nvSpPr>
          <p:spPr bwMode="auto">
            <a:xfrm>
              <a:off x="8385989" y="1614007"/>
              <a:ext cx="45719" cy="1448398"/>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72" name="Up-Down Arrow 71"/>
            <p:cNvSpPr/>
            <p:nvPr/>
          </p:nvSpPr>
          <p:spPr bwMode="auto">
            <a:xfrm>
              <a:off x="8293205" y="1621289"/>
              <a:ext cx="45719" cy="846142"/>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73" name="Up-Down Arrow 72"/>
            <p:cNvSpPr/>
            <p:nvPr/>
          </p:nvSpPr>
          <p:spPr bwMode="auto">
            <a:xfrm>
              <a:off x="8206628" y="1631468"/>
              <a:ext cx="45719" cy="211736"/>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sp>
          <p:nvSpPr>
            <p:cNvPr id="74" name="Up-Down Arrow 73"/>
            <p:cNvSpPr/>
            <p:nvPr/>
          </p:nvSpPr>
          <p:spPr bwMode="auto">
            <a:xfrm>
              <a:off x="8500349" y="1615314"/>
              <a:ext cx="45719" cy="2042624"/>
            </a:xfrm>
            <a:prstGeom prst="up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ヒラギノ角ゴ Pro W3" pitchFamily="1" charset="-128"/>
              </a:endParaRPr>
            </a:p>
          </p:txBody>
        </p:sp>
      </p:grpSp>
      <p:sp>
        <p:nvSpPr>
          <p:cNvPr id="120" name="Rectangle 119"/>
          <p:cNvSpPr/>
          <p:nvPr/>
        </p:nvSpPr>
        <p:spPr>
          <a:xfrm>
            <a:off x="7688771" y="1431584"/>
            <a:ext cx="568709" cy="754086"/>
          </a:xfrm>
          <a:prstGeom prst="rect">
            <a:avLst/>
          </a:prstGeom>
          <a:solidFill>
            <a:schemeClr val="bg2">
              <a:lumMod val="75000"/>
            </a:schemeClr>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121" name="Rectangle 120"/>
          <p:cNvSpPr/>
          <p:nvPr/>
        </p:nvSpPr>
        <p:spPr>
          <a:xfrm>
            <a:off x="7623917" y="1314314"/>
            <a:ext cx="568709" cy="782117"/>
          </a:xfrm>
          <a:prstGeom prst="rect">
            <a:avLst/>
          </a:prstGeom>
          <a:solidFill>
            <a:schemeClr val="accent4"/>
          </a:solidFill>
          <a:ln w="12700" cap="flat" cmpd="sng" algn="ctr">
            <a:solidFill>
              <a:sysClr val="windowText" lastClr="000000"/>
            </a:solidFill>
            <a:prstDash val="solid"/>
            <a:miter lim="800000"/>
          </a:ln>
          <a:effectLst/>
          <a:scene3d>
            <a:camera prst="isometricOffAxis2Top">
              <a:rot lat="18250371" lon="2755361" rev="19121893"/>
            </a:camera>
            <a:lightRig rig="threePt" dir="t"/>
          </a:scene3d>
          <a:sp3d>
            <a:bevelB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C00000"/>
              </a:solidFill>
              <a:effectLst/>
              <a:uLnTx/>
              <a:uFillTx/>
              <a:latin typeface="Calibri" panose="020F0502020204030204"/>
              <a:ea typeface="+mn-ea"/>
              <a:cs typeface="+mn-cs"/>
            </a:endParaRPr>
          </a:p>
        </p:txBody>
      </p:sp>
      <p:sp>
        <p:nvSpPr>
          <p:cNvPr id="4" name="Rectangle 3"/>
          <p:cNvSpPr/>
          <p:nvPr/>
        </p:nvSpPr>
        <p:spPr>
          <a:xfrm>
            <a:off x="133084" y="2395473"/>
            <a:ext cx="8623882" cy="877163"/>
          </a:xfrm>
          <a:prstGeom prst="rect">
            <a:avLst/>
          </a:prstGeom>
        </p:spPr>
        <p:txBody>
          <a:bodyPr wrap="square">
            <a:spAutoFit/>
          </a:bodyPr>
          <a:lstStyle/>
          <a:p>
            <a:pPr marL="214313" lvl="0" indent="-214313" algn="just">
              <a:spcAft>
                <a:spcPts val="600"/>
              </a:spcAft>
              <a:buFont typeface="Arial" charset="0"/>
              <a:buChar char="•"/>
            </a:pPr>
            <a:r>
              <a:rPr lang="en-US" sz="2400" dirty="0">
                <a:solidFill>
                  <a:srgbClr val="0070C0"/>
                </a:solidFill>
                <a:latin typeface="Candara" panose="020E0502030303020204" pitchFamily="34" charset="0"/>
              </a:rPr>
              <a:t>Nonrecurring variables</a:t>
            </a:r>
            <a:r>
              <a:rPr lang="en-US" sz="2400" dirty="0">
                <a:solidFill>
                  <a:prstClr val="black"/>
                </a:solidFill>
                <a:latin typeface="Candara" panose="020E0502030303020204" pitchFamily="34" charset="0"/>
              </a:rPr>
              <a:t> (constants) can be accessed via –</a:t>
            </a:r>
          </a:p>
          <a:p>
            <a:pPr lvl="1" algn="just">
              <a:spcAft>
                <a:spcPts val="1200"/>
              </a:spcAft>
            </a:pPr>
            <a:r>
              <a:rPr lang="en-US" sz="2200" dirty="0">
                <a:solidFill>
                  <a:prstClr val="black"/>
                </a:solidFill>
                <a:latin typeface="Candara" panose="020E0502030303020204" pitchFamily="34" charset="0"/>
              </a:rPr>
              <a:t>  	    1) </a:t>
            </a:r>
            <a:r>
              <a:rPr lang="en-US" sz="2200" b="1" dirty="0">
                <a:solidFill>
                  <a:prstClr val="black"/>
                </a:solidFill>
                <a:latin typeface="Candara" panose="020E0502030303020204" pitchFamily="34" charset="0"/>
              </a:rPr>
              <a:t>On-Chip Memory                	        </a:t>
            </a:r>
            <a:r>
              <a:rPr lang="en-US" sz="2200" dirty="0">
                <a:solidFill>
                  <a:prstClr val="black"/>
                </a:solidFill>
                <a:latin typeface="Candara" panose="020E0502030303020204" pitchFamily="34" charset="0"/>
              </a:rPr>
              <a:t>2) </a:t>
            </a:r>
            <a:r>
              <a:rPr lang="en-US" sz="2200" b="1" dirty="0">
                <a:solidFill>
                  <a:prstClr val="black"/>
                </a:solidFill>
                <a:latin typeface="Candara" panose="020E0502030303020204" pitchFamily="34" charset="0"/>
              </a:rPr>
              <a:t>Global Register File</a:t>
            </a:r>
          </a:p>
        </p:txBody>
      </p:sp>
    </p:spTree>
    <p:extLst>
      <p:ext uri="{BB962C8B-B14F-4D97-AF65-F5344CB8AC3E}">
        <p14:creationId xmlns:p14="http://schemas.microsoft.com/office/powerpoint/2010/main" val="156539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ML">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CML</Template>
  <TotalTime>7525</TotalTime>
  <Words>2265</Words>
  <Application>Microsoft Office PowerPoint</Application>
  <PresentationFormat>On-screen Show (4:3)</PresentationFormat>
  <Paragraphs>477</Paragraphs>
  <Slides>33</Slides>
  <Notes>25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宋体</vt:lpstr>
      <vt:lpstr>Arial</vt:lpstr>
      <vt:lpstr>Bookman Old Style</vt:lpstr>
      <vt:lpstr>Calibri</vt:lpstr>
      <vt:lpstr>Candara</vt:lpstr>
      <vt:lpstr>Comic Sans MS</vt:lpstr>
      <vt:lpstr>Consolas</vt:lpstr>
      <vt:lpstr>Courier New</vt:lpstr>
      <vt:lpstr>DengXian</vt:lpstr>
      <vt:lpstr>Gill Sans MT</vt:lpstr>
      <vt:lpstr>华文新魏</vt:lpstr>
      <vt:lpstr>Times New Roman</vt:lpstr>
      <vt:lpstr>Wingdings</vt:lpstr>
      <vt:lpstr>Wingdings 3</vt:lpstr>
      <vt:lpstr>ヒラギノ角ゴ Pro W3</vt:lpstr>
      <vt:lpstr>CML</vt:lpstr>
      <vt:lpstr>Scalable Register File Architectures for CGRA Accelerators</vt:lpstr>
      <vt:lpstr>Need for Power-Efficient Acceleration</vt:lpstr>
      <vt:lpstr>CGRAs: A Promising Technology</vt:lpstr>
      <vt:lpstr>Mapping Applications On CGRAs</vt:lpstr>
      <vt:lpstr>Mapping Applications On CGRAs</vt:lpstr>
      <vt:lpstr>Not All Variables are Recurring</vt:lpstr>
      <vt:lpstr>Why I Cannot Store Constants in Rotating RF? </vt:lpstr>
      <vt:lpstr>PowerPoint Presentation</vt:lpstr>
      <vt:lpstr>Prior Approaches</vt:lpstr>
      <vt:lpstr>Limitations of Using Memory for Constants</vt:lpstr>
      <vt:lpstr>Limitations of Using Global RF for Constants</vt:lpstr>
      <vt:lpstr>Local Unified RF: A SW/HW Hybrid Approach</vt:lpstr>
      <vt:lpstr>Modulo Addition Based Indexing for Rotating RF</vt:lpstr>
      <vt:lpstr>Unified RF and Its Configuration</vt:lpstr>
      <vt:lpstr>Key Contributions</vt:lpstr>
      <vt:lpstr>What a Compiler Must Do?</vt:lpstr>
      <vt:lpstr>SW Management of Unified RF</vt:lpstr>
      <vt:lpstr>Integration with a Mapping Technique</vt:lpstr>
      <vt:lpstr>Experimental Setup</vt:lpstr>
      <vt:lpstr>Experiments</vt:lpstr>
      <vt:lpstr>Unified RF Performs Better than On-chip Memory</vt:lpstr>
      <vt:lpstr>Unified RF Reduces Mapped Nodes By 22.4%</vt:lpstr>
      <vt:lpstr>Local Unified RF Scales Better than Global RF</vt:lpstr>
      <vt:lpstr>RF Configuration Improves Register Utilization  than Separate RFs for Recurring Values and Constants</vt:lpstr>
      <vt:lpstr>Summary</vt:lpstr>
      <vt:lpstr>Thank you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Atomic-CGRA gem5</dc:title>
  <dc:creator>Mahesh Balasubramanian</dc:creator>
  <cp:lastModifiedBy>Shail Dave</cp:lastModifiedBy>
  <cp:revision>2649</cp:revision>
  <dcterms:created xsi:type="dcterms:W3CDTF">2016-09-23T06:37:10Z</dcterms:created>
  <dcterms:modified xsi:type="dcterms:W3CDTF">2016-11-09T06:11:24Z</dcterms:modified>
</cp:coreProperties>
</file>