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5" r:id="rId2"/>
    <p:sldId id="258" r:id="rId3"/>
    <p:sldId id="259" r:id="rId4"/>
    <p:sldId id="277" r:id="rId5"/>
    <p:sldId id="271" r:id="rId6"/>
    <p:sldId id="272" r:id="rId7"/>
    <p:sldId id="278" r:id="rId8"/>
    <p:sldId id="279" r:id="rId9"/>
    <p:sldId id="262" r:id="rId10"/>
    <p:sldId id="268" r:id="rId11"/>
    <p:sldId id="270" r:id="rId12"/>
    <p:sldId id="27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otype Corsiva" panose="03010101010201010101" pitchFamily="66" charset="0"/>
      <p: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Gigi" panose="04040504061007020D02" pitchFamily="82" charset="0"/>
      <p:regular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255076"/>
    <a:srgbClr val="FFC1C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88561" autoAdjust="0"/>
  </p:normalViewPr>
  <p:slideViewPr>
    <p:cSldViewPr snapToGrid="0">
      <p:cViewPr varScale="1">
        <p:scale>
          <a:sx n="134" d="100"/>
          <a:sy n="134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CD1E-9300-41DC-A37A-4937316C0E1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37E8-37B0-431A-9258-A33D6755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2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F08C0-1787-46AE-829B-5F4B6EB439E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D932-4BD1-4C53-820D-24D32831A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9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505933"/>
            <a:ext cx="9144000" cy="4305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3181592"/>
            <a:ext cx="9144000" cy="1192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" y="1784483"/>
            <a:ext cx="9143999" cy="13440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6727644" cy="1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/>
            </a:lvl6pPr>
            <a:lvl7pPr>
              <a:defRPr sz="2000" b="1"/>
            </a:lvl7pPr>
            <a:lvl8pPr>
              <a:defRPr sz="2000" b="1"/>
            </a:lvl8pPr>
            <a:lvl9pPr>
              <a:defRPr sz="2000" b="1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95094"/>
            <a:ext cx="8871626" cy="577902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1"/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>
          <a:xfrm>
            <a:off x="33649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fld id="{CA119DA2-9CB2-40F5-8015-A795E6BF4199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noProof="1"/>
              <a:t>Shail Dave / Arizona State University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19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49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fld id="{73619C87-006D-494F-AFD3-B249371A58AD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noProof="1"/>
              <a:t>Shail Dave / Arizona State University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95094"/>
            <a:ext cx="8871626" cy="577902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315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4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Shail Dave</a:t>
            </a:r>
            <a:r>
              <a:rPr lang="en-US" dirty="0"/>
              <a:t>, Mahesh Balasubramanian, Aviral Shrivastava</a:t>
            </a:r>
            <a:br>
              <a:rPr lang="en-US" dirty="0"/>
            </a:br>
            <a:r>
              <a:rPr lang="en-US" dirty="0"/>
              <a:t>Compiler Microarchitecture Lab</a:t>
            </a:r>
            <a:br>
              <a:rPr lang="en-US" dirty="0"/>
            </a:br>
            <a:r>
              <a:rPr lang="en-US" dirty="0"/>
              <a:t>Arizona State University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URECA: A Compiler Solution to Manage Unified Register File for CGRAs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BFA27A1-E0FB-4F29-BF01-A6D80CFC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6" y="4261500"/>
            <a:ext cx="1202531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3BD953-0622-423A-B96E-DB4B6B05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954" y="3987170"/>
            <a:ext cx="2054530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8"/>
    </mc:Choice>
    <mc:Fallback xmlns="">
      <p:transition spd="slow" advTm="117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17" y="105033"/>
            <a:ext cx="8871626" cy="577902"/>
          </a:xfrm>
        </p:spPr>
        <p:txBody>
          <a:bodyPr>
            <a:normAutofit/>
          </a:bodyPr>
          <a:lstStyle/>
          <a:p>
            <a:r>
              <a:rPr lang="en-US" sz="3000" dirty="0"/>
              <a:t>URECA Improves </a:t>
            </a:r>
            <a:r>
              <a:rPr lang="en-US" sz="2900" dirty="0"/>
              <a:t>CGRA’s</a:t>
            </a:r>
            <a:r>
              <a:rPr lang="en-US" sz="3000" dirty="0"/>
              <a:t> Acceleration Capability by 1.74x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CD01-6CE6-4616-AFA0-18C35BA21796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F0C5A8-4113-4291-8E6C-654A7C27FF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298" y="1889622"/>
            <a:ext cx="7378752" cy="2786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84D921-4AB6-4B1E-A1EF-6C360E611B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298" y="499336"/>
            <a:ext cx="7378752" cy="24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83"/>
    </mc:Choice>
    <mc:Fallback xmlns="">
      <p:transition spd="slow" advTm="407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499" y="912174"/>
            <a:ext cx="8169967" cy="3615910"/>
          </a:xfrm>
        </p:spPr>
        <p:txBody>
          <a:bodyPr>
            <a:normAutofit/>
          </a:bodyPr>
          <a:lstStyle/>
          <a:p>
            <a:r>
              <a:rPr lang="en-US" dirty="0"/>
              <a:t>URECA efficiently manages all the variables in unified RF</a:t>
            </a:r>
          </a:p>
          <a:p>
            <a:pPr lvl="1" algn="just"/>
            <a:r>
              <a:rPr lang="en-US" dirty="0"/>
              <a:t>Compiler promotes variables from the memory to CGRA registers. </a:t>
            </a:r>
          </a:p>
          <a:p>
            <a:pPr lvl="1" algn="just"/>
            <a:r>
              <a:rPr lang="en-US" dirty="0"/>
              <a:t>It improves performance by 1.74x, as compared to CGRA accessing nonrecurring variables from the on-chip memory.</a:t>
            </a:r>
          </a:p>
          <a:p>
            <a:pPr lvl="1" algn="just"/>
            <a:r>
              <a:rPr lang="en-US" dirty="0"/>
              <a:t>Reduces register requirements by about 39% and reduces energy consumption by 32%.</a:t>
            </a:r>
          </a:p>
          <a:p>
            <a:pPr algn="just"/>
            <a:r>
              <a:rPr lang="en-US" dirty="0"/>
              <a:t>Compiler determines register requirements and allocates registers for both recurring and nonrecurring variables. </a:t>
            </a:r>
          </a:p>
          <a:p>
            <a:pPr lvl="1" algn="just"/>
            <a:r>
              <a:rPr lang="en-US" dirty="0"/>
              <a:t>Configures boundary of the RF and enables CGRA PEs to flexibly support different register requirements for different mappings of different loops, promoting general-purpose computing on CGRAs.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902-58B0-4A57-B6AE-F2D707928698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742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1"/>
    </mc:Choice>
    <mc:Fallback xmlns="">
      <p:transition spd="slow" advTm="127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4B7E0-AA95-4AA0-88BD-4169A981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9C87-006D-494F-AFD3-B249371A58AD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C48B9-1387-462D-816B-DECE132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50568-A411-4A7D-8238-497A54C0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4AD1CE-9B7F-46EB-B8F2-96AD2F70B4DF}"/>
              </a:ext>
            </a:extLst>
          </p:cNvPr>
          <p:cNvSpPr txBox="1">
            <a:spLocks/>
          </p:cNvSpPr>
          <p:nvPr/>
        </p:nvSpPr>
        <p:spPr>
          <a:xfrm>
            <a:off x="2417765" y="1537181"/>
            <a:ext cx="4734045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300" b="1" kern="1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5400" dirty="0">
                <a:solidFill>
                  <a:srgbClr val="000066"/>
                </a:solidFill>
                <a:effectLst/>
                <a:latin typeface="Candara" panose="020E0502030303020204" pitchFamily="34" charset="0"/>
              </a:rPr>
              <a:t>Thank you !</a:t>
            </a:r>
          </a:p>
        </p:txBody>
      </p:sp>
      <p:pic>
        <p:nvPicPr>
          <p:cNvPr id="7" name="Picture 2" descr="C:\Users\rjeyapau\AppData\Local\Microsoft\Windows\Temporary Internet Files\Content.IE5\GCQZ84TM\MC900423171[1].wmf">
            <a:extLst>
              <a:ext uri="{FF2B5EF4-FFF2-40B4-BE49-F238E27FC236}">
                <a16:creationId xmlns:a16="http://schemas.microsoft.com/office/drawing/2014/main" id="{12DCCB85-319E-4473-AFA0-C6180ABF6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5" y="1080438"/>
            <a:ext cx="1827886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15376-D6CF-4EFC-8324-A7457096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4523" y="2619709"/>
            <a:ext cx="1631097" cy="20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7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9"/>
    </mc:Choice>
    <mc:Fallback xmlns="">
      <p:transition spd="slow" advTm="8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6883" y="752508"/>
            <a:ext cx="5279943" cy="2577099"/>
          </a:xfrm>
        </p:spPr>
        <p:txBody>
          <a:bodyPr>
            <a:normAutofit/>
          </a:bodyPr>
          <a:lstStyle/>
          <a:p>
            <a:pPr algn="just"/>
            <a:r>
              <a:rPr lang="en-US" sz="2300" dirty="0"/>
              <a:t>An array of Processing Elements (PEs); each PE has ALU-like functional unit that works on an operation at every cycle.</a:t>
            </a:r>
            <a:endParaRPr lang="en-US" sz="2300" dirty="0">
              <a:solidFill>
                <a:srgbClr val="FF0000"/>
              </a:solidFill>
            </a:endParaRPr>
          </a:p>
          <a:p>
            <a:pPr algn="just"/>
            <a:r>
              <a:rPr lang="en-US" sz="2300" dirty="0"/>
              <a:t>Array configurations vary in terms of –</a:t>
            </a:r>
          </a:p>
          <a:p>
            <a:pPr marL="342900" lvl="1" indent="0" algn="just">
              <a:buNone/>
            </a:pPr>
            <a:r>
              <a:rPr lang="en-US" sz="1600" dirty="0"/>
              <a:t>•</a:t>
            </a:r>
            <a:r>
              <a:rPr lang="en-US" dirty="0"/>
              <a:t> Array Size               </a:t>
            </a:r>
            <a:r>
              <a:rPr lang="en-US" sz="1600" dirty="0"/>
              <a:t>•</a:t>
            </a:r>
            <a:r>
              <a:rPr lang="en-US" dirty="0"/>
              <a:t> Reg. File Architectures</a:t>
            </a:r>
          </a:p>
          <a:p>
            <a:pPr marL="342900" lvl="1" indent="0" algn="just">
              <a:buNone/>
            </a:pPr>
            <a:r>
              <a:rPr lang="en-US" sz="1600" dirty="0"/>
              <a:t>•</a:t>
            </a:r>
            <a:r>
              <a:rPr lang="en-US" dirty="0"/>
              <a:t> Functional Units   </a:t>
            </a:r>
            <a:r>
              <a:rPr lang="en-US" sz="1600" dirty="0"/>
              <a:t>•</a:t>
            </a:r>
            <a:r>
              <a:rPr lang="en-US" dirty="0"/>
              <a:t> Interconnect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Coarse Grained Reconfigurable Array (CGRA)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58CC-F436-48DE-BD21-78D652271E8C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F01B5-1F0C-4525-A9DF-5C66F1DE98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442" y="836112"/>
            <a:ext cx="3447084" cy="2047595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B57C5D2-0C63-4664-8651-27DAB62736FD}"/>
              </a:ext>
            </a:extLst>
          </p:cNvPr>
          <p:cNvSpPr txBox="1">
            <a:spLocks/>
          </p:cNvSpPr>
          <p:nvPr/>
        </p:nvSpPr>
        <p:spPr>
          <a:xfrm>
            <a:off x="136883" y="2934643"/>
            <a:ext cx="8692852" cy="171687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Quick Facts</a:t>
            </a:r>
          </a:p>
          <a:p>
            <a:pPr lvl="1" algn="just"/>
            <a:r>
              <a:rPr lang="en-US" dirty="0"/>
              <a:t>CGRAs can achieve power-efficiency of several 10s of GOps/sec per Watt!</a:t>
            </a:r>
          </a:p>
          <a:p>
            <a:pPr marL="274320" lvl="1" indent="0" algn="just">
              <a:buNone/>
            </a:pPr>
            <a:r>
              <a:rPr lang="en-US" dirty="0"/>
              <a:t>    </a:t>
            </a:r>
            <a:r>
              <a:rPr lang="en-US" b="0" dirty="0"/>
              <a:t> </a:t>
            </a:r>
            <a:r>
              <a:rPr lang="en-US" dirty="0"/>
              <a:t>- ADRES CGRA, upto 60 GOps/sec per Watt  (HiPEAC 2008)</a:t>
            </a:r>
          </a:p>
          <a:p>
            <a:pPr marL="274320" lvl="1" indent="0" algn="just">
              <a:buNone/>
            </a:pPr>
            <a:r>
              <a:rPr lang="en-US" dirty="0"/>
              <a:t>     - HyCUBE, M. Karunaratne et al., about 63 MIPS/mW (DAC 2017)   </a:t>
            </a:r>
          </a:p>
          <a:p>
            <a:pPr lvl="1" algn="just"/>
            <a:r>
              <a:rPr lang="en-US" dirty="0"/>
              <a:t>Popular in Embedded Systems and Multimedia. (Samsung SRP processor)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"/>
    </mc:Choice>
    <mc:Fallback xmlns="">
      <p:transition spd="slow" advTm="5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62A6DA80-33EF-4644-A076-AE50580864F5}"/>
              </a:ext>
            </a:extLst>
          </p:cNvPr>
          <p:cNvSpPr/>
          <p:nvPr/>
        </p:nvSpPr>
        <p:spPr>
          <a:xfrm>
            <a:off x="7124208" y="1667732"/>
            <a:ext cx="684584" cy="7165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31B78F8-5D47-44DF-9331-3A8D9A9AD19E}"/>
              </a:ext>
            </a:extLst>
          </p:cNvPr>
          <p:cNvSpPr/>
          <p:nvPr/>
        </p:nvSpPr>
        <p:spPr>
          <a:xfrm>
            <a:off x="7266156" y="1719631"/>
            <a:ext cx="440337" cy="421158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Loops on CGRAs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1CC-8D61-4A6D-A4BE-ED71DEC37BCF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071C78-DA80-4DD1-BF48-4F82E7B8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51" y="2272581"/>
            <a:ext cx="4040162" cy="1106154"/>
          </a:xfrm>
        </p:spPr>
        <p:txBody>
          <a:bodyPr>
            <a:normAutofit/>
          </a:bodyPr>
          <a:lstStyle/>
          <a:p>
            <a:r>
              <a:rPr lang="en-US" dirty="0"/>
              <a:t>Iterative Modulo Scheduling</a:t>
            </a:r>
          </a:p>
          <a:p>
            <a:pPr lvl="1"/>
            <a:r>
              <a:rPr lang="en-US" dirty="0"/>
              <a:t>Each loop iteration is executed</a:t>
            </a:r>
            <a:br>
              <a:rPr lang="en-US" dirty="0"/>
            </a:br>
            <a:r>
              <a:rPr lang="en-US" dirty="0"/>
              <a:t>at II cycles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EA16353-8530-470C-9A4D-816958320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13" y="3295202"/>
            <a:ext cx="1730319" cy="689019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94B16D-A5DB-4550-AB0C-7361158E3CA0}"/>
              </a:ext>
            </a:extLst>
          </p:cNvPr>
          <p:cNvCxnSpPr>
            <a:cxnSpLocks/>
          </p:cNvCxnSpPr>
          <p:nvPr/>
        </p:nvCxnSpPr>
        <p:spPr>
          <a:xfrm>
            <a:off x="5374687" y="1674752"/>
            <a:ext cx="3098493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1E4CFB0-7B7C-4001-96C0-B2731343899B}"/>
              </a:ext>
            </a:extLst>
          </p:cNvPr>
          <p:cNvCxnSpPr>
            <a:cxnSpLocks/>
          </p:cNvCxnSpPr>
          <p:nvPr/>
        </p:nvCxnSpPr>
        <p:spPr>
          <a:xfrm>
            <a:off x="5389737" y="2278602"/>
            <a:ext cx="305126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0218D5F-3AA4-4600-A9C3-6546E9DFA9B6}"/>
              </a:ext>
            </a:extLst>
          </p:cNvPr>
          <p:cNvSpPr/>
          <p:nvPr/>
        </p:nvSpPr>
        <p:spPr>
          <a:xfrm>
            <a:off x="7211668" y="1071630"/>
            <a:ext cx="684584" cy="6698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196AE0-F5A3-488F-AB23-4225013627C0}"/>
              </a:ext>
            </a:extLst>
          </p:cNvPr>
          <p:cNvSpPr/>
          <p:nvPr/>
        </p:nvSpPr>
        <p:spPr>
          <a:xfrm>
            <a:off x="7904041" y="1176082"/>
            <a:ext cx="801142" cy="352624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7708C9C-B681-43E3-85F3-F173B0B22D37}"/>
              </a:ext>
            </a:extLst>
          </p:cNvPr>
          <p:cNvSpPr/>
          <p:nvPr/>
        </p:nvSpPr>
        <p:spPr>
          <a:xfrm>
            <a:off x="5812507" y="1096571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4BA5A8-DF1E-47EE-A99B-5BAC2C59AC7D}"/>
              </a:ext>
            </a:extLst>
          </p:cNvPr>
          <p:cNvSpPr/>
          <p:nvPr/>
        </p:nvSpPr>
        <p:spPr>
          <a:xfrm>
            <a:off x="6469308" y="1200100"/>
            <a:ext cx="626077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6B089-6822-4DD2-BAE7-2C22FA554C1B}"/>
              </a:ext>
            </a:extLst>
          </p:cNvPr>
          <p:cNvSpPr/>
          <p:nvPr/>
        </p:nvSpPr>
        <p:spPr>
          <a:xfrm>
            <a:off x="7786657" y="1310563"/>
            <a:ext cx="791578" cy="356707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720C2F3-E716-4AF8-9A7A-78EA8A139BF0}"/>
              </a:ext>
            </a:extLst>
          </p:cNvPr>
          <p:cNvSpPr/>
          <p:nvPr/>
        </p:nvSpPr>
        <p:spPr>
          <a:xfrm>
            <a:off x="5848034" y="1041165"/>
            <a:ext cx="440940" cy="41412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algn="ctr"/>
            <a:endParaRPr lang="en-US" sz="2800" kern="0" dirty="0">
              <a:solidFill>
                <a:prstClr val="black"/>
              </a:solidFill>
              <a:latin typeface="Gigi" panose="04040504061007020D02" pitchFamily="82" charset="0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610FFDD-D10A-4EE7-B6F7-6863E395B107}"/>
              </a:ext>
            </a:extLst>
          </p:cNvPr>
          <p:cNvCxnSpPr>
            <a:cxnSpLocks/>
            <a:stCxn id="132" idx="4"/>
            <a:endCxn id="156" idx="0"/>
          </p:cNvCxnSpPr>
          <p:nvPr/>
        </p:nvCxnSpPr>
        <p:spPr>
          <a:xfrm>
            <a:off x="6068504" y="1455291"/>
            <a:ext cx="12989" cy="2008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D0FA7FB-89D1-4AC7-9B6C-D71082483F5F}"/>
              </a:ext>
            </a:extLst>
          </p:cNvPr>
          <p:cNvSpPr/>
          <p:nvPr/>
        </p:nvSpPr>
        <p:spPr>
          <a:xfrm>
            <a:off x="7295466" y="1090938"/>
            <a:ext cx="415166" cy="421647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0CCBC-CFE1-4E8F-90C2-BD876D1495A6}"/>
              </a:ext>
            </a:extLst>
          </p:cNvPr>
          <p:cNvSpPr txBox="1"/>
          <p:nvPr/>
        </p:nvSpPr>
        <p:spPr>
          <a:xfrm>
            <a:off x="6218360" y="889554"/>
            <a:ext cx="245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prstClr val="black"/>
                </a:solidFill>
                <a:latin typeface="Monotype Corsiva" panose="03010101010201010101" pitchFamily="66" charset="0"/>
              </a:rPr>
              <a:t>i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92F185-A6A9-41BC-ACF0-99CA4FCF2220}"/>
              </a:ext>
            </a:extLst>
          </p:cNvPr>
          <p:cNvSpPr txBox="1"/>
          <p:nvPr/>
        </p:nvSpPr>
        <p:spPr>
          <a:xfrm>
            <a:off x="7578072" y="828801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Monotype Corsiva" panose="03010101010201010101" pitchFamily="66" charset="0"/>
              </a:rPr>
              <a:t>i-1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C51395-EB29-422F-AF29-7A137CD72E7B}"/>
              </a:ext>
            </a:extLst>
          </p:cNvPr>
          <p:cNvSpPr txBox="1"/>
          <p:nvPr/>
        </p:nvSpPr>
        <p:spPr>
          <a:xfrm>
            <a:off x="5646150" y="266372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rPr>
              <a:t>i+1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B37B732-D8E5-4332-BFEB-5C2B66C6184F}"/>
              </a:ext>
            </a:extLst>
          </p:cNvPr>
          <p:cNvCxnSpPr/>
          <p:nvPr/>
        </p:nvCxnSpPr>
        <p:spPr>
          <a:xfrm>
            <a:off x="8578299" y="1096571"/>
            <a:ext cx="446646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97BA288-AF8C-4261-99D7-87F49248BC68}"/>
              </a:ext>
            </a:extLst>
          </p:cNvPr>
          <p:cNvCxnSpPr/>
          <p:nvPr/>
        </p:nvCxnSpPr>
        <p:spPr>
          <a:xfrm>
            <a:off x="8537568" y="2997176"/>
            <a:ext cx="450504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6B52CDC-2FEB-472A-8243-B4F4636A1A72}"/>
              </a:ext>
            </a:extLst>
          </p:cNvPr>
          <p:cNvCxnSpPr>
            <a:cxnSpLocks/>
          </p:cNvCxnSpPr>
          <p:nvPr/>
        </p:nvCxnSpPr>
        <p:spPr>
          <a:xfrm>
            <a:off x="8800247" y="1096571"/>
            <a:ext cx="0" cy="188920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ABD99E6-588E-4761-B0B8-12D8A729F50C}"/>
              </a:ext>
            </a:extLst>
          </p:cNvPr>
          <p:cNvSpPr txBox="1"/>
          <p:nvPr/>
        </p:nvSpPr>
        <p:spPr>
          <a:xfrm rot="5400000">
            <a:off x="8445105" y="1979248"/>
            <a:ext cx="988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II = 3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B143C19-2519-4FF1-9064-375411F4C1B6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7503049" y="1512585"/>
            <a:ext cx="5388" cy="222316"/>
          </a:xfrm>
          <a:prstGeom prst="straightConnector1">
            <a:avLst/>
          </a:prstGeom>
          <a:noFill/>
          <a:ln w="31750" cap="flat" cmpd="sng" algn="ctr">
            <a:solidFill>
              <a:srgbClr val="FFC000">
                <a:lumMod val="50000"/>
              </a:srgbClr>
            </a:solidFill>
            <a:prstDash val="sysDot"/>
            <a:miter lim="800000"/>
            <a:tailEnd type="arrow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36CD499-F0AB-47BF-B5A2-5B0EDA3B5A6E}"/>
              </a:ext>
            </a:extLst>
          </p:cNvPr>
          <p:cNvCxnSpPr>
            <a:cxnSpLocks/>
          </p:cNvCxnSpPr>
          <p:nvPr/>
        </p:nvCxnSpPr>
        <p:spPr>
          <a:xfrm>
            <a:off x="5389737" y="3017996"/>
            <a:ext cx="305066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7432923-42FD-4107-9F9B-F21401290053}"/>
              </a:ext>
            </a:extLst>
          </p:cNvPr>
          <p:cNvCxnSpPr>
            <a:cxnSpLocks/>
          </p:cNvCxnSpPr>
          <p:nvPr/>
        </p:nvCxnSpPr>
        <p:spPr>
          <a:xfrm>
            <a:off x="5389737" y="3561828"/>
            <a:ext cx="3020798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C792047-149C-452A-87A1-908AA1206C55}"/>
              </a:ext>
            </a:extLst>
          </p:cNvPr>
          <p:cNvSpPr/>
          <p:nvPr/>
        </p:nvSpPr>
        <p:spPr>
          <a:xfrm>
            <a:off x="6353571" y="1327155"/>
            <a:ext cx="640194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0348848-047A-4803-B80A-F2554F117DD2}"/>
              </a:ext>
            </a:extLst>
          </p:cNvPr>
          <p:cNvGrpSpPr/>
          <p:nvPr/>
        </p:nvGrpSpPr>
        <p:grpSpPr>
          <a:xfrm>
            <a:off x="4850292" y="847292"/>
            <a:ext cx="842997" cy="3532417"/>
            <a:chOff x="4651512" y="847292"/>
            <a:chExt cx="842997" cy="353241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05354FF-A327-4862-A07C-F8127F5C7D42}"/>
                </a:ext>
              </a:extLst>
            </p:cNvPr>
            <p:cNvSpPr txBox="1"/>
            <p:nvPr/>
          </p:nvSpPr>
          <p:spPr>
            <a:xfrm>
              <a:off x="4811493" y="1206802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7D8D21E-71A0-4F45-BFDF-51C8C87099A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907" y="1166565"/>
              <a:ext cx="15050" cy="3213144"/>
            </a:xfrm>
            <a:prstGeom prst="straightConnector1">
              <a:avLst/>
            </a:prstGeom>
            <a:noFill/>
            <a:ln w="444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7B9C0D-C1BD-49C3-90E0-395727F415B4}"/>
                </a:ext>
              </a:extLst>
            </p:cNvPr>
            <p:cNvSpPr txBox="1"/>
            <p:nvPr/>
          </p:nvSpPr>
          <p:spPr>
            <a:xfrm>
              <a:off x="4658541" y="1761973"/>
              <a:ext cx="529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t+1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C6F1D32-FDFE-456D-891B-34040CC0B530}"/>
                </a:ext>
              </a:extLst>
            </p:cNvPr>
            <p:cNvSpPr txBox="1"/>
            <p:nvPr/>
          </p:nvSpPr>
          <p:spPr>
            <a:xfrm>
              <a:off x="4655195" y="2360384"/>
              <a:ext cx="529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t+2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AEE59AE-226C-414B-9096-B47CC8968CC9}"/>
                </a:ext>
              </a:extLst>
            </p:cNvPr>
            <p:cNvSpPr txBox="1"/>
            <p:nvPr/>
          </p:nvSpPr>
          <p:spPr>
            <a:xfrm>
              <a:off x="4651512" y="3027007"/>
              <a:ext cx="529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t+3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A044F87-743D-4C38-8840-A3D7CAAA7955}"/>
                </a:ext>
              </a:extLst>
            </p:cNvPr>
            <p:cNvSpPr txBox="1"/>
            <p:nvPr/>
          </p:nvSpPr>
          <p:spPr>
            <a:xfrm>
              <a:off x="4655195" y="3725866"/>
              <a:ext cx="529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t+4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0F8CC80-050D-49F6-A90F-EB224533CDEC}"/>
                </a:ext>
              </a:extLst>
            </p:cNvPr>
            <p:cNvSpPr txBox="1"/>
            <p:nvPr/>
          </p:nvSpPr>
          <p:spPr>
            <a:xfrm>
              <a:off x="4830545" y="847292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time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4B20A21D-459C-4A4D-91E8-0E70DF11AC14}"/>
              </a:ext>
            </a:extLst>
          </p:cNvPr>
          <p:cNvSpPr txBox="1"/>
          <p:nvPr/>
        </p:nvSpPr>
        <p:spPr>
          <a:xfrm>
            <a:off x="5887988" y="951141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0" dirty="0">
                <a:solidFill>
                  <a:prstClr val="black"/>
                </a:solidFill>
                <a:cs typeface="Arial" panose="020B0604020202020204" pitchFamily="34" charset="0"/>
              </a:rPr>
              <a:t>L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65929C6-D9B9-4FA0-BA4A-660DE91F01C1}"/>
              </a:ext>
            </a:extLst>
          </p:cNvPr>
          <p:cNvSpPr/>
          <p:nvPr/>
        </p:nvSpPr>
        <p:spPr>
          <a:xfrm>
            <a:off x="5683109" y="1634605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C395AB6-7229-4750-841D-BC58C4665590}"/>
              </a:ext>
            </a:extLst>
          </p:cNvPr>
          <p:cNvSpPr/>
          <p:nvPr/>
        </p:nvSpPr>
        <p:spPr>
          <a:xfrm>
            <a:off x="6377613" y="1728439"/>
            <a:ext cx="610982" cy="368551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8E7EA55-4F4B-4AC2-AD5C-A5A6995A16B1}"/>
              </a:ext>
            </a:extLst>
          </p:cNvPr>
          <p:cNvSpPr/>
          <p:nvPr/>
        </p:nvSpPr>
        <p:spPr>
          <a:xfrm>
            <a:off x="6255346" y="1908235"/>
            <a:ext cx="616138" cy="299763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68DA652-E8C8-437C-8E5A-224941A413A5}"/>
              </a:ext>
            </a:extLst>
          </p:cNvPr>
          <p:cNvSpPr/>
          <p:nvPr/>
        </p:nvSpPr>
        <p:spPr>
          <a:xfrm>
            <a:off x="5862285" y="1656142"/>
            <a:ext cx="438415" cy="40048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a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73EB6F-4283-4129-A91B-CF8DB11F776F}"/>
              </a:ext>
            </a:extLst>
          </p:cNvPr>
          <p:cNvCxnSpPr>
            <a:cxnSpLocks/>
            <a:stCxn id="156" idx="5"/>
            <a:endCxn id="174" idx="2"/>
          </p:cNvCxnSpPr>
          <p:nvPr/>
        </p:nvCxnSpPr>
        <p:spPr>
          <a:xfrm>
            <a:off x="6236496" y="1997978"/>
            <a:ext cx="859300" cy="4598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31E66D2-D644-41A8-A2EB-FD0E2295CD60}"/>
              </a:ext>
            </a:extLst>
          </p:cNvPr>
          <p:cNvSpPr/>
          <p:nvPr/>
        </p:nvSpPr>
        <p:spPr>
          <a:xfrm>
            <a:off x="7812184" y="1789498"/>
            <a:ext cx="799089" cy="332202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72D4107-6FD5-488C-A05C-D901A4C78379}"/>
              </a:ext>
            </a:extLst>
          </p:cNvPr>
          <p:cNvSpPr/>
          <p:nvPr/>
        </p:nvSpPr>
        <p:spPr>
          <a:xfrm>
            <a:off x="7685719" y="1924990"/>
            <a:ext cx="813720" cy="356707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43464F6-0343-4C67-9EE1-88FC3FE0082D}"/>
              </a:ext>
            </a:extLst>
          </p:cNvPr>
          <p:cNvSpPr/>
          <p:nvPr/>
        </p:nvSpPr>
        <p:spPr>
          <a:xfrm>
            <a:off x="5629618" y="2169272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09CD695-5485-4912-8323-FE37BC1F3813}"/>
              </a:ext>
            </a:extLst>
          </p:cNvPr>
          <p:cNvSpPr/>
          <p:nvPr/>
        </p:nvSpPr>
        <p:spPr>
          <a:xfrm>
            <a:off x="6310213" y="2262549"/>
            <a:ext cx="580773" cy="352806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3A80C9-E5E5-4D92-9829-8D286D08A1D8}"/>
              </a:ext>
            </a:extLst>
          </p:cNvPr>
          <p:cNvSpPr/>
          <p:nvPr/>
        </p:nvSpPr>
        <p:spPr>
          <a:xfrm>
            <a:off x="6194476" y="2406725"/>
            <a:ext cx="584394" cy="343184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9C4EA31-EC71-4AEE-BC60-8A0911CDC42C}"/>
              </a:ext>
            </a:extLst>
          </p:cNvPr>
          <p:cNvSpPr/>
          <p:nvPr/>
        </p:nvSpPr>
        <p:spPr>
          <a:xfrm>
            <a:off x="7049287" y="2212327"/>
            <a:ext cx="684584" cy="7165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8F03BCE-B907-41BB-AE23-341ECDB4F05A}"/>
              </a:ext>
            </a:extLst>
          </p:cNvPr>
          <p:cNvSpPr/>
          <p:nvPr/>
        </p:nvSpPr>
        <p:spPr>
          <a:xfrm>
            <a:off x="7719121" y="2328107"/>
            <a:ext cx="822906" cy="332202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ED6279B-8D8B-4804-8C2B-387FCD4BE4F4}"/>
              </a:ext>
            </a:extLst>
          </p:cNvPr>
          <p:cNvSpPr/>
          <p:nvPr/>
        </p:nvSpPr>
        <p:spPr>
          <a:xfrm>
            <a:off x="7591599" y="2460233"/>
            <a:ext cx="818936" cy="371028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E8F789-ACC0-4123-9134-EE07E847937E}"/>
              </a:ext>
            </a:extLst>
          </p:cNvPr>
          <p:cNvSpPr/>
          <p:nvPr/>
        </p:nvSpPr>
        <p:spPr>
          <a:xfrm>
            <a:off x="7095796" y="2267470"/>
            <a:ext cx="418684" cy="38062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6202257-D7F2-4F2A-A625-CA8E212C0820}"/>
              </a:ext>
            </a:extLst>
          </p:cNvPr>
          <p:cNvCxnSpPr>
            <a:cxnSpLocks/>
            <a:stCxn id="174" idx="4"/>
            <a:endCxn id="189" idx="0"/>
          </p:cNvCxnSpPr>
          <p:nvPr/>
        </p:nvCxnSpPr>
        <p:spPr>
          <a:xfrm>
            <a:off x="7305138" y="2648096"/>
            <a:ext cx="1697" cy="34643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90CF0AF-412D-41FD-99D7-05B75A04C69D}"/>
              </a:ext>
            </a:extLst>
          </p:cNvPr>
          <p:cNvSpPr/>
          <p:nvPr/>
        </p:nvSpPr>
        <p:spPr>
          <a:xfrm>
            <a:off x="5596802" y="2944913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E110957-5D1A-4E6B-8E13-22D7AB77F73B}"/>
              </a:ext>
            </a:extLst>
          </p:cNvPr>
          <p:cNvSpPr/>
          <p:nvPr/>
        </p:nvSpPr>
        <p:spPr>
          <a:xfrm>
            <a:off x="6260134" y="3041911"/>
            <a:ext cx="626077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05BE4B-265C-4E91-8C4A-09030C022BEE}"/>
              </a:ext>
            </a:extLst>
          </p:cNvPr>
          <p:cNvSpPr/>
          <p:nvPr/>
        </p:nvSpPr>
        <p:spPr>
          <a:xfrm>
            <a:off x="6137866" y="3175497"/>
            <a:ext cx="640194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FC1EADD-25C6-4F0C-AB22-79FA736FA6F0}"/>
              </a:ext>
            </a:extLst>
          </p:cNvPr>
          <p:cNvSpPr/>
          <p:nvPr/>
        </p:nvSpPr>
        <p:spPr>
          <a:xfrm>
            <a:off x="7011300" y="2944291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3BBA088-E568-499C-9766-2CB8EC6E846D}"/>
              </a:ext>
            </a:extLst>
          </p:cNvPr>
          <p:cNvSpPr/>
          <p:nvPr/>
        </p:nvSpPr>
        <p:spPr>
          <a:xfrm>
            <a:off x="7668101" y="3047820"/>
            <a:ext cx="690237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C331BAC-E6CC-4904-A22F-38646A3ADA93}"/>
              </a:ext>
            </a:extLst>
          </p:cNvPr>
          <p:cNvSpPr/>
          <p:nvPr/>
        </p:nvSpPr>
        <p:spPr>
          <a:xfrm>
            <a:off x="7552364" y="3174875"/>
            <a:ext cx="700744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AFF025D-1F57-40A8-A402-13C2A79180F4}"/>
              </a:ext>
            </a:extLst>
          </p:cNvPr>
          <p:cNvSpPr/>
          <p:nvPr/>
        </p:nvSpPr>
        <p:spPr>
          <a:xfrm>
            <a:off x="5667653" y="2958059"/>
            <a:ext cx="439876" cy="399885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C1914E1-7C86-4ACA-9215-E5F40F4CB47C}"/>
              </a:ext>
            </a:extLst>
          </p:cNvPr>
          <p:cNvSpPr/>
          <p:nvPr/>
        </p:nvSpPr>
        <p:spPr>
          <a:xfrm>
            <a:off x="7107502" y="2994529"/>
            <a:ext cx="398666" cy="35344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61EA8A3-862B-4BE6-B1D9-BA2B1F824806}"/>
              </a:ext>
            </a:extLst>
          </p:cNvPr>
          <p:cNvSpPr/>
          <p:nvPr/>
        </p:nvSpPr>
        <p:spPr>
          <a:xfrm>
            <a:off x="5541455" y="3555321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D181E12-7FCF-499A-AD0A-87DF288D9769}"/>
              </a:ext>
            </a:extLst>
          </p:cNvPr>
          <p:cNvSpPr/>
          <p:nvPr/>
        </p:nvSpPr>
        <p:spPr>
          <a:xfrm>
            <a:off x="6238202" y="3664858"/>
            <a:ext cx="626077" cy="32208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3DF590-F013-406B-9CC6-216F56CC0354}"/>
              </a:ext>
            </a:extLst>
          </p:cNvPr>
          <p:cNvSpPr/>
          <p:nvPr/>
        </p:nvSpPr>
        <p:spPr>
          <a:xfrm>
            <a:off x="6112711" y="3786264"/>
            <a:ext cx="640194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C75982E-0248-4EEF-A66F-FFB3484753C4}"/>
              </a:ext>
            </a:extLst>
          </p:cNvPr>
          <p:cNvSpPr/>
          <p:nvPr/>
        </p:nvSpPr>
        <p:spPr>
          <a:xfrm>
            <a:off x="5688109" y="3598925"/>
            <a:ext cx="418071" cy="38522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FCC674B-7245-41A7-9C1B-32A32B1BB83C}"/>
              </a:ext>
            </a:extLst>
          </p:cNvPr>
          <p:cNvCxnSpPr>
            <a:cxnSpLocks/>
          </p:cNvCxnSpPr>
          <p:nvPr/>
        </p:nvCxnSpPr>
        <p:spPr>
          <a:xfrm>
            <a:off x="5887591" y="3378735"/>
            <a:ext cx="9553" cy="21886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ysDot"/>
            <a:miter lim="800000"/>
            <a:tailEnd type="arrow"/>
          </a:ln>
          <a:effectLst/>
        </p:spPr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ACCEFAB-F240-4B10-8CBA-28F9F6FE5AA2}"/>
              </a:ext>
            </a:extLst>
          </p:cNvPr>
          <p:cNvSpPr/>
          <p:nvPr/>
        </p:nvSpPr>
        <p:spPr>
          <a:xfrm>
            <a:off x="6957360" y="3563182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566549C-1E4E-405E-8CC2-7D892E9D3C5C}"/>
              </a:ext>
            </a:extLst>
          </p:cNvPr>
          <p:cNvSpPr/>
          <p:nvPr/>
        </p:nvSpPr>
        <p:spPr>
          <a:xfrm>
            <a:off x="7101691" y="3612794"/>
            <a:ext cx="410866" cy="37844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4B0B533-110E-46D2-A209-7811B2E34509}"/>
              </a:ext>
            </a:extLst>
          </p:cNvPr>
          <p:cNvSpPr/>
          <p:nvPr/>
        </p:nvSpPr>
        <p:spPr>
          <a:xfrm>
            <a:off x="7614161" y="3666711"/>
            <a:ext cx="690237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49306F6-5FB5-4953-9F72-5F15C7738471}"/>
              </a:ext>
            </a:extLst>
          </p:cNvPr>
          <p:cNvSpPr/>
          <p:nvPr/>
        </p:nvSpPr>
        <p:spPr>
          <a:xfrm>
            <a:off x="7498424" y="3793766"/>
            <a:ext cx="700744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1B7141B-CBBA-4E7C-8CB1-DDF7E392D70F}"/>
              </a:ext>
            </a:extLst>
          </p:cNvPr>
          <p:cNvCxnSpPr>
            <a:cxnSpLocks/>
            <a:stCxn id="189" idx="4"/>
            <a:endCxn id="201" idx="0"/>
          </p:cNvCxnSpPr>
          <p:nvPr/>
        </p:nvCxnSpPr>
        <p:spPr>
          <a:xfrm>
            <a:off x="7306835" y="3347972"/>
            <a:ext cx="289" cy="26482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42966AB-2B8D-4EFE-B58F-E12AF4DA06F5}"/>
              </a:ext>
            </a:extLst>
          </p:cNvPr>
          <p:cNvSpPr txBox="1"/>
          <p:nvPr/>
        </p:nvSpPr>
        <p:spPr>
          <a:xfrm>
            <a:off x="341849" y="639466"/>
            <a:ext cx="32571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(i=2; i&lt;1000; i++){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A[i] = 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B[i] = A[i] + D[i-2];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    = B[i] * 3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D[i] = C + 7;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9395A4B-A105-4EB8-A2A5-B569C1F75EA7}"/>
              </a:ext>
            </a:extLst>
          </p:cNvPr>
          <p:cNvGrpSpPr/>
          <p:nvPr/>
        </p:nvGrpSpPr>
        <p:grpSpPr>
          <a:xfrm>
            <a:off x="85384" y="917914"/>
            <a:ext cx="373835" cy="962806"/>
            <a:chOff x="140419" y="949481"/>
            <a:chExt cx="373835" cy="962806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F26DED0-ACFD-498A-B868-9976C09B7B84}"/>
                </a:ext>
              </a:extLst>
            </p:cNvPr>
            <p:cNvGrpSpPr/>
            <p:nvPr/>
          </p:nvGrpSpPr>
          <p:grpSpPr>
            <a:xfrm>
              <a:off x="140815" y="949481"/>
              <a:ext cx="373439" cy="758926"/>
              <a:chOff x="144279" y="976474"/>
              <a:chExt cx="373439" cy="758926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8058F2B6-461E-40D0-B691-436B11D869A7}"/>
                  </a:ext>
                </a:extLst>
              </p:cNvPr>
              <p:cNvSpPr txBox="1"/>
              <p:nvPr/>
            </p:nvSpPr>
            <p:spPr>
              <a:xfrm>
                <a:off x="144279" y="9764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a: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1AA97F5-3E29-4D0B-90EA-9A8C2681AE6D}"/>
                  </a:ext>
                </a:extLst>
              </p:cNvPr>
              <p:cNvSpPr txBox="1"/>
              <p:nvPr/>
            </p:nvSpPr>
            <p:spPr>
              <a:xfrm>
                <a:off x="148706" y="118140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b: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89BBBB6-1FA6-4383-8CB9-FBA9613D81F9}"/>
                  </a:ext>
                </a:extLst>
              </p:cNvPr>
              <p:cNvSpPr txBox="1"/>
              <p:nvPr/>
            </p:nvSpPr>
            <p:spPr>
              <a:xfrm>
                <a:off x="157801" y="1366068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c:</a:t>
                </a: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4925C27-7261-4B7B-A79C-0661714158B3}"/>
                </a:ext>
              </a:extLst>
            </p:cNvPr>
            <p:cNvSpPr txBox="1"/>
            <p:nvPr/>
          </p:nvSpPr>
          <p:spPr>
            <a:xfrm>
              <a:off x="140419" y="15429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d:</a:t>
              </a: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8C812DD1-0841-453B-A9E1-2407021D44C8}"/>
              </a:ext>
            </a:extLst>
          </p:cNvPr>
          <p:cNvSpPr txBox="1"/>
          <p:nvPr/>
        </p:nvSpPr>
        <p:spPr>
          <a:xfrm>
            <a:off x="813675" y="186449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Loop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A0622D-07DB-43E2-A5B1-3A6631BF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269" y="662765"/>
            <a:ext cx="839742" cy="241778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94D22ED-4F81-4CBA-A5C9-C30D8AE41889}"/>
              </a:ext>
            </a:extLst>
          </p:cNvPr>
          <p:cNvSpPr txBox="1"/>
          <p:nvPr/>
        </p:nvSpPr>
        <p:spPr>
          <a:xfrm>
            <a:off x="3694982" y="4000077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1x2 CGRA</a:t>
            </a:r>
          </a:p>
        </p:txBody>
      </p:sp>
      <p:sp>
        <p:nvSpPr>
          <p:cNvPr id="144" name="Content Placeholder 7">
            <a:extLst>
              <a:ext uri="{FF2B5EF4-FFF2-40B4-BE49-F238E27FC236}">
                <a16:creationId xmlns:a16="http://schemas.microsoft.com/office/drawing/2014/main" id="{69A12614-CB2F-4970-B6D6-B516ACC064B8}"/>
              </a:ext>
            </a:extLst>
          </p:cNvPr>
          <p:cNvSpPr txBox="1">
            <a:spLocks/>
          </p:cNvSpPr>
          <p:nvPr/>
        </p:nvSpPr>
        <p:spPr>
          <a:xfrm>
            <a:off x="147691" y="3385562"/>
            <a:ext cx="3492515" cy="1167258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Pipelining:</a:t>
            </a:r>
          </a:p>
          <a:p>
            <a:pPr lvl="1"/>
            <a:r>
              <a:rPr lang="en-US" dirty="0"/>
              <a:t>Operations from 2 </a:t>
            </a:r>
            <a:br>
              <a:rPr lang="en-US" dirty="0"/>
            </a:br>
            <a:r>
              <a:rPr lang="en-US" dirty="0"/>
              <a:t>different loop iterations </a:t>
            </a:r>
            <a:br>
              <a:rPr lang="en-US" dirty="0"/>
            </a:br>
            <a:r>
              <a:rPr lang="en-US" dirty="0"/>
              <a:t>execute simultaneously</a:t>
            </a:r>
          </a:p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4CC98E-008B-4D60-9B72-5ECA12967729}"/>
              </a:ext>
            </a:extLst>
          </p:cNvPr>
          <p:cNvSpPr/>
          <p:nvPr/>
        </p:nvSpPr>
        <p:spPr>
          <a:xfrm>
            <a:off x="3761428" y="3219517"/>
            <a:ext cx="234078" cy="779246"/>
          </a:xfrm>
          <a:custGeom>
            <a:avLst/>
            <a:gdLst>
              <a:gd name="connsiteX0" fmla="*/ 0 w 374772"/>
              <a:gd name="connsiteY0" fmla="*/ 602834 h 810855"/>
              <a:gd name="connsiteX1" fmla="*/ 135467 w 374772"/>
              <a:gd name="connsiteY1" fmla="*/ 704434 h 810855"/>
              <a:gd name="connsiteX2" fmla="*/ 338667 w 374772"/>
              <a:gd name="connsiteY2" fmla="*/ 772168 h 810855"/>
              <a:gd name="connsiteX3" fmla="*/ 361245 w 374772"/>
              <a:gd name="connsiteY3" fmla="*/ 60968 h 810855"/>
              <a:gd name="connsiteX4" fmla="*/ 191911 w 374772"/>
              <a:gd name="connsiteY4" fmla="*/ 49679 h 810855"/>
              <a:gd name="connsiteX5" fmla="*/ 180622 w 374772"/>
              <a:gd name="connsiteY5" fmla="*/ 162568 h 81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772" h="810855">
                <a:moveTo>
                  <a:pt x="0" y="602834"/>
                </a:moveTo>
                <a:cubicBezTo>
                  <a:pt x="39511" y="639523"/>
                  <a:pt x="79023" y="676212"/>
                  <a:pt x="135467" y="704434"/>
                </a:cubicBezTo>
                <a:cubicBezTo>
                  <a:pt x="191911" y="732656"/>
                  <a:pt x="301037" y="879412"/>
                  <a:pt x="338667" y="772168"/>
                </a:cubicBezTo>
                <a:cubicBezTo>
                  <a:pt x="376297" y="664924"/>
                  <a:pt x="385704" y="181383"/>
                  <a:pt x="361245" y="60968"/>
                </a:cubicBezTo>
                <a:cubicBezTo>
                  <a:pt x="336786" y="-59447"/>
                  <a:pt x="222015" y="32746"/>
                  <a:pt x="191911" y="49679"/>
                </a:cubicBezTo>
                <a:cubicBezTo>
                  <a:pt x="161807" y="66612"/>
                  <a:pt x="171214" y="114590"/>
                  <a:pt x="180622" y="162568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3EFF0D-0C51-4EC5-9B73-A2553EEF8FB2}"/>
              </a:ext>
            </a:extLst>
          </p:cNvPr>
          <p:cNvCxnSpPr/>
          <p:nvPr/>
        </p:nvCxnSpPr>
        <p:spPr>
          <a:xfrm>
            <a:off x="3652395" y="3556427"/>
            <a:ext cx="0" cy="141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B2C60B4-EDDC-4BB0-880F-C01FA80CA3CC}"/>
              </a:ext>
            </a:extLst>
          </p:cNvPr>
          <p:cNvSpPr/>
          <p:nvPr/>
        </p:nvSpPr>
        <p:spPr>
          <a:xfrm>
            <a:off x="4646731" y="3258238"/>
            <a:ext cx="234078" cy="779246"/>
          </a:xfrm>
          <a:custGeom>
            <a:avLst/>
            <a:gdLst>
              <a:gd name="connsiteX0" fmla="*/ 0 w 374772"/>
              <a:gd name="connsiteY0" fmla="*/ 602834 h 810855"/>
              <a:gd name="connsiteX1" fmla="*/ 135467 w 374772"/>
              <a:gd name="connsiteY1" fmla="*/ 704434 h 810855"/>
              <a:gd name="connsiteX2" fmla="*/ 338667 w 374772"/>
              <a:gd name="connsiteY2" fmla="*/ 772168 h 810855"/>
              <a:gd name="connsiteX3" fmla="*/ 361245 w 374772"/>
              <a:gd name="connsiteY3" fmla="*/ 60968 h 810855"/>
              <a:gd name="connsiteX4" fmla="*/ 191911 w 374772"/>
              <a:gd name="connsiteY4" fmla="*/ 49679 h 810855"/>
              <a:gd name="connsiteX5" fmla="*/ 180622 w 374772"/>
              <a:gd name="connsiteY5" fmla="*/ 162568 h 81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772" h="810855">
                <a:moveTo>
                  <a:pt x="0" y="602834"/>
                </a:moveTo>
                <a:cubicBezTo>
                  <a:pt x="39511" y="639523"/>
                  <a:pt x="79023" y="676212"/>
                  <a:pt x="135467" y="704434"/>
                </a:cubicBezTo>
                <a:cubicBezTo>
                  <a:pt x="191911" y="732656"/>
                  <a:pt x="301037" y="879412"/>
                  <a:pt x="338667" y="772168"/>
                </a:cubicBezTo>
                <a:cubicBezTo>
                  <a:pt x="376297" y="664924"/>
                  <a:pt x="385704" y="181383"/>
                  <a:pt x="361245" y="60968"/>
                </a:cubicBezTo>
                <a:cubicBezTo>
                  <a:pt x="336786" y="-59447"/>
                  <a:pt x="222015" y="32746"/>
                  <a:pt x="191911" y="49679"/>
                </a:cubicBezTo>
                <a:cubicBezTo>
                  <a:pt x="161807" y="66612"/>
                  <a:pt x="171214" y="114590"/>
                  <a:pt x="180622" y="162568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04C09C8-37B6-41EE-B149-9FF1B5A4B9E6}"/>
              </a:ext>
            </a:extLst>
          </p:cNvPr>
          <p:cNvCxnSpPr/>
          <p:nvPr/>
        </p:nvCxnSpPr>
        <p:spPr>
          <a:xfrm>
            <a:off x="4548987" y="3572570"/>
            <a:ext cx="0" cy="141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EA9267-49D4-4CA2-9D06-3743D90BC01E}"/>
              </a:ext>
            </a:extLst>
          </p:cNvPr>
          <p:cNvSpPr/>
          <p:nvPr/>
        </p:nvSpPr>
        <p:spPr>
          <a:xfrm>
            <a:off x="556569" y="1048954"/>
            <a:ext cx="2728912" cy="867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D094D-2BB5-4FF0-885D-13D8DAB7C19C}"/>
              </a:ext>
            </a:extLst>
          </p:cNvPr>
          <p:cNvSpPr txBox="1"/>
          <p:nvPr/>
        </p:nvSpPr>
        <p:spPr>
          <a:xfrm>
            <a:off x="4099877" y="292521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0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"/>
    </mc:Choice>
    <mc:Fallback xmlns="">
      <p:transition spd="slow" advTm="2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61" grpId="0" animBg="1"/>
      <p:bldP spid="8" grpId="0" uiExpand="1" build="p"/>
      <p:bldP spid="121" grpId="0" animBg="1"/>
      <p:bldP spid="122" grpId="0" animBg="1"/>
      <p:bldP spid="123" grpId="0" animBg="1"/>
      <p:bldP spid="124" grpId="0" animBg="1"/>
      <p:bldP spid="131" grpId="0" animBg="1"/>
      <p:bldP spid="132" grpId="0" animBg="1"/>
      <p:bldP spid="134" grpId="0" animBg="1"/>
      <p:bldP spid="135" grpId="0"/>
      <p:bldP spid="136" grpId="0"/>
      <p:bldP spid="137" grpId="0"/>
      <p:bldP spid="141" grpId="0"/>
      <p:bldP spid="147" grpId="0" animBg="1"/>
      <p:bldP spid="152" grpId="0"/>
      <p:bldP spid="153" grpId="0" animBg="1"/>
      <p:bldP spid="154" grpId="0" animBg="1"/>
      <p:bldP spid="155" grpId="0" animBg="1"/>
      <p:bldP spid="156" grpId="0" animBg="1"/>
      <p:bldP spid="159" grpId="0" animBg="1"/>
      <p:bldP spid="160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4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9" grpId="0" animBg="1"/>
      <p:bldP spid="194" grpId="0" animBg="1"/>
      <p:bldP spid="195" grpId="0" animBg="1"/>
      <p:bldP spid="196" grpId="0" animBg="1"/>
      <p:bldP spid="197" grpId="0" animBg="1"/>
      <p:bldP spid="200" grpId="0" animBg="1"/>
      <p:bldP spid="201" grpId="0" animBg="1"/>
      <p:bldP spid="202" grpId="0" animBg="1"/>
      <p:bldP spid="203" grpId="0" animBg="1"/>
      <p:bldP spid="85" grpId="0"/>
      <p:bldP spid="144" grpId="0"/>
      <p:bldP spid="9" grpId="0" animBg="1"/>
      <p:bldP spid="88" grpId="0" animBg="1"/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Recurring Variables are Managed in Rotating RF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1CC-8D61-4A6D-A4BE-ED71DEC37BCF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349551" cy="273844"/>
          </a:xfrm>
        </p:spPr>
        <p:txBody>
          <a:bodyPr/>
          <a:lstStyle/>
          <a:p>
            <a:fld id="{22DECF6A-13F7-418C-BBFC-95033FFCD5F1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071C78-DA80-4DD1-BF48-4F82E7B8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65" y="729217"/>
            <a:ext cx="3986724" cy="35631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software pipelined schedule, liveness of a variable outcomes can overlap.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E.g., Loop-carried dependence.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baseline="30000" dirty="0"/>
              <a:t>i</a:t>
            </a:r>
            <a:r>
              <a:rPr lang="en-US" dirty="0"/>
              <a:t> (operation b in i</a:t>
            </a:r>
            <a:r>
              <a:rPr lang="en-US" baseline="30000" dirty="0"/>
              <a:t>th</a:t>
            </a:r>
            <a:r>
              <a:rPr lang="en-US" dirty="0"/>
              <a:t> iteration) needs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i-2</a:t>
            </a:r>
            <a:r>
              <a:rPr lang="en-US" dirty="0"/>
              <a:t>. 2 different values </a:t>
            </a:r>
            <a:br>
              <a:rPr lang="en-US" dirty="0"/>
            </a:br>
            <a:r>
              <a:rPr lang="en-US" dirty="0"/>
              <a:t>to be stored in 2 registers.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read/write occurs with same register index.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 always reads from R2.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 always writes to R1.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A8036A-C00B-4439-954F-F17DCFA4AC88}"/>
              </a:ext>
            </a:extLst>
          </p:cNvPr>
          <p:cNvSpPr txBox="1"/>
          <p:nvPr/>
        </p:nvSpPr>
        <p:spPr>
          <a:xfrm>
            <a:off x="6525531" y="2623333"/>
            <a:ext cx="194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Rotate     Reg. Values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F94B16D-A5DB-4550-AB0C-7361158E3CA0}"/>
              </a:ext>
            </a:extLst>
          </p:cNvPr>
          <p:cNvCxnSpPr>
            <a:cxnSpLocks/>
          </p:cNvCxnSpPr>
          <p:nvPr/>
        </p:nvCxnSpPr>
        <p:spPr>
          <a:xfrm>
            <a:off x="5560093" y="1605179"/>
            <a:ext cx="296278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1E4CFB0-7B7C-4001-96C0-B2731343899B}"/>
              </a:ext>
            </a:extLst>
          </p:cNvPr>
          <p:cNvCxnSpPr>
            <a:cxnSpLocks/>
          </p:cNvCxnSpPr>
          <p:nvPr/>
        </p:nvCxnSpPr>
        <p:spPr>
          <a:xfrm>
            <a:off x="5538828" y="2209029"/>
            <a:ext cx="2902173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0218D5F-3AA4-4600-A9C3-6546E9DFA9B6}"/>
              </a:ext>
            </a:extLst>
          </p:cNvPr>
          <p:cNvSpPr/>
          <p:nvPr/>
        </p:nvSpPr>
        <p:spPr>
          <a:xfrm>
            <a:off x="7251424" y="1002057"/>
            <a:ext cx="684584" cy="66981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196AE0-F5A3-488F-AB23-4225013627C0}"/>
              </a:ext>
            </a:extLst>
          </p:cNvPr>
          <p:cNvSpPr/>
          <p:nvPr/>
        </p:nvSpPr>
        <p:spPr>
          <a:xfrm>
            <a:off x="7943797" y="1085077"/>
            <a:ext cx="801142" cy="352624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7708C9C-B681-43E3-85F3-F173B0B22D37}"/>
              </a:ext>
            </a:extLst>
          </p:cNvPr>
          <p:cNvSpPr/>
          <p:nvPr/>
        </p:nvSpPr>
        <p:spPr>
          <a:xfrm>
            <a:off x="5961592" y="977303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A4BA5A8-DF1E-47EE-A99B-5BAC2C59AC7D}"/>
              </a:ext>
            </a:extLst>
          </p:cNvPr>
          <p:cNvSpPr/>
          <p:nvPr/>
        </p:nvSpPr>
        <p:spPr>
          <a:xfrm>
            <a:off x="6618394" y="1080832"/>
            <a:ext cx="524904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5354FF-A327-4862-A07C-F8127F5C7D42}"/>
              </a:ext>
            </a:extLst>
          </p:cNvPr>
          <p:cNvSpPr txBox="1"/>
          <p:nvPr/>
        </p:nvSpPr>
        <p:spPr>
          <a:xfrm>
            <a:off x="5218998" y="1137229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D8D21E-71A0-4F45-BFDF-51C8C87099AC}"/>
              </a:ext>
            </a:extLst>
          </p:cNvPr>
          <p:cNvCxnSpPr>
            <a:cxnSpLocks/>
          </p:cNvCxnSpPr>
          <p:nvPr/>
        </p:nvCxnSpPr>
        <p:spPr>
          <a:xfrm>
            <a:off x="5533717" y="1096992"/>
            <a:ext cx="15050" cy="3213144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77B9C0D-C1BD-49C3-90E0-395727F415B4}"/>
              </a:ext>
            </a:extLst>
          </p:cNvPr>
          <p:cNvSpPr txBox="1"/>
          <p:nvPr/>
        </p:nvSpPr>
        <p:spPr>
          <a:xfrm>
            <a:off x="5066046" y="1692400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t+1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6F1D32-FDFE-456D-891B-34040CC0B530}"/>
              </a:ext>
            </a:extLst>
          </p:cNvPr>
          <p:cNvSpPr txBox="1"/>
          <p:nvPr/>
        </p:nvSpPr>
        <p:spPr>
          <a:xfrm>
            <a:off x="5062700" y="2290811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t+2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EE59AE-226C-414B-9096-B47CC8968CC9}"/>
              </a:ext>
            </a:extLst>
          </p:cNvPr>
          <p:cNvSpPr txBox="1"/>
          <p:nvPr/>
        </p:nvSpPr>
        <p:spPr>
          <a:xfrm>
            <a:off x="5059017" y="2957434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t+3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044F87-743D-4C38-8840-A3D7CAAA7955}"/>
              </a:ext>
            </a:extLst>
          </p:cNvPr>
          <p:cNvSpPr txBox="1"/>
          <p:nvPr/>
        </p:nvSpPr>
        <p:spPr>
          <a:xfrm>
            <a:off x="5062700" y="3656293"/>
            <a:ext cx="52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t+4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6B089-6822-4DD2-BAE7-2C22FA554C1B}"/>
              </a:ext>
            </a:extLst>
          </p:cNvPr>
          <p:cNvSpPr/>
          <p:nvPr/>
        </p:nvSpPr>
        <p:spPr>
          <a:xfrm>
            <a:off x="7826413" y="1240990"/>
            <a:ext cx="791578" cy="356707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720C2F3-E716-4AF8-9A7A-78EA8A139BF0}"/>
              </a:ext>
            </a:extLst>
          </p:cNvPr>
          <p:cNvSpPr/>
          <p:nvPr/>
        </p:nvSpPr>
        <p:spPr>
          <a:xfrm>
            <a:off x="5977241" y="921897"/>
            <a:ext cx="440940" cy="41412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algn="ctr"/>
            <a:r>
              <a:rPr lang="en-US" sz="3200" kern="0" dirty="0">
                <a:solidFill>
                  <a:prstClr val="black"/>
                </a:solidFill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610FFDD-D10A-4EE7-B6F7-6863E395B107}"/>
              </a:ext>
            </a:extLst>
          </p:cNvPr>
          <p:cNvCxnSpPr>
            <a:cxnSpLocks/>
            <a:stCxn id="132" idx="4"/>
            <a:endCxn id="156" idx="0"/>
          </p:cNvCxnSpPr>
          <p:nvPr/>
        </p:nvCxnSpPr>
        <p:spPr>
          <a:xfrm flipH="1">
            <a:off x="6189991" y="1336023"/>
            <a:ext cx="7720" cy="24047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D0FA7FB-89D1-4AC7-9B6C-D71082483F5F}"/>
              </a:ext>
            </a:extLst>
          </p:cNvPr>
          <p:cNvSpPr/>
          <p:nvPr/>
        </p:nvSpPr>
        <p:spPr>
          <a:xfrm>
            <a:off x="7335222" y="1021365"/>
            <a:ext cx="415166" cy="421647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F0CCBC-CFE1-4E8F-90C2-BD876D1495A6}"/>
              </a:ext>
            </a:extLst>
          </p:cNvPr>
          <p:cNvSpPr txBox="1"/>
          <p:nvPr/>
        </p:nvSpPr>
        <p:spPr>
          <a:xfrm>
            <a:off x="6347567" y="770286"/>
            <a:ext cx="245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prstClr val="black"/>
                </a:solidFill>
                <a:latin typeface="Monotype Corsiva" panose="03010101010201010101" pitchFamily="66" charset="0"/>
              </a:rPr>
              <a:t>i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92F185-A6A9-41BC-ACF0-99CA4FCF2220}"/>
              </a:ext>
            </a:extLst>
          </p:cNvPr>
          <p:cNvSpPr txBox="1"/>
          <p:nvPr/>
        </p:nvSpPr>
        <p:spPr>
          <a:xfrm>
            <a:off x="7600109" y="808317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Monotype Corsiva" panose="03010101010201010101" pitchFamily="66" charset="0"/>
              </a:rPr>
              <a:t>i-1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C51395-EB29-422F-AF29-7A137CD72E7B}"/>
              </a:ext>
            </a:extLst>
          </p:cNvPr>
          <p:cNvSpPr txBox="1"/>
          <p:nvPr/>
        </p:nvSpPr>
        <p:spPr>
          <a:xfrm>
            <a:off x="6013979" y="253214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rPr>
              <a:t>i+1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B37B732-D8E5-4332-BFEB-5C2B66C6184F}"/>
              </a:ext>
            </a:extLst>
          </p:cNvPr>
          <p:cNvCxnSpPr/>
          <p:nvPr/>
        </p:nvCxnSpPr>
        <p:spPr>
          <a:xfrm>
            <a:off x="8618055" y="1026998"/>
            <a:ext cx="446646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97BA288-AF8C-4261-99D7-87F49248BC68}"/>
              </a:ext>
            </a:extLst>
          </p:cNvPr>
          <p:cNvCxnSpPr/>
          <p:nvPr/>
        </p:nvCxnSpPr>
        <p:spPr>
          <a:xfrm>
            <a:off x="8577324" y="2927603"/>
            <a:ext cx="450504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6B52CDC-2FEB-472A-8243-B4F4636A1A72}"/>
              </a:ext>
            </a:extLst>
          </p:cNvPr>
          <p:cNvCxnSpPr>
            <a:cxnSpLocks/>
          </p:cNvCxnSpPr>
          <p:nvPr/>
        </p:nvCxnSpPr>
        <p:spPr>
          <a:xfrm>
            <a:off x="8840003" y="1026998"/>
            <a:ext cx="0" cy="188920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ABD99E6-588E-4761-B0B8-12D8A729F50C}"/>
              </a:ext>
            </a:extLst>
          </p:cNvPr>
          <p:cNvSpPr txBox="1"/>
          <p:nvPr/>
        </p:nvSpPr>
        <p:spPr>
          <a:xfrm rot="5400000">
            <a:off x="8484861" y="1909675"/>
            <a:ext cx="988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II = 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F4ADE4-CA3E-4DD4-A970-04557721EEC3}"/>
              </a:ext>
            </a:extLst>
          </p:cNvPr>
          <p:cNvSpPr txBox="1"/>
          <p:nvPr/>
        </p:nvSpPr>
        <p:spPr>
          <a:xfrm>
            <a:off x="7229456" y="164309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rgbClr val="FFC000">
                    <a:lumMod val="50000"/>
                  </a:srgbClr>
                </a:solidFill>
                <a:latin typeface="Monotype Corsiva" panose="03010101010201010101" pitchFamily="66" charset="0"/>
              </a:rPr>
              <a:t>i-1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B143C19-2519-4FF1-9064-375411F4C1B6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7542805" y="1443012"/>
            <a:ext cx="5388" cy="222316"/>
          </a:xfrm>
          <a:prstGeom prst="straightConnector1">
            <a:avLst/>
          </a:prstGeom>
          <a:noFill/>
          <a:ln w="31750" cap="flat" cmpd="sng" algn="ctr">
            <a:solidFill>
              <a:srgbClr val="FFC000">
                <a:lumMod val="50000"/>
              </a:srgbClr>
            </a:solidFill>
            <a:prstDash val="sysDot"/>
            <a:miter lim="800000"/>
            <a:tailEnd type="arrow"/>
          </a:ln>
          <a:effectLst/>
        </p:spPr>
      </p:cxnSp>
      <p:cxnSp>
        <p:nvCxnSpPr>
          <p:cNvPr id="144" name="Curved Connector 278">
            <a:extLst>
              <a:ext uri="{FF2B5EF4-FFF2-40B4-BE49-F238E27FC236}">
                <a16:creationId xmlns:a16="http://schemas.microsoft.com/office/drawing/2014/main" id="{A8B7BD19-40A3-4215-B147-521B4AE7CBB3}"/>
              </a:ext>
            </a:extLst>
          </p:cNvPr>
          <p:cNvCxnSpPr>
            <a:cxnSpLocks/>
            <a:stCxn id="161" idx="7"/>
            <a:endCxn id="163" idx="1"/>
          </p:cNvCxnSpPr>
          <p:nvPr/>
        </p:nvCxnSpPr>
        <p:spPr>
          <a:xfrm rot="5400000" flipH="1" flipV="1">
            <a:off x="7849139" y="1501025"/>
            <a:ext cx="43334" cy="378086"/>
          </a:xfrm>
          <a:prstGeom prst="curvedConnector3">
            <a:avLst>
              <a:gd name="adj1" fmla="val 125232"/>
            </a:avLst>
          </a:prstGeom>
          <a:noFill/>
          <a:ln w="22225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36CD499-F0AB-47BF-B5A2-5B0EDA3B5A6E}"/>
              </a:ext>
            </a:extLst>
          </p:cNvPr>
          <p:cNvCxnSpPr>
            <a:cxnSpLocks/>
          </p:cNvCxnSpPr>
          <p:nvPr/>
        </p:nvCxnSpPr>
        <p:spPr>
          <a:xfrm>
            <a:off x="5538828" y="2948423"/>
            <a:ext cx="2901578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7432923-42FD-4107-9F9B-F21401290053}"/>
              </a:ext>
            </a:extLst>
          </p:cNvPr>
          <p:cNvCxnSpPr>
            <a:cxnSpLocks/>
          </p:cNvCxnSpPr>
          <p:nvPr/>
        </p:nvCxnSpPr>
        <p:spPr>
          <a:xfrm>
            <a:off x="5538828" y="3492255"/>
            <a:ext cx="2871707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C792047-149C-452A-87A1-908AA1206C55}"/>
              </a:ext>
            </a:extLst>
          </p:cNvPr>
          <p:cNvSpPr/>
          <p:nvPr/>
        </p:nvSpPr>
        <p:spPr>
          <a:xfrm>
            <a:off x="6502656" y="1207887"/>
            <a:ext cx="536740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BC1FA69-D9FC-4361-A3E5-CFBD1EF3E35F}"/>
              </a:ext>
            </a:extLst>
          </p:cNvPr>
          <p:cNvSpPr/>
          <p:nvPr/>
        </p:nvSpPr>
        <p:spPr>
          <a:xfrm>
            <a:off x="8125099" y="1003079"/>
            <a:ext cx="272995" cy="276080"/>
          </a:xfrm>
          <a:prstGeom prst="ellipse">
            <a:avLst/>
          </a:prstGeom>
          <a:solidFill>
            <a:srgbClr val="5B9BD5">
              <a:lumMod val="60000"/>
              <a:lumOff val="4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49D6668-23A9-402D-9000-32FCF2236A30}"/>
              </a:ext>
            </a:extLst>
          </p:cNvPr>
          <p:cNvSpPr/>
          <p:nvPr/>
        </p:nvSpPr>
        <p:spPr>
          <a:xfrm>
            <a:off x="7925307" y="1163975"/>
            <a:ext cx="272995" cy="276080"/>
          </a:xfrm>
          <a:prstGeom prst="ellipse">
            <a:avLst/>
          </a:prstGeom>
          <a:solidFill>
            <a:srgbClr val="70AD47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0EB45D2-439F-4A73-A495-5BD4AC2042EB}"/>
              </a:ext>
            </a:extLst>
          </p:cNvPr>
          <p:cNvSpPr txBox="1"/>
          <p:nvPr/>
        </p:nvSpPr>
        <p:spPr>
          <a:xfrm>
            <a:off x="8148688" y="1206708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70AD47">
                    <a:lumMod val="50000"/>
                  </a:srgbClr>
                </a:solidFill>
                <a:latin typeface="Monotype Corsiva" panose="03010101010201010101" pitchFamily="66" charset="0"/>
              </a:rPr>
              <a:t>i-2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F8CC80-050D-49F6-A90F-EB224533CDEC}"/>
              </a:ext>
            </a:extLst>
          </p:cNvPr>
          <p:cNvSpPr txBox="1"/>
          <p:nvPr/>
        </p:nvSpPr>
        <p:spPr>
          <a:xfrm>
            <a:off x="5178416" y="77771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time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65929C6-D9B9-4FA0-BA4A-660DE91F01C1}"/>
              </a:ext>
            </a:extLst>
          </p:cNvPr>
          <p:cNvSpPr/>
          <p:nvPr/>
        </p:nvSpPr>
        <p:spPr>
          <a:xfrm>
            <a:off x="5832194" y="1515337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C395AB6-7229-4750-841D-BC58C4665590}"/>
              </a:ext>
            </a:extLst>
          </p:cNvPr>
          <p:cNvSpPr/>
          <p:nvPr/>
        </p:nvSpPr>
        <p:spPr>
          <a:xfrm>
            <a:off x="6526698" y="1609171"/>
            <a:ext cx="512249" cy="368551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8E7EA55-4F4B-4AC2-AD5C-A5A6995A16B1}"/>
              </a:ext>
            </a:extLst>
          </p:cNvPr>
          <p:cNvSpPr/>
          <p:nvPr/>
        </p:nvSpPr>
        <p:spPr>
          <a:xfrm>
            <a:off x="6404431" y="1788967"/>
            <a:ext cx="516571" cy="299763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68DA652-E8C8-437C-8E5A-224941A413A5}"/>
              </a:ext>
            </a:extLst>
          </p:cNvPr>
          <p:cNvSpPr/>
          <p:nvPr/>
        </p:nvSpPr>
        <p:spPr>
          <a:xfrm>
            <a:off x="5970784" y="1576500"/>
            <a:ext cx="438415" cy="40048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73EB6F-4283-4129-A91B-CF8DB11F776F}"/>
              </a:ext>
            </a:extLst>
          </p:cNvPr>
          <p:cNvCxnSpPr>
            <a:cxnSpLocks/>
            <a:stCxn id="156" idx="5"/>
            <a:endCxn id="174" idx="1"/>
          </p:cNvCxnSpPr>
          <p:nvPr/>
        </p:nvCxnSpPr>
        <p:spPr>
          <a:xfrm>
            <a:off x="6344995" y="1918336"/>
            <a:ext cx="851872" cy="33530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A6DA80-33EF-4644-A076-AE50580864F5}"/>
              </a:ext>
            </a:extLst>
          </p:cNvPr>
          <p:cNvSpPr/>
          <p:nvPr/>
        </p:nvSpPr>
        <p:spPr>
          <a:xfrm>
            <a:off x="7163964" y="1598159"/>
            <a:ext cx="684584" cy="7165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31E66D2-D644-41A8-A2EB-FD0E2295CD60}"/>
              </a:ext>
            </a:extLst>
          </p:cNvPr>
          <p:cNvSpPr/>
          <p:nvPr/>
        </p:nvSpPr>
        <p:spPr>
          <a:xfrm>
            <a:off x="7851940" y="1719925"/>
            <a:ext cx="799089" cy="332202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72D4107-6FD5-488C-A05C-D901A4C78379}"/>
              </a:ext>
            </a:extLst>
          </p:cNvPr>
          <p:cNvSpPr/>
          <p:nvPr/>
        </p:nvSpPr>
        <p:spPr>
          <a:xfrm>
            <a:off x="7725475" y="1855417"/>
            <a:ext cx="813720" cy="356707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31B78F8-5D47-44DF-9331-3A8D9A9AD19E}"/>
              </a:ext>
            </a:extLst>
          </p:cNvPr>
          <p:cNvSpPr/>
          <p:nvPr/>
        </p:nvSpPr>
        <p:spPr>
          <a:xfrm>
            <a:off x="7305912" y="1650058"/>
            <a:ext cx="440337" cy="421158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F8020B9-7424-463C-B4BA-D0497A5F1202}"/>
              </a:ext>
            </a:extLst>
          </p:cNvPr>
          <p:cNvSpPr txBox="1"/>
          <p:nvPr/>
        </p:nvSpPr>
        <p:spPr>
          <a:xfrm>
            <a:off x="8236163" y="166786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rgbClr val="FFC000">
                    <a:lumMod val="50000"/>
                  </a:srgbClr>
                </a:solidFill>
                <a:latin typeface="Monotype Corsiva" panose="03010101010201010101" pitchFamily="66" charset="0"/>
              </a:rPr>
              <a:t>i-1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80AA6D6-FDC0-4ED3-9884-93378B175B00}"/>
              </a:ext>
            </a:extLst>
          </p:cNvPr>
          <p:cNvSpPr/>
          <p:nvPr/>
        </p:nvSpPr>
        <p:spPr>
          <a:xfrm>
            <a:off x="8019870" y="1627970"/>
            <a:ext cx="272995" cy="276080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r="18900000"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D3D6991-9354-4C8F-85FF-1B1EA47ACDDD}"/>
              </a:ext>
            </a:extLst>
          </p:cNvPr>
          <p:cNvSpPr/>
          <p:nvPr/>
        </p:nvSpPr>
        <p:spPr>
          <a:xfrm>
            <a:off x="7856489" y="1785959"/>
            <a:ext cx="272995" cy="276080"/>
          </a:xfrm>
          <a:prstGeom prst="ellipse">
            <a:avLst/>
          </a:prstGeom>
          <a:solidFill>
            <a:srgbClr val="70AD47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084A3B-ACB1-4078-AD7A-F2D345C4896E}"/>
              </a:ext>
            </a:extLst>
          </p:cNvPr>
          <p:cNvSpPr txBox="1"/>
          <p:nvPr/>
        </p:nvSpPr>
        <p:spPr>
          <a:xfrm>
            <a:off x="8050236" y="1820578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70AD47">
                    <a:lumMod val="50000"/>
                  </a:srgbClr>
                </a:solidFill>
                <a:latin typeface="Monotype Corsiva" panose="03010101010201010101" pitchFamily="66" charset="0"/>
              </a:rPr>
              <a:t>i-2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43464F6-0343-4C67-9EE1-88FC3FE0082D}"/>
              </a:ext>
            </a:extLst>
          </p:cNvPr>
          <p:cNvSpPr/>
          <p:nvPr/>
        </p:nvSpPr>
        <p:spPr>
          <a:xfrm>
            <a:off x="5778703" y="2050004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09CD695-5485-4912-8323-FE37BC1F3813}"/>
              </a:ext>
            </a:extLst>
          </p:cNvPr>
          <p:cNvSpPr/>
          <p:nvPr/>
        </p:nvSpPr>
        <p:spPr>
          <a:xfrm>
            <a:off x="6459298" y="2143281"/>
            <a:ext cx="486921" cy="352806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3A80C9-E5E5-4D92-9829-8D286D08A1D8}"/>
              </a:ext>
            </a:extLst>
          </p:cNvPr>
          <p:cNvSpPr/>
          <p:nvPr/>
        </p:nvSpPr>
        <p:spPr>
          <a:xfrm>
            <a:off x="6343561" y="2287457"/>
            <a:ext cx="489957" cy="343184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9C4EA31-EC71-4AEE-BC60-8A0911CDC42C}"/>
              </a:ext>
            </a:extLst>
          </p:cNvPr>
          <p:cNvSpPr/>
          <p:nvPr/>
        </p:nvSpPr>
        <p:spPr>
          <a:xfrm>
            <a:off x="7089043" y="2142754"/>
            <a:ext cx="684584" cy="7165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8F03BCE-B907-41BB-AE23-341ECDB4F05A}"/>
              </a:ext>
            </a:extLst>
          </p:cNvPr>
          <p:cNvSpPr/>
          <p:nvPr/>
        </p:nvSpPr>
        <p:spPr>
          <a:xfrm>
            <a:off x="7758877" y="2258534"/>
            <a:ext cx="822906" cy="332202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ED6279B-8D8B-4804-8C2B-387FCD4BE4F4}"/>
              </a:ext>
            </a:extLst>
          </p:cNvPr>
          <p:cNvSpPr/>
          <p:nvPr/>
        </p:nvSpPr>
        <p:spPr>
          <a:xfrm>
            <a:off x="7631355" y="2390660"/>
            <a:ext cx="818936" cy="371028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2352001-FC4E-4FD3-89CE-F19CB452753C}"/>
              </a:ext>
            </a:extLst>
          </p:cNvPr>
          <p:cNvSpPr/>
          <p:nvPr/>
        </p:nvSpPr>
        <p:spPr>
          <a:xfrm>
            <a:off x="7939870" y="2186172"/>
            <a:ext cx="272995" cy="276080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r="18900000"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35A474A-CF38-488F-A9D9-625FB052FE24}"/>
              </a:ext>
            </a:extLst>
          </p:cNvPr>
          <p:cNvSpPr txBox="1"/>
          <p:nvPr/>
        </p:nvSpPr>
        <p:spPr>
          <a:xfrm>
            <a:off x="7924134" y="2372791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70AD47">
                    <a:lumMod val="50000"/>
                  </a:srgbClr>
                </a:solidFill>
                <a:latin typeface="Monotype Corsiva" panose="03010101010201010101" pitchFamily="66" charset="0"/>
              </a:rPr>
              <a:t>i-2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E8F789-ACC0-4123-9134-EE07E847937E}"/>
              </a:ext>
            </a:extLst>
          </p:cNvPr>
          <p:cNvSpPr/>
          <p:nvPr/>
        </p:nvSpPr>
        <p:spPr>
          <a:xfrm>
            <a:off x="7135552" y="2197897"/>
            <a:ext cx="418684" cy="380626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11864BB-A898-48C0-A78F-D1DED2C66D96}"/>
              </a:ext>
            </a:extLst>
          </p:cNvPr>
          <p:cNvSpPr txBox="1"/>
          <p:nvPr/>
        </p:nvSpPr>
        <p:spPr>
          <a:xfrm>
            <a:off x="8345155" y="1021365"/>
            <a:ext cx="42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onotype Corsiva" panose="03010101010201010101" pitchFamily="66" charset="0"/>
              </a:rPr>
              <a:t>i-3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415F563-AD9D-48AE-B3DF-2AFD2303EEC2}"/>
              </a:ext>
            </a:extLst>
          </p:cNvPr>
          <p:cNvSpPr/>
          <p:nvPr/>
        </p:nvSpPr>
        <p:spPr>
          <a:xfrm>
            <a:off x="7718503" y="2376149"/>
            <a:ext cx="272995" cy="276080"/>
          </a:xfrm>
          <a:prstGeom prst="ellipse">
            <a:avLst/>
          </a:prstGeom>
          <a:solidFill>
            <a:srgbClr val="70AD47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cxnSp>
        <p:nvCxnSpPr>
          <p:cNvPr id="177" name="Curved Connector 280">
            <a:extLst>
              <a:ext uri="{FF2B5EF4-FFF2-40B4-BE49-F238E27FC236}">
                <a16:creationId xmlns:a16="http://schemas.microsoft.com/office/drawing/2014/main" id="{1A5F71C6-358E-4B9E-B1C6-C6EFF4496627}"/>
              </a:ext>
            </a:extLst>
          </p:cNvPr>
          <p:cNvCxnSpPr>
            <a:cxnSpLocks/>
            <a:stCxn id="176" idx="1"/>
            <a:endCxn id="174" idx="6"/>
          </p:cNvCxnSpPr>
          <p:nvPr/>
        </p:nvCxnSpPr>
        <p:spPr>
          <a:xfrm rot="16200000" flipV="1">
            <a:off x="7642174" y="2300273"/>
            <a:ext cx="28370" cy="204245"/>
          </a:xfrm>
          <a:prstGeom prst="curvedConnector4">
            <a:avLst>
              <a:gd name="adj1" fmla="val 161149"/>
              <a:gd name="adj2" fmla="val 59787"/>
            </a:avLst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B6E5CFB-0BA7-4D00-8869-36885969AA87}"/>
              </a:ext>
            </a:extLst>
          </p:cNvPr>
          <p:cNvSpPr txBox="1"/>
          <p:nvPr/>
        </p:nvSpPr>
        <p:spPr>
          <a:xfrm>
            <a:off x="8110426" y="2211930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FFC000">
                    <a:lumMod val="50000"/>
                  </a:srgbClr>
                </a:solidFill>
                <a:latin typeface="Monotype Corsiva" panose="03010101010201010101" pitchFamily="66" charset="0"/>
              </a:rPr>
              <a:t>i-1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6202257-D7F2-4F2A-A625-CA8E212C0820}"/>
              </a:ext>
            </a:extLst>
          </p:cNvPr>
          <p:cNvCxnSpPr>
            <a:cxnSpLocks/>
            <a:stCxn id="174" idx="4"/>
            <a:endCxn id="189" idx="0"/>
          </p:cNvCxnSpPr>
          <p:nvPr/>
        </p:nvCxnSpPr>
        <p:spPr>
          <a:xfrm>
            <a:off x="7344894" y="2578523"/>
            <a:ext cx="1697" cy="34643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90CF0AF-412D-41FD-99D7-05B75A04C69D}"/>
              </a:ext>
            </a:extLst>
          </p:cNvPr>
          <p:cNvSpPr/>
          <p:nvPr/>
        </p:nvSpPr>
        <p:spPr>
          <a:xfrm>
            <a:off x="5745887" y="2825645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E110957-5D1A-4E6B-8E13-22D7AB77F73B}"/>
              </a:ext>
            </a:extLst>
          </p:cNvPr>
          <p:cNvSpPr/>
          <p:nvPr/>
        </p:nvSpPr>
        <p:spPr>
          <a:xfrm>
            <a:off x="6409220" y="2922643"/>
            <a:ext cx="524904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05BE4B-265C-4E91-8C4A-09030C022BEE}"/>
              </a:ext>
            </a:extLst>
          </p:cNvPr>
          <p:cNvSpPr/>
          <p:nvPr/>
        </p:nvSpPr>
        <p:spPr>
          <a:xfrm>
            <a:off x="6286951" y="3056229"/>
            <a:ext cx="536740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FC1EADD-25C6-4F0C-AB22-79FA736FA6F0}"/>
              </a:ext>
            </a:extLst>
          </p:cNvPr>
          <p:cNvSpPr/>
          <p:nvPr/>
        </p:nvSpPr>
        <p:spPr>
          <a:xfrm>
            <a:off x="7051056" y="2874718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3BBA088-E568-499C-9766-2CB8EC6E846D}"/>
              </a:ext>
            </a:extLst>
          </p:cNvPr>
          <p:cNvSpPr/>
          <p:nvPr/>
        </p:nvSpPr>
        <p:spPr>
          <a:xfrm>
            <a:off x="7707857" y="2978247"/>
            <a:ext cx="690237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C331BAC-E6CC-4904-A22F-38646A3ADA93}"/>
              </a:ext>
            </a:extLst>
          </p:cNvPr>
          <p:cNvSpPr/>
          <p:nvPr/>
        </p:nvSpPr>
        <p:spPr>
          <a:xfrm>
            <a:off x="7592120" y="3105302"/>
            <a:ext cx="700744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AFF025D-1F57-40A8-A402-13C2A79180F4}"/>
              </a:ext>
            </a:extLst>
          </p:cNvPr>
          <p:cNvSpPr/>
          <p:nvPr/>
        </p:nvSpPr>
        <p:spPr>
          <a:xfrm>
            <a:off x="5816738" y="2838791"/>
            <a:ext cx="439876" cy="399885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007D4D8-EE57-4900-B751-A34633FE1639}"/>
              </a:ext>
            </a:extLst>
          </p:cNvPr>
          <p:cNvSpPr txBox="1"/>
          <p:nvPr/>
        </p:nvSpPr>
        <p:spPr>
          <a:xfrm>
            <a:off x="5750760" y="2189586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load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2D70F4F-AE85-4768-841E-DACA2D7E1FB4}"/>
              </a:ext>
            </a:extLst>
          </p:cNvPr>
          <p:cNvCxnSpPr>
            <a:cxnSpLocks/>
          </p:cNvCxnSpPr>
          <p:nvPr/>
        </p:nvCxnSpPr>
        <p:spPr>
          <a:xfrm flipH="1">
            <a:off x="6047223" y="2518324"/>
            <a:ext cx="8448" cy="284541"/>
          </a:xfrm>
          <a:prstGeom prst="straightConnector1">
            <a:avLst/>
          </a:prstGeom>
          <a:noFill/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0C1914E1-7C86-4ACA-9215-E5F40F4CB47C}"/>
              </a:ext>
            </a:extLst>
          </p:cNvPr>
          <p:cNvSpPr/>
          <p:nvPr/>
        </p:nvSpPr>
        <p:spPr>
          <a:xfrm>
            <a:off x="7147258" y="2924956"/>
            <a:ext cx="398666" cy="35344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476AF64-2359-4A81-A356-3F16D2B79A56}"/>
              </a:ext>
            </a:extLst>
          </p:cNvPr>
          <p:cNvSpPr/>
          <p:nvPr/>
        </p:nvSpPr>
        <p:spPr>
          <a:xfrm>
            <a:off x="7744080" y="2911768"/>
            <a:ext cx="272995" cy="276080"/>
          </a:xfrm>
          <a:prstGeom prst="ellipse">
            <a:avLst/>
          </a:prstGeom>
          <a:solidFill>
            <a:srgbClr val="70AD47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188B586-9EEA-4D07-8D51-2D43EE29842A}"/>
              </a:ext>
            </a:extLst>
          </p:cNvPr>
          <p:cNvSpPr/>
          <p:nvPr/>
        </p:nvSpPr>
        <p:spPr>
          <a:xfrm>
            <a:off x="7602810" y="3065311"/>
            <a:ext cx="287625" cy="295814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r="18900000"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40F41C2-7025-4B5B-B9B9-6A0B7269E613}"/>
              </a:ext>
            </a:extLst>
          </p:cNvPr>
          <p:cNvSpPr txBox="1"/>
          <p:nvPr/>
        </p:nvSpPr>
        <p:spPr>
          <a:xfrm>
            <a:off x="7933725" y="2908339"/>
            <a:ext cx="42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rgbClr val="70AD47">
                    <a:lumMod val="50000"/>
                  </a:srgbClr>
                </a:solidFill>
                <a:latin typeface="Monotype Corsiva" panose="03010101010201010101" pitchFamily="66" charset="0"/>
              </a:rPr>
              <a:t>i-2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3E2D3D3-10EA-44D2-A967-EA562C7E1AF3}"/>
              </a:ext>
            </a:extLst>
          </p:cNvPr>
          <p:cNvSpPr txBox="1"/>
          <p:nvPr/>
        </p:nvSpPr>
        <p:spPr>
          <a:xfrm>
            <a:off x="7833087" y="3088980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FFC000">
                    <a:lumMod val="20000"/>
                    <a:lumOff val="80000"/>
                  </a:srgbClr>
                </a:solidFill>
                <a:latin typeface="Monotype Corsiva" panose="03010101010201010101" pitchFamily="66" charset="0"/>
              </a:rPr>
              <a:t>i-1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61EA8A3-862B-4BE6-B1D9-BA2B1F824806}"/>
              </a:ext>
            </a:extLst>
          </p:cNvPr>
          <p:cNvSpPr/>
          <p:nvPr/>
        </p:nvSpPr>
        <p:spPr>
          <a:xfrm>
            <a:off x="5690540" y="3436053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D181E12-7FCF-499A-AD0A-87DF288D9769}"/>
              </a:ext>
            </a:extLst>
          </p:cNvPr>
          <p:cNvSpPr/>
          <p:nvPr/>
        </p:nvSpPr>
        <p:spPr>
          <a:xfrm>
            <a:off x="6387288" y="3545590"/>
            <a:ext cx="524904" cy="32208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3DF590-F013-406B-9CC6-216F56CC0354}"/>
              </a:ext>
            </a:extLst>
          </p:cNvPr>
          <p:cNvSpPr/>
          <p:nvPr/>
        </p:nvSpPr>
        <p:spPr>
          <a:xfrm>
            <a:off x="6261796" y="3666996"/>
            <a:ext cx="536740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C75982E-0248-4EEF-A66F-FFB3484753C4}"/>
              </a:ext>
            </a:extLst>
          </p:cNvPr>
          <p:cNvSpPr/>
          <p:nvPr/>
        </p:nvSpPr>
        <p:spPr>
          <a:xfrm>
            <a:off x="5837194" y="3479657"/>
            <a:ext cx="418071" cy="38522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FCC674B-7245-41A7-9C1B-32A32B1BB83C}"/>
              </a:ext>
            </a:extLst>
          </p:cNvPr>
          <p:cNvCxnSpPr>
            <a:cxnSpLocks/>
            <a:endCxn id="197" idx="0"/>
          </p:cNvCxnSpPr>
          <p:nvPr/>
        </p:nvCxnSpPr>
        <p:spPr>
          <a:xfrm>
            <a:off x="6036677" y="3260797"/>
            <a:ext cx="9553" cy="21886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ysDot"/>
            <a:miter lim="800000"/>
            <a:tailEnd type="arrow"/>
          </a:ln>
          <a:effectLst/>
        </p:spPr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ACCEFAB-F240-4B10-8CBA-28F9F6FE5AA2}"/>
              </a:ext>
            </a:extLst>
          </p:cNvPr>
          <p:cNvSpPr/>
          <p:nvPr/>
        </p:nvSpPr>
        <p:spPr>
          <a:xfrm>
            <a:off x="6997116" y="3493609"/>
            <a:ext cx="684584" cy="6776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566549C-1E4E-405E-8CC2-7D892E9D3C5C}"/>
              </a:ext>
            </a:extLst>
          </p:cNvPr>
          <p:cNvSpPr/>
          <p:nvPr/>
        </p:nvSpPr>
        <p:spPr>
          <a:xfrm>
            <a:off x="7141447" y="3543221"/>
            <a:ext cx="410866" cy="37844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4B0B533-110E-46D2-A209-7811B2E34509}"/>
              </a:ext>
            </a:extLst>
          </p:cNvPr>
          <p:cNvSpPr/>
          <p:nvPr/>
        </p:nvSpPr>
        <p:spPr>
          <a:xfrm>
            <a:off x="7653917" y="3597138"/>
            <a:ext cx="690237" cy="341933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49306F6-5FB5-4953-9F72-5F15C7738471}"/>
              </a:ext>
            </a:extLst>
          </p:cNvPr>
          <p:cNvSpPr/>
          <p:nvPr/>
        </p:nvSpPr>
        <p:spPr>
          <a:xfrm>
            <a:off x="7538180" y="3724193"/>
            <a:ext cx="700744" cy="355431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  <a:scene3d>
            <a:camera prst="isometricOffAxis2Top">
              <a:rot lat="18250371" lon="2755361" rev="19121893"/>
            </a:camera>
            <a:lightRig rig="threePt" dir="t"/>
          </a:scene3d>
          <a:sp3d>
            <a:bevelB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1B7141B-CBBA-4E7C-8CB1-DDF7E392D70F}"/>
              </a:ext>
            </a:extLst>
          </p:cNvPr>
          <p:cNvCxnSpPr>
            <a:cxnSpLocks/>
            <a:stCxn id="189" idx="4"/>
            <a:endCxn id="201" idx="0"/>
          </p:cNvCxnSpPr>
          <p:nvPr/>
        </p:nvCxnSpPr>
        <p:spPr>
          <a:xfrm>
            <a:off x="7346591" y="3278399"/>
            <a:ext cx="289" cy="26482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5" name="Curved Connector 34">
            <a:extLst>
              <a:ext uri="{FF2B5EF4-FFF2-40B4-BE49-F238E27FC236}">
                <a16:creationId xmlns:a16="http://schemas.microsoft.com/office/drawing/2014/main" id="{4F1598B2-4AA1-491D-932F-14320D94E328}"/>
              </a:ext>
            </a:extLst>
          </p:cNvPr>
          <p:cNvCxnSpPr>
            <a:cxnSpLocks/>
            <a:stCxn id="201" idx="7"/>
            <a:endCxn id="206" idx="1"/>
          </p:cNvCxnSpPr>
          <p:nvPr/>
        </p:nvCxnSpPr>
        <p:spPr>
          <a:xfrm rot="5400000" flipH="1" flipV="1">
            <a:off x="7621662" y="3406563"/>
            <a:ext cx="62561" cy="321598"/>
          </a:xfrm>
          <a:prstGeom prst="curvedConnector3">
            <a:avLst>
              <a:gd name="adj1" fmla="val 108950"/>
            </a:avLst>
          </a:prstGeom>
          <a:noFill/>
          <a:ln w="2222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06" name="Oval 205">
            <a:extLst>
              <a:ext uri="{FF2B5EF4-FFF2-40B4-BE49-F238E27FC236}">
                <a16:creationId xmlns:a16="http://schemas.microsoft.com/office/drawing/2014/main" id="{A423CE98-F1AC-462A-8AC5-7929AA6F5986}"/>
              </a:ext>
            </a:extLst>
          </p:cNvPr>
          <p:cNvSpPr/>
          <p:nvPr/>
        </p:nvSpPr>
        <p:spPr>
          <a:xfrm>
            <a:off x="7768815" y="3493609"/>
            <a:ext cx="306771" cy="290019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r="18900000"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9735A9-A58E-49D3-AA4D-EB729B7BB643}"/>
              </a:ext>
            </a:extLst>
          </p:cNvPr>
          <p:cNvSpPr txBox="1"/>
          <p:nvPr/>
        </p:nvSpPr>
        <p:spPr>
          <a:xfrm>
            <a:off x="8020823" y="351107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</a:rPr>
              <a:t>i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2EB38096-E694-4594-BEC1-F66AF435B632}"/>
              </a:ext>
            </a:extLst>
          </p:cNvPr>
          <p:cNvSpPr/>
          <p:nvPr/>
        </p:nvSpPr>
        <p:spPr>
          <a:xfrm>
            <a:off x="7605408" y="3662501"/>
            <a:ext cx="302968" cy="297987"/>
          </a:xfrm>
          <a:prstGeom prst="ellipse">
            <a:avLst/>
          </a:prstGeom>
          <a:solidFill>
            <a:srgbClr val="FFEBAB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r="18900000" sx="1000" sy="1000" kx="-1200000" algn="bl" rotWithShape="0">
              <a:prstClr val="black"/>
            </a:outerShdw>
            <a:reflection endPos="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DE8566C-F072-4E9C-9996-3925BDB18418}"/>
              </a:ext>
            </a:extLst>
          </p:cNvPr>
          <p:cNvSpPr txBox="1"/>
          <p:nvPr/>
        </p:nvSpPr>
        <p:spPr>
          <a:xfrm>
            <a:off x="7806237" y="3712942"/>
            <a:ext cx="42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FFC000">
                    <a:lumMod val="20000"/>
                    <a:lumOff val="80000"/>
                  </a:srgbClr>
                </a:solidFill>
                <a:latin typeface="Monotype Corsiva" panose="03010101010201010101" pitchFamily="66" charset="0"/>
              </a:rPr>
              <a:t>i-1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D011E5-3723-434A-8B11-279B2D8553FB}"/>
              </a:ext>
            </a:extLst>
          </p:cNvPr>
          <p:cNvSpPr/>
          <p:nvPr/>
        </p:nvSpPr>
        <p:spPr>
          <a:xfrm>
            <a:off x="330728" y="4294161"/>
            <a:ext cx="77225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en-US" sz="2000" b="1" dirty="0">
                <a:solidFill>
                  <a:srgbClr val="0000FF"/>
                </a:solidFill>
              </a:rPr>
              <a:t>Rotation of register values occurs at  every II cycles to avoid overwrite.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9A8CC1C2-48AB-4F65-832F-D02E489A5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90" y="1050821"/>
            <a:ext cx="908383" cy="2615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03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972"/>
    </mc:Choice>
    <mc:Fallback xmlns="">
      <p:transition spd="slow" advTm="1239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6187" y="791862"/>
            <a:ext cx="6914188" cy="1109486"/>
          </a:xfrm>
        </p:spPr>
        <p:txBody>
          <a:bodyPr>
            <a:normAutofit/>
          </a:bodyPr>
          <a:lstStyle/>
          <a:p>
            <a:r>
              <a:rPr lang="en-US" dirty="0"/>
              <a:t>Recurring (Repeatedly Written and Read)</a:t>
            </a:r>
          </a:p>
          <a:p>
            <a:pPr lvl="1"/>
            <a:r>
              <a:rPr lang="en-US" dirty="0"/>
              <a:t> Generated during kernel execution (for intermediate use)</a:t>
            </a:r>
          </a:p>
          <a:p>
            <a:pPr lvl="1"/>
            <a:r>
              <a:rPr lang="en-US" dirty="0"/>
              <a:t> Stored in the rotating registers.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All Variables are Recurring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D105-51F2-4956-883E-DE1AE575B732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5</a:t>
            </a:fld>
            <a:endParaRPr lang="en-US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348A3B-5EC5-4B85-BADE-36CCB1FD3BD8}"/>
              </a:ext>
            </a:extLst>
          </p:cNvPr>
          <p:cNvGrpSpPr/>
          <p:nvPr/>
        </p:nvGrpSpPr>
        <p:grpSpPr>
          <a:xfrm>
            <a:off x="5291805" y="1484463"/>
            <a:ext cx="3521366" cy="1361738"/>
            <a:chOff x="4657856" y="4900819"/>
            <a:chExt cx="3521366" cy="13617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8CBF11-6441-4270-8697-7E9B7139948C}"/>
                </a:ext>
              </a:extLst>
            </p:cNvPr>
            <p:cNvSpPr txBox="1"/>
            <p:nvPr/>
          </p:nvSpPr>
          <p:spPr>
            <a:xfrm>
              <a:off x="5178288" y="4900819"/>
              <a:ext cx="300093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  <a:t>for(i=0; i &lt; 1000; i++) {</a:t>
              </a:r>
              <a:b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</a:br>
              <a: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  <a:t>    sum += series[i];</a:t>
              </a:r>
              <a:b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</a:br>
              <a: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  <a:t>    count += 1;</a:t>
              </a:r>
              <a:b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</a:br>
              <a: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  <a:t>    16bitLSB = sum &amp; a;	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alibri" panose="020F0502020204030204" pitchFamily="34" charset="0"/>
                </a:rPr>
                <a:t>}	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1691EC-2C30-41D2-8344-D0FA1485899B}"/>
                </a:ext>
              </a:extLst>
            </p:cNvPr>
            <p:cNvSpPr/>
            <p:nvPr/>
          </p:nvSpPr>
          <p:spPr>
            <a:xfrm>
              <a:off x="7522867" y="5667410"/>
              <a:ext cx="338875" cy="343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BB57BE-C987-4D12-87A8-50972941524A}"/>
                </a:ext>
              </a:extLst>
            </p:cNvPr>
            <p:cNvSpPr/>
            <p:nvPr/>
          </p:nvSpPr>
          <p:spPr>
            <a:xfrm>
              <a:off x="6562085" y="5443447"/>
              <a:ext cx="384312" cy="2517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6F5866-32F1-4E2B-9156-CD288EA3021D}"/>
                </a:ext>
              </a:extLst>
            </p:cNvPr>
            <p:cNvSpPr/>
            <p:nvPr/>
          </p:nvSpPr>
          <p:spPr>
            <a:xfrm>
              <a:off x="5638799" y="5227984"/>
              <a:ext cx="490330" cy="2517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1F4B5B-9F78-44A8-B295-A79E723E91EE}"/>
                </a:ext>
              </a:extLst>
            </p:cNvPr>
            <p:cNvSpPr txBox="1"/>
            <p:nvPr/>
          </p:nvSpPr>
          <p:spPr>
            <a:xfrm>
              <a:off x="4657856" y="5150039"/>
              <a:ext cx="104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recurring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475F3B-95CD-431F-A147-77D2F288984C}"/>
                </a:ext>
              </a:extLst>
            </p:cNvPr>
            <p:cNvSpPr txBox="1"/>
            <p:nvPr/>
          </p:nvSpPr>
          <p:spPr>
            <a:xfrm>
              <a:off x="6919263" y="5348564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immediate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8DCCB5-AF41-4AD9-A28A-35B81C310F92}"/>
                </a:ext>
              </a:extLst>
            </p:cNvPr>
            <p:cNvSpPr txBox="1"/>
            <p:nvPr/>
          </p:nvSpPr>
          <p:spPr>
            <a:xfrm>
              <a:off x="7170675" y="5893225"/>
              <a:ext cx="1008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constant</a:t>
              </a:r>
            </a:p>
          </p:txBody>
        </p: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A5D0920-5F56-4A6E-AB3A-07ABEE5EB4C8}"/>
              </a:ext>
            </a:extLst>
          </p:cNvPr>
          <p:cNvSpPr txBox="1">
            <a:spLocks/>
          </p:cNvSpPr>
          <p:nvPr/>
        </p:nvSpPr>
        <p:spPr>
          <a:xfrm>
            <a:off x="136186" y="2521270"/>
            <a:ext cx="7747840" cy="233565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Nonrecurring</a:t>
            </a:r>
          </a:p>
          <a:p>
            <a:pPr lvl="1"/>
            <a:r>
              <a:rPr lang="en-US" dirty="0"/>
              <a:t>Constants in the program (e.g., live-in values including larger 32-bit values such as base address of an array or signed values)</a:t>
            </a:r>
          </a:p>
          <a:p>
            <a:pPr lvl="1"/>
            <a:r>
              <a:rPr lang="en-US" dirty="0"/>
              <a:t> Immediate (constants in the instructions)</a:t>
            </a:r>
            <a:br>
              <a:rPr lang="en-US" dirty="0"/>
            </a:br>
            <a:r>
              <a:rPr lang="en-US" dirty="0"/>
              <a:t>CGRA instructions have to deal with more fields and complexity, meaning immediate bits can be about 8 to 12 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97"/>
    </mc:Choice>
    <mc:Fallback xmlns="">
      <p:transition spd="slow" advTm="777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499" y="877509"/>
            <a:ext cx="8171397" cy="3615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Recurring variables</a:t>
            </a:r>
            <a:r>
              <a:rPr lang="en-US" dirty="0"/>
              <a:t> (repeatedly read and written) are frequently accessed, stored into local rotating RF.</a:t>
            </a:r>
          </a:p>
          <a:p>
            <a:endParaRPr lang="en-US" sz="1200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Nonrecurring variables</a:t>
            </a:r>
            <a:r>
              <a:rPr lang="en-US" dirty="0"/>
              <a:t> (constants) can be accessed via –</a:t>
            </a:r>
          </a:p>
          <a:p>
            <a:pPr marL="0" indent="0">
              <a:buNone/>
            </a:pPr>
            <a:r>
              <a:rPr lang="en-US" sz="2000" dirty="0"/>
              <a:t>  	   1) On-Chip Memory   	    	    2) Global Register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 Approaches of Managing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D105-51F2-4956-883E-DE1AE575B732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88B12-9106-46EA-86DB-1BD52E8245AB}"/>
              </a:ext>
            </a:extLst>
          </p:cNvPr>
          <p:cNvSpPr txBox="1"/>
          <p:nvPr/>
        </p:nvSpPr>
        <p:spPr>
          <a:xfrm>
            <a:off x="8014213" y="15807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BFFE03-7E1E-44F5-900C-28A2010A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117" y="789697"/>
            <a:ext cx="974389" cy="86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6CCADF-EB87-450C-B8A8-FC8E4306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25" y="2699388"/>
            <a:ext cx="2824207" cy="19186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E0559B-B724-4F36-94E7-9579FEC70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731" y="2695404"/>
            <a:ext cx="2104966" cy="19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22"/>
    </mc:Choice>
    <mc:Fallback xmlns="">
      <p:transition spd="slow" advTm="460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1804523F-8184-459B-A91B-A65BCFF2389E}"/>
              </a:ext>
            </a:extLst>
          </p:cNvPr>
          <p:cNvSpPr/>
          <p:nvPr/>
        </p:nvSpPr>
        <p:spPr>
          <a:xfrm>
            <a:off x="7540562" y="2242435"/>
            <a:ext cx="930804" cy="550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423FEC4-C065-45CC-8980-A1A9DC85BCFB}"/>
              </a:ext>
            </a:extLst>
          </p:cNvPr>
          <p:cNvSpPr/>
          <p:nvPr/>
        </p:nvSpPr>
        <p:spPr>
          <a:xfrm>
            <a:off x="7544900" y="2823360"/>
            <a:ext cx="930804" cy="5222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ED5823-9727-4684-B725-CA4A7911639C}"/>
              </a:ext>
            </a:extLst>
          </p:cNvPr>
          <p:cNvSpPr txBox="1"/>
          <p:nvPr/>
        </p:nvSpPr>
        <p:spPr>
          <a:xfrm>
            <a:off x="7499085" y="3029739"/>
            <a:ext cx="994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inputPtr</a:t>
            </a:r>
            <a:endParaRPr lang="en-US" sz="1600" baseline="30000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357" y="804728"/>
            <a:ext cx="5454120" cy="34980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Unified RF can contain both recurring and nonrecurring values</a:t>
            </a:r>
          </a:p>
          <a:p>
            <a:pPr lvl="1" algn="just"/>
            <a:r>
              <a:rPr lang="en-US" dirty="0"/>
              <a:t>The separation is determined by the RF configuration</a:t>
            </a:r>
          </a:p>
          <a:p>
            <a:pPr algn="just"/>
            <a:r>
              <a:rPr lang="en-US" dirty="0"/>
              <a:t>URECA targets local unified RF*</a:t>
            </a:r>
          </a:p>
          <a:p>
            <a:pPr marL="557213" lvl="1" indent="-214313" algn="just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Local RFs are Smaller and Scalable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Unified Register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36A-D180-4371-925F-DD44CB2C77EC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147463" cy="221119"/>
          </a:xfrm>
        </p:spPr>
        <p:txBody>
          <a:bodyPr/>
          <a:lstStyle/>
          <a:p>
            <a:fld id="{22DECF6A-13F7-418C-BBFC-95033FFCD5F1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BA8462-211D-4FF9-A249-147330BAC647}"/>
              </a:ext>
            </a:extLst>
          </p:cNvPr>
          <p:cNvSpPr txBox="1"/>
          <p:nvPr/>
        </p:nvSpPr>
        <p:spPr>
          <a:xfrm>
            <a:off x="6706998" y="3783905"/>
            <a:ext cx="197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Local Unified RF*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A6F3B2-2B9D-47A8-8819-7392065BD7CB}"/>
              </a:ext>
            </a:extLst>
          </p:cNvPr>
          <p:cNvCxnSpPr>
            <a:cxnSpLocks/>
          </p:cNvCxnSpPr>
          <p:nvPr/>
        </p:nvCxnSpPr>
        <p:spPr>
          <a:xfrm>
            <a:off x="7206211" y="1961658"/>
            <a:ext cx="0" cy="184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08A48DF-F39B-45C1-9A3D-D121463CEA71}"/>
              </a:ext>
            </a:extLst>
          </p:cNvPr>
          <p:cNvSpPr/>
          <p:nvPr/>
        </p:nvSpPr>
        <p:spPr>
          <a:xfrm>
            <a:off x="7532374" y="2226507"/>
            <a:ext cx="946750" cy="11202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7DE889-1244-4828-B61E-DE94ED0EA921}"/>
              </a:ext>
            </a:extLst>
          </p:cNvPr>
          <p:cNvSpPr/>
          <p:nvPr/>
        </p:nvSpPr>
        <p:spPr>
          <a:xfrm>
            <a:off x="6710595" y="2153904"/>
            <a:ext cx="706727" cy="13492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DDA0-1E17-4295-922C-8EBA1DC762B9}"/>
              </a:ext>
            </a:extLst>
          </p:cNvPr>
          <p:cNvSpPr txBox="1"/>
          <p:nvPr/>
        </p:nvSpPr>
        <p:spPr>
          <a:xfrm>
            <a:off x="6660922" y="2599392"/>
            <a:ext cx="781075" cy="4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20914-4527-4447-A248-3A21191E4945}"/>
              </a:ext>
            </a:extLst>
          </p:cNvPr>
          <p:cNvCxnSpPr>
            <a:cxnSpLocks/>
          </p:cNvCxnSpPr>
          <p:nvPr/>
        </p:nvCxnSpPr>
        <p:spPr>
          <a:xfrm>
            <a:off x="6917830" y="1758424"/>
            <a:ext cx="0" cy="40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5F69F-846B-4D47-B8DF-AF01DAA94EE8}"/>
              </a:ext>
            </a:extLst>
          </p:cNvPr>
          <p:cNvCxnSpPr>
            <a:cxnSpLocks/>
          </p:cNvCxnSpPr>
          <p:nvPr/>
        </p:nvCxnSpPr>
        <p:spPr>
          <a:xfrm>
            <a:off x="6907282" y="1758424"/>
            <a:ext cx="11836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515B11-8EF3-47B1-B8C7-F55587082BE2}"/>
              </a:ext>
            </a:extLst>
          </p:cNvPr>
          <p:cNvCxnSpPr>
            <a:cxnSpLocks/>
          </p:cNvCxnSpPr>
          <p:nvPr/>
        </p:nvCxnSpPr>
        <p:spPr>
          <a:xfrm>
            <a:off x="7793707" y="1969778"/>
            <a:ext cx="0" cy="256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9BB59-F8A5-490C-9753-A296B02FC648}"/>
              </a:ext>
            </a:extLst>
          </p:cNvPr>
          <p:cNvCxnSpPr>
            <a:cxnSpLocks/>
          </p:cNvCxnSpPr>
          <p:nvPr/>
        </p:nvCxnSpPr>
        <p:spPr>
          <a:xfrm>
            <a:off x="8101436" y="1748485"/>
            <a:ext cx="0" cy="484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6E7401-5FD0-4ECD-B828-EA801DB3BDFD}"/>
              </a:ext>
            </a:extLst>
          </p:cNvPr>
          <p:cNvCxnSpPr/>
          <p:nvPr/>
        </p:nvCxnSpPr>
        <p:spPr>
          <a:xfrm>
            <a:off x="7538178" y="2538126"/>
            <a:ext cx="946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FDD018-8388-4E6A-8163-8D831CE603F1}"/>
              </a:ext>
            </a:extLst>
          </p:cNvPr>
          <p:cNvSpPr txBox="1"/>
          <p:nvPr/>
        </p:nvSpPr>
        <p:spPr>
          <a:xfrm>
            <a:off x="4248931" y="3536092"/>
            <a:ext cx="2416257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Nonrecurring </a:t>
            </a:r>
          </a:p>
          <a:p>
            <a:pPr algn="ctr">
              <a:lnSpc>
                <a:spcPct val="75000"/>
              </a:lnSpc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Variables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(Nonrotating 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Section)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C6BE01-41D7-4B86-9B74-9A95BC19B309}"/>
              </a:ext>
            </a:extLst>
          </p:cNvPr>
          <p:cNvCxnSpPr>
            <a:cxnSpLocks/>
            <a:stCxn id="49" idx="2"/>
            <a:endCxn id="81" idx="0"/>
          </p:cNvCxnSpPr>
          <p:nvPr/>
        </p:nvCxnSpPr>
        <p:spPr>
          <a:xfrm>
            <a:off x="8291564" y="1589440"/>
            <a:ext cx="238095" cy="662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05EFC9-EC83-4215-A6A7-070DE79FB1FD}"/>
              </a:ext>
            </a:extLst>
          </p:cNvPr>
          <p:cNvSpPr txBox="1"/>
          <p:nvPr/>
        </p:nvSpPr>
        <p:spPr>
          <a:xfrm>
            <a:off x="7394523" y="1098280"/>
            <a:ext cx="1794081" cy="491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Recurring Values</a:t>
            </a:r>
            <a:b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(Rotating Section)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A42A29-109F-4396-9CDA-B9B3B91F6EB8}"/>
              </a:ext>
            </a:extLst>
          </p:cNvPr>
          <p:cNvCxnSpPr>
            <a:cxnSpLocks/>
          </p:cNvCxnSpPr>
          <p:nvPr/>
        </p:nvCxnSpPr>
        <p:spPr>
          <a:xfrm>
            <a:off x="7206211" y="1961658"/>
            <a:ext cx="585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09F92B-0679-4301-B329-6030E75A0A41}"/>
              </a:ext>
            </a:extLst>
          </p:cNvPr>
          <p:cNvSpPr txBox="1"/>
          <p:nvPr/>
        </p:nvSpPr>
        <p:spPr>
          <a:xfrm>
            <a:off x="7540562" y="2204395"/>
            <a:ext cx="9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sum</a:t>
            </a:r>
            <a:r>
              <a:rPr lang="en-US" baseline="30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AB37E3-890F-4AA2-979E-CB4AC8A6971C}"/>
              </a:ext>
            </a:extLst>
          </p:cNvPr>
          <p:cNvSpPr txBox="1"/>
          <p:nvPr/>
        </p:nvSpPr>
        <p:spPr>
          <a:xfrm>
            <a:off x="7561836" y="2493947"/>
            <a:ext cx="9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sum</a:t>
            </a:r>
            <a:r>
              <a:rPr lang="en-US" baseline="30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2F5021FE-F94C-453C-BD65-4EFEDF89A961}"/>
              </a:ext>
            </a:extLst>
          </p:cNvPr>
          <p:cNvSpPr/>
          <p:nvPr/>
        </p:nvSpPr>
        <p:spPr>
          <a:xfrm flipH="1">
            <a:off x="8529659" y="2252374"/>
            <a:ext cx="45719" cy="54019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6DD84D-18D3-4A9A-BAB8-694E4C0A68D9}"/>
              </a:ext>
            </a:extLst>
          </p:cNvPr>
          <p:cNvCxnSpPr>
            <a:cxnSpLocks/>
          </p:cNvCxnSpPr>
          <p:nvPr/>
        </p:nvCxnSpPr>
        <p:spPr>
          <a:xfrm flipV="1">
            <a:off x="5984150" y="3030747"/>
            <a:ext cx="1560750" cy="8239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96803B-C347-4BB5-A302-0E3623B1E6EF}"/>
              </a:ext>
            </a:extLst>
          </p:cNvPr>
          <p:cNvSpPr txBox="1"/>
          <p:nvPr/>
        </p:nvSpPr>
        <p:spPr>
          <a:xfrm>
            <a:off x="7479207" y="2760294"/>
            <a:ext cx="108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totalCount</a:t>
            </a:r>
            <a:endParaRPr lang="en-US" sz="1600" baseline="30000" dirty="0">
              <a:latin typeface="Calibri" panose="020F0502020204030204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D3DC582-08C3-4139-9801-07266CB1F1CC}"/>
              </a:ext>
            </a:extLst>
          </p:cNvPr>
          <p:cNvCxnSpPr>
            <a:cxnSpLocks/>
          </p:cNvCxnSpPr>
          <p:nvPr/>
        </p:nvCxnSpPr>
        <p:spPr>
          <a:xfrm flipV="1">
            <a:off x="8051614" y="3345639"/>
            <a:ext cx="0" cy="355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C486A8-120C-4CEB-9779-534EE0C6021E}"/>
              </a:ext>
            </a:extLst>
          </p:cNvPr>
          <p:cNvCxnSpPr>
            <a:cxnSpLocks/>
          </p:cNvCxnSpPr>
          <p:nvPr/>
        </p:nvCxnSpPr>
        <p:spPr>
          <a:xfrm>
            <a:off x="7540562" y="3058790"/>
            <a:ext cx="938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352D665-FEE3-44B4-9870-F03B79D46367}"/>
              </a:ext>
            </a:extLst>
          </p:cNvPr>
          <p:cNvSpPr txBox="1"/>
          <p:nvPr/>
        </p:nvSpPr>
        <p:spPr>
          <a:xfrm>
            <a:off x="5896981" y="952234"/>
            <a:ext cx="15164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FF"/>
                </a:solidFill>
              </a:rPr>
              <a:t>configuration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boundary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16B64BB-EC32-4BDF-99E9-E72CECFB1B17}"/>
              </a:ext>
            </a:extLst>
          </p:cNvPr>
          <p:cNvCxnSpPr>
            <a:cxnSpLocks/>
          </p:cNvCxnSpPr>
          <p:nvPr/>
        </p:nvCxnSpPr>
        <p:spPr>
          <a:xfrm>
            <a:off x="7014973" y="1465730"/>
            <a:ext cx="649023" cy="13560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A647E1-8DCD-4506-ACBD-42173D6C305F}"/>
              </a:ext>
            </a:extLst>
          </p:cNvPr>
          <p:cNvCxnSpPr>
            <a:cxnSpLocks/>
          </p:cNvCxnSpPr>
          <p:nvPr/>
        </p:nvCxnSpPr>
        <p:spPr>
          <a:xfrm>
            <a:off x="7530460" y="2813259"/>
            <a:ext cx="946751" cy="2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58BED9-8740-4671-AC4D-FC94E84B23CD}"/>
              </a:ext>
            </a:extLst>
          </p:cNvPr>
          <p:cNvCxnSpPr>
            <a:cxnSpLocks/>
          </p:cNvCxnSpPr>
          <p:nvPr/>
        </p:nvCxnSpPr>
        <p:spPr>
          <a:xfrm>
            <a:off x="7540562" y="2813259"/>
            <a:ext cx="9467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438D7ED-F3C2-4941-95E5-8F4D4054319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059637" y="3503127"/>
            <a:ext cx="4322" cy="196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FB70FAC-D683-4DCB-9612-90CAFFB86015}"/>
              </a:ext>
            </a:extLst>
          </p:cNvPr>
          <p:cNvCxnSpPr>
            <a:cxnSpLocks/>
          </p:cNvCxnSpPr>
          <p:nvPr/>
        </p:nvCxnSpPr>
        <p:spPr>
          <a:xfrm>
            <a:off x="7039758" y="3699157"/>
            <a:ext cx="10219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34E1608-A4DB-4E98-BCD5-919F332DB191}"/>
              </a:ext>
            </a:extLst>
          </p:cNvPr>
          <p:cNvSpPr/>
          <p:nvPr/>
        </p:nvSpPr>
        <p:spPr>
          <a:xfrm>
            <a:off x="361298" y="4411507"/>
            <a:ext cx="8421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cs typeface="Times New Roman" pitchFamily="18" charset="0"/>
              </a:rPr>
              <a:t>*M. Hamzeh, Compiler and Architecture Design for Coarse-Grained Programmable Accelerators. 2015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7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29"/>
    </mc:Choice>
    <mc:Fallback xmlns="">
      <p:transition spd="slow" advTm="95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05" grpId="0"/>
      <p:bldP spid="2" grpId="0" uiExpand="1" build="p"/>
      <p:bldP spid="43" grpId="0"/>
      <p:bldP spid="49" grpId="0"/>
      <p:bldP spid="79" grpId="0"/>
      <p:bldP spid="80" grpId="0"/>
      <p:bldP spid="81" grpId="0" animBg="1"/>
      <p:bldP spid="83" grpId="0"/>
      <p:bldP spid="114" grpId="0"/>
      <p:bldP spid="1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055" y="745926"/>
            <a:ext cx="8471000" cy="653895"/>
          </a:xfrm>
        </p:spPr>
        <p:txBody>
          <a:bodyPr>
            <a:normAutofit/>
          </a:bodyPr>
          <a:lstStyle/>
          <a:p>
            <a:pPr algn="just">
              <a:lnSpc>
                <a:spcPct val="85000"/>
              </a:lnSpc>
            </a:pPr>
            <a:r>
              <a:rPr lang="en-US" sz="2000" dirty="0"/>
              <a:t>Register allocation is integrated with P&amp;R phase of the compiler. </a:t>
            </a:r>
            <a:br>
              <a:rPr lang="en-US" sz="2000" dirty="0"/>
            </a:br>
            <a:r>
              <a:rPr lang="en-US" sz="2000" dirty="0"/>
              <a:t>To ensure valid and efficient mapping, the compiler needs to: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Must the Compiler Do?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2C0F-1BD6-4F7F-903D-4F83C575D1E7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F688F96-5A20-413C-BA9D-7A8CAAFC16B3}"/>
              </a:ext>
            </a:extLst>
          </p:cNvPr>
          <p:cNvSpPr txBox="1">
            <a:spLocks/>
          </p:cNvSpPr>
          <p:nvPr/>
        </p:nvSpPr>
        <p:spPr>
          <a:xfrm>
            <a:off x="280055" y="1337283"/>
            <a:ext cx="3941990" cy="2263871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1800" dirty="0"/>
              <a:t>Analyze register requirements for each operation being mapped and determine the registers are required inside the rotating and nonrotating sections of the RF. </a:t>
            </a:r>
          </a:p>
          <a:p>
            <a:pPr lvl="1" algn="just"/>
            <a:r>
              <a:rPr lang="en-US" sz="1800" dirty="0"/>
              <a:t>For the operations mapped, keep track of allocated registers. </a:t>
            </a:r>
          </a:p>
          <a:p>
            <a:pPr lvl="1" algn="just"/>
            <a:r>
              <a:rPr lang="en-US" sz="1800" dirty="0"/>
              <a:t>Determine RF configurations for all PEs.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CC3CB-399A-4867-9CB2-C70A6B9C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88" y="1388532"/>
            <a:ext cx="4525512" cy="28633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EB8485-3666-4591-A96D-FC5771C54504}"/>
              </a:ext>
            </a:extLst>
          </p:cNvPr>
          <p:cNvSpPr/>
          <p:nvPr/>
        </p:nvSpPr>
        <p:spPr>
          <a:xfrm>
            <a:off x="280053" y="4266338"/>
            <a:ext cx="8671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Generate machine instructions to dynamically configure RFs of the PEs.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921E1-0C41-4455-88C8-580CDCD72026}"/>
              </a:ext>
            </a:extLst>
          </p:cNvPr>
          <p:cNvSpPr/>
          <p:nvPr/>
        </p:nvSpPr>
        <p:spPr>
          <a:xfrm>
            <a:off x="280054" y="3502716"/>
            <a:ext cx="4088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Generate the code to pre-load nonrecurring variables.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3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286"/>
    </mc:Choice>
    <mc:Fallback xmlns="">
      <p:transition spd="slow" advTm="6928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3355" y="849883"/>
            <a:ext cx="8533267" cy="367696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dirty="0"/>
              <a:t>For each operation being mapped, compiler determines total registers for –</a:t>
            </a:r>
          </a:p>
          <a:p>
            <a:pPr algn="just"/>
            <a:r>
              <a:rPr lang="en-US" dirty="0"/>
              <a:t>Nonrotating registers required (for nonrecurring variables)</a:t>
            </a:r>
          </a:p>
          <a:p>
            <a:pPr lvl="1" algn="just"/>
            <a:r>
              <a:rPr lang="en-US" dirty="0"/>
              <a:t>Compiler determines live-in/live-out values for the variable based on the User-Definition analysis.</a:t>
            </a:r>
          </a:p>
          <a:p>
            <a:pPr lvl="1" algn="just"/>
            <a:r>
              <a:rPr lang="en-US" dirty="0"/>
              <a:t>If any constant value (e.g., 0xFFFF) is larger than size of immediate bits in CGRA instruction, it is also a nonrecurring variable.</a:t>
            </a:r>
            <a:endParaRPr lang="en-US" sz="2200" dirty="0"/>
          </a:p>
          <a:p>
            <a:pPr lvl="1" algn="just"/>
            <a:r>
              <a:rPr lang="en-US" dirty="0"/>
              <a:t>In allocating registers, data reuse analysis avoids duplication; same nonrecurring variable is required by multiple operations mapped on a PE.</a:t>
            </a:r>
          </a:p>
          <a:p>
            <a:pPr algn="just"/>
            <a:r>
              <a:rPr lang="en-US" dirty="0"/>
              <a:t>Rotating registers required (for recurring variables) </a:t>
            </a:r>
          </a:p>
          <a:p>
            <a:pPr lvl="1" algn="just"/>
            <a:r>
              <a:rPr lang="en-US" dirty="0"/>
              <a:t>Determined based on the modulo schedule time of the dependent predecessor/successor operations.</a:t>
            </a:r>
          </a:p>
          <a:p>
            <a:pPr lvl="1" algn="just"/>
            <a:r>
              <a:rPr lang="en-US" dirty="0"/>
              <a:t>Honor inter/intra-iteration dependencies.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URECA Analyzes Register Requirements?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36A-D180-4371-925F-DD44CB2C77EC}" type="datetime3">
              <a:rPr lang="en-US" noProof="1" smtClean="0"/>
              <a:t>30 April 2018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Shail Dave / Arizona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147463" cy="221119"/>
          </a:xfrm>
        </p:spPr>
        <p:txBody>
          <a:bodyPr/>
          <a:lstStyle/>
          <a:p>
            <a:fld id="{22DECF6A-13F7-418C-BBFC-95033FFCD5F1}" type="slidenum">
              <a:rPr lang="en-US" noProof="1" smtClean="0"/>
              <a:pPr/>
              <a:t>9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36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29"/>
    </mc:Choice>
    <mc:Fallback xmlns="">
      <p:transition spd="slow" advTm="95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5|0.3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.2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.2|10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944</Words>
  <Application>Microsoft Office PowerPoint</Application>
  <PresentationFormat>On-screen Show (16:9)</PresentationFormat>
  <Paragraphs>201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Monotype Corsiva</vt:lpstr>
      <vt:lpstr>Consolas</vt:lpstr>
      <vt:lpstr>Gigi</vt:lpstr>
      <vt:lpstr>Courier New</vt:lpstr>
      <vt:lpstr>Candara</vt:lpstr>
      <vt:lpstr>Arial</vt:lpstr>
      <vt:lpstr>Times New Roman</vt:lpstr>
      <vt:lpstr>Office Theme</vt:lpstr>
      <vt:lpstr>URECA: A Compiler Solution to Manage Unified Register File for CGRAs</vt:lpstr>
      <vt:lpstr>Coarse Grained Reconfigurable Array (CGRA)</vt:lpstr>
      <vt:lpstr>Mapping Loops on CGRAs</vt:lpstr>
      <vt:lpstr>Recurring Variables are Managed in Rotating RF</vt:lpstr>
      <vt:lpstr>Not All Variables are Recurring</vt:lpstr>
      <vt:lpstr>Prior Approaches of Managing Variables</vt:lpstr>
      <vt:lpstr>Unified Register File</vt:lpstr>
      <vt:lpstr>What Must the Compiler Do?</vt:lpstr>
      <vt:lpstr>How URECA Analyzes Register Requirements?</vt:lpstr>
      <vt:lpstr>URECA Improves CGRA’s Acceleration Capability by 1.74x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 by Jano Gebelein</dc:title>
  <dc:creator>Jano Gebelein</dc:creator>
  <cp:lastModifiedBy>SHAIL DAVE (Student)</cp:lastModifiedBy>
  <cp:revision>428</cp:revision>
  <dcterms:created xsi:type="dcterms:W3CDTF">2016-09-12T10:42:56Z</dcterms:created>
  <dcterms:modified xsi:type="dcterms:W3CDTF">2018-04-30T22:51:57Z</dcterms:modified>
</cp:coreProperties>
</file>