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307" r:id="rId4"/>
    <p:sldId id="306" r:id="rId5"/>
    <p:sldId id="302" r:id="rId6"/>
    <p:sldId id="303" r:id="rId7"/>
    <p:sldId id="266" r:id="rId8"/>
    <p:sldId id="285" r:id="rId9"/>
    <p:sldId id="286" r:id="rId10"/>
    <p:sldId id="305" r:id="rId11"/>
    <p:sldId id="264"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74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4350" autoAdjust="0"/>
  </p:normalViewPr>
  <p:slideViewPr>
    <p:cSldViewPr snapToGrid="0">
      <p:cViewPr varScale="1">
        <p:scale>
          <a:sx n="98" d="100"/>
          <a:sy n="98" d="100"/>
        </p:scale>
        <p:origin x="17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mdidehba\Desktop\Gdrive-ASU\gemv-moslem\ASPLOS-RE-11Agu.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percentStacked"/>
        <c:varyColors val="0"/>
        <c:ser>
          <c:idx val="0"/>
          <c:order val="0"/>
          <c:tx>
            <c:strRef>
              <c:f>'Final Fault injection results'!$C$52</c:f>
              <c:strCache>
                <c:ptCount val="1"/>
                <c:pt idx="0">
                  <c:v>Masked</c:v>
                </c:pt>
              </c:strCache>
            </c:strRef>
          </c:tx>
          <c:spPr>
            <a:pattFill prst="lgGrid">
              <a:fgClr>
                <a:schemeClr val="tx1"/>
              </a:fgClr>
              <a:bgClr>
                <a:srgbClr val="00B050"/>
              </a:bgClr>
            </a:pattFill>
            <a:ln>
              <a:noFill/>
            </a:ln>
            <a:effectLst/>
          </c:spPr>
          <c:invertIfNegative val="0"/>
          <c:cat>
            <c:multiLvlStrRef>
              <c:f>'Final Fault injection results'!$D$50:$AJ$51</c:f>
              <c:multiLvlStrCache>
                <c:ptCount val="33"/>
                <c:lvl>
                  <c:pt idx="0">
                    <c:v>ORG</c:v>
                  </c:pt>
                  <c:pt idx="1">
                    <c:v>SWIFT</c:v>
                  </c:pt>
                  <c:pt idx="2">
                    <c:v>ZDC</c:v>
                  </c:pt>
                  <c:pt idx="3">
                    <c:v>ORG</c:v>
                  </c:pt>
                  <c:pt idx="4">
                    <c:v>SWIFT</c:v>
                  </c:pt>
                  <c:pt idx="5">
                    <c:v>ZDC</c:v>
                  </c:pt>
                  <c:pt idx="6">
                    <c:v>ORG</c:v>
                  </c:pt>
                  <c:pt idx="7">
                    <c:v>SWIFT</c:v>
                  </c:pt>
                  <c:pt idx="8">
                    <c:v>ZDC</c:v>
                  </c:pt>
                  <c:pt idx="9">
                    <c:v>ORG</c:v>
                  </c:pt>
                  <c:pt idx="10">
                    <c:v>SWIFT</c:v>
                  </c:pt>
                  <c:pt idx="11">
                    <c:v>ZDC</c:v>
                  </c:pt>
                  <c:pt idx="12">
                    <c:v>ORG</c:v>
                  </c:pt>
                  <c:pt idx="13">
                    <c:v>SWIFT</c:v>
                  </c:pt>
                  <c:pt idx="14">
                    <c:v>ZDC</c:v>
                  </c:pt>
                  <c:pt idx="15">
                    <c:v>ORG</c:v>
                  </c:pt>
                  <c:pt idx="16">
                    <c:v>SWIFT</c:v>
                  </c:pt>
                  <c:pt idx="17">
                    <c:v>ZDC</c:v>
                  </c:pt>
                  <c:pt idx="18">
                    <c:v>ORG</c:v>
                  </c:pt>
                  <c:pt idx="19">
                    <c:v>SWIFT</c:v>
                  </c:pt>
                  <c:pt idx="20">
                    <c:v>ZDC</c:v>
                  </c:pt>
                  <c:pt idx="21">
                    <c:v>ORG</c:v>
                  </c:pt>
                  <c:pt idx="22">
                    <c:v>SWIFT</c:v>
                  </c:pt>
                  <c:pt idx="23">
                    <c:v>ZDC</c:v>
                  </c:pt>
                  <c:pt idx="24">
                    <c:v>ORG</c:v>
                  </c:pt>
                  <c:pt idx="25">
                    <c:v>SWIFT</c:v>
                  </c:pt>
                  <c:pt idx="26">
                    <c:v>ZDC</c:v>
                  </c:pt>
                  <c:pt idx="27">
                    <c:v>ORG</c:v>
                  </c:pt>
                  <c:pt idx="28">
                    <c:v>SWIFT</c:v>
                  </c:pt>
                  <c:pt idx="29">
                    <c:v>ZDC</c:v>
                  </c:pt>
                  <c:pt idx="30">
                    <c:v>ORG</c:v>
                  </c:pt>
                  <c:pt idx="31">
                    <c:v>SWIFT</c:v>
                  </c:pt>
                  <c:pt idx="32">
                    <c:v>ZDC</c:v>
                  </c:pt>
                </c:lvl>
                <c:lvl>
                  <c:pt idx="0">
                    <c:v>SHA</c:v>
                  </c:pt>
                  <c:pt idx="3">
                    <c:v>CRC</c:v>
                  </c:pt>
                  <c:pt idx="6">
                    <c:v>Qsort</c:v>
                  </c:pt>
                  <c:pt idx="9">
                    <c:v>Rijndael</c:v>
                  </c:pt>
                  <c:pt idx="12">
                    <c:v>FFT</c:v>
                  </c:pt>
                  <c:pt idx="15">
                    <c:v>Dijkstra</c:v>
                  </c:pt>
                  <c:pt idx="18">
                    <c:v>Basicmath</c:v>
                  </c:pt>
                  <c:pt idx="21">
                    <c:v>Stringsearch</c:v>
                  </c:pt>
                  <c:pt idx="24">
                    <c:v>Bitcount</c:v>
                  </c:pt>
                  <c:pt idx="27">
                    <c:v>Blowfish</c:v>
                  </c:pt>
                  <c:pt idx="30">
                    <c:v>AVG</c:v>
                  </c:pt>
                </c:lvl>
              </c:multiLvlStrCache>
            </c:multiLvlStrRef>
          </c:cat>
          <c:val>
            <c:numRef>
              <c:f>'Final Fault injection results'!$D$52:$AJ$52</c:f>
              <c:numCache>
                <c:formatCode>0.00</c:formatCode>
                <c:ptCount val="33"/>
                <c:pt idx="0">
                  <c:v>48.85</c:v>
                </c:pt>
                <c:pt idx="1">
                  <c:v>45.17766497461929</c:v>
                </c:pt>
                <c:pt idx="2">
                  <c:v>8.168574401664932</c:v>
                </c:pt>
                <c:pt idx="3">
                  <c:v>94.129158512720153</c:v>
                </c:pt>
                <c:pt idx="4">
                  <c:v>87.142857142857139</c:v>
                </c:pt>
                <c:pt idx="5">
                  <c:v>5.7586837294332724</c:v>
                </c:pt>
                <c:pt idx="6">
                  <c:v>29.6</c:v>
                </c:pt>
                <c:pt idx="7">
                  <c:v>35.656836461126005</c:v>
                </c:pt>
                <c:pt idx="8">
                  <c:v>9.1703056768558948</c:v>
                </c:pt>
                <c:pt idx="9">
                  <c:v>49.858757062146893</c:v>
                </c:pt>
                <c:pt idx="10">
                  <c:v>65.104166666666671</c:v>
                </c:pt>
                <c:pt idx="11">
                  <c:v>67.567567567567565</c:v>
                </c:pt>
                <c:pt idx="12">
                  <c:v>48.644067796610166</c:v>
                </c:pt>
                <c:pt idx="13">
                  <c:v>65.104166666666671</c:v>
                </c:pt>
                <c:pt idx="14">
                  <c:v>43.73956594323873</c:v>
                </c:pt>
                <c:pt idx="15">
                  <c:v>65.764023210831724</c:v>
                </c:pt>
                <c:pt idx="16">
                  <c:v>58.982035928143709</c:v>
                </c:pt>
                <c:pt idx="17">
                  <c:v>75.379939209726444</c:v>
                </c:pt>
                <c:pt idx="18">
                  <c:v>45.748683220466518</c:v>
                </c:pt>
                <c:pt idx="19">
                  <c:v>59.891304347826086</c:v>
                </c:pt>
                <c:pt idx="20">
                  <c:v>41.32231404958678</c:v>
                </c:pt>
                <c:pt idx="21">
                  <c:v>40.376007162041184</c:v>
                </c:pt>
                <c:pt idx="22">
                  <c:v>56.966490299823633</c:v>
                </c:pt>
                <c:pt idx="23">
                  <c:v>65.981308411214954</c:v>
                </c:pt>
                <c:pt idx="24">
                  <c:v>10.830860534124628</c:v>
                </c:pt>
                <c:pt idx="25">
                  <c:v>21.263586956521738</c:v>
                </c:pt>
                <c:pt idx="26">
                  <c:v>12.923076923076923</c:v>
                </c:pt>
                <c:pt idx="27">
                  <c:v>48</c:v>
                </c:pt>
                <c:pt idx="28">
                  <c:v>56.097560975609753</c:v>
                </c:pt>
                <c:pt idx="29">
                  <c:v>10.152284263959391</c:v>
                </c:pt>
                <c:pt idx="30">
                  <c:v>48.180155749894126</c:v>
                </c:pt>
                <c:pt idx="31">
                  <c:v>55.138667041986061</c:v>
                </c:pt>
                <c:pt idx="32">
                  <c:v>34.016362017632488</c:v>
                </c:pt>
              </c:numCache>
            </c:numRef>
          </c:val>
        </c:ser>
        <c:ser>
          <c:idx val="1"/>
          <c:order val="1"/>
          <c:tx>
            <c:strRef>
              <c:f>'Final Fault injection results'!$C$53</c:f>
              <c:strCache>
                <c:ptCount val="1"/>
                <c:pt idx="0">
                  <c:v>Detected/SegFault</c:v>
                </c:pt>
              </c:strCache>
            </c:strRef>
          </c:tx>
          <c:spPr>
            <a:pattFill prst="diagBrick">
              <a:fgClr>
                <a:sysClr val="windowText" lastClr="000000"/>
              </a:fgClr>
              <a:bgClr>
                <a:srgbClr val="ED7D31"/>
              </a:bgClr>
            </a:pattFill>
            <a:ln>
              <a:noFill/>
            </a:ln>
            <a:effectLst/>
          </c:spPr>
          <c:invertIfNegative val="0"/>
          <c:cat>
            <c:multiLvlStrRef>
              <c:f>'Final Fault injection results'!$D$50:$AJ$51</c:f>
              <c:multiLvlStrCache>
                <c:ptCount val="33"/>
                <c:lvl>
                  <c:pt idx="0">
                    <c:v>ORG</c:v>
                  </c:pt>
                  <c:pt idx="1">
                    <c:v>SWIFT</c:v>
                  </c:pt>
                  <c:pt idx="2">
                    <c:v>ZDC</c:v>
                  </c:pt>
                  <c:pt idx="3">
                    <c:v>ORG</c:v>
                  </c:pt>
                  <c:pt idx="4">
                    <c:v>SWIFT</c:v>
                  </c:pt>
                  <c:pt idx="5">
                    <c:v>ZDC</c:v>
                  </c:pt>
                  <c:pt idx="6">
                    <c:v>ORG</c:v>
                  </c:pt>
                  <c:pt idx="7">
                    <c:v>SWIFT</c:v>
                  </c:pt>
                  <c:pt idx="8">
                    <c:v>ZDC</c:v>
                  </c:pt>
                  <c:pt idx="9">
                    <c:v>ORG</c:v>
                  </c:pt>
                  <c:pt idx="10">
                    <c:v>SWIFT</c:v>
                  </c:pt>
                  <c:pt idx="11">
                    <c:v>ZDC</c:v>
                  </c:pt>
                  <c:pt idx="12">
                    <c:v>ORG</c:v>
                  </c:pt>
                  <c:pt idx="13">
                    <c:v>SWIFT</c:v>
                  </c:pt>
                  <c:pt idx="14">
                    <c:v>ZDC</c:v>
                  </c:pt>
                  <c:pt idx="15">
                    <c:v>ORG</c:v>
                  </c:pt>
                  <c:pt idx="16">
                    <c:v>SWIFT</c:v>
                  </c:pt>
                  <c:pt idx="17">
                    <c:v>ZDC</c:v>
                  </c:pt>
                  <c:pt idx="18">
                    <c:v>ORG</c:v>
                  </c:pt>
                  <c:pt idx="19">
                    <c:v>SWIFT</c:v>
                  </c:pt>
                  <c:pt idx="20">
                    <c:v>ZDC</c:v>
                  </c:pt>
                  <c:pt idx="21">
                    <c:v>ORG</c:v>
                  </c:pt>
                  <c:pt idx="22">
                    <c:v>SWIFT</c:v>
                  </c:pt>
                  <c:pt idx="23">
                    <c:v>ZDC</c:v>
                  </c:pt>
                  <c:pt idx="24">
                    <c:v>ORG</c:v>
                  </c:pt>
                  <c:pt idx="25">
                    <c:v>SWIFT</c:v>
                  </c:pt>
                  <c:pt idx="26">
                    <c:v>ZDC</c:v>
                  </c:pt>
                  <c:pt idx="27">
                    <c:v>ORG</c:v>
                  </c:pt>
                  <c:pt idx="28">
                    <c:v>SWIFT</c:v>
                  </c:pt>
                  <c:pt idx="29">
                    <c:v>ZDC</c:v>
                  </c:pt>
                  <c:pt idx="30">
                    <c:v>ORG</c:v>
                  </c:pt>
                  <c:pt idx="31">
                    <c:v>SWIFT</c:v>
                  </c:pt>
                  <c:pt idx="32">
                    <c:v>ZDC</c:v>
                  </c:pt>
                </c:lvl>
                <c:lvl>
                  <c:pt idx="0">
                    <c:v>SHA</c:v>
                  </c:pt>
                  <c:pt idx="3">
                    <c:v>CRC</c:v>
                  </c:pt>
                  <c:pt idx="6">
                    <c:v>Qsort</c:v>
                  </c:pt>
                  <c:pt idx="9">
                    <c:v>Rijndael</c:v>
                  </c:pt>
                  <c:pt idx="12">
                    <c:v>FFT</c:v>
                  </c:pt>
                  <c:pt idx="15">
                    <c:v>Dijkstra</c:v>
                  </c:pt>
                  <c:pt idx="18">
                    <c:v>Basicmath</c:v>
                  </c:pt>
                  <c:pt idx="21">
                    <c:v>Stringsearch</c:v>
                  </c:pt>
                  <c:pt idx="24">
                    <c:v>Bitcount</c:v>
                  </c:pt>
                  <c:pt idx="27">
                    <c:v>Blowfish</c:v>
                  </c:pt>
                  <c:pt idx="30">
                    <c:v>AVG</c:v>
                  </c:pt>
                </c:lvl>
              </c:multiLvlStrCache>
            </c:multiLvlStrRef>
          </c:cat>
          <c:val>
            <c:numRef>
              <c:f>'Final Fault injection results'!$D$53:$AJ$53</c:f>
              <c:numCache>
                <c:formatCode>0.00</c:formatCode>
                <c:ptCount val="33"/>
                <c:pt idx="0">
                  <c:v>46.9</c:v>
                </c:pt>
                <c:pt idx="1">
                  <c:v>51.592062759575448</c:v>
                </c:pt>
                <c:pt idx="2">
                  <c:v>91.519250780437048</c:v>
                </c:pt>
                <c:pt idx="3">
                  <c:v>5.5772994129158509</c:v>
                </c:pt>
                <c:pt idx="4">
                  <c:v>10</c:v>
                </c:pt>
                <c:pt idx="5">
                  <c:v>94.149908592321765</c:v>
                </c:pt>
                <c:pt idx="6">
                  <c:v>17.866666666666667</c:v>
                </c:pt>
                <c:pt idx="7">
                  <c:v>5.0938337801608577</c:v>
                </c:pt>
                <c:pt idx="8">
                  <c:v>90.393013100436676</c:v>
                </c:pt>
                <c:pt idx="9">
                  <c:v>37.711864406779661</c:v>
                </c:pt>
                <c:pt idx="10">
                  <c:v>31.770833333333336</c:v>
                </c:pt>
                <c:pt idx="11">
                  <c:v>32.432432432432435</c:v>
                </c:pt>
                <c:pt idx="12">
                  <c:v>44.745762711864408</c:v>
                </c:pt>
                <c:pt idx="13">
                  <c:v>31.770833333333336</c:v>
                </c:pt>
                <c:pt idx="14">
                  <c:v>55.926544240400666</c:v>
                </c:pt>
                <c:pt idx="15">
                  <c:v>30.56092843326886</c:v>
                </c:pt>
                <c:pt idx="16">
                  <c:v>38.622754491017965</c:v>
                </c:pt>
                <c:pt idx="17">
                  <c:v>24.316109422492403</c:v>
                </c:pt>
                <c:pt idx="18">
                  <c:v>16.930022573363431</c:v>
                </c:pt>
                <c:pt idx="19">
                  <c:v>8.4782608695652169</c:v>
                </c:pt>
                <c:pt idx="20">
                  <c:v>58.016528925619831</c:v>
                </c:pt>
                <c:pt idx="21">
                  <c:v>54.879140555058193</c:v>
                </c:pt>
                <c:pt idx="22">
                  <c:v>37.624926513815403</c:v>
                </c:pt>
                <c:pt idx="23">
                  <c:v>32.710280373831779</c:v>
                </c:pt>
                <c:pt idx="24">
                  <c:v>36.696340257171116</c:v>
                </c:pt>
                <c:pt idx="25">
                  <c:v>12.228260869565219</c:v>
                </c:pt>
                <c:pt idx="26">
                  <c:v>87.076923076923066</c:v>
                </c:pt>
                <c:pt idx="27">
                  <c:v>47</c:v>
                </c:pt>
                <c:pt idx="28">
                  <c:v>38.048780487804876</c:v>
                </c:pt>
                <c:pt idx="29">
                  <c:v>89.340101522842644</c:v>
                </c:pt>
                <c:pt idx="30">
                  <c:v>33.886802501708821</c:v>
                </c:pt>
                <c:pt idx="31">
                  <c:v>26.523054643817169</c:v>
                </c:pt>
                <c:pt idx="32">
                  <c:v>65.58810924677384</c:v>
                </c:pt>
              </c:numCache>
            </c:numRef>
          </c:val>
        </c:ser>
        <c:ser>
          <c:idx val="2"/>
          <c:order val="2"/>
          <c:tx>
            <c:strRef>
              <c:f>'Final Fault injection results'!$C$54</c:f>
              <c:strCache>
                <c:ptCount val="1"/>
                <c:pt idx="0">
                  <c:v>SDC</c:v>
                </c:pt>
              </c:strCache>
            </c:strRef>
          </c:tx>
          <c:spPr>
            <a:pattFill prst="pct90">
              <a:fgClr>
                <a:srgbClr val="5B9BD5">
                  <a:lumMod val="75000"/>
                </a:srgbClr>
              </a:fgClr>
              <a:bgClr>
                <a:srgbClr val="5B9BD5">
                  <a:lumMod val="60000"/>
                  <a:lumOff val="40000"/>
                </a:srgbClr>
              </a:bgClr>
            </a:pattFill>
            <a:ln>
              <a:noFill/>
            </a:ln>
            <a:effectLst/>
          </c:spPr>
          <c:invertIfNegative val="0"/>
          <c:cat>
            <c:multiLvlStrRef>
              <c:f>'Final Fault injection results'!$D$50:$AJ$51</c:f>
              <c:multiLvlStrCache>
                <c:ptCount val="33"/>
                <c:lvl>
                  <c:pt idx="0">
                    <c:v>ORG</c:v>
                  </c:pt>
                  <c:pt idx="1">
                    <c:v>SWIFT</c:v>
                  </c:pt>
                  <c:pt idx="2">
                    <c:v>ZDC</c:v>
                  </c:pt>
                  <c:pt idx="3">
                    <c:v>ORG</c:v>
                  </c:pt>
                  <c:pt idx="4">
                    <c:v>SWIFT</c:v>
                  </c:pt>
                  <c:pt idx="5">
                    <c:v>ZDC</c:v>
                  </c:pt>
                  <c:pt idx="6">
                    <c:v>ORG</c:v>
                  </c:pt>
                  <c:pt idx="7">
                    <c:v>SWIFT</c:v>
                  </c:pt>
                  <c:pt idx="8">
                    <c:v>ZDC</c:v>
                  </c:pt>
                  <c:pt idx="9">
                    <c:v>ORG</c:v>
                  </c:pt>
                  <c:pt idx="10">
                    <c:v>SWIFT</c:v>
                  </c:pt>
                  <c:pt idx="11">
                    <c:v>ZDC</c:v>
                  </c:pt>
                  <c:pt idx="12">
                    <c:v>ORG</c:v>
                  </c:pt>
                  <c:pt idx="13">
                    <c:v>SWIFT</c:v>
                  </c:pt>
                  <c:pt idx="14">
                    <c:v>ZDC</c:v>
                  </c:pt>
                  <c:pt idx="15">
                    <c:v>ORG</c:v>
                  </c:pt>
                  <c:pt idx="16">
                    <c:v>SWIFT</c:v>
                  </c:pt>
                  <c:pt idx="17">
                    <c:v>ZDC</c:v>
                  </c:pt>
                  <c:pt idx="18">
                    <c:v>ORG</c:v>
                  </c:pt>
                  <c:pt idx="19">
                    <c:v>SWIFT</c:v>
                  </c:pt>
                  <c:pt idx="20">
                    <c:v>ZDC</c:v>
                  </c:pt>
                  <c:pt idx="21">
                    <c:v>ORG</c:v>
                  </c:pt>
                  <c:pt idx="22">
                    <c:v>SWIFT</c:v>
                  </c:pt>
                  <c:pt idx="23">
                    <c:v>ZDC</c:v>
                  </c:pt>
                  <c:pt idx="24">
                    <c:v>ORG</c:v>
                  </c:pt>
                  <c:pt idx="25">
                    <c:v>SWIFT</c:v>
                  </c:pt>
                  <c:pt idx="26">
                    <c:v>ZDC</c:v>
                  </c:pt>
                  <c:pt idx="27">
                    <c:v>ORG</c:v>
                  </c:pt>
                  <c:pt idx="28">
                    <c:v>SWIFT</c:v>
                  </c:pt>
                  <c:pt idx="29">
                    <c:v>ZDC</c:v>
                  </c:pt>
                  <c:pt idx="30">
                    <c:v>ORG</c:v>
                  </c:pt>
                  <c:pt idx="31">
                    <c:v>SWIFT</c:v>
                  </c:pt>
                  <c:pt idx="32">
                    <c:v>ZDC</c:v>
                  </c:pt>
                </c:lvl>
                <c:lvl>
                  <c:pt idx="0">
                    <c:v>SHA</c:v>
                  </c:pt>
                  <c:pt idx="3">
                    <c:v>CRC</c:v>
                  </c:pt>
                  <c:pt idx="6">
                    <c:v>Qsort</c:v>
                  </c:pt>
                  <c:pt idx="9">
                    <c:v>Rijndael</c:v>
                  </c:pt>
                  <c:pt idx="12">
                    <c:v>FFT</c:v>
                  </c:pt>
                  <c:pt idx="15">
                    <c:v>Dijkstra</c:v>
                  </c:pt>
                  <c:pt idx="18">
                    <c:v>Basicmath</c:v>
                  </c:pt>
                  <c:pt idx="21">
                    <c:v>Stringsearch</c:v>
                  </c:pt>
                  <c:pt idx="24">
                    <c:v>Bitcount</c:v>
                  </c:pt>
                  <c:pt idx="27">
                    <c:v>Blowfish</c:v>
                  </c:pt>
                  <c:pt idx="30">
                    <c:v>AVG</c:v>
                  </c:pt>
                </c:lvl>
              </c:multiLvlStrCache>
            </c:multiLvlStrRef>
          </c:cat>
          <c:val>
            <c:numRef>
              <c:f>'Final Fault injection results'!$D$54:$AJ$54</c:f>
              <c:numCache>
                <c:formatCode>0.00</c:formatCode>
                <c:ptCount val="33"/>
                <c:pt idx="0">
                  <c:v>4.25</c:v>
                </c:pt>
                <c:pt idx="1">
                  <c:v>3.2302722658052607</c:v>
                </c:pt>
                <c:pt idx="2">
                  <c:v>0.31217481789802287</c:v>
                </c:pt>
                <c:pt idx="3">
                  <c:v>0.29354207436399216</c:v>
                </c:pt>
                <c:pt idx="4">
                  <c:v>2.8571428571428572</c:v>
                </c:pt>
                <c:pt idx="5">
                  <c:v>9.1407678244972576E-2</c:v>
                </c:pt>
                <c:pt idx="6">
                  <c:v>52.533333333333331</c:v>
                </c:pt>
                <c:pt idx="7">
                  <c:v>59.249329758713138</c:v>
                </c:pt>
                <c:pt idx="8">
                  <c:v>0.4366812227074236</c:v>
                </c:pt>
                <c:pt idx="9">
                  <c:v>12.429378531073446</c:v>
                </c:pt>
                <c:pt idx="10">
                  <c:v>3.125</c:v>
                </c:pt>
                <c:pt idx="11">
                  <c:v>0</c:v>
                </c:pt>
                <c:pt idx="12">
                  <c:v>6.6101694915254239</c:v>
                </c:pt>
                <c:pt idx="13">
                  <c:v>3.125</c:v>
                </c:pt>
                <c:pt idx="14">
                  <c:v>0.333889816360601</c:v>
                </c:pt>
                <c:pt idx="15">
                  <c:v>3.6750483558994196</c:v>
                </c:pt>
                <c:pt idx="16">
                  <c:v>2.3952095808383231</c:v>
                </c:pt>
                <c:pt idx="17">
                  <c:v>0.303951367781155</c:v>
                </c:pt>
                <c:pt idx="18">
                  <c:v>37.321294206170052</c:v>
                </c:pt>
                <c:pt idx="19">
                  <c:v>31.630434782608695</c:v>
                </c:pt>
                <c:pt idx="20">
                  <c:v>0.66115702479338845</c:v>
                </c:pt>
                <c:pt idx="21">
                  <c:v>4.7448522829006263</c:v>
                </c:pt>
                <c:pt idx="22">
                  <c:v>5.4085831863609641</c:v>
                </c:pt>
                <c:pt idx="23">
                  <c:v>1.308411214953271</c:v>
                </c:pt>
                <c:pt idx="24">
                  <c:v>52.472799208704252</c:v>
                </c:pt>
                <c:pt idx="25">
                  <c:v>66.508152173913047</c:v>
                </c:pt>
                <c:pt idx="26">
                  <c:v>0</c:v>
                </c:pt>
                <c:pt idx="27">
                  <c:v>5</c:v>
                </c:pt>
                <c:pt idx="28">
                  <c:v>5.8536585365853657</c:v>
                </c:pt>
                <c:pt idx="29">
                  <c:v>0.50761421319796951</c:v>
                </c:pt>
                <c:pt idx="30">
                  <c:v>17.933041748397052</c:v>
                </c:pt>
                <c:pt idx="31">
                  <c:v>18.338278314196767</c:v>
                </c:pt>
                <c:pt idx="32">
                  <c:v>0.3955287355936804</c:v>
                </c:pt>
              </c:numCache>
            </c:numRef>
          </c:val>
        </c:ser>
        <c:dLbls>
          <c:showLegendKey val="0"/>
          <c:showVal val="0"/>
          <c:showCatName val="0"/>
          <c:showSerName val="0"/>
          <c:showPercent val="0"/>
          <c:showBubbleSize val="0"/>
        </c:dLbls>
        <c:gapWidth val="150"/>
        <c:overlap val="100"/>
        <c:axId val="594568656"/>
        <c:axId val="594568264"/>
      </c:barChart>
      <c:catAx>
        <c:axId val="59456865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594568264"/>
        <c:crosses val="autoZero"/>
        <c:auto val="1"/>
        <c:lblAlgn val="ctr"/>
        <c:lblOffset val="100"/>
        <c:noMultiLvlLbl val="0"/>
      </c:catAx>
      <c:valAx>
        <c:axId val="59456826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2"/>
                    </a:solidFill>
                    <a:latin typeface="Times New Roman" panose="02020603050405020304" pitchFamily="18" charset="0"/>
                    <a:ea typeface="+mn-ea"/>
                    <a:cs typeface="Times New Roman" panose="02020603050405020304" pitchFamily="18" charset="0"/>
                  </a:defRPr>
                </a:pPr>
                <a:r>
                  <a:rPr lang="en-US" sz="1400"/>
                  <a:t>Control flow instruction fault distribution</a:t>
                </a:r>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59456865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4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sz="105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2875C-ADBA-4AAF-8D8E-756EA2A3CBBC}" type="datetimeFigureOut">
              <a:rPr lang="en-US" smtClean="0"/>
              <a:t>6/6/2016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70CB9-D733-4862-A9E8-9398E67C8EF6}" type="slidenum">
              <a:rPr lang="en-US" smtClean="0"/>
              <a:t>‹#›</a:t>
            </a:fld>
            <a:endParaRPr lang="en-US"/>
          </a:p>
        </p:txBody>
      </p:sp>
    </p:spTree>
    <p:extLst>
      <p:ext uri="{BB962C8B-B14F-4D97-AF65-F5344CB8AC3E}">
        <p14:creationId xmlns:p14="http://schemas.microsoft.com/office/powerpoint/2010/main" val="268530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Ever-increasing usage of digital devices in todays</a:t>
            </a:r>
            <a:r>
              <a:rPr lang="en-US" baseline="0" dirty="0" smtClean="0"/>
              <a:t> life, has made reliability as one of the most important design concerns.</a:t>
            </a:r>
          </a:p>
          <a:p>
            <a:r>
              <a:rPr lang="en-US" baseline="0" dirty="0" smtClean="0"/>
              <a:t>Transient faults or soft errors have been considered as the major threat for modern microprocessor reliability.</a:t>
            </a:r>
          </a:p>
          <a:p>
            <a:endParaRPr lang="en-US" baseline="0" dirty="0" smtClean="0"/>
          </a:p>
          <a:p>
            <a:r>
              <a:rPr lang="en-US" baseline="0" dirty="0" smtClean="0"/>
              <a:t>Some soft errors cause abnormality in program execution and are easily detectable by operating systems. However, some errors go unnoticeable and lead to an incorrect output. These errors are called Silent Data Corruptions or SDC.</a:t>
            </a:r>
          </a:p>
          <a:p>
            <a:endParaRPr lang="en-US" baseline="0" dirty="0" smtClean="0"/>
          </a:p>
          <a:p>
            <a:r>
              <a:rPr lang="en-US" baseline="0" dirty="0" smtClean="0"/>
              <a:t>Full duplication is one way to protect the computation from soft errors.</a:t>
            </a:r>
          </a:p>
          <a:p>
            <a:r>
              <a:rPr lang="en-US" baseline="0" dirty="0" smtClean="0"/>
              <a:t>If full duplication takes place in hardware-level it will be very expensive – because a fully duplicated processor needs as more than twice transistors as a normal processor</a:t>
            </a:r>
          </a:p>
          <a:p>
            <a:r>
              <a:rPr lang="en-US" baseline="0" dirty="0" smtClean="0"/>
              <a:t>Software-level full duplication, however, can provide full error coverage without any additional hardware cost.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AFA70CB9-D733-4862-A9E8-9398E67C8EF6}" type="slidenum">
              <a:rPr lang="en-US" smtClean="0"/>
              <a:t>2</a:t>
            </a:fld>
            <a:endParaRPr lang="en-US"/>
          </a:p>
        </p:txBody>
      </p:sp>
    </p:spTree>
    <p:extLst>
      <p:ext uri="{BB962C8B-B14F-4D97-AF65-F5344CB8AC3E}">
        <p14:creationId xmlns:p14="http://schemas.microsoft.com/office/powerpoint/2010/main" val="410003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SWIFT has more than 500 </a:t>
            </a:r>
            <a:r>
              <a:rPr lang="en-US" dirty="0" err="1" smtClean="0"/>
              <a:t>citatins</a:t>
            </a:r>
            <a:endParaRPr lang="en-US" dirty="0" smtClean="0"/>
          </a:p>
          <a:p>
            <a:r>
              <a:rPr lang="en-US" dirty="0" smtClean="0"/>
              <a:t>Works after SWIFT,</a:t>
            </a:r>
            <a:r>
              <a:rPr lang="en-US" baseline="0" dirty="0" smtClean="0"/>
              <a:t> admit to near perfect fault coverage of SWFT and try to improve its performance overhead</a:t>
            </a:r>
            <a:endParaRPr lang="en-US" dirty="0"/>
          </a:p>
        </p:txBody>
      </p:sp>
      <p:sp>
        <p:nvSpPr>
          <p:cNvPr id="4" name="Slide Number Placeholder 3"/>
          <p:cNvSpPr>
            <a:spLocks noGrp="1"/>
          </p:cNvSpPr>
          <p:nvPr>
            <p:ph type="sldNum" sz="quarter" idx="10"/>
          </p:nvPr>
        </p:nvSpPr>
        <p:spPr/>
        <p:txBody>
          <a:bodyPr/>
          <a:lstStyle/>
          <a:p>
            <a:fld id="{AFA70CB9-D733-4862-A9E8-9398E67C8EF6}" type="slidenum">
              <a:rPr lang="en-US" smtClean="0"/>
              <a:t>3</a:t>
            </a:fld>
            <a:endParaRPr lang="en-US"/>
          </a:p>
        </p:txBody>
      </p:sp>
    </p:spTree>
    <p:extLst>
      <p:ext uri="{BB962C8B-B14F-4D97-AF65-F5344CB8AC3E}">
        <p14:creationId xmlns:p14="http://schemas.microsoft.com/office/powerpoint/2010/main" val="2215474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In</a:t>
            </a:r>
            <a:r>
              <a:rPr lang="en-US" baseline="0" dirty="0" smtClean="0"/>
              <a:t> this slide, I show the state-of-the-art instruction duplication technique, which is called SWIFT. Leveraging this fact that the memory subsystem can be protected by ECC efficiently, SWIFT duplicates all instructions and check for the errors before memory and compare instructions.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SWIFT</a:t>
            </a:r>
            <a:r>
              <a:rPr lang="en-US" baseline="0" dirty="0" smtClean="0"/>
              <a:t> transformation divides the instructions inside a program into two groups: 1) duplicable or protected, and, non-duplicable or unprotected. So, the question is how big are these unprotected instructions.</a:t>
            </a:r>
          </a:p>
          <a:p>
            <a:endParaRPr lang="en-US" dirty="0"/>
          </a:p>
        </p:txBody>
      </p:sp>
      <p:sp>
        <p:nvSpPr>
          <p:cNvPr id="4" name="Slide Number Placeholder 3"/>
          <p:cNvSpPr>
            <a:spLocks noGrp="1"/>
          </p:cNvSpPr>
          <p:nvPr>
            <p:ph type="sldNum" sz="quarter" idx="10"/>
          </p:nvPr>
        </p:nvSpPr>
        <p:spPr/>
        <p:txBody>
          <a:bodyPr/>
          <a:lstStyle/>
          <a:p>
            <a:fld id="{AFA70CB9-D733-4862-A9E8-9398E67C8EF6}" type="slidenum">
              <a:rPr lang="en-US" smtClean="0"/>
              <a:t>4</a:t>
            </a:fld>
            <a:endParaRPr lang="en-US"/>
          </a:p>
        </p:txBody>
      </p:sp>
    </p:spTree>
    <p:extLst>
      <p:ext uri="{BB962C8B-B14F-4D97-AF65-F5344CB8AC3E}">
        <p14:creationId xmlns:p14="http://schemas.microsoft.com/office/powerpoint/2010/main" val="92703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figure show the dynamic instruction distribution for </a:t>
            </a:r>
            <a:r>
              <a:rPr lang="en-US" baseline="0" dirty="0" err="1" smtClean="0"/>
              <a:t>Mibench</a:t>
            </a:r>
            <a:r>
              <a:rPr lang="en-US" baseline="0" dirty="0" smtClean="0"/>
              <a:t> and speech benchmarks program.</a:t>
            </a:r>
            <a:endParaRPr lang="en-US" dirty="0"/>
          </a:p>
        </p:txBody>
      </p:sp>
      <p:sp>
        <p:nvSpPr>
          <p:cNvPr id="4" name="Slide Number Placeholder 3"/>
          <p:cNvSpPr>
            <a:spLocks noGrp="1"/>
          </p:cNvSpPr>
          <p:nvPr>
            <p:ph type="sldNum" sz="quarter" idx="10"/>
          </p:nvPr>
        </p:nvSpPr>
        <p:spPr/>
        <p:txBody>
          <a:bodyPr/>
          <a:lstStyle/>
          <a:p>
            <a:fld id="{AFA70CB9-D733-4862-A9E8-9398E67C8EF6}" type="slidenum">
              <a:rPr lang="en-US" smtClean="0"/>
              <a:t>5</a:t>
            </a:fld>
            <a:endParaRPr lang="en-US"/>
          </a:p>
        </p:txBody>
      </p:sp>
    </p:spTree>
    <p:extLst>
      <p:ext uri="{BB962C8B-B14F-4D97-AF65-F5344CB8AC3E}">
        <p14:creationId xmlns:p14="http://schemas.microsoft.com/office/powerpoint/2010/main" val="196068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70CB9-D733-4862-A9E8-9398E67C8EF6}" type="slidenum">
              <a:rPr lang="en-US" smtClean="0"/>
              <a:t>6</a:t>
            </a:fld>
            <a:endParaRPr lang="en-US"/>
          </a:p>
        </p:txBody>
      </p:sp>
    </p:spTree>
    <p:extLst>
      <p:ext uri="{BB962C8B-B14F-4D97-AF65-F5344CB8AC3E}">
        <p14:creationId xmlns:p14="http://schemas.microsoft.com/office/powerpoint/2010/main" val="133935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 idea:</a:t>
            </a:r>
            <a:r>
              <a:rPr lang="en-US" baseline="0" dirty="0" smtClean="0"/>
              <a:t> Duplicates all data-flow instructions and check for the correct execution after stores by loading back from the memory and comparing the loaded value against the written value</a:t>
            </a:r>
            <a:endParaRPr lang="en-US" dirty="0" smtClean="0"/>
          </a:p>
          <a:p>
            <a:endParaRPr lang="en-US" dirty="0"/>
          </a:p>
        </p:txBody>
      </p:sp>
      <p:sp>
        <p:nvSpPr>
          <p:cNvPr id="4" name="Slide Number Placeholder 3"/>
          <p:cNvSpPr>
            <a:spLocks noGrp="1"/>
          </p:cNvSpPr>
          <p:nvPr>
            <p:ph type="sldNum" sz="quarter" idx="10"/>
          </p:nvPr>
        </p:nvSpPr>
        <p:spPr/>
        <p:txBody>
          <a:bodyPr/>
          <a:lstStyle/>
          <a:p>
            <a:fld id="{AFA70CB9-D733-4862-A9E8-9398E67C8EF6}" type="slidenum">
              <a:rPr lang="en-US" smtClean="0"/>
              <a:t>8</a:t>
            </a:fld>
            <a:endParaRPr lang="en-US"/>
          </a:p>
        </p:txBody>
      </p:sp>
    </p:spTree>
    <p:extLst>
      <p:ext uri="{BB962C8B-B14F-4D97-AF65-F5344CB8AC3E}">
        <p14:creationId xmlns:p14="http://schemas.microsoft.com/office/powerpoint/2010/main" val="203291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70CB9-D733-4862-A9E8-9398E67C8EF6}" type="slidenum">
              <a:rPr lang="en-US" smtClean="0"/>
              <a:t>9</a:t>
            </a:fld>
            <a:endParaRPr lang="en-US"/>
          </a:p>
        </p:txBody>
      </p:sp>
    </p:spTree>
    <p:extLst>
      <p:ext uri="{BB962C8B-B14F-4D97-AF65-F5344CB8AC3E}">
        <p14:creationId xmlns:p14="http://schemas.microsoft.com/office/powerpoint/2010/main" val="72746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A70CB9-D733-4862-A9E8-9398E67C8EF6}" type="slidenum">
              <a:rPr lang="en-US" smtClean="0"/>
              <a:t>10</a:t>
            </a:fld>
            <a:endParaRPr lang="en-US"/>
          </a:p>
        </p:txBody>
      </p:sp>
    </p:spTree>
    <p:extLst>
      <p:ext uri="{BB962C8B-B14F-4D97-AF65-F5344CB8AC3E}">
        <p14:creationId xmlns:p14="http://schemas.microsoft.com/office/powerpoint/2010/main" val="348078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1114426"/>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5" name="Rectangle 4"/>
          <p:cNvSpPr/>
          <p:nvPr/>
        </p:nvSpPr>
        <p:spPr>
          <a:xfrm>
            <a:off x="914400" y="3124200"/>
            <a:ext cx="7315200" cy="7620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p:nvSpPr>
        <p:spPr>
          <a:xfrm>
            <a:off x="904875" y="1114426"/>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p:nvSpPr>
        <p:spPr>
          <a:xfrm>
            <a:off x="914400" y="3124200"/>
            <a:ext cx="228600" cy="7620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grpSp>
        <p:nvGrpSpPr>
          <p:cNvPr id="10" name="Group 13"/>
          <p:cNvGrpSpPr>
            <a:grpSpLocks/>
          </p:cNvGrpSpPr>
          <p:nvPr/>
        </p:nvGrpSpPr>
        <p:grpSpPr bwMode="auto">
          <a:xfrm>
            <a:off x="7881940" y="5932487"/>
            <a:ext cx="1338262" cy="836612"/>
            <a:chOff x="4821" y="3497"/>
            <a:chExt cx="843" cy="527"/>
          </a:xfrm>
        </p:grpSpPr>
        <p:sp>
          <p:nvSpPr>
            <p:cNvPr id="11"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2"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3"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8" name="Title 7"/>
          <p:cNvSpPr>
            <a:spLocks noGrp="1"/>
          </p:cNvSpPr>
          <p:nvPr>
            <p:ph type="ctrTitle"/>
          </p:nvPr>
        </p:nvSpPr>
        <p:spPr>
          <a:xfrm>
            <a:off x="1219200" y="1352550"/>
            <a:ext cx="6858000" cy="990600"/>
          </a:xfrm>
        </p:spPr>
        <p:txBody>
          <a:bodyPr anchor="t"/>
          <a:lstStyle>
            <a:lvl1pPr algn="r">
              <a:defRPr sz="24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3200400"/>
            <a:ext cx="6858000" cy="533400"/>
          </a:xfrm>
        </p:spPr>
        <p:txBody>
          <a:bodyPr/>
          <a:lstStyle>
            <a:lvl1pPr marL="0" indent="0" algn="r">
              <a:buNone/>
              <a:defRPr sz="1500">
                <a:solidFill>
                  <a:schemeClr val="tx2"/>
                </a:solidFill>
                <a:latin typeface="+mj-lt"/>
                <a:ea typeface="+mj-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smtClean="0"/>
              <a:t>Click to edit Master subtitle style</a:t>
            </a:r>
            <a:endParaRPr lang="en-US"/>
          </a:p>
        </p:txBody>
      </p:sp>
      <p:sp>
        <p:nvSpPr>
          <p:cNvPr id="14" name="Date Placeholder 27"/>
          <p:cNvSpPr>
            <a:spLocks noGrp="1"/>
          </p:cNvSpPr>
          <p:nvPr>
            <p:ph type="dt" sz="half" idx="10"/>
          </p:nvPr>
        </p:nvSpPr>
        <p:spPr/>
        <p:txBody>
          <a:bodyPr/>
          <a:lstStyle>
            <a:lvl1pPr algn="ctr">
              <a:defRPr sz="1050"/>
            </a:lvl1pPr>
          </a:lstStyle>
          <a:p>
            <a:fld id="{C96259D2-ABB1-4B11-9C5F-3EF1AF3BD3D9}" type="datetime1">
              <a:rPr lang="en-US" smtClean="0"/>
              <a:t>6/6/2016</a:t>
            </a:fld>
            <a:endParaRPr lang="en-US"/>
          </a:p>
        </p:txBody>
      </p:sp>
    </p:spTree>
    <p:extLst>
      <p:ext uri="{BB962C8B-B14F-4D97-AF65-F5344CB8AC3E}">
        <p14:creationId xmlns:p14="http://schemas.microsoft.com/office/powerpoint/2010/main" val="278324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13"/>
          <p:cNvGrpSpPr>
            <a:grpSpLocks/>
          </p:cNvGrpSpPr>
          <p:nvPr/>
        </p:nvGrpSpPr>
        <p:grpSpPr bwMode="auto">
          <a:xfrm>
            <a:off x="7881940" y="5932487"/>
            <a:ext cx="1338262" cy="836612"/>
            <a:chOff x="4821" y="3497"/>
            <a:chExt cx="843" cy="527"/>
          </a:xfrm>
        </p:grpSpPr>
        <p:sp>
          <p:nvSpPr>
            <p:cNvPr id="5"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C</a:t>
              </a:r>
            </a:p>
          </p:txBody>
        </p:sp>
        <p:sp>
          <p:nvSpPr>
            <p:cNvPr id="6"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M</a:t>
              </a:r>
            </a:p>
          </p:txBody>
        </p:sp>
        <p:sp>
          <p:nvSpPr>
            <p:cNvPr id="7"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10"/>
          </p:nvPr>
        </p:nvSpPr>
        <p:spPr/>
        <p:txBody>
          <a:bodyPr/>
          <a:lstStyle>
            <a:lvl1pPr>
              <a:defRPr/>
            </a:lvl1pPr>
          </a:lstStyle>
          <a:p>
            <a:fld id="{AF51A2C7-AC48-4E76-A19C-24EF83A3B3C0}" type="slidenum">
              <a:rPr lang="en-US" smtClean="0"/>
              <a:t>‹#›</a:t>
            </a:fld>
            <a:endParaRPr lang="en-US"/>
          </a:p>
        </p:txBody>
      </p:sp>
      <p:sp>
        <p:nvSpPr>
          <p:cNvPr id="9" name="Date Placeholder 27"/>
          <p:cNvSpPr>
            <a:spLocks noGrp="1"/>
          </p:cNvSpPr>
          <p:nvPr>
            <p:ph type="dt" sz="half" idx="11"/>
          </p:nvPr>
        </p:nvSpPr>
        <p:spPr/>
        <p:txBody>
          <a:bodyPr/>
          <a:lstStyle>
            <a:lvl1pPr algn="ctr">
              <a:defRPr sz="1050"/>
            </a:lvl1pPr>
          </a:lstStyle>
          <a:p>
            <a:fld id="{79D63F79-D71C-40F9-A15C-8FA9AB40B820}" type="datetime1">
              <a:rPr lang="en-US" smtClean="0"/>
              <a:t>6/6/2016</a:t>
            </a:fld>
            <a:endParaRPr lang="en-US"/>
          </a:p>
        </p:txBody>
      </p:sp>
    </p:spTree>
    <p:extLst>
      <p:ext uri="{BB962C8B-B14F-4D97-AF65-F5344CB8AC3E}">
        <p14:creationId xmlns:p14="http://schemas.microsoft.com/office/powerpoint/2010/main" val="283328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3"/>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 name="Isosceles Triangle 4"/>
          <p:cNvSpPr>
            <a:spLocks noChangeAspect="1"/>
          </p:cNvSpPr>
          <p:nvPr/>
        </p:nvSpPr>
        <p:spPr>
          <a:xfrm rot="5400000">
            <a:off x="419100" y="6467476"/>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Straight Connector 20"/>
          <p:cNvSpPr>
            <a:spLocks noChangeShapeType="1"/>
          </p:cNvSpPr>
          <p:nvPr/>
        </p:nvSpPr>
        <p:spPr bwMode="auto">
          <a:xfrm rot="5400000">
            <a:off x="3630613"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sz="1350"/>
          </a:p>
        </p:txBody>
      </p:sp>
      <p:grpSp>
        <p:nvGrpSpPr>
          <p:cNvPr id="7" name="Group 13"/>
          <p:cNvGrpSpPr>
            <a:grpSpLocks/>
          </p:cNvGrpSpPr>
          <p:nvPr/>
        </p:nvGrpSpPr>
        <p:grpSpPr bwMode="auto">
          <a:xfrm>
            <a:off x="7881940" y="5932487"/>
            <a:ext cx="1338262" cy="836612"/>
            <a:chOff x="4821" y="3497"/>
            <a:chExt cx="843" cy="527"/>
          </a:xfrm>
        </p:grpSpPr>
        <p:sp>
          <p:nvSpPr>
            <p:cNvPr id="8"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C</a:t>
              </a:r>
            </a:p>
          </p:txBody>
        </p:sp>
        <p:sp>
          <p:nvSpPr>
            <p:cNvPr id="9"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0"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1" name="TextBox 26"/>
          <p:cNvSpPr txBox="1">
            <a:spLocks noChangeArrowheads="1"/>
          </p:cNvSpPr>
          <p:nvPr/>
        </p:nvSpPr>
        <p:spPr bwMode="auto">
          <a:xfrm>
            <a:off x="1905000" y="6397626"/>
            <a:ext cx="34290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ill Sans MT" panose="020B0502020104020203" pitchFamily="34" charset="0"/>
                <a:cs typeface="Arial" panose="020B0604020202020204" pitchFamily="34" charset="0"/>
              </a:defRPr>
            </a:lvl1pPr>
            <a:lvl2pPr marL="742950" indent="-285750" eaLnBrk="0" hangingPunct="0">
              <a:defRPr>
                <a:solidFill>
                  <a:schemeClr val="tx1"/>
                </a:solidFill>
                <a:latin typeface="Gill Sans MT" panose="020B0502020104020203" pitchFamily="34" charset="0"/>
                <a:cs typeface="Arial" panose="020B0604020202020204" pitchFamily="34" charset="0"/>
              </a:defRPr>
            </a:lvl2pPr>
            <a:lvl3pPr marL="1143000" indent="-228600" eaLnBrk="0" hangingPunct="0">
              <a:defRPr>
                <a:solidFill>
                  <a:schemeClr val="tx1"/>
                </a:solidFill>
                <a:latin typeface="Gill Sans MT" panose="020B0502020104020203" pitchFamily="34" charset="0"/>
                <a:cs typeface="Arial" panose="020B0604020202020204" pitchFamily="34" charset="0"/>
              </a:defRPr>
            </a:lvl3pPr>
            <a:lvl4pPr marL="1600200" indent="-228600" eaLnBrk="0" hangingPunct="0">
              <a:defRPr>
                <a:solidFill>
                  <a:schemeClr val="tx1"/>
                </a:solidFill>
                <a:latin typeface="Gill Sans MT" panose="020B0502020104020203" pitchFamily="34" charset="0"/>
                <a:cs typeface="Arial" panose="020B0604020202020204" pitchFamily="34" charset="0"/>
              </a:defRPr>
            </a:lvl4pPr>
            <a:lvl5pPr marL="2057400" indent="-228600" eaLnBrk="0" hangingPunct="0">
              <a:defRPr>
                <a:solidFill>
                  <a:schemeClr val="tx1"/>
                </a:solidFill>
                <a:latin typeface="Gill Sans MT" panose="020B05020201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9pPr>
          </a:lstStyle>
          <a:p>
            <a:pPr eaLnBrk="1" hangingPunct="1"/>
            <a:r>
              <a:rPr lang="en-US" altLang="en-US" sz="1050">
                <a:solidFill>
                  <a:srgbClr val="0808C0"/>
                </a:solidFill>
                <a:latin typeface="Comic Sans MS" panose="030F0702030302020204" pitchFamily="66" charset="0"/>
              </a:rPr>
              <a:t>Web page:  aviral.lab.asu.edu</a:t>
            </a:r>
          </a:p>
        </p:txBody>
      </p:sp>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5"/>
          <p:cNvSpPr>
            <a:spLocks noGrp="1"/>
          </p:cNvSpPr>
          <p:nvPr>
            <p:ph type="sldNum" sz="quarter" idx="10"/>
          </p:nvPr>
        </p:nvSpPr>
        <p:spPr/>
        <p:txBody>
          <a:bodyPr/>
          <a:lstStyle>
            <a:lvl1pPr>
              <a:defRPr/>
            </a:lvl1pPr>
          </a:lstStyle>
          <a:p>
            <a:fld id="{AF51A2C7-AC48-4E76-A19C-24EF83A3B3C0}" type="slidenum">
              <a:rPr lang="en-US" smtClean="0"/>
              <a:t>‹#›</a:t>
            </a:fld>
            <a:endParaRPr lang="en-US"/>
          </a:p>
        </p:txBody>
      </p:sp>
      <p:sp>
        <p:nvSpPr>
          <p:cNvPr id="13" name="Date Placeholder 27"/>
          <p:cNvSpPr>
            <a:spLocks noGrp="1"/>
          </p:cNvSpPr>
          <p:nvPr>
            <p:ph type="dt" sz="half" idx="11"/>
          </p:nvPr>
        </p:nvSpPr>
        <p:spPr/>
        <p:txBody>
          <a:bodyPr/>
          <a:lstStyle>
            <a:lvl1pPr algn="ctr">
              <a:defRPr sz="1050"/>
            </a:lvl1pPr>
          </a:lstStyle>
          <a:p>
            <a:fld id="{D4C3CE64-3AA2-4C2D-A897-ABBBAF41508E}" type="datetime1">
              <a:rPr lang="en-US" smtClean="0"/>
              <a:t>6/6/2016</a:t>
            </a:fld>
            <a:endParaRPr lang="en-US"/>
          </a:p>
        </p:txBody>
      </p:sp>
    </p:spTree>
    <p:extLst>
      <p:ext uri="{BB962C8B-B14F-4D97-AF65-F5344CB8AC3E}">
        <p14:creationId xmlns:p14="http://schemas.microsoft.com/office/powerpoint/2010/main" val="222915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Text Box 9"/>
          <p:cNvSpPr txBox="1">
            <a:spLocks noChangeAspect="1" noChangeArrowheads="1"/>
          </p:cNvSpPr>
          <p:nvPr/>
        </p:nvSpPr>
        <p:spPr bwMode="auto">
          <a:xfrm>
            <a:off x="8696354" y="5932495"/>
            <a:ext cx="185738" cy="60801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endParaRPr lang="en-US" sz="3600" b="1" dirty="0">
              <a:solidFill>
                <a:srgbClr val="0000FF"/>
              </a:solidFill>
              <a:effectLst>
                <a:outerShdw blurRad="38100" dist="38100" dir="2700000" algn="tl">
                  <a:srgbClr val="C0C0C0"/>
                </a:outerShdw>
              </a:effectLst>
              <a:latin typeface="Times New Roman" pitchFamily="18" charset="0"/>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5"/>
          <p:cNvSpPr>
            <a:spLocks noGrp="1"/>
          </p:cNvSpPr>
          <p:nvPr>
            <p:ph type="sldNum" sz="quarter" idx="10"/>
          </p:nvPr>
        </p:nvSpPr>
        <p:spPr/>
        <p:txBody>
          <a:bodyPr/>
          <a:lstStyle>
            <a:lvl1pPr>
              <a:defRPr/>
            </a:lvl1pPr>
          </a:lstStyle>
          <a:p>
            <a:fld id="{AF51A2C7-AC48-4E76-A19C-24EF83A3B3C0}" type="slidenum">
              <a:rPr lang="en-US" smtClean="0"/>
              <a:t>‹#›</a:t>
            </a:fld>
            <a:endParaRPr lang="en-US"/>
          </a:p>
        </p:txBody>
      </p:sp>
      <p:sp>
        <p:nvSpPr>
          <p:cNvPr id="10" name="Date Placeholder 27"/>
          <p:cNvSpPr>
            <a:spLocks noGrp="1"/>
          </p:cNvSpPr>
          <p:nvPr>
            <p:ph type="dt" sz="half" idx="11"/>
          </p:nvPr>
        </p:nvSpPr>
        <p:spPr/>
        <p:txBody>
          <a:bodyPr/>
          <a:lstStyle>
            <a:lvl1pPr algn="ctr">
              <a:defRPr sz="1050"/>
            </a:lvl1pPr>
          </a:lstStyle>
          <a:p>
            <a:fld id="{A122E2C7-6871-4F07-B752-8585F12A617A}" type="datetime1">
              <a:rPr lang="en-US" smtClean="0"/>
              <a:t>6/6/2016</a:t>
            </a:fld>
            <a:endParaRPr lang="en-US"/>
          </a:p>
        </p:txBody>
      </p:sp>
    </p:spTree>
    <p:extLst>
      <p:ext uri="{BB962C8B-B14F-4D97-AF65-F5344CB8AC3E}">
        <p14:creationId xmlns:p14="http://schemas.microsoft.com/office/powerpoint/2010/main" val="2035664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914400" y="1066802"/>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5" name="Rectangle 4"/>
          <p:cNvSpPr/>
          <p:nvPr/>
        </p:nvSpPr>
        <p:spPr>
          <a:xfrm>
            <a:off x="914400" y="1066802"/>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grpSp>
        <p:nvGrpSpPr>
          <p:cNvPr id="6" name="Group 13"/>
          <p:cNvGrpSpPr>
            <a:grpSpLocks/>
          </p:cNvGrpSpPr>
          <p:nvPr/>
        </p:nvGrpSpPr>
        <p:grpSpPr bwMode="auto">
          <a:xfrm>
            <a:off x="7881940" y="5932487"/>
            <a:ext cx="1338262" cy="836612"/>
            <a:chOff x="4821" y="3497"/>
            <a:chExt cx="843" cy="527"/>
          </a:xfrm>
        </p:grpSpPr>
        <p:sp>
          <p:nvSpPr>
            <p:cNvPr id="7"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C</a:t>
              </a:r>
            </a:p>
          </p:txBody>
        </p:sp>
        <p:sp>
          <p:nvSpPr>
            <p:cNvPr id="8"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M</a:t>
              </a:r>
            </a:p>
          </p:txBody>
        </p:sp>
        <p:sp>
          <p:nvSpPr>
            <p:cNvPr id="9"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10" name="TextBox 25"/>
          <p:cNvSpPr txBox="1">
            <a:spLocks noChangeArrowheads="1"/>
          </p:cNvSpPr>
          <p:nvPr/>
        </p:nvSpPr>
        <p:spPr bwMode="auto">
          <a:xfrm>
            <a:off x="1905000" y="6397626"/>
            <a:ext cx="34290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ill Sans MT" panose="020B0502020104020203" pitchFamily="34" charset="0"/>
                <a:cs typeface="Arial" panose="020B0604020202020204" pitchFamily="34" charset="0"/>
              </a:defRPr>
            </a:lvl1pPr>
            <a:lvl2pPr marL="742950" indent="-285750" eaLnBrk="0" hangingPunct="0">
              <a:defRPr>
                <a:solidFill>
                  <a:schemeClr val="tx1"/>
                </a:solidFill>
                <a:latin typeface="Gill Sans MT" panose="020B0502020104020203" pitchFamily="34" charset="0"/>
                <a:cs typeface="Arial" panose="020B0604020202020204" pitchFamily="34" charset="0"/>
              </a:defRPr>
            </a:lvl2pPr>
            <a:lvl3pPr marL="1143000" indent="-228600" eaLnBrk="0" hangingPunct="0">
              <a:defRPr>
                <a:solidFill>
                  <a:schemeClr val="tx1"/>
                </a:solidFill>
                <a:latin typeface="Gill Sans MT" panose="020B0502020104020203" pitchFamily="34" charset="0"/>
                <a:cs typeface="Arial" panose="020B0604020202020204" pitchFamily="34" charset="0"/>
              </a:defRPr>
            </a:lvl3pPr>
            <a:lvl4pPr marL="1600200" indent="-228600" eaLnBrk="0" hangingPunct="0">
              <a:defRPr>
                <a:solidFill>
                  <a:schemeClr val="tx1"/>
                </a:solidFill>
                <a:latin typeface="Gill Sans MT" panose="020B0502020104020203" pitchFamily="34" charset="0"/>
                <a:cs typeface="Arial" panose="020B0604020202020204" pitchFamily="34" charset="0"/>
              </a:defRPr>
            </a:lvl4pPr>
            <a:lvl5pPr marL="2057400" indent="-228600" eaLnBrk="0" hangingPunct="0">
              <a:defRPr>
                <a:solidFill>
                  <a:schemeClr val="tx1"/>
                </a:solidFill>
                <a:latin typeface="Gill Sans MT" panose="020B05020201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cs typeface="Arial" panose="020B0604020202020204" pitchFamily="34" charset="0"/>
              </a:defRPr>
            </a:lvl9pPr>
          </a:lstStyle>
          <a:p>
            <a:pPr eaLnBrk="1" hangingPunct="1"/>
            <a:r>
              <a:rPr lang="en-US" altLang="en-US" sz="1050">
                <a:latin typeface="Comic Sans MS" panose="030F0702030302020204" pitchFamily="66" charset="0"/>
              </a:rPr>
              <a:t>Web page:  aviral.lab.asu.edu</a:t>
            </a:r>
          </a:p>
        </p:txBody>
      </p:sp>
      <p:sp>
        <p:nvSpPr>
          <p:cNvPr id="2" name="Title 1"/>
          <p:cNvSpPr>
            <a:spLocks noGrp="1"/>
          </p:cNvSpPr>
          <p:nvPr>
            <p:ph type="title"/>
          </p:nvPr>
        </p:nvSpPr>
        <p:spPr>
          <a:xfrm>
            <a:off x="1219200" y="1219200"/>
            <a:ext cx="6858000" cy="1066800"/>
          </a:xfrm>
        </p:spPr>
        <p:txBody>
          <a:bodyPr anchor="t"/>
          <a:lstStyle>
            <a:lvl1pPr algn="r">
              <a:buNone/>
              <a:defRPr sz="2400" b="0" cap="none" baseline="0">
                <a:effectLst>
                  <a:outerShdw blurRad="38100" dist="38100" dir="2700000" algn="tl">
                    <a:srgbClr val="000000">
                      <a:alpha val="43137"/>
                    </a:srgb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895600"/>
            <a:ext cx="6781800" cy="1143000"/>
          </a:xfrm>
        </p:spPr>
        <p:txBody>
          <a:bodyPr/>
          <a:lstStyle>
            <a:lvl1pPr marL="0" indent="0" algn="r">
              <a:buNone/>
              <a:defRPr sz="15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11" name="Date Placeholder 27"/>
          <p:cNvSpPr>
            <a:spLocks noGrp="1"/>
          </p:cNvSpPr>
          <p:nvPr>
            <p:ph type="dt" sz="half" idx="10"/>
          </p:nvPr>
        </p:nvSpPr>
        <p:spPr/>
        <p:txBody>
          <a:bodyPr/>
          <a:lstStyle>
            <a:lvl1pPr algn="ctr">
              <a:defRPr sz="1050"/>
            </a:lvl1pPr>
          </a:lstStyle>
          <a:p>
            <a:fld id="{C7B52704-DAAA-474A-9944-DEF80D854E40}" type="datetime1">
              <a:rPr lang="en-US" smtClean="0"/>
              <a:t>6/6/2016</a:t>
            </a:fld>
            <a:endParaRPr lang="en-US"/>
          </a:p>
        </p:txBody>
      </p:sp>
    </p:spTree>
    <p:extLst>
      <p:ext uri="{BB962C8B-B14F-4D97-AF65-F5344CB8AC3E}">
        <p14:creationId xmlns:p14="http://schemas.microsoft.com/office/powerpoint/2010/main" val="242774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p:txBody>
          <a:bodyPr/>
          <a:lstStyle>
            <a:lvl1pPr>
              <a:defRPr/>
            </a:lvl1pPr>
          </a:lstStyle>
          <a:p>
            <a:fld id="{AF51A2C7-AC48-4E76-A19C-24EF83A3B3C0}" type="slidenum">
              <a:rPr lang="en-US" smtClean="0"/>
              <a:t>‹#›</a:t>
            </a:fld>
            <a:endParaRPr lang="en-US"/>
          </a:p>
        </p:txBody>
      </p:sp>
      <p:sp>
        <p:nvSpPr>
          <p:cNvPr id="12" name="Date Placeholder 27"/>
          <p:cNvSpPr>
            <a:spLocks noGrp="1"/>
          </p:cNvSpPr>
          <p:nvPr>
            <p:ph type="dt" sz="half" idx="11"/>
          </p:nvPr>
        </p:nvSpPr>
        <p:spPr/>
        <p:txBody>
          <a:bodyPr/>
          <a:lstStyle>
            <a:lvl1pPr algn="ctr">
              <a:defRPr sz="1050"/>
            </a:lvl1pPr>
          </a:lstStyle>
          <a:p>
            <a:fld id="{0424B0BA-D001-40E3-B41A-6AE5F4E147BF}" type="datetime1">
              <a:rPr lang="en-US" smtClean="0"/>
              <a:t>6/6/2016</a:t>
            </a:fld>
            <a:endParaRPr lang="en-US"/>
          </a:p>
        </p:txBody>
      </p:sp>
    </p:spTree>
    <p:extLst>
      <p:ext uri="{BB962C8B-B14F-4D97-AF65-F5344CB8AC3E}">
        <p14:creationId xmlns:p14="http://schemas.microsoft.com/office/powerpoint/2010/main" val="37301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13"/>
          <p:cNvGrpSpPr>
            <a:grpSpLocks/>
          </p:cNvGrpSpPr>
          <p:nvPr/>
        </p:nvGrpSpPr>
        <p:grpSpPr bwMode="auto">
          <a:xfrm>
            <a:off x="8696331" y="5932487"/>
            <a:ext cx="523875" cy="836612"/>
            <a:chOff x="5334" y="3497"/>
            <a:chExt cx="330" cy="527"/>
          </a:xfrm>
        </p:grpSpPr>
        <p:sp>
          <p:nvSpPr>
            <p:cNvPr id="9" name="Text Box 9"/>
            <p:cNvSpPr txBox="1">
              <a:spLocks noChangeAspect="1" noChangeArrowheads="1"/>
            </p:cNvSpPr>
            <p:nvPr/>
          </p:nvSpPr>
          <p:spPr bwMode="auto">
            <a:xfrm>
              <a:off x="5334" y="3497"/>
              <a:ext cx="117"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endParaRPr lang="en-US" sz="3600" b="1" dirty="0">
                <a:solidFill>
                  <a:srgbClr val="0000FF"/>
                </a:solidFill>
                <a:effectLst>
                  <a:outerShdw blurRad="38100" dist="38100" dir="2700000" algn="tl">
                    <a:srgbClr val="C0C0C0"/>
                  </a:outerShdw>
                </a:effectLst>
                <a:latin typeface="Times New Roman" pitchFamily="18" charset="0"/>
                <a:cs typeface="+mn-cs"/>
              </a:endParaRPr>
            </a:p>
          </p:txBody>
        </p:sp>
        <p:sp>
          <p:nvSpPr>
            <p:cNvPr id="10" name="Text Box 10"/>
            <p:cNvSpPr txBox="1">
              <a:spLocks noChangeAspect="1" noChangeArrowheads="1"/>
            </p:cNvSpPr>
            <p:nvPr/>
          </p:nvSpPr>
          <p:spPr bwMode="auto">
            <a:xfrm>
              <a:off x="5547" y="3641"/>
              <a:ext cx="117"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endParaRPr lang="en-US" sz="3600" b="1" dirty="0">
                <a:solidFill>
                  <a:srgbClr val="0000FF"/>
                </a:solidFill>
                <a:effectLst>
                  <a:outerShdw blurRad="38100" dist="38100" dir="2700000" algn="tl">
                    <a:srgbClr val="C0C0C0"/>
                  </a:outerShdw>
                </a:effectLst>
                <a:latin typeface="Times New Roman" pitchFamily="18" charset="0"/>
                <a:cs typeface="+mn-cs"/>
              </a:endParaRPr>
            </a:p>
          </p:txBody>
        </p:sp>
      </p:grpSp>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a:r>
              <a:rPr lang="en-US" smtClean="0"/>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anchor="b"/>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Slide Number Placeholder 5"/>
          <p:cNvSpPr>
            <a:spLocks noGrp="1"/>
          </p:cNvSpPr>
          <p:nvPr>
            <p:ph type="sldNum" sz="quarter" idx="10"/>
          </p:nvPr>
        </p:nvSpPr>
        <p:spPr/>
        <p:txBody>
          <a:bodyPr/>
          <a:lstStyle>
            <a:lvl1pPr>
              <a:defRPr/>
            </a:lvl1pPr>
          </a:lstStyle>
          <a:p>
            <a:fld id="{AF51A2C7-AC48-4E76-A19C-24EF83A3B3C0}" type="slidenum">
              <a:rPr lang="en-US" smtClean="0"/>
              <a:t>‹#›</a:t>
            </a:fld>
            <a:endParaRPr lang="en-US"/>
          </a:p>
        </p:txBody>
      </p:sp>
      <p:sp>
        <p:nvSpPr>
          <p:cNvPr id="14" name="Date Placeholder 27"/>
          <p:cNvSpPr>
            <a:spLocks noGrp="1"/>
          </p:cNvSpPr>
          <p:nvPr>
            <p:ph type="dt" sz="half" idx="11"/>
          </p:nvPr>
        </p:nvSpPr>
        <p:spPr/>
        <p:txBody>
          <a:bodyPr/>
          <a:lstStyle>
            <a:lvl1pPr algn="ctr">
              <a:defRPr sz="1050"/>
            </a:lvl1pPr>
          </a:lstStyle>
          <a:p>
            <a:fld id="{19F962CD-3C46-4F5E-BC15-20850CDBFCFD}" type="datetime1">
              <a:rPr lang="en-US" smtClean="0"/>
              <a:t>6/6/2016</a:t>
            </a:fld>
            <a:endParaRPr lang="en-US"/>
          </a:p>
        </p:txBody>
      </p:sp>
    </p:spTree>
    <p:extLst>
      <p:ext uri="{BB962C8B-B14F-4D97-AF65-F5344CB8AC3E}">
        <p14:creationId xmlns:p14="http://schemas.microsoft.com/office/powerpoint/2010/main" val="6858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6"/>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Text Box 9"/>
          <p:cNvSpPr txBox="1">
            <a:spLocks noChangeAspect="1" noChangeArrowheads="1"/>
          </p:cNvSpPr>
          <p:nvPr/>
        </p:nvSpPr>
        <p:spPr bwMode="auto">
          <a:xfrm>
            <a:off x="8696354" y="5932486"/>
            <a:ext cx="185738" cy="608012"/>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endParaRPr lang="en-US" sz="3600" b="1" dirty="0">
              <a:solidFill>
                <a:srgbClr val="0000FF"/>
              </a:solidFill>
              <a:effectLst>
                <a:outerShdw blurRad="38100" dist="38100" dir="2700000" algn="tl">
                  <a:srgbClr val="C0C0C0"/>
                </a:outerShdw>
              </a:effectLst>
              <a:latin typeface="Times New Roman" pitchFamily="18" charset="0"/>
              <a:cs typeface="+mn-cs"/>
            </a:endParaRPr>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a:lvl1pPr>
          </a:lstStyle>
          <a:p>
            <a:fld id="{AF51A2C7-AC48-4E76-A19C-24EF83A3B3C0}" type="slidenum">
              <a:rPr lang="en-US" smtClean="0"/>
              <a:t>‹#›</a:t>
            </a:fld>
            <a:endParaRPr lang="en-US"/>
          </a:p>
        </p:txBody>
      </p:sp>
      <p:sp>
        <p:nvSpPr>
          <p:cNvPr id="9" name="Date Placeholder 27"/>
          <p:cNvSpPr>
            <a:spLocks noGrp="1"/>
          </p:cNvSpPr>
          <p:nvPr>
            <p:ph type="dt" sz="half" idx="11"/>
          </p:nvPr>
        </p:nvSpPr>
        <p:spPr/>
        <p:txBody>
          <a:bodyPr/>
          <a:lstStyle>
            <a:lvl1pPr algn="ctr">
              <a:defRPr sz="1050"/>
            </a:lvl1pPr>
          </a:lstStyle>
          <a:p>
            <a:fld id="{01F4980D-A98C-494C-9CB6-9EE2EB85EF43}" type="datetime1">
              <a:rPr lang="en-US" smtClean="0"/>
              <a:t>6/6/2016</a:t>
            </a:fld>
            <a:endParaRPr lang="en-US"/>
          </a:p>
        </p:txBody>
      </p:sp>
    </p:spTree>
    <p:extLst>
      <p:ext uri="{BB962C8B-B14F-4D97-AF65-F5344CB8AC3E}">
        <p14:creationId xmlns:p14="http://schemas.microsoft.com/office/powerpoint/2010/main" val="36955908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3"/>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 name="Isosceles Triangle 2"/>
          <p:cNvSpPr>
            <a:spLocks noChangeAspect="1"/>
          </p:cNvSpPr>
          <p:nvPr/>
        </p:nvSpPr>
        <p:spPr>
          <a:xfrm rot="5400000">
            <a:off x="419100" y="6467476"/>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Slide Number Placeholder 5"/>
          <p:cNvSpPr>
            <a:spLocks noGrp="1"/>
          </p:cNvSpPr>
          <p:nvPr>
            <p:ph type="sldNum" sz="quarter" idx="10"/>
          </p:nvPr>
        </p:nvSpPr>
        <p:spPr/>
        <p:txBody>
          <a:bodyPr/>
          <a:lstStyle>
            <a:lvl1pPr>
              <a:defRPr/>
            </a:lvl1pPr>
          </a:lstStyle>
          <a:p>
            <a:fld id="{AF51A2C7-AC48-4E76-A19C-24EF83A3B3C0}" type="slidenum">
              <a:rPr lang="en-US" smtClean="0"/>
              <a:t>‹#›</a:t>
            </a:fld>
            <a:endParaRPr lang="en-US"/>
          </a:p>
        </p:txBody>
      </p:sp>
      <p:sp>
        <p:nvSpPr>
          <p:cNvPr id="10" name="Date Placeholder 27"/>
          <p:cNvSpPr>
            <a:spLocks noGrp="1"/>
          </p:cNvSpPr>
          <p:nvPr>
            <p:ph type="dt" sz="half" idx="11"/>
          </p:nvPr>
        </p:nvSpPr>
        <p:spPr/>
        <p:txBody>
          <a:bodyPr/>
          <a:lstStyle>
            <a:lvl1pPr algn="ctr">
              <a:defRPr sz="1050"/>
            </a:lvl1pPr>
          </a:lstStyle>
          <a:p>
            <a:fld id="{8ED97784-2839-4221-936E-69B8DF731C8D}" type="datetime1">
              <a:rPr lang="en-US" smtClean="0"/>
              <a:t>6/6/2016</a:t>
            </a:fld>
            <a:endParaRPr lang="en-US"/>
          </a:p>
        </p:txBody>
      </p:sp>
    </p:spTree>
    <p:extLst>
      <p:ext uri="{BB962C8B-B14F-4D97-AF65-F5344CB8AC3E}">
        <p14:creationId xmlns:p14="http://schemas.microsoft.com/office/powerpoint/2010/main" val="288898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3"/>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 name="Straight Connector 19"/>
          <p:cNvSpPr>
            <a:spLocks noChangeShapeType="1"/>
          </p:cNvSpPr>
          <p:nvPr/>
        </p:nvSpPr>
        <p:spPr bwMode="auto">
          <a:xfrm rot="5400000">
            <a:off x="3160713"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 name="Isosceles Triangle 6"/>
          <p:cNvSpPr>
            <a:spLocks noChangeAspect="1"/>
          </p:cNvSpPr>
          <p:nvPr/>
        </p:nvSpPr>
        <p:spPr>
          <a:xfrm rot="5400000">
            <a:off x="419100" y="6467476"/>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2" name="Title 1"/>
          <p:cNvSpPr>
            <a:spLocks noGrp="1"/>
          </p:cNvSpPr>
          <p:nvPr>
            <p:ph type="title"/>
          </p:nvPr>
        </p:nvSpPr>
        <p:spPr>
          <a:xfrm>
            <a:off x="6324600" y="304800"/>
            <a:ext cx="2514600" cy="838200"/>
          </a:xfrm>
        </p:spPr>
        <p:txBody>
          <a:bodyPr>
            <a:noAutofit/>
          </a:bodyPr>
          <a:lstStyle>
            <a:lvl1pPr algn="l">
              <a:buNone/>
              <a:defRPr sz="1500" b="1">
                <a:solidFill>
                  <a:schemeClr val="tx2"/>
                </a:solidFill>
                <a:latin typeface="+mn-lt"/>
                <a:ea typeface="+mn-ea"/>
                <a:cs typeface="+mn-cs"/>
              </a:defRPr>
            </a:lvl1pPr>
          </a:lstStyle>
          <a:p>
            <a:r>
              <a:rPr lang="en-US" smtClean="0"/>
              <a:t>Click to edit Master title style</a:t>
            </a:r>
            <a:endParaRPr lang="en-US" dirty="0"/>
          </a:p>
        </p:txBody>
      </p:sp>
      <p:sp>
        <p:nvSpPr>
          <p:cNvPr id="3" name="Text Placeholder 2"/>
          <p:cNvSpPr>
            <a:spLocks noGrp="1"/>
          </p:cNvSpPr>
          <p:nvPr>
            <p:ph type="body" idx="2"/>
          </p:nvPr>
        </p:nvSpPr>
        <p:spPr>
          <a:xfrm>
            <a:off x="6324600" y="1219202"/>
            <a:ext cx="2514600" cy="4843463"/>
          </a:xfrm>
        </p:spPr>
        <p:txBody>
          <a:bodyPr/>
          <a:lstStyle>
            <a:lvl1pPr marL="0" indent="0">
              <a:lnSpc>
                <a:spcPts val="1650"/>
              </a:lnSpc>
              <a:spcAft>
                <a:spcPts val="750"/>
              </a:spcAft>
              <a:buNone/>
              <a:defRPr sz="1200">
                <a:solidFill>
                  <a:schemeClr val="tx2"/>
                </a:solidFill>
              </a:defRPr>
            </a:lvl1pPr>
            <a:lvl2pPr>
              <a:buNone/>
              <a:defRPr sz="900"/>
            </a:lvl2pPr>
            <a:lvl3pPr>
              <a:buNone/>
              <a:defRPr sz="750"/>
            </a:lvl3pPr>
            <a:lvl4pPr>
              <a:buNone/>
              <a:defRPr sz="675"/>
            </a:lvl4pPr>
            <a:lvl5pPr>
              <a:buNone/>
              <a:defRPr sz="675"/>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5"/>
          <p:cNvSpPr>
            <a:spLocks noGrp="1"/>
          </p:cNvSpPr>
          <p:nvPr>
            <p:ph type="sldNum" sz="quarter" idx="10"/>
          </p:nvPr>
        </p:nvSpPr>
        <p:spPr/>
        <p:txBody>
          <a:bodyPr/>
          <a:lstStyle>
            <a:lvl1pPr>
              <a:defRPr/>
            </a:lvl1pPr>
          </a:lstStyle>
          <a:p>
            <a:fld id="{AF51A2C7-AC48-4E76-A19C-24EF83A3B3C0}" type="slidenum">
              <a:rPr lang="en-US" smtClean="0"/>
              <a:t>‹#›</a:t>
            </a:fld>
            <a:endParaRPr lang="en-US"/>
          </a:p>
        </p:txBody>
      </p:sp>
      <p:sp>
        <p:nvSpPr>
          <p:cNvPr id="15" name="Date Placeholder 27"/>
          <p:cNvSpPr>
            <a:spLocks noGrp="1"/>
          </p:cNvSpPr>
          <p:nvPr>
            <p:ph type="dt" sz="half" idx="11"/>
          </p:nvPr>
        </p:nvSpPr>
        <p:spPr/>
        <p:txBody>
          <a:bodyPr/>
          <a:lstStyle>
            <a:lvl1pPr algn="ctr">
              <a:defRPr sz="1050"/>
            </a:lvl1pPr>
          </a:lstStyle>
          <a:p>
            <a:fld id="{1356BD66-FE19-47B9-AFA7-F2646070BF3B}" type="datetime1">
              <a:rPr lang="en-US" smtClean="0"/>
              <a:t>6/6/2016</a:t>
            </a:fld>
            <a:endParaRPr lang="en-US"/>
          </a:p>
        </p:txBody>
      </p:sp>
    </p:spTree>
    <p:extLst>
      <p:ext uri="{BB962C8B-B14F-4D97-AF65-F5344CB8AC3E}">
        <p14:creationId xmlns:p14="http://schemas.microsoft.com/office/powerpoint/2010/main" val="180459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13"/>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 name="Isosceles Triangle 5"/>
          <p:cNvSpPr>
            <a:spLocks noChangeAspect="1"/>
          </p:cNvSpPr>
          <p:nvPr/>
        </p:nvSpPr>
        <p:spPr>
          <a:xfrm rot="5400000">
            <a:off x="419100" y="6467476"/>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p:nvSpPr>
        <p:spPr>
          <a:xfrm>
            <a:off x="457201"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grpSp>
        <p:nvGrpSpPr>
          <p:cNvPr id="8" name="Group 13"/>
          <p:cNvGrpSpPr>
            <a:grpSpLocks/>
          </p:cNvGrpSpPr>
          <p:nvPr/>
        </p:nvGrpSpPr>
        <p:grpSpPr bwMode="auto">
          <a:xfrm>
            <a:off x="7881940" y="5932487"/>
            <a:ext cx="1338262" cy="836612"/>
            <a:chOff x="4821" y="3497"/>
            <a:chExt cx="843" cy="527"/>
          </a:xfrm>
        </p:grpSpPr>
        <p:sp>
          <p:nvSpPr>
            <p:cNvPr id="9" name="Text Box 8"/>
            <p:cNvSpPr txBox="1">
              <a:spLocks noChangeAspect="1" noChangeArrowheads="1"/>
            </p:cNvSpPr>
            <p:nvPr/>
          </p:nvSpPr>
          <p:spPr bwMode="auto">
            <a:xfrm>
              <a:off x="4821" y="3634"/>
              <a:ext cx="327"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C</a:t>
              </a:r>
            </a:p>
          </p:txBody>
        </p:sp>
        <p:sp>
          <p:nvSpPr>
            <p:cNvPr id="10" name="Text Box 9"/>
            <p:cNvSpPr txBox="1">
              <a:spLocks noChangeAspect="1" noChangeArrowheads="1"/>
            </p:cNvSpPr>
            <p:nvPr/>
          </p:nvSpPr>
          <p:spPr bwMode="auto">
            <a:xfrm>
              <a:off x="5059" y="3497"/>
              <a:ext cx="392"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M</a:t>
              </a:r>
            </a:p>
          </p:txBody>
        </p:sp>
        <p:sp>
          <p:nvSpPr>
            <p:cNvPr id="11" name="Text Box 10"/>
            <p:cNvSpPr txBox="1">
              <a:spLocks noChangeAspect="1" noChangeArrowheads="1"/>
            </p:cNvSpPr>
            <p:nvPr/>
          </p:nvSpPr>
          <p:spPr bwMode="auto">
            <a:xfrm>
              <a:off x="5353" y="3641"/>
              <a:ext cx="311" cy="383"/>
            </a:xfrm>
            <a:prstGeom prst="rect">
              <a:avLst/>
            </a:prstGeom>
            <a:noFill/>
            <a:ln w="9525">
              <a:noFill/>
              <a:miter lim="800000"/>
              <a:headEnd/>
              <a:tailEnd/>
            </a:ln>
            <a:effectLst/>
          </p:spPr>
          <p:txBody>
            <a:bodyPr wrap="none" lIns="92075" tIns="46038" rIns="92075" bIns="46038">
              <a:spAutoFit/>
            </a:bodyPr>
            <a:lstStyle/>
            <a:p>
              <a:pPr algn="r" fontAlgn="auto">
                <a:lnSpc>
                  <a:spcPct val="93000"/>
                </a:lnSpc>
                <a:spcBef>
                  <a:spcPct val="30000"/>
                </a:spcBef>
                <a:spcAft>
                  <a:spcPts val="0"/>
                </a:spcAft>
                <a:buClr>
                  <a:schemeClr val="tx1"/>
                </a:buClr>
                <a:buSzPct val="56000"/>
                <a:buFont typeface="Wingdings" pitchFamily="2" charset="2"/>
                <a:buNone/>
                <a:defRPr/>
              </a:pPr>
              <a:r>
                <a:rPr lang="en-US" sz="3600" b="1" dirty="0">
                  <a:solidFill>
                    <a:srgbClr val="0000FF"/>
                  </a:solidFill>
                  <a:effectLst>
                    <a:outerShdw blurRad="38100" dist="38100" dir="2700000" algn="tl">
                      <a:srgbClr val="C0C0C0"/>
                    </a:outerShdw>
                  </a:effectLst>
                  <a:latin typeface="Times New Roman" pitchFamily="18" charset="0"/>
                  <a:cs typeface="+mn-cs"/>
                </a:rPr>
                <a:t>L</a:t>
              </a:r>
            </a:p>
          </p:txBody>
        </p:sp>
      </p:gr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1500" b="0">
                <a:solidFill>
                  <a:schemeClr val="tx1"/>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450"/>
              </a:spcBef>
              <a:buNone/>
              <a:defRPr sz="24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050"/>
            </a:lvl1pPr>
            <a:lvl2pPr>
              <a:defRPr sz="900"/>
            </a:lvl2pPr>
            <a:lvl3pPr>
              <a:defRPr sz="750"/>
            </a:lvl3pPr>
            <a:lvl4pPr>
              <a:defRPr sz="675"/>
            </a:lvl4pPr>
            <a:lvl5pPr>
              <a:defRPr sz="675"/>
            </a:lvl5pPr>
          </a:lstStyle>
          <a:p>
            <a:pPr lvl="0"/>
            <a:r>
              <a:rPr lang="en-US" smtClean="0"/>
              <a:t>Click to edit Master text styles</a:t>
            </a:r>
          </a:p>
        </p:txBody>
      </p:sp>
      <p:sp>
        <p:nvSpPr>
          <p:cNvPr id="13" name="Slide Number Placeholder 5"/>
          <p:cNvSpPr>
            <a:spLocks noGrp="1"/>
          </p:cNvSpPr>
          <p:nvPr>
            <p:ph type="sldNum" sz="quarter" idx="10"/>
          </p:nvPr>
        </p:nvSpPr>
        <p:spPr/>
        <p:txBody>
          <a:bodyPr/>
          <a:lstStyle>
            <a:lvl1pPr>
              <a:defRPr/>
            </a:lvl1pPr>
          </a:lstStyle>
          <a:p>
            <a:fld id="{AF51A2C7-AC48-4E76-A19C-24EF83A3B3C0}" type="slidenum">
              <a:rPr lang="en-US" smtClean="0"/>
              <a:t>‹#›</a:t>
            </a:fld>
            <a:endParaRPr lang="en-US"/>
          </a:p>
        </p:txBody>
      </p:sp>
      <p:sp>
        <p:nvSpPr>
          <p:cNvPr id="14" name="Date Placeholder 27"/>
          <p:cNvSpPr>
            <a:spLocks noGrp="1"/>
          </p:cNvSpPr>
          <p:nvPr>
            <p:ph type="dt" sz="half" idx="11"/>
          </p:nvPr>
        </p:nvSpPr>
        <p:spPr/>
        <p:txBody>
          <a:bodyPr/>
          <a:lstStyle>
            <a:lvl1pPr algn="ctr">
              <a:defRPr sz="1050"/>
            </a:lvl1pPr>
          </a:lstStyle>
          <a:p>
            <a:fld id="{2077B7A3-1417-4DB0-B456-E908CB0C6976}" type="datetime1">
              <a:rPr lang="en-US" smtClean="0"/>
              <a:t>6/6/2016</a:t>
            </a:fld>
            <a:endParaRPr lang="en-US"/>
          </a:p>
        </p:txBody>
      </p:sp>
    </p:spTree>
    <p:extLst>
      <p:ext uri="{BB962C8B-B14F-4D97-AF65-F5344CB8AC3E}">
        <p14:creationId xmlns:p14="http://schemas.microsoft.com/office/powerpoint/2010/main" val="104324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45770"/>
            <a:ext cx="8229600" cy="990600"/>
          </a:xfrm>
          <a:prstGeom prst="rect">
            <a:avLst/>
          </a:prstGeom>
        </p:spPr>
        <p:txBody>
          <a:bodyPr vert="horz" anchor="b" anchorCtr="0">
            <a:normAutofit/>
          </a:bodyPr>
          <a:lstStyle/>
          <a:p>
            <a:r>
              <a:rPr lang="en-US" dirty="0" smtClean="0"/>
              <a:t>Click to edit Master title style</a:t>
            </a:r>
            <a:endParaRPr lang="en-US" dirty="0"/>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Straight Connector 27"/>
          <p:cNvSpPr>
            <a:spLocks noChangeShapeType="1"/>
          </p:cNvSpPr>
          <p:nvPr/>
        </p:nvSpPr>
        <p:spPr bwMode="auto">
          <a:xfrm>
            <a:off x="457200" y="6353175"/>
            <a:ext cx="7467600" cy="0"/>
          </a:xfrm>
          <a:prstGeom prst="line">
            <a:avLst/>
          </a:prstGeom>
          <a:noFill/>
          <a:ln w="12700" algn="ctr">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9" name="Straight Connector 28"/>
          <p:cNvSpPr>
            <a:spLocks noChangeShapeType="1"/>
          </p:cNvSpPr>
          <p:nvPr/>
        </p:nvSpPr>
        <p:spPr bwMode="auto">
          <a:xfrm>
            <a:off x="457200" y="824952"/>
            <a:ext cx="8229600" cy="0"/>
          </a:xfrm>
          <a:prstGeom prst="line">
            <a:avLst/>
          </a:prstGeom>
          <a:noFill/>
          <a:ln w="12700" algn="ctr">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Isosceles Triangle 9"/>
          <p:cNvSpPr>
            <a:spLocks noChangeAspect="1"/>
          </p:cNvSpPr>
          <p:nvPr/>
        </p:nvSpPr>
        <p:spPr>
          <a:xfrm rot="5400000">
            <a:off x="419100" y="6467476"/>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Slide Number Placeholder 5"/>
          <p:cNvSpPr>
            <a:spLocks noGrp="1"/>
          </p:cNvSpPr>
          <p:nvPr>
            <p:ph type="sldNum" sz="quarter" idx="4"/>
          </p:nvPr>
        </p:nvSpPr>
        <p:spPr>
          <a:xfrm>
            <a:off x="612776" y="6356352"/>
            <a:ext cx="1292225"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F51A2C7-AC48-4E76-A19C-24EF83A3B3C0}" type="slidenum">
              <a:rPr lang="en-US" smtClean="0"/>
              <a:t>‹#›</a:t>
            </a:fld>
            <a:endParaRPr lang="en-US"/>
          </a:p>
        </p:txBody>
      </p:sp>
      <p:sp>
        <p:nvSpPr>
          <p:cNvPr id="18" name="Date Placeholder 27"/>
          <p:cNvSpPr>
            <a:spLocks noGrp="1"/>
          </p:cNvSpPr>
          <p:nvPr>
            <p:ph type="dt" sz="half" idx="2"/>
          </p:nvPr>
        </p:nvSpPr>
        <p:spPr>
          <a:xfrm>
            <a:off x="5407025" y="6354763"/>
            <a:ext cx="2286000" cy="366712"/>
          </a:xfrm>
          <a:prstGeom prst="rect">
            <a:avLst/>
          </a:prstGeom>
        </p:spPr>
        <p:txBody>
          <a:bodyPr/>
          <a:lstStyle>
            <a:lvl1pPr algn="ctr" fontAlgn="auto">
              <a:spcBef>
                <a:spcPts val="0"/>
              </a:spcBef>
              <a:spcAft>
                <a:spcPts val="0"/>
              </a:spcAft>
              <a:defRPr sz="1050">
                <a:latin typeface="+mn-lt"/>
                <a:cs typeface="+mn-cs"/>
              </a:defRPr>
            </a:lvl1pPr>
          </a:lstStyle>
          <a:p>
            <a:fld id="{C27001B6-1E47-4D3D-B5ED-744B77727514}" type="datetime1">
              <a:rPr lang="en-US" smtClean="0"/>
              <a:t>6/6/2016</a:t>
            </a:fld>
            <a:endParaRPr lang="en-US"/>
          </a:p>
        </p:txBody>
      </p:sp>
    </p:spTree>
    <p:extLst>
      <p:ext uri="{BB962C8B-B14F-4D97-AF65-F5344CB8AC3E}">
        <p14:creationId xmlns:p14="http://schemas.microsoft.com/office/powerpoint/2010/main" val="339776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400" kern="1200">
          <a:solidFill>
            <a:schemeClr val="tx2"/>
          </a:solidFill>
          <a:effectLst>
            <a:outerShdw blurRad="38100" dist="38100" dir="2700000" algn="tl">
              <a:srgbClr val="000000">
                <a:alpha val="43137"/>
              </a:srgbClr>
            </a:outerShdw>
          </a:effectLst>
          <a:latin typeface="+mj-lt"/>
          <a:ea typeface="+mj-ea"/>
          <a:cs typeface="+mj-cs"/>
        </a:defRPr>
      </a:lvl1pPr>
      <a:lvl2pPr algn="l" rtl="0" eaLnBrk="1" fontAlgn="base" hangingPunct="1">
        <a:spcBef>
          <a:spcPct val="0"/>
        </a:spcBef>
        <a:spcAft>
          <a:spcPct val="0"/>
        </a:spcAft>
        <a:defRPr sz="2400">
          <a:solidFill>
            <a:schemeClr val="tx2"/>
          </a:solidFill>
          <a:latin typeface="Bookman Old Style" pitchFamily="18" charset="0"/>
        </a:defRPr>
      </a:lvl2pPr>
      <a:lvl3pPr algn="l" rtl="0" eaLnBrk="1" fontAlgn="base" hangingPunct="1">
        <a:spcBef>
          <a:spcPct val="0"/>
        </a:spcBef>
        <a:spcAft>
          <a:spcPct val="0"/>
        </a:spcAft>
        <a:defRPr sz="2400">
          <a:solidFill>
            <a:schemeClr val="tx2"/>
          </a:solidFill>
          <a:latin typeface="Bookman Old Style" pitchFamily="18" charset="0"/>
        </a:defRPr>
      </a:lvl3pPr>
      <a:lvl4pPr algn="l" rtl="0" eaLnBrk="1" fontAlgn="base" hangingPunct="1">
        <a:spcBef>
          <a:spcPct val="0"/>
        </a:spcBef>
        <a:spcAft>
          <a:spcPct val="0"/>
        </a:spcAft>
        <a:defRPr sz="2400">
          <a:solidFill>
            <a:schemeClr val="tx2"/>
          </a:solidFill>
          <a:latin typeface="Bookman Old Style" pitchFamily="18" charset="0"/>
        </a:defRPr>
      </a:lvl4pPr>
      <a:lvl5pPr algn="l" rtl="0" eaLnBrk="1" fontAlgn="base" hangingPunct="1">
        <a:spcBef>
          <a:spcPct val="0"/>
        </a:spcBef>
        <a:spcAft>
          <a:spcPct val="0"/>
        </a:spcAft>
        <a:defRPr sz="2400">
          <a:solidFill>
            <a:schemeClr val="tx2"/>
          </a:solidFill>
          <a:latin typeface="Bookman Old Style" pitchFamily="18" charset="0"/>
        </a:defRPr>
      </a:lvl5pPr>
      <a:lvl6pPr marL="342900" algn="l" rtl="0" eaLnBrk="1" fontAlgn="base" hangingPunct="1">
        <a:spcBef>
          <a:spcPct val="0"/>
        </a:spcBef>
        <a:spcAft>
          <a:spcPct val="0"/>
        </a:spcAft>
        <a:defRPr sz="2400">
          <a:solidFill>
            <a:schemeClr val="tx2"/>
          </a:solidFill>
          <a:latin typeface="Bookman Old Style" pitchFamily="18" charset="0"/>
        </a:defRPr>
      </a:lvl6pPr>
      <a:lvl7pPr marL="685800" algn="l" rtl="0" eaLnBrk="1" fontAlgn="base" hangingPunct="1">
        <a:spcBef>
          <a:spcPct val="0"/>
        </a:spcBef>
        <a:spcAft>
          <a:spcPct val="0"/>
        </a:spcAft>
        <a:defRPr sz="2400">
          <a:solidFill>
            <a:schemeClr val="tx2"/>
          </a:solidFill>
          <a:latin typeface="Bookman Old Style" pitchFamily="18" charset="0"/>
        </a:defRPr>
      </a:lvl7pPr>
      <a:lvl8pPr marL="1028700" algn="l" rtl="0" eaLnBrk="1" fontAlgn="base" hangingPunct="1">
        <a:spcBef>
          <a:spcPct val="0"/>
        </a:spcBef>
        <a:spcAft>
          <a:spcPct val="0"/>
        </a:spcAft>
        <a:defRPr sz="2400">
          <a:solidFill>
            <a:schemeClr val="tx2"/>
          </a:solidFill>
          <a:latin typeface="Bookman Old Style" pitchFamily="18" charset="0"/>
        </a:defRPr>
      </a:lvl8pPr>
      <a:lvl9pPr marL="1371600" algn="l" rtl="0" eaLnBrk="1" fontAlgn="base" hangingPunct="1">
        <a:spcBef>
          <a:spcPct val="0"/>
        </a:spcBef>
        <a:spcAft>
          <a:spcPct val="0"/>
        </a:spcAft>
        <a:defRPr sz="2400">
          <a:solidFill>
            <a:schemeClr val="tx2"/>
          </a:solidFill>
          <a:latin typeface="Bookman Old Style" pitchFamily="18" charset="0"/>
        </a:defRPr>
      </a:lvl9pPr>
    </p:titleStyle>
    <p:bodyStyle>
      <a:lvl1pPr marL="204788" indent="-204788" algn="l" rtl="0" eaLnBrk="1" fontAlgn="base" hangingPunct="1">
        <a:spcBef>
          <a:spcPts val="450"/>
        </a:spcBef>
        <a:spcAft>
          <a:spcPct val="0"/>
        </a:spcAft>
        <a:buClr>
          <a:schemeClr val="accent1"/>
        </a:buClr>
        <a:buSzPct val="76000"/>
        <a:buFont typeface="Wingdings 3" panose="05040102010807070707" pitchFamily="18" charset="2"/>
        <a:buChar char=""/>
        <a:defRPr sz="1950" kern="1200">
          <a:solidFill>
            <a:schemeClr val="tx1"/>
          </a:solidFill>
          <a:latin typeface="+mn-lt"/>
          <a:ea typeface="+mn-ea"/>
          <a:cs typeface="+mn-cs"/>
        </a:defRPr>
      </a:lvl1pPr>
      <a:lvl2pPr marL="410766" indent="-204788" algn="l" rtl="0" eaLnBrk="1" fontAlgn="base" hangingPunct="1">
        <a:spcBef>
          <a:spcPts val="375"/>
        </a:spcBef>
        <a:spcAft>
          <a:spcPct val="0"/>
        </a:spcAft>
        <a:buClr>
          <a:schemeClr val="accent2"/>
        </a:buClr>
        <a:buSzPct val="76000"/>
        <a:buFont typeface="Wingdings 3" panose="05040102010807070707" pitchFamily="18" charset="2"/>
        <a:buChar char=""/>
        <a:defRPr sz="1725" kern="1200">
          <a:solidFill>
            <a:schemeClr val="tx2"/>
          </a:solidFill>
          <a:latin typeface="+mn-lt"/>
          <a:ea typeface="+mn-ea"/>
          <a:cs typeface="+mn-cs"/>
        </a:defRPr>
      </a:lvl2pPr>
      <a:lvl3pPr marL="616744" indent="-171450" algn="l" rtl="0" eaLnBrk="1" fontAlgn="base" hangingPunct="1">
        <a:spcBef>
          <a:spcPts val="375"/>
        </a:spcBef>
        <a:spcAft>
          <a:spcPct val="0"/>
        </a:spcAft>
        <a:buClr>
          <a:srgbClr val="BCBCBC"/>
        </a:buClr>
        <a:buSzPct val="76000"/>
        <a:buFont typeface="Wingdings 3" panose="05040102010807070707" pitchFamily="18" charset="2"/>
        <a:buChar char=""/>
        <a:defRPr sz="1500" kern="1200">
          <a:solidFill>
            <a:schemeClr val="tx1"/>
          </a:solidFill>
          <a:latin typeface="+mn-lt"/>
          <a:ea typeface="+mn-ea"/>
          <a:cs typeface="+mn-cs"/>
        </a:defRPr>
      </a:lvl3pPr>
      <a:lvl4pPr marL="822722" indent="-171450" algn="l" rtl="0" eaLnBrk="1" fontAlgn="base" hangingPunct="1">
        <a:spcBef>
          <a:spcPts val="3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200" kern="120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dirty="0" err="1" smtClean="0">
                <a:latin typeface="Arial" panose="020B0604020202020204" pitchFamily="34" charset="0"/>
                <a:cs typeface="Arial" panose="020B0604020202020204" pitchFamily="34" charset="0"/>
              </a:rPr>
              <a:t>nZDC</a:t>
            </a:r>
            <a:r>
              <a:rPr lang="en-US" dirty="0" smtClean="0">
                <a:latin typeface="Arial" panose="020B0604020202020204" pitchFamily="34" charset="0"/>
                <a:cs typeface="Arial" panose="020B0604020202020204" pitchFamily="34" charset="0"/>
              </a:rPr>
              <a:t>: A compiler technique for near-</a:t>
            </a:r>
            <a:r>
              <a:rPr lang="en-US" b="1" dirty="0" smtClean="0">
                <a:latin typeface="Arial" panose="020B0604020202020204" pitchFamily="34" charset="0"/>
                <a:cs typeface="Arial" panose="020B0604020202020204" pitchFamily="34" charset="0"/>
              </a:rPr>
              <a:t>Z</a:t>
            </a:r>
            <a:r>
              <a:rPr lang="en-US" dirty="0" smtClean="0">
                <a:latin typeface="Arial" panose="020B0604020202020204" pitchFamily="34" charset="0"/>
                <a:cs typeface="Arial" panose="020B0604020202020204" pitchFamily="34" charset="0"/>
              </a:rPr>
              <a:t>ero silent </a:t>
            </a:r>
            <a:r>
              <a:rPr lang="en-US" b="1" dirty="0" smtClean="0">
                <a:latin typeface="Arial" panose="020B0604020202020204" pitchFamily="34" charset="0"/>
                <a:cs typeface="Arial" panose="020B0604020202020204" pitchFamily="34" charset="0"/>
              </a:rPr>
              <a:t>D</a:t>
            </a:r>
            <a:r>
              <a:rPr lang="en-US" dirty="0" smtClean="0">
                <a:latin typeface="Arial" panose="020B0604020202020204" pitchFamily="34" charset="0"/>
                <a:cs typeface="Arial" panose="020B0604020202020204" pitchFamily="34" charset="0"/>
              </a:rPr>
              <a:t>ata </a:t>
            </a:r>
            <a:r>
              <a:rPr lang="en-US" b="1" dirty="0" smtClean="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orruption</a:t>
            </a: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219200" y="3179925"/>
            <a:ext cx="6858000" cy="738679"/>
          </a:xfrm>
        </p:spPr>
        <p:txBody>
          <a:bodyPr/>
          <a:lstStyle/>
          <a:p>
            <a:pPr algn="l"/>
            <a:r>
              <a:rPr lang="en-US" sz="1800" b="1" dirty="0" smtClean="0"/>
              <a:t>Moslem Didehban</a:t>
            </a:r>
            <a:r>
              <a:rPr lang="en-US" sz="1800" dirty="0" smtClean="0"/>
              <a:t>, Aviral Shrivastava</a:t>
            </a:r>
          </a:p>
          <a:p>
            <a:pPr algn="l"/>
            <a:r>
              <a:rPr lang="en-US" sz="1800" dirty="0" smtClean="0"/>
              <a:t>Arizona State University</a:t>
            </a:r>
            <a:endParaRPr lang="en-US" sz="1800" dirty="0"/>
          </a:p>
        </p:txBody>
      </p:sp>
    </p:spTree>
    <p:extLst>
      <p:ext uri="{BB962C8B-B14F-4D97-AF65-F5344CB8AC3E}">
        <p14:creationId xmlns:p14="http://schemas.microsoft.com/office/powerpoint/2010/main" val="3121566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13" y="-156655"/>
            <a:ext cx="8229600" cy="990600"/>
          </a:xfrm>
        </p:spPr>
        <p:txBody>
          <a:bodyPr/>
          <a:lstStyle/>
          <a:p>
            <a:r>
              <a:rPr lang="en-US" b="1" dirty="0" smtClean="0">
                <a:effectLst/>
                <a:latin typeface="Arial" panose="020B0604020202020204" pitchFamily="34" charset="0"/>
                <a:cs typeface="Arial" panose="020B0604020202020204" pitchFamily="34" charset="0"/>
              </a:rPr>
              <a:t>nZDC detects all SDC</a:t>
            </a:r>
            <a:endParaRPr lang="en-US" b="1" dirty="0">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51A2C7-AC48-4E76-A19C-24EF83A3B3C0}" type="slidenum">
              <a:rPr lang="en-US" smtClean="0"/>
              <a:t>10</a:t>
            </a:fld>
            <a:endParaRPr lang="en-US"/>
          </a:p>
        </p:txBody>
      </p:sp>
      <p:cxnSp>
        <p:nvCxnSpPr>
          <p:cNvPr id="77" name="Straight Arrow Connector 76"/>
          <p:cNvCxnSpPr/>
          <p:nvPr/>
        </p:nvCxnSpPr>
        <p:spPr>
          <a:xfrm flipV="1">
            <a:off x="4137362" y="3060643"/>
            <a:ext cx="0" cy="148110"/>
          </a:xfrm>
          <a:prstGeom prst="straightConnector1">
            <a:avLst/>
          </a:prstGeom>
          <a:noFill/>
          <a:ln w="6350" cap="flat" cmpd="sng" algn="ctr">
            <a:solidFill>
              <a:sysClr val="windowText" lastClr="000000">
                <a:lumMod val="95000"/>
                <a:lumOff val="5000"/>
              </a:sysClr>
            </a:solidFill>
            <a:prstDash val="solid"/>
            <a:miter lim="800000"/>
            <a:tailEnd type="triangle"/>
          </a:ln>
          <a:effectLst/>
        </p:spPr>
      </p:cxnSp>
      <p:sp>
        <p:nvSpPr>
          <p:cNvPr id="78" name="TextBox 77"/>
          <p:cNvSpPr txBox="1"/>
          <p:nvPr/>
        </p:nvSpPr>
        <p:spPr>
          <a:xfrm>
            <a:off x="4007913" y="2905725"/>
            <a:ext cx="519800" cy="310414"/>
          </a:xfrm>
          <a:prstGeom prst="rect">
            <a:avLst/>
          </a:prstGeom>
          <a:noFill/>
        </p:spPr>
        <p:txBody>
          <a:bodyPr wrap="square" rtlCol="0">
            <a:spAutoFit/>
          </a:bodyPr>
          <a:lstStyle/>
          <a:p>
            <a:pPr defTabSz="685800">
              <a:defRPr/>
            </a:pPr>
            <a:r>
              <a:rPr lang="en-US" sz="788" b="1" kern="0" dirty="0">
                <a:solidFill>
                  <a:prstClr val="black"/>
                </a:solidFill>
                <a:latin typeface="Calibri" panose="020F0502020204030204"/>
              </a:rPr>
              <a:t>0.0</a:t>
            </a:r>
          </a:p>
        </p:txBody>
      </p:sp>
      <p:pic>
        <p:nvPicPr>
          <p:cNvPr id="5" name="Picture 4"/>
          <p:cNvPicPr>
            <a:picLocks noChangeAspect="1"/>
          </p:cNvPicPr>
          <p:nvPr/>
        </p:nvPicPr>
        <p:blipFill>
          <a:blip r:embed="rId3"/>
          <a:stretch>
            <a:fillRect/>
          </a:stretch>
        </p:blipFill>
        <p:spPr>
          <a:xfrm>
            <a:off x="133357" y="1727142"/>
            <a:ext cx="8877285" cy="4739143"/>
          </a:xfrm>
          <a:prstGeom prst="rect">
            <a:avLst/>
          </a:prstGeom>
        </p:spPr>
      </p:pic>
      <p:sp>
        <p:nvSpPr>
          <p:cNvPr id="8" name="Content Placeholder 2"/>
          <p:cNvSpPr>
            <a:spLocks noGrp="1"/>
          </p:cNvSpPr>
          <p:nvPr>
            <p:ph sz="quarter" idx="1"/>
          </p:nvPr>
        </p:nvSpPr>
        <p:spPr>
          <a:xfrm>
            <a:off x="133357" y="856449"/>
            <a:ext cx="10906322" cy="4937760"/>
          </a:xfrm>
        </p:spPr>
        <p:txBody>
          <a:bodyPr/>
          <a:lstStyle/>
          <a:p>
            <a:r>
              <a:rPr lang="en-US" dirty="0" err="1" smtClean="0"/>
              <a:t>nZDC</a:t>
            </a:r>
            <a:r>
              <a:rPr lang="en-US" dirty="0" smtClean="0"/>
              <a:t> and SWIFT are implemented as </a:t>
            </a:r>
            <a:r>
              <a:rPr lang="en-US" u="sng" dirty="0" smtClean="0"/>
              <a:t>late backend passes </a:t>
            </a:r>
            <a:r>
              <a:rPr lang="en-US" dirty="0" smtClean="0"/>
              <a:t>in LLVM 3.7</a:t>
            </a:r>
            <a:endParaRPr lang="en-US" u="sng" dirty="0" smtClean="0"/>
          </a:p>
          <a:p>
            <a:r>
              <a:rPr lang="en-US" dirty="0"/>
              <a:t>More than </a:t>
            </a:r>
            <a:r>
              <a:rPr lang="en-US" dirty="0" smtClean="0"/>
              <a:t>70K faults are injected in an ARM-cortex A53 like processor in Gem5</a:t>
            </a:r>
          </a:p>
          <a:p>
            <a:endParaRPr lang="en-US" dirty="0"/>
          </a:p>
          <a:p>
            <a:endParaRPr lang="en-US" dirty="0" smtClean="0"/>
          </a:p>
          <a:p>
            <a:endParaRPr lang="en-US" dirty="0"/>
          </a:p>
        </p:txBody>
      </p:sp>
    </p:spTree>
    <p:extLst>
      <p:ext uri="{BB962C8B-B14F-4D97-AF65-F5344CB8AC3E}">
        <p14:creationId xmlns:p14="http://schemas.microsoft.com/office/powerpoint/2010/main" val="2203930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effectLst/>
                <a:latin typeface="Arial" panose="020B0604020202020204" pitchFamily="34" charset="0"/>
                <a:cs typeface="Arial" panose="020B0604020202020204" pitchFamily="34" charset="0"/>
              </a:rPr>
              <a:t>nZDC</a:t>
            </a:r>
            <a:r>
              <a:rPr lang="en-US" b="1" dirty="0" smtClean="0">
                <a:effectLst/>
                <a:latin typeface="Arial" panose="020B0604020202020204" pitchFamily="34" charset="0"/>
                <a:cs typeface="Arial" panose="020B0604020202020204" pitchFamily="34" charset="0"/>
              </a:rPr>
              <a:t> Control flow mechanism is very effective</a:t>
            </a:r>
            <a:endParaRPr lang="en-US" b="1" dirty="0">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57200" y="844830"/>
            <a:ext cx="8229600" cy="556212"/>
          </a:xfrm>
        </p:spPr>
        <p:txBody>
          <a:bodyPr/>
          <a:lstStyle/>
          <a:p>
            <a:r>
              <a:rPr lang="en-US" dirty="0" smtClean="0"/>
              <a:t>Faults are injected on Branch and compare instructions</a:t>
            </a:r>
            <a:endParaRPr lang="en-US" dirty="0"/>
          </a:p>
        </p:txBody>
      </p:sp>
      <p:sp>
        <p:nvSpPr>
          <p:cNvPr id="4" name="Slide Number Placeholder 3"/>
          <p:cNvSpPr>
            <a:spLocks noGrp="1"/>
          </p:cNvSpPr>
          <p:nvPr>
            <p:ph type="sldNum" sz="quarter" idx="10"/>
          </p:nvPr>
        </p:nvSpPr>
        <p:spPr/>
        <p:txBody>
          <a:bodyPr/>
          <a:lstStyle/>
          <a:p>
            <a:fld id="{AF51A2C7-AC48-4E76-A19C-24EF83A3B3C0}" type="slidenum">
              <a:rPr lang="en-US" smtClean="0"/>
              <a:t>11</a:t>
            </a:fld>
            <a:endParaRPr lang="en-US"/>
          </a:p>
        </p:txBody>
      </p:sp>
      <p:grpSp>
        <p:nvGrpSpPr>
          <p:cNvPr id="5" name="Group 4"/>
          <p:cNvGrpSpPr/>
          <p:nvPr/>
        </p:nvGrpSpPr>
        <p:grpSpPr>
          <a:xfrm>
            <a:off x="157861" y="1103419"/>
            <a:ext cx="8798011" cy="4301759"/>
            <a:chOff x="1331118" y="1079843"/>
            <a:chExt cx="9682874" cy="4513714"/>
          </a:xfrm>
        </p:grpSpPr>
        <p:graphicFrame>
          <p:nvGraphicFramePr>
            <p:cNvPr id="6" name="Chart 5"/>
            <p:cNvGraphicFramePr>
              <a:graphicFrameLocks/>
            </p:cNvGraphicFramePr>
            <p:nvPr>
              <p:extLst>
                <p:ext uri="{D42A27DB-BD31-4B8C-83A1-F6EECF244321}">
                  <p14:modId xmlns:p14="http://schemas.microsoft.com/office/powerpoint/2010/main" val="2723890597"/>
                </p:ext>
              </p:extLst>
            </p:nvPr>
          </p:nvGraphicFramePr>
          <p:xfrm>
            <a:off x="1331118" y="1264442"/>
            <a:ext cx="9529764" cy="4329115"/>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p:cNvGrpSpPr/>
            <p:nvPr/>
          </p:nvGrpSpPr>
          <p:grpSpPr>
            <a:xfrm>
              <a:off x="9984259" y="1375719"/>
              <a:ext cx="657372" cy="930875"/>
              <a:chOff x="9984259" y="1375719"/>
              <a:chExt cx="657372" cy="930875"/>
            </a:xfrm>
          </p:grpSpPr>
          <p:sp>
            <p:nvSpPr>
              <p:cNvPr id="10" name="Rectangle 9"/>
              <p:cNvSpPr/>
              <p:nvPr/>
            </p:nvSpPr>
            <p:spPr>
              <a:xfrm>
                <a:off x="9984259" y="1622854"/>
                <a:ext cx="428368" cy="68374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p:cNvSpPr/>
              <p:nvPr/>
            </p:nvSpPr>
            <p:spPr>
              <a:xfrm>
                <a:off x="10522181" y="1725264"/>
                <a:ext cx="119450" cy="11121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Arrow Connector 11"/>
              <p:cNvCxnSpPr/>
              <p:nvPr/>
            </p:nvCxnSpPr>
            <p:spPr>
              <a:xfrm>
                <a:off x="9984259" y="1375719"/>
                <a:ext cx="214184" cy="247135"/>
              </a:xfrm>
              <a:prstGeom prst="straightConnector1">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p:nvPr/>
            </p:nvCxnSpPr>
            <p:spPr>
              <a:xfrm>
                <a:off x="10497064" y="1397265"/>
                <a:ext cx="86497" cy="314969"/>
              </a:xfrm>
              <a:prstGeom prst="straightConnector1">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8" name="TextBox 7"/>
            <p:cNvSpPr txBox="1"/>
            <p:nvPr/>
          </p:nvSpPr>
          <p:spPr>
            <a:xfrm>
              <a:off x="9704173" y="1079843"/>
              <a:ext cx="708455" cy="400109"/>
            </a:xfrm>
            <a:prstGeom prst="rect">
              <a:avLst/>
            </a:prstGeom>
            <a:noFill/>
          </p:spPr>
          <p:txBody>
            <a:bodyPr wrap="square" rtlCol="0">
              <a:spAutoFit/>
            </a:bodyPr>
            <a:lstStyle/>
            <a:p>
              <a:r>
                <a:rPr lang="en-US" sz="1350" dirty="0"/>
                <a:t>18%</a:t>
              </a:r>
            </a:p>
          </p:txBody>
        </p:sp>
        <p:sp>
          <p:nvSpPr>
            <p:cNvPr id="9" name="TextBox 8"/>
            <p:cNvSpPr txBox="1"/>
            <p:nvPr/>
          </p:nvSpPr>
          <p:spPr>
            <a:xfrm>
              <a:off x="10305537" y="1096038"/>
              <a:ext cx="708455" cy="400109"/>
            </a:xfrm>
            <a:prstGeom prst="rect">
              <a:avLst/>
            </a:prstGeom>
            <a:noFill/>
          </p:spPr>
          <p:txBody>
            <a:bodyPr wrap="square" rtlCol="0">
              <a:spAutoFit/>
            </a:bodyPr>
            <a:lstStyle/>
            <a:p>
              <a:r>
                <a:rPr lang="en-US" sz="1350" dirty="0"/>
                <a:t>0.4%</a:t>
              </a:r>
            </a:p>
          </p:txBody>
        </p:sp>
      </p:grpSp>
      <p:sp>
        <p:nvSpPr>
          <p:cNvPr id="14" name="Title 1"/>
          <p:cNvSpPr txBox="1">
            <a:spLocks/>
          </p:cNvSpPr>
          <p:nvPr/>
        </p:nvSpPr>
        <p:spPr>
          <a:xfrm>
            <a:off x="266700" y="5623534"/>
            <a:ext cx="8610600" cy="521483"/>
          </a:xfrm>
          <a:prstGeom prst="rect">
            <a:avLst/>
          </a:prstGeom>
        </p:spPr>
        <p:txBody>
          <a:bodyPr vert="horz" anchor="b" anchorCtr="0">
            <a:normAutofit/>
          </a:bodyPr>
          <a:lstStyle>
            <a:lvl1pPr algn="l" rtl="0" eaLnBrk="1" fontAlgn="base" hangingPunct="1">
              <a:spcBef>
                <a:spcPct val="0"/>
              </a:spcBef>
              <a:spcAft>
                <a:spcPct val="0"/>
              </a:spcAft>
              <a:defRPr sz="2400" kern="1200">
                <a:solidFill>
                  <a:schemeClr val="tx2"/>
                </a:solidFill>
                <a:effectLst>
                  <a:outerShdw blurRad="38100" dist="38100" dir="2700000" algn="tl">
                    <a:srgbClr val="000000">
                      <a:alpha val="43137"/>
                    </a:srgbClr>
                  </a:outerShdw>
                </a:effectLst>
                <a:latin typeface="+mj-lt"/>
                <a:ea typeface="+mj-ea"/>
                <a:cs typeface="+mj-cs"/>
              </a:defRPr>
            </a:lvl1pPr>
            <a:lvl2pPr algn="l" rtl="0" eaLnBrk="1" fontAlgn="base" hangingPunct="1">
              <a:spcBef>
                <a:spcPct val="0"/>
              </a:spcBef>
              <a:spcAft>
                <a:spcPct val="0"/>
              </a:spcAft>
              <a:defRPr sz="2400">
                <a:solidFill>
                  <a:schemeClr val="tx2"/>
                </a:solidFill>
                <a:latin typeface="Bookman Old Style" pitchFamily="18" charset="0"/>
              </a:defRPr>
            </a:lvl2pPr>
            <a:lvl3pPr algn="l" rtl="0" eaLnBrk="1" fontAlgn="base" hangingPunct="1">
              <a:spcBef>
                <a:spcPct val="0"/>
              </a:spcBef>
              <a:spcAft>
                <a:spcPct val="0"/>
              </a:spcAft>
              <a:defRPr sz="2400">
                <a:solidFill>
                  <a:schemeClr val="tx2"/>
                </a:solidFill>
                <a:latin typeface="Bookman Old Style" pitchFamily="18" charset="0"/>
              </a:defRPr>
            </a:lvl3pPr>
            <a:lvl4pPr algn="l" rtl="0" eaLnBrk="1" fontAlgn="base" hangingPunct="1">
              <a:spcBef>
                <a:spcPct val="0"/>
              </a:spcBef>
              <a:spcAft>
                <a:spcPct val="0"/>
              </a:spcAft>
              <a:defRPr sz="2400">
                <a:solidFill>
                  <a:schemeClr val="tx2"/>
                </a:solidFill>
                <a:latin typeface="Bookman Old Style" pitchFamily="18" charset="0"/>
              </a:defRPr>
            </a:lvl4pPr>
            <a:lvl5pPr algn="l" rtl="0" eaLnBrk="1" fontAlgn="base" hangingPunct="1">
              <a:spcBef>
                <a:spcPct val="0"/>
              </a:spcBef>
              <a:spcAft>
                <a:spcPct val="0"/>
              </a:spcAft>
              <a:defRPr sz="2400">
                <a:solidFill>
                  <a:schemeClr val="tx2"/>
                </a:solidFill>
                <a:latin typeface="Bookman Old Style" pitchFamily="18" charset="0"/>
              </a:defRPr>
            </a:lvl5pPr>
            <a:lvl6pPr marL="342900" algn="l" rtl="0" eaLnBrk="1" fontAlgn="base" hangingPunct="1">
              <a:spcBef>
                <a:spcPct val="0"/>
              </a:spcBef>
              <a:spcAft>
                <a:spcPct val="0"/>
              </a:spcAft>
              <a:defRPr sz="2400">
                <a:solidFill>
                  <a:schemeClr val="tx2"/>
                </a:solidFill>
                <a:latin typeface="Bookman Old Style" pitchFamily="18" charset="0"/>
              </a:defRPr>
            </a:lvl6pPr>
            <a:lvl7pPr marL="685800" algn="l" rtl="0" eaLnBrk="1" fontAlgn="base" hangingPunct="1">
              <a:spcBef>
                <a:spcPct val="0"/>
              </a:spcBef>
              <a:spcAft>
                <a:spcPct val="0"/>
              </a:spcAft>
              <a:defRPr sz="2400">
                <a:solidFill>
                  <a:schemeClr val="tx2"/>
                </a:solidFill>
                <a:latin typeface="Bookman Old Style" pitchFamily="18" charset="0"/>
              </a:defRPr>
            </a:lvl7pPr>
            <a:lvl8pPr marL="1028700" algn="l" rtl="0" eaLnBrk="1" fontAlgn="base" hangingPunct="1">
              <a:spcBef>
                <a:spcPct val="0"/>
              </a:spcBef>
              <a:spcAft>
                <a:spcPct val="0"/>
              </a:spcAft>
              <a:defRPr sz="2400">
                <a:solidFill>
                  <a:schemeClr val="tx2"/>
                </a:solidFill>
                <a:latin typeface="Bookman Old Style" pitchFamily="18" charset="0"/>
              </a:defRPr>
            </a:lvl8pPr>
            <a:lvl9pPr marL="1371600" algn="l" rtl="0" eaLnBrk="1" fontAlgn="base" hangingPunct="1">
              <a:spcBef>
                <a:spcPct val="0"/>
              </a:spcBef>
              <a:spcAft>
                <a:spcPct val="0"/>
              </a:spcAft>
              <a:defRPr sz="2400">
                <a:solidFill>
                  <a:schemeClr val="tx2"/>
                </a:solidFill>
                <a:latin typeface="Bookman Old Style" pitchFamily="18" charset="0"/>
              </a:defRPr>
            </a:lvl9pPr>
          </a:lstStyle>
          <a:p>
            <a:pPr marL="342900" indent="-342900">
              <a:buFont typeface="Arial" panose="020B0604020202020204" pitchFamily="34" charset="0"/>
              <a:buChar char="•"/>
            </a:pPr>
            <a:r>
              <a:rPr lang="en-US" sz="1950" dirty="0" err="1">
                <a:solidFill>
                  <a:schemeClr val="tx1"/>
                </a:solidFill>
                <a:effectLst/>
                <a:latin typeface="+mn-lt"/>
                <a:ea typeface="+mn-ea"/>
                <a:cs typeface="+mn-cs"/>
              </a:rPr>
              <a:t>nZDC</a:t>
            </a:r>
            <a:r>
              <a:rPr lang="en-US" sz="1950" dirty="0">
                <a:solidFill>
                  <a:schemeClr val="tx1"/>
                </a:solidFill>
                <a:effectLst/>
                <a:latin typeface="+mn-lt"/>
                <a:ea typeface="+mn-ea"/>
                <a:cs typeface="+mn-cs"/>
              </a:rPr>
              <a:t>-protected programs </a:t>
            </a:r>
            <a:r>
              <a:rPr lang="en-US" sz="1950" dirty="0" smtClean="0">
                <a:solidFill>
                  <a:schemeClr val="tx1"/>
                </a:solidFill>
                <a:effectLst/>
                <a:latin typeface="+mn-lt"/>
                <a:ea typeface="+mn-ea"/>
                <a:cs typeface="+mn-cs"/>
              </a:rPr>
              <a:t>execute </a:t>
            </a:r>
            <a:r>
              <a:rPr lang="en-US" sz="1950" dirty="0">
                <a:solidFill>
                  <a:schemeClr val="tx1"/>
                </a:solidFill>
                <a:effectLst/>
                <a:latin typeface="+mn-lt"/>
                <a:ea typeface="+mn-ea"/>
                <a:cs typeface="+mn-cs"/>
              </a:rPr>
              <a:t>faster than SWIFT-protected ones  </a:t>
            </a:r>
          </a:p>
        </p:txBody>
      </p:sp>
    </p:spTree>
    <p:extLst>
      <p:ext uri="{BB962C8B-B14F-4D97-AF65-F5344CB8AC3E}">
        <p14:creationId xmlns:p14="http://schemas.microsoft.com/office/powerpoint/2010/main" val="397883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latin typeface="Arial" panose="020B0604020202020204" pitchFamily="34" charset="0"/>
                <a:cs typeface="Arial" panose="020B0604020202020204" pitchFamily="34" charset="0"/>
              </a:rPr>
              <a:t>Summary</a:t>
            </a:r>
            <a:endParaRPr lang="en-US" b="1" dirty="0">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57200" y="688684"/>
            <a:ext cx="8229600" cy="5667667"/>
          </a:xfrm>
        </p:spPr>
        <p:txBody>
          <a:bodyPr/>
          <a:lstStyle/>
          <a:p>
            <a:pPr marL="0" indent="0">
              <a:buNone/>
            </a:pPr>
            <a:endParaRPr lang="en-US" sz="2000" dirty="0" smtClean="0"/>
          </a:p>
          <a:p>
            <a:pPr lvl="1"/>
            <a:r>
              <a:rPr lang="en-US" sz="2400" dirty="0" smtClean="0"/>
              <a:t>Soft </a:t>
            </a:r>
            <a:r>
              <a:rPr lang="en-US" sz="2400" dirty="0"/>
              <a:t>error </a:t>
            </a:r>
            <a:r>
              <a:rPr lang="en-US" sz="2400" dirty="0" smtClean="0"/>
              <a:t>problem can be solved by </a:t>
            </a:r>
            <a:r>
              <a:rPr lang="en-US" sz="2400" dirty="0"/>
              <a:t>s</a:t>
            </a:r>
            <a:r>
              <a:rPr lang="en-US" sz="2400" dirty="0" smtClean="0"/>
              <a:t>oftware-only fault tolerant techniques</a:t>
            </a:r>
          </a:p>
          <a:p>
            <a:pPr lvl="1"/>
            <a:endParaRPr lang="en-US" sz="2400" dirty="0" smtClean="0"/>
          </a:p>
          <a:p>
            <a:pPr lvl="1"/>
            <a:r>
              <a:rPr lang="en-US" sz="2400" dirty="0" smtClean="0"/>
              <a:t>Full instruction duplication should solve the problem</a:t>
            </a:r>
          </a:p>
          <a:p>
            <a:pPr lvl="2"/>
            <a:r>
              <a:rPr lang="en-US" sz="2000" dirty="0" smtClean="0"/>
              <a:t>Full duplication is not effective in some cases…</a:t>
            </a:r>
          </a:p>
          <a:p>
            <a:pPr lvl="3"/>
            <a:r>
              <a:rPr lang="en-US" dirty="0" smtClean="0"/>
              <a:t>Memory write operations</a:t>
            </a:r>
          </a:p>
          <a:p>
            <a:pPr lvl="3"/>
            <a:r>
              <a:rPr lang="en-US" dirty="0" smtClean="0"/>
              <a:t>Branches</a:t>
            </a:r>
          </a:p>
          <a:p>
            <a:pPr lvl="3"/>
            <a:r>
              <a:rPr lang="en-US" dirty="0" smtClean="0"/>
              <a:t>FLAG register</a:t>
            </a:r>
          </a:p>
          <a:p>
            <a:pPr lvl="2"/>
            <a:r>
              <a:rPr lang="en-US" sz="2000" dirty="0" smtClean="0"/>
              <a:t>However, the correct execution should be checked</a:t>
            </a:r>
          </a:p>
          <a:p>
            <a:pPr lvl="2"/>
            <a:endParaRPr lang="en-US" sz="2000" dirty="0" smtClean="0"/>
          </a:p>
          <a:p>
            <a:pPr lvl="1"/>
            <a:r>
              <a:rPr lang="en-US" sz="2400" dirty="0" smtClean="0"/>
              <a:t>Branch direction checking is important</a:t>
            </a:r>
          </a:p>
          <a:p>
            <a:pPr lvl="1"/>
            <a:endParaRPr lang="en-US" sz="2400" dirty="0" smtClean="0"/>
          </a:p>
          <a:p>
            <a:pPr lvl="1"/>
            <a:r>
              <a:rPr lang="en-US" sz="2400" dirty="0" err="1" smtClean="0"/>
              <a:t>nZDC</a:t>
            </a:r>
            <a:r>
              <a:rPr lang="en-US" sz="2400" dirty="0" smtClean="0"/>
              <a:t> provides complete processor-level protection in software, at competitive overhead as hardware techniques</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AF51A2C7-AC48-4E76-A19C-24EF83A3B3C0}" type="slidenum">
              <a:rPr lang="en-US" smtClean="0"/>
              <a:t>12</a:t>
            </a:fld>
            <a:endParaRPr lang="en-US"/>
          </a:p>
        </p:txBody>
      </p:sp>
    </p:spTree>
    <p:extLst>
      <p:ext uri="{BB962C8B-B14F-4D97-AF65-F5344CB8AC3E}">
        <p14:creationId xmlns:p14="http://schemas.microsoft.com/office/powerpoint/2010/main" val="31928715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latin typeface="Arial" panose="020B0604020202020204" pitchFamily="34" charset="0"/>
                <a:cs typeface="Arial" panose="020B0604020202020204" pitchFamily="34" charset="0"/>
              </a:rPr>
              <a:t>Need to detect SDCs by software techniques</a:t>
            </a:r>
            <a:endParaRPr lang="en-US" b="1" dirty="0">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347083" y="980098"/>
            <a:ext cx="8316097" cy="5143706"/>
          </a:xfrm>
        </p:spPr>
        <p:txBody>
          <a:bodyPr/>
          <a:lstStyle/>
          <a:p>
            <a:r>
              <a:rPr lang="en-US" sz="2400" dirty="0" smtClean="0">
                <a:latin typeface="Verdana" panose="020B0604030504040204" pitchFamily="34" charset="0"/>
                <a:ea typeface="Verdana" panose="020B0604030504040204" pitchFamily="34" charset="0"/>
                <a:cs typeface="Verdana" panose="020B0604030504040204" pitchFamily="34" charset="0"/>
              </a:rPr>
              <a:t>Transient</a:t>
            </a:r>
            <a:r>
              <a:rPr lang="en-US" sz="2400" dirty="0" smtClean="0"/>
              <a:t> faults/Soft errors as a major threat for reliability</a:t>
            </a:r>
            <a:endParaRPr lang="en-US" sz="2400" dirty="0"/>
          </a:p>
          <a:p>
            <a:r>
              <a:rPr lang="en-US" sz="2400" dirty="0"/>
              <a:t>Silent data corruption (SDC) as the most difficult </a:t>
            </a:r>
            <a:r>
              <a:rPr lang="en-US" sz="2400" dirty="0" smtClean="0"/>
              <a:t>errors </a:t>
            </a:r>
            <a:r>
              <a:rPr lang="en-US" sz="2400" dirty="0"/>
              <a:t>to </a:t>
            </a:r>
            <a:r>
              <a:rPr lang="en-US" sz="2400" dirty="0" smtClean="0"/>
              <a:t>detect</a:t>
            </a:r>
            <a:endParaRPr lang="en-US" sz="2400" dirty="0"/>
          </a:p>
          <a:p>
            <a:pPr lvl="1"/>
            <a:r>
              <a:rPr lang="en-US" sz="2000" dirty="0"/>
              <a:t>Usually not generating any symptom</a:t>
            </a:r>
          </a:p>
          <a:p>
            <a:pPr lvl="1"/>
            <a:r>
              <a:rPr lang="en-US" sz="2000" dirty="0"/>
              <a:t>Not detectable by simple hardware/software </a:t>
            </a:r>
            <a:r>
              <a:rPr lang="en-US" sz="2000" dirty="0" smtClean="0"/>
              <a:t>detectors</a:t>
            </a:r>
          </a:p>
          <a:p>
            <a:pPr lvl="1"/>
            <a:endParaRPr lang="en-US" sz="2400" dirty="0" smtClean="0"/>
          </a:p>
          <a:p>
            <a:r>
              <a:rPr lang="en-US" sz="2400" dirty="0" smtClean="0"/>
              <a:t>Full replication</a:t>
            </a:r>
          </a:p>
          <a:p>
            <a:pPr lvl="1"/>
            <a:r>
              <a:rPr lang="en-US" sz="2000" dirty="0" smtClean="0"/>
              <a:t>Software-level</a:t>
            </a:r>
            <a:endParaRPr lang="en-US" sz="2000" dirty="0"/>
          </a:p>
          <a:p>
            <a:pPr lvl="2"/>
            <a:r>
              <a:rPr lang="en-US" sz="1800" dirty="0" smtClean="0"/>
              <a:t>Flexible</a:t>
            </a:r>
            <a:endParaRPr lang="en-US" sz="1800" dirty="0"/>
          </a:p>
          <a:p>
            <a:pPr lvl="1"/>
            <a:r>
              <a:rPr lang="en-US" sz="2000" dirty="0" smtClean="0"/>
              <a:t>Hardware-level</a:t>
            </a:r>
            <a:endParaRPr lang="en-US" sz="2000" dirty="0"/>
          </a:p>
          <a:p>
            <a:pPr lvl="2"/>
            <a:r>
              <a:rPr lang="en-US" sz="1800" dirty="0" smtClean="0"/>
              <a:t>Considerable hardware modification is necessarily!</a:t>
            </a:r>
          </a:p>
          <a:p>
            <a:pPr lvl="2"/>
            <a:r>
              <a:rPr lang="en-US" sz="1800" dirty="0" smtClean="0"/>
              <a:t>Not </a:t>
            </a:r>
            <a:r>
              <a:rPr lang="en-US" sz="1800" dirty="0"/>
              <a:t>possible in </a:t>
            </a:r>
            <a:r>
              <a:rPr lang="en-US" sz="1800" dirty="0" smtClean="0"/>
              <a:t>resource-constrained </a:t>
            </a:r>
            <a:r>
              <a:rPr lang="en-US" sz="1800" dirty="0"/>
              <a:t>e</a:t>
            </a:r>
            <a:r>
              <a:rPr lang="en-US" sz="1800" dirty="0" smtClean="0"/>
              <a:t>mbedded </a:t>
            </a:r>
            <a:r>
              <a:rPr lang="en-US" sz="1800" dirty="0"/>
              <a:t>systems</a:t>
            </a:r>
          </a:p>
          <a:p>
            <a:pPr marL="205978" lvl="1" indent="0">
              <a:buNone/>
            </a:pPr>
            <a:endParaRPr lang="en-US" dirty="0" smtClean="0"/>
          </a:p>
          <a:p>
            <a:pPr lvl="1"/>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F51A2C7-AC48-4E76-A19C-24EF83A3B3C0}" type="slidenum">
              <a:rPr lang="en-US" smtClean="0"/>
              <a:t>2</a:t>
            </a:fld>
            <a:endParaRPr lang="en-US" dirty="0"/>
          </a:p>
        </p:txBody>
      </p:sp>
      <p:grpSp>
        <p:nvGrpSpPr>
          <p:cNvPr id="39" name="Group 38"/>
          <p:cNvGrpSpPr/>
          <p:nvPr/>
        </p:nvGrpSpPr>
        <p:grpSpPr>
          <a:xfrm>
            <a:off x="6688470" y="2251919"/>
            <a:ext cx="2305557" cy="3399848"/>
            <a:chOff x="6532822" y="2251919"/>
            <a:chExt cx="2305557" cy="3399848"/>
          </a:xfrm>
        </p:grpSpPr>
        <p:grpSp>
          <p:nvGrpSpPr>
            <p:cNvPr id="37" name="Group 36"/>
            <p:cNvGrpSpPr/>
            <p:nvPr/>
          </p:nvGrpSpPr>
          <p:grpSpPr>
            <a:xfrm>
              <a:off x="6532822" y="2436449"/>
              <a:ext cx="2159540" cy="3215318"/>
              <a:chOff x="6274341" y="2348903"/>
              <a:chExt cx="2159540" cy="3215318"/>
            </a:xfrm>
          </p:grpSpPr>
          <p:sp>
            <p:nvSpPr>
              <p:cNvPr id="34" name="Freeform 33"/>
              <p:cNvSpPr/>
              <p:nvPr/>
            </p:nvSpPr>
            <p:spPr>
              <a:xfrm>
                <a:off x="6653716" y="2378087"/>
                <a:ext cx="504355" cy="2143268"/>
              </a:xfrm>
              <a:custGeom>
                <a:avLst/>
                <a:gdLst>
                  <a:gd name="connsiteX0" fmla="*/ 151020 w 167808"/>
                  <a:gd name="connsiteY0" fmla="*/ 0 h 1073791"/>
                  <a:gd name="connsiteX1" fmla="*/ 18 w 167808"/>
                  <a:gd name="connsiteY1" fmla="*/ 192947 h 1073791"/>
                  <a:gd name="connsiteX2" fmla="*/ 159409 w 167808"/>
                  <a:gd name="connsiteY2" fmla="*/ 335560 h 1073791"/>
                  <a:gd name="connsiteX3" fmla="*/ 33574 w 167808"/>
                  <a:gd name="connsiteY3" fmla="*/ 469784 h 1073791"/>
                  <a:gd name="connsiteX4" fmla="*/ 167798 w 167808"/>
                  <a:gd name="connsiteY4" fmla="*/ 637564 h 1073791"/>
                  <a:gd name="connsiteX5" fmla="*/ 25185 w 167808"/>
                  <a:gd name="connsiteY5" fmla="*/ 713065 h 1073791"/>
                  <a:gd name="connsiteX6" fmla="*/ 167798 w 167808"/>
                  <a:gd name="connsiteY6" fmla="*/ 780176 h 1073791"/>
                  <a:gd name="connsiteX7" fmla="*/ 25185 w 167808"/>
                  <a:gd name="connsiteY7" fmla="*/ 956345 h 1073791"/>
                  <a:gd name="connsiteX8" fmla="*/ 134242 w 167808"/>
                  <a:gd name="connsiteY8" fmla="*/ 1073791 h 1073791"/>
                  <a:gd name="connsiteX9" fmla="*/ 134242 w 167808"/>
                  <a:gd name="connsiteY9" fmla="*/ 1073791 h 1073791"/>
                  <a:gd name="connsiteX10" fmla="*/ 134242 w 167808"/>
                  <a:gd name="connsiteY10" fmla="*/ 1073791 h 107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08" h="1073791">
                    <a:moveTo>
                      <a:pt x="151020" y="0"/>
                    </a:moveTo>
                    <a:cubicBezTo>
                      <a:pt x="74820" y="68510"/>
                      <a:pt x="-1380" y="137020"/>
                      <a:pt x="18" y="192947"/>
                    </a:cubicBezTo>
                    <a:cubicBezTo>
                      <a:pt x="1416" y="248874"/>
                      <a:pt x="153816" y="289420"/>
                      <a:pt x="159409" y="335560"/>
                    </a:cubicBezTo>
                    <a:cubicBezTo>
                      <a:pt x="165002" y="381700"/>
                      <a:pt x="32176" y="419450"/>
                      <a:pt x="33574" y="469784"/>
                    </a:cubicBezTo>
                    <a:cubicBezTo>
                      <a:pt x="34972" y="520118"/>
                      <a:pt x="169196" y="597017"/>
                      <a:pt x="167798" y="637564"/>
                    </a:cubicBezTo>
                    <a:cubicBezTo>
                      <a:pt x="166400" y="678111"/>
                      <a:pt x="25185" y="689296"/>
                      <a:pt x="25185" y="713065"/>
                    </a:cubicBezTo>
                    <a:cubicBezTo>
                      <a:pt x="25185" y="736834"/>
                      <a:pt x="167798" y="739629"/>
                      <a:pt x="167798" y="780176"/>
                    </a:cubicBezTo>
                    <a:cubicBezTo>
                      <a:pt x="167798" y="820723"/>
                      <a:pt x="30778" y="907409"/>
                      <a:pt x="25185" y="956345"/>
                    </a:cubicBezTo>
                    <a:cubicBezTo>
                      <a:pt x="19592" y="1005281"/>
                      <a:pt x="134242" y="1073791"/>
                      <a:pt x="134242" y="1073791"/>
                    </a:cubicBezTo>
                    <a:lnTo>
                      <a:pt x="134242" y="1073791"/>
                    </a:lnTo>
                    <a:lnTo>
                      <a:pt x="134242" y="1073791"/>
                    </a:lnTo>
                  </a:path>
                </a:pathLst>
              </a:custGeom>
              <a:noFill/>
              <a:ln w="38100">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b="1" dirty="0"/>
              </a:p>
            </p:txBody>
          </p:sp>
          <p:sp>
            <p:nvSpPr>
              <p:cNvPr id="35" name="Freeform 34"/>
              <p:cNvSpPr/>
              <p:nvPr/>
            </p:nvSpPr>
            <p:spPr>
              <a:xfrm>
                <a:off x="7254775" y="2348903"/>
                <a:ext cx="523737" cy="2117600"/>
              </a:xfrm>
              <a:custGeom>
                <a:avLst/>
                <a:gdLst>
                  <a:gd name="connsiteX0" fmla="*/ 151020 w 167808"/>
                  <a:gd name="connsiteY0" fmla="*/ 0 h 1073791"/>
                  <a:gd name="connsiteX1" fmla="*/ 18 w 167808"/>
                  <a:gd name="connsiteY1" fmla="*/ 192947 h 1073791"/>
                  <a:gd name="connsiteX2" fmla="*/ 159409 w 167808"/>
                  <a:gd name="connsiteY2" fmla="*/ 335560 h 1073791"/>
                  <a:gd name="connsiteX3" fmla="*/ 33574 w 167808"/>
                  <a:gd name="connsiteY3" fmla="*/ 469784 h 1073791"/>
                  <a:gd name="connsiteX4" fmla="*/ 167798 w 167808"/>
                  <a:gd name="connsiteY4" fmla="*/ 637564 h 1073791"/>
                  <a:gd name="connsiteX5" fmla="*/ 25185 w 167808"/>
                  <a:gd name="connsiteY5" fmla="*/ 713065 h 1073791"/>
                  <a:gd name="connsiteX6" fmla="*/ 167798 w 167808"/>
                  <a:gd name="connsiteY6" fmla="*/ 780176 h 1073791"/>
                  <a:gd name="connsiteX7" fmla="*/ 25185 w 167808"/>
                  <a:gd name="connsiteY7" fmla="*/ 956345 h 1073791"/>
                  <a:gd name="connsiteX8" fmla="*/ 134242 w 167808"/>
                  <a:gd name="connsiteY8" fmla="*/ 1073791 h 1073791"/>
                  <a:gd name="connsiteX9" fmla="*/ 134242 w 167808"/>
                  <a:gd name="connsiteY9" fmla="*/ 1073791 h 1073791"/>
                  <a:gd name="connsiteX10" fmla="*/ 134242 w 167808"/>
                  <a:gd name="connsiteY10" fmla="*/ 1073791 h 107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08" h="1073791">
                    <a:moveTo>
                      <a:pt x="151020" y="0"/>
                    </a:moveTo>
                    <a:cubicBezTo>
                      <a:pt x="74820" y="68510"/>
                      <a:pt x="-1380" y="137020"/>
                      <a:pt x="18" y="192947"/>
                    </a:cubicBezTo>
                    <a:cubicBezTo>
                      <a:pt x="1416" y="248874"/>
                      <a:pt x="153816" y="289420"/>
                      <a:pt x="159409" y="335560"/>
                    </a:cubicBezTo>
                    <a:cubicBezTo>
                      <a:pt x="165002" y="381700"/>
                      <a:pt x="32176" y="419450"/>
                      <a:pt x="33574" y="469784"/>
                    </a:cubicBezTo>
                    <a:cubicBezTo>
                      <a:pt x="34972" y="520118"/>
                      <a:pt x="169196" y="597017"/>
                      <a:pt x="167798" y="637564"/>
                    </a:cubicBezTo>
                    <a:cubicBezTo>
                      <a:pt x="166400" y="678111"/>
                      <a:pt x="25185" y="689296"/>
                      <a:pt x="25185" y="713065"/>
                    </a:cubicBezTo>
                    <a:cubicBezTo>
                      <a:pt x="25185" y="736834"/>
                      <a:pt x="167798" y="739629"/>
                      <a:pt x="167798" y="780176"/>
                    </a:cubicBezTo>
                    <a:cubicBezTo>
                      <a:pt x="167798" y="820723"/>
                      <a:pt x="30778" y="907409"/>
                      <a:pt x="25185" y="956345"/>
                    </a:cubicBezTo>
                    <a:cubicBezTo>
                      <a:pt x="19592" y="1005281"/>
                      <a:pt x="134242" y="1073791"/>
                      <a:pt x="134242" y="1073791"/>
                    </a:cubicBezTo>
                    <a:lnTo>
                      <a:pt x="134242" y="1073791"/>
                    </a:lnTo>
                    <a:lnTo>
                      <a:pt x="134242" y="1073791"/>
                    </a:lnTo>
                  </a:path>
                </a:pathLst>
              </a:custGeom>
              <a:noFill/>
              <a:ln w="38100">
                <a:solidFill>
                  <a:schemeClr val="accent1"/>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a:p>
            </p:txBody>
          </p:sp>
          <p:sp>
            <p:nvSpPr>
              <p:cNvPr id="12" name="Cloud 11"/>
              <p:cNvSpPr/>
              <p:nvPr/>
            </p:nvSpPr>
            <p:spPr>
              <a:xfrm>
                <a:off x="6274341" y="4466503"/>
                <a:ext cx="2159540" cy="109771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507804" y="4650411"/>
                <a:ext cx="1926077" cy="584775"/>
              </a:xfrm>
              <a:prstGeom prst="rect">
                <a:avLst/>
              </a:prstGeom>
              <a:noFill/>
            </p:spPr>
            <p:txBody>
              <a:bodyPr wrap="square" rtlCol="0">
                <a:spAutoFit/>
              </a:bodyPr>
              <a:lstStyle/>
              <a:p>
                <a:r>
                  <a:rPr lang="en-US" sz="1600" dirty="0" smtClean="0">
                    <a:solidFill>
                      <a:srgbClr val="C00000"/>
                    </a:solidFill>
                  </a:rPr>
                  <a:t>Check the results for error detection</a:t>
                </a:r>
                <a:endParaRPr lang="en-US" sz="1600" dirty="0">
                  <a:solidFill>
                    <a:srgbClr val="C00000"/>
                  </a:solidFill>
                </a:endParaRPr>
              </a:p>
            </p:txBody>
          </p:sp>
        </p:grpSp>
        <p:sp>
          <p:nvSpPr>
            <p:cNvPr id="38" name="Lightning Bolt 37"/>
            <p:cNvSpPr/>
            <p:nvPr/>
          </p:nvSpPr>
          <p:spPr>
            <a:xfrm rot="4269760">
              <a:off x="8013269" y="2074491"/>
              <a:ext cx="647681" cy="1002538"/>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7228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212" y="-145770"/>
            <a:ext cx="8686800" cy="990600"/>
          </a:xfrm>
        </p:spPr>
        <p:txBody>
          <a:bodyPr/>
          <a:lstStyle/>
          <a:p>
            <a:r>
              <a:rPr lang="en-US" b="1" dirty="0" smtClean="0">
                <a:effectLst/>
                <a:latin typeface="Arial" panose="020B0604020202020204" pitchFamily="34" charset="0"/>
                <a:cs typeface="Arial" panose="020B0604020202020204" pitchFamily="34" charset="0"/>
              </a:rPr>
              <a:t>Software-level full duplication is not as easy as it sounds!</a:t>
            </a:r>
            <a:endParaRPr lang="en-US" b="1" dirty="0">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57200" y="1024647"/>
            <a:ext cx="8229600" cy="4937760"/>
          </a:xfrm>
        </p:spPr>
        <p:txBody>
          <a:bodyPr/>
          <a:lstStyle/>
          <a:p>
            <a:r>
              <a:rPr lang="en-US" sz="2800" dirty="0" smtClean="0"/>
              <a:t>Process-level duplication</a:t>
            </a:r>
          </a:p>
          <a:p>
            <a:pPr lvl="1"/>
            <a:r>
              <a:rPr lang="en-US" sz="2400" dirty="0" smtClean="0"/>
              <a:t>I/O can not get duplicated</a:t>
            </a:r>
          </a:p>
          <a:p>
            <a:pPr lvl="1"/>
            <a:r>
              <a:rPr lang="en-US" sz="2400" dirty="0" smtClean="0"/>
              <a:t>Checking before library calls</a:t>
            </a:r>
          </a:p>
          <a:p>
            <a:pPr lvl="2"/>
            <a:r>
              <a:rPr lang="en-US" sz="2000" dirty="0" smtClean="0"/>
              <a:t>How to check? – inter-process communication is needed</a:t>
            </a:r>
          </a:p>
          <a:p>
            <a:pPr lvl="2"/>
            <a:r>
              <a:rPr lang="en-US" sz="2000" dirty="0" smtClean="0"/>
              <a:t>What to check? – arguments are usually pointers</a:t>
            </a:r>
          </a:p>
          <a:p>
            <a:pPr lvl="1"/>
            <a:r>
              <a:rPr lang="en-US" sz="2400" dirty="0" smtClean="0"/>
              <a:t>Needs operating system modifications</a:t>
            </a:r>
          </a:p>
          <a:p>
            <a:pPr marL="205978" lvl="1" indent="0">
              <a:buNone/>
            </a:pPr>
            <a:endParaRPr lang="en-US" sz="2400" dirty="0" smtClean="0"/>
          </a:p>
          <a:p>
            <a:r>
              <a:rPr lang="en-US" sz="2400" dirty="0" smtClean="0"/>
              <a:t>Assembly-level Instruction replication</a:t>
            </a:r>
          </a:p>
          <a:p>
            <a:pPr lvl="1"/>
            <a:r>
              <a:rPr lang="en-US" sz="2000" dirty="0" smtClean="0"/>
              <a:t>Provide fine details of the actual execution</a:t>
            </a:r>
          </a:p>
          <a:p>
            <a:pPr lvl="1"/>
            <a:r>
              <a:rPr lang="en-US" sz="2000" dirty="0" smtClean="0"/>
              <a:t>Compatible with compiler optimizations</a:t>
            </a:r>
          </a:p>
          <a:p>
            <a:pPr lvl="1"/>
            <a:r>
              <a:rPr lang="en-US" sz="2000" dirty="0"/>
              <a:t>SWIFT (</a:t>
            </a:r>
            <a:r>
              <a:rPr lang="en-US" sz="2000" dirty="0" err="1"/>
              <a:t>SoftWare</a:t>
            </a:r>
            <a:r>
              <a:rPr lang="en-US" sz="2000" dirty="0"/>
              <a:t> Implemented Fault Tolerance)</a:t>
            </a:r>
            <a:endParaRPr lang="en-US" sz="2000" dirty="0" smtClean="0"/>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AF51A2C7-AC48-4E76-A19C-24EF83A3B3C0}" type="slidenum">
              <a:rPr lang="en-US" smtClean="0"/>
              <a:t>3</a:t>
            </a:fld>
            <a:endParaRPr lang="en-US"/>
          </a:p>
        </p:txBody>
      </p:sp>
    </p:spTree>
    <p:extLst>
      <p:ext uri="{BB962C8B-B14F-4D97-AF65-F5344CB8AC3E}">
        <p14:creationId xmlns:p14="http://schemas.microsoft.com/office/powerpoint/2010/main" val="340584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6131972" y="5348934"/>
            <a:ext cx="2437646" cy="1096844"/>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sp>
        <p:nvSpPr>
          <p:cNvPr id="80" name="Rectangle 79"/>
          <p:cNvSpPr/>
          <p:nvPr/>
        </p:nvSpPr>
        <p:spPr>
          <a:xfrm>
            <a:off x="6131972" y="2647567"/>
            <a:ext cx="2437646" cy="944748"/>
          </a:xfrm>
          <a:prstGeom prst="rect">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sp>
        <p:nvSpPr>
          <p:cNvPr id="79" name="Rectangle 78"/>
          <p:cNvSpPr/>
          <p:nvPr/>
        </p:nvSpPr>
        <p:spPr>
          <a:xfrm>
            <a:off x="6131972" y="3592315"/>
            <a:ext cx="2437646" cy="177129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p>
        </p:txBody>
      </p:sp>
      <p:sp>
        <p:nvSpPr>
          <p:cNvPr id="77" name="Rectangle 76"/>
          <p:cNvSpPr/>
          <p:nvPr/>
        </p:nvSpPr>
        <p:spPr>
          <a:xfrm>
            <a:off x="6132650" y="1563606"/>
            <a:ext cx="2437646" cy="109684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p>
        </p:txBody>
      </p:sp>
      <p:sp>
        <p:nvSpPr>
          <p:cNvPr id="4" name="Slide Number Placeholder 3"/>
          <p:cNvSpPr>
            <a:spLocks noGrp="1"/>
          </p:cNvSpPr>
          <p:nvPr>
            <p:ph type="sldNum" sz="quarter" idx="10"/>
          </p:nvPr>
        </p:nvSpPr>
        <p:spPr/>
        <p:txBody>
          <a:bodyPr/>
          <a:lstStyle/>
          <a:p>
            <a:fld id="{AF51A2C7-AC48-4E76-A19C-24EF83A3B3C0}" type="slidenum">
              <a:rPr lang="en-US" smtClean="0"/>
              <a:t>4</a:t>
            </a:fld>
            <a:endParaRPr lang="en-US"/>
          </a:p>
        </p:txBody>
      </p:sp>
      <p:sp>
        <p:nvSpPr>
          <p:cNvPr id="2" name="Title 1"/>
          <p:cNvSpPr>
            <a:spLocks noGrp="1"/>
          </p:cNvSpPr>
          <p:nvPr>
            <p:ph type="title" idx="4294967295"/>
          </p:nvPr>
        </p:nvSpPr>
        <p:spPr>
          <a:xfrm>
            <a:off x="164343" y="-248874"/>
            <a:ext cx="9103482" cy="742950"/>
          </a:xfrm>
        </p:spPr>
        <p:txBody>
          <a:bodyPr>
            <a:normAutofit/>
          </a:bodyPr>
          <a:lstStyle/>
          <a:p>
            <a:r>
              <a:rPr lang="en-US" b="1" dirty="0">
                <a:effectLst/>
                <a:latin typeface="Arial" panose="020B0604020202020204" pitchFamily="34" charset="0"/>
                <a:cs typeface="Arial" panose="020B0604020202020204" pitchFamily="34" charset="0"/>
              </a:rPr>
              <a:t>SWIFT (</a:t>
            </a:r>
            <a:r>
              <a:rPr lang="en-US" b="1" dirty="0" err="1">
                <a:effectLst/>
                <a:latin typeface="Arial" panose="020B0604020202020204" pitchFamily="34" charset="0"/>
                <a:cs typeface="Arial" panose="020B0604020202020204" pitchFamily="34" charset="0"/>
              </a:rPr>
              <a:t>SoftWare</a:t>
            </a:r>
            <a:r>
              <a:rPr lang="en-US" b="1" dirty="0">
                <a:effectLst/>
                <a:latin typeface="Arial" panose="020B0604020202020204" pitchFamily="34" charset="0"/>
                <a:cs typeface="Arial" panose="020B0604020202020204" pitchFamily="34" charset="0"/>
              </a:rPr>
              <a:t> Implemented Fault Tolerance)</a:t>
            </a:r>
          </a:p>
        </p:txBody>
      </p:sp>
      <p:sp>
        <p:nvSpPr>
          <p:cNvPr id="31" name="TextBox 30"/>
          <p:cNvSpPr txBox="1"/>
          <p:nvPr/>
        </p:nvSpPr>
        <p:spPr>
          <a:xfrm>
            <a:off x="3306616" y="2483249"/>
            <a:ext cx="2866524" cy="1200329"/>
          </a:xfrm>
          <a:prstGeom prst="rect">
            <a:avLst/>
          </a:prstGeom>
          <a:noFill/>
        </p:spPr>
        <p:txBody>
          <a:bodyPr wrap="square" rtlCol="0">
            <a:spAutoFit/>
          </a:bodyPr>
          <a:lstStyle/>
          <a:p>
            <a:r>
              <a:rPr lang="en-US" dirty="0" err="1">
                <a:solidFill>
                  <a:srgbClr val="C00000"/>
                </a:solidFill>
                <a:latin typeface="Arial" panose="020B0604020202020204" pitchFamily="34" charset="0"/>
              </a:rPr>
              <a:t>cmp</a:t>
            </a:r>
            <a:r>
              <a:rPr lang="en-US" dirty="0">
                <a:solidFill>
                  <a:srgbClr val="C00000"/>
                </a:solidFill>
                <a:latin typeface="Arial" panose="020B0604020202020204" pitchFamily="34" charset="0"/>
              </a:rPr>
              <a:t>    x1, x1*</a:t>
            </a:r>
          </a:p>
          <a:p>
            <a:r>
              <a:rPr lang="en-US" dirty="0">
                <a:solidFill>
                  <a:srgbClr val="C00000"/>
                </a:solidFill>
                <a:latin typeface="Arial" panose="020B0604020202020204" pitchFamily="34" charset="0"/>
              </a:rPr>
              <a:t>b.ne   error</a:t>
            </a:r>
          </a:p>
          <a:p>
            <a:r>
              <a:rPr lang="en-US" b="1" dirty="0">
                <a:latin typeface="Arial" panose="020B0604020202020204" pitchFamily="34" charset="0"/>
              </a:rPr>
              <a:t>load    x2, [x1]</a:t>
            </a:r>
          </a:p>
          <a:p>
            <a:r>
              <a:rPr lang="en-US" dirty="0" err="1">
                <a:solidFill>
                  <a:schemeClr val="bg2">
                    <a:lumMod val="10000"/>
                  </a:schemeClr>
                </a:solidFill>
                <a:latin typeface="Arial" panose="020B0604020202020204" pitchFamily="34" charset="0"/>
              </a:rPr>
              <a:t>mov</a:t>
            </a:r>
            <a:r>
              <a:rPr lang="en-US" dirty="0">
                <a:solidFill>
                  <a:schemeClr val="bg2">
                    <a:lumMod val="10000"/>
                  </a:schemeClr>
                </a:solidFill>
                <a:latin typeface="Arial" panose="020B0604020202020204" pitchFamily="34" charset="0"/>
              </a:rPr>
              <a:t>    x2*, x2</a:t>
            </a:r>
          </a:p>
        </p:txBody>
      </p:sp>
      <p:sp>
        <p:nvSpPr>
          <p:cNvPr id="29" name="TextBox 28"/>
          <p:cNvSpPr txBox="1"/>
          <p:nvPr/>
        </p:nvSpPr>
        <p:spPr>
          <a:xfrm>
            <a:off x="3352366" y="1736648"/>
            <a:ext cx="2458099" cy="646331"/>
          </a:xfrm>
          <a:prstGeom prst="rect">
            <a:avLst/>
          </a:prstGeom>
          <a:noFill/>
        </p:spPr>
        <p:txBody>
          <a:bodyPr wrap="square" rtlCol="0">
            <a:spAutoFit/>
          </a:bodyPr>
          <a:lstStyle/>
          <a:p>
            <a:r>
              <a:rPr lang="en-US" b="1" dirty="0" err="1">
                <a:latin typeface="Arial" panose="020B0604020202020204" pitchFamily="34" charset="0"/>
              </a:rPr>
              <a:t>mov</a:t>
            </a:r>
            <a:r>
              <a:rPr lang="en-US" b="1" dirty="0">
                <a:latin typeface="Arial" panose="020B0604020202020204" pitchFamily="34" charset="0"/>
              </a:rPr>
              <a:t>    x1, #0x04</a:t>
            </a:r>
          </a:p>
          <a:p>
            <a:r>
              <a:rPr lang="en-US" dirty="0" err="1">
                <a:solidFill>
                  <a:srgbClr val="0070C0"/>
                </a:solidFill>
                <a:latin typeface="Arial" panose="020B0604020202020204" pitchFamily="34" charset="0"/>
              </a:rPr>
              <a:t>mov</a:t>
            </a:r>
            <a:r>
              <a:rPr lang="en-US" dirty="0">
                <a:solidFill>
                  <a:srgbClr val="0070C0"/>
                </a:solidFill>
                <a:latin typeface="Arial" panose="020B0604020202020204" pitchFamily="34" charset="0"/>
              </a:rPr>
              <a:t>    x1*, #0x04</a:t>
            </a:r>
          </a:p>
        </p:txBody>
      </p:sp>
      <p:sp>
        <p:nvSpPr>
          <p:cNvPr id="32" name="TextBox 31"/>
          <p:cNvSpPr txBox="1"/>
          <p:nvPr/>
        </p:nvSpPr>
        <p:spPr>
          <a:xfrm>
            <a:off x="3257844" y="3880077"/>
            <a:ext cx="3176162" cy="1200329"/>
          </a:xfrm>
          <a:prstGeom prst="rect">
            <a:avLst/>
          </a:prstGeom>
          <a:noFill/>
        </p:spPr>
        <p:txBody>
          <a:bodyPr wrap="square" rtlCol="0">
            <a:spAutoFit/>
          </a:bodyPr>
          <a:lstStyle/>
          <a:p>
            <a:r>
              <a:rPr lang="en-US" b="1" dirty="0">
                <a:latin typeface="Arial" panose="020B0604020202020204" pitchFamily="34" charset="0"/>
              </a:rPr>
              <a:t>add     x2, x2, #0x10</a:t>
            </a:r>
          </a:p>
          <a:p>
            <a:r>
              <a:rPr lang="en-US" dirty="0">
                <a:solidFill>
                  <a:srgbClr val="0070C0"/>
                </a:solidFill>
                <a:latin typeface="Arial" panose="020B0604020202020204" pitchFamily="34" charset="0"/>
              </a:rPr>
              <a:t>add     x2*, x2*, #0x10</a:t>
            </a:r>
          </a:p>
          <a:p>
            <a:r>
              <a:rPr lang="en-US" b="1" dirty="0">
                <a:latin typeface="Arial" panose="020B0604020202020204" pitchFamily="34" charset="0"/>
              </a:rPr>
              <a:t>and     x1, x2, #0x10</a:t>
            </a:r>
          </a:p>
          <a:p>
            <a:r>
              <a:rPr lang="en-US" dirty="0">
                <a:solidFill>
                  <a:srgbClr val="0070C0"/>
                </a:solidFill>
                <a:latin typeface="Arial" panose="020B0604020202020204" pitchFamily="34" charset="0"/>
              </a:rPr>
              <a:t>and     x1*, x2*, #0x10</a:t>
            </a:r>
          </a:p>
        </p:txBody>
      </p:sp>
      <p:sp>
        <p:nvSpPr>
          <p:cNvPr id="33" name="TextBox 32"/>
          <p:cNvSpPr txBox="1"/>
          <p:nvPr/>
        </p:nvSpPr>
        <p:spPr>
          <a:xfrm>
            <a:off x="3241361" y="5128629"/>
            <a:ext cx="2980366" cy="1477328"/>
          </a:xfrm>
          <a:prstGeom prst="rect">
            <a:avLst/>
          </a:prstGeom>
          <a:noFill/>
        </p:spPr>
        <p:txBody>
          <a:bodyPr wrap="square" rtlCol="0">
            <a:spAutoFit/>
          </a:bodyPr>
          <a:lstStyle/>
          <a:p>
            <a:r>
              <a:rPr lang="en-US" dirty="0" err="1">
                <a:solidFill>
                  <a:srgbClr val="C00000"/>
                </a:solidFill>
                <a:latin typeface="Arial" panose="020B0604020202020204" pitchFamily="34" charset="0"/>
              </a:rPr>
              <a:t>cmp</a:t>
            </a:r>
            <a:r>
              <a:rPr lang="en-US" dirty="0">
                <a:solidFill>
                  <a:srgbClr val="C00000"/>
                </a:solidFill>
                <a:latin typeface="Arial" panose="020B0604020202020204" pitchFamily="34" charset="0"/>
              </a:rPr>
              <a:t>    x2, x2*</a:t>
            </a:r>
          </a:p>
          <a:p>
            <a:r>
              <a:rPr lang="en-US" dirty="0">
                <a:solidFill>
                  <a:srgbClr val="C00000"/>
                </a:solidFill>
                <a:latin typeface="Arial" panose="020B0604020202020204" pitchFamily="34" charset="0"/>
              </a:rPr>
              <a:t>b.ne   error</a:t>
            </a:r>
          </a:p>
          <a:p>
            <a:r>
              <a:rPr lang="en-US" dirty="0" err="1">
                <a:solidFill>
                  <a:srgbClr val="C00000"/>
                </a:solidFill>
                <a:latin typeface="Arial" panose="020B0604020202020204" pitchFamily="34" charset="0"/>
              </a:rPr>
              <a:t>cmp</a:t>
            </a:r>
            <a:r>
              <a:rPr lang="en-US" dirty="0">
                <a:solidFill>
                  <a:srgbClr val="C00000"/>
                </a:solidFill>
                <a:latin typeface="Arial" panose="020B0604020202020204" pitchFamily="34" charset="0"/>
              </a:rPr>
              <a:t>    x1, x1*</a:t>
            </a:r>
          </a:p>
          <a:p>
            <a:r>
              <a:rPr lang="en-US" dirty="0">
                <a:solidFill>
                  <a:srgbClr val="C00000"/>
                </a:solidFill>
                <a:latin typeface="Arial" panose="020B0604020202020204" pitchFamily="34" charset="0"/>
              </a:rPr>
              <a:t>b.ne   error</a:t>
            </a:r>
          </a:p>
          <a:p>
            <a:r>
              <a:rPr lang="en-US" b="1" dirty="0">
                <a:latin typeface="Arial" panose="020B0604020202020204" pitchFamily="34" charset="0"/>
              </a:rPr>
              <a:t>store   x2, [x1]</a:t>
            </a:r>
          </a:p>
        </p:txBody>
      </p:sp>
      <p:grpSp>
        <p:nvGrpSpPr>
          <p:cNvPr id="6" name="Group 5"/>
          <p:cNvGrpSpPr/>
          <p:nvPr/>
        </p:nvGrpSpPr>
        <p:grpSpPr>
          <a:xfrm>
            <a:off x="6512511" y="1614906"/>
            <a:ext cx="1676568" cy="521450"/>
            <a:chOff x="6557704" y="1669861"/>
            <a:chExt cx="2235424" cy="695267"/>
          </a:xfrm>
        </p:grpSpPr>
        <p:sp>
          <p:nvSpPr>
            <p:cNvPr id="5" name="Oval 4"/>
            <p:cNvSpPr/>
            <p:nvPr/>
          </p:nvSpPr>
          <p:spPr>
            <a:xfrm>
              <a:off x="6557704" y="1670139"/>
              <a:ext cx="968721" cy="694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mov</a:t>
              </a:r>
              <a:endParaRPr lang="en-US" sz="1350" dirty="0"/>
            </a:p>
          </p:txBody>
        </p:sp>
        <p:sp>
          <p:nvSpPr>
            <p:cNvPr id="22" name="Oval 21"/>
            <p:cNvSpPr/>
            <p:nvPr/>
          </p:nvSpPr>
          <p:spPr>
            <a:xfrm>
              <a:off x="7824407" y="1669861"/>
              <a:ext cx="968721" cy="694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mov</a:t>
              </a:r>
              <a:endParaRPr lang="en-US" sz="1350" dirty="0"/>
            </a:p>
          </p:txBody>
        </p:sp>
      </p:grpSp>
      <p:sp>
        <p:nvSpPr>
          <p:cNvPr id="37" name="Flowchart: Magnetic Disk 36"/>
          <p:cNvSpPr/>
          <p:nvPr/>
        </p:nvSpPr>
        <p:spPr>
          <a:xfrm>
            <a:off x="7055303" y="6125919"/>
            <a:ext cx="628127" cy="24940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store</a:t>
            </a:r>
          </a:p>
        </p:txBody>
      </p:sp>
      <p:cxnSp>
        <p:nvCxnSpPr>
          <p:cNvPr id="19" name="Straight Arrow Connector 18"/>
          <p:cNvCxnSpPr>
            <a:stCxn id="5" idx="5"/>
            <a:endCxn id="25" idx="0"/>
          </p:cNvCxnSpPr>
          <p:nvPr/>
        </p:nvCxnSpPr>
        <p:spPr>
          <a:xfrm>
            <a:off x="7132652" y="2060022"/>
            <a:ext cx="256724" cy="3983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22" idx="3"/>
            <a:endCxn id="25" idx="0"/>
          </p:cNvCxnSpPr>
          <p:nvPr/>
        </p:nvCxnSpPr>
        <p:spPr>
          <a:xfrm flipH="1">
            <a:off x="7389377" y="2059814"/>
            <a:ext cx="179561" cy="3985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6" idx="4"/>
            <a:endCxn id="16" idx="0"/>
          </p:cNvCxnSpPr>
          <p:nvPr/>
        </p:nvCxnSpPr>
        <p:spPr>
          <a:xfrm flipH="1">
            <a:off x="7026278" y="3959243"/>
            <a:ext cx="369329" cy="4503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26" idx="4"/>
            <a:endCxn id="28" idx="2"/>
          </p:cNvCxnSpPr>
          <p:nvPr/>
        </p:nvCxnSpPr>
        <p:spPr>
          <a:xfrm>
            <a:off x="7395607" y="3959243"/>
            <a:ext cx="307362" cy="4592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17" idx="3"/>
            <a:endCxn id="72" idx="0"/>
          </p:cNvCxnSpPr>
          <p:nvPr/>
        </p:nvCxnSpPr>
        <p:spPr>
          <a:xfrm>
            <a:off x="7109981" y="4901304"/>
            <a:ext cx="279395" cy="279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34" idx="3"/>
            <a:endCxn id="72" idx="0"/>
          </p:cNvCxnSpPr>
          <p:nvPr/>
        </p:nvCxnSpPr>
        <p:spPr>
          <a:xfrm flipH="1">
            <a:off x="7389376" y="4898529"/>
            <a:ext cx="250232" cy="2824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89" name="Group 88"/>
          <p:cNvGrpSpPr/>
          <p:nvPr/>
        </p:nvGrpSpPr>
        <p:grpSpPr>
          <a:xfrm>
            <a:off x="6478502" y="4082384"/>
            <a:ext cx="1772243" cy="1000797"/>
            <a:chOff x="7469091" y="3515548"/>
            <a:chExt cx="2362990" cy="1334396"/>
          </a:xfrm>
        </p:grpSpPr>
        <p:sp>
          <p:nvSpPr>
            <p:cNvPr id="16" name="Plus 15"/>
            <p:cNvSpPr/>
            <p:nvPr/>
          </p:nvSpPr>
          <p:spPr>
            <a:xfrm>
              <a:off x="7469091" y="3515548"/>
              <a:ext cx="841972" cy="87266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add</a:t>
              </a:r>
            </a:p>
          </p:txBody>
        </p:sp>
        <p:sp>
          <p:nvSpPr>
            <p:cNvPr id="28" name="Plus 27"/>
            <p:cNvSpPr/>
            <p:nvPr/>
          </p:nvSpPr>
          <p:spPr>
            <a:xfrm>
              <a:off x="8990109" y="3527405"/>
              <a:ext cx="841972" cy="87266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add</a:t>
              </a:r>
            </a:p>
          </p:txBody>
        </p:sp>
        <p:sp>
          <p:nvSpPr>
            <p:cNvPr id="17" name="Flowchart: Delay 16"/>
            <p:cNvSpPr/>
            <p:nvPr/>
          </p:nvSpPr>
          <p:spPr>
            <a:xfrm>
              <a:off x="7604892" y="4364939"/>
              <a:ext cx="706170" cy="485005"/>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and</a:t>
              </a:r>
            </a:p>
          </p:txBody>
        </p:sp>
        <p:sp>
          <p:nvSpPr>
            <p:cNvPr id="34" name="Flowchart: Delay 33"/>
            <p:cNvSpPr/>
            <p:nvPr/>
          </p:nvSpPr>
          <p:spPr>
            <a:xfrm flipH="1">
              <a:off x="9017232" y="4361239"/>
              <a:ext cx="700254" cy="485005"/>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and</a:t>
              </a:r>
            </a:p>
          </p:txBody>
        </p:sp>
        <p:cxnSp>
          <p:nvCxnSpPr>
            <p:cNvPr id="51" name="Elbow Connector 50"/>
            <p:cNvCxnSpPr>
              <a:stCxn id="16" idx="2"/>
              <a:endCxn id="17" idx="1"/>
            </p:cNvCxnSpPr>
            <p:nvPr/>
          </p:nvCxnSpPr>
          <p:spPr>
            <a:xfrm rot="10800000" flipH="1" flipV="1">
              <a:off x="7580695" y="3951881"/>
              <a:ext cx="24197" cy="655559"/>
            </a:xfrm>
            <a:prstGeom prst="bentConnector3">
              <a:avLst>
                <a:gd name="adj1" fmla="val -1720867"/>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Elbow Connector 52"/>
            <p:cNvCxnSpPr>
              <a:stCxn id="28" idx="0"/>
              <a:endCxn id="34" idx="1"/>
            </p:cNvCxnSpPr>
            <p:nvPr/>
          </p:nvCxnSpPr>
          <p:spPr>
            <a:xfrm flipH="1">
              <a:off x="9717486" y="3963740"/>
              <a:ext cx="2991" cy="640001"/>
            </a:xfrm>
            <a:prstGeom prst="bentConnector3">
              <a:avLst>
                <a:gd name="adj1" fmla="val -1392345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8" name="Group 7"/>
          <p:cNvGrpSpPr/>
          <p:nvPr/>
        </p:nvGrpSpPr>
        <p:grpSpPr>
          <a:xfrm>
            <a:off x="7511014" y="790211"/>
            <a:ext cx="1307569" cy="645980"/>
            <a:chOff x="2335794" y="1707868"/>
            <a:chExt cx="1307569" cy="645980"/>
          </a:xfrm>
        </p:grpSpPr>
        <p:sp>
          <p:nvSpPr>
            <p:cNvPr id="68" name="Rounded Rectangle 67"/>
            <p:cNvSpPr/>
            <p:nvPr/>
          </p:nvSpPr>
          <p:spPr>
            <a:xfrm>
              <a:off x="2335794" y="1722111"/>
              <a:ext cx="308762" cy="239672"/>
            </a:xfrm>
            <a:prstGeom prst="roundRect">
              <a:avLst/>
            </a:prstGeom>
            <a:solidFill>
              <a:srgbClr val="FF000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350"/>
            </a:p>
          </p:txBody>
        </p:sp>
        <p:sp>
          <p:nvSpPr>
            <p:cNvPr id="69" name="Rounded Rectangle 68"/>
            <p:cNvSpPr/>
            <p:nvPr/>
          </p:nvSpPr>
          <p:spPr>
            <a:xfrm>
              <a:off x="2335794" y="2114176"/>
              <a:ext cx="308762" cy="23967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p>
          </p:txBody>
        </p:sp>
        <p:sp>
          <p:nvSpPr>
            <p:cNvPr id="70" name="Rectangle 69"/>
            <p:cNvSpPr/>
            <p:nvPr/>
          </p:nvSpPr>
          <p:spPr>
            <a:xfrm>
              <a:off x="2595926" y="1707868"/>
              <a:ext cx="1047437" cy="253916"/>
            </a:xfrm>
            <a:prstGeom prst="rect">
              <a:avLst/>
            </a:prstGeom>
            <a:noFill/>
          </p:spPr>
          <p:txBody>
            <a:bodyPr wrap="square" lIns="68580" tIns="34290" rIns="68580" bIns="34290">
              <a:spAutoFit/>
            </a:bodyPr>
            <a:lstStyle/>
            <a:p>
              <a:pPr algn="ctr"/>
              <a:r>
                <a:rPr lang="en-US" sz="1200" dirty="0">
                  <a:ln w="0"/>
                  <a:effectLst>
                    <a:outerShdw blurRad="38100" dist="19050" dir="2700000" algn="tl" rotWithShape="0">
                      <a:schemeClr val="dk1">
                        <a:alpha val="40000"/>
                      </a:schemeClr>
                    </a:outerShdw>
                  </a:effectLst>
                </a:rPr>
                <a:t>= Vulnerable</a:t>
              </a:r>
            </a:p>
          </p:txBody>
        </p:sp>
        <p:sp>
          <p:nvSpPr>
            <p:cNvPr id="71" name="Rectangle 70"/>
            <p:cNvSpPr/>
            <p:nvPr/>
          </p:nvSpPr>
          <p:spPr>
            <a:xfrm>
              <a:off x="2588472" y="2093932"/>
              <a:ext cx="1047437" cy="253916"/>
            </a:xfrm>
            <a:prstGeom prst="rect">
              <a:avLst/>
            </a:prstGeom>
            <a:noFill/>
          </p:spPr>
          <p:txBody>
            <a:bodyPr wrap="square" lIns="68580" tIns="34290" rIns="68580" bIns="34290">
              <a:spAutoFit/>
            </a:bodyPr>
            <a:lstStyle/>
            <a:p>
              <a:pPr algn="ctr"/>
              <a:r>
                <a:rPr lang="en-US" sz="1200" dirty="0">
                  <a:ln w="0"/>
                  <a:effectLst>
                    <a:outerShdw blurRad="38100" dist="19050" dir="2700000" algn="tl" rotWithShape="0">
                      <a:schemeClr val="dk1">
                        <a:alpha val="40000"/>
                      </a:schemeClr>
                    </a:outerShdw>
                  </a:effectLst>
                </a:rPr>
                <a:t>= Protected</a:t>
              </a:r>
            </a:p>
          </p:txBody>
        </p:sp>
      </p:grpSp>
      <p:grpSp>
        <p:nvGrpSpPr>
          <p:cNvPr id="43" name="Group 42"/>
          <p:cNvGrpSpPr/>
          <p:nvPr/>
        </p:nvGrpSpPr>
        <p:grpSpPr>
          <a:xfrm>
            <a:off x="7046254" y="2922732"/>
            <a:ext cx="650803" cy="402110"/>
            <a:chOff x="8282355" y="1969345"/>
            <a:chExt cx="627706" cy="536146"/>
          </a:xfrm>
        </p:grpSpPr>
        <p:sp>
          <p:nvSpPr>
            <p:cNvPr id="11" name="Flowchart: Magnetic Disk 10"/>
            <p:cNvSpPr/>
            <p:nvPr/>
          </p:nvSpPr>
          <p:spPr>
            <a:xfrm>
              <a:off x="8282355" y="1969345"/>
              <a:ext cx="627706" cy="3728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load</a:t>
              </a:r>
            </a:p>
          </p:txBody>
        </p:sp>
        <p:cxnSp>
          <p:nvCxnSpPr>
            <p:cNvPr id="14" name="Straight Arrow Connector 13"/>
            <p:cNvCxnSpPr>
              <a:stCxn id="11" idx="3"/>
            </p:cNvCxnSpPr>
            <p:nvPr/>
          </p:nvCxnSpPr>
          <p:spPr>
            <a:xfrm>
              <a:off x="8596208" y="2342177"/>
              <a:ext cx="0" cy="1633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41" name="Group 40"/>
          <p:cNvGrpSpPr/>
          <p:nvPr/>
        </p:nvGrpSpPr>
        <p:grpSpPr>
          <a:xfrm>
            <a:off x="6905573" y="2458324"/>
            <a:ext cx="967606" cy="481975"/>
            <a:chOff x="8028893" y="1033269"/>
            <a:chExt cx="1290141" cy="642633"/>
          </a:xfrm>
        </p:grpSpPr>
        <p:cxnSp>
          <p:nvCxnSpPr>
            <p:cNvPr id="10" name="Straight Arrow Connector 9"/>
            <p:cNvCxnSpPr/>
            <p:nvPr/>
          </p:nvCxnSpPr>
          <p:spPr>
            <a:xfrm>
              <a:off x="8645960" y="1529121"/>
              <a:ext cx="0" cy="1467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Rounded Rectangle 24"/>
            <p:cNvSpPr/>
            <p:nvPr/>
          </p:nvSpPr>
          <p:spPr>
            <a:xfrm>
              <a:off x="8028893" y="1033269"/>
              <a:ext cx="1290141" cy="5081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Checking Value</a:t>
              </a:r>
            </a:p>
          </p:txBody>
        </p:sp>
      </p:grpSp>
      <p:sp>
        <p:nvSpPr>
          <p:cNvPr id="26" name="Oval 25"/>
          <p:cNvSpPr/>
          <p:nvPr/>
        </p:nvSpPr>
        <p:spPr>
          <a:xfrm>
            <a:off x="6677930" y="3307380"/>
            <a:ext cx="1435354" cy="651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Load value duplication</a:t>
            </a:r>
          </a:p>
        </p:txBody>
      </p:sp>
      <p:grpSp>
        <p:nvGrpSpPr>
          <p:cNvPr id="66" name="Group 65"/>
          <p:cNvGrpSpPr/>
          <p:nvPr/>
        </p:nvGrpSpPr>
        <p:grpSpPr>
          <a:xfrm>
            <a:off x="6905573" y="5180965"/>
            <a:ext cx="967606" cy="481975"/>
            <a:chOff x="8028893" y="1033269"/>
            <a:chExt cx="1290141" cy="642633"/>
          </a:xfrm>
        </p:grpSpPr>
        <p:cxnSp>
          <p:nvCxnSpPr>
            <p:cNvPr id="67" name="Straight Arrow Connector 66"/>
            <p:cNvCxnSpPr/>
            <p:nvPr/>
          </p:nvCxnSpPr>
          <p:spPr>
            <a:xfrm>
              <a:off x="8645960" y="1529121"/>
              <a:ext cx="0" cy="1467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2" name="Rounded Rectangle 71"/>
            <p:cNvSpPr/>
            <p:nvPr/>
          </p:nvSpPr>
          <p:spPr>
            <a:xfrm>
              <a:off x="8028893" y="1033269"/>
              <a:ext cx="1290141" cy="5081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Checking Address</a:t>
              </a:r>
            </a:p>
          </p:txBody>
        </p:sp>
      </p:grpSp>
      <p:grpSp>
        <p:nvGrpSpPr>
          <p:cNvPr id="73" name="Group 72"/>
          <p:cNvGrpSpPr/>
          <p:nvPr/>
        </p:nvGrpSpPr>
        <p:grpSpPr>
          <a:xfrm>
            <a:off x="6887995" y="5638765"/>
            <a:ext cx="967606" cy="481975"/>
            <a:chOff x="8028893" y="1033269"/>
            <a:chExt cx="1290141" cy="642633"/>
          </a:xfrm>
        </p:grpSpPr>
        <p:cxnSp>
          <p:nvCxnSpPr>
            <p:cNvPr id="74" name="Straight Arrow Connector 73"/>
            <p:cNvCxnSpPr/>
            <p:nvPr/>
          </p:nvCxnSpPr>
          <p:spPr>
            <a:xfrm>
              <a:off x="8645960" y="1529121"/>
              <a:ext cx="0" cy="1467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5" name="Rounded Rectangle 74"/>
            <p:cNvSpPr/>
            <p:nvPr/>
          </p:nvSpPr>
          <p:spPr>
            <a:xfrm>
              <a:off x="8028893" y="1033269"/>
              <a:ext cx="1290141" cy="5081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Checking Value</a:t>
              </a:r>
            </a:p>
          </p:txBody>
        </p:sp>
      </p:grpSp>
      <p:sp>
        <p:nvSpPr>
          <p:cNvPr id="3" name="TextBox 2"/>
          <p:cNvSpPr txBox="1"/>
          <p:nvPr/>
        </p:nvSpPr>
        <p:spPr>
          <a:xfrm>
            <a:off x="1405594" y="4447010"/>
            <a:ext cx="2552077" cy="300082"/>
          </a:xfrm>
          <a:prstGeom prst="rect">
            <a:avLst/>
          </a:prstGeom>
          <a:noFill/>
        </p:spPr>
        <p:txBody>
          <a:bodyPr wrap="square" rtlCol="0">
            <a:spAutoFit/>
          </a:bodyPr>
          <a:lstStyle/>
          <a:p>
            <a:endParaRPr lang="en-US" sz="1350" dirty="0"/>
          </a:p>
        </p:txBody>
      </p:sp>
      <p:grpSp>
        <p:nvGrpSpPr>
          <p:cNvPr id="48" name="Group 47"/>
          <p:cNvGrpSpPr/>
          <p:nvPr/>
        </p:nvGrpSpPr>
        <p:grpSpPr>
          <a:xfrm>
            <a:off x="10865" y="2631791"/>
            <a:ext cx="2646230" cy="3111908"/>
            <a:chOff x="1801948" y="2729309"/>
            <a:chExt cx="2551470" cy="4149211"/>
          </a:xfrm>
        </p:grpSpPr>
        <p:sp>
          <p:nvSpPr>
            <p:cNvPr id="50" name="TextBox 49"/>
            <p:cNvSpPr txBox="1"/>
            <p:nvPr/>
          </p:nvSpPr>
          <p:spPr>
            <a:xfrm>
              <a:off x="1913194" y="3523756"/>
              <a:ext cx="2428568" cy="3354764"/>
            </a:xfrm>
            <a:prstGeom prst="rect">
              <a:avLst/>
            </a:prstGeom>
            <a:noFill/>
          </p:spPr>
          <p:txBody>
            <a:bodyPr wrap="square" rtlCol="0">
              <a:spAutoFit/>
            </a:bodyPr>
            <a:lstStyle/>
            <a:p>
              <a:r>
                <a:rPr lang="en-US" b="1" dirty="0" err="1">
                  <a:latin typeface="Arial" panose="020B0604020202020204" pitchFamily="34" charset="0"/>
                </a:rPr>
                <a:t>mov</a:t>
              </a:r>
              <a:r>
                <a:rPr lang="en-US" b="1" dirty="0">
                  <a:latin typeface="Arial" panose="020B0604020202020204" pitchFamily="34" charset="0"/>
                </a:rPr>
                <a:t>    x1, #</a:t>
              </a:r>
              <a:r>
                <a:rPr lang="en-US" b="1" dirty="0" smtClean="0">
                  <a:latin typeface="Arial" panose="020B0604020202020204" pitchFamily="34" charset="0"/>
                </a:rPr>
                <a:t>0x04</a:t>
              </a:r>
            </a:p>
            <a:p>
              <a:endParaRPr lang="en-US" b="1" dirty="0">
                <a:latin typeface="Arial" panose="020B0604020202020204" pitchFamily="34" charset="0"/>
              </a:endParaRPr>
            </a:p>
            <a:p>
              <a:r>
                <a:rPr lang="en-US" b="1" dirty="0">
                  <a:latin typeface="Arial" panose="020B0604020202020204" pitchFamily="34" charset="0"/>
                </a:rPr>
                <a:t>load    x2, [x1</a:t>
              </a:r>
              <a:r>
                <a:rPr lang="en-US" b="1" dirty="0" smtClean="0">
                  <a:latin typeface="Arial" panose="020B0604020202020204" pitchFamily="34" charset="0"/>
                </a:rPr>
                <a:t>]</a:t>
              </a:r>
            </a:p>
            <a:p>
              <a:endParaRPr lang="en-US" b="1" dirty="0">
                <a:latin typeface="Arial" panose="020B0604020202020204" pitchFamily="34" charset="0"/>
              </a:endParaRPr>
            </a:p>
            <a:p>
              <a:r>
                <a:rPr lang="en-US" b="1" dirty="0">
                  <a:latin typeface="Arial" panose="020B0604020202020204" pitchFamily="34" charset="0"/>
                </a:rPr>
                <a:t>add     x2, x2, #</a:t>
              </a:r>
              <a:r>
                <a:rPr lang="en-US" b="1" dirty="0" smtClean="0">
                  <a:latin typeface="Arial" panose="020B0604020202020204" pitchFamily="34" charset="0"/>
                </a:rPr>
                <a:t>0x10</a:t>
              </a:r>
              <a:endParaRPr lang="en-US" b="1" dirty="0">
                <a:latin typeface="Arial" panose="020B0604020202020204" pitchFamily="34" charset="0"/>
              </a:endParaRPr>
            </a:p>
            <a:p>
              <a:r>
                <a:rPr lang="en-US" b="1" dirty="0">
                  <a:latin typeface="Arial" panose="020B0604020202020204" pitchFamily="34" charset="0"/>
                </a:rPr>
                <a:t>and     x1, x2, #</a:t>
              </a:r>
              <a:r>
                <a:rPr lang="en-US" b="1" dirty="0" smtClean="0">
                  <a:latin typeface="Arial" panose="020B0604020202020204" pitchFamily="34" charset="0"/>
                </a:rPr>
                <a:t>0x10</a:t>
              </a:r>
            </a:p>
            <a:p>
              <a:endParaRPr lang="en-US" b="1" dirty="0">
                <a:latin typeface="Arial" panose="020B0604020202020204" pitchFamily="34" charset="0"/>
              </a:endParaRPr>
            </a:p>
            <a:p>
              <a:r>
                <a:rPr lang="en-US" b="1" dirty="0">
                  <a:latin typeface="Arial" panose="020B0604020202020204" pitchFamily="34" charset="0"/>
                </a:rPr>
                <a:t>store   x2, [x1]</a:t>
              </a:r>
            </a:p>
            <a:p>
              <a:endParaRPr lang="en-US" sz="1350" dirty="0"/>
            </a:p>
          </p:txBody>
        </p:sp>
        <p:sp>
          <p:nvSpPr>
            <p:cNvPr id="52" name="TextBox 51"/>
            <p:cNvSpPr txBox="1"/>
            <p:nvPr/>
          </p:nvSpPr>
          <p:spPr>
            <a:xfrm>
              <a:off x="1801948" y="2729309"/>
              <a:ext cx="2551470" cy="861775"/>
            </a:xfrm>
            <a:prstGeom prst="rect">
              <a:avLst/>
            </a:prstGeom>
            <a:noFill/>
          </p:spPr>
          <p:txBody>
            <a:bodyPr wrap="square" rtlCol="0">
              <a:spAutoFit/>
            </a:bodyPr>
            <a:lstStyle/>
            <a:p>
              <a:r>
                <a:rPr lang="en-US" b="1" dirty="0">
                  <a:solidFill>
                    <a:srgbClr val="C00000"/>
                  </a:solidFill>
                  <a:latin typeface="Arial" panose="020B0604020202020204" pitchFamily="34" charset="0"/>
                  <a:cs typeface="Arial" panose="020B0604020202020204" pitchFamily="34" charset="0"/>
                </a:rPr>
                <a:t>Unreliable Code</a:t>
              </a:r>
            </a:p>
          </p:txBody>
        </p:sp>
      </p:grpSp>
      <p:grpSp>
        <p:nvGrpSpPr>
          <p:cNvPr id="54" name="Group 53"/>
          <p:cNvGrpSpPr/>
          <p:nvPr/>
        </p:nvGrpSpPr>
        <p:grpSpPr>
          <a:xfrm>
            <a:off x="1986815" y="1805913"/>
            <a:ext cx="2324071" cy="1520896"/>
            <a:chOff x="5538076" y="2386631"/>
            <a:chExt cx="5769021" cy="2027861"/>
          </a:xfrm>
        </p:grpSpPr>
        <p:cxnSp>
          <p:nvCxnSpPr>
            <p:cNvPr id="55" name="Straight Arrow Connector 54"/>
            <p:cNvCxnSpPr/>
            <p:nvPr/>
          </p:nvCxnSpPr>
          <p:spPr>
            <a:xfrm flipV="1">
              <a:off x="5538076" y="2877566"/>
              <a:ext cx="2730691" cy="153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878529" y="2386631"/>
              <a:ext cx="2428568" cy="400109"/>
            </a:xfrm>
            <a:prstGeom prst="rect">
              <a:avLst/>
            </a:prstGeom>
            <a:noFill/>
          </p:spPr>
          <p:txBody>
            <a:bodyPr wrap="square" rtlCol="0">
              <a:spAutoFit/>
            </a:bodyPr>
            <a:lstStyle/>
            <a:p>
              <a:endParaRPr lang="en-US" sz="1350" dirty="0">
                <a:solidFill>
                  <a:schemeClr val="bg2">
                    <a:lumMod val="10000"/>
                  </a:schemeClr>
                </a:solidFill>
                <a:latin typeface="Arial" panose="020B0604020202020204" pitchFamily="34" charset="0"/>
              </a:endParaRPr>
            </a:p>
          </p:txBody>
        </p:sp>
        <p:sp>
          <p:nvSpPr>
            <p:cNvPr id="58" name="Left Brace 57"/>
            <p:cNvSpPr/>
            <p:nvPr/>
          </p:nvSpPr>
          <p:spPr>
            <a:xfrm>
              <a:off x="8145969" y="2477498"/>
              <a:ext cx="679628" cy="54473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grpSp>
        <p:nvGrpSpPr>
          <p:cNvPr id="60" name="Group 59"/>
          <p:cNvGrpSpPr/>
          <p:nvPr/>
        </p:nvGrpSpPr>
        <p:grpSpPr>
          <a:xfrm>
            <a:off x="1792124" y="2506602"/>
            <a:ext cx="2327198" cy="1433891"/>
            <a:chOff x="5495828" y="2386631"/>
            <a:chExt cx="5811269" cy="1911854"/>
          </a:xfrm>
        </p:grpSpPr>
        <p:cxnSp>
          <p:nvCxnSpPr>
            <p:cNvPr id="61" name="Straight Arrow Connector 60"/>
            <p:cNvCxnSpPr/>
            <p:nvPr/>
          </p:nvCxnSpPr>
          <p:spPr>
            <a:xfrm flipV="1">
              <a:off x="5495828" y="3255216"/>
              <a:ext cx="2734573" cy="10432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878529" y="2386631"/>
              <a:ext cx="2428568" cy="400109"/>
            </a:xfrm>
            <a:prstGeom prst="rect">
              <a:avLst/>
            </a:prstGeom>
            <a:noFill/>
          </p:spPr>
          <p:txBody>
            <a:bodyPr wrap="square" rtlCol="0">
              <a:spAutoFit/>
            </a:bodyPr>
            <a:lstStyle/>
            <a:p>
              <a:endParaRPr lang="en-US" sz="1350" dirty="0">
                <a:solidFill>
                  <a:schemeClr val="bg2">
                    <a:lumMod val="10000"/>
                  </a:schemeClr>
                </a:solidFill>
                <a:latin typeface="Arial" panose="020B0604020202020204" pitchFamily="34" charset="0"/>
              </a:endParaRPr>
            </a:p>
          </p:txBody>
        </p:sp>
        <p:sp>
          <p:nvSpPr>
            <p:cNvPr id="63" name="Left Brace 62"/>
            <p:cNvSpPr/>
            <p:nvPr/>
          </p:nvSpPr>
          <p:spPr>
            <a:xfrm>
              <a:off x="8502774" y="2477496"/>
              <a:ext cx="906709" cy="139807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grpSp>
        <p:nvGrpSpPr>
          <p:cNvPr id="76" name="Group 75"/>
          <p:cNvGrpSpPr/>
          <p:nvPr/>
        </p:nvGrpSpPr>
        <p:grpSpPr>
          <a:xfrm>
            <a:off x="2387178" y="3902796"/>
            <a:ext cx="1732144" cy="1116705"/>
            <a:chOff x="6977971" y="2386631"/>
            <a:chExt cx="4329126" cy="1488938"/>
          </a:xfrm>
        </p:grpSpPr>
        <p:cxnSp>
          <p:nvCxnSpPr>
            <p:cNvPr id="78" name="Straight Arrow Connector 77"/>
            <p:cNvCxnSpPr/>
            <p:nvPr/>
          </p:nvCxnSpPr>
          <p:spPr>
            <a:xfrm flipV="1">
              <a:off x="6977971" y="3176533"/>
              <a:ext cx="1324325" cy="1933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878529" y="2386631"/>
              <a:ext cx="2428568" cy="400109"/>
            </a:xfrm>
            <a:prstGeom prst="rect">
              <a:avLst/>
            </a:prstGeom>
            <a:noFill/>
          </p:spPr>
          <p:txBody>
            <a:bodyPr wrap="square" rtlCol="0">
              <a:spAutoFit/>
            </a:bodyPr>
            <a:lstStyle/>
            <a:p>
              <a:endParaRPr lang="en-US" sz="1350" dirty="0">
                <a:solidFill>
                  <a:schemeClr val="bg2">
                    <a:lumMod val="10000"/>
                  </a:schemeClr>
                </a:solidFill>
                <a:latin typeface="Arial" panose="020B0604020202020204" pitchFamily="34" charset="0"/>
              </a:endParaRPr>
            </a:p>
          </p:txBody>
        </p:sp>
        <p:sp>
          <p:nvSpPr>
            <p:cNvPr id="83" name="Left Brace 82"/>
            <p:cNvSpPr/>
            <p:nvPr/>
          </p:nvSpPr>
          <p:spPr>
            <a:xfrm>
              <a:off x="8502774" y="2477496"/>
              <a:ext cx="906709" cy="139807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grpSp>
        <p:nvGrpSpPr>
          <p:cNvPr id="84" name="Group 83"/>
          <p:cNvGrpSpPr/>
          <p:nvPr/>
        </p:nvGrpSpPr>
        <p:grpSpPr>
          <a:xfrm>
            <a:off x="1849451" y="5252868"/>
            <a:ext cx="2131915" cy="1274591"/>
            <a:chOff x="5828469" y="2386631"/>
            <a:chExt cx="5478628" cy="1699453"/>
          </a:xfrm>
        </p:grpSpPr>
        <p:cxnSp>
          <p:nvCxnSpPr>
            <p:cNvPr id="85" name="Straight Arrow Connector 84"/>
            <p:cNvCxnSpPr/>
            <p:nvPr/>
          </p:nvCxnSpPr>
          <p:spPr>
            <a:xfrm>
              <a:off x="5828469" y="2586685"/>
              <a:ext cx="2560973" cy="5289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8878529" y="2386631"/>
              <a:ext cx="2428568" cy="400109"/>
            </a:xfrm>
            <a:prstGeom prst="rect">
              <a:avLst/>
            </a:prstGeom>
            <a:noFill/>
          </p:spPr>
          <p:txBody>
            <a:bodyPr wrap="square" rtlCol="0">
              <a:spAutoFit/>
            </a:bodyPr>
            <a:lstStyle/>
            <a:p>
              <a:endParaRPr lang="en-US" sz="1350" dirty="0">
                <a:solidFill>
                  <a:schemeClr val="bg2">
                    <a:lumMod val="10000"/>
                  </a:schemeClr>
                </a:solidFill>
                <a:latin typeface="Arial" panose="020B0604020202020204" pitchFamily="34" charset="0"/>
              </a:endParaRPr>
            </a:p>
          </p:txBody>
        </p:sp>
        <p:sp>
          <p:nvSpPr>
            <p:cNvPr id="87" name="Left Brace 86"/>
            <p:cNvSpPr/>
            <p:nvPr/>
          </p:nvSpPr>
          <p:spPr>
            <a:xfrm>
              <a:off x="8659196" y="2408966"/>
              <a:ext cx="906709" cy="167711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sp>
        <p:nvSpPr>
          <p:cNvPr id="88" name="Content Placeholder 2"/>
          <p:cNvSpPr txBox="1">
            <a:spLocks/>
          </p:cNvSpPr>
          <p:nvPr/>
        </p:nvSpPr>
        <p:spPr>
          <a:xfrm>
            <a:off x="10865" y="759829"/>
            <a:ext cx="8316097" cy="650349"/>
          </a:xfrm>
          <a:prstGeom prst="rect">
            <a:avLst/>
          </a:prstGeom>
        </p:spPr>
        <p:txBody>
          <a:bodyPr/>
          <a:lstStyle>
            <a:lvl1pPr marL="204788" indent="-204788" algn="l" rtl="0" eaLnBrk="1" fontAlgn="base" hangingPunct="1">
              <a:spcBef>
                <a:spcPts val="450"/>
              </a:spcBef>
              <a:spcAft>
                <a:spcPct val="0"/>
              </a:spcAft>
              <a:buClr>
                <a:schemeClr val="accent1"/>
              </a:buClr>
              <a:buSzPct val="76000"/>
              <a:buFont typeface="Wingdings 3" panose="05040102010807070707" pitchFamily="18" charset="2"/>
              <a:buChar char=""/>
              <a:defRPr sz="1950" kern="1200">
                <a:solidFill>
                  <a:schemeClr val="tx1"/>
                </a:solidFill>
                <a:latin typeface="+mn-lt"/>
                <a:ea typeface="+mn-ea"/>
                <a:cs typeface="+mn-cs"/>
              </a:defRPr>
            </a:lvl1pPr>
            <a:lvl2pPr marL="410766" indent="-204788" algn="l" rtl="0" eaLnBrk="1" fontAlgn="base" hangingPunct="1">
              <a:spcBef>
                <a:spcPts val="375"/>
              </a:spcBef>
              <a:spcAft>
                <a:spcPct val="0"/>
              </a:spcAft>
              <a:buClr>
                <a:schemeClr val="accent2"/>
              </a:buClr>
              <a:buSzPct val="76000"/>
              <a:buFont typeface="Wingdings 3" panose="05040102010807070707" pitchFamily="18" charset="2"/>
              <a:buChar char=""/>
              <a:defRPr sz="1725" kern="1200">
                <a:solidFill>
                  <a:schemeClr val="tx2"/>
                </a:solidFill>
                <a:latin typeface="+mn-lt"/>
                <a:ea typeface="+mn-ea"/>
                <a:cs typeface="+mn-cs"/>
              </a:defRPr>
            </a:lvl2pPr>
            <a:lvl3pPr marL="616744" indent="-171450" algn="l" rtl="0" eaLnBrk="1" fontAlgn="base" hangingPunct="1">
              <a:spcBef>
                <a:spcPts val="375"/>
              </a:spcBef>
              <a:spcAft>
                <a:spcPct val="0"/>
              </a:spcAft>
              <a:buClr>
                <a:srgbClr val="BCBCBC"/>
              </a:buClr>
              <a:buSzPct val="76000"/>
              <a:buFont typeface="Wingdings 3" panose="05040102010807070707" pitchFamily="18" charset="2"/>
              <a:buChar char=""/>
              <a:defRPr sz="1500" kern="1200">
                <a:solidFill>
                  <a:schemeClr val="tx1"/>
                </a:solidFill>
                <a:latin typeface="+mn-lt"/>
                <a:ea typeface="+mn-ea"/>
                <a:cs typeface="+mn-cs"/>
              </a:defRPr>
            </a:lvl3pPr>
            <a:lvl4pPr marL="822722" indent="-171450" algn="l" rtl="0" eaLnBrk="1" fontAlgn="base" hangingPunct="1">
              <a:spcBef>
                <a:spcPts val="3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200" kern="120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a:lstStyle>
          <a:p>
            <a:pPr lvl="1"/>
            <a:r>
              <a:rPr lang="en-US" sz="2000" dirty="0" smtClean="0"/>
              <a:t>Duplicate computational instructions</a:t>
            </a:r>
          </a:p>
          <a:p>
            <a:pPr lvl="1"/>
            <a:r>
              <a:rPr lang="en-US" sz="2000" dirty="0" smtClean="0"/>
              <a:t>Check before memory and compare instructions</a:t>
            </a:r>
          </a:p>
        </p:txBody>
      </p:sp>
    </p:spTree>
    <p:extLst>
      <p:ext uri="{BB962C8B-B14F-4D97-AF65-F5344CB8AC3E}">
        <p14:creationId xmlns:p14="http://schemas.microsoft.com/office/powerpoint/2010/main" val="108153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500" fill="hold"/>
                                        <p:tgtEl>
                                          <p:spTgt spid="29"/>
                                        </p:tgtEl>
                                        <p:attrNameLst>
                                          <p:attrName>ppt_x</p:attrName>
                                        </p:attrNameLst>
                                      </p:cBhvr>
                                      <p:tavLst>
                                        <p:tav tm="0">
                                          <p:val>
                                            <p:strVal val="0-#ppt_w/2"/>
                                          </p:val>
                                        </p:tav>
                                        <p:tav tm="100000">
                                          <p:val>
                                            <p:strVal val="#ppt_x"/>
                                          </p:val>
                                        </p:tav>
                                      </p:tavLst>
                                    </p:anim>
                                    <p:anim calcmode="lin" valueType="num">
                                      <p:cBhvr additive="base">
                                        <p:cTn id="17" dur="500" fill="hold"/>
                                        <p:tgtEl>
                                          <p:spTgt spid="29"/>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500"/>
                                        <p:tgtEl>
                                          <p:spTgt spid="60"/>
                                        </p:tgtEl>
                                      </p:cBhvr>
                                    </p:animEffect>
                                  </p:childTnLst>
                                </p:cTn>
                              </p:par>
                              <p:par>
                                <p:cTn id="27" presetID="2" presetClass="entr" presetSubtype="2"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1+#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1+#ppt_w/2"/>
                                          </p:val>
                                        </p:tav>
                                        <p:tav tm="100000">
                                          <p:val>
                                            <p:strVal val="#ppt_x"/>
                                          </p:val>
                                        </p:tav>
                                      </p:tavLst>
                                    </p:anim>
                                    <p:anim calcmode="lin" valueType="num">
                                      <p:cBhvr additive="base">
                                        <p:cTn id="3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0-#ppt_w/2"/>
                                          </p:val>
                                        </p:tav>
                                        <p:tav tm="100000">
                                          <p:val>
                                            <p:strVal val="#ppt_x"/>
                                          </p:val>
                                        </p:tav>
                                      </p:tavLst>
                                    </p:anim>
                                    <p:anim calcmode="lin" valueType="num">
                                      <p:cBhvr additive="base">
                                        <p:cTn id="40" dur="50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1+#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1+#ppt_w/2"/>
                                          </p:val>
                                        </p:tav>
                                        <p:tav tm="100000">
                                          <p:val>
                                            <p:strVal val="#ppt_x"/>
                                          </p:val>
                                        </p:tav>
                                      </p:tavLst>
                                    </p:anim>
                                    <p:anim calcmode="lin" valueType="num">
                                      <p:cBhvr additive="base">
                                        <p:cTn id="48" dur="500" fill="hold"/>
                                        <p:tgtEl>
                                          <p:spTgt spid="4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1+#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fill="hold"/>
                                        <p:tgtEl>
                                          <p:spTgt spid="42"/>
                                        </p:tgtEl>
                                        <p:attrNameLst>
                                          <p:attrName>ppt_x</p:attrName>
                                        </p:attrNameLst>
                                      </p:cBhvr>
                                      <p:tavLst>
                                        <p:tav tm="0">
                                          <p:val>
                                            <p:strVal val="1+#ppt_w/2"/>
                                          </p:val>
                                        </p:tav>
                                        <p:tav tm="100000">
                                          <p:val>
                                            <p:strVal val="#ppt_x"/>
                                          </p:val>
                                        </p:tav>
                                      </p:tavLst>
                                    </p:anim>
                                    <p:anim calcmode="lin" valueType="num">
                                      <p:cBhvr additive="base">
                                        <p:cTn id="56" dur="500" fill="hold"/>
                                        <p:tgtEl>
                                          <p:spTgt spid="42"/>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fill="hold"/>
                                        <p:tgtEl>
                                          <p:spTgt spid="40"/>
                                        </p:tgtEl>
                                        <p:attrNameLst>
                                          <p:attrName>ppt_x</p:attrName>
                                        </p:attrNameLst>
                                      </p:cBhvr>
                                      <p:tavLst>
                                        <p:tav tm="0">
                                          <p:val>
                                            <p:strVal val="1+#ppt_w/2"/>
                                          </p:val>
                                        </p:tav>
                                        <p:tav tm="100000">
                                          <p:val>
                                            <p:strVal val="#ppt_x"/>
                                          </p:val>
                                        </p:tav>
                                      </p:tavLst>
                                    </p:anim>
                                    <p:anim calcmode="lin" valueType="num">
                                      <p:cBhvr additive="base">
                                        <p:cTn id="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par>
                                <p:cTn id="66" presetID="2" presetClass="entr" presetSubtype="8"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additive="base">
                                        <p:cTn id="68" dur="500" fill="hold"/>
                                        <p:tgtEl>
                                          <p:spTgt spid="32"/>
                                        </p:tgtEl>
                                        <p:attrNameLst>
                                          <p:attrName>ppt_x</p:attrName>
                                        </p:attrNameLst>
                                      </p:cBhvr>
                                      <p:tavLst>
                                        <p:tav tm="0">
                                          <p:val>
                                            <p:strVal val="0-#ppt_w/2"/>
                                          </p:val>
                                        </p:tav>
                                        <p:tav tm="100000">
                                          <p:val>
                                            <p:strVal val="#ppt_x"/>
                                          </p:val>
                                        </p:tav>
                                      </p:tavLst>
                                    </p:anim>
                                    <p:anim calcmode="lin" valueType="num">
                                      <p:cBhvr additive="base">
                                        <p:cTn id="69"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84"/>
                                        </p:tgtEl>
                                        <p:attrNameLst>
                                          <p:attrName>style.visibility</p:attrName>
                                        </p:attrNameLst>
                                      </p:cBhvr>
                                      <p:to>
                                        <p:strVal val="visible"/>
                                      </p:to>
                                    </p:set>
                                    <p:animEffect transition="in" filter="fade">
                                      <p:cBhvr>
                                        <p:cTn id="74" dur="500"/>
                                        <p:tgtEl>
                                          <p:spTgt spid="84"/>
                                        </p:tgtEl>
                                      </p:cBhvr>
                                    </p:animEffect>
                                  </p:childTnLst>
                                </p:cTn>
                              </p:par>
                              <p:par>
                                <p:cTn id="75" presetID="2" presetClass="entr" presetSubtype="2" fill="hold" nodeType="withEffect">
                                  <p:stCondLst>
                                    <p:cond delay="0"/>
                                  </p:stCondLst>
                                  <p:childTnLst>
                                    <p:set>
                                      <p:cBhvr>
                                        <p:cTn id="76" dur="1" fill="hold">
                                          <p:stCondLst>
                                            <p:cond delay="0"/>
                                          </p:stCondLst>
                                        </p:cTn>
                                        <p:tgtEl>
                                          <p:spTgt spid="89"/>
                                        </p:tgtEl>
                                        <p:attrNameLst>
                                          <p:attrName>style.visibility</p:attrName>
                                        </p:attrNameLst>
                                      </p:cBhvr>
                                      <p:to>
                                        <p:strVal val="visible"/>
                                      </p:to>
                                    </p:set>
                                    <p:anim calcmode="lin" valueType="num">
                                      <p:cBhvr additive="base">
                                        <p:cTn id="77" dur="500" fill="hold"/>
                                        <p:tgtEl>
                                          <p:spTgt spid="89"/>
                                        </p:tgtEl>
                                        <p:attrNameLst>
                                          <p:attrName>ppt_x</p:attrName>
                                        </p:attrNameLst>
                                      </p:cBhvr>
                                      <p:tavLst>
                                        <p:tav tm="0">
                                          <p:val>
                                            <p:strVal val="1+#ppt_w/2"/>
                                          </p:val>
                                        </p:tav>
                                        <p:tav tm="100000">
                                          <p:val>
                                            <p:strVal val="#ppt_x"/>
                                          </p:val>
                                        </p:tav>
                                      </p:tavLst>
                                    </p:anim>
                                    <p:anim calcmode="lin" valueType="num">
                                      <p:cBhvr additive="base">
                                        <p:cTn id="78" dur="500" fill="hold"/>
                                        <p:tgtEl>
                                          <p:spTgt spid="89"/>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 calcmode="lin" valueType="num">
                                      <p:cBhvr additive="base">
                                        <p:cTn id="81" dur="500" fill="hold"/>
                                        <p:tgtEl>
                                          <p:spTgt spid="46"/>
                                        </p:tgtEl>
                                        <p:attrNameLst>
                                          <p:attrName>ppt_x</p:attrName>
                                        </p:attrNameLst>
                                      </p:cBhvr>
                                      <p:tavLst>
                                        <p:tav tm="0">
                                          <p:val>
                                            <p:strVal val="1+#ppt_w/2"/>
                                          </p:val>
                                        </p:tav>
                                        <p:tav tm="100000">
                                          <p:val>
                                            <p:strVal val="#ppt_x"/>
                                          </p:val>
                                        </p:tav>
                                      </p:tavLst>
                                    </p:anim>
                                    <p:anim calcmode="lin" valueType="num">
                                      <p:cBhvr additive="base">
                                        <p:cTn id="82" dur="500" fill="hold"/>
                                        <p:tgtEl>
                                          <p:spTgt spid="46"/>
                                        </p:tgtEl>
                                        <p:attrNameLst>
                                          <p:attrName>ppt_y</p:attrName>
                                        </p:attrNameLst>
                                      </p:cBhvr>
                                      <p:tavLst>
                                        <p:tav tm="0">
                                          <p:val>
                                            <p:strVal val="#ppt_y"/>
                                          </p:val>
                                        </p:tav>
                                        <p:tav tm="100000">
                                          <p:val>
                                            <p:strVal val="#ppt_y"/>
                                          </p:val>
                                        </p:tav>
                                      </p:tavLst>
                                    </p:anim>
                                  </p:childTnLst>
                                </p:cTn>
                              </p:par>
                              <p:par>
                                <p:cTn id="83" presetID="2" presetClass="entr" presetSubtype="2" fill="hold" nodeType="with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500" fill="hold"/>
                                        <p:tgtEl>
                                          <p:spTgt spid="49"/>
                                        </p:tgtEl>
                                        <p:attrNameLst>
                                          <p:attrName>ppt_x</p:attrName>
                                        </p:attrNameLst>
                                      </p:cBhvr>
                                      <p:tavLst>
                                        <p:tav tm="0">
                                          <p:val>
                                            <p:strVal val="1+#ppt_w/2"/>
                                          </p:val>
                                        </p:tav>
                                        <p:tav tm="100000">
                                          <p:val>
                                            <p:strVal val="#ppt_x"/>
                                          </p:val>
                                        </p:tav>
                                      </p:tavLst>
                                    </p:anim>
                                    <p:anim calcmode="lin" valueType="num">
                                      <p:cBhvr additive="base">
                                        <p:cTn id="8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0-#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1+#ppt_w/2"/>
                                          </p:val>
                                        </p:tav>
                                        <p:tav tm="100000">
                                          <p:val>
                                            <p:strVal val="#ppt_x"/>
                                          </p:val>
                                        </p:tav>
                                      </p:tavLst>
                                    </p:anim>
                                    <p:anim calcmode="lin" valueType="num">
                                      <p:cBhvr additive="base">
                                        <p:cTn id="96" dur="500" fill="hold"/>
                                        <p:tgtEl>
                                          <p:spTgt spid="37"/>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anim calcmode="lin" valueType="num">
                                      <p:cBhvr additive="base">
                                        <p:cTn id="99" dur="500" fill="hold"/>
                                        <p:tgtEl>
                                          <p:spTgt spid="66"/>
                                        </p:tgtEl>
                                        <p:attrNameLst>
                                          <p:attrName>ppt_x</p:attrName>
                                        </p:attrNameLst>
                                      </p:cBhvr>
                                      <p:tavLst>
                                        <p:tav tm="0">
                                          <p:val>
                                            <p:strVal val="1+#ppt_w/2"/>
                                          </p:val>
                                        </p:tav>
                                        <p:tav tm="100000">
                                          <p:val>
                                            <p:strVal val="#ppt_x"/>
                                          </p:val>
                                        </p:tav>
                                      </p:tavLst>
                                    </p:anim>
                                    <p:anim calcmode="lin" valueType="num">
                                      <p:cBhvr additive="base">
                                        <p:cTn id="100" dur="500" fill="hold"/>
                                        <p:tgtEl>
                                          <p:spTgt spid="66"/>
                                        </p:tgtEl>
                                        <p:attrNameLst>
                                          <p:attrName>ppt_y</p:attrName>
                                        </p:attrNameLst>
                                      </p:cBhvr>
                                      <p:tavLst>
                                        <p:tav tm="0">
                                          <p:val>
                                            <p:strVal val="#ppt_y"/>
                                          </p:val>
                                        </p:tav>
                                        <p:tav tm="100000">
                                          <p:val>
                                            <p:strVal val="#ppt_y"/>
                                          </p:val>
                                        </p:tav>
                                      </p:tavLst>
                                    </p:anim>
                                  </p:childTnLst>
                                </p:cTn>
                              </p:par>
                              <p:par>
                                <p:cTn id="101" presetID="2" presetClass="entr" presetSubtype="2" fill="hold" nodeType="withEffect">
                                  <p:stCondLst>
                                    <p:cond delay="0"/>
                                  </p:stCondLst>
                                  <p:childTnLst>
                                    <p:set>
                                      <p:cBhvr>
                                        <p:cTn id="102" dur="1" fill="hold">
                                          <p:stCondLst>
                                            <p:cond delay="0"/>
                                          </p:stCondLst>
                                        </p:cTn>
                                        <p:tgtEl>
                                          <p:spTgt spid="73"/>
                                        </p:tgtEl>
                                        <p:attrNameLst>
                                          <p:attrName>style.visibility</p:attrName>
                                        </p:attrNameLst>
                                      </p:cBhvr>
                                      <p:to>
                                        <p:strVal val="visible"/>
                                      </p:to>
                                    </p:set>
                                    <p:anim calcmode="lin" valueType="num">
                                      <p:cBhvr additive="base">
                                        <p:cTn id="103" dur="500" fill="hold"/>
                                        <p:tgtEl>
                                          <p:spTgt spid="73"/>
                                        </p:tgtEl>
                                        <p:attrNameLst>
                                          <p:attrName>ppt_x</p:attrName>
                                        </p:attrNameLst>
                                      </p:cBhvr>
                                      <p:tavLst>
                                        <p:tav tm="0">
                                          <p:val>
                                            <p:strVal val="1+#ppt_w/2"/>
                                          </p:val>
                                        </p:tav>
                                        <p:tav tm="100000">
                                          <p:val>
                                            <p:strVal val="#ppt_x"/>
                                          </p:val>
                                        </p:tav>
                                      </p:tavLst>
                                    </p:anim>
                                    <p:anim calcmode="lin" valueType="num">
                                      <p:cBhvr additive="base">
                                        <p:cTn id="104"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wipe(down)">
                                      <p:cBhvr>
                                        <p:cTn id="109" dur="500"/>
                                        <p:tgtEl>
                                          <p:spTgt spid="8"/>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7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9"/>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80"/>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0" grpId="0" animBg="1"/>
      <p:bldP spid="79" grpId="0" animBg="1"/>
      <p:bldP spid="77" grpId="0" animBg="1"/>
      <p:bldP spid="31" grpId="0"/>
      <p:bldP spid="29" grpId="0"/>
      <p:bldP spid="32" grpId="0"/>
      <p:bldP spid="33" grpId="0"/>
      <p:bldP spid="37"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4829"/>
          </a:xfrm>
        </p:spPr>
        <p:txBody>
          <a:bodyPr>
            <a:normAutofit/>
          </a:bodyPr>
          <a:lstStyle/>
          <a:p>
            <a:r>
              <a:rPr lang="en-US" b="1" dirty="0" smtClean="0">
                <a:effectLst/>
                <a:latin typeface="Arial" panose="020B0604020202020204" pitchFamily="34" charset="0"/>
                <a:cs typeface="Arial" panose="020B0604020202020204" pitchFamily="34" charset="0"/>
              </a:rPr>
              <a:t>SWIFT leaves more than 40% of the instructions as unprotected</a:t>
            </a:r>
            <a:endParaRPr lang="en-US" b="1" dirty="0">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57200" y="914400"/>
            <a:ext cx="8229600" cy="5242560"/>
          </a:xfrm>
        </p:spPr>
        <p:txBody>
          <a:bodyPr/>
          <a:lstStyle/>
          <a:p>
            <a:pPr marL="0" indent="0">
              <a:buNone/>
            </a:pPr>
            <a:endParaRPr lang="en-US" dirty="0" smtClean="0"/>
          </a:p>
        </p:txBody>
      </p:sp>
      <p:sp>
        <p:nvSpPr>
          <p:cNvPr id="4" name="Slide Number Placeholder 3"/>
          <p:cNvSpPr>
            <a:spLocks noGrp="1"/>
          </p:cNvSpPr>
          <p:nvPr>
            <p:ph type="sldNum" sz="quarter" idx="10"/>
          </p:nvPr>
        </p:nvSpPr>
        <p:spPr/>
        <p:txBody>
          <a:bodyPr/>
          <a:lstStyle/>
          <a:p>
            <a:fld id="{AF51A2C7-AC48-4E76-A19C-24EF83A3B3C0}" type="slidenum">
              <a:rPr lang="en-US" smtClean="0"/>
              <a:t>5</a:t>
            </a:fld>
            <a:endParaRPr lang="en-US"/>
          </a:p>
        </p:txBody>
      </p:sp>
      <p:grpSp>
        <p:nvGrpSpPr>
          <p:cNvPr id="14" name="Group 13"/>
          <p:cNvGrpSpPr/>
          <p:nvPr/>
        </p:nvGrpSpPr>
        <p:grpSpPr>
          <a:xfrm>
            <a:off x="200025" y="1342004"/>
            <a:ext cx="8734425" cy="5142913"/>
            <a:chOff x="142875" y="1651082"/>
            <a:chExt cx="8734425" cy="5142913"/>
          </a:xfrm>
        </p:grpSpPr>
        <p:pic>
          <p:nvPicPr>
            <p:cNvPr id="13" name="Picture 12"/>
            <p:cNvPicPr>
              <a:picLocks noChangeAspect="1"/>
            </p:cNvPicPr>
            <p:nvPr/>
          </p:nvPicPr>
          <p:blipFill rotWithShape="1">
            <a:blip r:embed="rId3"/>
            <a:srcRect l="1791"/>
            <a:stretch/>
          </p:blipFill>
          <p:spPr>
            <a:xfrm>
              <a:off x="142875" y="1651082"/>
              <a:ext cx="8734425" cy="4508557"/>
            </a:xfrm>
            <a:prstGeom prst="rect">
              <a:avLst/>
            </a:prstGeom>
          </p:spPr>
        </p:pic>
        <p:sp>
          <p:nvSpPr>
            <p:cNvPr id="6" name="TextBox 5"/>
            <p:cNvSpPr txBox="1"/>
            <p:nvPr/>
          </p:nvSpPr>
          <p:spPr>
            <a:xfrm>
              <a:off x="1024417" y="6209220"/>
              <a:ext cx="7786208" cy="584775"/>
            </a:xfrm>
            <a:prstGeom prst="rect">
              <a:avLst/>
            </a:prstGeom>
            <a:noFill/>
          </p:spPr>
          <p:txBody>
            <a:bodyPr wrap="square" rtlCol="0">
              <a:spAutoFit/>
            </a:bodyPr>
            <a:lstStyle/>
            <a:p>
              <a:r>
                <a:rPr lang="en-US" sz="1600" dirty="0" smtClean="0"/>
                <a:t>Source:  “</a:t>
              </a:r>
              <a:r>
                <a:rPr lang="en-US" sz="1600" dirty="0" err="1" smtClean="0"/>
                <a:t>MiBench</a:t>
              </a:r>
              <a:r>
                <a:rPr lang="en-US" sz="1600" dirty="0"/>
                <a:t>: A free, commercially representative embedded benchmark suite</a:t>
              </a:r>
              <a:r>
                <a:rPr lang="en-US" sz="1600" dirty="0" smtClean="0"/>
                <a:t>.” The </a:t>
              </a:r>
              <a:r>
                <a:rPr lang="en-US" sz="1600" dirty="0"/>
                <a:t>University of </a:t>
              </a:r>
              <a:r>
                <a:rPr lang="en-US" sz="1600" dirty="0" smtClean="0"/>
                <a:t>Michigan.</a:t>
              </a:r>
              <a:endParaRPr lang="en-US" sz="1600" dirty="0"/>
            </a:p>
          </p:txBody>
        </p:sp>
      </p:grpSp>
      <p:sp>
        <p:nvSpPr>
          <p:cNvPr id="28" name="Rounded Rectangle 27"/>
          <p:cNvSpPr/>
          <p:nvPr/>
        </p:nvSpPr>
        <p:spPr>
          <a:xfrm>
            <a:off x="545546" y="1449019"/>
            <a:ext cx="8301367" cy="170375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19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latin typeface="Arial" panose="020B0604020202020204" pitchFamily="34" charset="0"/>
                <a:cs typeface="Arial" panose="020B0604020202020204" pitchFamily="34" charset="0"/>
              </a:rPr>
              <a:t>SWIFT </a:t>
            </a:r>
            <a:r>
              <a:rPr lang="en-US" b="1" dirty="0" smtClean="0">
                <a:effectLst/>
                <a:latin typeface="Arial" panose="020B0604020202020204" pitchFamily="34" charset="0"/>
                <a:cs typeface="Arial" panose="020B0604020202020204" pitchFamily="34" charset="0"/>
              </a:rPr>
              <a:t>Sphere of protection</a:t>
            </a:r>
            <a:endParaRPr lang="en-US" b="1" dirty="0">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F51A2C7-AC48-4E76-A19C-24EF83A3B3C0}" type="slidenum">
              <a:rPr lang="en-US" smtClean="0"/>
              <a:t>6</a:t>
            </a:fld>
            <a:endParaRPr lang="en-US"/>
          </a:p>
        </p:txBody>
      </p:sp>
      <p:sp>
        <p:nvSpPr>
          <p:cNvPr id="75" name="Content Placeholder 18"/>
          <p:cNvSpPr txBox="1">
            <a:spLocks/>
          </p:cNvSpPr>
          <p:nvPr/>
        </p:nvSpPr>
        <p:spPr bwMode="auto">
          <a:xfrm>
            <a:off x="134854" y="1115928"/>
            <a:ext cx="4889212"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04788" indent="-204788" algn="l" rtl="0" eaLnBrk="1" fontAlgn="base" hangingPunct="1">
              <a:spcBef>
                <a:spcPts val="450"/>
              </a:spcBef>
              <a:spcAft>
                <a:spcPct val="0"/>
              </a:spcAft>
              <a:buClr>
                <a:schemeClr val="accent1"/>
              </a:buClr>
              <a:buSzPct val="76000"/>
              <a:buFont typeface="Wingdings 3" panose="05040102010807070707" pitchFamily="18" charset="2"/>
              <a:buChar char=""/>
              <a:defRPr sz="1950" kern="1200">
                <a:solidFill>
                  <a:schemeClr val="tx1"/>
                </a:solidFill>
                <a:latin typeface="+mn-lt"/>
                <a:ea typeface="+mn-ea"/>
                <a:cs typeface="+mn-cs"/>
              </a:defRPr>
            </a:lvl1pPr>
            <a:lvl2pPr marL="410766" indent="-204788" algn="l" rtl="0" eaLnBrk="1" fontAlgn="base" hangingPunct="1">
              <a:spcBef>
                <a:spcPts val="375"/>
              </a:spcBef>
              <a:spcAft>
                <a:spcPct val="0"/>
              </a:spcAft>
              <a:buClr>
                <a:schemeClr val="accent2"/>
              </a:buClr>
              <a:buSzPct val="76000"/>
              <a:buFont typeface="Wingdings 3" panose="05040102010807070707" pitchFamily="18" charset="2"/>
              <a:buChar char=""/>
              <a:defRPr sz="1725" kern="1200">
                <a:solidFill>
                  <a:schemeClr val="tx2"/>
                </a:solidFill>
                <a:latin typeface="+mn-lt"/>
                <a:ea typeface="+mn-ea"/>
                <a:cs typeface="+mn-cs"/>
              </a:defRPr>
            </a:lvl2pPr>
            <a:lvl3pPr marL="616744" indent="-171450" algn="l" rtl="0" eaLnBrk="1" fontAlgn="base" hangingPunct="1">
              <a:spcBef>
                <a:spcPts val="375"/>
              </a:spcBef>
              <a:spcAft>
                <a:spcPct val="0"/>
              </a:spcAft>
              <a:buClr>
                <a:srgbClr val="BCBCBC"/>
              </a:buClr>
              <a:buSzPct val="76000"/>
              <a:buFont typeface="Wingdings 3" panose="05040102010807070707" pitchFamily="18" charset="2"/>
              <a:buChar char=""/>
              <a:defRPr sz="1500" kern="1200">
                <a:solidFill>
                  <a:schemeClr val="tx1"/>
                </a:solidFill>
                <a:latin typeface="+mn-lt"/>
                <a:ea typeface="+mn-ea"/>
                <a:cs typeface="+mn-cs"/>
              </a:defRPr>
            </a:lvl3pPr>
            <a:lvl4pPr marL="822722" indent="-171450" algn="l" rtl="0" eaLnBrk="1" fontAlgn="base" hangingPunct="1">
              <a:spcBef>
                <a:spcPts val="3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028700" indent="-171450" algn="l" rtl="0" eaLnBrk="1" fontAlgn="base" hangingPunct="1">
              <a:spcBef>
                <a:spcPts val="225"/>
              </a:spcBef>
              <a:spcAft>
                <a:spcPct val="0"/>
              </a:spcAft>
              <a:buClr>
                <a:schemeClr val="accent2"/>
              </a:buClr>
              <a:buSzPct val="70000"/>
              <a:buFont typeface="Wingdings" panose="05000000000000000000" pitchFamily="2" charset="2"/>
              <a:buChar char=""/>
              <a:defRPr sz="1200" kern="120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a:lstStyle>
          <a:p>
            <a:r>
              <a:rPr lang="en-US" sz="2400" dirty="0" smtClean="0"/>
              <a:t>Protected by ECC</a:t>
            </a:r>
          </a:p>
          <a:p>
            <a:pPr lvl="1"/>
            <a:r>
              <a:rPr lang="en-US" sz="1800" dirty="0" smtClean="0"/>
              <a:t>Data and Instruction caches</a:t>
            </a:r>
          </a:p>
          <a:p>
            <a:r>
              <a:rPr lang="en-US" sz="2400" dirty="0" smtClean="0"/>
              <a:t>Not Protected</a:t>
            </a:r>
          </a:p>
          <a:p>
            <a:pPr lvl="1"/>
            <a:r>
              <a:rPr lang="en-US" sz="1800" dirty="0" smtClean="0"/>
              <a:t>Only unduplicated instructions using these resources (loads, Stores and branches)</a:t>
            </a:r>
          </a:p>
          <a:p>
            <a:r>
              <a:rPr lang="en-US" sz="2400" dirty="0" smtClean="0"/>
              <a:t>Partially Protected </a:t>
            </a:r>
          </a:p>
          <a:p>
            <a:pPr lvl="1"/>
            <a:r>
              <a:rPr lang="en-US" sz="1800" dirty="0" smtClean="0"/>
              <a:t>Unprotected during the execution of unduplicated instructions (loads, Stores, branches and Compares)</a:t>
            </a:r>
          </a:p>
          <a:p>
            <a:r>
              <a:rPr lang="en-US" sz="2100" dirty="0" smtClean="0"/>
              <a:t>Completely Protected by SWIFT</a:t>
            </a:r>
          </a:p>
          <a:p>
            <a:pPr lvl="1"/>
            <a:r>
              <a:rPr lang="en-US" sz="1800" dirty="0" smtClean="0"/>
              <a:t>Always duplicated instructions (logical and computational instructions)</a:t>
            </a:r>
          </a:p>
          <a:p>
            <a:pPr lvl="1"/>
            <a:endParaRPr lang="en-US" dirty="0"/>
          </a:p>
        </p:txBody>
      </p:sp>
      <p:grpSp>
        <p:nvGrpSpPr>
          <p:cNvPr id="147" name="Group 146"/>
          <p:cNvGrpSpPr/>
          <p:nvPr/>
        </p:nvGrpSpPr>
        <p:grpSpPr>
          <a:xfrm>
            <a:off x="4699028" y="1246620"/>
            <a:ext cx="4258987" cy="4492689"/>
            <a:chOff x="4733864" y="1786558"/>
            <a:chExt cx="4258987" cy="4492689"/>
          </a:xfrm>
        </p:grpSpPr>
        <p:grpSp>
          <p:nvGrpSpPr>
            <p:cNvPr id="76" name="Group 75"/>
            <p:cNvGrpSpPr/>
            <p:nvPr/>
          </p:nvGrpSpPr>
          <p:grpSpPr>
            <a:xfrm>
              <a:off x="4733864" y="1786558"/>
              <a:ext cx="4258987" cy="4492689"/>
              <a:chOff x="344895" y="1510794"/>
              <a:chExt cx="4442779" cy="4732196"/>
            </a:xfrm>
          </p:grpSpPr>
          <p:sp>
            <p:nvSpPr>
              <p:cNvPr id="77" name="Rectangle 76"/>
              <p:cNvSpPr/>
              <p:nvPr/>
            </p:nvSpPr>
            <p:spPr>
              <a:xfrm>
                <a:off x="364140" y="1520416"/>
                <a:ext cx="4423534" cy="47225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78" name="Group 77"/>
              <p:cNvGrpSpPr/>
              <p:nvPr/>
            </p:nvGrpSpPr>
            <p:grpSpPr>
              <a:xfrm>
                <a:off x="2384182" y="1645267"/>
                <a:ext cx="1574935" cy="346139"/>
                <a:chOff x="7082252" y="868927"/>
                <a:chExt cx="2285312" cy="450030"/>
              </a:xfrm>
            </p:grpSpPr>
            <p:sp>
              <p:nvSpPr>
                <p:cNvPr id="138" name="Rectangle 137"/>
                <p:cNvSpPr/>
                <p:nvPr/>
              </p:nvSpPr>
              <p:spPr>
                <a:xfrm>
                  <a:off x="7163539" y="868927"/>
                  <a:ext cx="2081349" cy="45003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9" name="TextBox 138"/>
                <p:cNvSpPr txBox="1"/>
                <p:nvPr/>
              </p:nvSpPr>
              <p:spPr>
                <a:xfrm>
                  <a:off x="7082252" y="915649"/>
                  <a:ext cx="2285312" cy="347725"/>
                </a:xfrm>
                <a:prstGeom prst="rect">
                  <a:avLst/>
                </a:prstGeom>
                <a:noFill/>
              </p:spPr>
              <p:txBody>
                <a:bodyPr wrap="square" rtlCol="0">
                  <a:spAutoFit/>
                </a:bodyPr>
                <a:lstStyle/>
                <a:p>
                  <a:r>
                    <a:rPr lang="en-US" sz="1050" b="1" dirty="0" smtClean="0"/>
                    <a:t>L1 Instruction Cache</a:t>
                  </a:r>
                  <a:endParaRPr lang="en-US" sz="1050" b="1" dirty="0"/>
                </a:p>
              </p:txBody>
            </p:sp>
          </p:grpSp>
          <p:grpSp>
            <p:nvGrpSpPr>
              <p:cNvPr id="79" name="Group 78"/>
              <p:cNvGrpSpPr/>
              <p:nvPr/>
            </p:nvGrpSpPr>
            <p:grpSpPr>
              <a:xfrm>
                <a:off x="344895" y="4941404"/>
                <a:ext cx="1361231" cy="637849"/>
                <a:chOff x="7016647" y="990600"/>
                <a:chExt cx="2177144" cy="328358"/>
              </a:xfrm>
            </p:grpSpPr>
            <p:sp>
              <p:nvSpPr>
                <p:cNvPr id="136" name="Rectangle 135"/>
                <p:cNvSpPr/>
                <p:nvPr/>
              </p:nvSpPr>
              <p:spPr>
                <a:xfrm>
                  <a:off x="7105778" y="990600"/>
                  <a:ext cx="2081348" cy="32835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7" name="TextBox 136"/>
                <p:cNvSpPr txBox="1"/>
                <p:nvPr/>
              </p:nvSpPr>
              <p:spPr>
                <a:xfrm>
                  <a:off x="7016647" y="1050317"/>
                  <a:ext cx="2177144" cy="134674"/>
                </a:xfrm>
                <a:prstGeom prst="rect">
                  <a:avLst/>
                </a:prstGeom>
                <a:noFill/>
              </p:spPr>
              <p:txBody>
                <a:bodyPr wrap="square" rtlCol="0">
                  <a:spAutoFit/>
                </a:bodyPr>
                <a:lstStyle/>
                <a:p>
                  <a:r>
                    <a:rPr lang="en-US" sz="1050" b="1" dirty="0" smtClean="0"/>
                    <a:t>    L1 Data Cache</a:t>
                  </a:r>
                  <a:endParaRPr lang="en-US" sz="1050" b="1" dirty="0"/>
                </a:p>
              </p:txBody>
            </p:sp>
          </p:grpSp>
          <p:sp>
            <p:nvSpPr>
              <p:cNvPr id="80" name="TextBox 79"/>
              <p:cNvSpPr txBox="1"/>
              <p:nvPr/>
            </p:nvSpPr>
            <p:spPr>
              <a:xfrm>
                <a:off x="2466699" y="2113549"/>
                <a:ext cx="1346201" cy="338554"/>
              </a:xfrm>
              <a:prstGeom prst="rect">
                <a:avLst/>
              </a:prstGeom>
              <a:solidFill>
                <a:srgbClr val="FFFF00"/>
              </a:solidFill>
            </p:spPr>
            <p:txBody>
              <a:bodyPr wrap="square" rtlCol="0">
                <a:spAutoFit/>
              </a:bodyPr>
              <a:lstStyle/>
              <a:p>
                <a:pPr algn="ctr"/>
                <a:r>
                  <a:rPr lang="en-US" sz="1600" dirty="0"/>
                  <a:t>Fetch</a:t>
                </a:r>
              </a:p>
            </p:txBody>
          </p:sp>
          <p:sp>
            <p:nvSpPr>
              <p:cNvPr id="81" name="TextBox 80"/>
              <p:cNvSpPr txBox="1"/>
              <p:nvPr/>
            </p:nvSpPr>
            <p:spPr>
              <a:xfrm>
                <a:off x="1882828" y="3113437"/>
                <a:ext cx="2669439" cy="677108"/>
              </a:xfrm>
              <a:prstGeom prst="rect">
                <a:avLst/>
              </a:prstGeom>
              <a:solidFill>
                <a:srgbClr val="FFFF00"/>
              </a:solidFill>
            </p:spPr>
            <p:txBody>
              <a:bodyPr wrap="square" rtlCol="0">
                <a:spAutoFit/>
              </a:bodyPr>
              <a:lstStyle/>
              <a:p>
                <a:pPr algn="ctr"/>
                <a:r>
                  <a:rPr lang="en-US" sz="2800" dirty="0" smtClean="0"/>
                  <a:t>Issue</a:t>
                </a:r>
              </a:p>
              <a:p>
                <a:pPr algn="ctr"/>
                <a:endParaRPr lang="en-US" sz="1000" b="1" dirty="0"/>
              </a:p>
            </p:txBody>
          </p:sp>
          <p:sp>
            <p:nvSpPr>
              <p:cNvPr id="82" name="TextBox 81"/>
              <p:cNvSpPr txBox="1"/>
              <p:nvPr/>
            </p:nvSpPr>
            <p:spPr>
              <a:xfrm>
                <a:off x="2450531" y="2614363"/>
                <a:ext cx="1346201" cy="338554"/>
              </a:xfrm>
              <a:prstGeom prst="rect">
                <a:avLst/>
              </a:prstGeom>
              <a:solidFill>
                <a:srgbClr val="FFFF00"/>
              </a:solidFill>
            </p:spPr>
            <p:txBody>
              <a:bodyPr wrap="square" rtlCol="0">
                <a:spAutoFit/>
              </a:bodyPr>
              <a:lstStyle/>
              <a:p>
                <a:pPr algn="ctr"/>
                <a:r>
                  <a:rPr lang="en-US" sz="1600" dirty="0"/>
                  <a:t>Decode</a:t>
                </a:r>
              </a:p>
            </p:txBody>
          </p:sp>
          <p:sp>
            <p:nvSpPr>
              <p:cNvPr id="83" name="TextBox 82"/>
              <p:cNvSpPr txBox="1"/>
              <p:nvPr/>
            </p:nvSpPr>
            <p:spPr>
              <a:xfrm>
                <a:off x="1853010" y="5431725"/>
                <a:ext cx="2846978" cy="677108"/>
              </a:xfrm>
              <a:prstGeom prst="rect">
                <a:avLst/>
              </a:prstGeom>
              <a:solidFill>
                <a:srgbClr val="FFFF00"/>
              </a:solidFill>
            </p:spPr>
            <p:txBody>
              <a:bodyPr wrap="square" rtlCol="0">
                <a:spAutoFit/>
              </a:bodyPr>
              <a:lstStyle/>
              <a:p>
                <a:pPr algn="ctr"/>
                <a:endParaRPr lang="en-US" sz="1100" dirty="0" smtClean="0"/>
              </a:p>
              <a:p>
                <a:pPr algn="ctr"/>
                <a:r>
                  <a:rPr lang="en-US" sz="1600" b="1" dirty="0" smtClean="0"/>
                  <a:t>Write Back</a:t>
                </a:r>
              </a:p>
              <a:p>
                <a:pPr algn="ctr"/>
                <a:endParaRPr lang="en-US" sz="1100" b="1" dirty="0"/>
              </a:p>
            </p:txBody>
          </p:sp>
          <p:sp>
            <p:nvSpPr>
              <p:cNvPr id="84" name="Down Arrow 83"/>
              <p:cNvSpPr/>
              <p:nvPr/>
            </p:nvSpPr>
            <p:spPr>
              <a:xfrm>
                <a:off x="3019427" y="1997941"/>
                <a:ext cx="164891" cy="12485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9" name="Down Arrow 88"/>
              <p:cNvSpPr/>
              <p:nvPr/>
            </p:nvSpPr>
            <p:spPr>
              <a:xfrm>
                <a:off x="3103667" y="3790620"/>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0" name="Down Arrow 89"/>
              <p:cNvSpPr/>
              <p:nvPr/>
            </p:nvSpPr>
            <p:spPr>
              <a:xfrm>
                <a:off x="3454232" y="3799944"/>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1" name="Down Arrow 90"/>
              <p:cNvSpPr/>
              <p:nvPr/>
            </p:nvSpPr>
            <p:spPr>
              <a:xfrm>
                <a:off x="2699476" y="3799586"/>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2" name="Down Arrow 91"/>
              <p:cNvSpPr/>
              <p:nvPr/>
            </p:nvSpPr>
            <p:spPr>
              <a:xfrm>
                <a:off x="3782624" y="3791158"/>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3" name="Down Arrow 92"/>
              <p:cNvSpPr/>
              <p:nvPr/>
            </p:nvSpPr>
            <p:spPr>
              <a:xfrm>
                <a:off x="2366766" y="3796996"/>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4" name="Down Arrow 93"/>
              <p:cNvSpPr/>
              <p:nvPr/>
            </p:nvSpPr>
            <p:spPr>
              <a:xfrm>
                <a:off x="2098594" y="3790620"/>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5" name="Down Arrow 94"/>
              <p:cNvSpPr/>
              <p:nvPr/>
            </p:nvSpPr>
            <p:spPr>
              <a:xfrm>
                <a:off x="4335520" y="3799586"/>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6" name="Down Arrow 95"/>
              <p:cNvSpPr/>
              <p:nvPr/>
            </p:nvSpPr>
            <p:spPr>
              <a:xfrm>
                <a:off x="4084796" y="3799586"/>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7" name="TextBox 96"/>
              <p:cNvSpPr txBox="1"/>
              <p:nvPr/>
            </p:nvSpPr>
            <p:spPr>
              <a:xfrm>
                <a:off x="511556" y="2916329"/>
                <a:ext cx="855895" cy="997201"/>
              </a:xfrm>
              <a:prstGeom prst="rect">
                <a:avLst/>
              </a:prstGeom>
              <a:solidFill>
                <a:srgbClr val="FFFF00"/>
              </a:solidFill>
            </p:spPr>
            <p:txBody>
              <a:bodyPr wrap="square" rtlCol="0">
                <a:spAutoFit/>
              </a:bodyPr>
              <a:lstStyle/>
              <a:p>
                <a:pPr algn="ctr"/>
                <a:endParaRPr lang="en-US" sz="1100" dirty="0"/>
              </a:p>
              <a:p>
                <a:pPr algn="ctr"/>
                <a:r>
                  <a:rPr lang="en-US" sz="1100" b="1" dirty="0" smtClean="0"/>
                  <a:t>Register</a:t>
                </a:r>
              </a:p>
              <a:p>
                <a:pPr algn="ctr"/>
                <a:r>
                  <a:rPr lang="en-US" sz="1100" b="1" dirty="0" smtClean="0"/>
                  <a:t>File</a:t>
                </a:r>
              </a:p>
              <a:p>
                <a:pPr algn="ctr"/>
                <a:endParaRPr lang="en-US" sz="1100" b="1" dirty="0" smtClean="0"/>
              </a:p>
              <a:p>
                <a:pPr algn="ctr"/>
                <a:endParaRPr lang="en-US" sz="1100" b="1" dirty="0"/>
              </a:p>
            </p:txBody>
          </p:sp>
          <p:sp>
            <p:nvSpPr>
              <p:cNvPr id="98" name="TextBox 97"/>
              <p:cNvSpPr txBox="1"/>
              <p:nvPr/>
            </p:nvSpPr>
            <p:spPr>
              <a:xfrm>
                <a:off x="2010659" y="3911296"/>
                <a:ext cx="241016"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S</a:t>
                </a:r>
                <a:endParaRPr lang="en-US" sz="1000" b="1" dirty="0">
                  <a:latin typeface="Aparajita" panose="020B0604020202020204" pitchFamily="34" charset="0"/>
                  <a:cs typeface="Aparajita" panose="020B0604020202020204" pitchFamily="34" charset="0"/>
                </a:endParaRPr>
              </a:p>
            </p:txBody>
          </p:sp>
          <p:sp>
            <p:nvSpPr>
              <p:cNvPr id="99" name="TextBox 98"/>
              <p:cNvSpPr txBox="1"/>
              <p:nvPr/>
            </p:nvSpPr>
            <p:spPr>
              <a:xfrm>
                <a:off x="2276732" y="3911296"/>
                <a:ext cx="246899"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L</a:t>
                </a:r>
                <a:endParaRPr lang="en-US" sz="1000" b="1" dirty="0">
                  <a:latin typeface="Aparajita" panose="020B0604020202020204" pitchFamily="34" charset="0"/>
                  <a:cs typeface="Aparajita" panose="020B0604020202020204" pitchFamily="34" charset="0"/>
                </a:endParaRPr>
              </a:p>
            </p:txBody>
          </p:sp>
          <p:sp>
            <p:nvSpPr>
              <p:cNvPr id="100" name="TextBox 99"/>
              <p:cNvSpPr txBox="1"/>
              <p:nvPr/>
            </p:nvSpPr>
            <p:spPr>
              <a:xfrm>
                <a:off x="2587384" y="3905176"/>
                <a:ext cx="379171"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F1</a:t>
                </a:r>
                <a:endParaRPr lang="en-US" sz="1000" b="1" dirty="0">
                  <a:latin typeface="Aparajita" panose="020B0604020202020204" pitchFamily="34" charset="0"/>
                  <a:cs typeface="Aparajita" panose="020B0604020202020204" pitchFamily="34" charset="0"/>
                </a:endParaRPr>
              </a:p>
            </p:txBody>
          </p:sp>
          <p:sp>
            <p:nvSpPr>
              <p:cNvPr id="101" name="TextBox 100"/>
              <p:cNvSpPr txBox="1"/>
              <p:nvPr/>
            </p:nvSpPr>
            <p:spPr>
              <a:xfrm>
                <a:off x="2997580" y="3905176"/>
                <a:ext cx="371396"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F2</a:t>
                </a:r>
                <a:endParaRPr lang="en-US" sz="1000" b="1" dirty="0">
                  <a:latin typeface="Aparajita" panose="020B0604020202020204" pitchFamily="34" charset="0"/>
                  <a:cs typeface="Aparajita" panose="020B0604020202020204" pitchFamily="34" charset="0"/>
                </a:endParaRPr>
              </a:p>
            </p:txBody>
          </p:sp>
          <p:sp>
            <p:nvSpPr>
              <p:cNvPr id="102" name="TextBox 101"/>
              <p:cNvSpPr txBox="1"/>
              <p:nvPr/>
            </p:nvSpPr>
            <p:spPr>
              <a:xfrm>
                <a:off x="3341144" y="3905174"/>
                <a:ext cx="334189" cy="259347"/>
              </a:xfrm>
              <a:prstGeom prst="rect">
                <a:avLst/>
              </a:prstGeom>
              <a:noFill/>
            </p:spPr>
            <p:txBody>
              <a:bodyPr wrap="square" rtlCol="0">
                <a:spAutoFit/>
              </a:bodyPr>
              <a:lstStyle/>
              <a:p>
                <a:r>
                  <a:rPr lang="en-US" sz="1000" b="1" dirty="0">
                    <a:latin typeface="Aparajita" panose="020B0604020202020204" pitchFamily="34" charset="0"/>
                    <a:cs typeface="Aparajita" panose="020B0604020202020204" pitchFamily="34" charset="0"/>
                  </a:rPr>
                  <a:t>M</a:t>
                </a:r>
              </a:p>
            </p:txBody>
          </p:sp>
          <p:sp>
            <p:nvSpPr>
              <p:cNvPr id="103" name="TextBox 102"/>
              <p:cNvSpPr txBox="1"/>
              <p:nvPr/>
            </p:nvSpPr>
            <p:spPr>
              <a:xfrm>
                <a:off x="3690478" y="3905172"/>
                <a:ext cx="301759"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B</a:t>
                </a:r>
                <a:endParaRPr lang="en-US" sz="1000" b="1" dirty="0">
                  <a:latin typeface="Aparajita" panose="020B0604020202020204" pitchFamily="34" charset="0"/>
                  <a:cs typeface="Aparajita" panose="020B0604020202020204" pitchFamily="34" charset="0"/>
                </a:endParaRPr>
              </a:p>
            </p:txBody>
          </p:sp>
          <p:sp>
            <p:nvSpPr>
              <p:cNvPr id="104" name="TextBox 103"/>
              <p:cNvSpPr txBox="1"/>
              <p:nvPr/>
            </p:nvSpPr>
            <p:spPr>
              <a:xfrm>
                <a:off x="3973181" y="3905174"/>
                <a:ext cx="338727"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I1</a:t>
                </a:r>
                <a:endParaRPr lang="en-US" sz="1000" b="1" dirty="0">
                  <a:latin typeface="Aparajita" panose="020B0604020202020204" pitchFamily="34" charset="0"/>
                  <a:cs typeface="Aparajita" panose="020B0604020202020204" pitchFamily="34" charset="0"/>
                </a:endParaRPr>
              </a:p>
            </p:txBody>
          </p:sp>
          <p:sp>
            <p:nvSpPr>
              <p:cNvPr id="105" name="TextBox 104"/>
              <p:cNvSpPr txBox="1"/>
              <p:nvPr/>
            </p:nvSpPr>
            <p:spPr>
              <a:xfrm>
                <a:off x="4214503" y="3893996"/>
                <a:ext cx="365999"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I0</a:t>
                </a:r>
                <a:endParaRPr lang="en-US" sz="1000" b="1" dirty="0">
                  <a:latin typeface="Aparajita" panose="020B0604020202020204" pitchFamily="34" charset="0"/>
                  <a:cs typeface="Aparajita" panose="020B0604020202020204" pitchFamily="34" charset="0"/>
                </a:endParaRPr>
              </a:p>
            </p:txBody>
          </p:sp>
          <p:sp>
            <p:nvSpPr>
              <p:cNvPr id="106" name="Can 105"/>
              <p:cNvSpPr/>
              <p:nvPr/>
            </p:nvSpPr>
            <p:spPr>
              <a:xfrm>
                <a:off x="2285343" y="4106941"/>
                <a:ext cx="188626" cy="603971"/>
              </a:xfrm>
              <a:prstGeom prst="can">
                <a:avLst>
                  <a:gd name="adj" fmla="val 1491"/>
                </a:avLst>
              </a:prstGeom>
              <a:solidFill>
                <a:srgbClr val="FF000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r>
                  <a:rPr lang="en-US" sz="1000" dirty="0" smtClean="0">
                    <a:solidFill>
                      <a:schemeClr val="tx1"/>
                    </a:solidFill>
                  </a:rPr>
                  <a:t>Load</a:t>
                </a:r>
                <a:endParaRPr lang="en-US" sz="1000" dirty="0">
                  <a:solidFill>
                    <a:schemeClr val="tx1"/>
                  </a:solidFill>
                </a:endParaRPr>
              </a:p>
            </p:txBody>
          </p:sp>
          <p:sp>
            <p:nvSpPr>
              <p:cNvPr id="107" name="Can 106"/>
              <p:cNvSpPr/>
              <p:nvPr/>
            </p:nvSpPr>
            <p:spPr>
              <a:xfrm>
                <a:off x="3318286" y="4102568"/>
                <a:ext cx="349459" cy="994189"/>
              </a:xfrm>
              <a:prstGeom prst="can">
                <a:avLst>
                  <a:gd name="adj" fmla="val 1491"/>
                </a:avLst>
              </a:prstGeom>
              <a:solidFill>
                <a:srgbClr val="92D050"/>
              </a:solidFill>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1000" dirty="0" smtClean="0">
                    <a:solidFill>
                      <a:schemeClr val="tx1"/>
                    </a:solidFill>
                  </a:rPr>
                  <a:t>Multi-Cycle ALU</a:t>
                </a:r>
                <a:endParaRPr lang="en-US" sz="1000" dirty="0">
                  <a:solidFill>
                    <a:schemeClr val="tx1"/>
                  </a:solidFill>
                </a:endParaRPr>
              </a:p>
            </p:txBody>
          </p:sp>
          <p:sp>
            <p:nvSpPr>
              <p:cNvPr id="108" name="Can 107"/>
              <p:cNvSpPr/>
              <p:nvPr/>
            </p:nvSpPr>
            <p:spPr>
              <a:xfrm>
                <a:off x="3720801" y="4097914"/>
                <a:ext cx="188626" cy="495388"/>
              </a:xfrm>
              <a:prstGeom prst="can">
                <a:avLst>
                  <a:gd name="adj" fmla="val 1491"/>
                </a:avLst>
              </a:prstGeom>
              <a:solidFill>
                <a:srgbClr val="FFFF0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r>
                  <a:rPr lang="en-US" sz="900" dirty="0" smtClean="0">
                    <a:solidFill>
                      <a:schemeClr val="tx1"/>
                    </a:solidFill>
                  </a:rPr>
                  <a:t>Branch</a:t>
                </a:r>
                <a:endParaRPr lang="en-US" sz="900" dirty="0">
                  <a:solidFill>
                    <a:schemeClr val="tx1"/>
                  </a:solidFill>
                </a:endParaRPr>
              </a:p>
            </p:txBody>
          </p:sp>
          <p:sp>
            <p:nvSpPr>
              <p:cNvPr id="109" name="Can 108"/>
              <p:cNvSpPr/>
              <p:nvPr/>
            </p:nvSpPr>
            <p:spPr>
              <a:xfrm>
                <a:off x="3973181" y="4076970"/>
                <a:ext cx="188626" cy="655907"/>
              </a:xfrm>
              <a:prstGeom prst="can">
                <a:avLst>
                  <a:gd name="adj" fmla="val 1491"/>
                </a:avLst>
              </a:prstGeom>
              <a:solidFill>
                <a:srgbClr val="FFFF00"/>
              </a:solidFill>
            </p:spPr>
            <p:style>
              <a:lnRef idx="1">
                <a:schemeClr val="accent4"/>
              </a:lnRef>
              <a:fillRef idx="3">
                <a:schemeClr val="accent4"/>
              </a:fillRef>
              <a:effectRef idx="2">
                <a:schemeClr val="accent4"/>
              </a:effectRef>
              <a:fontRef idx="minor">
                <a:schemeClr val="lt1"/>
              </a:fontRef>
            </p:style>
            <p:txBody>
              <a:bodyPr vert="vert" rtlCol="0" anchor="ctr"/>
              <a:lstStyle/>
              <a:p>
                <a:pPr algn="ctr">
                  <a:lnSpc>
                    <a:spcPts val="680"/>
                  </a:lnSpc>
                </a:pPr>
                <a:r>
                  <a:rPr lang="en-US" sz="900" dirty="0">
                    <a:solidFill>
                      <a:schemeClr val="tx1"/>
                    </a:solidFill>
                  </a:rPr>
                  <a:t>Integer ALU</a:t>
                </a:r>
              </a:p>
            </p:txBody>
          </p:sp>
          <p:sp>
            <p:nvSpPr>
              <p:cNvPr id="110" name="Can 109"/>
              <p:cNvSpPr/>
              <p:nvPr/>
            </p:nvSpPr>
            <p:spPr>
              <a:xfrm>
                <a:off x="4262385" y="4062380"/>
                <a:ext cx="188626" cy="670496"/>
              </a:xfrm>
              <a:prstGeom prst="can">
                <a:avLst>
                  <a:gd name="adj" fmla="val 1491"/>
                </a:avLst>
              </a:prstGeom>
              <a:solidFill>
                <a:srgbClr val="FFFF00"/>
              </a:solidFill>
            </p:spPr>
            <p:style>
              <a:lnRef idx="1">
                <a:schemeClr val="accent4"/>
              </a:lnRef>
              <a:fillRef idx="3">
                <a:schemeClr val="accent4"/>
              </a:fillRef>
              <a:effectRef idx="2">
                <a:schemeClr val="accent4"/>
              </a:effectRef>
              <a:fontRef idx="minor">
                <a:schemeClr val="lt1"/>
              </a:fontRef>
            </p:style>
            <p:txBody>
              <a:bodyPr vert="vert" rtlCol="0" anchor="ctr"/>
              <a:lstStyle/>
              <a:p>
                <a:pPr algn="ctr">
                  <a:lnSpc>
                    <a:spcPts val="680"/>
                  </a:lnSpc>
                </a:pPr>
                <a:r>
                  <a:rPr lang="en-US" sz="900" dirty="0">
                    <a:solidFill>
                      <a:schemeClr val="tx1"/>
                    </a:solidFill>
                  </a:rPr>
                  <a:t>Integer ALU</a:t>
                </a:r>
              </a:p>
            </p:txBody>
          </p:sp>
          <p:sp>
            <p:nvSpPr>
              <p:cNvPr id="111" name="Down Arrow 110"/>
              <p:cNvSpPr/>
              <p:nvPr/>
            </p:nvSpPr>
            <p:spPr>
              <a:xfrm>
                <a:off x="3458688" y="5123095"/>
                <a:ext cx="84548" cy="325453"/>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2" name="Down Arrow 111"/>
              <p:cNvSpPr/>
              <p:nvPr/>
            </p:nvSpPr>
            <p:spPr>
              <a:xfrm>
                <a:off x="2663483" y="5318987"/>
                <a:ext cx="81575" cy="12915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3" name="Down Arrow 112"/>
              <p:cNvSpPr/>
              <p:nvPr/>
            </p:nvSpPr>
            <p:spPr>
              <a:xfrm>
                <a:off x="3755944" y="4602924"/>
                <a:ext cx="90846" cy="845625"/>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5" name="Down Arrow 114"/>
              <p:cNvSpPr/>
              <p:nvPr/>
            </p:nvSpPr>
            <p:spPr>
              <a:xfrm>
                <a:off x="2035283" y="4710168"/>
                <a:ext cx="113987" cy="69447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7" name="Down Arrow 116"/>
              <p:cNvSpPr/>
              <p:nvPr/>
            </p:nvSpPr>
            <p:spPr>
              <a:xfrm>
                <a:off x="4008799" y="4740925"/>
                <a:ext cx="109080" cy="712764"/>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9" name="Can 118"/>
              <p:cNvSpPr/>
              <p:nvPr/>
            </p:nvSpPr>
            <p:spPr>
              <a:xfrm rot="16200000">
                <a:off x="707600" y="3764885"/>
                <a:ext cx="635604" cy="1230592"/>
              </a:xfrm>
              <a:prstGeom prst="can">
                <a:avLst>
                  <a:gd name="adj" fmla="val 1491"/>
                </a:avLst>
              </a:prstGeom>
              <a:solidFill>
                <a:srgbClr val="FF000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endParaRPr lang="en-US" sz="1000" dirty="0"/>
              </a:p>
            </p:txBody>
          </p:sp>
          <p:sp>
            <p:nvSpPr>
              <p:cNvPr id="120" name="TextBox 119"/>
              <p:cNvSpPr txBox="1"/>
              <p:nvPr/>
            </p:nvSpPr>
            <p:spPr>
              <a:xfrm>
                <a:off x="460776" y="4047115"/>
                <a:ext cx="1260418" cy="261610"/>
              </a:xfrm>
              <a:prstGeom prst="rect">
                <a:avLst/>
              </a:prstGeom>
              <a:noFill/>
            </p:spPr>
            <p:txBody>
              <a:bodyPr wrap="square" rtlCol="0">
                <a:spAutoFit/>
              </a:bodyPr>
              <a:lstStyle/>
              <a:p>
                <a:r>
                  <a:rPr lang="en-US" sz="1050" b="1" dirty="0" smtClean="0"/>
                  <a:t>Load-Store Unit</a:t>
                </a:r>
                <a:endParaRPr lang="en-US" sz="1050" b="1" dirty="0"/>
              </a:p>
            </p:txBody>
          </p:sp>
          <p:sp>
            <p:nvSpPr>
              <p:cNvPr id="121" name="Left Arrow 120"/>
              <p:cNvSpPr/>
              <p:nvPr/>
            </p:nvSpPr>
            <p:spPr>
              <a:xfrm>
                <a:off x="1625954" y="4154335"/>
                <a:ext cx="659389" cy="246030"/>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2" name="Rectangle 121"/>
              <p:cNvSpPr/>
              <p:nvPr/>
            </p:nvSpPr>
            <p:spPr>
              <a:xfrm>
                <a:off x="545928" y="4346687"/>
                <a:ext cx="984838" cy="23573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Store</a:t>
                </a:r>
                <a:r>
                  <a:rPr lang="en-US" sz="1000" dirty="0" smtClean="0"/>
                  <a:t> </a:t>
                </a:r>
                <a:r>
                  <a:rPr lang="en-US" sz="1000" b="1" dirty="0">
                    <a:solidFill>
                      <a:schemeClr val="tx1"/>
                    </a:solidFill>
                  </a:rPr>
                  <a:t>Buffer</a:t>
                </a:r>
              </a:p>
            </p:txBody>
          </p:sp>
          <p:sp>
            <p:nvSpPr>
              <p:cNvPr id="123" name="Can 122"/>
              <p:cNvSpPr/>
              <p:nvPr/>
            </p:nvSpPr>
            <p:spPr>
              <a:xfrm>
                <a:off x="2010660" y="4102567"/>
                <a:ext cx="188626" cy="603971"/>
              </a:xfrm>
              <a:prstGeom prst="can">
                <a:avLst>
                  <a:gd name="adj" fmla="val 1491"/>
                </a:avLst>
              </a:prstGeom>
              <a:solidFill>
                <a:srgbClr val="FF000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r>
                  <a:rPr lang="en-US" sz="1000" dirty="0" smtClean="0">
                    <a:solidFill>
                      <a:schemeClr val="tx1"/>
                    </a:solidFill>
                  </a:rPr>
                  <a:t>Store</a:t>
                </a:r>
                <a:endParaRPr lang="en-US" sz="1000" dirty="0">
                  <a:solidFill>
                    <a:schemeClr val="tx1"/>
                  </a:solidFill>
                </a:endParaRPr>
              </a:p>
            </p:txBody>
          </p:sp>
          <p:sp>
            <p:nvSpPr>
              <p:cNvPr id="124" name="Left-Right Arrow 123"/>
              <p:cNvSpPr/>
              <p:nvPr/>
            </p:nvSpPr>
            <p:spPr>
              <a:xfrm>
                <a:off x="1378333" y="3346290"/>
                <a:ext cx="491010" cy="165236"/>
              </a:xfrm>
              <a:prstGeom prst="lef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5" name="Left-Right Arrow 124"/>
              <p:cNvSpPr/>
              <p:nvPr/>
            </p:nvSpPr>
            <p:spPr>
              <a:xfrm rot="5400000">
                <a:off x="914755" y="4743353"/>
                <a:ext cx="244579" cy="151523"/>
              </a:xfrm>
              <a:prstGeom prst="leftRightArrow">
                <a:avLst>
                  <a:gd name="adj1" fmla="val 47036"/>
                  <a:gd name="adj2" fmla="val 5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6" name="Rectangle 125"/>
              <p:cNvSpPr/>
              <p:nvPr/>
            </p:nvSpPr>
            <p:spPr>
              <a:xfrm>
                <a:off x="403050" y="1543547"/>
                <a:ext cx="231280" cy="18419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7" name="Rectangle 126"/>
              <p:cNvSpPr/>
              <p:nvPr/>
            </p:nvSpPr>
            <p:spPr>
              <a:xfrm>
                <a:off x="405725" y="2008558"/>
                <a:ext cx="231816" cy="18497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8" name="Can 127"/>
              <p:cNvSpPr/>
              <p:nvPr/>
            </p:nvSpPr>
            <p:spPr>
              <a:xfrm>
                <a:off x="406746" y="1775004"/>
                <a:ext cx="231816" cy="184971"/>
              </a:xfrm>
              <a:prstGeom prst="can">
                <a:avLst>
                  <a:gd name="adj" fmla="val 1491"/>
                </a:avLst>
              </a:prstGeom>
              <a:solidFill>
                <a:srgbClr val="FF000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endParaRPr lang="en-US" sz="1000" dirty="0"/>
              </a:p>
            </p:txBody>
          </p:sp>
          <p:sp>
            <p:nvSpPr>
              <p:cNvPr id="129" name="Can 128"/>
              <p:cNvSpPr/>
              <p:nvPr/>
            </p:nvSpPr>
            <p:spPr>
              <a:xfrm>
                <a:off x="404126" y="2246950"/>
                <a:ext cx="231816" cy="184971"/>
              </a:xfrm>
              <a:prstGeom prst="can">
                <a:avLst>
                  <a:gd name="adj" fmla="val 1491"/>
                </a:avLst>
              </a:prstGeom>
              <a:solidFill>
                <a:srgbClr val="92D050"/>
              </a:solidFill>
            </p:spPr>
            <p:style>
              <a:lnRef idx="1">
                <a:schemeClr val="accent3"/>
              </a:lnRef>
              <a:fillRef idx="3">
                <a:schemeClr val="accent3"/>
              </a:fillRef>
              <a:effectRef idx="2">
                <a:schemeClr val="accent3"/>
              </a:effectRef>
              <a:fontRef idx="minor">
                <a:schemeClr val="lt1"/>
              </a:fontRef>
            </p:style>
            <p:txBody>
              <a:bodyPr vert="vert" rtlCol="0" anchor="ctr"/>
              <a:lstStyle/>
              <a:p>
                <a:pPr algn="ctr"/>
                <a:endParaRPr lang="en-US" sz="1000" dirty="0">
                  <a:solidFill>
                    <a:schemeClr val="tx1"/>
                  </a:solidFill>
                </a:endParaRPr>
              </a:p>
            </p:txBody>
          </p:sp>
          <p:sp>
            <p:nvSpPr>
              <p:cNvPr id="130" name="TextBox 129"/>
              <p:cNvSpPr txBox="1"/>
              <p:nvPr/>
            </p:nvSpPr>
            <p:spPr>
              <a:xfrm>
                <a:off x="688127" y="1510794"/>
                <a:ext cx="1440393" cy="259347"/>
              </a:xfrm>
              <a:prstGeom prst="rect">
                <a:avLst/>
              </a:prstGeom>
              <a:noFill/>
            </p:spPr>
            <p:txBody>
              <a:bodyPr wrap="square" rtlCol="0">
                <a:spAutoFit/>
              </a:bodyPr>
              <a:lstStyle/>
              <a:p>
                <a:r>
                  <a:rPr lang="en-US" sz="1000" b="1" dirty="0" smtClean="0"/>
                  <a:t>Protected by ECC</a:t>
                </a:r>
                <a:endParaRPr lang="en-US" sz="1000" b="1" dirty="0"/>
              </a:p>
            </p:txBody>
          </p:sp>
          <p:sp>
            <p:nvSpPr>
              <p:cNvPr id="131" name="TextBox 130"/>
              <p:cNvSpPr txBox="1"/>
              <p:nvPr/>
            </p:nvSpPr>
            <p:spPr>
              <a:xfrm>
                <a:off x="737093" y="1719789"/>
                <a:ext cx="1272030" cy="246221"/>
              </a:xfrm>
              <a:prstGeom prst="rect">
                <a:avLst/>
              </a:prstGeom>
              <a:noFill/>
            </p:spPr>
            <p:txBody>
              <a:bodyPr wrap="square" rtlCol="0">
                <a:spAutoFit/>
              </a:bodyPr>
              <a:lstStyle/>
              <a:p>
                <a:r>
                  <a:rPr lang="en-US" sz="1000" b="1" dirty="0" smtClean="0"/>
                  <a:t>Unprotected</a:t>
                </a:r>
                <a:endParaRPr lang="en-US" sz="1000" b="1" dirty="0"/>
              </a:p>
            </p:txBody>
          </p:sp>
          <p:sp>
            <p:nvSpPr>
              <p:cNvPr id="132" name="TextBox 131"/>
              <p:cNvSpPr txBox="1"/>
              <p:nvPr/>
            </p:nvSpPr>
            <p:spPr>
              <a:xfrm>
                <a:off x="711624" y="1985811"/>
                <a:ext cx="1399284" cy="246221"/>
              </a:xfrm>
              <a:prstGeom prst="rect">
                <a:avLst/>
              </a:prstGeom>
              <a:noFill/>
            </p:spPr>
            <p:txBody>
              <a:bodyPr wrap="square" rtlCol="0">
                <a:spAutoFit/>
              </a:bodyPr>
              <a:lstStyle/>
              <a:p>
                <a:r>
                  <a:rPr lang="en-US" sz="1000" b="1" dirty="0" smtClean="0"/>
                  <a:t>Partially Protected</a:t>
                </a:r>
                <a:endParaRPr lang="en-US" sz="1000" b="1" dirty="0"/>
              </a:p>
            </p:txBody>
          </p:sp>
          <p:sp>
            <p:nvSpPr>
              <p:cNvPr id="133" name="TextBox 132"/>
              <p:cNvSpPr txBox="1"/>
              <p:nvPr/>
            </p:nvSpPr>
            <p:spPr>
              <a:xfrm>
                <a:off x="717493" y="2217819"/>
                <a:ext cx="1651925" cy="246221"/>
              </a:xfrm>
              <a:prstGeom prst="rect">
                <a:avLst/>
              </a:prstGeom>
              <a:noFill/>
            </p:spPr>
            <p:txBody>
              <a:bodyPr wrap="square" rtlCol="0">
                <a:spAutoFit/>
              </a:bodyPr>
              <a:lstStyle/>
              <a:p>
                <a:r>
                  <a:rPr lang="en-US" sz="1000" b="1" dirty="0" smtClean="0"/>
                  <a:t>Completely Protected</a:t>
                </a:r>
                <a:endParaRPr lang="en-US" sz="1000" b="1" dirty="0"/>
              </a:p>
            </p:txBody>
          </p:sp>
          <p:sp>
            <p:nvSpPr>
              <p:cNvPr id="134" name="Can 133"/>
              <p:cNvSpPr/>
              <p:nvPr/>
            </p:nvSpPr>
            <p:spPr>
              <a:xfrm>
                <a:off x="2585810" y="4089825"/>
                <a:ext cx="298236" cy="1227245"/>
              </a:xfrm>
              <a:prstGeom prst="can">
                <a:avLst>
                  <a:gd name="adj" fmla="val 1491"/>
                </a:avLst>
              </a:prstGeom>
              <a:solidFill>
                <a:srgbClr val="FFFF00"/>
              </a:solidFill>
            </p:spPr>
            <p:style>
              <a:lnRef idx="1">
                <a:schemeClr val="accent4"/>
              </a:lnRef>
              <a:fillRef idx="3">
                <a:schemeClr val="accent4"/>
              </a:fillRef>
              <a:effectRef idx="2">
                <a:schemeClr val="accent4"/>
              </a:effectRef>
              <a:fontRef idx="minor">
                <a:schemeClr val="lt1"/>
              </a:fontRef>
            </p:style>
            <p:txBody>
              <a:bodyPr vert="vert" rtlCol="0" anchor="ctr"/>
              <a:lstStyle/>
              <a:p>
                <a:pPr algn="ctr"/>
                <a:r>
                  <a:rPr lang="en-US" sz="1000" dirty="0" smtClean="0">
                    <a:solidFill>
                      <a:schemeClr val="tx1"/>
                    </a:solidFill>
                  </a:rPr>
                  <a:t>NEON/FPU</a:t>
                </a:r>
                <a:endParaRPr lang="en-US" sz="1000" dirty="0">
                  <a:solidFill>
                    <a:schemeClr val="tx1"/>
                  </a:solidFill>
                </a:endParaRPr>
              </a:p>
            </p:txBody>
          </p:sp>
          <p:sp>
            <p:nvSpPr>
              <p:cNvPr id="135" name="Can 134"/>
              <p:cNvSpPr/>
              <p:nvPr/>
            </p:nvSpPr>
            <p:spPr>
              <a:xfrm>
                <a:off x="2968477" y="4089825"/>
                <a:ext cx="271602" cy="1227245"/>
              </a:xfrm>
              <a:prstGeom prst="can">
                <a:avLst>
                  <a:gd name="adj" fmla="val 1491"/>
                </a:avLst>
              </a:prstGeom>
              <a:solidFill>
                <a:srgbClr val="FFFF00"/>
              </a:solidFill>
            </p:spPr>
            <p:style>
              <a:lnRef idx="1">
                <a:schemeClr val="accent4"/>
              </a:lnRef>
              <a:fillRef idx="3">
                <a:schemeClr val="accent4"/>
              </a:fillRef>
              <a:effectRef idx="2">
                <a:schemeClr val="accent4"/>
              </a:effectRef>
              <a:fontRef idx="minor">
                <a:schemeClr val="lt1"/>
              </a:fontRef>
            </p:style>
            <p:txBody>
              <a:bodyPr vert="vert" rtlCol="0" anchor="ctr"/>
              <a:lstStyle/>
              <a:p>
                <a:pPr algn="ctr"/>
                <a:r>
                  <a:rPr lang="en-US" sz="1000" dirty="0" smtClean="0">
                    <a:solidFill>
                      <a:schemeClr val="tx1"/>
                    </a:solidFill>
                  </a:rPr>
                  <a:t>NEON/FPU</a:t>
                </a:r>
                <a:endParaRPr lang="en-US" sz="1000" dirty="0">
                  <a:solidFill>
                    <a:schemeClr val="tx1"/>
                  </a:solidFill>
                </a:endParaRPr>
              </a:p>
            </p:txBody>
          </p:sp>
        </p:grpSp>
        <p:sp>
          <p:nvSpPr>
            <p:cNvPr id="140" name="Down Arrow 139"/>
            <p:cNvSpPr/>
            <p:nvPr/>
          </p:nvSpPr>
          <p:spPr>
            <a:xfrm>
              <a:off x="7025023" y="2692480"/>
              <a:ext cx="158070" cy="15022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1" name="Down Arrow 140"/>
            <p:cNvSpPr/>
            <p:nvPr/>
          </p:nvSpPr>
          <p:spPr>
            <a:xfrm>
              <a:off x="7580904" y="2692480"/>
              <a:ext cx="158070" cy="15022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2" name="Down Arrow 141"/>
            <p:cNvSpPr/>
            <p:nvPr/>
          </p:nvSpPr>
          <p:spPr>
            <a:xfrm>
              <a:off x="7022277" y="3163661"/>
              <a:ext cx="158070" cy="15022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3" name="Down Arrow 142"/>
            <p:cNvSpPr/>
            <p:nvPr/>
          </p:nvSpPr>
          <p:spPr>
            <a:xfrm>
              <a:off x="7583735" y="3163840"/>
              <a:ext cx="158070" cy="15022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4" name="Down Arrow 143"/>
            <p:cNvSpPr/>
            <p:nvPr/>
          </p:nvSpPr>
          <p:spPr>
            <a:xfrm>
              <a:off x="6620495" y="4829546"/>
              <a:ext cx="125362" cy="659327"/>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5" name="Down Arrow 144"/>
            <p:cNvSpPr/>
            <p:nvPr/>
          </p:nvSpPr>
          <p:spPr>
            <a:xfrm>
              <a:off x="7337688" y="5409304"/>
              <a:ext cx="78200" cy="122621"/>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6" name="Down Arrow 145"/>
            <p:cNvSpPr/>
            <p:nvPr/>
          </p:nvSpPr>
          <p:spPr>
            <a:xfrm>
              <a:off x="8519127" y="4853205"/>
              <a:ext cx="104567" cy="676689"/>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Tree>
    <p:extLst>
      <p:ext uri="{BB962C8B-B14F-4D97-AF65-F5344CB8AC3E}">
        <p14:creationId xmlns:p14="http://schemas.microsoft.com/office/powerpoint/2010/main" val="4242613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9" y="51573"/>
            <a:ext cx="8642593" cy="742950"/>
          </a:xfrm>
        </p:spPr>
        <p:txBody>
          <a:bodyPr>
            <a:normAutofit/>
          </a:bodyPr>
          <a:lstStyle/>
          <a:p>
            <a:r>
              <a:rPr lang="en-US" b="1" dirty="0" err="1" smtClean="0">
                <a:effectLst/>
                <a:latin typeface="Arial" panose="020B0604020202020204" pitchFamily="34" charset="0"/>
                <a:cs typeface="Arial" panose="020B0604020202020204" pitchFamily="34" charset="0"/>
              </a:rPr>
              <a:t>nZDC</a:t>
            </a:r>
            <a:r>
              <a:rPr lang="en-US" b="1" dirty="0" smtClean="0">
                <a:effectLst/>
                <a:latin typeface="Arial" panose="020B0604020202020204" pitchFamily="34" charset="0"/>
                <a:cs typeface="Arial" panose="020B0604020202020204" pitchFamily="34" charset="0"/>
              </a:rPr>
              <a:t>: Compiler transformations for complete protection</a:t>
            </a:r>
            <a:endParaRPr lang="en-US" b="1" dirty="0">
              <a:effectLst/>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4841" y="930876"/>
            <a:ext cx="8524181" cy="5425476"/>
          </a:xfrm>
        </p:spPr>
        <p:txBody>
          <a:bodyPr/>
          <a:lstStyle/>
          <a:p>
            <a:r>
              <a:rPr lang="en-US" sz="2400" dirty="0" smtClean="0"/>
              <a:t>Goal</a:t>
            </a:r>
            <a:endParaRPr lang="en-US" sz="2000" dirty="0" smtClean="0"/>
          </a:p>
          <a:p>
            <a:pPr lvl="1"/>
            <a:r>
              <a:rPr lang="en-US" sz="2000" dirty="0" smtClean="0"/>
              <a:t>Protect the execution of all instructions in all hardware components </a:t>
            </a:r>
          </a:p>
          <a:p>
            <a:pPr lvl="1"/>
            <a:endParaRPr lang="en-US" sz="1800" dirty="0" smtClean="0"/>
          </a:p>
          <a:p>
            <a:r>
              <a:rPr lang="en-US" sz="2400" dirty="0" smtClean="0"/>
              <a:t>Duplicate </a:t>
            </a:r>
            <a:r>
              <a:rPr lang="en-US" sz="2400" u="sng" dirty="0" smtClean="0"/>
              <a:t>all</a:t>
            </a:r>
            <a:r>
              <a:rPr lang="en-US" sz="2400" dirty="0" smtClean="0"/>
              <a:t> instructions</a:t>
            </a:r>
          </a:p>
          <a:p>
            <a:pPr lvl="1"/>
            <a:r>
              <a:rPr lang="en-US" sz="2000" dirty="0" smtClean="0"/>
              <a:t>Logical and Computational Instructions </a:t>
            </a:r>
          </a:p>
          <a:p>
            <a:pPr lvl="2"/>
            <a:r>
              <a:rPr lang="en-US" sz="1800" dirty="0" smtClean="0"/>
              <a:t> Already duplicated by SWIFT</a:t>
            </a:r>
          </a:p>
          <a:p>
            <a:pPr lvl="1"/>
            <a:r>
              <a:rPr lang="en-US" sz="2000" dirty="0" smtClean="0">
                <a:solidFill>
                  <a:schemeClr val="tx1"/>
                </a:solidFill>
              </a:rPr>
              <a:t>Memory read instructions</a:t>
            </a:r>
          </a:p>
          <a:p>
            <a:pPr lvl="1"/>
            <a:r>
              <a:rPr lang="en-US" sz="2000" dirty="0" smtClean="0">
                <a:solidFill>
                  <a:srgbClr val="00B050"/>
                </a:solidFill>
              </a:rPr>
              <a:t>Memory </a:t>
            </a:r>
            <a:r>
              <a:rPr lang="en-US" sz="2000" dirty="0">
                <a:solidFill>
                  <a:srgbClr val="00B050"/>
                </a:solidFill>
              </a:rPr>
              <a:t>write </a:t>
            </a:r>
            <a:r>
              <a:rPr lang="en-US" sz="2000" dirty="0" smtClean="0">
                <a:solidFill>
                  <a:srgbClr val="00B050"/>
                </a:solidFill>
              </a:rPr>
              <a:t>instructions! </a:t>
            </a:r>
            <a:endParaRPr lang="en-US" sz="2000" dirty="0" smtClean="0">
              <a:solidFill>
                <a:srgbClr val="00B050"/>
              </a:solidFill>
              <a:sym typeface="Wingdings" panose="05000000000000000000" pitchFamily="2" charset="2"/>
            </a:endParaRPr>
          </a:p>
          <a:p>
            <a:pPr lvl="2"/>
            <a:r>
              <a:rPr lang="en-US" sz="1800" dirty="0" smtClean="0">
                <a:solidFill>
                  <a:srgbClr val="00B050"/>
                </a:solidFill>
                <a:sym typeface="Wingdings" panose="05000000000000000000" pitchFamily="2" charset="2"/>
              </a:rPr>
              <a:t>Checking load instructions as duplication</a:t>
            </a:r>
          </a:p>
          <a:p>
            <a:pPr marL="445294" lvl="2" indent="0">
              <a:buNone/>
            </a:pPr>
            <a:r>
              <a:rPr lang="en-US" sz="1800" dirty="0" smtClean="0">
                <a:solidFill>
                  <a:srgbClr val="00B050"/>
                </a:solidFill>
                <a:sym typeface="Wingdings" panose="05000000000000000000" pitchFamily="2" charset="2"/>
              </a:rPr>
              <a:t> for </a:t>
            </a:r>
            <a:r>
              <a:rPr lang="en-US" sz="1800" dirty="0" smtClean="0">
                <a:solidFill>
                  <a:srgbClr val="00B050"/>
                </a:solidFill>
              </a:rPr>
              <a:t>Stores</a:t>
            </a:r>
          </a:p>
          <a:p>
            <a:pPr marL="445294" lvl="2" indent="0">
              <a:buNone/>
            </a:pPr>
            <a:endParaRPr lang="en-US" sz="1600" dirty="0" smtClean="0">
              <a:solidFill>
                <a:srgbClr val="00B050"/>
              </a:solidFill>
            </a:endParaRPr>
          </a:p>
          <a:p>
            <a:pPr lvl="1"/>
            <a:r>
              <a:rPr lang="en-US" sz="2000" dirty="0" smtClean="0"/>
              <a:t>Compare instructions </a:t>
            </a:r>
            <a:endParaRPr lang="en-US" sz="2000" dirty="0">
              <a:sym typeface="Wingdings" panose="05000000000000000000" pitchFamily="2" charset="2"/>
            </a:endParaRPr>
          </a:p>
          <a:p>
            <a:pPr lvl="2"/>
            <a:r>
              <a:rPr lang="en-US" sz="1800" dirty="0" smtClean="0">
                <a:sym typeface="Wingdings" panose="05000000000000000000" pitchFamily="2" charset="2"/>
              </a:rPr>
              <a:t> Get duplicated by </a:t>
            </a:r>
            <a:r>
              <a:rPr lang="en-US" sz="1800" dirty="0" err="1" smtClean="0">
                <a:sym typeface="Wingdings" panose="05000000000000000000" pitchFamily="2" charset="2"/>
              </a:rPr>
              <a:t>nZDC</a:t>
            </a:r>
            <a:r>
              <a:rPr lang="en-US" sz="1800" dirty="0" smtClean="0">
                <a:sym typeface="Wingdings" panose="05000000000000000000" pitchFamily="2" charset="2"/>
              </a:rPr>
              <a:t> CFC</a:t>
            </a:r>
            <a:endParaRPr lang="en-US" sz="1800" dirty="0" smtClean="0"/>
          </a:p>
          <a:p>
            <a:pPr lvl="1"/>
            <a:r>
              <a:rPr lang="en-US" sz="2000" dirty="0" smtClean="0"/>
              <a:t>Branch instructions! </a:t>
            </a:r>
            <a:endParaRPr lang="en-US" sz="2000" dirty="0">
              <a:sym typeface="Wingdings" panose="05000000000000000000" pitchFamily="2" charset="2"/>
            </a:endParaRPr>
          </a:p>
          <a:p>
            <a:pPr lvl="2"/>
            <a:r>
              <a:rPr lang="en-US" sz="1800" dirty="0" smtClean="0">
                <a:sym typeface="Wingdings" panose="05000000000000000000" pitchFamily="2" charset="2"/>
              </a:rPr>
              <a:t>Direction is checked as well as the</a:t>
            </a:r>
          </a:p>
          <a:p>
            <a:pPr marL="445294" lvl="2" indent="0">
              <a:buNone/>
            </a:pPr>
            <a:r>
              <a:rPr lang="en-US" sz="1800" dirty="0">
                <a:sym typeface="Wingdings" panose="05000000000000000000" pitchFamily="2" charset="2"/>
              </a:rPr>
              <a:t> </a:t>
            </a:r>
            <a:r>
              <a:rPr lang="en-US" sz="1800" dirty="0" smtClean="0">
                <a:sym typeface="Wingdings" panose="05000000000000000000" pitchFamily="2" charset="2"/>
              </a:rPr>
              <a:t> target address</a:t>
            </a:r>
          </a:p>
        </p:txBody>
      </p:sp>
      <p:sp>
        <p:nvSpPr>
          <p:cNvPr id="4" name="Slide Number Placeholder 3"/>
          <p:cNvSpPr>
            <a:spLocks noGrp="1"/>
          </p:cNvSpPr>
          <p:nvPr>
            <p:ph type="sldNum" sz="quarter" idx="10"/>
          </p:nvPr>
        </p:nvSpPr>
        <p:spPr/>
        <p:txBody>
          <a:bodyPr/>
          <a:lstStyle/>
          <a:p>
            <a:fld id="{AF51A2C7-AC48-4E76-A19C-24EF83A3B3C0}" type="slidenum">
              <a:rPr lang="en-US" smtClean="0"/>
              <a:t>7</a:t>
            </a:fld>
            <a:endParaRPr lang="en-US"/>
          </a:p>
        </p:txBody>
      </p:sp>
      <p:grpSp>
        <p:nvGrpSpPr>
          <p:cNvPr id="70" name="Group 69"/>
          <p:cNvGrpSpPr/>
          <p:nvPr/>
        </p:nvGrpSpPr>
        <p:grpSpPr>
          <a:xfrm>
            <a:off x="4992077" y="1833052"/>
            <a:ext cx="4089930" cy="4352985"/>
            <a:chOff x="4564176" y="1786558"/>
            <a:chExt cx="4428675" cy="4492689"/>
          </a:xfrm>
        </p:grpSpPr>
        <p:grpSp>
          <p:nvGrpSpPr>
            <p:cNvPr id="71" name="Group 70"/>
            <p:cNvGrpSpPr/>
            <p:nvPr/>
          </p:nvGrpSpPr>
          <p:grpSpPr>
            <a:xfrm>
              <a:off x="4564176" y="1786558"/>
              <a:ext cx="4428675" cy="4492689"/>
              <a:chOff x="167884" y="1510794"/>
              <a:chExt cx="4619790" cy="4732196"/>
            </a:xfrm>
          </p:grpSpPr>
          <p:sp>
            <p:nvSpPr>
              <p:cNvPr id="79" name="Rectangle 78"/>
              <p:cNvSpPr/>
              <p:nvPr/>
            </p:nvSpPr>
            <p:spPr>
              <a:xfrm>
                <a:off x="364140" y="1520416"/>
                <a:ext cx="4423534" cy="472257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80" name="Group 79"/>
              <p:cNvGrpSpPr/>
              <p:nvPr/>
            </p:nvGrpSpPr>
            <p:grpSpPr>
              <a:xfrm>
                <a:off x="2294558" y="1603320"/>
                <a:ext cx="1580018" cy="451693"/>
                <a:chOff x="6952201" y="814391"/>
                <a:chExt cx="2292687" cy="587266"/>
              </a:xfrm>
            </p:grpSpPr>
            <p:sp>
              <p:nvSpPr>
                <p:cNvPr id="133" name="Rectangle 132"/>
                <p:cNvSpPr/>
                <p:nvPr/>
              </p:nvSpPr>
              <p:spPr>
                <a:xfrm>
                  <a:off x="7163539" y="868927"/>
                  <a:ext cx="2081349" cy="45003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4" name="TextBox 133"/>
                <p:cNvSpPr txBox="1"/>
                <p:nvPr/>
              </p:nvSpPr>
              <p:spPr>
                <a:xfrm>
                  <a:off x="6952201" y="814391"/>
                  <a:ext cx="2285312" cy="587266"/>
                </a:xfrm>
                <a:prstGeom prst="rect">
                  <a:avLst/>
                </a:prstGeom>
                <a:noFill/>
              </p:spPr>
              <p:txBody>
                <a:bodyPr wrap="square" rtlCol="0">
                  <a:spAutoFit/>
                </a:bodyPr>
                <a:lstStyle/>
                <a:p>
                  <a:pPr algn="ctr"/>
                  <a:r>
                    <a:rPr lang="en-US" sz="1050" b="1" dirty="0" smtClean="0"/>
                    <a:t>L1 Instruction Cache</a:t>
                  </a:r>
                  <a:endParaRPr lang="en-US" sz="1050" b="1" dirty="0"/>
                </a:p>
              </p:txBody>
            </p:sp>
          </p:grpSp>
          <p:grpSp>
            <p:nvGrpSpPr>
              <p:cNvPr id="81" name="Group 80"/>
              <p:cNvGrpSpPr/>
              <p:nvPr/>
            </p:nvGrpSpPr>
            <p:grpSpPr>
              <a:xfrm>
                <a:off x="167884" y="4941404"/>
                <a:ext cx="1744628" cy="637849"/>
                <a:chOff x="6733535" y="990600"/>
                <a:chExt cx="2790346" cy="328358"/>
              </a:xfrm>
            </p:grpSpPr>
            <p:sp>
              <p:nvSpPr>
                <p:cNvPr id="131" name="Rectangle 130"/>
                <p:cNvSpPr/>
                <p:nvPr/>
              </p:nvSpPr>
              <p:spPr>
                <a:xfrm>
                  <a:off x="7105778" y="990600"/>
                  <a:ext cx="2081348" cy="32835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2" name="TextBox 131"/>
                <p:cNvSpPr txBox="1"/>
                <p:nvPr/>
              </p:nvSpPr>
              <p:spPr>
                <a:xfrm>
                  <a:off x="6733535" y="1064126"/>
                  <a:ext cx="2790346" cy="154094"/>
                </a:xfrm>
                <a:prstGeom prst="rect">
                  <a:avLst/>
                </a:prstGeom>
                <a:noFill/>
              </p:spPr>
              <p:txBody>
                <a:bodyPr wrap="square" rtlCol="0">
                  <a:spAutoFit/>
                </a:bodyPr>
                <a:lstStyle/>
                <a:p>
                  <a:r>
                    <a:rPr lang="en-US" sz="1200" b="1" dirty="0" smtClean="0"/>
                    <a:t>    L1 Data Cache</a:t>
                  </a:r>
                  <a:endParaRPr lang="en-US" sz="1200" b="1" dirty="0"/>
                </a:p>
              </p:txBody>
            </p:sp>
          </p:grpSp>
          <p:sp>
            <p:nvSpPr>
              <p:cNvPr id="82" name="TextBox 81"/>
              <p:cNvSpPr txBox="1"/>
              <p:nvPr/>
            </p:nvSpPr>
            <p:spPr>
              <a:xfrm>
                <a:off x="2466699" y="2113549"/>
                <a:ext cx="1346201" cy="338554"/>
              </a:xfrm>
              <a:prstGeom prst="rect">
                <a:avLst/>
              </a:prstGeom>
              <a:solidFill>
                <a:srgbClr val="92D050"/>
              </a:solidFill>
            </p:spPr>
            <p:txBody>
              <a:bodyPr wrap="square" rtlCol="0">
                <a:spAutoFit/>
              </a:bodyPr>
              <a:lstStyle/>
              <a:p>
                <a:pPr algn="ctr"/>
                <a:r>
                  <a:rPr lang="en-US" sz="1600" dirty="0"/>
                  <a:t>Fetch</a:t>
                </a:r>
              </a:p>
            </p:txBody>
          </p:sp>
          <p:sp>
            <p:nvSpPr>
              <p:cNvPr id="83" name="TextBox 82"/>
              <p:cNvSpPr txBox="1"/>
              <p:nvPr/>
            </p:nvSpPr>
            <p:spPr>
              <a:xfrm>
                <a:off x="1882828" y="3113437"/>
                <a:ext cx="2669439" cy="677108"/>
              </a:xfrm>
              <a:prstGeom prst="rect">
                <a:avLst/>
              </a:prstGeom>
              <a:solidFill>
                <a:srgbClr val="92D050"/>
              </a:solidFill>
            </p:spPr>
            <p:txBody>
              <a:bodyPr wrap="square" rtlCol="0">
                <a:spAutoFit/>
              </a:bodyPr>
              <a:lstStyle/>
              <a:p>
                <a:pPr algn="ctr"/>
                <a:r>
                  <a:rPr lang="en-US" sz="2800" dirty="0" smtClean="0"/>
                  <a:t>Issue</a:t>
                </a:r>
              </a:p>
              <a:p>
                <a:pPr algn="ctr"/>
                <a:endParaRPr lang="en-US" sz="1000" b="1" dirty="0"/>
              </a:p>
            </p:txBody>
          </p:sp>
          <p:sp>
            <p:nvSpPr>
              <p:cNvPr id="84" name="TextBox 83"/>
              <p:cNvSpPr txBox="1"/>
              <p:nvPr/>
            </p:nvSpPr>
            <p:spPr>
              <a:xfrm>
                <a:off x="2450531" y="2614363"/>
                <a:ext cx="1346201" cy="338554"/>
              </a:xfrm>
              <a:prstGeom prst="rect">
                <a:avLst/>
              </a:prstGeom>
              <a:solidFill>
                <a:srgbClr val="92D050"/>
              </a:solidFill>
            </p:spPr>
            <p:txBody>
              <a:bodyPr wrap="square" rtlCol="0">
                <a:spAutoFit/>
              </a:bodyPr>
              <a:lstStyle/>
              <a:p>
                <a:pPr algn="ctr"/>
                <a:r>
                  <a:rPr lang="en-US" sz="1600" dirty="0"/>
                  <a:t>Decode</a:t>
                </a:r>
              </a:p>
            </p:txBody>
          </p:sp>
          <p:sp>
            <p:nvSpPr>
              <p:cNvPr id="85" name="TextBox 84"/>
              <p:cNvSpPr txBox="1"/>
              <p:nvPr/>
            </p:nvSpPr>
            <p:spPr>
              <a:xfrm>
                <a:off x="1853010" y="5431725"/>
                <a:ext cx="2846978" cy="677108"/>
              </a:xfrm>
              <a:prstGeom prst="rect">
                <a:avLst/>
              </a:prstGeom>
              <a:solidFill>
                <a:srgbClr val="92D050"/>
              </a:solidFill>
            </p:spPr>
            <p:txBody>
              <a:bodyPr wrap="square" rtlCol="0">
                <a:spAutoFit/>
              </a:bodyPr>
              <a:lstStyle/>
              <a:p>
                <a:pPr algn="ctr"/>
                <a:endParaRPr lang="en-US" sz="1100" dirty="0" smtClean="0"/>
              </a:p>
              <a:p>
                <a:pPr algn="ctr"/>
                <a:r>
                  <a:rPr lang="en-US" sz="1600" b="1" dirty="0" smtClean="0"/>
                  <a:t>Write Back</a:t>
                </a:r>
              </a:p>
              <a:p>
                <a:pPr algn="ctr"/>
                <a:endParaRPr lang="en-US" sz="1100" b="1" dirty="0"/>
              </a:p>
            </p:txBody>
          </p:sp>
          <p:sp>
            <p:nvSpPr>
              <p:cNvPr id="86" name="Down Arrow 85"/>
              <p:cNvSpPr/>
              <p:nvPr/>
            </p:nvSpPr>
            <p:spPr>
              <a:xfrm>
                <a:off x="3019427" y="1997941"/>
                <a:ext cx="164891" cy="12485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7" name="Down Arrow 86"/>
              <p:cNvSpPr/>
              <p:nvPr/>
            </p:nvSpPr>
            <p:spPr>
              <a:xfrm>
                <a:off x="3103667" y="3790620"/>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8" name="Down Arrow 87"/>
              <p:cNvSpPr/>
              <p:nvPr/>
            </p:nvSpPr>
            <p:spPr>
              <a:xfrm>
                <a:off x="3454232" y="3799944"/>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9" name="Down Arrow 88"/>
              <p:cNvSpPr/>
              <p:nvPr/>
            </p:nvSpPr>
            <p:spPr>
              <a:xfrm>
                <a:off x="2699476" y="3799586"/>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0" name="Down Arrow 89"/>
              <p:cNvSpPr/>
              <p:nvPr/>
            </p:nvSpPr>
            <p:spPr>
              <a:xfrm>
                <a:off x="3782624" y="3791158"/>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1" name="Down Arrow 90"/>
              <p:cNvSpPr/>
              <p:nvPr/>
            </p:nvSpPr>
            <p:spPr>
              <a:xfrm>
                <a:off x="2366766" y="3796996"/>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2" name="Down Arrow 91"/>
              <p:cNvSpPr/>
              <p:nvPr/>
            </p:nvSpPr>
            <p:spPr>
              <a:xfrm>
                <a:off x="2098594" y="3790620"/>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3" name="Down Arrow 92"/>
              <p:cNvSpPr/>
              <p:nvPr/>
            </p:nvSpPr>
            <p:spPr>
              <a:xfrm>
                <a:off x="4335520" y="3799586"/>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4" name="Down Arrow 93"/>
              <p:cNvSpPr/>
              <p:nvPr/>
            </p:nvSpPr>
            <p:spPr>
              <a:xfrm>
                <a:off x="4084796" y="3799586"/>
                <a:ext cx="44344" cy="16044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5" name="TextBox 94"/>
              <p:cNvSpPr txBox="1"/>
              <p:nvPr/>
            </p:nvSpPr>
            <p:spPr>
              <a:xfrm>
                <a:off x="511556" y="2916329"/>
                <a:ext cx="855895" cy="997201"/>
              </a:xfrm>
              <a:prstGeom prst="rect">
                <a:avLst/>
              </a:prstGeom>
              <a:solidFill>
                <a:srgbClr val="92D050"/>
              </a:solidFill>
            </p:spPr>
            <p:txBody>
              <a:bodyPr wrap="square" rtlCol="0">
                <a:spAutoFit/>
              </a:bodyPr>
              <a:lstStyle/>
              <a:p>
                <a:pPr algn="ctr"/>
                <a:endParaRPr lang="en-US" sz="1100" dirty="0"/>
              </a:p>
              <a:p>
                <a:pPr algn="ctr"/>
                <a:r>
                  <a:rPr lang="en-US" sz="1100" b="1" dirty="0" smtClean="0"/>
                  <a:t>Register</a:t>
                </a:r>
              </a:p>
              <a:p>
                <a:pPr algn="ctr"/>
                <a:r>
                  <a:rPr lang="en-US" sz="1100" b="1" dirty="0" smtClean="0"/>
                  <a:t>File</a:t>
                </a:r>
              </a:p>
              <a:p>
                <a:pPr algn="ctr"/>
                <a:endParaRPr lang="en-US" sz="1100" b="1" dirty="0" smtClean="0"/>
              </a:p>
              <a:p>
                <a:pPr algn="ctr"/>
                <a:endParaRPr lang="en-US" sz="1100" b="1" dirty="0"/>
              </a:p>
            </p:txBody>
          </p:sp>
          <p:sp>
            <p:nvSpPr>
              <p:cNvPr id="96" name="TextBox 95"/>
              <p:cNvSpPr txBox="1"/>
              <p:nvPr/>
            </p:nvSpPr>
            <p:spPr>
              <a:xfrm>
                <a:off x="1971701" y="3922481"/>
                <a:ext cx="241016"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S</a:t>
                </a:r>
                <a:endParaRPr lang="en-US" sz="1000" b="1" dirty="0">
                  <a:latin typeface="Aparajita" panose="020B0604020202020204" pitchFamily="34" charset="0"/>
                  <a:cs typeface="Aparajita" panose="020B0604020202020204" pitchFamily="34" charset="0"/>
                </a:endParaRPr>
              </a:p>
            </p:txBody>
          </p:sp>
          <p:sp>
            <p:nvSpPr>
              <p:cNvPr id="97" name="TextBox 96"/>
              <p:cNvSpPr txBox="1"/>
              <p:nvPr/>
            </p:nvSpPr>
            <p:spPr>
              <a:xfrm>
                <a:off x="2248236" y="3921221"/>
                <a:ext cx="246899"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L</a:t>
                </a:r>
                <a:endParaRPr lang="en-US" sz="1000" b="1" dirty="0">
                  <a:latin typeface="Aparajita" panose="020B0604020202020204" pitchFamily="34" charset="0"/>
                  <a:cs typeface="Aparajita" panose="020B0604020202020204" pitchFamily="34" charset="0"/>
                </a:endParaRPr>
              </a:p>
            </p:txBody>
          </p:sp>
          <p:sp>
            <p:nvSpPr>
              <p:cNvPr id="98" name="TextBox 97"/>
              <p:cNvSpPr txBox="1"/>
              <p:nvPr/>
            </p:nvSpPr>
            <p:spPr>
              <a:xfrm>
                <a:off x="2556784" y="3924171"/>
                <a:ext cx="379171"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F1</a:t>
                </a:r>
                <a:endParaRPr lang="en-US" sz="1000" b="1" dirty="0">
                  <a:latin typeface="Aparajita" panose="020B0604020202020204" pitchFamily="34" charset="0"/>
                  <a:cs typeface="Aparajita" panose="020B0604020202020204" pitchFamily="34" charset="0"/>
                </a:endParaRPr>
              </a:p>
            </p:txBody>
          </p:sp>
          <p:sp>
            <p:nvSpPr>
              <p:cNvPr id="99" name="TextBox 98"/>
              <p:cNvSpPr txBox="1"/>
              <p:nvPr/>
            </p:nvSpPr>
            <p:spPr>
              <a:xfrm>
                <a:off x="2939074" y="3923998"/>
                <a:ext cx="371395"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F2</a:t>
                </a:r>
                <a:endParaRPr lang="en-US" sz="1000" b="1" dirty="0">
                  <a:latin typeface="Aparajita" panose="020B0604020202020204" pitchFamily="34" charset="0"/>
                  <a:cs typeface="Aparajita" panose="020B0604020202020204" pitchFamily="34" charset="0"/>
                </a:endParaRPr>
              </a:p>
            </p:txBody>
          </p:sp>
          <p:sp>
            <p:nvSpPr>
              <p:cNvPr id="100" name="TextBox 99"/>
              <p:cNvSpPr txBox="1"/>
              <p:nvPr/>
            </p:nvSpPr>
            <p:spPr>
              <a:xfrm>
                <a:off x="3341144" y="3905174"/>
                <a:ext cx="334189" cy="259347"/>
              </a:xfrm>
              <a:prstGeom prst="rect">
                <a:avLst/>
              </a:prstGeom>
              <a:noFill/>
            </p:spPr>
            <p:txBody>
              <a:bodyPr wrap="square" rtlCol="0">
                <a:spAutoFit/>
              </a:bodyPr>
              <a:lstStyle/>
              <a:p>
                <a:r>
                  <a:rPr lang="en-US" sz="1000" b="1" dirty="0">
                    <a:latin typeface="Aparajita" panose="020B0604020202020204" pitchFamily="34" charset="0"/>
                    <a:cs typeface="Aparajita" panose="020B0604020202020204" pitchFamily="34" charset="0"/>
                  </a:rPr>
                  <a:t>M</a:t>
                </a:r>
              </a:p>
            </p:txBody>
          </p:sp>
          <p:sp>
            <p:nvSpPr>
              <p:cNvPr id="101" name="TextBox 100"/>
              <p:cNvSpPr txBox="1"/>
              <p:nvPr/>
            </p:nvSpPr>
            <p:spPr>
              <a:xfrm>
                <a:off x="3690478" y="3905172"/>
                <a:ext cx="301759"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B</a:t>
                </a:r>
                <a:endParaRPr lang="en-US" sz="1000" b="1" dirty="0">
                  <a:latin typeface="Aparajita" panose="020B0604020202020204" pitchFamily="34" charset="0"/>
                  <a:cs typeface="Aparajita" panose="020B0604020202020204" pitchFamily="34" charset="0"/>
                </a:endParaRPr>
              </a:p>
            </p:txBody>
          </p:sp>
          <p:sp>
            <p:nvSpPr>
              <p:cNvPr id="102" name="TextBox 101"/>
              <p:cNvSpPr txBox="1"/>
              <p:nvPr/>
            </p:nvSpPr>
            <p:spPr>
              <a:xfrm>
                <a:off x="3973181" y="3905174"/>
                <a:ext cx="338727"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I1</a:t>
                </a:r>
                <a:endParaRPr lang="en-US" sz="1000" b="1" dirty="0">
                  <a:latin typeface="Aparajita" panose="020B0604020202020204" pitchFamily="34" charset="0"/>
                  <a:cs typeface="Aparajita" panose="020B0604020202020204" pitchFamily="34" charset="0"/>
                </a:endParaRPr>
              </a:p>
            </p:txBody>
          </p:sp>
          <p:sp>
            <p:nvSpPr>
              <p:cNvPr id="103" name="TextBox 102"/>
              <p:cNvSpPr txBox="1"/>
              <p:nvPr/>
            </p:nvSpPr>
            <p:spPr>
              <a:xfrm>
                <a:off x="4214503" y="3893996"/>
                <a:ext cx="365999" cy="259347"/>
              </a:xfrm>
              <a:prstGeom prst="rect">
                <a:avLst/>
              </a:prstGeom>
              <a:noFill/>
            </p:spPr>
            <p:txBody>
              <a:bodyPr wrap="square" rtlCol="0">
                <a:spAutoFit/>
              </a:bodyPr>
              <a:lstStyle/>
              <a:p>
                <a:r>
                  <a:rPr lang="en-US" sz="1000" b="1" dirty="0" smtClean="0">
                    <a:latin typeface="Aparajita" panose="020B0604020202020204" pitchFamily="34" charset="0"/>
                    <a:cs typeface="Aparajita" panose="020B0604020202020204" pitchFamily="34" charset="0"/>
                  </a:rPr>
                  <a:t>I0</a:t>
                </a:r>
                <a:endParaRPr lang="en-US" sz="1000" b="1" dirty="0">
                  <a:latin typeface="Aparajita" panose="020B0604020202020204" pitchFamily="34" charset="0"/>
                  <a:cs typeface="Aparajita" panose="020B0604020202020204" pitchFamily="34" charset="0"/>
                </a:endParaRPr>
              </a:p>
            </p:txBody>
          </p:sp>
          <p:sp>
            <p:nvSpPr>
              <p:cNvPr id="104" name="Can 103"/>
              <p:cNvSpPr/>
              <p:nvPr/>
            </p:nvSpPr>
            <p:spPr>
              <a:xfrm>
                <a:off x="2285343" y="4106941"/>
                <a:ext cx="188626" cy="603971"/>
              </a:xfrm>
              <a:prstGeom prst="can">
                <a:avLst>
                  <a:gd name="adj" fmla="val 1491"/>
                </a:avLst>
              </a:prstGeom>
              <a:solidFill>
                <a:srgbClr val="92D05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r>
                  <a:rPr lang="en-US" sz="1000" dirty="0" smtClean="0">
                    <a:solidFill>
                      <a:schemeClr val="tx1"/>
                    </a:solidFill>
                  </a:rPr>
                  <a:t>Load</a:t>
                </a:r>
                <a:endParaRPr lang="en-US" sz="1000" dirty="0">
                  <a:solidFill>
                    <a:schemeClr val="tx1"/>
                  </a:solidFill>
                </a:endParaRPr>
              </a:p>
            </p:txBody>
          </p:sp>
          <p:sp>
            <p:nvSpPr>
              <p:cNvPr id="105" name="Can 104"/>
              <p:cNvSpPr/>
              <p:nvPr/>
            </p:nvSpPr>
            <p:spPr>
              <a:xfrm>
                <a:off x="3318286" y="4102568"/>
                <a:ext cx="349459" cy="994189"/>
              </a:xfrm>
              <a:prstGeom prst="can">
                <a:avLst>
                  <a:gd name="adj" fmla="val 1491"/>
                </a:avLst>
              </a:prstGeom>
              <a:solidFill>
                <a:srgbClr val="92D050"/>
              </a:solidFill>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1000" dirty="0" smtClean="0">
                    <a:solidFill>
                      <a:schemeClr val="tx1"/>
                    </a:solidFill>
                  </a:rPr>
                  <a:t>Multi-Cycle ALU</a:t>
                </a:r>
                <a:endParaRPr lang="en-US" sz="1000" dirty="0">
                  <a:solidFill>
                    <a:schemeClr val="tx1"/>
                  </a:solidFill>
                </a:endParaRPr>
              </a:p>
            </p:txBody>
          </p:sp>
          <p:sp>
            <p:nvSpPr>
              <p:cNvPr id="106" name="Can 105"/>
              <p:cNvSpPr/>
              <p:nvPr/>
            </p:nvSpPr>
            <p:spPr>
              <a:xfrm>
                <a:off x="3720801" y="4097914"/>
                <a:ext cx="188626" cy="495388"/>
              </a:xfrm>
              <a:prstGeom prst="can">
                <a:avLst>
                  <a:gd name="adj" fmla="val 1491"/>
                </a:avLst>
              </a:prstGeom>
              <a:solidFill>
                <a:srgbClr val="92D05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r>
                  <a:rPr lang="en-US" sz="900" dirty="0" smtClean="0">
                    <a:solidFill>
                      <a:schemeClr val="tx1"/>
                    </a:solidFill>
                  </a:rPr>
                  <a:t>Branch</a:t>
                </a:r>
                <a:endParaRPr lang="en-US" sz="900" dirty="0">
                  <a:solidFill>
                    <a:schemeClr val="tx1"/>
                  </a:solidFill>
                </a:endParaRPr>
              </a:p>
            </p:txBody>
          </p:sp>
          <p:sp>
            <p:nvSpPr>
              <p:cNvPr id="107" name="Can 106"/>
              <p:cNvSpPr/>
              <p:nvPr/>
            </p:nvSpPr>
            <p:spPr>
              <a:xfrm>
                <a:off x="3973181" y="4076970"/>
                <a:ext cx="225450" cy="655907"/>
              </a:xfrm>
              <a:prstGeom prst="can">
                <a:avLst>
                  <a:gd name="adj" fmla="val 1491"/>
                </a:avLst>
              </a:prstGeom>
              <a:solidFill>
                <a:srgbClr val="92D050"/>
              </a:solidFill>
            </p:spPr>
            <p:style>
              <a:lnRef idx="1">
                <a:schemeClr val="accent4"/>
              </a:lnRef>
              <a:fillRef idx="3">
                <a:schemeClr val="accent4"/>
              </a:fillRef>
              <a:effectRef idx="2">
                <a:schemeClr val="accent4"/>
              </a:effectRef>
              <a:fontRef idx="minor">
                <a:schemeClr val="lt1"/>
              </a:fontRef>
            </p:style>
            <p:txBody>
              <a:bodyPr vert="vert" rtlCol="0" anchor="ctr"/>
              <a:lstStyle/>
              <a:p>
                <a:pPr algn="ctr">
                  <a:lnSpc>
                    <a:spcPts val="680"/>
                  </a:lnSpc>
                </a:pPr>
                <a:r>
                  <a:rPr lang="en-US" sz="900" dirty="0">
                    <a:solidFill>
                      <a:schemeClr val="tx1"/>
                    </a:solidFill>
                  </a:rPr>
                  <a:t>Integer ALU</a:t>
                </a:r>
              </a:p>
            </p:txBody>
          </p:sp>
          <p:sp>
            <p:nvSpPr>
              <p:cNvPr id="108" name="Can 107"/>
              <p:cNvSpPr/>
              <p:nvPr/>
            </p:nvSpPr>
            <p:spPr>
              <a:xfrm>
                <a:off x="4262385" y="4062380"/>
                <a:ext cx="214891" cy="670496"/>
              </a:xfrm>
              <a:prstGeom prst="can">
                <a:avLst>
                  <a:gd name="adj" fmla="val 1491"/>
                </a:avLst>
              </a:prstGeom>
              <a:solidFill>
                <a:srgbClr val="92D050"/>
              </a:solidFill>
            </p:spPr>
            <p:style>
              <a:lnRef idx="1">
                <a:schemeClr val="accent4"/>
              </a:lnRef>
              <a:fillRef idx="3">
                <a:schemeClr val="accent4"/>
              </a:fillRef>
              <a:effectRef idx="2">
                <a:schemeClr val="accent4"/>
              </a:effectRef>
              <a:fontRef idx="minor">
                <a:schemeClr val="lt1"/>
              </a:fontRef>
            </p:style>
            <p:txBody>
              <a:bodyPr vert="vert" rtlCol="0" anchor="ctr"/>
              <a:lstStyle/>
              <a:p>
                <a:pPr algn="ctr">
                  <a:lnSpc>
                    <a:spcPts val="680"/>
                  </a:lnSpc>
                </a:pPr>
                <a:r>
                  <a:rPr lang="en-US" sz="900" dirty="0">
                    <a:solidFill>
                      <a:schemeClr val="tx1"/>
                    </a:solidFill>
                  </a:rPr>
                  <a:t>Integer ALU</a:t>
                </a:r>
              </a:p>
            </p:txBody>
          </p:sp>
          <p:sp>
            <p:nvSpPr>
              <p:cNvPr id="109" name="Down Arrow 108"/>
              <p:cNvSpPr/>
              <p:nvPr/>
            </p:nvSpPr>
            <p:spPr>
              <a:xfrm>
                <a:off x="3458688" y="5123095"/>
                <a:ext cx="84548" cy="325453"/>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0" name="Down Arrow 109"/>
              <p:cNvSpPr/>
              <p:nvPr/>
            </p:nvSpPr>
            <p:spPr>
              <a:xfrm>
                <a:off x="2663483" y="5318987"/>
                <a:ext cx="81575" cy="12915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1" name="Down Arrow 110"/>
              <p:cNvSpPr/>
              <p:nvPr/>
            </p:nvSpPr>
            <p:spPr>
              <a:xfrm>
                <a:off x="3755944" y="4602924"/>
                <a:ext cx="90846" cy="845625"/>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2" name="Down Arrow 111"/>
              <p:cNvSpPr/>
              <p:nvPr/>
            </p:nvSpPr>
            <p:spPr>
              <a:xfrm>
                <a:off x="2035283" y="4710168"/>
                <a:ext cx="113987" cy="694476"/>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3" name="Down Arrow 112"/>
              <p:cNvSpPr/>
              <p:nvPr/>
            </p:nvSpPr>
            <p:spPr>
              <a:xfrm>
                <a:off x="4008799" y="4740925"/>
                <a:ext cx="109080" cy="712764"/>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4" name="Can 113"/>
              <p:cNvSpPr/>
              <p:nvPr/>
            </p:nvSpPr>
            <p:spPr>
              <a:xfrm rot="16200000">
                <a:off x="707600" y="3764885"/>
                <a:ext cx="635604" cy="1230592"/>
              </a:xfrm>
              <a:prstGeom prst="can">
                <a:avLst>
                  <a:gd name="adj" fmla="val 1491"/>
                </a:avLst>
              </a:prstGeom>
              <a:solidFill>
                <a:srgbClr val="92D05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endParaRPr lang="en-US" sz="1000" dirty="0"/>
              </a:p>
            </p:txBody>
          </p:sp>
          <p:sp>
            <p:nvSpPr>
              <p:cNvPr id="115" name="TextBox 114"/>
              <p:cNvSpPr txBox="1"/>
              <p:nvPr/>
            </p:nvSpPr>
            <p:spPr>
              <a:xfrm>
                <a:off x="366686" y="4038331"/>
                <a:ext cx="1371824" cy="267453"/>
              </a:xfrm>
              <a:prstGeom prst="rect">
                <a:avLst/>
              </a:prstGeom>
              <a:noFill/>
            </p:spPr>
            <p:txBody>
              <a:bodyPr wrap="square" rtlCol="0">
                <a:spAutoFit/>
              </a:bodyPr>
              <a:lstStyle/>
              <a:p>
                <a:r>
                  <a:rPr lang="en-US" sz="1050" b="1" dirty="0" smtClean="0"/>
                  <a:t>Load-Store Unit</a:t>
                </a:r>
                <a:endParaRPr lang="en-US" sz="1050" b="1" dirty="0"/>
              </a:p>
            </p:txBody>
          </p:sp>
          <p:sp>
            <p:nvSpPr>
              <p:cNvPr id="116" name="Left Arrow 115"/>
              <p:cNvSpPr/>
              <p:nvPr/>
            </p:nvSpPr>
            <p:spPr>
              <a:xfrm>
                <a:off x="1625954" y="4154335"/>
                <a:ext cx="659389" cy="246030"/>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7" name="Rectangle 116"/>
              <p:cNvSpPr/>
              <p:nvPr/>
            </p:nvSpPr>
            <p:spPr>
              <a:xfrm>
                <a:off x="545928" y="4346687"/>
                <a:ext cx="984838" cy="23573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Store</a:t>
                </a:r>
                <a:r>
                  <a:rPr lang="en-US" sz="900" dirty="0" smtClean="0"/>
                  <a:t> </a:t>
                </a:r>
                <a:r>
                  <a:rPr lang="en-US" sz="900" b="1" dirty="0">
                    <a:solidFill>
                      <a:schemeClr val="tx1"/>
                    </a:solidFill>
                  </a:rPr>
                  <a:t>Buffer</a:t>
                </a:r>
              </a:p>
            </p:txBody>
          </p:sp>
          <p:sp>
            <p:nvSpPr>
              <p:cNvPr id="118" name="Can 117"/>
              <p:cNvSpPr/>
              <p:nvPr/>
            </p:nvSpPr>
            <p:spPr>
              <a:xfrm>
                <a:off x="2010660" y="4102567"/>
                <a:ext cx="188626" cy="603971"/>
              </a:xfrm>
              <a:prstGeom prst="can">
                <a:avLst>
                  <a:gd name="adj" fmla="val 1491"/>
                </a:avLst>
              </a:prstGeom>
              <a:solidFill>
                <a:srgbClr val="92D05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r>
                  <a:rPr lang="en-US" sz="1000" dirty="0" smtClean="0">
                    <a:solidFill>
                      <a:schemeClr val="tx1"/>
                    </a:solidFill>
                  </a:rPr>
                  <a:t>Store</a:t>
                </a:r>
                <a:endParaRPr lang="en-US" sz="1000" dirty="0">
                  <a:solidFill>
                    <a:schemeClr val="tx1"/>
                  </a:solidFill>
                </a:endParaRPr>
              </a:p>
            </p:txBody>
          </p:sp>
          <p:sp>
            <p:nvSpPr>
              <p:cNvPr id="119" name="Left-Right Arrow 118"/>
              <p:cNvSpPr/>
              <p:nvPr/>
            </p:nvSpPr>
            <p:spPr>
              <a:xfrm>
                <a:off x="1378333" y="3346290"/>
                <a:ext cx="491010" cy="165236"/>
              </a:xfrm>
              <a:prstGeom prst="lef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0" name="Left-Right Arrow 119"/>
              <p:cNvSpPr/>
              <p:nvPr/>
            </p:nvSpPr>
            <p:spPr>
              <a:xfrm rot="5400000">
                <a:off x="914755" y="4743353"/>
                <a:ext cx="244579" cy="151523"/>
              </a:xfrm>
              <a:prstGeom prst="leftRightArrow">
                <a:avLst>
                  <a:gd name="adj1" fmla="val 47036"/>
                  <a:gd name="adj2" fmla="val 5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1" name="Rectangle 120"/>
              <p:cNvSpPr/>
              <p:nvPr/>
            </p:nvSpPr>
            <p:spPr>
              <a:xfrm>
                <a:off x="403050" y="1543547"/>
                <a:ext cx="231280" cy="18419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2" name="Rectangle 121"/>
              <p:cNvSpPr/>
              <p:nvPr/>
            </p:nvSpPr>
            <p:spPr>
              <a:xfrm>
                <a:off x="405725" y="2008558"/>
                <a:ext cx="231816" cy="18497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3" name="Can 122"/>
              <p:cNvSpPr/>
              <p:nvPr/>
            </p:nvSpPr>
            <p:spPr>
              <a:xfrm>
                <a:off x="406746" y="1775004"/>
                <a:ext cx="231816" cy="184971"/>
              </a:xfrm>
              <a:prstGeom prst="can">
                <a:avLst>
                  <a:gd name="adj" fmla="val 1491"/>
                </a:avLst>
              </a:prstGeom>
              <a:solidFill>
                <a:srgbClr val="FF0000"/>
              </a:solidFill>
              <a:effectLst/>
            </p:spPr>
            <p:style>
              <a:lnRef idx="1">
                <a:schemeClr val="accent5"/>
              </a:lnRef>
              <a:fillRef idx="3">
                <a:schemeClr val="accent5"/>
              </a:fillRef>
              <a:effectRef idx="2">
                <a:schemeClr val="accent5"/>
              </a:effectRef>
              <a:fontRef idx="minor">
                <a:schemeClr val="lt1"/>
              </a:fontRef>
            </p:style>
            <p:txBody>
              <a:bodyPr vert="vert" rtlCol="0" anchor="ctr"/>
              <a:lstStyle/>
              <a:p>
                <a:pPr algn="ctr"/>
                <a:endParaRPr lang="en-US" sz="1000" dirty="0"/>
              </a:p>
            </p:txBody>
          </p:sp>
          <p:sp>
            <p:nvSpPr>
              <p:cNvPr id="124" name="Can 123"/>
              <p:cNvSpPr/>
              <p:nvPr/>
            </p:nvSpPr>
            <p:spPr>
              <a:xfrm>
                <a:off x="404126" y="2246950"/>
                <a:ext cx="231816" cy="184971"/>
              </a:xfrm>
              <a:prstGeom prst="can">
                <a:avLst>
                  <a:gd name="adj" fmla="val 1491"/>
                </a:avLst>
              </a:prstGeom>
              <a:solidFill>
                <a:srgbClr val="92D050"/>
              </a:solidFill>
            </p:spPr>
            <p:style>
              <a:lnRef idx="1">
                <a:schemeClr val="accent3"/>
              </a:lnRef>
              <a:fillRef idx="3">
                <a:schemeClr val="accent3"/>
              </a:fillRef>
              <a:effectRef idx="2">
                <a:schemeClr val="accent3"/>
              </a:effectRef>
              <a:fontRef idx="minor">
                <a:schemeClr val="lt1"/>
              </a:fontRef>
            </p:style>
            <p:txBody>
              <a:bodyPr vert="vert" rtlCol="0" anchor="ctr"/>
              <a:lstStyle/>
              <a:p>
                <a:pPr algn="ctr"/>
                <a:endParaRPr lang="en-US" sz="1000" dirty="0">
                  <a:solidFill>
                    <a:schemeClr val="tx1"/>
                  </a:solidFill>
                </a:endParaRPr>
              </a:p>
            </p:txBody>
          </p:sp>
          <p:sp>
            <p:nvSpPr>
              <p:cNvPr id="125" name="TextBox 124"/>
              <p:cNvSpPr txBox="1"/>
              <p:nvPr/>
            </p:nvSpPr>
            <p:spPr>
              <a:xfrm>
                <a:off x="688127" y="1510794"/>
                <a:ext cx="1440393" cy="259347"/>
              </a:xfrm>
              <a:prstGeom prst="rect">
                <a:avLst/>
              </a:prstGeom>
              <a:noFill/>
            </p:spPr>
            <p:txBody>
              <a:bodyPr wrap="square" rtlCol="0">
                <a:spAutoFit/>
              </a:bodyPr>
              <a:lstStyle/>
              <a:p>
                <a:r>
                  <a:rPr lang="en-US" sz="1000" b="1" dirty="0" smtClean="0"/>
                  <a:t>Protected by ECC</a:t>
                </a:r>
                <a:endParaRPr lang="en-US" sz="1000" b="1" dirty="0"/>
              </a:p>
            </p:txBody>
          </p:sp>
          <p:sp>
            <p:nvSpPr>
              <p:cNvPr id="126" name="TextBox 125"/>
              <p:cNvSpPr txBox="1"/>
              <p:nvPr/>
            </p:nvSpPr>
            <p:spPr>
              <a:xfrm>
                <a:off x="737093" y="1719789"/>
                <a:ext cx="1272030" cy="246221"/>
              </a:xfrm>
              <a:prstGeom prst="rect">
                <a:avLst/>
              </a:prstGeom>
              <a:noFill/>
            </p:spPr>
            <p:txBody>
              <a:bodyPr wrap="square" rtlCol="0">
                <a:spAutoFit/>
              </a:bodyPr>
              <a:lstStyle/>
              <a:p>
                <a:r>
                  <a:rPr lang="en-US" sz="1000" b="1" dirty="0" smtClean="0"/>
                  <a:t>Unprotected</a:t>
                </a:r>
                <a:endParaRPr lang="en-US" sz="1000" b="1" dirty="0"/>
              </a:p>
            </p:txBody>
          </p:sp>
          <p:sp>
            <p:nvSpPr>
              <p:cNvPr id="127" name="TextBox 126"/>
              <p:cNvSpPr txBox="1"/>
              <p:nvPr/>
            </p:nvSpPr>
            <p:spPr>
              <a:xfrm>
                <a:off x="711623" y="1985811"/>
                <a:ext cx="1812008" cy="266074"/>
              </a:xfrm>
              <a:prstGeom prst="rect">
                <a:avLst/>
              </a:prstGeom>
              <a:noFill/>
            </p:spPr>
            <p:txBody>
              <a:bodyPr wrap="square" rtlCol="0">
                <a:spAutoFit/>
              </a:bodyPr>
              <a:lstStyle/>
              <a:p>
                <a:r>
                  <a:rPr lang="en-US" sz="1000" b="1" dirty="0" smtClean="0"/>
                  <a:t>Partially Protected</a:t>
                </a:r>
                <a:endParaRPr lang="en-US" sz="1000" b="1" dirty="0"/>
              </a:p>
            </p:txBody>
          </p:sp>
          <p:sp>
            <p:nvSpPr>
              <p:cNvPr id="128" name="TextBox 127"/>
              <p:cNvSpPr txBox="1"/>
              <p:nvPr/>
            </p:nvSpPr>
            <p:spPr>
              <a:xfrm>
                <a:off x="717493" y="2217818"/>
                <a:ext cx="2128078" cy="266074"/>
              </a:xfrm>
              <a:prstGeom prst="rect">
                <a:avLst/>
              </a:prstGeom>
              <a:noFill/>
            </p:spPr>
            <p:txBody>
              <a:bodyPr wrap="square" rtlCol="0">
                <a:spAutoFit/>
              </a:bodyPr>
              <a:lstStyle/>
              <a:p>
                <a:r>
                  <a:rPr lang="en-US" sz="1000" b="1" dirty="0" smtClean="0"/>
                  <a:t>Completely Protected</a:t>
                </a:r>
                <a:endParaRPr lang="en-US" sz="1000" b="1" dirty="0"/>
              </a:p>
            </p:txBody>
          </p:sp>
          <p:sp>
            <p:nvSpPr>
              <p:cNvPr id="129" name="Can 128"/>
              <p:cNvSpPr/>
              <p:nvPr/>
            </p:nvSpPr>
            <p:spPr>
              <a:xfrm>
                <a:off x="2585810" y="4089825"/>
                <a:ext cx="298236" cy="1227245"/>
              </a:xfrm>
              <a:prstGeom prst="can">
                <a:avLst>
                  <a:gd name="adj" fmla="val 1491"/>
                </a:avLst>
              </a:prstGeom>
              <a:solidFill>
                <a:srgbClr val="92D050"/>
              </a:solidFill>
            </p:spPr>
            <p:style>
              <a:lnRef idx="1">
                <a:schemeClr val="accent4"/>
              </a:lnRef>
              <a:fillRef idx="3">
                <a:schemeClr val="accent4"/>
              </a:fillRef>
              <a:effectRef idx="2">
                <a:schemeClr val="accent4"/>
              </a:effectRef>
              <a:fontRef idx="minor">
                <a:schemeClr val="lt1"/>
              </a:fontRef>
            </p:style>
            <p:txBody>
              <a:bodyPr vert="vert" rtlCol="0" anchor="ctr"/>
              <a:lstStyle/>
              <a:p>
                <a:pPr algn="ctr"/>
                <a:r>
                  <a:rPr lang="en-US" sz="1000" dirty="0" smtClean="0">
                    <a:solidFill>
                      <a:schemeClr val="tx1"/>
                    </a:solidFill>
                  </a:rPr>
                  <a:t>NEON/FPU</a:t>
                </a:r>
                <a:endParaRPr lang="en-US" sz="1000" dirty="0">
                  <a:solidFill>
                    <a:schemeClr val="tx1"/>
                  </a:solidFill>
                </a:endParaRPr>
              </a:p>
            </p:txBody>
          </p:sp>
          <p:sp>
            <p:nvSpPr>
              <p:cNvPr id="130" name="Can 129"/>
              <p:cNvSpPr/>
              <p:nvPr/>
            </p:nvSpPr>
            <p:spPr>
              <a:xfrm>
                <a:off x="2968477" y="4089825"/>
                <a:ext cx="271602" cy="1227245"/>
              </a:xfrm>
              <a:prstGeom prst="can">
                <a:avLst>
                  <a:gd name="adj" fmla="val 1491"/>
                </a:avLst>
              </a:prstGeom>
              <a:solidFill>
                <a:srgbClr val="92D050"/>
              </a:solidFill>
            </p:spPr>
            <p:style>
              <a:lnRef idx="1">
                <a:schemeClr val="accent4"/>
              </a:lnRef>
              <a:fillRef idx="3">
                <a:schemeClr val="accent4"/>
              </a:fillRef>
              <a:effectRef idx="2">
                <a:schemeClr val="accent4"/>
              </a:effectRef>
              <a:fontRef idx="minor">
                <a:schemeClr val="lt1"/>
              </a:fontRef>
            </p:style>
            <p:txBody>
              <a:bodyPr vert="vert" rtlCol="0" anchor="ctr"/>
              <a:lstStyle/>
              <a:p>
                <a:pPr algn="ctr"/>
                <a:r>
                  <a:rPr lang="en-US" sz="1000" dirty="0" smtClean="0">
                    <a:solidFill>
                      <a:schemeClr val="tx1"/>
                    </a:solidFill>
                  </a:rPr>
                  <a:t>NEON/FPU</a:t>
                </a:r>
                <a:endParaRPr lang="en-US" sz="1000" dirty="0">
                  <a:solidFill>
                    <a:schemeClr val="tx1"/>
                  </a:solidFill>
                </a:endParaRPr>
              </a:p>
            </p:txBody>
          </p:sp>
        </p:grpSp>
        <p:sp>
          <p:nvSpPr>
            <p:cNvPr id="72" name="Down Arrow 71"/>
            <p:cNvSpPr/>
            <p:nvPr/>
          </p:nvSpPr>
          <p:spPr>
            <a:xfrm>
              <a:off x="7025023" y="2692480"/>
              <a:ext cx="158070" cy="15022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3" name="Down Arrow 72"/>
            <p:cNvSpPr/>
            <p:nvPr/>
          </p:nvSpPr>
          <p:spPr>
            <a:xfrm>
              <a:off x="7580904" y="2692480"/>
              <a:ext cx="158070" cy="15022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4" name="Down Arrow 73"/>
            <p:cNvSpPr/>
            <p:nvPr/>
          </p:nvSpPr>
          <p:spPr>
            <a:xfrm>
              <a:off x="7022277" y="3163661"/>
              <a:ext cx="158070" cy="15022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5" name="Down Arrow 74"/>
            <p:cNvSpPr/>
            <p:nvPr/>
          </p:nvSpPr>
          <p:spPr>
            <a:xfrm>
              <a:off x="7583735" y="3163840"/>
              <a:ext cx="158070" cy="150228"/>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6" name="Down Arrow 75"/>
            <p:cNvSpPr/>
            <p:nvPr/>
          </p:nvSpPr>
          <p:spPr>
            <a:xfrm>
              <a:off x="6620495" y="4829546"/>
              <a:ext cx="125362" cy="659327"/>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7" name="Down Arrow 76"/>
            <p:cNvSpPr/>
            <p:nvPr/>
          </p:nvSpPr>
          <p:spPr>
            <a:xfrm>
              <a:off x="7337688" y="5409304"/>
              <a:ext cx="78200" cy="122621"/>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8" name="Down Arrow 77"/>
            <p:cNvSpPr/>
            <p:nvPr/>
          </p:nvSpPr>
          <p:spPr>
            <a:xfrm>
              <a:off x="8519127" y="4853205"/>
              <a:ext cx="104567" cy="676689"/>
            </a:xfrm>
            <a:prstGeom prst="down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Tree>
    <p:extLst>
      <p:ext uri="{BB962C8B-B14F-4D97-AF65-F5344CB8AC3E}">
        <p14:creationId xmlns:p14="http://schemas.microsoft.com/office/powerpoint/2010/main" val="335332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down)">
                                      <p:cBhvr>
                                        <p:cTn id="13" dur="500"/>
                                        <p:tgtEl>
                                          <p:spTgt spid="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4" end="1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effectLst/>
                <a:latin typeface="Arial" panose="020B0604020202020204" pitchFamily="34" charset="0"/>
                <a:cs typeface="Arial" panose="020B0604020202020204" pitchFamily="34" charset="0"/>
              </a:rPr>
              <a:t>nZDC</a:t>
            </a:r>
            <a:r>
              <a:rPr lang="en-US" b="1" dirty="0">
                <a:effectLst/>
                <a:latin typeface="Arial" panose="020B0604020202020204" pitchFamily="34" charset="0"/>
                <a:cs typeface="Arial" panose="020B0604020202020204" pitchFamily="34" charset="0"/>
              </a:rPr>
              <a:t> data flow transformation</a:t>
            </a:r>
          </a:p>
        </p:txBody>
      </p:sp>
      <p:sp>
        <p:nvSpPr>
          <p:cNvPr id="4" name="Slide Number Placeholder 3"/>
          <p:cNvSpPr>
            <a:spLocks noGrp="1"/>
          </p:cNvSpPr>
          <p:nvPr>
            <p:ph type="sldNum" sz="quarter" idx="10"/>
          </p:nvPr>
        </p:nvSpPr>
        <p:spPr>
          <a:xfrm>
            <a:off x="630499" y="6341205"/>
            <a:ext cx="1292225" cy="273844"/>
          </a:xfrm>
        </p:spPr>
        <p:txBody>
          <a:bodyPr/>
          <a:lstStyle/>
          <a:p>
            <a:fld id="{AF51A2C7-AC48-4E76-A19C-24EF83A3B3C0}" type="slidenum">
              <a:rPr lang="en-US" smtClean="0"/>
              <a:t>8</a:t>
            </a:fld>
            <a:endParaRPr lang="en-US" dirty="0"/>
          </a:p>
        </p:txBody>
      </p:sp>
      <p:grpSp>
        <p:nvGrpSpPr>
          <p:cNvPr id="9" name="Group 8"/>
          <p:cNvGrpSpPr/>
          <p:nvPr/>
        </p:nvGrpSpPr>
        <p:grpSpPr>
          <a:xfrm>
            <a:off x="583196" y="3191813"/>
            <a:ext cx="2935204" cy="1969083"/>
            <a:chOff x="1397177" y="3025291"/>
            <a:chExt cx="2825314" cy="2625443"/>
          </a:xfrm>
        </p:grpSpPr>
        <p:sp>
          <p:nvSpPr>
            <p:cNvPr id="10" name="TextBox 9"/>
            <p:cNvSpPr txBox="1"/>
            <p:nvPr/>
          </p:nvSpPr>
          <p:spPr>
            <a:xfrm>
              <a:off x="1793923" y="3557855"/>
              <a:ext cx="2428568" cy="2092879"/>
            </a:xfrm>
            <a:prstGeom prst="rect">
              <a:avLst/>
            </a:prstGeom>
            <a:noFill/>
          </p:spPr>
          <p:txBody>
            <a:bodyPr wrap="square" rtlCol="0">
              <a:spAutoFit/>
            </a:bodyPr>
            <a:lstStyle/>
            <a:p>
              <a:r>
                <a:rPr lang="en-US" sz="1600" b="1" dirty="0" err="1">
                  <a:latin typeface="Arial" panose="020B0604020202020204" pitchFamily="34" charset="0"/>
                </a:rPr>
                <a:t>mov</a:t>
              </a:r>
              <a:r>
                <a:rPr lang="en-US" sz="1600" b="1" dirty="0">
                  <a:latin typeface="Arial" panose="020B0604020202020204" pitchFamily="34" charset="0"/>
                </a:rPr>
                <a:t>    x1, #0x04</a:t>
              </a:r>
            </a:p>
            <a:p>
              <a:r>
                <a:rPr lang="en-US" sz="1600" b="1" dirty="0">
                  <a:latin typeface="Arial" panose="020B0604020202020204" pitchFamily="34" charset="0"/>
                </a:rPr>
                <a:t>load    x2, [x1]</a:t>
              </a:r>
            </a:p>
            <a:p>
              <a:r>
                <a:rPr lang="en-US" sz="1600" b="1" dirty="0">
                  <a:latin typeface="Arial" panose="020B0604020202020204" pitchFamily="34" charset="0"/>
                </a:rPr>
                <a:t>add     x2, x2, #0x10</a:t>
              </a:r>
            </a:p>
            <a:p>
              <a:r>
                <a:rPr lang="en-US" sz="1600" b="1" dirty="0">
                  <a:latin typeface="Arial" panose="020B0604020202020204" pitchFamily="34" charset="0"/>
                </a:rPr>
                <a:t>and     x1, x2, #0x10</a:t>
              </a:r>
            </a:p>
            <a:p>
              <a:r>
                <a:rPr lang="en-US" sz="1600" b="1" dirty="0">
                  <a:latin typeface="Arial" panose="020B0604020202020204" pitchFamily="34" charset="0"/>
                </a:rPr>
                <a:t>store   x2, [x1]</a:t>
              </a:r>
            </a:p>
            <a:p>
              <a:endParaRPr lang="en-US" sz="1600" dirty="0"/>
            </a:p>
          </p:txBody>
        </p:sp>
        <p:sp>
          <p:nvSpPr>
            <p:cNvPr id="11" name="TextBox 10"/>
            <p:cNvSpPr txBox="1"/>
            <p:nvPr/>
          </p:nvSpPr>
          <p:spPr>
            <a:xfrm>
              <a:off x="1397177" y="3025291"/>
              <a:ext cx="2551470" cy="615553"/>
            </a:xfrm>
            <a:prstGeom prst="rect">
              <a:avLst/>
            </a:prstGeom>
            <a:noFill/>
          </p:spPr>
          <p:txBody>
            <a:bodyPr wrap="square" rtlCol="0">
              <a:spAutoFit/>
            </a:bodyPr>
            <a:lstStyle/>
            <a:p>
              <a:r>
                <a:rPr lang="en-US" sz="2400" b="1" dirty="0">
                  <a:solidFill>
                    <a:srgbClr val="C00000"/>
                  </a:solidFill>
                  <a:latin typeface="Arial" panose="020B0604020202020204" pitchFamily="34" charset="0"/>
                  <a:cs typeface="Arial" panose="020B0604020202020204" pitchFamily="34" charset="0"/>
                </a:rPr>
                <a:t>Unreliable Code</a:t>
              </a:r>
            </a:p>
          </p:txBody>
        </p:sp>
      </p:grpSp>
      <p:grpSp>
        <p:nvGrpSpPr>
          <p:cNvPr id="66" name="Group 65"/>
          <p:cNvGrpSpPr/>
          <p:nvPr/>
        </p:nvGrpSpPr>
        <p:grpSpPr>
          <a:xfrm>
            <a:off x="2704744" y="2401146"/>
            <a:ext cx="4521218" cy="1333472"/>
            <a:chOff x="1632085" y="2080930"/>
            <a:chExt cx="5025600" cy="1412083"/>
          </a:xfrm>
        </p:grpSpPr>
        <p:cxnSp>
          <p:nvCxnSpPr>
            <p:cNvPr id="14" name="Straight Arrow Connector 13"/>
            <p:cNvCxnSpPr>
              <a:endCxn id="40" idx="1"/>
            </p:cNvCxnSpPr>
            <p:nvPr/>
          </p:nvCxnSpPr>
          <p:spPr>
            <a:xfrm flipV="1">
              <a:off x="1632085" y="2497257"/>
              <a:ext cx="2310500" cy="9957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229117" y="2080930"/>
              <a:ext cx="2428568" cy="1190070"/>
            </a:xfrm>
            <a:prstGeom prst="rect">
              <a:avLst/>
            </a:prstGeom>
            <a:noFill/>
          </p:spPr>
          <p:txBody>
            <a:bodyPr wrap="square" rtlCol="0">
              <a:spAutoFit/>
            </a:bodyPr>
            <a:lstStyle/>
            <a:p>
              <a:r>
                <a:rPr lang="en-US" sz="1600" b="1" dirty="0" err="1">
                  <a:latin typeface="Arial" panose="020B0604020202020204" pitchFamily="34" charset="0"/>
                </a:rPr>
                <a:t>mov</a:t>
              </a:r>
              <a:r>
                <a:rPr lang="en-US" sz="1600" b="1" dirty="0">
                  <a:latin typeface="Arial" panose="020B0604020202020204" pitchFamily="34" charset="0"/>
                </a:rPr>
                <a:t>    x1, #0x04</a:t>
              </a:r>
            </a:p>
            <a:p>
              <a:r>
                <a:rPr lang="en-US" dirty="0" err="1">
                  <a:solidFill>
                    <a:schemeClr val="bg2">
                      <a:lumMod val="10000"/>
                    </a:schemeClr>
                  </a:solidFill>
                  <a:latin typeface="Arial" panose="020B0604020202020204" pitchFamily="34" charset="0"/>
                  <a:cs typeface="Arial" panose="020B0604020202020204" pitchFamily="34" charset="0"/>
                </a:rPr>
                <a:t>mov</a:t>
              </a:r>
              <a:r>
                <a:rPr lang="en-US" dirty="0">
                  <a:solidFill>
                    <a:schemeClr val="bg2">
                      <a:lumMod val="10000"/>
                    </a:schemeClr>
                  </a:solidFill>
                  <a:latin typeface="Arial" panose="020B0604020202020204" pitchFamily="34" charset="0"/>
                  <a:cs typeface="Arial" panose="020B0604020202020204" pitchFamily="34" charset="0"/>
                </a:rPr>
                <a:t>    x1*, #0x04</a:t>
              </a:r>
            </a:p>
          </p:txBody>
        </p:sp>
        <p:sp>
          <p:nvSpPr>
            <p:cNvPr id="40" name="Left Brace 39"/>
            <p:cNvSpPr/>
            <p:nvPr/>
          </p:nvSpPr>
          <p:spPr>
            <a:xfrm>
              <a:off x="3942584" y="2224892"/>
              <a:ext cx="322822" cy="54473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grpSp>
        <p:nvGrpSpPr>
          <p:cNvPr id="68" name="Group 67"/>
          <p:cNvGrpSpPr/>
          <p:nvPr/>
        </p:nvGrpSpPr>
        <p:grpSpPr>
          <a:xfrm>
            <a:off x="3270532" y="3589805"/>
            <a:ext cx="4438779" cy="1384995"/>
            <a:chOff x="2124379" y="2784700"/>
            <a:chExt cx="5037175" cy="1846659"/>
          </a:xfrm>
        </p:grpSpPr>
        <p:cxnSp>
          <p:nvCxnSpPr>
            <p:cNvPr id="20" name="Straight Arrow Connector 19"/>
            <p:cNvCxnSpPr>
              <a:endCxn id="56" idx="1"/>
            </p:cNvCxnSpPr>
            <p:nvPr/>
          </p:nvCxnSpPr>
          <p:spPr>
            <a:xfrm>
              <a:off x="2124379" y="3704793"/>
              <a:ext cx="1787482" cy="1336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207205" y="2784700"/>
              <a:ext cx="2954349" cy="1846659"/>
            </a:xfrm>
            <a:prstGeom prst="rect">
              <a:avLst/>
            </a:prstGeom>
            <a:noFill/>
          </p:spPr>
          <p:txBody>
            <a:bodyPr wrap="square" rtlCol="0">
              <a:spAutoFit/>
            </a:bodyPr>
            <a:lstStyle/>
            <a:p>
              <a:endParaRPr lang="en-US" sz="1600" dirty="0">
                <a:latin typeface="Arial" panose="020B0604020202020204" pitchFamily="34" charset="0"/>
              </a:endParaRPr>
            </a:p>
            <a:p>
              <a:r>
                <a:rPr lang="en-US" sz="1600" b="1" dirty="0">
                  <a:latin typeface="Arial" panose="020B0604020202020204" pitchFamily="34" charset="0"/>
                </a:rPr>
                <a:t>add     x2, x2, #0x10</a:t>
              </a:r>
            </a:p>
            <a:p>
              <a:r>
                <a:rPr lang="en-US" dirty="0">
                  <a:solidFill>
                    <a:schemeClr val="bg2">
                      <a:lumMod val="10000"/>
                    </a:schemeClr>
                  </a:solidFill>
                  <a:latin typeface="Arial" panose="020B0604020202020204" pitchFamily="34" charset="0"/>
                  <a:cs typeface="Arial" panose="020B0604020202020204" pitchFamily="34" charset="0"/>
                </a:rPr>
                <a:t>add     x2*, x2*, #0x10</a:t>
              </a:r>
            </a:p>
            <a:p>
              <a:r>
                <a:rPr lang="en-US" sz="1600" b="1" dirty="0">
                  <a:latin typeface="Arial" panose="020B0604020202020204" pitchFamily="34" charset="0"/>
                </a:rPr>
                <a:t>and     x1, x2, #0x10</a:t>
              </a:r>
            </a:p>
            <a:p>
              <a:r>
                <a:rPr lang="en-US" dirty="0">
                  <a:solidFill>
                    <a:schemeClr val="bg2">
                      <a:lumMod val="10000"/>
                    </a:schemeClr>
                  </a:solidFill>
                  <a:latin typeface="Arial" panose="020B0604020202020204" pitchFamily="34" charset="0"/>
                  <a:cs typeface="Arial" panose="020B0604020202020204" pitchFamily="34" charset="0"/>
                </a:rPr>
                <a:t>and     x1*, x2*, #0x10</a:t>
              </a:r>
            </a:p>
          </p:txBody>
        </p:sp>
        <p:sp>
          <p:nvSpPr>
            <p:cNvPr id="56" name="Left Brace 55"/>
            <p:cNvSpPr/>
            <p:nvPr/>
          </p:nvSpPr>
          <p:spPr>
            <a:xfrm>
              <a:off x="3911861" y="3188422"/>
              <a:ext cx="351190" cy="130002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grpSp>
        <p:nvGrpSpPr>
          <p:cNvPr id="69" name="Group 68"/>
          <p:cNvGrpSpPr/>
          <p:nvPr/>
        </p:nvGrpSpPr>
        <p:grpSpPr>
          <a:xfrm>
            <a:off x="2726018" y="4795187"/>
            <a:ext cx="4489559" cy="1851675"/>
            <a:chOff x="1566780" y="4074021"/>
            <a:chExt cx="5260750" cy="1967135"/>
          </a:xfrm>
        </p:grpSpPr>
        <p:cxnSp>
          <p:nvCxnSpPr>
            <p:cNvPr id="24" name="Straight Arrow Connector 23"/>
            <p:cNvCxnSpPr>
              <a:endCxn id="60" idx="1"/>
            </p:cNvCxnSpPr>
            <p:nvPr/>
          </p:nvCxnSpPr>
          <p:spPr>
            <a:xfrm>
              <a:off x="1566780" y="4074021"/>
              <a:ext cx="2539684" cy="7624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398962" y="4276572"/>
              <a:ext cx="2428568" cy="1764584"/>
            </a:xfrm>
            <a:prstGeom prst="rect">
              <a:avLst/>
            </a:prstGeom>
            <a:noFill/>
          </p:spPr>
          <p:txBody>
            <a:bodyPr wrap="square" rtlCol="0">
              <a:spAutoFit/>
            </a:bodyPr>
            <a:lstStyle/>
            <a:p>
              <a:r>
                <a:rPr lang="en-US" sz="1600" b="1" dirty="0">
                  <a:latin typeface="Arial" panose="020B0604020202020204" pitchFamily="34" charset="0"/>
                </a:rPr>
                <a:t>store   x2, [x1]</a:t>
              </a:r>
            </a:p>
            <a:p>
              <a:r>
                <a:rPr lang="en-US" sz="1600" dirty="0">
                  <a:solidFill>
                    <a:srgbClr val="00B050"/>
                  </a:solidFill>
                  <a:latin typeface="Arial" panose="020B0604020202020204" pitchFamily="34" charset="0"/>
                </a:rPr>
                <a:t>load   </a:t>
              </a:r>
              <a:r>
                <a:rPr lang="en-US" sz="1600" dirty="0" smtClean="0">
                  <a:solidFill>
                    <a:srgbClr val="00B050"/>
                  </a:solidFill>
                  <a:latin typeface="Arial" panose="020B0604020202020204" pitchFamily="34" charset="0"/>
                </a:rPr>
                <a:t>  x2, </a:t>
              </a:r>
              <a:r>
                <a:rPr lang="en-US" sz="1600" dirty="0">
                  <a:solidFill>
                    <a:srgbClr val="00B050"/>
                  </a:solidFill>
                  <a:latin typeface="Arial" panose="020B0604020202020204" pitchFamily="34" charset="0"/>
                </a:rPr>
                <a:t>[x1*]</a:t>
              </a:r>
            </a:p>
            <a:p>
              <a:r>
                <a:rPr lang="en-US" sz="1600" dirty="0" err="1" smtClean="0">
                  <a:latin typeface="Arial" panose="020B0604020202020204" pitchFamily="34" charset="0"/>
                </a:rPr>
                <a:t>cmp</a:t>
              </a:r>
              <a:r>
                <a:rPr lang="en-US" sz="1600" dirty="0" smtClean="0">
                  <a:latin typeface="Arial" panose="020B0604020202020204" pitchFamily="34" charset="0"/>
                </a:rPr>
                <a:t>     </a:t>
              </a:r>
              <a:r>
                <a:rPr lang="en-US" sz="1600" dirty="0">
                  <a:latin typeface="Arial" panose="020B0604020202020204" pitchFamily="34" charset="0"/>
                </a:rPr>
                <a:t>x2, x2*</a:t>
              </a:r>
            </a:p>
            <a:p>
              <a:r>
                <a:rPr lang="en-US" sz="1600" dirty="0">
                  <a:latin typeface="Arial" panose="020B0604020202020204" pitchFamily="34" charset="0"/>
                </a:rPr>
                <a:t>b.ne   </a:t>
              </a:r>
              <a:r>
                <a:rPr lang="en-US" sz="1600" dirty="0" smtClean="0">
                  <a:latin typeface="Arial" panose="020B0604020202020204" pitchFamily="34" charset="0"/>
                </a:rPr>
                <a:t>  error</a:t>
              </a:r>
              <a:endParaRPr lang="en-US" sz="1600" dirty="0">
                <a:latin typeface="Arial" panose="020B0604020202020204" pitchFamily="34" charset="0"/>
              </a:endParaRPr>
            </a:p>
            <a:p>
              <a:endParaRPr lang="en-US" sz="1600" dirty="0"/>
            </a:p>
          </p:txBody>
        </p:sp>
        <p:sp>
          <p:nvSpPr>
            <p:cNvPr id="60" name="Left Brace 59"/>
            <p:cNvSpPr/>
            <p:nvPr/>
          </p:nvSpPr>
          <p:spPr>
            <a:xfrm>
              <a:off x="4106464" y="4328047"/>
              <a:ext cx="289616" cy="101688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grpSp>
        <p:nvGrpSpPr>
          <p:cNvPr id="67" name="Group 66"/>
          <p:cNvGrpSpPr/>
          <p:nvPr/>
        </p:nvGrpSpPr>
        <p:grpSpPr>
          <a:xfrm>
            <a:off x="2747338" y="2866964"/>
            <a:ext cx="4807904" cy="1631216"/>
            <a:chOff x="1695668" y="2116171"/>
            <a:chExt cx="5217258" cy="2174954"/>
          </a:xfrm>
        </p:grpSpPr>
        <p:cxnSp>
          <p:nvCxnSpPr>
            <p:cNvPr id="8" name="Straight Arrow Connector 7"/>
            <p:cNvCxnSpPr>
              <a:endCxn id="62" idx="1"/>
            </p:cNvCxnSpPr>
            <p:nvPr/>
          </p:nvCxnSpPr>
          <p:spPr>
            <a:xfrm flipV="1">
              <a:off x="1695668" y="2881118"/>
              <a:ext cx="2256253" cy="7339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241498" y="2116171"/>
              <a:ext cx="2671428" cy="2174954"/>
            </a:xfrm>
            <a:prstGeom prst="rect">
              <a:avLst/>
            </a:prstGeom>
            <a:noFill/>
          </p:spPr>
          <p:txBody>
            <a:bodyPr wrap="square" rtlCol="0">
              <a:spAutoFit/>
            </a:bodyPr>
            <a:lstStyle/>
            <a:p>
              <a:endParaRPr lang="en-US" dirty="0">
                <a:solidFill>
                  <a:schemeClr val="bg2">
                    <a:lumMod val="10000"/>
                  </a:schemeClr>
                </a:solidFill>
                <a:latin typeface="Arial" panose="020B0604020202020204" pitchFamily="34" charset="0"/>
                <a:cs typeface="Arial" panose="020B0604020202020204" pitchFamily="34" charset="0"/>
              </a:endParaRPr>
            </a:p>
            <a:p>
              <a:r>
                <a:rPr lang="en-US" sz="1600" b="1" dirty="0">
                  <a:latin typeface="Arial" panose="020B0604020202020204" pitchFamily="34" charset="0"/>
                </a:rPr>
                <a:t>load    x2, [x1]</a:t>
              </a:r>
            </a:p>
            <a:p>
              <a:r>
                <a:rPr lang="en-US" dirty="0">
                  <a:solidFill>
                    <a:schemeClr val="bg2">
                      <a:lumMod val="10000"/>
                    </a:schemeClr>
                  </a:solidFill>
                  <a:latin typeface="Arial" panose="020B0604020202020204" pitchFamily="34" charset="0"/>
                  <a:cs typeface="Arial" panose="020B0604020202020204" pitchFamily="34" charset="0"/>
                </a:rPr>
                <a:t>load    x2*, [x1*]</a:t>
              </a:r>
            </a:p>
            <a:p>
              <a:endParaRPr lang="en-US" sz="1600" dirty="0">
                <a:latin typeface="Arial" panose="020B0604020202020204" pitchFamily="34" charset="0"/>
              </a:endParaRPr>
            </a:p>
            <a:p>
              <a:endParaRPr lang="en-US" sz="1600" dirty="0">
                <a:latin typeface="Arial" panose="020B0604020202020204" pitchFamily="34" charset="0"/>
              </a:endParaRPr>
            </a:p>
            <a:p>
              <a:endParaRPr lang="en-US" sz="1600" dirty="0"/>
            </a:p>
          </p:txBody>
        </p:sp>
        <p:sp>
          <p:nvSpPr>
            <p:cNvPr id="62" name="Left Brace 61"/>
            <p:cNvSpPr/>
            <p:nvPr/>
          </p:nvSpPr>
          <p:spPr>
            <a:xfrm>
              <a:off x="3951921" y="2608753"/>
              <a:ext cx="322822" cy="54473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sp>
        <p:nvSpPr>
          <p:cNvPr id="27" name="Content Placeholder 2"/>
          <p:cNvSpPr>
            <a:spLocks noGrp="1"/>
          </p:cNvSpPr>
          <p:nvPr>
            <p:ph sz="quarter" idx="1"/>
          </p:nvPr>
        </p:nvSpPr>
        <p:spPr>
          <a:xfrm>
            <a:off x="483882" y="920699"/>
            <a:ext cx="8660117" cy="1351329"/>
          </a:xfrm>
        </p:spPr>
        <p:txBody>
          <a:bodyPr/>
          <a:lstStyle/>
          <a:p>
            <a:r>
              <a:rPr lang="en-US" dirty="0"/>
              <a:t>Duplicate all data-flow instructions </a:t>
            </a:r>
          </a:p>
          <a:p>
            <a:r>
              <a:rPr lang="en-US" dirty="0" smtClean="0"/>
              <a:t>Check </a:t>
            </a:r>
            <a:r>
              <a:rPr lang="en-US" dirty="0"/>
              <a:t>for correct execution after stores </a:t>
            </a:r>
          </a:p>
          <a:p>
            <a:r>
              <a:rPr lang="en-US" dirty="0" smtClean="0"/>
              <a:t>Load </a:t>
            </a:r>
            <a:r>
              <a:rPr lang="en-US" dirty="0"/>
              <a:t>back the written value from the memory and </a:t>
            </a:r>
            <a:r>
              <a:rPr lang="en-US" dirty="0" smtClean="0"/>
              <a:t>check against </a:t>
            </a:r>
            <a:r>
              <a:rPr lang="en-US" dirty="0"/>
              <a:t>the stored value </a:t>
            </a:r>
          </a:p>
        </p:txBody>
      </p:sp>
    </p:spTree>
    <p:extLst>
      <p:ext uri="{BB962C8B-B14F-4D97-AF65-F5344CB8AC3E}">
        <p14:creationId xmlns:p14="http://schemas.microsoft.com/office/powerpoint/2010/main" val="355317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81" y="-172501"/>
            <a:ext cx="8229600" cy="990600"/>
          </a:xfrm>
        </p:spPr>
        <p:txBody>
          <a:bodyPr>
            <a:normAutofit/>
          </a:bodyPr>
          <a:lstStyle/>
          <a:p>
            <a:r>
              <a:rPr lang="en-US" b="1" dirty="0">
                <a:effectLst/>
                <a:latin typeface="Arial" panose="020B0604020202020204" pitchFamily="34" charset="0"/>
                <a:cs typeface="Arial" panose="020B0604020202020204" pitchFamily="34" charset="0"/>
              </a:rPr>
              <a:t>Check memory write instructions</a:t>
            </a:r>
          </a:p>
        </p:txBody>
      </p:sp>
      <p:sp>
        <p:nvSpPr>
          <p:cNvPr id="4" name="Slide Number Placeholder 3"/>
          <p:cNvSpPr>
            <a:spLocks noGrp="1"/>
          </p:cNvSpPr>
          <p:nvPr>
            <p:ph type="sldNum" sz="quarter" idx="10"/>
          </p:nvPr>
        </p:nvSpPr>
        <p:spPr/>
        <p:txBody>
          <a:bodyPr/>
          <a:lstStyle/>
          <a:p>
            <a:fld id="{AF51A2C7-AC48-4E76-A19C-24EF83A3B3C0}" type="slidenum">
              <a:rPr lang="en-US" smtClean="0"/>
              <a:t>9</a:t>
            </a:fld>
            <a:endParaRPr lang="en-US"/>
          </a:p>
        </p:txBody>
      </p:sp>
      <p:grpSp>
        <p:nvGrpSpPr>
          <p:cNvPr id="8" name="Group 7"/>
          <p:cNvGrpSpPr/>
          <p:nvPr/>
        </p:nvGrpSpPr>
        <p:grpSpPr>
          <a:xfrm>
            <a:off x="6236299" y="961038"/>
            <a:ext cx="3155674" cy="4906618"/>
            <a:chOff x="6236299" y="961038"/>
            <a:chExt cx="3155674" cy="4906618"/>
          </a:xfrm>
        </p:grpSpPr>
        <p:grpSp>
          <p:nvGrpSpPr>
            <p:cNvPr id="67" name="Group 66"/>
            <p:cNvGrpSpPr/>
            <p:nvPr/>
          </p:nvGrpSpPr>
          <p:grpSpPr>
            <a:xfrm>
              <a:off x="6472219" y="1295521"/>
              <a:ext cx="1821426" cy="2933158"/>
              <a:chOff x="3065014" y="823936"/>
              <a:chExt cx="2428568" cy="2854624"/>
            </a:xfrm>
          </p:grpSpPr>
          <p:sp>
            <p:nvSpPr>
              <p:cNvPr id="68" name="TextBox 67"/>
              <p:cNvSpPr txBox="1"/>
              <p:nvPr/>
            </p:nvSpPr>
            <p:spPr>
              <a:xfrm>
                <a:off x="3065014" y="2630184"/>
                <a:ext cx="2428568" cy="1048376"/>
              </a:xfrm>
              <a:prstGeom prst="rect">
                <a:avLst/>
              </a:prstGeom>
              <a:noFill/>
            </p:spPr>
            <p:txBody>
              <a:bodyPr wrap="square" rtlCol="0">
                <a:spAutoFit/>
              </a:bodyPr>
              <a:lstStyle/>
              <a:p>
                <a:r>
                  <a:rPr lang="en-US" sz="1600" b="1" dirty="0">
                    <a:latin typeface="Arial" panose="020B0604020202020204" pitchFamily="34" charset="0"/>
                  </a:rPr>
                  <a:t>store   x2, [x1]</a:t>
                </a:r>
              </a:p>
              <a:p>
                <a:r>
                  <a:rPr lang="en-US" sz="1600" dirty="0">
                    <a:solidFill>
                      <a:srgbClr val="00B050"/>
                    </a:solidFill>
                    <a:latin typeface="Arial" panose="020B0604020202020204" pitchFamily="34" charset="0"/>
                  </a:rPr>
                  <a:t>load    x2, [x1*]</a:t>
                </a:r>
              </a:p>
              <a:p>
                <a:r>
                  <a:rPr lang="en-US" sz="1600" dirty="0" err="1">
                    <a:latin typeface="Arial" panose="020B0604020202020204" pitchFamily="34" charset="0"/>
                  </a:rPr>
                  <a:t>cmp</a:t>
                </a:r>
                <a:r>
                  <a:rPr lang="en-US" sz="1600" dirty="0">
                    <a:latin typeface="Arial" panose="020B0604020202020204" pitchFamily="34" charset="0"/>
                  </a:rPr>
                  <a:t>    x2, x2*</a:t>
                </a:r>
              </a:p>
              <a:p>
                <a:r>
                  <a:rPr lang="en-US" sz="1600" dirty="0">
                    <a:latin typeface="Arial" panose="020B0604020202020204" pitchFamily="34" charset="0"/>
                  </a:rPr>
                  <a:t>b.ne   error</a:t>
                </a:r>
              </a:p>
            </p:txBody>
          </p:sp>
          <p:cxnSp>
            <p:nvCxnSpPr>
              <p:cNvPr id="69" name="Curved Connector 68"/>
              <p:cNvCxnSpPr/>
              <p:nvPr/>
            </p:nvCxnSpPr>
            <p:spPr>
              <a:xfrm rot="5400000">
                <a:off x="3328896" y="2186005"/>
                <a:ext cx="648034" cy="1254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358057" y="1470958"/>
                <a:ext cx="1564959" cy="509211"/>
              </a:xfrm>
              <a:prstGeom prst="rect">
                <a:avLst/>
              </a:prstGeom>
              <a:noFill/>
            </p:spPr>
            <p:txBody>
              <a:bodyPr wrap="none" rtlCol="0">
                <a:spAutoFit/>
              </a:bodyPr>
              <a:lstStyle/>
              <a:p>
                <a:r>
                  <a:rPr lang="en-US" sz="1400" dirty="0" smtClean="0"/>
                  <a:t>Duplicable</a:t>
                </a:r>
              </a:p>
              <a:p>
                <a:r>
                  <a:rPr lang="en-US" sz="1400" dirty="0" smtClean="0"/>
                  <a:t>computations</a:t>
                </a:r>
                <a:endParaRPr lang="en-US" sz="1400" dirty="0"/>
              </a:p>
            </p:txBody>
          </p:sp>
          <p:cxnSp>
            <p:nvCxnSpPr>
              <p:cNvPr id="71" name="Curved Connector 70"/>
              <p:cNvCxnSpPr/>
              <p:nvPr/>
            </p:nvCxnSpPr>
            <p:spPr>
              <a:xfrm rot="16200000" flipH="1">
                <a:off x="3348942" y="1127906"/>
                <a:ext cx="682226" cy="742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p:cNvCxnSpPr/>
              <p:nvPr/>
            </p:nvCxnSpPr>
            <p:spPr>
              <a:xfrm rot="5400000">
                <a:off x="3841921" y="2224892"/>
                <a:ext cx="648034" cy="1254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rot="16200000" flipH="1">
                <a:off x="3861967" y="1166793"/>
                <a:ext cx="682226" cy="742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236299" y="5221325"/>
              <a:ext cx="3155674" cy="646331"/>
            </a:xfrm>
            <a:prstGeom prst="rect">
              <a:avLst/>
            </a:prstGeom>
            <a:noFill/>
          </p:spPr>
          <p:txBody>
            <a:bodyPr wrap="square" rtlCol="0">
              <a:spAutoFit/>
            </a:bodyPr>
            <a:lstStyle/>
            <a:p>
              <a:r>
                <a:rPr lang="en-US" dirty="0" smtClean="0"/>
                <a:t>++ “store” is protected</a:t>
              </a:r>
            </a:p>
            <a:p>
              <a:r>
                <a:rPr lang="en-US" dirty="0" smtClean="0"/>
                <a:t>++ optimal number of checks</a:t>
              </a:r>
              <a:endParaRPr lang="en-US" dirty="0"/>
            </a:p>
          </p:txBody>
        </p:sp>
        <p:sp>
          <p:nvSpPr>
            <p:cNvPr id="75" name="TextBox 74"/>
            <p:cNvSpPr txBox="1"/>
            <p:nvPr/>
          </p:nvSpPr>
          <p:spPr>
            <a:xfrm>
              <a:off x="6340953" y="961038"/>
              <a:ext cx="1524767" cy="400110"/>
            </a:xfrm>
            <a:prstGeom prst="rect">
              <a:avLst/>
            </a:prstGeom>
            <a:noFill/>
          </p:spPr>
          <p:txBody>
            <a:bodyPr wrap="square" rtlCol="0">
              <a:spAutoFit/>
            </a:bodyPr>
            <a:lstStyle/>
            <a:p>
              <a:pPr algn="ctr"/>
              <a:r>
                <a:rPr lang="en-US" sz="2000" b="1" dirty="0" err="1"/>
                <a:t>nZDC</a:t>
              </a:r>
              <a:endParaRPr lang="en-US" sz="1600" b="1" dirty="0"/>
            </a:p>
          </p:txBody>
        </p:sp>
      </p:grpSp>
      <p:grpSp>
        <p:nvGrpSpPr>
          <p:cNvPr id="3" name="Group 2"/>
          <p:cNvGrpSpPr/>
          <p:nvPr/>
        </p:nvGrpSpPr>
        <p:grpSpPr>
          <a:xfrm>
            <a:off x="61457" y="979006"/>
            <a:ext cx="4201855" cy="4301778"/>
            <a:chOff x="61457" y="979006"/>
            <a:chExt cx="4225524" cy="4301778"/>
          </a:xfrm>
        </p:grpSpPr>
        <p:grpSp>
          <p:nvGrpSpPr>
            <p:cNvPr id="30" name="Group 29"/>
            <p:cNvGrpSpPr/>
            <p:nvPr/>
          </p:nvGrpSpPr>
          <p:grpSpPr>
            <a:xfrm>
              <a:off x="228441" y="1286405"/>
              <a:ext cx="1821426" cy="3172321"/>
              <a:chOff x="3065014" y="803867"/>
              <a:chExt cx="2428568" cy="3133605"/>
            </a:xfrm>
          </p:grpSpPr>
          <p:sp>
            <p:nvSpPr>
              <p:cNvPr id="31" name="TextBox 30"/>
              <p:cNvSpPr txBox="1"/>
              <p:nvPr/>
            </p:nvSpPr>
            <p:spPr>
              <a:xfrm>
                <a:off x="3065014" y="2630186"/>
                <a:ext cx="2428568" cy="1307286"/>
              </a:xfrm>
              <a:prstGeom prst="rect">
                <a:avLst/>
              </a:prstGeom>
              <a:noFill/>
            </p:spPr>
            <p:txBody>
              <a:bodyPr wrap="square" rtlCol="0">
                <a:spAutoFit/>
              </a:bodyPr>
              <a:lstStyle/>
              <a:p>
                <a:r>
                  <a:rPr lang="en-US" sz="1600" dirty="0" err="1">
                    <a:latin typeface="Arial" panose="020B0604020202020204" pitchFamily="34" charset="0"/>
                  </a:rPr>
                  <a:t>cmp</a:t>
                </a:r>
                <a:r>
                  <a:rPr lang="en-US" sz="1600" dirty="0">
                    <a:latin typeface="Arial" panose="020B0604020202020204" pitchFamily="34" charset="0"/>
                  </a:rPr>
                  <a:t>    x1, x1*</a:t>
                </a:r>
              </a:p>
              <a:p>
                <a:r>
                  <a:rPr lang="en-US" sz="1600" dirty="0">
                    <a:latin typeface="Arial" panose="020B0604020202020204" pitchFamily="34" charset="0"/>
                  </a:rPr>
                  <a:t>b.ne   error</a:t>
                </a:r>
                <a:endParaRPr lang="en-US" sz="1600" dirty="0">
                  <a:solidFill>
                    <a:srgbClr val="00B050"/>
                  </a:solidFill>
                  <a:latin typeface="Arial" panose="020B0604020202020204" pitchFamily="34" charset="0"/>
                </a:endParaRPr>
              </a:p>
              <a:p>
                <a:r>
                  <a:rPr lang="en-US" sz="1600" dirty="0" err="1">
                    <a:latin typeface="Arial" panose="020B0604020202020204" pitchFamily="34" charset="0"/>
                  </a:rPr>
                  <a:t>cmp</a:t>
                </a:r>
                <a:r>
                  <a:rPr lang="en-US" sz="1600" dirty="0">
                    <a:latin typeface="Arial" panose="020B0604020202020204" pitchFamily="34" charset="0"/>
                  </a:rPr>
                  <a:t>    x2, x2*</a:t>
                </a:r>
              </a:p>
              <a:p>
                <a:r>
                  <a:rPr lang="en-US" sz="1600" dirty="0">
                    <a:latin typeface="Arial" panose="020B0604020202020204" pitchFamily="34" charset="0"/>
                  </a:rPr>
                  <a:t>b.ne   </a:t>
                </a:r>
                <a:r>
                  <a:rPr lang="en-US" sz="1600" dirty="0" smtClean="0">
                    <a:latin typeface="Arial" panose="020B0604020202020204" pitchFamily="34" charset="0"/>
                  </a:rPr>
                  <a:t>error</a:t>
                </a:r>
                <a:endParaRPr lang="en-US" sz="1600" b="1" dirty="0" smtClean="0">
                  <a:latin typeface="Arial" panose="020B0604020202020204" pitchFamily="34" charset="0"/>
                </a:endParaRPr>
              </a:p>
              <a:p>
                <a:r>
                  <a:rPr lang="en-US" sz="1600" b="1" dirty="0" smtClean="0">
                    <a:latin typeface="Arial" panose="020B0604020202020204" pitchFamily="34" charset="0"/>
                  </a:rPr>
                  <a:t>store   </a:t>
                </a:r>
                <a:r>
                  <a:rPr lang="en-US" sz="1600" b="1" dirty="0">
                    <a:latin typeface="Arial" panose="020B0604020202020204" pitchFamily="34" charset="0"/>
                  </a:rPr>
                  <a:t>x2, [x1</a:t>
                </a:r>
                <a:r>
                  <a:rPr lang="en-US" sz="1600" b="1" dirty="0" smtClean="0">
                    <a:latin typeface="Arial" panose="020B0604020202020204" pitchFamily="34" charset="0"/>
                  </a:rPr>
                  <a:t>]</a:t>
                </a:r>
                <a:endParaRPr lang="en-US" sz="1600" b="1" dirty="0">
                  <a:latin typeface="Arial" panose="020B0604020202020204" pitchFamily="34" charset="0"/>
                </a:endParaRPr>
              </a:p>
            </p:txBody>
          </p:sp>
          <p:cxnSp>
            <p:nvCxnSpPr>
              <p:cNvPr id="32" name="Curved Connector 31"/>
              <p:cNvCxnSpPr/>
              <p:nvPr/>
            </p:nvCxnSpPr>
            <p:spPr>
              <a:xfrm rot="5400000">
                <a:off x="3328896" y="2186005"/>
                <a:ext cx="648034" cy="1254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36770" y="1433157"/>
                <a:ext cx="1564959" cy="516834"/>
              </a:xfrm>
              <a:prstGeom prst="rect">
                <a:avLst/>
              </a:prstGeom>
              <a:noFill/>
            </p:spPr>
            <p:txBody>
              <a:bodyPr wrap="none" rtlCol="0">
                <a:spAutoFit/>
              </a:bodyPr>
              <a:lstStyle/>
              <a:p>
                <a:r>
                  <a:rPr lang="en-US" sz="1400" dirty="0"/>
                  <a:t>Duplicable </a:t>
                </a:r>
                <a:endParaRPr lang="en-US" sz="1400" dirty="0" smtClean="0"/>
              </a:p>
              <a:p>
                <a:r>
                  <a:rPr lang="en-US" sz="1400" dirty="0" smtClean="0"/>
                  <a:t>computations</a:t>
                </a:r>
                <a:endParaRPr lang="en-US" sz="1400" dirty="0"/>
              </a:p>
            </p:txBody>
          </p:sp>
          <p:cxnSp>
            <p:nvCxnSpPr>
              <p:cNvPr id="34" name="Curved Connector 33"/>
              <p:cNvCxnSpPr/>
              <p:nvPr/>
            </p:nvCxnSpPr>
            <p:spPr>
              <a:xfrm rot="16200000" flipH="1">
                <a:off x="3348941" y="1107837"/>
                <a:ext cx="682226" cy="742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p:nvPr/>
            </p:nvCxnSpPr>
            <p:spPr>
              <a:xfrm rot="5400000">
                <a:off x="3841921" y="2224892"/>
                <a:ext cx="648034" cy="1254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6200000" flipH="1">
                <a:off x="3861967" y="1146724"/>
                <a:ext cx="682226" cy="742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61457" y="4634453"/>
              <a:ext cx="4225524" cy="646331"/>
            </a:xfrm>
            <a:prstGeom prst="rect">
              <a:avLst/>
            </a:prstGeom>
            <a:noFill/>
          </p:spPr>
          <p:txBody>
            <a:bodyPr wrap="square" rtlCol="0">
              <a:spAutoFit/>
            </a:bodyPr>
            <a:lstStyle/>
            <a:p>
              <a:r>
                <a:rPr lang="en-US" dirty="0" smtClean="0"/>
                <a:t>-- RF vulnerable intervals</a:t>
              </a:r>
            </a:p>
            <a:p>
              <a:r>
                <a:rPr lang="en-US" dirty="0" smtClean="0"/>
                <a:t>-- “store” is unprotected</a:t>
              </a:r>
            </a:p>
          </p:txBody>
        </p:sp>
        <p:sp>
          <p:nvSpPr>
            <p:cNvPr id="39" name="TextBox 38"/>
            <p:cNvSpPr txBox="1"/>
            <p:nvPr/>
          </p:nvSpPr>
          <p:spPr>
            <a:xfrm>
              <a:off x="128748" y="979006"/>
              <a:ext cx="1625541" cy="400110"/>
            </a:xfrm>
            <a:prstGeom prst="rect">
              <a:avLst/>
            </a:prstGeom>
            <a:noFill/>
          </p:spPr>
          <p:txBody>
            <a:bodyPr wrap="square" rtlCol="0">
              <a:spAutoFit/>
            </a:bodyPr>
            <a:lstStyle/>
            <a:p>
              <a:pPr algn="ctr"/>
              <a:r>
                <a:rPr lang="en-US" sz="2000" b="1" dirty="0" smtClean="0"/>
                <a:t>SWIFT</a:t>
              </a:r>
              <a:endParaRPr lang="en-US" sz="1600" b="1" dirty="0"/>
            </a:p>
          </p:txBody>
        </p:sp>
      </p:grpSp>
      <p:grpSp>
        <p:nvGrpSpPr>
          <p:cNvPr id="5" name="Group 4"/>
          <p:cNvGrpSpPr/>
          <p:nvPr/>
        </p:nvGrpSpPr>
        <p:grpSpPr>
          <a:xfrm>
            <a:off x="1652735" y="840056"/>
            <a:ext cx="3802668" cy="5087336"/>
            <a:chOff x="1652735" y="840056"/>
            <a:chExt cx="3802668" cy="5087336"/>
          </a:xfrm>
        </p:grpSpPr>
        <p:grpSp>
          <p:nvGrpSpPr>
            <p:cNvPr id="48" name="Group 47"/>
            <p:cNvGrpSpPr/>
            <p:nvPr/>
          </p:nvGrpSpPr>
          <p:grpSpPr>
            <a:xfrm>
              <a:off x="2113324" y="1295930"/>
              <a:ext cx="1821426" cy="3162796"/>
              <a:chOff x="3065014" y="813276"/>
              <a:chExt cx="2428568" cy="3124197"/>
            </a:xfrm>
          </p:grpSpPr>
          <p:sp>
            <p:nvSpPr>
              <p:cNvPr id="49" name="TextBox 48"/>
              <p:cNvSpPr txBox="1"/>
              <p:nvPr/>
            </p:nvSpPr>
            <p:spPr>
              <a:xfrm>
                <a:off x="3065014" y="2630186"/>
                <a:ext cx="2428568" cy="1307287"/>
              </a:xfrm>
              <a:prstGeom prst="rect">
                <a:avLst/>
              </a:prstGeom>
              <a:noFill/>
            </p:spPr>
            <p:txBody>
              <a:bodyPr wrap="square" rtlCol="0">
                <a:spAutoFit/>
              </a:bodyPr>
              <a:lstStyle/>
              <a:p>
                <a:r>
                  <a:rPr lang="en-US" sz="1600" b="1" dirty="0">
                    <a:latin typeface="Arial" panose="020B0604020202020204" pitchFamily="34" charset="0"/>
                  </a:rPr>
                  <a:t>store   x2, [x1]</a:t>
                </a:r>
              </a:p>
              <a:p>
                <a:r>
                  <a:rPr lang="en-US" sz="1600" dirty="0" err="1">
                    <a:latin typeface="Arial" panose="020B0604020202020204" pitchFamily="34" charset="0"/>
                  </a:rPr>
                  <a:t>cmp</a:t>
                </a:r>
                <a:r>
                  <a:rPr lang="en-US" sz="1600" dirty="0">
                    <a:latin typeface="Arial" panose="020B0604020202020204" pitchFamily="34" charset="0"/>
                  </a:rPr>
                  <a:t>    x1, x1*</a:t>
                </a:r>
              </a:p>
              <a:p>
                <a:r>
                  <a:rPr lang="en-US" sz="1600" dirty="0">
                    <a:latin typeface="Arial" panose="020B0604020202020204" pitchFamily="34" charset="0"/>
                  </a:rPr>
                  <a:t>b.ne   error</a:t>
                </a:r>
                <a:endParaRPr lang="en-US" sz="1600" dirty="0">
                  <a:solidFill>
                    <a:srgbClr val="00B050"/>
                  </a:solidFill>
                  <a:latin typeface="Arial" panose="020B0604020202020204" pitchFamily="34" charset="0"/>
                </a:endParaRPr>
              </a:p>
              <a:p>
                <a:r>
                  <a:rPr lang="en-US" sz="1600" dirty="0" err="1">
                    <a:latin typeface="Arial" panose="020B0604020202020204" pitchFamily="34" charset="0"/>
                  </a:rPr>
                  <a:t>cmp</a:t>
                </a:r>
                <a:r>
                  <a:rPr lang="en-US" sz="1600" dirty="0">
                    <a:latin typeface="Arial" panose="020B0604020202020204" pitchFamily="34" charset="0"/>
                  </a:rPr>
                  <a:t>    x2, x2*</a:t>
                </a:r>
              </a:p>
              <a:p>
                <a:r>
                  <a:rPr lang="en-US" sz="1600" dirty="0">
                    <a:latin typeface="Arial" panose="020B0604020202020204" pitchFamily="34" charset="0"/>
                  </a:rPr>
                  <a:t>b.ne   error</a:t>
                </a:r>
              </a:p>
            </p:txBody>
          </p:sp>
          <p:cxnSp>
            <p:nvCxnSpPr>
              <p:cNvPr id="50" name="Curved Connector 49"/>
              <p:cNvCxnSpPr/>
              <p:nvPr/>
            </p:nvCxnSpPr>
            <p:spPr>
              <a:xfrm rot="5400000">
                <a:off x="3328896" y="2186005"/>
                <a:ext cx="648034" cy="1254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52857" y="1462631"/>
                <a:ext cx="1564959" cy="516834"/>
              </a:xfrm>
              <a:prstGeom prst="rect">
                <a:avLst/>
              </a:prstGeom>
              <a:noFill/>
            </p:spPr>
            <p:txBody>
              <a:bodyPr wrap="none" rtlCol="0">
                <a:spAutoFit/>
              </a:bodyPr>
              <a:lstStyle/>
              <a:p>
                <a:r>
                  <a:rPr lang="en-US" sz="1400" dirty="0"/>
                  <a:t>Duplicable </a:t>
                </a:r>
                <a:endParaRPr lang="en-US" sz="1400" dirty="0" smtClean="0"/>
              </a:p>
              <a:p>
                <a:r>
                  <a:rPr lang="en-US" sz="1400" dirty="0" smtClean="0"/>
                  <a:t>computations</a:t>
                </a:r>
                <a:endParaRPr lang="en-US" sz="1400" dirty="0"/>
              </a:p>
            </p:txBody>
          </p:sp>
          <p:cxnSp>
            <p:nvCxnSpPr>
              <p:cNvPr id="52" name="Curved Connector 51"/>
              <p:cNvCxnSpPr/>
              <p:nvPr/>
            </p:nvCxnSpPr>
            <p:spPr>
              <a:xfrm rot="16200000" flipH="1">
                <a:off x="3348942" y="1117246"/>
                <a:ext cx="682226" cy="742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rot="5400000">
                <a:off x="3841921" y="2224892"/>
                <a:ext cx="648034" cy="1254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p:cNvCxnSpPr/>
              <p:nvPr/>
            </p:nvCxnSpPr>
            <p:spPr>
              <a:xfrm rot="16200000" flipH="1">
                <a:off x="3861967" y="1156133"/>
                <a:ext cx="682226" cy="742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1754288" y="5281061"/>
              <a:ext cx="3701115" cy="646331"/>
            </a:xfrm>
            <a:prstGeom prst="rect">
              <a:avLst/>
            </a:prstGeom>
            <a:noFill/>
          </p:spPr>
          <p:txBody>
            <a:bodyPr wrap="square" rtlCol="0">
              <a:spAutoFit/>
            </a:bodyPr>
            <a:lstStyle/>
            <a:p>
              <a:r>
                <a:rPr lang="en-US" dirty="0" smtClean="0"/>
                <a:t>++ </a:t>
              </a:r>
              <a:r>
                <a:rPr lang="en-US" dirty="0"/>
                <a:t>Eliminate </a:t>
              </a:r>
              <a:r>
                <a:rPr lang="en-US" dirty="0" smtClean="0"/>
                <a:t>RF vulnerable </a:t>
              </a:r>
              <a:r>
                <a:rPr lang="en-US" dirty="0"/>
                <a:t>intervals</a:t>
              </a:r>
              <a:endParaRPr lang="en-US" dirty="0" smtClean="0"/>
            </a:p>
            <a:p>
              <a:r>
                <a:rPr lang="en-US" dirty="0" smtClean="0"/>
                <a:t>-- “store” is unprotected</a:t>
              </a:r>
            </a:p>
          </p:txBody>
        </p:sp>
        <p:sp>
          <p:nvSpPr>
            <p:cNvPr id="40" name="TextBox 39"/>
            <p:cNvSpPr txBox="1"/>
            <p:nvPr/>
          </p:nvSpPr>
          <p:spPr>
            <a:xfrm>
              <a:off x="1652735" y="840056"/>
              <a:ext cx="2683992" cy="400110"/>
            </a:xfrm>
            <a:prstGeom prst="rect">
              <a:avLst/>
            </a:prstGeom>
            <a:noFill/>
          </p:spPr>
          <p:txBody>
            <a:bodyPr wrap="square" rtlCol="0">
              <a:spAutoFit/>
            </a:bodyPr>
            <a:lstStyle/>
            <a:p>
              <a:pPr algn="ctr"/>
              <a:r>
                <a:rPr lang="en-US" sz="2000" b="1" dirty="0" smtClean="0"/>
                <a:t>Check after store</a:t>
              </a:r>
              <a:endParaRPr lang="en-US" sz="1100" b="1" dirty="0"/>
            </a:p>
          </p:txBody>
        </p:sp>
      </p:grpSp>
      <p:grpSp>
        <p:nvGrpSpPr>
          <p:cNvPr id="6" name="Group 5"/>
          <p:cNvGrpSpPr/>
          <p:nvPr/>
        </p:nvGrpSpPr>
        <p:grpSpPr>
          <a:xfrm>
            <a:off x="3579766" y="1020557"/>
            <a:ext cx="3286320" cy="4263443"/>
            <a:chOff x="3579766" y="1020557"/>
            <a:chExt cx="3286320" cy="4263443"/>
          </a:xfrm>
        </p:grpSpPr>
        <p:grpSp>
          <p:nvGrpSpPr>
            <p:cNvPr id="29" name="Group 28"/>
            <p:cNvGrpSpPr/>
            <p:nvPr/>
          </p:nvGrpSpPr>
          <p:grpSpPr>
            <a:xfrm>
              <a:off x="4306477" y="1383029"/>
              <a:ext cx="1821426" cy="3273222"/>
              <a:chOff x="3065014" y="857817"/>
              <a:chExt cx="2428568" cy="3405424"/>
            </a:xfrm>
          </p:grpSpPr>
          <p:sp>
            <p:nvSpPr>
              <p:cNvPr id="7" name="TextBox 6"/>
              <p:cNvSpPr txBox="1"/>
              <p:nvPr/>
            </p:nvSpPr>
            <p:spPr>
              <a:xfrm>
                <a:off x="3065014" y="2630184"/>
                <a:ext cx="2428568" cy="1633057"/>
              </a:xfrm>
              <a:prstGeom prst="rect">
                <a:avLst/>
              </a:prstGeom>
              <a:noFill/>
            </p:spPr>
            <p:txBody>
              <a:bodyPr wrap="square" rtlCol="0">
                <a:spAutoFit/>
              </a:bodyPr>
              <a:lstStyle/>
              <a:p>
                <a:r>
                  <a:rPr lang="en-US" sz="1600" b="1" dirty="0">
                    <a:latin typeface="Arial" panose="020B0604020202020204" pitchFamily="34" charset="0"/>
                  </a:rPr>
                  <a:t>store   x2, [x1]</a:t>
                </a:r>
              </a:p>
              <a:p>
                <a:r>
                  <a:rPr lang="en-US" sz="1600" u="sng" dirty="0">
                    <a:latin typeface="Arial" panose="020B0604020202020204" pitchFamily="34" charset="0"/>
                  </a:rPr>
                  <a:t>load    x2*, [x1*]</a:t>
                </a:r>
              </a:p>
              <a:p>
                <a:r>
                  <a:rPr lang="en-US" sz="1600" dirty="0" err="1">
                    <a:latin typeface="Arial" panose="020B0604020202020204" pitchFamily="34" charset="0"/>
                  </a:rPr>
                  <a:t>cmp</a:t>
                </a:r>
                <a:r>
                  <a:rPr lang="en-US" sz="1600" dirty="0">
                    <a:latin typeface="Arial" panose="020B0604020202020204" pitchFamily="34" charset="0"/>
                  </a:rPr>
                  <a:t>    x1, x1*</a:t>
                </a:r>
              </a:p>
              <a:p>
                <a:r>
                  <a:rPr lang="en-US" sz="1600" dirty="0">
                    <a:latin typeface="Arial" panose="020B0604020202020204" pitchFamily="34" charset="0"/>
                  </a:rPr>
                  <a:t>b.ne   error</a:t>
                </a:r>
                <a:endParaRPr lang="en-US" sz="1600" dirty="0">
                  <a:solidFill>
                    <a:srgbClr val="00B050"/>
                  </a:solidFill>
                  <a:latin typeface="Arial" panose="020B0604020202020204" pitchFamily="34" charset="0"/>
                </a:endParaRPr>
              </a:p>
              <a:p>
                <a:r>
                  <a:rPr lang="en-US" sz="1600" dirty="0" err="1">
                    <a:latin typeface="Arial" panose="020B0604020202020204" pitchFamily="34" charset="0"/>
                  </a:rPr>
                  <a:t>cmp</a:t>
                </a:r>
                <a:r>
                  <a:rPr lang="en-US" sz="1600" dirty="0">
                    <a:latin typeface="Arial" panose="020B0604020202020204" pitchFamily="34" charset="0"/>
                  </a:rPr>
                  <a:t>    x2, x2*</a:t>
                </a:r>
              </a:p>
              <a:p>
                <a:r>
                  <a:rPr lang="en-US" sz="1600" dirty="0">
                    <a:latin typeface="Arial" panose="020B0604020202020204" pitchFamily="34" charset="0"/>
                  </a:rPr>
                  <a:t>b.ne   error</a:t>
                </a:r>
              </a:p>
            </p:txBody>
          </p:sp>
          <p:cxnSp>
            <p:nvCxnSpPr>
              <p:cNvPr id="24" name="Curved Connector 23"/>
              <p:cNvCxnSpPr/>
              <p:nvPr/>
            </p:nvCxnSpPr>
            <p:spPr>
              <a:xfrm rot="5400000">
                <a:off x="3366996" y="2275192"/>
                <a:ext cx="648034" cy="1254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20715" y="1495970"/>
                <a:ext cx="1564959" cy="544352"/>
              </a:xfrm>
              <a:prstGeom prst="rect">
                <a:avLst/>
              </a:prstGeom>
              <a:noFill/>
            </p:spPr>
            <p:txBody>
              <a:bodyPr wrap="none" rtlCol="0">
                <a:spAutoFit/>
              </a:bodyPr>
              <a:lstStyle/>
              <a:p>
                <a:r>
                  <a:rPr lang="en-US" sz="1400" dirty="0"/>
                  <a:t>Duplicable </a:t>
                </a:r>
                <a:endParaRPr lang="en-US" sz="1400" dirty="0" smtClean="0"/>
              </a:p>
              <a:p>
                <a:r>
                  <a:rPr lang="en-US" sz="1400" dirty="0" smtClean="0"/>
                  <a:t>computations</a:t>
                </a:r>
                <a:endParaRPr lang="en-US" sz="1400" dirty="0"/>
              </a:p>
            </p:txBody>
          </p:sp>
          <p:cxnSp>
            <p:nvCxnSpPr>
              <p:cNvPr id="26" name="Curved Connector 25"/>
              <p:cNvCxnSpPr/>
              <p:nvPr/>
            </p:nvCxnSpPr>
            <p:spPr>
              <a:xfrm rot="16200000" flipH="1">
                <a:off x="3348942" y="1161787"/>
                <a:ext cx="682226" cy="742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rot="5400000">
                <a:off x="3880021" y="2314080"/>
                <a:ext cx="648034" cy="1254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rot="16200000" flipH="1">
                <a:off x="3861967" y="1190764"/>
                <a:ext cx="682226" cy="742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3830946" y="4637669"/>
              <a:ext cx="3035140" cy="646331"/>
            </a:xfrm>
            <a:prstGeom prst="rect">
              <a:avLst/>
            </a:prstGeom>
            <a:noFill/>
          </p:spPr>
          <p:txBody>
            <a:bodyPr wrap="square" rtlCol="0">
              <a:spAutoFit/>
            </a:bodyPr>
            <a:lstStyle/>
            <a:p>
              <a:r>
                <a:rPr lang="en-US" dirty="0" smtClean="0"/>
                <a:t>++ address part is protected</a:t>
              </a:r>
            </a:p>
            <a:p>
              <a:r>
                <a:rPr lang="en-US" dirty="0" smtClean="0"/>
                <a:t>-- data part is vulnerable</a:t>
              </a:r>
              <a:endParaRPr lang="en-US" dirty="0"/>
            </a:p>
          </p:txBody>
        </p:sp>
        <p:sp>
          <p:nvSpPr>
            <p:cNvPr id="41" name="TextBox 40"/>
            <p:cNvSpPr txBox="1"/>
            <p:nvPr/>
          </p:nvSpPr>
          <p:spPr>
            <a:xfrm>
              <a:off x="3579766" y="1020557"/>
              <a:ext cx="2849627" cy="400110"/>
            </a:xfrm>
            <a:prstGeom prst="rect">
              <a:avLst/>
            </a:prstGeom>
            <a:noFill/>
          </p:spPr>
          <p:txBody>
            <a:bodyPr wrap="square" rtlCol="0">
              <a:spAutoFit/>
            </a:bodyPr>
            <a:lstStyle/>
            <a:p>
              <a:pPr algn="ctr"/>
              <a:r>
                <a:rPr lang="en-US" sz="2000" b="1" dirty="0" smtClean="0"/>
                <a:t>Checking load</a:t>
              </a:r>
              <a:endParaRPr lang="en-US" sz="1100" b="1" dirty="0"/>
            </a:p>
          </p:txBody>
        </p:sp>
      </p:grpSp>
    </p:spTree>
    <p:extLst>
      <p:ext uri="{BB962C8B-B14F-4D97-AF65-F5344CB8AC3E}">
        <p14:creationId xmlns:p14="http://schemas.microsoft.com/office/powerpoint/2010/main" val="35111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Theme1" id="{298BC808-B579-4F96-8ACE-CDB83750035C}" vid="{1F32B071-5760-41DF-8AD3-DD8F141CD0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Theme1</Template>
  <TotalTime>24350</TotalTime>
  <Words>1238</Words>
  <Application>Microsoft Office PowerPoint</Application>
  <PresentationFormat>On-screen Show (4:3)</PresentationFormat>
  <Paragraphs>290</Paragraphs>
  <Slides>12</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Aparajita</vt:lpstr>
      <vt:lpstr>Arial</vt:lpstr>
      <vt:lpstr>Bookman Old Style</vt:lpstr>
      <vt:lpstr>Calibri</vt:lpstr>
      <vt:lpstr>Comic Sans MS</vt:lpstr>
      <vt:lpstr>Gill Sans MT</vt:lpstr>
      <vt:lpstr>Times New Roman</vt:lpstr>
      <vt:lpstr>Verdana</vt:lpstr>
      <vt:lpstr>Wingdings</vt:lpstr>
      <vt:lpstr>Wingdings 3</vt:lpstr>
      <vt:lpstr>Theme1</vt:lpstr>
      <vt:lpstr>nZDC: A compiler technique for near-Zero silent Data Corruption</vt:lpstr>
      <vt:lpstr>Need to detect SDCs by software techniques</vt:lpstr>
      <vt:lpstr>Software-level full duplication is not as easy as it sounds!</vt:lpstr>
      <vt:lpstr>SWIFT (SoftWare Implemented Fault Tolerance)</vt:lpstr>
      <vt:lpstr>SWIFT leaves more than 40% of the instructions as unprotected</vt:lpstr>
      <vt:lpstr>SWIFT Sphere of protection</vt:lpstr>
      <vt:lpstr>nZDC: Compiler transformations for complete protection</vt:lpstr>
      <vt:lpstr>nZDC data flow transformation</vt:lpstr>
      <vt:lpstr>Check memory write instructions</vt:lpstr>
      <vt:lpstr>nZDC detects all SDC</vt:lpstr>
      <vt:lpstr>nZDC Control flow mechanism is very effective</vt:lpstr>
      <vt:lpstr>Summary</vt:lpstr>
    </vt:vector>
  </TitlesOfParts>
  <Company>Arizona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detection chapter</dc:title>
  <dc:creator>Moslem Didehban (Student)</dc:creator>
  <cp:keywords>ZDC</cp:keywords>
  <cp:lastModifiedBy>Moslem Didehban (Student)</cp:lastModifiedBy>
  <cp:revision>438</cp:revision>
  <dcterms:created xsi:type="dcterms:W3CDTF">2015-09-08T22:43:58Z</dcterms:created>
  <dcterms:modified xsi:type="dcterms:W3CDTF">2016-06-06T17:39:12Z</dcterms:modified>
</cp:coreProperties>
</file>