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5" r:id="rId3"/>
    <p:sldId id="293" r:id="rId4"/>
    <p:sldId id="276" r:id="rId5"/>
    <p:sldId id="287" r:id="rId6"/>
    <p:sldId id="298" r:id="rId7"/>
    <p:sldId id="290" r:id="rId8"/>
    <p:sldId id="291" r:id="rId9"/>
    <p:sldId id="299" r:id="rId10"/>
    <p:sldId id="281" r:id="rId11"/>
    <p:sldId id="295" r:id="rId12"/>
    <p:sldId id="300" r:id="rId13"/>
    <p:sldId id="294" r:id="rId14"/>
    <p:sldId id="296" r:id="rId15"/>
    <p:sldId id="301" r:id="rId16"/>
    <p:sldId id="297" r:id="rId17"/>
  </p:sldIdLst>
  <p:sldSz cx="9144000" cy="6858000" type="screen4x3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B9FD"/>
    <a:srgbClr val="8D91FD"/>
    <a:srgbClr val="B18E13"/>
    <a:srgbClr val="D9AE17"/>
    <a:srgbClr val="001E78"/>
    <a:srgbClr val="C2C2C2"/>
    <a:srgbClr val="CACACA"/>
    <a:srgbClr val="F5B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2865" autoAdjust="0"/>
  </p:normalViewPr>
  <p:slideViewPr>
    <p:cSldViewPr>
      <p:cViewPr varScale="1">
        <p:scale>
          <a:sx n="108" d="100"/>
          <a:sy n="108" d="100"/>
        </p:scale>
        <p:origin x="17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7778346689337"/>
          <c:y val="0.11256060482185307"/>
          <c:w val="0.80357416003696847"/>
          <c:h val="0.577655466890446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-7.8793248477321068E-2"/>
                  <c:y val="9.79549777325967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basicmath</c:v>
                </c:pt>
                <c:pt idx="7">
                  <c:v>rijndael</c:v>
                </c:pt>
                <c:pt idx="8">
                  <c:v>blowfish</c:v>
                </c:pt>
                <c:pt idx="9">
                  <c:v>TOTAL</c:v>
                </c:pt>
              </c:strCache>
            </c:strRef>
          </c:cat>
          <c:val>
            <c:numRef>
              <c:f>Sheet1!$B$2:$B$11</c:f>
              <c:numCache>
                <c:formatCode>_(* #,##0_);_(* \(#,##0\);_(* "-"??_);_(@_)</c:formatCode>
                <c:ptCount val="10"/>
                <c:pt idx="0">
                  <c:v>92.8</c:v>
                </c:pt>
                <c:pt idx="1">
                  <c:v>663.40000000000009</c:v>
                </c:pt>
                <c:pt idx="2">
                  <c:v>711.99999999999989</c:v>
                </c:pt>
                <c:pt idx="3">
                  <c:v>1598.8</c:v>
                </c:pt>
                <c:pt idx="4">
                  <c:v>1274.6000000000001</c:v>
                </c:pt>
                <c:pt idx="5">
                  <c:v>851.39999999999986</c:v>
                </c:pt>
                <c:pt idx="6">
                  <c:v>718.80000000000007</c:v>
                </c:pt>
                <c:pt idx="7">
                  <c:v>1205.4000000000001</c:v>
                </c:pt>
                <c:pt idx="8">
                  <c:v>927.99999999999989</c:v>
                </c:pt>
                <c:pt idx="9">
                  <c:v>8045.2000000000007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69E-42AE-A0DA-476802AEB71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InCheck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basicmath</c:v>
                </c:pt>
                <c:pt idx="7">
                  <c:v>rijndael</c:v>
                </c:pt>
                <c:pt idx="8">
                  <c:v>blowfish</c:v>
                </c:pt>
                <c:pt idx="9">
                  <c:v>TOTAL</c:v>
                </c:pt>
              </c:strCache>
            </c:strRef>
          </c:cat>
          <c:val>
            <c:numRef>
              <c:f>Sheet1!$D$2:$D$11</c:f>
              <c:numCache>
                <c:formatCode>_(* #,##0_);_(* \(#,##0\);_(* "-"??_);_(@_)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069E-42AE-A0DA-476802AEB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3854624"/>
        <c:axId val="303851096"/>
      </c:barChart>
      <c:catAx>
        <c:axId val="30385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851096"/>
        <c:crosses val="autoZero"/>
        <c:auto val="1"/>
        <c:lblAlgn val="ctr"/>
        <c:lblOffset val="0"/>
        <c:noMultiLvlLbl val="0"/>
      </c:catAx>
      <c:valAx>
        <c:axId val="30385109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SDCs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85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>
        <c:manualLayout>
          <c:xMode val="edge"/>
          <c:yMode val="edge"/>
          <c:x val="0.30266661913187093"/>
          <c:y val="0.85279437785589962"/>
          <c:w val="0.16828229699187652"/>
          <c:h val="8.0363055139525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32931675226119"/>
          <c:y val="0.11256060482185307"/>
          <c:w val="0.82402267452344302"/>
          <c:h val="0.577655466890446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-7.8793248477321068E-2"/>
                  <c:y val="9.79549777325967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basicmath</c:v>
                </c:pt>
                <c:pt idx="7">
                  <c:v>rijndael</c:v>
                </c:pt>
                <c:pt idx="8">
                  <c:v>blowfish</c:v>
                </c:pt>
                <c:pt idx="9">
                  <c:v>TOTAL</c:v>
                </c:pt>
              </c:strCache>
            </c:strRef>
          </c:cat>
          <c:val>
            <c:numRef>
              <c:f>Sheet1!$B$2:$B$11</c:f>
              <c:numCache>
                <c:formatCode>_(* #,##0_);_(* \(#,##0\);_(* "-"??_);_(@_)</c:formatCode>
                <c:ptCount val="10"/>
                <c:pt idx="0">
                  <c:v>92.8</c:v>
                </c:pt>
                <c:pt idx="1">
                  <c:v>663.40000000000009</c:v>
                </c:pt>
                <c:pt idx="2">
                  <c:v>711.99999999999989</c:v>
                </c:pt>
                <c:pt idx="3">
                  <c:v>1598.8</c:v>
                </c:pt>
                <c:pt idx="4">
                  <c:v>1274.6000000000001</c:v>
                </c:pt>
                <c:pt idx="5">
                  <c:v>851.39999999999986</c:v>
                </c:pt>
                <c:pt idx="6">
                  <c:v>718.80000000000007</c:v>
                </c:pt>
                <c:pt idx="7">
                  <c:v>1205.4000000000001</c:v>
                </c:pt>
                <c:pt idx="8">
                  <c:v>927.99999999999989</c:v>
                </c:pt>
                <c:pt idx="9">
                  <c:v>8045.2000000000007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69E-42AE-A0DA-476802AEB7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SWIFT-R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1.9881101000832152E-2"/>
                  <c:y val="-4.893321376129610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basicmath</c:v>
                </c:pt>
                <c:pt idx="7">
                  <c:v>rijndael</c:v>
                </c:pt>
                <c:pt idx="8">
                  <c:v>blowfish</c:v>
                </c:pt>
                <c:pt idx="9">
                  <c:v>TOTAL</c:v>
                </c:pt>
              </c:strCache>
            </c:strRef>
          </c:cat>
          <c:val>
            <c:numRef>
              <c:f>Sheet1!$C$2:$C$11</c:f>
              <c:numCache>
                <c:formatCode>_(* #,##0_);_(* \(#,##0\);_(* "-"??_);_(@_)</c:formatCode>
                <c:ptCount val="10"/>
                <c:pt idx="0">
                  <c:v>30.2</c:v>
                </c:pt>
                <c:pt idx="1">
                  <c:v>588.4</c:v>
                </c:pt>
                <c:pt idx="2">
                  <c:v>173.2</c:v>
                </c:pt>
                <c:pt idx="3">
                  <c:v>227.2</c:v>
                </c:pt>
                <c:pt idx="4">
                  <c:v>246.6</c:v>
                </c:pt>
                <c:pt idx="5">
                  <c:v>155.6</c:v>
                </c:pt>
                <c:pt idx="6">
                  <c:v>156.4</c:v>
                </c:pt>
                <c:pt idx="7">
                  <c:v>112.80000000000001</c:v>
                </c:pt>
                <c:pt idx="8">
                  <c:v>150.80000000000001</c:v>
                </c:pt>
                <c:pt idx="9">
                  <c:v>1841.1999999999998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069E-42AE-A0DA-476802AEB7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InCheck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basicmath</c:v>
                </c:pt>
                <c:pt idx="7">
                  <c:v>rijndael</c:v>
                </c:pt>
                <c:pt idx="8">
                  <c:v>blowfish</c:v>
                </c:pt>
                <c:pt idx="9">
                  <c:v>TOTAL</c:v>
                </c:pt>
              </c:strCache>
            </c:strRef>
          </c:cat>
          <c:val>
            <c:numRef>
              <c:f>Sheet1!$D$2:$D$11</c:f>
              <c:numCache>
                <c:formatCode>_(* #,##0_);_(* \(#,##0\);_(* "-"??_);_(@_)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069E-42AE-A0DA-476802AEB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3853056"/>
        <c:axId val="303847176"/>
      </c:barChart>
      <c:catAx>
        <c:axId val="303853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847176"/>
        <c:crosses val="autoZero"/>
        <c:auto val="1"/>
        <c:lblAlgn val="ctr"/>
        <c:lblOffset val="0"/>
        <c:noMultiLvlLbl val="0"/>
      </c:catAx>
      <c:valAx>
        <c:axId val="30384717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SDCs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853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38671907303704522"/>
          <c:y val="0.7891454869768314"/>
          <c:w val="0.2112741346948204"/>
          <c:h val="4.379972698453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820077531068"/>
          <c:y val="0.11256060482185307"/>
          <c:w val="0.83976991147808977"/>
          <c:h val="0.624059070710894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-7.8793248477321068E-2"/>
                  <c:y val="9.79549777325967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basicmath</c:v>
                </c:pt>
                <c:pt idx="7">
                  <c:v>rijndael</c:v>
                </c:pt>
                <c:pt idx="8">
                  <c:v>blowfish</c:v>
                </c:pt>
                <c:pt idx="9">
                  <c:v>TOTAL</c:v>
                </c:pt>
              </c:strCache>
            </c:strRef>
          </c:cat>
          <c:val>
            <c:numRef>
              <c:f>Sheet1!$B$2:$B$11</c:f>
              <c:numCache>
                <c:formatCode>_(* #,##0_);_(* \(#,##0\);_(* "-"??_);_(@_)</c:formatCode>
                <c:ptCount val="10"/>
                <c:pt idx="0">
                  <c:v>92.8</c:v>
                </c:pt>
                <c:pt idx="1">
                  <c:v>663.40000000000009</c:v>
                </c:pt>
                <c:pt idx="2">
                  <c:v>711.99999999999989</c:v>
                </c:pt>
                <c:pt idx="3">
                  <c:v>1598.8</c:v>
                </c:pt>
                <c:pt idx="4">
                  <c:v>1274.6000000000001</c:v>
                </c:pt>
                <c:pt idx="5">
                  <c:v>851.39999999999986</c:v>
                </c:pt>
                <c:pt idx="6">
                  <c:v>718.80000000000007</c:v>
                </c:pt>
                <c:pt idx="7">
                  <c:v>1205.4000000000001</c:v>
                </c:pt>
                <c:pt idx="8">
                  <c:v>927.99999999999989</c:v>
                </c:pt>
                <c:pt idx="9">
                  <c:v>8045.2000000000007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69E-42AE-A0DA-476802AEB7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SWIFT-R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1.9949296308346576E-2"/>
                  <c:y val="-2.31555885942827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basicmath</c:v>
                </c:pt>
                <c:pt idx="7">
                  <c:v>rijndael</c:v>
                </c:pt>
                <c:pt idx="8">
                  <c:v>blowfish</c:v>
                </c:pt>
                <c:pt idx="9">
                  <c:v>TOTAL</c:v>
                </c:pt>
              </c:strCache>
            </c:strRef>
          </c:cat>
          <c:val>
            <c:numRef>
              <c:f>Sheet1!$C$2:$C$11</c:f>
              <c:numCache>
                <c:formatCode>_(* #,##0_);_(* \(#,##0\);_(* "-"??_);_(@_)</c:formatCode>
                <c:ptCount val="10"/>
                <c:pt idx="0">
                  <c:v>30.2</c:v>
                </c:pt>
                <c:pt idx="1">
                  <c:v>588.4</c:v>
                </c:pt>
                <c:pt idx="2">
                  <c:v>173.2</c:v>
                </c:pt>
                <c:pt idx="3">
                  <c:v>227.2</c:v>
                </c:pt>
                <c:pt idx="4">
                  <c:v>246.6</c:v>
                </c:pt>
                <c:pt idx="5">
                  <c:v>155.6</c:v>
                </c:pt>
                <c:pt idx="6">
                  <c:v>156.4</c:v>
                </c:pt>
                <c:pt idx="7">
                  <c:v>112.80000000000001</c:v>
                </c:pt>
                <c:pt idx="8">
                  <c:v>150.80000000000001</c:v>
                </c:pt>
                <c:pt idx="9">
                  <c:v>1841.1999999999998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069E-42AE-A0DA-476802AEB7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InCheck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basicmath</c:v>
                </c:pt>
                <c:pt idx="7">
                  <c:v>rijndael</c:v>
                </c:pt>
                <c:pt idx="8">
                  <c:v>blowfish</c:v>
                </c:pt>
                <c:pt idx="9">
                  <c:v>TOTAL</c:v>
                </c:pt>
              </c:strCache>
            </c:strRef>
          </c:cat>
          <c:val>
            <c:numRef>
              <c:f>Sheet1!$D$2:$D$11</c:f>
              <c:numCache>
                <c:formatCode>_(* #,##0_);_(* \(#,##0\);_(* "-"??_);_(@_)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069E-42AE-A0DA-476802AEB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0563704"/>
        <c:axId val="300885968"/>
      </c:barChart>
      <c:catAx>
        <c:axId val="300563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885968"/>
        <c:crosses val="autoZero"/>
        <c:auto val="1"/>
        <c:lblAlgn val="ctr"/>
        <c:lblOffset val="0"/>
        <c:noMultiLvlLbl val="0"/>
      </c:catAx>
      <c:valAx>
        <c:axId val="30088596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</a:t>
                </a:r>
                <a:r>
                  <a:rPr lang="en-US" dirty="0" smtClean="0"/>
                  <a:t>SDCs from processor wide</a:t>
                </a:r>
                <a:r>
                  <a:rPr lang="en-US" baseline="0" dirty="0" smtClean="0"/>
                  <a:t> fault injection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56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313844592664308"/>
          <c:y val="0.86720124610159355"/>
          <c:w val="0.32333175778088147"/>
          <c:h val="4.463187771513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10090405365996"/>
          <c:y val="5.8522149017087147E-2"/>
          <c:w val="0.85308945756780419"/>
          <c:h val="0.718457603513846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basicmath</c:v>
                </c:pt>
                <c:pt idx="7">
                  <c:v>rijndael</c:v>
                </c:pt>
                <c:pt idx="8">
                  <c:v>blowfish</c:v>
                </c:pt>
                <c:pt idx="9">
                  <c:v>AVERAGE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52D-4997-A257-56CE061C7D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SWIFT-R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7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8.5227471566054244E-2"/>
                  <c:y val="-2.6489903047833305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4.67x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basicmath</c:v>
                </c:pt>
                <c:pt idx="7">
                  <c:v>rijndael</c:v>
                </c:pt>
                <c:pt idx="8">
                  <c:v>blowfish</c:v>
                </c:pt>
                <c:pt idx="9">
                  <c:v>AVERAGE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3.7323</c:v>
                </c:pt>
                <c:pt idx="1">
                  <c:v>3.1861000000000002</c:v>
                </c:pt>
                <c:pt idx="2">
                  <c:v>3.8073000000000001</c:v>
                </c:pt>
                <c:pt idx="3">
                  <c:v>3.2999000000000001</c:v>
                </c:pt>
                <c:pt idx="4">
                  <c:v>5.2930000000000001</c:v>
                </c:pt>
                <c:pt idx="5">
                  <c:v>3.8573</c:v>
                </c:pt>
                <c:pt idx="6">
                  <c:v>3.4944000000000002</c:v>
                </c:pt>
                <c:pt idx="7">
                  <c:v>12.7342</c:v>
                </c:pt>
                <c:pt idx="8">
                  <c:v>2.5954999999999999</c:v>
                </c:pt>
                <c:pt idx="9" formatCode="0%">
                  <c:v>4.666666666666667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52D-4997-A257-56CE061C7D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InCheck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-1.8445806216464413E-3"/>
                  <c:y val="-0.22464270641443684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2.97x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basicmath</c:v>
                </c:pt>
                <c:pt idx="7">
                  <c:v>rijndael</c:v>
                </c:pt>
                <c:pt idx="8">
                  <c:v>blowfish</c:v>
                </c:pt>
                <c:pt idx="9">
                  <c:v>AVERAGE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2.5610999999999997</c:v>
                </c:pt>
                <c:pt idx="1">
                  <c:v>3.9289000000000001</c:v>
                </c:pt>
                <c:pt idx="2">
                  <c:v>2.3832</c:v>
                </c:pt>
                <c:pt idx="3">
                  <c:v>2.3832</c:v>
                </c:pt>
                <c:pt idx="4">
                  <c:v>2.5232000000000001</c:v>
                </c:pt>
                <c:pt idx="5">
                  <c:v>3.1194000000000002</c:v>
                </c:pt>
                <c:pt idx="6">
                  <c:v>3.4563999999999999</c:v>
                </c:pt>
                <c:pt idx="7">
                  <c:v>3.2749000000000001</c:v>
                </c:pt>
                <c:pt idx="8">
                  <c:v>3.1286999999999998</c:v>
                </c:pt>
                <c:pt idx="9" formatCode="0%">
                  <c:v>2.9732222222222218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52D-4997-A257-56CE061C7D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0884008"/>
        <c:axId val="300882048"/>
      </c:barChart>
      <c:catAx>
        <c:axId val="300884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882048"/>
        <c:crosses val="autoZero"/>
        <c:auto val="1"/>
        <c:lblAlgn val="ctr"/>
        <c:lblOffset val="0"/>
        <c:noMultiLvlLbl val="0"/>
      </c:catAx>
      <c:valAx>
        <c:axId val="300882048"/>
        <c:scaling>
          <c:orientation val="minMax"/>
          <c:max val="6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Execution time normalized to Original Program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3704068241469818E-3"/>
              <c:y val="9.805693931115755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884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935153103445412"/>
          <c:y val="0.89424501411630142"/>
          <c:w val="0.31765927080226952"/>
          <c:h val="4.5988007449883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62310437158933"/>
          <c:y val="4.8445021872086963E-2"/>
          <c:w val="0.80677231717806996"/>
          <c:h val="0.6732128037067992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Recovered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5.6766525069532711E-2"/>
                  <c:y val="-5.21415270018621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basicmath</c:v>
                </c:pt>
                <c:pt idx="7">
                  <c:v>rijndael</c:v>
                </c:pt>
                <c:pt idx="8">
                  <c:v>blowfish</c:v>
                </c:pt>
                <c:pt idx="9">
                  <c:v>AVERAGE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 formatCode="0%">
                  <c:v>0.9</c:v>
                </c:pt>
                <c:pt idx="1">
                  <c:v>0.92359999999999998</c:v>
                </c:pt>
                <c:pt idx="2">
                  <c:v>0.98170000000000002</c:v>
                </c:pt>
                <c:pt idx="3">
                  <c:v>0.97430000000000005</c:v>
                </c:pt>
                <c:pt idx="4">
                  <c:v>0.95799999999999996</c:v>
                </c:pt>
                <c:pt idx="5">
                  <c:v>0.96499999999999997</c:v>
                </c:pt>
                <c:pt idx="6">
                  <c:v>0.9637</c:v>
                </c:pt>
                <c:pt idx="7">
                  <c:v>0.89200000000000002</c:v>
                </c:pt>
                <c:pt idx="8">
                  <c:v>0.91100000000000003</c:v>
                </c:pt>
                <c:pt idx="9" formatCode="0.0%">
                  <c:v>0.94103333333333339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69E-42AE-A0DA-476802AEB7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Detected/UnRecoverable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5.253267760535478E-2"/>
                  <c:y val="1.3378495285854546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basicmath</c:v>
                </c:pt>
                <c:pt idx="7">
                  <c:v>rijndael</c:v>
                </c:pt>
                <c:pt idx="8">
                  <c:v>blowfish</c:v>
                </c:pt>
                <c:pt idx="9">
                  <c:v>AVERAGE</c:v>
                </c:pt>
              </c:strCache>
            </c:strRef>
          </c:cat>
          <c:val>
            <c:numRef>
              <c:f>Sheet1!$C$2:$C$11</c:f>
              <c:numCache>
                <c:formatCode>0.00%</c:formatCode>
                <c:ptCount val="10"/>
                <c:pt idx="0">
                  <c:v>0.1</c:v>
                </c:pt>
                <c:pt idx="1">
                  <c:v>7.6399999999999996E-2</c:v>
                </c:pt>
                <c:pt idx="2">
                  <c:v>1.83E-2</c:v>
                </c:pt>
                <c:pt idx="3">
                  <c:v>2.5700000000000001E-2</c:v>
                </c:pt>
                <c:pt idx="4">
                  <c:v>4.2000000000000037E-2</c:v>
                </c:pt>
                <c:pt idx="5">
                  <c:v>3.5000000000000031E-2</c:v>
                </c:pt>
                <c:pt idx="6">
                  <c:v>3.6299999999999999E-2</c:v>
                </c:pt>
                <c:pt idx="7">
                  <c:v>0.10799999999999998</c:v>
                </c:pt>
                <c:pt idx="8">
                  <c:v>8.9000000000000079E-2</c:v>
                </c:pt>
                <c:pt idx="9" formatCode="0.0%">
                  <c:v>5.8966666666666688E-2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069E-42AE-A0DA-476802AEB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0886752"/>
        <c:axId val="300888320"/>
      </c:barChart>
      <c:catAx>
        <c:axId val="30088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888320"/>
        <c:crosses val="autoZero"/>
        <c:auto val="1"/>
        <c:lblAlgn val="ctr"/>
        <c:lblOffset val="100"/>
        <c:noMultiLvlLbl val="0"/>
      </c:catAx>
      <c:valAx>
        <c:axId val="30088832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 </a:t>
                </a:r>
                <a:r>
                  <a:rPr lang="en-US" dirty="0" smtClean="0"/>
                  <a:t>of Errors Detected Errors  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88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826693232915641"/>
          <c:y val="0.89070811005778661"/>
          <c:w val="0.40037181541232258"/>
          <c:h val="4.64754296706758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41336498834139"/>
          <c:y val="5.3834697563592764E-2"/>
          <c:w val="0.84624089019895576"/>
          <c:h val="0.726598085250622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9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90A6-4B80-AFE5-CD5DD7D8438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crc32</c:v>
                </c:pt>
                <c:pt idx="5">
                  <c:v>fft</c:v>
                </c:pt>
                <c:pt idx="6">
                  <c:v>basicmath</c:v>
                </c:pt>
                <c:pt idx="7">
                  <c:v>rijndael</c:v>
                </c:pt>
                <c:pt idx="8">
                  <c:v>blowfish</c:v>
                </c:pt>
                <c:pt idx="9">
                  <c:v>Total</c:v>
                </c:pt>
              </c:strCache>
            </c:strRef>
          </c:cat>
          <c:val>
            <c:numRef>
              <c:f>Sheet1!$B$2:$B$11</c:f>
              <c:numCache>
                <c:formatCode>_(* #,##0_);_(* \(#,##0\);_(* "-"??_);_(@_)</c:formatCode>
                <c:ptCount val="10"/>
                <c:pt idx="0">
                  <c:v>48</c:v>
                </c:pt>
                <c:pt idx="1">
                  <c:v>196</c:v>
                </c:pt>
                <c:pt idx="2">
                  <c:v>746</c:v>
                </c:pt>
                <c:pt idx="3">
                  <c:v>178</c:v>
                </c:pt>
                <c:pt idx="4">
                  <c:v>106</c:v>
                </c:pt>
                <c:pt idx="5">
                  <c:v>144</c:v>
                </c:pt>
                <c:pt idx="6">
                  <c:v>174</c:v>
                </c:pt>
                <c:pt idx="7">
                  <c:v>256</c:v>
                </c:pt>
                <c:pt idx="8">
                  <c:v>174</c:v>
                </c:pt>
                <c:pt idx="9">
                  <c:v>2022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0A6-4B80-AFE5-CD5DD7D843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SWIFT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07EE-4C0A-B455-AB6F667EABC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7EE-4C0A-B455-AB6F667EABC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7EE-4C0A-B455-AB6F667EABC4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07EE-4C0A-B455-AB6F667EABC4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07EE-4C0A-B455-AB6F667EABC4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2.4464836517102012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07EE-4C0A-B455-AB6F667EABC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07EE-4C0A-B455-AB6F667EABC4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2.4464836517102012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07EE-4C0A-B455-AB6F667EABC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07EE-4C0A-B455-AB6F667EABC4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8.073396050643368E-2"/>
                  <c:y val="-0.1215469613259669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0A6-4B80-AFE5-CD5DD7D8438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crc32</c:v>
                </c:pt>
                <c:pt idx="5">
                  <c:v>fft</c:v>
                </c:pt>
                <c:pt idx="6">
                  <c:v>basicmath</c:v>
                </c:pt>
                <c:pt idx="7">
                  <c:v>rijndael</c:v>
                </c:pt>
                <c:pt idx="8">
                  <c:v>blowfish</c:v>
                </c:pt>
                <c:pt idx="9">
                  <c:v>Total</c:v>
                </c:pt>
              </c:strCache>
            </c:strRef>
          </c:cat>
          <c:val>
            <c:numRef>
              <c:f>Sheet1!$C$2:$C$11</c:f>
              <c:numCache>
                <c:formatCode>_(* #,##0_);_(* \(#,##0\);_(* "-"??_);_(@_)</c:formatCode>
                <c:ptCount val="10"/>
                <c:pt idx="0">
                  <c:v>6</c:v>
                </c:pt>
                <c:pt idx="1">
                  <c:v>4</c:v>
                </c:pt>
                <c:pt idx="2">
                  <c:v>2</c:v>
                </c:pt>
                <c:pt idx="3">
                  <c:v>7</c:v>
                </c:pt>
                <c:pt idx="4">
                  <c:v>3</c:v>
                </c:pt>
                <c:pt idx="5">
                  <c:v>1</c:v>
                </c:pt>
                <c:pt idx="6">
                  <c:v>14</c:v>
                </c:pt>
                <c:pt idx="7">
                  <c:v>1</c:v>
                </c:pt>
                <c:pt idx="8">
                  <c:v>6</c:v>
                </c:pt>
                <c:pt idx="9">
                  <c:v>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0A6-4B80-AFE5-CD5DD7D843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SWIFT-R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1.7125385561970779E-2"/>
                  <c:y val="3.683240184092404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07EE-4C0A-B455-AB6F667EABC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crc32</c:v>
                </c:pt>
                <c:pt idx="5">
                  <c:v>fft</c:v>
                </c:pt>
                <c:pt idx="6">
                  <c:v>basicmath</c:v>
                </c:pt>
                <c:pt idx="7">
                  <c:v>rijndael</c:v>
                </c:pt>
                <c:pt idx="8">
                  <c:v>blowfish</c:v>
                </c:pt>
                <c:pt idx="9">
                  <c:v>Total</c:v>
                </c:pt>
              </c:strCache>
            </c:strRef>
          </c:cat>
          <c:val>
            <c:numRef>
              <c:f>Sheet1!$D$2:$D$11</c:f>
              <c:numCache>
                <c:formatCode>_(* #,##0_);_(* \(#,##0\);_(* "-"??_);_(@_)</c:formatCode>
                <c:ptCount val="10"/>
                <c:pt idx="0">
                  <c:v>8</c:v>
                </c:pt>
                <c:pt idx="1">
                  <c:v>58.6</c:v>
                </c:pt>
                <c:pt idx="2">
                  <c:v>57</c:v>
                </c:pt>
                <c:pt idx="3">
                  <c:v>373</c:v>
                </c:pt>
                <c:pt idx="4">
                  <c:v>97.8</c:v>
                </c:pt>
                <c:pt idx="5">
                  <c:v>14.4</c:v>
                </c:pt>
                <c:pt idx="6">
                  <c:v>41.6</c:v>
                </c:pt>
                <c:pt idx="7">
                  <c:v>11.2</c:v>
                </c:pt>
                <c:pt idx="8">
                  <c:v>82</c:v>
                </c:pt>
                <c:pt idx="9">
                  <c:v>743.6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7EE-4C0A-B455-AB6F667EA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0881264"/>
        <c:axId val="300885184"/>
      </c:barChart>
      <c:catAx>
        <c:axId val="30088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885184"/>
        <c:crosses val="autoZero"/>
        <c:auto val="1"/>
        <c:lblAlgn val="ctr"/>
        <c:lblOffset val="0"/>
        <c:noMultiLvlLbl val="0"/>
      </c:catAx>
      <c:valAx>
        <c:axId val="30088518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SDCs</a:t>
                </a:r>
              </a:p>
            </c:rich>
          </c:tx>
          <c:layout>
            <c:manualLayout>
              <c:xMode val="edge"/>
              <c:yMode val="edge"/>
              <c:x val="2.6138785685336254E-2"/>
              <c:y val="0.259624136469799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88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0.70752</cdr:x>
      <cdr:y>0</cdr:y>
    </cdr:from>
    <cdr:to>
      <cdr:x>0.8146</cdr:x>
      <cdr:y>0.06337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881763" y="-60960"/>
          <a:ext cx="587484" cy="2327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 smtClean="0"/>
            <a:t>1127.34%</a:t>
          </a:r>
          <a:endParaRPr lang="en-US" sz="12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879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0225"/>
            <a:ext cx="5027613" cy="411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19063" tIns="58738" rIns="119063" bIns="58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Click to edit Master notes styles</a:t>
            </a:r>
          </a:p>
          <a:p>
            <a:pPr lvl="0"/>
            <a:r>
              <a:rPr lang="nl-NL" noProof="0" smtClean="0"/>
              <a:t>Second Level</a:t>
            </a:r>
          </a:p>
          <a:p>
            <a:pPr lvl="0"/>
            <a:r>
              <a:rPr lang="nl-NL" noProof="0" smtClean="0"/>
              <a:t>Third Level</a:t>
            </a:r>
          </a:p>
          <a:p>
            <a:pPr lvl="0"/>
            <a:r>
              <a:rPr lang="nl-NL" noProof="0" smtClean="0"/>
              <a:t>Fourth Level</a:t>
            </a:r>
          </a:p>
          <a:p>
            <a:pPr lvl="0"/>
            <a:r>
              <a:rPr lang="nl-NL" noProof="0" smtClean="0"/>
              <a:t>Fifth Level</a:t>
            </a:r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62966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defTabSz="193675">
              <a:lnSpc>
                <a:spcPct val="87000"/>
              </a:lnSpc>
              <a:spcBef>
                <a:spcPct val="2000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641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ITRS</a:t>
            </a:r>
            <a:r>
              <a:rPr lang="en-US" baseline="0" dirty="0" smtClean="0"/>
              <a:t> roadmap for 2015 lists Muon-induced soft-errors as a major reliability challenge in both near term and long term microprocessor designs.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9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Safety critical</a:t>
            </a:r>
            <a:r>
              <a:rPr lang="en-US" baseline="0" dirty="0" smtClean="0"/>
              <a:t> applications are mixed critical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32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Reserved 60% of </a:t>
            </a:r>
            <a:r>
              <a:rPr lang="en-US" dirty="0" err="1" smtClean="0"/>
              <a:t>regs</a:t>
            </a:r>
            <a:r>
              <a:rPr lang="en-US" dirty="0" smtClean="0"/>
              <a:t>. Talk about register spilling.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2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510338"/>
            <a:ext cx="9142413" cy="346075"/>
          </a:xfrm>
          <a:prstGeom prst="rect">
            <a:avLst/>
          </a:prstGeom>
          <a:gradFill rotWithShape="0">
            <a:gsLst>
              <a:gs pos="0">
                <a:srgbClr val="002396"/>
              </a:gs>
              <a:gs pos="50000">
                <a:srgbClr val="002396">
                  <a:gamma/>
                  <a:tint val="80000"/>
                  <a:invGamma/>
                </a:srgbClr>
              </a:gs>
              <a:gs pos="100000">
                <a:srgbClr val="002396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503238" cy="6856413"/>
          </a:xfrm>
          <a:prstGeom prst="rect">
            <a:avLst/>
          </a:prstGeom>
          <a:gradFill rotWithShape="0">
            <a:gsLst>
              <a:gs pos="0">
                <a:srgbClr val="002396"/>
              </a:gs>
              <a:gs pos="100000">
                <a:srgbClr val="002396">
                  <a:gamma/>
                  <a:tint val="80000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2413" cy="1123950"/>
          </a:xfrm>
          <a:prstGeom prst="rect">
            <a:avLst/>
          </a:prstGeom>
          <a:gradFill rotWithShape="0">
            <a:gsLst>
              <a:gs pos="0">
                <a:srgbClr val="002396">
                  <a:gamma/>
                  <a:tint val="80000"/>
                  <a:invGamma/>
                </a:srgbClr>
              </a:gs>
              <a:gs pos="50000">
                <a:srgbClr val="002396"/>
              </a:gs>
              <a:gs pos="100000">
                <a:srgbClr val="002396">
                  <a:gamma/>
                  <a:tint val="80000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030" name="Group 8"/>
          <p:cNvGrpSpPr>
            <a:grpSpLocks/>
          </p:cNvGrpSpPr>
          <p:nvPr/>
        </p:nvGrpSpPr>
        <p:grpSpPr bwMode="auto">
          <a:xfrm>
            <a:off x="8615363" y="1588"/>
            <a:ext cx="527050" cy="6503987"/>
            <a:chOff x="5427" y="1"/>
            <a:chExt cx="332" cy="4097"/>
          </a:xfrm>
        </p:grpSpPr>
        <p:sp>
          <p:nvSpPr>
            <p:cNvPr id="2" name="Rectangle 6"/>
            <p:cNvSpPr>
              <a:spLocks noChangeArrowheads="1"/>
            </p:cNvSpPr>
            <p:nvPr/>
          </p:nvSpPr>
          <p:spPr bwMode="auto">
            <a:xfrm>
              <a:off x="5427" y="699"/>
              <a:ext cx="332" cy="3399"/>
            </a:xfrm>
            <a:prstGeom prst="rect">
              <a:avLst/>
            </a:prstGeom>
            <a:gradFill rotWithShape="0">
              <a:gsLst>
                <a:gs pos="0">
                  <a:srgbClr val="002396"/>
                </a:gs>
                <a:gs pos="100000">
                  <a:srgbClr val="002396">
                    <a:gamma/>
                    <a:tint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428" y="1"/>
              <a:ext cx="331" cy="707"/>
            </a:xfrm>
            <a:prstGeom prst="rect">
              <a:avLst/>
            </a:prstGeom>
            <a:gradFill rotWithShape="0">
              <a:gsLst>
                <a:gs pos="0">
                  <a:srgbClr val="002396"/>
                </a:gs>
                <a:gs pos="100000">
                  <a:srgbClr val="002396">
                    <a:gamma/>
                    <a:tint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hlink"/>
        </a:buClr>
        <a:buSzPct val="10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¤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Font typeface="Wingdings" pitchFamily="2" charset="2"/>
        <a:buChar char="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1985963"/>
          </a:xfrm>
          <a:prstGeom prst="rect">
            <a:avLst/>
          </a:prstGeom>
          <a:gradFill rotWithShape="0">
            <a:gsLst>
              <a:gs pos="0">
                <a:srgbClr val="002396"/>
              </a:gs>
              <a:gs pos="50000">
                <a:srgbClr val="334FAB"/>
              </a:gs>
              <a:gs pos="100000">
                <a:srgbClr val="002396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8453438" y="0"/>
            <a:ext cx="688975" cy="6858000"/>
          </a:xfrm>
          <a:prstGeom prst="rect">
            <a:avLst/>
          </a:prstGeom>
          <a:gradFill rotWithShape="0">
            <a:gsLst>
              <a:gs pos="0">
                <a:srgbClr val="002396"/>
              </a:gs>
              <a:gs pos="100000">
                <a:srgbClr val="334FAB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666750" cy="6856413"/>
          </a:xfrm>
          <a:prstGeom prst="rect">
            <a:avLst/>
          </a:prstGeom>
          <a:gradFill rotWithShape="0">
            <a:gsLst>
              <a:gs pos="0">
                <a:srgbClr val="334FAB"/>
              </a:gs>
              <a:gs pos="100000">
                <a:srgbClr val="002396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11188" y="6169025"/>
            <a:ext cx="7843837" cy="688975"/>
          </a:xfrm>
          <a:prstGeom prst="rect">
            <a:avLst/>
          </a:prstGeom>
          <a:gradFill rotWithShape="0">
            <a:gsLst>
              <a:gs pos="0">
                <a:srgbClr val="002396"/>
              </a:gs>
              <a:gs pos="50000">
                <a:srgbClr val="334FAB"/>
              </a:gs>
              <a:gs pos="100000">
                <a:srgbClr val="002396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710890" y="620688"/>
            <a:ext cx="7772400" cy="1143000"/>
          </a:xfrm>
          <a:effectLst>
            <a:outerShdw dist="71842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>
              <a:defRPr/>
            </a:pPr>
            <a:r>
              <a:rPr lang="nl-NL" dirty="0" smtClean="0"/>
              <a:t>InCheck: An In-application Recovery Scheme for Soft Errors</a:t>
            </a:r>
          </a:p>
        </p:txBody>
      </p:sp>
      <p:sp>
        <p:nvSpPr>
          <p:cNvPr id="2057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649981" y="3751803"/>
            <a:ext cx="2562584" cy="1012825"/>
          </a:xfrm>
          <a:noFill/>
        </p:spPr>
        <p:txBody>
          <a:bodyPr numCol="1"/>
          <a:lstStyle/>
          <a:p>
            <a:r>
              <a:rPr lang="nl-NL" dirty="0" smtClean="0"/>
              <a:t>Moslem Didehban</a:t>
            </a:r>
          </a:p>
        </p:txBody>
      </p:sp>
      <p:sp>
        <p:nvSpPr>
          <p:cNvPr id="29" name="Rectangle 28"/>
          <p:cNvSpPr txBox="1">
            <a:spLocks noChangeArrowheads="1"/>
          </p:cNvSpPr>
          <p:nvPr/>
        </p:nvSpPr>
        <p:spPr bwMode="auto">
          <a:xfrm>
            <a:off x="3216203" y="3789040"/>
            <a:ext cx="2605702" cy="101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87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None/>
              <a:defRPr sz="2200" b="1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lnSpc>
                <a:spcPct val="87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68000"/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nl-NL" kern="0" dirty="0" smtClean="0"/>
              <a:t>Sai Ram Dheeraj</a:t>
            </a:r>
            <a:br>
              <a:rPr lang="nl-NL" kern="0" dirty="0" smtClean="0"/>
            </a:br>
            <a:r>
              <a:rPr lang="nl-NL" kern="0" dirty="0" smtClean="0"/>
              <a:t>Lokam</a:t>
            </a:r>
          </a:p>
        </p:txBody>
      </p:sp>
      <p:sp>
        <p:nvSpPr>
          <p:cNvPr id="30" name="Rectangle 28"/>
          <p:cNvSpPr txBox="1">
            <a:spLocks noChangeArrowheads="1"/>
          </p:cNvSpPr>
          <p:nvPr/>
        </p:nvSpPr>
        <p:spPr bwMode="auto">
          <a:xfrm>
            <a:off x="5942474" y="3751802"/>
            <a:ext cx="2562584" cy="101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87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None/>
              <a:defRPr sz="2200" b="1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lnSpc>
                <a:spcPct val="87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68000"/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nl-NL" kern="0" dirty="0" smtClean="0"/>
              <a:t>Aviral Shrivastava</a:t>
            </a:r>
          </a:p>
        </p:txBody>
      </p:sp>
      <p:pic>
        <p:nvPicPr>
          <p:cNvPr id="1026" name="Picture 2" descr="http://aviral.lab.asu.edu/wp-content/themes/AutoStyle/images/CMLtit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68" y="5489991"/>
            <a:ext cx="7623001" cy="99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072" y="230668"/>
            <a:ext cx="7947368" cy="78105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InCheck Framework</a:t>
            </a:r>
            <a:endParaRPr lang="en-US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44770" y="3519646"/>
            <a:ext cx="2485528" cy="32212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67744" y="1232482"/>
            <a:ext cx="2929956" cy="36441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2086" y="1317508"/>
            <a:ext cx="2229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prstClr val="black"/>
                </a:solidFill>
                <a:latin typeface="+mn-lt"/>
              </a:rPr>
              <a:t>Verified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Register Preservation</a:t>
            </a:r>
          </a:p>
        </p:txBody>
      </p:sp>
      <p:sp>
        <p:nvSpPr>
          <p:cNvPr id="8" name="Freeform 7"/>
          <p:cNvSpPr/>
          <p:nvPr/>
        </p:nvSpPr>
        <p:spPr>
          <a:xfrm flipH="1">
            <a:off x="3850003" y="1846990"/>
            <a:ext cx="432215" cy="1652786"/>
          </a:xfrm>
          <a:custGeom>
            <a:avLst/>
            <a:gdLst>
              <a:gd name="connsiteX0" fmla="*/ 260320 w 260323"/>
              <a:gd name="connsiteY0" fmla="*/ 0 h 1321542"/>
              <a:gd name="connsiteX1" fmla="*/ 26714 w 260323"/>
              <a:gd name="connsiteY1" fmla="*/ 133490 h 1321542"/>
              <a:gd name="connsiteX2" fmla="*/ 260320 w 260323"/>
              <a:gd name="connsiteY2" fmla="*/ 226932 h 1321542"/>
              <a:gd name="connsiteX3" fmla="*/ 20040 w 260323"/>
              <a:gd name="connsiteY3" fmla="*/ 340398 h 1321542"/>
              <a:gd name="connsiteX4" fmla="*/ 246971 w 260323"/>
              <a:gd name="connsiteY4" fmla="*/ 453863 h 1321542"/>
              <a:gd name="connsiteX5" fmla="*/ 13365 w 260323"/>
              <a:gd name="connsiteY5" fmla="*/ 527282 h 1321542"/>
              <a:gd name="connsiteX6" fmla="*/ 226948 w 260323"/>
              <a:gd name="connsiteY6" fmla="*/ 627399 h 1321542"/>
              <a:gd name="connsiteX7" fmla="*/ 16 w 260323"/>
              <a:gd name="connsiteY7" fmla="*/ 680795 h 1321542"/>
              <a:gd name="connsiteX8" fmla="*/ 240296 w 260323"/>
              <a:gd name="connsiteY8" fmla="*/ 754214 h 1321542"/>
              <a:gd name="connsiteX9" fmla="*/ 6691 w 260323"/>
              <a:gd name="connsiteY9" fmla="*/ 881028 h 1321542"/>
              <a:gd name="connsiteX10" fmla="*/ 246971 w 260323"/>
              <a:gd name="connsiteY10" fmla="*/ 961122 h 1321542"/>
              <a:gd name="connsiteX11" fmla="*/ 16 w 260323"/>
              <a:gd name="connsiteY11" fmla="*/ 1047890 h 1321542"/>
              <a:gd name="connsiteX12" fmla="*/ 246971 w 260323"/>
              <a:gd name="connsiteY12" fmla="*/ 1161355 h 1321542"/>
              <a:gd name="connsiteX13" fmla="*/ 6691 w 260323"/>
              <a:gd name="connsiteY13" fmla="*/ 1208076 h 1321542"/>
              <a:gd name="connsiteX14" fmla="*/ 126831 w 260323"/>
              <a:gd name="connsiteY14" fmla="*/ 1314868 h 1321542"/>
              <a:gd name="connsiteX15" fmla="*/ 126831 w 260323"/>
              <a:gd name="connsiteY15" fmla="*/ 1314868 h 1321542"/>
              <a:gd name="connsiteX16" fmla="*/ 126831 w 260323"/>
              <a:gd name="connsiteY16" fmla="*/ 1314868 h 1321542"/>
              <a:gd name="connsiteX17" fmla="*/ 126831 w 260323"/>
              <a:gd name="connsiteY17" fmla="*/ 1314868 h 1321542"/>
              <a:gd name="connsiteX18" fmla="*/ 126831 w 260323"/>
              <a:gd name="connsiteY18" fmla="*/ 1314868 h 1321542"/>
              <a:gd name="connsiteX19" fmla="*/ 126831 w 260323"/>
              <a:gd name="connsiteY19" fmla="*/ 1314868 h 1321542"/>
              <a:gd name="connsiteX20" fmla="*/ 126831 w 260323"/>
              <a:gd name="connsiteY20" fmla="*/ 1314868 h 1321542"/>
              <a:gd name="connsiteX21" fmla="*/ 126831 w 260323"/>
              <a:gd name="connsiteY21" fmla="*/ 1321542 h 1321542"/>
              <a:gd name="connsiteX22" fmla="*/ 126831 w 260323"/>
              <a:gd name="connsiteY22" fmla="*/ 1321542 h 1321542"/>
              <a:gd name="connsiteX23" fmla="*/ 126831 w 260323"/>
              <a:gd name="connsiteY23" fmla="*/ 1321542 h 132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0323" h="1321542">
                <a:moveTo>
                  <a:pt x="260320" y="0"/>
                </a:moveTo>
                <a:cubicBezTo>
                  <a:pt x="143517" y="47834"/>
                  <a:pt x="26714" y="95668"/>
                  <a:pt x="26714" y="133490"/>
                </a:cubicBezTo>
                <a:cubicBezTo>
                  <a:pt x="26714" y="171312"/>
                  <a:pt x="261432" y="192447"/>
                  <a:pt x="260320" y="226932"/>
                </a:cubicBezTo>
                <a:cubicBezTo>
                  <a:pt x="259208" y="261417"/>
                  <a:pt x="22265" y="302576"/>
                  <a:pt x="20040" y="340398"/>
                </a:cubicBezTo>
                <a:cubicBezTo>
                  <a:pt x="17815" y="378220"/>
                  <a:pt x="248083" y="422716"/>
                  <a:pt x="246971" y="453863"/>
                </a:cubicBezTo>
                <a:cubicBezTo>
                  <a:pt x="245859" y="485010"/>
                  <a:pt x="16702" y="498359"/>
                  <a:pt x="13365" y="527282"/>
                </a:cubicBezTo>
                <a:cubicBezTo>
                  <a:pt x="10028" y="556205"/>
                  <a:pt x="229173" y="601813"/>
                  <a:pt x="226948" y="627399"/>
                </a:cubicBezTo>
                <a:cubicBezTo>
                  <a:pt x="224723" y="652985"/>
                  <a:pt x="-2209" y="659659"/>
                  <a:pt x="16" y="680795"/>
                </a:cubicBezTo>
                <a:cubicBezTo>
                  <a:pt x="2241" y="701931"/>
                  <a:pt x="239184" y="720842"/>
                  <a:pt x="240296" y="754214"/>
                </a:cubicBezTo>
                <a:cubicBezTo>
                  <a:pt x="241408" y="787586"/>
                  <a:pt x="5579" y="846543"/>
                  <a:pt x="6691" y="881028"/>
                </a:cubicBezTo>
                <a:cubicBezTo>
                  <a:pt x="7803" y="915513"/>
                  <a:pt x="248083" y="933312"/>
                  <a:pt x="246971" y="961122"/>
                </a:cubicBezTo>
                <a:cubicBezTo>
                  <a:pt x="245859" y="988932"/>
                  <a:pt x="16" y="1014518"/>
                  <a:pt x="16" y="1047890"/>
                </a:cubicBezTo>
                <a:cubicBezTo>
                  <a:pt x="16" y="1081262"/>
                  <a:pt x="245859" y="1134657"/>
                  <a:pt x="246971" y="1161355"/>
                </a:cubicBezTo>
                <a:cubicBezTo>
                  <a:pt x="248083" y="1188053"/>
                  <a:pt x="26714" y="1182491"/>
                  <a:pt x="6691" y="1208076"/>
                </a:cubicBezTo>
                <a:cubicBezTo>
                  <a:pt x="-13332" y="1233662"/>
                  <a:pt x="126831" y="1314868"/>
                  <a:pt x="126831" y="1314868"/>
                </a:cubicBezTo>
                <a:lnTo>
                  <a:pt x="126831" y="1314868"/>
                </a:lnTo>
                <a:lnTo>
                  <a:pt x="126831" y="1314868"/>
                </a:lnTo>
                <a:lnTo>
                  <a:pt x="126831" y="1314868"/>
                </a:lnTo>
                <a:lnTo>
                  <a:pt x="126831" y="1314868"/>
                </a:lnTo>
                <a:lnTo>
                  <a:pt x="126831" y="1314868"/>
                </a:lnTo>
                <a:lnTo>
                  <a:pt x="126831" y="1314868"/>
                </a:lnTo>
                <a:lnTo>
                  <a:pt x="126831" y="1321542"/>
                </a:lnTo>
                <a:lnTo>
                  <a:pt x="126831" y="1321542"/>
                </a:lnTo>
                <a:lnTo>
                  <a:pt x="126831" y="1321542"/>
                </a:lnTo>
              </a:path>
            </a:pathLst>
          </a:custGeom>
          <a:noFill/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174332" y="1878787"/>
            <a:ext cx="432215" cy="1608273"/>
          </a:xfrm>
          <a:custGeom>
            <a:avLst/>
            <a:gdLst>
              <a:gd name="connsiteX0" fmla="*/ 260320 w 260323"/>
              <a:gd name="connsiteY0" fmla="*/ 0 h 1321542"/>
              <a:gd name="connsiteX1" fmla="*/ 26714 w 260323"/>
              <a:gd name="connsiteY1" fmla="*/ 133490 h 1321542"/>
              <a:gd name="connsiteX2" fmla="*/ 260320 w 260323"/>
              <a:gd name="connsiteY2" fmla="*/ 226932 h 1321542"/>
              <a:gd name="connsiteX3" fmla="*/ 20040 w 260323"/>
              <a:gd name="connsiteY3" fmla="*/ 340398 h 1321542"/>
              <a:gd name="connsiteX4" fmla="*/ 246971 w 260323"/>
              <a:gd name="connsiteY4" fmla="*/ 453863 h 1321542"/>
              <a:gd name="connsiteX5" fmla="*/ 13365 w 260323"/>
              <a:gd name="connsiteY5" fmla="*/ 527282 h 1321542"/>
              <a:gd name="connsiteX6" fmla="*/ 226948 w 260323"/>
              <a:gd name="connsiteY6" fmla="*/ 627399 h 1321542"/>
              <a:gd name="connsiteX7" fmla="*/ 16 w 260323"/>
              <a:gd name="connsiteY7" fmla="*/ 680795 h 1321542"/>
              <a:gd name="connsiteX8" fmla="*/ 240296 w 260323"/>
              <a:gd name="connsiteY8" fmla="*/ 754214 h 1321542"/>
              <a:gd name="connsiteX9" fmla="*/ 6691 w 260323"/>
              <a:gd name="connsiteY9" fmla="*/ 881028 h 1321542"/>
              <a:gd name="connsiteX10" fmla="*/ 246971 w 260323"/>
              <a:gd name="connsiteY10" fmla="*/ 961122 h 1321542"/>
              <a:gd name="connsiteX11" fmla="*/ 16 w 260323"/>
              <a:gd name="connsiteY11" fmla="*/ 1047890 h 1321542"/>
              <a:gd name="connsiteX12" fmla="*/ 246971 w 260323"/>
              <a:gd name="connsiteY12" fmla="*/ 1161355 h 1321542"/>
              <a:gd name="connsiteX13" fmla="*/ 6691 w 260323"/>
              <a:gd name="connsiteY13" fmla="*/ 1208076 h 1321542"/>
              <a:gd name="connsiteX14" fmla="*/ 126831 w 260323"/>
              <a:gd name="connsiteY14" fmla="*/ 1314868 h 1321542"/>
              <a:gd name="connsiteX15" fmla="*/ 126831 w 260323"/>
              <a:gd name="connsiteY15" fmla="*/ 1314868 h 1321542"/>
              <a:gd name="connsiteX16" fmla="*/ 126831 w 260323"/>
              <a:gd name="connsiteY16" fmla="*/ 1314868 h 1321542"/>
              <a:gd name="connsiteX17" fmla="*/ 126831 w 260323"/>
              <a:gd name="connsiteY17" fmla="*/ 1314868 h 1321542"/>
              <a:gd name="connsiteX18" fmla="*/ 126831 w 260323"/>
              <a:gd name="connsiteY18" fmla="*/ 1314868 h 1321542"/>
              <a:gd name="connsiteX19" fmla="*/ 126831 w 260323"/>
              <a:gd name="connsiteY19" fmla="*/ 1314868 h 1321542"/>
              <a:gd name="connsiteX20" fmla="*/ 126831 w 260323"/>
              <a:gd name="connsiteY20" fmla="*/ 1314868 h 1321542"/>
              <a:gd name="connsiteX21" fmla="*/ 126831 w 260323"/>
              <a:gd name="connsiteY21" fmla="*/ 1321542 h 1321542"/>
              <a:gd name="connsiteX22" fmla="*/ 126831 w 260323"/>
              <a:gd name="connsiteY22" fmla="*/ 1321542 h 1321542"/>
              <a:gd name="connsiteX23" fmla="*/ 126831 w 260323"/>
              <a:gd name="connsiteY23" fmla="*/ 1321542 h 132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0323" h="1321542">
                <a:moveTo>
                  <a:pt x="260320" y="0"/>
                </a:moveTo>
                <a:cubicBezTo>
                  <a:pt x="143517" y="47834"/>
                  <a:pt x="26714" y="95668"/>
                  <a:pt x="26714" y="133490"/>
                </a:cubicBezTo>
                <a:cubicBezTo>
                  <a:pt x="26714" y="171312"/>
                  <a:pt x="261432" y="192447"/>
                  <a:pt x="260320" y="226932"/>
                </a:cubicBezTo>
                <a:cubicBezTo>
                  <a:pt x="259208" y="261417"/>
                  <a:pt x="22265" y="302576"/>
                  <a:pt x="20040" y="340398"/>
                </a:cubicBezTo>
                <a:cubicBezTo>
                  <a:pt x="17815" y="378220"/>
                  <a:pt x="248083" y="422716"/>
                  <a:pt x="246971" y="453863"/>
                </a:cubicBezTo>
                <a:cubicBezTo>
                  <a:pt x="245859" y="485010"/>
                  <a:pt x="16702" y="498359"/>
                  <a:pt x="13365" y="527282"/>
                </a:cubicBezTo>
                <a:cubicBezTo>
                  <a:pt x="10028" y="556205"/>
                  <a:pt x="229173" y="601813"/>
                  <a:pt x="226948" y="627399"/>
                </a:cubicBezTo>
                <a:cubicBezTo>
                  <a:pt x="224723" y="652985"/>
                  <a:pt x="-2209" y="659659"/>
                  <a:pt x="16" y="680795"/>
                </a:cubicBezTo>
                <a:cubicBezTo>
                  <a:pt x="2241" y="701931"/>
                  <a:pt x="239184" y="720842"/>
                  <a:pt x="240296" y="754214"/>
                </a:cubicBezTo>
                <a:cubicBezTo>
                  <a:pt x="241408" y="787586"/>
                  <a:pt x="5579" y="846543"/>
                  <a:pt x="6691" y="881028"/>
                </a:cubicBezTo>
                <a:cubicBezTo>
                  <a:pt x="7803" y="915513"/>
                  <a:pt x="248083" y="933312"/>
                  <a:pt x="246971" y="961122"/>
                </a:cubicBezTo>
                <a:cubicBezTo>
                  <a:pt x="245859" y="988932"/>
                  <a:pt x="16" y="1014518"/>
                  <a:pt x="16" y="1047890"/>
                </a:cubicBezTo>
                <a:cubicBezTo>
                  <a:pt x="16" y="1081262"/>
                  <a:pt x="245859" y="1134657"/>
                  <a:pt x="246971" y="1161355"/>
                </a:cubicBezTo>
                <a:cubicBezTo>
                  <a:pt x="248083" y="1188053"/>
                  <a:pt x="26714" y="1182491"/>
                  <a:pt x="6691" y="1208076"/>
                </a:cubicBezTo>
                <a:cubicBezTo>
                  <a:pt x="-13332" y="1233662"/>
                  <a:pt x="126831" y="1314868"/>
                  <a:pt x="126831" y="1314868"/>
                </a:cubicBezTo>
                <a:lnTo>
                  <a:pt x="126831" y="1314868"/>
                </a:lnTo>
                <a:lnTo>
                  <a:pt x="126831" y="1314868"/>
                </a:lnTo>
                <a:lnTo>
                  <a:pt x="126831" y="1314868"/>
                </a:lnTo>
                <a:lnTo>
                  <a:pt x="126831" y="1314868"/>
                </a:lnTo>
                <a:lnTo>
                  <a:pt x="126831" y="1314868"/>
                </a:lnTo>
                <a:lnTo>
                  <a:pt x="126831" y="1314868"/>
                </a:lnTo>
                <a:lnTo>
                  <a:pt x="126831" y="1321542"/>
                </a:lnTo>
                <a:lnTo>
                  <a:pt x="126831" y="1321542"/>
                </a:lnTo>
                <a:lnTo>
                  <a:pt x="126831" y="1321542"/>
                </a:lnTo>
              </a:path>
            </a:pathLst>
          </a:custGeom>
          <a:noFill/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06601" y="3541344"/>
            <a:ext cx="1815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Memory Checkpointing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933395" y="3856238"/>
            <a:ext cx="1585732" cy="489256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>
            <a:stCxn id="11" idx="4"/>
            <a:endCxn id="46" idx="0"/>
          </p:cNvCxnSpPr>
          <p:nvPr/>
        </p:nvCxnSpPr>
        <p:spPr>
          <a:xfrm flipH="1">
            <a:off x="3714041" y="4345494"/>
            <a:ext cx="0" cy="192594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2595889" y="4538087"/>
            <a:ext cx="2236303" cy="452178"/>
            <a:chOff x="248268" y="2954913"/>
            <a:chExt cx="1346926" cy="262173"/>
          </a:xfrm>
        </p:grpSpPr>
        <p:sp>
          <p:nvSpPr>
            <p:cNvPr id="46" name="Oval 45"/>
            <p:cNvSpPr/>
            <p:nvPr/>
          </p:nvSpPr>
          <p:spPr>
            <a:xfrm>
              <a:off x="248268" y="2954913"/>
              <a:ext cx="1346926" cy="262173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8652" y="3002390"/>
              <a:ext cx="777406" cy="1606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</a:rPr>
                <a:t>Error Detected?</a:t>
              </a:r>
              <a:endPara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03260" y="4584791"/>
            <a:ext cx="1936541" cy="349618"/>
            <a:chOff x="2037994" y="2440882"/>
            <a:chExt cx="1166379" cy="202709"/>
          </a:xfrm>
        </p:grpSpPr>
        <p:sp>
          <p:nvSpPr>
            <p:cNvPr id="44" name="Rounded Rectangle 43"/>
            <p:cNvSpPr/>
            <p:nvPr/>
          </p:nvSpPr>
          <p:spPr>
            <a:xfrm>
              <a:off x="2068793" y="2440882"/>
              <a:ext cx="1135580" cy="202709"/>
            </a:xfrm>
            <a:prstGeom prst="roundRect">
              <a:avLst/>
            </a:prstGeom>
            <a:solidFill>
              <a:srgbClr val="FFC000"/>
            </a:solidFill>
            <a:ln w="6350" cap="flat" cmpd="sng" algn="ctr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37994" y="2467533"/>
              <a:ext cx="1105802" cy="150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</a:rPr>
                <a:t>Is recovery Safe?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4832193" y="4746586"/>
            <a:ext cx="63629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4" idx="2"/>
            <a:endCxn id="42" idx="0"/>
          </p:cNvCxnSpPr>
          <p:nvPr/>
        </p:nvCxnSpPr>
        <p:spPr>
          <a:xfrm flipH="1">
            <a:off x="6396285" y="4934409"/>
            <a:ext cx="815" cy="478995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5251032" y="5413405"/>
            <a:ext cx="2290504" cy="631608"/>
            <a:chOff x="1875416" y="3200579"/>
            <a:chExt cx="1379571" cy="366207"/>
          </a:xfrm>
        </p:grpSpPr>
        <p:sp>
          <p:nvSpPr>
            <p:cNvPr id="42" name="Oval 41"/>
            <p:cNvSpPr/>
            <p:nvPr/>
          </p:nvSpPr>
          <p:spPr>
            <a:xfrm>
              <a:off x="2066723" y="3200579"/>
              <a:ext cx="996958" cy="366207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75416" y="3259714"/>
              <a:ext cx="1379571" cy="24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</a:rPr>
                <a:t>Unrecoverable</a:t>
              </a:r>
            </a:p>
            <a:p>
              <a:pPr marL="0" marR="0" lvl="0" indent="0" algn="ctr" defTabSz="457200" eaLnBrk="1" fontAlgn="auto" latinLnBrk="0" hangingPunct="1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</a:rPr>
                <a:t> Error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396283" y="5016908"/>
            <a:ext cx="48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NO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3553" y="4490966"/>
            <a:ext cx="86564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YES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197700" y="1842816"/>
            <a:ext cx="2728040" cy="863922"/>
            <a:chOff x="2043775" y="701636"/>
            <a:chExt cx="1643099" cy="500903"/>
          </a:xfrm>
        </p:grpSpPr>
        <p:sp>
          <p:nvSpPr>
            <p:cNvPr id="40" name="TextBox 39"/>
            <p:cNvSpPr txBox="1"/>
            <p:nvPr/>
          </p:nvSpPr>
          <p:spPr>
            <a:xfrm>
              <a:off x="2075896" y="881330"/>
              <a:ext cx="1610978" cy="32120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</a:rPr>
                <a:t>Memory Restoration</a:t>
              </a:r>
            </a:p>
            <a:p>
              <a:pPr marL="0" marR="0" lvl="0" indent="0" defTabSz="45720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</a:rPr>
                <a:t>Registers Restoration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endParaRPr>
            </a:p>
            <a:p>
              <a:pPr marL="0" marR="0" lvl="0" indent="0" defTabSz="45720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</a:rPr>
                <a:t>Rollback to .BB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43775" y="701636"/>
              <a:ext cx="707397" cy="196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Recovery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81238" y="4246694"/>
            <a:ext cx="197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Diagnosis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cxnSp>
        <p:nvCxnSpPr>
          <p:cNvPr id="22" name="Elbow Connector 21"/>
          <p:cNvCxnSpPr>
            <a:stCxn id="44" idx="3"/>
            <a:endCxn id="40" idx="3"/>
          </p:cNvCxnSpPr>
          <p:nvPr/>
        </p:nvCxnSpPr>
        <p:spPr>
          <a:xfrm flipV="1">
            <a:off x="7339801" y="2429740"/>
            <a:ext cx="585939" cy="2329862"/>
          </a:xfrm>
          <a:prstGeom prst="bentConnector3">
            <a:avLst>
              <a:gd name="adj1" fmla="val 139014"/>
            </a:avLst>
          </a:prstGeom>
          <a:noFill/>
          <a:ln w="28575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>
          <a:xfrm flipV="1">
            <a:off x="2875169" y="2012093"/>
            <a:ext cx="1212493" cy="59670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9"/>
          </p:cNvCxnSpPr>
          <p:nvPr/>
        </p:nvCxnSpPr>
        <p:spPr>
          <a:xfrm>
            <a:off x="2875169" y="2628553"/>
            <a:ext cx="310272" cy="32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1177900" y="2353920"/>
            <a:ext cx="3052465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Redundant</a:t>
            </a:r>
          </a:p>
          <a:p>
            <a:pPr marL="0" marR="0" lvl="0" indent="0" algn="ctr" defTabSz="457200" eaLnBrk="1" fontAlgn="auto" latinLnBrk="0" hangingPunct="1">
              <a:lnSpc>
                <a:spcPts val="8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 Computations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7524464" y="3160440"/>
            <a:ext cx="89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YES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26452" y="1568487"/>
            <a:ext cx="1049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.BB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3845159" y="4989744"/>
            <a:ext cx="432215" cy="1463592"/>
          </a:xfrm>
          <a:custGeom>
            <a:avLst/>
            <a:gdLst>
              <a:gd name="connsiteX0" fmla="*/ 260320 w 260323"/>
              <a:gd name="connsiteY0" fmla="*/ 0 h 1321542"/>
              <a:gd name="connsiteX1" fmla="*/ 26714 w 260323"/>
              <a:gd name="connsiteY1" fmla="*/ 133490 h 1321542"/>
              <a:gd name="connsiteX2" fmla="*/ 260320 w 260323"/>
              <a:gd name="connsiteY2" fmla="*/ 226932 h 1321542"/>
              <a:gd name="connsiteX3" fmla="*/ 20040 w 260323"/>
              <a:gd name="connsiteY3" fmla="*/ 340398 h 1321542"/>
              <a:gd name="connsiteX4" fmla="*/ 246971 w 260323"/>
              <a:gd name="connsiteY4" fmla="*/ 453863 h 1321542"/>
              <a:gd name="connsiteX5" fmla="*/ 13365 w 260323"/>
              <a:gd name="connsiteY5" fmla="*/ 527282 h 1321542"/>
              <a:gd name="connsiteX6" fmla="*/ 226948 w 260323"/>
              <a:gd name="connsiteY6" fmla="*/ 627399 h 1321542"/>
              <a:gd name="connsiteX7" fmla="*/ 16 w 260323"/>
              <a:gd name="connsiteY7" fmla="*/ 680795 h 1321542"/>
              <a:gd name="connsiteX8" fmla="*/ 240296 w 260323"/>
              <a:gd name="connsiteY8" fmla="*/ 754214 h 1321542"/>
              <a:gd name="connsiteX9" fmla="*/ 6691 w 260323"/>
              <a:gd name="connsiteY9" fmla="*/ 881028 h 1321542"/>
              <a:gd name="connsiteX10" fmla="*/ 246971 w 260323"/>
              <a:gd name="connsiteY10" fmla="*/ 961122 h 1321542"/>
              <a:gd name="connsiteX11" fmla="*/ 16 w 260323"/>
              <a:gd name="connsiteY11" fmla="*/ 1047890 h 1321542"/>
              <a:gd name="connsiteX12" fmla="*/ 246971 w 260323"/>
              <a:gd name="connsiteY12" fmla="*/ 1161355 h 1321542"/>
              <a:gd name="connsiteX13" fmla="*/ 6691 w 260323"/>
              <a:gd name="connsiteY13" fmla="*/ 1208076 h 1321542"/>
              <a:gd name="connsiteX14" fmla="*/ 126831 w 260323"/>
              <a:gd name="connsiteY14" fmla="*/ 1314868 h 1321542"/>
              <a:gd name="connsiteX15" fmla="*/ 126831 w 260323"/>
              <a:gd name="connsiteY15" fmla="*/ 1314868 h 1321542"/>
              <a:gd name="connsiteX16" fmla="*/ 126831 w 260323"/>
              <a:gd name="connsiteY16" fmla="*/ 1314868 h 1321542"/>
              <a:gd name="connsiteX17" fmla="*/ 126831 w 260323"/>
              <a:gd name="connsiteY17" fmla="*/ 1314868 h 1321542"/>
              <a:gd name="connsiteX18" fmla="*/ 126831 w 260323"/>
              <a:gd name="connsiteY18" fmla="*/ 1314868 h 1321542"/>
              <a:gd name="connsiteX19" fmla="*/ 126831 w 260323"/>
              <a:gd name="connsiteY19" fmla="*/ 1314868 h 1321542"/>
              <a:gd name="connsiteX20" fmla="*/ 126831 w 260323"/>
              <a:gd name="connsiteY20" fmla="*/ 1314868 h 1321542"/>
              <a:gd name="connsiteX21" fmla="*/ 126831 w 260323"/>
              <a:gd name="connsiteY21" fmla="*/ 1321542 h 1321542"/>
              <a:gd name="connsiteX22" fmla="*/ 126831 w 260323"/>
              <a:gd name="connsiteY22" fmla="*/ 1321542 h 1321542"/>
              <a:gd name="connsiteX23" fmla="*/ 126831 w 260323"/>
              <a:gd name="connsiteY23" fmla="*/ 1321542 h 132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0323" h="1321542">
                <a:moveTo>
                  <a:pt x="260320" y="0"/>
                </a:moveTo>
                <a:cubicBezTo>
                  <a:pt x="143517" y="47834"/>
                  <a:pt x="26714" y="95668"/>
                  <a:pt x="26714" y="133490"/>
                </a:cubicBezTo>
                <a:cubicBezTo>
                  <a:pt x="26714" y="171312"/>
                  <a:pt x="261432" y="192447"/>
                  <a:pt x="260320" y="226932"/>
                </a:cubicBezTo>
                <a:cubicBezTo>
                  <a:pt x="259208" y="261417"/>
                  <a:pt x="22265" y="302576"/>
                  <a:pt x="20040" y="340398"/>
                </a:cubicBezTo>
                <a:cubicBezTo>
                  <a:pt x="17815" y="378220"/>
                  <a:pt x="248083" y="422716"/>
                  <a:pt x="246971" y="453863"/>
                </a:cubicBezTo>
                <a:cubicBezTo>
                  <a:pt x="245859" y="485010"/>
                  <a:pt x="16702" y="498359"/>
                  <a:pt x="13365" y="527282"/>
                </a:cubicBezTo>
                <a:cubicBezTo>
                  <a:pt x="10028" y="556205"/>
                  <a:pt x="229173" y="601813"/>
                  <a:pt x="226948" y="627399"/>
                </a:cubicBezTo>
                <a:cubicBezTo>
                  <a:pt x="224723" y="652985"/>
                  <a:pt x="-2209" y="659659"/>
                  <a:pt x="16" y="680795"/>
                </a:cubicBezTo>
                <a:cubicBezTo>
                  <a:pt x="2241" y="701931"/>
                  <a:pt x="239184" y="720842"/>
                  <a:pt x="240296" y="754214"/>
                </a:cubicBezTo>
                <a:cubicBezTo>
                  <a:pt x="241408" y="787586"/>
                  <a:pt x="5579" y="846543"/>
                  <a:pt x="6691" y="881028"/>
                </a:cubicBezTo>
                <a:cubicBezTo>
                  <a:pt x="7803" y="915513"/>
                  <a:pt x="248083" y="933312"/>
                  <a:pt x="246971" y="961122"/>
                </a:cubicBezTo>
                <a:cubicBezTo>
                  <a:pt x="245859" y="988932"/>
                  <a:pt x="16" y="1014518"/>
                  <a:pt x="16" y="1047890"/>
                </a:cubicBezTo>
                <a:cubicBezTo>
                  <a:pt x="16" y="1081262"/>
                  <a:pt x="245859" y="1134657"/>
                  <a:pt x="246971" y="1161355"/>
                </a:cubicBezTo>
                <a:cubicBezTo>
                  <a:pt x="248083" y="1188053"/>
                  <a:pt x="26714" y="1182491"/>
                  <a:pt x="6691" y="1208076"/>
                </a:cubicBezTo>
                <a:cubicBezTo>
                  <a:pt x="-13332" y="1233662"/>
                  <a:pt x="126831" y="1314868"/>
                  <a:pt x="126831" y="1314868"/>
                </a:cubicBezTo>
                <a:lnTo>
                  <a:pt x="126831" y="1314868"/>
                </a:lnTo>
                <a:lnTo>
                  <a:pt x="126831" y="1314868"/>
                </a:lnTo>
                <a:lnTo>
                  <a:pt x="126831" y="1314868"/>
                </a:lnTo>
                <a:lnTo>
                  <a:pt x="126831" y="1314868"/>
                </a:lnTo>
                <a:lnTo>
                  <a:pt x="126831" y="1314868"/>
                </a:lnTo>
                <a:lnTo>
                  <a:pt x="126831" y="1314868"/>
                </a:lnTo>
                <a:lnTo>
                  <a:pt x="126831" y="1321542"/>
                </a:lnTo>
                <a:lnTo>
                  <a:pt x="126831" y="1321542"/>
                </a:lnTo>
                <a:lnTo>
                  <a:pt x="126831" y="1321542"/>
                </a:lnTo>
              </a:path>
            </a:pathLst>
          </a:custGeom>
          <a:noFill/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3169489" y="5021541"/>
            <a:ext cx="432215" cy="1431795"/>
          </a:xfrm>
          <a:custGeom>
            <a:avLst/>
            <a:gdLst>
              <a:gd name="connsiteX0" fmla="*/ 260320 w 260323"/>
              <a:gd name="connsiteY0" fmla="*/ 0 h 1321542"/>
              <a:gd name="connsiteX1" fmla="*/ 26714 w 260323"/>
              <a:gd name="connsiteY1" fmla="*/ 133490 h 1321542"/>
              <a:gd name="connsiteX2" fmla="*/ 260320 w 260323"/>
              <a:gd name="connsiteY2" fmla="*/ 226932 h 1321542"/>
              <a:gd name="connsiteX3" fmla="*/ 20040 w 260323"/>
              <a:gd name="connsiteY3" fmla="*/ 340398 h 1321542"/>
              <a:gd name="connsiteX4" fmla="*/ 246971 w 260323"/>
              <a:gd name="connsiteY4" fmla="*/ 453863 h 1321542"/>
              <a:gd name="connsiteX5" fmla="*/ 13365 w 260323"/>
              <a:gd name="connsiteY5" fmla="*/ 527282 h 1321542"/>
              <a:gd name="connsiteX6" fmla="*/ 226948 w 260323"/>
              <a:gd name="connsiteY6" fmla="*/ 627399 h 1321542"/>
              <a:gd name="connsiteX7" fmla="*/ 16 w 260323"/>
              <a:gd name="connsiteY7" fmla="*/ 680795 h 1321542"/>
              <a:gd name="connsiteX8" fmla="*/ 240296 w 260323"/>
              <a:gd name="connsiteY8" fmla="*/ 754214 h 1321542"/>
              <a:gd name="connsiteX9" fmla="*/ 6691 w 260323"/>
              <a:gd name="connsiteY9" fmla="*/ 881028 h 1321542"/>
              <a:gd name="connsiteX10" fmla="*/ 246971 w 260323"/>
              <a:gd name="connsiteY10" fmla="*/ 961122 h 1321542"/>
              <a:gd name="connsiteX11" fmla="*/ 16 w 260323"/>
              <a:gd name="connsiteY11" fmla="*/ 1047890 h 1321542"/>
              <a:gd name="connsiteX12" fmla="*/ 246971 w 260323"/>
              <a:gd name="connsiteY12" fmla="*/ 1161355 h 1321542"/>
              <a:gd name="connsiteX13" fmla="*/ 6691 w 260323"/>
              <a:gd name="connsiteY13" fmla="*/ 1208076 h 1321542"/>
              <a:gd name="connsiteX14" fmla="*/ 126831 w 260323"/>
              <a:gd name="connsiteY14" fmla="*/ 1314868 h 1321542"/>
              <a:gd name="connsiteX15" fmla="*/ 126831 w 260323"/>
              <a:gd name="connsiteY15" fmla="*/ 1314868 h 1321542"/>
              <a:gd name="connsiteX16" fmla="*/ 126831 w 260323"/>
              <a:gd name="connsiteY16" fmla="*/ 1314868 h 1321542"/>
              <a:gd name="connsiteX17" fmla="*/ 126831 w 260323"/>
              <a:gd name="connsiteY17" fmla="*/ 1314868 h 1321542"/>
              <a:gd name="connsiteX18" fmla="*/ 126831 w 260323"/>
              <a:gd name="connsiteY18" fmla="*/ 1314868 h 1321542"/>
              <a:gd name="connsiteX19" fmla="*/ 126831 w 260323"/>
              <a:gd name="connsiteY19" fmla="*/ 1314868 h 1321542"/>
              <a:gd name="connsiteX20" fmla="*/ 126831 w 260323"/>
              <a:gd name="connsiteY20" fmla="*/ 1314868 h 1321542"/>
              <a:gd name="connsiteX21" fmla="*/ 126831 w 260323"/>
              <a:gd name="connsiteY21" fmla="*/ 1321542 h 1321542"/>
              <a:gd name="connsiteX22" fmla="*/ 126831 w 260323"/>
              <a:gd name="connsiteY22" fmla="*/ 1321542 h 1321542"/>
              <a:gd name="connsiteX23" fmla="*/ 126831 w 260323"/>
              <a:gd name="connsiteY23" fmla="*/ 1321542 h 132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0323" h="1321542">
                <a:moveTo>
                  <a:pt x="260320" y="0"/>
                </a:moveTo>
                <a:cubicBezTo>
                  <a:pt x="143517" y="47834"/>
                  <a:pt x="26714" y="95668"/>
                  <a:pt x="26714" y="133490"/>
                </a:cubicBezTo>
                <a:cubicBezTo>
                  <a:pt x="26714" y="171312"/>
                  <a:pt x="261432" y="192447"/>
                  <a:pt x="260320" y="226932"/>
                </a:cubicBezTo>
                <a:cubicBezTo>
                  <a:pt x="259208" y="261417"/>
                  <a:pt x="22265" y="302576"/>
                  <a:pt x="20040" y="340398"/>
                </a:cubicBezTo>
                <a:cubicBezTo>
                  <a:pt x="17815" y="378220"/>
                  <a:pt x="248083" y="422716"/>
                  <a:pt x="246971" y="453863"/>
                </a:cubicBezTo>
                <a:cubicBezTo>
                  <a:pt x="245859" y="485010"/>
                  <a:pt x="16702" y="498359"/>
                  <a:pt x="13365" y="527282"/>
                </a:cubicBezTo>
                <a:cubicBezTo>
                  <a:pt x="10028" y="556205"/>
                  <a:pt x="229173" y="601813"/>
                  <a:pt x="226948" y="627399"/>
                </a:cubicBezTo>
                <a:cubicBezTo>
                  <a:pt x="224723" y="652985"/>
                  <a:pt x="-2209" y="659659"/>
                  <a:pt x="16" y="680795"/>
                </a:cubicBezTo>
                <a:cubicBezTo>
                  <a:pt x="2241" y="701931"/>
                  <a:pt x="239184" y="720842"/>
                  <a:pt x="240296" y="754214"/>
                </a:cubicBezTo>
                <a:cubicBezTo>
                  <a:pt x="241408" y="787586"/>
                  <a:pt x="5579" y="846543"/>
                  <a:pt x="6691" y="881028"/>
                </a:cubicBezTo>
                <a:cubicBezTo>
                  <a:pt x="7803" y="915513"/>
                  <a:pt x="248083" y="933312"/>
                  <a:pt x="246971" y="961122"/>
                </a:cubicBezTo>
                <a:cubicBezTo>
                  <a:pt x="245859" y="988932"/>
                  <a:pt x="16" y="1014518"/>
                  <a:pt x="16" y="1047890"/>
                </a:cubicBezTo>
                <a:cubicBezTo>
                  <a:pt x="16" y="1081262"/>
                  <a:pt x="245859" y="1134657"/>
                  <a:pt x="246971" y="1161355"/>
                </a:cubicBezTo>
                <a:cubicBezTo>
                  <a:pt x="248083" y="1188053"/>
                  <a:pt x="26714" y="1182491"/>
                  <a:pt x="6691" y="1208076"/>
                </a:cubicBezTo>
                <a:cubicBezTo>
                  <a:pt x="-13332" y="1233662"/>
                  <a:pt x="126831" y="1314868"/>
                  <a:pt x="126831" y="1314868"/>
                </a:cubicBezTo>
                <a:lnTo>
                  <a:pt x="126831" y="1314868"/>
                </a:lnTo>
                <a:lnTo>
                  <a:pt x="126831" y="1314868"/>
                </a:lnTo>
                <a:lnTo>
                  <a:pt x="126831" y="1314868"/>
                </a:lnTo>
                <a:lnTo>
                  <a:pt x="126831" y="1314868"/>
                </a:lnTo>
                <a:lnTo>
                  <a:pt x="126831" y="1314868"/>
                </a:lnTo>
                <a:lnTo>
                  <a:pt x="126831" y="1314868"/>
                </a:lnTo>
                <a:lnTo>
                  <a:pt x="126831" y="1321542"/>
                </a:lnTo>
                <a:lnTo>
                  <a:pt x="126831" y="1321542"/>
                </a:lnTo>
                <a:lnTo>
                  <a:pt x="126831" y="1321542"/>
                </a:lnTo>
              </a:path>
            </a:pathLst>
          </a:custGeom>
          <a:noFill/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1" name="Elbow Connector 70"/>
          <p:cNvCxnSpPr>
            <a:stCxn id="40" idx="2"/>
          </p:cNvCxnSpPr>
          <p:nvPr/>
        </p:nvCxnSpPr>
        <p:spPr>
          <a:xfrm rot="5400000" flipH="1">
            <a:off x="4786604" y="904957"/>
            <a:ext cx="983593" cy="2619970"/>
          </a:xfrm>
          <a:prstGeom prst="bentConnector4">
            <a:avLst>
              <a:gd name="adj1" fmla="val -23241"/>
              <a:gd name="adj2" fmla="val 75522"/>
            </a:avLst>
          </a:prstGeom>
          <a:noFill/>
          <a:ln w="28575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751291" y="1580395"/>
            <a:ext cx="261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(*Ensures no Latent Error)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26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8" grpId="0"/>
      <p:bldP spid="19" grpId="0"/>
      <p:bldP spid="21" grpId="0"/>
      <p:bldP spid="25" grpId="0"/>
      <p:bldP spid="26" grpId="0"/>
      <p:bldP spid="27" grpId="0"/>
      <p:bldP spid="59" grpId="0" animBg="1"/>
      <p:bldP spid="60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33071537"/>
              </p:ext>
            </p:extLst>
          </p:nvPr>
        </p:nvGraphicFramePr>
        <p:xfrm>
          <a:off x="539552" y="1556793"/>
          <a:ext cx="8208912" cy="5312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3680" y="1174678"/>
            <a:ext cx="787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nZDC+InCheck programs run 36% faster than their SWIFT-R counterparts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1560" y="293712"/>
            <a:ext cx="7929736" cy="838200"/>
          </a:xfrm>
        </p:spPr>
        <p:txBody>
          <a:bodyPr/>
          <a:lstStyle/>
          <a:p>
            <a:r>
              <a:rPr lang="en-US" sz="3200" dirty="0" smtClean="0"/>
              <a:t>Performance evaluation: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619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Breakdown of Recoverable &amp; UnRecoverable Errors in InCheck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66183339"/>
              </p:ext>
            </p:extLst>
          </p:nvPr>
        </p:nvGraphicFramePr>
        <p:xfrm>
          <a:off x="683568" y="1412776"/>
          <a:ext cx="8208912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88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2924944"/>
            <a:ext cx="2808312" cy="78105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6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888" y="2852936"/>
            <a:ext cx="1944216" cy="781050"/>
          </a:xfrm>
        </p:spPr>
        <p:txBody>
          <a:bodyPr/>
          <a:lstStyle/>
          <a:p>
            <a:r>
              <a:rPr lang="en-US" dirty="0" smtClean="0"/>
              <a:t>Back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Fault Injection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2E32517C-B640-48CB-8473-3DC8A1696ED0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09676" y="1439187"/>
            <a:ext cx="8307387" cy="5073650"/>
          </a:xfrm>
        </p:spPr>
        <p:txBody>
          <a:bodyPr/>
          <a:lstStyle/>
          <a:p>
            <a:r>
              <a:rPr lang="en-US" dirty="0" smtClean="0"/>
              <a:t>N – Initial Population Size</a:t>
            </a:r>
          </a:p>
          <a:p>
            <a:r>
              <a:rPr lang="en-US" dirty="0" smtClean="0"/>
              <a:t>p – estimated probability of faults </a:t>
            </a:r>
            <a:br>
              <a:rPr lang="en-US" dirty="0" smtClean="0"/>
            </a:br>
            <a:r>
              <a:rPr lang="en-US" dirty="0" smtClean="0"/>
              <a:t>       resulting in a failure (</a:t>
            </a:r>
            <a:r>
              <a:rPr lang="en-US" i="1" dirty="0" smtClean="0"/>
              <a:t>standard error)</a:t>
            </a:r>
          </a:p>
          <a:p>
            <a:r>
              <a:rPr lang="en-US" i="1" dirty="0" smtClean="0"/>
              <a:t>e –  </a:t>
            </a:r>
            <a:r>
              <a:rPr lang="en-US" dirty="0" smtClean="0"/>
              <a:t>margin of error</a:t>
            </a:r>
          </a:p>
          <a:p>
            <a:r>
              <a:rPr lang="en-US" i="1" dirty="0" smtClean="0"/>
              <a:t>t  –  </a:t>
            </a:r>
            <a:r>
              <a:rPr lang="en-US" dirty="0" smtClean="0"/>
              <a:t>confidence level. Probability that the exact value is actually within the</a:t>
            </a:r>
            <a:br>
              <a:rPr lang="en-US" dirty="0" smtClean="0"/>
            </a:br>
            <a:r>
              <a:rPr lang="en-US" dirty="0" smtClean="0"/>
              <a:t>        error interval (</a:t>
            </a:r>
            <a:r>
              <a:rPr lang="en-US" i="1" dirty="0" smtClean="0"/>
              <a:t>computed w.r.t Normal distribution</a:t>
            </a:r>
            <a:r>
              <a:rPr lang="en-US" dirty="0" smtClean="0"/>
              <a:t>)  </a:t>
            </a:r>
            <a:endParaRPr lang="en-US" i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191762"/>
            <a:ext cx="2715344" cy="1032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4415300"/>
            <a:ext cx="2880320" cy="935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4774120"/>
            <a:ext cx="3542928" cy="14000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67400" y="5410200"/>
            <a:ext cx="3352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*</a:t>
            </a:r>
            <a:r>
              <a:rPr lang="en-US" sz="900" dirty="0" err="1" smtClean="0">
                <a:solidFill>
                  <a:srgbClr val="FFC000"/>
                </a:solidFill>
                <a:latin typeface="Arial" panose="020B0604020202020204" pitchFamily="34" charset="0"/>
              </a:rPr>
              <a:t>Leveugle</a:t>
            </a:r>
            <a:r>
              <a:rPr lang="en-US" sz="900" dirty="0">
                <a:solidFill>
                  <a:srgbClr val="FFC000"/>
                </a:solidFill>
                <a:latin typeface="Arial" panose="020B0604020202020204" pitchFamily="34" charset="0"/>
              </a:rPr>
              <a:t>, </a:t>
            </a:r>
            <a:r>
              <a:rPr lang="en-US" sz="900" dirty="0" err="1">
                <a:solidFill>
                  <a:srgbClr val="FFC000"/>
                </a:solidFill>
                <a:latin typeface="Arial" panose="020B0604020202020204" pitchFamily="34" charset="0"/>
              </a:rPr>
              <a:t>Régis</a:t>
            </a:r>
            <a:r>
              <a:rPr lang="en-US" sz="900" dirty="0">
                <a:solidFill>
                  <a:srgbClr val="FFC000"/>
                </a:solidFill>
                <a:latin typeface="Arial" panose="020B0604020202020204" pitchFamily="34" charset="0"/>
              </a:rPr>
              <a:t>, et al. "Statistical fault injection: quantified error and confidence." </a:t>
            </a:r>
            <a:r>
              <a:rPr lang="en-US" sz="900" i="1" dirty="0">
                <a:solidFill>
                  <a:srgbClr val="FFC000"/>
                </a:solidFill>
                <a:latin typeface="Arial" panose="020B0604020202020204" pitchFamily="34" charset="0"/>
              </a:rPr>
              <a:t>2009 Design, Automation &amp; Test in Europe Conference &amp; Exhibition</a:t>
            </a:r>
            <a:r>
              <a:rPr lang="en-US" sz="900" dirty="0">
                <a:solidFill>
                  <a:srgbClr val="FFC000"/>
                </a:solidFill>
                <a:latin typeface="Arial" panose="020B0604020202020204" pitchFamily="34" charset="0"/>
              </a:rPr>
              <a:t>. IEEE, 2009.</a:t>
            </a:r>
            <a:endParaRPr lang="en-US" sz="9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vs SWIFT-R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471818"/>
              </p:ext>
            </p:extLst>
          </p:nvPr>
        </p:nvGraphicFramePr>
        <p:xfrm>
          <a:off x="404814" y="1196752"/>
          <a:ext cx="8154094" cy="5289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60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Silent Data Corruption in processor-wide Fault Injection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611215" y="1554143"/>
            <a:ext cx="1981200" cy="1828800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1Top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ARM Cortex </a:t>
            </a:r>
          </a:p>
          <a:p>
            <a:pPr algn="ctr"/>
            <a:r>
              <a:rPr lang="en-US" dirty="0" smtClean="0"/>
              <a:t>A 53 </a:t>
            </a:r>
            <a:endParaRPr lang="en-US" dirty="0"/>
          </a:p>
        </p:txBody>
      </p:sp>
      <p:cxnSp>
        <p:nvCxnSpPr>
          <p:cNvPr id="5" name="Elbow Connector 4"/>
          <p:cNvCxnSpPr>
            <a:stCxn id="4" idx="3"/>
          </p:cNvCxnSpPr>
          <p:nvPr/>
        </p:nvCxnSpPr>
        <p:spPr>
          <a:xfrm flipV="1">
            <a:off x="2592415" y="1554143"/>
            <a:ext cx="2057400" cy="914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Lightning Bolt 5"/>
          <p:cNvSpPr/>
          <p:nvPr/>
        </p:nvSpPr>
        <p:spPr>
          <a:xfrm>
            <a:off x="458815" y="1401743"/>
            <a:ext cx="533400" cy="914400"/>
          </a:xfrm>
          <a:prstGeom prst="lightningBol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57642" y="1318846"/>
            <a:ext cx="17331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Recognizable Change </a:t>
            </a:r>
          </a:p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in program behaviour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65708" y="3191580"/>
            <a:ext cx="22813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Silent Data Corruption - SDC</a:t>
            </a:r>
          </a:p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Un-Recognizable Change </a:t>
            </a:r>
          </a:p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in program behaviour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2592415" y="2468543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08140" y="2242175"/>
            <a:ext cx="16321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No Change </a:t>
            </a:r>
          </a:p>
          <a:p>
            <a:pPr algn="ctr"/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in program behaviour</a:t>
            </a:r>
            <a:endParaRPr lang="en-US" sz="1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11" name="Elbow Connector 10"/>
          <p:cNvCxnSpPr>
            <a:stCxn id="7" idx="3"/>
          </p:cNvCxnSpPr>
          <p:nvPr/>
        </p:nvCxnSpPr>
        <p:spPr>
          <a:xfrm flipV="1">
            <a:off x="6290810" y="1240415"/>
            <a:ext cx="873605" cy="3092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6290810" y="1549679"/>
            <a:ext cx="873605" cy="3092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6186008" y="2211532"/>
            <a:ext cx="965778" cy="3092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6186008" y="2520797"/>
            <a:ext cx="965778" cy="3092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92280" y="1124744"/>
            <a:ext cx="151515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Segmentation Fault</a:t>
            </a:r>
            <a:endParaRPr lang="en-US" sz="1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62420" y="1720443"/>
            <a:ext cx="11748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Program Abort</a:t>
            </a:r>
            <a:endParaRPr lang="en-US" sz="1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89016" y="2039143"/>
            <a:ext cx="72167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Masked</a:t>
            </a:r>
            <a:endParaRPr lang="en-US" sz="1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30429" y="2717994"/>
            <a:ext cx="2638863" cy="4385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Recovered</a:t>
            </a:r>
            <a:b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</a:br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(Not applicable to unprotected programs)</a:t>
            </a:r>
            <a:endParaRPr lang="en-US" sz="1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21" name="Elbow Connector 20"/>
          <p:cNvCxnSpPr>
            <a:stCxn id="4" idx="3"/>
            <a:endCxn id="8" idx="1"/>
          </p:cNvCxnSpPr>
          <p:nvPr/>
        </p:nvCxnSpPr>
        <p:spPr>
          <a:xfrm>
            <a:off x="2592415" y="2468543"/>
            <a:ext cx="1573293" cy="1046203"/>
          </a:xfrm>
          <a:prstGeom prst="bentConnector3">
            <a:avLst>
              <a:gd name="adj1" fmla="val 6549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1618" y="3992256"/>
            <a:ext cx="74851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72,000 Random Faults </a:t>
            </a:r>
            <a:endParaRPr lang="en-US" sz="16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Processor components </a:t>
            </a:r>
            <a:r>
              <a:rPr lang="en-US" sz="1600" dirty="0" smtClean="0">
                <a:latin typeface="+mn-lt"/>
              </a:rPr>
              <a:t/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subjected </a:t>
            </a:r>
            <a:r>
              <a:rPr lang="en-US" sz="1600" dirty="0">
                <a:latin typeface="+mn-lt"/>
              </a:rPr>
              <a:t>to FI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Register File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Load Store Queue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Pipeline Registers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Functional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1038878357"/>
              </p:ext>
            </p:extLst>
          </p:nvPr>
        </p:nvGraphicFramePr>
        <p:xfrm>
          <a:off x="3851920" y="3711942"/>
          <a:ext cx="4824536" cy="3039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847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/>
      <p:bldP spid="15" grpId="0"/>
      <p:bldP spid="16" grpId="0"/>
      <p:bldP spid="17" grpId="0"/>
      <p:bldP spid="18" grpId="0"/>
      <p:bldP spid="27" grpId="0"/>
      <p:bldGraphic spid="2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InCheck: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8282880" cy="3633490"/>
          </a:xfrm>
        </p:spPr>
        <p:txBody>
          <a:bodyPr/>
          <a:lstStyle/>
          <a:p>
            <a:pPr marL="0" indent="0">
              <a:buNone/>
            </a:pPr>
            <a:r>
              <a:rPr lang="en-US" sz="2800" b="0" dirty="0" smtClean="0"/>
              <a:t>Implementing a software level protection technique which,</a:t>
            </a:r>
            <a:endParaRPr lang="en-US" sz="2800" b="0" dirty="0"/>
          </a:p>
          <a:p>
            <a:pPr lvl="1"/>
            <a:r>
              <a:rPr lang="en-US" sz="2400" b="0" dirty="0" smtClean="0"/>
              <a:t>guarantees </a:t>
            </a:r>
            <a:r>
              <a:rPr lang="en-US" sz="2400" dirty="0" smtClean="0"/>
              <a:t>“Zero”</a:t>
            </a:r>
            <a:r>
              <a:rPr lang="en-US" sz="2400" b="0" dirty="0" smtClean="0"/>
              <a:t> Output Corruption</a:t>
            </a:r>
          </a:p>
          <a:p>
            <a:pPr lvl="1"/>
            <a:r>
              <a:rPr lang="en-US" sz="2400" b="0" dirty="0" smtClean="0"/>
              <a:t>provides </a:t>
            </a:r>
            <a:r>
              <a:rPr lang="en-US" sz="2400" dirty="0" smtClean="0"/>
              <a:t>“Safe”</a:t>
            </a:r>
            <a:r>
              <a:rPr lang="en-US" sz="2400" b="0" dirty="0" smtClean="0"/>
              <a:t> recovery from detected soft-errors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51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Software techniques to detect SDCs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71600"/>
            <a:ext cx="8058348" cy="2993504"/>
          </a:xfrm>
        </p:spPr>
        <p:txBody>
          <a:bodyPr/>
          <a:lstStyle/>
          <a:p>
            <a:r>
              <a:rPr lang="en-US" dirty="0"/>
              <a:t>Flexibility</a:t>
            </a:r>
          </a:p>
          <a:p>
            <a:pPr lvl="1"/>
            <a:r>
              <a:rPr lang="en-US" sz="2000" dirty="0"/>
              <a:t>They can optimized based on the workload characteristics without having to change the hardware</a:t>
            </a:r>
          </a:p>
          <a:p>
            <a:r>
              <a:rPr lang="en-US" dirty="0"/>
              <a:t>Coverage</a:t>
            </a:r>
          </a:p>
          <a:p>
            <a:pPr lvl="1"/>
            <a:r>
              <a:rPr lang="en-US" sz="2000" dirty="0"/>
              <a:t>There are software techniques that can </a:t>
            </a:r>
            <a:r>
              <a:rPr lang="en-US" sz="2000" dirty="0" smtClean="0"/>
              <a:t>provide very good SDC coverage. </a:t>
            </a:r>
          </a:p>
          <a:p>
            <a:pPr marL="500063" lvl="1" indent="0">
              <a:buNone/>
            </a:pPr>
            <a:r>
              <a:rPr lang="en-US" dirty="0" err="1" smtClean="0"/>
              <a:t>Eg</a:t>
            </a:r>
            <a:r>
              <a:rPr lang="en-US" dirty="0"/>
              <a:t>. </a:t>
            </a:r>
            <a:r>
              <a:rPr lang="en-US" dirty="0" smtClean="0"/>
              <a:t>nZDC</a:t>
            </a:r>
            <a:r>
              <a:rPr lang="en-US" dirty="0"/>
              <a:t> </a:t>
            </a:r>
            <a:r>
              <a:rPr lang="en-US" dirty="0" smtClean="0"/>
              <a:t>(DAC 2016)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3985" y="213407"/>
            <a:ext cx="9144000" cy="838200"/>
          </a:xfrm>
        </p:spPr>
        <p:txBody>
          <a:bodyPr/>
          <a:lstStyle/>
          <a:p>
            <a:r>
              <a:rPr lang="en-US" dirty="0" smtClean="0">
                <a:effectLst/>
                <a:latin typeface="+mn-lt"/>
              </a:rPr>
              <a:t>SWIFT-R Transformation</a:t>
            </a:r>
            <a:endParaRPr lang="en-US" dirty="0">
              <a:effectLst/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2373" y="2659773"/>
            <a:ext cx="3721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majority_voting (x1, x1*, x1**)</a:t>
            </a:r>
          </a:p>
          <a:p>
            <a:r>
              <a:rPr lang="en-US" sz="1800" b="1" dirty="0">
                <a:latin typeface="+mn-lt"/>
              </a:rPr>
              <a:t>load    x2, [x1]</a:t>
            </a:r>
          </a:p>
          <a:p>
            <a:r>
              <a:rPr lang="en-US" sz="1800" dirty="0" err="1">
                <a:latin typeface="+mn-lt"/>
              </a:rPr>
              <a:t>mov</a:t>
            </a:r>
            <a:r>
              <a:rPr lang="en-US" sz="1800" dirty="0">
                <a:latin typeface="+mn-lt"/>
              </a:rPr>
              <a:t>    x2*, x2</a:t>
            </a:r>
          </a:p>
          <a:p>
            <a:r>
              <a:rPr lang="en-US" sz="1800" dirty="0" err="1">
                <a:latin typeface="+mn-lt"/>
              </a:rPr>
              <a:t>mov</a:t>
            </a:r>
            <a:r>
              <a:rPr lang="en-US" sz="1800" dirty="0">
                <a:latin typeface="+mn-lt"/>
              </a:rPr>
              <a:t>    x2**,x2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2373" y="1849949"/>
            <a:ext cx="3191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+mn-lt"/>
              </a:rPr>
              <a:t>mov</a:t>
            </a:r>
            <a:r>
              <a:rPr lang="en-US" sz="1800" b="1" dirty="0">
                <a:latin typeface="+mn-lt"/>
              </a:rPr>
              <a:t>    x1, #0x04</a:t>
            </a:r>
          </a:p>
          <a:p>
            <a:r>
              <a:rPr lang="en-US" sz="1800" dirty="0" err="1">
                <a:latin typeface="+mn-lt"/>
              </a:rPr>
              <a:t>mov</a:t>
            </a:r>
            <a:r>
              <a:rPr lang="en-US" sz="1800" dirty="0">
                <a:latin typeface="+mn-lt"/>
              </a:rPr>
              <a:t>     x1*, #0x04</a:t>
            </a:r>
          </a:p>
          <a:p>
            <a:r>
              <a:rPr lang="en-US" sz="1800" dirty="0" err="1">
                <a:latin typeface="+mn-lt"/>
              </a:rPr>
              <a:t>mov</a:t>
            </a:r>
            <a:r>
              <a:rPr lang="en-US" sz="1800" dirty="0">
                <a:latin typeface="+mn-lt"/>
              </a:rPr>
              <a:t>     x1**, #0x04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3307" y="3731210"/>
            <a:ext cx="3094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add     x2, x2, #0x10</a:t>
            </a:r>
          </a:p>
          <a:p>
            <a:r>
              <a:rPr lang="en-US" sz="1800" dirty="0">
                <a:latin typeface="+mn-lt"/>
              </a:rPr>
              <a:t>add     x2*, x2*, #0x10</a:t>
            </a:r>
          </a:p>
          <a:p>
            <a:r>
              <a:rPr lang="en-US" sz="1800" dirty="0">
                <a:latin typeface="+mn-lt"/>
              </a:rPr>
              <a:t>add     x2**, x2**, #0x10</a:t>
            </a:r>
          </a:p>
          <a:p>
            <a:r>
              <a:rPr lang="en-US" sz="1800" b="1" dirty="0">
                <a:latin typeface="+mn-lt"/>
              </a:rPr>
              <a:t>and     x1, x2, #0x10</a:t>
            </a:r>
          </a:p>
          <a:p>
            <a:r>
              <a:rPr lang="en-US" sz="1800" dirty="0">
                <a:latin typeface="+mn-lt"/>
              </a:rPr>
              <a:t>and     x1*, x2*, #0x10</a:t>
            </a:r>
          </a:p>
          <a:p>
            <a:r>
              <a:rPr lang="en-US" sz="1800" dirty="0">
                <a:latin typeface="+mn-lt"/>
              </a:rPr>
              <a:t>and     x1**, x2**, #0x10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2373" y="5403377"/>
            <a:ext cx="342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majority_voting (x2, x2*, x2**)</a:t>
            </a:r>
          </a:p>
          <a:p>
            <a:r>
              <a:rPr lang="en-US" sz="1800" dirty="0">
                <a:latin typeface="+mn-lt"/>
              </a:rPr>
              <a:t>majority_voting(x1, x1*, x1**)</a:t>
            </a:r>
          </a:p>
          <a:p>
            <a:r>
              <a:rPr lang="en-US" sz="1800" b="1" dirty="0">
                <a:latin typeface="+mn-lt"/>
              </a:rPr>
              <a:t>store   x2, [x1]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60232" y="3418257"/>
            <a:ext cx="198964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+mn-lt"/>
              </a:rPr>
              <a:t>majority_voting (R, R*, R**)</a:t>
            </a:r>
          </a:p>
          <a:p>
            <a:r>
              <a:rPr lang="en-US" sz="1100" dirty="0">
                <a:latin typeface="+mn-lt"/>
              </a:rPr>
              <a:t>cmp    R, R*</a:t>
            </a:r>
          </a:p>
          <a:p>
            <a:r>
              <a:rPr lang="en-US" sz="1100" dirty="0">
                <a:latin typeface="+mn-lt"/>
              </a:rPr>
              <a:t>b.ne   recover from R**</a:t>
            </a:r>
          </a:p>
          <a:p>
            <a:r>
              <a:rPr lang="en-US" sz="1100" dirty="0">
                <a:latin typeface="+mn-lt"/>
              </a:rPr>
              <a:t>cmp    R,R**</a:t>
            </a:r>
          </a:p>
          <a:p>
            <a:r>
              <a:rPr lang="en-US" sz="1100" dirty="0">
                <a:latin typeface="+mn-lt"/>
              </a:rPr>
              <a:t>b.ne   recover from R*</a:t>
            </a:r>
          </a:p>
          <a:p>
            <a:r>
              <a:rPr lang="en-US" sz="1100" dirty="0">
                <a:latin typeface="+mn-lt"/>
              </a:rPr>
              <a:t>cmp    R*,R**</a:t>
            </a:r>
          </a:p>
          <a:p>
            <a:r>
              <a:rPr lang="en-US" sz="1100" dirty="0">
                <a:latin typeface="+mn-lt"/>
              </a:rPr>
              <a:t>b.ne    recover from R</a:t>
            </a:r>
            <a:endParaRPr lang="en-US" sz="1100" b="1" dirty="0">
              <a:latin typeface="+mn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300144" y="1512322"/>
            <a:ext cx="1027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SWIFT-R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31737" y="2618561"/>
            <a:ext cx="22621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mov    x1, #</a:t>
            </a:r>
            <a:r>
              <a:rPr lang="en-US" sz="1800" dirty="0" smtClean="0">
                <a:latin typeface="+mn-lt"/>
              </a:rPr>
              <a:t>0x04</a:t>
            </a:r>
          </a:p>
          <a:p>
            <a:r>
              <a:rPr lang="en-US" sz="1800" dirty="0">
                <a:latin typeface="+mn-lt"/>
              </a:rPr>
              <a:t>load    x2, [x1]</a:t>
            </a:r>
          </a:p>
          <a:p>
            <a:r>
              <a:rPr lang="en-US" sz="1800" dirty="0">
                <a:latin typeface="+mn-lt"/>
              </a:rPr>
              <a:t>add     x2, x2, #0x10</a:t>
            </a:r>
          </a:p>
          <a:p>
            <a:r>
              <a:rPr lang="en-US" sz="1800" dirty="0">
                <a:latin typeface="+mn-lt"/>
              </a:rPr>
              <a:t>and     x1, x2, #0x10</a:t>
            </a:r>
          </a:p>
          <a:p>
            <a:r>
              <a:rPr lang="en-US" sz="1800" dirty="0">
                <a:latin typeface="+mn-lt"/>
              </a:rPr>
              <a:t>store   x2, [x1</a:t>
            </a:r>
            <a:r>
              <a:rPr lang="en-US" sz="1800" dirty="0" smtClean="0">
                <a:latin typeface="+mn-lt"/>
              </a:rPr>
              <a:t>]</a:t>
            </a:r>
            <a:endParaRPr lang="en-US" sz="1800" dirty="0">
              <a:latin typeface="+mn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83173" y="21897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Original Code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549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9" grpId="0"/>
      <p:bldP spid="1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0" y="260648"/>
            <a:ext cx="8716962" cy="781050"/>
          </a:xfrm>
        </p:spPr>
        <p:txBody>
          <a:bodyPr/>
          <a:lstStyle/>
          <a:p>
            <a:r>
              <a:rPr lang="en-US" dirty="0" smtClean="0"/>
              <a:t>Original vs SWIFT-R SDC Distribution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559814"/>
              </p:ext>
            </p:extLst>
          </p:nvPr>
        </p:nvGraphicFramePr>
        <p:xfrm>
          <a:off x="323527" y="1340768"/>
          <a:ext cx="8307387" cy="5577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77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2267744" y="5373216"/>
            <a:ext cx="1152128" cy="792086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Un-safe Recovery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0325" y="1175835"/>
            <a:ext cx="37214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dirty="0" err="1">
                <a:latin typeface="+mn-lt"/>
              </a:rPr>
              <a:t>cmp</a:t>
            </a:r>
            <a:r>
              <a:rPr lang="en-US" sz="1800" dirty="0">
                <a:latin typeface="+mn-lt"/>
              </a:rPr>
              <a:t>    </a:t>
            </a:r>
            <a:r>
              <a:rPr lang="en-US" sz="1800" dirty="0" smtClean="0">
                <a:latin typeface="+mn-lt"/>
              </a:rPr>
              <a:t>x1, x1*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b.ne   </a:t>
            </a:r>
            <a:r>
              <a:rPr lang="en-US" sz="1800" dirty="0">
                <a:latin typeface="+mn-lt"/>
              </a:rPr>
              <a:t>recover from </a:t>
            </a:r>
            <a:r>
              <a:rPr lang="en-US" sz="1800" dirty="0" smtClean="0">
                <a:latin typeface="+mn-lt"/>
              </a:rPr>
              <a:t>x1**</a:t>
            </a:r>
            <a:br>
              <a:rPr lang="en-US" sz="1800" dirty="0" smtClean="0">
                <a:latin typeface="+mn-lt"/>
              </a:rPr>
            </a:br>
            <a:r>
              <a:rPr lang="en-US" sz="1800" dirty="0" err="1" smtClean="0">
                <a:latin typeface="+mn-lt"/>
              </a:rPr>
              <a:t>cmp</a:t>
            </a:r>
            <a:r>
              <a:rPr lang="en-US" sz="1800" dirty="0" smtClean="0">
                <a:latin typeface="+mn-lt"/>
              </a:rPr>
              <a:t>    x1, x1**</a:t>
            </a:r>
            <a:endParaRPr lang="en-US" sz="1800" dirty="0"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sz="1800" dirty="0">
                <a:latin typeface="+mn-lt"/>
              </a:rPr>
              <a:t>b.ne   recover from </a:t>
            </a:r>
            <a:r>
              <a:rPr lang="en-US" sz="1800" dirty="0" smtClean="0">
                <a:latin typeface="+mn-lt"/>
              </a:rPr>
              <a:t>x1*</a:t>
            </a:r>
            <a:endParaRPr lang="en-US" sz="1800" dirty="0"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sz="1800" dirty="0" err="1" smtClean="0">
                <a:latin typeface="+mn-lt"/>
              </a:rPr>
              <a:t>cmp</a:t>
            </a:r>
            <a:r>
              <a:rPr lang="en-US" sz="1800" dirty="0" smtClean="0">
                <a:latin typeface="+mn-lt"/>
              </a:rPr>
              <a:t>    x1*, x1**</a:t>
            </a:r>
            <a:endParaRPr lang="en-US" sz="1800" dirty="0"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sz="1800" dirty="0">
                <a:latin typeface="+mn-lt"/>
              </a:rPr>
              <a:t>b.ne    recover from </a:t>
            </a:r>
            <a:r>
              <a:rPr lang="en-US" sz="1800" dirty="0" smtClean="0">
                <a:latin typeface="+mn-lt"/>
              </a:rPr>
              <a:t>x1</a:t>
            </a:r>
            <a:endParaRPr lang="en-US" sz="1800" b="1" dirty="0"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sz="1800" b="1" dirty="0" smtClean="0">
                <a:latin typeface="+mn-lt"/>
              </a:rPr>
              <a:t>load    </a:t>
            </a:r>
            <a:r>
              <a:rPr lang="en-US" sz="1800" b="1" dirty="0">
                <a:latin typeface="+mn-lt"/>
              </a:rPr>
              <a:t>x2, [x1]</a:t>
            </a:r>
          </a:p>
          <a:p>
            <a:pPr>
              <a:lnSpc>
                <a:spcPct val="200000"/>
              </a:lnSpc>
            </a:pPr>
            <a:r>
              <a:rPr lang="en-US" sz="1800" dirty="0" err="1">
                <a:latin typeface="+mn-lt"/>
              </a:rPr>
              <a:t>mov</a:t>
            </a:r>
            <a:r>
              <a:rPr lang="en-US" sz="1800" dirty="0">
                <a:latin typeface="+mn-lt"/>
              </a:rPr>
              <a:t>    x2*, x2</a:t>
            </a:r>
          </a:p>
          <a:p>
            <a:pPr>
              <a:lnSpc>
                <a:spcPct val="200000"/>
              </a:lnSpc>
            </a:pPr>
            <a:r>
              <a:rPr lang="en-US" sz="1800" dirty="0" err="1">
                <a:latin typeface="+mn-lt"/>
              </a:rPr>
              <a:t>mov</a:t>
            </a:r>
            <a:r>
              <a:rPr lang="en-US" sz="1800" dirty="0">
                <a:latin typeface="+mn-lt"/>
              </a:rPr>
              <a:t>    x2**,x2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2978660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load    x2, [x1]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23985" y="213407"/>
            <a:ext cx="9144000" cy="8382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Pitfalls of SWIFT-R</a:t>
            </a:r>
            <a:endParaRPr lang="en-US" dirty="0">
              <a:effectLst/>
              <a:latin typeface="+mn-lt"/>
            </a:endParaRPr>
          </a:p>
        </p:txBody>
      </p:sp>
      <p:sp>
        <p:nvSpPr>
          <p:cNvPr id="22" name="Lightning Bolt 21"/>
          <p:cNvSpPr/>
          <p:nvPr/>
        </p:nvSpPr>
        <p:spPr>
          <a:xfrm rot="20529751">
            <a:off x="3763123" y="2120565"/>
            <a:ext cx="533400" cy="914400"/>
          </a:xfrm>
          <a:prstGeom prst="lightningBol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4182795" y="2950667"/>
            <a:ext cx="48191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983428" y="2675640"/>
            <a:ext cx="12954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LET happens </a:t>
            </a:r>
            <a:br>
              <a:rPr lang="en-US" sz="1400" dirty="0" smtClean="0">
                <a:latin typeface="+mn-lt"/>
              </a:rPr>
            </a:br>
            <a:r>
              <a:rPr lang="en-US" sz="1400" dirty="0" smtClean="0">
                <a:latin typeface="+mn-lt"/>
              </a:rPr>
              <a:t>on x1 </a:t>
            </a:r>
            <a:br>
              <a:rPr lang="en-US" sz="1400" dirty="0" smtClean="0">
                <a:latin typeface="+mn-lt"/>
              </a:rPr>
            </a:br>
            <a:r>
              <a:rPr lang="en-US" sz="1400" dirty="0" smtClean="0">
                <a:latin typeface="+mn-lt"/>
              </a:rPr>
              <a:t>after compare</a:t>
            </a:r>
            <a:br>
              <a:rPr lang="en-US" sz="1400" dirty="0" smtClean="0">
                <a:latin typeface="+mn-lt"/>
              </a:rPr>
            </a:br>
            <a:endParaRPr lang="en-US" sz="1400" dirty="0"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4228002" y="2970326"/>
            <a:ext cx="365048" cy="3194977"/>
          </a:xfrm>
          <a:prstGeom prst="downArrow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7383960" y="1412776"/>
            <a:ext cx="360040" cy="2952328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7841" y="2596552"/>
            <a:ext cx="90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Majority</a:t>
            </a:r>
          </a:p>
          <a:p>
            <a:r>
              <a:rPr lang="en-US" sz="1600" dirty="0" smtClean="0">
                <a:latin typeface="+mn-lt"/>
              </a:rPr>
              <a:t>Voting</a:t>
            </a:r>
          </a:p>
        </p:txBody>
      </p:sp>
      <p:sp>
        <p:nvSpPr>
          <p:cNvPr id="2" name="Curved Down Arrow 1"/>
          <p:cNvSpPr/>
          <p:nvPr/>
        </p:nvSpPr>
        <p:spPr bwMode="auto">
          <a:xfrm rot="10800000">
            <a:off x="5508102" y="4941168"/>
            <a:ext cx="648073" cy="288032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0485" y="6120165"/>
            <a:ext cx="37606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1800" b="1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recovered at next majority voting</a:t>
            </a:r>
            <a:endParaRPr lang="en-US" sz="1800" b="1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50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5" grpId="0"/>
      <p:bldP spid="26" grpId="0" animBg="1"/>
      <p:bldP spid="2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 of SWIFT-R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5576" y="2727679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store   x2, [x1]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9306" y="2173681"/>
            <a:ext cx="3427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majority_voting (x2, x2*, x2</a:t>
            </a:r>
            <a:r>
              <a:rPr lang="en-US" sz="1800" dirty="0" smtClean="0">
                <a:latin typeface="+mn-lt"/>
              </a:rPr>
              <a:t>**)</a:t>
            </a:r>
            <a:br>
              <a:rPr lang="en-US" sz="1800" dirty="0" smtClean="0">
                <a:latin typeface="+mn-lt"/>
              </a:rPr>
            </a:b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majority_voting(x1, x1*, x1</a:t>
            </a:r>
            <a:r>
              <a:rPr lang="en-US" sz="1800" dirty="0" smtClean="0">
                <a:latin typeface="+mn-lt"/>
              </a:rPr>
              <a:t>**)</a:t>
            </a:r>
            <a:br>
              <a:rPr lang="en-US" sz="1800" dirty="0" smtClean="0">
                <a:latin typeface="+mn-lt"/>
              </a:rPr>
            </a:br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store   x2, [x1]</a:t>
            </a:r>
          </a:p>
        </p:txBody>
      </p:sp>
      <p:sp>
        <p:nvSpPr>
          <p:cNvPr id="6" name="Right Brace 5"/>
          <p:cNvSpPr/>
          <p:nvPr/>
        </p:nvSpPr>
        <p:spPr bwMode="auto">
          <a:xfrm>
            <a:off x="6416491" y="2132856"/>
            <a:ext cx="360040" cy="1152128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8539" y="2186861"/>
            <a:ext cx="13372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Majority</a:t>
            </a:r>
          </a:p>
          <a:p>
            <a:r>
              <a:rPr lang="en-US" sz="1600" dirty="0" smtClean="0">
                <a:latin typeface="+mn-lt"/>
              </a:rPr>
              <a:t>Voting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in</a:t>
            </a:r>
            <a:r>
              <a:rPr lang="en-US" sz="1600" dirty="0">
                <a:latin typeface="+mn-lt"/>
              </a:rPr>
              <a:t/>
            </a:r>
            <a:br>
              <a:rPr lang="en-US" sz="1600" dirty="0">
                <a:latin typeface="+mn-lt"/>
              </a:rPr>
            </a:br>
            <a:r>
              <a:rPr lang="en-US" sz="1600" dirty="0" smtClean="0">
                <a:latin typeface="+mn-lt"/>
              </a:rPr>
              <a:t>performance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critical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path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48401" y="3651009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++ Vulnerability</a:t>
            </a:r>
            <a:br>
              <a:rPr lang="en-US" sz="1800" b="1" dirty="0" smtClean="0">
                <a:solidFill>
                  <a:srgbClr val="FF0000"/>
                </a:solidFill>
              </a:rPr>
            </a:br>
            <a:r>
              <a:rPr lang="en-US" sz="1800" b="1" dirty="0" smtClean="0">
                <a:solidFill>
                  <a:srgbClr val="FF0000"/>
                </a:solidFill>
              </a:rPr>
              <a:t>++ Execution time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2240" y="5100985"/>
            <a:ext cx="198964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+mn-lt"/>
              </a:rPr>
              <a:t>majority_voting (R, R*, R**)</a:t>
            </a:r>
          </a:p>
          <a:p>
            <a:r>
              <a:rPr lang="en-US" sz="1100" dirty="0">
                <a:latin typeface="+mn-lt"/>
              </a:rPr>
              <a:t>cmp    R, R*</a:t>
            </a:r>
          </a:p>
          <a:p>
            <a:r>
              <a:rPr lang="en-US" sz="1100" dirty="0">
                <a:latin typeface="+mn-lt"/>
              </a:rPr>
              <a:t>b.ne   recover from R**</a:t>
            </a:r>
          </a:p>
          <a:p>
            <a:r>
              <a:rPr lang="en-US" sz="1100" dirty="0">
                <a:latin typeface="+mn-lt"/>
              </a:rPr>
              <a:t>cmp    R,R**</a:t>
            </a:r>
          </a:p>
          <a:p>
            <a:r>
              <a:rPr lang="en-US" sz="1100" dirty="0">
                <a:latin typeface="+mn-lt"/>
              </a:rPr>
              <a:t>b.ne   recover from R*</a:t>
            </a:r>
          </a:p>
          <a:p>
            <a:r>
              <a:rPr lang="en-US" sz="1100" dirty="0">
                <a:latin typeface="+mn-lt"/>
              </a:rPr>
              <a:t>cmp    R*,R**</a:t>
            </a:r>
          </a:p>
          <a:p>
            <a:r>
              <a:rPr lang="en-US" sz="1100" dirty="0">
                <a:latin typeface="+mn-lt"/>
              </a:rPr>
              <a:t>b.ne    recover from R</a:t>
            </a:r>
            <a:endParaRPr lang="en-US" sz="11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63" y="260648"/>
            <a:ext cx="8716962" cy="781050"/>
          </a:xfrm>
        </p:spPr>
        <p:txBody>
          <a:bodyPr/>
          <a:lstStyle/>
          <a:p>
            <a:r>
              <a:rPr lang="en-US" dirty="0" smtClean="0"/>
              <a:t>SWIFT-R vs InCheck SDC Distribution</a:t>
            </a:r>
            <a:endParaRPr lang="en-US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545918379"/>
              </p:ext>
            </p:extLst>
          </p:nvPr>
        </p:nvGraphicFramePr>
        <p:xfrm>
          <a:off x="572996" y="908720"/>
          <a:ext cx="8064896" cy="547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120451" y="4596904"/>
            <a:ext cx="424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195736" y="4596905"/>
            <a:ext cx="424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915816" y="4598656"/>
            <a:ext cx="424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562914" y="4596905"/>
            <a:ext cx="424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180598" y="4598656"/>
            <a:ext cx="424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829217" y="4596905"/>
            <a:ext cx="424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86533" y="4596905"/>
            <a:ext cx="424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211755" y="4596905"/>
            <a:ext cx="424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876256" y="4596905"/>
            <a:ext cx="424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563933" y="4596904"/>
            <a:ext cx="424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214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">
      <a:dk1>
        <a:srgbClr val="000000"/>
      </a:dk1>
      <a:lt1>
        <a:srgbClr val="FFFFFF"/>
      </a:lt1>
      <a:dk2>
        <a:srgbClr val="002396"/>
      </a:dk2>
      <a:lt2>
        <a:srgbClr val="00FF64"/>
      </a:lt2>
      <a:accent1>
        <a:srgbClr val="DC0A00"/>
      </a:accent1>
      <a:accent2>
        <a:srgbClr val="00FFFF"/>
      </a:accent2>
      <a:accent3>
        <a:srgbClr val="AAACC9"/>
      </a:accent3>
      <a:accent4>
        <a:srgbClr val="DADADA"/>
      </a:accent4>
      <a:accent5>
        <a:srgbClr val="EBAAAA"/>
      </a:accent5>
      <a:accent6>
        <a:srgbClr val="00E7E7"/>
      </a:accent6>
      <a:hlink>
        <a:srgbClr val="E1E100"/>
      </a:hlink>
      <a:folHlink>
        <a:srgbClr val="FF9632"/>
      </a:folHlink>
    </a:clrScheme>
    <a:fontScheme name="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2396"/>
    </a:dk2>
    <a:lt2>
      <a:srgbClr val="00FF64"/>
    </a:lt2>
    <a:accent1>
      <a:srgbClr val="DC0A00"/>
    </a:accent1>
    <a:accent2>
      <a:srgbClr val="00FFFF"/>
    </a:accent2>
    <a:accent3>
      <a:srgbClr val="AAACC9"/>
    </a:accent3>
    <a:accent4>
      <a:srgbClr val="DADADA"/>
    </a:accent4>
    <a:accent5>
      <a:srgbClr val="EBAAAA"/>
    </a:accent5>
    <a:accent6>
      <a:srgbClr val="00E7E7"/>
    </a:accent6>
    <a:hlink>
      <a:srgbClr val="E1E100"/>
    </a:hlink>
    <a:folHlink>
      <a:srgbClr val="FF963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H:\witanworld\WITANpres\klanten\DAC\DAC00\blue.pot</Template>
  <TotalTime>2711</TotalTime>
  <Pages>19</Pages>
  <Words>585</Words>
  <Application>Microsoft Office PowerPoint</Application>
  <PresentationFormat>On-screen Show (4:3)</PresentationFormat>
  <Paragraphs>166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Wingdings</vt:lpstr>
      <vt:lpstr>blue</vt:lpstr>
      <vt:lpstr>InCheck: An In-application Recovery Scheme for Soft Errors</vt:lpstr>
      <vt:lpstr>Silent Data Corruption in processor-wide Fault Injection</vt:lpstr>
      <vt:lpstr>Goal of InCheck:</vt:lpstr>
      <vt:lpstr>Software techniques to detect SDCs</vt:lpstr>
      <vt:lpstr>SWIFT-R Transformation</vt:lpstr>
      <vt:lpstr>Original vs SWIFT-R SDC Distribution</vt:lpstr>
      <vt:lpstr>Pitfalls of SWIFT-R</vt:lpstr>
      <vt:lpstr>Pitfalls of SWIFT-R</vt:lpstr>
      <vt:lpstr>SWIFT-R vs InCheck SDC Distribution</vt:lpstr>
      <vt:lpstr>InCheck Framework</vt:lpstr>
      <vt:lpstr>Performance evaluation:</vt:lpstr>
      <vt:lpstr>Breakdown of Recoverable &amp; UnRecoverable Errors in InCheck</vt:lpstr>
      <vt:lpstr>Thank you!</vt:lpstr>
      <vt:lpstr>Back up</vt:lpstr>
      <vt:lpstr>Statistical Fault Injection</vt:lpstr>
      <vt:lpstr>SWIFT vs SWIFT-R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kit</dc:title>
  <dc:creator>Carla Otten</dc:creator>
  <cp:lastModifiedBy>Lokam, Sai Ram Dheeraj</cp:lastModifiedBy>
  <cp:revision>135</cp:revision>
  <cp:lastPrinted>1998-03-19T00:23:44Z</cp:lastPrinted>
  <dcterms:created xsi:type="dcterms:W3CDTF">1995-04-19T10:16:14Z</dcterms:created>
  <dcterms:modified xsi:type="dcterms:W3CDTF">2017-06-22T16:58:14Z</dcterms:modified>
</cp:coreProperties>
</file>