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drawings/drawing3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drawings/drawing4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drawings/drawing5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drawings/drawing6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4"/>
  </p:notesMasterIdLst>
  <p:sldIdLst>
    <p:sldId id="256" r:id="rId3"/>
    <p:sldId id="309" r:id="rId4"/>
    <p:sldId id="257" r:id="rId5"/>
    <p:sldId id="267" r:id="rId6"/>
    <p:sldId id="302" r:id="rId7"/>
    <p:sldId id="301" r:id="rId8"/>
    <p:sldId id="307" r:id="rId9"/>
    <p:sldId id="310" r:id="rId10"/>
    <p:sldId id="299" r:id="rId11"/>
    <p:sldId id="300" r:id="rId12"/>
    <p:sldId id="313" r:id="rId13"/>
    <p:sldId id="312" r:id="rId14"/>
    <p:sldId id="304" r:id="rId15"/>
    <p:sldId id="305" r:id="rId16"/>
    <p:sldId id="306" r:id="rId17"/>
    <p:sldId id="263" r:id="rId18"/>
    <p:sldId id="260" r:id="rId19"/>
    <p:sldId id="264" r:id="rId20"/>
    <p:sldId id="314" r:id="rId21"/>
    <p:sldId id="272" r:id="rId22"/>
    <p:sldId id="311" r:id="rId2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74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86163" autoAdjust="0"/>
  </p:normalViewPr>
  <p:slideViewPr>
    <p:cSldViewPr snapToGrid="0">
      <p:cViewPr>
        <p:scale>
          <a:sx n="66" d="100"/>
          <a:sy n="66" d="100"/>
        </p:scale>
        <p:origin x="1430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7" d="100"/>
          <a:sy n="117" d="100"/>
        </p:scale>
        <p:origin x="235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didehba\Desktop\Gdrive-ASU\Moslem-Shared\NEMESIS-Paper\DynaminInstructionDistribu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didehba\Desktop\Copy%20of%20DID1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2.xml"/><Relationship Id="rId4" Type="http://schemas.openxmlformats.org/officeDocument/2006/relationships/oleObject" Target="file:///C:\Users\mdidehba\Downloads\DID1.xlsx%20(2)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5" Type="http://schemas.openxmlformats.org/officeDocument/2006/relationships/chartUserShapes" Target="../drawings/drawing3.xml"/><Relationship Id="rId4" Type="http://schemas.openxmlformats.org/officeDocument/2006/relationships/oleObject" Target="file:///C:\Users\mdidehba\Downloads\DID1.xlsx%20(2)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5" Type="http://schemas.openxmlformats.org/officeDocument/2006/relationships/chartUserShapes" Target="../drawings/drawing4.xml"/><Relationship Id="rId4" Type="http://schemas.openxmlformats.org/officeDocument/2006/relationships/oleObject" Target="file:///C:\Users\mdidehba\Downloads\DID1.xlsx%20(2)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5" Type="http://schemas.openxmlformats.org/officeDocument/2006/relationships/chartUserShapes" Target="../drawings/drawing5.xml"/><Relationship Id="rId4" Type="http://schemas.openxmlformats.org/officeDocument/2006/relationships/oleObject" Target="file:///C:\Users\mdidehba\Downloads\DID1.xlsx%20(2)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5" Type="http://schemas.openxmlformats.org/officeDocument/2006/relationships/chartUserShapes" Target="../drawings/drawing6.xml"/><Relationship Id="rId4" Type="http://schemas.openxmlformats.org/officeDocument/2006/relationships/oleObject" Target="file:///C:\Users\mdidehba\Desktop\Copy%20of%20ZDCR-results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C:\Users\mdidehba\Downloads\DID1.xlsx%20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546411537267523E-2"/>
          <c:y val="0.22645768025078369"/>
          <c:w val="0.89016923959773842"/>
          <c:h val="0.4623339010523371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DIC!$C$53</c:f>
              <c:strCache>
                <c:ptCount val="1"/>
                <c:pt idx="0">
                  <c:v>Computational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alanced" dir="t">
                <a:rot lat="0" lon="0" rev="0"/>
              </a:lightRig>
            </a:scene3d>
            <a:sp3d prstMaterial="matte">
              <a:bevelT w="0" h="0"/>
              <a:contourClr>
                <a:scrgbClr r="0" g="0" b="0">
                  <a:tint val="100000"/>
                  <a:shade val="100000"/>
                  <a:hueMod val="100000"/>
                  <a:satMod val="100000"/>
                </a:scrgbClr>
              </a:contourClr>
            </a:sp3d>
          </c:spPr>
          <c:invertIfNegative val="0"/>
          <c:cat>
            <c:strRef>
              <c:f>DIC!$B$54:$B$66</c:f>
              <c:strCache>
                <c:ptCount val="13"/>
                <c:pt idx="0">
                  <c:v>stringsearch</c:v>
                </c:pt>
                <c:pt idx="1">
                  <c:v>bitcount</c:v>
                </c:pt>
                <c:pt idx="2">
                  <c:v>sha</c:v>
                </c:pt>
                <c:pt idx="3">
                  <c:v>qsort</c:v>
                </c:pt>
                <c:pt idx="4">
                  <c:v>CRC</c:v>
                </c:pt>
                <c:pt idx="5">
                  <c:v>FFT</c:v>
                </c:pt>
                <c:pt idx="6">
                  <c:v>dijkstra</c:v>
                </c:pt>
                <c:pt idx="7">
                  <c:v>basicmath</c:v>
                </c:pt>
                <c:pt idx="8">
                  <c:v>rindeal</c:v>
                </c:pt>
                <c:pt idx="9">
                  <c:v>blowfish</c:v>
                </c:pt>
                <c:pt idx="10">
                  <c:v>adpc-c</c:v>
                </c:pt>
                <c:pt idx="11">
                  <c:v>adpc-d</c:v>
                </c:pt>
                <c:pt idx="12">
                  <c:v>avg</c:v>
                </c:pt>
              </c:strCache>
            </c:strRef>
          </c:cat>
          <c:val>
            <c:numRef>
              <c:f>DIC!$C$54:$C$66</c:f>
              <c:numCache>
                <c:formatCode>0%</c:formatCode>
                <c:ptCount val="13"/>
                <c:pt idx="0">
                  <c:v>0.27229571984435796</c:v>
                </c:pt>
                <c:pt idx="1">
                  <c:v>0.80656758777236992</c:v>
                </c:pt>
                <c:pt idx="2">
                  <c:v>0.63900216560055012</c:v>
                </c:pt>
                <c:pt idx="3">
                  <c:v>0.51051899907321596</c:v>
                </c:pt>
                <c:pt idx="4">
                  <c:v>0.54545443074349775</c:v>
                </c:pt>
                <c:pt idx="5">
                  <c:v>0.61620019548698335</c:v>
                </c:pt>
                <c:pt idx="6">
                  <c:v>0.43140179234998416</c:v>
                </c:pt>
                <c:pt idx="7">
                  <c:v>0.65291260971696963</c:v>
                </c:pt>
                <c:pt idx="8">
                  <c:v>0.63931341385276808</c:v>
                </c:pt>
                <c:pt idx="9">
                  <c:v>0.41966987620357632</c:v>
                </c:pt>
                <c:pt idx="10">
                  <c:v>0.60892487008214857</c:v>
                </c:pt>
                <c:pt idx="11">
                  <c:v>0.62498698576627898</c:v>
                </c:pt>
                <c:pt idx="12">
                  <c:v>0.56393738720772513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9A-4554-9F8B-199C454F8D99}"/>
            </c:ext>
          </c:extLst>
        </c:ser>
        <c:ser>
          <c:idx val="1"/>
          <c:order val="1"/>
          <c:tx>
            <c:strRef>
              <c:f>DIC!$D$53</c:f>
              <c:strCache>
                <c:ptCount val="1"/>
                <c:pt idx="0">
                  <c:v>Mem and Compare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alanced" dir="t">
                <a:rot lat="0" lon="0" rev="0"/>
              </a:lightRig>
            </a:scene3d>
            <a:sp3d prstMaterial="matte">
              <a:bevelT w="0" h="0"/>
              <a:contourClr>
                <a:scrgbClr r="0" g="0" b="0">
                  <a:tint val="100000"/>
                  <a:shade val="100000"/>
                  <a:hueMod val="100000"/>
                  <a:satMod val="100000"/>
                </a:scrgbClr>
              </a:contourClr>
            </a:sp3d>
          </c:spPr>
          <c:invertIfNegative val="0"/>
          <c:cat>
            <c:strRef>
              <c:f>DIC!$B$54:$B$66</c:f>
              <c:strCache>
                <c:ptCount val="13"/>
                <c:pt idx="0">
                  <c:v>stringsearch</c:v>
                </c:pt>
                <c:pt idx="1">
                  <c:v>bitcount</c:v>
                </c:pt>
                <c:pt idx="2">
                  <c:v>sha</c:v>
                </c:pt>
                <c:pt idx="3">
                  <c:v>qsort</c:v>
                </c:pt>
                <c:pt idx="4">
                  <c:v>CRC</c:v>
                </c:pt>
                <c:pt idx="5">
                  <c:v>FFT</c:v>
                </c:pt>
                <c:pt idx="6">
                  <c:v>dijkstra</c:v>
                </c:pt>
                <c:pt idx="7">
                  <c:v>basicmath</c:v>
                </c:pt>
                <c:pt idx="8">
                  <c:v>rindeal</c:v>
                </c:pt>
                <c:pt idx="9">
                  <c:v>blowfish</c:v>
                </c:pt>
                <c:pt idx="10">
                  <c:v>adpc-c</c:v>
                </c:pt>
                <c:pt idx="11">
                  <c:v>adpc-d</c:v>
                </c:pt>
                <c:pt idx="12">
                  <c:v>avg</c:v>
                </c:pt>
              </c:strCache>
            </c:strRef>
          </c:cat>
          <c:val>
            <c:numRef>
              <c:f>DIC!$D$54:$D$66</c:f>
              <c:numCache>
                <c:formatCode>0%</c:formatCode>
                <c:ptCount val="13"/>
                <c:pt idx="0">
                  <c:v>0.52595330739299606</c:v>
                </c:pt>
                <c:pt idx="1">
                  <c:v>0.1520763012380664</c:v>
                </c:pt>
                <c:pt idx="2">
                  <c:v>0.30712809047392753</c:v>
                </c:pt>
                <c:pt idx="3">
                  <c:v>0.34082984745635347</c:v>
                </c:pt>
                <c:pt idx="4">
                  <c:v>0.27272751422421515</c:v>
                </c:pt>
                <c:pt idx="5">
                  <c:v>0.29750176043385496</c:v>
                </c:pt>
                <c:pt idx="6">
                  <c:v>0.36740017304527101</c:v>
                </c:pt>
                <c:pt idx="7">
                  <c:v>0.2326782474238942</c:v>
                </c:pt>
                <c:pt idx="8">
                  <c:v>0.34986435595105247</c:v>
                </c:pt>
                <c:pt idx="9">
                  <c:v>0.27345254470426406</c:v>
                </c:pt>
                <c:pt idx="10">
                  <c:v>0.35339185680046681</c:v>
                </c:pt>
                <c:pt idx="11">
                  <c:v>0.32288218103354727</c:v>
                </c:pt>
                <c:pt idx="12">
                  <c:v>0.31632384834815913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9A-4554-9F8B-199C454F8D99}"/>
            </c:ext>
          </c:extLst>
        </c:ser>
        <c:ser>
          <c:idx val="2"/>
          <c:order val="2"/>
          <c:tx>
            <c:strRef>
              <c:f>DIC!$E$53</c:f>
              <c:strCache>
                <c:ptCount val="1"/>
                <c:pt idx="0">
                  <c:v>Branch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alanced" dir="t">
                <a:rot lat="0" lon="0" rev="0"/>
              </a:lightRig>
            </a:scene3d>
            <a:sp3d prstMaterial="matte">
              <a:bevelT w="0" h="0"/>
              <a:contourClr>
                <a:scrgbClr r="0" g="0" b="0">
                  <a:tint val="100000"/>
                  <a:shade val="100000"/>
                  <a:hueMod val="100000"/>
                  <a:satMod val="100000"/>
                </a:scrgbClr>
              </a:contourClr>
            </a:sp3d>
          </c:spPr>
          <c:invertIfNegative val="0"/>
          <c:cat>
            <c:strRef>
              <c:f>DIC!$B$54:$B$66</c:f>
              <c:strCache>
                <c:ptCount val="13"/>
                <c:pt idx="0">
                  <c:v>stringsearch</c:v>
                </c:pt>
                <c:pt idx="1">
                  <c:v>bitcount</c:v>
                </c:pt>
                <c:pt idx="2">
                  <c:v>sha</c:v>
                </c:pt>
                <c:pt idx="3">
                  <c:v>qsort</c:v>
                </c:pt>
                <c:pt idx="4">
                  <c:v>CRC</c:v>
                </c:pt>
                <c:pt idx="5">
                  <c:v>FFT</c:v>
                </c:pt>
                <c:pt idx="6">
                  <c:v>dijkstra</c:v>
                </c:pt>
                <c:pt idx="7">
                  <c:v>basicmath</c:v>
                </c:pt>
                <c:pt idx="8">
                  <c:v>rindeal</c:v>
                </c:pt>
                <c:pt idx="9">
                  <c:v>blowfish</c:v>
                </c:pt>
                <c:pt idx="10">
                  <c:v>adpc-c</c:v>
                </c:pt>
                <c:pt idx="11">
                  <c:v>adpc-d</c:v>
                </c:pt>
                <c:pt idx="12">
                  <c:v>avg</c:v>
                </c:pt>
              </c:strCache>
            </c:strRef>
          </c:cat>
          <c:val>
            <c:numRef>
              <c:f>DIC!$E$54:$E$66</c:f>
              <c:numCache>
                <c:formatCode>0%</c:formatCode>
                <c:ptCount val="13"/>
                <c:pt idx="0">
                  <c:v>0.20175097276264592</c:v>
                </c:pt>
                <c:pt idx="1">
                  <c:v>4.1356110989563648E-2</c:v>
                </c:pt>
                <c:pt idx="2">
                  <c:v>5.3869743925522295E-2</c:v>
                </c:pt>
                <c:pt idx="3">
                  <c:v>0.14865115347043059</c:v>
                </c:pt>
                <c:pt idx="4">
                  <c:v>0.18181805503228701</c:v>
                </c:pt>
                <c:pt idx="5">
                  <c:v>8.6298044079161723E-2</c:v>
                </c:pt>
                <c:pt idx="6">
                  <c:v>0.20119803460474481</c:v>
                </c:pt>
                <c:pt idx="7">
                  <c:v>0.11440914285913625</c:v>
                </c:pt>
                <c:pt idx="8">
                  <c:v>1.0822230196179427E-2</c:v>
                </c:pt>
                <c:pt idx="9">
                  <c:v>0.30687757909215957</c:v>
                </c:pt>
                <c:pt idx="10">
                  <c:v>3.7683273117384564E-2</c:v>
                </c:pt>
                <c:pt idx="11">
                  <c:v>5.2130833200173768E-2</c:v>
                </c:pt>
                <c:pt idx="12">
                  <c:v>0.1197387644441158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9A-4554-9F8B-199C454F8D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8830440"/>
        <c:axId val="318826520"/>
      </c:barChart>
      <c:catAx>
        <c:axId val="318830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826520"/>
        <c:crosses val="autoZero"/>
        <c:auto val="1"/>
        <c:lblAlgn val="ctr"/>
        <c:lblOffset val="100"/>
        <c:noMultiLvlLbl val="0"/>
      </c:catAx>
      <c:valAx>
        <c:axId val="31882652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83044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499883743051004"/>
          <c:y val="0.91361728362285866"/>
          <c:w val="0.76898291022849774"/>
          <c:h val="6.25004192183087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24339424459361"/>
          <c:y val="0.14580001364975598"/>
          <c:w val="0.78160996431737428"/>
          <c:h val="0.545172705715617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'FI-ProbabilityAnalysis'!$R$36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>
              <a:outerShdw blurRad="50800" dist="43000" dir="5400000" rotWithShape="0">
                <a:srgbClr val="000000">
                  <a:alpha val="4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balanced" dir="t">
                <a:rot lat="0" lon="0" rev="0"/>
              </a:lightRig>
            </a:scene3d>
            <a:sp3d prstMaterial="matte">
              <a:bevelT w="0" h="0"/>
              <a:contourClr>
                <a:scrgbClr r="0" g="0" b="0">
                  <a:tint val="100000"/>
                  <a:shade val="100000"/>
                  <a:hueMod val="100000"/>
                  <a:satMod val="100000"/>
                </a:scrgbClr>
              </a:contourClr>
            </a:sp3d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84E-4A03-8472-3244B19300B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84E-4A03-8472-3244B19300B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84E-4A03-8472-3244B19300BC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84E-4A03-8472-3244B19300BC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84E-4A03-8472-3244B19300BC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84E-4A03-8472-3244B19300BC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84E-4A03-8472-3244B19300BC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84E-4A03-8472-3244B19300BC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84E-4A03-8472-3244B19300BC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84E-4A03-8472-3244B19300BC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84E-4A03-8472-3244B19300BC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84E-4A03-8472-3244B19300BC}"/>
                </c:ext>
              </c:extLst>
            </c:dLbl>
            <c:dLbl>
              <c:idx val="12"/>
              <c:layout>
                <c:manualLayout>
                  <c:x val="-0.14927538341911711"/>
                  <c:y val="7.0825071440087355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49D625E-04F7-4865-A6DB-E919FC4A64A8}" type="VALUE">
                      <a:rPr lang="en-US" sz="1600"/>
                      <a:pPr>
                        <a:defRPr sz="1600"/>
                      </a:pPr>
                      <a:t>[VALUE]</a:t>
                    </a:fld>
                    <a:endParaRPr lang="en-US"/>
                  </a:p>
                </c:rich>
              </c:tx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.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284E-4A03-8472-3244B19300BC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.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'FI-ProbabilityAnalysis'!$S$35:$AE$35</c:f>
              <c:strCache>
                <c:ptCount val="13"/>
                <c:pt idx="0">
                  <c:v>stringsearch</c:v>
                </c:pt>
                <c:pt idx="1">
                  <c:v>bitcount</c:v>
                </c:pt>
                <c:pt idx="2">
                  <c:v>sha</c:v>
                </c:pt>
                <c:pt idx="3">
                  <c:v>qsort</c:v>
                </c:pt>
                <c:pt idx="4">
                  <c:v>CRC</c:v>
                </c:pt>
                <c:pt idx="5">
                  <c:v>FFT</c:v>
                </c:pt>
                <c:pt idx="6">
                  <c:v>dijkstra</c:v>
                </c:pt>
                <c:pt idx="7">
                  <c:v>basicmath</c:v>
                </c:pt>
                <c:pt idx="8">
                  <c:v>rindeal</c:v>
                </c:pt>
                <c:pt idx="9">
                  <c:v>blowfish</c:v>
                </c:pt>
                <c:pt idx="10">
                  <c:v>adpcm-c</c:v>
                </c:pt>
                <c:pt idx="11">
                  <c:v>adpcm-d</c:v>
                </c:pt>
                <c:pt idx="12">
                  <c:v>Total</c:v>
                </c:pt>
              </c:strCache>
            </c:strRef>
          </c:cat>
          <c:val>
            <c:numRef>
              <c:f>'FI-ProbabilityAnalysis'!$S$36:$AE$36</c:f>
              <c:numCache>
                <c:formatCode>General</c:formatCode>
                <c:ptCount val="13"/>
                <c:pt idx="0">
                  <c:v>2516</c:v>
                </c:pt>
                <c:pt idx="1">
                  <c:v>25281</c:v>
                </c:pt>
                <c:pt idx="2">
                  <c:v>41781</c:v>
                </c:pt>
                <c:pt idx="3">
                  <c:v>21874</c:v>
                </c:pt>
                <c:pt idx="4">
                  <c:v>80711</c:v>
                </c:pt>
                <c:pt idx="5">
                  <c:v>14421</c:v>
                </c:pt>
                <c:pt idx="6">
                  <c:v>232</c:v>
                </c:pt>
                <c:pt idx="7">
                  <c:v>9783</c:v>
                </c:pt>
                <c:pt idx="8">
                  <c:v>28348</c:v>
                </c:pt>
                <c:pt idx="9">
                  <c:v>27344</c:v>
                </c:pt>
                <c:pt idx="10">
                  <c:v>27430</c:v>
                </c:pt>
                <c:pt idx="11">
                  <c:v>35095</c:v>
                </c:pt>
                <c:pt idx="12">
                  <c:v>237059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84E-4A03-8472-3244B19300BC}"/>
            </c:ext>
          </c:extLst>
        </c:ser>
        <c:ser>
          <c:idx val="1"/>
          <c:order val="1"/>
          <c:tx>
            <c:strRef>
              <c:f>'FI-ProbabilityAnalysis'!$R$37</c:f>
              <c:strCache>
                <c:ptCount val="1"/>
                <c:pt idx="0">
                  <c:v>SWIFTR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50800" dist="43000" dir="5400000" rotWithShape="0">
                <a:srgbClr val="000000">
                  <a:alpha val="4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balanced" dir="t">
                <a:rot lat="0" lon="0" rev="0"/>
              </a:lightRig>
            </a:scene3d>
            <a:sp3d prstMaterial="matte">
              <a:bevelT w="0" h="0"/>
              <a:contourClr>
                <a:scrgbClr r="0" g="0" b="0">
                  <a:tint val="100000"/>
                  <a:shade val="100000"/>
                  <a:hueMod val="100000"/>
                  <a:satMod val="100000"/>
                </a:scrgbClr>
              </a:contourClr>
            </a:sp3d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84E-4A03-8472-3244B19300B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84E-4A03-8472-3244B19300B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84E-4A03-8472-3244B19300BC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84E-4A03-8472-3244B19300BC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84E-4A03-8472-3244B19300BC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84E-4A03-8472-3244B19300BC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84E-4A03-8472-3244B19300BC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84E-4A03-8472-3244B19300BC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84E-4A03-8472-3244B19300BC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84E-4A03-8472-3244B19300BC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84E-4A03-8472-3244B19300BC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84E-4A03-8472-3244B19300BC}"/>
                </c:ext>
              </c:extLst>
            </c:dLbl>
            <c:dLbl>
              <c:idx val="12"/>
              <c:layout>
                <c:manualLayout>
                  <c:x val="5.6977322576117227E-2"/>
                  <c:y val="-5.662291395886956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284E-4A03-8472-3244B19300BC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'FI-ProbabilityAnalysis'!$S$35:$AE$35</c:f>
              <c:strCache>
                <c:ptCount val="13"/>
                <c:pt idx="0">
                  <c:v>stringsearch</c:v>
                </c:pt>
                <c:pt idx="1">
                  <c:v>bitcount</c:v>
                </c:pt>
                <c:pt idx="2">
                  <c:v>sha</c:v>
                </c:pt>
                <c:pt idx="3">
                  <c:v>qsort</c:v>
                </c:pt>
                <c:pt idx="4">
                  <c:v>CRC</c:v>
                </c:pt>
                <c:pt idx="5">
                  <c:v>FFT</c:v>
                </c:pt>
                <c:pt idx="6">
                  <c:v>dijkstra</c:v>
                </c:pt>
                <c:pt idx="7">
                  <c:v>basicmath</c:v>
                </c:pt>
                <c:pt idx="8">
                  <c:v>rindeal</c:v>
                </c:pt>
                <c:pt idx="9">
                  <c:v>blowfish</c:v>
                </c:pt>
                <c:pt idx="10">
                  <c:v>adpcm-c</c:v>
                </c:pt>
                <c:pt idx="11">
                  <c:v>adpcm-d</c:v>
                </c:pt>
                <c:pt idx="12">
                  <c:v>Total</c:v>
                </c:pt>
              </c:strCache>
            </c:strRef>
          </c:cat>
          <c:val>
            <c:numRef>
              <c:f>'FI-ProbabilityAnalysis'!$S$37:$AE$37</c:f>
              <c:numCache>
                <c:formatCode>General</c:formatCode>
                <c:ptCount val="13"/>
                <c:pt idx="0">
                  <c:v>508</c:v>
                </c:pt>
                <c:pt idx="1">
                  <c:v>7545</c:v>
                </c:pt>
                <c:pt idx="2">
                  <c:v>14306</c:v>
                </c:pt>
                <c:pt idx="3">
                  <c:v>15150</c:v>
                </c:pt>
                <c:pt idx="4">
                  <c:v>15996</c:v>
                </c:pt>
                <c:pt idx="5">
                  <c:v>4283</c:v>
                </c:pt>
                <c:pt idx="6">
                  <c:v>95</c:v>
                </c:pt>
                <c:pt idx="7">
                  <c:v>7442</c:v>
                </c:pt>
                <c:pt idx="8">
                  <c:v>24263</c:v>
                </c:pt>
                <c:pt idx="9">
                  <c:v>12275</c:v>
                </c:pt>
                <c:pt idx="10">
                  <c:v>14161</c:v>
                </c:pt>
                <c:pt idx="11">
                  <c:v>13994</c:v>
                </c:pt>
                <c:pt idx="12">
                  <c:v>120664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284E-4A03-8472-3244B19300BC}"/>
            </c:ext>
          </c:extLst>
        </c:ser>
        <c:ser>
          <c:idx val="2"/>
          <c:order val="2"/>
          <c:tx>
            <c:strRef>
              <c:f>'FI-ProbabilityAnalysis'!$R$38</c:f>
              <c:strCache>
                <c:ptCount val="1"/>
                <c:pt idx="0">
                  <c:v>Nemesis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hade val="63000"/>
                  </a:schemeClr>
                </a:gs>
                <a:gs pos="30000">
                  <a:schemeClr val="accent1">
                    <a:tint val="65000"/>
                    <a:shade val="90000"/>
                    <a:satMod val="110000"/>
                  </a:schemeClr>
                </a:gs>
                <a:gs pos="45000">
                  <a:schemeClr val="accent1">
                    <a:tint val="65000"/>
                    <a:shade val="100000"/>
                    <a:satMod val="118000"/>
                  </a:schemeClr>
                </a:gs>
                <a:gs pos="55000">
                  <a:schemeClr val="accent1">
                    <a:tint val="65000"/>
                    <a:shade val="100000"/>
                    <a:satMod val="118000"/>
                  </a:schemeClr>
                </a:gs>
                <a:gs pos="73000">
                  <a:schemeClr val="accent1">
                    <a:tint val="65000"/>
                    <a:shade val="90000"/>
                    <a:satMod val="110000"/>
                  </a:schemeClr>
                </a:gs>
                <a:gs pos="100000">
                  <a:schemeClr val="accent1">
                    <a:tint val="65000"/>
                    <a:shade val="63000"/>
                  </a:schemeClr>
                </a:gs>
              </a:gsLst>
              <a:lin ang="950000" scaled="1"/>
            </a:gradFill>
            <a:ln>
              <a:noFill/>
            </a:ln>
            <a:effectLst>
              <a:outerShdw blurRad="50800" dist="43000" dir="5400000" rotWithShape="0">
                <a:srgbClr val="000000">
                  <a:alpha val="4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balanced" dir="t">
                <a:rot lat="0" lon="0" rev="0"/>
              </a:lightRig>
            </a:scene3d>
            <a:sp3d prstMaterial="matte">
              <a:bevelT w="0" h="0"/>
              <a:contourClr>
                <a:scrgbClr r="0" g="0" b="0">
                  <a:tint val="100000"/>
                  <a:shade val="100000"/>
                  <a:hueMod val="100000"/>
                  <a:satMod val="10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'FI-ProbabilityAnalysis'!$S$35:$AE$35</c:f>
              <c:strCache>
                <c:ptCount val="13"/>
                <c:pt idx="0">
                  <c:v>stringsearch</c:v>
                </c:pt>
                <c:pt idx="1">
                  <c:v>bitcount</c:v>
                </c:pt>
                <c:pt idx="2">
                  <c:v>sha</c:v>
                </c:pt>
                <c:pt idx="3">
                  <c:v>qsort</c:v>
                </c:pt>
                <c:pt idx="4">
                  <c:v>CRC</c:v>
                </c:pt>
                <c:pt idx="5">
                  <c:v>FFT</c:v>
                </c:pt>
                <c:pt idx="6">
                  <c:v>dijkstra</c:v>
                </c:pt>
                <c:pt idx="7">
                  <c:v>basicmath</c:v>
                </c:pt>
                <c:pt idx="8">
                  <c:v>rindeal</c:v>
                </c:pt>
                <c:pt idx="9">
                  <c:v>blowfish</c:v>
                </c:pt>
                <c:pt idx="10">
                  <c:v>adpcm-c</c:v>
                </c:pt>
                <c:pt idx="11">
                  <c:v>adpcm-d</c:v>
                </c:pt>
                <c:pt idx="12">
                  <c:v>Total</c:v>
                </c:pt>
              </c:strCache>
            </c:strRef>
          </c:cat>
          <c:val>
            <c:numRef>
              <c:f>'FI-ProbabilityAnalysis'!$S$38:$AE$38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284E-4A03-8472-3244B19300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99672128"/>
        <c:axId val="199671736"/>
      </c:barChart>
      <c:catAx>
        <c:axId val="19967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671736"/>
        <c:crosses val="autoZero"/>
        <c:auto val="1"/>
        <c:lblAlgn val="ctr"/>
        <c:lblOffset val="100"/>
        <c:noMultiLvlLbl val="0"/>
      </c:catAx>
      <c:valAx>
        <c:axId val="199671736"/>
        <c:scaling>
          <c:logBase val="10"/>
          <c:orientation val="minMax"/>
          <c:max val="100000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Number of SDCs</a:t>
                </a:r>
              </a:p>
            </c:rich>
          </c:tx>
          <c:layout>
            <c:manualLayout>
              <c:xMode val="edge"/>
              <c:yMode val="edge"/>
              <c:x val="9.21175615328695E-4"/>
              <c:y val="0.304556107525693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672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delete val="1"/>
      </c:legendEntry>
      <c:layout>
        <c:manualLayout>
          <c:xMode val="edge"/>
          <c:yMode val="edge"/>
          <c:x val="0.19747753575883054"/>
          <c:y val="0.12724416476856754"/>
          <c:w val="0.42821202901942429"/>
          <c:h val="0.109038022629794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324339424459361"/>
          <c:y val="0.14580001364975598"/>
          <c:w val="0.78160996431737428"/>
          <c:h val="0.545172705715617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'FI-ProbabilityAnalysis'!$R$29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622-41EA-A65B-B5C2D2A6EDF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622-41EA-A65B-B5C2D2A6EDF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622-41EA-A65B-B5C2D2A6EDF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622-41EA-A65B-B5C2D2A6EDF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622-41EA-A65B-B5C2D2A6EDF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622-41EA-A65B-B5C2D2A6EDF7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622-41EA-A65B-B5C2D2A6EDF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622-41EA-A65B-B5C2D2A6EDF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622-41EA-A65B-B5C2D2A6EDF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622-41EA-A65B-B5C2D2A6EDF7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622-41EA-A65B-B5C2D2A6EDF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622-41EA-A65B-B5C2D2A6EDF7}"/>
                </c:ext>
              </c:extLst>
            </c:dLbl>
            <c:dLbl>
              <c:idx val="12"/>
              <c:layout>
                <c:manualLayout>
                  <c:x val="-0.10828212944018041"/>
                  <c:y val="3.814200781133448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dirty="0"/>
                      <a:t>169070</a:t>
                    </a:r>
                  </a:p>
                </c:rich>
              </c:tx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.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622-41EA-A65B-B5C2D2A6EDF7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.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'FI-ProbabilityAnalysis'!$S$28:$AE$28</c:f>
              <c:strCache>
                <c:ptCount val="13"/>
                <c:pt idx="0">
                  <c:v>stringsearch</c:v>
                </c:pt>
                <c:pt idx="1">
                  <c:v>bitcount</c:v>
                </c:pt>
                <c:pt idx="2">
                  <c:v>sha</c:v>
                </c:pt>
                <c:pt idx="3">
                  <c:v>qsort</c:v>
                </c:pt>
                <c:pt idx="4">
                  <c:v>CRC</c:v>
                </c:pt>
                <c:pt idx="5">
                  <c:v>FFT</c:v>
                </c:pt>
                <c:pt idx="6">
                  <c:v>dijkstra</c:v>
                </c:pt>
                <c:pt idx="7">
                  <c:v>basicmath</c:v>
                </c:pt>
                <c:pt idx="8">
                  <c:v>rijndeal</c:v>
                </c:pt>
                <c:pt idx="9">
                  <c:v>blowfish</c:v>
                </c:pt>
                <c:pt idx="10">
                  <c:v>adpcm-c</c:v>
                </c:pt>
                <c:pt idx="11">
                  <c:v>adpcm-d</c:v>
                </c:pt>
                <c:pt idx="12">
                  <c:v>Total</c:v>
                </c:pt>
              </c:strCache>
            </c:strRef>
          </c:cat>
          <c:val>
            <c:numRef>
              <c:f>'FI-ProbabilityAnalysis'!$S$29:$AE$29</c:f>
              <c:numCache>
                <c:formatCode>General</c:formatCode>
                <c:ptCount val="13"/>
                <c:pt idx="0">
                  <c:v>573</c:v>
                </c:pt>
                <c:pt idx="1">
                  <c:v>8136</c:v>
                </c:pt>
                <c:pt idx="2">
                  <c:v>16029</c:v>
                </c:pt>
                <c:pt idx="3">
                  <c:v>14182</c:v>
                </c:pt>
                <c:pt idx="4">
                  <c:v>64556</c:v>
                </c:pt>
                <c:pt idx="5">
                  <c:v>4217</c:v>
                </c:pt>
                <c:pt idx="6">
                  <c:v>10</c:v>
                </c:pt>
                <c:pt idx="7">
                  <c:v>3124</c:v>
                </c:pt>
                <c:pt idx="8">
                  <c:v>15859</c:v>
                </c:pt>
                <c:pt idx="9">
                  <c:v>14512</c:v>
                </c:pt>
                <c:pt idx="10">
                  <c:v>12979</c:v>
                </c:pt>
                <c:pt idx="11">
                  <c:v>14893</c:v>
                </c:pt>
                <c:pt idx="12">
                  <c:v>169070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E622-41EA-A65B-B5C2D2A6EDF7}"/>
            </c:ext>
          </c:extLst>
        </c:ser>
        <c:ser>
          <c:idx val="1"/>
          <c:order val="1"/>
          <c:tx>
            <c:strRef>
              <c:f>'FI-ProbabilityAnalysis'!$R$30</c:f>
              <c:strCache>
                <c:ptCount val="1"/>
                <c:pt idx="0">
                  <c:v>SWIFTR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E622-41EA-A65B-B5C2D2A6EDF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E622-41EA-A65B-B5C2D2A6EDF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622-41EA-A65B-B5C2D2A6EDF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622-41EA-A65B-B5C2D2A6EDF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622-41EA-A65B-B5C2D2A6EDF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622-41EA-A65B-B5C2D2A6EDF7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E622-41EA-A65B-B5C2D2A6EDF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622-41EA-A65B-B5C2D2A6EDF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E622-41EA-A65B-B5C2D2A6EDF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E622-41EA-A65B-B5C2D2A6EDF7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E622-41EA-A65B-B5C2D2A6EDF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622-41EA-A65B-B5C2D2A6EDF7}"/>
                </c:ext>
              </c:extLst>
            </c:dLbl>
            <c:dLbl>
              <c:idx val="12"/>
              <c:layout>
                <c:manualLayout>
                  <c:x val="-8.4292115876113277E-4"/>
                  <c:y val="-7.677069551202882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E622-41EA-A65B-B5C2D2A6EDF7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'FI-ProbabilityAnalysis'!$S$28:$AE$28</c:f>
              <c:strCache>
                <c:ptCount val="13"/>
                <c:pt idx="0">
                  <c:v>stringsearch</c:v>
                </c:pt>
                <c:pt idx="1">
                  <c:v>bitcount</c:v>
                </c:pt>
                <c:pt idx="2">
                  <c:v>sha</c:v>
                </c:pt>
                <c:pt idx="3">
                  <c:v>qsort</c:v>
                </c:pt>
                <c:pt idx="4">
                  <c:v>CRC</c:v>
                </c:pt>
                <c:pt idx="5">
                  <c:v>FFT</c:v>
                </c:pt>
                <c:pt idx="6">
                  <c:v>dijkstra</c:v>
                </c:pt>
                <c:pt idx="7">
                  <c:v>basicmath</c:v>
                </c:pt>
                <c:pt idx="8">
                  <c:v>rijndeal</c:v>
                </c:pt>
                <c:pt idx="9">
                  <c:v>blowfish</c:v>
                </c:pt>
                <c:pt idx="10">
                  <c:v>adpcm-c</c:v>
                </c:pt>
                <c:pt idx="11">
                  <c:v>adpcm-d</c:v>
                </c:pt>
                <c:pt idx="12">
                  <c:v>Total</c:v>
                </c:pt>
              </c:strCache>
            </c:strRef>
          </c:cat>
          <c:val>
            <c:numRef>
              <c:f>'FI-ProbabilityAnalysis'!$S$30:$AE$30</c:f>
              <c:numCache>
                <c:formatCode>General</c:formatCode>
                <c:ptCount val="13"/>
                <c:pt idx="0">
                  <c:v>153</c:v>
                </c:pt>
                <c:pt idx="1">
                  <c:v>5369</c:v>
                </c:pt>
                <c:pt idx="2">
                  <c:v>12384</c:v>
                </c:pt>
                <c:pt idx="3">
                  <c:v>10102</c:v>
                </c:pt>
                <c:pt idx="4">
                  <c:v>14269</c:v>
                </c:pt>
                <c:pt idx="5">
                  <c:v>2677</c:v>
                </c:pt>
                <c:pt idx="6">
                  <c:v>12</c:v>
                </c:pt>
                <c:pt idx="7">
                  <c:v>5769</c:v>
                </c:pt>
                <c:pt idx="8">
                  <c:v>23138</c:v>
                </c:pt>
                <c:pt idx="9">
                  <c:v>10731</c:v>
                </c:pt>
                <c:pt idx="10">
                  <c:v>11996</c:v>
                </c:pt>
                <c:pt idx="11">
                  <c:v>12074</c:v>
                </c:pt>
                <c:pt idx="12">
                  <c:v>108674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E622-41EA-A65B-B5C2D2A6EDF7}"/>
            </c:ext>
          </c:extLst>
        </c:ser>
        <c:ser>
          <c:idx val="2"/>
          <c:order val="2"/>
          <c:tx>
            <c:strRef>
              <c:f>'FI-ProbabilityAnalysis'!$R$31</c:f>
              <c:strCache>
                <c:ptCount val="1"/>
                <c:pt idx="0">
                  <c:v>Nemesis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'FI-ProbabilityAnalysis'!$S$28:$AE$28</c:f>
              <c:strCache>
                <c:ptCount val="13"/>
                <c:pt idx="0">
                  <c:v>stringsearch</c:v>
                </c:pt>
                <c:pt idx="1">
                  <c:v>bitcount</c:v>
                </c:pt>
                <c:pt idx="2">
                  <c:v>sha</c:v>
                </c:pt>
                <c:pt idx="3">
                  <c:v>qsort</c:v>
                </c:pt>
                <c:pt idx="4">
                  <c:v>CRC</c:v>
                </c:pt>
                <c:pt idx="5">
                  <c:v>FFT</c:v>
                </c:pt>
                <c:pt idx="6">
                  <c:v>dijkstra</c:v>
                </c:pt>
                <c:pt idx="7">
                  <c:v>basicmath</c:v>
                </c:pt>
                <c:pt idx="8">
                  <c:v>rijndeal</c:v>
                </c:pt>
                <c:pt idx="9">
                  <c:v>blowfish</c:v>
                </c:pt>
                <c:pt idx="10">
                  <c:v>adpcm-c</c:v>
                </c:pt>
                <c:pt idx="11">
                  <c:v>adpcm-d</c:v>
                </c:pt>
                <c:pt idx="12">
                  <c:v>Total</c:v>
                </c:pt>
              </c:strCache>
            </c:strRef>
          </c:cat>
          <c:val>
            <c:numRef>
              <c:f>'FI-ProbabilityAnalysis'!$S$31:$AE$31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E622-41EA-A65B-B5C2D2A6EDF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9672128"/>
        <c:axId val="199671736"/>
      </c:barChart>
      <c:catAx>
        <c:axId val="19967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671736"/>
        <c:crosses val="autoZero"/>
        <c:auto val="1"/>
        <c:lblAlgn val="ctr"/>
        <c:lblOffset val="100"/>
        <c:noMultiLvlLbl val="0"/>
      </c:catAx>
      <c:valAx>
        <c:axId val="199671736"/>
        <c:scaling>
          <c:logBase val="10"/>
          <c:orientation val="minMax"/>
          <c:max val="1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dirty="0"/>
                  <a:t>Number of SDCs</a:t>
                </a:r>
              </a:p>
            </c:rich>
          </c:tx>
          <c:layout>
            <c:manualLayout>
              <c:xMode val="edge"/>
              <c:yMode val="edge"/>
              <c:x val="6.4768153980752407E-3"/>
              <c:y val="0.355481918926800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672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1033552055992999"/>
          <c:y val="0.919825021872266"/>
          <c:w val="0.5699416010498688"/>
          <c:h val="3.85870516185476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324339424459361"/>
          <c:y val="0.14580001364975598"/>
          <c:w val="0.78160996431737428"/>
          <c:h val="0.545172705715617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'FI-ProbabilityAnalysis'!$R$9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61B-46F9-9B70-92BAFD9C78B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61B-46F9-9B70-92BAFD9C78B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61B-46F9-9B70-92BAFD9C78B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61B-46F9-9B70-92BAFD9C78B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61B-46F9-9B70-92BAFD9C78B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61B-46F9-9B70-92BAFD9C78B7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61B-46F9-9B70-92BAFD9C78B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61B-46F9-9B70-92BAFD9C78B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61B-46F9-9B70-92BAFD9C78B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61B-46F9-9B70-92BAFD9C78B7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61B-46F9-9B70-92BAFD9C78B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61B-46F9-9B70-92BAFD9C78B7}"/>
                </c:ext>
              </c:extLst>
            </c:dLbl>
            <c:dLbl>
              <c:idx val="12"/>
              <c:layout>
                <c:manualLayout>
                  <c:x val="-0.10768416447944017"/>
                  <c:y val="-2.06951735199766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dirty="0"/>
                      <a:t>25,131</a:t>
                    </a:r>
                  </a:p>
                </c:rich>
              </c:tx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.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761B-46F9-9B70-92BAFD9C78B7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.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'FI-ProbabilityAnalysis'!$S$8:$AE$8</c:f>
              <c:strCache>
                <c:ptCount val="13"/>
                <c:pt idx="0">
                  <c:v>stringsearch</c:v>
                </c:pt>
                <c:pt idx="1">
                  <c:v>bitcount</c:v>
                </c:pt>
                <c:pt idx="2">
                  <c:v>sha</c:v>
                </c:pt>
                <c:pt idx="3">
                  <c:v>qsort</c:v>
                </c:pt>
                <c:pt idx="4">
                  <c:v>CRC</c:v>
                </c:pt>
                <c:pt idx="5">
                  <c:v>FFT</c:v>
                </c:pt>
                <c:pt idx="6">
                  <c:v>dijkstra</c:v>
                </c:pt>
                <c:pt idx="7">
                  <c:v>basicmath</c:v>
                </c:pt>
                <c:pt idx="8">
                  <c:v>rijndeal</c:v>
                </c:pt>
                <c:pt idx="9">
                  <c:v>blowfish</c:v>
                </c:pt>
                <c:pt idx="10">
                  <c:v>adpcm-c</c:v>
                </c:pt>
                <c:pt idx="11">
                  <c:v>adpcm-d</c:v>
                </c:pt>
                <c:pt idx="12">
                  <c:v>Total</c:v>
                </c:pt>
              </c:strCache>
            </c:strRef>
          </c:cat>
          <c:val>
            <c:numRef>
              <c:f>'FI-ProbabilityAnalysis'!$S$9:$AE$9</c:f>
              <c:numCache>
                <c:formatCode>General</c:formatCode>
                <c:ptCount val="13"/>
                <c:pt idx="0">
                  <c:v>418</c:v>
                </c:pt>
                <c:pt idx="1">
                  <c:v>2486</c:v>
                </c:pt>
                <c:pt idx="2">
                  <c:v>5043</c:v>
                </c:pt>
                <c:pt idx="3">
                  <c:v>1727</c:v>
                </c:pt>
                <c:pt idx="4">
                  <c:v>1500</c:v>
                </c:pt>
                <c:pt idx="5">
                  <c:v>1222</c:v>
                </c:pt>
                <c:pt idx="6">
                  <c:v>170</c:v>
                </c:pt>
                <c:pt idx="7">
                  <c:v>1095</c:v>
                </c:pt>
                <c:pt idx="8">
                  <c:v>3018</c:v>
                </c:pt>
                <c:pt idx="9">
                  <c:v>936</c:v>
                </c:pt>
                <c:pt idx="10">
                  <c:v>3588</c:v>
                </c:pt>
                <c:pt idx="11">
                  <c:v>3928</c:v>
                </c:pt>
                <c:pt idx="12">
                  <c:v>25131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761B-46F9-9B70-92BAFD9C78B7}"/>
            </c:ext>
          </c:extLst>
        </c:ser>
        <c:ser>
          <c:idx val="1"/>
          <c:order val="1"/>
          <c:tx>
            <c:strRef>
              <c:f>'FI-ProbabilityAnalysis'!$R$10</c:f>
              <c:strCache>
                <c:ptCount val="1"/>
                <c:pt idx="0">
                  <c:v>SWIFTR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761B-46F9-9B70-92BAFD9C78B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61B-46F9-9B70-92BAFD9C78B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61B-46F9-9B70-92BAFD9C78B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61B-46F9-9B70-92BAFD9C78B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61B-46F9-9B70-92BAFD9C78B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61B-46F9-9B70-92BAFD9C78B7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761B-46F9-9B70-92BAFD9C78B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61B-46F9-9B70-92BAFD9C78B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61B-46F9-9B70-92BAFD9C78B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61B-46F9-9B70-92BAFD9C78B7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761B-46F9-9B70-92BAFD9C78B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61B-46F9-9B70-92BAFD9C78B7}"/>
                </c:ext>
              </c:extLst>
            </c:dLbl>
            <c:dLbl>
              <c:idx val="12"/>
              <c:layout>
                <c:manualLayout>
                  <c:x val="5.2576552930881605E-3"/>
                  <c:y val="-5.420020414114902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761B-46F9-9B70-92BAFD9C78B7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'FI-ProbabilityAnalysis'!$S$8:$AE$8</c:f>
              <c:strCache>
                <c:ptCount val="13"/>
                <c:pt idx="0">
                  <c:v>stringsearch</c:v>
                </c:pt>
                <c:pt idx="1">
                  <c:v>bitcount</c:v>
                </c:pt>
                <c:pt idx="2">
                  <c:v>sha</c:v>
                </c:pt>
                <c:pt idx="3">
                  <c:v>qsort</c:v>
                </c:pt>
                <c:pt idx="4">
                  <c:v>CRC</c:v>
                </c:pt>
                <c:pt idx="5">
                  <c:v>FFT</c:v>
                </c:pt>
                <c:pt idx="6">
                  <c:v>dijkstra</c:v>
                </c:pt>
                <c:pt idx="7">
                  <c:v>basicmath</c:v>
                </c:pt>
                <c:pt idx="8">
                  <c:v>rijndeal</c:v>
                </c:pt>
                <c:pt idx="9">
                  <c:v>blowfish</c:v>
                </c:pt>
                <c:pt idx="10">
                  <c:v>adpcm-c</c:v>
                </c:pt>
                <c:pt idx="11">
                  <c:v>adpcm-d</c:v>
                </c:pt>
                <c:pt idx="12">
                  <c:v>Total</c:v>
                </c:pt>
              </c:strCache>
            </c:strRef>
          </c:cat>
          <c:val>
            <c:numRef>
              <c:f>'FI-ProbabilityAnalysis'!$S$10:$AE$10</c:f>
              <c:numCache>
                <c:formatCode>General</c:formatCode>
                <c:ptCount val="13"/>
                <c:pt idx="0">
                  <c:v>70</c:v>
                </c:pt>
                <c:pt idx="1">
                  <c:v>483</c:v>
                </c:pt>
                <c:pt idx="2">
                  <c:v>470</c:v>
                </c:pt>
                <c:pt idx="3">
                  <c:v>3164</c:v>
                </c:pt>
                <c:pt idx="4">
                  <c:v>660</c:v>
                </c:pt>
                <c:pt idx="5">
                  <c:v>105</c:v>
                </c:pt>
                <c:pt idx="6">
                  <c:v>74</c:v>
                </c:pt>
                <c:pt idx="7">
                  <c:v>280</c:v>
                </c:pt>
                <c:pt idx="8">
                  <c:v>90</c:v>
                </c:pt>
                <c:pt idx="9">
                  <c:v>696</c:v>
                </c:pt>
                <c:pt idx="10">
                  <c:v>457</c:v>
                </c:pt>
                <c:pt idx="11">
                  <c:v>127</c:v>
                </c:pt>
                <c:pt idx="12">
                  <c:v>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761B-46F9-9B70-92BAFD9C78B7}"/>
            </c:ext>
          </c:extLst>
        </c:ser>
        <c:ser>
          <c:idx val="2"/>
          <c:order val="2"/>
          <c:tx>
            <c:strRef>
              <c:f>'FI-ProbabilityAnalysis'!$R$11</c:f>
              <c:strCache>
                <c:ptCount val="1"/>
                <c:pt idx="0">
                  <c:v>Nemesis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'FI-ProbabilityAnalysis'!$S$8:$AE$8</c:f>
              <c:strCache>
                <c:ptCount val="13"/>
                <c:pt idx="0">
                  <c:v>stringsearch</c:v>
                </c:pt>
                <c:pt idx="1">
                  <c:v>bitcount</c:v>
                </c:pt>
                <c:pt idx="2">
                  <c:v>sha</c:v>
                </c:pt>
                <c:pt idx="3">
                  <c:v>qsort</c:v>
                </c:pt>
                <c:pt idx="4">
                  <c:v>CRC</c:v>
                </c:pt>
                <c:pt idx="5">
                  <c:v>FFT</c:v>
                </c:pt>
                <c:pt idx="6">
                  <c:v>dijkstra</c:v>
                </c:pt>
                <c:pt idx="7">
                  <c:v>basicmath</c:v>
                </c:pt>
                <c:pt idx="8">
                  <c:v>rijndeal</c:v>
                </c:pt>
                <c:pt idx="9">
                  <c:v>blowfish</c:v>
                </c:pt>
                <c:pt idx="10">
                  <c:v>adpcm-c</c:v>
                </c:pt>
                <c:pt idx="11">
                  <c:v>adpcm-d</c:v>
                </c:pt>
                <c:pt idx="12">
                  <c:v>Total</c:v>
                </c:pt>
              </c:strCache>
            </c:strRef>
          </c:cat>
          <c:val>
            <c:numRef>
              <c:f>'FI-ProbabilityAnalysis'!$S$11:$AE$11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761B-46F9-9B70-92BAFD9C78B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9672128"/>
        <c:axId val="199671736"/>
      </c:barChart>
      <c:catAx>
        <c:axId val="19967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671736"/>
        <c:crosses val="autoZero"/>
        <c:auto val="1"/>
        <c:lblAlgn val="ctr"/>
        <c:lblOffset val="100"/>
        <c:noMultiLvlLbl val="0"/>
      </c:catAx>
      <c:valAx>
        <c:axId val="199671736"/>
        <c:scaling>
          <c:logBase val="10"/>
          <c:orientation val="minMax"/>
          <c:max val="1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dirty="0"/>
                  <a:t>Number of SDCs</a:t>
                </a:r>
              </a:p>
              <a:p>
                <a:pPr>
                  <a:defRPr sz="1600"/>
                </a:pPr>
                <a:endParaRPr lang="en-US" sz="1600" dirty="0"/>
              </a:p>
            </c:rich>
          </c:tx>
          <c:layout>
            <c:manualLayout>
              <c:xMode val="edge"/>
              <c:yMode val="edge"/>
              <c:x val="1.4743171420231372E-2"/>
              <c:y val="0.376866331292050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672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2422440944881888"/>
          <c:y val="0.92445465150189554"/>
          <c:w val="0.5699416010498688"/>
          <c:h val="5.24759405074365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324339424459361"/>
          <c:y val="0.14580001364975598"/>
          <c:w val="0.78160996431737428"/>
          <c:h val="0.545172705715617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'FI-ProbabilityAnalysis'!$R$16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A79-4996-9EE7-50142EB4124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A79-4996-9EE7-50142EB41243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A79-4996-9EE7-50142EB4124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A79-4996-9EE7-50142EB41243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A79-4996-9EE7-50142EB41243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A79-4996-9EE7-50142EB41243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A79-4996-9EE7-50142EB41243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A79-4996-9EE7-50142EB41243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A79-4996-9EE7-50142EB41243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A79-4996-9EE7-50142EB41243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A79-4996-9EE7-50142EB41243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A79-4996-9EE7-50142EB41243}"/>
                </c:ext>
              </c:extLst>
            </c:dLbl>
            <c:dLbl>
              <c:idx val="12"/>
              <c:layout>
                <c:manualLayout>
                  <c:x val="-8.8239815986081091E-2"/>
                  <c:y val="7.082495759013911E-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6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25,360</a:t>
                    </a:r>
                  </a:p>
                </c:rich>
              </c:tx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.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5A79-4996-9EE7-50142EB41243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.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'FI-ProbabilityAnalysis'!$S$15:$AE$15</c:f>
              <c:strCache>
                <c:ptCount val="13"/>
                <c:pt idx="0">
                  <c:v>stringsearch</c:v>
                </c:pt>
                <c:pt idx="1">
                  <c:v>bitcount</c:v>
                </c:pt>
                <c:pt idx="2">
                  <c:v>sha</c:v>
                </c:pt>
                <c:pt idx="3">
                  <c:v>qsort</c:v>
                </c:pt>
                <c:pt idx="4">
                  <c:v>CRC</c:v>
                </c:pt>
                <c:pt idx="5">
                  <c:v>FFT</c:v>
                </c:pt>
                <c:pt idx="6">
                  <c:v>dijkstra</c:v>
                </c:pt>
                <c:pt idx="7">
                  <c:v>basicmath</c:v>
                </c:pt>
                <c:pt idx="8">
                  <c:v>rijndeal</c:v>
                </c:pt>
                <c:pt idx="9">
                  <c:v>blowfish</c:v>
                </c:pt>
                <c:pt idx="10">
                  <c:v>adpcm-c</c:v>
                </c:pt>
                <c:pt idx="11">
                  <c:v>adpcm-d</c:v>
                </c:pt>
                <c:pt idx="12">
                  <c:v>Total</c:v>
                </c:pt>
              </c:strCache>
            </c:strRef>
          </c:cat>
          <c:val>
            <c:numRef>
              <c:f>'FI-ProbabilityAnalysis'!$S$16:$AE$16</c:f>
              <c:numCache>
                <c:formatCode>General</c:formatCode>
                <c:ptCount val="13"/>
                <c:pt idx="0">
                  <c:v>854</c:v>
                </c:pt>
                <c:pt idx="1">
                  <c:v>8340</c:v>
                </c:pt>
                <c:pt idx="2">
                  <c:v>11614</c:v>
                </c:pt>
                <c:pt idx="3">
                  <c:v>4552</c:v>
                </c:pt>
                <c:pt idx="4">
                  <c:v>8959</c:v>
                </c:pt>
                <c:pt idx="5">
                  <c:v>8033</c:v>
                </c:pt>
                <c:pt idx="6">
                  <c:v>36</c:v>
                </c:pt>
                <c:pt idx="7">
                  <c:v>4116</c:v>
                </c:pt>
                <c:pt idx="8">
                  <c:v>1030</c:v>
                </c:pt>
                <c:pt idx="9">
                  <c:v>6571</c:v>
                </c:pt>
                <c:pt idx="10">
                  <c:v>4102</c:v>
                </c:pt>
                <c:pt idx="11">
                  <c:v>8404</c:v>
                </c:pt>
                <c:pt idx="12">
                  <c:v>25360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5A79-4996-9EE7-50142EB41243}"/>
            </c:ext>
          </c:extLst>
        </c:ser>
        <c:ser>
          <c:idx val="1"/>
          <c:order val="1"/>
          <c:tx>
            <c:strRef>
              <c:f>'FI-ProbabilityAnalysis'!$R$17</c:f>
              <c:strCache>
                <c:ptCount val="1"/>
                <c:pt idx="0">
                  <c:v>SWIFTR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5A79-4996-9EE7-50142EB4124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5A79-4996-9EE7-50142EB41243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A79-4996-9EE7-50142EB4124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A79-4996-9EE7-50142EB41243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A79-4996-9EE7-50142EB41243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A79-4996-9EE7-50142EB41243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5A79-4996-9EE7-50142EB41243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A79-4996-9EE7-50142EB41243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A79-4996-9EE7-50142EB41243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A79-4996-9EE7-50142EB41243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A79-4996-9EE7-50142EB41243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A79-4996-9EE7-50142EB41243}"/>
                </c:ext>
              </c:extLst>
            </c:dLbl>
            <c:dLbl>
              <c:idx val="12"/>
              <c:layout>
                <c:manualLayout>
                  <c:x val="5.2479877515310587E-2"/>
                  <c:y val="-3.568168562263050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5A79-4996-9EE7-50142EB41243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'FI-ProbabilityAnalysis'!$S$15:$AE$15</c:f>
              <c:strCache>
                <c:ptCount val="13"/>
                <c:pt idx="0">
                  <c:v>stringsearch</c:v>
                </c:pt>
                <c:pt idx="1">
                  <c:v>bitcount</c:v>
                </c:pt>
                <c:pt idx="2">
                  <c:v>sha</c:v>
                </c:pt>
                <c:pt idx="3">
                  <c:v>qsort</c:v>
                </c:pt>
                <c:pt idx="4">
                  <c:v>CRC</c:v>
                </c:pt>
                <c:pt idx="5">
                  <c:v>FFT</c:v>
                </c:pt>
                <c:pt idx="6">
                  <c:v>dijkstra</c:v>
                </c:pt>
                <c:pt idx="7">
                  <c:v>basicmath</c:v>
                </c:pt>
                <c:pt idx="8">
                  <c:v>rijndeal</c:v>
                </c:pt>
                <c:pt idx="9">
                  <c:v>blowfish</c:v>
                </c:pt>
                <c:pt idx="10">
                  <c:v>adpcm-c</c:v>
                </c:pt>
                <c:pt idx="11">
                  <c:v>adpcm-d</c:v>
                </c:pt>
                <c:pt idx="12">
                  <c:v>Total</c:v>
                </c:pt>
              </c:strCache>
            </c:strRef>
          </c:cat>
          <c:val>
            <c:numRef>
              <c:f>'FI-ProbabilityAnalysis'!$S$17:$AE$17</c:f>
              <c:numCache>
                <c:formatCode>General</c:formatCode>
                <c:ptCount val="13"/>
                <c:pt idx="0">
                  <c:v>191</c:v>
                </c:pt>
                <c:pt idx="1">
                  <c:v>1112</c:v>
                </c:pt>
                <c:pt idx="2">
                  <c:v>909</c:v>
                </c:pt>
                <c:pt idx="3">
                  <c:v>1240</c:v>
                </c:pt>
                <c:pt idx="4">
                  <c:v>661</c:v>
                </c:pt>
                <c:pt idx="5">
                  <c:v>1163</c:v>
                </c:pt>
                <c:pt idx="6">
                  <c:v>7</c:v>
                </c:pt>
                <c:pt idx="7">
                  <c:v>860</c:v>
                </c:pt>
                <c:pt idx="8">
                  <c:v>222</c:v>
                </c:pt>
                <c:pt idx="9">
                  <c:v>599</c:v>
                </c:pt>
                <c:pt idx="10">
                  <c:v>719</c:v>
                </c:pt>
                <c:pt idx="11">
                  <c:v>925</c:v>
                </c:pt>
                <c:pt idx="12">
                  <c:v>3452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A79-4996-9EE7-50142EB41243}"/>
            </c:ext>
          </c:extLst>
        </c:ser>
        <c:ser>
          <c:idx val="2"/>
          <c:order val="2"/>
          <c:tx>
            <c:strRef>
              <c:f>'FI-ProbabilityAnalysis'!$R$18</c:f>
              <c:strCache>
                <c:ptCount val="1"/>
                <c:pt idx="0">
                  <c:v>Nemesis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'FI-ProbabilityAnalysis'!$S$15:$AE$15</c:f>
              <c:strCache>
                <c:ptCount val="13"/>
                <c:pt idx="0">
                  <c:v>stringsearch</c:v>
                </c:pt>
                <c:pt idx="1">
                  <c:v>bitcount</c:v>
                </c:pt>
                <c:pt idx="2">
                  <c:v>sha</c:v>
                </c:pt>
                <c:pt idx="3">
                  <c:v>qsort</c:v>
                </c:pt>
                <c:pt idx="4">
                  <c:v>CRC</c:v>
                </c:pt>
                <c:pt idx="5">
                  <c:v>FFT</c:v>
                </c:pt>
                <c:pt idx="6">
                  <c:v>dijkstra</c:v>
                </c:pt>
                <c:pt idx="7">
                  <c:v>basicmath</c:v>
                </c:pt>
                <c:pt idx="8">
                  <c:v>rijndeal</c:v>
                </c:pt>
                <c:pt idx="9">
                  <c:v>blowfish</c:v>
                </c:pt>
                <c:pt idx="10">
                  <c:v>adpcm-c</c:v>
                </c:pt>
                <c:pt idx="11">
                  <c:v>adpcm-d</c:v>
                </c:pt>
                <c:pt idx="12">
                  <c:v>Total</c:v>
                </c:pt>
              </c:strCache>
            </c:strRef>
          </c:cat>
          <c:val>
            <c:numRef>
              <c:f>'FI-ProbabilityAnalysis'!$S$18:$AE$18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A79-4996-9EE7-50142EB4124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9672128"/>
        <c:axId val="199671736"/>
      </c:barChart>
      <c:catAx>
        <c:axId val="19967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671736"/>
        <c:crosses val="autoZero"/>
        <c:auto val="1"/>
        <c:lblAlgn val="ctr"/>
        <c:lblOffset val="0"/>
        <c:noMultiLvlLbl val="0"/>
      </c:catAx>
      <c:valAx>
        <c:axId val="199671736"/>
        <c:scaling>
          <c:logBase val="10"/>
          <c:orientation val="minMax"/>
          <c:max val="1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672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599042609582059"/>
          <c:y val="0.93363505123531776"/>
          <c:w val="0.61160826771653543"/>
          <c:h val="6.63648293963254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600"/>
      </a:pPr>
      <a:endParaRPr lang="en-US"/>
    </a:p>
  </c:txPr>
  <c:externalData r:id="rId4">
    <c:autoUpdate val="0"/>
  </c:externalData>
  <c:userShapes r:id="rId5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324339424459361"/>
          <c:y val="0.14580001364975598"/>
          <c:w val="0.78160996431737428"/>
          <c:h val="0.545172705715617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'FI-ProbabilityAnalysis'!$R$23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66D-4027-B7A4-9A2C59D7831B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66D-4027-B7A4-9A2C59D7831B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66D-4027-B7A4-9A2C59D7831B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66D-4027-B7A4-9A2C59D7831B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66D-4027-B7A4-9A2C59D7831B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66D-4027-B7A4-9A2C59D7831B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66D-4027-B7A4-9A2C59D7831B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66D-4027-B7A4-9A2C59D7831B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66D-4027-B7A4-9A2C59D7831B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66D-4027-B7A4-9A2C59D7831B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D66D-4027-B7A4-9A2C59D7831B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66D-4027-B7A4-9A2C59D7831B}"/>
                </c:ext>
              </c:extLst>
            </c:dLbl>
            <c:dLbl>
              <c:idx val="12"/>
              <c:layout>
                <c:manualLayout>
                  <c:x val="-8.8239815986081091E-2"/>
                  <c:y val="7.082495759013911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dirty="0"/>
                      <a:t>17,498</a:t>
                    </a:r>
                  </a:p>
                </c:rich>
              </c:tx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.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D66D-4027-B7A4-9A2C59D7831B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.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'FI-ProbabilityAnalysis'!$S$22:$AE$22</c:f>
              <c:strCache>
                <c:ptCount val="13"/>
                <c:pt idx="0">
                  <c:v>stringsearch</c:v>
                </c:pt>
                <c:pt idx="1">
                  <c:v>bitcount</c:v>
                </c:pt>
                <c:pt idx="2">
                  <c:v>sha</c:v>
                </c:pt>
                <c:pt idx="3">
                  <c:v>qsort</c:v>
                </c:pt>
                <c:pt idx="4">
                  <c:v>CRC</c:v>
                </c:pt>
                <c:pt idx="5">
                  <c:v>FFT</c:v>
                </c:pt>
                <c:pt idx="6">
                  <c:v>dijkstra</c:v>
                </c:pt>
                <c:pt idx="7">
                  <c:v>basicmath</c:v>
                </c:pt>
                <c:pt idx="8">
                  <c:v>rijndeal</c:v>
                </c:pt>
                <c:pt idx="9">
                  <c:v>blowfish</c:v>
                </c:pt>
                <c:pt idx="10">
                  <c:v>adpcm-c</c:v>
                </c:pt>
                <c:pt idx="11">
                  <c:v>adpcm-d</c:v>
                </c:pt>
                <c:pt idx="12">
                  <c:v>Total</c:v>
                </c:pt>
              </c:strCache>
            </c:strRef>
          </c:cat>
          <c:val>
            <c:numRef>
              <c:f>'FI-ProbabilityAnalysis'!$S$23:$AE$23</c:f>
              <c:numCache>
                <c:formatCode>General</c:formatCode>
                <c:ptCount val="13"/>
                <c:pt idx="0">
                  <c:v>671</c:v>
                </c:pt>
                <c:pt idx="1">
                  <c:v>6319</c:v>
                </c:pt>
                <c:pt idx="2">
                  <c:v>9095</c:v>
                </c:pt>
                <c:pt idx="3">
                  <c:v>1413</c:v>
                </c:pt>
                <c:pt idx="4">
                  <c:v>5696</c:v>
                </c:pt>
                <c:pt idx="5">
                  <c:v>949</c:v>
                </c:pt>
                <c:pt idx="6">
                  <c:v>16</c:v>
                </c:pt>
                <c:pt idx="7">
                  <c:v>1448</c:v>
                </c:pt>
                <c:pt idx="8">
                  <c:v>8441</c:v>
                </c:pt>
                <c:pt idx="9">
                  <c:v>5325</c:v>
                </c:pt>
                <c:pt idx="10">
                  <c:v>6761</c:v>
                </c:pt>
                <c:pt idx="11">
                  <c:v>7870</c:v>
                </c:pt>
                <c:pt idx="12">
                  <c:v>17498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D66D-4027-B7A4-9A2C59D7831B}"/>
            </c:ext>
          </c:extLst>
        </c:ser>
        <c:ser>
          <c:idx val="1"/>
          <c:order val="1"/>
          <c:tx>
            <c:strRef>
              <c:f>'FI-ProbabilityAnalysis'!$R$24</c:f>
              <c:strCache>
                <c:ptCount val="1"/>
                <c:pt idx="0">
                  <c:v>SWIFTR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D66D-4027-B7A4-9A2C59D7831B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D66D-4027-B7A4-9A2C59D7831B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66D-4027-B7A4-9A2C59D7831B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66D-4027-B7A4-9A2C59D7831B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66D-4027-B7A4-9A2C59D7831B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66D-4027-B7A4-9A2C59D7831B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66D-4027-B7A4-9A2C59D7831B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66D-4027-B7A4-9A2C59D7831B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66D-4027-B7A4-9A2C59D7831B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D66D-4027-B7A4-9A2C59D7831B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D66D-4027-B7A4-9A2C59D7831B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D66D-4027-B7A4-9A2C59D7831B}"/>
                </c:ext>
              </c:extLst>
            </c:dLbl>
            <c:dLbl>
              <c:idx val="12"/>
              <c:layout>
                <c:manualLayout>
                  <c:x val="2.1924321959754928E-2"/>
                  <c:y val="-8.660761154855645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D66D-4027-B7A4-9A2C59D7831B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'FI-ProbabilityAnalysis'!$S$22:$AE$22</c:f>
              <c:strCache>
                <c:ptCount val="13"/>
                <c:pt idx="0">
                  <c:v>stringsearch</c:v>
                </c:pt>
                <c:pt idx="1">
                  <c:v>bitcount</c:v>
                </c:pt>
                <c:pt idx="2">
                  <c:v>sha</c:v>
                </c:pt>
                <c:pt idx="3">
                  <c:v>qsort</c:v>
                </c:pt>
                <c:pt idx="4">
                  <c:v>CRC</c:v>
                </c:pt>
                <c:pt idx="5">
                  <c:v>FFT</c:v>
                </c:pt>
                <c:pt idx="6">
                  <c:v>dijkstra</c:v>
                </c:pt>
                <c:pt idx="7">
                  <c:v>basicmath</c:v>
                </c:pt>
                <c:pt idx="8">
                  <c:v>rijndeal</c:v>
                </c:pt>
                <c:pt idx="9">
                  <c:v>blowfish</c:v>
                </c:pt>
                <c:pt idx="10">
                  <c:v>adpcm-c</c:v>
                </c:pt>
                <c:pt idx="11">
                  <c:v>adpcm-d</c:v>
                </c:pt>
                <c:pt idx="12">
                  <c:v>Total</c:v>
                </c:pt>
              </c:strCache>
            </c:strRef>
          </c:cat>
          <c:val>
            <c:numRef>
              <c:f>'FI-ProbabilityAnalysis'!$S$24:$AE$24</c:f>
              <c:numCache>
                <c:formatCode>General</c:formatCode>
                <c:ptCount val="13"/>
                <c:pt idx="0">
                  <c:v>94</c:v>
                </c:pt>
                <c:pt idx="1">
                  <c:v>581</c:v>
                </c:pt>
                <c:pt idx="2">
                  <c:v>543</c:v>
                </c:pt>
                <c:pt idx="3">
                  <c:v>644</c:v>
                </c:pt>
                <c:pt idx="4">
                  <c:v>406</c:v>
                </c:pt>
                <c:pt idx="5">
                  <c:v>338</c:v>
                </c:pt>
                <c:pt idx="6">
                  <c:v>2</c:v>
                </c:pt>
                <c:pt idx="7">
                  <c:v>533</c:v>
                </c:pt>
                <c:pt idx="8">
                  <c:v>813</c:v>
                </c:pt>
                <c:pt idx="9">
                  <c:v>249</c:v>
                </c:pt>
                <c:pt idx="10">
                  <c:v>989</c:v>
                </c:pt>
                <c:pt idx="11">
                  <c:v>868</c:v>
                </c:pt>
                <c:pt idx="12">
                  <c:v>1862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D66D-4027-B7A4-9A2C59D7831B}"/>
            </c:ext>
          </c:extLst>
        </c:ser>
        <c:ser>
          <c:idx val="2"/>
          <c:order val="2"/>
          <c:tx>
            <c:strRef>
              <c:f>'FI-ProbabilityAnalysis'!$R$25</c:f>
              <c:strCache>
                <c:ptCount val="1"/>
                <c:pt idx="0">
                  <c:v>Nemesis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'FI-ProbabilityAnalysis'!$S$22:$AE$22</c:f>
              <c:strCache>
                <c:ptCount val="13"/>
                <c:pt idx="0">
                  <c:v>stringsearch</c:v>
                </c:pt>
                <c:pt idx="1">
                  <c:v>bitcount</c:v>
                </c:pt>
                <c:pt idx="2">
                  <c:v>sha</c:v>
                </c:pt>
                <c:pt idx="3">
                  <c:v>qsort</c:v>
                </c:pt>
                <c:pt idx="4">
                  <c:v>CRC</c:v>
                </c:pt>
                <c:pt idx="5">
                  <c:v>FFT</c:v>
                </c:pt>
                <c:pt idx="6">
                  <c:v>dijkstra</c:v>
                </c:pt>
                <c:pt idx="7">
                  <c:v>basicmath</c:v>
                </c:pt>
                <c:pt idx="8">
                  <c:v>rijndeal</c:v>
                </c:pt>
                <c:pt idx="9">
                  <c:v>blowfish</c:v>
                </c:pt>
                <c:pt idx="10">
                  <c:v>adpcm-c</c:v>
                </c:pt>
                <c:pt idx="11">
                  <c:v>adpcm-d</c:v>
                </c:pt>
                <c:pt idx="12">
                  <c:v>Total</c:v>
                </c:pt>
              </c:strCache>
            </c:strRef>
          </c:cat>
          <c:val>
            <c:numRef>
              <c:f>'FI-ProbabilityAnalysis'!$S$25:$AE$25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D66D-4027-B7A4-9A2C59D7831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9672128"/>
        <c:axId val="199671736"/>
      </c:barChart>
      <c:catAx>
        <c:axId val="19967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671736"/>
        <c:crosses val="autoZero"/>
        <c:auto val="1"/>
        <c:lblAlgn val="ctr"/>
        <c:lblOffset val="100"/>
        <c:noMultiLvlLbl val="0"/>
      </c:catAx>
      <c:valAx>
        <c:axId val="199671736"/>
        <c:scaling>
          <c:logBase val="10"/>
          <c:orientation val="minMax"/>
          <c:max val="1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dirty="0"/>
                  <a:t>Number of SDCs</a:t>
                </a:r>
              </a:p>
            </c:rich>
          </c:tx>
          <c:layout>
            <c:manualLayout>
              <c:xMode val="edge"/>
              <c:yMode val="edge"/>
              <c:x val="0"/>
              <c:y val="0.274506828421464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672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17700218722659666"/>
          <c:y val="0.92437591134441532"/>
          <c:w val="0.62549721083618537"/>
          <c:h val="7.56240044027723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324339424459361"/>
          <c:y val="0.14580001364975598"/>
          <c:w val="0.78160996431737428"/>
          <c:h val="0.545172705715617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'Performance overhead'!$E$9</c:f>
              <c:strCache>
                <c:ptCount val="1"/>
                <c:pt idx="0">
                  <c:v>ORG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B78-4E2E-A8BC-3C29BFD4B4D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B78-4E2E-A8BC-3C29BFD4B4D0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B78-4E2E-A8BC-3C29BFD4B4D0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B78-4E2E-A8BC-3C29BFD4B4D0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B78-4E2E-A8BC-3C29BFD4B4D0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B78-4E2E-A8BC-3C29BFD4B4D0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B78-4E2E-A8BC-3C29BFD4B4D0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B78-4E2E-A8BC-3C29BFD4B4D0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B78-4E2E-A8BC-3C29BFD4B4D0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B78-4E2E-A8BC-3C29BFD4B4D0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B78-4E2E-A8BC-3C29BFD4B4D0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B78-4E2E-A8BC-3C29BFD4B4D0}"/>
                </c:ext>
              </c:extLst>
            </c:dLbl>
            <c:dLbl>
              <c:idx val="12"/>
              <c:layout>
                <c:manualLayout>
                  <c:x val="-8.8239815986081091E-2"/>
                  <c:y val="7.082495759013911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5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Add text</a:t>
                    </a:r>
                  </a:p>
                </c:rich>
              </c:tx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.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B78-4E2E-A8BC-3C29BFD4B4D0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.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'Performance overhead'!$D$10:$D$21</c:f>
              <c:strCache>
                <c:ptCount val="12"/>
                <c:pt idx="0">
                  <c:v>stringsearch</c:v>
                </c:pt>
                <c:pt idx="1">
                  <c:v>bitcount</c:v>
                </c:pt>
                <c:pt idx="2">
                  <c:v>qsort</c:v>
                </c:pt>
                <c:pt idx="3">
                  <c:v>sha</c:v>
                </c:pt>
                <c:pt idx="4">
                  <c:v>CRC</c:v>
                </c:pt>
                <c:pt idx="5">
                  <c:v>dijkstra</c:v>
                </c:pt>
                <c:pt idx="6">
                  <c:v>rijndeal</c:v>
                </c:pt>
                <c:pt idx="7">
                  <c:v>FFT</c:v>
                </c:pt>
                <c:pt idx="8">
                  <c:v>basicmath</c:v>
                </c:pt>
                <c:pt idx="9">
                  <c:v>adpcm-c</c:v>
                </c:pt>
                <c:pt idx="10">
                  <c:v>adpcm-d</c:v>
                </c:pt>
                <c:pt idx="11">
                  <c:v>avg</c:v>
                </c:pt>
              </c:strCache>
            </c:strRef>
          </c:cat>
          <c:val>
            <c:numRef>
              <c:f>'Performance overhead'!$E$10:$E$21</c:f>
              <c:numCache>
                <c:formatCode>0.00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0B78-4E2E-A8BC-3C29BFD4B4D0}"/>
            </c:ext>
          </c:extLst>
        </c:ser>
        <c:ser>
          <c:idx val="1"/>
          <c:order val="1"/>
          <c:tx>
            <c:strRef>
              <c:f>'Performance overhead'!$F$9</c:f>
              <c:strCache>
                <c:ptCount val="1"/>
                <c:pt idx="0">
                  <c:v>SWIFT-R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0B78-4E2E-A8BC-3C29BFD4B4D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B78-4E2E-A8BC-3C29BFD4B4D0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B78-4E2E-A8BC-3C29BFD4B4D0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B78-4E2E-A8BC-3C29BFD4B4D0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B78-4E2E-A8BC-3C29BFD4B4D0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B78-4E2E-A8BC-3C29BFD4B4D0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B78-4E2E-A8BC-3C29BFD4B4D0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B78-4E2E-A8BC-3C29BFD4B4D0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B78-4E2E-A8BC-3C29BFD4B4D0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0B78-4E2E-A8BC-3C29BFD4B4D0}"/>
                </c:ext>
              </c:extLst>
            </c:dLbl>
            <c:dLbl>
              <c:idx val="11"/>
              <c:layout>
                <c:manualLayout>
                  <c:x val="-2.4999999999999897E-2"/>
                  <c:y val="-1.388888888888888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0B78-4E2E-A8BC-3C29BFD4B4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'Performance overhead'!$D$10:$D$21</c:f>
              <c:strCache>
                <c:ptCount val="12"/>
                <c:pt idx="0">
                  <c:v>stringsearch</c:v>
                </c:pt>
                <c:pt idx="1">
                  <c:v>bitcount</c:v>
                </c:pt>
                <c:pt idx="2">
                  <c:v>qsort</c:v>
                </c:pt>
                <c:pt idx="3">
                  <c:v>sha</c:v>
                </c:pt>
                <c:pt idx="4">
                  <c:v>CRC</c:v>
                </c:pt>
                <c:pt idx="5">
                  <c:v>dijkstra</c:v>
                </c:pt>
                <c:pt idx="6">
                  <c:v>rijndeal</c:v>
                </c:pt>
                <c:pt idx="7">
                  <c:v>FFT</c:v>
                </c:pt>
                <c:pt idx="8">
                  <c:v>basicmath</c:v>
                </c:pt>
                <c:pt idx="9">
                  <c:v>adpcm-c</c:v>
                </c:pt>
                <c:pt idx="10">
                  <c:v>adpcm-d</c:v>
                </c:pt>
                <c:pt idx="11">
                  <c:v>avg</c:v>
                </c:pt>
              </c:strCache>
            </c:strRef>
          </c:cat>
          <c:val>
            <c:numRef>
              <c:f>'Performance overhead'!$F$10:$F$21</c:f>
              <c:numCache>
                <c:formatCode>0.00</c:formatCode>
                <c:ptCount val="12"/>
                <c:pt idx="0">
                  <c:v>2.7323</c:v>
                </c:pt>
                <c:pt idx="1">
                  <c:v>2.8073000000000001</c:v>
                </c:pt>
                <c:pt idx="2">
                  <c:v>2.1861000000000002</c:v>
                </c:pt>
                <c:pt idx="3">
                  <c:v>4.2930000000000001</c:v>
                </c:pt>
                <c:pt idx="4">
                  <c:v>2.2999000000000001</c:v>
                </c:pt>
                <c:pt idx="5">
                  <c:v>3.7505000000000002</c:v>
                </c:pt>
                <c:pt idx="6">
                  <c:v>11.7342</c:v>
                </c:pt>
                <c:pt idx="7">
                  <c:v>2.8573</c:v>
                </c:pt>
                <c:pt idx="8">
                  <c:v>2.4944000000000002</c:v>
                </c:pt>
                <c:pt idx="9">
                  <c:v>5.6729000000000003</c:v>
                </c:pt>
                <c:pt idx="10">
                  <c:v>5.601</c:v>
                </c:pt>
                <c:pt idx="11">
                  <c:v>4.9337999999999997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0B78-4E2E-A8BC-3C29BFD4B4D0}"/>
            </c:ext>
          </c:extLst>
        </c:ser>
        <c:ser>
          <c:idx val="2"/>
          <c:order val="2"/>
          <c:tx>
            <c:strRef>
              <c:f>'Performance overhead'!$G$9</c:f>
              <c:strCache>
                <c:ptCount val="1"/>
                <c:pt idx="0">
                  <c:v>Nemesis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0B78-4E2E-A8BC-3C29BFD4B4D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0B78-4E2E-A8BC-3C29BFD4B4D0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0B78-4E2E-A8BC-3C29BFD4B4D0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0B78-4E2E-A8BC-3C29BFD4B4D0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0B78-4E2E-A8BC-3C29BFD4B4D0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0B78-4E2E-A8BC-3C29BFD4B4D0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0B78-4E2E-A8BC-3C29BFD4B4D0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0B78-4E2E-A8BC-3C29BFD4B4D0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0B78-4E2E-A8BC-3C29BFD4B4D0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0B78-4E2E-A8BC-3C29BFD4B4D0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0B78-4E2E-A8BC-3C29BFD4B4D0}"/>
                </c:ext>
              </c:extLst>
            </c:dLbl>
            <c:dLbl>
              <c:idx val="11"/>
              <c:layout>
                <c:manualLayout>
                  <c:x val="1.9444444444444445E-2"/>
                  <c:y val="-2.777777777777782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0B78-4E2E-A8BC-3C29BFD4B4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'Performance overhead'!$D$10:$D$21</c:f>
              <c:strCache>
                <c:ptCount val="12"/>
                <c:pt idx="0">
                  <c:v>stringsearch</c:v>
                </c:pt>
                <c:pt idx="1">
                  <c:v>bitcount</c:v>
                </c:pt>
                <c:pt idx="2">
                  <c:v>qsort</c:v>
                </c:pt>
                <c:pt idx="3">
                  <c:v>sha</c:v>
                </c:pt>
                <c:pt idx="4">
                  <c:v>CRC</c:v>
                </c:pt>
                <c:pt idx="5">
                  <c:v>dijkstra</c:v>
                </c:pt>
                <c:pt idx="6">
                  <c:v>rijndeal</c:v>
                </c:pt>
                <c:pt idx="7">
                  <c:v>FFT</c:v>
                </c:pt>
                <c:pt idx="8">
                  <c:v>basicmath</c:v>
                </c:pt>
                <c:pt idx="9">
                  <c:v>adpcm-c</c:v>
                </c:pt>
                <c:pt idx="10">
                  <c:v>adpcm-d</c:v>
                </c:pt>
                <c:pt idx="11">
                  <c:v>avg</c:v>
                </c:pt>
              </c:strCache>
            </c:strRef>
          </c:cat>
          <c:val>
            <c:numRef>
              <c:f>'Performance overhead'!$G$10:$G$21</c:f>
              <c:numCache>
                <c:formatCode>0.00</c:formatCode>
                <c:ptCount val="12"/>
                <c:pt idx="0">
                  <c:v>2.1126</c:v>
                </c:pt>
                <c:pt idx="1">
                  <c:v>1.7456</c:v>
                </c:pt>
                <c:pt idx="2">
                  <c:v>1.7244999999999999</c:v>
                </c:pt>
                <c:pt idx="3">
                  <c:v>3.0373999999999999</c:v>
                </c:pt>
                <c:pt idx="4">
                  <c:v>1.85</c:v>
                </c:pt>
                <c:pt idx="5">
                  <c:v>2.7991999999999999</c:v>
                </c:pt>
                <c:pt idx="6">
                  <c:v>7.1562000000000001</c:v>
                </c:pt>
                <c:pt idx="7">
                  <c:v>2.3973</c:v>
                </c:pt>
                <c:pt idx="8">
                  <c:v>1.8448</c:v>
                </c:pt>
                <c:pt idx="9">
                  <c:v>4.4024999999999999</c:v>
                </c:pt>
                <c:pt idx="10">
                  <c:v>4.2119</c:v>
                </c:pt>
                <c:pt idx="11">
                  <c:v>3.4051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0B78-4E2E-A8BC-3C29BFD4B4D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9672128"/>
        <c:axId val="199671736"/>
      </c:barChart>
      <c:catAx>
        <c:axId val="19967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671736"/>
        <c:crosses val="autoZero"/>
        <c:auto val="1"/>
        <c:lblAlgn val="ctr"/>
        <c:lblOffset val="0"/>
        <c:noMultiLvlLbl val="0"/>
      </c:catAx>
      <c:valAx>
        <c:axId val="199671736"/>
        <c:scaling>
          <c:orientation val="minMax"/>
          <c:max val="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Execution time</a:t>
                </a:r>
                <a:r>
                  <a:rPr lang="en-US" sz="1800" b="1" baseline="0" dirty="0">
                    <a:solidFill>
                      <a:schemeClr val="tx1"/>
                    </a:solidFill>
                  </a:rPr>
                  <a:t> overhead</a:t>
                </a:r>
                <a:endParaRPr lang="en-US" sz="1800" b="1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2.4720535671105683E-2"/>
              <c:y val="0.109059624711938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67212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18255780315054101"/>
          <c:y val="0.88628314710872536"/>
          <c:w val="0.62549721083618537"/>
          <c:h val="7.56240044027723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FaultInjectionDetectedNotRecove!$M$32</c:f>
              <c:strCache>
                <c:ptCount val="1"/>
                <c:pt idx="0">
                  <c:v>Recoverable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FaultInjectionDetectedNotRecove!$L$33:$L$45</c:f>
              <c:strCache>
                <c:ptCount val="13"/>
                <c:pt idx="0">
                  <c:v>stringsearch</c:v>
                </c:pt>
                <c:pt idx="1">
                  <c:v>bitcount</c:v>
                </c:pt>
                <c:pt idx="2">
                  <c:v>sha</c:v>
                </c:pt>
                <c:pt idx="3">
                  <c:v>qsort</c:v>
                </c:pt>
                <c:pt idx="4">
                  <c:v>CRC</c:v>
                </c:pt>
                <c:pt idx="5">
                  <c:v>FFT</c:v>
                </c:pt>
                <c:pt idx="6">
                  <c:v>dijkstra</c:v>
                </c:pt>
                <c:pt idx="7">
                  <c:v>basicmath</c:v>
                </c:pt>
                <c:pt idx="8">
                  <c:v>rijndeal</c:v>
                </c:pt>
                <c:pt idx="9">
                  <c:v>blowfish</c:v>
                </c:pt>
                <c:pt idx="10">
                  <c:v>adpcm-c</c:v>
                </c:pt>
                <c:pt idx="11">
                  <c:v>adpcm-d</c:v>
                </c:pt>
                <c:pt idx="12">
                  <c:v>avg</c:v>
                </c:pt>
              </c:strCache>
            </c:strRef>
          </c:cat>
          <c:val>
            <c:numRef>
              <c:f>FaultInjectionDetectedNotRecove!$M$33:$M$45</c:f>
              <c:numCache>
                <c:formatCode>General</c:formatCode>
                <c:ptCount val="13"/>
                <c:pt idx="0">
                  <c:v>25718</c:v>
                </c:pt>
                <c:pt idx="1">
                  <c:v>33199</c:v>
                </c:pt>
                <c:pt idx="2">
                  <c:v>31425</c:v>
                </c:pt>
                <c:pt idx="3">
                  <c:v>29354</c:v>
                </c:pt>
                <c:pt idx="4">
                  <c:v>48936</c:v>
                </c:pt>
                <c:pt idx="5">
                  <c:v>24158</c:v>
                </c:pt>
                <c:pt idx="6">
                  <c:v>18349</c:v>
                </c:pt>
                <c:pt idx="7">
                  <c:v>24584</c:v>
                </c:pt>
                <c:pt idx="8">
                  <c:v>19340</c:v>
                </c:pt>
                <c:pt idx="9">
                  <c:v>43492</c:v>
                </c:pt>
                <c:pt idx="10">
                  <c:v>39200</c:v>
                </c:pt>
                <c:pt idx="11">
                  <c:v>27096</c:v>
                </c:pt>
                <c:pt idx="12">
                  <c:v>364851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45-429A-A42F-5A6C0BB64162}"/>
            </c:ext>
          </c:extLst>
        </c:ser>
        <c:ser>
          <c:idx val="1"/>
          <c:order val="1"/>
          <c:tx>
            <c:strRef>
              <c:f>FaultInjectionDetectedNotRecove!$N$32</c:f>
              <c:strCache>
                <c:ptCount val="1"/>
                <c:pt idx="0">
                  <c:v>Detected/Not-Recoverable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FaultInjectionDetectedNotRecove!$L$33:$L$45</c:f>
              <c:strCache>
                <c:ptCount val="13"/>
                <c:pt idx="0">
                  <c:v>stringsearch</c:v>
                </c:pt>
                <c:pt idx="1">
                  <c:v>bitcount</c:v>
                </c:pt>
                <c:pt idx="2">
                  <c:v>sha</c:v>
                </c:pt>
                <c:pt idx="3">
                  <c:v>qsort</c:v>
                </c:pt>
                <c:pt idx="4">
                  <c:v>CRC</c:v>
                </c:pt>
                <c:pt idx="5">
                  <c:v>FFT</c:v>
                </c:pt>
                <c:pt idx="6">
                  <c:v>dijkstra</c:v>
                </c:pt>
                <c:pt idx="7">
                  <c:v>basicmath</c:v>
                </c:pt>
                <c:pt idx="8">
                  <c:v>rijndeal</c:v>
                </c:pt>
                <c:pt idx="9">
                  <c:v>blowfish</c:v>
                </c:pt>
                <c:pt idx="10">
                  <c:v>adpcm-c</c:v>
                </c:pt>
                <c:pt idx="11">
                  <c:v>adpcm-d</c:v>
                </c:pt>
                <c:pt idx="12">
                  <c:v>avg</c:v>
                </c:pt>
              </c:strCache>
            </c:strRef>
          </c:cat>
          <c:val>
            <c:numRef>
              <c:f>FaultInjectionDetectedNotRecove!$N$33:$N$45</c:f>
              <c:numCache>
                <c:formatCode>General</c:formatCode>
                <c:ptCount val="13"/>
                <c:pt idx="0">
                  <c:v>1190</c:v>
                </c:pt>
                <c:pt idx="1">
                  <c:v>865</c:v>
                </c:pt>
                <c:pt idx="2">
                  <c:v>1739</c:v>
                </c:pt>
                <c:pt idx="3">
                  <c:v>15</c:v>
                </c:pt>
                <c:pt idx="4">
                  <c:v>1928</c:v>
                </c:pt>
                <c:pt idx="5">
                  <c:v>0</c:v>
                </c:pt>
                <c:pt idx="6">
                  <c:v>2</c:v>
                </c:pt>
                <c:pt idx="7">
                  <c:v>1561</c:v>
                </c:pt>
                <c:pt idx="8">
                  <c:v>0</c:v>
                </c:pt>
                <c:pt idx="9">
                  <c:v>29</c:v>
                </c:pt>
                <c:pt idx="10">
                  <c:v>1377</c:v>
                </c:pt>
                <c:pt idx="11">
                  <c:v>1486</c:v>
                </c:pt>
                <c:pt idx="12">
                  <c:v>10192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45-429A-A42F-5A6C0BB641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64925552"/>
        <c:axId val="264923912"/>
      </c:barChart>
      <c:catAx>
        <c:axId val="26492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923912"/>
        <c:crosses val="autoZero"/>
        <c:auto val="1"/>
        <c:lblAlgn val="ctr"/>
        <c:lblOffset val="100"/>
        <c:noMultiLvlLbl val="0"/>
      </c:catAx>
      <c:valAx>
        <c:axId val="264923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dirty="0"/>
                  <a:t>% of detected faults</a:t>
                </a:r>
              </a:p>
            </c:rich>
          </c:tx>
          <c:layout>
            <c:manualLayout>
              <c:xMode val="edge"/>
              <c:yMode val="edge"/>
              <c:x val="1.8956914906820585E-3"/>
              <c:y val="0.233444417643269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925552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05284928905317"/>
          <c:y val="0.88530990123485942"/>
          <c:w val="0.64093372703412077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0.4847</cdr:x>
      <cdr:y>0.63039</cdr:y>
    </cdr:from>
    <cdr:to>
      <cdr:x>0.5153</cdr:x>
      <cdr:y>0.68663</cdr:y>
    </cdr:to>
    <cdr:sp macro="" textlink="">
      <cdr:nvSpPr>
        <cdr:cNvPr id="35" name="TextBox 3"/>
        <cdr:cNvSpPr txBox="1"/>
      </cdr:nvSpPr>
      <cdr:spPr>
        <a:xfrm xmlns:a="http://schemas.openxmlformats.org/drawingml/2006/main">
          <a:off x="3253271" y="2170615"/>
          <a:ext cx="205408" cy="1936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sz="11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0.9474</cdr:x>
      <cdr:y>0.60854</cdr:y>
    </cdr:from>
    <cdr:to>
      <cdr:x>0.97801</cdr:x>
      <cdr:y>0.726</cdr:y>
    </cdr:to>
    <cdr:grpSp>
      <cdr:nvGrpSpPr>
        <cdr:cNvPr id="21" name="Group 20">
          <a:extLst xmlns:a="http://schemas.openxmlformats.org/drawingml/2006/main">
            <a:ext uri="{FF2B5EF4-FFF2-40B4-BE49-F238E27FC236}">
              <a16:creationId xmlns:a16="http://schemas.microsoft.com/office/drawing/2014/main" id="{2D4C3A91-9EF7-452E-A429-7A0BB8EB1C88}"/>
            </a:ext>
          </a:extLst>
        </cdr:cNvPr>
        <cdr:cNvGrpSpPr/>
      </cdr:nvGrpSpPr>
      <cdr:grpSpPr>
        <a:xfrm xmlns:a="http://schemas.openxmlformats.org/drawingml/2006/main">
          <a:off x="4802632" y="1741794"/>
          <a:ext cx="155171" cy="336200"/>
          <a:chOff x="1080401" y="1754225"/>
          <a:chExt cx="195594" cy="357455"/>
        </a:xfrm>
      </cdr:grpSpPr>
      <cdr:cxnSp macro="">
        <cdr:nvCxnSpPr>
          <cdr:cNvPr id="22" name="Straight Arrow Connector 21">
            <a:extLst xmlns:a="http://schemas.openxmlformats.org/drawingml/2006/main">
              <a:ext uri="{FF2B5EF4-FFF2-40B4-BE49-F238E27FC236}">
                <a16:creationId xmlns:a16="http://schemas.microsoft.com/office/drawing/2014/main" id="{1A99EA74-6CF0-4C70-BEF3-CC87DB3EF490}"/>
              </a:ext>
            </a:extLst>
          </cdr:cNvPr>
          <cdr:cNvCxnSpPr/>
        </cdr:nvCxnSpPr>
        <cdr:spPr>
          <a:xfrm xmlns:a="http://schemas.openxmlformats.org/drawingml/2006/main" flipH="1" flipV="1">
            <a:off x="1200875" y="2003121"/>
            <a:ext cx="4175" cy="108559"/>
          </a:xfrm>
          <a:prstGeom xmlns:a="http://schemas.openxmlformats.org/drawingml/2006/main" prst="straightConnector1">
            <a:avLst/>
          </a:prstGeom>
          <a:ln xmlns:a="http://schemas.openxmlformats.org/drawingml/2006/main">
            <a:solidFill>
              <a:schemeClr val="bg2">
                <a:lumMod val="50000"/>
              </a:schemeClr>
            </a:solidFill>
            <a:tailEnd type="triangle"/>
          </a:ln>
        </cdr:spPr>
        <cdr:style>
          <a:lnRef xmlns:a="http://schemas.openxmlformats.org/drawingml/2006/main" idx="1">
            <a:schemeClr val="accent3"/>
          </a:lnRef>
          <a:fillRef xmlns:a="http://schemas.openxmlformats.org/drawingml/2006/main" idx="0">
            <a:schemeClr val="accent3"/>
          </a:fillRef>
          <a:effectRef xmlns:a="http://schemas.openxmlformats.org/drawingml/2006/main" idx="0">
            <a:schemeClr val="accent3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23" name="TextBox 3"/>
          <cdr:cNvSpPr txBox="1"/>
        </cdr:nvSpPr>
        <cdr:spPr>
          <a:xfrm xmlns:a="http://schemas.openxmlformats.org/drawingml/2006/main">
            <a:off x="1080401" y="1754225"/>
            <a:ext cx="195594" cy="17114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squar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dr:txBody>
      </cdr:sp>
    </cdr:grpSp>
  </cdr:relSizeAnchor>
  <cdr:relSizeAnchor xmlns:cdr="http://schemas.openxmlformats.org/drawingml/2006/chartDrawing">
    <cdr:from>
      <cdr:x>0.4847</cdr:x>
      <cdr:y>0.63039</cdr:y>
    </cdr:from>
    <cdr:to>
      <cdr:x>0.5153</cdr:x>
      <cdr:y>0.68663</cdr:y>
    </cdr:to>
    <cdr:sp macro="" textlink="">
      <cdr:nvSpPr>
        <cdr:cNvPr id="35" name="TextBox 3"/>
        <cdr:cNvSpPr txBox="1"/>
      </cdr:nvSpPr>
      <cdr:spPr>
        <a:xfrm xmlns:a="http://schemas.openxmlformats.org/drawingml/2006/main">
          <a:off x="3253271" y="2170615"/>
          <a:ext cx="205408" cy="1936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sz="11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0.91362</cdr:x>
      <cdr:y>0.60988</cdr:y>
    </cdr:from>
    <cdr:to>
      <cdr:x>0.94423</cdr:x>
      <cdr:y>0.72734</cdr:y>
    </cdr:to>
    <cdr:grpSp>
      <cdr:nvGrpSpPr>
        <cdr:cNvPr id="21" name="Group 20">
          <a:extLst xmlns:a="http://schemas.openxmlformats.org/drawingml/2006/main">
            <a:ext uri="{FF2B5EF4-FFF2-40B4-BE49-F238E27FC236}">
              <a16:creationId xmlns:a16="http://schemas.microsoft.com/office/drawing/2014/main" id="{53A5C9DC-A81A-418C-B4A7-82F8E9F712E9}"/>
            </a:ext>
          </a:extLst>
        </cdr:cNvPr>
        <cdr:cNvGrpSpPr/>
      </cdr:nvGrpSpPr>
      <cdr:grpSpPr>
        <a:xfrm xmlns:a="http://schemas.openxmlformats.org/drawingml/2006/main">
          <a:off x="4954610" y="1800804"/>
          <a:ext cx="165999" cy="346826"/>
          <a:chOff x="1080401" y="1754225"/>
          <a:chExt cx="195594" cy="357455"/>
        </a:xfrm>
      </cdr:grpSpPr>
      <cdr:cxnSp macro="">
        <cdr:nvCxnSpPr>
          <cdr:cNvPr id="22" name="Straight Arrow Connector 21">
            <a:extLst xmlns:a="http://schemas.openxmlformats.org/drawingml/2006/main">
              <a:ext uri="{FF2B5EF4-FFF2-40B4-BE49-F238E27FC236}">
                <a16:creationId xmlns:a16="http://schemas.microsoft.com/office/drawing/2014/main" id="{345D5BD0-5FF5-4D2D-ACC6-4252B902FE58}"/>
              </a:ext>
            </a:extLst>
          </cdr:cNvPr>
          <cdr:cNvCxnSpPr/>
        </cdr:nvCxnSpPr>
        <cdr:spPr>
          <a:xfrm xmlns:a="http://schemas.openxmlformats.org/drawingml/2006/main" flipH="1" flipV="1">
            <a:off x="1200875" y="2003121"/>
            <a:ext cx="4175" cy="108559"/>
          </a:xfrm>
          <a:prstGeom xmlns:a="http://schemas.openxmlformats.org/drawingml/2006/main" prst="straightConnector1">
            <a:avLst/>
          </a:prstGeom>
          <a:ln xmlns:a="http://schemas.openxmlformats.org/drawingml/2006/main">
            <a:solidFill>
              <a:schemeClr val="bg2">
                <a:lumMod val="50000"/>
              </a:schemeClr>
            </a:solidFill>
            <a:tailEnd type="triangle"/>
          </a:ln>
        </cdr:spPr>
        <cdr:style>
          <a:lnRef xmlns:a="http://schemas.openxmlformats.org/drawingml/2006/main" idx="1">
            <a:schemeClr val="accent3"/>
          </a:lnRef>
          <a:fillRef xmlns:a="http://schemas.openxmlformats.org/drawingml/2006/main" idx="0">
            <a:schemeClr val="accent3"/>
          </a:fillRef>
          <a:effectRef xmlns:a="http://schemas.openxmlformats.org/drawingml/2006/main" idx="0">
            <a:schemeClr val="accent3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23" name="TextBox 3"/>
          <cdr:cNvSpPr txBox="1"/>
        </cdr:nvSpPr>
        <cdr:spPr>
          <a:xfrm xmlns:a="http://schemas.openxmlformats.org/drawingml/2006/main">
            <a:off x="1080401" y="1754225"/>
            <a:ext cx="195594" cy="17114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squar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dr:txBody>
      </cdr:sp>
    </cdr:grpSp>
  </cdr:relSizeAnchor>
  <cdr:relSizeAnchor xmlns:cdr="http://schemas.openxmlformats.org/drawingml/2006/chartDrawing">
    <cdr:from>
      <cdr:x>0.4847</cdr:x>
      <cdr:y>0.63039</cdr:y>
    </cdr:from>
    <cdr:to>
      <cdr:x>0.5153</cdr:x>
      <cdr:y>0.68663</cdr:y>
    </cdr:to>
    <cdr:sp macro="" textlink="">
      <cdr:nvSpPr>
        <cdr:cNvPr id="35" name="TextBox 3"/>
        <cdr:cNvSpPr txBox="1"/>
      </cdr:nvSpPr>
      <cdr:spPr>
        <a:xfrm xmlns:a="http://schemas.openxmlformats.org/drawingml/2006/main">
          <a:off x="3253271" y="2170615"/>
          <a:ext cx="205408" cy="1936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sz="11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0.88623</cdr:x>
      <cdr:y>0.57119</cdr:y>
    </cdr:from>
    <cdr:to>
      <cdr:x>0.91684</cdr:x>
      <cdr:y>0.68865</cdr:y>
    </cdr:to>
    <cdr:grpSp>
      <cdr:nvGrpSpPr>
        <cdr:cNvPr id="21" name="Group 20">
          <a:extLst xmlns:a="http://schemas.openxmlformats.org/drawingml/2006/main">
            <a:ext uri="{FF2B5EF4-FFF2-40B4-BE49-F238E27FC236}">
              <a16:creationId xmlns:a16="http://schemas.microsoft.com/office/drawing/2014/main" id="{DE24F45D-AF9C-4B6D-BC6E-AB6356DA34DD}"/>
            </a:ext>
          </a:extLst>
        </cdr:cNvPr>
        <cdr:cNvGrpSpPr/>
      </cdr:nvGrpSpPr>
      <cdr:grpSpPr>
        <a:xfrm xmlns:a="http://schemas.openxmlformats.org/drawingml/2006/main">
          <a:off x="5433698" y="1597672"/>
          <a:ext cx="187677" cy="328547"/>
          <a:chOff x="1080401" y="1754225"/>
          <a:chExt cx="195594" cy="357455"/>
        </a:xfrm>
      </cdr:grpSpPr>
      <cdr:cxnSp macro="">
        <cdr:nvCxnSpPr>
          <cdr:cNvPr id="22" name="Straight Arrow Connector 21">
            <a:extLst xmlns:a="http://schemas.openxmlformats.org/drawingml/2006/main">
              <a:ext uri="{FF2B5EF4-FFF2-40B4-BE49-F238E27FC236}">
                <a16:creationId xmlns:a16="http://schemas.microsoft.com/office/drawing/2014/main" id="{7709BBA3-56A4-4E68-8421-9E361CA65E4D}"/>
              </a:ext>
            </a:extLst>
          </cdr:cNvPr>
          <cdr:cNvCxnSpPr/>
        </cdr:nvCxnSpPr>
        <cdr:spPr>
          <a:xfrm xmlns:a="http://schemas.openxmlformats.org/drawingml/2006/main" flipH="1" flipV="1">
            <a:off x="1200875" y="2003121"/>
            <a:ext cx="4175" cy="108559"/>
          </a:xfrm>
          <a:prstGeom xmlns:a="http://schemas.openxmlformats.org/drawingml/2006/main" prst="straightConnector1">
            <a:avLst/>
          </a:prstGeom>
          <a:ln xmlns:a="http://schemas.openxmlformats.org/drawingml/2006/main">
            <a:solidFill>
              <a:schemeClr val="bg2">
                <a:lumMod val="50000"/>
              </a:schemeClr>
            </a:solidFill>
            <a:tailEnd type="triangle"/>
          </a:ln>
        </cdr:spPr>
        <cdr:style>
          <a:lnRef xmlns:a="http://schemas.openxmlformats.org/drawingml/2006/main" idx="1">
            <a:schemeClr val="accent3"/>
          </a:lnRef>
          <a:fillRef xmlns:a="http://schemas.openxmlformats.org/drawingml/2006/main" idx="0">
            <a:schemeClr val="accent3"/>
          </a:fillRef>
          <a:effectRef xmlns:a="http://schemas.openxmlformats.org/drawingml/2006/main" idx="0">
            <a:schemeClr val="accent3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23" name="TextBox 3"/>
          <cdr:cNvSpPr txBox="1"/>
        </cdr:nvSpPr>
        <cdr:spPr>
          <a:xfrm xmlns:a="http://schemas.openxmlformats.org/drawingml/2006/main">
            <a:off x="1080401" y="1754225"/>
            <a:ext cx="195594" cy="17114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squar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dr:txBody>
      </cdr:sp>
    </cdr:grpSp>
  </cdr:relSizeAnchor>
  <cdr:relSizeAnchor xmlns:cdr="http://schemas.openxmlformats.org/drawingml/2006/chartDrawing">
    <cdr:from>
      <cdr:x>0.4847</cdr:x>
      <cdr:y>0.63039</cdr:y>
    </cdr:from>
    <cdr:to>
      <cdr:x>0.5153</cdr:x>
      <cdr:y>0.68663</cdr:y>
    </cdr:to>
    <cdr:sp macro="" textlink="">
      <cdr:nvSpPr>
        <cdr:cNvPr id="35" name="TextBox 3"/>
        <cdr:cNvSpPr txBox="1"/>
      </cdr:nvSpPr>
      <cdr:spPr>
        <a:xfrm xmlns:a="http://schemas.openxmlformats.org/drawingml/2006/main">
          <a:off x="3253271" y="2170615"/>
          <a:ext cx="205408" cy="1936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sz="11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0.01194</cdr:x>
      <cdr:y>0.3273</cdr:y>
    </cdr:from>
    <cdr:to>
      <cdr:x>0.07126</cdr:x>
      <cdr:y>0.75716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CEC209D4-C9BC-4E04-ADBD-54281EEC8968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 rot="16200000">
          <a:off x="-399398" y="1351839"/>
          <a:ext cx="1179192" cy="271211"/>
        </a:xfrm>
        <a:prstGeom xmlns:a="http://schemas.openxmlformats.org/drawingml/2006/main" prst="rect">
          <a:avLst/>
        </a:prstGeom>
      </cdr:spPr>
    </cdr:pic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0.91404</cdr:x>
      <cdr:y>0.58433</cdr:y>
    </cdr:from>
    <cdr:to>
      <cdr:x>0.94465</cdr:x>
      <cdr:y>0.70179</cdr:y>
    </cdr:to>
    <cdr:grpSp>
      <cdr:nvGrpSpPr>
        <cdr:cNvPr id="21" name="Group 20">
          <a:extLst xmlns:a="http://schemas.openxmlformats.org/drawingml/2006/main">
            <a:ext uri="{FF2B5EF4-FFF2-40B4-BE49-F238E27FC236}">
              <a16:creationId xmlns:a16="http://schemas.microsoft.com/office/drawing/2014/main" id="{70F5BC3F-8C39-4107-940F-F6EDB5A98023}"/>
            </a:ext>
          </a:extLst>
        </cdr:cNvPr>
        <cdr:cNvGrpSpPr/>
      </cdr:nvGrpSpPr>
      <cdr:grpSpPr>
        <a:xfrm xmlns:a="http://schemas.openxmlformats.org/drawingml/2006/main">
          <a:off x="4960707" y="1663458"/>
          <a:ext cx="166128" cy="334382"/>
          <a:chOff x="1080401" y="1754225"/>
          <a:chExt cx="195594" cy="357455"/>
        </a:xfrm>
      </cdr:grpSpPr>
      <cdr:cxnSp macro="">
        <cdr:nvCxnSpPr>
          <cdr:cNvPr id="22" name="Straight Arrow Connector 21">
            <a:extLst xmlns:a="http://schemas.openxmlformats.org/drawingml/2006/main">
              <a:ext uri="{FF2B5EF4-FFF2-40B4-BE49-F238E27FC236}">
                <a16:creationId xmlns:a16="http://schemas.microsoft.com/office/drawing/2014/main" id="{F5776BE7-29C3-46AB-9A91-24E124A64F4F}"/>
              </a:ext>
            </a:extLst>
          </cdr:cNvPr>
          <cdr:cNvCxnSpPr/>
        </cdr:nvCxnSpPr>
        <cdr:spPr>
          <a:xfrm xmlns:a="http://schemas.openxmlformats.org/drawingml/2006/main" flipH="1" flipV="1">
            <a:off x="1200875" y="2003121"/>
            <a:ext cx="4175" cy="108559"/>
          </a:xfrm>
          <a:prstGeom xmlns:a="http://schemas.openxmlformats.org/drawingml/2006/main" prst="straightConnector1">
            <a:avLst/>
          </a:prstGeom>
          <a:ln xmlns:a="http://schemas.openxmlformats.org/drawingml/2006/main">
            <a:solidFill>
              <a:schemeClr val="bg2">
                <a:lumMod val="50000"/>
              </a:schemeClr>
            </a:solidFill>
            <a:tailEnd type="triangle"/>
          </a:ln>
        </cdr:spPr>
        <cdr:style>
          <a:lnRef xmlns:a="http://schemas.openxmlformats.org/drawingml/2006/main" idx="1">
            <a:schemeClr val="accent3"/>
          </a:lnRef>
          <a:fillRef xmlns:a="http://schemas.openxmlformats.org/drawingml/2006/main" idx="0">
            <a:schemeClr val="accent3"/>
          </a:fillRef>
          <a:effectRef xmlns:a="http://schemas.openxmlformats.org/drawingml/2006/main" idx="0">
            <a:schemeClr val="accent3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23" name="TextBox 3"/>
          <cdr:cNvSpPr txBox="1"/>
        </cdr:nvSpPr>
        <cdr:spPr>
          <a:xfrm xmlns:a="http://schemas.openxmlformats.org/drawingml/2006/main">
            <a:off x="1080401" y="1754225"/>
            <a:ext cx="195594" cy="17114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squar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dr:txBody>
      </cdr:sp>
    </cdr:grpSp>
  </cdr:relSizeAnchor>
  <cdr:relSizeAnchor xmlns:cdr="http://schemas.openxmlformats.org/drawingml/2006/chartDrawing">
    <cdr:from>
      <cdr:x>0.4847</cdr:x>
      <cdr:y>0.63039</cdr:y>
    </cdr:from>
    <cdr:to>
      <cdr:x>0.5153</cdr:x>
      <cdr:y>0.68663</cdr:y>
    </cdr:to>
    <cdr:sp macro="" textlink="">
      <cdr:nvSpPr>
        <cdr:cNvPr id="35" name="TextBox 3"/>
        <cdr:cNvSpPr txBox="1"/>
      </cdr:nvSpPr>
      <cdr:spPr>
        <a:xfrm xmlns:a="http://schemas.openxmlformats.org/drawingml/2006/main">
          <a:off x="3253271" y="2170615"/>
          <a:ext cx="205408" cy="1936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sz="11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0.4847</cdr:x>
      <cdr:y>0.63039</cdr:y>
    </cdr:from>
    <cdr:to>
      <cdr:x>0.5153</cdr:x>
      <cdr:y>0.68663</cdr:y>
    </cdr:to>
    <cdr:sp macro="" textlink="">
      <cdr:nvSpPr>
        <cdr:cNvPr id="35" name="TextBox 3"/>
        <cdr:cNvSpPr txBox="1"/>
      </cdr:nvSpPr>
      <cdr:spPr>
        <a:xfrm xmlns:a="http://schemas.openxmlformats.org/drawingml/2006/main">
          <a:off x="3253271" y="2170615"/>
          <a:ext cx="205408" cy="1936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sz="11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2875C-ADBA-4AAF-8D8E-756EA2A3CBBC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70CB9-D733-4862-A9E8-9398E67C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03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Todays computer based systems are virtually everywhere, </a:t>
            </a:r>
          </a:p>
          <a:p>
            <a:r>
              <a:rPr lang="en-US" dirty="0"/>
              <a:t>inside our body … wearables and </a:t>
            </a:r>
          </a:p>
          <a:p>
            <a:r>
              <a:rPr lang="en-US" dirty="0"/>
              <a:t>Many of this applications are either safety or mission critical</a:t>
            </a:r>
          </a:p>
          <a:p>
            <a:r>
              <a:rPr lang="en-US" dirty="0"/>
              <a:t>For example, CPS systems like autonomous cars and drones, are </a:t>
            </a:r>
            <a:r>
              <a:rPr lang="en-US" dirty="0" err="1"/>
              <a:t>clearely</a:t>
            </a:r>
            <a:r>
              <a:rPr lang="en-US" dirty="0"/>
              <a:t> safety critical … and their failure come with severe consequences…</a:t>
            </a:r>
          </a:p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70CB9-D733-4862-A9E8-9398E67C8E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56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70CB9-D733-4862-A9E8-9398E67C8E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30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Transient faults/Soft errors a major thread for reliability</a:t>
            </a:r>
          </a:p>
          <a:p>
            <a:pPr lvl="1"/>
            <a:r>
              <a:rPr lang="en-US" dirty="0"/>
              <a:t>Die size grows by ~14% to satisfy mores low</a:t>
            </a:r>
          </a:p>
          <a:p>
            <a:pPr lvl="1"/>
            <a:r>
              <a:rPr lang="en-US" dirty="0"/>
              <a:t>Threshold voltage decreases</a:t>
            </a:r>
          </a:p>
          <a:p>
            <a:pPr lvl="1"/>
            <a:r>
              <a:rPr lang="en-US" dirty="0"/>
              <a:t>Hundred times more frequent than hard errors</a:t>
            </a:r>
          </a:p>
          <a:p>
            <a:r>
              <a:rPr lang="en-US" dirty="0"/>
              <a:t>Sources of soft errors</a:t>
            </a:r>
          </a:p>
          <a:p>
            <a:pPr lvl="1"/>
            <a:r>
              <a:rPr lang="en-US" altLang="zh-CN" dirty="0">
                <a:ea typeface="+mn-ea"/>
              </a:rPr>
              <a:t>Cosmic rays and alpha particles</a:t>
            </a:r>
            <a:endParaRPr lang="en-US" sz="2100" dirty="0"/>
          </a:p>
          <a:p>
            <a:pPr lvl="1"/>
            <a:r>
              <a:rPr lang="en-US" altLang="zh-CN" dirty="0">
                <a:ea typeface="+mn-ea"/>
              </a:rPr>
              <a:t>Noise in power supply </a:t>
            </a:r>
          </a:p>
          <a:p>
            <a:pPr lvl="1"/>
            <a:r>
              <a:rPr lang="en-US" altLang="zh-CN" dirty="0">
                <a:ea typeface="+mn-ea"/>
              </a:rPr>
              <a:t>Electromagnetic interference</a:t>
            </a:r>
          </a:p>
          <a:p>
            <a:pPr lvl="1"/>
            <a:r>
              <a:rPr lang="en-US" altLang="zh-CN" dirty="0">
                <a:ea typeface="+mn-ea"/>
              </a:rPr>
              <a:t>Temperature, pressure, voltage, vibrations</a:t>
            </a:r>
          </a:p>
          <a:p>
            <a:pPr lvl="1"/>
            <a:endParaRPr lang="en-US" altLang="zh-CN" dirty="0">
              <a:ea typeface="+mn-ea"/>
            </a:endParaRPr>
          </a:p>
          <a:p>
            <a:pPr lvl="1"/>
            <a:endParaRPr lang="en-US" altLang="zh-CN" dirty="0">
              <a:ea typeface="+mn-ea"/>
            </a:endParaRPr>
          </a:p>
          <a:p>
            <a:r>
              <a:rPr lang="en-US" b="1" dirty="0"/>
              <a:t>“The nation depends on fragile software”</a:t>
            </a:r>
            <a:endParaRPr lang="en-US" dirty="0"/>
          </a:p>
          <a:p>
            <a:pPr lvl="1"/>
            <a:r>
              <a:rPr lang="en-US" dirty="0"/>
              <a:t>Information Technology Research: Investing in Our Future, 1999</a:t>
            </a:r>
          </a:p>
          <a:p>
            <a:pPr lvl="1"/>
            <a:endParaRPr lang="en-US" altLang="zh-CN" dirty="0">
              <a:ea typeface="+mn-ea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70CB9-D733-4862-A9E8-9398E67C8E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31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70CB9-D733-4862-A9E8-9398E67C8E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68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70CB9-D733-4862-A9E8-9398E67C8E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65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10 million micro-architectural level random fault injection experiments on Original and SWIFT-R protected programs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Schirmeier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Horst, Christoph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Borchert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Olaf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Spinczyk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"Avoiding pitfalls in fault-injection based comparison of program susceptibility to soft errors."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Dependable Systems and Networks (DSN), 2015 45th Annual IEEE/IFIP International Conference 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IEEE, 2015.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70CB9-D733-4862-A9E8-9398E67C8E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98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Rather than checking store register operands, NEMESIS detects errors on the results of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70CB9-D733-4862-A9E8-9398E67C8E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50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lest define silent stores..</a:t>
            </a:r>
          </a:p>
          <a:p>
            <a:r>
              <a:rPr lang="en-US" dirty="0"/>
              <a:t>On average ~20% of stores are silent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70CB9-D733-4862-A9E8-9398E67C8E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30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70CB9-D733-4862-A9E8-9398E67C8E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16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70CB9-D733-4862-A9E8-9398E67C8E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6500" y="1114426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>
          <a:xfrm>
            <a:off x="1219200" y="3124200"/>
            <a:ext cx="9753600" cy="7620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>
          <a:xfrm>
            <a:off x="1206500" y="1114426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Rectangle 6"/>
          <p:cNvSpPr/>
          <p:nvPr/>
        </p:nvSpPr>
        <p:spPr>
          <a:xfrm>
            <a:off x="1219200" y="3124200"/>
            <a:ext cx="304800" cy="7620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10570637" y="5932488"/>
            <a:ext cx="1722967" cy="1008062"/>
            <a:chOff x="4850" y="3497"/>
            <a:chExt cx="814" cy="635"/>
          </a:xfrm>
        </p:grpSpPr>
        <p:sp>
          <p:nvSpPr>
            <p:cNvPr id="11" name="Text Box 8"/>
            <p:cNvSpPr txBox="1">
              <a:spLocks noChangeAspect="1" noChangeArrowheads="1"/>
            </p:cNvSpPr>
            <p:nvPr/>
          </p:nvSpPr>
          <p:spPr bwMode="auto">
            <a:xfrm>
              <a:off x="4850" y="3634"/>
              <a:ext cx="298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2" name="Text Box 9"/>
            <p:cNvSpPr txBox="1">
              <a:spLocks noChangeAspect="1" noChangeArrowheads="1"/>
            </p:cNvSpPr>
            <p:nvPr/>
          </p:nvSpPr>
          <p:spPr bwMode="auto">
            <a:xfrm>
              <a:off x="5089" y="3497"/>
              <a:ext cx="36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3" name="Text Box 10"/>
            <p:cNvSpPr txBox="1">
              <a:spLocks noChangeAspect="1" noChangeArrowheads="1"/>
            </p:cNvSpPr>
            <p:nvPr/>
          </p:nvSpPr>
          <p:spPr bwMode="auto">
            <a:xfrm>
              <a:off x="5382" y="3641"/>
              <a:ext cx="28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1352550"/>
            <a:ext cx="9144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320040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24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0570637" y="5932488"/>
            <a:ext cx="1722967" cy="1008062"/>
            <a:chOff x="4850" y="3497"/>
            <a:chExt cx="814" cy="635"/>
          </a:xfrm>
        </p:grpSpPr>
        <p:sp>
          <p:nvSpPr>
            <p:cNvPr id="5" name="Text Box 8"/>
            <p:cNvSpPr txBox="1">
              <a:spLocks noChangeAspect="1" noChangeArrowheads="1"/>
            </p:cNvSpPr>
            <p:nvPr/>
          </p:nvSpPr>
          <p:spPr bwMode="auto">
            <a:xfrm>
              <a:off x="4850" y="3634"/>
              <a:ext cx="298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6" name="Text Box 9"/>
            <p:cNvSpPr txBox="1">
              <a:spLocks noChangeAspect="1" noChangeArrowheads="1"/>
            </p:cNvSpPr>
            <p:nvPr/>
          </p:nvSpPr>
          <p:spPr bwMode="auto">
            <a:xfrm>
              <a:off x="5089" y="3497"/>
              <a:ext cx="36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7" name="Text Box 10"/>
            <p:cNvSpPr txBox="1">
              <a:spLocks noChangeAspect="1" noChangeArrowheads="1"/>
            </p:cNvSpPr>
            <p:nvPr/>
          </p:nvSpPr>
          <p:spPr bwMode="auto">
            <a:xfrm>
              <a:off x="5382" y="3641"/>
              <a:ext cx="28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51A2C7-AC48-4E76-A19C-24EF83A3B3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27"/>
          <p:cNvSpPr>
            <a:spLocks noGrp="1"/>
          </p:cNvSpPr>
          <p:nvPr>
            <p:ph type="dt" sz="half" idx="11"/>
          </p:nvPr>
        </p:nvSpPr>
        <p:spPr>
          <a:xfrm>
            <a:off x="7209367" y="6354763"/>
            <a:ext cx="3048000" cy="366712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9D63F79-D71C-40F9-A15C-8FA9AB40B820}" type="datetime1">
              <a:rPr lang="en-US" smtClean="0"/>
              <a:t>11/13/2017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8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3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590550" y="6447368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Straight Connector 20"/>
          <p:cNvSpPr>
            <a:spLocks noChangeShapeType="1"/>
          </p:cNvSpPr>
          <p:nvPr/>
        </p:nvSpPr>
        <p:spPr bwMode="auto">
          <a:xfrm rot="5400000">
            <a:off x="581607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10570637" y="5932488"/>
            <a:ext cx="1722967" cy="1008062"/>
            <a:chOff x="4850" y="3497"/>
            <a:chExt cx="814" cy="635"/>
          </a:xfrm>
        </p:grpSpPr>
        <p:sp>
          <p:nvSpPr>
            <p:cNvPr id="8" name="Text Box 8"/>
            <p:cNvSpPr txBox="1">
              <a:spLocks noChangeAspect="1" noChangeArrowheads="1"/>
            </p:cNvSpPr>
            <p:nvPr/>
          </p:nvSpPr>
          <p:spPr bwMode="auto">
            <a:xfrm>
              <a:off x="4850" y="3634"/>
              <a:ext cx="298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9" name="Text Box 9"/>
            <p:cNvSpPr txBox="1">
              <a:spLocks noChangeAspect="1" noChangeArrowheads="1"/>
            </p:cNvSpPr>
            <p:nvPr/>
          </p:nvSpPr>
          <p:spPr bwMode="auto">
            <a:xfrm>
              <a:off x="5089" y="3497"/>
              <a:ext cx="36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0" name="Text Box 10"/>
            <p:cNvSpPr txBox="1">
              <a:spLocks noChangeAspect="1" noChangeArrowheads="1"/>
            </p:cNvSpPr>
            <p:nvPr/>
          </p:nvSpPr>
          <p:spPr bwMode="auto">
            <a:xfrm>
              <a:off x="5382" y="3641"/>
              <a:ext cx="28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1" name="TextBox 26"/>
          <p:cNvSpPr txBox="1">
            <a:spLocks noChangeArrowheads="1"/>
          </p:cNvSpPr>
          <p:nvPr/>
        </p:nvSpPr>
        <p:spPr bwMode="auto">
          <a:xfrm>
            <a:off x="2540000" y="6397628"/>
            <a:ext cx="457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0808C0"/>
                </a:solidFill>
                <a:latin typeface="Comic Sans MS" panose="030F0702030302020204" pitchFamily="66" charset="0"/>
              </a:rPr>
              <a:t>Web page:  aviral.lab.asu.edu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51A2C7-AC48-4E76-A19C-24EF83A3B3C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Date Placeholder 27"/>
          <p:cNvSpPr>
            <a:spLocks noGrp="1"/>
          </p:cNvSpPr>
          <p:nvPr>
            <p:ph type="dt" sz="half" idx="11"/>
          </p:nvPr>
        </p:nvSpPr>
        <p:spPr>
          <a:xfrm>
            <a:off x="7209367" y="6354763"/>
            <a:ext cx="3048000" cy="366712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D4C3CE64-3AA2-4C2D-A897-ABBBAF41508E}" type="datetime1">
              <a:rPr lang="en-US" smtClean="0"/>
              <a:t>11/13/2017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55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F4F5-929F-499E-80B6-73F6C8FB9F9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970B-5B5C-4EAE-8A92-74A5BE43E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52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F4F5-929F-499E-80B6-73F6C8FB9F9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970B-5B5C-4EAE-8A92-74A5BE43E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29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F4F5-929F-499E-80B6-73F6C8FB9F9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970B-5B5C-4EAE-8A92-74A5BE43E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61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F4F5-929F-499E-80B6-73F6C8FB9F9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970B-5B5C-4EAE-8A92-74A5BE43E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54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F4F5-929F-499E-80B6-73F6C8FB9F9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970B-5B5C-4EAE-8A92-74A5BE43E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70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F4F5-929F-499E-80B6-73F6C8FB9F9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970B-5B5C-4EAE-8A92-74A5BE43E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9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F4F5-929F-499E-80B6-73F6C8FB9F9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970B-5B5C-4EAE-8A92-74A5BE43E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981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F4F5-929F-499E-80B6-73F6C8FB9F9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970B-5B5C-4EAE-8A92-74A5BE43E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0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spect="1" noChangeArrowheads="1"/>
          </p:cNvSpPr>
          <p:nvPr userDrawn="1"/>
        </p:nvSpPr>
        <p:spPr bwMode="auto">
          <a:xfrm>
            <a:off x="12107619" y="6161096"/>
            <a:ext cx="186013" cy="77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r" fontAlgn="auto">
              <a:lnSpc>
                <a:spcPct val="93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buSzPct val="56000"/>
              <a:buFont typeface="Wingdings" pitchFamily="2" charset="2"/>
              <a:buNone/>
              <a:defRPr/>
            </a:pPr>
            <a:endParaRPr lang="en-US" sz="4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66396"/>
            <a:ext cx="109728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51A2C7-AC48-4E76-A19C-24EF83A3B3C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1"/>
          </p:nvPr>
        </p:nvSpPr>
        <p:spPr>
          <a:xfrm>
            <a:off x="7209367" y="6354763"/>
            <a:ext cx="3048000" cy="366712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A122E2C7-6871-4F07-B752-8585F12A617A}" type="datetime1">
              <a:rPr lang="en-US" smtClean="0"/>
              <a:t>11/13/2017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64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F4F5-929F-499E-80B6-73F6C8FB9F9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970B-5B5C-4EAE-8A92-74A5BE43E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74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F4F5-929F-499E-80B6-73F6C8FB9F9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970B-5B5C-4EAE-8A92-74A5BE43E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75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F4F5-929F-499E-80B6-73F6C8FB9F9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970B-5B5C-4EAE-8A92-74A5BE43E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8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1066803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>
          <a:xfrm>
            <a:off x="1219200" y="1066803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grpSp>
        <p:nvGrpSpPr>
          <p:cNvPr id="6" name="Group 13"/>
          <p:cNvGrpSpPr>
            <a:grpSpLocks/>
          </p:cNvGrpSpPr>
          <p:nvPr userDrawn="1"/>
        </p:nvGrpSpPr>
        <p:grpSpPr bwMode="auto">
          <a:xfrm>
            <a:off x="10570637" y="5932498"/>
            <a:ext cx="1722967" cy="1008064"/>
            <a:chOff x="4850" y="3497"/>
            <a:chExt cx="814" cy="635"/>
          </a:xfrm>
        </p:grpSpPr>
        <p:sp>
          <p:nvSpPr>
            <p:cNvPr id="7" name="Text Box 8"/>
            <p:cNvSpPr txBox="1">
              <a:spLocks noChangeAspect="1" noChangeArrowheads="1"/>
            </p:cNvSpPr>
            <p:nvPr userDrawn="1"/>
          </p:nvSpPr>
          <p:spPr bwMode="auto">
            <a:xfrm>
              <a:off x="4850" y="3634"/>
              <a:ext cx="298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8" name="Text Box 9"/>
            <p:cNvSpPr txBox="1">
              <a:spLocks noChangeAspect="1" noChangeArrowheads="1"/>
            </p:cNvSpPr>
            <p:nvPr userDrawn="1"/>
          </p:nvSpPr>
          <p:spPr bwMode="auto">
            <a:xfrm>
              <a:off x="5089" y="3497"/>
              <a:ext cx="36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9" name="Text Box 10"/>
            <p:cNvSpPr txBox="1">
              <a:spLocks noChangeAspect="1" noChangeArrowheads="1"/>
            </p:cNvSpPr>
            <p:nvPr/>
          </p:nvSpPr>
          <p:spPr bwMode="auto">
            <a:xfrm>
              <a:off x="5382" y="3641"/>
              <a:ext cx="28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2540000" y="6397628"/>
            <a:ext cx="457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Comic Sans MS" panose="030F0702030302020204" pitchFamily="66" charset="0"/>
              </a:rPr>
              <a:t>Web page:  aviral.lab.asu.edu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1219200"/>
            <a:ext cx="9144000" cy="1066800"/>
          </a:xfrm>
        </p:spPr>
        <p:txBody>
          <a:bodyPr anchor="t"/>
          <a:lstStyle>
            <a:lvl1pPr algn="r">
              <a:buNone/>
              <a:defRPr sz="3200" b="0" cap="non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2895600"/>
            <a:ext cx="90424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>
          <a:xfrm>
            <a:off x="7209367" y="6354763"/>
            <a:ext cx="3048000" cy="366712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C7B52704-DAAA-474A-9944-DEF80D854E40}" type="datetime1">
              <a:rPr lang="en-US" smtClean="0"/>
              <a:t>11/13/2017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4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1015142" y="6149979"/>
            <a:ext cx="1278468" cy="790575"/>
            <a:chOff x="5060" y="3634"/>
            <a:chExt cx="604" cy="498"/>
          </a:xfrm>
        </p:grpSpPr>
        <p:sp>
          <p:nvSpPr>
            <p:cNvPr id="6" name="Text Box 8"/>
            <p:cNvSpPr txBox="1">
              <a:spLocks noChangeAspect="1" noChangeArrowheads="1"/>
            </p:cNvSpPr>
            <p:nvPr/>
          </p:nvSpPr>
          <p:spPr bwMode="auto">
            <a:xfrm>
              <a:off x="5060" y="3634"/>
              <a:ext cx="88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endParaRPr lang="en-US" sz="4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endParaRPr>
            </a:p>
          </p:txBody>
        </p:sp>
        <p:sp>
          <p:nvSpPr>
            <p:cNvPr id="8" name="Text Box 10"/>
            <p:cNvSpPr txBox="1">
              <a:spLocks noChangeAspect="1" noChangeArrowheads="1"/>
            </p:cNvSpPr>
            <p:nvPr/>
          </p:nvSpPr>
          <p:spPr bwMode="auto">
            <a:xfrm>
              <a:off x="5576" y="3641"/>
              <a:ext cx="88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endParaRPr lang="en-US" sz="4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51A2C7-AC48-4E76-A19C-24EF83A3B3C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27"/>
          <p:cNvSpPr>
            <a:spLocks noGrp="1"/>
          </p:cNvSpPr>
          <p:nvPr>
            <p:ph type="dt" sz="half" idx="11"/>
          </p:nvPr>
        </p:nvSpPr>
        <p:spPr>
          <a:xfrm>
            <a:off x="7209367" y="6354763"/>
            <a:ext cx="3048000" cy="366712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0424B0BA-D001-40E3-B41A-6AE5F4E147BF}" type="datetime1">
              <a:rPr lang="en-US" smtClean="0"/>
              <a:t>11/13/2017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2" y="1295400"/>
            <a:ext cx="5389033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51A2C7-AC48-4E76-A19C-24EF83A3B3C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Date Placeholder 27"/>
          <p:cNvSpPr>
            <a:spLocks noGrp="1"/>
          </p:cNvSpPr>
          <p:nvPr>
            <p:ph type="dt" sz="half" idx="11"/>
          </p:nvPr>
        </p:nvSpPr>
        <p:spPr>
          <a:xfrm>
            <a:off x="7209367" y="6354763"/>
            <a:ext cx="3048000" cy="366712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19F962CD-3C46-4F5E-BC15-20850CDBFCFD}" type="datetime1">
              <a:rPr lang="en-US" smtClean="0"/>
              <a:t>11/13/2017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590550" y="6447368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51A2C7-AC48-4E76-A19C-24EF83A3B3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27"/>
          <p:cNvSpPr>
            <a:spLocks noGrp="1"/>
          </p:cNvSpPr>
          <p:nvPr>
            <p:ph type="dt" sz="half" idx="11"/>
          </p:nvPr>
        </p:nvSpPr>
        <p:spPr>
          <a:xfrm>
            <a:off x="7209367" y="6354763"/>
            <a:ext cx="3048000" cy="366712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01F4980D-A98C-494C-9CB6-9EE2EB85EF43}" type="datetime1">
              <a:rPr lang="en-US" smtClean="0"/>
              <a:t>11/13/2017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9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3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590550" y="6447368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1015142" y="6149979"/>
            <a:ext cx="1278468" cy="790575"/>
            <a:chOff x="5060" y="3634"/>
            <a:chExt cx="604" cy="498"/>
          </a:xfrm>
        </p:grpSpPr>
        <p:sp>
          <p:nvSpPr>
            <p:cNvPr id="5" name="Text Box 8"/>
            <p:cNvSpPr txBox="1">
              <a:spLocks noChangeAspect="1" noChangeArrowheads="1"/>
            </p:cNvSpPr>
            <p:nvPr/>
          </p:nvSpPr>
          <p:spPr bwMode="auto">
            <a:xfrm>
              <a:off x="5060" y="3634"/>
              <a:ext cx="88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endParaRPr lang="en-US" sz="4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endParaRPr>
            </a:p>
          </p:txBody>
        </p:sp>
        <p:sp>
          <p:nvSpPr>
            <p:cNvPr id="7" name="Text Box 10"/>
            <p:cNvSpPr txBox="1">
              <a:spLocks noChangeAspect="1" noChangeArrowheads="1"/>
            </p:cNvSpPr>
            <p:nvPr/>
          </p:nvSpPr>
          <p:spPr bwMode="auto">
            <a:xfrm>
              <a:off x="5576" y="3641"/>
              <a:ext cx="88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endParaRPr lang="en-US" sz="4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endParaRPr>
            </a:p>
          </p:txBody>
        </p:sp>
      </p:grp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2540000" y="6397628"/>
            <a:ext cx="457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0808C0"/>
                </a:solidFill>
                <a:latin typeface="Comic Sans MS" panose="030F0702030302020204" pitchFamily="66" charset="0"/>
              </a:rPr>
              <a:t>Web page:  aviral.lab.asu.edu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51A2C7-AC48-4E76-A19C-24EF83A3B3C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1"/>
          </p:nvPr>
        </p:nvSpPr>
        <p:spPr>
          <a:xfrm>
            <a:off x="7209367" y="6354763"/>
            <a:ext cx="3048000" cy="366712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8ED97784-2839-4221-936E-69B8DF731C8D}" type="datetime1">
              <a:rPr lang="en-US" smtClean="0"/>
              <a:t>11/13/2017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8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3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" name="Straight Connector 19"/>
          <p:cNvSpPr>
            <a:spLocks noChangeShapeType="1"/>
          </p:cNvSpPr>
          <p:nvPr/>
        </p:nvSpPr>
        <p:spPr bwMode="auto">
          <a:xfrm rot="5400000">
            <a:off x="5220231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590550" y="6447368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3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51A2C7-AC48-4E76-A19C-24EF83A3B3C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1"/>
          </p:nvPr>
        </p:nvSpPr>
        <p:spPr>
          <a:xfrm>
            <a:off x="7209367" y="6354763"/>
            <a:ext cx="3048000" cy="366712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1356BD66-FE19-47B9-AFA7-F2646070BF3B}" type="datetime1">
              <a:rPr lang="en-US" smtClean="0"/>
              <a:t>11/13/2017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9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3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550" y="6447368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Rectangle 6"/>
          <p:cNvSpPr/>
          <p:nvPr/>
        </p:nvSpPr>
        <p:spPr>
          <a:xfrm>
            <a:off x="609602" y="500063"/>
            <a:ext cx="243417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10570637" y="5932488"/>
            <a:ext cx="1722967" cy="1008062"/>
            <a:chOff x="4850" y="3497"/>
            <a:chExt cx="814" cy="635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850" y="3634"/>
              <a:ext cx="298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5089" y="3497"/>
              <a:ext cx="36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382" y="3641"/>
              <a:ext cx="28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TextBox 26"/>
          <p:cNvSpPr txBox="1">
            <a:spLocks noChangeArrowheads="1"/>
          </p:cNvSpPr>
          <p:nvPr/>
        </p:nvSpPr>
        <p:spPr bwMode="auto">
          <a:xfrm>
            <a:off x="2540000" y="6397628"/>
            <a:ext cx="457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Comic Sans MS" panose="030F0702030302020204" pitchFamily="66" charset="0"/>
              </a:rPr>
              <a:t>Web page:  aviral.lab.asu.edu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51A2C7-AC48-4E76-A19C-24EF83A3B3C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Date Placeholder 27"/>
          <p:cNvSpPr>
            <a:spLocks noGrp="1"/>
          </p:cNvSpPr>
          <p:nvPr>
            <p:ph type="dt" sz="half" idx="11"/>
          </p:nvPr>
        </p:nvSpPr>
        <p:spPr>
          <a:xfrm>
            <a:off x="7209367" y="6354763"/>
            <a:ext cx="3048000" cy="366712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2077B7A3-1417-4DB0-B456-E908CB0C6976}" type="datetime1">
              <a:rPr lang="en-US" smtClean="0"/>
              <a:t>11/13/2017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4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-14577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1219200"/>
            <a:ext cx="109728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550" y="6447368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7035" y="6356353"/>
            <a:ext cx="172296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F51A2C7-AC48-4E76-A19C-24EF83A3B3C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Box 9"/>
          <p:cNvSpPr txBox="1">
            <a:spLocks noChangeAspect="1" noChangeArrowheads="1"/>
          </p:cNvSpPr>
          <p:nvPr/>
        </p:nvSpPr>
        <p:spPr bwMode="auto">
          <a:xfrm>
            <a:off x="11656767" y="5932496"/>
            <a:ext cx="186013" cy="77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r" fontAlgn="auto">
              <a:lnSpc>
                <a:spcPct val="93000"/>
              </a:lnSpc>
              <a:spcBef>
                <a:spcPct val="30000"/>
              </a:spcBef>
              <a:spcAft>
                <a:spcPts val="0"/>
              </a:spcAft>
              <a:buClr>
                <a:schemeClr val="tx1"/>
              </a:buClr>
              <a:buSzPct val="56000"/>
              <a:buFont typeface="Wingdings" pitchFamily="2" charset="2"/>
              <a:buNone/>
              <a:defRPr/>
            </a:pPr>
            <a:endParaRPr lang="en-US" sz="4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77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FF4F5-929F-499E-80B6-73F6C8FB9F9E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A970B-5B5C-4EAE-8A92-74A5BE43E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6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4050" y="1352550"/>
            <a:ext cx="8943975" cy="990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NEMESIS</a:t>
            </a:r>
            <a:r>
              <a:rPr lang="en-US" dirty="0"/>
              <a:t>: A Software Approach for Computing in Presence of Soft Errors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4050" y="3113378"/>
            <a:ext cx="9664767" cy="984905"/>
          </a:xfrm>
        </p:spPr>
        <p:txBody>
          <a:bodyPr/>
          <a:lstStyle/>
          <a:p>
            <a:pPr algn="l"/>
            <a:r>
              <a:rPr lang="en-US" b="1" dirty="0"/>
              <a:t>Moslem Didehban</a:t>
            </a:r>
            <a:r>
              <a:rPr lang="en-US" dirty="0"/>
              <a:t>, Aviral Shrivastava, </a:t>
            </a:r>
            <a:r>
              <a:rPr lang="nl-NL" kern="0" dirty="0"/>
              <a:t>Sai Ram Dheeraj Lokam</a:t>
            </a:r>
            <a:endParaRPr lang="en-US" dirty="0"/>
          </a:p>
        </p:txBody>
      </p:sp>
      <p:pic>
        <p:nvPicPr>
          <p:cNvPr id="4" name="Picture 3" descr="download"/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9" t="8599" b="5377"/>
          <a:stretch/>
        </p:blipFill>
        <p:spPr>
          <a:xfrm>
            <a:off x="1" y="5511536"/>
            <a:ext cx="2223436" cy="1346463"/>
          </a:xfrm>
          <a:prstGeom prst="rect">
            <a:avLst/>
          </a:prstGeom>
        </p:spPr>
      </p:pic>
      <p:pic>
        <p:nvPicPr>
          <p:cNvPr id="5" name="Picture 2" descr="http://aviral.lab.asu.edu/wp-content/themes/AutoStyle/images/CMLtit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777" y="5511536"/>
            <a:ext cx="10289223" cy="134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566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86" y="-297745"/>
            <a:ext cx="11739613" cy="9906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effectLst/>
              </a:rPr>
              <a:t>Error detection on the result of store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599" y="757799"/>
            <a:ext cx="11056219" cy="531129"/>
          </a:xfrm>
        </p:spPr>
        <p:txBody>
          <a:bodyPr/>
          <a:lstStyle/>
          <a:p>
            <a:r>
              <a:rPr lang="en-US" dirty="0"/>
              <a:t>Main idea: Load back the result of store and check it against redundant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47960" y="6333649"/>
            <a:ext cx="525846" cy="365125"/>
          </a:xfrm>
        </p:spPr>
        <p:txBody>
          <a:bodyPr/>
          <a:lstStyle/>
          <a:p>
            <a:fld id="{AF51A2C7-AC48-4E76-A19C-24EF83A3B3C0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466357" y="1265873"/>
            <a:ext cx="3321697" cy="2558150"/>
            <a:chOff x="466357" y="1265873"/>
            <a:chExt cx="3321697" cy="2558150"/>
          </a:xfrm>
        </p:grpSpPr>
        <p:sp>
          <p:nvSpPr>
            <p:cNvPr id="14" name="TextBox 13"/>
            <p:cNvSpPr txBox="1"/>
            <p:nvPr/>
          </p:nvSpPr>
          <p:spPr>
            <a:xfrm>
              <a:off x="466357" y="3362358"/>
              <a:ext cx="3208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/>
                <a:t>store Val</a:t>
              </a:r>
              <a:r>
                <a:rPr lang="en-US" sz="2400" b="1" u="sng" dirty="0">
                  <a:sym typeface="Wingdings" panose="05000000000000000000" pitchFamily="2" charset="2"/>
                </a:rPr>
                <a:t>[</a:t>
              </a:r>
              <a:r>
                <a:rPr lang="en-US" sz="2400" b="1" u="sng" dirty="0" err="1">
                  <a:sym typeface="Wingdings" panose="05000000000000000000" pitchFamily="2" charset="2"/>
                </a:rPr>
                <a:t>Adr</a:t>
              </a:r>
              <a:r>
                <a:rPr lang="en-US" sz="2400" b="1" u="sng" dirty="0">
                  <a:sym typeface="Wingdings" panose="05000000000000000000" pitchFamily="2" charset="2"/>
                </a:rPr>
                <a:t>]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609600" y="1265873"/>
              <a:ext cx="3178454" cy="2208540"/>
              <a:chOff x="609600" y="1265873"/>
              <a:chExt cx="3178454" cy="220854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273805" y="1635205"/>
                <a:ext cx="1416970" cy="1810168"/>
                <a:chOff x="7586888" y="1750709"/>
                <a:chExt cx="1416970" cy="1810168"/>
              </a:xfrm>
            </p:grpSpPr>
            <p:sp>
              <p:nvSpPr>
                <p:cNvPr id="10" name="Freeform 9"/>
                <p:cNvSpPr/>
                <p:nvPr/>
              </p:nvSpPr>
              <p:spPr>
                <a:xfrm>
                  <a:off x="7586888" y="1750709"/>
                  <a:ext cx="546460" cy="1810167"/>
                </a:xfrm>
                <a:custGeom>
                  <a:avLst/>
                  <a:gdLst>
                    <a:gd name="connsiteX0" fmla="*/ 628719 w 1629748"/>
                    <a:gd name="connsiteY0" fmla="*/ 0 h 2541070"/>
                    <a:gd name="connsiteX1" fmla="*/ 31953 w 1629748"/>
                    <a:gd name="connsiteY1" fmla="*/ 356135 h 2541070"/>
                    <a:gd name="connsiteX2" fmla="*/ 1494993 w 1629748"/>
                    <a:gd name="connsiteY2" fmla="*/ 577516 h 2541070"/>
                    <a:gd name="connsiteX3" fmla="*/ 41578 w 1629748"/>
                    <a:gd name="connsiteY3" fmla="*/ 808522 h 2541070"/>
                    <a:gd name="connsiteX4" fmla="*/ 1523869 w 1629748"/>
                    <a:gd name="connsiteY4" fmla="*/ 981777 h 2541070"/>
                    <a:gd name="connsiteX5" fmla="*/ 70454 w 1629748"/>
                    <a:gd name="connsiteY5" fmla="*/ 1222409 h 2541070"/>
                    <a:gd name="connsiteX6" fmla="*/ 1610496 w 1629748"/>
                    <a:gd name="connsiteY6" fmla="*/ 1424539 h 2541070"/>
                    <a:gd name="connsiteX7" fmla="*/ 80079 w 1629748"/>
                    <a:gd name="connsiteY7" fmla="*/ 1636295 h 2541070"/>
                    <a:gd name="connsiteX8" fmla="*/ 1629747 w 1629748"/>
                    <a:gd name="connsiteY8" fmla="*/ 1867301 h 2541070"/>
                    <a:gd name="connsiteX9" fmla="*/ 89705 w 1629748"/>
                    <a:gd name="connsiteY9" fmla="*/ 2069432 h 2541070"/>
                    <a:gd name="connsiteX10" fmla="*/ 955978 w 1629748"/>
                    <a:gd name="connsiteY10" fmla="*/ 2242686 h 2541070"/>
                    <a:gd name="connsiteX11" fmla="*/ 1090732 w 1629748"/>
                    <a:gd name="connsiteY11" fmla="*/ 2541070 h 2541070"/>
                    <a:gd name="connsiteX12" fmla="*/ 1090732 w 1629748"/>
                    <a:gd name="connsiteY12" fmla="*/ 2541070 h 2541070"/>
                    <a:gd name="connsiteX13" fmla="*/ 1090732 w 1629748"/>
                    <a:gd name="connsiteY13" fmla="*/ 2541070 h 2541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29748" h="2541070">
                      <a:moveTo>
                        <a:pt x="628719" y="0"/>
                      </a:moveTo>
                      <a:cubicBezTo>
                        <a:pt x="258146" y="129941"/>
                        <a:pt x="-112426" y="259882"/>
                        <a:pt x="31953" y="356135"/>
                      </a:cubicBezTo>
                      <a:cubicBezTo>
                        <a:pt x="176332" y="452388"/>
                        <a:pt x="1493389" y="502118"/>
                        <a:pt x="1494993" y="577516"/>
                      </a:cubicBezTo>
                      <a:cubicBezTo>
                        <a:pt x="1496597" y="652914"/>
                        <a:pt x="36765" y="741145"/>
                        <a:pt x="41578" y="808522"/>
                      </a:cubicBezTo>
                      <a:cubicBezTo>
                        <a:pt x="46391" y="875899"/>
                        <a:pt x="1519056" y="912796"/>
                        <a:pt x="1523869" y="981777"/>
                      </a:cubicBezTo>
                      <a:cubicBezTo>
                        <a:pt x="1528682" y="1050758"/>
                        <a:pt x="56016" y="1148615"/>
                        <a:pt x="70454" y="1222409"/>
                      </a:cubicBezTo>
                      <a:cubicBezTo>
                        <a:pt x="84892" y="1296203"/>
                        <a:pt x="1608892" y="1355558"/>
                        <a:pt x="1610496" y="1424539"/>
                      </a:cubicBezTo>
                      <a:cubicBezTo>
                        <a:pt x="1612100" y="1493520"/>
                        <a:pt x="76870" y="1562501"/>
                        <a:pt x="80079" y="1636295"/>
                      </a:cubicBezTo>
                      <a:cubicBezTo>
                        <a:pt x="83287" y="1710089"/>
                        <a:pt x="1628143" y="1795112"/>
                        <a:pt x="1629747" y="1867301"/>
                      </a:cubicBezTo>
                      <a:cubicBezTo>
                        <a:pt x="1631351" y="1939490"/>
                        <a:pt x="202000" y="2006868"/>
                        <a:pt x="89705" y="2069432"/>
                      </a:cubicBezTo>
                      <a:cubicBezTo>
                        <a:pt x="-22590" y="2131996"/>
                        <a:pt x="789140" y="2164080"/>
                        <a:pt x="955978" y="2242686"/>
                      </a:cubicBezTo>
                      <a:cubicBezTo>
                        <a:pt x="1122816" y="2321292"/>
                        <a:pt x="1090732" y="2541070"/>
                        <a:pt x="1090732" y="2541070"/>
                      </a:cubicBezTo>
                      <a:lnTo>
                        <a:pt x="1090732" y="2541070"/>
                      </a:lnTo>
                      <a:lnTo>
                        <a:pt x="1090732" y="2541070"/>
                      </a:lnTo>
                    </a:path>
                  </a:pathLst>
                </a:custGeom>
                <a:noFill/>
                <a:ln w="38100"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Freeform 10"/>
                <p:cNvSpPr/>
                <p:nvPr/>
              </p:nvSpPr>
              <p:spPr>
                <a:xfrm>
                  <a:off x="8439752" y="1750709"/>
                  <a:ext cx="564106" cy="1810168"/>
                </a:xfrm>
                <a:custGeom>
                  <a:avLst/>
                  <a:gdLst>
                    <a:gd name="connsiteX0" fmla="*/ 628719 w 1629748"/>
                    <a:gd name="connsiteY0" fmla="*/ 0 h 2541070"/>
                    <a:gd name="connsiteX1" fmla="*/ 31953 w 1629748"/>
                    <a:gd name="connsiteY1" fmla="*/ 356135 h 2541070"/>
                    <a:gd name="connsiteX2" fmla="*/ 1494993 w 1629748"/>
                    <a:gd name="connsiteY2" fmla="*/ 577516 h 2541070"/>
                    <a:gd name="connsiteX3" fmla="*/ 41578 w 1629748"/>
                    <a:gd name="connsiteY3" fmla="*/ 808522 h 2541070"/>
                    <a:gd name="connsiteX4" fmla="*/ 1523869 w 1629748"/>
                    <a:gd name="connsiteY4" fmla="*/ 981777 h 2541070"/>
                    <a:gd name="connsiteX5" fmla="*/ 70454 w 1629748"/>
                    <a:gd name="connsiteY5" fmla="*/ 1222409 h 2541070"/>
                    <a:gd name="connsiteX6" fmla="*/ 1610496 w 1629748"/>
                    <a:gd name="connsiteY6" fmla="*/ 1424539 h 2541070"/>
                    <a:gd name="connsiteX7" fmla="*/ 80079 w 1629748"/>
                    <a:gd name="connsiteY7" fmla="*/ 1636295 h 2541070"/>
                    <a:gd name="connsiteX8" fmla="*/ 1629747 w 1629748"/>
                    <a:gd name="connsiteY8" fmla="*/ 1867301 h 2541070"/>
                    <a:gd name="connsiteX9" fmla="*/ 89705 w 1629748"/>
                    <a:gd name="connsiteY9" fmla="*/ 2069432 h 2541070"/>
                    <a:gd name="connsiteX10" fmla="*/ 955978 w 1629748"/>
                    <a:gd name="connsiteY10" fmla="*/ 2242686 h 2541070"/>
                    <a:gd name="connsiteX11" fmla="*/ 1090732 w 1629748"/>
                    <a:gd name="connsiteY11" fmla="*/ 2541070 h 2541070"/>
                    <a:gd name="connsiteX12" fmla="*/ 1090732 w 1629748"/>
                    <a:gd name="connsiteY12" fmla="*/ 2541070 h 2541070"/>
                    <a:gd name="connsiteX13" fmla="*/ 1090732 w 1629748"/>
                    <a:gd name="connsiteY13" fmla="*/ 2541070 h 2541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29748" h="2541070">
                      <a:moveTo>
                        <a:pt x="628719" y="0"/>
                      </a:moveTo>
                      <a:cubicBezTo>
                        <a:pt x="258146" y="129941"/>
                        <a:pt x="-112426" y="259882"/>
                        <a:pt x="31953" y="356135"/>
                      </a:cubicBezTo>
                      <a:cubicBezTo>
                        <a:pt x="176332" y="452388"/>
                        <a:pt x="1493389" y="502118"/>
                        <a:pt x="1494993" y="577516"/>
                      </a:cubicBezTo>
                      <a:cubicBezTo>
                        <a:pt x="1496597" y="652914"/>
                        <a:pt x="36765" y="741145"/>
                        <a:pt x="41578" y="808522"/>
                      </a:cubicBezTo>
                      <a:cubicBezTo>
                        <a:pt x="46391" y="875899"/>
                        <a:pt x="1519056" y="912796"/>
                        <a:pt x="1523869" y="981777"/>
                      </a:cubicBezTo>
                      <a:cubicBezTo>
                        <a:pt x="1528682" y="1050758"/>
                        <a:pt x="56016" y="1148615"/>
                        <a:pt x="70454" y="1222409"/>
                      </a:cubicBezTo>
                      <a:cubicBezTo>
                        <a:pt x="84892" y="1296203"/>
                        <a:pt x="1608892" y="1355558"/>
                        <a:pt x="1610496" y="1424539"/>
                      </a:cubicBezTo>
                      <a:cubicBezTo>
                        <a:pt x="1612100" y="1493520"/>
                        <a:pt x="76870" y="1562501"/>
                        <a:pt x="80079" y="1636295"/>
                      </a:cubicBezTo>
                      <a:cubicBezTo>
                        <a:pt x="83287" y="1710089"/>
                        <a:pt x="1628143" y="1795112"/>
                        <a:pt x="1629747" y="1867301"/>
                      </a:cubicBezTo>
                      <a:cubicBezTo>
                        <a:pt x="1631351" y="1939490"/>
                        <a:pt x="202000" y="2006868"/>
                        <a:pt x="89705" y="2069432"/>
                      </a:cubicBezTo>
                      <a:cubicBezTo>
                        <a:pt x="-22590" y="2131996"/>
                        <a:pt x="789140" y="2164080"/>
                        <a:pt x="955978" y="2242686"/>
                      </a:cubicBezTo>
                      <a:cubicBezTo>
                        <a:pt x="1122816" y="2321292"/>
                        <a:pt x="1090732" y="2541070"/>
                        <a:pt x="1090732" y="2541070"/>
                      </a:cubicBezTo>
                      <a:lnTo>
                        <a:pt x="1090732" y="2541070"/>
                      </a:lnTo>
                      <a:lnTo>
                        <a:pt x="1090732" y="2541070"/>
                      </a:lnTo>
                    </a:path>
                  </a:pathLst>
                </a:custGeom>
                <a:noFill/>
                <a:ln w="38100">
                  <a:prstDash val="sysDot"/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609600" y="3105081"/>
                <a:ext cx="1097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Val, </a:t>
                </a:r>
                <a:r>
                  <a:rPr lang="en-US" dirty="0" err="1"/>
                  <a:t>Adr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690774" y="3105081"/>
                <a:ext cx="1097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Val*, </a:t>
                </a:r>
                <a:r>
                  <a:rPr lang="en-US" dirty="0" err="1"/>
                  <a:t>Adr</a:t>
                </a:r>
                <a:r>
                  <a:rPr lang="en-US" dirty="0"/>
                  <a:t>*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06250" y="1275553"/>
                <a:ext cx="1283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M-stream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007427" y="1265873"/>
                <a:ext cx="1283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D-stream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5A16867-9414-42E6-9A08-3AF0DA24459E}"/>
              </a:ext>
            </a:extLst>
          </p:cNvPr>
          <p:cNvGrpSpPr/>
          <p:nvPr/>
        </p:nvGrpSpPr>
        <p:grpSpPr>
          <a:xfrm>
            <a:off x="6551271" y="1460219"/>
            <a:ext cx="3406808" cy="4290882"/>
            <a:chOff x="6551271" y="1460219"/>
            <a:chExt cx="3406808" cy="42908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C31F35-1C09-450C-9B5A-A2DC423B2DE5}"/>
                </a:ext>
              </a:extLst>
            </p:cNvPr>
            <p:cNvSpPr/>
            <p:nvPr/>
          </p:nvSpPr>
          <p:spPr>
            <a:xfrm>
              <a:off x="6678592" y="1460219"/>
              <a:ext cx="2222340" cy="5653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C9A35D3-B3BA-42A6-A6E5-3C1C2E123C6B}"/>
                </a:ext>
              </a:extLst>
            </p:cNvPr>
            <p:cNvSpPr/>
            <p:nvPr/>
          </p:nvSpPr>
          <p:spPr>
            <a:xfrm>
              <a:off x="6678592" y="2023866"/>
              <a:ext cx="2222340" cy="5653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2A43685-67BE-42BF-9629-EBE4B28F4071}"/>
                </a:ext>
              </a:extLst>
            </p:cNvPr>
            <p:cNvSpPr/>
            <p:nvPr/>
          </p:nvSpPr>
          <p:spPr>
            <a:xfrm>
              <a:off x="6692092" y="2584894"/>
              <a:ext cx="2222340" cy="5653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F1BF243-BEE0-4115-9C1E-92DBABD763DF}"/>
                </a:ext>
              </a:extLst>
            </p:cNvPr>
            <p:cNvSpPr/>
            <p:nvPr/>
          </p:nvSpPr>
          <p:spPr>
            <a:xfrm>
              <a:off x="6692092" y="3148541"/>
              <a:ext cx="2222340" cy="5653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71A6065-8FFA-40B9-BCF5-F078C0C9CC1F}"/>
                </a:ext>
              </a:extLst>
            </p:cNvPr>
            <p:cNvSpPr/>
            <p:nvPr/>
          </p:nvSpPr>
          <p:spPr>
            <a:xfrm>
              <a:off x="6692092" y="3704127"/>
              <a:ext cx="2222340" cy="5653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6988851-0274-424E-A3C6-604B85B8C0E3}"/>
                </a:ext>
              </a:extLst>
            </p:cNvPr>
            <p:cNvSpPr/>
            <p:nvPr/>
          </p:nvSpPr>
          <p:spPr>
            <a:xfrm>
              <a:off x="6705592" y="4265155"/>
              <a:ext cx="2222340" cy="5653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037D8E-C0FE-4982-AE73-C40684EEC2F7}"/>
                </a:ext>
              </a:extLst>
            </p:cNvPr>
            <p:cNvSpPr/>
            <p:nvPr/>
          </p:nvSpPr>
          <p:spPr>
            <a:xfrm>
              <a:off x="6705592" y="4828802"/>
              <a:ext cx="2222340" cy="5653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6FEC37-C27F-4FFA-88D8-4C1FBB62FED8}"/>
                </a:ext>
              </a:extLst>
            </p:cNvPr>
            <p:cNvSpPr txBox="1"/>
            <p:nvPr/>
          </p:nvSpPr>
          <p:spPr>
            <a:xfrm>
              <a:off x="8927932" y="2658755"/>
              <a:ext cx="10301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[</a:t>
              </a:r>
              <a:r>
                <a:rPr lang="en-US" sz="2000" b="1" dirty="0" err="1"/>
                <a:t>adr</a:t>
              </a:r>
              <a:r>
                <a:rPr lang="en-US" sz="2000" b="1" dirty="0"/>
                <a:t>]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0EC83E-38E9-4016-9125-9CECB56A18E1}"/>
                </a:ext>
              </a:extLst>
            </p:cNvPr>
            <p:cNvSpPr txBox="1"/>
            <p:nvPr/>
          </p:nvSpPr>
          <p:spPr>
            <a:xfrm>
              <a:off x="7454097" y="2643416"/>
              <a:ext cx="12153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Val</a:t>
              </a:r>
              <a:endParaRPr lang="en-US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376727-9D8D-4FF9-9459-E300D626369A}"/>
                </a:ext>
              </a:extLst>
            </p:cNvPr>
            <p:cNvSpPr txBox="1"/>
            <p:nvPr/>
          </p:nvSpPr>
          <p:spPr>
            <a:xfrm>
              <a:off x="6551271" y="5381769"/>
              <a:ext cx="2349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Memory</a:t>
              </a:r>
            </a:p>
          </p:txBody>
        </p:sp>
      </p:grp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757F811-060A-4DAD-A376-988B816088E0}"/>
              </a:ext>
            </a:extLst>
          </p:cNvPr>
          <p:cNvSpPr/>
          <p:nvPr/>
        </p:nvSpPr>
        <p:spPr>
          <a:xfrm rot="20915044">
            <a:off x="3291488" y="3049912"/>
            <a:ext cx="3387797" cy="243837"/>
          </a:xfrm>
          <a:prstGeom prst="rightArrow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B0EDDC96-09E3-46EE-9861-61EE4E3AAE7F}"/>
              </a:ext>
            </a:extLst>
          </p:cNvPr>
          <p:cNvSpPr/>
          <p:nvPr/>
        </p:nvSpPr>
        <p:spPr>
          <a:xfrm rot="9500108">
            <a:off x="3134420" y="3635495"/>
            <a:ext cx="3432673" cy="128458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74CA4E-B47D-4A38-996F-265FB89B5D3D}"/>
              </a:ext>
            </a:extLst>
          </p:cNvPr>
          <p:cNvSpPr txBox="1"/>
          <p:nvPr/>
        </p:nvSpPr>
        <p:spPr>
          <a:xfrm>
            <a:off x="609599" y="4055217"/>
            <a:ext cx="3065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load   SCR [</a:t>
            </a:r>
            <a:r>
              <a:rPr lang="en-US" dirty="0" err="1">
                <a:sym typeface="Wingdings" panose="05000000000000000000" pitchFamily="2" charset="2"/>
              </a:rPr>
              <a:t>Adr</a:t>
            </a:r>
            <a:r>
              <a:rPr lang="en-US" dirty="0">
                <a:sym typeface="Wingdings" panose="05000000000000000000" pitchFamily="2" charset="2"/>
              </a:rPr>
              <a:t>*]</a:t>
            </a:r>
          </a:p>
          <a:p>
            <a:pPr algn="ctr"/>
            <a:r>
              <a:rPr lang="en-US" dirty="0">
                <a:sym typeface="Wingdings" panose="05000000000000000000" pitchFamily="2" charset="2"/>
              </a:rPr>
              <a:t>if (SCR != Val*) Diagnosis();</a:t>
            </a:r>
            <a:endParaRPr lang="en-US" dirty="0"/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944878-4C3B-46F7-A638-0A85B9CD1694}"/>
              </a:ext>
            </a:extLst>
          </p:cNvPr>
          <p:cNvSpPr txBox="1"/>
          <p:nvPr/>
        </p:nvSpPr>
        <p:spPr>
          <a:xfrm>
            <a:off x="875859" y="5496582"/>
            <a:ext cx="5824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Checking the results of store, verifies the execution of store as well as the correct operand computations</a:t>
            </a:r>
          </a:p>
        </p:txBody>
      </p:sp>
    </p:spTree>
    <p:extLst>
      <p:ext uri="{BB962C8B-B14F-4D97-AF65-F5344CB8AC3E}">
        <p14:creationId xmlns:p14="http://schemas.microsoft.com/office/powerpoint/2010/main" val="386787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2" grpId="0" animBg="1"/>
      <p:bldP spid="21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86" y="-297745"/>
            <a:ext cx="11739613" cy="990600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/>
              </a:rPr>
              <a:t>Challenges in checking the result of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47960" y="6333649"/>
            <a:ext cx="525846" cy="365125"/>
          </a:xfrm>
        </p:spPr>
        <p:txBody>
          <a:bodyPr/>
          <a:lstStyle/>
          <a:p>
            <a:fld id="{AF51A2C7-AC48-4E76-A19C-24EF83A3B3C0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466357" y="1265873"/>
            <a:ext cx="3321697" cy="2558150"/>
            <a:chOff x="466357" y="1265873"/>
            <a:chExt cx="3321697" cy="2558150"/>
          </a:xfrm>
        </p:grpSpPr>
        <p:sp>
          <p:nvSpPr>
            <p:cNvPr id="14" name="TextBox 13"/>
            <p:cNvSpPr txBox="1"/>
            <p:nvPr/>
          </p:nvSpPr>
          <p:spPr>
            <a:xfrm>
              <a:off x="466357" y="3362358"/>
              <a:ext cx="3208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/>
                <a:t>store Val</a:t>
              </a:r>
              <a:r>
                <a:rPr lang="en-US" sz="2400" b="1" u="sng" dirty="0">
                  <a:sym typeface="Wingdings" panose="05000000000000000000" pitchFamily="2" charset="2"/>
                </a:rPr>
                <a:t>[</a:t>
              </a:r>
              <a:r>
                <a:rPr lang="en-US" sz="2400" b="1" u="sng" dirty="0" err="1">
                  <a:sym typeface="Wingdings" panose="05000000000000000000" pitchFamily="2" charset="2"/>
                </a:rPr>
                <a:t>Adr</a:t>
              </a:r>
              <a:r>
                <a:rPr lang="en-US" sz="2400" b="1" u="sng" dirty="0">
                  <a:sym typeface="Wingdings" panose="05000000000000000000" pitchFamily="2" charset="2"/>
                </a:rPr>
                <a:t>]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609600" y="1265873"/>
              <a:ext cx="3178454" cy="2208540"/>
              <a:chOff x="609600" y="1265873"/>
              <a:chExt cx="3178454" cy="220854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273805" y="1635205"/>
                <a:ext cx="1416970" cy="1810168"/>
                <a:chOff x="7586888" y="1750709"/>
                <a:chExt cx="1416970" cy="1810168"/>
              </a:xfrm>
            </p:grpSpPr>
            <p:sp>
              <p:nvSpPr>
                <p:cNvPr id="10" name="Freeform 9"/>
                <p:cNvSpPr/>
                <p:nvPr/>
              </p:nvSpPr>
              <p:spPr>
                <a:xfrm>
                  <a:off x="7586888" y="1750709"/>
                  <a:ext cx="546460" cy="1810167"/>
                </a:xfrm>
                <a:custGeom>
                  <a:avLst/>
                  <a:gdLst>
                    <a:gd name="connsiteX0" fmla="*/ 628719 w 1629748"/>
                    <a:gd name="connsiteY0" fmla="*/ 0 h 2541070"/>
                    <a:gd name="connsiteX1" fmla="*/ 31953 w 1629748"/>
                    <a:gd name="connsiteY1" fmla="*/ 356135 h 2541070"/>
                    <a:gd name="connsiteX2" fmla="*/ 1494993 w 1629748"/>
                    <a:gd name="connsiteY2" fmla="*/ 577516 h 2541070"/>
                    <a:gd name="connsiteX3" fmla="*/ 41578 w 1629748"/>
                    <a:gd name="connsiteY3" fmla="*/ 808522 h 2541070"/>
                    <a:gd name="connsiteX4" fmla="*/ 1523869 w 1629748"/>
                    <a:gd name="connsiteY4" fmla="*/ 981777 h 2541070"/>
                    <a:gd name="connsiteX5" fmla="*/ 70454 w 1629748"/>
                    <a:gd name="connsiteY5" fmla="*/ 1222409 h 2541070"/>
                    <a:gd name="connsiteX6" fmla="*/ 1610496 w 1629748"/>
                    <a:gd name="connsiteY6" fmla="*/ 1424539 h 2541070"/>
                    <a:gd name="connsiteX7" fmla="*/ 80079 w 1629748"/>
                    <a:gd name="connsiteY7" fmla="*/ 1636295 h 2541070"/>
                    <a:gd name="connsiteX8" fmla="*/ 1629747 w 1629748"/>
                    <a:gd name="connsiteY8" fmla="*/ 1867301 h 2541070"/>
                    <a:gd name="connsiteX9" fmla="*/ 89705 w 1629748"/>
                    <a:gd name="connsiteY9" fmla="*/ 2069432 h 2541070"/>
                    <a:gd name="connsiteX10" fmla="*/ 955978 w 1629748"/>
                    <a:gd name="connsiteY10" fmla="*/ 2242686 h 2541070"/>
                    <a:gd name="connsiteX11" fmla="*/ 1090732 w 1629748"/>
                    <a:gd name="connsiteY11" fmla="*/ 2541070 h 2541070"/>
                    <a:gd name="connsiteX12" fmla="*/ 1090732 w 1629748"/>
                    <a:gd name="connsiteY12" fmla="*/ 2541070 h 2541070"/>
                    <a:gd name="connsiteX13" fmla="*/ 1090732 w 1629748"/>
                    <a:gd name="connsiteY13" fmla="*/ 2541070 h 2541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29748" h="2541070">
                      <a:moveTo>
                        <a:pt x="628719" y="0"/>
                      </a:moveTo>
                      <a:cubicBezTo>
                        <a:pt x="258146" y="129941"/>
                        <a:pt x="-112426" y="259882"/>
                        <a:pt x="31953" y="356135"/>
                      </a:cubicBezTo>
                      <a:cubicBezTo>
                        <a:pt x="176332" y="452388"/>
                        <a:pt x="1493389" y="502118"/>
                        <a:pt x="1494993" y="577516"/>
                      </a:cubicBezTo>
                      <a:cubicBezTo>
                        <a:pt x="1496597" y="652914"/>
                        <a:pt x="36765" y="741145"/>
                        <a:pt x="41578" y="808522"/>
                      </a:cubicBezTo>
                      <a:cubicBezTo>
                        <a:pt x="46391" y="875899"/>
                        <a:pt x="1519056" y="912796"/>
                        <a:pt x="1523869" y="981777"/>
                      </a:cubicBezTo>
                      <a:cubicBezTo>
                        <a:pt x="1528682" y="1050758"/>
                        <a:pt x="56016" y="1148615"/>
                        <a:pt x="70454" y="1222409"/>
                      </a:cubicBezTo>
                      <a:cubicBezTo>
                        <a:pt x="84892" y="1296203"/>
                        <a:pt x="1608892" y="1355558"/>
                        <a:pt x="1610496" y="1424539"/>
                      </a:cubicBezTo>
                      <a:cubicBezTo>
                        <a:pt x="1612100" y="1493520"/>
                        <a:pt x="76870" y="1562501"/>
                        <a:pt x="80079" y="1636295"/>
                      </a:cubicBezTo>
                      <a:cubicBezTo>
                        <a:pt x="83287" y="1710089"/>
                        <a:pt x="1628143" y="1795112"/>
                        <a:pt x="1629747" y="1867301"/>
                      </a:cubicBezTo>
                      <a:cubicBezTo>
                        <a:pt x="1631351" y="1939490"/>
                        <a:pt x="202000" y="2006868"/>
                        <a:pt x="89705" y="2069432"/>
                      </a:cubicBezTo>
                      <a:cubicBezTo>
                        <a:pt x="-22590" y="2131996"/>
                        <a:pt x="789140" y="2164080"/>
                        <a:pt x="955978" y="2242686"/>
                      </a:cubicBezTo>
                      <a:cubicBezTo>
                        <a:pt x="1122816" y="2321292"/>
                        <a:pt x="1090732" y="2541070"/>
                        <a:pt x="1090732" y="2541070"/>
                      </a:cubicBezTo>
                      <a:lnTo>
                        <a:pt x="1090732" y="2541070"/>
                      </a:lnTo>
                      <a:lnTo>
                        <a:pt x="1090732" y="2541070"/>
                      </a:lnTo>
                    </a:path>
                  </a:pathLst>
                </a:custGeom>
                <a:noFill/>
                <a:ln w="38100"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Freeform 10"/>
                <p:cNvSpPr/>
                <p:nvPr/>
              </p:nvSpPr>
              <p:spPr>
                <a:xfrm>
                  <a:off x="8439752" y="1750709"/>
                  <a:ext cx="564106" cy="1810168"/>
                </a:xfrm>
                <a:custGeom>
                  <a:avLst/>
                  <a:gdLst>
                    <a:gd name="connsiteX0" fmla="*/ 628719 w 1629748"/>
                    <a:gd name="connsiteY0" fmla="*/ 0 h 2541070"/>
                    <a:gd name="connsiteX1" fmla="*/ 31953 w 1629748"/>
                    <a:gd name="connsiteY1" fmla="*/ 356135 h 2541070"/>
                    <a:gd name="connsiteX2" fmla="*/ 1494993 w 1629748"/>
                    <a:gd name="connsiteY2" fmla="*/ 577516 h 2541070"/>
                    <a:gd name="connsiteX3" fmla="*/ 41578 w 1629748"/>
                    <a:gd name="connsiteY3" fmla="*/ 808522 h 2541070"/>
                    <a:gd name="connsiteX4" fmla="*/ 1523869 w 1629748"/>
                    <a:gd name="connsiteY4" fmla="*/ 981777 h 2541070"/>
                    <a:gd name="connsiteX5" fmla="*/ 70454 w 1629748"/>
                    <a:gd name="connsiteY5" fmla="*/ 1222409 h 2541070"/>
                    <a:gd name="connsiteX6" fmla="*/ 1610496 w 1629748"/>
                    <a:gd name="connsiteY6" fmla="*/ 1424539 h 2541070"/>
                    <a:gd name="connsiteX7" fmla="*/ 80079 w 1629748"/>
                    <a:gd name="connsiteY7" fmla="*/ 1636295 h 2541070"/>
                    <a:gd name="connsiteX8" fmla="*/ 1629747 w 1629748"/>
                    <a:gd name="connsiteY8" fmla="*/ 1867301 h 2541070"/>
                    <a:gd name="connsiteX9" fmla="*/ 89705 w 1629748"/>
                    <a:gd name="connsiteY9" fmla="*/ 2069432 h 2541070"/>
                    <a:gd name="connsiteX10" fmla="*/ 955978 w 1629748"/>
                    <a:gd name="connsiteY10" fmla="*/ 2242686 h 2541070"/>
                    <a:gd name="connsiteX11" fmla="*/ 1090732 w 1629748"/>
                    <a:gd name="connsiteY11" fmla="*/ 2541070 h 2541070"/>
                    <a:gd name="connsiteX12" fmla="*/ 1090732 w 1629748"/>
                    <a:gd name="connsiteY12" fmla="*/ 2541070 h 2541070"/>
                    <a:gd name="connsiteX13" fmla="*/ 1090732 w 1629748"/>
                    <a:gd name="connsiteY13" fmla="*/ 2541070 h 2541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29748" h="2541070">
                      <a:moveTo>
                        <a:pt x="628719" y="0"/>
                      </a:moveTo>
                      <a:cubicBezTo>
                        <a:pt x="258146" y="129941"/>
                        <a:pt x="-112426" y="259882"/>
                        <a:pt x="31953" y="356135"/>
                      </a:cubicBezTo>
                      <a:cubicBezTo>
                        <a:pt x="176332" y="452388"/>
                        <a:pt x="1493389" y="502118"/>
                        <a:pt x="1494993" y="577516"/>
                      </a:cubicBezTo>
                      <a:cubicBezTo>
                        <a:pt x="1496597" y="652914"/>
                        <a:pt x="36765" y="741145"/>
                        <a:pt x="41578" y="808522"/>
                      </a:cubicBezTo>
                      <a:cubicBezTo>
                        <a:pt x="46391" y="875899"/>
                        <a:pt x="1519056" y="912796"/>
                        <a:pt x="1523869" y="981777"/>
                      </a:cubicBezTo>
                      <a:cubicBezTo>
                        <a:pt x="1528682" y="1050758"/>
                        <a:pt x="56016" y="1148615"/>
                        <a:pt x="70454" y="1222409"/>
                      </a:cubicBezTo>
                      <a:cubicBezTo>
                        <a:pt x="84892" y="1296203"/>
                        <a:pt x="1608892" y="1355558"/>
                        <a:pt x="1610496" y="1424539"/>
                      </a:cubicBezTo>
                      <a:cubicBezTo>
                        <a:pt x="1612100" y="1493520"/>
                        <a:pt x="76870" y="1562501"/>
                        <a:pt x="80079" y="1636295"/>
                      </a:cubicBezTo>
                      <a:cubicBezTo>
                        <a:pt x="83287" y="1710089"/>
                        <a:pt x="1628143" y="1795112"/>
                        <a:pt x="1629747" y="1867301"/>
                      </a:cubicBezTo>
                      <a:cubicBezTo>
                        <a:pt x="1631351" y="1939490"/>
                        <a:pt x="202000" y="2006868"/>
                        <a:pt x="89705" y="2069432"/>
                      </a:cubicBezTo>
                      <a:cubicBezTo>
                        <a:pt x="-22590" y="2131996"/>
                        <a:pt x="789140" y="2164080"/>
                        <a:pt x="955978" y="2242686"/>
                      </a:cubicBezTo>
                      <a:cubicBezTo>
                        <a:pt x="1122816" y="2321292"/>
                        <a:pt x="1090732" y="2541070"/>
                        <a:pt x="1090732" y="2541070"/>
                      </a:cubicBezTo>
                      <a:lnTo>
                        <a:pt x="1090732" y="2541070"/>
                      </a:lnTo>
                      <a:lnTo>
                        <a:pt x="1090732" y="2541070"/>
                      </a:lnTo>
                    </a:path>
                  </a:pathLst>
                </a:custGeom>
                <a:noFill/>
                <a:ln w="38100">
                  <a:prstDash val="sysDot"/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609600" y="3105081"/>
                <a:ext cx="1097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Val, </a:t>
                </a:r>
                <a:r>
                  <a:rPr lang="en-US" dirty="0" err="1"/>
                  <a:t>Adr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690774" y="3105081"/>
                <a:ext cx="1097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Val*, </a:t>
                </a:r>
                <a:r>
                  <a:rPr lang="en-US" dirty="0" err="1"/>
                  <a:t>Adr</a:t>
                </a:r>
                <a:r>
                  <a:rPr lang="en-US" dirty="0"/>
                  <a:t>*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06250" y="1275553"/>
                <a:ext cx="1283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M-stream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007427" y="1265873"/>
                <a:ext cx="1283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D-stream</a:t>
                </a: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836490" y="5599338"/>
            <a:ext cx="6926281" cy="1229653"/>
            <a:chOff x="4285042" y="2030975"/>
            <a:chExt cx="1996171" cy="1046026"/>
          </a:xfrm>
        </p:grpSpPr>
        <p:sp>
          <p:nvSpPr>
            <p:cNvPr id="18" name="Cloud 17"/>
            <p:cNvSpPr/>
            <p:nvPr/>
          </p:nvSpPr>
          <p:spPr>
            <a:xfrm>
              <a:off x="4285042" y="2030975"/>
              <a:ext cx="1996171" cy="1046026"/>
            </a:xfrm>
            <a:prstGeom prst="clou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16090" y="2259863"/>
              <a:ext cx="1734074" cy="521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Errors on address part of silent stores remain undetected.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5A16867-9414-42E6-9A08-3AF0DA24459E}"/>
              </a:ext>
            </a:extLst>
          </p:cNvPr>
          <p:cNvGrpSpPr/>
          <p:nvPr/>
        </p:nvGrpSpPr>
        <p:grpSpPr>
          <a:xfrm>
            <a:off x="6524280" y="1482043"/>
            <a:ext cx="3406808" cy="4290882"/>
            <a:chOff x="6551271" y="1460219"/>
            <a:chExt cx="3406808" cy="42908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C31F35-1C09-450C-9B5A-A2DC423B2DE5}"/>
                </a:ext>
              </a:extLst>
            </p:cNvPr>
            <p:cNvSpPr/>
            <p:nvPr/>
          </p:nvSpPr>
          <p:spPr>
            <a:xfrm>
              <a:off x="6678592" y="1460219"/>
              <a:ext cx="2222340" cy="5653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C9A35D3-B3BA-42A6-A6E5-3C1C2E123C6B}"/>
                </a:ext>
              </a:extLst>
            </p:cNvPr>
            <p:cNvSpPr/>
            <p:nvPr/>
          </p:nvSpPr>
          <p:spPr>
            <a:xfrm>
              <a:off x="6678592" y="2023866"/>
              <a:ext cx="2222340" cy="5653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2A43685-67BE-42BF-9629-EBE4B28F4071}"/>
                </a:ext>
              </a:extLst>
            </p:cNvPr>
            <p:cNvSpPr/>
            <p:nvPr/>
          </p:nvSpPr>
          <p:spPr>
            <a:xfrm>
              <a:off x="6692092" y="2584894"/>
              <a:ext cx="2222340" cy="5653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F1BF243-BEE0-4115-9C1E-92DBABD763DF}"/>
                </a:ext>
              </a:extLst>
            </p:cNvPr>
            <p:cNvSpPr/>
            <p:nvPr/>
          </p:nvSpPr>
          <p:spPr>
            <a:xfrm>
              <a:off x="6692092" y="3148541"/>
              <a:ext cx="2222340" cy="5653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71A6065-8FFA-40B9-BCF5-F078C0C9CC1F}"/>
                </a:ext>
              </a:extLst>
            </p:cNvPr>
            <p:cNvSpPr/>
            <p:nvPr/>
          </p:nvSpPr>
          <p:spPr>
            <a:xfrm>
              <a:off x="6692092" y="3704127"/>
              <a:ext cx="2222340" cy="5653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6988851-0274-424E-A3C6-604B85B8C0E3}"/>
                </a:ext>
              </a:extLst>
            </p:cNvPr>
            <p:cNvSpPr/>
            <p:nvPr/>
          </p:nvSpPr>
          <p:spPr>
            <a:xfrm>
              <a:off x="6705592" y="4265155"/>
              <a:ext cx="2222340" cy="5653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037D8E-C0FE-4982-AE73-C40684EEC2F7}"/>
                </a:ext>
              </a:extLst>
            </p:cNvPr>
            <p:cNvSpPr/>
            <p:nvPr/>
          </p:nvSpPr>
          <p:spPr>
            <a:xfrm>
              <a:off x="6705592" y="4828802"/>
              <a:ext cx="2222340" cy="5653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6FEC37-C27F-4FFA-88D8-4C1FBB62FED8}"/>
                </a:ext>
              </a:extLst>
            </p:cNvPr>
            <p:cNvSpPr txBox="1"/>
            <p:nvPr/>
          </p:nvSpPr>
          <p:spPr>
            <a:xfrm>
              <a:off x="8927932" y="2658755"/>
              <a:ext cx="10301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[</a:t>
              </a:r>
              <a:r>
                <a:rPr lang="en-US" sz="2000" b="1" dirty="0" err="1"/>
                <a:t>adr</a:t>
              </a:r>
              <a:r>
                <a:rPr lang="en-US" sz="2000" b="1" dirty="0"/>
                <a:t>]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0EC83E-38E9-4016-9125-9CECB56A18E1}"/>
                </a:ext>
              </a:extLst>
            </p:cNvPr>
            <p:cNvSpPr txBox="1"/>
            <p:nvPr/>
          </p:nvSpPr>
          <p:spPr>
            <a:xfrm>
              <a:off x="7454097" y="2643416"/>
              <a:ext cx="12153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Val</a:t>
              </a:r>
              <a:endParaRPr lang="en-US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376727-9D8D-4FF9-9459-E300D626369A}"/>
                </a:ext>
              </a:extLst>
            </p:cNvPr>
            <p:cNvSpPr txBox="1"/>
            <p:nvPr/>
          </p:nvSpPr>
          <p:spPr>
            <a:xfrm>
              <a:off x="6551271" y="5381769"/>
              <a:ext cx="2349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Memory</a:t>
              </a:r>
            </a:p>
          </p:txBody>
        </p:sp>
      </p:grp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B0EDDC96-09E3-46EE-9861-61EE4E3AAE7F}"/>
              </a:ext>
            </a:extLst>
          </p:cNvPr>
          <p:cNvSpPr/>
          <p:nvPr/>
        </p:nvSpPr>
        <p:spPr>
          <a:xfrm rot="9500108">
            <a:off x="3134420" y="3635495"/>
            <a:ext cx="3432673" cy="128458"/>
          </a:xfrm>
          <a:prstGeom prst="rightArrow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74CA4E-B47D-4A38-996F-265FB89B5D3D}"/>
              </a:ext>
            </a:extLst>
          </p:cNvPr>
          <p:cNvSpPr txBox="1"/>
          <p:nvPr/>
        </p:nvSpPr>
        <p:spPr>
          <a:xfrm>
            <a:off x="609599" y="4055217"/>
            <a:ext cx="3065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load   SCR [</a:t>
            </a:r>
            <a:r>
              <a:rPr lang="en-US" dirty="0" err="1">
                <a:sym typeface="Wingdings" panose="05000000000000000000" pitchFamily="2" charset="2"/>
              </a:rPr>
              <a:t>Adr</a:t>
            </a:r>
            <a:r>
              <a:rPr lang="en-US" dirty="0">
                <a:sym typeface="Wingdings" panose="05000000000000000000" pitchFamily="2" charset="2"/>
              </a:rPr>
              <a:t>*]</a:t>
            </a:r>
          </a:p>
          <a:p>
            <a:pPr algn="ctr"/>
            <a:r>
              <a:rPr lang="en-US" dirty="0">
                <a:sym typeface="Wingdings" panose="05000000000000000000" pitchFamily="2" charset="2"/>
              </a:rPr>
              <a:t>if (SCR != Val*) Diagnosis();</a:t>
            </a:r>
            <a:endParaRPr lang="en-US" dirty="0"/>
          </a:p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1BC817-BB1D-452E-AE3A-58006318CC80}"/>
              </a:ext>
            </a:extLst>
          </p:cNvPr>
          <p:cNvSpPr txBox="1"/>
          <p:nvPr/>
        </p:nvSpPr>
        <p:spPr>
          <a:xfrm>
            <a:off x="7378983" y="1532240"/>
            <a:ext cx="121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Val</a:t>
            </a:r>
            <a:endParaRPr lang="en-US" b="1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EE0A831-A707-47CB-9886-C65A2B72453C}"/>
              </a:ext>
            </a:extLst>
          </p:cNvPr>
          <p:cNvGrpSpPr/>
          <p:nvPr/>
        </p:nvGrpSpPr>
        <p:grpSpPr>
          <a:xfrm>
            <a:off x="3233202" y="2233914"/>
            <a:ext cx="3603354" cy="561427"/>
            <a:chOff x="3233202" y="2233914"/>
            <a:chExt cx="3603354" cy="561427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7757F811-060A-4DAD-A376-988B816088E0}"/>
                </a:ext>
              </a:extLst>
            </p:cNvPr>
            <p:cNvSpPr/>
            <p:nvPr/>
          </p:nvSpPr>
          <p:spPr>
            <a:xfrm rot="19571368">
              <a:off x="3233202" y="2578974"/>
              <a:ext cx="3603354" cy="21636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195204-CBDD-4753-B9A3-B4B8CB11BB9B}"/>
                </a:ext>
              </a:extLst>
            </p:cNvPr>
            <p:cNvSpPr txBox="1"/>
            <p:nvPr/>
          </p:nvSpPr>
          <p:spPr>
            <a:xfrm rot="19577213">
              <a:off x="3675100" y="2233914"/>
              <a:ext cx="2303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Faulty Address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F4B56C8-6FD1-4505-809B-0D5989567DEC}"/>
              </a:ext>
            </a:extLst>
          </p:cNvPr>
          <p:cNvSpPr txBox="1"/>
          <p:nvPr/>
        </p:nvSpPr>
        <p:spPr>
          <a:xfrm>
            <a:off x="9931088" y="2680579"/>
            <a:ext cx="2260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Store is silent.</a:t>
            </a:r>
          </a:p>
          <a:p>
            <a:pPr algn="ctr"/>
            <a:r>
              <a:rPr lang="en-US" sz="2000" dirty="0"/>
              <a:t>(The Store Value is presented in Store target address even before the execution of store)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0BD1AF5-FE19-44DE-837A-4CBB8737FD6A}"/>
              </a:ext>
            </a:extLst>
          </p:cNvPr>
          <p:cNvSpPr/>
          <p:nvPr/>
        </p:nvSpPr>
        <p:spPr>
          <a:xfrm>
            <a:off x="3519299" y="4071074"/>
            <a:ext cx="3159302" cy="11952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Undetected</a:t>
            </a:r>
          </a:p>
        </p:txBody>
      </p:sp>
    </p:spTree>
    <p:extLst>
      <p:ext uri="{BB962C8B-B14F-4D97-AF65-F5344CB8AC3E}">
        <p14:creationId xmlns:p14="http://schemas.microsoft.com/office/powerpoint/2010/main" val="406175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21" grpId="0"/>
      <p:bldP spid="32" grpId="0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86" y="-297745"/>
            <a:ext cx="11739613" cy="990600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/>
              </a:rPr>
              <a:t>Solving the problem of Silent Stores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599" y="721895"/>
            <a:ext cx="11056219" cy="531129"/>
          </a:xfrm>
        </p:spPr>
        <p:txBody>
          <a:bodyPr/>
          <a:lstStyle/>
          <a:p>
            <a:r>
              <a:rPr lang="en-US" dirty="0"/>
              <a:t>Main idea: Skip over silent stores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1298275" y="5860908"/>
            <a:ext cx="3612549" cy="837868"/>
            <a:chOff x="4524109" y="2125448"/>
            <a:chExt cx="2051146" cy="525610"/>
          </a:xfrm>
        </p:grpSpPr>
        <p:sp>
          <p:nvSpPr>
            <p:cNvPr id="54" name="Cloud 53"/>
            <p:cNvSpPr/>
            <p:nvPr/>
          </p:nvSpPr>
          <p:spPr>
            <a:xfrm>
              <a:off x="4524109" y="2125448"/>
              <a:ext cx="2051146" cy="525610"/>
            </a:xfrm>
            <a:prstGeom prst="clou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06759" y="2190975"/>
              <a:ext cx="1968496" cy="405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Suffer from missing-memory-update errors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-350698" y="1282064"/>
            <a:ext cx="5261522" cy="4530228"/>
            <a:chOff x="2369365" y="1282064"/>
            <a:chExt cx="5261522" cy="4530228"/>
          </a:xfrm>
        </p:grpSpPr>
        <p:grpSp>
          <p:nvGrpSpPr>
            <p:cNvPr id="36" name="Group 35"/>
            <p:cNvGrpSpPr/>
            <p:nvPr/>
          </p:nvGrpSpPr>
          <p:grpSpPr>
            <a:xfrm>
              <a:off x="4101057" y="1282064"/>
              <a:ext cx="3178454" cy="2208540"/>
              <a:chOff x="609600" y="1265873"/>
              <a:chExt cx="3178454" cy="220854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273805" y="1635205"/>
                <a:ext cx="1416970" cy="1810168"/>
                <a:chOff x="7586888" y="1750709"/>
                <a:chExt cx="1416970" cy="1810168"/>
              </a:xfrm>
            </p:grpSpPr>
            <p:sp>
              <p:nvSpPr>
                <p:cNvPr id="42" name="Freeform 41"/>
                <p:cNvSpPr/>
                <p:nvPr/>
              </p:nvSpPr>
              <p:spPr>
                <a:xfrm>
                  <a:off x="7586888" y="1750709"/>
                  <a:ext cx="546460" cy="1810167"/>
                </a:xfrm>
                <a:custGeom>
                  <a:avLst/>
                  <a:gdLst>
                    <a:gd name="connsiteX0" fmla="*/ 628719 w 1629748"/>
                    <a:gd name="connsiteY0" fmla="*/ 0 h 2541070"/>
                    <a:gd name="connsiteX1" fmla="*/ 31953 w 1629748"/>
                    <a:gd name="connsiteY1" fmla="*/ 356135 h 2541070"/>
                    <a:gd name="connsiteX2" fmla="*/ 1494993 w 1629748"/>
                    <a:gd name="connsiteY2" fmla="*/ 577516 h 2541070"/>
                    <a:gd name="connsiteX3" fmla="*/ 41578 w 1629748"/>
                    <a:gd name="connsiteY3" fmla="*/ 808522 h 2541070"/>
                    <a:gd name="connsiteX4" fmla="*/ 1523869 w 1629748"/>
                    <a:gd name="connsiteY4" fmla="*/ 981777 h 2541070"/>
                    <a:gd name="connsiteX5" fmla="*/ 70454 w 1629748"/>
                    <a:gd name="connsiteY5" fmla="*/ 1222409 h 2541070"/>
                    <a:gd name="connsiteX6" fmla="*/ 1610496 w 1629748"/>
                    <a:gd name="connsiteY6" fmla="*/ 1424539 h 2541070"/>
                    <a:gd name="connsiteX7" fmla="*/ 80079 w 1629748"/>
                    <a:gd name="connsiteY7" fmla="*/ 1636295 h 2541070"/>
                    <a:gd name="connsiteX8" fmla="*/ 1629747 w 1629748"/>
                    <a:gd name="connsiteY8" fmla="*/ 1867301 h 2541070"/>
                    <a:gd name="connsiteX9" fmla="*/ 89705 w 1629748"/>
                    <a:gd name="connsiteY9" fmla="*/ 2069432 h 2541070"/>
                    <a:gd name="connsiteX10" fmla="*/ 955978 w 1629748"/>
                    <a:gd name="connsiteY10" fmla="*/ 2242686 h 2541070"/>
                    <a:gd name="connsiteX11" fmla="*/ 1090732 w 1629748"/>
                    <a:gd name="connsiteY11" fmla="*/ 2541070 h 2541070"/>
                    <a:gd name="connsiteX12" fmla="*/ 1090732 w 1629748"/>
                    <a:gd name="connsiteY12" fmla="*/ 2541070 h 2541070"/>
                    <a:gd name="connsiteX13" fmla="*/ 1090732 w 1629748"/>
                    <a:gd name="connsiteY13" fmla="*/ 2541070 h 2541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29748" h="2541070">
                      <a:moveTo>
                        <a:pt x="628719" y="0"/>
                      </a:moveTo>
                      <a:cubicBezTo>
                        <a:pt x="258146" y="129941"/>
                        <a:pt x="-112426" y="259882"/>
                        <a:pt x="31953" y="356135"/>
                      </a:cubicBezTo>
                      <a:cubicBezTo>
                        <a:pt x="176332" y="452388"/>
                        <a:pt x="1493389" y="502118"/>
                        <a:pt x="1494993" y="577516"/>
                      </a:cubicBezTo>
                      <a:cubicBezTo>
                        <a:pt x="1496597" y="652914"/>
                        <a:pt x="36765" y="741145"/>
                        <a:pt x="41578" y="808522"/>
                      </a:cubicBezTo>
                      <a:cubicBezTo>
                        <a:pt x="46391" y="875899"/>
                        <a:pt x="1519056" y="912796"/>
                        <a:pt x="1523869" y="981777"/>
                      </a:cubicBezTo>
                      <a:cubicBezTo>
                        <a:pt x="1528682" y="1050758"/>
                        <a:pt x="56016" y="1148615"/>
                        <a:pt x="70454" y="1222409"/>
                      </a:cubicBezTo>
                      <a:cubicBezTo>
                        <a:pt x="84892" y="1296203"/>
                        <a:pt x="1608892" y="1355558"/>
                        <a:pt x="1610496" y="1424539"/>
                      </a:cubicBezTo>
                      <a:cubicBezTo>
                        <a:pt x="1612100" y="1493520"/>
                        <a:pt x="76870" y="1562501"/>
                        <a:pt x="80079" y="1636295"/>
                      </a:cubicBezTo>
                      <a:cubicBezTo>
                        <a:pt x="83287" y="1710089"/>
                        <a:pt x="1628143" y="1795112"/>
                        <a:pt x="1629747" y="1867301"/>
                      </a:cubicBezTo>
                      <a:cubicBezTo>
                        <a:pt x="1631351" y="1939490"/>
                        <a:pt x="202000" y="2006868"/>
                        <a:pt x="89705" y="2069432"/>
                      </a:cubicBezTo>
                      <a:cubicBezTo>
                        <a:pt x="-22590" y="2131996"/>
                        <a:pt x="789140" y="2164080"/>
                        <a:pt x="955978" y="2242686"/>
                      </a:cubicBezTo>
                      <a:cubicBezTo>
                        <a:pt x="1122816" y="2321292"/>
                        <a:pt x="1090732" y="2541070"/>
                        <a:pt x="1090732" y="2541070"/>
                      </a:cubicBezTo>
                      <a:lnTo>
                        <a:pt x="1090732" y="2541070"/>
                      </a:lnTo>
                      <a:lnTo>
                        <a:pt x="1090732" y="2541070"/>
                      </a:lnTo>
                    </a:path>
                  </a:pathLst>
                </a:custGeom>
                <a:noFill/>
                <a:ln w="38100"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Freeform 42"/>
                <p:cNvSpPr/>
                <p:nvPr/>
              </p:nvSpPr>
              <p:spPr>
                <a:xfrm>
                  <a:off x="8439752" y="1750709"/>
                  <a:ext cx="564106" cy="1810168"/>
                </a:xfrm>
                <a:custGeom>
                  <a:avLst/>
                  <a:gdLst>
                    <a:gd name="connsiteX0" fmla="*/ 628719 w 1629748"/>
                    <a:gd name="connsiteY0" fmla="*/ 0 h 2541070"/>
                    <a:gd name="connsiteX1" fmla="*/ 31953 w 1629748"/>
                    <a:gd name="connsiteY1" fmla="*/ 356135 h 2541070"/>
                    <a:gd name="connsiteX2" fmla="*/ 1494993 w 1629748"/>
                    <a:gd name="connsiteY2" fmla="*/ 577516 h 2541070"/>
                    <a:gd name="connsiteX3" fmla="*/ 41578 w 1629748"/>
                    <a:gd name="connsiteY3" fmla="*/ 808522 h 2541070"/>
                    <a:gd name="connsiteX4" fmla="*/ 1523869 w 1629748"/>
                    <a:gd name="connsiteY4" fmla="*/ 981777 h 2541070"/>
                    <a:gd name="connsiteX5" fmla="*/ 70454 w 1629748"/>
                    <a:gd name="connsiteY5" fmla="*/ 1222409 h 2541070"/>
                    <a:gd name="connsiteX6" fmla="*/ 1610496 w 1629748"/>
                    <a:gd name="connsiteY6" fmla="*/ 1424539 h 2541070"/>
                    <a:gd name="connsiteX7" fmla="*/ 80079 w 1629748"/>
                    <a:gd name="connsiteY7" fmla="*/ 1636295 h 2541070"/>
                    <a:gd name="connsiteX8" fmla="*/ 1629747 w 1629748"/>
                    <a:gd name="connsiteY8" fmla="*/ 1867301 h 2541070"/>
                    <a:gd name="connsiteX9" fmla="*/ 89705 w 1629748"/>
                    <a:gd name="connsiteY9" fmla="*/ 2069432 h 2541070"/>
                    <a:gd name="connsiteX10" fmla="*/ 955978 w 1629748"/>
                    <a:gd name="connsiteY10" fmla="*/ 2242686 h 2541070"/>
                    <a:gd name="connsiteX11" fmla="*/ 1090732 w 1629748"/>
                    <a:gd name="connsiteY11" fmla="*/ 2541070 h 2541070"/>
                    <a:gd name="connsiteX12" fmla="*/ 1090732 w 1629748"/>
                    <a:gd name="connsiteY12" fmla="*/ 2541070 h 2541070"/>
                    <a:gd name="connsiteX13" fmla="*/ 1090732 w 1629748"/>
                    <a:gd name="connsiteY13" fmla="*/ 2541070 h 2541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29748" h="2541070">
                      <a:moveTo>
                        <a:pt x="628719" y="0"/>
                      </a:moveTo>
                      <a:cubicBezTo>
                        <a:pt x="258146" y="129941"/>
                        <a:pt x="-112426" y="259882"/>
                        <a:pt x="31953" y="356135"/>
                      </a:cubicBezTo>
                      <a:cubicBezTo>
                        <a:pt x="176332" y="452388"/>
                        <a:pt x="1493389" y="502118"/>
                        <a:pt x="1494993" y="577516"/>
                      </a:cubicBezTo>
                      <a:cubicBezTo>
                        <a:pt x="1496597" y="652914"/>
                        <a:pt x="36765" y="741145"/>
                        <a:pt x="41578" y="808522"/>
                      </a:cubicBezTo>
                      <a:cubicBezTo>
                        <a:pt x="46391" y="875899"/>
                        <a:pt x="1519056" y="912796"/>
                        <a:pt x="1523869" y="981777"/>
                      </a:cubicBezTo>
                      <a:cubicBezTo>
                        <a:pt x="1528682" y="1050758"/>
                        <a:pt x="56016" y="1148615"/>
                        <a:pt x="70454" y="1222409"/>
                      </a:cubicBezTo>
                      <a:cubicBezTo>
                        <a:pt x="84892" y="1296203"/>
                        <a:pt x="1608892" y="1355558"/>
                        <a:pt x="1610496" y="1424539"/>
                      </a:cubicBezTo>
                      <a:cubicBezTo>
                        <a:pt x="1612100" y="1493520"/>
                        <a:pt x="76870" y="1562501"/>
                        <a:pt x="80079" y="1636295"/>
                      </a:cubicBezTo>
                      <a:cubicBezTo>
                        <a:pt x="83287" y="1710089"/>
                        <a:pt x="1628143" y="1795112"/>
                        <a:pt x="1629747" y="1867301"/>
                      </a:cubicBezTo>
                      <a:cubicBezTo>
                        <a:pt x="1631351" y="1939490"/>
                        <a:pt x="202000" y="2006868"/>
                        <a:pt x="89705" y="2069432"/>
                      </a:cubicBezTo>
                      <a:cubicBezTo>
                        <a:pt x="-22590" y="2131996"/>
                        <a:pt x="789140" y="2164080"/>
                        <a:pt x="955978" y="2242686"/>
                      </a:cubicBezTo>
                      <a:cubicBezTo>
                        <a:pt x="1122816" y="2321292"/>
                        <a:pt x="1090732" y="2541070"/>
                        <a:pt x="1090732" y="2541070"/>
                      </a:cubicBezTo>
                      <a:lnTo>
                        <a:pt x="1090732" y="2541070"/>
                      </a:lnTo>
                      <a:lnTo>
                        <a:pt x="1090732" y="2541070"/>
                      </a:lnTo>
                    </a:path>
                  </a:pathLst>
                </a:custGeom>
                <a:noFill/>
                <a:ln w="38100">
                  <a:prstDash val="sysDot"/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609600" y="3105081"/>
                <a:ext cx="1097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Val, </a:t>
                </a:r>
                <a:r>
                  <a:rPr lang="en-US" dirty="0" err="1"/>
                  <a:t>Adr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690774" y="3105081"/>
                <a:ext cx="1097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Val*, </a:t>
                </a:r>
                <a:r>
                  <a:rPr lang="en-US" dirty="0" err="1"/>
                  <a:t>Adr</a:t>
                </a:r>
                <a:r>
                  <a:rPr lang="en-US" dirty="0"/>
                  <a:t>*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06250" y="1275553"/>
                <a:ext cx="1283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M-stream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007427" y="1265873"/>
                <a:ext cx="1283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D-stream</a:t>
                </a: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2369365" y="3727783"/>
              <a:ext cx="5261522" cy="2084509"/>
              <a:chOff x="5613844" y="4391395"/>
              <a:chExt cx="5261522" cy="2084509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7235189" y="4453156"/>
                <a:ext cx="3640177" cy="2015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load SCR </a:t>
                </a:r>
                <a:r>
                  <a:rPr lang="en-US" sz="2000" dirty="0">
                    <a:sym typeface="Wingdings" panose="05000000000000000000" pitchFamily="2" charset="2"/>
                  </a:rPr>
                  <a:t> [</a:t>
                </a:r>
                <a:r>
                  <a:rPr lang="en-US" sz="2000" dirty="0" err="1">
                    <a:sym typeface="Wingdings" panose="05000000000000000000" pitchFamily="2" charset="2"/>
                  </a:rPr>
                  <a:t>Adr</a:t>
                </a:r>
                <a:r>
                  <a:rPr lang="en-US" sz="2000" dirty="0">
                    <a:sym typeface="Wingdings" panose="05000000000000000000" pitchFamily="2" charset="2"/>
                  </a:rPr>
                  <a:t>]</a:t>
                </a:r>
              </a:p>
              <a:p>
                <a:pPr algn="ctr"/>
                <a:r>
                  <a:rPr lang="en-US" sz="2000" dirty="0">
                    <a:sym typeface="Wingdings" panose="05000000000000000000" pitchFamily="2" charset="2"/>
                  </a:rPr>
                  <a:t>If (SCR == Val) Jump </a:t>
                </a:r>
                <a:r>
                  <a:rPr lang="en-US" sz="2000" b="1" u="sng" dirty="0">
                    <a:sym typeface="Wingdings" panose="05000000000000000000" pitchFamily="2" charset="2"/>
                  </a:rPr>
                  <a:t>L;</a:t>
                </a:r>
              </a:p>
              <a:p>
                <a:pPr algn="ctr"/>
                <a:endParaRPr lang="en-US" sz="1100" b="1" dirty="0"/>
              </a:p>
              <a:p>
                <a:pPr algn="ctr"/>
                <a:r>
                  <a:rPr lang="en-US" sz="2400" b="1" u="sng" dirty="0"/>
                  <a:t>store Val</a:t>
                </a:r>
                <a:r>
                  <a:rPr lang="en-US" sz="2400" b="1" u="sng" dirty="0">
                    <a:sym typeface="Wingdings" panose="05000000000000000000" pitchFamily="2" charset="2"/>
                  </a:rPr>
                  <a:t>[</a:t>
                </a:r>
                <a:r>
                  <a:rPr lang="en-US" sz="2400" b="1" u="sng" dirty="0" err="1">
                    <a:sym typeface="Wingdings" panose="05000000000000000000" pitchFamily="2" charset="2"/>
                  </a:rPr>
                  <a:t>Adr</a:t>
                </a:r>
                <a:r>
                  <a:rPr lang="en-US" sz="2400" b="1" u="sng" dirty="0">
                    <a:sym typeface="Wingdings" panose="05000000000000000000" pitchFamily="2" charset="2"/>
                  </a:rPr>
                  <a:t>]</a:t>
                </a:r>
              </a:p>
              <a:p>
                <a:pPr algn="ctr"/>
                <a:endParaRPr lang="en-US" sz="1000" b="1" dirty="0">
                  <a:sym typeface="Wingdings" panose="05000000000000000000" pitchFamily="2" charset="2"/>
                </a:endParaRPr>
              </a:p>
              <a:p>
                <a:pPr algn="ctr"/>
                <a:r>
                  <a:rPr lang="en-US" sz="2000" dirty="0">
                    <a:sym typeface="Wingdings" panose="05000000000000000000" pitchFamily="2" charset="2"/>
                  </a:rPr>
                  <a:t>load   SCR [</a:t>
                </a:r>
                <a:r>
                  <a:rPr lang="en-US" sz="2000" dirty="0" err="1">
                    <a:sym typeface="Wingdings" panose="05000000000000000000" pitchFamily="2" charset="2"/>
                  </a:rPr>
                  <a:t>Adr</a:t>
                </a:r>
                <a:r>
                  <a:rPr lang="en-US" sz="2000" dirty="0">
                    <a:sym typeface="Wingdings" panose="05000000000000000000" pitchFamily="2" charset="2"/>
                  </a:rPr>
                  <a:t>*]</a:t>
                </a:r>
              </a:p>
              <a:p>
                <a:pPr algn="ctr"/>
                <a:r>
                  <a:rPr lang="en-US" sz="2000" b="1" u="sng" dirty="0">
                    <a:sym typeface="Wingdings" panose="05000000000000000000" pitchFamily="2" charset="2"/>
                  </a:rPr>
                  <a:t>L: </a:t>
                </a:r>
                <a:r>
                  <a:rPr lang="en-US" sz="2000" dirty="0">
                    <a:sym typeface="Wingdings" panose="05000000000000000000" pitchFamily="2" charset="2"/>
                  </a:rPr>
                  <a:t>if (SCR != Val*) Diagnosis();</a:t>
                </a:r>
                <a:endParaRPr lang="en-US" sz="2000" dirty="0"/>
              </a:p>
            </p:txBody>
          </p:sp>
          <p:sp>
            <p:nvSpPr>
              <p:cNvPr id="58" name="Left Brace 57"/>
              <p:cNvSpPr/>
              <p:nvPr/>
            </p:nvSpPr>
            <p:spPr>
              <a:xfrm>
                <a:off x="7458607" y="4391395"/>
                <a:ext cx="400439" cy="792847"/>
              </a:xfrm>
              <a:prstGeom prst="leftBrace">
                <a:avLst>
                  <a:gd name="adj1" fmla="val 25000"/>
                  <a:gd name="adj2" fmla="val 48771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975422" y="4464652"/>
                <a:ext cx="14667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Silent Store Check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613844" y="5822761"/>
                <a:ext cx="20449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Store Result Check</a:t>
                </a:r>
              </a:p>
            </p:txBody>
          </p:sp>
          <p:sp>
            <p:nvSpPr>
              <p:cNvPr id="61" name="Left Brace 60"/>
              <p:cNvSpPr/>
              <p:nvPr/>
            </p:nvSpPr>
            <p:spPr>
              <a:xfrm>
                <a:off x="7234111" y="5683057"/>
                <a:ext cx="400439" cy="792847"/>
              </a:xfrm>
              <a:prstGeom prst="leftBrace">
                <a:avLst>
                  <a:gd name="adj1" fmla="val 25000"/>
                  <a:gd name="adj2" fmla="val 48771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7781293" y="3137089"/>
            <a:ext cx="326971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load VCR </a:t>
            </a:r>
            <a:r>
              <a:rPr lang="en-US" dirty="0">
                <a:sym typeface="Wingdings" panose="05000000000000000000" pitchFamily="2" charset="2"/>
              </a:rPr>
              <a:t> [</a:t>
            </a:r>
            <a:r>
              <a:rPr lang="en-US" dirty="0" err="1">
                <a:sym typeface="Wingdings" panose="05000000000000000000" pitchFamily="2" charset="2"/>
              </a:rPr>
              <a:t>Adr</a:t>
            </a:r>
            <a:r>
              <a:rPr lang="en-US" dirty="0">
                <a:sym typeface="Wingdings" panose="05000000000000000000" pitchFamily="2" charset="2"/>
              </a:rPr>
              <a:t>]</a:t>
            </a:r>
          </a:p>
          <a:p>
            <a:r>
              <a:rPr lang="en-US" dirty="0"/>
              <a:t>  load SCR </a:t>
            </a:r>
            <a:r>
              <a:rPr lang="en-US" dirty="0">
                <a:sym typeface="Wingdings" panose="05000000000000000000" pitchFamily="2" charset="2"/>
              </a:rPr>
              <a:t> [</a:t>
            </a:r>
            <a:r>
              <a:rPr lang="en-US" dirty="0" err="1">
                <a:sym typeface="Wingdings" panose="05000000000000000000" pitchFamily="2" charset="2"/>
              </a:rPr>
              <a:t>Adr</a:t>
            </a:r>
            <a:r>
              <a:rPr lang="en-US" dirty="0">
                <a:sym typeface="Wingdings" panose="05000000000000000000" pitchFamily="2" charset="2"/>
              </a:rPr>
              <a:t>*]</a:t>
            </a:r>
          </a:p>
          <a:p>
            <a:r>
              <a:rPr lang="en-US" dirty="0">
                <a:sym typeface="Wingdings" panose="05000000000000000000" pitchFamily="2" charset="2"/>
              </a:rPr>
              <a:t>  If (SCR == Val) </a:t>
            </a:r>
          </a:p>
          <a:p>
            <a:r>
              <a:rPr lang="en-US" dirty="0">
                <a:sym typeface="Wingdings" panose="05000000000000000000" pitchFamily="2" charset="2"/>
              </a:rPr>
              <a:t>      </a:t>
            </a:r>
            <a:r>
              <a:rPr lang="en-US" dirty="0" err="1"/>
              <a:t>mov</a:t>
            </a:r>
            <a:r>
              <a:rPr lang="en-US" dirty="0"/>
              <a:t> SCR, VCR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r>
              <a:rPr lang="en-US" dirty="0">
                <a:sym typeface="Wingdings" panose="05000000000000000000" pitchFamily="2" charset="2"/>
              </a:rPr>
              <a:t>       Jump </a:t>
            </a:r>
            <a:r>
              <a:rPr lang="en-US" b="1" u="sng" dirty="0">
                <a:sym typeface="Wingdings" panose="05000000000000000000" pitchFamily="2" charset="2"/>
              </a:rPr>
              <a:t>L;</a:t>
            </a:r>
          </a:p>
          <a:p>
            <a:endParaRPr lang="en-US" sz="1000" b="1" dirty="0"/>
          </a:p>
          <a:p>
            <a:r>
              <a:rPr lang="en-US" sz="2400" b="1" u="sng" dirty="0"/>
              <a:t> store Val</a:t>
            </a:r>
            <a:r>
              <a:rPr lang="en-US" sz="2400" b="1" u="sng" dirty="0">
                <a:sym typeface="Wingdings" panose="05000000000000000000" pitchFamily="2" charset="2"/>
              </a:rPr>
              <a:t>[</a:t>
            </a:r>
            <a:r>
              <a:rPr lang="en-US" sz="2400" b="1" u="sng" dirty="0" err="1">
                <a:sym typeface="Wingdings" panose="05000000000000000000" pitchFamily="2" charset="2"/>
              </a:rPr>
              <a:t>Adr</a:t>
            </a:r>
            <a:r>
              <a:rPr lang="en-US" sz="2400" b="1" u="sng" dirty="0">
                <a:sym typeface="Wingdings" panose="05000000000000000000" pitchFamily="2" charset="2"/>
              </a:rPr>
              <a:t>]</a:t>
            </a:r>
          </a:p>
          <a:p>
            <a:endParaRPr lang="en-US" sz="2400" b="1" u="sng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 </a:t>
            </a:r>
            <a:r>
              <a:rPr lang="en-US" dirty="0" err="1"/>
              <a:t>mov</a:t>
            </a:r>
            <a:r>
              <a:rPr lang="en-US" dirty="0"/>
              <a:t> SCR, VCR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b="1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 load   VCR [</a:t>
            </a:r>
            <a:r>
              <a:rPr lang="en-US" dirty="0" err="1">
                <a:sym typeface="Wingdings" panose="05000000000000000000" pitchFamily="2" charset="2"/>
              </a:rPr>
              <a:t>Adr</a:t>
            </a:r>
            <a:r>
              <a:rPr lang="en-US" dirty="0">
                <a:sym typeface="Wingdings" panose="05000000000000000000" pitchFamily="2" charset="2"/>
              </a:rPr>
              <a:t>*]</a:t>
            </a:r>
          </a:p>
          <a:p>
            <a:r>
              <a:rPr lang="en-US" b="1" u="sng" dirty="0">
                <a:sym typeface="Wingdings" panose="05000000000000000000" pitchFamily="2" charset="2"/>
              </a:rPr>
              <a:t>L:   </a:t>
            </a:r>
          </a:p>
          <a:p>
            <a:r>
              <a:rPr lang="en-US" dirty="0">
                <a:sym typeface="Wingdings" panose="05000000000000000000" pitchFamily="2" charset="2"/>
              </a:rPr>
              <a:t>  if (VCR != Val*) Diagnosis();</a:t>
            </a:r>
            <a:endParaRPr lang="en-US" dirty="0"/>
          </a:p>
        </p:txBody>
      </p:sp>
      <p:sp>
        <p:nvSpPr>
          <p:cNvPr id="30" name="Left Brace 29"/>
          <p:cNvSpPr/>
          <p:nvPr/>
        </p:nvSpPr>
        <p:spPr>
          <a:xfrm>
            <a:off x="7438056" y="3128615"/>
            <a:ext cx="577946" cy="1381134"/>
          </a:xfrm>
          <a:prstGeom prst="leftBrace">
            <a:avLst>
              <a:gd name="adj1" fmla="val 25000"/>
              <a:gd name="adj2" fmla="val 4973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/>
          <p:cNvSpPr/>
          <p:nvPr/>
        </p:nvSpPr>
        <p:spPr>
          <a:xfrm>
            <a:off x="7585894" y="5426392"/>
            <a:ext cx="400439" cy="1090762"/>
          </a:xfrm>
          <a:prstGeom prst="leftBrace">
            <a:avLst>
              <a:gd name="adj1" fmla="val 25000"/>
              <a:gd name="adj2" fmla="val 4877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7066922" y="841013"/>
            <a:ext cx="3178454" cy="2208540"/>
            <a:chOff x="609600" y="1265873"/>
            <a:chExt cx="3178454" cy="2208540"/>
          </a:xfrm>
        </p:grpSpPr>
        <p:grpSp>
          <p:nvGrpSpPr>
            <p:cNvPr id="45" name="Group 44"/>
            <p:cNvGrpSpPr/>
            <p:nvPr/>
          </p:nvGrpSpPr>
          <p:grpSpPr>
            <a:xfrm>
              <a:off x="1273805" y="1635205"/>
              <a:ext cx="1416970" cy="1810168"/>
              <a:chOff x="7586888" y="1750709"/>
              <a:chExt cx="1416970" cy="1810168"/>
            </a:xfrm>
          </p:grpSpPr>
          <p:sp>
            <p:nvSpPr>
              <p:cNvPr id="50" name="Freeform 49"/>
              <p:cNvSpPr/>
              <p:nvPr/>
            </p:nvSpPr>
            <p:spPr>
              <a:xfrm>
                <a:off x="7586888" y="1750709"/>
                <a:ext cx="546460" cy="1810167"/>
              </a:xfrm>
              <a:custGeom>
                <a:avLst/>
                <a:gdLst>
                  <a:gd name="connsiteX0" fmla="*/ 628719 w 1629748"/>
                  <a:gd name="connsiteY0" fmla="*/ 0 h 2541070"/>
                  <a:gd name="connsiteX1" fmla="*/ 31953 w 1629748"/>
                  <a:gd name="connsiteY1" fmla="*/ 356135 h 2541070"/>
                  <a:gd name="connsiteX2" fmla="*/ 1494993 w 1629748"/>
                  <a:gd name="connsiteY2" fmla="*/ 577516 h 2541070"/>
                  <a:gd name="connsiteX3" fmla="*/ 41578 w 1629748"/>
                  <a:gd name="connsiteY3" fmla="*/ 808522 h 2541070"/>
                  <a:gd name="connsiteX4" fmla="*/ 1523869 w 1629748"/>
                  <a:gd name="connsiteY4" fmla="*/ 981777 h 2541070"/>
                  <a:gd name="connsiteX5" fmla="*/ 70454 w 1629748"/>
                  <a:gd name="connsiteY5" fmla="*/ 1222409 h 2541070"/>
                  <a:gd name="connsiteX6" fmla="*/ 1610496 w 1629748"/>
                  <a:gd name="connsiteY6" fmla="*/ 1424539 h 2541070"/>
                  <a:gd name="connsiteX7" fmla="*/ 80079 w 1629748"/>
                  <a:gd name="connsiteY7" fmla="*/ 1636295 h 2541070"/>
                  <a:gd name="connsiteX8" fmla="*/ 1629747 w 1629748"/>
                  <a:gd name="connsiteY8" fmla="*/ 1867301 h 2541070"/>
                  <a:gd name="connsiteX9" fmla="*/ 89705 w 1629748"/>
                  <a:gd name="connsiteY9" fmla="*/ 2069432 h 2541070"/>
                  <a:gd name="connsiteX10" fmla="*/ 955978 w 1629748"/>
                  <a:gd name="connsiteY10" fmla="*/ 2242686 h 2541070"/>
                  <a:gd name="connsiteX11" fmla="*/ 1090732 w 1629748"/>
                  <a:gd name="connsiteY11" fmla="*/ 2541070 h 2541070"/>
                  <a:gd name="connsiteX12" fmla="*/ 1090732 w 1629748"/>
                  <a:gd name="connsiteY12" fmla="*/ 2541070 h 2541070"/>
                  <a:gd name="connsiteX13" fmla="*/ 1090732 w 1629748"/>
                  <a:gd name="connsiteY13" fmla="*/ 2541070 h 2541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29748" h="2541070">
                    <a:moveTo>
                      <a:pt x="628719" y="0"/>
                    </a:moveTo>
                    <a:cubicBezTo>
                      <a:pt x="258146" y="129941"/>
                      <a:pt x="-112426" y="259882"/>
                      <a:pt x="31953" y="356135"/>
                    </a:cubicBezTo>
                    <a:cubicBezTo>
                      <a:pt x="176332" y="452388"/>
                      <a:pt x="1493389" y="502118"/>
                      <a:pt x="1494993" y="577516"/>
                    </a:cubicBezTo>
                    <a:cubicBezTo>
                      <a:pt x="1496597" y="652914"/>
                      <a:pt x="36765" y="741145"/>
                      <a:pt x="41578" y="808522"/>
                    </a:cubicBezTo>
                    <a:cubicBezTo>
                      <a:pt x="46391" y="875899"/>
                      <a:pt x="1519056" y="912796"/>
                      <a:pt x="1523869" y="981777"/>
                    </a:cubicBezTo>
                    <a:cubicBezTo>
                      <a:pt x="1528682" y="1050758"/>
                      <a:pt x="56016" y="1148615"/>
                      <a:pt x="70454" y="1222409"/>
                    </a:cubicBezTo>
                    <a:cubicBezTo>
                      <a:pt x="84892" y="1296203"/>
                      <a:pt x="1608892" y="1355558"/>
                      <a:pt x="1610496" y="1424539"/>
                    </a:cubicBezTo>
                    <a:cubicBezTo>
                      <a:pt x="1612100" y="1493520"/>
                      <a:pt x="76870" y="1562501"/>
                      <a:pt x="80079" y="1636295"/>
                    </a:cubicBezTo>
                    <a:cubicBezTo>
                      <a:pt x="83287" y="1710089"/>
                      <a:pt x="1628143" y="1795112"/>
                      <a:pt x="1629747" y="1867301"/>
                    </a:cubicBezTo>
                    <a:cubicBezTo>
                      <a:pt x="1631351" y="1939490"/>
                      <a:pt x="202000" y="2006868"/>
                      <a:pt x="89705" y="2069432"/>
                    </a:cubicBezTo>
                    <a:cubicBezTo>
                      <a:pt x="-22590" y="2131996"/>
                      <a:pt x="789140" y="2164080"/>
                      <a:pt x="955978" y="2242686"/>
                    </a:cubicBezTo>
                    <a:cubicBezTo>
                      <a:pt x="1122816" y="2321292"/>
                      <a:pt x="1090732" y="2541070"/>
                      <a:pt x="1090732" y="2541070"/>
                    </a:cubicBezTo>
                    <a:lnTo>
                      <a:pt x="1090732" y="2541070"/>
                    </a:lnTo>
                    <a:lnTo>
                      <a:pt x="1090732" y="2541070"/>
                    </a:lnTo>
                  </a:path>
                </a:pathLst>
              </a:custGeom>
              <a:noFill/>
              <a:ln w="38100"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8439752" y="1750709"/>
                <a:ext cx="564106" cy="1810168"/>
              </a:xfrm>
              <a:custGeom>
                <a:avLst/>
                <a:gdLst>
                  <a:gd name="connsiteX0" fmla="*/ 628719 w 1629748"/>
                  <a:gd name="connsiteY0" fmla="*/ 0 h 2541070"/>
                  <a:gd name="connsiteX1" fmla="*/ 31953 w 1629748"/>
                  <a:gd name="connsiteY1" fmla="*/ 356135 h 2541070"/>
                  <a:gd name="connsiteX2" fmla="*/ 1494993 w 1629748"/>
                  <a:gd name="connsiteY2" fmla="*/ 577516 h 2541070"/>
                  <a:gd name="connsiteX3" fmla="*/ 41578 w 1629748"/>
                  <a:gd name="connsiteY3" fmla="*/ 808522 h 2541070"/>
                  <a:gd name="connsiteX4" fmla="*/ 1523869 w 1629748"/>
                  <a:gd name="connsiteY4" fmla="*/ 981777 h 2541070"/>
                  <a:gd name="connsiteX5" fmla="*/ 70454 w 1629748"/>
                  <a:gd name="connsiteY5" fmla="*/ 1222409 h 2541070"/>
                  <a:gd name="connsiteX6" fmla="*/ 1610496 w 1629748"/>
                  <a:gd name="connsiteY6" fmla="*/ 1424539 h 2541070"/>
                  <a:gd name="connsiteX7" fmla="*/ 80079 w 1629748"/>
                  <a:gd name="connsiteY7" fmla="*/ 1636295 h 2541070"/>
                  <a:gd name="connsiteX8" fmla="*/ 1629747 w 1629748"/>
                  <a:gd name="connsiteY8" fmla="*/ 1867301 h 2541070"/>
                  <a:gd name="connsiteX9" fmla="*/ 89705 w 1629748"/>
                  <a:gd name="connsiteY9" fmla="*/ 2069432 h 2541070"/>
                  <a:gd name="connsiteX10" fmla="*/ 955978 w 1629748"/>
                  <a:gd name="connsiteY10" fmla="*/ 2242686 h 2541070"/>
                  <a:gd name="connsiteX11" fmla="*/ 1090732 w 1629748"/>
                  <a:gd name="connsiteY11" fmla="*/ 2541070 h 2541070"/>
                  <a:gd name="connsiteX12" fmla="*/ 1090732 w 1629748"/>
                  <a:gd name="connsiteY12" fmla="*/ 2541070 h 2541070"/>
                  <a:gd name="connsiteX13" fmla="*/ 1090732 w 1629748"/>
                  <a:gd name="connsiteY13" fmla="*/ 2541070 h 2541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29748" h="2541070">
                    <a:moveTo>
                      <a:pt x="628719" y="0"/>
                    </a:moveTo>
                    <a:cubicBezTo>
                      <a:pt x="258146" y="129941"/>
                      <a:pt x="-112426" y="259882"/>
                      <a:pt x="31953" y="356135"/>
                    </a:cubicBezTo>
                    <a:cubicBezTo>
                      <a:pt x="176332" y="452388"/>
                      <a:pt x="1493389" y="502118"/>
                      <a:pt x="1494993" y="577516"/>
                    </a:cubicBezTo>
                    <a:cubicBezTo>
                      <a:pt x="1496597" y="652914"/>
                      <a:pt x="36765" y="741145"/>
                      <a:pt x="41578" y="808522"/>
                    </a:cubicBezTo>
                    <a:cubicBezTo>
                      <a:pt x="46391" y="875899"/>
                      <a:pt x="1519056" y="912796"/>
                      <a:pt x="1523869" y="981777"/>
                    </a:cubicBezTo>
                    <a:cubicBezTo>
                      <a:pt x="1528682" y="1050758"/>
                      <a:pt x="56016" y="1148615"/>
                      <a:pt x="70454" y="1222409"/>
                    </a:cubicBezTo>
                    <a:cubicBezTo>
                      <a:pt x="84892" y="1296203"/>
                      <a:pt x="1608892" y="1355558"/>
                      <a:pt x="1610496" y="1424539"/>
                    </a:cubicBezTo>
                    <a:cubicBezTo>
                      <a:pt x="1612100" y="1493520"/>
                      <a:pt x="76870" y="1562501"/>
                      <a:pt x="80079" y="1636295"/>
                    </a:cubicBezTo>
                    <a:cubicBezTo>
                      <a:pt x="83287" y="1710089"/>
                      <a:pt x="1628143" y="1795112"/>
                      <a:pt x="1629747" y="1867301"/>
                    </a:cubicBezTo>
                    <a:cubicBezTo>
                      <a:pt x="1631351" y="1939490"/>
                      <a:pt x="202000" y="2006868"/>
                      <a:pt x="89705" y="2069432"/>
                    </a:cubicBezTo>
                    <a:cubicBezTo>
                      <a:pt x="-22590" y="2131996"/>
                      <a:pt x="789140" y="2164080"/>
                      <a:pt x="955978" y="2242686"/>
                    </a:cubicBezTo>
                    <a:cubicBezTo>
                      <a:pt x="1122816" y="2321292"/>
                      <a:pt x="1090732" y="2541070"/>
                      <a:pt x="1090732" y="2541070"/>
                    </a:cubicBezTo>
                    <a:lnTo>
                      <a:pt x="1090732" y="2541070"/>
                    </a:lnTo>
                    <a:lnTo>
                      <a:pt x="1090732" y="2541070"/>
                    </a:lnTo>
                  </a:path>
                </a:pathLst>
              </a:custGeom>
              <a:noFill/>
              <a:ln w="38100">
                <a:prstDash val="sysDot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609600" y="3105081"/>
              <a:ext cx="1097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Val, </a:t>
              </a:r>
              <a:r>
                <a:rPr lang="en-US" dirty="0" err="1"/>
                <a:t>Adr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90774" y="3105081"/>
              <a:ext cx="1097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Val*, </a:t>
              </a:r>
              <a:r>
                <a:rPr lang="en-US" dirty="0" err="1"/>
                <a:t>Adr</a:t>
              </a:r>
              <a:r>
                <a:rPr lang="en-US" dirty="0"/>
                <a:t>*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06250" y="1275553"/>
              <a:ext cx="1283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M-stream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007427" y="1265873"/>
              <a:ext cx="1283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D-stream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276606" y="3617457"/>
            <a:ext cx="230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Silent Store Check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358028" y="5780698"/>
            <a:ext cx="236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Store Result Check</a:t>
            </a:r>
          </a:p>
        </p:txBody>
      </p:sp>
    </p:spTree>
    <p:extLst>
      <p:ext uri="{BB962C8B-B14F-4D97-AF65-F5344CB8AC3E}">
        <p14:creationId xmlns:p14="http://schemas.microsoft.com/office/powerpoint/2010/main" val="401434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Error Diagnosis and recovery on store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695325"/>
            <a:ext cx="10972800" cy="5461635"/>
          </a:xfrm>
        </p:spPr>
        <p:txBody>
          <a:bodyPr/>
          <a:lstStyle/>
          <a:p>
            <a:r>
              <a:rPr lang="en-US" dirty="0"/>
              <a:t>Why do we need diagnosis routine?</a:t>
            </a:r>
          </a:p>
          <a:p>
            <a:pPr lvl="1"/>
            <a:r>
              <a:rPr lang="en-US" b="1" dirty="0"/>
              <a:t>Inter-stream error propagation</a:t>
            </a:r>
          </a:p>
          <a:p>
            <a:pPr lvl="1"/>
            <a:endParaRPr lang="en-US" dirty="0"/>
          </a:p>
          <a:p>
            <a:pPr marL="274638" lvl="1" indent="0">
              <a:buNone/>
            </a:pPr>
            <a:endParaRPr lang="en-US" dirty="0"/>
          </a:p>
          <a:p>
            <a:pPr marL="274638" lvl="1" indent="0">
              <a:buNone/>
            </a:pPr>
            <a:endParaRPr lang="en-US" dirty="0"/>
          </a:p>
          <a:p>
            <a:pPr marL="274638" lvl="1" indent="0">
              <a:buNone/>
            </a:pPr>
            <a:endParaRPr lang="en-US" dirty="0"/>
          </a:p>
          <a:p>
            <a:pPr marL="274638" lvl="1" indent="0">
              <a:buNone/>
            </a:pPr>
            <a:endParaRPr lang="en-US" dirty="0"/>
          </a:p>
          <a:p>
            <a:pPr marL="274638" lvl="1" indent="0">
              <a:buNone/>
            </a:pPr>
            <a:endParaRPr lang="en-US" dirty="0"/>
          </a:p>
          <a:p>
            <a:pPr lvl="1"/>
            <a:r>
              <a:rPr lang="en-US" b="1" dirty="0"/>
              <a:t>Unavailable memory backup</a:t>
            </a:r>
          </a:p>
          <a:p>
            <a:pPr lvl="2"/>
            <a:r>
              <a:rPr lang="en-US" dirty="0"/>
              <a:t>Errors altering store effective address computations</a:t>
            </a:r>
          </a:p>
          <a:p>
            <a:r>
              <a:rPr lang="en-US" dirty="0"/>
              <a:t>If error is diagnosed as recoverable: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1A2C7-AC48-4E76-A19C-24EF83A3B3C0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9338" y="1638602"/>
            <a:ext cx="22715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mov</a:t>
            </a:r>
            <a:r>
              <a:rPr lang="en-US" sz="2400" dirty="0"/>
              <a:t> R</a:t>
            </a:r>
            <a:r>
              <a:rPr lang="en-US" sz="2400" baseline="30000" dirty="0"/>
              <a:t>m</a:t>
            </a:r>
            <a:r>
              <a:rPr lang="en-US" sz="2400" dirty="0"/>
              <a:t>, 10</a:t>
            </a:r>
          </a:p>
          <a:p>
            <a:r>
              <a:rPr lang="en-US" sz="2400" dirty="0" err="1"/>
              <a:t>mov</a:t>
            </a:r>
            <a:r>
              <a:rPr lang="en-US" sz="2400" dirty="0"/>
              <a:t> R</a:t>
            </a:r>
            <a:r>
              <a:rPr lang="en-US" sz="2400" baseline="30000" dirty="0"/>
              <a:t>d</a:t>
            </a:r>
            <a:r>
              <a:rPr lang="en-US" sz="2400" dirty="0"/>
              <a:t>, 10</a:t>
            </a:r>
          </a:p>
          <a:p>
            <a:r>
              <a:rPr lang="en-US" sz="2400" dirty="0" err="1"/>
              <a:t>mov</a:t>
            </a:r>
            <a:r>
              <a:rPr lang="en-US" sz="2400" dirty="0"/>
              <a:t> R</a:t>
            </a:r>
            <a:r>
              <a:rPr lang="en-US" sz="2400" baseline="30000" dirty="0"/>
              <a:t>r</a:t>
            </a:r>
            <a:r>
              <a:rPr lang="en-US" sz="2400" dirty="0"/>
              <a:t>, 10</a:t>
            </a:r>
          </a:p>
          <a:p>
            <a:r>
              <a:rPr lang="en-US" sz="2400" dirty="0"/>
              <a:t>add   R</a:t>
            </a:r>
            <a:r>
              <a:rPr lang="en-US" sz="2400" baseline="30000" dirty="0"/>
              <a:t>m</a:t>
            </a:r>
            <a:r>
              <a:rPr lang="en-US" sz="2400" dirty="0"/>
              <a:t>, R</a:t>
            </a:r>
            <a:r>
              <a:rPr lang="en-US" sz="2400" baseline="30000" dirty="0"/>
              <a:t>m</a:t>
            </a:r>
            <a:r>
              <a:rPr lang="en-US" sz="2400" dirty="0"/>
              <a:t>, 10</a:t>
            </a:r>
          </a:p>
          <a:p>
            <a:r>
              <a:rPr lang="en-US" sz="2400" dirty="0"/>
              <a:t>add   R</a:t>
            </a:r>
            <a:r>
              <a:rPr lang="en-US" sz="2400" baseline="30000" dirty="0"/>
              <a:t>d</a:t>
            </a:r>
            <a:r>
              <a:rPr lang="en-US" sz="2400" dirty="0"/>
              <a:t>, R</a:t>
            </a:r>
            <a:r>
              <a:rPr lang="en-US" sz="2400" baseline="30000" dirty="0"/>
              <a:t>d</a:t>
            </a:r>
            <a:r>
              <a:rPr lang="en-US" sz="2400" dirty="0"/>
              <a:t>, 10</a:t>
            </a:r>
          </a:p>
          <a:p>
            <a:r>
              <a:rPr lang="en-US" sz="2400" dirty="0"/>
              <a:t>add   R</a:t>
            </a:r>
            <a:r>
              <a:rPr lang="en-US" sz="2400" baseline="30000" dirty="0"/>
              <a:t>r</a:t>
            </a:r>
            <a:r>
              <a:rPr lang="en-US" sz="2400" dirty="0"/>
              <a:t>, R</a:t>
            </a:r>
            <a:r>
              <a:rPr lang="en-US" sz="2400" baseline="30000" dirty="0"/>
              <a:t>r</a:t>
            </a:r>
            <a:r>
              <a:rPr lang="en-US" sz="2400" dirty="0"/>
              <a:t>,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00901" y="2146433"/>
            <a:ext cx="3686475" cy="996884"/>
            <a:chOff x="4000901" y="1645919"/>
            <a:chExt cx="3686475" cy="996884"/>
          </a:xfrm>
        </p:grpSpPr>
        <p:sp>
          <p:nvSpPr>
            <p:cNvPr id="6" name="Right Arrow 5"/>
            <p:cNvSpPr/>
            <p:nvPr/>
          </p:nvSpPr>
          <p:spPr>
            <a:xfrm>
              <a:off x="4000901" y="2161540"/>
              <a:ext cx="3686475" cy="48126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16406" y="1645919"/>
              <a:ext cx="33880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Error alters first add destination register pointer (R</a:t>
              </a:r>
              <a:r>
                <a:rPr lang="en-US" baseline="30000" dirty="0"/>
                <a:t>m</a:t>
              </a:r>
              <a:r>
                <a:rPr lang="en-US" dirty="0"/>
                <a:t>) to the R</a:t>
              </a:r>
              <a:r>
                <a:rPr lang="en-US" baseline="30000" dirty="0"/>
                <a:t>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118910" y="2441020"/>
            <a:ext cx="1010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m</a:t>
            </a:r>
            <a:r>
              <a:rPr lang="en-US" dirty="0"/>
              <a:t> = 10</a:t>
            </a:r>
          </a:p>
          <a:p>
            <a:r>
              <a:rPr lang="en-US" dirty="0"/>
              <a:t>R</a:t>
            </a:r>
            <a:r>
              <a:rPr lang="en-US" baseline="30000" dirty="0"/>
              <a:t>d</a:t>
            </a:r>
            <a:r>
              <a:rPr lang="en-US" dirty="0"/>
              <a:t> = 30</a:t>
            </a:r>
          </a:p>
          <a:p>
            <a:r>
              <a:rPr lang="en-US" dirty="0"/>
              <a:t>R</a:t>
            </a:r>
            <a:r>
              <a:rPr lang="en-US" baseline="30000" dirty="0"/>
              <a:t>m</a:t>
            </a:r>
            <a:r>
              <a:rPr lang="en-US" dirty="0"/>
              <a:t> = 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27405" y="2441020"/>
            <a:ext cx="2146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different values! Voting cannot solve the problem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405223" y="5509562"/>
            <a:ext cx="6004248" cy="12119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21671" y="5491973"/>
            <a:ext cx="5771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(1) Restore the state of memory</a:t>
            </a:r>
          </a:p>
          <a:p>
            <a:r>
              <a:rPr lang="en-US" sz="2400" dirty="0"/>
              <a:t>(2) Masking the effect of error from registers</a:t>
            </a:r>
          </a:p>
          <a:p>
            <a:r>
              <a:rPr lang="en-US" sz="2400" dirty="0"/>
              <a:t>(3) Program resume by store re-execution</a:t>
            </a:r>
          </a:p>
        </p:txBody>
      </p:sp>
    </p:spTree>
    <p:extLst>
      <p:ext uri="{BB962C8B-B14F-4D97-AF65-F5344CB8AC3E}">
        <p14:creationId xmlns:p14="http://schemas.microsoft.com/office/powerpoint/2010/main" val="1957306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Error detection on the result of branch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1A2C7-AC48-4E76-A19C-24EF83A3B3C0}" type="slidenum">
              <a:rPr lang="en-US" smtClean="0"/>
              <a:t>14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3657" y="1368059"/>
            <a:ext cx="3038536" cy="5346803"/>
            <a:chOff x="105907" y="559535"/>
            <a:chExt cx="3038536" cy="5346803"/>
          </a:xfrm>
        </p:grpSpPr>
        <p:grpSp>
          <p:nvGrpSpPr>
            <p:cNvPr id="61" name="Group 60"/>
            <p:cNvGrpSpPr/>
            <p:nvPr/>
          </p:nvGrpSpPr>
          <p:grpSpPr>
            <a:xfrm>
              <a:off x="672708" y="559535"/>
              <a:ext cx="2471735" cy="2328046"/>
              <a:chOff x="672708" y="636535"/>
              <a:chExt cx="2471735" cy="2328046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672708" y="952901"/>
                <a:ext cx="2471735" cy="20116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309037" y="636535"/>
                <a:ext cx="10004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BB0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105907" y="2236641"/>
              <a:ext cx="3024881" cy="3669697"/>
              <a:chOff x="105907" y="2236641"/>
              <a:chExt cx="3024881" cy="3669697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069897" y="2236641"/>
                <a:ext cx="18115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err="1"/>
                  <a:t>cmp</a:t>
                </a:r>
                <a:r>
                  <a:rPr lang="en-US" b="1" dirty="0"/>
                  <a:t>  r1, r2</a:t>
                </a:r>
              </a:p>
              <a:p>
                <a:r>
                  <a:rPr lang="en-US" b="1" dirty="0"/>
                  <a:t>If (</a:t>
                </a:r>
                <a:r>
                  <a:rPr lang="en-US" b="1" dirty="0" err="1"/>
                  <a:t>cond</a:t>
                </a:r>
                <a:r>
                  <a:rPr lang="en-US" b="1" dirty="0"/>
                  <a:t>)  .BB1  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86024" y="3613399"/>
                <a:ext cx="1262022" cy="15938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719302" y="4355168"/>
                <a:ext cx="1262022" cy="155117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cxnSpLocks/>
                <a:stCxn id="47" idx="2"/>
                <a:endCxn id="48" idx="0"/>
              </p:cNvCxnSpPr>
              <p:nvPr/>
            </p:nvCxnSpPr>
            <p:spPr>
              <a:xfrm flipH="1">
                <a:off x="817035" y="2887581"/>
                <a:ext cx="1091541" cy="72581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cxnSpLocks/>
                <a:stCxn id="47" idx="2"/>
                <a:endCxn id="49" idx="0"/>
              </p:cNvCxnSpPr>
              <p:nvPr/>
            </p:nvCxnSpPr>
            <p:spPr>
              <a:xfrm>
                <a:off x="1908576" y="2887581"/>
                <a:ext cx="441737" cy="14675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105907" y="3290775"/>
                <a:ext cx="625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BB1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540563" y="4039038"/>
                <a:ext cx="5902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BB2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9659466">
                <a:off x="795514" y="2975880"/>
                <a:ext cx="8542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Taken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rot="4339590">
                <a:off x="1471813" y="3531285"/>
                <a:ext cx="1599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Not-Taken</a:t>
                </a: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7084967" y="980338"/>
            <a:ext cx="4138089" cy="5807313"/>
            <a:chOff x="-312621" y="559535"/>
            <a:chExt cx="4138089" cy="5807313"/>
          </a:xfrm>
        </p:grpSpPr>
        <p:grpSp>
          <p:nvGrpSpPr>
            <p:cNvPr id="66" name="Group 65"/>
            <p:cNvGrpSpPr/>
            <p:nvPr/>
          </p:nvGrpSpPr>
          <p:grpSpPr>
            <a:xfrm>
              <a:off x="950268" y="559535"/>
              <a:ext cx="1805315" cy="2328046"/>
              <a:chOff x="950268" y="636535"/>
              <a:chExt cx="1805315" cy="2328046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950268" y="952901"/>
                <a:ext cx="1805315" cy="20116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309037" y="636535"/>
                <a:ext cx="10004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BB0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-312621" y="2249438"/>
              <a:ext cx="4138089" cy="4117410"/>
              <a:chOff x="-312621" y="2249438"/>
              <a:chExt cx="4138089" cy="4117410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1018122" y="2249438"/>
                <a:ext cx="18394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/>
                  <a:t>cmp</a:t>
                </a:r>
                <a:r>
                  <a:rPr lang="en-US" b="1" dirty="0"/>
                  <a:t>  r1, r2</a:t>
                </a:r>
              </a:p>
              <a:p>
                <a:r>
                  <a:rPr lang="en-US" b="1" dirty="0"/>
                  <a:t>If (</a:t>
                </a:r>
                <a:r>
                  <a:rPr lang="en-US" b="1" dirty="0" err="1"/>
                  <a:t>cond</a:t>
                </a:r>
                <a:r>
                  <a:rPr lang="en-US" b="1" dirty="0"/>
                  <a:t>)  .BB1  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-312621" y="3613399"/>
                <a:ext cx="1915033" cy="20116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719302" y="4355168"/>
                <a:ext cx="2106166" cy="20116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Arrow Connector 70"/>
              <p:cNvCxnSpPr>
                <a:cxnSpLocks/>
                <a:stCxn id="77" idx="2"/>
                <a:endCxn id="69" idx="0"/>
              </p:cNvCxnSpPr>
              <p:nvPr/>
            </p:nvCxnSpPr>
            <p:spPr>
              <a:xfrm flipH="1">
                <a:off x="644896" y="2887581"/>
                <a:ext cx="1208030" cy="72581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cxnSpLocks/>
                <a:stCxn id="77" idx="2"/>
                <a:endCxn id="70" idx="0"/>
              </p:cNvCxnSpPr>
              <p:nvPr/>
            </p:nvCxnSpPr>
            <p:spPr>
              <a:xfrm>
                <a:off x="1852926" y="2887581"/>
                <a:ext cx="919459" cy="14675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-87251" y="3290943"/>
                <a:ext cx="625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BB1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971975" y="4031580"/>
                <a:ext cx="5902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BB2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 rot="19311080">
                <a:off x="754444" y="2975780"/>
                <a:ext cx="8542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Taken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 rot="3148568">
                <a:off x="1684056" y="3436707"/>
                <a:ext cx="1599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Not-Taken</a:t>
                </a:r>
              </a:p>
            </p:txBody>
          </p:sp>
        </p:grpSp>
      </p:grpSp>
      <p:sp>
        <p:nvSpPr>
          <p:cNvPr id="79" name="Freeform 78"/>
          <p:cNvSpPr/>
          <p:nvPr/>
        </p:nvSpPr>
        <p:spPr>
          <a:xfrm>
            <a:off x="1736268" y="1753149"/>
            <a:ext cx="276693" cy="1293273"/>
          </a:xfrm>
          <a:custGeom>
            <a:avLst/>
            <a:gdLst>
              <a:gd name="connsiteX0" fmla="*/ 628719 w 1629748"/>
              <a:gd name="connsiteY0" fmla="*/ 0 h 2541070"/>
              <a:gd name="connsiteX1" fmla="*/ 31953 w 1629748"/>
              <a:gd name="connsiteY1" fmla="*/ 356135 h 2541070"/>
              <a:gd name="connsiteX2" fmla="*/ 1494993 w 1629748"/>
              <a:gd name="connsiteY2" fmla="*/ 577516 h 2541070"/>
              <a:gd name="connsiteX3" fmla="*/ 41578 w 1629748"/>
              <a:gd name="connsiteY3" fmla="*/ 808522 h 2541070"/>
              <a:gd name="connsiteX4" fmla="*/ 1523869 w 1629748"/>
              <a:gd name="connsiteY4" fmla="*/ 981777 h 2541070"/>
              <a:gd name="connsiteX5" fmla="*/ 70454 w 1629748"/>
              <a:gd name="connsiteY5" fmla="*/ 1222409 h 2541070"/>
              <a:gd name="connsiteX6" fmla="*/ 1610496 w 1629748"/>
              <a:gd name="connsiteY6" fmla="*/ 1424539 h 2541070"/>
              <a:gd name="connsiteX7" fmla="*/ 80079 w 1629748"/>
              <a:gd name="connsiteY7" fmla="*/ 1636295 h 2541070"/>
              <a:gd name="connsiteX8" fmla="*/ 1629747 w 1629748"/>
              <a:gd name="connsiteY8" fmla="*/ 1867301 h 2541070"/>
              <a:gd name="connsiteX9" fmla="*/ 89705 w 1629748"/>
              <a:gd name="connsiteY9" fmla="*/ 2069432 h 2541070"/>
              <a:gd name="connsiteX10" fmla="*/ 955978 w 1629748"/>
              <a:gd name="connsiteY10" fmla="*/ 2242686 h 2541070"/>
              <a:gd name="connsiteX11" fmla="*/ 1090732 w 1629748"/>
              <a:gd name="connsiteY11" fmla="*/ 2541070 h 2541070"/>
              <a:gd name="connsiteX12" fmla="*/ 1090732 w 1629748"/>
              <a:gd name="connsiteY12" fmla="*/ 2541070 h 2541070"/>
              <a:gd name="connsiteX13" fmla="*/ 1090732 w 1629748"/>
              <a:gd name="connsiteY13" fmla="*/ 2541070 h 2541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29748" h="2541070">
                <a:moveTo>
                  <a:pt x="628719" y="0"/>
                </a:moveTo>
                <a:cubicBezTo>
                  <a:pt x="258146" y="129941"/>
                  <a:pt x="-112426" y="259882"/>
                  <a:pt x="31953" y="356135"/>
                </a:cubicBezTo>
                <a:cubicBezTo>
                  <a:pt x="176332" y="452388"/>
                  <a:pt x="1493389" y="502118"/>
                  <a:pt x="1494993" y="577516"/>
                </a:cubicBezTo>
                <a:cubicBezTo>
                  <a:pt x="1496597" y="652914"/>
                  <a:pt x="36765" y="741145"/>
                  <a:pt x="41578" y="808522"/>
                </a:cubicBezTo>
                <a:cubicBezTo>
                  <a:pt x="46391" y="875899"/>
                  <a:pt x="1519056" y="912796"/>
                  <a:pt x="1523869" y="981777"/>
                </a:cubicBezTo>
                <a:cubicBezTo>
                  <a:pt x="1528682" y="1050758"/>
                  <a:pt x="56016" y="1148615"/>
                  <a:pt x="70454" y="1222409"/>
                </a:cubicBezTo>
                <a:cubicBezTo>
                  <a:pt x="84892" y="1296203"/>
                  <a:pt x="1608892" y="1355558"/>
                  <a:pt x="1610496" y="1424539"/>
                </a:cubicBezTo>
                <a:cubicBezTo>
                  <a:pt x="1612100" y="1493520"/>
                  <a:pt x="76870" y="1562501"/>
                  <a:pt x="80079" y="1636295"/>
                </a:cubicBezTo>
                <a:cubicBezTo>
                  <a:pt x="83287" y="1710089"/>
                  <a:pt x="1628143" y="1795112"/>
                  <a:pt x="1629747" y="1867301"/>
                </a:cubicBezTo>
                <a:cubicBezTo>
                  <a:pt x="1631351" y="1939490"/>
                  <a:pt x="202000" y="2006868"/>
                  <a:pt x="89705" y="2069432"/>
                </a:cubicBezTo>
                <a:cubicBezTo>
                  <a:pt x="-22590" y="2131996"/>
                  <a:pt x="789140" y="2164080"/>
                  <a:pt x="955978" y="2242686"/>
                </a:cubicBezTo>
                <a:cubicBezTo>
                  <a:pt x="1122816" y="2321292"/>
                  <a:pt x="1090732" y="2541070"/>
                  <a:pt x="1090732" y="2541070"/>
                </a:cubicBezTo>
                <a:lnTo>
                  <a:pt x="1090732" y="2541070"/>
                </a:lnTo>
                <a:lnTo>
                  <a:pt x="1090732" y="2541070"/>
                </a:ln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>
          <a:xfrm>
            <a:off x="730458" y="4580917"/>
            <a:ext cx="276693" cy="1293273"/>
          </a:xfrm>
          <a:custGeom>
            <a:avLst/>
            <a:gdLst>
              <a:gd name="connsiteX0" fmla="*/ 628719 w 1629748"/>
              <a:gd name="connsiteY0" fmla="*/ 0 h 2541070"/>
              <a:gd name="connsiteX1" fmla="*/ 31953 w 1629748"/>
              <a:gd name="connsiteY1" fmla="*/ 356135 h 2541070"/>
              <a:gd name="connsiteX2" fmla="*/ 1494993 w 1629748"/>
              <a:gd name="connsiteY2" fmla="*/ 577516 h 2541070"/>
              <a:gd name="connsiteX3" fmla="*/ 41578 w 1629748"/>
              <a:gd name="connsiteY3" fmla="*/ 808522 h 2541070"/>
              <a:gd name="connsiteX4" fmla="*/ 1523869 w 1629748"/>
              <a:gd name="connsiteY4" fmla="*/ 981777 h 2541070"/>
              <a:gd name="connsiteX5" fmla="*/ 70454 w 1629748"/>
              <a:gd name="connsiteY5" fmla="*/ 1222409 h 2541070"/>
              <a:gd name="connsiteX6" fmla="*/ 1610496 w 1629748"/>
              <a:gd name="connsiteY6" fmla="*/ 1424539 h 2541070"/>
              <a:gd name="connsiteX7" fmla="*/ 80079 w 1629748"/>
              <a:gd name="connsiteY7" fmla="*/ 1636295 h 2541070"/>
              <a:gd name="connsiteX8" fmla="*/ 1629747 w 1629748"/>
              <a:gd name="connsiteY8" fmla="*/ 1867301 h 2541070"/>
              <a:gd name="connsiteX9" fmla="*/ 89705 w 1629748"/>
              <a:gd name="connsiteY9" fmla="*/ 2069432 h 2541070"/>
              <a:gd name="connsiteX10" fmla="*/ 955978 w 1629748"/>
              <a:gd name="connsiteY10" fmla="*/ 2242686 h 2541070"/>
              <a:gd name="connsiteX11" fmla="*/ 1090732 w 1629748"/>
              <a:gd name="connsiteY11" fmla="*/ 2541070 h 2541070"/>
              <a:gd name="connsiteX12" fmla="*/ 1090732 w 1629748"/>
              <a:gd name="connsiteY12" fmla="*/ 2541070 h 2541070"/>
              <a:gd name="connsiteX13" fmla="*/ 1090732 w 1629748"/>
              <a:gd name="connsiteY13" fmla="*/ 2541070 h 2541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29748" h="2541070">
                <a:moveTo>
                  <a:pt x="628719" y="0"/>
                </a:moveTo>
                <a:cubicBezTo>
                  <a:pt x="258146" y="129941"/>
                  <a:pt x="-112426" y="259882"/>
                  <a:pt x="31953" y="356135"/>
                </a:cubicBezTo>
                <a:cubicBezTo>
                  <a:pt x="176332" y="452388"/>
                  <a:pt x="1493389" y="502118"/>
                  <a:pt x="1494993" y="577516"/>
                </a:cubicBezTo>
                <a:cubicBezTo>
                  <a:pt x="1496597" y="652914"/>
                  <a:pt x="36765" y="741145"/>
                  <a:pt x="41578" y="808522"/>
                </a:cubicBezTo>
                <a:cubicBezTo>
                  <a:pt x="46391" y="875899"/>
                  <a:pt x="1519056" y="912796"/>
                  <a:pt x="1523869" y="981777"/>
                </a:cubicBezTo>
                <a:cubicBezTo>
                  <a:pt x="1528682" y="1050758"/>
                  <a:pt x="56016" y="1148615"/>
                  <a:pt x="70454" y="1222409"/>
                </a:cubicBezTo>
                <a:cubicBezTo>
                  <a:pt x="84892" y="1296203"/>
                  <a:pt x="1608892" y="1355558"/>
                  <a:pt x="1610496" y="1424539"/>
                </a:cubicBezTo>
                <a:cubicBezTo>
                  <a:pt x="1612100" y="1493520"/>
                  <a:pt x="76870" y="1562501"/>
                  <a:pt x="80079" y="1636295"/>
                </a:cubicBezTo>
                <a:cubicBezTo>
                  <a:pt x="83287" y="1710089"/>
                  <a:pt x="1628143" y="1795112"/>
                  <a:pt x="1629747" y="1867301"/>
                </a:cubicBezTo>
                <a:cubicBezTo>
                  <a:pt x="1631351" y="1939490"/>
                  <a:pt x="202000" y="2006868"/>
                  <a:pt x="89705" y="2069432"/>
                </a:cubicBezTo>
                <a:cubicBezTo>
                  <a:pt x="-22590" y="2131996"/>
                  <a:pt x="789140" y="2164080"/>
                  <a:pt x="955978" y="2242686"/>
                </a:cubicBezTo>
                <a:cubicBezTo>
                  <a:pt x="1122816" y="2321292"/>
                  <a:pt x="1090732" y="2541070"/>
                  <a:pt x="1090732" y="2541070"/>
                </a:cubicBezTo>
                <a:lnTo>
                  <a:pt x="1090732" y="2541070"/>
                </a:lnTo>
                <a:lnTo>
                  <a:pt x="1090732" y="2541070"/>
                </a:ln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2282768" y="5342407"/>
            <a:ext cx="276693" cy="1293273"/>
          </a:xfrm>
          <a:custGeom>
            <a:avLst/>
            <a:gdLst>
              <a:gd name="connsiteX0" fmla="*/ 628719 w 1629748"/>
              <a:gd name="connsiteY0" fmla="*/ 0 h 2541070"/>
              <a:gd name="connsiteX1" fmla="*/ 31953 w 1629748"/>
              <a:gd name="connsiteY1" fmla="*/ 356135 h 2541070"/>
              <a:gd name="connsiteX2" fmla="*/ 1494993 w 1629748"/>
              <a:gd name="connsiteY2" fmla="*/ 577516 h 2541070"/>
              <a:gd name="connsiteX3" fmla="*/ 41578 w 1629748"/>
              <a:gd name="connsiteY3" fmla="*/ 808522 h 2541070"/>
              <a:gd name="connsiteX4" fmla="*/ 1523869 w 1629748"/>
              <a:gd name="connsiteY4" fmla="*/ 981777 h 2541070"/>
              <a:gd name="connsiteX5" fmla="*/ 70454 w 1629748"/>
              <a:gd name="connsiteY5" fmla="*/ 1222409 h 2541070"/>
              <a:gd name="connsiteX6" fmla="*/ 1610496 w 1629748"/>
              <a:gd name="connsiteY6" fmla="*/ 1424539 h 2541070"/>
              <a:gd name="connsiteX7" fmla="*/ 80079 w 1629748"/>
              <a:gd name="connsiteY7" fmla="*/ 1636295 h 2541070"/>
              <a:gd name="connsiteX8" fmla="*/ 1629747 w 1629748"/>
              <a:gd name="connsiteY8" fmla="*/ 1867301 h 2541070"/>
              <a:gd name="connsiteX9" fmla="*/ 89705 w 1629748"/>
              <a:gd name="connsiteY9" fmla="*/ 2069432 h 2541070"/>
              <a:gd name="connsiteX10" fmla="*/ 955978 w 1629748"/>
              <a:gd name="connsiteY10" fmla="*/ 2242686 h 2541070"/>
              <a:gd name="connsiteX11" fmla="*/ 1090732 w 1629748"/>
              <a:gd name="connsiteY11" fmla="*/ 2541070 h 2541070"/>
              <a:gd name="connsiteX12" fmla="*/ 1090732 w 1629748"/>
              <a:gd name="connsiteY12" fmla="*/ 2541070 h 2541070"/>
              <a:gd name="connsiteX13" fmla="*/ 1090732 w 1629748"/>
              <a:gd name="connsiteY13" fmla="*/ 2541070 h 2541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29748" h="2541070">
                <a:moveTo>
                  <a:pt x="628719" y="0"/>
                </a:moveTo>
                <a:cubicBezTo>
                  <a:pt x="258146" y="129941"/>
                  <a:pt x="-112426" y="259882"/>
                  <a:pt x="31953" y="356135"/>
                </a:cubicBezTo>
                <a:cubicBezTo>
                  <a:pt x="176332" y="452388"/>
                  <a:pt x="1493389" y="502118"/>
                  <a:pt x="1494993" y="577516"/>
                </a:cubicBezTo>
                <a:cubicBezTo>
                  <a:pt x="1496597" y="652914"/>
                  <a:pt x="36765" y="741145"/>
                  <a:pt x="41578" y="808522"/>
                </a:cubicBezTo>
                <a:cubicBezTo>
                  <a:pt x="46391" y="875899"/>
                  <a:pt x="1519056" y="912796"/>
                  <a:pt x="1523869" y="981777"/>
                </a:cubicBezTo>
                <a:cubicBezTo>
                  <a:pt x="1528682" y="1050758"/>
                  <a:pt x="56016" y="1148615"/>
                  <a:pt x="70454" y="1222409"/>
                </a:cubicBezTo>
                <a:cubicBezTo>
                  <a:pt x="84892" y="1296203"/>
                  <a:pt x="1608892" y="1355558"/>
                  <a:pt x="1610496" y="1424539"/>
                </a:cubicBezTo>
                <a:cubicBezTo>
                  <a:pt x="1612100" y="1493520"/>
                  <a:pt x="76870" y="1562501"/>
                  <a:pt x="80079" y="1636295"/>
                </a:cubicBezTo>
                <a:cubicBezTo>
                  <a:pt x="83287" y="1710089"/>
                  <a:pt x="1628143" y="1795112"/>
                  <a:pt x="1629747" y="1867301"/>
                </a:cubicBezTo>
                <a:cubicBezTo>
                  <a:pt x="1631351" y="1939490"/>
                  <a:pt x="202000" y="2006868"/>
                  <a:pt x="89705" y="2069432"/>
                </a:cubicBezTo>
                <a:cubicBezTo>
                  <a:pt x="-22590" y="2131996"/>
                  <a:pt x="789140" y="2164080"/>
                  <a:pt x="955978" y="2242686"/>
                </a:cubicBezTo>
                <a:cubicBezTo>
                  <a:pt x="1122816" y="2321292"/>
                  <a:pt x="1090732" y="2541070"/>
                  <a:pt x="1090732" y="2541070"/>
                </a:cubicBezTo>
                <a:lnTo>
                  <a:pt x="1090732" y="2541070"/>
                </a:lnTo>
                <a:lnTo>
                  <a:pt x="1090732" y="2541070"/>
                </a:ln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8665757" y="1370188"/>
            <a:ext cx="940820" cy="1299432"/>
            <a:chOff x="5017777" y="1014054"/>
            <a:chExt cx="940820" cy="1299432"/>
          </a:xfrm>
        </p:grpSpPr>
        <p:sp>
          <p:nvSpPr>
            <p:cNvPr id="85" name="Freeform 84"/>
            <p:cNvSpPr/>
            <p:nvPr/>
          </p:nvSpPr>
          <p:spPr>
            <a:xfrm>
              <a:off x="5352020" y="1020213"/>
              <a:ext cx="276693" cy="1293273"/>
            </a:xfrm>
            <a:custGeom>
              <a:avLst/>
              <a:gdLst>
                <a:gd name="connsiteX0" fmla="*/ 628719 w 1629748"/>
                <a:gd name="connsiteY0" fmla="*/ 0 h 2541070"/>
                <a:gd name="connsiteX1" fmla="*/ 31953 w 1629748"/>
                <a:gd name="connsiteY1" fmla="*/ 356135 h 2541070"/>
                <a:gd name="connsiteX2" fmla="*/ 1494993 w 1629748"/>
                <a:gd name="connsiteY2" fmla="*/ 577516 h 2541070"/>
                <a:gd name="connsiteX3" fmla="*/ 41578 w 1629748"/>
                <a:gd name="connsiteY3" fmla="*/ 808522 h 2541070"/>
                <a:gd name="connsiteX4" fmla="*/ 1523869 w 1629748"/>
                <a:gd name="connsiteY4" fmla="*/ 981777 h 2541070"/>
                <a:gd name="connsiteX5" fmla="*/ 70454 w 1629748"/>
                <a:gd name="connsiteY5" fmla="*/ 1222409 h 2541070"/>
                <a:gd name="connsiteX6" fmla="*/ 1610496 w 1629748"/>
                <a:gd name="connsiteY6" fmla="*/ 1424539 h 2541070"/>
                <a:gd name="connsiteX7" fmla="*/ 80079 w 1629748"/>
                <a:gd name="connsiteY7" fmla="*/ 1636295 h 2541070"/>
                <a:gd name="connsiteX8" fmla="*/ 1629747 w 1629748"/>
                <a:gd name="connsiteY8" fmla="*/ 1867301 h 2541070"/>
                <a:gd name="connsiteX9" fmla="*/ 89705 w 1629748"/>
                <a:gd name="connsiteY9" fmla="*/ 2069432 h 2541070"/>
                <a:gd name="connsiteX10" fmla="*/ 955978 w 1629748"/>
                <a:gd name="connsiteY10" fmla="*/ 2242686 h 2541070"/>
                <a:gd name="connsiteX11" fmla="*/ 1090732 w 1629748"/>
                <a:gd name="connsiteY11" fmla="*/ 2541070 h 2541070"/>
                <a:gd name="connsiteX12" fmla="*/ 1090732 w 1629748"/>
                <a:gd name="connsiteY12" fmla="*/ 2541070 h 2541070"/>
                <a:gd name="connsiteX13" fmla="*/ 1090732 w 1629748"/>
                <a:gd name="connsiteY13" fmla="*/ 2541070 h 254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748" h="2541070">
                  <a:moveTo>
                    <a:pt x="628719" y="0"/>
                  </a:moveTo>
                  <a:cubicBezTo>
                    <a:pt x="258146" y="129941"/>
                    <a:pt x="-112426" y="259882"/>
                    <a:pt x="31953" y="356135"/>
                  </a:cubicBezTo>
                  <a:cubicBezTo>
                    <a:pt x="176332" y="452388"/>
                    <a:pt x="1493389" y="502118"/>
                    <a:pt x="1494993" y="577516"/>
                  </a:cubicBezTo>
                  <a:cubicBezTo>
                    <a:pt x="1496597" y="652914"/>
                    <a:pt x="36765" y="741145"/>
                    <a:pt x="41578" y="808522"/>
                  </a:cubicBezTo>
                  <a:cubicBezTo>
                    <a:pt x="46391" y="875899"/>
                    <a:pt x="1519056" y="912796"/>
                    <a:pt x="1523869" y="981777"/>
                  </a:cubicBezTo>
                  <a:cubicBezTo>
                    <a:pt x="1528682" y="1050758"/>
                    <a:pt x="56016" y="1148615"/>
                    <a:pt x="70454" y="1222409"/>
                  </a:cubicBezTo>
                  <a:cubicBezTo>
                    <a:pt x="84892" y="1296203"/>
                    <a:pt x="1608892" y="1355558"/>
                    <a:pt x="1610496" y="1424539"/>
                  </a:cubicBezTo>
                  <a:cubicBezTo>
                    <a:pt x="1612100" y="1493520"/>
                    <a:pt x="76870" y="1562501"/>
                    <a:pt x="80079" y="1636295"/>
                  </a:cubicBezTo>
                  <a:cubicBezTo>
                    <a:pt x="83287" y="1710089"/>
                    <a:pt x="1628143" y="1795112"/>
                    <a:pt x="1629747" y="1867301"/>
                  </a:cubicBezTo>
                  <a:cubicBezTo>
                    <a:pt x="1631351" y="1939490"/>
                    <a:pt x="202000" y="2006868"/>
                    <a:pt x="89705" y="2069432"/>
                  </a:cubicBezTo>
                  <a:cubicBezTo>
                    <a:pt x="-22590" y="2131996"/>
                    <a:pt x="789140" y="2164080"/>
                    <a:pt x="955978" y="2242686"/>
                  </a:cubicBezTo>
                  <a:cubicBezTo>
                    <a:pt x="1122816" y="2321292"/>
                    <a:pt x="1090732" y="2541070"/>
                    <a:pt x="1090732" y="2541070"/>
                  </a:cubicBezTo>
                  <a:lnTo>
                    <a:pt x="1090732" y="2541070"/>
                  </a:lnTo>
                  <a:lnTo>
                    <a:pt x="1090732" y="2541070"/>
                  </a:lnTo>
                </a:path>
              </a:pathLst>
            </a:custGeom>
            <a:noFill/>
            <a:ln w="381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5017777" y="1038347"/>
              <a:ext cx="276693" cy="1144881"/>
            </a:xfrm>
            <a:custGeom>
              <a:avLst/>
              <a:gdLst>
                <a:gd name="connsiteX0" fmla="*/ 628719 w 1629748"/>
                <a:gd name="connsiteY0" fmla="*/ 0 h 2541070"/>
                <a:gd name="connsiteX1" fmla="*/ 31953 w 1629748"/>
                <a:gd name="connsiteY1" fmla="*/ 356135 h 2541070"/>
                <a:gd name="connsiteX2" fmla="*/ 1494993 w 1629748"/>
                <a:gd name="connsiteY2" fmla="*/ 577516 h 2541070"/>
                <a:gd name="connsiteX3" fmla="*/ 41578 w 1629748"/>
                <a:gd name="connsiteY3" fmla="*/ 808522 h 2541070"/>
                <a:gd name="connsiteX4" fmla="*/ 1523869 w 1629748"/>
                <a:gd name="connsiteY4" fmla="*/ 981777 h 2541070"/>
                <a:gd name="connsiteX5" fmla="*/ 70454 w 1629748"/>
                <a:gd name="connsiteY5" fmla="*/ 1222409 h 2541070"/>
                <a:gd name="connsiteX6" fmla="*/ 1610496 w 1629748"/>
                <a:gd name="connsiteY6" fmla="*/ 1424539 h 2541070"/>
                <a:gd name="connsiteX7" fmla="*/ 80079 w 1629748"/>
                <a:gd name="connsiteY7" fmla="*/ 1636295 h 2541070"/>
                <a:gd name="connsiteX8" fmla="*/ 1629747 w 1629748"/>
                <a:gd name="connsiteY8" fmla="*/ 1867301 h 2541070"/>
                <a:gd name="connsiteX9" fmla="*/ 89705 w 1629748"/>
                <a:gd name="connsiteY9" fmla="*/ 2069432 h 2541070"/>
                <a:gd name="connsiteX10" fmla="*/ 955978 w 1629748"/>
                <a:gd name="connsiteY10" fmla="*/ 2242686 h 2541070"/>
                <a:gd name="connsiteX11" fmla="*/ 1090732 w 1629748"/>
                <a:gd name="connsiteY11" fmla="*/ 2541070 h 2541070"/>
                <a:gd name="connsiteX12" fmla="*/ 1090732 w 1629748"/>
                <a:gd name="connsiteY12" fmla="*/ 2541070 h 2541070"/>
                <a:gd name="connsiteX13" fmla="*/ 1090732 w 1629748"/>
                <a:gd name="connsiteY13" fmla="*/ 2541070 h 254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748" h="2541070">
                  <a:moveTo>
                    <a:pt x="628719" y="0"/>
                  </a:moveTo>
                  <a:cubicBezTo>
                    <a:pt x="258146" y="129941"/>
                    <a:pt x="-112426" y="259882"/>
                    <a:pt x="31953" y="356135"/>
                  </a:cubicBezTo>
                  <a:cubicBezTo>
                    <a:pt x="176332" y="452388"/>
                    <a:pt x="1493389" y="502118"/>
                    <a:pt x="1494993" y="577516"/>
                  </a:cubicBezTo>
                  <a:cubicBezTo>
                    <a:pt x="1496597" y="652914"/>
                    <a:pt x="36765" y="741145"/>
                    <a:pt x="41578" y="808522"/>
                  </a:cubicBezTo>
                  <a:cubicBezTo>
                    <a:pt x="46391" y="875899"/>
                    <a:pt x="1519056" y="912796"/>
                    <a:pt x="1523869" y="981777"/>
                  </a:cubicBezTo>
                  <a:cubicBezTo>
                    <a:pt x="1528682" y="1050758"/>
                    <a:pt x="56016" y="1148615"/>
                    <a:pt x="70454" y="1222409"/>
                  </a:cubicBezTo>
                  <a:cubicBezTo>
                    <a:pt x="84892" y="1296203"/>
                    <a:pt x="1608892" y="1355558"/>
                    <a:pt x="1610496" y="1424539"/>
                  </a:cubicBezTo>
                  <a:cubicBezTo>
                    <a:pt x="1612100" y="1493520"/>
                    <a:pt x="76870" y="1562501"/>
                    <a:pt x="80079" y="1636295"/>
                  </a:cubicBezTo>
                  <a:cubicBezTo>
                    <a:pt x="83287" y="1710089"/>
                    <a:pt x="1628143" y="1795112"/>
                    <a:pt x="1629747" y="1867301"/>
                  </a:cubicBezTo>
                  <a:cubicBezTo>
                    <a:pt x="1631351" y="1939490"/>
                    <a:pt x="202000" y="2006868"/>
                    <a:pt x="89705" y="2069432"/>
                  </a:cubicBezTo>
                  <a:cubicBezTo>
                    <a:pt x="-22590" y="2131996"/>
                    <a:pt x="789140" y="2164080"/>
                    <a:pt x="955978" y="2242686"/>
                  </a:cubicBezTo>
                  <a:cubicBezTo>
                    <a:pt x="1122816" y="2321292"/>
                    <a:pt x="1090732" y="2541070"/>
                    <a:pt x="1090732" y="2541070"/>
                  </a:cubicBezTo>
                  <a:lnTo>
                    <a:pt x="1090732" y="2541070"/>
                  </a:lnTo>
                  <a:lnTo>
                    <a:pt x="1090732" y="2541070"/>
                  </a:lnTo>
                </a:path>
              </a:pathLst>
            </a:custGeom>
            <a:noFill/>
            <a:ln w="381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5681904" y="1014054"/>
              <a:ext cx="276693" cy="1144881"/>
            </a:xfrm>
            <a:custGeom>
              <a:avLst/>
              <a:gdLst>
                <a:gd name="connsiteX0" fmla="*/ 628719 w 1629748"/>
                <a:gd name="connsiteY0" fmla="*/ 0 h 2541070"/>
                <a:gd name="connsiteX1" fmla="*/ 31953 w 1629748"/>
                <a:gd name="connsiteY1" fmla="*/ 356135 h 2541070"/>
                <a:gd name="connsiteX2" fmla="*/ 1494993 w 1629748"/>
                <a:gd name="connsiteY2" fmla="*/ 577516 h 2541070"/>
                <a:gd name="connsiteX3" fmla="*/ 41578 w 1629748"/>
                <a:gd name="connsiteY3" fmla="*/ 808522 h 2541070"/>
                <a:gd name="connsiteX4" fmla="*/ 1523869 w 1629748"/>
                <a:gd name="connsiteY4" fmla="*/ 981777 h 2541070"/>
                <a:gd name="connsiteX5" fmla="*/ 70454 w 1629748"/>
                <a:gd name="connsiteY5" fmla="*/ 1222409 h 2541070"/>
                <a:gd name="connsiteX6" fmla="*/ 1610496 w 1629748"/>
                <a:gd name="connsiteY6" fmla="*/ 1424539 h 2541070"/>
                <a:gd name="connsiteX7" fmla="*/ 80079 w 1629748"/>
                <a:gd name="connsiteY7" fmla="*/ 1636295 h 2541070"/>
                <a:gd name="connsiteX8" fmla="*/ 1629747 w 1629748"/>
                <a:gd name="connsiteY8" fmla="*/ 1867301 h 2541070"/>
                <a:gd name="connsiteX9" fmla="*/ 89705 w 1629748"/>
                <a:gd name="connsiteY9" fmla="*/ 2069432 h 2541070"/>
                <a:gd name="connsiteX10" fmla="*/ 955978 w 1629748"/>
                <a:gd name="connsiteY10" fmla="*/ 2242686 h 2541070"/>
                <a:gd name="connsiteX11" fmla="*/ 1090732 w 1629748"/>
                <a:gd name="connsiteY11" fmla="*/ 2541070 h 2541070"/>
                <a:gd name="connsiteX12" fmla="*/ 1090732 w 1629748"/>
                <a:gd name="connsiteY12" fmla="*/ 2541070 h 2541070"/>
                <a:gd name="connsiteX13" fmla="*/ 1090732 w 1629748"/>
                <a:gd name="connsiteY13" fmla="*/ 2541070 h 254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748" h="2541070">
                  <a:moveTo>
                    <a:pt x="628719" y="0"/>
                  </a:moveTo>
                  <a:cubicBezTo>
                    <a:pt x="258146" y="129941"/>
                    <a:pt x="-112426" y="259882"/>
                    <a:pt x="31953" y="356135"/>
                  </a:cubicBezTo>
                  <a:cubicBezTo>
                    <a:pt x="176332" y="452388"/>
                    <a:pt x="1493389" y="502118"/>
                    <a:pt x="1494993" y="577516"/>
                  </a:cubicBezTo>
                  <a:cubicBezTo>
                    <a:pt x="1496597" y="652914"/>
                    <a:pt x="36765" y="741145"/>
                    <a:pt x="41578" y="808522"/>
                  </a:cubicBezTo>
                  <a:cubicBezTo>
                    <a:pt x="46391" y="875899"/>
                    <a:pt x="1519056" y="912796"/>
                    <a:pt x="1523869" y="981777"/>
                  </a:cubicBezTo>
                  <a:cubicBezTo>
                    <a:pt x="1528682" y="1050758"/>
                    <a:pt x="56016" y="1148615"/>
                    <a:pt x="70454" y="1222409"/>
                  </a:cubicBezTo>
                  <a:cubicBezTo>
                    <a:pt x="84892" y="1296203"/>
                    <a:pt x="1608892" y="1355558"/>
                    <a:pt x="1610496" y="1424539"/>
                  </a:cubicBezTo>
                  <a:cubicBezTo>
                    <a:pt x="1612100" y="1493520"/>
                    <a:pt x="76870" y="1562501"/>
                    <a:pt x="80079" y="1636295"/>
                  </a:cubicBezTo>
                  <a:cubicBezTo>
                    <a:pt x="83287" y="1710089"/>
                    <a:pt x="1628143" y="1795112"/>
                    <a:pt x="1629747" y="1867301"/>
                  </a:cubicBezTo>
                  <a:cubicBezTo>
                    <a:pt x="1631351" y="1939490"/>
                    <a:pt x="202000" y="2006868"/>
                    <a:pt x="89705" y="2069432"/>
                  </a:cubicBezTo>
                  <a:cubicBezTo>
                    <a:pt x="-22590" y="2131996"/>
                    <a:pt x="789140" y="2164080"/>
                    <a:pt x="955978" y="2242686"/>
                  </a:cubicBezTo>
                  <a:cubicBezTo>
                    <a:pt x="1122816" y="2321292"/>
                    <a:pt x="1090732" y="2541070"/>
                    <a:pt x="1090732" y="2541070"/>
                  </a:cubicBezTo>
                  <a:lnTo>
                    <a:pt x="1090732" y="2541070"/>
                  </a:lnTo>
                  <a:lnTo>
                    <a:pt x="1090732" y="2541070"/>
                  </a:lnTo>
                </a:path>
              </a:pathLst>
            </a:custGeom>
            <a:noFill/>
            <a:ln w="381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474891" y="4707917"/>
            <a:ext cx="940820" cy="1299432"/>
            <a:chOff x="5017777" y="1014054"/>
            <a:chExt cx="940820" cy="1299432"/>
          </a:xfrm>
        </p:grpSpPr>
        <p:sp>
          <p:nvSpPr>
            <p:cNvPr id="90" name="Freeform 89"/>
            <p:cNvSpPr/>
            <p:nvPr/>
          </p:nvSpPr>
          <p:spPr>
            <a:xfrm>
              <a:off x="5352020" y="1020213"/>
              <a:ext cx="276693" cy="1293273"/>
            </a:xfrm>
            <a:custGeom>
              <a:avLst/>
              <a:gdLst>
                <a:gd name="connsiteX0" fmla="*/ 628719 w 1629748"/>
                <a:gd name="connsiteY0" fmla="*/ 0 h 2541070"/>
                <a:gd name="connsiteX1" fmla="*/ 31953 w 1629748"/>
                <a:gd name="connsiteY1" fmla="*/ 356135 h 2541070"/>
                <a:gd name="connsiteX2" fmla="*/ 1494993 w 1629748"/>
                <a:gd name="connsiteY2" fmla="*/ 577516 h 2541070"/>
                <a:gd name="connsiteX3" fmla="*/ 41578 w 1629748"/>
                <a:gd name="connsiteY3" fmla="*/ 808522 h 2541070"/>
                <a:gd name="connsiteX4" fmla="*/ 1523869 w 1629748"/>
                <a:gd name="connsiteY4" fmla="*/ 981777 h 2541070"/>
                <a:gd name="connsiteX5" fmla="*/ 70454 w 1629748"/>
                <a:gd name="connsiteY5" fmla="*/ 1222409 h 2541070"/>
                <a:gd name="connsiteX6" fmla="*/ 1610496 w 1629748"/>
                <a:gd name="connsiteY6" fmla="*/ 1424539 h 2541070"/>
                <a:gd name="connsiteX7" fmla="*/ 80079 w 1629748"/>
                <a:gd name="connsiteY7" fmla="*/ 1636295 h 2541070"/>
                <a:gd name="connsiteX8" fmla="*/ 1629747 w 1629748"/>
                <a:gd name="connsiteY8" fmla="*/ 1867301 h 2541070"/>
                <a:gd name="connsiteX9" fmla="*/ 89705 w 1629748"/>
                <a:gd name="connsiteY9" fmla="*/ 2069432 h 2541070"/>
                <a:gd name="connsiteX10" fmla="*/ 955978 w 1629748"/>
                <a:gd name="connsiteY10" fmla="*/ 2242686 h 2541070"/>
                <a:gd name="connsiteX11" fmla="*/ 1090732 w 1629748"/>
                <a:gd name="connsiteY11" fmla="*/ 2541070 h 2541070"/>
                <a:gd name="connsiteX12" fmla="*/ 1090732 w 1629748"/>
                <a:gd name="connsiteY12" fmla="*/ 2541070 h 2541070"/>
                <a:gd name="connsiteX13" fmla="*/ 1090732 w 1629748"/>
                <a:gd name="connsiteY13" fmla="*/ 2541070 h 254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748" h="2541070">
                  <a:moveTo>
                    <a:pt x="628719" y="0"/>
                  </a:moveTo>
                  <a:cubicBezTo>
                    <a:pt x="258146" y="129941"/>
                    <a:pt x="-112426" y="259882"/>
                    <a:pt x="31953" y="356135"/>
                  </a:cubicBezTo>
                  <a:cubicBezTo>
                    <a:pt x="176332" y="452388"/>
                    <a:pt x="1493389" y="502118"/>
                    <a:pt x="1494993" y="577516"/>
                  </a:cubicBezTo>
                  <a:cubicBezTo>
                    <a:pt x="1496597" y="652914"/>
                    <a:pt x="36765" y="741145"/>
                    <a:pt x="41578" y="808522"/>
                  </a:cubicBezTo>
                  <a:cubicBezTo>
                    <a:pt x="46391" y="875899"/>
                    <a:pt x="1519056" y="912796"/>
                    <a:pt x="1523869" y="981777"/>
                  </a:cubicBezTo>
                  <a:cubicBezTo>
                    <a:pt x="1528682" y="1050758"/>
                    <a:pt x="56016" y="1148615"/>
                    <a:pt x="70454" y="1222409"/>
                  </a:cubicBezTo>
                  <a:cubicBezTo>
                    <a:pt x="84892" y="1296203"/>
                    <a:pt x="1608892" y="1355558"/>
                    <a:pt x="1610496" y="1424539"/>
                  </a:cubicBezTo>
                  <a:cubicBezTo>
                    <a:pt x="1612100" y="1493520"/>
                    <a:pt x="76870" y="1562501"/>
                    <a:pt x="80079" y="1636295"/>
                  </a:cubicBezTo>
                  <a:cubicBezTo>
                    <a:pt x="83287" y="1710089"/>
                    <a:pt x="1628143" y="1795112"/>
                    <a:pt x="1629747" y="1867301"/>
                  </a:cubicBezTo>
                  <a:cubicBezTo>
                    <a:pt x="1631351" y="1939490"/>
                    <a:pt x="202000" y="2006868"/>
                    <a:pt x="89705" y="2069432"/>
                  </a:cubicBezTo>
                  <a:cubicBezTo>
                    <a:pt x="-22590" y="2131996"/>
                    <a:pt x="789140" y="2164080"/>
                    <a:pt x="955978" y="2242686"/>
                  </a:cubicBezTo>
                  <a:cubicBezTo>
                    <a:pt x="1122816" y="2321292"/>
                    <a:pt x="1090732" y="2541070"/>
                    <a:pt x="1090732" y="2541070"/>
                  </a:cubicBezTo>
                  <a:lnTo>
                    <a:pt x="1090732" y="2541070"/>
                  </a:lnTo>
                  <a:lnTo>
                    <a:pt x="1090732" y="2541070"/>
                  </a:lnTo>
                </a:path>
              </a:pathLst>
            </a:custGeom>
            <a:noFill/>
            <a:ln w="381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5017777" y="1038347"/>
              <a:ext cx="276693" cy="1144881"/>
            </a:xfrm>
            <a:custGeom>
              <a:avLst/>
              <a:gdLst>
                <a:gd name="connsiteX0" fmla="*/ 628719 w 1629748"/>
                <a:gd name="connsiteY0" fmla="*/ 0 h 2541070"/>
                <a:gd name="connsiteX1" fmla="*/ 31953 w 1629748"/>
                <a:gd name="connsiteY1" fmla="*/ 356135 h 2541070"/>
                <a:gd name="connsiteX2" fmla="*/ 1494993 w 1629748"/>
                <a:gd name="connsiteY2" fmla="*/ 577516 h 2541070"/>
                <a:gd name="connsiteX3" fmla="*/ 41578 w 1629748"/>
                <a:gd name="connsiteY3" fmla="*/ 808522 h 2541070"/>
                <a:gd name="connsiteX4" fmla="*/ 1523869 w 1629748"/>
                <a:gd name="connsiteY4" fmla="*/ 981777 h 2541070"/>
                <a:gd name="connsiteX5" fmla="*/ 70454 w 1629748"/>
                <a:gd name="connsiteY5" fmla="*/ 1222409 h 2541070"/>
                <a:gd name="connsiteX6" fmla="*/ 1610496 w 1629748"/>
                <a:gd name="connsiteY6" fmla="*/ 1424539 h 2541070"/>
                <a:gd name="connsiteX7" fmla="*/ 80079 w 1629748"/>
                <a:gd name="connsiteY7" fmla="*/ 1636295 h 2541070"/>
                <a:gd name="connsiteX8" fmla="*/ 1629747 w 1629748"/>
                <a:gd name="connsiteY8" fmla="*/ 1867301 h 2541070"/>
                <a:gd name="connsiteX9" fmla="*/ 89705 w 1629748"/>
                <a:gd name="connsiteY9" fmla="*/ 2069432 h 2541070"/>
                <a:gd name="connsiteX10" fmla="*/ 955978 w 1629748"/>
                <a:gd name="connsiteY10" fmla="*/ 2242686 h 2541070"/>
                <a:gd name="connsiteX11" fmla="*/ 1090732 w 1629748"/>
                <a:gd name="connsiteY11" fmla="*/ 2541070 h 2541070"/>
                <a:gd name="connsiteX12" fmla="*/ 1090732 w 1629748"/>
                <a:gd name="connsiteY12" fmla="*/ 2541070 h 2541070"/>
                <a:gd name="connsiteX13" fmla="*/ 1090732 w 1629748"/>
                <a:gd name="connsiteY13" fmla="*/ 2541070 h 254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748" h="2541070">
                  <a:moveTo>
                    <a:pt x="628719" y="0"/>
                  </a:moveTo>
                  <a:cubicBezTo>
                    <a:pt x="258146" y="129941"/>
                    <a:pt x="-112426" y="259882"/>
                    <a:pt x="31953" y="356135"/>
                  </a:cubicBezTo>
                  <a:cubicBezTo>
                    <a:pt x="176332" y="452388"/>
                    <a:pt x="1493389" y="502118"/>
                    <a:pt x="1494993" y="577516"/>
                  </a:cubicBezTo>
                  <a:cubicBezTo>
                    <a:pt x="1496597" y="652914"/>
                    <a:pt x="36765" y="741145"/>
                    <a:pt x="41578" y="808522"/>
                  </a:cubicBezTo>
                  <a:cubicBezTo>
                    <a:pt x="46391" y="875899"/>
                    <a:pt x="1519056" y="912796"/>
                    <a:pt x="1523869" y="981777"/>
                  </a:cubicBezTo>
                  <a:cubicBezTo>
                    <a:pt x="1528682" y="1050758"/>
                    <a:pt x="56016" y="1148615"/>
                    <a:pt x="70454" y="1222409"/>
                  </a:cubicBezTo>
                  <a:cubicBezTo>
                    <a:pt x="84892" y="1296203"/>
                    <a:pt x="1608892" y="1355558"/>
                    <a:pt x="1610496" y="1424539"/>
                  </a:cubicBezTo>
                  <a:cubicBezTo>
                    <a:pt x="1612100" y="1493520"/>
                    <a:pt x="76870" y="1562501"/>
                    <a:pt x="80079" y="1636295"/>
                  </a:cubicBezTo>
                  <a:cubicBezTo>
                    <a:pt x="83287" y="1710089"/>
                    <a:pt x="1628143" y="1795112"/>
                    <a:pt x="1629747" y="1867301"/>
                  </a:cubicBezTo>
                  <a:cubicBezTo>
                    <a:pt x="1631351" y="1939490"/>
                    <a:pt x="202000" y="2006868"/>
                    <a:pt x="89705" y="2069432"/>
                  </a:cubicBezTo>
                  <a:cubicBezTo>
                    <a:pt x="-22590" y="2131996"/>
                    <a:pt x="789140" y="2164080"/>
                    <a:pt x="955978" y="2242686"/>
                  </a:cubicBezTo>
                  <a:cubicBezTo>
                    <a:pt x="1122816" y="2321292"/>
                    <a:pt x="1090732" y="2541070"/>
                    <a:pt x="1090732" y="2541070"/>
                  </a:cubicBezTo>
                  <a:lnTo>
                    <a:pt x="1090732" y="2541070"/>
                  </a:lnTo>
                  <a:lnTo>
                    <a:pt x="1090732" y="2541070"/>
                  </a:lnTo>
                </a:path>
              </a:pathLst>
            </a:custGeom>
            <a:noFill/>
            <a:ln w="381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5681904" y="1014054"/>
              <a:ext cx="276693" cy="1144881"/>
            </a:xfrm>
            <a:custGeom>
              <a:avLst/>
              <a:gdLst>
                <a:gd name="connsiteX0" fmla="*/ 628719 w 1629748"/>
                <a:gd name="connsiteY0" fmla="*/ 0 h 2541070"/>
                <a:gd name="connsiteX1" fmla="*/ 31953 w 1629748"/>
                <a:gd name="connsiteY1" fmla="*/ 356135 h 2541070"/>
                <a:gd name="connsiteX2" fmla="*/ 1494993 w 1629748"/>
                <a:gd name="connsiteY2" fmla="*/ 577516 h 2541070"/>
                <a:gd name="connsiteX3" fmla="*/ 41578 w 1629748"/>
                <a:gd name="connsiteY3" fmla="*/ 808522 h 2541070"/>
                <a:gd name="connsiteX4" fmla="*/ 1523869 w 1629748"/>
                <a:gd name="connsiteY4" fmla="*/ 981777 h 2541070"/>
                <a:gd name="connsiteX5" fmla="*/ 70454 w 1629748"/>
                <a:gd name="connsiteY5" fmla="*/ 1222409 h 2541070"/>
                <a:gd name="connsiteX6" fmla="*/ 1610496 w 1629748"/>
                <a:gd name="connsiteY6" fmla="*/ 1424539 h 2541070"/>
                <a:gd name="connsiteX7" fmla="*/ 80079 w 1629748"/>
                <a:gd name="connsiteY7" fmla="*/ 1636295 h 2541070"/>
                <a:gd name="connsiteX8" fmla="*/ 1629747 w 1629748"/>
                <a:gd name="connsiteY8" fmla="*/ 1867301 h 2541070"/>
                <a:gd name="connsiteX9" fmla="*/ 89705 w 1629748"/>
                <a:gd name="connsiteY9" fmla="*/ 2069432 h 2541070"/>
                <a:gd name="connsiteX10" fmla="*/ 955978 w 1629748"/>
                <a:gd name="connsiteY10" fmla="*/ 2242686 h 2541070"/>
                <a:gd name="connsiteX11" fmla="*/ 1090732 w 1629748"/>
                <a:gd name="connsiteY11" fmla="*/ 2541070 h 2541070"/>
                <a:gd name="connsiteX12" fmla="*/ 1090732 w 1629748"/>
                <a:gd name="connsiteY12" fmla="*/ 2541070 h 2541070"/>
                <a:gd name="connsiteX13" fmla="*/ 1090732 w 1629748"/>
                <a:gd name="connsiteY13" fmla="*/ 2541070 h 254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748" h="2541070">
                  <a:moveTo>
                    <a:pt x="628719" y="0"/>
                  </a:moveTo>
                  <a:cubicBezTo>
                    <a:pt x="258146" y="129941"/>
                    <a:pt x="-112426" y="259882"/>
                    <a:pt x="31953" y="356135"/>
                  </a:cubicBezTo>
                  <a:cubicBezTo>
                    <a:pt x="176332" y="452388"/>
                    <a:pt x="1493389" y="502118"/>
                    <a:pt x="1494993" y="577516"/>
                  </a:cubicBezTo>
                  <a:cubicBezTo>
                    <a:pt x="1496597" y="652914"/>
                    <a:pt x="36765" y="741145"/>
                    <a:pt x="41578" y="808522"/>
                  </a:cubicBezTo>
                  <a:cubicBezTo>
                    <a:pt x="46391" y="875899"/>
                    <a:pt x="1519056" y="912796"/>
                    <a:pt x="1523869" y="981777"/>
                  </a:cubicBezTo>
                  <a:cubicBezTo>
                    <a:pt x="1528682" y="1050758"/>
                    <a:pt x="56016" y="1148615"/>
                    <a:pt x="70454" y="1222409"/>
                  </a:cubicBezTo>
                  <a:cubicBezTo>
                    <a:pt x="84892" y="1296203"/>
                    <a:pt x="1608892" y="1355558"/>
                    <a:pt x="1610496" y="1424539"/>
                  </a:cubicBezTo>
                  <a:cubicBezTo>
                    <a:pt x="1612100" y="1493520"/>
                    <a:pt x="76870" y="1562501"/>
                    <a:pt x="80079" y="1636295"/>
                  </a:cubicBezTo>
                  <a:cubicBezTo>
                    <a:pt x="83287" y="1710089"/>
                    <a:pt x="1628143" y="1795112"/>
                    <a:pt x="1629747" y="1867301"/>
                  </a:cubicBezTo>
                  <a:cubicBezTo>
                    <a:pt x="1631351" y="1939490"/>
                    <a:pt x="202000" y="2006868"/>
                    <a:pt x="89705" y="2069432"/>
                  </a:cubicBezTo>
                  <a:cubicBezTo>
                    <a:pt x="-22590" y="2131996"/>
                    <a:pt x="789140" y="2164080"/>
                    <a:pt x="955978" y="2242686"/>
                  </a:cubicBezTo>
                  <a:cubicBezTo>
                    <a:pt x="1122816" y="2321292"/>
                    <a:pt x="1090732" y="2541070"/>
                    <a:pt x="1090732" y="2541070"/>
                  </a:cubicBezTo>
                  <a:lnTo>
                    <a:pt x="1090732" y="2541070"/>
                  </a:lnTo>
                  <a:lnTo>
                    <a:pt x="1090732" y="2541070"/>
                  </a:lnTo>
                </a:path>
              </a:pathLst>
            </a:custGeom>
            <a:noFill/>
            <a:ln w="381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9489045" y="5422772"/>
            <a:ext cx="940820" cy="1299432"/>
            <a:chOff x="5017777" y="1014054"/>
            <a:chExt cx="940820" cy="1299432"/>
          </a:xfrm>
        </p:grpSpPr>
        <p:sp>
          <p:nvSpPr>
            <p:cNvPr id="94" name="Freeform 93"/>
            <p:cNvSpPr/>
            <p:nvPr/>
          </p:nvSpPr>
          <p:spPr>
            <a:xfrm>
              <a:off x="5352020" y="1020213"/>
              <a:ext cx="276693" cy="1293273"/>
            </a:xfrm>
            <a:custGeom>
              <a:avLst/>
              <a:gdLst>
                <a:gd name="connsiteX0" fmla="*/ 628719 w 1629748"/>
                <a:gd name="connsiteY0" fmla="*/ 0 h 2541070"/>
                <a:gd name="connsiteX1" fmla="*/ 31953 w 1629748"/>
                <a:gd name="connsiteY1" fmla="*/ 356135 h 2541070"/>
                <a:gd name="connsiteX2" fmla="*/ 1494993 w 1629748"/>
                <a:gd name="connsiteY2" fmla="*/ 577516 h 2541070"/>
                <a:gd name="connsiteX3" fmla="*/ 41578 w 1629748"/>
                <a:gd name="connsiteY3" fmla="*/ 808522 h 2541070"/>
                <a:gd name="connsiteX4" fmla="*/ 1523869 w 1629748"/>
                <a:gd name="connsiteY4" fmla="*/ 981777 h 2541070"/>
                <a:gd name="connsiteX5" fmla="*/ 70454 w 1629748"/>
                <a:gd name="connsiteY5" fmla="*/ 1222409 h 2541070"/>
                <a:gd name="connsiteX6" fmla="*/ 1610496 w 1629748"/>
                <a:gd name="connsiteY6" fmla="*/ 1424539 h 2541070"/>
                <a:gd name="connsiteX7" fmla="*/ 80079 w 1629748"/>
                <a:gd name="connsiteY7" fmla="*/ 1636295 h 2541070"/>
                <a:gd name="connsiteX8" fmla="*/ 1629747 w 1629748"/>
                <a:gd name="connsiteY8" fmla="*/ 1867301 h 2541070"/>
                <a:gd name="connsiteX9" fmla="*/ 89705 w 1629748"/>
                <a:gd name="connsiteY9" fmla="*/ 2069432 h 2541070"/>
                <a:gd name="connsiteX10" fmla="*/ 955978 w 1629748"/>
                <a:gd name="connsiteY10" fmla="*/ 2242686 h 2541070"/>
                <a:gd name="connsiteX11" fmla="*/ 1090732 w 1629748"/>
                <a:gd name="connsiteY11" fmla="*/ 2541070 h 2541070"/>
                <a:gd name="connsiteX12" fmla="*/ 1090732 w 1629748"/>
                <a:gd name="connsiteY12" fmla="*/ 2541070 h 2541070"/>
                <a:gd name="connsiteX13" fmla="*/ 1090732 w 1629748"/>
                <a:gd name="connsiteY13" fmla="*/ 2541070 h 254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748" h="2541070">
                  <a:moveTo>
                    <a:pt x="628719" y="0"/>
                  </a:moveTo>
                  <a:cubicBezTo>
                    <a:pt x="258146" y="129941"/>
                    <a:pt x="-112426" y="259882"/>
                    <a:pt x="31953" y="356135"/>
                  </a:cubicBezTo>
                  <a:cubicBezTo>
                    <a:pt x="176332" y="452388"/>
                    <a:pt x="1493389" y="502118"/>
                    <a:pt x="1494993" y="577516"/>
                  </a:cubicBezTo>
                  <a:cubicBezTo>
                    <a:pt x="1496597" y="652914"/>
                    <a:pt x="36765" y="741145"/>
                    <a:pt x="41578" y="808522"/>
                  </a:cubicBezTo>
                  <a:cubicBezTo>
                    <a:pt x="46391" y="875899"/>
                    <a:pt x="1519056" y="912796"/>
                    <a:pt x="1523869" y="981777"/>
                  </a:cubicBezTo>
                  <a:cubicBezTo>
                    <a:pt x="1528682" y="1050758"/>
                    <a:pt x="56016" y="1148615"/>
                    <a:pt x="70454" y="1222409"/>
                  </a:cubicBezTo>
                  <a:cubicBezTo>
                    <a:pt x="84892" y="1296203"/>
                    <a:pt x="1608892" y="1355558"/>
                    <a:pt x="1610496" y="1424539"/>
                  </a:cubicBezTo>
                  <a:cubicBezTo>
                    <a:pt x="1612100" y="1493520"/>
                    <a:pt x="76870" y="1562501"/>
                    <a:pt x="80079" y="1636295"/>
                  </a:cubicBezTo>
                  <a:cubicBezTo>
                    <a:pt x="83287" y="1710089"/>
                    <a:pt x="1628143" y="1795112"/>
                    <a:pt x="1629747" y="1867301"/>
                  </a:cubicBezTo>
                  <a:cubicBezTo>
                    <a:pt x="1631351" y="1939490"/>
                    <a:pt x="202000" y="2006868"/>
                    <a:pt x="89705" y="2069432"/>
                  </a:cubicBezTo>
                  <a:cubicBezTo>
                    <a:pt x="-22590" y="2131996"/>
                    <a:pt x="789140" y="2164080"/>
                    <a:pt x="955978" y="2242686"/>
                  </a:cubicBezTo>
                  <a:cubicBezTo>
                    <a:pt x="1122816" y="2321292"/>
                    <a:pt x="1090732" y="2541070"/>
                    <a:pt x="1090732" y="2541070"/>
                  </a:cubicBezTo>
                  <a:lnTo>
                    <a:pt x="1090732" y="2541070"/>
                  </a:lnTo>
                  <a:lnTo>
                    <a:pt x="1090732" y="2541070"/>
                  </a:lnTo>
                </a:path>
              </a:pathLst>
            </a:custGeom>
            <a:noFill/>
            <a:ln w="381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5017777" y="1038347"/>
              <a:ext cx="276693" cy="1144881"/>
            </a:xfrm>
            <a:custGeom>
              <a:avLst/>
              <a:gdLst>
                <a:gd name="connsiteX0" fmla="*/ 628719 w 1629748"/>
                <a:gd name="connsiteY0" fmla="*/ 0 h 2541070"/>
                <a:gd name="connsiteX1" fmla="*/ 31953 w 1629748"/>
                <a:gd name="connsiteY1" fmla="*/ 356135 h 2541070"/>
                <a:gd name="connsiteX2" fmla="*/ 1494993 w 1629748"/>
                <a:gd name="connsiteY2" fmla="*/ 577516 h 2541070"/>
                <a:gd name="connsiteX3" fmla="*/ 41578 w 1629748"/>
                <a:gd name="connsiteY3" fmla="*/ 808522 h 2541070"/>
                <a:gd name="connsiteX4" fmla="*/ 1523869 w 1629748"/>
                <a:gd name="connsiteY4" fmla="*/ 981777 h 2541070"/>
                <a:gd name="connsiteX5" fmla="*/ 70454 w 1629748"/>
                <a:gd name="connsiteY5" fmla="*/ 1222409 h 2541070"/>
                <a:gd name="connsiteX6" fmla="*/ 1610496 w 1629748"/>
                <a:gd name="connsiteY6" fmla="*/ 1424539 h 2541070"/>
                <a:gd name="connsiteX7" fmla="*/ 80079 w 1629748"/>
                <a:gd name="connsiteY7" fmla="*/ 1636295 h 2541070"/>
                <a:gd name="connsiteX8" fmla="*/ 1629747 w 1629748"/>
                <a:gd name="connsiteY8" fmla="*/ 1867301 h 2541070"/>
                <a:gd name="connsiteX9" fmla="*/ 89705 w 1629748"/>
                <a:gd name="connsiteY9" fmla="*/ 2069432 h 2541070"/>
                <a:gd name="connsiteX10" fmla="*/ 955978 w 1629748"/>
                <a:gd name="connsiteY10" fmla="*/ 2242686 h 2541070"/>
                <a:gd name="connsiteX11" fmla="*/ 1090732 w 1629748"/>
                <a:gd name="connsiteY11" fmla="*/ 2541070 h 2541070"/>
                <a:gd name="connsiteX12" fmla="*/ 1090732 w 1629748"/>
                <a:gd name="connsiteY12" fmla="*/ 2541070 h 2541070"/>
                <a:gd name="connsiteX13" fmla="*/ 1090732 w 1629748"/>
                <a:gd name="connsiteY13" fmla="*/ 2541070 h 254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748" h="2541070">
                  <a:moveTo>
                    <a:pt x="628719" y="0"/>
                  </a:moveTo>
                  <a:cubicBezTo>
                    <a:pt x="258146" y="129941"/>
                    <a:pt x="-112426" y="259882"/>
                    <a:pt x="31953" y="356135"/>
                  </a:cubicBezTo>
                  <a:cubicBezTo>
                    <a:pt x="176332" y="452388"/>
                    <a:pt x="1493389" y="502118"/>
                    <a:pt x="1494993" y="577516"/>
                  </a:cubicBezTo>
                  <a:cubicBezTo>
                    <a:pt x="1496597" y="652914"/>
                    <a:pt x="36765" y="741145"/>
                    <a:pt x="41578" y="808522"/>
                  </a:cubicBezTo>
                  <a:cubicBezTo>
                    <a:pt x="46391" y="875899"/>
                    <a:pt x="1519056" y="912796"/>
                    <a:pt x="1523869" y="981777"/>
                  </a:cubicBezTo>
                  <a:cubicBezTo>
                    <a:pt x="1528682" y="1050758"/>
                    <a:pt x="56016" y="1148615"/>
                    <a:pt x="70454" y="1222409"/>
                  </a:cubicBezTo>
                  <a:cubicBezTo>
                    <a:pt x="84892" y="1296203"/>
                    <a:pt x="1608892" y="1355558"/>
                    <a:pt x="1610496" y="1424539"/>
                  </a:cubicBezTo>
                  <a:cubicBezTo>
                    <a:pt x="1612100" y="1493520"/>
                    <a:pt x="76870" y="1562501"/>
                    <a:pt x="80079" y="1636295"/>
                  </a:cubicBezTo>
                  <a:cubicBezTo>
                    <a:pt x="83287" y="1710089"/>
                    <a:pt x="1628143" y="1795112"/>
                    <a:pt x="1629747" y="1867301"/>
                  </a:cubicBezTo>
                  <a:cubicBezTo>
                    <a:pt x="1631351" y="1939490"/>
                    <a:pt x="202000" y="2006868"/>
                    <a:pt x="89705" y="2069432"/>
                  </a:cubicBezTo>
                  <a:cubicBezTo>
                    <a:pt x="-22590" y="2131996"/>
                    <a:pt x="789140" y="2164080"/>
                    <a:pt x="955978" y="2242686"/>
                  </a:cubicBezTo>
                  <a:cubicBezTo>
                    <a:pt x="1122816" y="2321292"/>
                    <a:pt x="1090732" y="2541070"/>
                    <a:pt x="1090732" y="2541070"/>
                  </a:cubicBezTo>
                  <a:lnTo>
                    <a:pt x="1090732" y="2541070"/>
                  </a:lnTo>
                  <a:lnTo>
                    <a:pt x="1090732" y="2541070"/>
                  </a:lnTo>
                </a:path>
              </a:pathLst>
            </a:custGeom>
            <a:noFill/>
            <a:ln w="381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 95"/>
            <p:cNvSpPr/>
            <p:nvPr/>
          </p:nvSpPr>
          <p:spPr>
            <a:xfrm>
              <a:off x="5681904" y="1014054"/>
              <a:ext cx="276693" cy="1144881"/>
            </a:xfrm>
            <a:custGeom>
              <a:avLst/>
              <a:gdLst>
                <a:gd name="connsiteX0" fmla="*/ 628719 w 1629748"/>
                <a:gd name="connsiteY0" fmla="*/ 0 h 2541070"/>
                <a:gd name="connsiteX1" fmla="*/ 31953 w 1629748"/>
                <a:gd name="connsiteY1" fmla="*/ 356135 h 2541070"/>
                <a:gd name="connsiteX2" fmla="*/ 1494993 w 1629748"/>
                <a:gd name="connsiteY2" fmla="*/ 577516 h 2541070"/>
                <a:gd name="connsiteX3" fmla="*/ 41578 w 1629748"/>
                <a:gd name="connsiteY3" fmla="*/ 808522 h 2541070"/>
                <a:gd name="connsiteX4" fmla="*/ 1523869 w 1629748"/>
                <a:gd name="connsiteY4" fmla="*/ 981777 h 2541070"/>
                <a:gd name="connsiteX5" fmla="*/ 70454 w 1629748"/>
                <a:gd name="connsiteY5" fmla="*/ 1222409 h 2541070"/>
                <a:gd name="connsiteX6" fmla="*/ 1610496 w 1629748"/>
                <a:gd name="connsiteY6" fmla="*/ 1424539 h 2541070"/>
                <a:gd name="connsiteX7" fmla="*/ 80079 w 1629748"/>
                <a:gd name="connsiteY7" fmla="*/ 1636295 h 2541070"/>
                <a:gd name="connsiteX8" fmla="*/ 1629747 w 1629748"/>
                <a:gd name="connsiteY8" fmla="*/ 1867301 h 2541070"/>
                <a:gd name="connsiteX9" fmla="*/ 89705 w 1629748"/>
                <a:gd name="connsiteY9" fmla="*/ 2069432 h 2541070"/>
                <a:gd name="connsiteX10" fmla="*/ 955978 w 1629748"/>
                <a:gd name="connsiteY10" fmla="*/ 2242686 h 2541070"/>
                <a:gd name="connsiteX11" fmla="*/ 1090732 w 1629748"/>
                <a:gd name="connsiteY11" fmla="*/ 2541070 h 2541070"/>
                <a:gd name="connsiteX12" fmla="*/ 1090732 w 1629748"/>
                <a:gd name="connsiteY12" fmla="*/ 2541070 h 2541070"/>
                <a:gd name="connsiteX13" fmla="*/ 1090732 w 1629748"/>
                <a:gd name="connsiteY13" fmla="*/ 2541070 h 254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748" h="2541070">
                  <a:moveTo>
                    <a:pt x="628719" y="0"/>
                  </a:moveTo>
                  <a:cubicBezTo>
                    <a:pt x="258146" y="129941"/>
                    <a:pt x="-112426" y="259882"/>
                    <a:pt x="31953" y="356135"/>
                  </a:cubicBezTo>
                  <a:cubicBezTo>
                    <a:pt x="176332" y="452388"/>
                    <a:pt x="1493389" y="502118"/>
                    <a:pt x="1494993" y="577516"/>
                  </a:cubicBezTo>
                  <a:cubicBezTo>
                    <a:pt x="1496597" y="652914"/>
                    <a:pt x="36765" y="741145"/>
                    <a:pt x="41578" y="808522"/>
                  </a:cubicBezTo>
                  <a:cubicBezTo>
                    <a:pt x="46391" y="875899"/>
                    <a:pt x="1519056" y="912796"/>
                    <a:pt x="1523869" y="981777"/>
                  </a:cubicBezTo>
                  <a:cubicBezTo>
                    <a:pt x="1528682" y="1050758"/>
                    <a:pt x="56016" y="1148615"/>
                    <a:pt x="70454" y="1222409"/>
                  </a:cubicBezTo>
                  <a:cubicBezTo>
                    <a:pt x="84892" y="1296203"/>
                    <a:pt x="1608892" y="1355558"/>
                    <a:pt x="1610496" y="1424539"/>
                  </a:cubicBezTo>
                  <a:cubicBezTo>
                    <a:pt x="1612100" y="1493520"/>
                    <a:pt x="76870" y="1562501"/>
                    <a:pt x="80079" y="1636295"/>
                  </a:cubicBezTo>
                  <a:cubicBezTo>
                    <a:pt x="83287" y="1710089"/>
                    <a:pt x="1628143" y="1795112"/>
                    <a:pt x="1629747" y="1867301"/>
                  </a:cubicBezTo>
                  <a:cubicBezTo>
                    <a:pt x="1631351" y="1939490"/>
                    <a:pt x="202000" y="2006868"/>
                    <a:pt x="89705" y="2069432"/>
                  </a:cubicBezTo>
                  <a:cubicBezTo>
                    <a:pt x="-22590" y="2131996"/>
                    <a:pt x="789140" y="2164080"/>
                    <a:pt x="955978" y="2242686"/>
                  </a:cubicBezTo>
                  <a:cubicBezTo>
                    <a:pt x="1122816" y="2321292"/>
                    <a:pt x="1090732" y="2541070"/>
                    <a:pt x="1090732" y="2541070"/>
                  </a:cubicBezTo>
                  <a:lnTo>
                    <a:pt x="1090732" y="2541070"/>
                  </a:lnTo>
                  <a:lnTo>
                    <a:pt x="1090732" y="2541070"/>
                  </a:lnTo>
                </a:path>
              </a:pathLst>
            </a:custGeom>
            <a:noFill/>
            <a:ln w="381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7048214" y="3985199"/>
            <a:ext cx="2236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cmp</a:t>
            </a:r>
            <a:r>
              <a:rPr lang="en-US" b="1" dirty="0"/>
              <a:t>  r1*, r2*</a:t>
            </a:r>
          </a:p>
          <a:p>
            <a:r>
              <a:rPr lang="en-US" dirty="0"/>
              <a:t>If (!</a:t>
            </a:r>
            <a:r>
              <a:rPr lang="en-US" dirty="0" err="1"/>
              <a:t>cond</a:t>
            </a:r>
            <a:r>
              <a:rPr lang="en-US" dirty="0"/>
              <a:t>) </a:t>
            </a:r>
            <a:r>
              <a:rPr lang="en-US" sz="1600" dirty="0"/>
              <a:t>Diagnosis()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116182" y="4750638"/>
            <a:ext cx="2239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cmp</a:t>
            </a:r>
            <a:r>
              <a:rPr lang="en-US" b="1" dirty="0"/>
              <a:t>  r1*, r2*</a:t>
            </a:r>
          </a:p>
          <a:p>
            <a:r>
              <a:rPr lang="en-US" dirty="0"/>
              <a:t>If (</a:t>
            </a:r>
            <a:r>
              <a:rPr lang="en-US" dirty="0" err="1"/>
              <a:t>cond</a:t>
            </a:r>
            <a:r>
              <a:rPr lang="en-US" dirty="0"/>
              <a:t>) Diagnosis()</a:t>
            </a:r>
          </a:p>
        </p:txBody>
      </p:sp>
      <p:sp>
        <p:nvSpPr>
          <p:cNvPr id="111" name="Right Arrow 110"/>
          <p:cNvSpPr/>
          <p:nvPr/>
        </p:nvSpPr>
        <p:spPr>
          <a:xfrm>
            <a:off x="3578462" y="3969070"/>
            <a:ext cx="3013979" cy="8784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592117" y="3573246"/>
            <a:ext cx="2579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NEMESIS Control-Flow Transformation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17085" y="857262"/>
            <a:ext cx="3500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Simple Control Flow</a:t>
            </a:r>
          </a:p>
        </p:txBody>
      </p:sp>
    </p:spTree>
    <p:extLst>
      <p:ext uri="{BB962C8B-B14F-4D97-AF65-F5344CB8AC3E}">
        <p14:creationId xmlns:p14="http://schemas.microsoft.com/office/powerpoint/2010/main" val="3608083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Error detection on the result of branch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1A2C7-AC48-4E76-A19C-24EF83A3B3C0}" type="slidenum">
              <a:rPr lang="en-US" smtClean="0"/>
              <a:t>15</a:t>
            </a:fld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7756517" y="867901"/>
            <a:ext cx="940820" cy="1299432"/>
            <a:chOff x="5017777" y="1014054"/>
            <a:chExt cx="940820" cy="1299432"/>
          </a:xfrm>
        </p:grpSpPr>
        <p:sp>
          <p:nvSpPr>
            <p:cNvPr id="85" name="Freeform 84"/>
            <p:cNvSpPr/>
            <p:nvPr/>
          </p:nvSpPr>
          <p:spPr>
            <a:xfrm>
              <a:off x="5352020" y="1020213"/>
              <a:ext cx="276693" cy="1293273"/>
            </a:xfrm>
            <a:custGeom>
              <a:avLst/>
              <a:gdLst>
                <a:gd name="connsiteX0" fmla="*/ 628719 w 1629748"/>
                <a:gd name="connsiteY0" fmla="*/ 0 h 2541070"/>
                <a:gd name="connsiteX1" fmla="*/ 31953 w 1629748"/>
                <a:gd name="connsiteY1" fmla="*/ 356135 h 2541070"/>
                <a:gd name="connsiteX2" fmla="*/ 1494993 w 1629748"/>
                <a:gd name="connsiteY2" fmla="*/ 577516 h 2541070"/>
                <a:gd name="connsiteX3" fmla="*/ 41578 w 1629748"/>
                <a:gd name="connsiteY3" fmla="*/ 808522 h 2541070"/>
                <a:gd name="connsiteX4" fmla="*/ 1523869 w 1629748"/>
                <a:gd name="connsiteY4" fmla="*/ 981777 h 2541070"/>
                <a:gd name="connsiteX5" fmla="*/ 70454 w 1629748"/>
                <a:gd name="connsiteY5" fmla="*/ 1222409 h 2541070"/>
                <a:gd name="connsiteX6" fmla="*/ 1610496 w 1629748"/>
                <a:gd name="connsiteY6" fmla="*/ 1424539 h 2541070"/>
                <a:gd name="connsiteX7" fmla="*/ 80079 w 1629748"/>
                <a:gd name="connsiteY7" fmla="*/ 1636295 h 2541070"/>
                <a:gd name="connsiteX8" fmla="*/ 1629747 w 1629748"/>
                <a:gd name="connsiteY8" fmla="*/ 1867301 h 2541070"/>
                <a:gd name="connsiteX9" fmla="*/ 89705 w 1629748"/>
                <a:gd name="connsiteY9" fmla="*/ 2069432 h 2541070"/>
                <a:gd name="connsiteX10" fmla="*/ 955978 w 1629748"/>
                <a:gd name="connsiteY10" fmla="*/ 2242686 h 2541070"/>
                <a:gd name="connsiteX11" fmla="*/ 1090732 w 1629748"/>
                <a:gd name="connsiteY11" fmla="*/ 2541070 h 2541070"/>
                <a:gd name="connsiteX12" fmla="*/ 1090732 w 1629748"/>
                <a:gd name="connsiteY12" fmla="*/ 2541070 h 2541070"/>
                <a:gd name="connsiteX13" fmla="*/ 1090732 w 1629748"/>
                <a:gd name="connsiteY13" fmla="*/ 2541070 h 254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748" h="2541070">
                  <a:moveTo>
                    <a:pt x="628719" y="0"/>
                  </a:moveTo>
                  <a:cubicBezTo>
                    <a:pt x="258146" y="129941"/>
                    <a:pt x="-112426" y="259882"/>
                    <a:pt x="31953" y="356135"/>
                  </a:cubicBezTo>
                  <a:cubicBezTo>
                    <a:pt x="176332" y="452388"/>
                    <a:pt x="1493389" y="502118"/>
                    <a:pt x="1494993" y="577516"/>
                  </a:cubicBezTo>
                  <a:cubicBezTo>
                    <a:pt x="1496597" y="652914"/>
                    <a:pt x="36765" y="741145"/>
                    <a:pt x="41578" y="808522"/>
                  </a:cubicBezTo>
                  <a:cubicBezTo>
                    <a:pt x="46391" y="875899"/>
                    <a:pt x="1519056" y="912796"/>
                    <a:pt x="1523869" y="981777"/>
                  </a:cubicBezTo>
                  <a:cubicBezTo>
                    <a:pt x="1528682" y="1050758"/>
                    <a:pt x="56016" y="1148615"/>
                    <a:pt x="70454" y="1222409"/>
                  </a:cubicBezTo>
                  <a:cubicBezTo>
                    <a:pt x="84892" y="1296203"/>
                    <a:pt x="1608892" y="1355558"/>
                    <a:pt x="1610496" y="1424539"/>
                  </a:cubicBezTo>
                  <a:cubicBezTo>
                    <a:pt x="1612100" y="1493520"/>
                    <a:pt x="76870" y="1562501"/>
                    <a:pt x="80079" y="1636295"/>
                  </a:cubicBezTo>
                  <a:cubicBezTo>
                    <a:pt x="83287" y="1710089"/>
                    <a:pt x="1628143" y="1795112"/>
                    <a:pt x="1629747" y="1867301"/>
                  </a:cubicBezTo>
                  <a:cubicBezTo>
                    <a:pt x="1631351" y="1939490"/>
                    <a:pt x="202000" y="2006868"/>
                    <a:pt x="89705" y="2069432"/>
                  </a:cubicBezTo>
                  <a:cubicBezTo>
                    <a:pt x="-22590" y="2131996"/>
                    <a:pt x="789140" y="2164080"/>
                    <a:pt x="955978" y="2242686"/>
                  </a:cubicBezTo>
                  <a:cubicBezTo>
                    <a:pt x="1122816" y="2321292"/>
                    <a:pt x="1090732" y="2541070"/>
                    <a:pt x="1090732" y="2541070"/>
                  </a:cubicBezTo>
                  <a:lnTo>
                    <a:pt x="1090732" y="2541070"/>
                  </a:lnTo>
                  <a:lnTo>
                    <a:pt x="1090732" y="2541070"/>
                  </a:lnTo>
                </a:path>
              </a:pathLst>
            </a:custGeom>
            <a:noFill/>
            <a:ln w="381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5017777" y="1038347"/>
              <a:ext cx="276693" cy="1144881"/>
            </a:xfrm>
            <a:custGeom>
              <a:avLst/>
              <a:gdLst>
                <a:gd name="connsiteX0" fmla="*/ 628719 w 1629748"/>
                <a:gd name="connsiteY0" fmla="*/ 0 h 2541070"/>
                <a:gd name="connsiteX1" fmla="*/ 31953 w 1629748"/>
                <a:gd name="connsiteY1" fmla="*/ 356135 h 2541070"/>
                <a:gd name="connsiteX2" fmla="*/ 1494993 w 1629748"/>
                <a:gd name="connsiteY2" fmla="*/ 577516 h 2541070"/>
                <a:gd name="connsiteX3" fmla="*/ 41578 w 1629748"/>
                <a:gd name="connsiteY3" fmla="*/ 808522 h 2541070"/>
                <a:gd name="connsiteX4" fmla="*/ 1523869 w 1629748"/>
                <a:gd name="connsiteY4" fmla="*/ 981777 h 2541070"/>
                <a:gd name="connsiteX5" fmla="*/ 70454 w 1629748"/>
                <a:gd name="connsiteY5" fmla="*/ 1222409 h 2541070"/>
                <a:gd name="connsiteX6" fmla="*/ 1610496 w 1629748"/>
                <a:gd name="connsiteY6" fmla="*/ 1424539 h 2541070"/>
                <a:gd name="connsiteX7" fmla="*/ 80079 w 1629748"/>
                <a:gd name="connsiteY7" fmla="*/ 1636295 h 2541070"/>
                <a:gd name="connsiteX8" fmla="*/ 1629747 w 1629748"/>
                <a:gd name="connsiteY8" fmla="*/ 1867301 h 2541070"/>
                <a:gd name="connsiteX9" fmla="*/ 89705 w 1629748"/>
                <a:gd name="connsiteY9" fmla="*/ 2069432 h 2541070"/>
                <a:gd name="connsiteX10" fmla="*/ 955978 w 1629748"/>
                <a:gd name="connsiteY10" fmla="*/ 2242686 h 2541070"/>
                <a:gd name="connsiteX11" fmla="*/ 1090732 w 1629748"/>
                <a:gd name="connsiteY11" fmla="*/ 2541070 h 2541070"/>
                <a:gd name="connsiteX12" fmla="*/ 1090732 w 1629748"/>
                <a:gd name="connsiteY12" fmla="*/ 2541070 h 2541070"/>
                <a:gd name="connsiteX13" fmla="*/ 1090732 w 1629748"/>
                <a:gd name="connsiteY13" fmla="*/ 2541070 h 254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748" h="2541070">
                  <a:moveTo>
                    <a:pt x="628719" y="0"/>
                  </a:moveTo>
                  <a:cubicBezTo>
                    <a:pt x="258146" y="129941"/>
                    <a:pt x="-112426" y="259882"/>
                    <a:pt x="31953" y="356135"/>
                  </a:cubicBezTo>
                  <a:cubicBezTo>
                    <a:pt x="176332" y="452388"/>
                    <a:pt x="1493389" y="502118"/>
                    <a:pt x="1494993" y="577516"/>
                  </a:cubicBezTo>
                  <a:cubicBezTo>
                    <a:pt x="1496597" y="652914"/>
                    <a:pt x="36765" y="741145"/>
                    <a:pt x="41578" y="808522"/>
                  </a:cubicBezTo>
                  <a:cubicBezTo>
                    <a:pt x="46391" y="875899"/>
                    <a:pt x="1519056" y="912796"/>
                    <a:pt x="1523869" y="981777"/>
                  </a:cubicBezTo>
                  <a:cubicBezTo>
                    <a:pt x="1528682" y="1050758"/>
                    <a:pt x="56016" y="1148615"/>
                    <a:pt x="70454" y="1222409"/>
                  </a:cubicBezTo>
                  <a:cubicBezTo>
                    <a:pt x="84892" y="1296203"/>
                    <a:pt x="1608892" y="1355558"/>
                    <a:pt x="1610496" y="1424539"/>
                  </a:cubicBezTo>
                  <a:cubicBezTo>
                    <a:pt x="1612100" y="1493520"/>
                    <a:pt x="76870" y="1562501"/>
                    <a:pt x="80079" y="1636295"/>
                  </a:cubicBezTo>
                  <a:cubicBezTo>
                    <a:pt x="83287" y="1710089"/>
                    <a:pt x="1628143" y="1795112"/>
                    <a:pt x="1629747" y="1867301"/>
                  </a:cubicBezTo>
                  <a:cubicBezTo>
                    <a:pt x="1631351" y="1939490"/>
                    <a:pt x="202000" y="2006868"/>
                    <a:pt x="89705" y="2069432"/>
                  </a:cubicBezTo>
                  <a:cubicBezTo>
                    <a:pt x="-22590" y="2131996"/>
                    <a:pt x="789140" y="2164080"/>
                    <a:pt x="955978" y="2242686"/>
                  </a:cubicBezTo>
                  <a:cubicBezTo>
                    <a:pt x="1122816" y="2321292"/>
                    <a:pt x="1090732" y="2541070"/>
                    <a:pt x="1090732" y="2541070"/>
                  </a:cubicBezTo>
                  <a:lnTo>
                    <a:pt x="1090732" y="2541070"/>
                  </a:lnTo>
                  <a:lnTo>
                    <a:pt x="1090732" y="2541070"/>
                  </a:lnTo>
                </a:path>
              </a:pathLst>
            </a:custGeom>
            <a:noFill/>
            <a:ln w="381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5681904" y="1014054"/>
              <a:ext cx="276693" cy="1144881"/>
            </a:xfrm>
            <a:custGeom>
              <a:avLst/>
              <a:gdLst>
                <a:gd name="connsiteX0" fmla="*/ 628719 w 1629748"/>
                <a:gd name="connsiteY0" fmla="*/ 0 h 2541070"/>
                <a:gd name="connsiteX1" fmla="*/ 31953 w 1629748"/>
                <a:gd name="connsiteY1" fmla="*/ 356135 h 2541070"/>
                <a:gd name="connsiteX2" fmla="*/ 1494993 w 1629748"/>
                <a:gd name="connsiteY2" fmla="*/ 577516 h 2541070"/>
                <a:gd name="connsiteX3" fmla="*/ 41578 w 1629748"/>
                <a:gd name="connsiteY3" fmla="*/ 808522 h 2541070"/>
                <a:gd name="connsiteX4" fmla="*/ 1523869 w 1629748"/>
                <a:gd name="connsiteY4" fmla="*/ 981777 h 2541070"/>
                <a:gd name="connsiteX5" fmla="*/ 70454 w 1629748"/>
                <a:gd name="connsiteY5" fmla="*/ 1222409 h 2541070"/>
                <a:gd name="connsiteX6" fmla="*/ 1610496 w 1629748"/>
                <a:gd name="connsiteY6" fmla="*/ 1424539 h 2541070"/>
                <a:gd name="connsiteX7" fmla="*/ 80079 w 1629748"/>
                <a:gd name="connsiteY7" fmla="*/ 1636295 h 2541070"/>
                <a:gd name="connsiteX8" fmla="*/ 1629747 w 1629748"/>
                <a:gd name="connsiteY8" fmla="*/ 1867301 h 2541070"/>
                <a:gd name="connsiteX9" fmla="*/ 89705 w 1629748"/>
                <a:gd name="connsiteY9" fmla="*/ 2069432 h 2541070"/>
                <a:gd name="connsiteX10" fmla="*/ 955978 w 1629748"/>
                <a:gd name="connsiteY10" fmla="*/ 2242686 h 2541070"/>
                <a:gd name="connsiteX11" fmla="*/ 1090732 w 1629748"/>
                <a:gd name="connsiteY11" fmla="*/ 2541070 h 2541070"/>
                <a:gd name="connsiteX12" fmla="*/ 1090732 w 1629748"/>
                <a:gd name="connsiteY12" fmla="*/ 2541070 h 2541070"/>
                <a:gd name="connsiteX13" fmla="*/ 1090732 w 1629748"/>
                <a:gd name="connsiteY13" fmla="*/ 2541070 h 254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748" h="2541070">
                  <a:moveTo>
                    <a:pt x="628719" y="0"/>
                  </a:moveTo>
                  <a:cubicBezTo>
                    <a:pt x="258146" y="129941"/>
                    <a:pt x="-112426" y="259882"/>
                    <a:pt x="31953" y="356135"/>
                  </a:cubicBezTo>
                  <a:cubicBezTo>
                    <a:pt x="176332" y="452388"/>
                    <a:pt x="1493389" y="502118"/>
                    <a:pt x="1494993" y="577516"/>
                  </a:cubicBezTo>
                  <a:cubicBezTo>
                    <a:pt x="1496597" y="652914"/>
                    <a:pt x="36765" y="741145"/>
                    <a:pt x="41578" y="808522"/>
                  </a:cubicBezTo>
                  <a:cubicBezTo>
                    <a:pt x="46391" y="875899"/>
                    <a:pt x="1519056" y="912796"/>
                    <a:pt x="1523869" y="981777"/>
                  </a:cubicBezTo>
                  <a:cubicBezTo>
                    <a:pt x="1528682" y="1050758"/>
                    <a:pt x="56016" y="1148615"/>
                    <a:pt x="70454" y="1222409"/>
                  </a:cubicBezTo>
                  <a:cubicBezTo>
                    <a:pt x="84892" y="1296203"/>
                    <a:pt x="1608892" y="1355558"/>
                    <a:pt x="1610496" y="1424539"/>
                  </a:cubicBezTo>
                  <a:cubicBezTo>
                    <a:pt x="1612100" y="1493520"/>
                    <a:pt x="76870" y="1562501"/>
                    <a:pt x="80079" y="1636295"/>
                  </a:cubicBezTo>
                  <a:cubicBezTo>
                    <a:pt x="83287" y="1710089"/>
                    <a:pt x="1628143" y="1795112"/>
                    <a:pt x="1629747" y="1867301"/>
                  </a:cubicBezTo>
                  <a:cubicBezTo>
                    <a:pt x="1631351" y="1939490"/>
                    <a:pt x="202000" y="2006868"/>
                    <a:pt x="89705" y="2069432"/>
                  </a:cubicBezTo>
                  <a:cubicBezTo>
                    <a:pt x="-22590" y="2131996"/>
                    <a:pt x="789140" y="2164080"/>
                    <a:pt x="955978" y="2242686"/>
                  </a:cubicBezTo>
                  <a:cubicBezTo>
                    <a:pt x="1122816" y="2321292"/>
                    <a:pt x="1090732" y="2541070"/>
                    <a:pt x="1090732" y="2541070"/>
                  </a:cubicBezTo>
                  <a:lnTo>
                    <a:pt x="1090732" y="2541070"/>
                  </a:lnTo>
                  <a:lnTo>
                    <a:pt x="1090732" y="2541070"/>
                  </a:lnTo>
                </a:path>
              </a:pathLst>
            </a:custGeom>
            <a:noFill/>
            <a:ln w="381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Right Arrow 110"/>
          <p:cNvSpPr/>
          <p:nvPr/>
        </p:nvSpPr>
        <p:spPr>
          <a:xfrm>
            <a:off x="3945495" y="3160546"/>
            <a:ext cx="2589196" cy="8784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752257" y="2709281"/>
            <a:ext cx="2579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NEMESIS Control-Flow Transformation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06268" y="1517645"/>
            <a:ext cx="3181722" cy="4576332"/>
            <a:chOff x="206268" y="1517645"/>
            <a:chExt cx="3181722" cy="4576332"/>
          </a:xfrm>
        </p:grpSpPr>
        <p:grpSp>
          <p:nvGrpSpPr>
            <p:cNvPr id="10" name="Group 9"/>
            <p:cNvGrpSpPr/>
            <p:nvPr/>
          </p:nvGrpSpPr>
          <p:grpSpPr>
            <a:xfrm>
              <a:off x="206268" y="1517645"/>
              <a:ext cx="3181722" cy="4576332"/>
              <a:chOff x="283268" y="1074884"/>
              <a:chExt cx="3181722" cy="457633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392599" y="3653643"/>
                <a:ext cx="2091431" cy="1997573"/>
                <a:chOff x="577772" y="802897"/>
                <a:chExt cx="2091431" cy="206187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1069897" y="853089"/>
                  <a:ext cx="1599306" cy="201168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77772" y="802897"/>
                  <a:ext cx="10004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BB1</a:t>
                  </a:r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362451" y="1074884"/>
                <a:ext cx="3025253" cy="1870461"/>
                <a:chOff x="186024" y="3613399"/>
                <a:chExt cx="2910602" cy="1597878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186024" y="3613399"/>
                  <a:ext cx="1370650" cy="159386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1724151" y="3660107"/>
                  <a:ext cx="1372475" cy="155117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9" name="Freeform 78"/>
              <p:cNvSpPr/>
              <p:nvPr/>
            </p:nvSpPr>
            <p:spPr>
              <a:xfrm>
                <a:off x="1565286" y="3962828"/>
                <a:ext cx="276693" cy="1293273"/>
              </a:xfrm>
              <a:custGeom>
                <a:avLst/>
                <a:gdLst>
                  <a:gd name="connsiteX0" fmla="*/ 628719 w 1629748"/>
                  <a:gd name="connsiteY0" fmla="*/ 0 h 2541070"/>
                  <a:gd name="connsiteX1" fmla="*/ 31953 w 1629748"/>
                  <a:gd name="connsiteY1" fmla="*/ 356135 h 2541070"/>
                  <a:gd name="connsiteX2" fmla="*/ 1494993 w 1629748"/>
                  <a:gd name="connsiteY2" fmla="*/ 577516 h 2541070"/>
                  <a:gd name="connsiteX3" fmla="*/ 41578 w 1629748"/>
                  <a:gd name="connsiteY3" fmla="*/ 808522 h 2541070"/>
                  <a:gd name="connsiteX4" fmla="*/ 1523869 w 1629748"/>
                  <a:gd name="connsiteY4" fmla="*/ 981777 h 2541070"/>
                  <a:gd name="connsiteX5" fmla="*/ 70454 w 1629748"/>
                  <a:gd name="connsiteY5" fmla="*/ 1222409 h 2541070"/>
                  <a:gd name="connsiteX6" fmla="*/ 1610496 w 1629748"/>
                  <a:gd name="connsiteY6" fmla="*/ 1424539 h 2541070"/>
                  <a:gd name="connsiteX7" fmla="*/ 80079 w 1629748"/>
                  <a:gd name="connsiteY7" fmla="*/ 1636295 h 2541070"/>
                  <a:gd name="connsiteX8" fmla="*/ 1629747 w 1629748"/>
                  <a:gd name="connsiteY8" fmla="*/ 1867301 h 2541070"/>
                  <a:gd name="connsiteX9" fmla="*/ 89705 w 1629748"/>
                  <a:gd name="connsiteY9" fmla="*/ 2069432 h 2541070"/>
                  <a:gd name="connsiteX10" fmla="*/ 955978 w 1629748"/>
                  <a:gd name="connsiteY10" fmla="*/ 2242686 h 2541070"/>
                  <a:gd name="connsiteX11" fmla="*/ 1090732 w 1629748"/>
                  <a:gd name="connsiteY11" fmla="*/ 2541070 h 2541070"/>
                  <a:gd name="connsiteX12" fmla="*/ 1090732 w 1629748"/>
                  <a:gd name="connsiteY12" fmla="*/ 2541070 h 2541070"/>
                  <a:gd name="connsiteX13" fmla="*/ 1090732 w 1629748"/>
                  <a:gd name="connsiteY13" fmla="*/ 2541070 h 2541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29748" h="2541070">
                    <a:moveTo>
                      <a:pt x="628719" y="0"/>
                    </a:moveTo>
                    <a:cubicBezTo>
                      <a:pt x="258146" y="129941"/>
                      <a:pt x="-112426" y="259882"/>
                      <a:pt x="31953" y="356135"/>
                    </a:cubicBezTo>
                    <a:cubicBezTo>
                      <a:pt x="176332" y="452388"/>
                      <a:pt x="1493389" y="502118"/>
                      <a:pt x="1494993" y="577516"/>
                    </a:cubicBezTo>
                    <a:cubicBezTo>
                      <a:pt x="1496597" y="652914"/>
                      <a:pt x="36765" y="741145"/>
                      <a:pt x="41578" y="808522"/>
                    </a:cubicBezTo>
                    <a:cubicBezTo>
                      <a:pt x="46391" y="875899"/>
                      <a:pt x="1519056" y="912796"/>
                      <a:pt x="1523869" y="981777"/>
                    </a:cubicBezTo>
                    <a:cubicBezTo>
                      <a:pt x="1528682" y="1050758"/>
                      <a:pt x="56016" y="1148615"/>
                      <a:pt x="70454" y="1222409"/>
                    </a:cubicBezTo>
                    <a:cubicBezTo>
                      <a:pt x="84892" y="1296203"/>
                      <a:pt x="1608892" y="1355558"/>
                      <a:pt x="1610496" y="1424539"/>
                    </a:cubicBezTo>
                    <a:cubicBezTo>
                      <a:pt x="1612100" y="1493520"/>
                      <a:pt x="76870" y="1562501"/>
                      <a:pt x="80079" y="1636295"/>
                    </a:cubicBezTo>
                    <a:cubicBezTo>
                      <a:pt x="83287" y="1710089"/>
                      <a:pt x="1628143" y="1795112"/>
                      <a:pt x="1629747" y="1867301"/>
                    </a:cubicBezTo>
                    <a:cubicBezTo>
                      <a:pt x="1631351" y="1939490"/>
                      <a:pt x="202000" y="2006868"/>
                      <a:pt x="89705" y="2069432"/>
                    </a:cubicBezTo>
                    <a:cubicBezTo>
                      <a:pt x="-22590" y="2131996"/>
                      <a:pt x="789140" y="2164080"/>
                      <a:pt x="955978" y="2242686"/>
                    </a:cubicBezTo>
                    <a:cubicBezTo>
                      <a:pt x="1122816" y="2321292"/>
                      <a:pt x="1090732" y="2541070"/>
                      <a:pt x="1090732" y="2541070"/>
                    </a:cubicBezTo>
                    <a:lnTo>
                      <a:pt x="1090732" y="2541070"/>
                    </a:lnTo>
                    <a:lnTo>
                      <a:pt x="1090732" y="2541070"/>
                    </a:lnTo>
                  </a:path>
                </a:pathLst>
              </a:custGeom>
              <a:noFill/>
              <a:ln w="38100"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817035" y="1099807"/>
                <a:ext cx="276693" cy="1213679"/>
              </a:xfrm>
              <a:custGeom>
                <a:avLst/>
                <a:gdLst>
                  <a:gd name="connsiteX0" fmla="*/ 628719 w 1629748"/>
                  <a:gd name="connsiteY0" fmla="*/ 0 h 2541070"/>
                  <a:gd name="connsiteX1" fmla="*/ 31953 w 1629748"/>
                  <a:gd name="connsiteY1" fmla="*/ 356135 h 2541070"/>
                  <a:gd name="connsiteX2" fmla="*/ 1494993 w 1629748"/>
                  <a:gd name="connsiteY2" fmla="*/ 577516 h 2541070"/>
                  <a:gd name="connsiteX3" fmla="*/ 41578 w 1629748"/>
                  <a:gd name="connsiteY3" fmla="*/ 808522 h 2541070"/>
                  <a:gd name="connsiteX4" fmla="*/ 1523869 w 1629748"/>
                  <a:gd name="connsiteY4" fmla="*/ 981777 h 2541070"/>
                  <a:gd name="connsiteX5" fmla="*/ 70454 w 1629748"/>
                  <a:gd name="connsiteY5" fmla="*/ 1222409 h 2541070"/>
                  <a:gd name="connsiteX6" fmla="*/ 1610496 w 1629748"/>
                  <a:gd name="connsiteY6" fmla="*/ 1424539 h 2541070"/>
                  <a:gd name="connsiteX7" fmla="*/ 80079 w 1629748"/>
                  <a:gd name="connsiteY7" fmla="*/ 1636295 h 2541070"/>
                  <a:gd name="connsiteX8" fmla="*/ 1629747 w 1629748"/>
                  <a:gd name="connsiteY8" fmla="*/ 1867301 h 2541070"/>
                  <a:gd name="connsiteX9" fmla="*/ 89705 w 1629748"/>
                  <a:gd name="connsiteY9" fmla="*/ 2069432 h 2541070"/>
                  <a:gd name="connsiteX10" fmla="*/ 955978 w 1629748"/>
                  <a:gd name="connsiteY10" fmla="*/ 2242686 h 2541070"/>
                  <a:gd name="connsiteX11" fmla="*/ 1090732 w 1629748"/>
                  <a:gd name="connsiteY11" fmla="*/ 2541070 h 2541070"/>
                  <a:gd name="connsiteX12" fmla="*/ 1090732 w 1629748"/>
                  <a:gd name="connsiteY12" fmla="*/ 2541070 h 2541070"/>
                  <a:gd name="connsiteX13" fmla="*/ 1090732 w 1629748"/>
                  <a:gd name="connsiteY13" fmla="*/ 2541070 h 2541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29748" h="2541070">
                    <a:moveTo>
                      <a:pt x="628719" y="0"/>
                    </a:moveTo>
                    <a:cubicBezTo>
                      <a:pt x="258146" y="129941"/>
                      <a:pt x="-112426" y="259882"/>
                      <a:pt x="31953" y="356135"/>
                    </a:cubicBezTo>
                    <a:cubicBezTo>
                      <a:pt x="176332" y="452388"/>
                      <a:pt x="1493389" y="502118"/>
                      <a:pt x="1494993" y="577516"/>
                    </a:cubicBezTo>
                    <a:cubicBezTo>
                      <a:pt x="1496597" y="652914"/>
                      <a:pt x="36765" y="741145"/>
                      <a:pt x="41578" y="808522"/>
                    </a:cubicBezTo>
                    <a:cubicBezTo>
                      <a:pt x="46391" y="875899"/>
                      <a:pt x="1519056" y="912796"/>
                      <a:pt x="1523869" y="981777"/>
                    </a:cubicBezTo>
                    <a:cubicBezTo>
                      <a:pt x="1528682" y="1050758"/>
                      <a:pt x="56016" y="1148615"/>
                      <a:pt x="70454" y="1222409"/>
                    </a:cubicBezTo>
                    <a:cubicBezTo>
                      <a:pt x="84892" y="1296203"/>
                      <a:pt x="1608892" y="1355558"/>
                      <a:pt x="1610496" y="1424539"/>
                    </a:cubicBezTo>
                    <a:cubicBezTo>
                      <a:pt x="1612100" y="1493520"/>
                      <a:pt x="76870" y="1562501"/>
                      <a:pt x="80079" y="1636295"/>
                    </a:cubicBezTo>
                    <a:cubicBezTo>
                      <a:pt x="83287" y="1710089"/>
                      <a:pt x="1628143" y="1795112"/>
                      <a:pt x="1629747" y="1867301"/>
                    </a:cubicBezTo>
                    <a:cubicBezTo>
                      <a:pt x="1631351" y="1939490"/>
                      <a:pt x="202000" y="2006868"/>
                      <a:pt x="89705" y="2069432"/>
                    </a:cubicBezTo>
                    <a:cubicBezTo>
                      <a:pt x="-22590" y="2131996"/>
                      <a:pt x="789140" y="2164080"/>
                      <a:pt x="955978" y="2242686"/>
                    </a:cubicBezTo>
                    <a:cubicBezTo>
                      <a:pt x="1122816" y="2321292"/>
                      <a:pt x="1090732" y="2541070"/>
                      <a:pt x="1090732" y="2541070"/>
                    </a:cubicBezTo>
                    <a:lnTo>
                      <a:pt x="1090732" y="2541070"/>
                    </a:lnTo>
                    <a:lnTo>
                      <a:pt x="1090732" y="2541070"/>
                    </a:lnTo>
                  </a:path>
                </a:pathLst>
              </a:custGeom>
              <a:noFill/>
              <a:ln w="38100"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2484030" y="1141591"/>
                <a:ext cx="276693" cy="1171896"/>
              </a:xfrm>
              <a:custGeom>
                <a:avLst/>
                <a:gdLst>
                  <a:gd name="connsiteX0" fmla="*/ 628719 w 1629748"/>
                  <a:gd name="connsiteY0" fmla="*/ 0 h 2541070"/>
                  <a:gd name="connsiteX1" fmla="*/ 31953 w 1629748"/>
                  <a:gd name="connsiteY1" fmla="*/ 356135 h 2541070"/>
                  <a:gd name="connsiteX2" fmla="*/ 1494993 w 1629748"/>
                  <a:gd name="connsiteY2" fmla="*/ 577516 h 2541070"/>
                  <a:gd name="connsiteX3" fmla="*/ 41578 w 1629748"/>
                  <a:gd name="connsiteY3" fmla="*/ 808522 h 2541070"/>
                  <a:gd name="connsiteX4" fmla="*/ 1523869 w 1629748"/>
                  <a:gd name="connsiteY4" fmla="*/ 981777 h 2541070"/>
                  <a:gd name="connsiteX5" fmla="*/ 70454 w 1629748"/>
                  <a:gd name="connsiteY5" fmla="*/ 1222409 h 2541070"/>
                  <a:gd name="connsiteX6" fmla="*/ 1610496 w 1629748"/>
                  <a:gd name="connsiteY6" fmla="*/ 1424539 h 2541070"/>
                  <a:gd name="connsiteX7" fmla="*/ 80079 w 1629748"/>
                  <a:gd name="connsiteY7" fmla="*/ 1636295 h 2541070"/>
                  <a:gd name="connsiteX8" fmla="*/ 1629747 w 1629748"/>
                  <a:gd name="connsiteY8" fmla="*/ 1867301 h 2541070"/>
                  <a:gd name="connsiteX9" fmla="*/ 89705 w 1629748"/>
                  <a:gd name="connsiteY9" fmla="*/ 2069432 h 2541070"/>
                  <a:gd name="connsiteX10" fmla="*/ 955978 w 1629748"/>
                  <a:gd name="connsiteY10" fmla="*/ 2242686 h 2541070"/>
                  <a:gd name="connsiteX11" fmla="*/ 1090732 w 1629748"/>
                  <a:gd name="connsiteY11" fmla="*/ 2541070 h 2541070"/>
                  <a:gd name="connsiteX12" fmla="*/ 1090732 w 1629748"/>
                  <a:gd name="connsiteY12" fmla="*/ 2541070 h 2541070"/>
                  <a:gd name="connsiteX13" fmla="*/ 1090732 w 1629748"/>
                  <a:gd name="connsiteY13" fmla="*/ 2541070 h 2541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29748" h="2541070">
                    <a:moveTo>
                      <a:pt x="628719" y="0"/>
                    </a:moveTo>
                    <a:cubicBezTo>
                      <a:pt x="258146" y="129941"/>
                      <a:pt x="-112426" y="259882"/>
                      <a:pt x="31953" y="356135"/>
                    </a:cubicBezTo>
                    <a:cubicBezTo>
                      <a:pt x="176332" y="452388"/>
                      <a:pt x="1493389" y="502118"/>
                      <a:pt x="1494993" y="577516"/>
                    </a:cubicBezTo>
                    <a:cubicBezTo>
                      <a:pt x="1496597" y="652914"/>
                      <a:pt x="36765" y="741145"/>
                      <a:pt x="41578" y="808522"/>
                    </a:cubicBezTo>
                    <a:cubicBezTo>
                      <a:pt x="46391" y="875899"/>
                      <a:pt x="1519056" y="912796"/>
                      <a:pt x="1523869" y="981777"/>
                    </a:cubicBezTo>
                    <a:cubicBezTo>
                      <a:pt x="1528682" y="1050758"/>
                      <a:pt x="56016" y="1148615"/>
                      <a:pt x="70454" y="1222409"/>
                    </a:cubicBezTo>
                    <a:cubicBezTo>
                      <a:pt x="84892" y="1296203"/>
                      <a:pt x="1608892" y="1355558"/>
                      <a:pt x="1610496" y="1424539"/>
                    </a:cubicBezTo>
                    <a:cubicBezTo>
                      <a:pt x="1612100" y="1493520"/>
                      <a:pt x="76870" y="1562501"/>
                      <a:pt x="80079" y="1636295"/>
                    </a:cubicBezTo>
                    <a:cubicBezTo>
                      <a:pt x="83287" y="1710089"/>
                      <a:pt x="1628143" y="1795112"/>
                      <a:pt x="1629747" y="1867301"/>
                    </a:cubicBezTo>
                    <a:cubicBezTo>
                      <a:pt x="1631351" y="1939490"/>
                      <a:pt x="202000" y="2006868"/>
                      <a:pt x="89705" y="2069432"/>
                    </a:cubicBezTo>
                    <a:cubicBezTo>
                      <a:pt x="-22590" y="2131996"/>
                      <a:pt x="789140" y="2164080"/>
                      <a:pt x="955978" y="2242686"/>
                    </a:cubicBezTo>
                    <a:cubicBezTo>
                      <a:pt x="1122816" y="2321292"/>
                      <a:pt x="1090732" y="2541070"/>
                      <a:pt x="1090732" y="2541070"/>
                    </a:cubicBezTo>
                    <a:lnTo>
                      <a:pt x="1090732" y="2541070"/>
                    </a:lnTo>
                    <a:lnTo>
                      <a:pt x="1090732" y="2541070"/>
                    </a:lnTo>
                  </a:path>
                </a:pathLst>
              </a:custGeom>
              <a:noFill/>
              <a:ln w="38100"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283268" y="2305919"/>
                <a:ext cx="155693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/>
                  <a:t>cmp</a:t>
                </a:r>
                <a:r>
                  <a:rPr lang="en-US" b="1" dirty="0"/>
                  <a:t>  r1, r2</a:t>
                </a:r>
              </a:p>
              <a:p>
                <a:pPr algn="ctr"/>
                <a:r>
                  <a:rPr lang="en-US" dirty="0"/>
                  <a:t>If (</a:t>
                </a:r>
                <a:r>
                  <a:rPr lang="en-US" dirty="0" err="1"/>
                  <a:t>cond</a:t>
                </a:r>
                <a:r>
                  <a:rPr lang="en-US" dirty="0"/>
                  <a:t>)  .BB1  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908056" y="2285837"/>
                <a:ext cx="155693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err="1"/>
                  <a:t>cmp</a:t>
                </a:r>
                <a:r>
                  <a:rPr lang="en-US" b="1" dirty="0"/>
                  <a:t>  r1, r3</a:t>
                </a:r>
              </a:p>
              <a:p>
                <a:pPr algn="ctr"/>
                <a:r>
                  <a:rPr lang="en-US" dirty="0"/>
                  <a:t>If (</a:t>
                </a:r>
                <a:r>
                  <a:rPr lang="en-US" dirty="0" err="1"/>
                  <a:t>cond</a:t>
                </a:r>
                <a:r>
                  <a:rPr lang="en-US" dirty="0"/>
                  <a:t>)  .BB1  </a:t>
                </a:r>
              </a:p>
            </p:txBody>
          </p:sp>
          <p:cxnSp>
            <p:nvCxnSpPr>
              <p:cNvPr id="54" name="Straight Arrow Connector 53"/>
              <p:cNvCxnSpPr>
                <a:stCxn id="48" idx="2"/>
                <a:endCxn id="47" idx="0"/>
              </p:cNvCxnSpPr>
              <p:nvPr/>
            </p:nvCxnSpPr>
            <p:spPr>
              <a:xfrm>
                <a:off x="1074772" y="2940651"/>
                <a:ext cx="609605" cy="76161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49" idx="2"/>
                <a:endCxn id="47" idx="0"/>
              </p:cNvCxnSpPr>
              <p:nvPr/>
            </p:nvCxnSpPr>
            <p:spPr>
              <a:xfrm flipH="1">
                <a:off x="1684377" y="2945345"/>
                <a:ext cx="990058" cy="7569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/>
            <p:cNvCxnSpPr>
              <a:stCxn id="48" idx="2"/>
            </p:cNvCxnSpPr>
            <p:nvPr/>
          </p:nvCxnSpPr>
          <p:spPr>
            <a:xfrm flipH="1">
              <a:off x="206268" y="3383412"/>
              <a:ext cx="791504" cy="653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49" idx="2"/>
            </p:cNvCxnSpPr>
            <p:nvPr/>
          </p:nvCxnSpPr>
          <p:spPr>
            <a:xfrm>
              <a:off x="2597435" y="3388106"/>
              <a:ext cx="513827" cy="7368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8371842" y="4973434"/>
            <a:ext cx="2089939" cy="1697548"/>
            <a:chOff x="579264" y="730816"/>
            <a:chExt cx="2089939" cy="2133953"/>
          </a:xfrm>
        </p:grpSpPr>
        <p:sp>
          <p:nvSpPr>
            <p:cNvPr id="114" name="Rectangle 113"/>
            <p:cNvSpPr/>
            <p:nvPr/>
          </p:nvSpPr>
          <p:spPr>
            <a:xfrm>
              <a:off x="1069897" y="853089"/>
              <a:ext cx="1599306" cy="20116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79264" y="730816"/>
              <a:ext cx="554684" cy="464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BB1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508608" y="812783"/>
            <a:ext cx="3243885" cy="1965001"/>
            <a:chOff x="186024" y="3613399"/>
            <a:chExt cx="2910602" cy="1678641"/>
          </a:xfrm>
        </p:grpSpPr>
        <p:sp>
          <p:nvSpPr>
            <p:cNvPr id="110" name="Rectangle 109"/>
            <p:cNvSpPr/>
            <p:nvPr/>
          </p:nvSpPr>
          <p:spPr>
            <a:xfrm>
              <a:off x="186024" y="3613399"/>
              <a:ext cx="1370650" cy="16786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724151" y="3660107"/>
              <a:ext cx="1372475" cy="16319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7436199" y="2145995"/>
            <a:ext cx="1686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cmp</a:t>
            </a:r>
            <a:r>
              <a:rPr lang="en-US" b="1" dirty="0"/>
              <a:t>  r1, r2</a:t>
            </a:r>
          </a:p>
          <a:p>
            <a:pPr algn="ctr"/>
            <a:r>
              <a:rPr lang="en-US" dirty="0"/>
              <a:t>If (</a:t>
            </a:r>
            <a:r>
              <a:rPr lang="en-US" dirty="0" err="1"/>
              <a:t>cond</a:t>
            </a:r>
            <a:r>
              <a:rPr lang="en-US" dirty="0"/>
              <a:t>)  .BB11  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9144580" y="2129096"/>
            <a:ext cx="16861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cmp</a:t>
            </a:r>
            <a:r>
              <a:rPr lang="en-US" b="1" dirty="0"/>
              <a:t>  r1, r3</a:t>
            </a:r>
          </a:p>
          <a:p>
            <a:pPr algn="ctr"/>
            <a:r>
              <a:rPr lang="en-US" dirty="0"/>
              <a:t>If (</a:t>
            </a:r>
            <a:r>
              <a:rPr lang="en-US" dirty="0" err="1"/>
              <a:t>cond</a:t>
            </a:r>
            <a:r>
              <a:rPr lang="en-US" dirty="0"/>
              <a:t>)  .BB12  </a:t>
            </a:r>
          </a:p>
        </p:txBody>
      </p:sp>
      <p:cxnSp>
        <p:nvCxnSpPr>
          <p:cNvPr id="107" name="Straight Arrow Connector 106"/>
          <p:cNvCxnSpPr>
            <a:stCxn id="110" idx="2"/>
            <a:endCxn id="124" idx="0"/>
          </p:cNvCxnSpPr>
          <p:nvPr/>
        </p:nvCxnSpPr>
        <p:spPr>
          <a:xfrm>
            <a:off x="8272407" y="2777784"/>
            <a:ext cx="124385" cy="662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13" idx="2"/>
            <a:endCxn id="126" idx="0"/>
          </p:cNvCxnSpPr>
          <p:nvPr/>
        </p:nvCxnSpPr>
        <p:spPr>
          <a:xfrm>
            <a:off x="9987677" y="2777784"/>
            <a:ext cx="711277" cy="6314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10" idx="2"/>
          </p:cNvCxnSpPr>
          <p:nvPr/>
        </p:nvCxnSpPr>
        <p:spPr>
          <a:xfrm flipH="1">
            <a:off x="6932374" y="2777784"/>
            <a:ext cx="1340033" cy="617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13" idx="2"/>
          </p:cNvCxnSpPr>
          <p:nvPr/>
        </p:nvCxnSpPr>
        <p:spPr>
          <a:xfrm>
            <a:off x="9987677" y="2777784"/>
            <a:ext cx="2075273" cy="43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9487524" y="932395"/>
            <a:ext cx="940820" cy="1299432"/>
            <a:chOff x="5017777" y="1014054"/>
            <a:chExt cx="940820" cy="1299432"/>
          </a:xfrm>
        </p:grpSpPr>
        <p:sp>
          <p:nvSpPr>
            <p:cNvPr id="117" name="Freeform 116"/>
            <p:cNvSpPr/>
            <p:nvPr/>
          </p:nvSpPr>
          <p:spPr>
            <a:xfrm>
              <a:off x="5352020" y="1020213"/>
              <a:ext cx="276693" cy="1293273"/>
            </a:xfrm>
            <a:custGeom>
              <a:avLst/>
              <a:gdLst>
                <a:gd name="connsiteX0" fmla="*/ 628719 w 1629748"/>
                <a:gd name="connsiteY0" fmla="*/ 0 h 2541070"/>
                <a:gd name="connsiteX1" fmla="*/ 31953 w 1629748"/>
                <a:gd name="connsiteY1" fmla="*/ 356135 h 2541070"/>
                <a:gd name="connsiteX2" fmla="*/ 1494993 w 1629748"/>
                <a:gd name="connsiteY2" fmla="*/ 577516 h 2541070"/>
                <a:gd name="connsiteX3" fmla="*/ 41578 w 1629748"/>
                <a:gd name="connsiteY3" fmla="*/ 808522 h 2541070"/>
                <a:gd name="connsiteX4" fmla="*/ 1523869 w 1629748"/>
                <a:gd name="connsiteY4" fmla="*/ 981777 h 2541070"/>
                <a:gd name="connsiteX5" fmla="*/ 70454 w 1629748"/>
                <a:gd name="connsiteY5" fmla="*/ 1222409 h 2541070"/>
                <a:gd name="connsiteX6" fmla="*/ 1610496 w 1629748"/>
                <a:gd name="connsiteY6" fmla="*/ 1424539 h 2541070"/>
                <a:gd name="connsiteX7" fmla="*/ 80079 w 1629748"/>
                <a:gd name="connsiteY7" fmla="*/ 1636295 h 2541070"/>
                <a:gd name="connsiteX8" fmla="*/ 1629747 w 1629748"/>
                <a:gd name="connsiteY8" fmla="*/ 1867301 h 2541070"/>
                <a:gd name="connsiteX9" fmla="*/ 89705 w 1629748"/>
                <a:gd name="connsiteY9" fmla="*/ 2069432 h 2541070"/>
                <a:gd name="connsiteX10" fmla="*/ 955978 w 1629748"/>
                <a:gd name="connsiteY10" fmla="*/ 2242686 h 2541070"/>
                <a:gd name="connsiteX11" fmla="*/ 1090732 w 1629748"/>
                <a:gd name="connsiteY11" fmla="*/ 2541070 h 2541070"/>
                <a:gd name="connsiteX12" fmla="*/ 1090732 w 1629748"/>
                <a:gd name="connsiteY12" fmla="*/ 2541070 h 2541070"/>
                <a:gd name="connsiteX13" fmla="*/ 1090732 w 1629748"/>
                <a:gd name="connsiteY13" fmla="*/ 2541070 h 254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748" h="2541070">
                  <a:moveTo>
                    <a:pt x="628719" y="0"/>
                  </a:moveTo>
                  <a:cubicBezTo>
                    <a:pt x="258146" y="129941"/>
                    <a:pt x="-112426" y="259882"/>
                    <a:pt x="31953" y="356135"/>
                  </a:cubicBezTo>
                  <a:cubicBezTo>
                    <a:pt x="176332" y="452388"/>
                    <a:pt x="1493389" y="502118"/>
                    <a:pt x="1494993" y="577516"/>
                  </a:cubicBezTo>
                  <a:cubicBezTo>
                    <a:pt x="1496597" y="652914"/>
                    <a:pt x="36765" y="741145"/>
                    <a:pt x="41578" y="808522"/>
                  </a:cubicBezTo>
                  <a:cubicBezTo>
                    <a:pt x="46391" y="875899"/>
                    <a:pt x="1519056" y="912796"/>
                    <a:pt x="1523869" y="981777"/>
                  </a:cubicBezTo>
                  <a:cubicBezTo>
                    <a:pt x="1528682" y="1050758"/>
                    <a:pt x="56016" y="1148615"/>
                    <a:pt x="70454" y="1222409"/>
                  </a:cubicBezTo>
                  <a:cubicBezTo>
                    <a:pt x="84892" y="1296203"/>
                    <a:pt x="1608892" y="1355558"/>
                    <a:pt x="1610496" y="1424539"/>
                  </a:cubicBezTo>
                  <a:cubicBezTo>
                    <a:pt x="1612100" y="1493520"/>
                    <a:pt x="76870" y="1562501"/>
                    <a:pt x="80079" y="1636295"/>
                  </a:cubicBezTo>
                  <a:cubicBezTo>
                    <a:pt x="83287" y="1710089"/>
                    <a:pt x="1628143" y="1795112"/>
                    <a:pt x="1629747" y="1867301"/>
                  </a:cubicBezTo>
                  <a:cubicBezTo>
                    <a:pt x="1631351" y="1939490"/>
                    <a:pt x="202000" y="2006868"/>
                    <a:pt x="89705" y="2069432"/>
                  </a:cubicBezTo>
                  <a:cubicBezTo>
                    <a:pt x="-22590" y="2131996"/>
                    <a:pt x="789140" y="2164080"/>
                    <a:pt x="955978" y="2242686"/>
                  </a:cubicBezTo>
                  <a:cubicBezTo>
                    <a:pt x="1122816" y="2321292"/>
                    <a:pt x="1090732" y="2541070"/>
                    <a:pt x="1090732" y="2541070"/>
                  </a:cubicBezTo>
                  <a:lnTo>
                    <a:pt x="1090732" y="2541070"/>
                  </a:lnTo>
                  <a:lnTo>
                    <a:pt x="1090732" y="2541070"/>
                  </a:lnTo>
                </a:path>
              </a:pathLst>
            </a:custGeom>
            <a:noFill/>
            <a:ln w="381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5017777" y="1038347"/>
              <a:ext cx="276693" cy="1144881"/>
            </a:xfrm>
            <a:custGeom>
              <a:avLst/>
              <a:gdLst>
                <a:gd name="connsiteX0" fmla="*/ 628719 w 1629748"/>
                <a:gd name="connsiteY0" fmla="*/ 0 h 2541070"/>
                <a:gd name="connsiteX1" fmla="*/ 31953 w 1629748"/>
                <a:gd name="connsiteY1" fmla="*/ 356135 h 2541070"/>
                <a:gd name="connsiteX2" fmla="*/ 1494993 w 1629748"/>
                <a:gd name="connsiteY2" fmla="*/ 577516 h 2541070"/>
                <a:gd name="connsiteX3" fmla="*/ 41578 w 1629748"/>
                <a:gd name="connsiteY3" fmla="*/ 808522 h 2541070"/>
                <a:gd name="connsiteX4" fmla="*/ 1523869 w 1629748"/>
                <a:gd name="connsiteY4" fmla="*/ 981777 h 2541070"/>
                <a:gd name="connsiteX5" fmla="*/ 70454 w 1629748"/>
                <a:gd name="connsiteY5" fmla="*/ 1222409 h 2541070"/>
                <a:gd name="connsiteX6" fmla="*/ 1610496 w 1629748"/>
                <a:gd name="connsiteY6" fmla="*/ 1424539 h 2541070"/>
                <a:gd name="connsiteX7" fmla="*/ 80079 w 1629748"/>
                <a:gd name="connsiteY7" fmla="*/ 1636295 h 2541070"/>
                <a:gd name="connsiteX8" fmla="*/ 1629747 w 1629748"/>
                <a:gd name="connsiteY8" fmla="*/ 1867301 h 2541070"/>
                <a:gd name="connsiteX9" fmla="*/ 89705 w 1629748"/>
                <a:gd name="connsiteY9" fmla="*/ 2069432 h 2541070"/>
                <a:gd name="connsiteX10" fmla="*/ 955978 w 1629748"/>
                <a:gd name="connsiteY10" fmla="*/ 2242686 h 2541070"/>
                <a:gd name="connsiteX11" fmla="*/ 1090732 w 1629748"/>
                <a:gd name="connsiteY11" fmla="*/ 2541070 h 2541070"/>
                <a:gd name="connsiteX12" fmla="*/ 1090732 w 1629748"/>
                <a:gd name="connsiteY12" fmla="*/ 2541070 h 2541070"/>
                <a:gd name="connsiteX13" fmla="*/ 1090732 w 1629748"/>
                <a:gd name="connsiteY13" fmla="*/ 2541070 h 254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748" h="2541070">
                  <a:moveTo>
                    <a:pt x="628719" y="0"/>
                  </a:moveTo>
                  <a:cubicBezTo>
                    <a:pt x="258146" y="129941"/>
                    <a:pt x="-112426" y="259882"/>
                    <a:pt x="31953" y="356135"/>
                  </a:cubicBezTo>
                  <a:cubicBezTo>
                    <a:pt x="176332" y="452388"/>
                    <a:pt x="1493389" y="502118"/>
                    <a:pt x="1494993" y="577516"/>
                  </a:cubicBezTo>
                  <a:cubicBezTo>
                    <a:pt x="1496597" y="652914"/>
                    <a:pt x="36765" y="741145"/>
                    <a:pt x="41578" y="808522"/>
                  </a:cubicBezTo>
                  <a:cubicBezTo>
                    <a:pt x="46391" y="875899"/>
                    <a:pt x="1519056" y="912796"/>
                    <a:pt x="1523869" y="981777"/>
                  </a:cubicBezTo>
                  <a:cubicBezTo>
                    <a:pt x="1528682" y="1050758"/>
                    <a:pt x="56016" y="1148615"/>
                    <a:pt x="70454" y="1222409"/>
                  </a:cubicBezTo>
                  <a:cubicBezTo>
                    <a:pt x="84892" y="1296203"/>
                    <a:pt x="1608892" y="1355558"/>
                    <a:pt x="1610496" y="1424539"/>
                  </a:cubicBezTo>
                  <a:cubicBezTo>
                    <a:pt x="1612100" y="1493520"/>
                    <a:pt x="76870" y="1562501"/>
                    <a:pt x="80079" y="1636295"/>
                  </a:cubicBezTo>
                  <a:cubicBezTo>
                    <a:pt x="83287" y="1710089"/>
                    <a:pt x="1628143" y="1795112"/>
                    <a:pt x="1629747" y="1867301"/>
                  </a:cubicBezTo>
                  <a:cubicBezTo>
                    <a:pt x="1631351" y="1939490"/>
                    <a:pt x="202000" y="2006868"/>
                    <a:pt x="89705" y="2069432"/>
                  </a:cubicBezTo>
                  <a:cubicBezTo>
                    <a:pt x="-22590" y="2131996"/>
                    <a:pt x="789140" y="2164080"/>
                    <a:pt x="955978" y="2242686"/>
                  </a:cubicBezTo>
                  <a:cubicBezTo>
                    <a:pt x="1122816" y="2321292"/>
                    <a:pt x="1090732" y="2541070"/>
                    <a:pt x="1090732" y="2541070"/>
                  </a:cubicBezTo>
                  <a:lnTo>
                    <a:pt x="1090732" y="2541070"/>
                  </a:lnTo>
                  <a:lnTo>
                    <a:pt x="1090732" y="2541070"/>
                  </a:lnTo>
                </a:path>
              </a:pathLst>
            </a:custGeom>
            <a:noFill/>
            <a:ln w="381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 118"/>
            <p:cNvSpPr/>
            <p:nvPr/>
          </p:nvSpPr>
          <p:spPr>
            <a:xfrm>
              <a:off x="5681904" y="1014054"/>
              <a:ext cx="276693" cy="1144881"/>
            </a:xfrm>
            <a:custGeom>
              <a:avLst/>
              <a:gdLst>
                <a:gd name="connsiteX0" fmla="*/ 628719 w 1629748"/>
                <a:gd name="connsiteY0" fmla="*/ 0 h 2541070"/>
                <a:gd name="connsiteX1" fmla="*/ 31953 w 1629748"/>
                <a:gd name="connsiteY1" fmla="*/ 356135 h 2541070"/>
                <a:gd name="connsiteX2" fmla="*/ 1494993 w 1629748"/>
                <a:gd name="connsiteY2" fmla="*/ 577516 h 2541070"/>
                <a:gd name="connsiteX3" fmla="*/ 41578 w 1629748"/>
                <a:gd name="connsiteY3" fmla="*/ 808522 h 2541070"/>
                <a:gd name="connsiteX4" fmla="*/ 1523869 w 1629748"/>
                <a:gd name="connsiteY4" fmla="*/ 981777 h 2541070"/>
                <a:gd name="connsiteX5" fmla="*/ 70454 w 1629748"/>
                <a:gd name="connsiteY5" fmla="*/ 1222409 h 2541070"/>
                <a:gd name="connsiteX6" fmla="*/ 1610496 w 1629748"/>
                <a:gd name="connsiteY6" fmla="*/ 1424539 h 2541070"/>
                <a:gd name="connsiteX7" fmla="*/ 80079 w 1629748"/>
                <a:gd name="connsiteY7" fmla="*/ 1636295 h 2541070"/>
                <a:gd name="connsiteX8" fmla="*/ 1629747 w 1629748"/>
                <a:gd name="connsiteY8" fmla="*/ 1867301 h 2541070"/>
                <a:gd name="connsiteX9" fmla="*/ 89705 w 1629748"/>
                <a:gd name="connsiteY9" fmla="*/ 2069432 h 2541070"/>
                <a:gd name="connsiteX10" fmla="*/ 955978 w 1629748"/>
                <a:gd name="connsiteY10" fmla="*/ 2242686 h 2541070"/>
                <a:gd name="connsiteX11" fmla="*/ 1090732 w 1629748"/>
                <a:gd name="connsiteY11" fmla="*/ 2541070 h 2541070"/>
                <a:gd name="connsiteX12" fmla="*/ 1090732 w 1629748"/>
                <a:gd name="connsiteY12" fmla="*/ 2541070 h 2541070"/>
                <a:gd name="connsiteX13" fmla="*/ 1090732 w 1629748"/>
                <a:gd name="connsiteY13" fmla="*/ 2541070 h 254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748" h="2541070">
                  <a:moveTo>
                    <a:pt x="628719" y="0"/>
                  </a:moveTo>
                  <a:cubicBezTo>
                    <a:pt x="258146" y="129941"/>
                    <a:pt x="-112426" y="259882"/>
                    <a:pt x="31953" y="356135"/>
                  </a:cubicBezTo>
                  <a:cubicBezTo>
                    <a:pt x="176332" y="452388"/>
                    <a:pt x="1493389" y="502118"/>
                    <a:pt x="1494993" y="577516"/>
                  </a:cubicBezTo>
                  <a:cubicBezTo>
                    <a:pt x="1496597" y="652914"/>
                    <a:pt x="36765" y="741145"/>
                    <a:pt x="41578" y="808522"/>
                  </a:cubicBezTo>
                  <a:cubicBezTo>
                    <a:pt x="46391" y="875899"/>
                    <a:pt x="1519056" y="912796"/>
                    <a:pt x="1523869" y="981777"/>
                  </a:cubicBezTo>
                  <a:cubicBezTo>
                    <a:pt x="1528682" y="1050758"/>
                    <a:pt x="56016" y="1148615"/>
                    <a:pt x="70454" y="1222409"/>
                  </a:cubicBezTo>
                  <a:cubicBezTo>
                    <a:pt x="84892" y="1296203"/>
                    <a:pt x="1608892" y="1355558"/>
                    <a:pt x="1610496" y="1424539"/>
                  </a:cubicBezTo>
                  <a:cubicBezTo>
                    <a:pt x="1612100" y="1493520"/>
                    <a:pt x="76870" y="1562501"/>
                    <a:pt x="80079" y="1636295"/>
                  </a:cubicBezTo>
                  <a:cubicBezTo>
                    <a:pt x="83287" y="1710089"/>
                    <a:pt x="1628143" y="1795112"/>
                    <a:pt x="1629747" y="1867301"/>
                  </a:cubicBezTo>
                  <a:cubicBezTo>
                    <a:pt x="1631351" y="1939490"/>
                    <a:pt x="202000" y="2006868"/>
                    <a:pt x="89705" y="2069432"/>
                  </a:cubicBezTo>
                  <a:cubicBezTo>
                    <a:pt x="-22590" y="2131996"/>
                    <a:pt x="789140" y="2164080"/>
                    <a:pt x="955978" y="2242686"/>
                  </a:cubicBezTo>
                  <a:cubicBezTo>
                    <a:pt x="1122816" y="2321292"/>
                    <a:pt x="1090732" y="2541070"/>
                    <a:pt x="1090732" y="2541070"/>
                  </a:cubicBezTo>
                  <a:lnTo>
                    <a:pt x="1090732" y="2541070"/>
                  </a:lnTo>
                  <a:lnTo>
                    <a:pt x="1090732" y="2541070"/>
                  </a:lnTo>
                </a:path>
              </a:pathLst>
            </a:custGeom>
            <a:noFill/>
            <a:ln w="381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9222861" y="5224381"/>
            <a:ext cx="940820" cy="1299432"/>
            <a:chOff x="5017777" y="1014054"/>
            <a:chExt cx="940820" cy="1299432"/>
          </a:xfrm>
        </p:grpSpPr>
        <p:sp>
          <p:nvSpPr>
            <p:cNvPr id="121" name="Freeform 120"/>
            <p:cNvSpPr/>
            <p:nvPr/>
          </p:nvSpPr>
          <p:spPr>
            <a:xfrm>
              <a:off x="5352020" y="1020213"/>
              <a:ext cx="276693" cy="1293273"/>
            </a:xfrm>
            <a:custGeom>
              <a:avLst/>
              <a:gdLst>
                <a:gd name="connsiteX0" fmla="*/ 628719 w 1629748"/>
                <a:gd name="connsiteY0" fmla="*/ 0 h 2541070"/>
                <a:gd name="connsiteX1" fmla="*/ 31953 w 1629748"/>
                <a:gd name="connsiteY1" fmla="*/ 356135 h 2541070"/>
                <a:gd name="connsiteX2" fmla="*/ 1494993 w 1629748"/>
                <a:gd name="connsiteY2" fmla="*/ 577516 h 2541070"/>
                <a:gd name="connsiteX3" fmla="*/ 41578 w 1629748"/>
                <a:gd name="connsiteY3" fmla="*/ 808522 h 2541070"/>
                <a:gd name="connsiteX4" fmla="*/ 1523869 w 1629748"/>
                <a:gd name="connsiteY4" fmla="*/ 981777 h 2541070"/>
                <a:gd name="connsiteX5" fmla="*/ 70454 w 1629748"/>
                <a:gd name="connsiteY5" fmla="*/ 1222409 h 2541070"/>
                <a:gd name="connsiteX6" fmla="*/ 1610496 w 1629748"/>
                <a:gd name="connsiteY6" fmla="*/ 1424539 h 2541070"/>
                <a:gd name="connsiteX7" fmla="*/ 80079 w 1629748"/>
                <a:gd name="connsiteY7" fmla="*/ 1636295 h 2541070"/>
                <a:gd name="connsiteX8" fmla="*/ 1629747 w 1629748"/>
                <a:gd name="connsiteY8" fmla="*/ 1867301 h 2541070"/>
                <a:gd name="connsiteX9" fmla="*/ 89705 w 1629748"/>
                <a:gd name="connsiteY9" fmla="*/ 2069432 h 2541070"/>
                <a:gd name="connsiteX10" fmla="*/ 955978 w 1629748"/>
                <a:gd name="connsiteY10" fmla="*/ 2242686 h 2541070"/>
                <a:gd name="connsiteX11" fmla="*/ 1090732 w 1629748"/>
                <a:gd name="connsiteY11" fmla="*/ 2541070 h 2541070"/>
                <a:gd name="connsiteX12" fmla="*/ 1090732 w 1629748"/>
                <a:gd name="connsiteY12" fmla="*/ 2541070 h 2541070"/>
                <a:gd name="connsiteX13" fmla="*/ 1090732 w 1629748"/>
                <a:gd name="connsiteY13" fmla="*/ 2541070 h 254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748" h="2541070">
                  <a:moveTo>
                    <a:pt x="628719" y="0"/>
                  </a:moveTo>
                  <a:cubicBezTo>
                    <a:pt x="258146" y="129941"/>
                    <a:pt x="-112426" y="259882"/>
                    <a:pt x="31953" y="356135"/>
                  </a:cubicBezTo>
                  <a:cubicBezTo>
                    <a:pt x="176332" y="452388"/>
                    <a:pt x="1493389" y="502118"/>
                    <a:pt x="1494993" y="577516"/>
                  </a:cubicBezTo>
                  <a:cubicBezTo>
                    <a:pt x="1496597" y="652914"/>
                    <a:pt x="36765" y="741145"/>
                    <a:pt x="41578" y="808522"/>
                  </a:cubicBezTo>
                  <a:cubicBezTo>
                    <a:pt x="46391" y="875899"/>
                    <a:pt x="1519056" y="912796"/>
                    <a:pt x="1523869" y="981777"/>
                  </a:cubicBezTo>
                  <a:cubicBezTo>
                    <a:pt x="1528682" y="1050758"/>
                    <a:pt x="56016" y="1148615"/>
                    <a:pt x="70454" y="1222409"/>
                  </a:cubicBezTo>
                  <a:cubicBezTo>
                    <a:pt x="84892" y="1296203"/>
                    <a:pt x="1608892" y="1355558"/>
                    <a:pt x="1610496" y="1424539"/>
                  </a:cubicBezTo>
                  <a:cubicBezTo>
                    <a:pt x="1612100" y="1493520"/>
                    <a:pt x="76870" y="1562501"/>
                    <a:pt x="80079" y="1636295"/>
                  </a:cubicBezTo>
                  <a:cubicBezTo>
                    <a:pt x="83287" y="1710089"/>
                    <a:pt x="1628143" y="1795112"/>
                    <a:pt x="1629747" y="1867301"/>
                  </a:cubicBezTo>
                  <a:cubicBezTo>
                    <a:pt x="1631351" y="1939490"/>
                    <a:pt x="202000" y="2006868"/>
                    <a:pt x="89705" y="2069432"/>
                  </a:cubicBezTo>
                  <a:cubicBezTo>
                    <a:pt x="-22590" y="2131996"/>
                    <a:pt x="789140" y="2164080"/>
                    <a:pt x="955978" y="2242686"/>
                  </a:cubicBezTo>
                  <a:cubicBezTo>
                    <a:pt x="1122816" y="2321292"/>
                    <a:pt x="1090732" y="2541070"/>
                    <a:pt x="1090732" y="2541070"/>
                  </a:cubicBezTo>
                  <a:lnTo>
                    <a:pt x="1090732" y="2541070"/>
                  </a:lnTo>
                  <a:lnTo>
                    <a:pt x="1090732" y="2541070"/>
                  </a:lnTo>
                </a:path>
              </a:pathLst>
            </a:custGeom>
            <a:noFill/>
            <a:ln w="381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5017777" y="1038347"/>
              <a:ext cx="276693" cy="1144881"/>
            </a:xfrm>
            <a:custGeom>
              <a:avLst/>
              <a:gdLst>
                <a:gd name="connsiteX0" fmla="*/ 628719 w 1629748"/>
                <a:gd name="connsiteY0" fmla="*/ 0 h 2541070"/>
                <a:gd name="connsiteX1" fmla="*/ 31953 w 1629748"/>
                <a:gd name="connsiteY1" fmla="*/ 356135 h 2541070"/>
                <a:gd name="connsiteX2" fmla="*/ 1494993 w 1629748"/>
                <a:gd name="connsiteY2" fmla="*/ 577516 h 2541070"/>
                <a:gd name="connsiteX3" fmla="*/ 41578 w 1629748"/>
                <a:gd name="connsiteY3" fmla="*/ 808522 h 2541070"/>
                <a:gd name="connsiteX4" fmla="*/ 1523869 w 1629748"/>
                <a:gd name="connsiteY4" fmla="*/ 981777 h 2541070"/>
                <a:gd name="connsiteX5" fmla="*/ 70454 w 1629748"/>
                <a:gd name="connsiteY5" fmla="*/ 1222409 h 2541070"/>
                <a:gd name="connsiteX6" fmla="*/ 1610496 w 1629748"/>
                <a:gd name="connsiteY6" fmla="*/ 1424539 h 2541070"/>
                <a:gd name="connsiteX7" fmla="*/ 80079 w 1629748"/>
                <a:gd name="connsiteY7" fmla="*/ 1636295 h 2541070"/>
                <a:gd name="connsiteX8" fmla="*/ 1629747 w 1629748"/>
                <a:gd name="connsiteY8" fmla="*/ 1867301 h 2541070"/>
                <a:gd name="connsiteX9" fmla="*/ 89705 w 1629748"/>
                <a:gd name="connsiteY9" fmla="*/ 2069432 h 2541070"/>
                <a:gd name="connsiteX10" fmla="*/ 955978 w 1629748"/>
                <a:gd name="connsiteY10" fmla="*/ 2242686 h 2541070"/>
                <a:gd name="connsiteX11" fmla="*/ 1090732 w 1629748"/>
                <a:gd name="connsiteY11" fmla="*/ 2541070 h 2541070"/>
                <a:gd name="connsiteX12" fmla="*/ 1090732 w 1629748"/>
                <a:gd name="connsiteY12" fmla="*/ 2541070 h 2541070"/>
                <a:gd name="connsiteX13" fmla="*/ 1090732 w 1629748"/>
                <a:gd name="connsiteY13" fmla="*/ 2541070 h 254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748" h="2541070">
                  <a:moveTo>
                    <a:pt x="628719" y="0"/>
                  </a:moveTo>
                  <a:cubicBezTo>
                    <a:pt x="258146" y="129941"/>
                    <a:pt x="-112426" y="259882"/>
                    <a:pt x="31953" y="356135"/>
                  </a:cubicBezTo>
                  <a:cubicBezTo>
                    <a:pt x="176332" y="452388"/>
                    <a:pt x="1493389" y="502118"/>
                    <a:pt x="1494993" y="577516"/>
                  </a:cubicBezTo>
                  <a:cubicBezTo>
                    <a:pt x="1496597" y="652914"/>
                    <a:pt x="36765" y="741145"/>
                    <a:pt x="41578" y="808522"/>
                  </a:cubicBezTo>
                  <a:cubicBezTo>
                    <a:pt x="46391" y="875899"/>
                    <a:pt x="1519056" y="912796"/>
                    <a:pt x="1523869" y="981777"/>
                  </a:cubicBezTo>
                  <a:cubicBezTo>
                    <a:pt x="1528682" y="1050758"/>
                    <a:pt x="56016" y="1148615"/>
                    <a:pt x="70454" y="1222409"/>
                  </a:cubicBezTo>
                  <a:cubicBezTo>
                    <a:pt x="84892" y="1296203"/>
                    <a:pt x="1608892" y="1355558"/>
                    <a:pt x="1610496" y="1424539"/>
                  </a:cubicBezTo>
                  <a:cubicBezTo>
                    <a:pt x="1612100" y="1493520"/>
                    <a:pt x="76870" y="1562501"/>
                    <a:pt x="80079" y="1636295"/>
                  </a:cubicBezTo>
                  <a:cubicBezTo>
                    <a:pt x="83287" y="1710089"/>
                    <a:pt x="1628143" y="1795112"/>
                    <a:pt x="1629747" y="1867301"/>
                  </a:cubicBezTo>
                  <a:cubicBezTo>
                    <a:pt x="1631351" y="1939490"/>
                    <a:pt x="202000" y="2006868"/>
                    <a:pt x="89705" y="2069432"/>
                  </a:cubicBezTo>
                  <a:cubicBezTo>
                    <a:pt x="-22590" y="2131996"/>
                    <a:pt x="789140" y="2164080"/>
                    <a:pt x="955978" y="2242686"/>
                  </a:cubicBezTo>
                  <a:cubicBezTo>
                    <a:pt x="1122816" y="2321292"/>
                    <a:pt x="1090732" y="2541070"/>
                    <a:pt x="1090732" y="2541070"/>
                  </a:cubicBezTo>
                  <a:lnTo>
                    <a:pt x="1090732" y="2541070"/>
                  </a:lnTo>
                  <a:lnTo>
                    <a:pt x="1090732" y="2541070"/>
                  </a:lnTo>
                </a:path>
              </a:pathLst>
            </a:custGeom>
            <a:noFill/>
            <a:ln w="381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5681904" y="1014054"/>
              <a:ext cx="276693" cy="1144881"/>
            </a:xfrm>
            <a:custGeom>
              <a:avLst/>
              <a:gdLst>
                <a:gd name="connsiteX0" fmla="*/ 628719 w 1629748"/>
                <a:gd name="connsiteY0" fmla="*/ 0 h 2541070"/>
                <a:gd name="connsiteX1" fmla="*/ 31953 w 1629748"/>
                <a:gd name="connsiteY1" fmla="*/ 356135 h 2541070"/>
                <a:gd name="connsiteX2" fmla="*/ 1494993 w 1629748"/>
                <a:gd name="connsiteY2" fmla="*/ 577516 h 2541070"/>
                <a:gd name="connsiteX3" fmla="*/ 41578 w 1629748"/>
                <a:gd name="connsiteY3" fmla="*/ 808522 h 2541070"/>
                <a:gd name="connsiteX4" fmla="*/ 1523869 w 1629748"/>
                <a:gd name="connsiteY4" fmla="*/ 981777 h 2541070"/>
                <a:gd name="connsiteX5" fmla="*/ 70454 w 1629748"/>
                <a:gd name="connsiteY5" fmla="*/ 1222409 h 2541070"/>
                <a:gd name="connsiteX6" fmla="*/ 1610496 w 1629748"/>
                <a:gd name="connsiteY6" fmla="*/ 1424539 h 2541070"/>
                <a:gd name="connsiteX7" fmla="*/ 80079 w 1629748"/>
                <a:gd name="connsiteY7" fmla="*/ 1636295 h 2541070"/>
                <a:gd name="connsiteX8" fmla="*/ 1629747 w 1629748"/>
                <a:gd name="connsiteY8" fmla="*/ 1867301 h 2541070"/>
                <a:gd name="connsiteX9" fmla="*/ 89705 w 1629748"/>
                <a:gd name="connsiteY9" fmla="*/ 2069432 h 2541070"/>
                <a:gd name="connsiteX10" fmla="*/ 955978 w 1629748"/>
                <a:gd name="connsiteY10" fmla="*/ 2242686 h 2541070"/>
                <a:gd name="connsiteX11" fmla="*/ 1090732 w 1629748"/>
                <a:gd name="connsiteY11" fmla="*/ 2541070 h 2541070"/>
                <a:gd name="connsiteX12" fmla="*/ 1090732 w 1629748"/>
                <a:gd name="connsiteY12" fmla="*/ 2541070 h 2541070"/>
                <a:gd name="connsiteX13" fmla="*/ 1090732 w 1629748"/>
                <a:gd name="connsiteY13" fmla="*/ 2541070 h 254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748" h="2541070">
                  <a:moveTo>
                    <a:pt x="628719" y="0"/>
                  </a:moveTo>
                  <a:cubicBezTo>
                    <a:pt x="258146" y="129941"/>
                    <a:pt x="-112426" y="259882"/>
                    <a:pt x="31953" y="356135"/>
                  </a:cubicBezTo>
                  <a:cubicBezTo>
                    <a:pt x="176332" y="452388"/>
                    <a:pt x="1493389" y="502118"/>
                    <a:pt x="1494993" y="577516"/>
                  </a:cubicBezTo>
                  <a:cubicBezTo>
                    <a:pt x="1496597" y="652914"/>
                    <a:pt x="36765" y="741145"/>
                    <a:pt x="41578" y="808522"/>
                  </a:cubicBezTo>
                  <a:cubicBezTo>
                    <a:pt x="46391" y="875899"/>
                    <a:pt x="1519056" y="912796"/>
                    <a:pt x="1523869" y="981777"/>
                  </a:cubicBezTo>
                  <a:cubicBezTo>
                    <a:pt x="1528682" y="1050758"/>
                    <a:pt x="56016" y="1148615"/>
                    <a:pt x="70454" y="1222409"/>
                  </a:cubicBezTo>
                  <a:cubicBezTo>
                    <a:pt x="84892" y="1296203"/>
                    <a:pt x="1608892" y="1355558"/>
                    <a:pt x="1610496" y="1424539"/>
                  </a:cubicBezTo>
                  <a:cubicBezTo>
                    <a:pt x="1612100" y="1493520"/>
                    <a:pt x="76870" y="1562501"/>
                    <a:pt x="80079" y="1636295"/>
                  </a:cubicBezTo>
                  <a:cubicBezTo>
                    <a:pt x="83287" y="1710089"/>
                    <a:pt x="1628143" y="1795112"/>
                    <a:pt x="1629747" y="1867301"/>
                  </a:cubicBezTo>
                  <a:cubicBezTo>
                    <a:pt x="1631351" y="1939490"/>
                    <a:pt x="202000" y="2006868"/>
                    <a:pt x="89705" y="2069432"/>
                  </a:cubicBezTo>
                  <a:cubicBezTo>
                    <a:pt x="-22590" y="2131996"/>
                    <a:pt x="789140" y="2164080"/>
                    <a:pt x="955978" y="2242686"/>
                  </a:cubicBezTo>
                  <a:cubicBezTo>
                    <a:pt x="1122816" y="2321292"/>
                    <a:pt x="1090732" y="2541070"/>
                    <a:pt x="1090732" y="2541070"/>
                  </a:cubicBezTo>
                  <a:lnTo>
                    <a:pt x="1090732" y="2541070"/>
                  </a:lnTo>
                  <a:lnTo>
                    <a:pt x="1090732" y="2541070"/>
                  </a:lnTo>
                </a:path>
              </a:pathLst>
            </a:custGeom>
            <a:noFill/>
            <a:ln w="381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135636" y="3394238"/>
            <a:ext cx="2522309" cy="1200329"/>
            <a:chOff x="6798753" y="3365363"/>
            <a:chExt cx="2522309" cy="1200329"/>
          </a:xfrm>
        </p:grpSpPr>
        <p:sp>
          <p:nvSpPr>
            <p:cNvPr id="124" name="Rectangle 123"/>
            <p:cNvSpPr/>
            <p:nvPr/>
          </p:nvSpPr>
          <p:spPr>
            <a:xfrm>
              <a:off x="6961152" y="3411468"/>
              <a:ext cx="2197513" cy="111868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98753" y="3365363"/>
              <a:ext cx="252230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/>
                <a:t>cmp</a:t>
              </a:r>
              <a:r>
                <a:rPr lang="en-US" dirty="0"/>
                <a:t>  r1*, r2*</a:t>
              </a:r>
            </a:p>
            <a:p>
              <a:pPr algn="ctr"/>
              <a:r>
                <a:rPr lang="en-US" dirty="0"/>
                <a:t>If (!</a:t>
              </a:r>
              <a:r>
                <a:rPr lang="en-US" dirty="0" err="1"/>
                <a:t>cond</a:t>
              </a:r>
              <a:r>
                <a:rPr lang="en-US" dirty="0"/>
                <a:t>)  . Diagnosis()</a:t>
              </a:r>
            </a:p>
            <a:p>
              <a:pPr algn="ctr"/>
              <a:r>
                <a:rPr lang="en-US" dirty="0"/>
                <a:t>Jump BB1</a:t>
              </a:r>
            </a:p>
            <a:p>
              <a:pPr algn="ctr"/>
              <a:r>
                <a:rPr lang="en-US" dirty="0"/>
                <a:t>Jump BB1 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9437798" y="3363104"/>
            <a:ext cx="2522309" cy="1200329"/>
            <a:chOff x="6798753" y="3365363"/>
            <a:chExt cx="2522309" cy="1200329"/>
          </a:xfrm>
        </p:grpSpPr>
        <p:sp>
          <p:nvSpPr>
            <p:cNvPr id="126" name="Rectangle 125"/>
            <p:cNvSpPr/>
            <p:nvPr/>
          </p:nvSpPr>
          <p:spPr>
            <a:xfrm>
              <a:off x="6961152" y="3411468"/>
              <a:ext cx="2197513" cy="111868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798753" y="3365363"/>
              <a:ext cx="252230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/>
                <a:t>cmp</a:t>
              </a:r>
              <a:r>
                <a:rPr lang="en-US" dirty="0"/>
                <a:t>  r1*, r3*</a:t>
              </a:r>
            </a:p>
            <a:p>
              <a:pPr algn="ctr"/>
              <a:r>
                <a:rPr lang="en-US" dirty="0"/>
                <a:t>If (!</a:t>
              </a:r>
              <a:r>
                <a:rPr lang="en-US" dirty="0" err="1"/>
                <a:t>cond</a:t>
              </a:r>
              <a:r>
                <a:rPr lang="en-US" dirty="0"/>
                <a:t>)  . Diagnosis()</a:t>
              </a:r>
            </a:p>
            <a:p>
              <a:pPr algn="ctr"/>
              <a:r>
                <a:rPr lang="en-US" dirty="0"/>
                <a:t>Jump BB1</a:t>
              </a:r>
            </a:p>
            <a:p>
              <a:pPr algn="ctr"/>
              <a:r>
                <a:rPr lang="en-US" dirty="0"/>
                <a:t>Jump BB1 </a:t>
              </a:r>
            </a:p>
          </p:txBody>
        </p:sp>
      </p:grpSp>
      <p:cxnSp>
        <p:nvCxnSpPr>
          <p:cNvPr id="128" name="Straight Arrow Connector 127"/>
          <p:cNvCxnSpPr>
            <a:stCxn id="124" idx="2"/>
            <a:endCxn id="114" idx="0"/>
          </p:cNvCxnSpPr>
          <p:nvPr/>
        </p:nvCxnSpPr>
        <p:spPr>
          <a:xfrm>
            <a:off x="8396792" y="4559025"/>
            <a:ext cx="1265336" cy="5116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27" idx="2"/>
            <a:endCxn id="114" idx="0"/>
          </p:cNvCxnSpPr>
          <p:nvPr/>
        </p:nvCxnSpPr>
        <p:spPr>
          <a:xfrm flipH="1">
            <a:off x="9662128" y="4563433"/>
            <a:ext cx="1036825" cy="507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2933961">
            <a:off x="1044526" y="3533386"/>
            <a:ext cx="7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Taken</a:t>
            </a:r>
          </a:p>
        </p:txBody>
      </p:sp>
      <p:sp>
        <p:nvSpPr>
          <p:cNvPr id="130" name="TextBox 129"/>
          <p:cNvSpPr txBox="1"/>
          <p:nvPr/>
        </p:nvSpPr>
        <p:spPr>
          <a:xfrm rot="19025423">
            <a:off x="1859755" y="3612101"/>
            <a:ext cx="7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Taken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7085" y="857262"/>
            <a:ext cx="3500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Fan-in Basic blocks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818948" y="3114929"/>
            <a:ext cx="86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.BB11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1125059" y="3072304"/>
            <a:ext cx="86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.BB12</a:t>
            </a:r>
          </a:p>
        </p:txBody>
      </p:sp>
    </p:spTree>
    <p:extLst>
      <p:ext uri="{BB962C8B-B14F-4D97-AF65-F5344CB8AC3E}">
        <p14:creationId xmlns:p14="http://schemas.microsoft.com/office/powerpoint/2010/main" val="466827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-188596"/>
            <a:ext cx="10972800" cy="990600"/>
          </a:xfrm>
        </p:spPr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7259" y="1219200"/>
            <a:ext cx="11550316" cy="4937760"/>
          </a:xfrm>
        </p:spPr>
        <p:txBody>
          <a:bodyPr/>
          <a:lstStyle/>
          <a:p>
            <a:r>
              <a:rPr lang="en-US" dirty="0"/>
              <a:t>LLVM 3.7 </a:t>
            </a:r>
          </a:p>
          <a:p>
            <a:pPr lvl="1"/>
            <a:r>
              <a:rPr lang="en-US" dirty="0"/>
              <a:t>NEMESIS was implemented as </a:t>
            </a:r>
            <a:r>
              <a:rPr lang="en-US" u="sng" dirty="0"/>
              <a:t>late backend pass</a:t>
            </a:r>
          </a:p>
          <a:p>
            <a:r>
              <a:rPr lang="en-US" dirty="0"/>
              <a:t>Gem5 simulator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5 million faults in various components (</a:t>
            </a:r>
            <a:r>
              <a:rPr lang="en-US" dirty="0" err="1"/>
              <a:t>registerFile</a:t>
            </a:r>
            <a:r>
              <a:rPr lang="en-US" dirty="0"/>
              <a:t>, Pipeline registers, FUs, LSQ)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1A2C7-AC48-4E76-A19C-24EF83A3B3C0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676" y="2728589"/>
            <a:ext cx="6739868" cy="279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17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NEMESIS-protected programs never produce wrong result!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1A2C7-AC48-4E76-A19C-24EF83A3B3C0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60" name="Chart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9186781"/>
              </p:ext>
            </p:extLst>
          </p:nvPr>
        </p:nvGraphicFramePr>
        <p:xfrm>
          <a:off x="581137" y="955146"/>
          <a:ext cx="5069276" cy="2862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1" name="Chart 6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5461530"/>
              </p:ext>
            </p:extLst>
          </p:nvPr>
        </p:nvGraphicFramePr>
        <p:xfrm>
          <a:off x="6159347" y="979003"/>
          <a:ext cx="5423053" cy="2952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2" name="Chart 6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3557757"/>
              </p:ext>
            </p:extLst>
          </p:nvPr>
        </p:nvGraphicFramePr>
        <p:xfrm>
          <a:off x="72203" y="3835699"/>
          <a:ext cx="6131250" cy="2797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3" name="Chart 6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7782550"/>
              </p:ext>
            </p:extLst>
          </p:nvPr>
        </p:nvGraphicFramePr>
        <p:xfrm>
          <a:off x="6203453" y="3874700"/>
          <a:ext cx="5427232" cy="2846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2347497" y="972150"/>
            <a:ext cx="2411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Load-Store Unit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089821" y="972150"/>
            <a:ext cx="1692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Register file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105013" y="3835699"/>
            <a:ext cx="2558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Pipeline Registers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185007" y="3931721"/>
            <a:ext cx="2238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Functional Units</a:t>
            </a:r>
          </a:p>
        </p:txBody>
      </p:sp>
    </p:spTree>
    <p:extLst>
      <p:ext uri="{BB962C8B-B14F-4D97-AF65-F5344CB8AC3E}">
        <p14:creationId xmlns:p14="http://schemas.microsoft.com/office/powerpoint/2010/main" val="3082264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Overhead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1A2C7-AC48-4E76-A19C-24EF83A3B3C0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647907"/>
              </p:ext>
            </p:extLst>
          </p:nvPr>
        </p:nvGraphicFramePr>
        <p:xfrm>
          <a:off x="733424" y="1304925"/>
          <a:ext cx="10848975" cy="4602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66847" y="764019"/>
            <a:ext cx="10515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NEMESIS protected programs are on average around 25% faster than SWIFT-R protected ones.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7035" y="5798148"/>
            <a:ext cx="529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NEMESIS is faster because: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Off-performance critical path error recovery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Relax memory read instruction triplication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24650" y="6033187"/>
            <a:ext cx="529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Hungary benchmarks, i.e., </a:t>
            </a:r>
            <a:r>
              <a:rPr lang="en-US" dirty="0" err="1"/>
              <a:t>rijndeal</a:t>
            </a:r>
            <a:r>
              <a:rPr lang="en-US" dirty="0"/>
              <a:t> and </a:t>
            </a:r>
            <a:r>
              <a:rPr lang="en-US" dirty="0" err="1"/>
              <a:t>adpcm</a:t>
            </a:r>
            <a:r>
              <a:rPr lang="en-US" dirty="0"/>
              <a:t>, show significant slow-down</a:t>
            </a:r>
          </a:p>
        </p:txBody>
      </p:sp>
    </p:spTree>
    <p:extLst>
      <p:ext uri="{BB962C8B-B14F-4D97-AF65-F5344CB8AC3E}">
        <p14:creationId xmlns:p14="http://schemas.microsoft.com/office/powerpoint/2010/main" val="3978837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Detected but not recoverable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1A2C7-AC48-4E76-A19C-24EF83A3B3C0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423862" y="624204"/>
          <a:ext cx="10796588" cy="5335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74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Reliability is important!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1A2C7-AC48-4E76-A19C-24EF83A3B3C0}" type="slidenum">
              <a:rPr lang="en-US" smtClean="0"/>
              <a:t>2</a:t>
            </a:fld>
            <a:endParaRPr lang="en-US"/>
          </a:p>
        </p:txBody>
      </p:sp>
      <p:pic>
        <p:nvPicPr>
          <p:cNvPr id="1030" name="Picture 6" descr="Image result for unmanned aerial vehicl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2" t="11879" r="22380" b="10170"/>
          <a:stretch/>
        </p:blipFill>
        <p:spPr bwMode="auto">
          <a:xfrm>
            <a:off x="725103" y="877857"/>
            <a:ext cx="2627716" cy="178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124" y="835303"/>
            <a:ext cx="2918357" cy="194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3140095"/>
            <a:ext cx="10972800" cy="79889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34" name="Picture 10" descr="Image result for space applicati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926" y="471363"/>
            <a:ext cx="4118413" cy="266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implantable smart devic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2" t="13105" r="5680"/>
          <a:stretch/>
        </p:blipFill>
        <p:spPr bwMode="auto">
          <a:xfrm>
            <a:off x="1514091" y="3938992"/>
            <a:ext cx="3936734" cy="280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Image result for IBM Z-seri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719" y="4292771"/>
            <a:ext cx="3126640" cy="206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08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work</a:t>
            </a:r>
          </a:p>
          <a:p>
            <a:pPr lvl="1"/>
            <a:r>
              <a:rPr lang="en-US" dirty="0"/>
              <a:t>A compiler technique,  named NEMESIS, for fault detection and recovery is proposed</a:t>
            </a:r>
          </a:p>
          <a:p>
            <a:pPr lvl="1"/>
            <a:r>
              <a:rPr lang="en-US" dirty="0"/>
              <a:t>Safe off-critical-path error recovery </a:t>
            </a:r>
          </a:p>
          <a:p>
            <a:pPr lvl="1"/>
            <a:r>
              <a:rPr lang="en-US" dirty="0"/>
              <a:t>Checking the results of critical operations rather that their operands</a:t>
            </a:r>
          </a:p>
          <a:p>
            <a:pPr lvl="1"/>
            <a:r>
              <a:rPr lang="en-US" dirty="0"/>
              <a:t>A CFC mechanism</a:t>
            </a:r>
          </a:p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Enhancing the coverage of NEMESIS to permanent errors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1A2C7-AC48-4E76-A19C-24EF83A3B3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71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1A2C7-AC48-4E76-A19C-24EF83A3B3C0}" type="slidenum">
              <a:rPr lang="en-US" smtClean="0"/>
              <a:t>21</a:t>
            </a:fld>
            <a:endParaRPr lang="en-US"/>
          </a:p>
        </p:txBody>
      </p:sp>
      <p:pic>
        <p:nvPicPr>
          <p:cNvPr id="1028" name="Picture 4" descr="Image result for thank you any question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8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32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-129144"/>
            <a:ext cx="10515599" cy="990600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/>
              </a:rPr>
              <a:t>Soft error protection is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Soft errors</a:t>
            </a:r>
            <a:r>
              <a:rPr lang="en-US" dirty="0"/>
              <a:t>: Historically, a problem for high-altitude applications</a:t>
            </a:r>
          </a:p>
          <a:p>
            <a:r>
              <a:rPr lang="en-US" dirty="0"/>
              <a:t>ITRS 2015 predicts soon even ground-level applications will be at risk.</a:t>
            </a:r>
          </a:p>
          <a:p>
            <a:r>
              <a:rPr lang="en-US" dirty="0"/>
              <a:t>Failure rate is expected to increase: </a:t>
            </a:r>
          </a:p>
          <a:p>
            <a:pPr lvl="1"/>
            <a:r>
              <a:rPr lang="en-US" dirty="0"/>
              <a:t>More components </a:t>
            </a:r>
            <a:r>
              <a:rPr lang="en-US" dirty="0">
                <a:sym typeface="Wingdings" panose="05000000000000000000" pitchFamily="2" charset="2"/>
              </a:rPr>
              <a:t> more failures</a:t>
            </a:r>
          </a:p>
          <a:p>
            <a:pPr marL="274638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Solution: Redundancy</a:t>
            </a:r>
          </a:p>
          <a:p>
            <a:pPr lvl="1"/>
            <a:r>
              <a:rPr lang="en-US" dirty="0"/>
              <a:t>Hardware-level solutions</a:t>
            </a:r>
          </a:p>
          <a:p>
            <a:pPr lvl="2"/>
            <a:r>
              <a:rPr lang="en-US" dirty="0"/>
              <a:t>ARM Cortex-R Dual lockstep processor</a:t>
            </a:r>
          </a:p>
          <a:p>
            <a:pPr lvl="1"/>
            <a:r>
              <a:rPr lang="en-US" dirty="0"/>
              <a:t>Software-level solutions</a:t>
            </a:r>
          </a:p>
          <a:p>
            <a:pPr lvl="2"/>
            <a:r>
              <a:rPr lang="en-US" dirty="0"/>
              <a:t>Time redundancy (Flexible)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1A2C7-AC48-4E76-A19C-24EF83A3B3C0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2813" t="14074" r="18021" b="11667"/>
          <a:stretch/>
        </p:blipFill>
        <p:spPr>
          <a:xfrm>
            <a:off x="7797863" y="2171700"/>
            <a:ext cx="4394137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8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221" y="-266927"/>
            <a:ext cx="10972800" cy="990600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/>
              </a:rPr>
              <a:t>Software-level error resilience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1373854" cy="4937760"/>
          </a:xfrm>
        </p:spPr>
        <p:txBody>
          <a:bodyPr/>
          <a:lstStyle/>
          <a:p>
            <a:r>
              <a:rPr lang="en-US" dirty="0"/>
              <a:t>Instruction-level soft error tolerant schemes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1A2C7-AC48-4E76-A19C-24EF83A3B3C0}" type="slidenum">
              <a:rPr lang="en-US" smtClean="0"/>
              <a:t>4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378821" y="1773932"/>
            <a:ext cx="2583331" cy="3397098"/>
            <a:chOff x="6691966" y="936536"/>
            <a:chExt cx="2583331" cy="3397098"/>
          </a:xfrm>
        </p:grpSpPr>
        <p:grpSp>
          <p:nvGrpSpPr>
            <p:cNvPr id="45" name="Group 44"/>
            <p:cNvGrpSpPr/>
            <p:nvPr/>
          </p:nvGrpSpPr>
          <p:grpSpPr>
            <a:xfrm>
              <a:off x="7257448" y="1087184"/>
              <a:ext cx="2017849" cy="3246450"/>
              <a:chOff x="7324825" y="1019807"/>
              <a:chExt cx="2017849" cy="3246450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7324825" y="1019807"/>
                <a:ext cx="1923449" cy="2541070"/>
                <a:chOff x="7324825" y="1019807"/>
                <a:chExt cx="1923449" cy="2541070"/>
              </a:xfrm>
            </p:grpSpPr>
            <p:sp>
              <p:nvSpPr>
                <p:cNvPr id="41" name="Freeform 40"/>
                <p:cNvSpPr/>
                <p:nvPr/>
              </p:nvSpPr>
              <p:spPr>
                <a:xfrm>
                  <a:off x="7324825" y="1019807"/>
                  <a:ext cx="808523" cy="2541070"/>
                </a:xfrm>
                <a:custGeom>
                  <a:avLst/>
                  <a:gdLst>
                    <a:gd name="connsiteX0" fmla="*/ 628719 w 1629748"/>
                    <a:gd name="connsiteY0" fmla="*/ 0 h 2541070"/>
                    <a:gd name="connsiteX1" fmla="*/ 31953 w 1629748"/>
                    <a:gd name="connsiteY1" fmla="*/ 356135 h 2541070"/>
                    <a:gd name="connsiteX2" fmla="*/ 1494993 w 1629748"/>
                    <a:gd name="connsiteY2" fmla="*/ 577516 h 2541070"/>
                    <a:gd name="connsiteX3" fmla="*/ 41578 w 1629748"/>
                    <a:gd name="connsiteY3" fmla="*/ 808522 h 2541070"/>
                    <a:gd name="connsiteX4" fmla="*/ 1523869 w 1629748"/>
                    <a:gd name="connsiteY4" fmla="*/ 981777 h 2541070"/>
                    <a:gd name="connsiteX5" fmla="*/ 70454 w 1629748"/>
                    <a:gd name="connsiteY5" fmla="*/ 1222409 h 2541070"/>
                    <a:gd name="connsiteX6" fmla="*/ 1610496 w 1629748"/>
                    <a:gd name="connsiteY6" fmla="*/ 1424539 h 2541070"/>
                    <a:gd name="connsiteX7" fmla="*/ 80079 w 1629748"/>
                    <a:gd name="connsiteY7" fmla="*/ 1636295 h 2541070"/>
                    <a:gd name="connsiteX8" fmla="*/ 1629747 w 1629748"/>
                    <a:gd name="connsiteY8" fmla="*/ 1867301 h 2541070"/>
                    <a:gd name="connsiteX9" fmla="*/ 89705 w 1629748"/>
                    <a:gd name="connsiteY9" fmla="*/ 2069432 h 2541070"/>
                    <a:gd name="connsiteX10" fmla="*/ 955978 w 1629748"/>
                    <a:gd name="connsiteY10" fmla="*/ 2242686 h 2541070"/>
                    <a:gd name="connsiteX11" fmla="*/ 1090732 w 1629748"/>
                    <a:gd name="connsiteY11" fmla="*/ 2541070 h 2541070"/>
                    <a:gd name="connsiteX12" fmla="*/ 1090732 w 1629748"/>
                    <a:gd name="connsiteY12" fmla="*/ 2541070 h 2541070"/>
                    <a:gd name="connsiteX13" fmla="*/ 1090732 w 1629748"/>
                    <a:gd name="connsiteY13" fmla="*/ 2541070 h 2541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29748" h="2541070">
                      <a:moveTo>
                        <a:pt x="628719" y="0"/>
                      </a:moveTo>
                      <a:cubicBezTo>
                        <a:pt x="258146" y="129941"/>
                        <a:pt x="-112426" y="259882"/>
                        <a:pt x="31953" y="356135"/>
                      </a:cubicBezTo>
                      <a:cubicBezTo>
                        <a:pt x="176332" y="452388"/>
                        <a:pt x="1493389" y="502118"/>
                        <a:pt x="1494993" y="577516"/>
                      </a:cubicBezTo>
                      <a:cubicBezTo>
                        <a:pt x="1496597" y="652914"/>
                        <a:pt x="36765" y="741145"/>
                        <a:pt x="41578" y="808522"/>
                      </a:cubicBezTo>
                      <a:cubicBezTo>
                        <a:pt x="46391" y="875899"/>
                        <a:pt x="1519056" y="912796"/>
                        <a:pt x="1523869" y="981777"/>
                      </a:cubicBezTo>
                      <a:cubicBezTo>
                        <a:pt x="1528682" y="1050758"/>
                        <a:pt x="56016" y="1148615"/>
                        <a:pt x="70454" y="1222409"/>
                      </a:cubicBezTo>
                      <a:cubicBezTo>
                        <a:pt x="84892" y="1296203"/>
                        <a:pt x="1608892" y="1355558"/>
                        <a:pt x="1610496" y="1424539"/>
                      </a:cubicBezTo>
                      <a:cubicBezTo>
                        <a:pt x="1612100" y="1493520"/>
                        <a:pt x="76870" y="1562501"/>
                        <a:pt x="80079" y="1636295"/>
                      </a:cubicBezTo>
                      <a:cubicBezTo>
                        <a:pt x="83287" y="1710089"/>
                        <a:pt x="1628143" y="1795112"/>
                        <a:pt x="1629747" y="1867301"/>
                      </a:cubicBezTo>
                      <a:cubicBezTo>
                        <a:pt x="1631351" y="1939490"/>
                        <a:pt x="202000" y="2006868"/>
                        <a:pt x="89705" y="2069432"/>
                      </a:cubicBezTo>
                      <a:cubicBezTo>
                        <a:pt x="-22590" y="2131996"/>
                        <a:pt x="789140" y="2164080"/>
                        <a:pt x="955978" y="2242686"/>
                      </a:cubicBezTo>
                      <a:cubicBezTo>
                        <a:pt x="1122816" y="2321292"/>
                        <a:pt x="1090732" y="2541070"/>
                        <a:pt x="1090732" y="2541070"/>
                      </a:cubicBezTo>
                      <a:lnTo>
                        <a:pt x="1090732" y="2541070"/>
                      </a:lnTo>
                      <a:lnTo>
                        <a:pt x="1090732" y="2541070"/>
                      </a:lnTo>
                    </a:path>
                  </a:pathLst>
                </a:custGeom>
                <a:noFill/>
                <a:ln w="38100"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Freeform 41"/>
                <p:cNvSpPr/>
                <p:nvPr/>
              </p:nvSpPr>
              <p:spPr>
                <a:xfrm>
                  <a:off x="8439751" y="1019807"/>
                  <a:ext cx="808523" cy="2541070"/>
                </a:xfrm>
                <a:custGeom>
                  <a:avLst/>
                  <a:gdLst>
                    <a:gd name="connsiteX0" fmla="*/ 628719 w 1629748"/>
                    <a:gd name="connsiteY0" fmla="*/ 0 h 2541070"/>
                    <a:gd name="connsiteX1" fmla="*/ 31953 w 1629748"/>
                    <a:gd name="connsiteY1" fmla="*/ 356135 h 2541070"/>
                    <a:gd name="connsiteX2" fmla="*/ 1494993 w 1629748"/>
                    <a:gd name="connsiteY2" fmla="*/ 577516 h 2541070"/>
                    <a:gd name="connsiteX3" fmla="*/ 41578 w 1629748"/>
                    <a:gd name="connsiteY3" fmla="*/ 808522 h 2541070"/>
                    <a:gd name="connsiteX4" fmla="*/ 1523869 w 1629748"/>
                    <a:gd name="connsiteY4" fmla="*/ 981777 h 2541070"/>
                    <a:gd name="connsiteX5" fmla="*/ 70454 w 1629748"/>
                    <a:gd name="connsiteY5" fmla="*/ 1222409 h 2541070"/>
                    <a:gd name="connsiteX6" fmla="*/ 1610496 w 1629748"/>
                    <a:gd name="connsiteY6" fmla="*/ 1424539 h 2541070"/>
                    <a:gd name="connsiteX7" fmla="*/ 80079 w 1629748"/>
                    <a:gd name="connsiteY7" fmla="*/ 1636295 h 2541070"/>
                    <a:gd name="connsiteX8" fmla="*/ 1629747 w 1629748"/>
                    <a:gd name="connsiteY8" fmla="*/ 1867301 h 2541070"/>
                    <a:gd name="connsiteX9" fmla="*/ 89705 w 1629748"/>
                    <a:gd name="connsiteY9" fmla="*/ 2069432 h 2541070"/>
                    <a:gd name="connsiteX10" fmla="*/ 955978 w 1629748"/>
                    <a:gd name="connsiteY10" fmla="*/ 2242686 h 2541070"/>
                    <a:gd name="connsiteX11" fmla="*/ 1090732 w 1629748"/>
                    <a:gd name="connsiteY11" fmla="*/ 2541070 h 2541070"/>
                    <a:gd name="connsiteX12" fmla="*/ 1090732 w 1629748"/>
                    <a:gd name="connsiteY12" fmla="*/ 2541070 h 2541070"/>
                    <a:gd name="connsiteX13" fmla="*/ 1090732 w 1629748"/>
                    <a:gd name="connsiteY13" fmla="*/ 2541070 h 2541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29748" h="2541070">
                      <a:moveTo>
                        <a:pt x="628719" y="0"/>
                      </a:moveTo>
                      <a:cubicBezTo>
                        <a:pt x="258146" y="129941"/>
                        <a:pt x="-112426" y="259882"/>
                        <a:pt x="31953" y="356135"/>
                      </a:cubicBezTo>
                      <a:cubicBezTo>
                        <a:pt x="176332" y="452388"/>
                        <a:pt x="1493389" y="502118"/>
                        <a:pt x="1494993" y="577516"/>
                      </a:cubicBezTo>
                      <a:cubicBezTo>
                        <a:pt x="1496597" y="652914"/>
                        <a:pt x="36765" y="741145"/>
                        <a:pt x="41578" y="808522"/>
                      </a:cubicBezTo>
                      <a:cubicBezTo>
                        <a:pt x="46391" y="875899"/>
                        <a:pt x="1519056" y="912796"/>
                        <a:pt x="1523869" y="981777"/>
                      </a:cubicBezTo>
                      <a:cubicBezTo>
                        <a:pt x="1528682" y="1050758"/>
                        <a:pt x="56016" y="1148615"/>
                        <a:pt x="70454" y="1222409"/>
                      </a:cubicBezTo>
                      <a:cubicBezTo>
                        <a:pt x="84892" y="1296203"/>
                        <a:pt x="1608892" y="1355558"/>
                        <a:pt x="1610496" y="1424539"/>
                      </a:cubicBezTo>
                      <a:cubicBezTo>
                        <a:pt x="1612100" y="1493520"/>
                        <a:pt x="76870" y="1562501"/>
                        <a:pt x="80079" y="1636295"/>
                      </a:cubicBezTo>
                      <a:cubicBezTo>
                        <a:pt x="83287" y="1710089"/>
                        <a:pt x="1628143" y="1795112"/>
                        <a:pt x="1629747" y="1867301"/>
                      </a:cubicBezTo>
                      <a:cubicBezTo>
                        <a:pt x="1631351" y="1939490"/>
                        <a:pt x="202000" y="2006868"/>
                        <a:pt x="89705" y="2069432"/>
                      </a:cubicBezTo>
                      <a:cubicBezTo>
                        <a:pt x="-22590" y="2131996"/>
                        <a:pt x="789140" y="2164080"/>
                        <a:pt x="955978" y="2242686"/>
                      </a:cubicBezTo>
                      <a:cubicBezTo>
                        <a:pt x="1122816" y="2321292"/>
                        <a:pt x="1090732" y="2541070"/>
                        <a:pt x="1090732" y="2541070"/>
                      </a:cubicBezTo>
                      <a:lnTo>
                        <a:pt x="1090732" y="2541070"/>
                      </a:lnTo>
                      <a:lnTo>
                        <a:pt x="1090732" y="2541070"/>
                      </a:lnTo>
                    </a:path>
                  </a:pathLst>
                </a:custGeom>
                <a:noFill/>
                <a:ln w="38100">
                  <a:prstDash val="sysDot"/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" name="Oval 43"/>
              <p:cNvSpPr/>
              <p:nvPr/>
            </p:nvSpPr>
            <p:spPr>
              <a:xfrm>
                <a:off x="7473770" y="3502300"/>
                <a:ext cx="1868904" cy="76395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Error Detection</a:t>
                </a:r>
              </a:p>
            </p:txBody>
          </p:sp>
        </p:grpSp>
        <p:sp>
          <p:nvSpPr>
            <p:cNvPr id="46" name="Lightning Bolt 45"/>
            <p:cNvSpPr/>
            <p:nvPr/>
          </p:nvSpPr>
          <p:spPr>
            <a:xfrm rot="20777994">
              <a:off x="6691966" y="936536"/>
              <a:ext cx="518160" cy="886774"/>
            </a:xfrm>
            <a:prstGeom prst="lightningBol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281180" y="5516448"/>
            <a:ext cx="4304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Examples</a:t>
            </a:r>
            <a:r>
              <a:rPr lang="en-US" dirty="0"/>
              <a:t>: EDDI[2002], SWIFT[2005], Shoestring[2010], DRIFT[2013], SIMD-Based Soft Error Detection [16], IPAS [2016], </a:t>
            </a:r>
            <a:r>
              <a:rPr lang="en-US" dirty="0" err="1"/>
              <a:t>nZDC</a:t>
            </a:r>
            <a:r>
              <a:rPr lang="en-US" dirty="0"/>
              <a:t> [2016]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A8DD311-D493-4E73-8054-EBADDCE2A5F3}"/>
              </a:ext>
            </a:extLst>
          </p:cNvPr>
          <p:cNvGrpSpPr/>
          <p:nvPr/>
        </p:nvGrpSpPr>
        <p:grpSpPr>
          <a:xfrm>
            <a:off x="6274728" y="1773933"/>
            <a:ext cx="4478837" cy="4693549"/>
            <a:chOff x="6274728" y="1773933"/>
            <a:chExt cx="4478837" cy="4693549"/>
          </a:xfrm>
        </p:grpSpPr>
        <p:sp>
          <p:nvSpPr>
            <p:cNvPr id="56" name="Freeform 55"/>
            <p:cNvSpPr/>
            <p:nvPr/>
          </p:nvSpPr>
          <p:spPr>
            <a:xfrm>
              <a:off x="8822358" y="1877274"/>
              <a:ext cx="808523" cy="2541070"/>
            </a:xfrm>
            <a:custGeom>
              <a:avLst/>
              <a:gdLst>
                <a:gd name="connsiteX0" fmla="*/ 628719 w 1629748"/>
                <a:gd name="connsiteY0" fmla="*/ 0 h 2541070"/>
                <a:gd name="connsiteX1" fmla="*/ 31953 w 1629748"/>
                <a:gd name="connsiteY1" fmla="*/ 356135 h 2541070"/>
                <a:gd name="connsiteX2" fmla="*/ 1494993 w 1629748"/>
                <a:gd name="connsiteY2" fmla="*/ 577516 h 2541070"/>
                <a:gd name="connsiteX3" fmla="*/ 41578 w 1629748"/>
                <a:gd name="connsiteY3" fmla="*/ 808522 h 2541070"/>
                <a:gd name="connsiteX4" fmla="*/ 1523869 w 1629748"/>
                <a:gd name="connsiteY4" fmla="*/ 981777 h 2541070"/>
                <a:gd name="connsiteX5" fmla="*/ 70454 w 1629748"/>
                <a:gd name="connsiteY5" fmla="*/ 1222409 h 2541070"/>
                <a:gd name="connsiteX6" fmla="*/ 1610496 w 1629748"/>
                <a:gd name="connsiteY6" fmla="*/ 1424539 h 2541070"/>
                <a:gd name="connsiteX7" fmla="*/ 80079 w 1629748"/>
                <a:gd name="connsiteY7" fmla="*/ 1636295 h 2541070"/>
                <a:gd name="connsiteX8" fmla="*/ 1629747 w 1629748"/>
                <a:gd name="connsiteY8" fmla="*/ 1867301 h 2541070"/>
                <a:gd name="connsiteX9" fmla="*/ 89705 w 1629748"/>
                <a:gd name="connsiteY9" fmla="*/ 2069432 h 2541070"/>
                <a:gd name="connsiteX10" fmla="*/ 955978 w 1629748"/>
                <a:gd name="connsiteY10" fmla="*/ 2242686 h 2541070"/>
                <a:gd name="connsiteX11" fmla="*/ 1090732 w 1629748"/>
                <a:gd name="connsiteY11" fmla="*/ 2541070 h 2541070"/>
                <a:gd name="connsiteX12" fmla="*/ 1090732 w 1629748"/>
                <a:gd name="connsiteY12" fmla="*/ 2541070 h 2541070"/>
                <a:gd name="connsiteX13" fmla="*/ 1090732 w 1629748"/>
                <a:gd name="connsiteY13" fmla="*/ 2541070 h 254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748" h="2541070">
                  <a:moveTo>
                    <a:pt x="628719" y="0"/>
                  </a:moveTo>
                  <a:cubicBezTo>
                    <a:pt x="258146" y="129941"/>
                    <a:pt x="-112426" y="259882"/>
                    <a:pt x="31953" y="356135"/>
                  </a:cubicBezTo>
                  <a:cubicBezTo>
                    <a:pt x="176332" y="452388"/>
                    <a:pt x="1493389" y="502118"/>
                    <a:pt x="1494993" y="577516"/>
                  </a:cubicBezTo>
                  <a:cubicBezTo>
                    <a:pt x="1496597" y="652914"/>
                    <a:pt x="36765" y="741145"/>
                    <a:pt x="41578" y="808522"/>
                  </a:cubicBezTo>
                  <a:cubicBezTo>
                    <a:pt x="46391" y="875899"/>
                    <a:pt x="1519056" y="912796"/>
                    <a:pt x="1523869" y="981777"/>
                  </a:cubicBezTo>
                  <a:cubicBezTo>
                    <a:pt x="1528682" y="1050758"/>
                    <a:pt x="56016" y="1148615"/>
                    <a:pt x="70454" y="1222409"/>
                  </a:cubicBezTo>
                  <a:cubicBezTo>
                    <a:pt x="84892" y="1296203"/>
                    <a:pt x="1608892" y="1355558"/>
                    <a:pt x="1610496" y="1424539"/>
                  </a:cubicBezTo>
                  <a:cubicBezTo>
                    <a:pt x="1612100" y="1493520"/>
                    <a:pt x="76870" y="1562501"/>
                    <a:pt x="80079" y="1636295"/>
                  </a:cubicBezTo>
                  <a:cubicBezTo>
                    <a:pt x="83287" y="1710089"/>
                    <a:pt x="1628143" y="1795112"/>
                    <a:pt x="1629747" y="1867301"/>
                  </a:cubicBezTo>
                  <a:cubicBezTo>
                    <a:pt x="1631351" y="1939490"/>
                    <a:pt x="202000" y="2006868"/>
                    <a:pt x="89705" y="2069432"/>
                  </a:cubicBezTo>
                  <a:cubicBezTo>
                    <a:pt x="-22590" y="2131996"/>
                    <a:pt x="789140" y="2164080"/>
                    <a:pt x="955978" y="2242686"/>
                  </a:cubicBezTo>
                  <a:cubicBezTo>
                    <a:pt x="1122816" y="2321292"/>
                    <a:pt x="1090732" y="2541070"/>
                    <a:pt x="1090732" y="2541070"/>
                  </a:cubicBezTo>
                  <a:lnTo>
                    <a:pt x="1090732" y="2541070"/>
                  </a:lnTo>
                  <a:lnTo>
                    <a:pt x="1090732" y="2541070"/>
                  </a:lnTo>
                </a:path>
              </a:pathLst>
            </a:custGeom>
            <a:noFill/>
            <a:ln w="38100"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/>
            <p:cNvCxnSpPr>
              <a:stCxn id="56" idx="11"/>
              <a:endCxn id="53" idx="0"/>
            </p:cNvCxnSpPr>
            <p:nvPr/>
          </p:nvCxnSpPr>
          <p:spPr>
            <a:xfrm flipH="1">
              <a:off x="8369774" y="4418344"/>
              <a:ext cx="993700" cy="233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5" idx="11"/>
              <a:endCxn id="53" idx="0"/>
            </p:cNvCxnSpPr>
            <p:nvPr/>
          </p:nvCxnSpPr>
          <p:spPr>
            <a:xfrm>
              <a:off x="7415163" y="4453986"/>
              <a:ext cx="954611" cy="198225"/>
            </a:xfrm>
            <a:prstGeom prst="straightConnector1">
              <a:avLst/>
            </a:prstGeom>
            <a:noFill/>
            <a:ln w="127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C9D46CA-5478-41E9-8D8B-011EA5B3A520}"/>
                </a:ext>
              </a:extLst>
            </p:cNvPr>
            <p:cNvGrpSpPr/>
            <p:nvPr/>
          </p:nvGrpSpPr>
          <p:grpSpPr>
            <a:xfrm>
              <a:off x="6274728" y="1773933"/>
              <a:ext cx="4478837" cy="4693549"/>
              <a:chOff x="6274728" y="1773933"/>
              <a:chExt cx="4478837" cy="4693549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6874047" y="1912916"/>
                <a:ext cx="2690754" cy="3503252"/>
                <a:chOff x="7493357" y="987228"/>
                <a:chExt cx="2690754" cy="3503252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7493357" y="987228"/>
                  <a:ext cx="1792467" cy="2739295"/>
                  <a:chOff x="7493357" y="987228"/>
                  <a:chExt cx="1792467" cy="2739295"/>
                </a:xfrm>
              </p:grpSpPr>
              <p:sp>
                <p:nvSpPr>
                  <p:cNvPr id="54" name="Freeform 53"/>
                  <p:cNvSpPr/>
                  <p:nvPr/>
                </p:nvSpPr>
                <p:spPr>
                  <a:xfrm>
                    <a:off x="8477301" y="1185453"/>
                    <a:ext cx="808523" cy="2541070"/>
                  </a:xfrm>
                  <a:custGeom>
                    <a:avLst/>
                    <a:gdLst>
                      <a:gd name="connsiteX0" fmla="*/ 628719 w 1629748"/>
                      <a:gd name="connsiteY0" fmla="*/ 0 h 2541070"/>
                      <a:gd name="connsiteX1" fmla="*/ 31953 w 1629748"/>
                      <a:gd name="connsiteY1" fmla="*/ 356135 h 2541070"/>
                      <a:gd name="connsiteX2" fmla="*/ 1494993 w 1629748"/>
                      <a:gd name="connsiteY2" fmla="*/ 577516 h 2541070"/>
                      <a:gd name="connsiteX3" fmla="*/ 41578 w 1629748"/>
                      <a:gd name="connsiteY3" fmla="*/ 808522 h 2541070"/>
                      <a:gd name="connsiteX4" fmla="*/ 1523869 w 1629748"/>
                      <a:gd name="connsiteY4" fmla="*/ 981777 h 2541070"/>
                      <a:gd name="connsiteX5" fmla="*/ 70454 w 1629748"/>
                      <a:gd name="connsiteY5" fmla="*/ 1222409 h 2541070"/>
                      <a:gd name="connsiteX6" fmla="*/ 1610496 w 1629748"/>
                      <a:gd name="connsiteY6" fmla="*/ 1424539 h 2541070"/>
                      <a:gd name="connsiteX7" fmla="*/ 80079 w 1629748"/>
                      <a:gd name="connsiteY7" fmla="*/ 1636295 h 2541070"/>
                      <a:gd name="connsiteX8" fmla="*/ 1629747 w 1629748"/>
                      <a:gd name="connsiteY8" fmla="*/ 1867301 h 2541070"/>
                      <a:gd name="connsiteX9" fmla="*/ 89705 w 1629748"/>
                      <a:gd name="connsiteY9" fmla="*/ 2069432 h 2541070"/>
                      <a:gd name="connsiteX10" fmla="*/ 955978 w 1629748"/>
                      <a:gd name="connsiteY10" fmla="*/ 2242686 h 2541070"/>
                      <a:gd name="connsiteX11" fmla="*/ 1090732 w 1629748"/>
                      <a:gd name="connsiteY11" fmla="*/ 2541070 h 2541070"/>
                      <a:gd name="connsiteX12" fmla="*/ 1090732 w 1629748"/>
                      <a:gd name="connsiteY12" fmla="*/ 2541070 h 2541070"/>
                      <a:gd name="connsiteX13" fmla="*/ 1090732 w 1629748"/>
                      <a:gd name="connsiteY13" fmla="*/ 2541070 h 2541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629748" h="2541070">
                        <a:moveTo>
                          <a:pt x="628719" y="0"/>
                        </a:moveTo>
                        <a:cubicBezTo>
                          <a:pt x="258146" y="129941"/>
                          <a:pt x="-112426" y="259882"/>
                          <a:pt x="31953" y="356135"/>
                        </a:cubicBezTo>
                        <a:cubicBezTo>
                          <a:pt x="176332" y="452388"/>
                          <a:pt x="1493389" y="502118"/>
                          <a:pt x="1494993" y="577516"/>
                        </a:cubicBezTo>
                        <a:cubicBezTo>
                          <a:pt x="1496597" y="652914"/>
                          <a:pt x="36765" y="741145"/>
                          <a:pt x="41578" y="808522"/>
                        </a:cubicBezTo>
                        <a:cubicBezTo>
                          <a:pt x="46391" y="875899"/>
                          <a:pt x="1519056" y="912796"/>
                          <a:pt x="1523869" y="981777"/>
                        </a:cubicBezTo>
                        <a:cubicBezTo>
                          <a:pt x="1528682" y="1050758"/>
                          <a:pt x="56016" y="1148615"/>
                          <a:pt x="70454" y="1222409"/>
                        </a:cubicBezTo>
                        <a:cubicBezTo>
                          <a:pt x="84892" y="1296203"/>
                          <a:pt x="1608892" y="1355558"/>
                          <a:pt x="1610496" y="1424539"/>
                        </a:cubicBezTo>
                        <a:cubicBezTo>
                          <a:pt x="1612100" y="1493520"/>
                          <a:pt x="76870" y="1562501"/>
                          <a:pt x="80079" y="1636295"/>
                        </a:cubicBezTo>
                        <a:cubicBezTo>
                          <a:pt x="83287" y="1710089"/>
                          <a:pt x="1628143" y="1795112"/>
                          <a:pt x="1629747" y="1867301"/>
                        </a:cubicBezTo>
                        <a:cubicBezTo>
                          <a:pt x="1631351" y="1939490"/>
                          <a:pt x="202000" y="2006868"/>
                          <a:pt x="89705" y="2069432"/>
                        </a:cubicBezTo>
                        <a:cubicBezTo>
                          <a:pt x="-22590" y="2131996"/>
                          <a:pt x="789140" y="2164080"/>
                          <a:pt x="955978" y="2242686"/>
                        </a:cubicBezTo>
                        <a:cubicBezTo>
                          <a:pt x="1122816" y="2321292"/>
                          <a:pt x="1090732" y="2541070"/>
                          <a:pt x="1090732" y="2541070"/>
                        </a:cubicBezTo>
                        <a:lnTo>
                          <a:pt x="1090732" y="2541070"/>
                        </a:lnTo>
                        <a:lnTo>
                          <a:pt x="1090732" y="2541070"/>
                        </a:lnTo>
                      </a:path>
                    </a:pathLst>
                  </a:custGeom>
                  <a:noFill/>
                  <a:ln w="38100"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Freeform 54"/>
                  <p:cNvSpPr/>
                  <p:nvPr/>
                </p:nvSpPr>
                <p:spPr>
                  <a:xfrm>
                    <a:off x="7493357" y="987228"/>
                    <a:ext cx="808523" cy="2541070"/>
                  </a:xfrm>
                  <a:custGeom>
                    <a:avLst/>
                    <a:gdLst>
                      <a:gd name="connsiteX0" fmla="*/ 628719 w 1629748"/>
                      <a:gd name="connsiteY0" fmla="*/ 0 h 2541070"/>
                      <a:gd name="connsiteX1" fmla="*/ 31953 w 1629748"/>
                      <a:gd name="connsiteY1" fmla="*/ 356135 h 2541070"/>
                      <a:gd name="connsiteX2" fmla="*/ 1494993 w 1629748"/>
                      <a:gd name="connsiteY2" fmla="*/ 577516 h 2541070"/>
                      <a:gd name="connsiteX3" fmla="*/ 41578 w 1629748"/>
                      <a:gd name="connsiteY3" fmla="*/ 808522 h 2541070"/>
                      <a:gd name="connsiteX4" fmla="*/ 1523869 w 1629748"/>
                      <a:gd name="connsiteY4" fmla="*/ 981777 h 2541070"/>
                      <a:gd name="connsiteX5" fmla="*/ 70454 w 1629748"/>
                      <a:gd name="connsiteY5" fmla="*/ 1222409 h 2541070"/>
                      <a:gd name="connsiteX6" fmla="*/ 1610496 w 1629748"/>
                      <a:gd name="connsiteY6" fmla="*/ 1424539 h 2541070"/>
                      <a:gd name="connsiteX7" fmla="*/ 80079 w 1629748"/>
                      <a:gd name="connsiteY7" fmla="*/ 1636295 h 2541070"/>
                      <a:gd name="connsiteX8" fmla="*/ 1629747 w 1629748"/>
                      <a:gd name="connsiteY8" fmla="*/ 1867301 h 2541070"/>
                      <a:gd name="connsiteX9" fmla="*/ 89705 w 1629748"/>
                      <a:gd name="connsiteY9" fmla="*/ 2069432 h 2541070"/>
                      <a:gd name="connsiteX10" fmla="*/ 955978 w 1629748"/>
                      <a:gd name="connsiteY10" fmla="*/ 2242686 h 2541070"/>
                      <a:gd name="connsiteX11" fmla="*/ 1090732 w 1629748"/>
                      <a:gd name="connsiteY11" fmla="*/ 2541070 h 2541070"/>
                      <a:gd name="connsiteX12" fmla="*/ 1090732 w 1629748"/>
                      <a:gd name="connsiteY12" fmla="*/ 2541070 h 2541070"/>
                      <a:gd name="connsiteX13" fmla="*/ 1090732 w 1629748"/>
                      <a:gd name="connsiteY13" fmla="*/ 2541070 h 2541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629748" h="2541070">
                        <a:moveTo>
                          <a:pt x="628719" y="0"/>
                        </a:moveTo>
                        <a:cubicBezTo>
                          <a:pt x="258146" y="129941"/>
                          <a:pt x="-112426" y="259882"/>
                          <a:pt x="31953" y="356135"/>
                        </a:cubicBezTo>
                        <a:cubicBezTo>
                          <a:pt x="176332" y="452388"/>
                          <a:pt x="1493389" y="502118"/>
                          <a:pt x="1494993" y="577516"/>
                        </a:cubicBezTo>
                        <a:cubicBezTo>
                          <a:pt x="1496597" y="652914"/>
                          <a:pt x="36765" y="741145"/>
                          <a:pt x="41578" y="808522"/>
                        </a:cubicBezTo>
                        <a:cubicBezTo>
                          <a:pt x="46391" y="875899"/>
                          <a:pt x="1519056" y="912796"/>
                          <a:pt x="1523869" y="981777"/>
                        </a:cubicBezTo>
                        <a:cubicBezTo>
                          <a:pt x="1528682" y="1050758"/>
                          <a:pt x="56016" y="1148615"/>
                          <a:pt x="70454" y="1222409"/>
                        </a:cubicBezTo>
                        <a:cubicBezTo>
                          <a:pt x="84892" y="1296203"/>
                          <a:pt x="1608892" y="1355558"/>
                          <a:pt x="1610496" y="1424539"/>
                        </a:cubicBezTo>
                        <a:cubicBezTo>
                          <a:pt x="1612100" y="1493520"/>
                          <a:pt x="76870" y="1562501"/>
                          <a:pt x="80079" y="1636295"/>
                        </a:cubicBezTo>
                        <a:cubicBezTo>
                          <a:pt x="83287" y="1710089"/>
                          <a:pt x="1628143" y="1795112"/>
                          <a:pt x="1629747" y="1867301"/>
                        </a:cubicBezTo>
                        <a:cubicBezTo>
                          <a:pt x="1631351" y="1939490"/>
                          <a:pt x="202000" y="2006868"/>
                          <a:pt x="89705" y="2069432"/>
                        </a:cubicBezTo>
                        <a:cubicBezTo>
                          <a:pt x="-22590" y="2131996"/>
                          <a:pt x="789140" y="2164080"/>
                          <a:pt x="955978" y="2242686"/>
                        </a:cubicBezTo>
                        <a:cubicBezTo>
                          <a:pt x="1122816" y="2321292"/>
                          <a:pt x="1090732" y="2541070"/>
                          <a:pt x="1090732" y="2541070"/>
                        </a:cubicBezTo>
                        <a:lnTo>
                          <a:pt x="1090732" y="2541070"/>
                        </a:lnTo>
                        <a:lnTo>
                          <a:pt x="1090732" y="2541070"/>
                        </a:lnTo>
                      </a:path>
                    </a:pathLst>
                  </a:custGeom>
                  <a:noFill/>
                  <a:ln w="38100">
                    <a:prstDash val="sysDot"/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3" name="Oval 52"/>
                <p:cNvSpPr/>
                <p:nvPr/>
              </p:nvSpPr>
              <p:spPr>
                <a:xfrm>
                  <a:off x="7794057" y="3726523"/>
                  <a:ext cx="2390054" cy="763957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Majority-voting</a:t>
                  </a:r>
                </a:p>
              </p:txBody>
            </p:sp>
          </p:grpSp>
          <p:sp>
            <p:nvSpPr>
              <p:cNvPr id="51" name="Lightning Bolt 50"/>
              <p:cNvSpPr/>
              <p:nvPr/>
            </p:nvSpPr>
            <p:spPr>
              <a:xfrm rot="20777994">
                <a:off x="6274728" y="1773933"/>
                <a:ext cx="518160" cy="886774"/>
              </a:xfrm>
              <a:prstGeom prst="lightningBol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815228" y="5544152"/>
                <a:ext cx="39383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Examples</a:t>
                </a:r>
                <a:r>
                  <a:rPr lang="en-US" dirty="0"/>
                  <a:t>: SWIFTR[2007], selective-SWIFTR[2013], ELZAR [2016]</a:t>
                </a:r>
              </a:p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36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336" y="-328747"/>
            <a:ext cx="10972800" cy="990600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/>
              </a:rPr>
              <a:t>A Closer Look into SWIFR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9923" y="6331429"/>
            <a:ext cx="1722967" cy="365125"/>
          </a:xfrm>
        </p:spPr>
        <p:txBody>
          <a:bodyPr/>
          <a:lstStyle/>
          <a:p>
            <a:fld id="{AF51A2C7-AC48-4E76-A19C-24EF83A3B3C0}" type="slidenum">
              <a:rPr lang="en-US" smtClean="0"/>
              <a:t>5</a:t>
            </a:fld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670754" y="1377840"/>
            <a:ext cx="695689" cy="2161200"/>
          </a:xfrm>
          <a:custGeom>
            <a:avLst/>
            <a:gdLst>
              <a:gd name="connsiteX0" fmla="*/ 274643 w 405497"/>
              <a:gd name="connsiteY0" fmla="*/ 0 h 1776549"/>
              <a:gd name="connsiteX1" fmla="*/ 323 w 405497"/>
              <a:gd name="connsiteY1" fmla="*/ 200297 h 1776549"/>
              <a:gd name="connsiteX2" fmla="*/ 322540 w 405497"/>
              <a:gd name="connsiteY2" fmla="*/ 343989 h 1776549"/>
              <a:gd name="connsiteX3" fmla="*/ 52575 w 405497"/>
              <a:gd name="connsiteY3" fmla="*/ 535577 h 1776549"/>
              <a:gd name="connsiteX4" fmla="*/ 331249 w 405497"/>
              <a:gd name="connsiteY4" fmla="*/ 701040 h 1776549"/>
              <a:gd name="connsiteX5" fmla="*/ 69992 w 405497"/>
              <a:gd name="connsiteY5" fmla="*/ 914400 h 1776549"/>
              <a:gd name="connsiteX6" fmla="*/ 370437 w 405497"/>
              <a:gd name="connsiteY6" fmla="*/ 1097280 h 1776549"/>
              <a:gd name="connsiteX7" fmla="*/ 104826 w 405497"/>
              <a:gd name="connsiteY7" fmla="*/ 1314995 h 1776549"/>
              <a:gd name="connsiteX8" fmla="*/ 405272 w 405497"/>
              <a:gd name="connsiteY8" fmla="*/ 1458686 h 1776549"/>
              <a:gd name="connsiteX9" fmla="*/ 157077 w 405497"/>
              <a:gd name="connsiteY9" fmla="*/ 1615440 h 1776549"/>
              <a:gd name="connsiteX10" fmla="*/ 344312 w 405497"/>
              <a:gd name="connsiteY10" fmla="*/ 1776549 h 1776549"/>
              <a:gd name="connsiteX11" fmla="*/ 344312 w 405497"/>
              <a:gd name="connsiteY11" fmla="*/ 1776549 h 1776549"/>
              <a:gd name="connsiteX12" fmla="*/ 344312 w 405497"/>
              <a:gd name="connsiteY12" fmla="*/ 1776549 h 1776549"/>
              <a:gd name="connsiteX13" fmla="*/ 344312 w 405497"/>
              <a:gd name="connsiteY13" fmla="*/ 1776549 h 1776549"/>
              <a:gd name="connsiteX14" fmla="*/ 344312 w 405497"/>
              <a:gd name="connsiteY14" fmla="*/ 1776549 h 1776549"/>
              <a:gd name="connsiteX15" fmla="*/ 344312 w 405497"/>
              <a:gd name="connsiteY15" fmla="*/ 1776549 h 1776549"/>
              <a:gd name="connsiteX16" fmla="*/ 344312 w 405497"/>
              <a:gd name="connsiteY16" fmla="*/ 1776549 h 177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5497" h="1776549">
                <a:moveTo>
                  <a:pt x="274643" y="0"/>
                </a:moveTo>
                <a:cubicBezTo>
                  <a:pt x="133491" y="71483"/>
                  <a:pt x="-7660" y="142966"/>
                  <a:pt x="323" y="200297"/>
                </a:cubicBezTo>
                <a:cubicBezTo>
                  <a:pt x="8306" y="257629"/>
                  <a:pt x="313831" y="288109"/>
                  <a:pt x="322540" y="343989"/>
                </a:cubicBezTo>
                <a:cubicBezTo>
                  <a:pt x="331249" y="399869"/>
                  <a:pt x="51124" y="476069"/>
                  <a:pt x="52575" y="535577"/>
                </a:cubicBezTo>
                <a:cubicBezTo>
                  <a:pt x="54026" y="595085"/>
                  <a:pt x="328346" y="637903"/>
                  <a:pt x="331249" y="701040"/>
                </a:cubicBezTo>
                <a:cubicBezTo>
                  <a:pt x="334152" y="764177"/>
                  <a:pt x="63461" y="848360"/>
                  <a:pt x="69992" y="914400"/>
                </a:cubicBezTo>
                <a:cubicBezTo>
                  <a:pt x="76523" y="980440"/>
                  <a:pt x="364631" y="1030514"/>
                  <a:pt x="370437" y="1097280"/>
                </a:cubicBezTo>
                <a:cubicBezTo>
                  <a:pt x="376243" y="1164046"/>
                  <a:pt x="99020" y="1254761"/>
                  <a:pt x="104826" y="1314995"/>
                </a:cubicBezTo>
                <a:cubicBezTo>
                  <a:pt x="110632" y="1375229"/>
                  <a:pt x="396564" y="1408612"/>
                  <a:pt x="405272" y="1458686"/>
                </a:cubicBezTo>
                <a:cubicBezTo>
                  <a:pt x="413981" y="1508760"/>
                  <a:pt x="167237" y="1562463"/>
                  <a:pt x="157077" y="1615440"/>
                </a:cubicBezTo>
                <a:cubicBezTo>
                  <a:pt x="146917" y="1668417"/>
                  <a:pt x="344312" y="1776549"/>
                  <a:pt x="344312" y="1776549"/>
                </a:cubicBezTo>
                <a:lnTo>
                  <a:pt x="344312" y="1776549"/>
                </a:lnTo>
                <a:lnTo>
                  <a:pt x="344312" y="1776549"/>
                </a:lnTo>
                <a:lnTo>
                  <a:pt x="344312" y="1776549"/>
                </a:lnTo>
                <a:lnTo>
                  <a:pt x="344312" y="1776549"/>
                </a:lnTo>
                <a:lnTo>
                  <a:pt x="344312" y="1776549"/>
                </a:lnTo>
                <a:lnTo>
                  <a:pt x="344312" y="1776549"/>
                </a:lnTo>
              </a:path>
            </a:pathLst>
          </a:custGeom>
          <a:noFill/>
          <a:ln w="28575"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72" tIns="50936" rIns="101872" bIns="509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6"/>
          </a:p>
        </p:txBody>
      </p:sp>
      <p:sp>
        <p:nvSpPr>
          <p:cNvPr id="36" name="Freeform 35"/>
          <p:cNvSpPr/>
          <p:nvPr/>
        </p:nvSpPr>
        <p:spPr>
          <a:xfrm>
            <a:off x="1312629" y="1454438"/>
            <a:ext cx="477298" cy="2013602"/>
          </a:xfrm>
          <a:custGeom>
            <a:avLst/>
            <a:gdLst>
              <a:gd name="connsiteX0" fmla="*/ 274643 w 405497"/>
              <a:gd name="connsiteY0" fmla="*/ 0 h 1776549"/>
              <a:gd name="connsiteX1" fmla="*/ 323 w 405497"/>
              <a:gd name="connsiteY1" fmla="*/ 200297 h 1776549"/>
              <a:gd name="connsiteX2" fmla="*/ 322540 w 405497"/>
              <a:gd name="connsiteY2" fmla="*/ 343989 h 1776549"/>
              <a:gd name="connsiteX3" fmla="*/ 52575 w 405497"/>
              <a:gd name="connsiteY3" fmla="*/ 535577 h 1776549"/>
              <a:gd name="connsiteX4" fmla="*/ 331249 w 405497"/>
              <a:gd name="connsiteY4" fmla="*/ 701040 h 1776549"/>
              <a:gd name="connsiteX5" fmla="*/ 69992 w 405497"/>
              <a:gd name="connsiteY5" fmla="*/ 914400 h 1776549"/>
              <a:gd name="connsiteX6" fmla="*/ 370437 w 405497"/>
              <a:gd name="connsiteY6" fmla="*/ 1097280 h 1776549"/>
              <a:gd name="connsiteX7" fmla="*/ 104826 w 405497"/>
              <a:gd name="connsiteY7" fmla="*/ 1314995 h 1776549"/>
              <a:gd name="connsiteX8" fmla="*/ 405272 w 405497"/>
              <a:gd name="connsiteY8" fmla="*/ 1458686 h 1776549"/>
              <a:gd name="connsiteX9" fmla="*/ 157077 w 405497"/>
              <a:gd name="connsiteY9" fmla="*/ 1615440 h 1776549"/>
              <a:gd name="connsiteX10" fmla="*/ 344312 w 405497"/>
              <a:gd name="connsiteY10" fmla="*/ 1776549 h 1776549"/>
              <a:gd name="connsiteX11" fmla="*/ 344312 w 405497"/>
              <a:gd name="connsiteY11" fmla="*/ 1776549 h 1776549"/>
              <a:gd name="connsiteX12" fmla="*/ 344312 w 405497"/>
              <a:gd name="connsiteY12" fmla="*/ 1776549 h 1776549"/>
              <a:gd name="connsiteX13" fmla="*/ 344312 w 405497"/>
              <a:gd name="connsiteY13" fmla="*/ 1776549 h 1776549"/>
              <a:gd name="connsiteX14" fmla="*/ 344312 w 405497"/>
              <a:gd name="connsiteY14" fmla="*/ 1776549 h 1776549"/>
              <a:gd name="connsiteX15" fmla="*/ 344312 w 405497"/>
              <a:gd name="connsiteY15" fmla="*/ 1776549 h 1776549"/>
              <a:gd name="connsiteX16" fmla="*/ 344312 w 405497"/>
              <a:gd name="connsiteY16" fmla="*/ 1776549 h 177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5497" h="1776549">
                <a:moveTo>
                  <a:pt x="274643" y="0"/>
                </a:moveTo>
                <a:cubicBezTo>
                  <a:pt x="133491" y="71483"/>
                  <a:pt x="-7660" y="142966"/>
                  <a:pt x="323" y="200297"/>
                </a:cubicBezTo>
                <a:cubicBezTo>
                  <a:pt x="8306" y="257629"/>
                  <a:pt x="313831" y="288109"/>
                  <a:pt x="322540" y="343989"/>
                </a:cubicBezTo>
                <a:cubicBezTo>
                  <a:pt x="331249" y="399869"/>
                  <a:pt x="51124" y="476069"/>
                  <a:pt x="52575" y="535577"/>
                </a:cubicBezTo>
                <a:cubicBezTo>
                  <a:pt x="54026" y="595085"/>
                  <a:pt x="328346" y="637903"/>
                  <a:pt x="331249" y="701040"/>
                </a:cubicBezTo>
                <a:cubicBezTo>
                  <a:pt x="334152" y="764177"/>
                  <a:pt x="63461" y="848360"/>
                  <a:pt x="69992" y="914400"/>
                </a:cubicBezTo>
                <a:cubicBezTo>
                  <a:pt x="76523" y="980440"/>
                  <a:pt x="364631" y="1030514"/>
                  <a:pt x="370437" y="1097280"/>
                </a:cubicBezTo>
                <a:cubicBezTo>
                  <a:pt x="376243" y="1164046"/>
                  <a:pt x="99020" y="1254761"/>
                  <a:pt x="104826" y="1314995"/>
                </a:cubicBezTo>
                <a:cubicBezTo>
                  <a:pt x="110632" y="1375229"/>
                  <a:pt x="396564" y="1408612"/>
                  <a:pt x="405272" y="1458686"/>
                </a:cubicBezTo>
                <a:cubicBezTo>
                  <a:pt x="413981" y="1508760"/>
                  <a:pt x="167237" y="1562463"/>
                  <a:pt x="157077" y="1615440"/>
                </a:cubicBezTo>
                <a:cubicBezTo>
                  <a:pt x="146917" y="1668417"/>
                  <a:pt x="344312" y="1776549"/>
                  <a:pt x="344312" y="1776549"/>
                </a:cubicBezTo>
                <a:lnTo>
                  <a:pt x="344312" y="1776549"/>
                </a:lnTo>
                <a:lnTo>
                  <a:pt x="344312" y="1776549"/>
                </a:lnTo>
                <a:lnTo>
                  <a:pt x="344312" y="1776549"/>
                </a:lnTo>
                <a:lnTo>
                  <a:pt x="344312" y="1776549"/>
                </a:lnTo>
                <a:lnTo>
                  <a:pt x="344312" y="1776549"/>
                </a:lnTo>
                <a:lnTo>
                  <a:pt x="344312" y="1776549"/>
                </a:lnTo>
              </a:path>
            </a:pathLst>
          </a:custGeom>
          <a:noFill/>
          <a:ln w="28575"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72" tIns="50936" rIns="101872" bIns="509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6" dirty="0"/>
          </a:p>
        </p:txBody>
      </p:sp>
      <p:sp>
        <p:nvSpPr>
          <p:cNvPr id="37" name="Freeform 36"/>
          <p:cNvSpPr/>
          <p:nvPr/>
        </p:nvSpPr>
        <p:spPr>
          <a:xfrm>
            <a:off x="1824777" y="1454439"/>
            <a:ext cx="520400" cy="2095398"/>
          </a:xfrm>
          <a:custGeom>
            <a:avLst/>
            <a:gdLst>
              <a:gd name="connsiteX0" fmla="*/ 274643 w 405497"/>
              <a:gd name="connsiteY0" fmla="*/ 0 h 1776549"/>
              <a:gd name="connsiteX1" fmla="*/ 323 w 405497"/>
              <a:gd name="connsiteY1" fmla="*/ 200297 h 1776549"/>
              <a:gd name="connsiteX2" fmla="*/ 322540 w 405497"/>
              <a:gd name="connsiteY2" fmla="*/ 343989 h 1776549"/>
              <a:gd name="connsiteX3" fmla="*/ 52575 w 405497"/>
              <a:gd name="connsiteY3" fmla="*/ 535577 h 1776549"/>
              <a:gd name="connsiteX4" fmla="*/ 331249 w 405497"/>
              <a:gd name="connsiteY4" fmla="*/ 701040 h 1776549"/>
              <a:gd name="connsiteX5" fmla="*/ 69992 w 405497"/>
              <a:gd name="connsiteY5" fmla="*/ 914400 h 1776549"/>
              <a:gd name="connsiteX6" fmla="*/ 370437 w 405497"/>
              <a:gd name="connsiteY6" fmla="*/ 1097280 h 1776549"/>
              <a:gd name="connsiteX7" fmla="*/ 104826 w 405497"/>
              <a:gd name="connsiteY7" fmla="*/ 1314995 h 1776549"/>
              <a:gd name="connsiteX8" fmla="*/ 405272 w 405497"/>
              <a:gd name="connsiteY8" fmla="*/ 1458686 h 1776549"/>
              <a:gd name="connsiteX9" fmla="*/ 157077 w 405497"/>
              <a:gd name="connsiteY9" fmla="*/ 1615440 h 1776549"/>
              <a:gd name="connsiteX10" fmla="*/ 344312 w 405497"/>
              <a:gd name="connsiteY10" fmla="*/ 1776549 h 1776549"/>
              <a:gd name="connsiteX11" fmla="*/ 344312 w 405497"/>
              <a:gd name="connsiteY11" fmla="*/ 1776549 h 1776549"/>
              <a:gd name="connsiteX12" fmla="*/ 344312 w 405497"/>
              <a:gd name="connsiteY12" fmla="*/ 1776549 h 1776549"/>
              <a:gd name="connsiteX13" fmla="*/ 344312 w 405497"/>
              <a:gd name="connsiteY13" fmla="*/ 1776549 h 1776549"/>
              <a:gd name="connsiteX14" fmla="*/ 344312 w 405497"/>
              <a:gd name="connsiteY14" fmla="*/ 1776549 h 1776549"/>
              <a:gd name="connsiteX15" fmla="*/ 344312 w 405497"/>
              <a:gd name="connsiteY15" fmla="*/ 1776549 h 1776549"/>
              <a:gd name="connsiteX16" fmla="*/ 344312 w 405497"/>
              <a:gd name="connsiteY16" fmla="*/ 1776549 h 177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5497" h="1776549">
                <a:moveTo>
                  <a:pt x="274643" y="0"/>
                </a:moveTo>
                <a:cubicBezTo>
                  <a:pt x="133491" y="71483"/>
                  <a:pt x="-7660" y="142966"/>
                  <a:pt x="323" y="200297"/>
                </a:cubicBezTo>
                <a:cubicBezTo>
                  <a:pt x="8306" y="257629"/>
                  <a:pt x="313831" y="288109"/>
                  <a:pt x="322540" y="343989"/>
                </a:cubicBezTo>
                <a:cubicBezTo>
                  <a:pt x="331249" y="399869"/>
                  <a:pt x="51124" y="476069"/>
                  <a:pt x="52575" y="535577"/>
                </a:cubicBezTo>
                <a:cubicBezTo>
                  <a:pt x="54026" y="595085"/>
                  <a:pt x="328346" y="637903"/>
                  <a:pt x="331249" y="701040"/>
                </a:cubicBezTo>
                <a:cubicBezTo>
                  <a:pt x="334152" y="764177"/>
                  <a:pt x="63461" y="848360"/>
                  <a:pt x="69992" y="914400"/>
                </a:cubicBezTo>
                <a:cubicBezTo>
                  <a:pt x="76523" y="980440"/>
                  <a:pt x="364631" y="1030514"/>
                  <a:pt x="370437" y="1097280"/>
                </a:cubicBezTo>
                <a:cubicBezTo>
                  <a:pt x="376243" y="1164046"/>
                  <a:pt x="99020" y="1254761"/>
                  <a:pt x="104826" y="1314995"/>
                </a:cubicBezTo>
                <a:cubicBezTo>
                  <a:pt x="110632" y="1375229"/>
                  <a:pt x="396564" y="1408612"/>
                  <a:pt x="405272" y="1458686"/>
                </a:cubicBezTo>
                <a:cubicBezTo>
                  <a:pt x="413981" y="1508760"/>
                  <a:pt x="167237" y="1562463"/>
                  <a:pt x="157077" y="1615440"/>
                </a:cubicBezTo>
                <a:cubicBezTo>
                  <a:pt x="146917" y="1668417"/>
                  <a:pt x="344312" y="1776549"/>
                  <a:pt x="344312" y="1776549"/>
                </a:cubicBezTo>
                <a:lnTo>
                  <a:pt x="344312" y="1776549"/>
                </a:lnTo>
                <a:lnTo>
                  <a:pt x="344312" y="1776549"/>
                </a:lnTo>
                <a:lnTo>
                  <a:pt x="344312" y="1776549"/>
                </a:lnTo>
                <a:lnTo>
                  <a:pt x="344312" y="1776549"/>
                </a:lnTo>
                <a:lnTo>
                  <a:pt x="344312" y="1776549"/>
                </a:lnTo>
                <a:lnTo>
                  <a:pt x="344312" y="1776549"/>
                </a:lnTo>
              </a:path>
            </a:pathLst>
          </a:custGeom>
          <a:noFill/>
          <a:ln w="28575"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72" tIns="50936" rIns="101872" bIns="509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6"/>
          </a:p>
        </p:txBody>
      </p:sp>
      <p:sp>
        <p:nvSpPr>
          <p:cNvPr id="38" name="TextBox 37"/>
          <p:cNvSpPr txBox="1"/>
          <p:nvPr/>
        </p:nvSpPr>
        <p:spPr>
          <a:xfrm>
            <a:off x="69678" y="3571214"/>
            <a:ext cx="405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Majority-voter(</a:t>
            </a:r>
            <a:r>
              <a:rPr lang="en-US" b="1" dirty="0" err="1"/>
              <a:t>val</a:t>
            </a:r>
            <a:r>
              <a:rPr lang="en-US" b="1" dirty="0"/>
              <a:t>, </a:t>
            </a:r>
            <a:r>
              <a:rPr lang="en-US" b="1" dirty="0" err="1"/>
              <a:t>val</a:t>
            </a:r>
            <a:r>
              <a:rPr lang="en-US" b="1" dirty="0"/>
              <a:t>*, </a:t>
            </a:r>
            <a:r>
              <a:rPr lang="en-US" b="1" dirty="0" err="1"/>
              <a:t>val</a:t>
            </a:r>
            <a:r>
              <a:rPr lang="en-US" b="1" dirty="0"/>
              <a:t>**)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5096" y="3879082"/>
            <a:ext cx="405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Majority-voter(</a:t>
            </a:r>
            <a:r>
              <a:rPr lang="en-US" b="1" dirty="0" err="1"/>
              <a:t>adr</a:t>
            </a:r>
            <a:r>
              <a:rPr lang="en-US" b="1" dirty="0"/>
              <a:t>, </a:t>
            </a:r>
            <a:r>
              <a:rPr lang="en-US" b="1" dirty="0" err="1"/>
              <a:t>adr</a:t>
            </a:r>
            <a:r>
              <a:rPr lang="en-US" b="1" dirty="0"/>
              <a:t>*, </a:t>
            </a:r>
            <a:r>
              <a:rPr lang="en-US" b="1" dirty="0" err="1"/>
              <a:t>adr</a:t>
            </a:r>
            <a:r>
              <a:rPr lang="en-US" b="1" dirty="0"/>
              <a:t>**)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8178" y="4482489"/>
            <a:ext cx="3062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store </a:t>
            </a:r>
            <a:r>
              <a:rPr lang="en-US" sz="2400" b="1" dirty="0" err="1"/>
              <a:t>val</a:t>
            </a:r>
            <a:r>
              <a:rPr lang="en-US" sz="2400" b="1" dirty="0">
                <a:sym typeface="Wingdings" panose="05000000000000000000" pitchFamily="2" charset="2"/>
              </a:rPr>
              <a:t>[</a:t>
            </a:r>
            <a:r>
              <a:rPr lang="en-US" sz="2400" b="1" dirty="0" err="1">
                <a:sym typeface="Wingdings" panose="05000000000000000000" pitchFamily="2" charset="2"/>
              </a:rPr>
              <a:t>addr</a:t>
            </a:r>
            <a:r>
              <a:rPr lang="en-US" sz="2400" b="1" dirty="0">
                <a:sym typeface="Wingdings" panose="05000000000000000000" pitchFamily="2" charset="2"/>
              </a:rPr>
              <a:t>]</a:t>
            </a:r>
            <a:r>
              <a:rPr lang="en-US" sz="2400" b="1" dirty="0"/>
              <a:t> </a:t>
            </a:r>
          </a:p>
        </p:txBody>
      </p:sp>
      <p:sp>
        <p:nvSpPr>
          <p:cNvPr id="41" name="Left Brace 40"/>
          <p:cNvSpPr/>
          <p:nvPr/>
        </p:nvSpPr>
        <p:spPr>
          <a:xfrm>
            <a:off x="3339088" y="1975457"/>
            <a:ext cx="264181" cy="2308324"/>
          </a:xfrm>
          <a:prstGeom prst="leftBrace">
            <a:avLst>
              <a:gd name="adj1" fmla="val 37359"/>
              <a:gd name="adj2" fmla="val 58507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1872" tIns="50936" rIns="101872" bIns="509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6"/>
          </a:p>
        </p:txBody>
      </p:sp>
      <p:grpSp>
        <p:nvGrpSpPr>
          <p:cNvPr id="68" name="Group 67"/>
          <p:cNvGrpSpPr/>
          <p:nvPr/>
        </p:nvGrpSpPr>
        <p:grpSpPr>
          <a:xfrm>
            <a:off x="8507258" y="-71705"/>
            <a:ext cx="4037459" cy="7017306"/>
            <a:chOff x="8189624" y="-71705"/>
            <a:chExt cx="4037459" cy="7017306"/>
          </a:xfrm>
        </p:grpSpPr>
        <p:sp>
          <p:nvSpPr>
            <p:cNvPr id="42" name="Left Brace 41"/>
            <p:cNvSpPr/>
            <p:nvPr/>
          </p:nvSpPr>
          <p:spPr>
            <a:xfrm>
              <a:off x="8189624" y="23559"/>
              <a:ext cx="519415" cy="6697919"/>
            </a:xfrm>
            <a:prstGeom prst="leftBrace">
              <a:avLst>
                <a:gd name="adj1" fmla="val 46795"/>
                <a:gd name="adj2" fmla="val 5019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1872" tIns="50936" rIns="101872" bIns="5093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6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93913" y="-71705"/>
              <a:ext cx="3733170" cy="7017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2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movl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-4(%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rbp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%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eax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82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cmpl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-8(%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rbp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%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eax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82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jne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.L2</a:t>
              </a:r>
            </a:p>
            <a:p>
              <a:pPr>
                <a:lnSpc>
                  <a:spcPts val="182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movl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-4(%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rbp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%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eax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82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cmpl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-12(%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rbp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%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eax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82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jne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.L2</a:t>
              </a:r>
            </a:p>
            <a:p>
              <a:pPr>
                <a:lnSpc>
                  <a:spcPts val="182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movl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-8(%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rbp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%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eax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82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cmpl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-12(%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rbp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%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eax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82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je      .L6</a:t>
              </a:r>
            </a:p>
            <a:p>
              <a:pPr>
                <a:lnSpc>
                  <a:spcPts val="1820"/>
                </a:lnSpc>
              </a:pP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.L2:</a:t>
              </a:r>
            </a:p>
            <a:p>
              <a:pPr>
                <a:lnSpc>
                  <a:spcPts val="182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movl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-4(%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rbp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%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eax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82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cmpl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-8(%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rbp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%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eax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82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jne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.L4</a:t>
              </a:r>
            </a:p>
            <a:p>
              <a:pPr>
                <a:lnSpc>
                  <a:spcPts val="182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movl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-4(%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rbp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%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eax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82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movl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%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eax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-12(%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rbp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>
                <a:lnSpc>
                  <a:spcPts val="182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jmp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.L6</a:t>
              </a:r>
            </a:p>
            <a:p>
              <a:pPr>
                <a:lnSpc>
                  <a:spcPts val="1820"/>
                </a:lnSpc>
              </a:pP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.L4:</a:t>
              </a:r>
            </a:p>
            <a:p>
              <a:pPr>
                <a:lnSpc>
                  <a:spcPts val="182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movl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-4(%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rbp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%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eax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82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cmpl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-12(%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rbp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%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eax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82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jne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.L5</a:t>
              </a:r>
            </a:p>
            <a:p>
              <a:pPr>
                <a:lnSpc>
                  <a:spcPts val="182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movl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-4(%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rbp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%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eax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82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movl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%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eax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-8(%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rbp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>
                <a:lnSpc>
                  <a:spcPts val="182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jmp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.L6</a:t>
              </a:r>
            </a:p>
            <a:p>
              <a:pPr>
                <a:lnSpc>
                  <a:spcPts val="1820"/>
                </a:lnSpc>
              </a:pP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.L5:</a:t>
              </a:r>
            </a:p>
            <a:p>
              <a:pPr>
                <a:lnSpc>
                  <a:spcPts val="182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movl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-8(%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rbp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%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eax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82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cmpl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-12(%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rbp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%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eax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82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jne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.L6</a:t>
              </a:r>
            </a:p>
            <a:p>
              <a:pPr>
                <a:lnSpc>
                  <a:spcPts val="182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movl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-12(%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rbp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%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eax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82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movl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%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eax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-4(%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rbp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>
                <a:lnSpc>
                  <a:spcPts val="1820"/>
                </a:lnSpc>
              </a:pP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.L6: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538556" y="1976307"/>
            <a:ext cx="6217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b="1" dirty="0"/>
              <a:t>if </a:t>
            </a:r>
            <a:r>
              <a:rPr lang="nn-NO" sz="1600" b="1" dirty="0"/>
              <a:t>((adr != adr*) || (addr != adr **) || (adr * != adr **)){</a:t>
            </a:r>
            <a:endParaRPr lang="nn-NO" b="1" dirty="0"/>
          </a:p>
          <a:p>
            <a:r>
              <a:rPr lang="nn-NO" b="1" dirty="0"/>
              <a:t>    if (adr == adr *)                 </a:t>
            </a:r>
            <a:r>
              <a:rPr lang="nn-NO" dirty="0"/>
              <a:t>// addr ** is faulty</a:t>
            </a:r>
          </a:p>
          <a:p>
            <a:r>
              <a:rPr lang="nn-NO" b="1" dirty="0"/>
              <a:t>            adr ** = adr;</a:t>
            </a:r>
          </a:p>
          <a:p>
            <a:r>
              <a:rPr lang="nn-NO" b="1" dirty="0"/>
              <a:t>    else if (adr * == adr **)     </a:t>
            </a:r>
            <a:r>
              <a:rPr lang="nn-NO" dirty="0"/>
              <a:t>// addr is faulty</a:t>
            </a:r>
          </a:p>
          <a:p>
            <a:r>
              <a:rPr lang="nn-NO" b="1" dirty="0"/>
              <a:t>            adr = adr *;</a:t>
            </a:r>
          </a:p>
          <a:p>
            <a:r>
              <a:rPr lang="nn-NO" b="1" dirty="0"/>
              <a:t>    else if (adr == adr **)       </a:t>
            </a:r>
            <a:r>
              <a:rPr lang="nn-NO" dirty="0"/>
              <a:t>// addr * is faulty</a:t>
            </a:r>
          </a:p>
          <a:p>
            <a:r>
              <a:rPr lang="nn-NO" b="1" dirty="0"/>
              <a:t>             adr * = adr;</a:t>
            </a:r>
          </a:p>
          <a:p>
            <a:r>
              <a:rPr lang="nn-NO" b="1" dirty="0"/>
              <a:t>}</a:t>
            </a:r>
            <a:endParaRPr lang="en-US" b="1" dirty="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3073152" y="2038187"/>
            <a:ext cx="332875" cy="1881054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139093" y="4105279"/>
            <a:ext cx="266934" cy="178502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3471178" y="149985"/>
            <a:ext cx="5143433" cy="1715914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603269" y="4371305"/>
            <a:ext cx="5163696" cy="2325249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5400000">
            <a:off x="57787" y="2522358"/>
            <a:ext cx="1306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val</a:t>
            </a:r>
            <a:r>
              <a:rPr lang="en-US" sz="1600" dirty="0"/>
              <a:t>*, </a:t>
            </a:r>
            <a:r>
              <a:rPr lang="en-US" sz="1600" dirty="0" err="1"/>
              <a:t>addr</a:t>
            </a:r>
            <a:r>
              <a:rPr lang="en-US" sz="1600" dirty="0"/>
              <a:t>*</a:t>
            </a:r>
          </a:p>
        </p:txBody>
      </p:sp>
      <p:sp>
        <p:nvSpPr>
          <p:cNvPr id="50" name="TextBox 49"/>
          <p:cNvSpPr txBox="1"/>
          <p:nvPr/>
        </p:nvSpPr>
        <p:spPr>
          <a:xfrm rot="5400000">
            <a:off x="1179027" y="2913029"/>
            <a:ext cx="1312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val</a:t>
            </a:r>
            <a:r>
              <a:rPr lang="en-US" sz="1600" dirty="0"/>
              <a:t>, </a:t>
            </a: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 rot="5400000">
            <a:off x="1455428" y="2456191"/>
            <a:ext cx="1827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Val**, </a:t>
            </a:r>
            <a:r>
              <a:rPr lang="en-US" sz="1600" dirty="0" err="1"/>
              <a:t>addr</a:t>
            </a:r>
            <a:r>
              <a:rPr lang="en-US" sz="1600" dirty="0"/>
              <a:t>**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0754" y="803557"/>
            <a:ext cx="345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Redundant computations</a:t>
            </a:r>
          </a:p>
        </p:txBody>
      </p:sp>
      <p:cxnSp>
        <p:nvCxnSpPr>
          <p:cNvPr id="85" name="Straight Arrow Connector 84"/>
          <p:cNvCxnSpPr>
            <a:cxnSpLocks/>
            <a:stCxn id="55" idx="2"/>
          </p:cNvCxnSpPr>
          <p:nvPr/>
        </p:nvCxnSpPr>
        <p:spPr>
          <a:xfrm flipH="1">
            <a:off x="1134670" y="1172889"/>
            <a:ext cx="1263044" cy="13614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cxnSpLocks/>
            <a:stCxn id="55" idx="2"/>
          </p:cNvCxnSpPr>
          <p:nvPr/>
        </p:nvCxnSpPr>
        <p:spPr>
          <a:xfrm flipH="1">
            <a:off x="1681458" y="1172889"/>
            <a:ext cx="716256" cy="20495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cxnSpLocks/>
            <a:stCxn id="55" idx="2"/>
          </p:cNvCxnSpPr>
          <p:nvPr/>
        </p:nvCxnSpPr>
        <p:spPr>
          <a:xfrm flipH="1">
            <a:off x="2215112" y="1172889"/>
            <a:ext cx="182602" cy="13614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2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/>
              </a:rPr>
              <a:t>Limitations of SWIFTR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991402"/>
            <a:ext cx="11354602" cy="516555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Almost half of instructions (memory and control flow) are unprotected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Register file vulnerability introduced by frequent and long voting operations</a:t>
            </a:r>
          </a:p>
          <a:p>
            <a:pPr marL="788988" lvl="1" indent="-514350">
              <a:buFont typeface="+mj-lt"/>
              <a:buAutoNum type="arabicPeriod"/>
            </a:pPr>
            <a:r>
              <a:rPr lang="en-US" dirty="0"/>
              <a:t>Majority voting operations should take place before all memory and compare operations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1A2C7-AC48-4E76-A19C-24EF83A3B3C0}" type="slidenum">
              <a:rPr lang="en-US" smtClean="0"/>
              <a:t>6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671411" y="996971"/>
            <a:ext cx="7810501" cy="3729033"/>
            <a:chOff x="5587866" y="1113155"/>
            <a:chExt cx="7382175" cy="3429001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71215796"/>
                </p:ext>
              </p:extLst>
            </p:nvPr>
          </p:nvGraphicFramePr>
          <p:xfrm>
            <a:off x="5587866" y="1113155"/>
            <a:ext cx="6438900" cy="34290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Oval 5"/>
            <p:cNvSpPr/>
            <p:nvPr/>
          </p:nvSpPr>
          <p:spPr>
            <a:xfrm>
              <a:off x="11513212" y="1641842"/>
              <a:ext cx="413887" cy="101065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80769" y="1641842"/>
              <a:ext cx="789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~45%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11875169" y="1826508"/>
              <a:ext cx="305600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0267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01" y="-397554"/>
            <a:ext cx="13119100" cy="990600"/>
          </a:xfrm>
        </p:spPr>
        <p:txBody>
          <a:bodyPr>
            <a:noAutofit/>
          </a:bodyPr>
          <a:lstStyle/>
          <a:p>
            <a:r>
              <a:rPr lang="en-US" sz="4000" b="1" dirty="0">
                <a:effectLst/>
              </a:rPr>
              <a:t>Experimental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1A2C7-AC48-4E76-A19C-24EF83A3B3C0}" type="slidenum">
              <a:rPr lang="en-US" smtClean="0"/>
              <a:t>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58517" y="2929581"/>
            <a:ext cx="7552373" cy="3907857"/>
            <a:chOff x="1283864" y="1870840"/>
            <a:chExt cx="7552373" cy="3907857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86823168"/>
                </p:ext>
              </p:extLst>
            </p:nvPr>
          </p:nvGraphicFramePr>
          <p:xfrm>
            <a:off x="1283864" y="1870840"/>
            <a:ext cx="7469204" cy="39078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6309469" y="2083039"/>
              <a:ext cx="962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(~5%)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73711" y="1944715"/>
              <a:ext cx="962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(~2.4%)</a:t>
              </a: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1075348" y="1165916"/>
            <a:ext cx="1981200" cy="1828800"/>
          </a:xfrm>
          <a:prstGeom prst="round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isometricOffAxis1Top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Cortex </a:t>
            </a:r>
          </a:p>
          <a:p>
            <a:pPr algn="ctr"/>
            <a:r>
              <a:rPr lang="en-US" dirty="0"/>
              <a:t>A 53 </a:t>
            </a:r>
          </a:p>
        </p:txBody>
      </p:sp>
      <p:cxnSp>
        <p:nvCxnSpPr>
          <p:cNvPr id="11" name="Elbow Connector 10"/>
          <p:cNvCxnSpPr>
            <a:stCxn id="10" idx="3"/>
          </p:cNvCxnSpPr>
          <p:nvPr/>
        </p:nvCxnSpPr>
        <p:spPr>
          <a:xfrm flipV="1">
            <a:off x="3056548" y="1165916"/>
            <a:ext cx="2057400" cy="914400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Lightning Bolt 11"/>
          <p:cNvSpPr/>
          <p:nvPr/>
        </p:nvSpPr>
        <p:spPr>
          <a:xfrm>
            <a:off x="922948" y="1013516"/>
            <a:ext cx="533400" cy="914400"/>
          </a:xfrm>
          <a:prstGeom prst="lightningBolt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23258" y="825074"/>
            <a:ext cx="245451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cap="none" spc="0" dirty="0">
                <a:ln w="0"/>
                <a:solidFill>
                  <a:schemeClr val="tx1"/>
                </a:solidFill>
                <a:latin typeface="+mn-lt"/>
              </a:rPr>
              <a:t>Recognizable Change </a:t>
            </a:r>
          </a:p>
          <a:p>
            <a:pPr algn="ctr"/>
            <a:r>
              <a:rPr lang="en-US" sz="2000" cap="none" spc="0" dirty="0">
                <a:ln w="0"/>
                <a:solidFill>
                  <a:schemeClr val="tx1"/>
                </a:solidFill>
                <a:latin typeface="+mn-lt"/>
              </a:rPr>
              <a:t>in program behaviour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67615" y="2433894"/>
            <a:ext cx="369639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Silent Data Corruption 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Wrong Output</a:t>
            </a:r>
          </a:p>
        </p:txBody>
      </p:sp>
      <p:cxnSp>
        <p:nvCxnSpPr>
          <p:cNvPr id="15" name="Straight Arrow Connector 14"/>
          <p:cNvCxnSpPr>
            <a:stCxn id="10" idx="3"/>
          </p:cNvCxnSpPr>
          <p:nvPr/>
        </p:nvCxnSpPr>
        <p:spPr>
          <a:xfrm>
            <a:off x="3056548" y="2080316"/>
            <a:ext cx="20574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652314" y="1813843"/>
            <a:ext cx="240860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latin typeface="+mn-lt"/>
              </a:rPr>
              <a:t>No Change </a:t>
            </a:r>
          </a:p>
          <a:p>
            <a:pPr algn="ctr"/>
            <a:r>
              <a:rPr lang="en-US" sz="2000" dirty="0">
                <a:ln w="0"/>
                <a:latin typeface="+mn-lt"/>
              </a:rPr>
              <a:t>in program behaviour</a:t>
            </a:r>
            <a:endParaRPr lang="en-US" sz="2000" b="0" cap="none" spc="0" dirty="0">
              <a:ln w="0"/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7" name="Elbow Connector 16"/>
          <p:cNvCxnSpPr>
            <a:stCxn id="13" idx="3"/>
            <a:endCxn id="21" idx="1"/>
          </p:cNvCxnSpPr>
          <p:nvPr/>
        </p:nvCxnSpPr>
        <p:spPr>
          <a:xfrm flipV="1">
            <a:off x="7577776" y="308950"/>
            <a:ext cx="548673" cy="87006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7842487" y="1154853"/>
            <a:ext cx="238593" cy="210318"/>
          </a:xfrm>
          <a:prstGeom prst="bentConnector3">
            <a:avLst>
              <a:gd name="adj1" fmla="val 562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flipV="1">
            <a:off x="6650141" y="1823305"/>
            <a:ext cx="965778" cy="309265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6650141" y="2132570"/>
            <a:ext cx="965778" cy="309264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126449" y="108895"/>
            <a:ext cx="215636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latin typeface="+mn-lt"/>
              </a:rPr>
              <a:t>Segmentation Fault</a:t>
            </a:r>
            <a:endParaRPr lang="en-US" sz="2000" b="0" cap="none" spc="0" dirty="0">
              <a:ln w="0"/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62301" y="1118960"/>
            <a:ext cx="17447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latin typeface="+mn-lt"/>
              </a:rPr>
              <a:t>Program Abort</a:t>
            </a:r>
            <a:endParaRPr lang="en-US" sz="2000" b="0" cap="none" spc="0" dirty="0">
              <a:ln w="0"/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31930" y="1650916"/>
            <a:ext cx="9641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Masked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66181" y="2186993"/>
            <a:ext cx="129561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Recovered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cxnSp>
        <p:nvCxnSpPr>
          <p:cNvPr id="25" name="Elbow Connector 24"/>
          <p:cNvCxnSpPr>
            <a:stCxn id="10" idx="3"/>
          </p:cNvCxnSpPr>
          <p:nvPr/>
        </p:nvCxnSpPr>
        <p:spPr>
          <a:xfrm>
            <a:off x="3056548" y="2080316"/>
            <a:ext cx="6618394" cy="804453"/>
          </a:xfrm>
          <a:prstGeom prst="bentConnector3">
            <a:avLst>
              <a:gd name="adj1" fmla="val 1523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0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6" grpId="0"/>
      <p:bldP spid="21" grpId="0"/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64943"/>
            <a:ext cx="10972800" cy="990600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/>
              </a:rPr>
              <a:t>Reliability is hard to achieve!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22973" y="1116532"/>
            <a:ext cx="10972800" cy="19058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sz="3600" b="1" dirty="0"/>
              <a:t>Organization of redundancy</a:t>
            </a:r>
            <a:r>
              <a:rPr lang="en-US" sz="3600" dirty="0"/>
              <a:t> and fault-tolerance for ultra-high reliability is a challenging problem: redundancy management can account for half the software in a flight control system and, </a:t>
            </a:r>
            <a:r>
              <a:rPr lang="en-US" sz="3600" b="1" dirty="0"/>
              <a:t>if less than perfect can itself become the primary source of system failure</a:t>
            </a:r>
            <a:r>
              <a:rPr lang="en-US" dirty="0"/>
              <a:t>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 -- John </a:t>
            </a:r>
            <a:r>
              <a:rPr lang="en-US" dirty="0" err="1"/>
              <a:t>Rushby</a:t>
            </a:r>
            <a:r>
              <a:rPr lang="en-US" dirty="0"/>
              <a:t> 									https://shemesh.larc.nasa.gov/fm/fm-ft.html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1A2C7-AC48-4E76-A19C-24EF83A3B3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5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/>
              </a:rPr>
              <a:t>NEMESIS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1A2C7-AC48-4E76-A19C-24EF83A3B3C0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93232" y="770252"/>
            <a:ext cx="6286730" cy="5223309"/>
          </a:xfrm>
        </p:spPr>
        <p:txBody>
          <a:bodyPr/>
          <a:lstStyle/>
          <a:p>
            <a:r>
              <a:rPr lang="en-US" b="1" dirty="0"/>
              <a:t>Goal: </a:t>
            </a:r>
            <a:r>
              <a:rPr lang="en-US" dirty="0"/>
              <a:t>Protecting the execution of all </a:t>
            </a:r>
          </a:p>
          <a:p>
            <a:pPr marL="0" indent="0">
              <a:buNone/>
            </a:pPr>
            <a:r>
              <a:rPr lang="en-US" dirty="0"/>
              <a:t>instructions without any vulnerable window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M- and D- streams are used for error detection and R-stream is used just for error recovery</a:t>
            </a:r>
          </a:p>
          <a:p>
            <a:pPr marL="274638" lvl="1" indent="0">
              <a:buNone/>
            </a:pPr>
            <a:r>
              <a:rPr lang="en-US" dirty="0"/>
              <a:t> </a:t>
            </a:r>
          </a:p>
          <a:p>
            <a:pPr lvl="1"/>
            <a:r>
              <a:rPr lang="en-US" dirty="0"/>
              <a:t>Checking the </a:t>
            </a:r>
            <a:r>
              <a:rPr lang="en-US" b="1" u="sng" dirty="0"/>
              <a:t>result</a:t>
            </a:r>
            <a:r>
              <a:rPr lang="en-US" dirty="0"/>
              <a:t> of critical instructions instead of their operands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dirty="0"/>
              <a:t>Error detectors </a:t>
            </a:r>
            <a:r>
              <a:rPr lang="en-US" dirty="0"/>
              <a:t>instead of voting-operations</a:t>
            </a:r>
          </a:p>
          <a:p>
            <a:endParaRPr lang="en-US" dirty="0"/>
          </a:p>
          <a:p>
            <a:pPr lvl="1"/>
            <a:r>
              <a:rPr lang="en-US" b="1" dirty="0"/>
              <a:t>Off performance-critical-path</a:t>
            </a:r>
            <a:r>
              <a:rPr lang="en-US" dirty="0"/>
              <a:t> error handling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793150" y="5407154"/>
            <a:ext cx="752588" cy="1373429"/>
            <a:chOff x="-511920" y="3757025"/>
            <a:chExt cx="1097899" cy="961389"/>
          </a:xfrm>
        </p:grpSpPr>
        <p:sp>
          <p:nvSpPr>
            <p:cNvPr id="8" name="Freeform 7"/>
            <p:cNvSpPr/>
            <p:nvPr/>
          </p:nvSpPr>
          <p:spPr>
            <a:xfrm>
              <a:off x="-251101" y="3887650"/>
              <a:ext cx="137871" cy="714934"/>
            </a:xfrm>
            <a:custGeom>
              <a:avLst/>
              <a:gdLst>
                <a:gd name="connsiteX0" fmla="*/ 17455 w 182959"/>
                <a:gd name="connsiteY0" fmla="*/ 0 h 1297577"/>
                <a:gd name="connsiteX1" fmla="*/ 182918 w 182959"/>
                <a:gd name="connsiteY1" fmla="*/ 139337 h 1297577"/>
                <a:gd name="connsiteX2" fmla="*/ 17455 w 182959"/>
                <a:gd name="connsiteY2" fmla="*/ 269965 h 1297577"/>
                <a:gd name="connsiteX3" fmla="*/ 174209 w 182959"/>
                <a:gd name="connsiteY3" fmla="*/ 383177 h 1297577"/>
                <a:gd name="connsiteX4" fmla="*/ 26164 w 182959"/>
                <a:gd name="connsiteY4" fmla="*/ 522514 h 1297577"/>
                <a:gd name="connsiteX5" fmla="*/ 165501 w 182959"/>
                <a:gd name="connsiteY5" fmla="*/ 609600 h 1297577"/>
                <a:gd name="connsiteX6" fmla="*/ 38 w 182959"/>
                <a:gd name="connsiteY6" fmla="*/ 722811 h 1297577"/>
                <a:gd name="connsiteX7" fmla="*/ 182918 w 182959"/>
                <a:gd name="connsiteY7" fmla="*/ 827314 h 1297577"/>
                <a:gd name="connsiteX8" fmla="*/ 8747 w 182959"/>
                <a:gd name="connsiteY8" fmla="*/ 966651 h 1297577"/>
                <a:gd name="connsiteX9" fmla="*/ 182918 w 182959"/>
                <a:gd name="connsiteY9" fmla="*/ 1045028 h 1297577"/>
                <a:gd name="connsiteX10" fmla="*/ 26164 w 182959"/>
                <a:gd name="connsiteY10" fmla="*/ 1175657 h 1297577"/>
                <a:gd name="connsiteX11" fmla="*/ 130667 w 182959"/>
                <a:gd name="connsiteY11" fmla="*/ 1280160 h 1297577"/>
                <a:gd name="connsiteX12" fmla="*/ 130667 w 182959"/>
                <a:gd name="connsiteY12" fmla="*/ 1280160 h 1297577"/>
                <a:gd name="connsiteX13" fmla="*/ 130667 w 182959"/>
                <a:gd name="connsiteY13" fmla="*/ 1280160 h 1297577"/>
                <a:gd name="connsiteX14" fmla="*/ 130667 w 182959"/>
                <a:gd name="connsiteY14" fmla="*/ 1280160 h 1297577"/>
                <a:gd name="connsiteX15" fmla="*/ 130667 w 182959"/>
                <a:gd name="connsiteY15" fmla="*/ 1280160 h 1297577"/>
                <a:gd name="connsiteX16" fmla="*/ 130667 w 182959"/>
                <a:gd name="connsiteY16" fmla="*/ 1280160 h 1297577"/>
                <a:gd name="connsiteX17" fmla="*/ 130667 w 182959"/>
                <a:gd name="connsiteY17" fmla="*/ 1280160 h 1297577"/>
                <a:gd name="connsiteX18" fmla="*/ 130667 w 182959"/>
                <a:gd name="connsiteY18" fmla="*/ 1280160 h 1297577"/>
                <a:gd name="connsiteX19" fmla="*/ 113249 w 182959"/>
                <a:gd name="connsiteY19" fmla="*/ 1297577 h 1297577"/>
                <a:gd name="connsiteX20" fmla="*/ 113249 w 182959"/>
                <a:gd name="connsiteY20" fmla="*/ 1297577 h 1297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2959" h="1297577">
                  <a:moveTo>
                    <a:pt x="17455" y="0"/>
                  </a:moveTo>
                  <a:cubicBezTo>
                    <a:pt x="100186" y="47171"/>
                    <a:pt x="182918" y="94343"/>
                    <a:pt x="182918" y="139337"/>
                  </a:cubicBezTo>
                  <a:cubicBezTo>
                    <a:pt x="182918" y="184331"/>
                    <a:pt x="18906" y="229325"/>
                    <a:pt x="17455" y="269965"/>
                  </a:cubicBezTo>
                  <a:cubicBezTo>
                    <a:pt x="16004" y="310605"/>
                    <a:pt x="172758" y="341086"/>
                    <a:pt x="174209" y="383177"/>
                  </a:cubicBezTo>
                  <a:cubicBezTo>
                    <a:pt x="175660" y="425268"/>
                    <a:pt x="27615" y="484777"/>
                    <a:pt x="26164" y="522514"/>
                  </a:cubicBezTo>
                  <a:cubicBezTo>
                    <a:pt x="24713" y="560251"/>
                    <a:pt x="169855" y="576217"/>
                    <a:pt x="165501" y="609600"/>
                  </a:cubicBezTo>
                  <a:cubicBezTo>
                    <a:pt x="161147" y="642983"/>
                    <a:pt x="-2865" y="686525"/>
                    <a:pt x="38" y="722811"/>
                  </a:cubicBezTo>
                  <a:cubicBezTo>
                    <a:pt x="2941" y="759097"/>
                    <a:pt x="181467" y="786674"/>
                    <a:pt x="182918" y="827314"/>
                  </a:cubicBezTo>
                  <a:cubicBezTo>
                    <a:pt x="184369" y="867954"/>
                    <a:pt x="8747" y="930365"/>
                    <a:pt x="8747" y="966651"/>
                  </a:cubicBezTo>
                  <a:cubicBezTo>
                    <a:pt x="8747" y="1002937"/>
                    <a:pt x="180015" y="1010194"/>
                    <a:pt x="182918" y="1045028"/>
                  </a:cubicBezTo>
                  <a:cubicBezTo>
                    <a:pt x="185821" y="1079862"/>
                    <a:pt x="34872" y="1136468"/>
                    <a:pt x="26164" y="1175657"/>
                  </a:cubicBezTo>
                  <a:cubicBezTo>
                    <a:pt x="17456" y="1214846"/>
                    <a:pt x="130667" y="1280160"/>
                    <a:pt x="130667" y="1280160"/>
                  </a:cubicBezTo>
                  <a:lnTo>
                    <a:pt x="130667" y="1280160"/>
                  </a:lnTo>
                  <a:lnTo>
                    <a:pt x="130667" y="1280160"/>
                  </a:lnTo>
                  <a:lnTo>
                    <a:pt x="130667" y="1280160"/>
                  </a:lnTo>
                  <a:lnTo>
                    <a:pt x="130667" y="1280160"/>
                  </a:lnTo>
                  <a:lnTo>
                    <a:pt x="130667" y="1280160"/>
                  </a:lnTo>
                  <a:lnTo>
                    <a:pt x="130667" y="1280160"/>
                  </a:lnTo>
                  <a:lnTo>
                    <a:pt x="130667" y="1280160"/>
                  </a:lnTo>
                  <a:lnTo>
                    <a:pt x="113249" y="1297577"/>
                  </a:lnTo>
                  <a:lnTo>
                    <a:pt x="113249" y="1297577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7997" tIns="93998" rIns="187997" bIns="939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32"/>
            </a:p>
          </p:txBody>
        </p:sp>
        <p:sp>
          <p:nvSpPr>
            <p:cNvPr id="9" name="Oval 8"/>
            <p:cNvSpPr/>
            <p:nvPr/>
          </p:nvSpPr>
          <p:spPr>
            <a:xfrm>
              <a:off x="-511920" y="3757025"/>
              <a:ext cx="1097899" cy="9613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-31989" y="3948822"/>
              <a:ext cx="137873" cy="714934"/>
            </a:xfrm>
            <a:custGeom>
              <a:avLst/>
              <a:gdLst>
                <a:gd name="connsiteX0" fmla="*/ 17455 w 182959"/>
                <a:gd name="connsiteY0" fmla="*/ 0 h 1297577"/>
                <a:gd name="connsiteX1" fmla="*/ 182918 w 182959"/>
                <a:gd name="connsiteY1" fmla="*/ 139337 h 1297577"/>
                <a:gd name="connsiteX2" fmla="*/ 17455 w 182959"/>
                <a:gd name="connsiteY2" fmla="*/ 269965 h 1297577"/>
                <a:gd name="connsiteX3" fmla="*/ 174209 w 182959"/>
                <a:gd name="connsiteY3" fmla="*/ 383177 h 1297577"/>
                <a:gd name="connsiteX4" fmla="*/ 26164 w 182959"/>
                <a:gd name="connsiteY4" fmla="*/ 522514 h 1297577"/>
                <a:gd name="connsiteX5" fmla="*/ 165501 w 182959"/>
                <a:gd name="connsiteY5" fmla="*/ 609600 h 1297577"/>
                <a:gd name="connsiteX6" fmla="*/ 38 w 182959"/>
                <a:gd name="connsiteY6" fmla="*/ 722811 h 1297577"/>
                <a:gd name="connsiteX7" fmla="*/ 182918 w 182959"/>
                <a:gd name="connsiteY7" fmla="*/ 827314 h 1297577"/>
                <a:gd name="connsiteX8" fmla="*/ 8747 w 182959"/>
                <a:gd name="connsiteY8" fmla="*/ 966651 h 1297577"/>
                <a:gd name="connsiteX9" fmla="*/ 182918 w 182959"/>
                <a:gd name="connsiteY9" fmla="*/ 1045028 h 1297577"/>
                <a:gd name="connsiteX10" fmla="*/ 26164 w 182959"/>
                <a:gd name="connsiteY10" fmla="*/ 1175657 h 1297577"/>
                <a:gd name="connsiteX11" fmla="*/ 130667 w 182959"/>
                <a:gd name="connsiteY11" fmla="*/ 1280160 h 1297577"/>
                <a:gd name="connsiteX12" fmla="*/ 130667 w 182959"/>
                <a:gd name="connsiteY12" fmla="*/ 1280160 h 1297577"/>
                <a:gd name="connsiteX13" fmla="*/ 130667 w 182959"/>
                <a:gd name="connsiteY13" fmla="*/ 1280160 h 1297577"/>
                <a:gd name="connsiteX14" fmla="*/ 130667 w 182959"/>
                <a:gd name="connsiteY14" fmla="*/ 1280160 h 1297577"/>
                <a:gd name="connsiteX15" fmla="*/ 130667 w 182959"/>
                <a:gd name="connsiteY15" fmla="*/ 1280160 h 1297577"/>
                <a:gd name="connsiteX16" fmla="*/ 130667 w 182959"/>
                <a:gd name="connsiteY16" fmla="*/ 1280160 h 1297577"/>
                <a:gd name="connsiteX17" fmla="*/ 130667 w 182959"/>
                <a:gd name="connsiteY17" fmla="*/ 1280160 h 1297577"/>
                <a:gd name="connsiteX18" fmla="*/ 130667 w 182959"/>
                <a:gd name="connsiteY18" fmla="*/ 1280160 h 1297577"/>
                <a:gd name="connsiteX19" fmla="*/ 113249 w 182959"/>
                <a:gd name="connsiteY19" fmla="*/ 1297577 h 1297577"/>
                <a:gd name="connsiteX20" fmla="*/ 113249 w 182959"/>
                <a:gd name="connsiteY20" fmla="*/ 1297577 h 1297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2959" h="1297577">
                  <a:moveTo>
                    <a:pt x="17455" y="0"/>
                  </a:moveTo>
                  <a:cubicBezTo>
                    <a:pt x="100186" y="47171"/>
                    <a:pt x="182918" y="94343"/>
                    <a:pt x="182918" y="139337"/>
                  </a:cubicBezTo>
                  <a:cubicBezTo>
                    <a:pt x="182918" y="184331"/>
                    <a:pt x="18906" y="229325"/>
                    <a:pt x="17455" y="269965"/>
                  </a:cubicBezTo>
                  <a:cubicBezTo>
                    <a:pt x="16004" y="310605"/>
                    <a:pt x="172758" y="341086"/>
                    <a:pt x="174209" y="383177"/>
                  </a:cubicBezTo>
                  <a:cubicBezTo>
                    <a:pt x="175660" y="425268"/>
                    <a:pt x="27615" y="484777"/>
                    <a:pt x="26164" y="522514"/>
                  </a:cubicBezTo>
                  <a:cubicBezTo>
                    <a:pt x="24713" y="560251"/>
                    <a:pt x="169855" y="576217"/>
                    <a:pt x="165501" y="609600"/>
                  </a:cubicBezTo>
                  <a:cubicBezTo>
                    <a:pt x="161147" y="642983"/>
                    <a:pt x="-2865" y="686525"/>
                    <a:pt x="38" y="722811"/>
                  </a:cubicBezTo>
                  <a:cubicBezTo>
                    <a:pt x="2941" y="759097"/>
                    <a:pt x="181467" y="786674"/>
                    <a:pt x="182918" y="827314"/>
                  </a:cubicBezTo>
                  <a:cubicBezTo>
                    <a:pt x="184369" y="867954"/>
                    <a:pt x="8747" y="930365"/>
                    <a:pt x="8747" y="966651"/>
                  </a:cubicBezTo>
                  <a:cubicBezTo>
                    <a:pt x="8747" y="1002937"/>
                    <a:pt x="180015" y="1010194"/>
                    <a:pt x="182918" y="1045028"/>
                  </a:cubicBezTo>
                  <a:cubicBezTo>
                    <a:pt x="185821" y="1079862"/>
                    <a:pt x="34872" y="1136468"/>
                    <a:pt x="26164" y="1175657"/>
                  </a:cubicBezTo>
                  <a:cubicBezTo>
                    <a:pt x="17456" y="1214846"/>
                    <a:pt x="130667" y="1280160"/>
                    <a:pt x="130667" y="1280160"/>
                  </a:cubicBezTo>
                  <a:lnTo>
                    <a:pt x="130667" y="1280160"/>
                  </a:lnTo>
                  <a:lnTo>
                    <a:pt x="130667" y="1280160"/>
                  </a:lnTo>
                  <a:lnTo>
                    <a:pt x="130667" y="1280160"/>
                  </a:lnTo>
                  <a:lnTo>
                    <a:pt x="130667" y="1280160"/>
                  </a:lnTo>
                  <a:lnTo>
                    <a:pt x="130667" y="1280160"/>
                  </a:lnTo>
                  <a:lnTo>
                    <a:pt x="130667" y="1280160"/>
                  </a:lnTo>
                  <a:lnTo>
                    <a:pt x="130667" y="1280160"/>
                  </a:lnTo>
                  <a:lnTo>
                    <a:pt x="113249" y="1297577"/>
                  </a:lnTo>
                  <a:lnTo>
                    <a:pt x="113249" y="1297577"/>
                  </a:lnTo>
                </a:path>
              </a:pathLst>
            </a:custGeom>
            <a:noFill/>
            <a:ln w="28575" cap="rnd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7997" tIns="93998" rIns="187997" bIns="939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32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60202" y="3871515"/>
              <a:ext cx="137871" cy="714934"/>
            </a:xfrm>
            <a:custGeom>
              <a:avLst/>
              <a:gdLst>
                <a:gd name="connsiteX0" fmla="*/ 17455 w 182959"/>
                <a:gd name="connsiteY0" fmla="*/ 0 h 1297577"/>
                <a:gd name="connsiteX1" fmla="*/ 182918 w 182959"/>
                <a:gd name="connsiteY1" fmla="*/ 139337 h 1297577"/>
                <a:gd name="connsiteX2" fmla="*/ 17455 w 182959"/>
                <a:gd name="connsiteY2" fmla="*/ 269965 h 1297577"/>
                <a:gd name="connsiteX3" fmla="*/ 174209 w 182959"/>
                <a:gd name="connsiteY3" fmla="*/ 383177 h 1297577"/>
                <a:gd name="connsiteX4" fmla="*/ 26164 w 182959"/>
                <a:gd name="connsiteY4" fmla="*/ 522514 h 1297577"/>
                <a:gd name="connsiteX5" fmla="*/ 165501 w 182959"/>
                <a:gd name="connsiteY5" fmla="*/ 609600 h 1297577"/>
                <a:gd name="connsiteX6" fmla="*/ 38 w 182959"/>
                <a:gd name="connsiteY6" fmla="*/ 722811 h 1297577"/>
                <a:gd name="connsiteX7" fmla="*/ 182918 w 182959"/>
                <a:gd name="connsiteY7" fmla="*/ 827314 h 1297577"/>
                <a:gd name="connsiteX8" fmla="*/ 8747 w 182959"/>
                <a:gd name="connsiteY8" fmla="*/ 966651 h 1297577"/>
                <a:gd name="connsiteX9" fmla="*/ 182918 w 182959"/>
                <a:gd name="connsiteY9" fmla="*/ 1045028 h 1297577"/>
                <a:gd name="connsiteX10" fmla="*/ 26164 w 182959"/>
                <a:gd name="connsiteY10" fmla="*/ 1175657 h 1297577"/>
                <a:gd name="connsiteX11" fmla="*/ 130667 w 182959"/>
                <a:gd name="connsiteY11" fmla="*/ 1280160 h 1297577"/>
                <a:gd name="connsiteX12" fmla="*/ 130667 w 182959"/>
                <a:gd name="connsiteY12" fmla="*/ 1280160 h 1297577"/>
                <a:gd name="connsiteX13" fmla="*/ 130667 w 182959"/>
                <a:gd name="connsiteY13" fmla="*/ 1280160 h 1297577"/>
                <a:gd name="connsiteX14" fmla="*/ 130667 w 182959"/>
                <a:gd name="connsiteY14" fmla="*/ 1280160 h 1297577"/>
                <a:gd name="connsiteX15" fmla="*/ 130667 w 182959"/>
                <a:gd name="connsiteY15" fmla="*/ 1280160 h 1297577"/>
                <a:gd name="connsiteX16" fmla="*/ 130667 w 182959"/>
                <a:gd name="connsiteY16" fmla="*/ 1280160 h 1297577"/>
                <a:gd name="connsiteX17" fmla="*/ 130667 w 182959"/>
                <a:gd name="connsiteY17" fmla="*/ 1280160 h 1297577"/>
                <a:gd name="connsiteX18" fmla="*/ 130667 w 182959"/>
                <a:gd name="connsiteY18" fmla="*/ 1280160 h 1297577"/>
                <a:gd name="connsiteX19" fmla="*/ 113249 w 182959"/>
                <a:gd name="connsiteY19" fmla="*/ 1297577 h 1297577"/>
                <a:gd name="connsiteX20" fmla="*/ 113249 w 182959"/>
                <a:gd name="connsiteY20" fmla="*/ 1297577 h 1297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2959" h="1297577">
                  <a:moveTo>
                    <a:pt x="17455" y="0"/>
                  </a:moveTo>
                  <a:cubicBezTo>
                    <a:pt x="100186" y="47171"/>
                    <a:pt x="182918" y="94343"/>
                    <a:pt x="182918" y="139337"/>
                  </a:cubicBezTo>
                  <a:cubicBezTo>
                    <a:pt x="182918" y="184331"/>
                    <a:pt x="18906" y="229325"/>
                    <a:pt x="17455" y="269965"/>
                  </a:cubicBezTo>
                  <a:cubicBezTo>
                    <a:pt x="16004" y="310605"/>
                    <a:pt x="172758" y="341086"/>
                    <a:pt x="174209" y="383177"/>
                  </a:cubicBezTo>
                  <a:cubicBezTo>
                    <a:pt x="175660" y="425268"/>
                    <a:pt x="27615" y="484777"/>
                    <a:pt x="26164" y="522514"/>
                  </a:cubicBezTo>
                  <a:cubicBezTo>
                    <a:pt x="24713" y="560251"/>
                    <a:pt x="169855" y="576217"/>
                    <a:pt x="165501" y="609600"/>
                  </a:cubicBezTo>
                  <a:cubicBezTo>
                    <a:pt x="161147" y="642983"/>
                    <a:pt x="-2865" y="686525"/>
                    <a:pt x="38" y="722811"/>
                  </a:cubicBezTo>
                  <a:cubicBezTo>
                    <a:pt x="2941" y="759097"/>
                    <a:pt x="181467" y="786674"/>
                    <a:pt x="182918" y="827314"/>
                  </a:cubicBezTo>
                  <a:cubicBezTo>
                    <a:pt x="184369" y="867954"/>
                    <a:pt x="8747" y="930365"/>
                    <a:pt x="8747" y="966651"/>
                  </a:cubicBezTo>
                  <a:cubicBezTo>
                    <a:pt x="8747" y="1002937"/>
                    <a:pt x="180015" y="1010194"/>
                    <a:pt x="182918" y="1045028"/>
                  </a:cubicBezTo>
                  <a:cubicBezTo>
                    <a:pt x="185821" y="1079862"/>
                    <a:pt x="34872" y="1136468"/>
                    <a:pt x="26164" y="1175657"/>
                  </a:cubicBezTo>
                  <a:cubicBezTo>
                    <a:pt x="17456" y="1214846"/>
                    <a:pt x="130667" y="1280160"/>
                    <a:pt x="130667" y="1280160"/>
                  </a:cubicBezTo>
                  <a:lnTo>
                    <a:pt x="130667" y="1280160"/>
                  </a:lnTo>
                  <a:lnTo>
                    <a:pt x="130667" y="1280160"/>
                  </a:lnTo>
                  <a:lnTo>
                    <a:pt x="130667" y="1280160"/>
                  </a:lnTo>
                  <a:lnTo>
                    <a:pt x="130667" y="1280160"/>
                  </a:lnTo>
                  <a:lnTo>
                    <a:pt x="130667" y="1280160"/>
                  </a:lnTo>
                  <a:lnTo>
                    <a:pt x="130667" y="1280160"/>
                  </a:lnTo>
                  <a:lnTo>
                    <a:pt x="130667" y="1280160"/>
                  </a:lnTo>
                  <a:lnTo>
                    <a:pt x="113249" y="1297577"/>
                  </a:lnTo>
                  <a:lnTo>
                    <a:pt x="113249" y="1297577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7997" tIns="93998" rIns="187997" bIns="939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32"/>
            </a:p>
          </p:txBody>
        </p:sp>
      </p:grpSp>
      <p:sp>
        <p:nvSpPr>
          <p:cNvPr id="13" name="Freeform 12"/>
          <p:cNvSpPr/>
          <p:nvPr/>
        </p:nvSpPr>
        <p:spPr>
          <a:xfrm>
            <a:off x="7545738" y="349869"/>
            <a:ext cx="426594" cy="1636792"/>
          </a:xfrm>
          <a:custGeom>
            <a:avLst/>
            <a:gdLst>
              <a:gd name="connsiteX0" fmla="*/ 17455 w 182959"/>
              <a:gd name="connsiteY0" fmla="*/ 0 h 1297577"/>
              <a:gd name="connsiteX1" fmla="*/ 182918 w 182959"/>
              <a:gd name="connsiteY1" fmla="*/ 139337 h 1297577"/>
              <a:gd name="connsiteX2" fmla="*/ 17455 w 182959"/>
              <a:gd name="connsiteY2" fmla="*/ 269965 h 1297577"/>
              <a:gd name="connsiteX3" fmla="*/ 174209 w 182959"/>
              <a:gd name="connsiteY3" fmla="*/ 383177 h 1297577"/>
              <a:gd name="connsiteX4" fmla="*/ 26164 w 182959"/>
              <a:gd name="connsiteY4" fmla="*/ 522514 h 1297577"/>
              <a:gd name="connsiteX5" fmla="*/ 165501 w 182959"/>
              <a:gd name="connsiteY5" fmla="*/ 609600 h 1297577"/>
              <a:gd name="connsiteX6" fmla="*/ 38 w 182959"/>
              <a:gd name="connsiteY6" fmla="*/ 722811 h 1297577"/>
              <a:gd name="connsiteX7" fmla="*/ 182918 w 182959"/>
              <a:gd name="connsiteY7" fmla="*/ 827314 h 1297577"/>
              <a:gd name="connsiteX8" fmla="*/ 8747 w 182959"/>
              <a:gd name="connsiteY8" fmla="*/ 966651 h 1297577"/>
              <a:gd name="connsiteX9" fmla="*/ 182918 w 182959"/>
              <a:gd name="connsiteY9" fmla="*/ 1045028 h 1297577"/>
              <a:gd name="connsiteX10" fmla="*/ 26164 w 182959"/>
              <a:gd name="connsiteY10" fmla="*/ 1175657 h 1297577"/>
              <a:gd name="connsiteX11" fmla="*/ 130667 w 182959"/>
              <a:gd name="connsiteY11" fmla="*/ 1280160 h 1297577"/>
              <a:gd name="connsiteX12" fmla="*/ 130667 w 182959"/>
              <a:gd name="connsiteY12" fmla="*/ 1280160 h 1297577"/>
              <a:gd name="connsiteX13" fmla="*/ 130667 w 182959"/>
              <a:gd name="connsiteY13" fmla="*/ 1280160 h 1297577"/>
              <a:gd name="connsiteX14" fmla="*/ 130667 w 182959"/>
              <a:gd name="connsiteY14" fmla="*/ 1280160 h 1297577"/>
              <a:gd name="connsiteX15" fmla="*/ 130667 w 182959"/>
              <a:gd name="connsiteY15" fmla="*/ 1280160 h 1297577"/>
              <a:gd name="connsiteX16" fmla="*/ 130667 w 182959"/>
              <a:gd name="connsiteY16" fmla="*/ 1280160 h 1297577"/>
              <a:gd name="connsiteX17" fmla="*/ 130667 w 182959"/>
              <a:gd name="connsiteY17" fmla="*/ 1280160 h 1297577"/>
              <a:gd name="connsiteX18" fmla="*/ 130667 w 182959"/>
              <a:gd name="connsiteY18" fmla="*/ 1280160 h 1297577"/>
              <a:gd name="connsiteX19" fmla="*/ 113249 w 182959"/>
              <a:gd name="connsiteY19" fmla="*/ 1297577 h 1297577"/>
              <a:gd name="connsiteX20" fmla="*/ 113249 w 182959"/>
              <a:gd name="connsiteY20" fmla="*/ 1297577 h 129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2959" h="1297577">
                <a:moveTo>
                  <a:pt x="17455" y="0"/>
                </a:moveTo>
                <a:cubicBezTo>
                  <a:pt x="100186" y="47171"/>
                  <a:pt x="182918" y="94343"/>
                  <a:pt x="182918" y="139337"/>
                </a:cubicBezTo>
                <a:cubicBezTo>
                  <a:pt x="182918" y="184331"/>
                  <a:pt x="18906" y="229325"/>
                  <a:pt x="17455" y="269965"/>
                </a:cubicBezTo>
                <a:cubicBezTo>
                  <a:pt x="16004" y="310605"/>
                  <a:pt x="172758" y="341086"/>
                  <a:pt x="174209" y="383177"/>
                </a:cubicBezTo>
                <a:cubicBezTo>
                  <a:pt x="175660" y="425268"/>
                  <a:pt x="27615" y="484777"/>
                  <a:pt x="26164" y="522514"/>
                </a:cubicBezTo>
                <a:cubicBezTo>
                  <a:pt x="24713" y="560251"/>
                  <a:pt x="169855" y="576217"/>
                  <a:pt x="165501" y="609600"/>
                </a:cubicBezTo>
                <a:cubicBezTo>
                  <a:pt x="161147" y="642983"/>
                  <a:pt x="-2865" y="686525"/>
                  <a:pt x="38" y="722811"/>
                </a:cubicBezTo>
                <a:cubicBezTo>
                  <a:pt x="2941" y="759097"/>
                  <a:pt x="181467" y="786674"/>
                  <a:pt x="182918" y="827314"/>
                </a:cubicBezTo>
                <a:cubicBezTo>
                  <a:pt x="184369" y="867954"/>
                  <a:pt x="8747" y="930365"/>
                  <a:pt x="8747" y="966651"/>
                </a:cubicBezTo>
                <a:cubicBezTo>
                  <a:pt x="8747" y="1002937"/>
                  <a:pt x="180015" y="1010194"/>
                  <a:pt x="182918" y="1045028"/>
                </a:cubicBezTo>
                <a:cubicBezTo>
                  <a:pt x="185821" y="1079862"/>
                  <a:pt x="34872" y="1136468"/>
                  <a:pt x="26164" y="1175657"/>
                </a:cubicBezTo>
                <a:cubicBezTo>
                  <a:pt x="17456" y="1214846"/>
                  <a:pt x="130667" y="1280160"/>
                  <a:pt x="130667" y="1280160"/>
                </a:cubicBezTo>
                <a:lnTo>
                  <a:pt x="130667" y="1280160"/>
                </a:lnTo>
                <a:lnTo>
                  <a:pt x="130667" y="1280160"/>
                </a:lnTo>
                <a:lnTo>
                  <a:pt x="130667" y="1280160"/>
                </a:lnTo>
                <a:lnTo>
                  <a:pt x="130667" y="1280160"/>
                </a:lnTo>
                <a:lnTo>
                  <a:pt x="130667" y="1280160"/>
                </a:lnTo>
                <a:lnTo>
                  <a:pt x="130667" y="1280160"/>
                </a:lnTo>
                <a:lnTo>
                  <a:pt x="130667" y="1280160"/>
                </a:lnTo>
                <a:lnTo>
                  <a:pt x="113249" y="1297577"/>
                </a:lnTo>
                <a:lnTo>
                  <a:pt x="113249" y="1297577"/>
                </a:lnTo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7997" tIns="93998" rIns="187997" bIns="93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b="1" dirty="0"/>
          </a:p>
        </p:txBody>
      </p:sp>
      <p:grpSp>
        <p:nvGrpSpPr>
          <p:cNvPr id="49" name="Group 48"/>
          <p:cNvGrpSpPr/>
          <p:nvPr/>
        </p:nvGrpSpPr>
        <p:grpSpPr>
          <a:xfrm>
            <a:off x="7723718" y="243069"/>
            <a:ext cx="960310" cy="1850550"/>
            <a:chOff x="7615836" y="289158"/>
            <a:chExt cx="571028" cy="1694820"/>
          </a:xfrm>
        </p:grpSpPr>
        <p:sp>
          <p:nvSpPr>
            <p:cNvPr id="12" name="Freeform 11"/>
            <p:cNvSpPr/>
            <p:nvPr/>
          </p:nvSpPr>
          <p:spPr>
            <a:xfrm flipH="1">
              <a:off x="7938909" y="289158"/>
              <a:ext cx="247955" cy="1694820"/>
            </a:xfrm>
            <a:custGeom>
              <a:avLst/>
              <a:gdLst>
                <a:gd name="connsiteX0" fmla="*/ 17455 w 182959"/>
                <a:gd name="connsiteY0" fmla="*/ 0 h 1297577"/>
                <a:gd name="connsiteX1" fmla="*/ 182918 w 182959"/>
                <a:gd name="connsiteY1" fmla="*/ 139337 h 1297577"/>
                <a:gd name="connsiteX2" fmla="*/ 17455 w 182959"/>
                <a:gd name="connsiteY2" fmla="*/ 269965 h 1297577"/>
                <a:gd name="connsiteX3" fmla="*/ 174209 w 182959"/>
                <a:gd name="connsiteY3" fmla="*/ 383177 h 1297577"/>
                <a:gd name="connsiteX4" fmla="*/ 26164 w 182959"/>
                <a:gd name="connsiteY4" fmla="*/ 522514 h 1297577"/>
                <a:gd name="connsiteX5" fmla="*/ 165501 w 182959"/>
                <a:gd name="connsiteY5" fmla="*/ 609600 h 1297577"/>
                <a:gd name="connsiteX6" fmla="*/ 38 w 182959"/>
                <a:gd name="connsiteY6" fmla="*/ 722811 h 1297577"/>
                <a:gd name="connsiteX7" fmla="*/ 182918 w 182959"/>
                <a:gd name="connsiteY7" fmla="*/ 827314 h 1297577"/>
                <a:gd name="connsiteX8" fmla="*/ 8747 w 182959"/>
                <a:gd name="connsiteY8" fmla="*/ 966651 h 1297577"/>
                <a:gd name="connsiteX9" fmla="*/ 182918 w 182959"/>
                <a:gd name="connsiteY9" fmla="*/ 1045028 h 1297577"/>
                <a:gd name="connsiteX10" fmla="*/ 26164 w 182959"/>
                <a:gd name="connsiteY10" fmla="*/ 1175657 h 1297577"/>
                <a:gd name="connsiteX11" fmla="*/ 130667 w 182959"/>
                <a:gd name="connsiteY11" fmla="*/ 1280160 h 1297577"/>
                <a:gd name="connsiteX12" fmla="*/ 130667 w 182959"/>
                <a:gd name="connsiteY12" fmla="*/ 1280160 h 1297577"/>
                <a:gd name="connsiteX13" fmla="*/ 130667 w 182959"/>
                <a:gd name="connsiteY13" fmla="*/ 1280160 h 1297577"/>
                <a:gd name="connsiteX14" fmla="*/ 130667 w 182959"/>
                <a:gd name="connsiteY14" fmla="*/ 1280160 h 1297577"/>
                <a:gd name="connsiteX15" fmla="*/ 130667 w 182959"/>
                <a:gd name="connsiteY15" fmla="*/ 1280160 h 1297577"/>
                <a:gd name="connsiteX16" fmla="*/ 130667 w 182959"/>
                <a:gd name="connsiteY16" fmla="*/ 1280160 h 1297577"/>
                <a:gd name="connsiteX17" fmla="*/ 130667 w 182959"/>
                <a:gd name="connsiteY17" fmla="*/ 1280160 h 1297577"/>
                <a:gd name="connsiteX18" fmla="*/ 130667 w 182959"/>
                <a:gd name="connsiteY18" fmla="*/ 1280160 h 1297577"/>
                <a:gd name="connsiteX19" fmla="*/ 113249 w 182959"/>
                <a:gd name="connsiteY19" fmla="*/ 1297577 h 1297577"/>
                <a:gd name="connsiteX20" fmla="*/ 113249 w 182959"/>
                <a:gd name="connsiteY20" fmla="*/ 1297577 h 1297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2959" h="1297577">
                  <a:moveTo>
                    <a:pt x="17455" y="0"/>
                  </a:moveTo>
                  <a:cubicBezTo>
                    <a:pt x="100186" y="47171"/>
                    <a:pt x="182918" y="94343"/>
                    <a:pt x="182918" y="139337"/>
                  </a:cubicBezTo>
                  <a:cubicBezTo>
                    <a:pt x="182918" y="184331"/>
                    <a:pt x="18906" y="229325"/>
                    <a:pt x="17455" y="269965"/>
                  </a:cubicBezTo>
                  <a:cubicBezTo>
                    <a:pt x="16004" y="310605"/>
                    <a:pt x="172758" y="341086"/>
                    <a:pt x="174209" y="383177"/>
                  </a:cubicBezTo>
                  <a:cubicBezTo>
                    <a:pt x="175660" y="425268"/>
                    <a:pt x="27615" y="484777"/>
                    <a:pt x="26164" y="522514"/>
                  </a:cubicBezTo>
                  <a:cubicBezTo>
                    <a:pt x="24713" y="560251"/>
                    <a:pt x="169855" y="576217"/>
                    <a:pt x="165501" y="609600"/>
                  </a:cubicBezTo>
                  <a:cubicBezTo>
                    <a:pt x="161147" y="642983"/>
                    <a:pt x="-2865" y="686525"/>
                    <a:pt x="38" y="722811"/>
                  </a:cubicBezTo>
                  <a:cubicBezTo>
                    <a:pt x="2941" y="759097"/>
                    <a:pt x="181467" y="786674"/>
                    <a:pt x="182918" y="827314"/>
                  </a:cubicBezTo>
                  <a:cubicBezTo>
                    <a:pt x="184369" y="867954"/>
                    <a:pt x="8747" y="930365"/>
                    <a:pt x="8747" y="966651"/>
                  </a:cubicBezTo>
                  <a:cubicBezTo>
                    <a:pt x="8747" y="1002937"/>
                    <a:pt x="180015" y="1010194"/>
                    <a:pt x="182918" y="1045028"/>
                  </a:cubicBezTo>
                  <a:cubicBezTo>
                    <a:pt x="185821" y="1079862"/>
                    <a:pt x="34872" y="1136468"/>
                    <a:pt x="26164" y="1175657"/>
                  </a:cubicBezTo>
                  <a:cubicBezTo>
                    <a:pt x="17456" y="1214846"/>
                    <a:pt x="130667" y="1280160"/>
                    <a:pt x="130667" y="1280160"/>
                  </a:cubicBezTo>
                  <a:lnTo>
                    <a:pt x="130667" y="1280160"/>
                  </a:lnTo>
                  <a:lnTo>
                    <a:pt x="130667" y="1280160"/>
                  </a:lnTo>
                  <a:lnTo>
                    <a:pt x="130667" y="1280160"/>
                  </a:lnTo>
                  <a:lnTo>
                    <a:pt x="130667" y="1280160"/>
                  </a:lnTo>
                  <a:lnTo>
                    <a:pt x="130667" y="1280160"/>
                  </a:lnTo>
                  <a:lnTo>
                    <a:pt x="130667" y="1280160"/>
                  </a:lnTo>
                  <a:lnTo>
                    <a:pt x="130667" y="1280160"/>
                  </a:lnTo>
                  <a:lnTo>
                    <a:pt x="113249" y="1297577"/>
                  </a:lnTo>
                  <a:lnTo>
                    <a:pt x="113249" y="1297577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7997" tIns="93998" rIns="187997" bIns="939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32"/>
            </a:p>
          </p:txBody>
        </p:sp>
        <p:sp>
          <p:nvSpPr>
            <p:cNvPr id="14" name="TextBox 13"/>
            <p:cNvSpPr txBox="1"/>
            <p:nvPr/>
          </p:nvSpPr>
          <p:spPr>
            <a:xfrm rot="5400000">
              <a:off x="7142098" y="1148982"/>
              <a:ext cx="12860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M-stream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 rot="5400000">
            <a:off x="6850312" y="642177"/>
            <a:ext cx="122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R-stream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8498195" y="185438"/>
            <a:ext cx="1041171" cy="1801223"/>
            <a:chOff x="8505429" y="336844"/>
            <a:chExt cx="564769" cy="1589468"/>
          </a:xfrm>
        </p:grpSpPr>
        <p:sp>
          <p:nvSpPr>
            <p:cNvPr id="16" name="TextBox 15"/>
            <p:cNvSpPr txBox="1"/>
            <p:nvPr/>
          </p:nvSpPr>
          <p:spPr>
            <a:xfrm rot="5400000">
              <a:off x="8078252" y="1008381"/>
              <a:ext cx="1192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D-stream</a:t>
              </a:r>
            </a:p>
          </p:txBody>
        </p:sp>
        <p:sp>
          <p:nvSpPr>
            <p:cNvPr id="18" name="Freeform 17"/>
            <p:cNvSpPr/>
            <p:nvPr/>
          </p:nvSpPr>
          <p:spPr>
            <a:xfrm flipH="1">
              <a:off x="8791159" y="336844"/>
              <a:ext cx="279039" cy="1589468"/>
            </a:xfrm>
            <a:custGeom>
              <a:avLst/>
              <a:gdLst>
                <a:gd name="connsiteX0" fmla="*/ 17455 w 182959"/>
                <a:gd name="connsiteY0" fmla="*/ 0 h 1297577"/>
                <a:gd name="connsiteX1" fmla="*/ 182918 w 182959"/>
                <a:gd name="connsiteY1" fmla="*/ 139337 h 1297577"/>
                <a:gd name="connsiteX2" fmla="*/ 17455 w 182959"/>
                <a:gd name="connsiteY2" fmla="*/ 269965 h 1297577"/>
                <a:gd name="connsiteX3" fmla="*/ 174209 w 182959"/>
                <a:gd name="connsiteY3" fmla="*/ 383177 h 1297577"/>
                <a:gd name="connsiteX4" fmla="*/ 26164 w 182959"/>
                <a:gd name="connsiteY4" fmla="*/ 522514 h 1297577"/>
                <a:gd name="connsiteX5" fmla="*/ 165501 w 182959"/>
                <a:gd name="connsiteY5" fmla="*/ 609600 h 1297577"/>
                <a:gd name="connsiteX6" fmla="*/ 38 w 182959"/>
                <a:gd name="connsiteY6" fmla="*/ 722811 h 1297577"/>
                <a:gd name="connsiteX7" fmla="*/ 182918 w 182959"/>
                <a:gd name="connsiteY7" fmla="*/ 827314 h 1297577"/>
                <a:gd name="connsiteX8" fmla="*/ 8747 w 182959"/>
                <a:gd name="connsiteY8" fmla="*/ 966651 h 1297577"/>
                <a:gd name="connsiteX9" fmla="*/ 182918 w 182959"/>
                <a:gd name="connsiteY9" fmla="*/ 1045028 h 1297577"/>
                <a:gd name="connsiteX10" fmla="*/ 26164 w 182959"/>
                <a:gd name="connsiteY10" fmla="*/ 1175657 h 1297577"/>
                <a:gd name="connsiteX11" fmla="*/ 130667 w 182959"/>
                <a:gd name="connsiteY11" fmla="*/ 1280160 h 1297577"/>
                <a:gd name="connsiteX12" fmla="*/ 130667 w 182959"/>
                <a:gd name="connsiteY12" fmla="*/ 1280160 h 1297577"/>
                <a:gd name="connsiteX13" fmla="*/ 130667 w 182959"/>
                <a:gd name="connsiteY13" fmla="*/ 1280160 h 1297577"/>
                <a:gd name="connsiteX14" fmla="*/ 130667 w 182959"/>
                <a:gd name="connsiteY14" fmla="*/ 1280160 h 1297577"/>
                <a:gd name="connsiteX15" fmla="*/ 130667 w 182959"/>
                <a:gd name="connsiteY15" fmla="*/ 1280160 h 1297577"/>
                <a:gd name="connsiteX16" fmla="*/ 130667 w 182959"/>
                <a:gd name="connsiteY16" fmla="*/ 1280160 h 1297577"/>
                <a:gd name="connsiteX17" fmla="*/ 130667 w 182959"/>
                <a:gd name="connsiteY17" fmla="*/ 1280160 h 1297577"/>
                <a:gd name="connsiteX18" fmla="*/ 130667 w 182959"/>
                <a:gd name="connsiteY18" fmla="*/ 1280160 h 1297577"/>
                <a:gd name="connsiteX19" fmla="*/ 113249 w 182959"/>
                <a:gd name="connsiteY19" fmla="*/ 1297577 h 1297577"/>
                <a:gd name="connsiteX20" fmla="*/ 113249 w 182959"/>
                <a:gd name="connsiteY20" fmla="*/ 1297577 h 1297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2959" h="1297577">
                  <a:moveTo>
                    <a:pt x="17455" y="0"/>
                  </a:moveTo>
                  <a:cubicBezTo>
                    <a:pt x="100186" y="47171"/>
                    <a:pt x="182918" y="94343"/>
                    <a:pt x="182918" y="139337"/>
                  </a:cubicBezTo>
                  <a:cubicBezTo>
                    <a:pt x="182918" y="184331"/>
                    <a:pt x="18906" y="229325"/>
                    <a:pt x="17455" y="269965"/>
                  </a:cubicBezTo>
                  <a:cubicBezTo>
                    <a:pt x="16004" y="310605"/>
                    <a:pt x="172758" y="341086"/>
                    <a:pt x="174209" y="383177"/>
                  </a:cubicBezTo>
                  <a:cubicBezTo>
                    <a:pt x="175660" y="425268"/>
                    <a:pt x="27615" y="484777"/>
                    <a:pt x="26164" y="522514"/>
                  </a:cubicBezTo>
                  <a:cubicBezTo>
                    <a:pt x="24713" y="560251"/>
                    <a:pt x="169855" y="576217"/>
                    <a:pt x="165501" y="609600"/>
                  </a:cubicBezTo>
                  <a:cubicBezTo>
                    <a:pt x="161147" y="642983"/>
                    <a:pt x="-2865" y="686525"/>
                    <a:pt x="38" y="722811"/>
                  </a:cubicBezTo>
                  <a:cubicBezTo>
                    <a:pt x="2941" y="759097"/>
                    <a:pt x="181467" y="786674"/>
                    <a:pt x="182918" y="827314"/>
                  </a:cubicBezTo>
                  <a:cubicBezTo>
                    <a:pt x="184369" y="867954"/>
                    <a:pt x="8747" y="930365"/>
                    <a:pt x="8747" y="966651"/>
                  </a:cubicBezTo>
                  <a:cubicBezTo>
                    <a:pt x="8747" y="1002937"/>
                    <a:pt x="180015" y="1010194"/>
                    <a:pt x="182918" y="1045028"/>
                  </a:cubicBezTo>
                  <a:cubicBezTo>
                    <a:pt x="185821" y="1079862"/>
                    <a:pt x="34872" y="1136468"/>
                    <a:pt x="26164" y="1175657"/>
                  </a:cubicBezTo>
                  <a:cubicBezTo>
                    <a:pt x="17456" y="1214846"/>
                    <a:pt x="130667" y="1280160"/>
                    <a:pt x="130667" y="1280160"/>
                  </a:cubicBezTo>
                  <a:lnTo>
                    <a:pt x="130667" y="1280160"/>
                  </a:lnTo>
                  <a:lnTo>
                    <a:pt x="130667" y="1280160"/>
                  </a:lnTo>
                  <a:lnTo>
                    <a:pt x="130667" y="1280160"/>
                  </a:lnTo>
                  <a:lnTo>
                    <a:pt x="130667" y="1280160"/>
                  </a:lnTo>
                  <a:lnTo>
                    <a:pt x="130667" y="1280160"/>
                  </a:lnTo>
                  <a:lnTo>
                    <a:pt x="130667" y="1280160"/>
                  </a:lnTo>
                  <a:lnTo>
                    <a:pt x="130667" y="1280160"/>
                  </a:lnTo>
                  <a:lnTo>
                    <a:pt x="113249" y="1297577"/>
                  </a:lnTo>
                  <a:lnTo>
                    <a:pt x="113249" y="1297577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7997" tIns="93998" rIns="187997" bIns="9399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32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541897" y="2064977"/>
            <a:ext cx="1739016" cy="647178"/>
            <a:chOff x="1359734" y="3228237"/>
            <a:chExt cx="969095" cy="789986"/>
          </a:xfrm>
        </p:grpSpPr>
        <p:sp>
          <p:nvSpPr>
            <p:cNvPr id="20" name="Oval 19"/>
            <p:cNvSpPr/>
            <p:nvPr/>
          </p:nvSpPr>
          <p:spPr>
            <a:xfrm>
              <a:off x="1436886" y="3284346"/>
              <a:ext cx="803570" cy="73387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59734" y="3228237"/>
              <a:ext cx="969095" cy="7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3" algn="ctr"/>
              <a:r>
                <a:rPr lang="en-US" b="1" dirty="0"/>
                <a:t>Critical Operation</a:t>
              </a:r>
              <a:endParaRPr lang="en-US" sz="14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138401" y="2986281"/>
            <a:ext cx="1273004" cy="807192"/>
            <a:chOff x="5592828" y="2334038"/>
            <a:chExt cx="931125" cy="797626"/>
          </a:xfrm>
        </p:grpSpPr>
        <p:sp>
          <p:nvSpPr>
            <p:cNvPr id="23" name="TextBox 22"/>
            <p:cNvSpPr txBox="1"/>
            <p:nvPr/>
          </p:nvSpPr>
          <p:spPr>
            <a:xfrm>
              <a:off x="5592828" y="2369069"/>
              <a:ext cx="931125" cy="638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3" algn="ctr"/>
              <a:r>
                <a:rPr lang="en-US" sz="1201" dirty="0"/>
                <a:t>  </a:t>
              </a:r>
              <a:r>
                <a:rPr lang="en-US" b="1" dirty="0"/>
                <a:t>Error</a:t>
              </a:r>
              <a:endParaRPr lang="en-US" sz="1600" b="1" dirty="0"/>
            </a:p>
            <a:p>
              <a:pPr marL="0" lvl="3" algn="ctr"/>
              <a:r>
                <a:rPr lang="en-US" b="1" dirty="0"/>
                <a:t>Detector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5608007" y="2334038"/>
              <a:ext cx="900766" cy="79762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5" name="Straight Arrow Connector 24"/>
          <p:cNvCxnSpPr>
            <a:stCxn id="20" idx="4"/>
            <a:endCxn id="24" idx="0"/>
          </p:cNvCxnSpPr>
          <p:nvPr/>
        </p:nvCxnSpPr>
        <p:spPr>
          <a:xfrm flipH="1">
            <a:off x="7774902" y="2712155"/>
            <a:ext cx="626436" cy="2741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4"/>
            <a:endCxn id="9" idx="0"/>
          </p:cNvCxnSpPr>
          <p:nvPr/>
        </p:nvCxnSpPr>
        <p:spPr>
          <a:xfrm flipH="1">
            <a:off x="7169444" y="3793473"/>
            <a:ext cx="605458" cy="16136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18224028">
            <a:off x="6637993" y="4346907"/>
            <a:ext cx="134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 Error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65510" y="2160938"/>
            <a:ext cx="3005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Off performance-critical-path error handling</a:t>
            </a:r>
          </a:p>
        </p:txBody>
      </p:sp>
      <p:sp>
        <p:nvSpPr>
          <p:cNvPr id="6" name="Freeform 5"/>
          <p:cNvSpPr/>
          <p:nvPr/>
        </p:nvSpPr>
        <p:spPr>
          <a:xfrm>
            <a:off x="7680344" y="2703946"/>
            <a:ext cx="4550833" cy="4059836"/>
          </a:xfrm>
          <a:custGeom>
            <a:avLst/>
            <a:gdLst>
              <a:gd name="connsiteX0" fmla="*/ 2343630 w 2405102"/>
              <a:gd name="connsiteY0" fmla="*/ 2862822 h 3178092"/>
              <a:gd name="connsiteX1" fmla="*/ 2343630 w 2405102"/>
              <a:gd name="connsiteY1" fmla="*/ 2862822 h 3178092"/>
              <a:gd name="connsiteX2" fmla="*/ 2382050 w 2405102"/>
              <a:gd name="connsiteY2" fmla="*/ 2809033 h 3178092"/>
              <a:gd name="connsiteX3" fmla="*/ 2405102 w 2405102"/>
              <a:gd name="connsiteY3" fmla="*/ 2747561 h 3178092"/>
              <a:gd name="connsiteX4" fmla="*/ 2397418 w 2405102"/>
              <a:gd name="connsiteY4" fmla="*/ 2540092 h 3178092"/>
              <a:gd name="connsiteX5" fmla="*/ 2366682 w 2405102"/>
              <a:gd name="connsiteY5" fmla="*/ 2447884 h 3178092"/>
              <a:gd name="connsiteX6" fmla="*/ 2343630 w 2405102"/>
              <a:gd name="connsiteY6" fmla="*/ 2386412 h 3178092"/>
              <a:gd name="connsiteX7" fmla="*/ 2335946 w 2405102"/>
              <a:gd name="connsiteY7" fmla="*/ 2347991 h 3178092"/>
              <a:gd name="connsiteX8" fmla="*/ 2305210 w 2405102"/>
              <a:gd name="connsiteY8" fmla="*/ 2286519 h 3178092"/>
              <a:gd name="connsiteX9" fmla="*/ 2297526 w 2405102"/>
              <a:gd name="connsiteY9" fmla="*/ 2248099 h 3178092"/>
              <a:gd name="connsiteX10" fmla="*/ 2282158 w 2405102"/>
              <a:gd name="connsiteY10" fmla="*/ 2209679 h 3178092"/>
              <a:gd name="connsiteX11" fmla="*/ 2266790 w 2405102"/>
              <a:gd name="connsiteY11" fmla="*/ 2148207 h 3178092"/>
              <a:gd name="connsiteX12" fmla="*/ 2251422 w 2405102"/>
              <a:gd name="connsiteY12" fmla="*/ 2094418 h 3178092"/>
              <a:gd name="connsiteX13" fmla="*/ 2243737 w 2405102"/>
              <a:gd name="connsiteY13" fmla="*/ 2063682 h 3178092"/>
              <a:gd name="connsiteX14" fmla="*/ 2213001 w 2405102"/>
              <a:gd name="connsiteY14" fmla="*/ 1994526 h 3178092"/>
              <a:gd name="connsiteX15" fmla="*/ 2205317 w 2405102"/>
              <a:gd name="connsiteY15" fmla="*/ 1963790 h 3178092"/>
              <a:gd name="connsiteX16" fmla="*/ 2182265 w 2405102"/>
              <a:gd name="connsiteY16" fmla="*/ 1787057 h 3178092"/>
              <a:gd name="connsiteX17" fmla="*/ 2159213 w 2405102"/>
              <a:gd name="connsiteY17" fmla="*/ 1664112 h 3178092"/>
              <a:gd name="connsiteX18" fmla="*/ 2151529 w 2405102"/>
              <a:gd name="connsiteY18" fmla="*/ 1341383 h 3178092"/>
              <a:gd name="connsiteX19" fmla="*/ 2143845 w 2405102"/>
              <a:gd name="connsiteY19" fmla="*/ 1226123 h 3178092"/>
              <a:gd name="connsiteX20" fmla="*/ 2136161 w 2405102"/>
              <a:gd name="connsiteY20" fmla="*/ 426983 h 3178092"/>
              <a:gd name="connsiteX21" fmla="*/ 2128477 w 2405102"/>
              <a:gd name="connsiteY21" fmla="*/ 403931 h 3178092"/>
              <a:gd name="connsiteX22" fmla="*/ 2120793 w 2405102"/>
              <a:gd name="connsiteY22" fmla="*/ 357827 h 3178092"/>
              <a:gd name="connsiteX23" fmla="*/ 2113109 w 2405102"/>
              <a:gd name="connsiteY23" fmla="*/ 250250 h 3178092"/>
              <a:gd name="connsiteX24" fmla="*/ 2105425 w 2405102"/>
              <a:gd name="connsiteY24" fmla="*/ 227198 h 3178092"/>
              <a:gd name="connsiteX25" fmla="*/ 2097741 w 2405102"/>
              <a:gd name="connsiteY25" fmla="*/ 173410 h 3178092"/>
              <a:gd name="connsiteX26" fmla="*/ 2090057 w 2405102"/>
              <a:gd name="connsiteY26" fmla="*/ 134990 h 3178092"/>
              <a:gd name="connsiteX27" fmla="*/ 2082373 w 2405102"/>
              <a:gd name="connsiteY27" fmla="*/ 19729 h 3178092"/>
              <a:gd name="connsiteX28" fmla="*/ 1559858 w 2405102"/>
              <a:gd name="connsiteY28" fmla="*/ 12045 h 3178092"/>
              <a:gd name="connsiteX29" fmla="*/ 806823 w 2405102"/>
              <a:gd name="connsiteY29" fmla="*/ 19729 h 3178092"/>
              <a:gd name="connsiteX30" fmla="*/ 676195 w 2405102"/>
              <a:gd name="connsiteY30" fmla="*/ 35097 h 3178092"/>
              <a:gd name="connsiteX31" fmla="*/ 622406 w 2405102"/>
              <a:gd name="connsiteY31" fmla="*/ 42781 h 3178092"/>
              <a:gd name="connsiteX32" fmla="*/ 491778 w 2405102"/>
              <a:gd name="connsiteY32" fmla="*/ 50465 h 3178092"/>
              <a:gd name="connsiteX33" fmla="*/ 484094 w 2405102"/>
              <a:gd name="connsiteY33" fmla="*/ 96570 h 3178092"/>
              <a:gd name="connsiteX34" fmla="*/ 468726 w 2405102"/>
              <a:gd name="connsiteY34" fmla="*/ 672872 h 3178092"/>
              <a:gd name="connsiteX35" fmla="*/ 445674 w 2405102"/>
              <a:gd name="connsiteY35" fmla="*/ 1003286 h 3178092"/>
              <a:gd name="connsiteX36" fmla="*/ 430306 w 2405102"/>
              <a:gd name="connsiteY36" fmla="*/ 1087810 h 3178092"/>
              <a:gd name="connsiteX37" fmla="*/ 422622 w 2405102"/>
              <a:gd name="connsiteY37" fmla="*/ 1156966 h 3178092"/>
              <a:gd name="connsiteX38" fmla="*/ 407253 w 2405102"/>
              <a:gd name="connsiteY38" fmla="*/ 1172334 h 3178092"/>
              <a:gd name="connsiteX39" fmla="*/ 399569 w 2405102"/>
              <a:gd name="connsiteY39" fmla="*/ 1195386 h 3178092"/>
              <a:gd name="connsiteX40" fmla="*/ 338097 w 2405102"/>
              <a:gd name="connsiteY40" fmla="*/ 1233807 h 3178092"/>
              <a:gd name="connsiteX41" fmla="*/ 307361 w 2405102"/>
              <a:gd name="connsiteY41" fmla="*/ 1256859 h 3178092"/>
              <a:gd name="connsiteX42" fmla="*/ 261257 w 2405102"/>
              <a:gd name="connsiteY42" fmla="*/ 1287595 h 3178092"/>
              <a:gd name="connsiteX43" fmla="*/ 238205 w 2405102"/>
              <a:gd name="connsiteY43" fmla="*/ 1302963 h 3178092"/>
              <a:gd name="connsiteX44" fmla="*/ 192101 w 2405102"/>
              <a:gd name="connsiteY44" fmla="*/ 1318331 h 3178092"/>
              <a:gd name="connsiteX45" fmla="*/ 176732 w 2405102"/>
              <a:gd name="connsiteY45" fmla="*/ 1333699 h 3178092"/>
              <a:gd name="connsiteX46" fmla="*/ 153680 w 2405102"/>
              <a:gd name="connsiteY46" fmla="*/ 1341383 h 3178092"/>
              <a:gd name="connsiteX47" fmla="*/ 138312 w 2405102"/>
              <a:gd name="connsiteY47" fmla="*/ 1364435 h 3178092"/>
              <a:gd name="connsiteX48" fmla="*/ 84524 w 2405102"/>
              <a:gd name="connsiteY48" fmla="*/ 1418223 h 3178092"/>
              <a:gd name="connsiteX49" fmla="*/ 38420 w 2405102"/>
              <a:gd name="connsiteY49" fmla="*/ 1487380 h 3178092"/>
              <a:gd name="connsiteX50" fmla="*/ 0 w 2405102"/>
              <a:gd name="connsiteY50" fmla="*/ 1533484 h 3178092"/>
              <a:gd name="connsiteX51" fmla="*/ 7684 w 2405102"/>
              <a:gd name="connsiteY51" fmla="*/ 1602640 h 3178092"/>
              <a:gd name="connsiteX52" fmla="*/ 53788 w 2405102"/>
              <a:gd name="connsiteY52" fmla="*/ 1648744 h 3178092"/>
              <a:gd name="connsiteX53" fmla="*/ 76840 w 2405102"/>
              <a:gd name="connsiteY53" fmla="*/ 1679481 h 3178092"/>
              <a:gd name="connsiteX54" fmla="*/ 99892 w 2405102"/>
              <a:gd name="connsiteY54" fmla="*/ 1687165 h 3178092"/>
              <a:gd name="connsiteX55" fmla="*/ 161364 w 2405102"/>
              <a:gd name="connsiteY55" fmla="*/ 1725585 h 3178092"/>
              <a:gd name="connsiteX56" fmla="*/ 192101 w 2405102"/>
              <a:gd name="connsiteY56" fmla="*/ 1748637 h 3178092"/>
              <a:gd name="connsiteX57" fmla="*/ 238205 w 2405102"/>
              <a:gd name="connsiteY57" fmla="*/ 1771689 h 3178092"/>
              <a:gd name="connsiteX58" fmla="*/ 276625 w 2405102"/>
              <a:gd name="connsiteY58" fmla="*/ 1787057 h 3178092"/>
              <a:gd name="connsiteX59" fmla="*/ 384201 w 2405102"/>
              <a:gd name="connsiteY59" fmla="*/ 1871581 h 3178092"/>
              <a:gd name="connsiteX60" fmla="*/ 491778 w 2405102"/>
              <a:gd name="connsiteY60" fmla="*/ 1971474 h 3178092"/>
              <a:gd name="connsiteX61" fmla="*/ 530198 w 2405102"/>
              <a:gd name="connsiteY61" fmla="*/ 2017578 h 3178092"/>
              <a:gd name="connsiteX62" fmla="*/ 568618 w 2405102"/>
              <a:gd name="connsiteY62" fmla="*/ 2055998 h 3178092"/>
              <a:gd name="connsiteX63" fmla="*/ 599354 w 2405102"/>
              <a:gd name="connsiteY63" fmla="*/ 2094418 h 3178092"/>
              <a:gd name="connsiteX64" fmla="*/ 622406 w 2405102"/>
              <a:gd name="connsiteY64" fmla="*/ 2132839 h 3178092"/>
              <a:gd name="connsiteX65" fmla="*/ 676195 w 2405102"/>
              <a:gd name="connsiteY65" fmla="*/ 2186627 h 3178092"/>
              <a:gd name="connsiteX66" fmla="*/ 691563 w 2405102"/>
              <a:gd name="connsiteY66" fmla="*/ 2232731 h 3178092"/>
              <a:gd name="connsiteX67" fmla="*/ 714615 w 2405102"/>
              <a:gd name="connsiteY67" fmla="*/ 2248099 h 3178092"/>
              <a:gd name="connsiteX68" fmla="*/ 760719 w 2405102"/>
              <a:gd name="connsiteY68" fmla="*/ 2301887 h 3178092"/>
              <a:gd name="connsiteX69" fmla="*/ 783771 w 2405102"/>
              <a:gd name="connsiteY69" fmla="*/ 2332623 h 3178092"/>
              <a:gd name="connsiteX70" fmla="*/ 814507 w 2405102"/>
              <a:gd name="connsiteY70" fmla="*/ 2355676 h 3178092"/>
              <a:gd name="connsiteX71" fmla="*/ 875979 w 2405102"/>
              <a:gd name="connsiteY71" fmla="*/ 2440200 h 3178092"/>
              <a:gd name="connsiteX72" fmla="*/ 929768 w 2405102"/>
              <a:gd name="connsiteY72" fmla="*/ 2501672 h 3178092"/>
              <a:gd name="connsiteX73" fmla="*/ 952820 w 2405102"/>
              <a:gd name="connsiteY73" fmla="*/ 2524724 h 3178092"/>
              <a:gd name="connsiteX74" fmla="*/ 1014292 w 2405102"/>
              <a:gd name="connsiteY74" fmla="*/ 2593881 h 3178092"/>
              <a:gd name="connsiteX75" fmla="*/ 1037344 w 2405102"/>
              <a:gd name="connsiteY75" fmla="*/ 2601565 h 3178092"/>
              <a:gd name="connsiteX76" fmla="*/ 1106501 w 2405102"/>
              <a:gd name="connsiteY76" fmla="*/ 2655353 h 3178092"/>
              <a:gd name="connsiteX77" fmla="*/ 1167973 w 2405102"/>
              <a:gd name="connsiteY77" fmla="*/ 2693773 h 3178092"/>
              <a:gd name="connsiteX78" fmla="*/ 1191025 w 2405102"/>
              <a:gd name="connsiteY78" fmla="*/ 2709141 h 3178092"/>
              <a:gd name="connsiteX79" fmla="*/ 1229445 w 2405102"/>
              <a:gd name="connsiteY79" fmla="*/ 2739877 h 3178092"/>
              <a:gd name="connsiteX80" fmla="*/ 1252497 w 2405102"/>
              <a:gd name="connsiteY80" fmla="*/ 2755245 h 3178092"/>
              <a:gd name="connsiteX81" fmla="*/ 1306285 w 2405102"/>
              <a:gd name="connsiteY81" fmla="*/ 2793665 h 3178092"/>
              <a:gd name="connsiteX82" fmla="*/ 1367758 w 2405102"/>
              <a:gd name="connsiteY82" fmla="*/ 2824402 h 3178092"/>
              <a:gd name="connsiteX83" fmla="*/ 1390810 w 2405102"/>
              <a:gd name="connsiteY83" fmla="*/ 2832086 h 3178092"/>
              <a:gd name="connsiteX84" fmla="*/ 1452282 w 2405102"/>
              <a:gd name="connsiteY84" fmla="*/ 2878190 h 3178092"/>
              <a:gd name="connsiteX85" fmla="*/ 1490702 w 2405102"/>
              <a:gd name="connsiteY85" fmla="*/ 2901242 h 3178092"/>
              <a:gd name="connsiteX86" fmla="*/ 1536806 w 2405102"/>
              <a:gd name="connsiteY86" fmla="*/ 2931978 h 3178092"/>
              <a:gd name="connsiteX87" fmla="*/ 1567543 w 2405102"/>
              <a:gd name="connsiteY87" fmla="*/ 2939662 h 3178092"/>
              <a:gd name="connsiteX88" fmla="*/ 1605963 w 2405102"/>
              <a:gd name="connsiteY88" fmla="*/ 2970398 h 3178092"/>
              <a:gd name="connsiteX89" fmla="*/ 1629015 w 2405102"/>
              <a:gd name="connsiteY89" fmla="*/ 2978082 h 3178092"/>
              <a:gd name="connsiteX90" fmla="*/ 1659751 w 2405102"/>
              <a:gd name="connsiteY90" fmla="*/ 3008818 h 3178092"/>
              <a:gd name="connsiteX91" fmla="*/ 1682803 w 2405102"/>
              <a:gd name="connsiteY91" fmla="*/ 3016502 h 3178092"/>
              <a:gd name="connsiteX92" fmla="*/ 1751959 w 2405102"/>
              <a:gd name="connsiteY92" fmla="*/ 3047239 h 3178092"/>
              <a:gd name="connsiteX93" fmla="*/ 1798064 w 2405102"/>
              <a:gd name="connsiteY93" fmla="*/ 3062607 h 3178092"/>
              <a:gd name="connsiteX94" fmla="*/ 1828800 w 2405102"/>
              <a:gd name="connsiteY94" fmla="*/ 3077975 h 3178092"/>
              <a:gd name="connsiteX95" fmla="*/ 1851852 w 2405102"/>
              <a:gd name="connsiteY95" fmla="*/ 3085659 h 3178092"/>
              <a:gd name="connsiteX96" fmla="*/ 1897956 w 2405102"/>
              <a:gd name="connsiteY96" fmla="*/ 3108711 h 3178092"/>
              <a:gd name="connsiteX97" fmla="*/ 1921008 w 2405102"/>
              <a:gd name="connsiteY97" fmla="*/ 3116395 h 3178092"/>
              <a:gd name="connsiteX98" fmla="*/ 1951744 w 2405102"/>
              <a:gd name="connsiteY98" fmla="*/ 3131763 h 3178092"/>
              <a:gd name="connsiteX99" fmla="*/ 1974796 w 2405102"/>
              <a:gd name="connsiteY99" fmla="*/ 3139447 h 3178092"/>
              <a:gd name="connsiteX100" fmla="*/ 2020901 w 2405102"/>
              <a:gd name="connsiteY100" fmla="*/ 3162499 h 3178092"/>
              <a:gd name="connsiteX101" fmla="*/ 2043953 w 2405102"/>
              <a:gd name="connsiteY101" fmla="*/ 3177867 h 3178092"/>
              <a:gd name="connsiteX102" fmla="*/ 2120793 w 2405102"/>
              <a:gd name="connsiteY102" fmla="*/ 3162499 h 3178092"/>
              <a:gd name="connsiteX103" fmla="*/ 2151529 w 2405102"/>
              <a:gd name="connsiteY103" fmla="*/ 3147131 h 3178092"/>
              <a:gd name="connsiteX104" fmla="*/ 2174581 w 2405102"/>
              <a:gd name="connsiteY104" fmla="*/ 3116395 h 3178092"/>
              <a:gd name="connsiteX105" fmla="*/ 2220685 w 2405102"/>
              <a:gd name="connsiteY105" fmla="*/ 3077975 h 3178092"/>
              <a:gd name="connsiteX106" fmla="*/ 2236053 w 2405102"/>
              <a:gd name="connsiteY106" fmla="*/ 3047239 h 3178092"/>
              <a:gd name="connsiteX107" fmla="*/ 2251422 w 2405102"/>
              <a:gd name="connsiteY107" fmla="*/ 3024186 h 3178092"/>
              <a:gd name="connsiteX108" fmla="*/ 2259106 w 2405102"/>
              <a:gd name="connsiteY108" fmla="*/ 3001134 h 3178092"/>
              <a:gd name="connsiteX109" fmla="*/ 2289842 w 2405102"/>
              <a:gd name="connsiteY109" fmla="*/ 2955030 h 3178092"/>
              <a:gd name="connsiteX110" fmla="*/ 2328262 w 2405102"/>
              <a:gd name="connsiteY110" fmla="*/ 2885874 h 3178092"/>
              <a:gd name="connsiteX111" fmla="*/ 2343630 w 2405102"/>
              <a:gd name="connsiteY111" fmla="*/ 2862822 h 317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2405102" h="3178092">
                <a:moveTo>
                  <a:pt x="2343630" y="2862822"/>
                </a:moveTo>
                <a:lnTo>
                  <a:pt x="2343630" y="2862822"/>
                </a:lnTo>
                <a:cubicBezTo>
                  <a:pt x="2356437" y="2844892"/>
                  <a:pt x="2370948" y="2828065"/>
                  <a:pt x="2382050" y="2809033"/>
                </a:cubicBezTo>
                <a:cubicBezTo>
                  <a:pt x="2389196" y="2796782"/>
                  <a:pt x="2399651" y="2763915"/>
                  <a:pt x="2405102" y="2747561"/>
                </a:cubicBezTo>
                <a:cubicBezTo>
                  <a:pt x="2402541" y="2678405"/>
                  <a:pt x="2405060" y="2608872"/>
                  <a:pt x="2397418" y="2540092"/>
                </a:cubicBezTo>
                <a:cubicBezTo>
                  <a:pt x="2387173" y="2447884"/>
                  <a:pt x="2376927" y="2499111"/>
                  <a:pt x="2366682" y="2447884"/>
                </a:cubicBezTo>
                <a:cubicBezTo>
                  <a:pt x="2357187" y="2400408"/>
                  <a:pt x="2366243" y="2420331"/>
                  <a:pt x="2343630" y="2386412"/>
                </a:cubicBezTo>
                <a:cubicBezTo>
                  <a:pt x="2341069" y="2373605"/>
                  <a:pt x="2340797" y="2360117"/>
                  <a:pt x="2335946" y="2347991"/>
                </a:cubicBezTo>
                <a:cubicBezTo>
                  <a:pt x="2308856" y="2280265"/>
                  <a:pt x="2317547" y="2335867"/>
                  <a:pt x="2305210" y="2286519"/>
                </a:cubicBezTo>
                <a:cubicBezTo>
                  <a:pt x="2302042" y="2273849"/>
                  <a:pt x="2301279" y="2260608"/>
                  <a:pt x="2297526" y="2248099"/>
                </a:cubicBezTo>
                <a:cubicBezTo>
                  <a:pt x="2293563" y="2234888"/>
                  <a:pt x="2286214" y="2222862"/>
                  <a:pt x="2282158" y="2209679"/>
                </a:cubicBezTo>
                <a:cubicBezTo>
                  <a:pt x="2275947" y="2189492"/>
                  <a:pt x="2272232" y="2168615"/>
                  <a:pt x="2266790" y="2148207"/>
                </a:cubicBezTo>
                <a:cubicBezTo>
                  <a:pt x="2261985" y="2130190"/>
                  <a:pt x="2256329" y="2112408"/>
                  <a:pt x="2251422" y="2094418"/>
                </a:cubicBezTo>
                <a:cubicBezTo>
                  <a:pt x="2248643" y="2084229"/>
                  <a:pt x="2247445" y="2073570"/>
                  <a:pt x="2243737" y="2063682"/>
                </a:cubicBezTo>
                <a:cubicBezTo>
                  <a:pt x="2203584" y="1956613"/>
                  <a:pt x="2255040" y="2120643"/>
                  <a:pt x="2213001" y="1994526"/>
                </a:cubicBezTo>
                <a:cubicBezTo>
                  <a:pt x="2209661" y="1984507"/>
                  <a:pt x="2206865" y="1974237"/>
                  <a:pt x="2205317" y="1963790"/>
                </a:cubicBezTo>
                <a:cubicBezTo>
                  <a:pt x="2196611" y="1905021"/>
                  <a:pt x="2190117" y="1845946"/>
                  <a:pt x="2182265" y="1787057"/>
                </a:cubicBezTo>
                <a:cubicBezTo>
                  <a:pt x="2173079" y="1718160"/>
                  <a:pt x="2176114" y="1740168"/>
                  <a:pt x="2159213" y="1664112"/>
                </a:cubicBezTo>
                <a:cubicBezTo>
                  <a:pt x="2156652" y="1556536"/>
                  <a:pt x="2155302" y="1448924"/>
                  <a:pt x="2151529" y="1341383"/>
                </a:cubicBezTo>
                <a:cubicBezTo>
                  <a:pt x="2150179" y="1302901"/>
                  <a:pt x="2144492" y="1264623"/>
                  <a:pt x="2143845" y="1226123"/>
                </a:cubicBezTo>
                <a:cubicBezTo>
                  <a:pt x="2139368" y="959768"/>
                  <a:pt x="2141139" y="693329"/>
                  <a:pt x="2136161" y="426983"/>
                </a:cubicBezTo>
                <a:cubicBezTo>
                  <a:pt x="2136010" y="418885"/>
                  <a:pt x="2130234" y="411838"/>
                  <a:pt x="2128477" y="403931"/>
                </a:cubicBezTo>
                <a:cubicBezTo>
                  <a:pt x="2125097" y="388722"/>
                  <a:pt x="2123354" y="373195"/>
                  <a:pt x="2120793" y="357827"/>
                </a:cubicBezTo>
                <a:cubicBezTo>
                  <a:pt x="2118232" y="321968"/>
                  <a:pt x="2117309" y="285954"/>
                  <a:pt x="2113109" y="250250"/>
                </a:cubicBezTo>
                <a:cubicBezTo>
                  <a:pt x="2112163" y="242206"/>
                  <a:pt x="2107013" y="235140"/>
                  <a:pt x="2105425" y="227198"/>
                </a:cubicBezTo>
                <a:cubicBezTo>
                  <a:pt x="2101873" y="209438"/>
                  <a:pt x="2100718" y="191275"/>
                  <a:pt x="2097741" y="173410"/>
                </a:cubicBezTo>
                <a:cubicBezTo>
                  <a:pt x="2095594" y="160527"/>
                  <a:pt x="2092618" y="147797"/>
                  <a:pt x="2090057" y="134990"/>
                </a:cubicBezTo>
                <a:cubicBezTo>
                  <a:pt x="2087496" y="96570"/>
                  <a:pt x="2119883" y="28427"/>
                  <a:pt x="2082373" y="19729"/>
                </a:cubicBezTo>
                <a:cubicBezTo>
                  <a:pt x="1912685" y="-19619"/>
                  <a:pt x="1734048" y="12045"/>
                  <a:pt x="1559858" y="12045"/>
                </a:cubicBezTo>
                <a:cubicBezTo>
                  <a:pt x="1308833" y="12045"/>
                  <a:pt x="1057835" y="17168"/>
                  <a:pt x="806823" y="19729"/>
                </a:cubicBezTo>
                <a:cubicBezTo>
                  <a:pt x="680836" y="37727"/>
                  <a:pt x="837454" y="16126"/>
                  <a:pt x="676195" y="35097"/>
                </a:cubicBezTo>
                <a:cubicBezTo>
                  <a:pt x="658207" y="37213"/>
                  <a:pt x="640455" y="41277"/>
                  <a:pt x="622406" y="42781"/>
                </a:cubicBezTo>
                <a:cubicBezTo>
                  <a:pt x="578939" y="46403"/>
                  <a:pt x="535321" y="47904"/>
                  <a:pt x="491778" y="50465"/>
                </a:cubicBezTo>
                <a:cubicBezTo>
                  <a:pt x="489217" y="65833"/>
                  <a:pt x="484499" y="80995"/>
                  <a:pt x="484094" y="96570"/>
                </a:cubicBezTo>
                <a:cubicBezTo>
                  <a:pt x="468883" y="682210"/>
                  <a:pt x="520949" y="463979"/>
                  <a:pt x="468726" y="672872"/>
                </a:cubicBezTo>
                <a:cubicBezTo>
                  <a:pt x="455142" y="1134726"/>
                  <a:pt x="481352" y="801107"/>
                  <a:pt x="445674" y="1003286"/>
                </a:cubicBezTo>
                <a:cubicBezTo>
                  <a:pt x="429383" y="1095602"/>
                  <a:pt x="447502" y="1036222"/>
                  <a:pt x="430306" y="1087810"/>
                </a:cubicBezTo>
                <a:cubicBezTo>
                  <a:pt x="427745" y="1110862"/>
                  <a:pt x="428725" y="1134589"/>
                  <a:pt x="422622" y="1156966"/>
                </a:cubicBezTo>
                <a:cubicBezTo>
                  <a:pt x="420716" y="1163955"/>
                  <a:pt x="410981" y="1166122"/>
                  <a:pt x="407253" y="1172334"/>
                </a:cubicBezTo>
                <a:cubicBezTo>
                  <a:pt x="403086" y="1179279"/>
                  <a:pt x="404754" y="1189164"/>
                  <a:pt x="399569" y="1195386"/>
                </a:cubicBezTo>
                <a:cubicBezTo>
                  <a:pt x="380639" y="1218102"/>
                  <a:pt x="361532" y="1219160"/>
                  <a:pt x="338097" y="1233807"/>
                </a:cubicBezTo>
                <a:cubicBezTo>
                  <a:pt x="327237" y="1240595"/>
                  <a:pt x="317853" y="1249515"/>
                  <a:pt x="307361" y="1256859"/>
                </a:cubicBezTo>
                <a:cubicBezTo>
                  <a:pt x="292230" y="1267451"/>
                  <a:pt x="276625" y="1277350"/>
                  <a:pt x="261257" y="1287595"/>
                </a:cubicBezTo>
                <a:cubicBezTo>
                  <a:pt x="253573" y="1292718"/>
                  <a:pt x="246966" y="1300043"/>
                  <a:pt x="238205" y="1302963"/>
                </a:cubicBezTo>
                <a:lnTo>
                  <a:pt x="192101" y="1318331"/>
                </a:lnTo>
                <a:cubicBezTo>
                  <a:pt x="186978" y="1323454"/>
                  <a:pt x="182944" y="1329972"/>
                  <a:pt x="176732" y="1333699"/>
                </a:cubicBezTo>
                <a:cubicBezTo>
                  <a:pt x="169787" y="1337866"/>
                  <a:pt x="160005" y="1336323"/>
                  <a:pt x="153680" y="1341383"/>
                </a:cubicBezTo>
                <a:cubicBezTo>
                  <a:pt x="146469" y="1347152"/>
                  <a:pt x="144490" y="1357571"/>
                  <a:pt x="138312" y="1364435"/>
                </a:cubicBezTo>
                <a:cubicBezTo>
                  <a:pt x="121350" y="1383282"/>
                  <a:pt x="84524" y="1418223"/>
                  <a:pt x="84524" y="1418223"/>
                </a:cubicBezTo>
                <a:cubicBezTo>
                  <a:pt x="58514" y="1470245"/>
                  <a:pt x="81048" y="1430543"/>
                  <a:pt x="38420" y="1487380"/>
                </a:cubicBezTo>
                <a:cubicBezTo>
                  <a:pt x="6326" y="1530172"/>
                  <a:pt x="42170" y="1491314"/>
                  <a:pt x="0" y="1533484"/>
                </a:cubicBezTo>
                <a:cubicBezTo>
                  <a:pt x="2561" y="1556536"/>
                  <a:pt x="-2124" y="1581622"/>
                  <a:pt x="7684" y="1602640"/>
                </a:cubicBezTo>
                <a:cubicBezTo>
                  <a:pt x="16875" y="1622335"/>
                  <a:pt x="40748" y="1631357"/>
                  <a:pt x="53788" y="1648744"/>
                </a:cubicBezTo>
                <a:cubicBezTo>
                  <a:pt x="61472" y="1658990"/>
                  <a:pt x="67002" y="1671282"/>
                  <a:pt x="76840" y="1679481"/>
                </a:cubicBezTo>
                <a:cubicBezTo>
                  <a:pt x="83062" y="1684666"/>
                  <a:pt x="92208" y="1684604"/>
                  <a:pt x="99892" y="1687165"/>
                </a:cubicBezTo>
                <a:cubicBezTo>
                  <a:pt x="226068" y="1788106"/>
                  <a:pt x="82537" y="1680542"/>
                  <a:pt x="161364" y="1725585"/>
                </a:cubicBezTo>
                <a:cubicBezTo>
                  <a:pt x="172484" y="1731939"/>
                  <a:pt x="181119" y="1742048"/>
                  <a:pt x="192101" y="1748637"/>
                </a:cubicBezTo>
                <a:cubicBezTo>
                  <a:pt x="206834" y="1757477"/>
                  <a:pt x="222563" y="1764579"/>
                  <a:pt x="238205" y="1771689"/>
                </a:cubicBezTo>
                <a:cubicBezTo>
                  <a:pt x="250762" y="1777397"/>
                  <a:pt x="265022" y="1779598"/>
                  <a:pt x="276625" y="1787057"/>
                </a:cubicBezTo>
                <a:cubicBezTo>
                  <a:pt x="279488" y="1788898"/>
                  <a:pt x="367476" y="1857429"/>
                  <a:pt x="384201" y="1871581"/>
                </a:cubicBezTo>
                <a:cubicBezTo>
                  <a:pt x="422445" y="1903941"/>
                  <a:pt x="458019" y="1934646"/>
                  <a:pt x="491778" y="1971474"/>
                </a:cubicBezTo>
                <a:cubicBezTo>
                  <a:pt x="505296" y="1986221"/>
                  <a:pt x="516741" y="2002776"/>
                  <a:pt x="530198" y="2017578"/>
                </a:cubicBezTo>
                <a:cubicBezTo>
                  <a:pt x="542381" y="2030979"/>
                  <a:pt x="556502" y="2042536"/>
                  <a:pt x="568618" y="2055998"/>
                </a:cubicBezTo>
                <a:cubicBezTo>
                  <a:pt x="579589" y="2068188"/>
                  <a:pt x="589949" y="2080982"/>
                  <a:pt x="599354" y="2094418"/>
                </a:cubicBezTo>
                <a:cubicBezTo>
                  <a:pt x="607919" y="2106654"/>
                  <a:pt x="612845" y="2121365"/>
                  <a:pt x="622406" y="2132839"/>
                </a:cubicBezTo>
                <a:cubicBezTo>
                  <a:pt x="638639" y="2152318"/>
                  <a:pt x="658265" y="2168698"/>
                  <a:pt x="676195" y="2186627"/>
                </a:cubicBezTo>
                <a:cubicBezTo>
                  <a:pt x="681318" y="2201995"/>
                  <a:pt x="682977" y="2218994"/>
                  <a:pt x="691563" y="2232731"/>
                </a:cubicBezTo>
                <a:cubicBezTo>
                  <a:pt x="696458" y="2240562"/>
                  <a:pt x="708085" y="2241569"/>
                  <a:pt x="714615" y="2248099"/>
                </a:cubicBezTo>
                <a:cubicBezTo>
                  <a:pt x="731313" y="2264797"/>
                  <a:pt x="745766" y="2283611"/>
                  <a:pt x="760719" y="2301887"/>
                </a:cubicBezTo>
                <a:cubicBezTo>
                  <a:pt x="768829" y="2311799"/>
                  <a:pt x="774715" y="2323567"/>
                  <a:pt x="783771" y="2332623"/>
                </a:cubicBezTo>
                <a:cubicBezTo>
                  <a:pt x="792827" y="2341679"/>
                  <a:pt x="806172" y="2345952"/>
                  <a:pt x="814507" y="2355676"/>
                </a:cubicBezTo>
                <a:cubicBezTo>
                  <a:pt x="837179" y="2382127"/>
                  <a:pt x="851344" y="2415566"/>
                  <a:pt x="875979" y="2440200"/>
                </a:cubicBezTo>
                <a:cubicBezTo>
                  <a:pt x="929271" y="2493490"/>
                  <a:pt x="864109" y="2426633"/>
                  <a:pt x="929768" y="2501672"/>
                </a:cubicBezTo>
                <a:cubicBezTo>
                  <a:pt x="936924" y="2509850"/>
                  <a:pt x="945748" y="2516473"/>
                  <a:pt x="952820" y="2524724"/>
                </a:cubicBezTo>
                <a:cubicBezTo>
                  <a:pt x="980164" y="2556625"/>
                  <a:pt x="976116" y="2565248"/>
                  <a:pt x="1014292" y="2593881"/>
                </a:cubicBezTo>
                <a:cubicBezTo>
                  <a:pt x="1020772" y="2598741"/>
                  <a:pt x="1029660" y="2599004"/>
                  <a:pt x="1037344" y="2601565"/>
                </a:cubicBezTo>
                <a:cubicBezTo>
                  <a:pt x="1060396" y="2619494"/>
                  <a:pt x="1081736" y="2639875"/>
                  <a:pt x="1106501" y="2655353"/>
                </a:cubicBezTo>
                <a:cubicBezTo>
                  <a:pt x="1126992" y="2668160"/>
                  <a:pt x="1147868" y="2680369"/>
                  <a:pt x="1167973" y="2693773"/>
                </a:cubicBezTo>
                <a:cubicBezTo>
                  <a:pt x="1175657" y="2698896"/>
                  <a:pt x="1183637" y="2703600"/>
                  <a:pt x="1191025" y="2709141"/>
                </a:cubicBezTo>
                <a:cubicBezTo>
                  <a:pt x="1204145" y="2718981"/>
                  <a:pt x="1216325" y="2730037"/>
                  <a:pt x="1229445" y="2739877"/>
                </a:cubicBezTo>
                <a:cubicBezTo>
                  <a:pt x="1236833" y="2745418"/>
                  <a:pt x="1244982" y="2749877"/>
                  <a:pt x="1252497" y="2755245"/>
                </a:cubicBezTo>
                <a:cubicBezTo>
                  <a:pt x="1265126" y="2764266"/>
                  <a:pt x="1290962" y="2785307"/>
                  <a:pt x="1306285" y="2793665"/>
                </a:cubicBezTo>
                <a:cubicBezTo>
                  <a:pt x="1326397" y="2804635"/>
                  <a:pt x="1346024" y="2817157"/>
                  <a:pt x="1367758" y="2824402"/>
                </a:cubicBezTo>
                <a:cubicBezTo>
                  <a:pt x="1375442" y="2826963"/>
                  <a:pt x="1383565" y="2828464"/>
                  <a:pt x="1390810" y="2832086"/>
                </a:cubicBezTo>
                <a:cubicBezTo>
                  <a:pt x="1409774" y="2841568"/>
                  <a:pt x="1438145" y="2868294"/>
                  <a:pt x="1452282" y="2878190"/>
                </a:cubicBezTo>
                <a:cubicBezTo>
                  <a:pt x="1464517" y="2886755"/>
                  <a:pt x="1478102" y="2893224"/>
                  <a:pt x="1490702" y="2901242"/>
                </a:cubicBezTo>
                <a:cubicBezTo>
                  <a:pt x="1506284" y="2911158"/>
                  <a:pt x="1520286" y="2923718"/>
                  <a:pt x="1536806" y="2931978"/>
                </a:cubicBezTo>
                <a:cubicBezTo>
                  <a:pt x="1546252" y="2936701"/>
                  <a:pt x="1557297" y="2937101"/>
                  <a:pt x="1567543" y="2939662"/>
                </a:cubicBezTo>
                <a:cubicBezTo>
                  <a:pt x="1580350" y="2949907"/>
                  <a:pt x="1592055" y="2961706"/>
                  <a:pt x="1605963" y="2970398"/>
                </a:cubicBezTo>
                <a:cubicBezTo>
                  <a:pt x="1612831" y="2974691"/>
                  <a:pt x="1622424" y="2973374"/>
                  <a:pt x="1629015" y="2978082"/>
                </a:cubicBezTo>
                <a:cubicBezTo>
                  <a:pt x="1640805" y="2986504"/>
                  <a:pt x="1647961" y="3000396"/>
                  <a:pt x="1659751" y="3008818"/>
                </a:cubicBezTo>
                <a:cubicBezTo>
                  <a:pt x="1666342" y="3013526"/>
                  <a:pt x="1675358" y="3013311"/>
                  <a:pt x="1682803" y="3016502"/>
                </a:cubicBezTo>
                <a:cubicBezTo>
                  <a:pt x="1750435" y="3045487"/>
                  <a:pt x="1673331" y="3018646"/>
                  <a:pt x="1751959" y="3047239"/>
                </a:cubicBezTo>
                <a:cubicBezTo>
                  <a:pt x="1767183" y="3052775"/>
                  <a:pt x="1783575" y="3055362"/>
                  <a:pt x="1798064" y="3062607"/>
                </a:cubicBezTo>
                <a:cubicBezTo>
                  <a:pt x="1808309" y="3067730"/>
                  <a:pt x="1818272" y="3073463"/>
                  <a:pt x="1828800" y="3077975"/>
                </a:cubicBezTo>
                <a:cubicBezTo>
                  <a:pt x="1836245" y="3081166"/>
                  <a:pt x="1844450" y="3082369"/>
                  <a:pt x="1851852" y="3085659"/>
                </a:cubicBezTo>
                <a:cubicBezTo>
                  <a:pt x="1867553" y="3092637"/>
                  <a:pt x="1882255" y="3101733"/>
                  <a:pt x="1897956" y="3108711"/>
                </a:cubicBezTo>
                <a:cubicBezTo>
                  <a:pt x="1905358" y="3112001"/>
                  <a:pt x="1913563" y="3113204"/>
                  <a:pt x="1921008" y="3116395"/>
                </a:cubicBezTo>
                <a:cubicBezTo>
                  <a:pt x="1931536" y="3120907"/>
                  <a:pt x="1941216" y="3127251"/>
                  <a:pt x="1951744" y="3131763"/>
                </a:cubicBezTo>
                <a:cubicBezTo>
                  <a:pt x="1959189" y="3134954"/>
                  <a:pt x="1967551" y="3135825"/>
                  <a:pt x="1974796" y="3139447"/>
                </a:cubicBezTo>
                <a:cubicBezTo>
                  <a:pt x="2034377" y="3169237"/>
                  <a:pt x="1962959" y="3143186"/>
                  <a:pt x="2020901" y="3162499"/>
                </a:cubicBezTo>
                <a:cubicBezTo>
                  <a:pt x="2028585" y="3167622"/>
                  <a:pt x="2034764" y="3176948"/>
                  <a:pt x="2043953" y="3177867"/>
                </a:cubicBezTo>
                <a:cubicBezTo>
                  <a:pt x="2061152" y="3179587"/>
                  <a:pt x="2100508" y="3171193"/>
                  <a:pt x="2120793" y="3162499"/>
                </a:cubicBezTo>
                <a:cubicBezTo>
                  <a:pt x="2131321" y="3157987"/>
                  <a:pt x="2141284" y="3152254"/>
                  <a:pt x="2151529" y="3147131"/>
                </a:cubicBezTo>
                <a:cubicBezTo>
                  <a:pt x="2159213" y="3136886"/>
                  <a:pt x="2165525" y="3125451"/>
                  <a:pt x="2174581" y="3116395"/>
                </a:cubicBezTo>
                <a:cubicBezTo>
                  <a:pt x="2208280" y="3082696"/>
                  <a:pt x="2189215" y="3122034"/>
                  <a:pt x="2220685" y="3077975"/>
                </a:cubicBezTo>
                <a:cubicBezTo>
                  <a:pt x="2227343" y="3068654"/>
                  <a:pt x="2230370" y="3057184"/>
                  <a:pt x="2236053" y="3047239"/>
                </a:cubicBezTo>
                <a:cubicBezTo>
                  <a:pt x="2240635" y="3039220"/>
                  <a:pt x="2246299" y="3031870"/>
                  <a:pt x="2251422" y="3024186"/>
                </a:cubicBezTo>
                <a:cubicBezTo>
                  <a:pt x="2253983" y="3016502"/>
                  <a:pt x="2255172" y="3008214"/>
                  <a:pt x="2259106" y="3001134"/>
                </a:cubicBezTo>
                <a:cubicBezTo>
                  <a:pt x="2268076" y="2984988"/>
                  <a:pt x="2284001" y="2972552"/>
                  <a:pt x="2289842" y="2955030"/>
                </a:cubicBezTo>
                <a:cubicBezTo>
                  <a:pt x="2297187" y="2932994"/>
                  <a:pt x="2307125" y="2896443"/>
                  <a:pt x="2328262" y="2885874"/>
                </a:cubicBezTo>
                <a:lnTo>
                  <a:pt x="2343630" y="2862822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0020833" y="2816876"/>
            <a:ext cx="1231498" cy="631428"/>
            <a:chOff x="1878664" y="3487614"/>
            <a:chExt cx="1231498" cy="623945"/>
          </a:xfrm>
        </p:grpSpPr>
        <p:sp>
          <p:nvSpPr>
            <p:cNvPr id="27" name="TextBox 26"/>
            <p:cNvSpPr txBox="1"/>
            <p:nvPr/>
          </p:nvSpPr>
          <p:spPr>
            <a:xfrm>
              <a:off x="1905990" y="3531154"/>
              <a:ext cx="1204172" cy="577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Diagnosis</a:t>
              </a:r>
            </a:p>
            <a:p>
              <a:pPr algn="ctr"/>
              <a:r>
                <a:rPr lang="en-US" sz="1600" b="1" dirty="0"/>
                <a:t>routine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1878664" y="3487614"/>
              <a:ext cx="1220074" cy="6239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/>
          <p:cNvCxnSpPr>
            <a:stCxn id="24" idx="6"/>
            <a:endCxn id="28" idx="2"/>
          </p:cNvCxnSpPr>
          <p:nvPr/>
        </p:nvCxnSpPr>
        <p:spPr>
          <a:xfrm flipV="1">
            <a:off x="8390651" y="3132590"/>
            <a:ext cx="1630182" cy="25728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0753296" y="5815888"/>
            <a:ext cx="1138074" cy="3984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8" idx="5"/>
            <a:endCxn id="31" idx="0"/>
          </p:cNvCxnSpPr>
          <p:nvPr/>
        </p:nvCxnSpPr>
        <p:spPr>
          <a:xfrm>
            <a:off x="11062231" y="3355834"/>
            <a:ext cx="260102" cy="2460054"/>
          </a:xfrm>
          <a:prstGeom prst="straightConnector1">
            <a:avLst/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4"/>
            <a:endCxn id="35" idx="0"/>
          </p:cNvCxnSpPr>
          <p:nvPr/>
        </p:nvCxnSpPr>
        <p:spPr>
          <a:xfrm flipH="1">
            <a:off x="9439185" y="3448304"/>
            <a:ext cx="1191685" cy="589197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8359210" y="4037501"/>
            <a:ext cx="2227091" cy="655588"/>
            <a:chOff x="1944739" y="3831201"/>
            <a:chExt cx="2227091" cy="660912"/>
          </a:xfrm>
        </p:grpSpPr>
        <p:sp>
          <p:nvSpPr>
            <p:cNvPr id="35" name="Oval 34"/>
            <p:cNvSpPr/>
            <p:nvPr/>
          </p:nvSpPr>
          <p:spPr>
            <a:xfrm>
              <a:off x="2048987" y="3831201"/>
              <a:ext cx="1951453" cy="6549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44739" y="3902589"/>
              <a:ext cx="2227091" cy="589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Memory restoration</a:t>
              </a:r>
            </a:p>
            <a:p>
              <a:pPr algn="ctr"/>
              <a:r>
                <a:rPr lang="en-US" sz="1600" dirty="0"/>
                <a:t>Majority-voting        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 rot="5123911">
            <a:off x="9561857" y="4387259"/>
            <a:ext cx="3596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Detected Not-Recoverable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68431" y="5845852"/>
            <a:ext cx="1107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Restart</a:t>
            </a:r>
          </a:p>
        </p:txBody>
      </p:sp>
      <p:sp>
        <p:nvSpPr>
          <p:cNvPr id="40" name="TextBox 39"/>
          <p:cNvSpPr txBox="1"/>
          <p:nvPr/>
        </p:nvSpPr>
        <p:spPr>
          <a:xfrm rot="19856588">
            <a:off x="9163662" y="3522932"/>
            <a:ext cx="1298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Recoverable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 rot="21377700">
            <a:off x="8944514" y="2799503"/>
            <a:ext cx="1010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Error</a:t>
            </a:r>
            <a:endParaRPr lang="en-US" sz="12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8432258" y="4733861"/>
            <a:ext cx="1624583" cy="486143"/>
            <a:chOff x="963641" y="3664005"/>
            <a:chExt cx="777427" cy="403264"/>
          </a:xfrm>
        </p:grpSpPr>
        <p:sp>
          <p:nvSpPr>
            <p:cNvPr id="47" name="Oval 46"/>
            <p:cNvSpPr/>
            <p:nvPr/>
          </p:nvSpPr>
          <p:spPr>
            <a:xfrm>
              <a:off x="963641" y="3664005"/>
              <a:ext cx="690475" cy="4032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13828" y="3688922"/>
              <a:ext cx="727240" cy="364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3">
                <a:lnSpc>
                  <a:spcPts val="1280"/>
                </a:lnSpc>
              </a:pPr>
              <a:r>
                <a:rPr lang="en-US" sz="1600" b="1" dirty="0"/>
                <a:t>Critical Operation</a:t>
              </a:r>
              <a:endParaRPr lang="en-US" sz="1200" b="1" dirty="0"/>
            </a:p>
          </p:txBody>
        </p:sp>
      </p:grpSp>
      <p:cxnSp>
        <p:nvCxnSpPr>
          <p:cNvPr id="37" name="Straight Arrow Connector 36"/>
          <p:cNvCxnSpPr>
            <a:stCxn id="48" idx="2"/>
            <a:endCxn id="9" idx="0"/>
          </p:cNvCxnSpPr>
          <p:nvPr/>
        </p:nvCxnSpPr>
        <p:spPr>
          <a:xfrm flipH="1">
            <a:off x="7169444" y="5203058"/>
            <a:ext cx="2127543" cy="204096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133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98BC808-B579-4F96-8ACE-CDB83750035C}" vid="{1F32B071-5760-41DF-8AD3-DD8F141CD06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16802</TotalTime>
  <Words>1608</Words>
  <Application>Microsoft Office PowerPoint</Application>
  <PresentationFormat>Widescreen</PresentationFormat>
  <Paragraphs>380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宋体</vt:lpstr>
      <vt:lpstr>Arial</vt:lpstr>
      <vt:lpstr>Bookman Old Style</vt:lpstr>
      <vt:lpstr>Calibri</vt:lpstr>
      <vt:lpstr>Calibri Light</vt:lpstr>
      <vt:lpstr>Comic Sans MS</vt:lpstr>
      <vt:lpstr>Gill Sans MT</vt:lpstr>
      <vt:lpstr>Times New Roman</vt:lpstr>
      <vt:lpstr>Wingdings</vt:lpstr>
      <vt:lpstr>Wingdings 3</vt:lpstr>
      <vt:lpstr>Theme1</vt:lpstr>
      <vt:lpstr>Custom Design</vt:lpstr>
      <vt:lpstr>NEMESIS: A Software Approach for Computing in Presence of Soft Errors</vt:lpstr>
      <vt:lpstr>Reliability is important!</vt:lpstr>
      <vt:lpstr>Soft error protection is required</vt:lpstr>
      <vt:lpstr>Software-level error resilience scheme</vt:lpstr>
      <vt:lpstr>A Closer Look into SWIFR</vt:lpstr>
      <vt:lpstr>Limitations of SWIFTR</vt:lpstr>
      <vt:lpstr>Experimental results</vt:lpstr>
      <vt:lpstr>Reliability is hard to achieve!</vt:lpstr>
      <vt:lpstr>NEMESIS</vt:lpstr>
      <vt:lpstr>Error detection on the result of store operations</vt:lpstr>
      <vt:lpstr>Challenges in checking the result of Store</vt:lpstr>
      <vt:lpstr>Solving the problem of Silent Stores</vt:lpstr>
      <vt:lpstr>Error Diagnosis and recovery on store operations</vt:lpstr>
      <vt:lpstr>Error detection on the result of branch operations</vt:lpstr>
      <vt:lpstr>Error detection on the result of branch operations</vt:lpstr>
      <vt:lpstr>Experimental setup</vt:lpstr>
      <vt:lpstr>NEMESIS-protected programs never produce wrong result!</vt:lpstr>
      <vt:lpstr>Performance Overhead</vt:lpstr>
      <vt:lpstr>Detected but not recoverable errors</vt:lpstr>
      <vt:lpstr>Summary</vt:lpstr>
      <vt:lpstr>PowerPoint Presentation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detection/correction chapter</dc:title>
  <dc:creator>Moslem Didehban (Student)</dc:creator>
  <cp:keywords>NEMESIS</cp:keywords>
  <cp:lastModifiedBy>Mohammadreza Mehrabian (Student)</cp:lastModifiedBy>
  <cp:revision>450</cp:revision>
  <dcterms:created xsi:type="dcterms:W3CDTF">2015-09-08T22:43:58Z</dcterms:created>
  <dcterms:modified xsi:type="dcterms:W3CDTF">2017-11-14T07:05:56Z</dcterms:modified>
</cp:coreProperties>
</file>