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handoutMasterIdLst>
    <p:handoutMasterId r:id="rId36"/>
  </p:handoutMasterIdLst>
  <p:sldIdLst>
    <p:sldId id="256" r:id="rId3"/>
    <p:sldId id="394" r:id="rId4"/>
    <p:sldId id="312" r:id="rId5"/>
    <p:sldId id="364" r:id="rId6"/>
    <p:sldId id="383" r:id="rId7"/>
    <p:sldId id="395" r:id="rId8"/>
    <p:sldId id="414" r:id="rId9"/>
    <p:sldId id="396" r:id="rId10"/>
    <p:sldId id="397" r:id="rId11"/>
    <p:sldId id="398" r:id="rId12"/>
    <p:sldId id="399" r:id="rId13"/>
    <p:sldId id="401" r:id="rId14"/>
    <p:sldId id="402" r:id="rId15"/>
    <p:sldId id="403" r:id="rId16"/>
    <p:sldId id="404" r:id="rId17"/>
    <p:sldId id="410" r:id="rId18"/>
    <p:sldId id="415" r:id="rId19"/>
    <p:sldId id="407" r:id="rId20"/>
    <p:sldId id="406" r:id="rId21"/>
    <p:sldId id="411" r:id="rId22"/>
    <p:sldId id="381" r:id="rId23"/>
    <p:sldId id="409" r:id="rId24"/>
    <p:sldId id="416" r:id="rId25"/>
    <p:sldId id="412" r:id="rId26"/>
    <p:sldId id="413" r:id="rId27"/>
    <p:sldId id="257" r:id="rId28"/>
    <p:sldId id="321" r:id="rId29"/>
    <p:sldId id="322" r:id="rId30"/>
    <p:sldId id="372" r:id="rId31"/>
    <p:sldId id="308" r:id="rId32"/>
    <p:sldId id="327" r:id="rId33"/>
    <p:sldId id="366" r:id="rId34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lem Didehban (Student)" initials="MD(" lastIdx="1" clrIdx="0">
    <p:extLst>
      <p:ext uri="{19B8F6BF-5375-455C-9EA6-DF929625EA0E}">
        <p15:presenceInfo xmlns:p15="http://schemas.microsoft.com/office/powerpoint/2012/main" userId="S-1-5-21-1547161642-926492609-1801674531-7421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5050"/>
    <a:srgbClr val="A77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80465" autoAdjust="0"/>
  </p:normalViewPr>
  <p:slideViewPr>
    <p:cSldViewPr snapToGrid="0">
      <p:cViewPr varScale="1">
        <p:scale>
          <a:sx n="70" d="100"/>
          <a:sy n="70" d="100"/>
        </p:scale>
        <p:origin x="1445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didehba\Downloads\Result_temporal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gnl\Desktop\3mem\&#53685;&#54633;%20&#47928;&#49436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didehba\Downloads\DID1.xlsx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302552750577071E-2"/>
          <c:y val="0.17449880397834572"/>
          <c:w val="0.8849902272854191"/>
          <c:h val="0.59193059200933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'Number of SDCs'!$E$30</c:f>
              <c:strCache>
                <c:ptCount val="1"/>
                <c:pt idx="0">
                  <c:v>ORG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FC-4929-9BFC-0BF0351CE02E}"/>
              </c:ext>
            </c:extLst>
          </c:dPt>
          <c:dLbls>
            <c:dLbl>
              <c:idx val="9"/>
              <c:layout>
                <c:manualLayout>
                  <c:x val="-0.11695817069079839"/>
                  <c:y val="0.146504231271653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10F8B6-42F7-46A4-B636-15A042BEA059}" type="VALUE">
                      <a:rPr lang="en-US" sz="1400" b="1" smtClean="0"/>
                      <a:pPr>
                        <a:defRPr sz="1400"/>
                      </a:pPr>
                      <a:t>[VALUE]</a:t>
                    </a:fld>
                    <a:r>
                      <a:rPr lang="en-US" sz="1400" b="1" dirty="0"/>
                      <a:t> out of</a:t>
                    </a:r>
                    <a:r>
                      <a:rPr lang="en-US" sz="1400" b="1" baseline="0" dirty="0"/>
                      <a:t> 95400</a:t>
                    </a:r>
                    <a:r>
                      <a:rPr lang="en-US" sz="1400" b="1" dirty="0"/>
                      <a:t> (7.65%)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534294211650807"/>
                      <c:h val="0.2230188168167381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4FC-4929-9BFC-0BF0351CE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SDCs'!$D$31:$D$40</c:f>
              <c:strCache>
                <c:ptCount val="10"/>
                <c:pt idx="0">
                  <c:v>SHA</c:v>
                </c:pt>
                <c:pt idx="1">
                  <c:v>MM</c:v>
                </c:pt>
                <c:pt idx="2">
                  <c:v>Dijkstra</c:v>
                </c:pt>
                <c:pt idx="3">
                  <c:v>Bitcount</c:v>
                </c:pt>
                <c:pt idx="4">
                  <c:v>CRC</c:v>
                </c:pt>
                <c:pt idx="5">
                  <c:v>StringSearch</c:v>
                </c:pt>
                <c:pt idx="6">
                  <c:v>QSORT</c:v>
                </c:pt>
                <c:pt idx="7">
                  <c:v>ADPCMC</c:v>
                </c:pt>
                <c:pt idx="8">
                  <c:v>ADPCMD</c:v>
                </c:pt>
                <c:pt idx="9">
                  <c:v>Total</c:v>
                </c:pt>
              </c:strCache>
            </c:strRef>
          </c:cat>
          <c:val>
            <c:numRef>
              <c:f>'Number of SDCs'!$E$31:$E$40</c:f>
              <c:numCache>
                <c:formatCode>0</c:formatCode>
                <c:ptCount val="10"/>
                <c:pt idx="0">
                  <c:v>1276</c:v>
                </c:pt>
                <c:pt idx="1">
                  <c:v>1025</c:v>
                </c:pt>
                <c:pt idx="2">
                  <c:v>261</c:v>
                </c:pt>
                <c:pt idx="3">
                  <c:v>792</c:v>
                </c:pt>
                <c:pt idx="4">
                  <c:v>720</c:v>
                </c:pt>
                <c:pt idx="5">
                  <c:v>563</c:v>
                </c:pt>
                <c:pt idx="6">
                  <c:v>534</c:v>
                </c:pt>
                <c:pt idx="7">
                  <c:v>1607</c:v>
                </c:pt>
                <c:pt idx="8">
                  <c:v>523</c:v>
                </c:pt>
                <c:pt idx="9">
                  <c:v>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FC-4929-9BFC-0BF0351CE02E}"/>
            </c:ext>
          </c:extLst>
        </c:ser>
        <c:ser>
          <c:idx val="1"/>
          <c:order val="1"/>
          <c:tx>
            <c:strRef>
              <c:f>'Number of SDCs'!$F$30</c:f>
              <c:strCache>
                <c:ptCount val="1"/>
                <c:pt idx="0">
                  <c:v>SWIFT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2.8090279920356443E-2"/>
                  <c:y val="2.390968914948991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537EBE4-55A9-484B-A0DA-CF98B746230A}" type="VALUE">
                      <a:rPr lang="en-US" sz="1400" b="1" smtClean="0"/>
                      <a:pPr>
                        <a:defRPr sz="1400"/>
                      </a:pPr>
                      <a:t>[VALUE]</a:t>
                    </a:fld>
                    <a:r>
                      <a:rPr lang="en-US" sz="1400" b="1" dirty="0"/>
                      <a:t> (1.98%)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118246946301897E-2"/>
                      <c:h val="0.223867037148686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4FC-4929-9BFC-0BF0351CE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SDCs'!$D$31:$D$40</c:f>
              <c:strCache>
                <c:ptCount val="10"/>
                <c:pt idx="0">
                  <c:v>SHA</c:v>
                </c:pt>
                <c:pt idx="1">
                  <c:v>MM</c:v>
                </c:pt>
                <c:pt idx="2">
                  <c:v>Dijkstra</c:v>
                </c:pt>
                <c:pt idx="3">
                  <c:v>Bitcount</c:v>
                </c:pt>
                <c:pt idx="4">
                  <c:v>CRC</c:v>
                </c:pt>
                <c:pt idx="5">
                  <c:v>StringSearch</c:v>
                </c:pt>
                <c:pt idx="6">
                  <c:v>QSORT</c:v>
                </c:pt>
                <c:pt idx="7">
                  <c:v>ADPCMC</c:v>
                </c:pt>
                <c:pt idx="8">
                  <c:v>ADPCMD</c:v>
                </c:pt>
                <c:pt idx="9">
                  <c:v>Total</c:v>
                </c:pt>
              </c:strCache>
            </c:strRef>
          </c:cat>
          <c:val>
            <c:numRef>
              <c:f>'Number of SDCs'!$F$31:$F$40</c:f>
              <c:numCache>
                <c:formatCode>0</c:formatCode>
                <c:ptCount val="10"/>
                <c:pt idx="0">
                  <c:v>277.74436969874233</c:v>
                </c:pt>
                <c:pt idx="1">
                  <c:v>281.05731654363876</c:v>
                </c:pt>
                <c:pt idx="2">
                  <c:v>35.920756513459708</c:v>
                </c:pt>
                <c:pt idx="3">
                  <c:v>582.10293849242555</c:v>
                </c:pt>
                <c:pt idx="4">
                  <c:v>88.282806761795285</c:v>
                </c:pt>
                <c:pt idx="5">
                  <c:v>70.405072712698953</c:v>
                </c:pt>
                <c:pt idx="6">
                  <c:v>163.52768157882252</c:v>
                </c:pt>
                <c:pt idx="7">
                  <c:v>297.19028816414573</c:v>
                </c:pt>
                <c:pt idx="8">
                  <c:v>96.883752845805233</c:v>
                </c:pt>
                <c:pt idx="9">
                  <c:v>1893.1149833115337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FC-4929-9BFC-0BF0351CE02E}"/>
            </c:ext>
          </c:extLst>
        </c:ser>
        <c:ser>
          <c:idx val="3"/>
          <c:order val="2"/>
          <c:tx>
            <c:strRef>
              <c:f>'Number of SDCs'!$H$30</c:f>
              <c:strCache>
                <c:ptCount val="1"/>
                <c:pt idx="0">
                  <c:v>gZDC</c:v>
                </c:pt>
              </c:strCache>
            </c:strRef>
          </c:tx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8.8983183236542741E-3"/>
                  <c:y val="7.3002651917288164E-2"/>
                </c:manualLayout>
              </c:layout>
              <c:tx>
                <c:rich>
                  <a:bodyPr rot="0" spcFirstLastPara="1" vertOverflow="ellipsis" vert="horz" wrap="square" lIns="0" tIns="19050" rIns="0" bIns="19050" anchor="ctr" anchorCtr="0">
                    <a:noAutofit/>
                  </a:bodyPr>
                  <a:lstStyle/>
                  <a:p>
                    <a:pPr algn="r">
                      <a:defRPr sz="14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D3247EB-3C6A-493E-BD82-D09A5EE9DE6C}" type="VALUE">
                      <a:rPr lang="en-US" sz="1400" b="1" smtClean="0"/>
                      <a:pPr algn="r">
                        <a:defRPr sz="1400"/>
                      </a:pPr>
                      <a:t>[VALUE]</a:t>
                    </a:fld>
                    <a:r>
                      <a:rPr lang="en-US" sz="1400" b="1" dirty="0"/>
                      <a:t> (0.07%)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0" bIns="19050" anchor="ctr" anchorCtr="0">
                  <a:noAutofit/>
                </a:bodyPr>
                <a:lstStyle/>
                <a:p>
                  <a:pPr algn="r">
                    <a:defRPr sz="14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320715156996363E-2"/>
                      <c:h val="0.2736335198850107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4FC-4929-9BFC-0BF0351CE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SDCs'!$D$31:$D$40</c:f>
              <c:strCache>
                <c:ptCount val="10"/>
                <c:pt idx="0">
                  <c:v>SHA</c:v>
                </c:pt>
                <c:pt idx="1">
                  <c:v>MM</c:v>
                </c:pt>
                <c:pt idx="2">
                  <c:v>Dijkstra</c:v>
                </c:pt>
                <c:pt idx="3">
                  <c:v>Bitcount</c:v>
                </c:pt>
                <c:pt idx="4">
                  <c:v>CRC</c:v>
                </c:pt>
                <c:pt idx="5">
                  <c:v>StringSearch</c:v>
                </c:pt>
                <c:pt idx="6">
                  <c:v>QSORT</c:v>
                </c:pt>
                <c:pt idx="7">
                  <c:v>ADPCMC</c:v>
                </c:pt>
                <c:pt idx="8">
                  <c:v>ADPCMD</c:v>
                </c:pt>
                <c:pt idx="9">
                  <c:v>Total</c:v>
                </c:pt>
              </c:strCache>
            </c:strRef>
          </c:cat>
          <c:val>
            <c:numRef>
              <c:f>'Number of SDCs'!$H$31:$H$40</c:f>
              <c:numCache>
                <c:formatCode>0</c:formatCode>
                <c:ptCount val="10"/>
                <c:pt idx="0">
                  <c:v>2.5466510675636149</c:v>
                </c:pt>
                <c:pt idx="1">
                  <c:v>0</c:v>
                </c:pt>
                <c:pt idx="2">
                  <c:v>0</c:v>
                </c:pt>
                <c:pt idx="3">
                  <c:v>25.940171564154042</c:v>
                </c:pt>
                <c:pt idx="4">
                  <c:v>3.7444983319783578</c:v>
                </c:pt>
                <c:pt idx="5">
                  <c:v>2.5308313294400548</c:v>
                </c:pt>
                <c:pt idx="6">
                  <c:v>13.2</c:v>
                </c:pt>
                <c:pt idx="7">
                  <c:v>19.688572370825273</c:v>
                </c:pt>
                <c:pt idx="8">
                  <c:v>2.8377305900125536</c:v>
                </c:pt>
                <c:pt idx="9">
                  <c:v>70.488455253973896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FC-4929-9BFC-0BF0351CE0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36872"/>
        <c:axId val="429036544"/>
      </c:barChart>
      <c:catAx>
        <c:axId val="42903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6544"/>
        <c:crosses val="autoZero"/>
        <c:auto val="1"/>
        <c:lblAlgn val="ctr"/>
        <c:lblOffset val="0"/>
        <c:noMultiLvlLbl val="0"/>
      </c:catAx>
      <c:valAx>
        <c:axId val="4290365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Scaled- SDC</a:t>
                </a:r>
              </a:p>
            </c:rich>
          </c:tx>
          <c:layout>
            <c:manualLayout>
              <c:xMode val="edge"/>
              <c:yMode val="edge"/>
              <c:x val="0"/>
              <c:y val="0.479639216919843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4840850001742203E-2"/>
          <c:y val="5.5370678619954483E-2"/>
          <c:w val="0.88188085765455049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302552750577071E-2"/>
          <c:y val="0.17449880397834572"/>
          <c:w val="0.8849902272854191"/>
          <c:h val="0.59193059200933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'Number of SDCs'!$E$30</c:f>
              <c:strCache>
                <c:ptCount val="1"/>
                <c:pt idx="0">
                  <c:v>ORG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03-42C7-8598-8FE287C7FB18}"/>
              </c:ext>
            </c:extLst>
          </c:dPt>
          <c:dLbls>
            <c:dLbl>
              <c:idx val="9"/>
              <c:layout>
                <c:manualLayout>
                  <c:x val="-7.6135356863853726E-2"/>
                  <c:y val="0.156214150824625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10F8B6-42F7-46A4-B636-15A042BEA059}" type="VALUE">
                      <a:rPr lang="en-US" sz="1600" b="1"/>
                      <a:pPr>
                        <a:defRPr sz="1600"/>
                      </a:pPr>
                      <a:t>[VALUE]</a:t>
                    </a:fld>
                    <a:r>
                      <a:rPr lang="en-US" sz="1600" b="1" dirty="0"/>
                      <a:t> (7.65%)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24822695035461E-2"/>
                      <c:h val="0.175856663750364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503-42C7-8598-8FE287C7FB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SDCs'!$D$31:$D$40</c:f>
              <c:strCache>
                <c:ptCount val="10"/>
                <c:pt idx="0">
                  <c:v>SHA</c:v>
                </c:pt>
                <c:pt idx="1">
                  <c:v>MM</c:v>
                </c:pt>
                <c:pt idx="2">
                  <c:v>Dijkstra</c:v>
                </c:pt>
                <c:pt idx="3">
                  <c:v>Bitcount</c:v>
                </c:pt>
                <c:pt idx="4">
                  <c:v>CRC</c:v>
                </c:pt>
                <c:pt idx="5">
                  <c:v>StringSearch</c:v>
                </c:pt>
                <c:pt idx="6">
                  <c:v>QSORT</c:v>
                </c:pt>
                <c:pt idx="7">
                  <c:v>ADPCMC</c:v>
                </c:pt>
                <c:pt idx="8">
                  <c:v>ADPCMD</c:v>
                </c:pt>
                <c:pt idx="9">
                  <c:v>Total</c:v>
                </c:pt>
              </c:strCache>
            </c:strRef>
          </c:cat>
          <c:val>
            <c:numRef>
              <c:f>'Number of SDCs'!$E$31:$E$40</c:f>
              <c:numCache>
                <c:formatCode>0</c:formatCode>
                <c:ptCount val="10"/>
                <c:pt idx="0">
                  <c:v>1276</c:v>
                </c:pt>
                <c:pt idx="1">
                  <c:v>1025</c:v>
                </c:pt>
                <c:pt idx="2">
                  <c:v>261</c:v>
                </c:pt>
                <c:pt idx="3">
                  <c:v>792</c:v>
                </c:pt>
                <c:pt idx="4">
                  <c:v>720</c:v>
                </c:pt>
                <c:pt idx="5">
                  <c:v>563</c:v>
                </c:pt>
                <c:pt idx="6">
                  <c:v>534</c:v>
                </c:pt>
                <c:pt idx="7">
                  <c:v>1607</c:v>
                </c:pt>
                <c:pt idx="8">
                  <c:v>523</c:v>
                </c:pt>
                <c:pt idx="9">
                  <c:v>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3-42C7-8598-8FE287C7FB18}"/>
            </c:ext>
          </c:extLst>
        </c:ser>
        <c:ser>
          <c:idx val="2"/>
          <c:order val="1"/>
          <c:tx>
            <c:strRef>
              <c:f>'Number of SDCs'!$G$30</c:f>
              <c:strCache>
                <c:ptCount val="1"/>
                <c:pt idx="0">
                  <c:v>gZDC-WithoutJumpDet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2.989560366774608E-2"/>
                  <c:y val="2.67019296840195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63A6D9F-A56A-4E2D-9C34-1D17ECCEA969}" type="VALUE">
                      <a:rPr lang="en-US" sz="1600" b="1"/>
                      <a:pPr>
                        <a:defRPr sz="1600"/>
                      </a:pPr>
                      <a:t>[VALUE]</a:t>
                    </a:fld>
                    <a:r>
                      <a:rPr lang="en-US" sz="1600" b="1" dirty="0"/>
                      <a:t> (0.39%)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066157046414583E-2"/>
                      <c:h val="0.224582833468537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503-42C7-8598-8FE287C7FB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SDCs'!$D$31:$D$40</c:f>
              <c:strCache>
                <c:ptCount val="10"/>
                <c:pt idx="0">
                  <c:v>SHA</c:v>
                </c:pt>
                <c:pt idx="1">
                  <c:v>MM</c:v>
                </c:pt>
                <c:pt idx="2">
                  <c:v>Dijkstra</c:v>
                </c:pt>
                <c:pt idx="3">
                  <c:v>Bitcount</c:v>
                </c:pt>
                <c:pt idx="4">
                  <c:v>CRC</c:v>
                </c:pt>
                <c:pt idx="5">
                  <c:v>StringSearch</c:v>
                </c:pt>
                <c:pt idx="6">
                  <c:v>QSORT</c:v>
                </c:pt>
                <c:pt idx="7">
                  <c:v>ADPCMC</c:v>
                </c:pt>
                <c:pt idx="8">
                  <c:v>ADPCMD</c:v>
                </c:pt>
                <c:pt idx="9">
                  <c:v>Total</c:v>
                </c:pt>
              </c:strCache>
            </c:strRef>
          </c:cat>
          <c:val>
            <c:numRef>
              <c:f>'Number of SDCs'!$G$31:$G$40</c:f>
              <c:numCache>
                <c:formatCode>0</c:formatCode>
                <c:ptCount val="10"/>
                <c:pt idx="0">
                  <c:v>42.263819830359758</c:v>
                </c:pt>
                <c:pt idx="1">
                  <c:v>50.590316977854975</c:v>
                </c:pt>
                <c:pt idx="2">
                  <c:v>8.5895871202285115</c:v>
                </c:pt>
                <c:pt idx="3">
                  <c:v>81.311918233254247</c:v>
                </c:pt>
                <c:pt idx="4">
                  <c:v>30.343304084550475</c:v>
                </c:pt>
                <c:pt idx="5">
                  <c:v>17.402610786671247</c:v>
                </c:pt>
                <c:pt idx="6">
                  <c:v>52.622657621329282</c:v>
                </c:pt>
                <c:pt idx="7">
                  <c:v>69.92771385024021</c:v>
                </c:pt>
                <c:pt idx="8">
                  <c:v>18.476222898359538</c:v>
                </c:pt>
                <c:pt idx="9">
                  <c:v>371.52815140284821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503-42C7-8598-8FE287C7FB18}"/>
            </c:ext>
          </c:extLst>
        </c:ser>
        <c:ser>
          <c:idx val="3"/>
          <c:order val="2"/>
          <c:tx>
            <c:strRef>
              <c:f>'Number of SDCs'!$H$30</c:f>
              <c:strCache>
                <c:ptCount val="1"/>
                <c:pt idx="0">
                  <c:v>gZDC</c:v>
                </c:pt>
              </c:strCache>
            </c:strRef>
          </c:tx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1.0579615856913705E-2"/>
                  <c:y val="0.11600327332242226"/>
                </c:manualLayout>
              </c:layout>
              <c:tx>
                <c:rich>
                  <a:bodyPr rot="0" spcFirstLastPara="1" vertOverflow="ellipsis" vert="horz" wrap="square" lIns="0" tIns="19050" rIns="0" bIns="19050" anchor="ctr" anchorCtr="0">
                    <a:noAutofit/>
                  </a:bodyPr>
                  <a:lstStyle/>
                  <a:p>
                    <a:pPr algn="ctr">
                      <a:defRPr sz="18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D3247EB-3C6A-493E-BD82-D09A5EE9DE6C}" type="VALUE">
                      <a:rPr lang="en-US" sz="1800" b="1" smtClean="0"/>
                      <a:pPr algn="ctr">
                        <a:defRPr sz="1800"/>
                      </a:pPr>
                      <a:t>[VALUE]</a:t>
                    </a:fld>
                    <a:r>
                      <a:rPr lang="en-US" sz="1800" b="1" dirty="0"/>
                      <a:t>                             (0.07%)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0" bIns="19050" anchor="ctr" anchorCtr="0">
                  <a:no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585446532577954E-2"/>
                      <c:h val="0.281956187838348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4503-42C7-8598-8FE287C7FB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SDCs'!$D$31:$D$40</c:f>
              <c:strCache>
                <c:ptCount val="10"/>
                <c:pt idx="0">
                  <c:v>SHA</c:v>
                </c:pt>
                <c:pt idx="1">
                  <c:v>MM</c:v>
                </c:pt>
                <c:pt idx="2">
                  <c:v>Dijkstra</c:v>
                </c:pt>
                <c:pt idx="3">
                  <c:v>Bitcount</c:v>
                </c:pt>
                <c:pt idx="4">
                  <c:v>CRC</c:v>
                </c:pt>
                <c:pt idx="5">
                  <c:v>StringSearch</c:v>
                </c:pt>
                <c:pt idx="6">
                  <c:v>QSORT</c:v>
                </c:pt>
                <c:pt idx="7">
                  <c:v>ADPCMC</c:v>
                </c:pt>
                <c:pt idx="8">
                  <c:v>ADPCMD</c:v>
                </c:pt>
                <c:pt idx="9">
                  <c:v>Total</c:v>
                </c:pt>
              </c:strCache>
            </c:strRef>
          </c:cat>
          <c:val>
            <c:numRef>
              <c:f>'Number of SDCs'!$H$31:$H$40</c:f>
              <c:numCache>
                <c:formatCode>0</c:formatCode>
                <c:ptCount val="10"/>
                <c:pt idx="0">
                  <c:v>2.5466510675636149</c:v>
                </c:pt>
                <c:pt idx="1">
                  <c:v>0</c:v>
                </c:pt>
                <c:pt idx="2">
                  <c:v>0</c:v>
                </c:pt>
                <c:pt idx="3">
                  <c:v>25.940171564154042</c:v>
                </c:pt>
                <c:pt idx="4">
                  <c:v>3.7444983319783578</c:v>
                </c:pt>
                <c:pt idx="5">
                  <c:v>2.5308313294400548</c:v>
                </c:pt>
                <c:pt idx="6">
                  <c:v>13.2</c:v>
                </c:pt>
                <c:pt idx="7">
                  <c:v>19.688572370825273</c:v>
                </c:pt>
                <c:pt idx="8">
                  <c:v>2.8377305900125536</c:v>
                </c:pt>
                <c:pt idx="9">
                  <c:v>70.488455253973896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503-42C7-8598-8FE287C7FB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36872"/>
        <c:axId val="429036544"/>
      </c:barChart>
      <c:catAx>
        <c:axId val="42903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6544"/>
        <c:crosses val="autoZero"/>
        <c:auto val="1"/>
        <c:lblAlgn val="ctr"/>
        <c:lblOffset val="0"/>
        <c:noMultiLvlLbl val="0"/>
      </c:catAx>
      <c:valAx>
        <c:axId val="4290365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Scaled- SDC</a:t>
                </a:r>
              </a:p>
            </c:rich>
          </c:tx>
          <c:layout>
            <c:manualLayout>
              <c:xMode val="edge"/>
              <c:yMode val="edge"/>
              <c:x val="0"/>
              <c:y val="0.38808913508749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11914013940618"/>
          <c:y val="5.2596500062948505E-2"/>
          <c:w val="0.79509968168872514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Sheet2!$O$1</c:f>
              <c:strCache>
                <c:ptCount val="1"/>
                <c:pt idx="0">
                  <c:v>ORG</c:v>
                </c:pt>
              </c:strCache>
            </c:strRef>
          </c:tx>
          <c:spPr>
            <a:solidFill>
              <a:srgbClr val="7EB0DE"/>
            </a:solidFill>
            <a:ln>
              <a:noFill/>
            </a:ln>
            <a:effectLst/>
          </c:spPr>
          <c:invertIfNegative val="0"/>
          <c:cat>
            <c:strRef>
              <c:f>Sheet2!$N$2:$N$8</c:f>
              <c:strCache>
                <c:ptCount val="7"/>
                <c:pt idx="0">
                  <c:v>ADCPMC</c:v>
                </c:pt>
                <c:pt idx="1">
                  <c:v>BITCOUNT</c:v>
                </c:pt>
                <c:pt idx="2">
                  <c:v>CRC</c:v>
                </c:pt>
                <c:pt idx="3">
                  <c:v>SHA</c:v>
                </c:pt>
                <c:pt idx="4">
                  <c:v>STRINGSEARCH</c:v>
                </c:pt>
                <c:pt idx="5">
                  <c:v>QSORT</c:v>
                </c:pt>
                <c:pt idx="6">
                  <c:v>Average</c:v>
                </c:pt>
              </c:strCache>
            </c:strRef>
          </c:cat>
          <c:val>
            <c:numRef>
              <c:f>Sheet2!$O$2:$O$8</c:f>
              <c:numCache>
                <c:formatCode>General</c:formatCode>
                <c:ptCount val="7"/>
                <c:pt idx="0">
                  <c:v>236</c:v>
                </c:pt>
                <c:pt idx="1">
                  <c:v>246</c:v>
                </c:pt>
                <c:pt idx="2">
                  <c:v>256</c:v>
                </c:pt>
                <c:pt idx="3">
                  <c:v>236</c:v>
                </c:pt>
                <c:pt idx="4">
                  <c:v>83</c:v>
                </c:pt>
                <c:pt idx="5">
                  <c:v>98</c:v>
                </c:pt>
                <c:pt idx="6">
                  <c:v>192.5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F-4E27-99C2-2F28F914F0AC}"/>
            </c:ext>
          </c:extLst>
        </c:ser>
        <c:ser>
          <c:idx val="1"/>
          <c:order val="1"/>
          <c:tx>
            <c:strRef>
              <c:f>Sheet2!$P$1</c:f>
              <c:strCache>
                <c:ptCount val="1"/>
                <c:pt idx="0">
                  <c:v>SWIFTR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cat>
            <c:strRef>
              <c:f>Sheet2!$N$2:$N$8</c:f>
              <c:strCache>
                <c:ptCount val="7"/>
                <c:pt idx="0">
                  <c:v>ADCPMC</c:v>
                </c:pt>
                <c:pt idx="1">
                  <c:v>BITCOUNT</c:v>
                </c:pt>
                <c:pt idx="2">
                  <c:v>CRC</c:v>
                </c:pt>
                <c:pt idx="3">
                  <c:v>SHA</c:v>
                </c:pt>
                <c:pt idx="4">
                  <c:v>STRINGSEARCH</c:v>
                </c:pt>
                <c:pt idx="5">
                  <c:v>QSORT</c:v>
                </c:pt>
                <c:pt idx="6">
                  <c:v>Average</c:v>
                </c:pt>
              </c:strCache>
            </c:strRef>
          </c:cat>
          <c:val>
            <c:numRef>
              <c:f>Sheet2!$P$2:$P$8</c:f>
              <c:numCache>
                <c:formatCode>General</c:formatCode>
                <c:ptCount val="7"/>
                <c:pt idx="0">
                  <c:v>266.49</c:v>
                </c:pt>
                <c:pt idx="1">
                  <c:v>133.76</c:v>
                </c:pt>
                <c:pt idx="2">
                  <c:v>115.44</c:v>
                </c:pt>
                <c:pt idx="3">
                  <c:v>329.84</c:v>
                </c:pt>
                <c:pt idx="4">
                  <c:v>190.8</c:v>
                </c:pt>
                <c:pt idx="5">
                  <c:v>120.39999999999999</c:v>
                </c:pt>
                <c:pt idx="6">
                  <c:v>192.78833333333333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6F-4E27-99C2-2F28F914F0AC}"/>
            </c:ext>
          </c:extLst>
        </c:ser>
        <c:ser>
          <c:idx val="2"/>
          <c:order val="2"/>
          <c:tx>
            <c:strRef>
              <c:f>Sheet2!$Q$1</c:f>
              <c:strCache>
                <c:ptCount val="1"/>
                <c:pt idx="0">
                  <c:v>WholeSafe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cat>
            <c:strRef>
              <c:f>Sheet2!$N$2:$N$8</c:f>
              <c:strCache>
                <c:ptCount val="7"/>
                <c:pt idx="0">
                  <c:v>ADCPMC</c:v>
                </c:pt>
                <c:pt idx="1">
                  <c:v>BITCOUNT</c:v>
                </c:pt>
                <c:pt idx="2">
                  <c:v>CRC</c:v>
                </c:pt>
                <c:pt idx="3">
                  <c:v>SHA</c:v>
                </c:pt>
                <c:pt idx="4">
                  <c:v>STRINGSEARCH</c:v>
                </c:pt>
                <c:pt idx="5">
                  <c:v>QSORT</c:v>
                </c:pt>
                <c:pt idx="6">
                  <c:v>Average</c:v>
                </c:pt>
              </c:strCache>
            </c:strRef>
          </c:cat>
          <c:val>
            <c:numRef>
              <c:f>Sheet2!$Q$2:$Q$8</c:f>
              <c:numCache>
                <c:formatCode>General</c:formatCode>
                <c:ptCount val="7"/>
                <c:pt idx="0">
                  <c:v>53.054100000000005</c:v>
                </c:pt>
                <c:pt idx="1">
                  <c:v>72.671599999999998</c:v>
                </c:pt>
                <c:pt idx="2">
                  <c:v>3.4339</c:v>
                </c:pt>
                <c:pt idx="3">
                  <c:v>22.353999999999999</c:v>
                </c:pt>
                <c:pt idx="4">
                  <c:v>89.408000000000001</c:v>
                </c:pt>
                <c:pt idx="5">
                  <c:v>30.2424</c:v>
                </c:pt>
                <c:pt idx="6">
                  <c:v>45.193999999999996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6F-4E27-99C2-2F28F914F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179808"/>
        <c:axId val="637167296"/>
      </c:barChart>
      <c:catAx>
        <c:axId val="6371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37167296"/>
        <c:crosses val="autoZero"/>
        <c:auto val="1"/>
        <c:lblAlgn val="ctr"/>
        <c:lblOffset val="100"/>
        <c:noMultiLvlLbl val="0"/>
      </c:catAx>
      <c:valAx>
        <c:axId val="63716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3717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FaultInjectionDetectedNotRecove!$M$32</c:f>
              <c:strCache>
                <c:ptCount val="1"/>
                <c:pt idx="0">
                  <c:v>Recoverable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FaultInjectionDetectedNotRecove!$L$33:$L$45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avg</c:v>
                </c:pt>
              </c:strCache>
            </c:strRef>
          </c:cat>
          <c:val>
            <c:numRef>
              <c:f>FaultInjectionDetectedNotRecove!$M$33:$M$45</c:f>
              <c:numCache>
                <c:formatCode>General</c:formatCode>
                <c:ptCount val="13"/>
                <c:pt idx="0">
                  <c:v>25718</c:v>
                </c:pt>
                <c:pt idx="1">
                  <c:v>33199</c:v>
                </c:pt>
                <c:pt idx="2">
                  <c:v>31425</c:v>
                </c:pt>
                <c:pt idx="3">
                  <c:v>29354</c:v>
                </c:pt>
                <c:pt idx="4">
                  <c:v>48936</c:v>
                </c:pt>
                <c:pt idx="5">
                  <c:v>24158</c:v>
                </c:pt>
                <c:pt idx="6">
                  <c:v>18349</c:v>
                </c:pt>
                <c:pt idx="7">
                  <c:v>24584</c:v>
                </c:pt>
                <c:pt idx="8">
                  <c:v>19340</c:v>
                </c:pt>
                <c:pt idx="9">
                  <c:v>43492</c:v>
                </c:pt>
                <c:pt idx="10">
                  <c:v>39200</c:v>
                </c:pt>
                <c:pt idx="11">
                  <c:v>27096</c:v>
                </c:pt>
                <c:pt idx="12">
                  <c:v>364851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45-429A-A42F-5A6C0BB64162}"/>
            </c:ext>
          </c:extLst>
        </c:ser>
        <c:ser>
          <c:idx val="1"/>
          <c:order val="1"/>
          <c:tx>
            <c:strRef>
              <c:f>FaultInjectionDetectedNotRecove!$N$32</c:f>
              <c:strCache>
                <c:ptCount val="1"/>
                <c:pt idx="0">
                  <c:v>Detected/Not-Recoverable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FaultInjectionDetectedNotRecove!$L$33:$L$45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avg</c:v>
                </c:pt>
              </c:strCache>
            </c:strRef>
          </c:cat>
          <c:val>
            <c:numRef>
              <c:f>FaultInjectionDetectedNotRecove!$N$33:$N$45</c:f>
              <c:numCache>
                <c:formatCode>General</c:formatCode>
                <c:ptCount val="13"/>
                <c:pt idx="0">
                  <c:v>1190</c:v>
                </c:pt>
                <c:pt idx="1">
                  <c:v>865</c:v>
                </c:pt>
                <c:pt idx="2">
                  <c:v>1739</c:v>
                </c:pt>
                <c:pt idx="3">
                  <c:v>15</c:v>
                </c:pt>
                <c:pt idx="4">
                  <c:v>1928</c:v>
                </c:pt>
                <c:pt idx="5">
                  <c:v>0</c:v>
                </c:pt>
                <c:pt idx="6">
                  <c:v>2</c:v>
                </c:pt>
                <c:pt idx="7">
                  <c:v>1561</c:v>
                </c:pt>
                <c:pt idx="8">
                  <c:v>0</c:v>
                </c:pt>
                <c:pt idx="9">
                  <c:v>29</c:v>
                </c:pt>
                <c:pt idx="10">
                  <c:v>1377</c:v>
                </c:pt>
                <c:pt idx="11">
                  <c:v>1486</c:v>
                </c:pt>
                <c:pt idx="12">
                  <c:v>10192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45-429A-A42F-5A6C0BB64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4925552"/>
        <c:axId val="264923912"/>
      </c:barChart>
      <c:catAx>
        <c:axId val="26492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23912"/>
        <c:crosses val="autoZero"/>
        <c:auto val="1"/>
        <c:lblAlgn val="ctr"/>
        <c:lblOffset val="100"/>
        <c:noMultiLvlLbl val="0"/>
      </c:catAx>
      <c:valAx>
        <c:axId val="264923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% of detected faults</a:t>
                </a:r>
              </a:p>
            </c:rich>
          </c:tx>
          <c:layout>
            <c:manualLayout>
              <c:xMode val="edge"/>
              <c:yMode val="edge"/>
              <c:x val="1.8956914906820585E-3"/>
              <c:y val="0.23344441764326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2555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5284928905317"/>
          <c:y val="0.88530990123485942"/>
          <c:w val="0.64093372703412077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68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4568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1E09C80-8A4C-4C7C-BF60-3A53818D74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130"/>
            <a:ext cx="4028440" cy="34568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536130"/>
            <a:ext cx="4028440" cy="34568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8F345C4-F014-42FA-94C9-5D3D4151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1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182875C-ADBA-4AAF-8D8E-756EA2A3CBBC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FA70CB9-D733-4862-A9E8-9398E67C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0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overhead of permanent nZDC is around 5x. SRMT around 4x.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 Paper: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Strategies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Fault-Tolerant, Space-Based Computing: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 Learned from the  ARGOS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 Paper: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Strategies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Fault-Tolerant, Space-Based Computing: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 Learned from the  ARGOS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Randomly</a:t>
            </a:r>
            <a:r>
              <a:rPr lang="en-US" baseline="0" dirty="0"/>
              <a:t> generate a number &lt;1792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>
                <a:sym typeface="Wingdings" panose="05000000000000000000" pitchFamily="2" charset="2"/>
              </a:rPr>
              <a:t>Find component and fault site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>
                <a:sym typeface="Wingdings" panose="05000000000000000000" pitchFamily="2" charset="2"/>
              </a:rPr>
              <a:t>Fault Injection Time randomly selected from trace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micro benchmarking or switching</a:t>
            </a:r>
            <a:r>
              <a:rPr lang="en-US" baseline="0" dirty="0"/>
              <a:t> from ISS to RTL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 of undetected branch = number of (</a:t>
            </a:r>
            <a:r>
              <a:rPr lang="en-US" dirty="0" err="1"/>
              <a:t>EPoE</a:t>
            </a:r>
            <a:r>
              <a:rPr lang="en-US" dirty="0"/>
              <a:t> * </a:t>
            </a:r>
            <a:r>
              <a:rPr lang="en-US" dirty="0" err="1"/>
              <a:t>EPoE</a:t>
            </a:r>
            <a:r>
              <a:rPr lang="en-US" dirty="0"/>
              <a:t> -1)/2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135255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32004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AB18990-A69A-E942-828B-DD89883854A0}" type="datetime1">
              <a:rPr lang="en-US" smtClean="0"/>
              <a:t>11/2/2018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111442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111442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92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478536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122E2C7-6871-4F07-B752-8585F12A617A}" type="datetime1">
              <a:rPr lang="en-US" smtClean="0"/>
              <a:t>11/2/2018</a:t>
            </a:fld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E174C466-115D-DF43-B5FE-4DC57B77EDA4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12107619" y="6161096"/>
            <a:ext cx="186013" cy="77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fontAlgn="auto">
              <a:lnSpc>
                <a:spcPct val="93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56000"/>
              <a:buFont typeface="Wingdings" pitchFamily="2" charset="2"/>
              <a:buNone/>
              <a:defRPr/>
            </a:pPr>
            <a:endParaRPr lang="en-US" sz="4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55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2192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2895600"/>
            <a:ext cx="9042400" cy="2384854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0668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10668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C7B52704-DAAA-474A-9944-DEF80D854E40}" type="datetime1">
              <a:rPr lang="en-US" smtClean="0"/>
              <a:t>11/2/2018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65AC0ACD-C140-5C45-AA92-7075FB90BC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570637" y="5932498"/>
            <a:ext cx="1722967" cy="1008064"/>
            <a:chOff x="4850" y="3497"/>
            <a:chExt cx="814" cy="635"/>
          </a:xfrm>
        </p:grpSpPr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BD66EE13-633F-D44B-ABA3-070E7724C82B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0F7967E0-D6B1-2043-A52C-73A2C47ACF2D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6B0BA5EB-9E37-1C47-BC49-4D050321B9C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6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424B0BA-D001-40E3-B41A-6AE5F4E147BF}" type="datetime1">
              <a:rPr lang="en-US" smtClean="0"/>
              <a:t>11/2/2018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9F962CD-3C46-4F5E-BC15-20850CDBFCFD}" type="datetime1">
              <a:rPr lang="en-US" smtClean="0"/>
              <a:t>11/2/2018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9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1F4980D-A98C-494C-9CB6-9EE2EB85EF43}" type="datetime1">
              <a:rPr lang="en-US" smtClean="0"/>
              <a:t>11/2/2018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ED97784-2839-4221-936E-69B8DF731C8D}" type="datetime1">
              <a:rPr lang="en-US" smtClean="0"/>
              <a:t>11/2/2018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3304112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356BD66-FE19-47B9-AFA7-F2646070BF3B}" type="datetime1">
              <a:rPr lang="en-US" smtClean="0"/>
              <a:t>11/2/2018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5009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077B7A3-1417-4DB0-B456-E908CB0C6976}" type="datetime1">
              <a:rPr lang="en-US" smtClean="0"/>
              <a:t>11/2/2018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40364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9D63F79-D71C-40F9-A15C-8FA9AB40B820}" type="datetime1">
              <a:rPr lang="en-US" smtClean="0"/>
              <a:t>11/2/2018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4C3CE64-3AA2-4C2D-A897-ABBBAF41508E}" type="datetime1">
              <a:rPr lang="en-US" smtClean="0"/>
              <a:t>11/2/2018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82749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F4F5-929F-499E-80B6-73F6C8FB9F9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1" y="990600"/>
            <a:ext cx="116967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99568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12192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A4F8410-F442-AC47-8527-73E60A2A07AB}" type="datetime1">
              <a:rPr lang="en-US" smtClean="0"/>
              <a:t>11/2/2018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9795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01" y="1146412"/>
            <a:ext cx="9663382" cy="122829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effectLst/>
              </a:rPr>
              <a:t>Software Techniques for Soft Error Resilience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492" y="3164440"/>
            <a:ext cx="9444250" cy="2095929"/>
          </a:xfrm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US" sz="3400" b="1" dirty="0"/>
              <a:t>Moslem Didehban</a:t>
            </a:r>
          </a:p>
          <a:p>
            <a:pPr algn="ctr"/>
            <a:r>
              <a:rPr lang="en-US" sz="3200" dirty="0"/>
              <a:t>Committee Members:</a:t>
            </a:r>
          </a:p>
          <a:p>
            <a:pPr algn="ctr"/>
            <a:r>
              <a:rPr lang="en-US" sz="3200" dirty="0"/>
              <a:t>Aviral Shrivastava</a:t>
            </a:r>
          </a:p>
          <a:p>
            <a:pPr algn="ctr"/>
            <a:r>
              <a:rPr lang="en-US" sz="3200" dirty="0"/>
              <a:t>Carole-Jean Wu</a:t>
            </a:r>
          </a:p>
          <a:p>
            <a:pPr algn="ctr"/>
            <a:r>
              <a:rPr lang="en-US" sz="3200" dirty="0"/>
              <a:t>Lawrence Clark</a:t>
            </a:r>
          </a:p>
          <a:p>
            <a:pPr algn="ctr"/>
            <a:r>
              <a:rPr lang="en-US" sz="3200" dirty="0"/>
              <a:t>Scott Mahlke</a:t>
            </a:r>
          </a:p>
        </p:txBody>
      </p:sp>
      <p:pic>
        <p:nvPicPr>
          <p:cNvPr id="4" name="Picture 3" descr="download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8599" b="5377"/>
          <a:stretch/>
        </p:blipFill>
        <p:spPr>
          <a:xfrm>
            <a:off x="1" y="5511536"/>
            <a:ext cx="2223436" cy="1346463"/>
          </a:xfrm>
          <a:prstGeom prst="rect">
            <a:avLst/>
          </a:prstGeom>
        </p:spPr>
      </p:pic>
      <p:pic>
        <p:nvPicPr>
          <p:cNvPr id="5" name="Picture 2" descr="http://aviral.lab.asu.edu/wp-content/themes/AutoStyle/images/CML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77" y="5511536"/>
            <a:ext cx="10289223" cy="13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6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" y="1028222"/>
            <a:ext cx="11961628" cy="49857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10,600 FI experiments per each version of a program </a:t>
            </a: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	</a:t>
            </a:r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8158"/>
              </p:ext>
            </p:extLst>
          </p:nvPr>
        </p:nvGraphicFramePr>
        <p:xfrm>
          <a:off x="8299487" y="2762845"/>
          <a:ext cx="377982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40">
                  <a:extLst>
                    <a:ext uri="{9D8B030D-6E8A-4147-A177-3AD203B41FA5}">
                      <a16:colId xmlns:a16="http://schemas.microsoft.com/office/drawing/2014/main" val="2424280079"/>
                    </a:ext>
                  </a:extLst>
                </a:gridCol>
                <a:gridCol w="1259940">
                  <a:extLst>
                    <a:ext uri="{9D8B030D-6E8A-4147-A177-3AD203B41FA5}">
                      <a16:colId xmlns:a16="http://schemas.microsoft.com/office/drawing/2014/main" val="502145645"/>
                    </a:ext>
                  </a:extLst>
                </a:gridCol>
                <a:gridCol w="1259940">
                  <a:extLst>
                    <a:ext uri="{9D8B030D-6E8A-4147-A177-3AD203B41FA5}">
                      <a16:colId xmlns:a16="http://schemas.microsoft.com/office/drawing/2014/main" val="2410383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nZDC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3845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99487" y="2362735"/>
            <a:ext cx="412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Reliability based on number of nines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4301" y="5880263"/>
            <a:ext cx="6791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SWIFT</a:t>
            </a:r>
            <a:r>
              <a:rPr lang="en-US" sz="2400" dirty="0">
                <a:latin typeface="Arial Narrow" panose="020B0606020202030204" pitchFamily="34" charset="0"/>
              </a:rPr>
              <a:t>: 3.8x SDC Reduction </a:t>
            </a:r>
            <a:r>
              <a:rPr lang="en-US" sz="2400" b="1" dirty="0" err="1">
                <a:latin typeface="Arial Narrow" panose="020B0606020202030204" pitchFamily="34" charset="0"/>
              </a:rPr>
              <a:t>nZDC</a:t>
            </a:r>
            <a:r>
              <a:rPr lang="en-US" sz="2400" b="1" dirty="0">
                <a:latin typeface="Arial Narrow" panose="020B0606020202030204" pitchFamily="34" charset="0"/>
              </a:rPr>
              <a:t>: </a:t>
            </a:r>
            <a:r>
              <a:rPr lang="en-US" sz="2400" dirty="0">
                <a:latin typeface="Arial Narrow" panose="020B0606020202030204" pitchFamily="34" charset="0"/>
              </a:rPr>
              <a:t>104x SDC Reduction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21139-7DEF-4F66-8293-89EEEF0F9835}"/>
              </a:ext>
            </a:extLst>
          </p:cNvPr>
          <p:cNvGrpSpPr/>
          <p:nvPr/>
        </p:nvGrpSpPr>
        <p:grpSpPr>
          <a:xfrm>
            <a:off x="404272" y="1324412"/>
            <a:ext cx="7777537" cy="4577820"/>
            <a:chOff x="404272" y="1324412"/>
            <a:chExt cx="7777537" cy="457782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3962514"/>
                </p:ext>
              </p:extLst>
            </p:nvPr>
          </p:nvGraphicFramePr>
          <p:xfrm>
            <a:off x="404272" y="1324412"/>
            <a:ext cx="7777537" cy="45778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AD74E4-EE58-4990-BAE8-F05F48768115}"/>
                </a:ext>
              </a:extLst>
            </p:cNvPr>
            <p:cNvSpPr/>
            <p:nvPr/>
          </p:nvSpPr>
          <p:spPr>
            <a:xfrm>
              <a:off x="5856515" y="1502227"/>
              <a:ext cx="1382485" cy="481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nZDC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7384A0-E166-4668-9CF1-A29C217E4E63}"/>
              </a:ext>
            </a:extLst>
          </p:cNvPr>
          <p:cNvSpPr txBox="1"/>
          <p:nvPr/>
        </p:nvSpPr>
        <p:spPr>
          <a:xfrm rot="16200000">
            <a:off x="-2388663" y="373054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Scaled-SDC =  # of SDCs *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40399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51"/>
            <a:ext cx="12192000" cy="685800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nZDC</a:t>
            </a:r>
            <a:r>
              <a:rPr lang="en-US" dirty="0">
                <a:latin typeface="Arial Narrow" panose="020B0606020202030204" pitchFamily="34" charset="0"/>
              </a:rPr>
              <a:t>: Branch Direction Check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9155" y="1123613"/>
            <a:ext cx="2037488" cy="1542203"/>
            <a:chOff x="823959" y="951722"/>
            <a:chExt cx="2037488" cy="1542203"/>
          </a:xfrm>
        </p:grpSpPr>
        <p:sp>
          <p:nvSpPr>
            <p:cNvPr id="65" name="Rounded Rectangle 64"/>
            <p:cNvSpPr/>
            <p:nvPr/>
          </p:nvSpPr>
          <p:spPr>
            <a:xfrm>
              <a:off x="823959" y="951722"/>
              <a:ext cx="1872588" cy="154220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43600" y="1045029"/>
              <a:ext cx="2017847" cy="1418727"/>
              <a:chOff x="843600" y="1045029"/>
              <a:chExt cx="2017847" cy="141872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43600" y="2125202"/>
                <a:ext cx="2017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BNE   R1, R2, .BB3</a:t>
                </a: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623527" y="1045029"/>
                <a:ext cx="559838" cy="1110342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 rot="16200000">
            <a:off x="2331516" y="1668155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.BB0</a:t>
            </a:r>
          </a:p>
        </p:txBody>
      </p:sp>
      <p:cxnSp>
        <p:nvCxnSpPr>
          <p:cNvPr id="8" name="Straight Arrow Connector 7"/>
          <p:cNvCxnSpPr>
            <a:stCxn id="67" idx="2"/>
            <a:endCxn id="59" idx="0"/>
          </p:cNvCxnSpPr>
          <p:nvPr/>
        </p:nvCxnSpPr>
        <p:spPr>
          <a:xfrm>
            <a:off x="1667720" y="2635647"/>
            <a:ext cx="1056388" cy="1554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3325338">
            <a:off x="1647604" y="3274763"/>
            <a:ext cx="134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Taken Path</a:t>
            </a:r>
          </a:p>
        </p:txBody>
      </p:sp>
      <p:cxnSp>
        <p:nvCxnSpPr>
          <p:cNvPr id="10" name="Straight Arrow Connector 9"/>
          <p:cNvCxnSpPr>
            <a:stCxn id="67" idx="2"/>
            <a:endCxn id="61" idx="0"/>
          </p:cNvCxnSpPr>
          <p:nvPr/>
        </p:nvCxnSpPr>
        <p:spPr>
          <a:xfrm flipH="1">
            <a:off x="838830" y="2635647"/>
            <a:ext cx="828890" cy="154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7854811">
            <a:off x="236453" y="3110921"/>
            <a:ext cx="190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Fall Through Path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4405" y="814622"/>
            <a:ext cx="2486786" cy="1542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03414" y="934319"/>
            <a:ext cx="2307782" cy="1422506"/>
            <a:chOff x="1244000" y="1051021"/>
            <a:chExt cx="2307782" cy="1422506"/>
          </a:xfrm>
        </p:grpSpPr>
        <p:sp>
          <p:nvSpPr>
            <p:cNvPr id="63" name="TextBox 62"/>
            <p:cNvSpPr txBox="1"/>
            <p:nvPr/>
          </p:nvSpPr>
          <p:spPr>
            <a:xfrm>
              <a:off x="1244000" y="2134973"/>
              <a:ext cx="2307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BNE   R1, R2, . BB3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90957" y="1051021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8205642" y="1363698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.BB0</a:t>
            </a:r>
          </a:p>
        </p:txBody>
      </p:sp>
      <p:cxnSp>
        <p:nvCxnSpPr>
          <p:cNvPr id="15" name="Straight Arrow Connector 14"/>
          <p:cNvCxnSpPr>
            <a:stCxn id="63" idx="2"/>
            <a:endCxn id="90" idx="0"/>
          </p:cNvCxnSpPr>
          <p:nvPr/>
        </p:nvCxnSpPr>
        <p:spPr>
          <a:xfrm>
            <a:off x="7157305" y="2356825"/>
            <a:ext cx="628150" cy="201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4286613">
            <a:off x="7057472" y="3135286"/>
            <a:ext cx="11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Taken Path</a:t>
            </a:r>
          </a:p>
        </p:txBody>
      </p:sp>
      <p:cxnSp>
        <p:nvCxnSpPr>
          <p:cNvPr id="17" name="Straight Arrow Connector 16"/>
          <p:cNvCxnSpPr>
            <a:stCxn id="63" idx="2"/>
            <a:endCxn id="57" idx="0"/>
          </p:cNvCxnSpPr>
          <p:nvPr/>
        </p:nvCxnSpPr>
        <p:spPr>
          <a:xfrm flipH="1">
            <a:off x="5588159" y="2356825"/>
            <a:ext cx="1569146" cy="1561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994582">
            <a:off x="5304898" y="2876639"/>
            <a:ext cx="187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Fall Through Path</a:t>
            </a:r>
          </a:p>
        </p:txBody>
      </p:sp>
      <p:sp>
        <p:nvSpPr>
          <p:cNvPr id="19" name="Freeform 18"/>
          <p:cNvSpPr/>
          <p:nvPr/>
        </p:nvSpPr>
        <p:spPr>
          <a:xfrm>
            <a:off x="7235272" y="891513"/>
            <a:ext cx="559838" cy="1110342"/>
          </a:xfrm>
          <a:custGeom>
            <a:avLst/>
            <a:gdLst>
              <a:gd name="connsiteX0" fmla="*/ 354861 w 910283"/>
              <a:gd name="connsiteY0" fmla="*/ 0 h 858417"/>
              <a:gd name="connsiteX1" fmla="*/ 18959 w 910283"/>
              <a:gd name="connsiteY1" fmla="*/ 214604 h 858417"/>
              <a:gd name="connsiteX2" fmla="*/ 858714 w 910283"/>
              <a:gd name="connsiteY2" fmla="*/ 317241 h 858417"/>
              <a:gd name="connsiteX3" fmla="*/ 46951 w 910283"/>
              <a:gd name="connsiteY3" fmla="*/ 401217 h 858417"/>
              <a:gd name="connsiteX4" fmla="*/ 868045 w 910283"/>
              <a:gd name="connsiteY4" fmla="*/ 475862 h 858417"/>
              <a:gd name="connsiteX5" fmla="*/ 28290 w 910283"/>
              <a:gd name="connsiteY5" fmla="*/ 578498 h 858417"/>
              <a:gd name="connsiteX6" fmla="*/ 905367 w 910283"/>
              <a:gd name="connsiteY6" fmla="*/ 634482 h 858417"/>
              <a:gd name="connsiteX7" fmla="*/ 382853 w 910283"/>
              <a:gd name="connsiteY7" fmla="*/ 699796 h 858417"/>
              <a:gd name="connsiteX8" fmla="*/ 364192 w 910283"/>
              <a:gd name="connsiteY8" fmla="*/ 858417 h 858417"/>
              <a:gd name="connsiteX9" fmla="*/ 364192 w 910283"/>
              <a:gd name="connsiteY9" fmla="*/ 858417 h 858417"/>
              <a:gd name="connsiteX10" fmla="*/ 364192 w 910283"/>
              <a:gd name="connsiteY10" fmla="*/ 858417 h 858417"/>
              <a:gd name="connsiteX11" fmla="*/ 364192 w 910283"/>
              <a:gd name="connsiteY11" fmla="*/ 858417 h 858417"/>
              <a:gd name="connsiteX12" fmla="*/ 364192 w 910283"/>
              <a:gd name="connsiteY12" fmla="*/ 858417 h 858417"/>
              <a:gd name="connsiteX13" fmla="*/ 364192 w 910283"/>
              <a:gd name="connsiteY13" fmla="*/ 858417 h 858417"/>
              <a:gd name="connsiteX14" fmla="*/ 364192 w 910283"/>
              <a:gd name="connsiteY14" fmla="*/ 858417 h 858417"/>
              <a:gd name="connsiteX15" fmla="*/ 364192 w 910283"/>
              <a:gd name="connsiteY15" fmla="*/ 858417 h 858417"/>
              <a:gd name="connsiteX16" fmla="*/ 364192 w 910283"/>
              <a:gd name="connsiteY16" fmla="*/ 858417 h 858417"/>
              <a:gd name="connsiteX17" fmla="*/ 364192 w 910283"/>
              <a:gd name="connsiteY17" fmla="*/ 858417 h 858417"/>
              <a:gd name="connsiteX18" fmla="*/ 364192 w 910283"/>
              <a:gd name="connsiteY18" fmla="*/ 858417 h 858417"/>
              <a:gd name="connsiteX19" fmla="*/ 364192 w 910283"/>
              <a:gd name="connsiteY19" fmla="*/ 858417 h 8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283" h="858417">
                <a:moveTo>
                  <a:pt x="354861" y="0"/>
                </a:moveTo>
                <a:cubicBezTo>
                  <a:pt x="144922" y="80865"/>
                  <a:pt x="-65017" y="161731"/>
                  <a:pt x="18959" y="214604"/>
                </a:cubicBezTo>
                <a:cubicBezTo>
                  <a:pt x="102934" y="267478"/>
                  <a:pt x="854049" y="286139"/>
                  <a:pt x="858714" y="317241"/>
                </a:cubicBezTo>
                <a:cubicBezTo>
                  <a:pt x="863379" y="348343"/>
                  <a:pt x="45396" y="374780"/>
                  <a:pt x="46951" y="401217"/>
                </a:cubicBezTo>
                <a:cubicBezTo>
                  <a:pt x="48506" y="427654"/>
                  <a:pt x="871155" y="446315"/>
                  <a:pt x="868045" y="475862"/>
                </a:cubicBezTo>
                <a:cubicBezTo>
                  <a:pt x="864935" y="505409"/>
                  <a:pt x="22070" y="552062"/>
                  <a:pt x="28290" y="578498"/>
                </a:cubicBezTo>
                <a:cubicBezTo>
                  <a:pt x="34510" y="604934"/>
                  <a:pt x="846273" y="614266"/>
                  <a:pt x="905367" y="634482"/>
                </a:cubicBezTo>
                <a:cubicBezTo>
                  <a:pt x="964461" y="654698"/>
                  <a:pt x="473049" y="662474"/>
                  <a:pt x="382853" y="699796"/>
                </a:cubicBezTo>
                <a:cubicBezTo>
                  <a:pt x="292657" y="737119"/>
                  <a:pt x="364192" y="858417"/>
                  <a:pt x="364192" y="858417"/>
                </a:cubicBez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</a:path>
            </a:pathLst>
          </a:cu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7441" y="4179951"/>
            <a:ext cx="1382778" cy="1542203"/>
            <a:chOff x="1345394" y="913073"/>
            <a:chExt cx="1530220" cy="1542203"/>
          </a:xfrm>
        </p:grpSpPr>
        <p:sp>
          <p:nvSpPr>
            <p:cNvPr id="61" name="Rounded Rectangle 60"/>
            <p:cNvSpPr/>
            <p:nvPr/>
          </p:nvSpPr>
          <p:spPr>
            <a:xfrm>
              <a:off x="1345394" y="913073"/>
              <a:ext cx="1530220" cy="154220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65594" y="1201879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58998" y="4190638"/>
            <a:ext cx="1530220" cy="1542203"/>
            <a:chOff x="1159994" y="910926"/>
            <a:chExt cx="1530220" cy="1542203"/>
          </a:xfrm>
        </p:grpSpPr>
        <p:sp>
          <p:nvSpPr>
            <p:cNvPr id="59" name="Rounded Rectangle 58"/>
            <p:cNvSpPr/>
            <p:nvPr/>
          </p:nvSpPr>
          <p:spPr>
            <a:xfrm>
              <a:off x="1159994" y="910926"/>
              <a:ext cx="1530220" cy="154220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642189" y="1129004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 rot="16200000">
            <a:off x="-210199" y="4716950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.BB2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273401" y="4836453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19300" y="3918571"/>
            <a:ext cx="1995341" cy="367774"/>
            <a:chOff x="5003006" y="3857856"/>
            <a:chExt cx="1902707" cy="367774"/>
          </a:xfrm>
        </p:grpSpPr>
        <p:sp>
          <p:nvSpPr>
            <p:cNvPr id="57" name="Rounded Rectangle 56"/>
            <p:cNvSpPr/>
            <p:nvPr/>
          </p:nvSpPr>
          <p:spPr>
            <a:xfrm>
              <a:off x="5003155" y="3857856"/>
              <a:ext cx="1847461" cy="3595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3006" y="3887076"/>
              <a:ext cx="1902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BNE</a:t>
              </a:r>
              <a:r>
                <a:rPr lang="en-US" sz="1600" dirty="0"/>
                <a:t>   R1*, R2*, .Err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411620" y="4261005"/>
            <a:ext cx="1871110" cy="1542203"/>
            <a:chOff x="4037260" y="4118826"/>
            <a:chExt cx="1871110" cy="1542203"/>
          </a:xfrm>
        </p:grpSpPr>
        <p:grpSp>
          <p:nvGrpSpPr>
            <p:cNvPr id="26" name="Group 25"/>
            <p:cNvGrpSpPr/>
            <p:nvPr/>
          </p:nvGrpSpPr>
          <p:grpSpPr>
            <a:xfrm>
              <a:off x="4378150" y="4118826"/>
              <a:ext cx="1530220" cy="1542203"/>
              <a:chOff x="1159994" y="910926"/>
              <a:chExt cx="1530220" cy="1542203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159994" y="910926"/>
                <a:ext cx="1530220" cy="154220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474239" y="1129004"/>
                <a:ext cx="559838" cy="1110342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16200000">
              <a:off x="3900019" y="4547776"/>
              <a:ext cx="64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.BB2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198205" y="4323769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1334" y="4451720"/>
            <a:ext cx="1530220" cy="1821158"/>
            <a:chOff x="9115811" y="4039018"/>
            <a:chExt cx="1530220" cy="1821158"/>
          </a:xfrm>
        </p:grpSpPr>
        <p:grpSp>
          <p:nvGrpSpPr>
            <p:cNvPr id="48" name="Group 47"/>
            <p:cNvGrpSpPr/>
            <p:nvPr/>
          </p:nvGrpSpPr>
          <p:grpSpPr>
            <a:xfrm>
              <a:off x="9115811" y="4317973"/>
              <a:ext cx="1530220" cy="1542203"/>
              <a:chOff x="1141332" y="948250"/>
              <a:chExt cx="1530220" cy="154220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141332" y="948250"/>
                <a:ext cx="1530220" cy="154220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1343607" y="1129004"/>
                <a:ext cx="559838" cy="1110342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991854" y="4039018"/>
              <a:ext cx="64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.BB3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9963234" y="4517549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ight Arrow 72"/>
          <p:cNvSpPr/>
          <p:nvPr/>
        </p:nvSpPr>
        <p:spPr>
          <a:xfrm>
            <a:off x="3544149" y="2743428"/>
            <a:ext cx="1236803" cy="7397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loud 80"/>
          <p:cNvSpPr/>
          <p:nvPr/>
        </p:nvSpPr>
        <p:spPr>
          <a:xfrm>
            <a:off x="8328119" y="2734487"/>
            <a:ext cx="3502998" cy="1630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Post-Branch Direction Checking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816596" y="4372924"/>
            <a:ext cx="1995341" cy="367774"/>
            <a:chOff x="5003006" y="3857856"/>
            <a:chExt cx="1902707" cy="367774"/>
          </a:xfrm>
        </p:grpSpPr>
        <p:sp>
          <p:nvSpPr>
            <p:cNvPr id="90" name="Rounded Rectangle 89"/>
            <p:cNvSpPr/>
            <p:nvPr/>
          </p:nvSpPr>
          <p:spPr>
            <a:xfrm>
              <a:off x="5003155" y="3857856"/>
              <a:ext cx="1847461" cy="3595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03006" y="3887076"/>
              <a:ext cx="1902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BEQ</a:t>
              </a:r>
              <a:r>
                <a:rPr lang="en-US" sz="1600" dirty="0"/>
                <a:t>   R1*, R2*, .Err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 rot="16200000">
            <a:off x="8247584" y="5188286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.BB3</a:t>
            </a:r>
          </a:p>
        </p:txBody>
      </p:sp>
    </p:spTree>
    <p:extLst>
      <p:ext uri="{BB962C8B-B14F-4D97-AF65-F5344CB8AC3E}">
        <p14:creationId xmlns:p14="http://schemas.microsoft.com/office/powerpoint/2010/main" val="62979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51"/>
            <a:ext cx="10397447" cy="685800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nZDC</a:t>
            </a:r>
            <a:r>
              <a:rPr lang="en-US" dirty="0">
                <a:latin typeface="Arial Narrow" panose="020B0606020202030204" pitchFamily="34" charset="0"/>
              </a:rPr>
              <a:t>: Branch Direction Check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9155" y="1123613"/>
            <a:ext cx="2037488" cy="1542203"/>
            <a:chOff x="823959" y="951722"/>
            <a:chExt cx="2037488" cy="1542203"/>
          </a:xfrm>
        </p:grpSpPr>
        <p:sp>
          <p:nvSpPr>
            <p:cNvPr id="65" name="Rounded Rectangle 64"/>
            <p:cNvSpPr/>
            <p:nvPr/>
          </p:nvSpPr>
          <p:spPr>
            <a:xfrm>
              <a:off x="823959" y="951722"/>
              <a:ext cx="1872588" cy="154220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43600" y="1045029"/>
              <a:ext cx="2017847" cy="1418727"/>
              <a:chOff x="843600" y="1045029"/>
              <a:chExt cx="2017847" cy="141872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43600" y="2125202"/>
                <a:ext cx="2017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BNE   R1, R2, .BB3</a:t>
                </a: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623527" y="1045029"/>
                <a:ext cx="559838" cy="1110342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 rot="16200000">
            <a:off x="2331516" y="1668155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.BB0</a:t>
            </a:r>
          </a:p>
        </p:txBody>
      </p:sp>
      <p:cxnSp>
        <p:nvCxnSpPr>
          <p:cNvPr id="8" name="Straight Arrow Connector 7"/>
          <p:cNvCxnSpPr>
            <a:stCxn id="67" idx="2"/>
            <a:endCxn id="59" idx="0"/>
          </p:cNvCxnSpPr>
          <p:nvPr/>
        </p:nvCxnSpPr>
        <p:spPr>
          <a:xfrm>
            <a:off x="1667720" y="2635647"/>
            <a:ext cx="1056388" cy="1554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3325338">
            <a:off x="1647604" y="3274763"/>
            <a:ext cx="134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Taken Path</a:t>
            </a:r>
          </a:p>
        </p:txBody>
      </p:sp>
      <p:cxnSp>
        <p:nvCxnSpPr>
          <p:cNvPr id="10" name="Straight Arrow Connector 9"/>
          <p:cNvCxnSpPr>
            <a:stCxn id="67" idx="2"/>
            <a:endCxn id="61" idx="0"/>
          </p:cNvCxnSpPr>
          <p:nvPr/>
        </p:nvCxnSpPr>
        <p:spPr>
          <a:xfrm flipH="1">
            <a:off x="838830" y="2635647"/>
            <a:ext cx="828890" cy="154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7885628">
            <a:off x="234929" y="3113686"/>
            <a:ext cx="190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Fall Through Path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4405" y="814622"/>
            <a:ext cx="2486786" cy="1542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03414" y="934319"/>
            <a:ext cx="2307782" cy="1422506"/>
            <a:chOff x="1244000" y="1051021"/>
            <a:chExt cx="2307782" cy="1422506"/>
          </a:xfrm>
        </p:grpSpPr>
        <p:sp>
          <p:nvSpPr>
            <p:cNvPr id="63" name="TextBox 62"/>
            <p:cNvSpPr txBox="1"/>
            <p:nvPr/>
          </p:nvSpPr>
          <p:spPr>
            <a:xfrm>
              <a:off x="1244000" y="2134973"/>
              <a:ext cx="2307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BNE   R1, R2, .</a:t>
              </a:r>
              <a:r>
                <a:rPr lang="en-US" sz="1600" b="1" dirty="0"/>
                <a:t>BB-CH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90957" y="1051021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8205642" y="1363698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.BB0</a:t>
            </a:r>
          </a:p>
        </p:txBody>
      </p:sp>
      <p:cxnSp>
        <p:nvCxnSpPr>
          <p:cNvPr id="15" name="Straight Arrow Connector 14"/>
          <p:cNvCxnSpPr>
            <a:stCxn id="63" idx="2"/>
            <a:endCxn id="69" idx="0"/>
          </p:cNvCxnSpPr>
          <p:nvPr/>
        </p:nvCxnSpPr>
        <p:spPr>
          <a:xfrm>
            <a:off x="7157305" y="2356825"/>
            <a:ext cx="355798" cy="102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4286613">
            <a:off x="6920267" y="2716306"/>
            <a:ext cx="11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Taken Path</a:t>
            </a:r>
          </a:p>
        </p:txBody>
      </p:sp>
      <p:cxnSp>
        <p:nvCxnSpPr>
          <p:cNvPr id="17" name="Straight Arrow Connector 16"/>
          <p:cNvCxnSpPr>
            <a:stCxn id="63" idx="2"/>
            <a:endCxn id="57" idx="0"/>
          </p:cNvCxnSpPr>
          <p:nvPr/>
        </p:nvCxnSpPr>
        <p:spPr>
          <a:xfrm flipH="1">
            <a:off x="5579796" y="2356825"/>
            <a:ext cx="1577509" cy="1495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994582">
            <a:off x="5304898" y="2876639"/>
            <a:ext cx="187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Fall Through Path</a:t>
            </a:r>
          </a:p>
        </p:txBody>
      </p:sp>
      <p:sp>
        <p:nvSpPr>
          <p:cNvPr id="19" name="Freeform 18"/>
          <p:cNvSpPr/>
          <p:nvPr/>
        </p:nvSpPr>
        <p:spPr>
          <a:xfrm>
            <a:off x="7235272" y="891513"/>
            <a:ext cx="559838" cy="1110342"/>
          </a:xfrm>
          <a:custGeom>
            <a:avLst/>
            <a:gdLst>
              <a:gd name="connsiteX0" fmla="*/ 354861 w 910283"/>
              <a:gd name="connsiteY0" fmla="*/ 0 h 858417"/>
              <a:gd name="connsiteX1" fmla="*/ 18959 w 910283"/>
              <a:gd name="connsiteY1" fmla="*/ 214604 h 858417"/>
              <a:gd name="connsiteX2" fmla="*/ 858714 w 910283"/>
              <a:gd name="connsiteY2" fmla="*/ 317241 h 858417"/>
              <a:gd name="connsiteX3" fmla="*/ 46951 w 910283"/>
              <a:gd name="connsiteY3" fmla="*/ 401217 h 858417"/>
              <a:gd name="connsiteX4" fmla="*/ 868045 w 910283"/>
              <a:gd name="connsiteY4" fmla="*/ 475862 h 858417"/>
              <a:gd name="connsiteX5" fmla="*/ 28290 w 910283"/>
              <a:gd name="connsiteY5" fmla="*/ 578498 h 858417"/>
              <a:gd name="connsiteX6" fmla="*/ 905367 w 910283"/>
              <a:gd name="connsiteY6" fmla="*/ 634482 h 858417"/>
              <a:gd name="connsiteX7" fmla="*/ 382853 w 910283"/>
              <a:gd name="connsiteY7" fmla="*/ 699796 h 858417"/>
              <a:gd name="connsiteX8" fmla="*/ 364192 w 910283"/>
              <a:gd name="connsiteY8" fmla="*/ 858417 h 858417"/>
              <a:gd name="connsiteX9" fmla="*/ 364192 w 910283"/>
              <a:gd name="connsiteY9" fmla="*/ 858417 h 858417"/>
              <a:gd name="connsiteX10" fmla="*/ 364192 w 910283"/>
              <a:gd name="connsiteY10" fmla="*/ 858417 h 858417"/>
              <a:gd name="connsiteX11" fmla="*/ 364192 w 910283"/>
              <a:gd name="connsiteY11" fmla="*/ 858417 h 858417"/>
              <a:gd name="connsiteX12" fmla="*/ 364192 w 910283"/>
              <a:gd name="connsiteY12" fmla="*/ 858417 h 858417"/>
              <a:gd name="connsiteX13" fmla="*/ 364192 w 910283"/>
              <a:gd name="connsiteY13" fmla="*/ 858417 h 858417"/>
              <a:gd name="connsiteX14" fmla="*/ 364192 w 910283"/>
              <a:gd name="connsiteY14" fmla="*/ 858417 h 858417"/>
              <a:gd name="connsiteX15" fmla="*/ 364192 w 910283"/>
              <a:gd name="connsiteY15" fmla="*/ 858417 h 858417"/>
              <a:gd name="connsiteX16" fmla="*/ 364192 w 910283"/>
              <a:gd name="connsiteY16" fmla="*/ 858417 h 858417"/>
              <a:gd name="connsiteX17" fmla="*/ 364192 w 910283"/>
              <a:gd name="connsiteY17" fmla="*/ 858417 h 858417"/>
              <a:gd name="connsiteX18" fmla="*/ 364192 w 910283"/>
              <a:gd name="connsiteY18" fmla="*/ 858417 h 858417"/>
              <a:gd name="connsiteX19" fmla="*/ 364192 w 910283"/>
              <a:gd name="connsiteY19" fmla="*/ 858417 h 8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283" h="858417">
                <a:moveTo>
                  <a:pt x="354861" y="0"/>
                </a:moveTo>
                <a:cubicBezTo>
                  <a:pt x="144922" y="80865"/>
                  <a:pt x="-65017" y="161731"/>
                  <a:pt x="18959" y="214604"/>
                </a:cubicBezTo>
                <a:cubicBezTo>
                  <a:pt x="102934" y="267478"/>
                  <a:pt x="854049" y="286139"/>
                  <a:pt x="858714" y="317241"/>
                </a:cubicBezTo>
                <a:cubicBezTo>
                  <a:pt x="863379" y="348343"/>
                  <a:pt x="45396" y="374780"/>
                  <a:pt x="46951" y="401217"/>
                </a:cubicBezTo>
                <a:cubicBezTo>
                  <a:pt x="48506" y="427654"/>
                  <a:pt x="871155" y="446315"/>
                  <a:pt x="868045" y="475862"/>
                </a:cubicBezTo>
                <a:cubicBezTo>
                  <a:pt x="864935" y="505409"/>
                  <a:pt x="22070" y="552062"/>
                  <a:pt x="28290" y="578498"/>
                </a:cubicBezTo>
                <a:cubicBezTo>
                  <a:pt x="34510" y="604934"/>
                  <a:pt x="846273" y="614266"/>
                  <a:pt x="905367" y="634482"/>
                </a:cubicBezTo>
                <a:cubicBezTo>
                  <a:pt x="964461" y="654698"/>
                  <a:pt x="473049" y="662474"/>
                  <a:pt x="382853" y="699796"/>
                </a:cubicBezTo>
                <a:cubicBezTo>
                  <a:pt x="292657" y="737119"/>
                  <a:pt x="364192" y="858417"/>
                  <a:pt x="364192" y="858417"/>
                </a:cubicBez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  <a:lnTo>
                  <a:pt x="364192" y="858417"/>
                </a:lnTo>
              </a:path>
            </a:pathLst>
          </a:cu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7441" y="4179951"/>
            <a:ext cx="1382778" cy="1542203"/>
            <a:chOff x="1345394" y="913073"/>
            <a:chExt cx="1530220" cy="1542203"/>
          </a:xfrm>
        </p:grpSpPr>
        <p:sp>
          <p:nvSpPr>
            <p:cNvPr id="61" name="Rounded Rectangle 60"/>
            <p:cNvSpPr/>
            <p:nvPr/>
          </p:nvSpPr>
          <p:spPr>
            <a:xfrm>
              <a:off x="1345394" y="913073"/>
              <a:ext cx="1530220" cy="154220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65594" y="1201879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58998" y="4190638"/>
            <a:ext cx="1530220" cy="1542203"/>
            <a:chOff x="1159994" y="910926"/>
            <a:chExt cx="1530220" cy="1542203"/>
          </a:xfrm>
        </p:grpSpPr>
        <p:sp>
          <p:nvSpPr>
            <p:cNvPr id="59" name="Rounded Rectangle 58"/>
            <p:cNvSpPr/>
            <p:nvPr/>
          </p:nvSpPr>
          <p:spPr>
            <a:xfrm>
              <a:off x="1159994" y="910926"/>
              <a:ext cx="1530220" cy="154220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642189" y="1129004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 rot="16200000">
            <a:off x="-210199" y="4716950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.BB2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273401" y="4836453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528143" y="3884391"/>
            <a:ext cx="1995341" cy="367774"/>
            <a:chOff x="5003006" y="3857856"/>
            <a:chExt cx="1902707" cy="367774"/>
          </a:xfrm>
        </p:grpSpPr>
        <p:sp>
          <p:nvSpPr>
            <p:cNvPr id="57" name="Rounded Rectangle 56"/>
            <p:cNvSpPr/>
            <p:nvPr/>
          </p:nvSpPr>
          <p:spPr>
            <a:xfrm>
              <a:off x="5003155" y="3857856"/>
              <a:ext cx="1847461" cy="3595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3006" y="3887076"/>
              <a:ext cx="1902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BNE</a:t>
              </a:r>
              <a:r>
                <a:rPr lang="en-US" sz="1600" dirty="0"/>
                <a:t>   R1*, R2*, .Err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411620" y="4261005"/>
            <a:ext cx="1871110" cy="1542203"/>
            <a:chOff x="4037260" y="4118826"/>
            <a:chExt cx="1871110" cy="1542203"/>
          </a:xfrm>
        </p:grpSpPr>
        <p:grpSp>
          <p:nvGrpSpPr>
            <p:cNvPr id="26" name="Group 25"/>
            <p:cNvGrpSpPr/>
            <p:nvPr/>
          </p:nvGrpSpPr>
          <p:grpSpPr>
            <a:xfrm>
              <a:off x="4378150" y="4118826"/>
              <a:ext cx="1530220" cy="1542203"/>
              <a:chOff x="1159994" y="910926"/>
              <a:chExt cx="1530220" cy="1542203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159994" y="910926"/>
                <a:ext cx="1530220" cy="154220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474239" y="1129004"/>
                <a:ext cx="559838" cy="1110342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16200000">
              <a:off x="3900019" y="4547776"/>
              <a:ext cx="64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.BB2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198205" y="4323769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1334" y="4730675"/>
            <a:ext cx="1530220" cy="1542203"/>
            <a:chOff x="9115811" y="4317973"/>
            <a:chExt cx="1530220" cy="1542203"/>
          </a:xfrm>
        </p:grpSpPr>
        <p:grpSp>
          <p:nvGrpSpPr>
            <p:cNvPr id="48" name="Group 47"/>
            <p:cNvGrpSpPr/>
            <p:nvPr/>
          </p:nvGrpSpPr>
          <p:grpSpPr>
            <a:xfrm>
              <a:off x="9115811" y="4317973"/>
              <a:ext cx="1530220" cy="1542203"/>
              <a:chOff x="1141332" y="948250"/>
              <a:chExt cx="1530220" cy="154220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141332" y="948250"/>
                <a:ext cx="1530220" cy="154220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1343607" y="1129004"/>
                <a:ext cx="559838" cy="1110342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9963234" y="4517549"/>
              <a:ext cx="559838" cy="1110342"/>
            </a:xfrm>
            <a:custGeom>
              <a:avLst/>
              <a:gdLst>
                <a:gd name="connsiteX0" fmla="*/ 354861 w 910283"/>
                <a:gd name="connsiteY0" fmla="*/ 0 h 858417"/>
                <a:gd name="connsiteX1" fmla="*/ 18959 w 910283"/>
                <a:gd name="connsiteY1" fmla="*/ 214604 h 858417"/>
                <a:gd name="connsiteX2" fmla="*/ 858714 w 910283"/>
                <a:gd name="connsiteY2" fmla="*/ 317241 h 858417"/>
                <a:gd name="connsiteX3" fmla="*/ 46951 w 910283"/>
                <a:gd name="connsiteY3" fmla="*/ 401217 h 858417"/>
                <a:gd name="connsiteX4" fmla="*/ 868045 w 910283"/>
                <a:gd name="connsiteY4" fmla="*/ 475862 h 858417"/>
                <a:gd name="connsiteX5" fmla="*/ 28290 w 910283"/>
                <a:gd name="connsiteY5" fmla="*/ 578498 h 858417"/>
                <a:gd name="connsiteX6" fmla="*/ 905367 w 910283"/>
                <a:gd name="connsiteY6" fmla="*/ 634482 h 858417"/>
                <a:gd name="connsiteX7" fmla="*/ 382853 w 910283"/>
                <a:gd name="connsiteY7" fmla="*/ 699796 h 858417"/>
                <a:gd name="connsiteX8" fmla="*/ 364192 w 910283"/>
                <a:gd name="connsiteY8" fmla="*/ 858417 h 858417"/>
                <a:gd name="connsiteX9" fmla="*/ 364192 w 910283"/>
                <a:gd name="connsiteY9" fmla="*/ 858417 h 858417"/>
                <a:gd name="connsiteX10" fmla="*/ 364192 w 910283"/>
                <a:gd name="connsiteY10" fmla="*/ 858417 h 858417"/>
                <a:gd name="connsiteX11" fmla="*/ 364192 w 910283"/>
                <a:gd name="connsiteY11" fmla="*/ 858417 h 858417"/>
                <a:gd name="connsiteX12" fmla="*/ 364192 w 910283"/>
                <a:gd name="connsiteY12" fmla="*/ 858417 h 858417"/>
                <a:gd name="connsiteX13" fmla="*/ 364192 w 910283"/>
                <a:gd name="connsiteY13" fmla="*/ 858417 h 858417"/>
                <a:gd name="connsiteX14" fmla="*/ 364192 w 910283"/>
                <a:gd name="connsiteY14" fmla="*/ 858417 h 858417"/>
                <a:gd name="connsiteX15" fmla="*/ 364192 w 910283"/>
                <a:gd name="connsiteY15" fmla="*/ 858417 h 858417"/>
                <a:gd name="connsiteX16" fmla="*/ 364192 w 910283"/>
                <a:gd name="connsiteY16" fmla="*/ 858417 h 858417"/>
                <a:gd name="connsiteX17" fmla="*/ 364192 w 910283"/>
                <a:gd name="connsiteY17" fmla="*/ 858417 h 858417"/>
                <a:gd name="connsiteX18" fmla="*/ 364192 w 910283"/>
                <a:gd name="connsiteY18" fmla="*/ 858417 h 858417"/>
                <a:gd name="connsiteX19" fmla="*/ 364192 w 910283"/>
                <a:gd name="connsiteY19" fmla="*/ 858417 h 85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0283" h="858417">
                  <a:moveTo>
                    <a:pt x="354861" y="0"/>
                  </a:moveTo>
                  <a:cubicBezTo>
                    <a:pt x="144922" y="80865"/>
                    <a:pt x="-65017" y="161731"/>
                    <a:pt x="18959" y="214604"/>
                  </a:cubicBezTo>
                  <a:cubicBezTo>
                    <a:pt x="102934" y="267478"/>
                    <a:pt x="854049" y="286139"/>
                    <a:pt x="858714" y="317241"/>
                  </a:cubicBezTo>
                  <a:cubicBezTo>
                    <a:pt x="863379" y="348343"/>
                    <a:pt x="45396" y="374780"/>
                    <a:pt x="46951" y="401217"/>
                  </a:cubicBezTo>
                  <a:cubicBezTo>
                    <a:pt x="48506" y="427654"/>
                    <a:pt x="871155" y="446315"/>
                    <a:pt x="868045" y="475862"/>
                  </a:cubicBezTo>
                  <a:cubicBezTo>
                    <a:pt x="864935" y="505409"/>
                    <a:pt x="22070" y="552062"/>
                    <a:pt x="28290" y="578498"/>
                  </a:cubicBezTo>
                  <a:cubicBezTo>
                    <a:pt x="34510" y="604934"/>
                    <a:pt x="846273" y="614266"/>
                    <a:pt x="905367" y="634482"/>
                  </a:cubicBezTo>
                  <a:cubicBezTo>
                    <a:pt x="964461" y="654698"/>
                    <a:pt x="473049" y="662474"/>
                    <a:pt x="382853" y="699796"/>
                  </a:cubicBezTo>
                  <a:cubicBezTo>
                    <a:pt x="292657" y="737119"/>
                    <a:pt x="364192" y="858417"/>
                    <a:pt x="364192" y="858417"/>
                  </a:cubicBez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  <a:lnTo>
                    <a:pt x="364192" y="858417"/>
                  </a:lnTo>
                </a:path>
              </a:pathLst>
            </a:cu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ight Arrow 72"/>
          <p:cNvSpPr/>
          <p:nvPr/>
        </p:nvSpPr>
        <p:spPr>
          <a:xfrm>
            <a:off x="3547019" y="3131406"/>
            <a:ext cx="1236803" cy="6892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loud 80"/>
          <p:cNvSpPr/>
          <p:nvPr/>
        </p:nvSpPr>
        <p:spPr>
          <a:xfrm>
            <a:off x="8710000" y="3593279"/>
            <a:ext cx="3502998" cy="1630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Post-Branch Direction Checking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247584" y="5188286"/>
            <a:ext cx="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523771" y="3383564"/>
            <a:ext cx="1942392" cy="877441"/>
            <a:chOff x="5003155" y="3854034"/>
            <a:chExt cx="1847461" cy="877441"/>
          </a:xfrm>
        </p:grpSpPr>
        <p:sp>
          <p:nvSpPr>
            <p:cNvPr id="56" name="Rounded Rectangle 55"/>
            <p:cNvSpPr/>
            <p:nvPr/>
          </p:nvSpPr>
          <p:spPr>
            <a:xfrm>
              <a:off x="5003155" y="3857857"/>
              <a:ext cx="1847461" cy="8736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42006" y="3854034"/>
              <a:ext cx="1804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BEQ</a:t>
              </a:r>
              <a:r>
                <a:rPr lang="en-US" sz="1600" dirty="0"/>
                <a:t>   R1*, R2*, .Err</a:t>
              </a:r>
            </a:p>
            <a:p>
              <a:r>
                <a:rPr lang="en-US" sz="1600" dirty="0"/>
                <a:t>Jump    .BB3</a:t>
              </a:r>
            </a:p>
            <a:p>
              <a:r>
                <a:rPr lang="en-US" sz="1600" dirty="0"/>
                <a:t>Jump    .BB3</a:t>
              </a:r>
            </a:p>
          </p:txBody>
        </p:sp>
      </p:grpSp>
      <p:cxnSp>
        <p:nvCxnSpPr>
          <p:cNvPr id="70" name="Straight Arrow Connector 69"/>
          <p:cNvCxnSpPr>
            <a:stCxn id="56" idx="2"/>
            <a:endCxn id="51" idx="0"/>
          </p:cNvCxnSpPr>
          <p:nvPr/>
        </p:nvCxnSpPr>
        <p:spPr>
          <a:xfrm>
            <a:off x="7494967" y="4261005"/>
            <a:ext cx="181477" cy="469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724108" y="1101380"/>
            <a:ext cx="2362543" cy="3089258"/>
            <a:chOff x="2160483" y="1289619"/>
            <a:chExt cx="1515883" cy="3089258"/>
          </a:xfrm>
        </p:grpSpPr>
        <p:cxnSp>
          <p:nvCxnSpPr>
            <p:cNvPr id="72" name="Straight Arrow Connector 71"/>
            <p:cNvCxnSpPr>
              <a:stCxn id="74" idx="2"/>
              <a:endCxn id="59" idx="0"/>
            </p:cNvCxnSpPr>
            <p:nvPr/>
          </p:nvCxnSpPr>
          <p:spPr>
            <a:xfrm flipH="1">
              <a:off x="2160483" y="2665346"/>
              <a:ext cx="841695" cy="1713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2407011" y="1289619"/>
              <a:ext cx="1190333" cy="137572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35310" y="1435895"/>
              <a:ext cx="1141056" cy="1210598"/>
              <a:chOff x="3644917" y="1343429"/>
              <a:chExt cx="1141056" cy="121059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3644917" y="2215473"/>
                <a:ext cx="1141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Jump  .BB3</a:t>
                </a: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896197" y="1343429"/>
                <a:ext cx="351977" cy="840886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7676444" y="860606"/>
            <a:ext cx="3033125" cy="3870069"/>
            <a:chOff x="564219" y="1289619"/>
            <a:chExt cx="3033125" cy="3870069"/>
          </a:xfrm>
        </p:grpSpPr>
        <p:cxnSp>
          <p:nvCxnSpPr>
            <p:cNvPr id="80" name="Straight Arrow Connector 79"/>
            <p:cNvCxnSpPr>
              <a:stCxn id="82" idx="2"/>
              <a:endCxn id="51" idx="0"/>
            </p:cNvCxnSpPr>
            <p:nvPr/>
          </p:nvCxnSpPr>
          <p:spPr>
            <a:xfrm flipH="1">
              <a:off x="564219" y="2665346"/>
              <a:ext cx="2437959" cy="2494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2407011" y="1289619"/>
              <a:ext cx="1190333" cy="137572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422859" y="1435895"/>
              <a:ext cx="1141056" cy="1239951"/>
              <a:chOff x="3532466" y="1343429"/>
              <a:chExt cx="1141056" cy="1239951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532466" y="2244826"/>
                <a:ext cx="1141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Jump  .BB3</a:t>
                </a:r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896197" y="1343429"/>
                <a:ext cx="351977" cy="840886"/>
              </a:xfrm>
              <a:custGeom>
                <a:avLst/>
                <a:gdLst>
                  <a:gd name="connsiteX0" fmla="*/ 354861 w 910283"/>
                  <a:gd name="connsiteY0" fmla="*/ 0 h 858417"/>
                  <a:gd name="connsiteX1" fmla="*/ 18959 w 910283"/>
                  <a:gd name="connsiteY1" fmla="*/ 214604 h 858417"/>
                  <a:gd name="connsiteX2" fmla="*/ 858714 w 910283"/>
                  <a:gd name="connsiteY2" fmla="*/ 317241 h 858417"/>
                  <a:gd name="connsiteX3" fmla="*/ 46951 w 910283"/>
                  <a:gd name="connsiteY3" fmla="*/ 401217 h 858417"/>
                  <a:gd name="connsiteX4" fmla="*/ 868045 w 910283"/>
                  <a:gd name="connsiteY4" fmla="*/ 475862 h 858417"/>
                  <a:gd name="connsiteX5" fmla="*/ 28290 w 910283"/>
                  <a:gd name="connsiteY5" fmla="*/ 578498 h 858417"/>
                  <a:gd name="connsiteX6" fmla="*/ 905367 w 910283"/>
                  <a:gd name="connsiteY6" fmla="*/ 634482 h 858417"/>
                  <a:gd name="connsiteX7" fmla="*/ 382853 w 910283"/>
                  <a:gd name="connsiteY7" fmla="*/ 699796 h 858417"/>
                  <a:gd name="connsiteX8" fmla="*/ 364192 w 910283"/>
                  <a:gd name="connsiteY8" fmla="*/ 858417 h 858417"/>
                  <a:gd name="connsiteX9" fmla="*/ 364192 w 910283"/>
                  <a:gd name="connsiteY9" fmla="*/ 858417 h 858417"/>
                  <a:gd name="connsiteX10" fmla="*/ 364192 w 910283"/>
                  <a:gd name="connsiteY10" fmla="*/ 858417 h 858417"/>
                  <a:gd name="connsiteX11" fmla="*/ 364192 w 910283"/>
                  <a:gd name="connsiteY11" fmla="*/ 858417 h 858417"/>
                  <a:gd name="connsiteX12" fmla="*/ 364192 w 910283"/>
                  <a:gd name="connsiteY12" fmla="*/ 858417 h 858417"/>
                  <a:gd name="connsiteX13" fmla="*/ 364192 w 910283"/>
                  <a:gd name="connsiteY13" fmla="*/ 858417 h 858417"/>
                  <a:gd name="connsiteX14" fmla="*/ 364192 w 910283"/>
                  <a:gd name="connsiteY14" fmla="*/ 858417 h 858417"/>
                  <a:gd name="connsiteX15" fmla="*/ 364192 w 910283"/>
                  <a:gd name="connsiteY15" fmla="*/ 858417 h 858417"/>
                  <a:gd name="connsiteX16" fmla="*/ 364192 w 910283"/>
                  <a:gd name="connsiteY16" fmla="*/ 858417 h 858417"/>
                  <a:gd name="connsiteX17" fmla="*/ 364192 w 910283"/>
                  <a:gd name="connsiteY17" fmla="*/ 858417 h 858417"/>
                  <a:gd name="connsiteX18" fmla="*/ 364192 w 910283"/>
                  <a:gd name="connsiteY18" fmla="*/ 858417 h 858417"/>
                  <a:gd name="connsiteX19" fmla="*/ 364192 w 910283"/>
                  <a:gd name="connsiteY19" fmla="*/ 858417 h 85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0283" h="858417">
                    <a:moveTo>
                      <a:pt x="354861" y="0"/>
                    </a:moveTo>
                    <a:cubicBezTo>
                      <a:pt x="144922" y="80865"/>
                      <a:pt x="-65017" y="161731"/>
                      <a:pt x="18959" y="214604"/>
                    </a:cubicBezTo>
                    <a:cubicBezTo>
                      <a:pt x="102934" y="267478"/>
                      <a:pt x="854049" y="286139"/>
                      <a:pt x="858714" y="317241"/>
                    </a:cubicBezTo>
                    <a:cubicBezTo>
                      <a:pt x="863379" y="348343"/>
                      <a:pt x="45396" y="374780"/>
                      <a:pt x="46951" y="401217"/>
                    </a:cubicBezTo>
                    <a:cubicBezTo>
                      <a:pt x="48506" y="427654"/>
                      <a:pt x="871155" y="446315"/>
                      <a:pt x="868045" y="475862"/>
                    </a:cubicBezTo>
                    <a:cubicBezTo>
                      <a:pt x="864935" y="505409"/>
                      <a:pt x="22070" y="552062"/>
                      <a:pt x="28290" y="578498"/>
                    </a:cubicBezTo>
                    <a:cubicBezTo>
                      <a:pt x="34510" y="604934"/>
                      <a:pt x="846273" y="614266"/>
                      <a:pt x="905367" y="634482"/>
                    </a:cubicBezTo>
                    <a:cubicBezTo>
                      <a:pt x="964461" y="654698"/>
                      <a:pt x="473049" y="662474"/>
                      <a:pt x="382853" y="699796"/>
                    </a:cubicBezTo>
                    <a:cubicBezTo>
                      <a:pt x="292657" y="737119"/>
                      <a:pt x="364192" y="858417"/>
                      <a:pt x="364192" y="858417"/>
                    </a:cubicBez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  <a:lnTo>
                      <a:pt x="364192" y="858417"/>
                    </a:lnTo>
                  </a:path>
                </a:pathLst>
              </a:cu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7629871" y="3121826"/>
            <a:ext cx="13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.BB-CH</a:t>
            </a:r>
          </a:p>
        </p:txBody>
      </p:sp>
    </p:spTree>
    <p:extLst>
      <p:ext uri="{BB962C8B-B14F-4D97-AF65-F5344CB8AC3E}">
        <p14:creationId xmlns:p14="http://schemas.microsoft.com/office/powerpoint/2010/main" val="92929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4" y="172242"/>
            <a:ext cx="12192000" cy="685800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nZDC</a:t>
            </a:r>
            <a:r>
              <a:rPr lang="en-US" dirty="0">
                <a:latin typeface="Arial Narrow" panose="020B0606020202030204" pitchFamily="34" charset="0"/>
              </a:rPr>
              <a:t>: Unexpected Jump Error Detection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589100" y="1296139"/>
            <a:ext cx="905522" cy="2320489"/>
            <a:chOff x="1890944" y="2024109"/>
            <a:chExt cx="905522" cy="2320489"/>
          </a:xfrm>
        </p:grpSpPr>
        <p:sp>
          <p:nvSpPr>
            <p:cNvPr id="6" name="Rounded Rectangle 5"/>
            <p:cNvSpPr/>
            <p:nvPr/>
          </p:nvSpPr>
          <p:spPr>
            <a:xfrm>
              <a:off x="1890944" y="2024109"/>
              <a:ext cx="790112" cy="2278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1864" y="2036274"/>
              <a:ext cx="75460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96" y="3535232"/>
            <a:ext cx="1143350" cy="1893758"/>
            <a:chOff x="985421" y="4263202"/>
            <a:chExt cx="1143350" cy="1893758"/>
          </a:xfrm>
        </p:grpSpPr>
        <p:sp>
          <p:nvSpPr>
            <p:cNvPr id="7" name="Rounded Rectangle 6"/>
            <p:cNvSpPr/>
            <p:nvPr/>
          </p:nvSpPr>
          <p:spPr>
            <a:xfrm>
              <a:off x="985421" y="4969455"/>
              <a:ext cx="683857" cy="11875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 flipH="1">
              <a:off x="1327350" y="4263202"/>
              <a:ext cx="801421" cy="7062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07489" y="4939717"/>
              <a:ext cx="5617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58747" y="3574725"/>
            <a:ext cx="1095113" cy="2421086"/>
            <a:chOff x="2822296" y="4302695"/>
            <a:chExt cx="1095113" cy="2421086"/>
          </a:xfrm>
        </p:grpSpPr>
        <p:sp>
          <p:nvSpPr>
            <p:cNvPr id="8" name="Rounded Rectangle 7"/>
            <p:cNvSpPr/>
            <p:nvPr/>
          </p:nvSpPr>
          <p:spPr>
            <a:xfrm>
              <a:off x="3222931" y="4969455"/>
              <a:ext cx="694477" cy="1671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2822296" y="4302695"/>
              <a:ext cx="747874" cy="666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5620" y="4969455"/>
              <a:ext cx="561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  <a:p>
              <a:r>
                <a:rPr lang="en-US" dirty="0"/>
                <a:t>M</a:t>
              </a:r>
            </a:p>
            <a:p>
              <a:r>
                <a:rPr lang="en-US" dirty="0"/>
                <a:t>R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V="1">
            <a:off x="1367710" y="1926895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319830" y="2981812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067704" y="4831908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5062" y="4788247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3858" y="1054499"/>
            <a:ext cx="605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Equal-points-of-execution</a:t>
            </a:r>
            <a:r>
              <a:rPr lang="en-US" dirty="0"/>
              <a:t> are points that the state of master and redundant registers are same.</a:t>
            </a:r>
          </a:p>
        </p:txBody>
      </p:sp>
      <p:sp>
        <p:nvSpPr>
          <p:cNvPr id="48" name="Freeform 47"/>
          <p:cNvSpPr/>
          <p:nvPr/>
        </p:nvSpPr>
        <p:spPr>
          <a:xfrm>
            <a:off x="1006405" y="1935331"/>
            <a:ext cx="556062" cy="1038687"/>
          </a:xfrm>
          <a:custGeom>
            <a:avLst/>
            <a:gdLst>
              <a:gd name="connsiteX0" fmla="*/ 701379 w 701379"/>
              <a:gd name="connsiteY0" fmla="*/ 0 h 1038687"/>
              <a:gd name="connsiteX1" fmla="*/ 43 w 701379"/>
              <a:gd name="connsiteY1" fmla="*/ 532660 h 1038687"/>
              <a:gd name="connsiteX2" fmla="*/ 674746 w 701379"/>
              <a:gd name="connsiteY2" fmla="*/ 1038687 h 10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379" h="1038687">
                <a:moveTo>
                  <a:pt x="701379" y="0"/>
                </a:moveTo>
                <a:cubicBezTo>
                  <a:pt x="352930" y="179773"/>
                  <a:pt x="4482" y="359546"/>
                  <a:pt x="43" y="532660"/>
                </a:cubicBezTo>
                <a:cubicBezTo>
                  <a:pt x="-4396" y="705774"/>
                  <a:pt x="335175" y="872230"/>
                  <a:pt x="674746" y="1038687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751884">
            <a:off x="458384" y="1806671"/>
            <a:ext cx="653994" cy="2945713"/>
          </a:xfrm>
          <a:custGeom>
            <a:avLst/>
            <a:gdLst>
              <a:gd name="connsiteX0" fmla="*/ 701379 w 701379"/>
              <a:gd name="connsiteY0" fmla="*/ 0 h 1038687"/>
              <a:gd name="connsiteX1" fmla="*/ 43 w 701379"/>
              <a:gd name="connsiteY1" fmla="*/ 532660 h 1038687"/>
              <a:gd name="connsiteX2" fmla="*/ 674746 w 701379"/>
              <a:gd name="connsiteY2" fmla="*/ 1038687 h 10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379" h="1038687">
                <a:moveTo>
                  <a:pt x="701379" y="0"/>
                </a:moveTo>
                <a:cubicBezTo>
                  <a:pt x="352930" y="179773"/>
                  <a:pt x="4482" y="359546"/>
                  <a:pt x="43" y="532660"/>
                </a:cubicBezTo>
                <a:cubicBezTo>
                  <a:pt x="-4396" y="705774"/>
                  <a:pt x="335175" y="872230"/>
                  <a:pt x="674746" y="1038687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90639" y="3094858"/>
            <a:ext cx="25301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Errors hitting </a:t>
            </a:r>
            <a:r>
              <a:rPr lang="en-US" sz="2000" dirty="0" err="1"/>
              <a:t>nPC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Opcode changes to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affecting address of a jump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07209" y="3283523"/>
            <a:ext cx="631189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000" b="1" dirty="0"/>
              <a:t>: Reducing number of Equal-points-of-execution will decrease the </a:t>
            </a:r>
            <a:r>
              <a:rPr lang="en-US" sz="2000" b="1" u="sng" dirty="0"/>
              <a:t>chance</a:t>
            </a:r>
            <a:r>
              <a:rPr lang="en-US" sz="2000" b="1" dirty="0"/>
              <a:t> of undetected unwanted jumps.</a:t>
            </a:r>
          </a:p>
          <a:p>
            <a:endParaRPr lang="en-US" sz="2000" b="1" dirty="0"/>
          </a:p>
          <a:p>
            <a:r>
              <a:rPr lang="en-US" sz="2000" b="1" dirty="0"/>
              <a:t>    1) Changing Instruction Scheduling</a:t>
            </a:r>
          </a:p>
          <a:p>
            <a:r>
              <a:rPr lang="en-US" sz="2000" b="1" dirty="0"/>
              <a:t>    2) Two registers R</a:t>
            </a:r>
            <a:r>
              <a:rPr lang="en-US" sz="2000" b="1" baseline="-25000" dirty="0"/>
              <a:t>i</a:t>
            </a:r>
            <a:r>
              <a:rPr lang="en-US" sz="2000" b="1" dirty="0"/>
              <a:t> and </a:t>
            </a:r>
            <a:r>
              <a:rPr lang="en-US" sz="2000" b="1" dirty="0" err="1"/>
              <a:t>R</a:t>
            </a:r>
            <a:r>
              <a:rPr lang="en-US" sz="2000" b="1" baseline="-25000" dirty="0" err="1"/>
              <a:t>j</a:t>
            </a:r>
            <a:r>
              <a:rPr lang="en-US" sz="2000" b="1" dirty="0"/>
              <a:t> as always R</a:t>
            </a:r>
            <a:r>
              <a:rPr lang="en-US" sz="2000" b="1" baseline="-25000" dirty="0"/>
              <a:t>i</a:t>
            </a:r>
            <a:r>
              <a:rPr lang="en-US" sz="2000" b="1" dirty="0"/>
              <a:t> != </a:t>
            </a:r>
            <a:r>
              <a:rPr lang="en-US" sz="2000" b="1" dirty="0" err="1"/>
              <a:t>R</a:t>
            </a:r>
            <a:r>
              <a:rPr lang="en-US" sz="2000" b="1" baseline="-25000" dirty="0" err="1"/>
              <a:t>j</a:t>
            </a:r>
            <a:endParaRPr lang="en-US" sz="2000" b="1" baseline="-25000" dirty="0"/>
          </a:p>
          <a:p>
            <a:r>
              <a:rPr lang="en-US" b="1" dirty="0"/>
              <a:t>    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300007" y="1341579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330495" y="2474471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067704" y="5365559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067704" y="5889341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5427" y="5422332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62188" y="4238156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081045" y="4273140"/>
            <a:ext cx="1277832" cy="665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659" y="1130600"/>
            <a:ext cx="1460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protected by instruction-duplication.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85509" y="2279468"/>
            <a:ext cx="6996701" cy="646331"/>
            <a:chOff x="3490639" y="1840426"/>
            <a:chExt cx="6996701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490639" y="1897287"/>
              <a:ext cx="6917082" cy="583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639" y="1840426"/>
              <a:ext cx="6996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unwanted jump from an </a:t>
              </a:r>
              <a:r>
                <a:rPr lang="en-US" dirty="0" err="1"/>
                <a:t>EPoE</a:t>
              </a:r>
              <a:r>
                <a:rPr lang="en-US" dirty="0"/>
                <a:t> to another </a:t>
              </a:r>
              <a:r>
                <a:rPr lang="en-US" dirty="0" err="1"/>
                <a:t>EPoE</a:t>
              </a:r>
              <a:r>
                <a:rPr lang="en-US" dirty="0"/>
                <a:t> </a:t>
              </a:r>
              <a:r>
                <a:rPr lang="en-US" b="1" dirty="0"/>
                <a:t>cannot</a:t>
              </a:r>
              <a:r>
                <a:rPr lang="en-US" dirty="0"/>
                <a:t> be detected by instruction duplication based schemes.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82210" y="942693"/>
            <a:ext cx="129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 == R0*</a:t>
            </a:r>
          </a:p>
          <a:p>
            <a:r>
              <a:rPr lang="en-US" dirty="0"/>
              <a:t>R1 == R1*</a:t>
            </a:r>
          </a:p>
          <a:p>
            <a:r>
              <a:rPr lang="en-US" dirty="0"/>
              <a:t>R2 == R2*</a:t>
            </a:r>
          </a:p>
          <a:p>
            <a:r>
              <a:rPr lang="en-US" dirty="0"/>
              <a:t>R3 == R3*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R7 == R7*</a:t>
            </a:r>
          </a:p>
        </p:txBody>
      </p:sp>
    </p:spTree>
    <p:extLst>
      <p:ext uri="{BB962C8B-B14F-4D97-AF65-F5344CB8AC3E}">
        <p14:creationId xmlns:p14="http://schemas.microsoft.com/office/powerpoint/2010/main" val="22097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50" grpId="0"/>
      <p:bldP spid="5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4" y="172242"/>
            <a:ext cx="12192000" cy="685800"/>
          </a:xfrm>
        </p:spPr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nZDC</a:t>
            </a:r>
            <a:r>
              <a:rPr lang="en-US" dirty="0">
                <a:latin typeface="Arial Narrow" panose="020B0606020202030204" pitchFamily="34" charset="0"/>
              </a:rPr>
              <a:t>: Unexpected Jump Error Detection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6863" y="6335090"/>
            <a:ext cx="1896099" cy="365760"/>
          </a:xfrm>
        </p:spPr>
        <p:txBody>
          <a:bodyPr/>
          <a:lstStyle/>
          <a:p>
            <a:fld id="{AF51A2C7-AC48-4E76-A19C-24EF83A3B3C0}" type="slidenum">
              <a:rPr lang="en-US" smtClean="0"/>
              <a:t>14</a:t>
            </a:fld>
            <a:endParaRPr lang="en-US"/>
          </a:p>
        </p:txBody>
      </p:sp>
      <p:cxnSp>
        <p:nvCxnSpPr>
          <p:cNvPr id="107" name="Straight Arrow Connector 106"/>
          <p:cNvCxnSpPr>
            <a:stCxn id="7" idx="2"/>
            <a:endCxn id="104" idx="0"/>
          </p:cNvCxnSpPr>
          <p:nvPr/>
        </p:nvCxnSpPr>
        <p:spPr>
          <a:xfrm>
            <a:off x="1053666" y="4689334"/>
            <a:ext cx="849301" cy="93297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" idx="2"/>
            <a:endCxn id="104" idx="0"/>
          </p:cNvCxnSpPr>
          <p:nvPr/>
        </p:nvCxnSpPr>
        <p:spPr>
          <a:xfrm flipH="1">
            <a:off x="1902967" y="5245558"/>
            <a:ext cx="766340" cy="3767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481403" y="952903"/>
            <a:ext cx="2998411" cy="5597474"/>
            <a:chOff x="13567" y="1314417"/>
            <a:chExt cx="2998411" cy="5597474"/>
          </a:xfrm>
        </p:grpSpPr>
        <p:grpSp>
          <p:nvGrpSpPr>
            <p:cNvPr id="5" name="Group 4"/>
            <p:cNvGrpSpPr/>
            <p:nvPr/>
          </p:nvGrpSpPr>
          <p:grpSpPr>
            <a:xfrm>
              <a:off x="13567" y="1461397"/>
              <a:ext cx="2760474" cy="4161403"/>
              <a:chOff x="638227" y="1689551"/>
              <a:chExt cx="2760474" cy="416140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642265" y="1689551"/>
                <a:ext cx="905522" cy="2320489"/>
                <a:chOff x="1890944" y="2024109"/>
                <a:chExt cx="905522" cy="232048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1890944" y="2024109"/>
                  <a:ext cx="790112" cy="227858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41864" y="2036274"/>
                  <a:ext cx="754602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868561" y="3928644"/>
                <a:ext cx="1143350" cy="1350358"/>
                <a:chOff x="985421" y="4263202"/>
                <a:chExt cx="1143350" cy="1350358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985421" y="4969456"/>
                  <a:ext cx="683857" cy="64410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endCxn id="7" idx="0"/>
                </p:cNvCxnSpPr>
                <p:nvPr/>
              </p:nvCxnSpPr>
              <p:spPr>
                <a:xfrm flipH="1">
                  <a:off x="1327350" y="4263202"/>
                  <a:ext cx="801421" cy="706253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107489" y="4939717"/>
                  <a:ext cx="5617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011912" y="3968137"/>
                <a:ext cx="1095113" cy="1882817"/>
                <a:chOff x="2822296" y="4302695"/>
                <a:chExt cx="1095113" cy="1882817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222931" y="4969455"/>
                  <a:ext cx="694477" cy="12160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>
                  <a:endCxn id="8" idx="0"/>
                </p:cNvCxnSpPr>
                <p:nvPr/>
              </p:nvCxnSpPr>
              <p:spPr>
                <a:xfrm>
                  <a:off x="2822296" y="4302695"/>
                  <a:ext cx="747874" cy="6667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355620" y="4969455"/>
                  <a:ext cx="56178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  <a:p>
                  <a:r>
                    <a:rPr lang="en-US" dirty="0"/>
                    <a:t>M</a:t>
                  </a:r>
                </a:p>
                <a:p>
                  <a:r>
                    <a:rPr lang="en-US" dirty="0"/>
                    <a:t>R</a:t>
                  </a:r>
                </a:p>
              </p:txBody>
            </p:sp>
          </p:grp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420875" y="2320307"/>
                <a:ext cx="1277832" cy="66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72995" y="3375224"/>
                <a:ext cx="1277832" cy="66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2120869" y="5225320"/>
                <a:ext cx="1277832" cy="66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398405" y="2803051"/>
                <a:ext cx="1277832" cy="665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20875" y="1717638"/>
                <a:ext cx="1277832" cy="66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2059791" y="4631087"/>
                <a:ext cx="1277832" cy="66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638227" y="4681938"/>
                <a:ext cx="1277832" cy="66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586435" y="1314417"/>
              <a:ext cx="2425543" cy="5597474"/>
              <a:chOff x="586435" y="1314417"/>
              <a:chExt cx="2425543" cy="5597474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586435" y="5983824"/>
                <a:ext cx="1697392" cy="928067"/>
                <a:chOff x="586435" y="5983824"/>
                <a:chExt cx="1697392" cy="928067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586435" y="5983824"/>
                  <a:ext cx="1697392" cy="9280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67631" y="6181048"/>
                  <a:ext cx="1069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Printf</a:t>
                  </a:r>
                  <a:r>
                    <a:rPr lang="en-US" dirty="0"/>
                    <a:t>()</a:t>
                  </a: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496209" y="1314417"/>
                <a:ext cx="1515769" cy="4271395"/>
                <a:chOff x="1496209" y="1335677"/>
                <a:chExt cx="1515769" cy="4271395"/>
              </a:xfrm>
            </p:grpSpPr>
            <p:cxnSp>
              <p:nvCxnSpPr>
                <p:cNvPr id="114" name="Elbow Connector 113"/>
                <p:cNvCxnSpPr>
                  <a:stCxn id="27" idx="2"/>
                </p:cNvCxnSpPr>
                <p:nvPr/>
              </p:nvCxnSpPr>
              <p:spPr>
                <a:xfrm rot="5400000" flipH="1" flipV="1">
                  <a:off x="471026" y="3066121"/>
                  <a:ext cx="4271395" cy="810507"/>
                </a:xfrm>
                <a:prstGeom prst="bentConnector3">
                  <a:avLst>
                    <a:gd name="adj1" fmla="val -5352"/>
                  </a:avLst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96209" y="1380031"/>
                  <a:ext cx="1515769" cy="12022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94" name="Straight Arrow Connector 193"/>
          <p:cNvCxnSpPr/>
          <p:nvPr/>
        </p:nvCxnSpPr>
        <p:spPr>
          <a:xfrm flipV="1">
            <a:off x="348406" y="4664478"/>
            <a:ext cx="1277832" cy="665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2027748" y="5268652"/>
            <a:ext cx="1277832" cy="665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1216171" y="5712069"/>
            <a:ext cx="1277832" cy="665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25C57D-6B89-4127-9BC1-F5AEB31FBFCB}"/>
              </a:ext>
            </a:extLst>
          </p:cNvPr>
          <p:cNvGrpSpPr/>
          <p:nvPr/>
        </p:nvGrpSpPr>
        <p:grpSpPr>
          <a:xfrm>
            <a:off x="3614685" y="1083328"/>
            <a:ext cx="3449797" cy="5340931"/>
            <a:chOff x="3614685" y="1083328"/>
            <a:chExt cx="3449797" cy="5340931"/>
          </a:xfrm>
        </p:grpSpPr>
        <p:grpSp>
          <p:nvGrpSpPr>
            <p:cNvPr id="202" name="Group 201"/>
            <p:cNvGrpSpPr/>
            <p:nvPr/>
          </p:nvGrpSpPr>
          <p:grpSpPr>
            <a:xfrm>
              <a:off x="3614685" y="1083328"/>
              <a:ext cx="3449797" cy="5340931"/>
              <a:chOff x="3614685" y="1083328"/>
              <a:chExt cx="3449797" cy="5340931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4099435" y="1083328"/>
                <a:ext cx="2965047" cy="5340931"/>
                <a:chOff x="3131859" y="1444840"/>
                <a:chExt cx="2965047" cy="534093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3131859" y="1574747"/>
                  <a:ext cx="2913823" cy="4135042"/>
                  <a:chOff x="3799987" y="1703725"/>
                  <a:chExt cx="2913823" cy="413504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910006" y="1703725"/>
                    <a:ext cx="905522" cy="2320489"/>
                    <a:chOff x="1890944" y="2024109"/>
                    <a:chExt cx="905522" cy="2320489"/>
                  </a:xfrm>
                </p:grpSpPr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1890944" y="2024109"/>
                      <a:ext cx="790112" cy="227858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041864" y="2036274"/>
                      <a:ext cx="754602" cy="23083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136302" y="4013961"/>
                    <a:ext cx="1081769" cy="1251703"/>
                    <a:chOff x="985421" y="4334345"/>
                    <a:chExt cx="1081769" cy="1251703"/>
                  </a:xfrm>
                </p:grpSpPr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985421" y="4969455"/>
                      <a:ext cx="683857" cy="61659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Arrow Connector 33"/>
                    <p:cNvCxnSpPr>
                      <a:endCxn id="30" idx="0"/>
                    </p:cNvCxnSpPr>
                    <p:nvPr/>
                  </p:nvCxnSpPr>
                  <p:spPr>
                    <a:xfrm flipH="1">
                      <a:off x="1327350" y="4334345"/>
                      <a:ext cx="739840" cy="63511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07489" y="4939717"/>
                      <a:ext cx="561789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</p:txBody>
                </p: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230393" y="3980332"/>
                    <a:ext cx="1101841" cy="1858435"/>
                    <a:chOff x="2773036" y="4300716"/>
                    <a:chExt cx="1101841" cy="1858435"/>
                  </a:xfrm>
                </p:grpSpPr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180399" y="4948189"/>
                      <a:ext cx="694477" cy="120032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" name="Straight Arrow Connector 37"/>
                    <p:cNvCxnSpPr>
                      <a:endCxn id="37" idx="0"/>
                    </p:cNvCxnSpPr>
                    <p:nvPr/>
                  </p:nvCxnSpPr>
                  <p:spPr>
                    <a:xfrm>
                      <a:off x="2773036" y="4300716"/>
                      <a:ext cx="754602" cy="647473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313088" y="4958822"/>
                      <a:ext cx="561789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M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</p:txBody>
                </p:sp>
              </p:grp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4666146" y="1724296"/>
                    <a:ext cx="1277832" cy="665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/>
                  <p:nvPr/>
                </p:nvCxnSpPr>
                <p:spPr>
                  <a:xfrm flipV="1">
                    <a:off x="3799987" y="4645742"/>
                    <a:ext cx="1277832" cy="665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 flipV="1">
                    <a:off x="5435978" y="4645742"/>
                    <a:ext cx="1277832" cy="665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 flipV="1">
                    <a:off x="5435978" y="5806558"/>
                    <a:ext cx="1277832" cy="665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3833587" y="5253716"/>
                    <a:ext cx="1277832" cy="665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3733295" y="5857704"/>
                  <a:ext cx="1542555" cy="928067"/>
                  <a:chOff x="3733295" y="5857704"/>
                  <a:chExt cx="1542555" cy="928067"/>
                </a:xfrm>
              </p:grpSpPr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733295" y="5857704"/>
                    <a:ext cx="1542555" cy="9280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018535" y="6211295"/>
                    <a:ext cx="971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Printf</a:t>
                    </a:r>
                    <a:r>
                      <a:rPr lang="en-US" dirty="0"/>
                      <a:t>()</a:t>
                    </a:r>
                  </a:p>
                </p:txBody>
              </p:sp>
            </p:grpSp>
            <p:cxnSp>
              <p:nvCxnSpPr>
                <p:cNvPr id="129" name="Straight Arrow Connector 128"/>
                <p:cNvCxnSpPr>
                  <a:stCxn id="37" idx="2"/>
                  <a:endCxn id="127" idx="0"/>
                </p:cNvCxnSpPr>
                <p:nvPr/>
              </p:nvCxnSpPr>
              <p:spPr>
                <a:xfrm flipH="1">
                  <a:off x="4504573" y="5699156"/>
                  <a:ext cx="812294" cy="158548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35" idx="2"/>
                  <a:endCxn id="127" idx="0"/>
                </p:cNvCxnSpPr>
                <p:nvPr/>
              </p:nvCxnSpPr>
              <p:spPr>
                <a:xfrm>
                  <a:off x="3871137" y="5136686"/>
                  <a:ext cx="633436" cy="721018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Group 149"/>
                <p:cNvGrpSpPr/>
                <p:nvPr/>
              </p:nvGrpSpPr>
              <p:grpSpPr>
                <a:xfrm>
                  <a:off x="4636934" y="1444840"/>
                  <a:ext cx="1459972" cy="4264949"/>
                  <a:chOff x="1401019" y="1413684"/>
                  <a:chExt cx="1459972" cy="4264949"/>
                </a:xfrm>
              </p:grpSpPr>
              <p:cxnSp>
                <p:nvCxnSpPr>
                  <p:cNvPr id="151" name="Elbow Connector 150"/>
                  <p:cNvCxnSpPr>
                    <a:stCxn id="39" idx="2"/>
                  </p:cNvCxnSpPr>
                  <p:nvPr/>
                </p:nvCxnSpPr>
                <p:spPr>
                  <a:xfrm rot="5400000" flipH="1" flipV="1">
                    <a:off x="378389" y="3198603"/>
                    <a:ext cx="4248938" cy="711122"/>
                  </a:xfrm>
                  <a:prstGeom prst="bentConnector3">
                    <a:avLst>
                      <a:gd name="adj1" fmla="val -5380"/>
                    </a:avLst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/>
                  <p:nvPr/>
                </p:nvCxnSpPr>
                <p:spPr>
                  <a:xfrm flipH="1">
                    <a:off x="1401019" y="1413684"/>
                    <a:ext cx="1459972" cy="120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7" name="Group 196"/>
              <p:cNvGrpSpPr/>
              <p:nvPr/>
            </p:nvGrpSpPr>
            <p:grpSpPr>
              <a:xfrm>
                <a:off x="3614685" y="2344408"/>
                <a:ext cx="1371426" cy="744192"/>
                <a:chOff x="3614685" y="2344408"/>
                <a:chExt cx="1371426" cy="744192"/>
              </a:xfrm>
            </p:grpSpPr>
            <p:sp>
              <p:nvSpPr>
                <p:cNvPr id="195" name="Right Arrow 194"/>
                <p:cNvSpPr/>
                <p:nvPr/>
              </p:nvSpPr>
              <p:spPr>
                <a:xfrm>
                  <a:off x="3646967" y="2344408"/>
                  <a:ext cx="1339144" cy="744192"/>
                </a:xfrm>
                <a:prstGeom prst="rightArrow">
                  <a:avLst/>
                </a:prstGeom>
                <a:solidFill>
                  <a:srgbClr val="00CC00"/>
                </a:solidFill>
                <a:ln>
                  <a:solidFill>
                    <a:srgbClr val="00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3614685" y="2489306"/>
                  <a:ext cx="1308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Scheduling</a:t>
                  </a:r>
                </a:p>
              </p:txBody>
            </p:sp>
          </p:grpSp>
        </p:grpSp>
        <p:cxnSp>
          <p:nvCxnSpPr>
            <p:cNvPr id="210" name="Straight Arrow Connector 209"/>
            <p:cNvCxnSpPr/>
            <p:nvPr/>
          </p:nvCxnSpPr>
          <p:spPr>
            <a:xfrm flipV="1">
              <a:off x="4856831" y="5591538"/>
              <a:ext cx="1277832" cy="665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1F973E-E39E-46D3-A5AC-C66BC992FF0D}"/>
              </a:ext>
            </a:extLst>
          </p:cNvPr>
          <p:cNvGrpSpPr/>
          <p:nvPr/>
        </p:nvGrpSpPr>
        <p:grpSpPr>
          <a:xfrm>
            <a:off x="7257196" y="804815"/>
            <a:ext cx="4805274" cy="6024528"/>
            <a:chOff x="7257196" y="804815"/>
            <a:chExt cx="4805274" cy="6024528"/>
          </a:xfrm>
        </p:grpSpPr>
        <p:grpSp>
          <p:nvGrpSpPr>
            <p:cNvPr id="201" name="Group 200"/>
            <p:cNvGrpSpPr/>
            <p:nvPr/>
          </p:nvGrpSpPr>
          <p:grpSpPr>
            <a:xfrm>
              <a:off x="7257196" y="804815"/>
              <a:ext cx="4805274" cy="6024528"/>
              <a:chOff x="7257196" y="804815"/>
              <a:chExt cx="4805274" cy="602452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966048" y="804815"/>
                <a:ext cx="3919155" cy="5540747"/>
                <a:chOff x="3421181" y="1358011"/>
                <a:chExt cx="3919155" cy="5102610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4678516" y="1358011"/>
                  <a:ext cx="2299279" cy="2635983"/>
                  <a:chOff x="1659454" y="1678395"/>
                  <a:chExt cx="2299279" cy="2635983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661820" y="1762992"/>
                    <a:ext cx="1998810" cy="2498481"/>
                  </a:xfrm>
                  <a:prstGeom prst="roundRect">
                    <a:avLst>
                      <a:gd name="adj" fmla="val 496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659454" y="1678395"/>
                    <a:ext cx="2299279" cy="2635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MICR += 5;</a:t>
                    </a:r>
                  </a:p>
                  <a:p>
                    <a:r>
                      <a:rPr lang="en-US" dirty="0"/>
                      <a:t>R</a:t>
                    </a:r>
                  </a:p>
                  <a:p>
                    <a:r>
                      <a:rPr lang="en-US" dirty="0"/>
                      <a:t>R</a:t>
                    </a:r>
                  </a:p>
                  <a:p>
                    <a:r>
                      <a:rPr lang="en-US" dirty="0"/>
                      <a:t>R</a:t>
                    </a:r>
                  </a:p>
                  <a:p>
                    <a:r>
                      <a:rPr lang="en-US" dirty="0"/>
                      <a:t>R</a:t>
                    </a:r>
                  </a:p>
                  <a:p>
                    <a:r>
                      <a:rPr lang="en-US" dirty="0"/>
                      <a:t>RICR += 6;</a:t>
                    </a: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3421181" y="3941089"/>
                  <a:ext cx="2033248" cy="1324433"/>
                  <a:chOff x="270300" y="4261473"/>
                  <a:chExt cx="2033248" cy="1324433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270300" y="4678663"/>
                    <a:ext cx="1508556" cy="904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>
                    <a:endCxn id="81" idx="0"/>
                  </p:cNvCxnSpPr>
                  <p:nvPr/>
                </p:nvCxnSpPr>
                <p:spPr>
                  <a:xfrm flipH="1">
                    <a:off x="1024578" y="4261473"/>
                    <a:ext cx="1278970" cy="41719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97720" y="4735589"/>
                    <a:ext cx="1453715" cy="8503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MICR +=1;</a:t>
                    </a:r>
                  </a:p>
                  <a:p>
                    <a:r>
                      <a:rPr lang="en-US" dirty="0"/>
                      <a:t>R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5454429" y="3943917"/>
                  <a:ext cx="1885907" cy="1940997"/>
                  <a:chOff x="2997072" y="4264301"/>
                  <a:chExt cx="1885907" cy="1940997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3224131" y="4514997"/>
                    <a:ext cx="1483613" cy="169030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Arrow Connector 78"/>
                  <p:cNvCxnSpPr>
                    <a:endCxn id="78" idx="0"/>
                  </p:cNvCxnSpPr>
                  <p:nvPr/>
                </p:nvCxnSpPr>
                <p:spPr>
                  <a:xfrm>
                    <a:off x="2997072" y="4264301"/>
                    <a:ext cx="968866" cy="25069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257251" y="4517825"/>
                    <a:ext cx="1625728" cy="16156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RICR += 1;</a:t>
                    </a:r>
                  </a:p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</a:t>
                    </a:r>
                  </a:p>
                  <a:p>
                    <a:r>
                      <a:rPr lang="en-US" dirty="0"/>
                      <a:t>MICR +=2;</a:t>
                    </a:r>
                  </a:p>
                  <a:p>
                    <a:r>
                      <a:rPr lang="en-US" dirty="0"/>
                      <a:t>R</a:t>
                    </a:r>
                  </a:p>
                  <a:p>
                    <a:r>
                      <a:rPr lang="en-US" dirty="0"/>
                      <a:t>R</a:t>
                    </a:r>
                  </a:p>
                </p:txBody>
              </p:sp>
            </p:grpSp>
            <p:cxnSp>
              <p:nvCxnSpPr>
                <p:cNvPr id="73" name="Straight Arrow Connector 72"/>
                <p:cNvCxnSpPr/>
                <p:nvPr/>
              </p:nvCxnSpPr>
              <p:spPr>
                <a:xfrm flipV="1">
                  <a:off x="4290821" y="1453194"/>
                  <a:ext cx="1277832" cy="665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5365151" y="6453963"/>
                  <a:ext cx="1277832" cy="6658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Arrow Connector 89"/>
              <p:cNvCxnSpPr>
                <a:stCxn id="83" idx="2"/>
                <a:endCxn id="144" idx="0"/>
              </p:cNvCxnSpPr>
              <p:nvPr/>
            </p:nvCxnSpPr>
            <p:spPr>
              <a:xfrm>
                <a:off x="8720326" y="5047846"/>
                <a:ext cx="1342512" cy="99371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/>
              <p:cNvGrpSpPr/>
              <p:nvPr/>
            </p:nvGrpSpPr>
            <p:grpSpPr>
              <a:xfrm>
                <a:off x="10225154" y="892717"/>
                <a:ext cx="1640060" cy="4834855"/>
                <a:chOff x="1439086" y="793482"/>
                <a:chExt cx="1640060" cy="4834855"/>
              </a:xfrm>
            </p:grpSpPr>
            <p:cxnSp>
              <p:nvCxnSpPr>
                <p:cNvPr id="154" name="Elbow Connector 153"/>
                <p:cNvCxnSpPr/>
                <p:nvPr/>
              </p:nvCxnSpPr>
              <p:spPr>
                <a:xfrm rot="5400000" flipH="1" flipV="1">
                  <a:off x="245427" y="2794619"/>
                  <a:ext cx="4789763" cy="877674"/>
                </a:xfrm>
                <a:prstGeom prst="bentConnector3">
                  <a:avLst>
                    <a:gd name="adj1" fmla="val -3054"/>
                  </a:avLst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H="1" flipV="1">
                  <a:off x="1439086" y="793482"/>
                  <a:ext cx="1620728" cy="7919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8595545" y="5720422"/>
                <a:ext cx="3466925" cy="1108921"/>
                <a:chOff x="8356929" y="5805796"/>
                <a:chExt cx="3466925" cy="1108921"/>
              </a:xfrm>
            </p:grpSpPr>
            <p:cxnSp>
              <p:nvCxnSpPr>
                <p:cNvPr id="93" name="Straight Arrow Connector 92"/>
                <p:cNvCxnSpPr>
                  <a:stCxn id="78" idx="2"/>
                  <a:endCxn id="144" idx="0"/>
                </p:cNvCxnSpPr>
                <p:nvPr/>
              </p:nvCxnSpPr>
              <p:spPr>
                <a:xfrm flipH="1">
                  <a:off x="9824222" y="5805796"/>
                  <a:ext cx="905324" cy="321134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42"/>
                <p:cNvGrpSpPr/>
                <p:nvPr/>
              </p:nvGrpSpPr>
              <p:grpSpPr>
                <a:xfrm>
                  <a:off x="8356929" y="6126930"/>
                  <a:ext cx="2934585" cy="787787"/>
                  <a:chOff x="3733295" y="5997984"/>
                  <a:chExt cx="1542555" cy="787787"/>
                </a:xfrm>
              </p:grpSpPr>
              <p:sp>
                <p:nvSpPr>
                  <p:cNvPr id="144" name="Rounded Rectangle 143"/>
                  <p:cNvSpPr/>
                  <p:nvPr/>
                </p:nvSpPr>
                <p:spPr>
                  <a:xfrm>
                    <a:off x="3733295" y="5997984"/>
                    <a:ext cx="1542555" cy="78778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4216446" y="6092048"/>
                    <a:ext cx="971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Printf</a:t>
                    </a:r>
                    <a:r>
                      <a:rPr lang="en-US" dirty="0"/>
                      <a:t>()</a:t>
                    </a:r>
                  </a:p>
                </p:txBody>
              </p:sp>
            </p:grpSp>
            <p:sp>
              <p:nvSpPr>
                <p:cNvPr id="167" name="TextBox 166"/>
                <p:cNvSpPr txBox="1"/>
                <p:nvPr/>
              </p:nvSpPr>
              <p:spPr>
                <a:xfrm>
                  <a:off x="8481709" y="6510703"/>
                  <a:ext cx="3342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If (</a:t>
                  </a:r>
                  <a:r>
                    <a:rPr lang="en-US" b="1" dirty="0"/>
                    <a:t>RICR</a:t>
                  </a:r>
                  <a:r>
                    <a:rPr lang="en-US" dirty="0"/>
                    <a:t> != </a:t>
                  </a:r>
                  <a:r>
                    <a:rPr lang="en-US" b="1" dirty="0"/>
                    <a:t>MICR</a:t>
                  </a:r>
                  <a:r>
                    <a:rPr lang="en-US" dirty="0"/>
                    <a:t>) Error</a:t>
                  </a: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257196" y="2537982"/>
                <a:ext cx="1422508" cy="1089679"/>
                <a:chOff x="3568408" y="2066057"/>
                <a:chExt cx="1422508" cy="1089679"/>
              </a:xfrm>
            </p:grpSpPr>
            <p:sp>
              <p:nvSpPr>
                <p:cNvPr id="199" name="Right Arrow 198"/>
                <p:cNvSpPr/>
                <p:nvPr/>
              </p:nvSpPr>
              <p:spPr>
                <a:xfrm>
                  <a:off x="3651772" y="2066057"/>
                  <a:ext cx="1339144" cy="1089679"/>
                </a:xfrm>
                <a:prstGeom prst="rightArrow">
                  <a:avLst/>
                </a:prstGeom>
                <a:solidFill>
                  <a:srgbClr val="00CC00"/>
                </a:solidFill>
                <a:ln>
                  <a:solidFill>
                    <a:srgbClr val="00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568408" y="2273900"/>
                  <a:ext cx="13089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Asymmetric Signatures</a:t>
                  </a:r>
                </a:p>
              </p:txBody>
            </p:sp>
          </p:grpSp>
        </p:grpSp>
        <p:cxnSp>
          <p:nvCxnSpPr>
            <p:cNvPr id="207" name="Straight Arrow Connector 206"/>
            <p:cNvCxnSpPr/>
            <p:nvPr/>
          </p:nvCxnSpPr>
          <p:spPr>
            <a:xfrm flipV="1">
              <a:off x="7929015" y="4980449"/>
              <a:ext cx="1277832" cy="723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9391582" y="6135620"/>
              <a:ext cx="1277832" cy="723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86803411-6FD5-47F4-B212-FAA3B9586030}"/>
              </a:ext>
            </a:extLst>
          </p:cNvPr>
          <p:cNvSpPr/>
          <p:nvPr/>
        </p:nvSpPr>
        <p:spPr>
          <a:xfrm>
            <a:off x="5853699" y="1248870"/>
            <a:ext cx="914400" cy="4945101"/>
          </a:xfrm>
          <a:prstGeom prst="arc">
            <a:avLst>
              <a:gd name="adj1" fmla="val 16200000"/>
              <a:gd name="adj2" fmla="val 2241854"/>
            </a:avLst>
          </a:prstGeom>
          <a:ln w="57150">
            <a:solidFill>
              <a:srgbClr val="FF0000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3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3510"/>
            <a:ext cx="12192000" cy="685800"/>
          </a:xfrm>
        </p:spPr>
        <p:txBody>
          <a:bodyPr/>
          <a:lstStyle/>
          <a:p>
            <a:r>
              <a:rPr lang="en-US" dirty="0"/>
              <a:t>Importance of unwanted jump error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86774"/>
              </p:ext>
            </p:extLst>
          </p:nvPr>
        </p:nvGraphicFramePr>
        <p:xfrm>
          <a:off x="7937500" y="2648402"/>
          <a:ext cx="412787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957">
                  <a:extLst>
                    <a:ext uri="{9D8B030D-6E8A-4147-A177-3AD203B41FA5}">
                      <a16:colId xmlns:a16="http://schemas.microsoft.com/office/drawing/2014/main" val="2424280079"/>
                    </a:ext>
                  </a:extLst>
                </a:gridCol>
                <a:gridCol w="1375957">
                  <a:extLst>
                    <a:ext uri="{9D8B030D-6E8A-4147-A177-3AD203B41FA5}">
                      <a16:colId xmlns:a16="http://schemas.microsoft.com/office/drawing/2014/main" val="502145645"/>
                    </a:ext>
                  </a:extLst>
                </a:gridCol>
                <a:gridCol w="1375957">
                  <a:extLst>
                    <a:ext uri="{9D8B030D-6E8A-4147-A177-3AD203B41FA5}">
                      <a16:colId xmlns:a16="http://schemas.microsoft.com/office/drawing/2014/main" val="2410383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nZDC</a:t>
                      </a:r>
                      <a:r>
                        <a:rPr lang="en-US" sz="2400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2.7x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0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nZDC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3845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7500" y="2248292"/>
            <a:ext cx="412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Reliability based on number of nines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212CA-4387-4AC5-B8E3-D75F32956533}"/>
              </a:ext>
            </a:extLst>
          </p:cNvPr>
          <p:cNvGrpSpPr/>
          <p:nvPr/>
        </p:nvGrpSpPr>
        <p:grpSpPr>
          <a:xfrm>
            <a:off x="-25402" y="1035138"/>
            <a:ext cx="7835900" cy="5478148"/>
            <a:chOff x="-25402" y="1024252"/>
            <a:chExt cx="7835900" cy="5478148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28439148"/>
                </p:ext>
              </p:extLst>
            </p:nvPr>
          </p:nvGraphicFramePr>
          <p:xfrm>
            <a:off x="-25402" y="1024252"/>
            <a:ext cx="7835900" cy="54781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5A887D-1477-405A-8BDC-0506BE3D124D}"/>
                </a:ext>
              </a:extLst>
            </p:cNvPr>
            <p:cNvSpPr/>
            <p:nvPr/>
          </p:nvSpPr>
          <p:spPr>
            <a:xfrm>
              <a:off x="6096000" y="1311157"/>
              <a:ext cx="1382485" cy="481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nZDC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1F1E52-F739-4589-81DB-65F77768204C}"/>
                </a:ext>
              </a:extLst>
            </p:cNvPr>
            <p:cNvSpPr/>
            <p:nvPr/>
          </p:nvSpPr>
          <p:spPr>
            <a:xfrm>
              <a:off x="2895596" y="1289584"/>
              <a:ext cx="2527302" cy="481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nZDC</a:t>
              </a:r>
              <a:r>
                <a:rPr lang="en-US" b="1" dirty="0">
                  <a:solidFill>
                    <a:schemeClr val="tx1"/>
                  </a:solidFill>
                </a:rPr>
                <a:t>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42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nZDC</a:t>
            </a:r>
            <a:r>
              <a:rPr lang="en-US" dirty="0"/>
              <a:t> Vulnerability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9943" y="1016000"/>
            <a:ext cx="11132457" cy="5140960"/>
          </a:xfrm>
        </p:spPr>
        <p:txBody>
          <a:bodyPr/>
          <a:lstStyle/>
          <a:p>
            <a:r>
              <a:rPr lang="en-US" dirty="0"/>
              <a:t>Random memory write errors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Opcode change-to-store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Random write (control signals)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Silent Stores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Unwanted jumps</a:t>
            </a:r>
          </a:p>
          <a:p>
            <a:endParaRPr lang="en-US" dirty="0"/>
          </a:p>
          <a:p>
            <a:pPr marL="52578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772400" y="795824"/>
            <a:ext cx="3948603" cy="6062176"/>
            <a:chOff x="7772400" y="795824"/>
            <a:chExt cx="3948603" cy="6062176"/>
          </a:xfrm>
        </p:grpSpPr>
        <p:grpSp>
          <p:nvGrpSpPr>
            <p:cNvPr id="7" name="Group 6"/>
            <p:cNvGrpSpPr/>
            <p:nvPr/>
          </p:nvGrpSpPr>
          <p:grpSpPr>
            <a:xfrm>
              <a:off x="8033657" y="1233715"/>
              <a:ext cx="2881086" cy="3956309"/>
              <a:chOff x="6016171" y="1915886"/>
              <a:chExt cx="2881086" cy="395630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096000" y="2086543"/>
                <a:ext cx="280125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r3  = r3 +4</a:t>
                </a:r>
              </a:p>
              <a:p>
                <a:r>
                  <a:rPr lang="en-US" sz="2400" dirty="0"/>
                  <a:t>r3 = r3* + 4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load r1, [r3]</a:t>
                </a:r>
              </a:p>
              <a:p>
                <a:r>
                  <a:rPr lang="en-US" sz="2400" dirty="0"/>
                  <a:t>load r1*, [r3*]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add  r5, r1, #10</a:t>
                </a:r>
              </a:p>
              <a:p>
                <a:r>
                  <a:rPr lang="en-US" sz="2400" dirty="0"/>
                  <a:t>add  r5*, r1*, #10</a:t>
                </a:r>
              </a:p>
              <a:p>
                <a:endParaRPr lang="en-US" sz="2400" dirty="0"/>
              </a:p>
              <a:p>
                <a:r>
                  <a:rPr lang="en-US" sz="2400" dirty="0" err="1"/>
                  <a:t>bnq</a:t>
                </a:r>
                <a:r>
                  <a:rPr lang="en-US" sz="2400" dirty="0"/>
                  <a:t> r5, r6, </a:t>
                </a:r>
                <a:r>
                  <a:rPr lang="en-US" sz="2400" b="1" dirty="0"/>
                  <a:t>.L1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016171" y="1915886"/>
                <a:ext cx="2503714" cy="3956309"/>
              </a:xfrm>
              <a:prstGeom prst="roundRect">
                <a:avLst>
                  <a:gd name="adj" fmla="val 12029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772400" y="795824"/>
              <a:ext cx="1037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.L1</a:t>
              </a:r>
              <a:endParaRPr lang="en-US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9492343" y="940936"/>
              <a:ext cx="2228660" cy="4153578"/>
            </a:xfrm>
            <a:custGeom>
              <a:avLst/>
              <a:gdLst>
                <a:gd name="connsiteX0" fmla="*/ 914400 w 2228660"/>
                <a:gd name="connsiteY0" fmla="*/ 4153578 h 4153578"/>
                <a:gd name="connsiteX1" fmla="*/ 2220686 w 2228660"/>
                <a:gd name="connsiteY1" fmla="*/ 2266721 h 4153578"/>
                <a:gd name="connsiteX2" fmla="*/ 1393371 w 2228660"/>
                <a:gd name="connsiteY2" fmla="*/ 147635 h 4153578"/>
                <a:gd name="connsiteX3" fmla="*/ 0 w 2228660"/>
                <a:gd name="connsiteY3" fmla="*/ 176664 h 4153578"/>
                <a:gd name="connsiteX4" fmla="*/ 0 w 2228660"/>
                <a:gd name="connsiteY4" fmla="*/ 176664 h 4153578"/>
                <a:gd name="connsiteX5" fmla="*/ 0 w 2228660"/>
                <a:gd name="connsiteY5" fmla="*/ 176664 h 4153578"/>
                <a:gd name="connsiteX6" fmla="*/ 0 w 2228660"/>
                <a:gd name="connsiteY6" fmla="*/ 176664 h 4153578"/>
                <a:gd name="connsiteX7" fmla="*/ 0 w 2228660"/>
                <a:gd name="connsiteY7" fmla="*/ 176664 h 4153578"/>
                <a:gd name="connsiteX8" fmla="*/ 0 w 2228660"/>
                <a:gd name="connsiteY8" fmla="*/ 176664 h 4153578"/>
                <a:gd name="connsiteX9" fmla="*/ 0 w 2228660"/>
                <a:gd name="connsiteY9" fmla="*/ 176664 h 4153578"/>
                <a:gd name="connsiteX10" fmla="*/ 0 w 2228660"/>
                <a:gd name="connsiteY10" fmla="*/ 176664 h 41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8660" h="4153578">
                  <a:moveTo>
                    <a:pt x="914400" y="4153578"/>
                  </a:moveTo>
                  <a:cubicBezTo>
                    <a:pt x="1527629" y="3543978"/>
                    <a:pt x="2140858" y="2934378"/>
                    <a:pt x="2220686" y="2266721"/>
                  </a:cubicBezTo>
                  <a:cubicBezTo>
                    <a:pt x="2300514" y="1599064"/>
                    <a:pt x="1763485" y="495978"/>
                    <a:pt x="1393371" y="147635"/>
                  </a:cubicBezTo>
                  <a:cubicBezTo>
                    <a:pt x="1023257" y="-200708"/>
                    <a:pt x="0" y="176664"/>
                    <a:pt x="0" y="176664"/>
                  </a:cubicBezTo>
                  <a:lnTo>
                    <a:pt x="0" y="176664"/>
                  </a:lnTo>
                  <a:lnTo>
                    <a:pt x="0" y="176664"/>
                  </a:lnTo>
                  <a:lnTo>
                    <a:pt x="0" y="176664"/>
                  </a:lnTo>
                  <a:lnTo>
                    <a:pt x="0" y="176664"/>
                  </a:lnTo>
                  <a:lnTo>
                    <a:pt x="0" y="176664"/>
                  </a:lnTo>
                  <a:lnTo>
                    <a:pt x="0" y="176664"/>
                  </a:lnTo>
                  <a:lnTo>
                    <a:pt x="0" y="17666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7870372" y="2466688"/>
              <a:ext cx="406400" cy="1989197"/>
            </a:xfrm>
            <a:prstGeom prst="leftBracket">
              <a:avLst/>
            </a:prstGeom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772400" y="5979886"/>
              <a:ext cx="2373086" cy="87811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70371" y="6156960"/>
              <a:ext cx="2666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// Do something</a:t>
              </a:r>
            </a:p>
          </p:txBody>
        </p: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 flipH="1">
              <a:off x="8969829" y="5190024"/>
              <a:ext cx="315685" cy="78986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210878" y="1756831"/>
            <a:ext cx="1534888" cy="1241618"/>
            <a:chOff x="7210878" y="1756831"/>
            <a:chExt cx="1534888" cy="1241618"/>
          </a:xfrm>
        </p:grpSpPr>
        <p:sp>
          <p:nvSpPr>
            <p:cNvPr id="22" name="Lightning Bolt 21"/>
            <p:cNvSpPr/>
            <p:nvPr/>
          </p:nvSpPr>
          <p:spPr>
            <a:xfrm>
              <a:off x="7235372" y="1756831"/>
              <a:ext cx="540657" cy="856343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10878" y="2475229"/>
              <a:ext cx="1048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store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259536" y="2560944"/>
              <a:ext cx="486230" cy="351790"/>
              <a:chOff x="4648199" y="4100466"/>
              <a:chExt cx="486230" cy="35179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4648199" y="4100466"/>
                <a:ext cx="486230" cy="35179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648199" y="4100466"/>
                <a:ext cx="486230" cy="35179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1295399" y="3194843"/>
            <a:ext cx="326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r1 </a:t>
            </a:r>
            <a:r>
              <a:rPr lang="en-US" sz="2400" b="1" dirty="0">
                <a:sym typeface="Wingdings" panose="05000000000000000000" pitchFamily="2" charset="2"/>
              </a:rPr>
              <a:t> [mem]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load   r1  [mem*]</a:t>
            </a:r>
          </a:p>
          <a:p>
            <a:r>
              <a:rPr lang="en-US" sz="2400" b="1" dirty="0" err="1">
                <a:sym typeface="Wingdings" panose="05000000000000000000" pitchFamily="2" charset="2"/>
              </a:rPr>
              <a:t>bnq</a:t>
            </a:r>
            <a:r>
              <a:rPr lang="en-US" sz="2400" b="1" dirty="0">
                <a:sym typeface="Wingdings" panose="05000000000000000000" pitchFamily="2" charset="2"/>
              </a:rPr>
              <a:t>    r1, r1*, Error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370612" y="2854809"/>
            <a:ext cx="3285673" cy="1584670"/>
            <a:chOff x="4370612" y="2854809"/>
            <a:chExt cx="3285673" cy="1584670"/>
          </a:xfrm>
        </p:grpSpPr>
        <p:grpSp>
          <p:nvGrpSpPr>
            <p:cNvPr id="37" name="Group 36"/>
            <p:cNvGrpSpPr/>
            <p:nvPr/>
          </p:nvGrpSpPr>
          <p:grpSpPr>
            <a:xfrm>
              <a:off x="4370612" y="3211869"/>
              <a:ext cx="1168403" cy="1227610"/>
              <a:chOff x="4347026" y="3012964"/>
              <a:chExt cx="1168403" cy="122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347028" y="3012964"/>
                <a:ext cx="1168401" cy="4124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47027" y="3424830"/>
                <a:ext cx="1168401" cy="4124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7026" y="3828166"/>
                <a:ext cx="1168401" cy="4124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450443" y="2854809"/>
              <a:ext cx="108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7220" y="3591518"/>
              <a:ext cx="2129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[mem] = [mem*]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2670" y="3642608"/>
              <a:ext cx="71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75410" y="3243466"/>
            <a:ext cx="71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0515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25" y="115816"/>
            <a:ext cx="11658600" cy="685800"/>
          </a:xfrm>
        </p:spPr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17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610570" y="1121192"/>
            <a:ext cx="4394172" cy="3940260"/>
            <a:chOff x="-614689" y="861970"/>
            <a:chExt cx="4394172" cy="3940260"/>
          </a:xfrm>
        </p:grpSpPr>
        <p:grpSp>
          <p:nvGrpSpPr>
            <p:cNvPr id="5" name="Group 4"/>
            <p:cNvGrpSpPr/>
            <p:nvPr/>
          </p:nvGrpSpPr>
          <p:grpSpPr>
            <a:xfrm>
              <a:off x="-614689" y="1490509"/>
              <a:ext cx="4394172" cy="3311721"/>
              <a:chOff x="4672122" y="2446168"/>
              <a:chExt cx="3586905" cy="2614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72122" y="2446168"/>
                <a:ext cx="3586905" cy="2614224"/>
                <a:chOff x="4596311" y="1437400"/>
                <a:chExt cx="4057131" cy="261422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167099" y="3457685"/>
                  <a:ext cx="3356362" cy="28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59"/>
                    </a:lnSpc>
                  </a:pPr>
                  <a:r>
                    <a:rPr lang="nn-NO" sz="2400" spc="-1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voting (</a:t>
                  </a:r>
                  <a:r>
                    <a:rPr lang="nn-NO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addr</a:t>
                  </a:r>
                  <a:r>
                    <a:rPr lang="nn-NO" sz="2400" spc="-1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nn-NO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addr</a:t>
                  </a:r>
                  <a:r>
                    <a:rPr lang="nn-NO" sz="2400" spc="-1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*, </a:t>
                  </a:r>
                  <a:r>
                    <a:rPr lang="nn-NO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addr</a:t>
                  </a:r>
                  <a:r>
                    <a:rPr lang="nn-NO" sz="2400" spc="-1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**)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96311" y="3867384"/>
                  <a:ext cx="4057131" cy="18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080"/>
                    </a:lnSpc>
                  </a:pPr>
                  <a:r>
                    <a:rPr 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store </a:t>
                  </a:r>
                  <a:r>
                    <a:rPr lang="en-US" sz="28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</a:t>
                  </a:r>
                  <a:r>
                    <a:rPr 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 [</a:t>
                  </a:r>
                  <a:r>
                    <a:rPr lang="en-US" sz="28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addr</a:t>
                  </a:r>
                  <a:r>
                    <a:rPr 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]</a:t>
                  </a:r>
                  <a:endPara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5880527" y="1437400"/>
                  <a:ext cx="1120973" cy="1580282"/>
                  <a:chOff x="6547277" y="1620809"/>
                  <a:chExt cx="1120973" cy="158028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6547277" y="1643343"/>
                    <a:ext cx="304800" cy="1557748"/>
                  </a:xfrm>
                  <a:custGeom>
                    <a:avLst/>
                    <a:gdLst>
                      <a:gd name="connsiteX0" fmla="*/ 66290 w 103025"/>
                      <a:gd name="connsiteY0" fmla="*/ 0 h 690390"/>
                      <a:gd name="connsiteX1" fmla="*/ 189 w 103025"/>
                      <a:gd name="connsiteY1" fmla="*/ 80790 h 690390"/>
                      <a:gd name="connsiteX2" fmla="*/ 84651 w 103025"/>
                      <a:gd name="connsiteY2" fmla="*/ 139547 h 690390"/>
                      <a:gd name="connsiteX3" fmla="*/ 14878 w 103025"/>
                      <a:gd name="connsiteY3" fmla="*/ 201976 h 690390"/>
                      <a:gd name="connsiteX4" fmla="*/ 88324 w 103025"/>
                      <a:gd name="connsiteY4" fmla="*/ 268077 h 690390"/>
                      <a:gd name="connsiteX5" fmla="*/ 11206 w 103025"/>
                      <a:gd name="connsiteY5" fmla="*/ 319489 h 690390"/>
                      <a:gd name="connsiteX6" fmla="*/ 91996 w 103025"/>
                      <a:gd name="connsiteY6" fmla="*/ 367229 h 690390"/>
                      <a:gd name="connsiteX7" fmla="*/ 14878 w 103025"/>
                      <a:gd name="connsiteY7" fmla="*/ 425986 h 690390"/>
                      <a:gd name="connsiteX8" fmla="*/ 103013 w 103025"/>
                      <a:gd name="connsiteY8" fmla="*/ 473725 h 690390"/>
                      <a:gd name="connsiteX9" fmla="*/ 14878 w 103025"/>
                      <a:gd name="connsiteY9" fmla="*/ 532482 h 690390"/>
                      <a:gd name="connsiteX10" fmla="*/ 103013 w 103025"/>
                      <a:gd name="connsiteY10" fmla="*/ 587566 h 690390"/>
                      <a:gd name="connsiteX11" fmla="*/ 7533 w 103025"/>
                      <a:gd name="connsiteY11" fmla="*/ 635306 h 690390"/>
                      <a:gd name="connsiteX12" fmla="*/ 69962 w 103025"/>
                      <a:gd name="connsiteY12" fmla="*/ 683046 h 690390"/>
                      <a:gd name="connsiteX13" fmla="*/ 69962 w 103025"/>
                      <a:gd name="connsiteY13" fmla="*/ 683046 h 690390"/>
                      <a:gd name="connsiteX14" fmla="*/ 69962 w 103025"/>
                      <a:gd name="connsiteY14" fmla="*/ 683046 h 690390"/>
                      <a:gd name="connsiteX15" fmla="*/ 69962 w 103025"/>
                      <a:gd name="connsiteY15" fmla="*/ 690390 h 690390"/>
                      <a:gd name="connsiteX16" fmla="*/ 69962 w 103025"/>
                      <a:gd name="connsiteY16" fmla="*/ 690390 h 690390"/>
                      <a:gd name="connsiteX17" fmla="*/ 69962 w 103025"/>
                      <a:gd name="connsiteY17" fmla="*/ 690390 h 690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3025" h="690390">
                        <a:moveTo>
                          <a:pt x="66290" y="0"/>
                        </a:moveTo>
                        <a:cubicBezTo>
                          <a:pt x="31709" y="28766"/>
                          <a:pt x="-2871" y="57532"/>
                          <a:pt x="189" y="80790"/>
                        </a:cubicBezTo>
                        <a:cubicBezTo>
                          <a:pt x="3249" y="104048"/>
                          <a:pt x="82203" y="119349"/>
                          <a:pt x="84651" y="139547"/>
                        </a:cubicBezTo>
                        <a:cubicBezTo>
                          <a:pt x="87099" y="159745"/>
                          <a:pt x="14266" y="180554"/>
                          <a:pt x="14878" y="201976"/>
                        </a:cubicBezTo>
                        <a:cubicBezTo>
                          <a:pt x="15490" y="223398"/>
                          <a:pt x="88936" y="248492"/>
                          <a:pt x="88324" y="268077"/>
                        </a:cubicBezTo>
                        <a:cubicBezTo>
                          <a:pt x="87712" y="287662"/>
                          <a:pt x="10594" y="302964"/>
                          <a:pt x="11206" y="319489"/>
                        </a:cubicBezTo>
                        <a:cubicBezTo>
                          <a:pt x="11818" y="336014"/>
                          <a:pt x="91384" y="349480"/>
                          <a:pt x="91996" y="367229"/>
                        </a:cubicBezTo>
                        <a:cubicBezTo>
                          <a:pt x="92608" y="384978"/>
                          <a:pt x="13042" y="408237"/>
                          <a:pt x="14878" y="425986"/>
                        </a:cubicBezTo>
                        <a:cubicBezTo>
                          <a:pt x="16714" y="443735"/>
                          <a:pt x="103013" y="455976"/>
                          <a:pt x="103013" y="473725"/>
                        </a:cubicBezTo>
                        <a:cubicBezTo>
                          <a:pt x="103013" y="491474"/>
                          <a:pt x="14878" y="513509"/>
                          <a:pt x="14878" y="532482"/>
                        </a:cubicBezTo>
                        <a:cubicBezTo>
                          <a:pt x="14878" y="551455"/>
                          <a:pt x="104237" y="570429"/>
                          <a:pt x="103013" y="587566"/>
                        </a:cubicBezTo>
                        <a:cubicBezTo>
                          <a:pt x="101789" y="604703"/>
                          <a:pt x="13041" y="619393"/>
                          <a:pt x="7533" y="635306"/>
                        </a:cubicBezTo>
                        <a:cubicBezTo>
                          <a:pt x="2025" y="651219"/>
                          <a:pt x="69962" y="683046"/>
                          <a:pt x="69962" y="683046"/>
                        </a:cubicBezTo>
                        <a:lnTo>
                          <a:pt x="69962" y="683046"/>
                        </a:lnTo>
                        <a:lnTo>
                          <a:pt x="69962" y="683046"/>
                        </a:lnTo>
                        <a:lnTo>
                          <a:pt x="69962" y="690390"/>
                        </a:lnTo>
                        <a:lnTo>
                          <a:pt x="69962" y="690390"/>
                        </a:lnTo>
                        <a:lnTo>
                          <a:pt x="69962" y="690390"/>
                        </a:lnTo>
                      </a:path>
                    </a:pathLst>
                  </a:custGeom>
                  <a:noFill/>
                  <a:ln w="28575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Freeform 11"/>
                  <p:cNvSpPr/>
                  <p:nvPr/>
                </p:nvSpPr>
                <p:spPr>
                  <a:xfrm>
                    <a:off x="6854952" y="1643344"/>
                    <a:ext cx="433002" cy="1557747"/>
                  </a:xfrm>
                  <a:custGeom>
                    <a:avLst/>
                    <a:gdLst>
                      <a:gd name="connsiteX0" fmla="*/ 66290 w 103025"/>
                      <a:gd name="connsiteY0" fmla="*/ 0 h 690390"/>
                      <a:gd name="connsiteX1" fmla="*/ 189 w 103025"/>
                      <a:gd name="connsiteY1" fmla="*/ 80790 h 690390"/>
                      <a:gd name="connsiteX2" fmla="*/ 84651 w 103025"/>
                      <a:gd name="connsiteY2" fmla="*/ 139547 h 690390"/>
                      <a:gd name="connsiteX3" fmla="*/ 14878 w 103025"/>
                      <a:gd name="connsiteY3" fmla="*/ 201976 h 690390"/>
                      <a:gd name="connsiteX4" fmla="*/ 88324 w 103025"/>
                      <a:gd name="connsiteY4" fmla="*/ 268077 h 690390"/>
                      <a:gd name="connsiteX5" fmla="*/ 11206 w 103025"/>
                      <a:gd name="connsiteY5" fmla="*/ 319489 h 690390"/>
                      <a:gd name="connsiteX6" fmla="*/ 91996 w 103025"/>
                      <a:gd name="connsiteY6" fmla="*/ 367229 h 690390"/>
                      <a:gd name="connsiteX7" fmla="*/ 14878 w 103025"/>
                      <a:gd name="connsiteY7" fmla="*/ 425986 h 690390"/>
                      <a:gd name="connsiteX8" fmla="*/ 103013 w 103025"/>
                      <a:gd name="connsiteY8" fmla="*/ 473725 h 690390"/>
                      <a:gd name="connsiteX9" fmla="*/ 14878 w 103025"/>
                      <a:gd name="connsiteY9" fmla="*/ 532482 h 690390"/>
                      <a:gd name="connsiteX10" fmla="*/ 103013 w 103025"/>
                      <a:gd name="connsiteY10" fmla="*/ 587566 h 690390"/>
                      <a:gd name="connsiteX11" fmla="*/ 7533 w 103025"/>
                      <a:gd name="connsiteY11" fmla="*/ 635306 h 690390"/>
                      <a:gd name="connsiteX12" fmla="*/ 69962 w 103025"/>
                      <a:gd name="connsiteY12" fmla="*/ 683046 h 690390"/>
                      <a:gd name="connsiteX13" fmla="*/ 69962 w 103025"/>
                      <a:gd name="connsiteY13" fmla="*/ 683046 h 690390"/>
                      <a:gd name="connsiteX14" fmla="*/ 69962 w 103025"/>
                      <a:gd name="connsiteY14" fmla="*/ 683046 h 690390"/>
                      <a:gd name="connsiteX15" fmla="*/ 69962 w 103025"/>
                      <a:gd name="connsiteY15" fmla="*/ 690390 h 690390"/>
                      <a:gd name="connsiteX16" fmla="*/ 69962 w 103025"/>
                      <a:gd name="connsiteY16" fmla="*/ 690390 h 690390"/>
                      <a:gd name="connsiteX17" fmla="*/ 69962 w 103025"/>
                      <a:gd name="connsiteY17" fmla="*/ 690390 h 690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3025" h="690390">
                        <a:moveTo>
                          <a:pt x="66290" y="0"/>
                        </a:moveTo>
                        <a:cubicBezTo>
                          <a:pt x="31709" y="28766"/>
                          <a:pt x="-2871" y="57532"/>
                          <a:pt x="189" y="80790"/>
                        </a:cubicBezTo>
                        <a:cubicBezTo>
                          <a:pt x="3249" y="104048"/>
                          <a:pt x="82203" y="119349"/>
                          <a:pt x="84651" y="139547"/>
                        </a:cubicBezTo>
                        <a:cubicBezTo>
                          <a:pt x="87099" y="159745"/>
                          <a:pt x="14266" y="180554"/>
                          <a:pt x="14878" y="201976"/>
                        </a:cubicBezTo>
                        <a:cubicBezTo>
                          <a:pt x="15490" y="223398"/>
                          <a:pt x="88936" y="248492"/>
                          <a:pt x="88324" y="268077"/>
                        </a:cubicBezTo>
                        <a:cubicBezTo>
                          <a:pt x="87712" y="287662"/>
                          <a:pt x="10594" y="302964"/>
                          <a:pt x="11206" y="319489"/>
                        </a:cubicBezTo>
                        <a:cubicBezTo>
                          <a:pt x="11818" y="336014"/>
                          <a:pt x="91384" y="349480"/>
                          <a:pt x="91996" y="367229"/>
                        </a:cubicBezTo>
                        <a:cubicBezTo>
                          <a:pt x="92608" y="384978"/>
                          <a:pt x="13042" y="408237"/>
                          <a:pt x="14878" y="425986"/>
                        </a:cubicBezTo>
                        <a:cubicBezTo>
                          <a:pt x="16714" y="443735"/>
                          <a:pt x="103013" y="455976"/>
                          <a:pt x="103013" y="473725"/>
                        </a:cubicBezTo>
                        <a:cubicBezTo>
                          <a:pt x="103013" y="491474"/>
                          <a:pt x="14878" y="513509"/>
                          <a:pt x="14878" y="532482"/>
                        </a:cubicBezTo>
                        <a:cubicBezTo>
                          <a:pt x="14878" y="551455"/>
                          <a:pt x="104237" y="570429"/>
                          <a:pt x="103013" y="587566"/>
                        </a:cubicBezTo>
                        <a:cubicBezTo>
                          <a:pt x="101789" y="604703"/>
                          <a:pt x="13041" y="619393"/>
                          <a:pt x="7533" y="635306"/>
                        </a:cubicBezTo>
                        <a:cubicBezTo>
                          <a:pt x="2025" y="651219"/>
                          <a:pt x="69962" y="683046"/>
                          <a:pt x="69962" y="683046"/>
                        </a:cubicBezTo>
                        <a:lnTo>
                          <a:pt x="69962" y="683046"/>
                        </a:lnTo>
                        <a:lnTo>
                          <a:pt x="69962" y="683046"/>
                        </a:lnTo>
                        <a:lnTo>
                          <a:pt x="69962" y="690390"/>
                        </a:lnTo>
                        <a:lnTo>
                          <a:pt x="69962" y="690390"/>
                        </a:lnTo>
                        <a:lnTo>
                          <a:pt x="69962" y="690390"/>
                        </a:lnTo>
                      </a:path>
                    </a:pathLst>
                  </a:custGeom>
                  <a:noFill/>
                  <a:ln w="28575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Freeform 12"/>
                  <p:cNvSpPr/>
                  <p:nvPr/>
                </p:nvSpPr>
                <p:spPr>
                  <a:xfrm>
                    <a:off x="7250034" y="1620809"/>
                    <a:ext cx="418216" cy="1557747"/>
                  </a:xfrm>
                  <a:custGeom>
                    <a:avLst/>
                    <a:gdLst>
                      <a:gd name="connsiteX0" fmla="*/ 66290 w 103025"/>
                      <a:gd name="connsiteY0" fmla="*/ 0 h 690390"/>
                      <a:gd name="connsiteX1" fmla="*/ 189 w 103025"/>
                      <a:gd name="connsiteY1" fmla="*/ 80790 h 690390"/>
                      <a:gd name="connsiteX2" fmla="*/ 84651 w 103025"/>
                      <a:gd name="connsiteY2" fmla="*/ 139547 h 690390"/>
                      <a:gd name="connsiteX3" fmla="*/ 14878 w 103025"/>
                      <a:gd name="connsiteY3" fmla="*/ 201976 h 690390"/>
                      <a:gd name="connsiteX4" fmla="*/ 88324 w 103025"/>
                      <a:gd name="connsiteY4" fmla="*/ 268077 h 690390"/>
                      <a:gd name="connsiteX5" fmla="*/ 11206 w 103025"/>
                      <a:gd name="connsiteY5" fmla="*/ 319489 h 690390"/>
                      <a:gd name="connsiteX6" fmla="*/ 91996 w 103025"/>
                      <a:gd name="connsiteY6" fmla="*/ 367229 h 690390"/>
                      <a:gd name="connsiteX7" fmla="*/ 14878 w 103025"/>
                      <a:gd name="connsiteY7" fmla="*/ 425986 h 690390"/>
                      <a:gd name="connsiteX8" fmla="*/ 103013 w 103025"/>
                      <a:gd name="connsiteY8" fmla="*/ 473725 h 690390"/>
                      <a:gd name="connsiteX9" fmla="*/ 14878 w 103025"/>
                      <a:gd name="connsiteY9" fmla="*/ 532482 h 690390"/>
                      <a:gd name="connsiteX10" fmla="*/ 103013 w 103025"/>
                      <a:gd name="connsiteY10" fmla="*/ 587566 h 690390"/>
                      <a:gd name="connsiteX11" fmla="*/ 7533 w 103025"/>
                      <a:gd name="connsiteY11" fmla="*/ 635306 h 690390"/>
                      <a:gd name="connsiteX12" fmla="*/ 69962 w 103025"/>
                      <a:gd name="connsiteY12" fmla="*/ 683046 h 690390"/>
                      <a:gd name="connsiteX13" fmla="*/ 69962 w 103025"/>
                      <a:gd name="connsiteY13" fmla="*/ 683046 h 690390"/>
                      <a:gd name="connsiteX14" fmla="*/ 69962 w 103025"/>
                      <a:gd name="connsiteY14" fmla="*/ 683046 h 690390"/>
                      <a:gd name="connsiteX15" fmla="*/ 69962 w 103025"/>
                      <a:gd name="connsiteY15" fmla="*/ 690390 h 690390"/>
                      <a:gd name="connsiteX16" fmla="*/ 69962 w 103025"/>
                      <a:gd name="connsiteY16" fmla="*/ 690390 h 690390"/>
                      <a:gd name="connsiteX17" fmla="*/ 69962 w 103025"/>
                      <a:gd name="connsiteY17" fmla="*/ 690390 h 690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3025" h="690390">
                        <a:moveTo>
                          <a:pt x="66290" y="0"/>
                        </a:moveTo>
                        <a:cubicBezTo>
                          <a:pt x="31709" y="28766"/>
                          <a:pt x="-2871" y="57532"/>
                          <a:pt x="189" y="80790"/>
                        </a:cubicBezTo>
                        <a:cubicBezTo>
                          <a:pt x="3249" y="104048"/>
                          <a:pt x="82203" y="119349"/>
                          <a:pt x="84651" y="139547"/>
                        </a:cubicBezTo>
                        <a:cubicBezTo>
                          <a:pt x="87099" y="159745"/>
                          <a:pt x="14266" y="180554"/>
                          <a:pt x="14878" y="201976"/>
                        </a:cubicBezTo>
                        <a:cubicBezTo>
                          <a:pt x="15490" y="223398"/>
                          <a:pt x="88936" y="248492"/>
                          <a:pt x="88324" y="268077"/>
                        </a:cubicBezTo>
                        <a:cubicBezTo>
                          <a:pt x="87712" y="287662"/>
                          <a:pt x="10594" y="302964"/>
                          <a:pt x="11206" y="319489"/>
                        </a:cubicBezTo>
                        <a:cubicBezTo>
                          <a:pt x="11818" y="336014"/>
                          <a:pt x="91384" y="349480"/>
                          <a:pt x="91996" y="367229"/>
                        </a:cubicBezTo>
                        <a:cubicBezTo>
                          <a:pt x="92608" y="384978"/>
                          <a:pt x="13042" y="408237"/>
                          <a:pt x="14878" y="425986"/>
                        </a:cubicBezTo>
                        <a:cubicBezTo>
                          <a:pt x="16714" y="443735"/>
                          <a:pt x="103013" y="455976"/>
                          <a:pt x="103013" y="473725"/>
                        </a:cubicBezTo>
                        <a:cubicBezTo>
                          <a:pt x="103013" y="491474"/>
                          <a:pt x="14878" y="513509"/>
                          <a:pt x="14878" y="532482"/>
                        </a:cubicBezTo>
                        <a:cubicBezTo>
                          <a:pt x="14878" y="551455"/>
                          <a:pt x="104237" y="570429"/>
                          <a:pt x="103013" y="587566"/>
                        </a:cubicBezTo>
                        <a:cubicBezTo>
                          <a:pt x="101789" y="604703"/>
                          <a:pt x="13041" y="619393"/>
                          <a:pt x="7533" y="635306"/>
                        </a:cubicBezTo>
                        <a:cubicBezTo>
                          <a:pt x="2025" y="651219"/>
                          <a:pt x="69962" y="683046"/>
                          <a:pt x="69962" y="683046"/>
                        </a:cubicBezTo>
                        <a:lnTo>
                          <a:pt x="69962" y="683046"/>
                        </a:lnTo>
                        <a:lnTo>
                          <a:pt x="69962" y="683046"/>
                        </a:lnTo>
                        <a:lnTo>
                          <a:pt x="69962" y="690390"/>
                        </a:lnTo>
                        <a:lnTo>
                          <a:pt x="69962" y="690390"/>
                        </a:lnTo>
                        <a:lnTo>
                          <a:pt x="69962" y="690390"/>
                        </a:lnTo>
                      </a:path>
                    </a:pathLst>
                  </a:custGeom>
                  <a:noFill/>
                  <a:ln w="28575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5148279" y="4142981"/>
                <a:ext cx="2801921" cy="28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59"/>
                  </a:lnSpc>
                </a:pPr>
                <a:r>
                  <a:rPr lang="nn-NO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voting (</a:t>
                </a:r>
                <a:r>
                  <a:rPr lang="nn-N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nn-NO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n-N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nn-NO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n-NO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*, </a:t>
                </a:r>
                <a:r>
                  <a:rPr lang="nn-N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nn-NO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n-NO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**)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-219932" y="861970"/>
              <a:ext cx="31138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SWIFTR 2007 </a:t>
              </a:r>
            </a:p>
            <a:p>
              <a:pPr algn="ctr"/>
              <a:r>
                <a:rPr lang="en-US" sz="2000" b="1" dirty="0"/>
                <a:t>Princeton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190" y="1343559"/>
            <a:ext cx="8380175" cy="5518197"/>
          </a:xfrm>
          <a:prstGeom prst="rect">
            <a:avLst/>
          </a:prstGeom>
        </p:spPr>
      </p:pic>
      <p:pic>
        <p:nvPicPr>
          <p:cNvPr id="61" name="Content Placeholder 50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417555" y="1237717"/>
            <a:ext cx="3867543" cy="44954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682576" y="1034768"/>
            <a:ext cx="389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InCheck 2017 ASU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23642" y="7771471"/>
            <a:ext cx="592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Too much complexity because of single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Vulnerable against random write errors.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2F3856-1192-4242-8971-F458CD5709A9}"/>
              </a:ext>
            </a:extLst>
          </p:cNvPr>
          <p:cNvGrpSpPr/>
          <p:nvPr/>
        </p:nvGrpSpPr>
        <p:grpSpPr>
          <a:xfrm>
            <a:off x="7135538" y="691467"/>
            <a:ext cx="5146775" cy="5847763"/>
            <a:chOff x="7135538" y="691467"/>
            <a:chExt cx="5146775" cy="5847763"/>
          </a:xfrm>
        </p:grpSpPr>
        <p:grpSp>
          <p:nvGrpSpPr>
            <p:cNvPr id="78" name="Group 77"/>
            <p:cNvGrpSpPr/>
            <p:nvPr/>
          </p:nvGrpSpPr>
          <p:grpSpPr>
            <a:xfrm>
              <a:off x="7135538" y="691467"/>
              <a:ext cx="5146775" cy="5847763"/>
              <a:chOff x="3190376" y="1137343"/>
              <a:chExt cx="5410246" cy="613975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347593" y="1448186"/>
                <a:ext cx="5253029" cy="5828916"/>
                <a:chOff x="6612036" y="1066571"/>
                <a:chExt cx="5143155" cy="5783509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6821597" y="1115786"/>
                  <a:ext cx="426594" cy="1191250"/>
                </a:xfrm>
                <a:custGeom>
                  <a:avLst/>
                  <a:gdLst>
                    <a:gd name="connsiteX0" fmla="*/ 17455 w 182959"/>
                    <a:gd name="connsiteY0" fmla="*/ 0 h 1297577"/>
                    <a:gd name="connsiteX1" fmla="*/ 182918 w 182959"/>
                    <a:gd name="connsiteY1" fmla="*/ 139337 h 1297577"/>
                    <a:gd name="connsiteX2" fmla="*/ 17455 w 182959"/>
                    <a:gd name="connsiteY2" fmla="*/ 269965 h 1297577"/>
                    <a:gd name="connsiteX3" fmla="*/ 174209 w 182959"/>
                    <a:gd name="connsiteY3" fmla="*/ 383177 h 1297577"/>
                    <a:gd name="connsiteX4" fmla="*/ 26164 w 182959"/>
                    <a:gd name="connsiteY4" fmla="*/ 522514 h 1297577"/>
                    <a:gd name="connsiteX5" fmla="*/ 165501 w 182959"/>
                    <a:gd name="connsiteY5" fmla="*/ 609600 h 1297577"/>
                    <a:gd name="connsiteX6" fmla="*/ 38 w 182959"/>
                    <a:gd name="connsiteY6" fmla="*/ 722811 h 1297577"/>
                    <a:gd name="connsiteX7" fmla="*/ 182918 w 182959"/>
                    <a:gd name="connsiteY7" fmla="*/ 827314 h 1297577"/>
                    <a:gd name="connsiteX8" fmla="*/ 8747 w 182959"/>
                    <a:gd name="connsiteY8" fmla="*/ 966651 h 1297577"/>
                    <a:gd name="connsiteX9" fmla="*/ 182918 w 182959"/>
                    <a:gd name="connsiteY9" fmla="*/ 1045028 h 1297577"/>
                    <a:gd name="connsiteX10" fmla="*/ 26164 w 182959"/>
                    <a:gd name="connsiteY10" fmla="*/ 1175657 h 1297577"/>
                    <a:gd name="connsiteX11" fmla="*/ 130667 w 182959"/>
                    <a:gd name="connsiteY11" fmla="*/ 1280160 h 1297577"/>
                    <a:gd name="connsiteX12" fmla="*/ 130667 w 182959"/>
                    <a:gd name="connsiteY12" fmla="*/ 1280160 h 1297577"/>
                    <a:gd name="connsiteX13" fmla="*/ 130667 w 182959"/>
                    <a:gd name="connsiteY13" fmla="*/ 1280160 h 1297577"/>
                    <a:gd name="connsiteX14" fmla="*/ 130667 w 182959"/>
                    <a:gd name="connsiteY14" fmla="*/ 1280160 h 1297577"/>
                    <a:gd name="connsiteX15" fmla="*/ 130667 w 182959"/>
                    <a:gd name="connsiteY15" fmla="*/ 1280160 h 1297577"/>
                    <a:gd name="connsiteX16" fmla="*/ 130667 w 182959"/>
                    <a:gd name="connsiteY16" fmla="*/ 1280160 h 1297577"/>
                    <a:gd name="connsiteX17" fmla="*/ 130667 w 182959"/>
                    <a:gd name="connsiteY17" fmla="*/ 1280160 h 1297577"/>
                    <a:gd name="connsiteX18" fmla="*/ 130667 w 182959"/>
                    <a:gd name="connsiteY18" fmla="*/ 1280160 h 1297577"/>
                    <a:gd name="connsiteX19" fmla="*/ 113249 w 182959"/>
                    <a:gd name="connsiteY19" fmla="*/ 1297577 h 1297577"/>
                    <a:gd name="connsiteX20" fmla="*/ 113249 w 182959"/>
                    <a:gd name="connsiteY20" fmla="*/ 1297577 h 129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2959" h="1297577">
                      <a:moveTo>
                        <a:pt x="17455" y="0"/>
                      </a:moveTo>
                      <a:cubicBezTo>
                        <a:pt x="100186" y="47171"/>
                        <a:pt x="182918" y="94343"/>
                        <a:pt x="182918" y="139337"/>
                      </a:cubicBezTo>
                      <a:cubicBezTo>
                        <a:pt x="182918" y="184331"/>
                        <a:pt x="18906" y="229325"/>
                        <a:pt x="17455" y="269965"/>
                      </a:cubicBezTo>
                      <a:cubicBezTo>
                        <a:pt x="16004" y="310605"/>
                        <a:pt x="172758" y="341086"/>
                        <a:pt x="174209" y="383177"/>
                      </a:cubicBezTo>
                      <a:cubicBezTo>
                        <a:pt x="175660" y="425268"/>
                        <a:pt x="27615" y="484777"/>
                        <a:pt x="26164" y="522514"/>
                      </a:cubicBezTo>
                      <a:cubicBezTo>
                        <a:pt x="24713" y="560251"/>
                        <a:pt x="169855" y="576217"/>
                        <a:pt x="165501" y="609600"/>
                      </a:cubicBezTo>
                      <a:cubicBezTo>
                        <a:pt x="161147" y="642983"/>
                        <a:pt x="-2865" y="686525"/>
                        <a:pt x="38" y="722811"/>
                      </a:cubicBezTo>
                      <a:cubicBezTo>
                        <a:pt x="2941" y="759097"/>
                        <a:pt x="181467" y="786674"/>
                        <a:pt x="182918" y="827314"/>
                      </a:cubicBezTo>
                      <a:cubicBezTo>
                        <a:pt x="184369" y="867954"/>
                        <a:pt x="8747" y="930365"/>
                        <a:pt x="8747" y="966651"/>
                      </a:cubicBezTo>
                      <a:cubicBezTo>
                        <a:pt x="8747" y="1002937"/>
                        <a:pt x="180015" y="1010194"/>
                        <a:pt x="182918" y="1045028"/>
                      </a:cubicBezTo>
                      <a:cubicBezTo>
                        <a:pt x="185821" y="1079862"/>
                        <a:pt x="34872" y="1136468"/>
                        <a:pt x="26164" y="1175657"/>
                      </a:cubicBezTo>
                      <a:cubicBezTo>
                        <a:pt x="17456" y="1214846"/>
                        <a:pt x="130667" y="1280160"/>
                        <a:pt x="130667" y="1280160"/>
                      </a:cubicBez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13249" y="1297577"/>
                      </a:lnTo>
                      <a:lnTo>
                        <a:pt x="113249" y="1297577"/>
                      </a:lnTo>
                    </a:path>
                  </a:pathLst>
                </a:cu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b="1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flipH="1">
                  <a:off x="7317407" y="1087471"/>
                  <a:ext cx="416991" cy="1219565"/>
                </a:xfrm>
                <a:custGeom>
                  <a:avLst/>
                  <a:gdLst>
                    <a:gd name="connsiteX0" fmla="*/ 17455 w 182959"/>
                    <a:gd name="connsiteY0" fmla="*/ 0 h 1297577"/>
                    <a:gd name="connsiteX1" fmla="*/ 182918 w 182959"/>
                    <a:gd name="connsiteY1" fmla="*/ 139337 h 1297577"/>
                    <a:gd name="connsiteX2" fmla="*/ 17455 w 182959"/>
                    <a:gd name="connsiteY2" fmla="*/ 269965 h 1297577"/>
                    <a:gd name="connsiteX3" fmla="*/ 174209 w 182959"/>
                    <a:gd name="connsiteY3" fmla="*/ 383177 h 1297577"/>
                    <a:gd name="connsiteX4" fmla="*/ 26164 w 182959"/>
                    <a:gd name="connsiteY4" fmla="*/ 522514 h 1297577"/>
                    <a:gd name="connsiteX5" fmla="*/ 165501 w 182959"/>
                    <a:gd name="connsiteY5" fmla="*/ 609600 h 1297577"/>
                    <a:gd name="connsiteX6" fmla="*/ 38 w 182959"/>
                    <a:gd name="connsiteY6" fmla="*/ 722811 h 1297577"/>
                    <a:gd name="connsiteX7" fmla="*/ 182918 w 182959"/>
                    <a:gd name="connsiteY7" fmla="*/ 827314 h 1297577"/>
                    <a:gd name="connsiteX8" fmla="*/ 8747 w 182959"/>
                    <a:gd name="connsiteY8" fmla="*/ 966651 h 1297577"/>
                    <a:gd name="connsiteX9" fmla="*/ 182918 w 182959"/>
                    <a:gd name="connsiteY9" fmla="*/ 1045028 h 1297577"/>
                    <a:gd name="connsiteX10" fmla="*/ 26164 w 182959"/>
                    <a:gd name="connsiteY10" fmla="*/ 1175657 h 1297577"/>
                    <a:gd name="connsiteX11" fmla="*/ 130667 w 182959"/>
                    <a:gd name="connsiteY11" fmla="*/ 1280160 h 1297577"/>
                    <a:gd name="connsiteX12" fmla="*/ 130667 w 182959"/>
                    <a:gd name="connsiteY12" fmla="*/ 1280160 h 1297577"/>
                    <a:gd name="connsiteX13" fmla="*/ 130667 w 182959"/>
                    <a:gd name="connsiteY13" fmla="*/ 1280160 h 1297577"/>
                    <a:gd name="connsiteX14" fmla="*/ 130667 w 182959"/>
                    <a:gd name="connsiteY14" fmla="*/ 1280160 h 1297577"/>
                    <a:gd name="connsiteX15" fmla="*/ 130667 w 182959"/>
                    <a:gd name="connsiteY15" fmla="*/ 1280160 h 1297577"/>
                    <a:gd name="connsiteX16" fmla="*/ 130667 w 182959"/>
                    <a:gd name="connsiteY16" fmla="*/ 1280160 h 1297577"/>
                    <a:gd name="connsiteX17" fmla="*/ 130667 w 182959"/>
                    <a:gd name="connsiteY17" fmla="*/ 1280160 h 1297577"/>
                    <a:gd name="connsiteX18" fmla="*/ 130667 w 182959"/>
                    <a:gd name="connsiteY18" fmla="*/ 1280160 h 1297577"/>
                    <a:gd name="connsiteX19" fmla="*/ 113249 w 182959"/>
                    <a:gd name="connsiteY19" fmla="*/ 1297577 h 1297577"/>
                    <a:gd name="connsiteX20" fmla="*/ 113249 w 182959"/>
                    <a:gd name="connsiteY20" fmla="*/ 1297577 h 129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2959" h="1297577">
                      <a:moveTo>
                        <a:pt x="17455" y="0"/>
                      </a:moveTo>
                      <a:cubicBezTo>
                        <a:pt x="100186" y="47171"/>
                        <a:pt x="182918" y="94343"/>
                        <a:pt x="182918" y="139337"/>
                      </a:cubicBezTo>
                      <a:cubicBezTo>
                        <a:pt x="182918" y="184331"/>
                        <a:pt x="18906" y="229325"/>
                        <a:pt x="17455" y="269965"/>
                      </a:cubicBezTo>
                      <a:cubicBezTo>
                        <a:pt x="16004" y="310605"/>
                        <a:pt x="172758" y="341086"/>
                        <a:pt x="174209" y="383177"/>
                      </a:cubicBezTo>
                      <a:cubicBezTo>
                        <a:pt x="175660" y="425268"/>
                        <a:pt x="27615" y="484777"/>
                        <a:pt x="26164" y="522514"/>
                      </a:cubicBezTo>
                      <a:cubicBezTo>
                        <a:pt x="24713" y="560251"/>
                        <a:pt x="169855" y="576217"/>
                        <a:pt x="165501" y="609600"/>
                      </a:cubicBezTo>
                      <a:cubicBezTo>
                        <a:pt x="161147" y="642983"/>
                        <a:pt x="-2865" y="686525"/>
                        <a:pt x="38" y="722811"/>
                      </a:cubicBezTo>
                      <a:cubicBezTo>
                        <a:pt x="2941" y="759097"/>
                        <a:pt x="181467" y="786674"/>
                        <a:pt x="182918" y="827314"/>
                      </a:cubicBezTo>
                      <a:cubicBezTo>
                        <a:pt x="184369" y="867954"/>
                        <a:pt x="8747" y="930365"/>
                        <a:pt x="8747" y="966651"/>
                      </a:cubicBezTo>
                      <a:cubicBezTo>
                        <a:pt x="8747" y="1002937"/>
                        <a:pt x="180015" y="1010194"/>
                        <a:pt x="182918" y="1045028"/>
                      </a:cubicBezTo>
                      <a:cubicBezTo>
                        <a:pt x="185821" y="1079862"/>
                        <a:pt x="34872" y="1136468"/>
                        <a:pt x="26164" y="1175657"/>
                      </a:cubicBezTo>
                      <a:cubicBezTo>
                        <a:pt x="17456" y="1214846"/>
                        <a:pt x="130667" y="1280160"/>
                        <a:pt x="130667" y="1280160"/>
                      </a:cubicBez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13249" y="1297577"/>
                      </a:lnTo>
                      <a:lnTo>
                        <a:pt x="113249" y="1297577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32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flipH="1">
                  <a:off x="7727516" y="1066571"/>
                  <a:ext cx="514418" cy="1270364"/>
                </a:xfrm>
                <a:custGeom>
                  <a:avLst/>
                  <a:gdLst>
                    <a:gd name="connsiteX0" fmla="*/ 17455 w 182959"/>
                    <a:gd name="connsiteY0" fmla="*/ 0 h 1297577"/>
                    <a:gd name="connsiteX1" fmla="*/ 182918 w 182959"/>
                    <a:gd name="connsiteY1" fmla="*/ 139337 h 1297577"/>
                    <a:gd name="connsiteX2" fmla="*/ 17455 w 182959"/>
                    <a:gd name="connsiteY2" fmla="*/ 269965 h 1297577"/>
                    <a:gd name="connsiteX3" fmla="*/ 174209 w 182959"/>
                    <a:gd name="connsiteY3" fmla="*/ 383177 h 1297577"/>
                    <a:gd name="connsiteX4" fmla="*/ 26164 w 182959"/>
                    <a:gd name="connsiteY4" fmla="*/ 522514 h 1297577"/>
                    <a:gd name="connsiteX5" fmla="*/ 165501 w 182959"/>
                    <a:gd name="connsiteY5" fmla="*/ 609600 h 1297577"/>
                    <a:gd name="connsiteX6" fmla="*/ 38 w 182959"/>
                    <a:gd name="connsiteY6" fmla="*/ 722811 h 1297577"/>
                    <a:gd name="connsiteX7" fmla="*/ 182918 w 182959"/>
                    <a:gd name="connsiteY7" fmla="*/ 827314 h 1297577"/>
                    <a:gd name="connsiteX8" fmla="*/ 8747 w 182959"/>
                    <a:gd name="connsiteY8" fmla="*/ 966651 h 1297577"/>
                    <a:gd name="connsiteX9" fmla="*/ 182918 w 182959"/>
                    <a:gd name="connsiteY9" fmla="*/ 1045028 h 1297577"/>
                    <a:gd name="connsiteX10" fmla="*/ 26164 w 182959"/>
                    <a:gd name="connsiteY10" fmla="*/ 1175657 h 1297577"/>
                    <a:gd name="connsiteX11" fmla="*/ 130667 w 182959"/>
                    <a:gd name="connsiteY11" fmla="*/ 1280160 h 1297577"/>
                    <a:gd name="connsiteX12" fmla="*/ 130667 w 182959"/>
                    <a:gd name="connsiteY12" fmla="*/ 1280160 h 1297577"/>
                    <a:gd name="connsiteX13" fmla="*/ 130667 w 182959"/>
                    <a:gd name="connsiteY13" fmla="*/ 1280160 h 1297577"/>
                    <a:gd name="connsiteX14" fmla="*/ 130667 w 182959"/>
                    <a:gd name="connsiteY14" fmla="*/ 1280160 h 1297577"/>
                    <a:gd name="connsiteX15" fmla="*/ 130667 w 182959"/>
                    <a:gd name="connsiteY15" fmla="*/ 1280160 h 1297577"/>
                    <a:gd name="connsiteX16" fmla="*/ 130667 w 182959"/>
                    <a:gd name="connsiteY16" fmla="*/ 1280160 h 1297577"/>
                    <a:gd name="connsiteX17" fmla="*/ 130667 w 182959"/>
                    <a:gd name="connsiteY17" fmla="*/ 1280160 h 1297577"/>
                    <a:gd name="connsiteX18" fmla="*/ 130667 w 182959"/>
                    <a:gd name="connsiteY18" fmla="*/ 1280160 h 1297577"/>
                    <a:gd name="connsiteX19" fmla="*/ 113249 w 182959"/>
                    <a:gd name="connsiteY19" fmla="*/ 1297577 h 1297577"/>
                    <a:gd name="connsiteX20" fmla="*/ 113249 w 182959"/>
                    <a:gd name="connsiteY20" fmla="*/ 1297577 h 129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2959" h="1297577">
                      <a:moveTo>
                        <a:pt x="17455" y="0"/>
                      </a:moveTo>
                      <a:cubicBezTo>
                        <a:pt x="100186" y="47171"/>
                        <a:pt x="182918" y="94343"/>
                        <a:pt x="182918" y="139337"/>
                      </a:cubicBezTo>
                      <a:cubicBezTo>
                        <a:pt x="182918" y="184331"/>
                        <a:pt x="18906" y="229325"/>
                        <a:pt x="17455" y="269965"/>
                      </a:cubicBezTo>
                      <a:cubicBezTo>
                        <a:pt x="16004" y="310605"/>
                        <a:pt x="172758" y="341086"/>
                        <a:pt x="174209" y="383177"/>
                      </a:cubicBezTo>
                      <a:cubicBezTo>
                        <a:pt x="175660" y="425268"/>
                        <a:pt x="27615" y="484777"/>
                        <a:pt x="26164" y="522514"/>
                      </a:cubicBezTo>
                      <a:cubicBezTo>
                        <a:pt x="24713" y="560251"/>
                        <a:pt x="169855" y="576217"/>
                        <a:pt x="165501" y="609600"/>
                      </a:cubicBezTo>
                      <a:cubicBezTo>
                        <a:pt x="161147" y="642983"/>
                        <a:pt x="-2865" y="686525"/>
                        <a:pt x="38" y="722811"/>
                      </a:cubicBezTo>
                      <a:cubicBezTo>
                        <a:pt x="2941" y="759097"/>
                        <a:pt x="181467" y="786674"/>
                        <a:pt x="182918" y="827314"/>
                      </a:cubicBezTo>
                      <a:cubicBezTo>
                        <a:pt x="184369" y="867954"/>
                        <a:pt x="8747" y="930365"/>
                        <a:pt x="8747" y="966651"/>
                      </a:cubicBezTo>
                      <a:cubicBezTo>
                        <a:pt x="8747" y="1002937"/>
                        <a:pt x="180015" y="1010194"/>
                        <a:pt x="182918" y="1045028"/>
                      </a:cubicBezTo>
                      <a:cubicBezTo>
                        <a:pt x="185821" y="1079862"/>
                        <a:pt x="34872" y="1136468"/>
                        <a:pt x="26164" y="1175657"/>
                      </a:cubicBezTo>
                      <a:cubicBezTo>
                        <a:pt x="17456" y="1214846"/>
                        <a:pt x="130667" y="1280160"/>
                        <a:pt x="130667" y="1280160"/>
                      </a:cubicBez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30667" y="1280160"/>
                      </a:lnTo>
                      <a:lnTo>
                        <a:pt x="113249" y="1297577"/>
                      </a:lnTo>
                      <a:lnTo>
                        <a:pt x="113249" y="1297577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32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6612036" y="2824906"/>
                  <a:ext cx="1739018" cy="601215"/>
                  <a:chOff x="848632" y="3752776"/>
                  <a:chExt cx="969095" cy="733878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943440" y="3752776"/>
                    <a:ext cx="803570" cy="73387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8632" y="3806097"/>
                    <a:ext cx="969095" cy="6440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 algn="ctr">
                      <a:lnSpc>
                        <a:spcPts val="1600"/>
                      </a:lnSpc>
                    </a:pPr>
                    <a:r>
                      <a:rPr lang="en-US" b="1" dirty="0"/>
                      <a:t>Store Operation</a:t>
                    </a:r>
                    <a:endParaRPr lang="en-US" sz="1400" b="1" dirty="0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6678552" y="3611342"/>
                  <a:ext cx="1519419" cy="823065"/>
                  <a:chOff x="5450515" y="2578487"/>
                  <a:chExt cx="948178" cy="682376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450515" y="2622192"/>
                    <a:ext cx="931125" cy="638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 algn="ctr"/>
                    <a:r>
                      <a:rPr lang="en-US" sz="1201" dirty="0"/>
                      <a:t>  </a:t>
                    </a:r>
                    <a:r>
                      <a:rPr lang="en-US" b="1" dirty="0"/>
                      <a:t>Error</a:t>
                    </a:r>
                    <a:endParaRPr lang="en-US" sz="1600" b="1" dirty="0"/>
                  </a:p>
                  <a:p>
                    <a:pPr marL="0" lvl="3" algn="ctr"/>
                    <a:r>
                      <a:rPr lang="en-US" b="1" dirty="0"/>
                      <a:t>Detector</a:t>
                    </a: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5510557" y="2578487"/>
                    <a:ext cx="888136" cy="65667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1" name="Straight Arrow Connector 30"/>
                <p:cNvCxnSpPr>
                  <a:stCxn id="56" idx="4"/>
                  <a:endCxn id="55" idx="0"/>
                </p:cNvCxnSpPr>
                <p:nvPr/>
              </p:nvCxnSpPr>
              <p:spPr>
                <a:xfrm flipH="1">
                  <a:off x="7486369" y="3426121"/>
                  <a:ext cx="16790" cy="1852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55" idx="4"/>
                </p:cNvCxnSpPr>
                <p:nvPr/>
              </p:nvCxnSpPr>
              <p:spPr>
                <a:xfrm flipH="1">
                  <a:off x="7443256" y="4403395"/>
                  <a:ext cx="43114" cy="14208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 rot="16200000">
                  <a:off x="6770920" y="4573538"/>
                  <a:ext cx="10531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 Error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7667645" y="3034147"/>
                  <a:ext cx="4087546" cy="3815933"/>
                </a:xfrm>
                <a:custGeom>
                  <a:avLst/>
                  <a:gdLst>
                    <a:gd name="connsiteX0" fmla="*/ 2343630 w 2405102"/>
                    <a:gd name="connsiteY0" fmla="*/ 2862822 h 3178092"/>
                    <a:gd name="connsiteX1" fmla="*/ 2343630 w 2405102"/>
                    <a:gd name="connsiteY1" fmla="*/ 2862822 h 3178092"/>
                    <a:gd name="connsiteX2" fmla="*/ 2382050 w 2405102"/>
                    <a:gd name="connsiteY2" fmla="*/ 2809033 h 3178092"/>
                    <a:gd name="connsiteX3" fmla="*/ 2405102 w 2405102"/>
                    <a:gd name="connsiteY3" fmla="*/ 2747561 h 3178092"/>
                    <a:gd name="connsiteX4" fmla="*/ 2397418 w 2405102"/>
                    <a:gd name="connsiteY4" fmla="*/ 2540092 h 3178092"/>
                    <a:gd name="connsiteX5" fmla="*/ 2366682 w 2405102"/>
                    <a:gd name="connsiteY5" fmla="*/ 2447884 h 3178092"/>
                    <a:gd name="connsiteX6" fmla="*/ 2343630 w 2405102"/>
                    <a:gd name="connsiteY6" fmla="*/ 2386412 h 3178092"/>
                    <a:gd name="connsiteX7" fmla="*/ 2335946 w 2405102"/>
                    <a:gd name="connsiteY7" fmla="*/ 2347991 h 3178092"/>
                    <a:gd name="connsiteX8" fmla="*/ 2305210 w 2405102"/>
                    <a:gd name="connsiteY8" fmla="*/ 2286519 h 3178092"/>
                    <a:gd name="connsiteX9" fmla="*/ 2297526 w 2405102"/>
                    <a:gd name="connsiteY9" fmla="*/ 2248099 h 3178092"/>
                    <a:gd name="connsiteX10" fmla="*/ 2282158 w 2405102"/>
                    <a:gd name="connsiteY10" fmla="*/ 2209679 h 3178092"/>
                    <a:gd name="connsiteX11" fmla="*/ 2266790 w 2405102"/>
                    <a:gd name="connsiteY11" fmla="*/ 2148207 h 3178092"/>
                    <a:gd name="connsiteX12" fmla="*/ 2251422 w 2405102"/>
                    <a:gd name="connsiteY12" fmla="*/ 2094418 h 3178092"/>
                    <a:gd name="connsiteX13" fmla="*/ 2243737 w 2405102"/>
                    <a:gd name="connsiteY13" fmla="*/ 2063682 h 3178092"/>
                    <a:gd name="connsiteX14" fmla="*/ 2213001 w 2405102"/>
                    <a:gd name="connsiteY14" fmla="*/ 1994526 h 3178092"/>
                    <a:gd name="connsiteX15" fmla="*/ 2205317 w 2405102"/>
                    <a:gd name="connsiteY15" fmla="*/ 1963790 h 3178092"/>
                    <a:gd name="connsiteX16" fmla="*/ 2182265 w 2405102"/>
                    <a:gd name="connsiteY16" fmla="*/ 1787057 h 3178092"/>
                    <a:gd name="connsiteX17" fmla="*/ 2159213 w 2405102"/>
                    <a:gd name="connsiteY17" fmla="*/ 1664112 h 3178092"/>
                    <a:gd name="connsiteX18" fmla="*/ 2151529 w 2405102"/>
                    <a:gd name="connsiteY18" fmla="*/ 1341383 h 3178092"/>
                    <a:gd name="connsiteX19" fmla="*/ 2143845 w 2405102"/>
                    <a:gd name="connsiteY19" fmla="*/ 1226123 h 3178092"/>
                    <a:gd name="connsiteX20" fmla="*/ 2136161 w 2405102"/>
                    <a:gd name="connsiteY20" fmla="*/ 426983 h 3178092"/>
                    <a:gd name="connsiteX21" fmla="*/ 2128477 w 2405102"/>
                    <a:gd name="connsiteY21" fmla="*/ 403931 h 3178092"/>
                    <a:gd name="connsiteX22" fmla="*/ 2120793 w 2405102"/>
                    <a:gd name="connsiteY22" fmla="*/ 357827 h 3178092"/>
                    <a:gd name="connsiteX23" fmla="*/ 2113109 w 2405102"/>
                    <a:gd name="connsiteY23" fmla="*/ 250250 h 3178092"/>
                    <a:gd name="connsiteX24" fmla="*/ 2105425 w 2405102"/>
                    <a:gd name="connsiteY24" fmla="*/ 227198 h 3178092"/>
                    <a:gd name="connsiteX25" fmla="*/ 2097741 w 2405102"/>
                    <a:gd name="connsiteY25" fmla="*/ 173410 h 3178092"/>
                    <a:gd name="connsiteX26" fmla="*/ 2090057 w 2405102"/>
                    <a:gd name="connsiteY26" fmla="*/ 134990 h 3178092"/>
                    <a:gd name="connsiteX27" fmla="*/ 2082373 w 2405102"/>
                    <a:gd name="connsiteY27" fmla="*/ 19729 h 3178092"/>
                    <a:gd name="connsiteX28" fmla="*/ 1559858 w 2405102"/>
                    <a:gd name="connsiteY28" fmla="*/ 12045 h 3178092"/>
                    <a:gd name="connsiteX29" fmla="*/ 806823 w 2405102"/>
                    <a:gd name="connsiteY29" fmla="*/ 19729 h 3178092"/>
                    <a:gd name="connsiteX30" fmla="*/ 676195 w 2405102"/>
                    <a:gd name="connsiteY30" fmla="*/ 35097 h 3178092"/>
                    <a:gd name="connsiteX31" fmla="*/ 622406 w 2405102"/>
                    <a:gd name="connsiteY31" fmla="*/ 42781 h 3178092"/>
                    <a:gd name="connsiteX32" fmla="*/ 491778 w 2405102"/>
                    <a:gd name="connsiteY32" fmla="*/ 50465 h 3178092"/>
                    <a:gd name="connsiteX33" fmla="*/ 484094 w 2405102"/>
                    <a:gd name="connsiteY33" fmla="*/ 96570 h 3178092"/>
                    <a:gd name="connsiteX34" fmla="*/ 468726 w 2405102"/>
                    <a:gd name="connsiteY34" fmla="*/ 672872 h 3178092"/>
                    <a:gd name="connsiteX35" fmla="*/ 445674 w 2405102"/>
                    <a:gd name="connsiteY35" fmla="*/ 1003286 h 3178092"/>
                    <a:gd name="connsiteX36" fmla="*/ 430306 w 2405102"/>
                    <a:gd name="connsiteY36" fmla="*/ 1087810 h 3178092"/>
                    <a:gd name="connsiteX37" fmla="*/ 422622 w 2405102"/>
                    <a:gd name="connsiteY37" fmla="*/ 1156966 h 3178092"/>
                    <a:gd name="connsiteX38" fmla="*/ 407253 w 2405102"/>
                    <a:gd name="connsiteY38" fmla="*/ 1172334 h 3178092"/>
                    <a:gd name="connsiteX39" fmla="*/ 399569 w 2405102"/>
                    <a:gd name="connsiteY39" fmla="*/ 1195386 h 3178092"/>
                    <a:gd name="connsiteX40" fmla="*/ 338097 w 2405102"/>
                    <a:gd name="connsiteY40" fmla="*/ 1233807 h 3178092"/>
                    <a:gd name="connsiteX41" fmla="*/ 307361 w 2405102"/>
                    <a:gd name="connsiteY41" fmla="*/ 1256859 h 3178092"/>
                    <a:gd name="connsiteX42" fmla="*/ 261257 w 2405102"/>
                    <a:gd name="connsiteY42" fmla="*/ 1287595 h 3178092"/>
                    <a:gd name="connsiteX43" fmla="*/ 238205 w 2405102"/>
                    <a:gd name="connsiteY43" fmla="*/ 1302963 h 3178092"/>
                    <a:gd name="connsiteX44" fmla="*/ 192101 w 2405102"/>
                    <a:gd name="connsiteY44" fmla="*/ 1318331 h 3178092"/>
                    <a:gd name="connsiteX45" fmla="*/ 176732 w 2405102"/>
                    <a:gd name="connsiteY45" fmla="*/ 1333699 h 3178092"/>
                    <a:gd name="connsiteX46" fmla="*/ 153680 w 2405102"/>
                    <a:gd name="connsiteY46" fmla="*/ 1341383 h 3178092"/>
                    <a:gd name="connsiteX47" fmla="*/ 138312 w 2405102"/>
                    <a:gd name="connsiteY47" fmla="*/ 1364435 h 3178092"/>
                    <a:gd name="connsiteX48" fmla="*/ 84524 w 2405102"/>
                    <a:gd name="connsiteY48" fmla="*/ 1418223 h 3178092"/>
                    <a:gd name="connsiteX49" fmla="*/ 38420 w 2405102"/>
                    <a:gd name="connsiteY49" fmla="*/ 1487380 h 3178092"/>
                    <a:gd name="connsiteX50" fmla="*/ 0 w 2405102"/>
                    <a:gd name="connsiteY50" fmla="*/ 1533484 h 3178092"/>
                    <a:gd name="connsiteX51" fmla="*/ 7684 w 2405102"/>
                    <a:gd name="connsiteY51" fmla="*/ 1602640 h 3178092"/>
                    <a:gd name="connsiteX52" fmla="*/ 53788 w 2405102"/>
                    <a:gd name="connsiteY52" fmla="*/ 1648744 h 3178092"/>
                    <a:gd name="connsiteX53" fmla="*/ 76840 w 2405102"/>
                    <a:gd name="connsiteY53" fmla="*/ 1679481 h 3178092"/>
                    <a:gd name="connsiteX54" fmla="*/ 99892 w 2405102"/>
                    <a:gd name="connsiteY54" fmla="*/ 1687165 h 3178092"/>
                    <a:gd name="connsiteX55" fmla="*/ 161364 w 2405102"/>
                    <a:gd name="connsiteY55" fmla="*/ 1725585 h 3178092"/>
                    <a:gd name="connsiteX56" fmla="*/ 192101 w 2405102"/>
                    <a:gd name="connsiteY56" fmla="*/ 1748637 h 3178092"/>
                    <a:gd name="connsiteX57" fmla="*/ 238205 w 2405102"/>
                    <a:gd name="connsiteY57" fmla="*/ 1771689 h 3178092"/>
                    <a:gd name="connsiteX58" fmla="*/ 276625 w 2405102"/>
                    <a:gd name="connsiteY58" fmla="*/ 1787057 h 3178092"/>
                    <a:gd name="connsiteX59" fmla="*/ 384201 w 2405102"/>
                    <a:gd name="connsiteY59" fmla="*/ 1871581 h 3178092"/>
                    <a:gd name="connsiteX60" fmla="*/ 491778 w 2405102"/>
                    <a:gd name="connsiteY60" fmla="*/ 1971474 h 3178092"/>
                    <a:gd name="connsiteX61" fmla="*/ 530198 w 2405102"/>
                    <a:gd name="connsiteY61" fmla="*/ 2017578 h 3178092"/>
                    <a:gd name="connsiteX62" fmla="*/ 568618 w 2405102"/>
                    <a:gd name="connsiteY62" fmla="*/ 2055998 h 3178092"/>
                    <a:gd name="connsiteX63" fmla="*/ 599354 w 2405102"/>
                    <a:gd name="connsiteY63" fmla="*/ 2094418 h 3178092"/>
                    <a:gd name="connsiteX64" fmla="*/ 622406 w 2405102"/>
                    <a:gd name="connsiteY64" fmla="*/ 2132839 h 3178092"/>
                    <a:gd name="connsiteX65" fmla="*/ 676195 w 2405102"/>
                    <a:gd name="connsiteY65" fmla="*/ 2186627 h 3178092"/>
                    <a:gd name="connsiteX66" fmla="*/ 691563 w 2405102"/>
                    <a:gd name="connsiteY66" fmla="*/ 2232731 h 3178092"/>
                    <a:gd name="connsiteX67" fmla="*/ 714615 w 2405102"/>
                    <a:gd name="connsiteY67" fmla="*/ 2248099 h 3178092"/>
                    <a:gd name="connsiteX68" fmla="*/ 760719 w 2405102"/>
                    <a:gd name="connsiteY68" fmla="*/ 2301887 h 3178092"/>
                    <a:gd name="connsiteX69" fmla="*/ 783771 w 2405102"/>
                    <a:gd name="connsiteY69" fmla="*/ 2332623 h 3178092"/>
                    <a:gd name="connsiteX70" fmla="*/ 814507 w 2405102"/>
                    <a:gd name="connsiteY70" fmla="*/ 2355676 h 3178092"/>
                    <a:gd name="connsiteX71" fmla="*/ 875979 w 2405102"/>
                    <a:gd name="connsiteY71" fmla="*/ 2440200 h 3178092"/>
                    <a:gd name="connsiteX72" fmla="*/ 929768 w 2405102"/>
                    <a:gd name="connsiteY72" fmla="*/ 2501672 h 3178092"/>
                    <a:gd name="connsiteX73" fmla="*/ 952820 w 2405102"/>
                    <a:gd name="connsiteY73" fmla="*/ 2524724 h 3178092"/>
                    <a:gd name="connsiteX74" fmla="*/ 1014292 w 2405102"/>
                    <a:gd name="connsiteY74" fmla="*/ 2593881 h 3178092"/>
                    <a:gd name="connsiteX75" fmla="*/ 1037344 w 2405102"/>
                    <a:gd name="connsiteY75" fmla="*/ 2601565 h 3178092"/>
                    <a:gd name="connsiteX76" fmla="*/ 1106501 w 2405102"/>
                    <a:gd name="connsiteY76" fmla="*/ 2655353 h 3178092"/>
                    <a:gd name="connsiteX77" fmla="*/ 1167973 w 2405102"/>
                    <a:gd name="connsiteY77" fmla="*/ 2693773 h 3178092"/>
                    <a:gd name="connsiteX78" fmla="*/ 1191025 w 2405102"/>
                    <a:gd name="connsiteY78" fmla="*/ 2709141 h 3178092"/>
                    <a:gd name="connsiteX79" fmla="*/ 1229445 w 2405102"/>
                    <a:gd name="connsiteY79" fmla="*/ 2739877 h 3178092"/>
                    <a:gd name="connsiteX80" fmla="*/ 1252497 w 2405102"/>
                    <a:gd name="connsiteY80" fmla="*/ 2755245 h 3178092"/>
                    <a:gd name="connsiteX81" fmla="*/ 1306285 w 2405102"/>
                    <a:gd name="connsiteY81" fmla="*/ 2793665 h 3178092"/>
                    <a:gd name="connsiteX82" fmla="*/ 1367758 w 2405102"/>
                    <a:gd name="connsiteY82" fmla="*/ 2824402 h 3178092"/>
                    <a:gd name="connsiteX83" fmla="*/ 1390810 w 2405102"/>
                    <a:gd name="connsiteY83" fmla="*/ 2832086 h 3178092"/>
                    <a:gd name="connsiteX84" fmla="*/ 1452282 w 2405102"/>
                    <a:gd name="connsiteY84" fmla="*/ 2878190 h 3178092"/>
                    <a:gd name="connsiteX85" fmla="*/ 1490702 w 2405102"/>
                    <a:gd name="connsiteY85" fmla="*/ 2901242 h 3178092"/>
                    <a:gd name="connsiteX86" fmla="*/ 1536806 w 2405102"/>
                    <a:gd name="connsiteY86" fmla="*/ 2931978 h 3178092"/>
                    <a:gd name="connsiteX87" fmla="*/ 1567543 w 2405102"/>
                    <a:gd name="connsiteY87" fmla="*/ 2939662 h 3178092"/>
                    <a:gd name="connsiteX88" fmla="*/ 1605963 w 2405102"/>
                    <a:gd name="connsiteY88" fmla="*/ 2970398 h 3178092"/>
                    <a:gd name="connsiteX89" fmla="*/ 1629015 w 2405102"/>
                    <a:gd name="connsiteY89" fmla="*/ 2978082 h 3178092"/>
                    <a:gd name="connsiteX90" fmla="*/ 1659751 w 2405102"/>
                    <a:gd name="connsiteY90" fmla="*/ 3008818 h 3178092"/>
                    <a:gd name="connsiteX91" fmla="*/ 1682803 w 2405102"/>
                    <a:gd name="connsiteY91" fmla="*/ 3016502 h 3178092"/>
                    <a:gd name="connsiteX92" fmla="*/ 1751959 w 2405102"/>
                    <a:gd name="connsiteY92" fmla="*/ 3047239 h 3178092"/>
                    <a:gd name="connsiteX93" fmla="*/ 1798064 w 2405102"/>
                    <a:gd name="connsiteY93" fmla="*/ 3062607 h 3178092"/>
                    <a:gd name="connsiteX94" fmla="*/ 1828800 w 2405102"/>
                    <a:gd name="connsiteY94" fmla="*/ 3077975 h 3178092"/>
                    <a:gd name="connsiteX95" fmla="*/ 1851852 w 2405102"/>
                    <a:gd name="connsiteY95" fmla="*/ 3085659 h 3178092"/>
                    <a:gd name="connsiteX96" fmla="*/ 1897956 w 2405102"/>
                    <a:gd name="connsiteY96" fmla="*/ 3108711 h 3178092"/>
                    <a:gd name="connsiteX97" fmla="*/ 1921008 w 2405102"/>
                    <a:gd name="connsiteY97" fmla="*/ 3116395 h 3178092"/>
                    <a:gd name="connsiteX98" fmla="*/ 1951744 w 2405102"/>
                    <a:gd name="connsiteY98" fmla="*/ 3131763 h 3178092"/>
                    <a:gd name="connsiteX99" fmla="*/ 1974796 w 2405102"/>
                    <a:gd name="connsiteY99" fmla="*/ 3139447 h 3178092"/>
                    <a:gd name="connsiteX100" fmla="*/ 2020901 w 2405102"/>
                    <a:gd name="connsiteY100" fmla="*/ 3162499 h 3178092"/>
                    <a:gd name="connsiteX101" fmla="*/ 2043953 w 2405102"/>
                    <a:gd name="connsiteY101" fmla="*/ 3177867 h 3178092"/>
                    <a:gd name="connsiteX102" fmla="*/ 2120793 w 2405102"/>
                    <a:gd name="connsiteY102" fmla="*/ 3162499 h 3178092"/>
                    <a:gd name="connsiteX103" fmla="*/ 2151529 w 2405102"/>
                    <a:gd name="connsiteY103" fmla="*/ 3147131 h 3178092"/>
                    <a:gd name="connsiteX104" fmla="*/ 2174581 w 2405102"/>
                    <a:gd name="connsiteY104" fmla="*/ 3116395 h 3178092"/>
                    <a:gd name="connsiteX105" fmla="*/ 2220685 w 2405102"/>
                    <a:gd name="connsiteY105" fmla="*/ 3077975 h 3178092"/>
                    <a:gd name="connsiteX106" fmla="*/ 2236053 w 2405102"/>
                    <a:gd name="connsiteY106" fmla="*/ 3047239 h 3178092"/>
                    <a:gd name="connsiteX107" fmla="*/ 2251422 w 2405102"/>
                    <a:gd name="connsiteY107" fmla="*/ 3024186 h 3178092"/>
                    <a:gd name="connsiteX108" fmla="*/ 2259106 w 2405102"/>
                    <a:gd name="connsiteY108" fmla="*/ 3001134 h 3178092"/>
                    <a:gd name="connsiteX109" fmla="*/ 2289842 w 2405102"/>
                    <a:gd name="connsiteY109" fmla="*/ 2955030 h 3178092"/>
                    <a:gd name="connsiteX110" fmla="*/ 2328262 w 2405102"/>
                    <a:gd name="connsiteY110" fmla="*/ 2885874 h 3178092"/>
                    <a:gd name="connsiteX111" fmla="*/ 2343630 w 2405102"/>
                    <a:gd name="connsiteY111" fmla="*/ 2862822 h 317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2405102" h="3178092">
                      <a:moveTo>
                        <a:pt x="2343630" y="2862822"/>
                      </a:moveTo>
                      <a:lnTo>
                        <a:pt x="2343630" y="2862822"/>
                      </a:lnTo>
                      <a:cubicBezTo>
                        <a:pt x="2356437" y="2844892"/>
                        <a:pt x="2370948" y="2828065"/>
                        <a:pt x="2382050" y="2809033"/>
                      </a:cubicBezTo>
                      <a:cubicBezTo>
                        <a:pt x="2389196" y="2796782"/>
                        <a:pt x="2399651" y="2763915"/>
                        <a:pt x="2405102" y="2747561"/>
                      </a:cubicBezTo>
                      <a:cubicBezTo>
                        <a:pt x="2402541" y="2678405"/>
                        <a:pt x="2405060" y="2608872"/>
                        <a:pt x="2397418" y="2540092"/>
                      </a:cubicBezTo>
                      <a:cubicBezTo>
                        <a:pt x="2387173" y="2447884"/>
                        <a:pt x="2376927" y="2499111"/>
                        <a:pt x="2366682" y="2447884"/>
                      </a:cubicBezTo>
                      <a:cubicBezTo>
                        <a:pt x="2357187" y="2400408"/>
                        <a:pt x="2366243" y="2420331"/>
                        <a:pt x="2343630" y="2386412"/>
                      </a:cubicBezTo>
                      <a:cubicBezTo>
                        <a:pt x="2341069" y="2373605"/>
                        <a:pt x="2340797" y="2360117"/>
                        <a:pt x="2335946" y="2347991"/>
                      </a:cubicBezTo>
                      <a:cubicBezTo>
                        <a:pt x="2308856" y="2280265"/>
                        <a:pt x="2317547" y="2335867"/>
                        <a:pt x="2305210" y="2286519"/>
                      </a:cubicBezTo>
                      <a:cubicBezTo>
                        <a:pt x="2302042" y="2273849"/>
                        <a:pt x="2301279" y="2260608"/>
                        <a:pt x="2297526" y="2248099"/>
                      </a:cubicBezTo>
                      <a:cubicBezTo>
                        <a:pt x="2293563" y="2234888"/>
                        <a:pt x="2286214" y="2222862"/>
                        <a:pt x="2282158" y="2209679"/>
                      </a:cubicBezTo>
                      <a:cubicBezTo>
                        <a:pt x="2275947" y="2189492"/>
                        <a:pt x="2272232" y="2168615"/>
                        <a:pt x="2266790" y="2148207"/>
                      </a:cubicBezTo>
                      <a:cubicBezTo>
                        <a:pt x="2261985" y="2130190"/>
                        <a:pt x="2256329" y="2112408"/>
                        <a:pt x="2251422" y="2094418"/>
                      </a:cubicBezTo>
                      <a:cubicBezTo>
                        <a:pt x="2248643" y="2084229"/>
                        <a:pt x="2247445" y="2073570"/>
                        <a:pt x="2243737" y="2063682"/>
                      </a:cubicBezTo>
                      <a:cubicBezTo>
                        <a:pt x="2203584" y="1956613"/>
                        <a:pt x="2255040" y="2120643"/>
                        <a:pt x="2213001" y="1994526"/>
                      </a:cubicBezTo>
                      <a:cubicBezTo>
                        <a:pt x="2209661" y="1984507"/>
                        <a:pt x="2206865" y="1974237"/>
                        <a:pt x="2205317" y="1963790"/>
                      </a:cubicBezTo>
                      <a:cubicBezTo>
                        <a:pt x="2196611" y="1905021"/>
                        <a:pt x="2190117" y="1845946"/>
                        <a:pt x="2182265" y="1787057"/>
                      </a:cubicBezTo>
                      <a:cubicBezTo>
                        <a:pt x="2173079" y="1718160"/>
                        <a:pt x="2176114" y="1740168"/>
                        <a:pt x="2159213" y="1664112"/>
                      </a:cubicBezTo>
                      <a:cubicBezTo>
                        <a:pt x="2156652" y="1556536"/>
                        <a:pt x="2155302" y="1448924"/>
                        <a:pt x="2151529" y="1341383"/>
                      </a:cubicBezTo>
                      <a:cubicBezTo>
                        <a:pt x="2150179" y="1302901"/>
                        <a:pt x="2144492" y="1264623"/>
                        <a:pt x="2143845" y="1226123"/>
                      </a:cubicBezTo>
                      <a:cubicBezTo>
                        <a:pt x="2139368" y="959768"/>
                        <a:pt x="2141139" y="693329"/>
                        <a:pt x="2136161" y="426983"/>
                      </a:cubicBezTo>
                      <a:cubicBezTo>
                        <a:pt x="2136010" y="418885"/>
                        <a:pt x="2130234" y="411838"/>
                        <a:pt x="2128477" y="403931"/>
                      </a:cubicBezTo>
                      <a:cubicBezTo>
                        <a:pt x="2125097" y="388722"/>
                        <a:pt x="2123354" y="373195"/>
                        <a:pt x="2120793" y="357827"/>
                      </a:cubicBezTo>
                      <a:cubicBezTo>
                        <a:pt x="2118232" y="321968"/>
                        <a:pt x="2117309" y="285954"/>
                        <a:pt x="2113109" y="250250"/>
                      </a:cubicBezTo>
                      <a:cubicBezTo>
                        <a:pt x="2112163" y="242206"/>
                        <a:pt x="2107013" y="235140"/>
                        <a:pt x="2105425" y="227198"/>
                      </a:cubicBezTo>
                      <a:cubicBezTo>
                        <a:pt x="2101873" y="209438"/>
                        <a:pt x="2100718" y="191275"/>
                        <a:pt x="2097741" y="173410"/>
                      </a:cubicBezTo>
                      <a:cubicBezTo>
                        <a:pt x="2095594" y="160527"/>
                        <a:pt x="2092618" y="147797"/>
                        <a:pt x="2090057" y="134990"/>
                      </a:cubicBezTo>
                      <a:cubicBezTo>
                        <a:pt x="2087496" y="96570"/>
                        <a:pt x="2119883" y="28427"/>
                        <a:pt x="2082373" y="19729"/>
                      </a:cubicBezTo>
                      <a:cubicBezTo>
                        <a:pt x="1912685" y="-19619"/>
                        <a:pt x="1734048" y="12045"/>
                        <a:pt x="1559858" y="12045"/>
                      </a:cubicBezTo>
                      <a:cubicBezTo>
                        <a:pt x="1308833" y="12045"/>
                        <a:pt x="1057835" y="17168"/>
                        <a:pt x="806823" y="19729"/>
                      </a:cubicBezTo>
                      <a:cubicBezTo>
                        <a:pt x="680836" y="37727"/>
                        <a:pt x="837454" y="16126"/>
                        <a:pt x="676195" y="35097"/>
                      </a:cubicBezTo>
                      <a:cubicBezTo>
                        <a:pt x="658207" y="37213"/>
                        <a:pt x="640455" y="41277"/>
                        <a:pt x="622406" y="42781"/>
                      </a:cubicBezTo>
                      <a:cubicBezTo>
                        <a:pt x="578939" y="46403"/>
                        <a:pt x="535321" y="47904"/>
                        <a:pt x="491778" y="50465"/>
                      </a:cubicBezTo>
                      <a:cubicBezTo>
                        <a:pt x="489217" y="65833"/>
                        <a:pt x="484499" y="80995"/>
                        <a:pt x="484094" y="96570"/>
                      </a:cubicBezTo>
                      <a:cubicBezTo>
                        <a:pt x="468883" y="682210"/>
                        <a:pt x="520949" y="463979"/>
                        <a:pt x="468726" y="672872"/>
                      </a:cubicBezTo>
                      <a:cubicBezTo>
                        <a:pt x="455142" y="1134726"/>
                        <a:pt x="481352" y="801107"/>
                        <a:pt x="445674" y="1003286"/>
                      </a:cubicBezTo>
                      <a:cubicBezTo>
                        <a:pt x="429383" y="1095602"/>
                        <a:pt x="447502" y="1036222"/>
                        <a:pt x="430306" y="1087810"/>
                      </a:cubicBezTo>
                      <a:cubicBezTo>
                        <a:pt x="427745" y="1110862"/>
                        <a:pt x="428725" y="1134589"/>
                        <a:pt x="422622" y="1156966"/>
                      </a:cubicBezTo>
                      <a:cubicBezTo>
                        <a:pt x="420716" y="1163955"/>
                        <a:pt x="410981" y="1166122"/>
                        <a:pt x="407253" y="1172334"/>
                      </a:cubicBezTo>
                      <a:cubicBezTo>
                        <a:pt x="403086" y="1179279"/>
                        <a:pt x="404754" y="1189164"/>
                        <a:pt x="399569" y="1195386"/>
                      </a:cubicBezTo>
                      <a:cubicBezTo>
                        <a:pt x="380639" y="1218102"/>
                        <a:pt x="361532" y="1219160"/>
                        <a:pt x="338097" y="1233807"/>
                      </a:cubicBezTo>
                      <a:cubicBezTo>
                        <a:pt x="327237" y="1240595"/>
                        <a:pt x="317853" y="1249515"/>
                        <a:pt x="307361" y="1256859"/>
                      </a:cubicBezTo>
                      <a:cubicBezTo>
                        <a:pt x="292230" y="1267451"/>
                        <a:pt x="276625" y="1277350"/>
                        <a:pt x="261257" y="1287595"/>
                      </a:cubicBezTo>
                      <a:cubicBezTo>
                        <a:pt x="253573" y="1292718"/>
                        <a:pt x="246966" y="1300043"/>
                        <a:pt x="238205" y="1302963"/>
                      </a:cubicBezTo>
                      <a:lnTo>
                        <a:pt x="192101" y="1318331"/>
                      </a:lnTo>
                      <a:cubicBezTo>
                        <a:pt x="186978" y="1323454"/>
                        <a:pt x="182944" y="1329972"/>
                        <a:pt x="176732" y="1333699"/>
                      </a:cubicBezTo>
                      <a:cubicBezTo>
                        <a:pt x="169787" y="1337866"/>
                        <a:pt x="160005" y="1336323"/>
                        <a:pt x="153680" y="1341383"/>
                      </a:cubicBezTo>
                      <a:cubicBezTo>
                        <a:pt x="146469" y="1347152"/>
                        <a:pt x="144490" y="1357571"/>
                        <a:pt x="138312" y="1364435"/>
                      </a:cubicBezTo>
                      <a:cubicBezTo>
                        <a:pt x="121350" y="1383282"/>
                        <a:pt x="84524" y="1418223"/>
                        <a:pt x="84524" y="1418223"/>
                      </a:cubicBezTo>
                      <a:cubicBezTo>
                        <a:pt x="58514" y="1470245"/>
                        <a:pt x="81048" y="1430543"/>
                        <a:pt x="38420" y="1487380"/>
                      </a:cubicBezTo>
                      <a:cubicBezTo>
                        <a:pt x="6326" y="1530172"/>
                        <a:pt x="42170" y="1491314"/>
                        <a:pt x="0" y="1533484"/>
                      </a:cubicBezTo>
                      <a:cubicBezTo>
                        <a:pt x="2561" y="1556536"/>
                        <a:pt x="-2124" y="1581622"/>
                        <a:pt x="7684" y="1602640"/>
                      </a:cubicBezTo>
                      <a:cubicBezTo>
                        <a:pt x="16875" y="1622335"/>
                        <a:pt x="40748" y="1631357"/>
                        <a:pt x="53788" y="1648744"/>
                      </a:cubicBezTo>
                      <a:cubicBezTo>
                        <a:pt x="61472" y="1658990"/>
                        <a:pt x="67002" y="1671282"/>
                        <a:pt x="76840" y="1679481"/>
                      </a:cubicBezTo>
                      <a:cubicBezTo>
                        <a:pt x="83062" y="1684666"/>
                        <a:pt x="92208" y="1684604"/>
                        <a:pt x="99892" y="1687165"/>
                      </a:cubicBezTo>
                      <a:cubicBezTo>
                        <a:pt x="226068" y="1788106"/>
                        <a:pt x="82537" y="1680542"/>
                        <a:pt x="161364" y="1725585"/>
                      </a:cubicBezTo>
                      <a:cubicBezTo>
                        <a:pt x="172484" y="1731939"/>
                        <a:pt x="181119" y="1742048"/>
                        <a:pt x="192101" y="1748637"/>
                      </a:cubicBezTo>
                      <a:cubicBezTo>
                        <a:pt x="206834" y="1757477"/>
                        <a:pt x="222563" y="1764579"/>
                        <a:pt x="238205" y="1771689"/>
                      </a:cubicBezTo>
                      <a:cubicBezTo>
                        <a:pt x="250762" y="1777397"/>
                        <a:pt x="265022" y="1779598"/>
                        <a:pt x="276625" y="1787057"/>
                      </a:cubicBezTo>
                      <a:cubicBezTo>
                        <a:pt x="279488" y="1788898"/>
                        <a:pt x="367476" y="1857429"/>
                        <a:pt x="384201" y="1871581"/>
                      </a:cubicBezTo>
                      <a:cubicBezTo>
                        <a:pt x="422445" y="1903941"/>
                        <a:pt x="458019" y="1934646"/>
                        <a:pt x="491778" y="1971474"/>
                      </a:cubicBezTo>
                      <a:cubicBezTo>
                        <a:pt x="505296" y="1986221"/>
                        <a:pt x="516741" y="2002776"/>
                        <a:pt x="530198" y="2017578"/>
                      </a:cubicBezTo>
                      <a:cubicBezTo>
                        <a:pt x="542381" y="2030979"/>
                        <a:pt x="556502" y="2042536"/>
                        <a:pt x="568618" y="2055998"/>
                      </a:cubicBezTo>
                      <a:cubicBezTo>
                        <a:pt x="579589" y="2068188"/>
                        <a:pt x="589949" y="2080982"/>
                        <a:pt x="599354" y="2094418"/>
                      </a:cubicBezTo>
                      <a:cubicBezTo>
                        <a:pt x="607919" y="2106654"/>
                        <a:pt x="612845" y="2121365"/>
                        <a:pt x="622406" y="2132839"/>
                      </a:cubicBezTo>
                      <a:cubicBezTo>
                        <a:pt x="638639" y="2152318"/>
                        <a:pt x="658265" y="2168698"/>
                        <a:pt x="676195" y="2186627"/>
                      </a:cubicBezTo>
                      <a:cubicBezTo>
                        <a:pt x="681318" y="2201995"/>
                        <a:pt x="682977" y="2218994"/>
                        <a:pt x="691563" y="2232731"/>
                      </a:cubicBezTo>
                      <a:cubicBezTo>
                        <a:pt x="696458" y="2240562"/>
                        <a:pt x="708085" y="2241569"/>
                        <a:pt x="714615" y="2248099"/>
                      </a:cubicBezTo>
                      <a:cubicBezTo>
                        <a:pt x="731313" y="2264797"/>
                        <a:pt x="745766" y="2283611"/>
                        <a:pt x="760719" y="2301887"/>
                      </a:cubicBezTo>
                      <a:cubicBezTo>
                        <a:pt x="768829" y="2311799"/>
                        <a:pt x="774715" y="2323567"/>
                        <a:pt x="783771" y="2332623"/>
                      </a:cubicBezTo>
                      <a:cubicBezTo>
                        <a:pt x="792827" y="2341679"/>
                        <a:pt x="806172" y="2345952"/>
                        <a:pt x="814507" y="2355676"/>
                      </a:cubicBezTo>
                      <a:cubicBezTo>
                        <a:pt x="837179" y="2382127"/>
                        <a:pt x="851344" y="2415566"/>
                        <a:pt x="875979" y="2440200"/>
                      </a:cubicBezTo>
                      <a:cubicBezTo>
                        <a:pt x="929271" y="2493490"/>
                        <a:pt x="864109" y="2426633"/>
                        <a:pt x="929768" y="2501672"/>
                      </a:cubicBezTo>
                      <a:cubicBezTo>
                        <a:pt x="936924" y="2509850"/>
                        <a:pt x="945748" y="2516473"/>
                        <a:pt x="952820" y="2524724"/>
                      </a:cubicBezTo>
                      <a:cubicBezTo>
                        <a:pt x="980164" y="2556625"/>
                        <a:pt x="976116" y="2565248"/>
                        <a:pt x="1014292" y="2593881"/>
                      </a:cubicBezTo>
                      <a:cubicBezTo>
                        <a:pt x="1020772" y="2598741"/>
                        <a:pt x="1029660" y="2599004"/>
                        <a:pt x="1037344" y="2601565"/>
                      </a:cubicBezTo>
                      <a:cubicBezTo>
                        <a:pt x="1060396" y="2619494"/>
                        <a:pt x="1081736" y="2639875"/>
                        <a:pt x="1106501" y="2655353"/>
                      </a:cubicBezTo>
                      <a:cubicBezTo>
                        <a:pt x="1126992" y="2668160"/>
                        <a:pt x="1147868" y="2680369"/>
                        <a:pt x="1167973" y="2693773"/>
                      </a:cubicBezTo>
                      <a:cubicBezTo>
                        <a:pt x="1175657" y="2698896"/>
                        <a:pt x="1183637" y="2703600"/>
                        <a:pt x="1191025" y="2709141"/>
                      </a:cubicBezTo>
                      <a:cubicBezTo>
                        <a:pt x="1204145" y="2718981"/>
                        <a:pt x="1216325" y="2730037"/>
                        <a:pt x="1229445" y="2739877"/>
                      </a:cubicBezTo>
                      <a:cubicBezTo>
                        <a:pt x="1236833" y="2745418"/>
                        <a:pt x="1244982" y="2749877"/>
                        <a:pt x="1252497" y="2755245"/>
                      </a:cubicBezTo>
                      <a:cubicBezTo>
                        <a:pt x="1265126" y="2764266"/>
                        <a:pt x="1290962" y="2785307"/>
                        <a:pt x="1306285" y="2793665"/>
                      </a:cubicBezTo>
                      <a:cubicBezTo>
                        <a:pt x="1326397" y="2804635"/>
                        <a:pt x="1346024" y="2817157"/>
                        <a:pt x="1367758" y="2824402"/>
                      </a:cubicBezTo>
                      <a:cubicBezTo>
                        <a:pt x="1375442" y="2826963"/>
                        <a:pt x="1383565" y="2828464"/>
                        <a:pt x="1390810" y="2832086"/>
                      </a:cubicBezTo>
                      <a:cubicBezTo>
                        <a:pt x="1409774" y="2841568"/>
                        <a:pt x="1438145" y="2868294"/>
                        <a:pt x="1452282" y="2878190"/>
                      </a:cubicBezTo>
                      <a:cubicBezTo>
                        <a:pt x="1464517" y="2886755"/>
                        <a:pt x="1478102" y="2893224"/>
                        <a:pt x="1490702" y="2901242"/>
                      </a:cubicBezTo>
                      <a:cubicBezTo>
                        <a:pt x="1506284" y="2911158"/>
                        <a:pt x="1520286" y="2923718"/>
                        <a:pt x="1536806" y="2931978"/>
                      </a:cubicBezTo>
                      <a:cubicBezTo>
                        <a:pt x="1546252" y="2936701"/>
                        <a:pt x="1557297" y="2937101"/>
                        <a:pt x="1567543" y="2939662"/>
                      </a:cubicBezTo>
                      <a:cubicBezTo>
                        <a:pt x="1580350" y="2949907"/>
                        <a:pt x="1592055" y="2961706"/>
                        <a:pt x="1605963" y="2970398"/>
                      </a:cubicBezTo>
                      <a:cubicBezTo>
                        <a:pt x="1612831" y="2974691"/>
                        <a:pt x="1622424" y="2973374"/>
                        <a:pt x="1629015" y="2978082"/>
                      </a:cubicBezTo>
                      <a:cubicBezTo>
                        <a:pt x="1640805" y="2986504"/>
                        <a:pt x="1647961" y="3000396"/>
                        <a:pt x="1659751" y="3008818"/>
                      </a:cubicBezTo>
                      <a:cubicBezTo>
                        <a:pt x="1666342" y="3013526"/>
                        <a:pt x="1675358" y="3013311"/>
                        <a:pt x="1682803" y="3016502"/>
                      </a:cubicBezTo>
                      <a:cubicBezTo>
                        <a:pt x="1750435" y="3045487"/>
                        <a:pt x="1673331" y="3018646"/>
                        <a:pt x="1751959" y="3047239"/>
                      </a:cubicBezTo>
                      <a:cubicBezTo>
                        <a:pt x="1767183" y="3052775"/>
                        <a:pt x="1783575" y="3055362"/>
                        <a:pt x="1798064" y="3062607"/>
                      </a:cubicBezTo>
                      <a:cubicBezTo>
                        <a:pt x="1808309" y="3067730"/>
                        <a:pt x="1818272" y="3073463"/>
                        <a:pt x="1828800" y="3077975"/>
                      </a:cubicBezTo>
                      <a:cubicBezTo>
                        <a:pt x="1836245" y="3081166"/>
                        <a:pt x="1844450" y="3082369"/>
                        <a:pt x="1851852" y="3085659"/>
                      </a:cubicBezTo>
                      <a:cubicBezTo>
                        <a:pt x="1867553" y="3092637"/>
                        <a:pt x="1882255" y="3101733"/>
                        <a:pt x="1897956" y="3108711"/>
                      </a:cubicBezTo>
                      <a:cubicBezTo>
                        <a:pt x="1905358" y="3112001"/>
                        <a:pt x="1913563" y="3113204"/>
                        <a:pt x="1921008" y="3116395"/>
                      </a:cubicBezTo>
                      <a:cubicBezTo>
                        <a:pt x="1931536" y="3120907"/>
                        <a:pt x="1941216" y="3127251"/>
                        <a:pt x="1951744" y="3131763"/>
                      </a:cubicBezTo>
                      <a:cubicBezTo>
                        <a:pt x="1959189" y="3134954"/>
                        <a:pt x="1967551" y="3135825"/>
                        <a:pt x="1974796" y="3139447"/>
                      </a:cubicBezTo>
                      <a:cubicBezTo>
                        <a:pt x="2034377" y="3169237"/>
                        <a:pt x="1962959" y="3143186"/>
                        <a:pt x="2020901" y="3162499"/>
                      </a:cubicBezTo>
                      <a:cubicBezTo>
                        <a:pt x="2028585" y="3167622"/>
                        <a:pt x="2034764" y="3176948"/>
                        <a:pt x="2043953" y="3177867"/>
                      </a:cubicBezTo>
                      <a:cubicBezTo>
                        <a:pt x="2061152" y="3179587"/>
                        <a:pt x="2100508" y="3171193"/>
                        <a:pt x="2120793" y="3162499"/>
                      </a:cubicBezTo>
                      <a:cubicBezTo>
                        <a:pt x="2131321" y="3157987"/>
                        <a:pt x="2141284" y="3152254"/>
                        <a:pt x="2151529" y="3147131"/>
                      </a:cubicBezTo>
                      <a:cubicBezTo>
                        <a:pt x="2159213" y="3136886"/>
                        <a:pt x="2165525" y="3125451"/>
                        <a:pt x="2174581" y="3116395"/>
                      </a:cubicBezTo>
                      <a:cubicBezTo>
                        <a:pt x="2208280" y="3082696"/>
                        <a:pt x="2189215" y="3122034"/>
                        <a:pt x="2220685" y="3077975"/>
                      </a:cubicBezTo>
                      <a:cubicBezTo>
                        <a:pt x="2227343" y="3068654"/>
                        <a:pt x="2230370" y="3057184"/>
                        <a:pt x="2236053" y="3047239"/>
                      </a:cubicBezTo>
                      <a:cubicBezTo>
                        <a:pt x="2240635" y="3039220"/>
                        <a:pt x="2246299" y="3031870"/>
                        <a:pt x="2251422" y="3024186"/>
                      </a:cubicBezTo>
                      <a:cubicBezTo>
                        <a:pt x="2253983" y="3016502"/>
                        <a:pt x="2255172" y="3008214"/>
                        <a:pt x="2259106" y="3001134"/>
                      </a:cubicBezTo>
                      <a:cubicBezTo>
                        <a:pt x="2268076" y="2984988"/>
                        <a:pt x="2284001" y="2972552"/>
                        <a:pt x="2289842" y="2955030"/>
                      </a:cubicBezTo>
                      <a:cubicBezTo>
                        <a:pt x="2297187" y="2932994"/>
                        <a:pt x="2307125" y="2896443"/>
                        <a:pt x="2328262" y="2885874"/>
                      </a:cubicBezTo>
                      <a:lnTo>
                        <a:pt x="2343630" y="2862822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0008133" y="3147076"/>
                  <a:ext cx="1231498" cy="631428"/>
                  <a:chOff x="1878664" y="3487614"/>
                  <a:chExt cx="1231498" cy="623945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905990" y="3531154"/>
                    <a:ext cx="1204172" cy="5778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Diagnosis</a:t>
                    </a:r>
                  </a:p>
                  <a:p>
                    <a:pPr algn="ctr"/>
                    <a:r>
                      <a:rPr lang="en-US" sz="1600" b="1" dirty="0"/>
                      <a:t>routine</a:t>
                    </a: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1878664" y="3487614"/>
                    <a:ext cx="1220074" cy="62394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>
                  <a:stCxn id="55" idx="6"/>
                  <a:endCxn id="53" idx="2"/>
                </p:cNvCxnSpPr>
                <p:nvPr/>
              </p:nvCxnSpPr>
              <p:spPr>
                <a:xfrm flipV="1">
                  <a:off x="8197971" y="3462790"/>
                  <a:ext cx="1810163" cy="544587"/>
                </a:xfrm>
                <a:prstGeom prst="straightConnector1">
                  <a:avLst/>
                </a:prstGeom>
                <a:ln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10357555" y="5786055"/>
                  <a:ext cx="1138074" cy="39848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53" idx="5"/>
                  <a:endCxn id="38" idx="0"/>
                </p:cNvCxnSpPr>
                <p:nvPr/>
              </p:nvCxnSpPr>
              <p:spPr>
                <a:xfrm flipH="1">
                  <a:off x="10926592" y="3686033"/>
                  <a:ext cx="122939" cy="21000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53" idx="4"/>
                  <a:endCxn id="50" idx="0"/>
                </p:cNvCxnSpPr>
                <p:nvPr/>
              </p:nvCxnSpPr>
              <p:spPr>
                <a:xfrm flipH="1">
                  <a:off x="9442151" y="3778504"/>
                  <a:ext cx="1176019" cy="589197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8331524" y="4367701"/>
                  <a:ext cx="2242077" cy="655588"/>
                  <a:chOff x="1929753" y="3831201"/>
                  <a:chExt cx="2242077" cy="660912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1929753" y="3831201"/>
                    <a:ext cx="2221254" cy="65491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944739" y="3902589"/>
                    <a:ext cx="2227091" cy="589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Memory restoration</a:t>
                    </a:r>
                  </a:p>
                  <a:p>
                    <a:pPr algn="ctr"/>
                    <a:r>
                      <a:rPr lang="en-US" sz="1600" b="1" dirty="0"/>
                      <a:t>Majority-voting        </a:t>
                    </a:r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10387825" y="5816020"/>
                  <a:ext cx="11078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DUR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488426">
                  <a:off x="9162354" y="3860536"/>
                  <a:ext cx="1596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Recoverable</a:t>
                  </a:r>
                  <a:endParaRPr lang="en-US" sz="1400" b="1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20841765">
                  <a:off x="8769878" y="3118895"/>
                  <a:ext cx="1174550" cy="45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Error</a:t>
                  </a:r>
                  <a:endParaRPr lang="en-US" sz="1200" b="1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8407565" y="5064061"/>
                  <a:ext cx="1519708" cy="486143"/>
                  <a:chOff x="957902" y="3664005"/>
                  <a:chExt cx="727240" cy="40326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963641" y="3664005"/>
                    <a:ext cx="690475" cy="40326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57902" y="3778725"/>
                    <a:ext cx="727240" cy="226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>
                      <a:lnSpc>
                        <a:spcPts val="1280"/>
                      </a:lnSpc>
                    </a:pPr>
                    <a:r>
                      <a:rPr lang="en-US" b="1" dirty="0"/>
                      <a:t>Store Reply</a:t>
                    </a:r>
                    <a:endParaRPr lang="en-US" sz="1400" b="1" dirty="0"/>
                  </a:p>
                </p:txBody>
              </p: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7540506" y="5548994"/>
                  <a:ext cx="1130815" cy="18028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/>
              <p:cNvSpPr txBox="1"/>
              <p:nvPr/>
            </p:nvSpPr>
            <p:spPr>
              <a:xfrm>
                <a:off x="3190376" y="1137343"/>
                <a:ext cx="2779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NEMESIS 2017 ASU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016AC47-FD36-4C7C-A9B2-6D2020CFBCA6}"/>
                </a:ext>
              </a:extLst>
            </p:cNvPr>
            <p:cNvSpPr/>
            <p:nvPr/>
          </p:nvSpPr>
          <p:spPr>
            <a:xfrm>
              <a:off x="7279833" y="2206974"/>
              <a:ext cx="1840281" cy="434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Memory Checkpointing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2A89BF-202E-4CE2-B59A-E0CA75B49EAE}"/>
              </a:ext>
            </a:extLst>
          </p:cNvPr>
          <p:cNvGrpSpPr/>
          <p:nvPr/>
        </p:nvGrpSpPr>
        <p:grpSpPr>
          <a:xfrm>
            <a:off x="38067" y="957637"/>
            <a:ext cx="12002091" cy="5572885"/>
            <a:chOff x="-27249" y="842408"/>
            <a:chExt cx="12002091" cy="551394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D7F94D3-E196-48C2-942D-DD85608A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7249" y="842408"/>
              <a:ext cx="12002091" cy="5513942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D52A71-84A5-48D1-97B1-100D53CD1D8E}"/>
                </a:ext>
              </a:extLst>
            </p:cNvPr>
            <p:cNvGrpSpPr/>
            <p:nvPr/>
          </p:nvGrpSpPr>
          <p:grpSpPr>
            <a:xfrm>
              <a:off x="225839" y="1783826"/>
              <a:ext cx="826585" cy="3422563"/>
              <a:chOff x="225839" y="1783826"/>
              <a:chExt cx="826585" cy="3422563"/>
            </a:xfrm>
          </p:grpSpPr>
          <p:sp>
            <p:nvSpPr>
              <p:cNvPr id="79" name="Right Arrow 14">
                <a:extLst>
                  <a:ext uri="{FF2B5EF4-FFF2-40B4-BE49-F238E27FC236}">
                    <a16:creationId xmlns:a16="http://schemas.microsoft.com/office/drawing/2014/main" id="{69292A11-5435-4FA8-AC15-534DC207F97F}"/>
                  </a:ext>
                </a:extLst>
              </p:cNvPr>
              <p:cNvSpPr/>
              <p:nvPr/>
            </p:nvSpPr>
            <p:spPr>
              <a:xfrm>
                <a:off x="259668" y="1783826"/>
                <a:ext cx="792756" cy="20829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ight Arrow 63">
                <a:extLst>
                  <a:ext uri="{FF2B5EF4-FFF2-40B4-BE49-F238E27FC236}">
                    <a16:creationId xmlns:a16="http://schemas.microsoft.com/office/drawing/2014/main" id="{099793FB-B49E-4C71-B456-60CCC4D06245}"/>
                  </a:ext>
                </a:extLst>
              </p:cNvPr>
              <p:cNvSpPr/>
              <p:nvPr/>
            </p:nvSpPr>
            <p:spPr>
              <a:xfrm>
                <a:off x="225839" y="2648056"/>
                <a:ext cx="792756" cy="20829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64">
                <a:extLst>
                  <a:ext uri="{FF2B5EF4-FFF2-40B4-BE49-F238E27FC236}">
                    <a16:creationId xmlns:a16="http://schemas.microsoft.com/office/drawing/2014/main" id="{13C4911E-EB4D-417D-A91C-501D3B0CF658}"/>
                  </a:ext>
                </a:extLst>
              </p:cNvPr>
              <p:cNvSpPr/>
              <p:nvPr/>
            </p:nvSpPr>
            <p:spPr>
              <a:xfrm>
                <a:off x="243258" y="4998098"/>
                <a:ext cx="792756" cy="20829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1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71" y="70081"/>
            <a:ext cx="11658600" cy="685800"/>
          </a:xfrm>
        </p:spPr>
        <p:txBody>
          <a:bodyPr/>
          <a:lstStyle/>
          <a:p>
            <a:r>
              <a:rPr lang="en-US" dirty="0"/>
              <a:t>Revisiting soft error recovery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18</a:t>
            </a:fld>
            <a:endParaRPr lang="en-US"/>
          </a:p>
        </p:txBody>
      </p:sp>
      <p:sp>
        <p:nvSpPr>
          <p:cNvPr id="80" name="Cloud Callout 79"/>
          <p:cNvSpPr/>
          <p:nvPr/>
        </p:nvSpPr>
        <p:spPr>
          <a:xfrm>
            <a:off x="558902" y="833000"/>
            <a:ext cx="4764548" cy="2264213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Too much complexity because of single memory.</a:t>
            </a:r>
          </a:p>
        </p:txBody>
      </p:sp>
      <p:sp>
        <p:nvSpPr>
          <p:cNvPr id="58" name="Cloud Callout 79">
            <a:extLst>
              <a:ext uri="{FF2B5EF4-FFF2-40B4-BE49-F238E27FC236}">
                <a16:creationId xmlns:a16="http://schemas.microsoft.com/office/drawing/2014/main" id="{6E6A47EB-3F6F-4258-B540-3BAAADA2AFB8}"/>
              </a:ext>
            </a:extLst>
          </p:cNvPr>
          <p:cNvSpPr/>
          <p:nvPr/>
        </p:nvSpPr>
        <p:spPr>
          <a:xfrm>
            <a:off x="7188635" y="755881"/>
            <a:ext cx="4524393" cy="2264213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Vulnerable against random write errors.</a:t>
            </a:r>
          </a:p>
        </p:txBody>
      </p:sp>
      <p:sp>
        <p:nvSpPr>
          <p:cNvPr id="63" name="Cloud Callout 62"/>
          <p:cNvSpPr/>
          <p:nvPr/>
        </p:nvSpPr>
        <p:spPr>
          <a:xfrm>
            <a:off x="454006" y="3305061"/>
            <a:ext cx="5264623" cy="2843440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ECC cannot take care of all memory errors i.e. MBE and errors on cache controllers. </a:t>
            </a:r>
          </a:p>
        </p:txBody>
      </p:sp>
      <p:sp>
        <p:nvSpPr>
          <p:cNvPr id="64" name="Cloud Callout 63"/>
          <p:cNvSpPr/>
          <p:nvPr/>
        </p:nvSpPr>
        <p:spPr>
          <a:xfrm>
            <a:off x="6666121" y="3624944"/>
            <a:ext cx="4640507" cy="2272846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if hardware does not provide protection? Or only parity? </a:t>
            </a:r>
          </a:p>
        </p:txBody>
      </p:sp>
      <p:sp>
        <p:nvSpPr>
          <p:cNvPr id="8" name="Cloud Callout 79">
            <a:extLst>
              <a:ext uri="{FF2B5EF4-FFF2-40B4-BE49-F238E27FC236}">
                <a16:creationId xmlns:a16="http://schemas.microsoft.com/office/drawing/2014/main" id="{0EAB36F6-4C9E-4703-BD0B-7DC29E55281D}"/>
              </a:ext>
            </a:extLst>
          </p:cNvPr>
          <p:cNvSpPr/>
          <p:nvPr/>
        </p:nvSpPr>
        <p:spPr>
          <a:xfrm>
            <a:off x="4766518" y="2189406"/>
            <a:ext cx="2724279" cy="1577051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Code Size Increases drastically.</a:t>
            </a:r>
          </a:p>
        </p:txBody>
      </p:sp>
    </p:spTree>
    <p:extLst>
      <p:ext uri="{BB962C8B-B14F-4D97-AF65-F5344CB8AC3E}">
        <p14:creationId xmlns:p14="http://schemas.microsoft.com/office/powerpoint/2010/main" val="24254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8" grpId="0" animBg="1"/>
      <p:bldP spid="63" grpId="0" animBg="1"/>
      <p:bldP spid="64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WholeSafe</a:t>
            </a:r>
            <a:r>
              <a:rPr lang="en-US" dirty="0"/>
              <a:t>: Instruction and Memory Triplication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17443" y="798510"/>
            <a:ext cx="5972254" cy="5445129"/>
            <a:chOff x="-121985" y="995650"/>
            <a:chExt cx="5972254" cy="544512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9223" y="995650"/>
              <a:ext cx="1617461" cy="1747551"/>
              <a:chOff x="6547277" y="1119444"/>
              <a:chExt cx="1120973" cy="1189457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547277" y="1141983"/>
                <a:ext cx="304800" cy="1166918"/>
              </a:xfrm>
              <a:custGeom>
                <a:avLst/>
                <a:gdLst>
                  <a:gd name="connsiteX0" fmla="*/ 66290 w 103025"/>
                  <a:gd name="connsiteY0" fmla="*/ 0 h 690390"/>
                  <a:gd name="connsiteX1" fmla="*/ 189 w 103025"/>
                  <a:gd name="connsiteY1" fmla="*/ 80790 h 690390"/>
                  <a:gd name="connsiteX2" fmla="*/ 84651 w 103025"/>
                  <a:gd name="connsiteY2" fmla="*/ 139547 h 690390"/>
                  <a:gd name="connsiteX3" fmla="*/ 14878 w 103025"/>
                  <a:gd name="connsiteY3" fmla="*/ 201976 h 690390"/>
                  <a:gd name="connsiteX4" fmla="*/ 88324 w 103025"/>
                  <a:gd name="connsiteY4" fmla="*/ 268077 h 690390"/>
                  <a:gd name="connsiteX5" fmla="*/ 11206 w 103025"/>
                  <a:gd name="connsiteY5" fmla="*/ 319489 h 690390"/>
                  <a:gd name="connsiteX6" fmla="*/ 91996 w 103025"/>
                  <a:gd name="connsiteY6" fmla="*/ 367229 h 690390"/>
                  <a:gd name="connsiteX7" fmla="*/ 14878 w 103025"/>
                  <a:gd name="connsiteY7" fmla="*/ 425986 h 690390"/>
                  <a:gd name="connsiteX8" fmla="*/ 103013 w 103025"/>
                  <a:gd name="connsiteY8" fmla="*/ 473725 h 690390"/>
                  <a:gd name="connsiteX9" fmla="*/ 14878 w 103025"/>
                  <a:gd name="connsiteY9" fmla="*/ 532482 h 690390"/>
                  <a:gd name="connsiteX10" fmla="*/ 103013 w 103025"/>
                  <a:gd name="connsiteY10" fmla="*/ 587566 h 690390"/>
                  <a:gd name="connsiteX11" fmla="*/ 7533 w 103025"/>
                  <a:gd name="connsiteY11" fmla="*/ 635306 h 690390"/>
                  <a:gd name="connsiteX12" fmla="*/ 69962 w 103025"/>
                  <a:gd name="connsiteY12" fmla="*/ 683046 h 690390"/>
                  <a:gd name="connsiteX13" fmla="*/ 69962 w 103025"/>
                  <a:gd name="connsiteY13" fmla="*/ 683046 h 690390"/>
                  <a:gd name="connsiteX14" fmla="*/ 69962 w 103025"/>
                  <a:gd name="connsiteY14" fmla="*/ 683046 h 690390"/>
                  <a:gd name="connsiteX15" fmla="*/ 69962 w 103025"/>
                  <a:gd name="connsiteY15" fmla="*/ 690390 h 690390"/>
                  <a:gd name="connsiteX16" fmla="*/ 69962 w 103025"/>
                  <a:gd name="connsiteY16" fmla="*/ 690390 h 690390"/>
                  <a:gd name="connsiteX17" fmla="*/ 69962 w 103025"/>
                  <a:gd name="connsiteY17" fmla="*/ 690390 h 6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3025" h="690390">
                    <a:moveTo>
                      <a:pt x="66290" y="0"/>
                    </a:moveTo>
                    <a:cubicBezTo>
                      <a:pt x="31709" y="28766"/>
                      <a:pt x="-2871" y="57532"/>
                      <a:pt x="189" y="80790"/>
                    </a:cubicBezTo>
                    <a:cubicBezTo>
                      <a:pt x="3249" y="104048"/>
                      <a:pt x="82203" y="119349"/>
                      <a:pt x="84651" y="139547"/>
                    </a:cubicBezTo>
                    <a:cubicBezTo>
                      <a:pt x="87099" y="159745"/>
                      <a:pt x="14266" y="180554"/>
                      <a:pt x="14878" y="201976"/>
                    </a:cubicBezTo>
                    <a:cubicBezTo>
                      <a:pt x="15490" y="223398"/>
                      <a:pt x="88936" y="248492"/>
                      <a:pt x="88324" y="268077"/>
                    </a:cubicBezTo>
                    <a:cubicBezTo>
                      <a:pt x="87712" y="287662"/>
                      <a:pt x="10594" y="302964"/>
                      <a:pt x="11206" y="319489"/>
                    </a:cubicBezTo>
                    <a:cubicBezTo>
                      <a:pt x="11818" y="336014"/>
                      <a:pt x="91384" y="349480"/>
                      <a:pt x="91996" y="367229"/>
                    </a:cubicBezTo>
                    <a:cubicBezTo>
                      <a:pt x="92608" y="384978"/>
                      <a:pt x="13042" y="408237"/>
                      <a:pt x="14878" y="425986"/>
                    </a:cubicBezTo>
                    <a:cubicBezTo>
                      <a:pt x="16714" y="443735"/>
                      <a:pt x="103013" y="455976"/>
                      <a:pt x="103013" y="473725"/>
                    </a:cubicBezTo>
                    <a:cubicBezTo>
                      <a:pt x="103013" y="491474"/>
                      <a:pt x="14878" y="513509"/>
                      <a:pt x="14878" y="532482"/>
                    </a:cubicBezTo>
                    <a:cubicBezTo>
                      <a:pt x="14878" y="551455"/>
                      <a:pt x="104237" y="570429"/>
                      <a:pt x="103013" y="587566"/>
                    </a:cubicBezTo>
                    <a:cubicBezTo>
                      <a:pt x="101789" y="604703"/>
                      <a:pt x="13041" y="619393"/>
                      <a:pt x="7533" y="635306"/>
                    </a:cubicBezTo>
                    <a:cubicBezTo>
                      <a:pt x="2025" y="651219"/>
                      <a:pt x="69962" y="683046"/>
                      <a:pt x="69962" y="683046"/>
                    </a:cubicBezTo>
                    <a:lnTo>
                      <a:pt x="69962" y="683046"/>
                    </a:lnTo>
                    <a:lnTo>
                      <a:pt x="69962" y="683046"/>
                    </a:lnTo>
                    <a:lnTo>
                      <a:pt x="69962" y="690390"/>
                    </a:lnTo>
                    <a:lnTo>
                      <a:pt x="69962" y="690390"/>
                    </a:lnTo>
                    <a:lnTo>
                      <a:pt x="69962" y="690390"/>
                    </a:lnTo>
                  </a:path>
                </a:pathLst>
              </a:custGeom>
              <a:noFill/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6854952" y="1150630"/>
                <a:ext cx="433002" cy="1158271"/>
              </a:xfrm>
              <a:custGeom>
                <a:avLst/>
                <a:gdLst>
                  <a:gd name="connsiteX0" fmla="*/ 66290 w 103025"/>
                  <a:gd name="connsiteY0" fmla="*/ 0 h 690390"/>
                  <a:gd name="connsiteX1" fmla="*/ 189 w 103025"/>
                  <a:gd name="connsiteY1" fmla="*/ 80790 h 690390"/>
                  <a:gd name="connsiteX2" fmla="*/ 84651 w 103025"/>
                  <a:gd name="connsiteY2" fmla="*/ 139547 h 690390"/>
                  <a:gd name="connsiteX3" fmla="*/ 14878 w 103025"/>
                  <a:gd name="connsiteY3" fmla="*/ 201976 h 690390"/>
                  <a:gd name="connsiteX4" fmla="*/ 88324 w 103025"/>
                  <a:gd name="connsiteY4" fmla="*/ 268077 h 690390"/>
                  <a:gd name="connsiteX5" fmla="*/ 11206 w 103025"/>
                  <a:gd name="connsiteY5" fmla="*/ 319489 h 690390"/>
                  <a:gd name="connsiteX6" fmla="*/ 91996 w 103025"/>
                  <a:gd name="connsiteY6" fmla="*/ 367229 h 690390"/>
                  <a:gd name="connsiteX7" fmla="*/ 14878 w 103025"/>
                  <a:gd name="connsiteY7" fmla="*/ 425986 h 690390"/>
                  <a:gd name="connsiteX8" fmla="*/ 103013 w 103025"/>
                  <a:gd name="connsiteY8" fmla="*/ 473725 h 690390"/>
                  <a:gd name="connsiteX9" fmla="*/ 14878 w 103025"/>
                  <a:gd name="connsiteY9" fmla="*/ 532482 h 690390"/>
                  <a:gd name="connsiteX10" fmla="*/ 103013 w 103025"/>
                  <a:gd name="connsiteY10" fmla="*/ 587566 h 690390"/>
                  <a:gd name="connsiteX11" fmla="*/ 7533 w 103025"/>
                  <a:gd name="connsiteY11" fmla="*/ 635306 h 690390"/>
                  <a:gd name="connsiteX12" fmla="*/ 69962 w 103025"/>
                  <a:gd name="connsiteY12" fmla="*/ 683046 h 690390"/>
                  <a:gd name="connsiteX13" fmla="*/ 69962 w 103025"/>
                  <a:gd name="connsiteY13" fmla="*/ 683046 h 690390"/>
                  <a:gd name="connsiteX14" fmla="*/ 69962 w 103025"/>
                  <a:gd name="connsiteY14" fmla="*/ 683046 h 690390"/>
                  <a:gd name="connsiteX15" fmla="*/ 69962 w 103025"/>
                  <a:gd name="connsiteY15" fmla="*/ 690390 h 690390"/>
                  <a:gd name="connsiteX16" fmla="*/ 69962 w 103025"/>
                  <a:gd name="connsiteY16" fmla="*/ 690390 h 690390"/>
                  <a:gd name="connsiteX17" fmla="*/ 69962 w 103025"/>
                  <a:gd name="connsiteY17" fmla="*/ 690390 h 6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3025" h="690390">
                    <a:moveTo>
                      <a:pt x="66290" y="0"/>
                    </a:moveTo>
                    <a:cubicBezTo>
                      <a:pt x="31709" y="28766"/>
                      <a:pt x="-2871" y="57532"/>
                      <a:pt x="189" y="80790"/>
                    </a:cubicBezTo>
                    <a:cubicBezTo>
                      <a:pt x="3249" y="104048"/>
                      <a:pt x="82203" y="119349"/>
                      <a:pt x="84651" y="139547"/>
                    </a:cubicBezTo>
                    <a:cubicBezTo>
                      <a:pt x="87099" y="159745"/>
                      <a:pt x="14266" y="180554"/>
                      <a:pt x="14878" y="201976"/>
                    </a:cubicBezTo>
                    <a:cubicBezTo>
                      <a:pt x="15490" y="223398"/>
                      <a:pt x="88936" y="248492"/>
                      <a:pt x="88324" y="268077"/>
                    </a:cubicBezTo>
                    <a:cubicBezTo>
                      <a:pt x="87712" y="287662"/>
                      <a:pt x="10594" y="302964"/>
                      <a:pt x="11206" y="319489"/>
                    </a:cubicBezTo>
                    <a:cubicBezTo>
                      <a:pt x="11818" y="336014"/>
                      <a:pt x="91384" y="349480"/>
                      <a:pt x="91996" y="367229"/>
                    </a:cubicBezTo>
                    <a:cubicBezTo>
                      <a:pt x="92608" y="384978"/>
                      <a:pt x="13042" y="408237"/>
                      <a:pt x="14878" y="425986"/>
                    </a:cubicBezTo>
                    <a:cubicBezTo>
                      <a:pt x="16714" y="443735"/>
                      <a:pt x="103013" y="455976"/>
                      <a:pt x="103013" y="473725"/>
                    </a:cubicBezTo>
                    <a:cubicBezTo>
                      <a:pt x="103013" y="491474"/>
                      <a:pt x="14878" y="513509"/>
                      <a:pt x="14878" y="532482"/>
                    </a:cubicBezTo>
                    <a:cubicBezTo>
                      <a:pt x="14878" y="551455"/>
                      <a:pt x="104237" y="570429"/>
                      <a:pt x="103013" y="587566"/>
                    </a:cubicBezTo>
                    <a:cubicBezTo>
                      <a:pt x="101789" y="604703"/>
                      <a:pt x="13041" y="619393"/>
                      <a:pt x="7533" y="635306"/>
                    </a:cubicBezTo>
                    <a:cubicBezTo>
                      <a:pt x="2025" y="651219"/>
                      <a:pt x="69962" y="683046"/>
                      <a:pt x="69962" y="683046"/>
                    </a:cubicBezTo>
                    <a:lnTo>
                      <a:pt x="69962" y="683046"/>
                    </a:lnTo>
                    <a:lnTo>
                      <a:pt x="69962" y="683046"/>
                    </a:lnTo>
                    <a:lnTo>
                      <a:pt x="69962" y="690390"/>
                    </a:lnTo>
                    <a:lnTo>
                      <a:pt x="69962" y="690390"/>
                    </a:lnTo>
                    <a:lnTo>
                      <a:pt x="69962" y="690390"/>
                    </a:lnTo>
                  </a:path>
                </a:pathLst>
              </a:custGeom>
              <a:noFill/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250034" y="1119444"/>
                <a:ext cx="418216" cy="1189457"/>
              </a:xfrm>
              <a:custGeom>
                <a:avLst/>
                <a:gdLst>
                  <a:gd name="connsiteX0" fmla="*/ 66290 w 103025"/>
                  <a:gd name="connsiteY0" fmla="*/ 0 h 690390"/>
                  <a:gd name="connsiteX1" fmla="*/ 189 w 103025"/>
                  <a:gd name="connsiteY1" fmla="*/ 80790 h 690390"/>
                  <a:gd name="connsiteX2" fmla="*/ 84651 w 103025"/>
                  <a:gd name="connsiteY2" fmla="*/ 139547 h 690390"/>
                  <a:gd name="connsiteX3" fmla="*/ 14878 w 103025"/>
                  <a:gd name="connsiteY3" fmla="*/ 201976 h 690390"/>
                  <a:gd name="connsiteX4" fmla="*/ 88324 w 103025"/>
                  <a:gd name="connsiteY4" fmla="*/ 268077 h 690390"/>
                  <a:gd name="connsiteX5" fmla="*/ 11206 w 103025"/>
                  <a:gd name="connsiteY5" fmla="*/ 319489 h 690390"/>
                  <a:gd name="connsiteX6" fmla="*/ 91996 w 103025"/>
                  <a:gd name="connsiteY6" fmla="*/ 367229 h 690390"/>
                  <a:gd name="connsiteX7" fmla="*/ 14878 w 103025"/>
                  <a:gd name="connsiteY7" fmla="*/ 425986 h 690390"/>
                  <a:gd name="connsiteX8" fmla="*/ 103013 w 103025"/>
                  <a:gd name="connsiteY8" fmla="*/ 473725 h 690390"/>
                  <a:gd name="connsiteX9" fmla="*/ 14878 w 103025"/>
                  <a:gd name="connsiteY9" fmla="*/ 532482 h 690390"/>
                  <a:gd name="connsiteX10" fmla="*/ 103013 w 103025"/>
                  <a:gd name="connsiteY10" fmla="*/ 587566 h 690390"/>
                  <a:gd name="connsiteX11" fmla="*/ 7533 w 103025"/>
                  <a:gd name="connsiteY11" fmla="*/ 635306 h 690390"/>
                  <a:gd name="connsiteX12" fmla="*/ 69962 w 103025"/>
                  <a:gd name="connsiteY12" fmla="*/ 683046 h 690390"/>
                  <a:gd name="connsiteX13" fmla="*/ 69962 w 103025"/>
                  <a:gd name="connsiteY13" fmla="*/ 683046 h 690390"/>
                  <a:gd name="connsiteX14" fmla="*/ 69962 w 103025"/>
                  <a:gd name="connsiteY14" fmla="*/ 683046 h 690390"/>
                  <a:gd name="connsiteX15" fmla="*/ 69962 w 103025"/>
                  <a:gd name="connsiteY15" fmla="*/ 690390 h 690390"/>
                  <a:gd name="connsiteX16" fmla="*/ 69962 w 103025"/>
                  <a:gd name="connsiteY16" fmla="*/ 690390 h 690390"/>
                  <a:gd name="connsiteX17" fmla="*/ 69962 w 103025"/>
                  <a:gd name="connsiteY17" fmla="*/ 690390 h 69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3025" h="690390">
                    <a:moveTo>
                      <a:pt x="66290" y="0"/>
                    </a:moveTo>
                    <a:cubicBezTo>
                      <a:pt x="31709" y="28766"/>
                      <a:pt x="-2871" y="57532"/>
                      <a:pt x="189" y="80790"/>
                    </a:cubicBezTo>
                    <a:cubicBezTo>
                      <a:pt x="3249" y="104048"/>
                      <a:pt x="82203" y="119349"/>
                      <a:pt x="84651" y="139547"/>
                    </a:cubicBezTo>
                    <a:cubicBezTo>
                      <a:pt x="87099" y="159745"/>
                      <a:pt x="14266" y="180554"/>
                      <a:pt x="14878" y="201976"/>
                    </a:cubicBezTo>
                    <a:cubicBezTo>
                      <a:pt x="15490" y="223398"/>
                      <a:pt x="88936" y="248492"/>
                      <a:pt x="88324" y="268077"/>
                    </a:cubicBezTo>
                    <a:cubicBezTo>
                      <a:pt x="87712" y="287662"/>
                      <a:pt x="10594" y="302964"/>
                      <a:pt x="11206" y="319489"/>
                    </a:cubicBezTo>
                    <a:cubicBezTo>
                      <a:pt x="11818" y="336014"/>
                      <a:pt x="91384" y="349480"/>
                      <a:pt x="91996" y="367229"/>
                    </a:cubicBezTo>
                    <a:cubicBezTo>
                      <a:pt x="92608" y="384978"/>
                      <a:pt x="13042" y="408237"/>
                      <a:pt x="14878" y="425986"/>
                    </a:cubicBezTo>
                    <a:cubicBezTo>
                      <a:pt x="16714" y="443735"/>
                      <a:pt x="103013" y="455976"/>
                      <a:pt x="103013" y="473725"/>
                    </a:cubicBezTo>
                    <a:cubicBezTo>
                      <a:pt x="103013" y="491474"/>
                      <a:pt x="14878" y="513509"/>
                      <a:pt x="14878" y="532482"/>
                    </a:cubicBezTo>
                    <a:cubicBezTo>
                      <a:pt x="14878" y="551455"/>
                      <a:pt x="104237" y="570429"/>
                      <a:pt x="103013" y="587566"/>
                    </a:cubicBezTo>
                    <a:cubicBezTo>
                      <a:pt x="101789" y="604703"/>
                      <a:pt x="13041" y="619393"/>
                      <a:pt x="7533" y="635306"/>
                    </a:cubicBezTo>
                    <a:cubicBezTo>
                      <a:pt x="2025" y="651219"/>
                      <a:pt x="69962" y="683046"/>
                      <a:pt x="69962" y="683046"/>
                    </a:cubicBezTo>
                    <a:lnTo>
                      <a:pt x="69962" y="683046"/>
                    </a:lnTo>
                    <a:lnTo>
                      <a:pt x="69962" y="683046"/>
                    </a:lnTo>
                    <a:lnTo>
                      <a:pt x="69962" y="690390"/>
                    </a:lnTo>
                    <a:lnTo>
                      <a:pt x="69962" y="690390"/>
                    </a:lnTo>
                    <a:lnTo>
                      <a:pt x="69962" y="690390"/>
                    </a:lnTo>
                  </a:path>
                </a:pathLst>
              </a:custGeom>
              <a:noFill/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121985" y="2743201"/>
              <a:ext cx="5854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[r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]</a:t>
              </a:r>
            </a:p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[r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+ offset 1]</a:t>
              </a:r>
            </a:p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 *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[r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 *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offset 2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] 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998947" y="4128196"/>
              <a:ext cx="260345" cy="1017185"/>
            </a:xfrm>
            <a:custGeom>
              <a:avLst/>
              <a:gdLst>
                <a:gd name="connsiteX0" fmla="*/ 66290 w 103025"/>
                <a:gd name="connsiteY0" fmla="*/ 0 h 690390"/>
                <a:gd name="connsiteX1" fmla="*/ 189 w 103025"/>
                <a:gd name="connsiteY1" fmla="*/ 80790 h 690390"/>
                <a:gd name="connsiteX2" fmla="*/ 84651 w 103025"/>
                <a:gd name="connsiteY2" fmla="*/ 139547 h 690390"/>
                <a:gd name="connsiteX3" fmla="*/ 14878 w 103025"/>
                <a:gd name="connsiteY3" fmla="*/ 201976 h 690390"/>
                <a:gd name="connsiteX4" fmla="*/ 88324 w 103025"/>
                <a:gd name="connsiteY4" fmla="*/ 268077 h 690390"/>
                <a:gd name="connsiteX5" fmla="*/ 11206 w 103025"/>
                <a:gd name="connsiteY5" fmla="*/ 319489 h 690390"/>
                <a:gd name="connsiteX6" fmla="*/ 91996 w 103025"/>
                <a:gd name="connsiteY6" fmla="*/ 367229 h 690390"/>
                <a:gd name="connsiteX7" fmla="*/ 14878 w 103025"/>
                <a:gd name="connsiteY7" fmla="*/ 425986 h 690390"/>
                <a:gd name="connsiteX8" fmla="*/ 103013 w 103025"/>
                <a:gd name="connsiteY8" fmla="*/ 473725 h 690390"/>
                <a:gd name="connsiteX9" fmla="*/ 14878 w 103025"/>
                <a:gd name="connsiteY9" fmla="*/ 532482 h 690390"/>
                <a:gd name="connsiteX10" fmla="*/ 103013 w 103025"/>
                <a:gd name="connsiteY10" fmla="*/ 587566 h 690390"/>
                <a:gd name="connsiteX11" fmla="*/ 7533 w 103025"/>
                <a:gd name="connsiteY11" fmla="*/ 635306 h 690390"/>
                <a:gd name="connsiteX12" fmla="*/ 69962 w 103025"/>
                <a:gd name="connsiteY12" fmla="*/ 683046 h 690390"/>
                <a:gd name="connsiteX13" fmla="*/ 69962 w 103025"/>
                <a:gd name="connsiteY13" fmla="*/ 683046 h 690390"/>
                <a:gd name="connsiteX14" fmla="*/ 69962 w 103025"/>
                <a:gd name="connsiteY14" fmla="*/ 683046 h 690390"/>
                <a:gd name="connsiteX15" fmla="*/ 69962 w 103025"/>
                <a:gd name="connsiteY15" fmla="*/ 690390 h 690390"/>
                <a:gd name="connsiteX16" fmla="*/ 69962 w 103025"/>
                <a:gd name="connsiteY16" fmla="*/ 690390 h 690390"/>
                <a:gd name="connsiteX17" fmla="*/ 69962 w 103025"/>
                <a:gd name="connsiteY17" fmla="*/ 690390 h 6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025" h="690390">
                  <a:moveTo>
                    <a:pt x="66290" y="0"/>
                  </a:moveTo>
                  <a:cubicBezTo>
                    <a:pt x="31709" y="28766"/>
                    <a:pt x="-2871" y="57532"/>
                    <a:pt x="189" y="80790"/>
                  </a:cubicBezTo>
                  <a:cubicBezTo>
                    <a:pt x="3249" y="104048"/>
                    <a:pt x="82203" y="119349"/>
                    <a:pt x="84651" y="139547"/>
                  </a:cubicBezTo>
                  <a:cubicBezTo>
                    <a:pt x="87099" y="159745"/>
                    <a:pt x="14266" y="180554"/>
                    <a:pt x="14878" y="201976"/>
                  </a:cubicBezTo>
                  <a:cubicBezTo>
                    <a:pt x="15490" y="223398"/>
                    <a:pt x="88936" y="248492"/>
                    <a:pt x="88324" y="268077"/>
                  </a:cubicBezTo>
                  <a:cubicBezTo>
                    <a:pt x="87712" y="287662"/>
                    <a:pt x="10594" y="302964"/>
                    <a:pt x="11206" y="319489"/>
                  </a:cubicBezTo>
                  <a:cubicBezTo>
                    <a:pt x="11818" y="336014"/>
                    <a:pt x="91384" y="349480"/>
                    <a:pt x="91996" y="367229"/>
                  </a:cubicBezTo>
                  <a:cubicBezTo>
                    <a:pt x="92608" y="384978"/>
                    <a:pt x="13042" y="408237"/>
                    <a:pt x="14878" y="425986"/>
                  </a:cubicBezTo>
                  <a:cubicBezTo>
                    <a:pt x="16714" y="443735"/>
                    <a:pt x="103013" y="455976"/>
                    <a:pt x="103013" y="473725"/>
                  </a:cubicBezTo>
                  <a:cubicBezTo>
                    <a:pt x="103013" y="491474"/>
                    <a:pt x="14878" y="513509"/>
                    <a:pt x="14878" y="532482"/>
                  </a:cubicBezTo>
                  <a:cubicBezTo>
                    <a:pt x="14878" y="551455"/>
                    <a:pt x="104237" y="570429"/>
                    <a:pt x="103013" y="587566"/>
                  </a:cubicBezTo>
                  <a:cubicBezTo>
                    <a:pt x="101789" y="604703"/>
                    <a:pt x="13041" y="619393"/>
                    <a:pt x="7533" y="635306"/>
                  </a:cubicBezTo>
                  <a:cubicBezTo>
                    <a:pt x="2025" y="651219"/>
                    <a:pt x="69962" y="683046"/>
                    <a:pt x="69962" y="683046"/>
                  </a:cubicBezTo>
                  <a:lnTo>
                    <a:pt x="69962" y="683046"/>
                  </a:lnTo>
                  <a:lnTo>
                    <a:pt x="69962" y="683046"/>
                  </a:lnTo>
                  <a:lnTo>
                    <a:pt x="69962" y="690390"/>
                  </a:lnTo>
                  <a:lnTo>
                    <a:pt x="69962" y="690390"/>
                  </a:lnTo>
                  <a:lnTo>
                    <a:pt x="69962" y="690390"/>
                  </a:ln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18374" y="4140901"/>
              <a:ext cx="369849" cy="1009648"/>
            </a:xfrm>
            <a:custGeom>
              <a:avLst/>
              <a:gdLst>
                <a:gd name="connsiteX0" fmla="*/ 66290 w 103025"/>
                <a:gd name="connsiteY0" fmla="*/ 0 h 690390"/>
                <a:gd name="connsiteX1" fmla="*/ 189 w 103025"/>
                <a:gd name="connsiteY1" fmla="*/ 80790 h 690390"/>
                <a:gd name="connsiteX2" fmla="*/ 84651 w 103025"/>
                <a:gd name="connsiteY2" fmla="*/ 139547 h 690390"/>
                <a:gd name="connsiteX3" fmla="*/ 14878 w 103025"/>
                <a:gd name="connsiteY3" fmla="*/ 201976 h 690390"/>
                <a:gd name="connsiteX4" fmla="*/ 88324 w 103025"/>
                <a:gd name="connsiteY4" fmla="*/ 268077 h 690390"/>
                <a:gd name="connsiteX5" fmla="*/ 11206 w 103025"/>
                <a:gd name="connsiteY5" fmla="*/ 319489 h 690390"/>
                <a:gd name="connsiteX6" fmla="*/ 91996 w 103025"/>
                <a:gd name="connsiteY6" fmla="*/ 367229 h 690390"/>
                <a:gd name="connsiteX7" fmla="*/ 14878 w 103025"/>
                <a:gd name="connsiteY7" fmla="*/ 425986 h 690390"/>
                <a:gd name="connsiteX8" fmla="*/ 103013 w 103025"/>
                <a:gd name="connsiteY8" fmla="*/ 473725 h 690390"/>
                <a:gd name="connsiteX9" fmla="*/ 14878 w 103025"/>
                <a:gd name="connsiteY9" fmla="*/ 532482 h 690390"/>
                <a:gd name="connsiteX10" fmla="*/ 103013 w 103025"/>
                <a:gd name="connsiteY10" fmla="*/ 587566 h 690390"/>
                <a:gd name="connsiteX11" fmla="*/ 7533 w 103025"/>
                <a:gd name="connsiteY11" fmla="*/ 635306 h 690390"/>
                <a:gd name="connsiteX12" fmla="*/ 69962 w 103025"/>
                <a:gd name="connsiteY12" fmla="*/ 683046 h 690390"/>
                <a:gd name="connsiteX13" fmla="*/ 69962 w 103025"/>
                <a:gd name="connsiteY13" fmla="*/ 683046 h 690390"/>
                <a:gd name="connsiteX14" fmla="*/ 69962 w 103025"/>
                <a:gd name="connsiteY14" fmla="*/ 683046 h 690390"/>
                <a:gd name="connsiteX15" fmla="*/ 69962 w 103025"/>
                <a:gd name="connsiteY15" fmla="*/ 690390 h 690390"/>
                <a:gd name="connsiteX16" fmla="*/ 69962 w 103025"/>
                <a:gd name="connsiteY16" fmla="*/ 690390 h 690390"/>
                <a:gd name="connsiteX17" fmla="*/ 69962 w 103025"/>
                <a:gd name="connsiteY17" fmla="*/ 690390 h 6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025" h="690390">
                  <a:moveTo>
                    <a:pt x="66290" y="0"/>
                  </a:moveTo>
                  <a:cubicBezTo>
                    <a:pt x="31709" y="28766"/>
                    <a:pt x="-2871" y="57532"/>
                    <a:pt x="189" y="80790"/>
                  </a:cubicBezTo>
                  <a:cubicBezTo>
                    <a:pt x="3249" y="104048"/>
                    <a:pt x="82203" y="119349"/>
                    <a:pt x="84651" y="139547"/>
                  </a:cubicBezTo>
                  <a:cubicBezTo>
                    <a:pt x="87099" y="159745"/>
                    <a:pt x="14266" y="180554"/>
                    <a:pt x="14878" y="201976"/>
                  </a:cubicBezTo>
                  <a:cubicBezTo>
                    <a:pt x="15490" y="223398"/>
                    <a:pt x="88936" y="248492"/>
                    <a:pt x="88324" y="268077"/>
                  </a:cubicBezTo>
                  <a:cubicBezTo>
                    <a:pt x="87712" y="287662"/>
                    <a:pt x="10594" y="302964"/>
                    <a:pt x="11206" y="319489"/>
                  </a:cubicBezTo>
                  <a:cubicBezTo>
                    <a:pt x="11818" y="336014"/>
                    <a:pt x="91384" y="349480"/>
                    <a:pt x="91996" y="367229"/>
                  </a:cubicBezTo>
                  <a:cubicBezTo>
                    <a:pt x="92608" y="384978"/>
                    <a:pt x="13042" y="408237"/>
                    <a:pt x="14878" y="425986"/>
                  </a:cubicBezTo>
                  <a:cubicBezTo>
                    <a:pt x="16714" y="443735"/>
                    <a:pt x="103013" y="455976"/>
                    <a:pt x="103013" y="473725"/>
                  </a:cubicBezTo>
                  <a:cubicBezTo>
                    <a:pt x="103013" y="491474"/>
                    <a:pt x="14878" y="513509"/>
                    <a:pt x="14878" y="532482"/>
                  </a:cubicBezTo>
                  <a:cubicBezTo>
                    <a:pt x="14878" y="551455"/>
                    <a:pt x="104237" y="570429"/>
                    <a:pt x="103013" y="587566"/>
                  </a:cubicBezTo>
                  <a:cubicBezTo>
                    <a:pt x="101789" y="604703"/>
                    <a:pt x="13041" y="619393"/>
                    <a:pt x="7533" y="635306"/>
                  </a:cubicBezTo>
                  <a:cubicBezTo>
                    <a:pt x="2025" y="651219"/>
                    <a:pt x="69962" y="683046"/>
                    <a:pt x="69962" y="683046"/>
                  </a:cubicBezTo>
                  <a:lnTo>
                    <a:pt x="69962" y="683046"/>
                  </a:lnTo>
                  <a:lnTo>
                    <a:pt x="69962" y="683046"/>
                  </a:lnTo>
                  <a:lnTo>
                    <a:pt x="69962" y="690390"/>
                  </a:lnTo>
                  <a:lnTo>
                    <a:pt x="69962" y="690390"/>
                  </a:lnTo>
                  <a:lnTo>
                    <a:pt x="69962" y="690390"/>
                  </a:ln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79737" y="4095083"/>
              <a:ext cx="357219" cy="1036832"/>
            </a:xfrm>
            <a:custGeom>
              <a:avLst/>
              <a:gdLst>
                <a:gd name="connsiteX0" fmla="*/ 66290 w 103025"/>
                <a:gd name="connsiteY0" fmla="*/ 0 h 690390"/>
                <a:gd name="connsiteX1" fmla="*/ 189 w 103025"/>
                <a:gd name="connsiteY1" fmla="*/ 80790 h 690390"/>
                <a:gd name="connsiteX2" fmla="*/ 84651 w 103025"/>
                <a:gd name="connsiteY2" fmla="*/ 139547 h 690390"/>
                <a:gd name="connsiteX3" fmla="*/ 14878 w 103025"/>
                <a:gd name="connsiteY3" fmla="*/ 201976 h 690390"/>
                <a:gd name="connsiteX4" fmla="*/ 88324 w 103025"/>
                <a:gd name="connsiteY4" fmla="*/ 268077 h 690390"/>
                <a:gd name="connsiteX5" fmla="*/ 11206 w 103025"/>
                <a:gd name="connsiteY5" fmla="*/ 319489 h 690390"/>
                <a:gd name="connsiteX6" fmla="*/ 91996 w 103025"/>
                <a:gd name="connsiteY6" fmla="*/ 367229 h 690390"/>
                <a:gd name="connsiteX7" fmla="*/ 14878 w 103025"/>
                <a:gd name="connsiteY7" fmla="*/ 425986 h 690390"/>
                <a:gd name="connsiteX8" fmla="*/ 103013 w 103025"/>
                <a:gd name="connsiteY8" fmla="*/ 473725 h 690390"/>
                <a:gd name="connsiteX9" fmla="*/ 14878 w 103025"/>
                <a:gd name="connsiteY9" fmla="*/ 532482 h 690390"/>
                <a:gd name="connsiteX10" fmla="*/ 103013 w 103025"/>
                <a:gd name="connsiteY10" fmla="*/ 587566 h 690390"/>
                <a:gd name="connsiteX11" fmla="*/ 7533 w 103025"/>
                <a:gd name="connsiteY11" fmla="*/ 635306 h 690390"/>
                <a:gd name="connsiteX12" fmla="*/ 69962 w 103025"/>
                <a:gd name="connsiteY12" fmla="*/ 683046 h 690390"/>
                <a:gd name="connsiteX13" fmla="*/ 69962 w 103025"/>
                <a:gd name="connsiteY13" fmla="*/ 683046 h 690390"/>
                <a:gd name="connsiteX14" fmla="*/ 69962 w 103025"/>
                <a:gd name="connsiteY14" fmla="*/ 683046 h 690390"/>
                <a:gd name="connsiteX15" fmla="*/ 69962 w 103025"/>
                <a:gd name="connsiteY15" fmla="*/ 690390 h 690390"/>
                <a:gd name="connsiteX16" fmla="*/ 69962 w 103025"/>
                <a:gd name="connsiteY16" fmla="*/ 690390 h 690390"/>
                <a:gd name="connsiteX17" fmla="*/ 69962 w 103025"/>
                <a:gd name="connsiteY17" fmla="*/ 690390 h 6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025" h="690390">
                  <a:moveTo>
                    <a:pt x="66290" y="0"/>
                  </a:moveTo>
                  <a:cubicBezTo>
                    <a:pt x="31709" y="28766"/>
                    <a:pt x="-2871" y="57532"/>
                    <a:pt x="189" y="80790"/>
                  </a:cubicBezTo>
                  <a:cubicBezTo>
                    <a:pt x="3249" y="104048"/>
                    <a:pt x="82203" y="119349"/>
                    <a:pt x="84651" y="139547"/>
                  </a:cubicBezTo>
                  <a:cubicBezTo>
                    <a:pt x="87099" y="159745"/>
                    <a:pt x="14266" y="180554"/>
                    <a:pt x="14878" y="201976"/>
                  </a:cubicBezTo>
                  <a:cubicBezTo>
                    <a:pt x="15490" y="223398"/>
                    <a:pt x="88936" y="248492"/>
                    <a:pt x="88324" y="268077"/>
                  </a:cubicBezTo>
                  <a:cubicBezTo>
                    <a:pt x="87712" y="287662"/>
                    <a:pt x="10594" y="302964"/>
                    <a:pt x="11206" y="319489"/>
                  </a:cubicBezTo>
                  <a:cubicBezTo>
                    <a:pt x="11818" y="336014"/>
                    <a:pt x="91384" y="349480"/>
                    <a:pt x="91996" y="367229"/>
                  </a:cubicBezTo>
                  <a:cubicBezTo>
                    <a:pt x="92608" y="384978"/>
                    <a:pt x="13042" y="408237"/>
                    <a:pt x="14878" y="425986"/>
                  </a:cubicBezTo>
                  <a:cubicBezTo>
                    <a:pt x="16714" y="443735"/>
                    <a:pt x="103013" y="455976"/>
                    <a:pt x="103013" y="473725"/>
                  </a:cubicBezTo>
                  <a:cubicBezTo>
                    <a:pt x="103013" y="491474"/>
                    <a:pt x="14878" y="513509"/>
                    <a:pt x="14878" y="532482"/>
                  </a:cubicBezTo>
                  <a:cubicBezTo>
                    <a:pt x="14878" y="551455"/>
                    <a:pt x="104237" y="570429"/>
                    <a:pt x="103013" y="587566"/>
                  </a:cubicBezTo>
                  <a:cubicBezTo>
                    <a:pt x="101789" y="604703"/>
                    <a:pt x="13041" y="619393"/>
                    <a:pt x="7533" y="635306"/>
                  </a:cubicBezTo>
                  <a:cubicBezTo>
                    <a:pt x="2025" y="651219"/>
                    <a:pt x="69962" y="683046"/>
                    <a:pt x="69962" y="683046"/>
                  </a:cubicBezTo>
                  <a:lnTo>
                    <a:pt x="69962" y="683046"/>
                  </a:lnTo>
                  <a:lnTo>
                    <a:pt x="69962" y="683046"/>
                  </a:lnTo>
                  <a:lnTo>
                    <a:pt x="69962" y="690390"/>
                  </a:lnTo>
                  <a:lnTo>
                    <a:pt x="69962" y="690390"/>
                  </a:lnTo>
                  <a:lnTo>
                    <a:pt x="69962" y="690390"/>
                  </a:ln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795" y="5055784"/>
              <a:ext cx="5854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[r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]</a:t>
              </a:r>
            </a:p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[r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+ offset 1]</a:t>
              </a:r>
            </a:p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 *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[r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 *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offset 2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] 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2228" y="1154265"/>
            <a:ext cx="7707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Recovery challenge</a:t>
            </a:r>
            <a:r>
              <a:rPr lang="en-US" sz="2800" b="1" dirty="0"/>
              <a:t>: 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Delivering the </a:t>
            </a:r>
            <a:r>
              <a:rPr lang="en-US" sz="2800" b="1" dirty="0">
                <a:solidFill>
                  <a:srgbClr val="00B050"/>
                </a:solidFill>
              </a:rPr>
              <a:t>correct answer </a:t>
            </a:r>
            <a:r>
              <a:rPr lang="en-US" sz="2800" dirty="0"/>
              <a:t>is the goal, not getting rid of </a:t>
            </a:r>
            <a:r>
              <a:rPr lang="en-US" sz="2800" b="1" dirty="0">
                <a:solidFill>
                  <a:srgbClr val="FF0000"/>
                </a:solidFill>
              </a:rPr>
              <a:t>wrong answer</a:t>
            </a:r>
            <a:r>
              <a:rPr lang="en-US" sz="2800" dirty="0"/>
              <a:t>.</a:t>
            </a:r>
          </a:p>
          <a:p>
            <a:endParaRPr lang="en-US" sz="2800" b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Used-to-be-friend hardware error detection mechanisms (exceptions) are now Enemy!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Error masking in exception routines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Ignoring exceptions</a:t>
            </a:r>
          </a:p>
          <a:p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Safe recovery from unwanted jumps is challenging!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317422" y="5866818"/>
            <a:ext cx="477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</a:t>
            </a:r>
            <a:r>
              <a:rPr lang="en-US" sz="2400" b="1" dirty="0"/>
              <a:t>RICR</a:t>
            </a:r>
            <a:r>
              <a:rPr lang="en-US" sz="2400" dirty="0"/>
              <a:t> != </a:t>
            </a:r>
            <a:r>
              <a:rPr lang="en-US" sz="2400" b="1" dirty="0"/>
              <a:t>MICR</a:t>
            </a:r>
            <a:r>
              <a:rPr lang="en-US" sz="2400" dirty="0"/>
              <a:t>) Error;</a:t>
            </a:r>
          </a:p>
        </p:txBody>
      </p:sp>
    </p:spTree>
    <p:extLst>
      <p:ext uri="{BB962C8B-B14F-4D97-AF65-F5344CB8AC3E}">
        <p14:creationId xmlns:p14="http://schemas.microsoft.com/office/powerpoint/2010/main" val="31942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581"/>
            <a:ext cx="12192000" cy="685800"/>
          </a:xfrm>
        </p:spPr>
        <p:txBody>
          <a:bodyPr/>
          <a:lstStyle/>
          <a:p>
            <a:r>
              <a:rPr lang="en-US" dirty="0">
                <a:effectLst/>
              </a:rPr>
              <a:t>Resilience Against Soft Errors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8407472" y="4676930"/>
            <a:ext cx="719888" cy="1361176"/>
            <a:chOff x="7912172" y="4562630"/>
            <a:chExt cx="719888" cy="1361176"/>
          </a:xfrm>
        </p:grpSpPr>
        <p:sp>
          <p:nvSpPr>
            <p:cNvPr id="29" name="Lightning Bolt 28"/>
            <p:cNvSpPr/>
            <p:nvPr/>
          </p:nvSpPr>
          <p:spPr>
            <a:xfrm rot="3910768">
              <a:off x="7906897" y="4567905"/>
              <a:ext cx="730438" cy="719888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997825" y="5462141"/>
              <a:ext cx="514350" cy="461665"/>
              <a:chOff x="7999066" y="6495246"/>
              <a:chExt cx="514350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183216" y="6495246"/>
                <a:ext cx="33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2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7999066" y="6574482"/>
                <a:ext cx="279400" cy="304800"/>
                <a:chOff x="1117600" y="1739900"/>
                <a:chExt cx="279400" cy="3048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1117600" y="1739900"/>
                  <a:ext cx="27940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117600" y="1739900"/>
                  <a:ext cx="27940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21324" t="8847" r="2467" b="2152"/>
          <a:stretch/>
        </p:blipFill>
        <p:spPr>
          <a:xfrm>
            <a:off x="6413500" y="821405"/>
            <a:ext cx="5702300" cy="367439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194960" y="4867245"/>
            <a:ext cx="6946240" cy="1410365"/>
            <a:chOff x="5194960" y="4867245"/>
            <a:chExt cx="6946240" cy="1410365"/>
          </a:xfrm>
        </p:grpSpPr>
        <p:grpSp>
          <p:nvGrpSpPr>
            <p:cNvPr id="45" name="Group 44"/>
            <p:cNvGrpSpPr/>
            <p:nvPr/>
          </p:nvGrpSpPr>
          <p:grpSpPr>
            <a:xfrm>
              <a:off x="6083300" y="5591374"/>
              <a:ext cx="4572000" cy="461665"/>
              <a:chOff x="5588000" y="5477074"/>
              <a:chExt cx="4572000" cy="46166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88000" y="5477074"/>
                <a:ext cx="4572000" cy="457200"/>
                <a:chOff x="1968500" y="4749800"/>
                <a:chExt cx="45720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968500" y="4749800"/>
                  <a:ext cx="2286000" cy="457200"/>
                  <a:chOff x="1968500" y="4749800"/>
                  <a:chExt cx="2286000" cy="4572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968500" y="4749800"/>
                    <a:ext cx="1143000" cy="457200"/>
                    <a:chOff x="1968500" y="4749800"/>
                    <a:chExt cx="1143000" cy="457200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9685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5400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111500" y="4749800"/>
                    <a:ext cx="1143000" cy="457200"/>
                    <a:chOff x="1968500" y="4749800"/>
                    <a:chExt cx="1143000" cy="457200"/>
                  </a:xfrm>
                </p:grpSpPr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19685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25400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254500" y="4749800"/>
                  <a:ext cx="2286000" cy="457200"/>
                  <a:chOff x="1968500" y="4749800"/>
                  <a:chExt cx="2286000" cy="457200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968500" y="4749800"/>
                    <a:ext cx="1143000" cy="457200"/>
                    <a:chOff x="1968500" y="4749800"/>
                    <a:chExt cx="1143000" cy="457200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19685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25400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111500" y="4749800"/>
                    <a:ext cx="1143000" cy="457200"/>
                    <a:chOff x="1968500" y="4749800"/>
                    <a:chExt cx="1143000" cy="457200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685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540000" y="4749800"/>
                      <a:ext cx="571500" cy="457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0" name="TextBox 19"/>
              <p:cNvSpPr txBox="1"/>
              <p:nvPr/>
            </p:nvSpPr>
            <p:spPr>
              <a:xfrm>
                <a:off x="5708650" y="5505619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80150" y="5505619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51650" y="5508764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435850" y="5492919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578850" y="5505619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24950" y="5508764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734550" y="5505619"/>
                <a:ext cx="33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81950" y="5477074"/>
                <a:ext cx="33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7" name="Cloud 46"/>
            <p:cNvSpPr/>
            <p:nvPr/>
          </p:nvSpPr>
          <p:spPr>
            <a:xfrm>
              <a:off x="5194960" y="5236577"/>
              <a:ext cx="6946240" cy="104103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83800" y="4867245"/>
              <a:ext cx="201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Microprocessor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" y="956417"/>
            <a:ext cx="3581030" cy="22312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9" y="3588710"/>
            <a:ext cx="3581030" cy="223126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" y="956418"/>
            <a:ext cx="4960276" cy="3276536"/>
          </a:xfrm>
          <a:prstGeom prst="rect">
            <a:avLst/>
          </a:prstGeom>
        </p:spPr>
      </p:pic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97882"/>
              </p:ext>
            </p:extLst>
          </p:nvPr>
        </p:nvGraphicFramePr>
        <p:xfrm>
          <a:off x="29219" y="4572869"/>
          <a:ext cx="9406123" cy="94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255">
                  <a:extLst>
                    <a:ext uri="{9D8B030D-6E8A-4147-A177-3AD203B41FA5}">
                      <a16:colId xmlns:a16="http://schemas.microsoft.com/office/drawing/2014/main" val="847194848"/>
                    </a:ext>
                  </a:extLst>
                </a:gridCol>
                <a:gridCol w="1849450">
                  <a:extLst>
                    <a:ext uri="{9D8B030D-6E8A-4147-A177-3AD203B41FA5}">
                      <a16:colId xmlns:a16="http://schemas.microsoft.com/office/drawing/2014/main" val="3112694472"/>
                    </a:ext>
                  </a:extLst>
                </a:gridCol>
                <a:gridCol w="2091418">
                  <a:extLst>
                    <a:ext uri="{9D8B030D-6E8A-4147-A177-3AD203B41FA5}">
                      <a16:colId xmlns:a16="http://schemas.microsoft.com/office/drawing/2014/main" val="2528230054"/>
                    </a:ext>
                  </a:extLst>
                </a:gridCol>
              </a:tblGrid>
              <a:tr h="470438">
                <a:tc>
                  <a:txBody>
                    <a:bodyPr/>
                    <a:lstStyle/>
                    <a:p>
                      <a:r>
                        <a:rPr lang="en-US" dirty="0"/>
                        <a:t>MTBF (One car perspective)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49391"/>
                  </a:ext>
                </a:extLst>
              </a:tr>
              <a:tr h="470438">
                <a:tc>
                  <a:txBody>
                    <a:bodyPr/>
                    <a:lstStyle/>
                    <a:p>
                      <a:r>
                        <a:rPr lang="en-US" dirty="0"/>
                        <a:t>MTBF (Toyota perspective: 10 million cars sold last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 minutes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7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WholeSafe</a:t>
            </a:r>
            <a:r>
              <a:rPr lang="en-US" dirty="0"/>
              <a:t> RTL FI Results (on going)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34834" y="843462"/>
            <a:ext cx="4857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ORG and SWIFT-R we assume ECC in memory and inject 2100 errors only of microprocessor data path and register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dirty="0" err="1"/>
              <a:t>WholeSafe</a:t>
            </a:r>
            <a:r>
              <a:rPr lang="en-US" sz="2400" dirty="0"/>
              <a:t> we inject errors (single and MBU up to 5 bit flips) in instruction cache and memory.  We inject 3000 faults for each </a:t>
            </a:r>
            <a:r>
              <a:rPr lang="en-US" sz="2400" dirty="0" err="1"/>
              <a:t>WholeSafe</a:t>
            </a:r>
            <a:r>
              <a:rPr lang="en-US" sz="2400" dirty="0"/>
              <a:t>-protected program</a:t>
            </a:r>
            <a:r>
              <a:rPr lang="en-US" dirty="0"/>
              <a:t>.</a:t>
            </a:r>
          </a:p>
        </p:txBody>
      </p:sp>
      <p:sp>
        <p:nvSpPr>
          <p:cNvPr id="8" name="직사각형 10">
            <a:extLst>
              <a:ext uri="{FF2B5EF4-FFF2-40B4-BE49-F238E27FC236}">
                <a16:creationId xmlns:a16="http://schemas.microsoft.com/office/drawing/2014/main" id="{DCF8A0BE-97C5-460C-8BAC-2F003B11CF3D}"/>
              </a:ext>
            </a:extLst>
          </p:cNvPr>
          <p:cNvSpPr/>
          <p:nvPr/>
        </p:nvSpPr>
        <p:spPr>
          <a:xfrm rot="16200000">
            <a:off x="-1550296" y="1940341"/>
            <a:ext cx="3776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# scaled-SDCs </a:t>
            </a:r>
          </a:p>
        </p:txBody>
      </p:sp>
      <p:graphicFrame>
        <p:nvGraphicFramePr>
          <p:cNvPr id="9" name="차트 17">
            <a:extLst>
              <a:ext uri="{FF2B5EF4-FFF2-40B4-BE49-F238E27FC236}">
                <a16:creationId xmlns:a16="http://schemas.microsoft.com/office/drawing/2014/main" id="{E81A38DE-D25B-4B96-B5F3-66DB26D10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558989"/>
              </p:ext>
            </p:extLst>
          </p:nvPr>
        </p:nvGraphicFramePr>
        <p:xfrm>
          <a:off x="522514" y="990601"/>
          <a:ext cx="7489372" cy="558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FFD327-1A6C-4480-8F3E-9144F1EA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00266"/>
              </p:ext>
            </p:extLst>
          </p:nvPr>
        </p:nvGraphicFramePr>
        <p:xfrm>
          <a:off x="8306236" y="4777949"/>
          <a:ext cx="3124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336">
                  <a:extLst>
                    <a:ext uri="{9D8B030D-6E8A-4147-A177-3AD203B41FA5}">
                      <a16:colId xmlns:a16="http://schemas.microsoft.com/office/drawing/2014/main" val="3704660224"/>
                    </a:ext>
                  </a:extLst>
                </a:gridCol>
                <a:gridCol w="1385096">
                  <a:extLst>
                    <a:ext uri="{9D8B030D-6E8A-4147-A177-3AD203B41FA5}">
                      <a16:colId xmlns:a16="http://schemas.microsoft.com/office/drawing/2014/main" val="18596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SWIFTR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WholeSafe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55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ffectLst/>
              </a:rPr>
              <a:t>What about MBEs and permanent faults?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629" y="825500"/>
            <a:ext cx="11451771" cy="5331460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nZDC</a:t>
            </a:r>
            <a:r>
              <a:rPr lang="en-US" dirty="0"/>
              <a:t> error detection strategy to multicore systems </a:t>
            </a:r>
            <a:r>
              <a:rPr lang="en-US" b="1" dirty="0"/>
              <a:t>[DATE 2018]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10063" y="2080371"/>
            <a:ext cx="2261386" cy="379316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889102" y="2104906"/>
            <a:ext cx="981396" cy="1948697"/>
          </a:xfrm>
          <a:custGeom>
            <a:avLst/>
            <a:gdLst>
              <a:gd name="connsiteX0" fmla="*/ 1169775 w 2497130"/>
              <a:gd name="connsiteY0" fmla="*/ 0 h 3205316"/>
              <a:gd name="connsiteX1" fmla="*/ 48897 w 2497130"/>
              <a:gd name="connsiteY1" fmla="*/ 373626 h 3205316"/>
              <a:gd name="connsiteX2" fmla="*/ 2280820 w 2497130"/>
              <a:gd name="connsiteY2" fmla="*/ 678426 h 3205316"/>
              <a:gd name="connsiteX3" fmla="*/ 58730 w 2497130"/>
              <a:gd name="connsiteY3" fmla="*/ 973394 h 3205316"/>
              <a:gd name="connsiteX4" fmla="*/ 2398807 w 2497130"/>
              <a:gd name="connsiteY4" fmla="*/ 1189704 h 3205316"/>
              <a:gd name="connsiteX5" fmla="*/ 68562 w 2497130"/>
              <a:gd name="connsiteY5" fmla="*/ 1356852 h 3205316"/>
              <a:gd name="connsiteX6" fmla="*/ 2438136 w 2497130"/>
              <a:gd name="connsiteY6" fmla="*/ 1632155 h 3205316"/>
              <a:gd name="connsiteX7" fmla="*/ 39065 w 2497130"/>
              <a:gd name="connsiteY7" fmla="*/ 1828800 h 3205316"/>
              <a:gd name="connsiteX8" fmla="*/ 2447968 w 2497130"/>
              <a:gd name="connsiteY8" fmla="*/ 2054942 h 3205316"/>
              <a:gd name="connsiteX9" fmla="*/ 39065 w 2497130"/>
              <a:gd name="connsiteY9" fmla="*/ 2212258 h 3205316"/>
              <a:gd name="connsiteX10" fmla="*/ 2497130 w 2497130"/>
              <a:gd name="connsiteY10" fmla="*/ 2546555 h 3205316"/>
              <a:gd name="connsiteX11" fmla="*/ 29233 w 2497130"/>
              <a:gd name="connsiteY11" fmla="*/ 2723536 h 3205316"/>
              <a:gd name="connsiteX12" fmla="*/ 1150110 w 2497130"/>
              <a:gd name="connsiteY12" fmla="*/ 2989007 h 3205316"/>
              <a:gd name="connsiteX13" fmla="*/ 1287762 w 2497130"/>
              <a:gd name="connsiteY13" fmla="*/ 3205316 h 3205316"/>
              <a:gd name="connsiteX14" fmla="*/ 1287762 w 2497130"/>
              <a:gd name="connsiteY14" fmla="*/ 3205316 h 3205316"/>
              <a:gd name="connsiteX15" fmla="*/ 1287762 w 2497130"/>
              <a:gd name="connsiteY15" fmla="*/ 3205316 h 3205316"/>
              <a:gd name="connsiteX16" fmla="*/ 1287762 w 2497130"/>
              <a:gd name="connsiteY16" fmla="*/ 3205316 h 3205316"/>
              <a:gd name="connsiteX17" fmla="*/ 1287762 w 2497130"/>
              <a:gd name="connsiteY17" fmla="*/ 3205316 h 3205316"/>
              <a:gd name="connsiteX18" fmla="*/ 1287762 w 2497130"/>
              <a:gd name="connsiteY18" fmla="*/ 3205316 h 3205316"/>
              <a:gd name="connsiteX19" fmla="*/ 1287762 w 2497130"/>
              <a:gd name="connsiteY19" fmla="*/ 3205316 h 3205316"/>
              <a:gd name="connsiteX20" fmla="*/ 1287762 w 2497130"/>
              <a:gd name="connsiteY20" fmla="*/ 3205316 h 3205316"/>
              <a:gd name="connsiteX21" fmla="*/ 1287762 w 2497130"/>
              <a:gd name="connsiteY21" fmla="*/ 3205316 h 3205316"/>
              <a:gd name="connsiteX22" fmla="*/ 1287762 w 2497130"/>
              <a:gd name="connsiteY22" fmla="*/ 3205316 h 320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97130" h="3205316">
                <a:moveTo>
                  <a:pt x="1169775" y="0"/>
                </a:moveTo>
                <a:cubicBezTo>
                  <a:pt x="516749" y="130277"/>
                  <a:pt x="-136277" y="260555"/>
                  <a:pt x="48897" y="373626"/>
                </a:cubicBezTo>
                <a:cubicBezTo>
                  <a:pt x="234071" y="486697"/>
                  <a:pt x="2279181" y="578465"/>
                  <a:pt x="2280820" y="678426"/>
                </a:cubicBezTo>
                <a:cubicBezTo>
                  <a:pt x="2282459" y="778387"/>
                  <a:pt x="39065" y="888181"/>
                  <a:pt x="58730" y="973394"/>
                </a:cubicBezTo>
                <a:cubicBezTo>
                  <a:pt x="78395" y="1058607"/>
                  <a:pt x="2397168" y="1125794"/>
                  <a:pt x="2398807" y="1189704"/>
                </a:cubicBezTo>
                <a:cubicBezTo>
                  <a:pt x="2400446" y="1253614"/>
                  <a:pt x="62007" y="1283110"/>
                  <a:pt x="68562" y="1356852"/>
                </a:cubicBezTo>
                <a:cubicBezTo>
                  <a:pt x="75117" y="1430594"/>
                  <a:pt x="2443052" y="1553497"/>
                  <a:pt x="2438136" y="1632155"/>
                </a:cubicBezTo>
                <a:cubicBezTo>
                  <a:pt x="2433220" y="1710813"/>
                  <a:pt x="37426" y="1758336"/>
                  <a:pt x="39065" y="1828800"/>
                </a:cubicBezTo>
                <a:cubicBezTo>
                  <a:pt x="40704" y="1899264"/>
                  <a:pt x="2447968" y="1991032"/>
                  <a:pt x="2447968" y="2054942"/>
                </a:cubicBezTo>
                <a:cubicBezTo>
                  <a:pt x="2447968" y="2118852"/>
                  <a:pt x="30871" y="2130323"/>
                  <a:pt x="39065" y="2212258"/>
                </a:cubicBezTo>
                <a:cubicBezTo>
                  <a:pt x="47259" y="2294194"/>
                  <a:pt x="2498769" y="2461342"/>
                  <a:pt x="2497130" y="2546555"/>
                </a:cubicBezTo>
                <a:cubicBezTo>
                  <a:pt x="2495491" y="2631768"/>
                  <a:pt x="253736" y="2649794"/>
                  <a:pt x="29233" y="2723536"/>
                </a:cubicBezTo>
                <a:cubicBezTo>
                  <a:pt x="-195270" y="2797278"/>
                  <a:pt x="940355" y="2908710"/>
                  <a:pt x="1150110" y="2989007"/>
                </a:cubicBezTo>
                <a:cubicBezTo>
                  <a:pt x="1359865" y="3069304"/>
                  <a:pt x="1287762" y="3205316"/>
                  <a:pt x="1287762" y="3205316"/>
                </a:cubicBez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  <a:lnTo>
                  <a:pt x="1287762" y="3205316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38" y="1488464"/>
            <a:ext cx="2019800" cy="4182902"/>
            <a:chOff x="1507344" y="2210790"/>
            <a:chExt cx="2019800" cy="4182902"/>
          </a:xfrm>
        </p:grpSpPr>
        <p:sp>
          <p:nvSpPr>
            <p:cNvPr id="9" name="Oval 8"/>
            <p:cNvSpPr/>
            <p:nvPr/>
          </p:nvSpPr>
          <p:spPr>
            <a:xfrm>
              <a:off x="1507344" y="2573778"/>
              <a:ext cx="2019800" cy="381991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032719" y="2637323"/>
              <a:ext cx="1047365" cy="2223733"/>
            </a:xfrm>
            <a:custGeom>
              <a:avLst/>
              <a:gdLst>
                <a:gd name="connsiteX0" fmla="*/ 1169775 w 2497130"/>
                <a:gd name="connsiteY0" fmla="*/ 0 h 3205316"/>
                <a:gd name="connsiteX1" fmla="*/ 48897 w 2497130"/>
                <a:gd name="connsiteY1" fmla="*/ 373626 h 3205316"/>
                <a:gd name="connsiteX2" fmla="*/ 2280820 w 2497130"/>
                <a:gd name="connsiteY2" fmla="*/ 678426 h 3205316"/>
                <a:gd name="connsiteX3" fmla="*/ 58730 w 2497130"/>
                <a:gd name="connsiteY3" fmla="*/ 973394 h 3205316"/>
                <a:gd name="connsiteX4" fmla="*/ 2398807 w 2497130"/>
                <a:gd name="connsiteY4" fmla="*/ 1189704 h 3205316"/>
                <a:gd name="connsiteX5" fmla="*/ 68562 w 2497130"/>
                <a:gd name="connsiteY5" fmla="*/ 1356852 h 3205316"/>
                <a:gd name="connsiteX6" fmla="*/ 2438136 w 2497130"/>
                <a:gd name="connsiteY6" fmla="*/ 1632155 h 3205316"/>
                <a:gd name="connsiteX7" fmla="*/ 39065 w 2497130"/>
                <a:gd name="connsiteY7" fmla="*/ 1828800 h 3205316"/>
                <a:gd name="connsiteX8" fmla="*/ 2447968 w 2497130"/>
                <a:gd name="connsiteY8" fmla="*/ 2054942 h 3205316"/>
                <a:gd name="connsiteX9" fmla="*/ 39065 w 2497130"/>
                <a:gd name="connsiteY9" fmla="*/ 2212258 h 3205316"/>
                <a:gd name="connsiteX10" fmla="*/ 2497130 w 2497130"/>
                <a:gd name="connsiteY10" fmla="*/ 2546555 h 3205316"/>
                <a:gd name="connsiteX11" fmla="*/ 29233 w 2497130"/>
                <a:gd name="connsiteY11" fmla="*/ 2723536 h 3205316"/>
                <a:gd name="connsiteX12" fmla="*/ 1150110 w 2497130"/>
                <a:gd name="connsiteY12" fmla="*/ 2989007 h 3205316"/>
                <a:gd name="connsiteX13" fmla="*/ 1287762 w 2497130"/>
                <a:gd name="connsiteY13" fmla="*/ 3205316 h 3205316"/>
                <a:gd name="connsiteX14" fmla="*/ 1287762 w 2497130"/>
                <a:gd name="connsiteY14" fmla="*/ 3205316 h 3205316"/>
                <a:gd name="connsiteX15" fmla="*/ 1287762 w 2497130"/>
                <a:gd name="connsiteY15" fmla="*/ 3205316 h 3205316"/>
                <a:gd name="connsiteX16" fmla="*/ 1287762 w 2497130"/>
                <a:gd name="connsiteY16" fmla="*/ 3205316 h 3205316"/>
                <a:gd name="connsiteX17" fmla="*/ 1287762 w 2497130"/>
                <a:gd name="connsiteY17" fmla="*/ 3205316 h 3205316"/>
                <a:gd name="connsiteX18" fmla="*/ 1287762 w 2497130"/>
                <a:gd name="connsiteY18" fmla="*/ 3205316 h 3205316"/>
                <a:gd name="connsiteX19" fmla="*/ 1287762 w 2497130"/>
                <a:gd name="connsiteY19" fmla="*/ 3205316 h 3205316"/>
                <a:gd name="connsiteX20" fmla="*/ 1287762 w 2497130"/>
                <a:gd name="connsiteY20" fmla="*/ 3205316 h 3205316"/>
                <a:gd name="connsiteX21" fmla="*/ 1287762 w 2497130"/>
                <a:gd name="connsiteY21" fmla="*/ 3205316 h 3205316"/>
                <a:gd name="connsiteX22" fmla="*/ 1287762 w 2497130"/>
                <a:gd name="connsiteY22" fmla="*/ 3205316 h 32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97130" h="3205316">
                  <a:moveTo>
                    <a:pt x="1169775" y="0"/>
                  </a:moveTo>
                  <a:cubicBezTo>
                    <a:pt x="516749" y="130277"/>
                    <a:pt x="-136277" y="260555"/>
                    <a:pt x="48897" y="373626"/>
                  </a:cubicBezTo>
                  <a:cubicBezTo>
                    <a:pt x="234071" y="486697"/>
                    <a:pt x="2279181" y="578465"/>
                    <a:pt x="2280820" y="678426"/>
                  </a:cubicBezTo>
                  <a:cubicBezTo>
                    <a:pt x="2282459" y="778387"/>
                    <a:pt x="39065" y="888181"/>
                    <a:pt x="58730" y="973394"/>
                  </a:cubicBezTo>
                  <a:cubicBezTo>
                    <a:pt x="78395" y="1058607"/>
                    <a:pt x="2397168" y="1125794"/>
                    <a:pt x="2398807" y="1189704"/>
                  </a:cubicBezTo>
                  <a:cubicBezTo>
                    <a:pt x="2400446" y="1253614"/>
                    <a:pt x="62007" y="1283110"/>
                    <a:pt x="68562" y="1356852"/>
                  </a:cubicBezTo>
                  <a:cubicBezTo>
                    <a:pt x="75117" y="1430594"/>
                    <a:pt x="2443052" y="1553497"/>
                    <a:pt x="2438136" y="1632155"/>
                  </a:cubicBezTo>
                  <a:cubicBezTo>
                    <a:pt x="2433220" y="1710813"/>
                    <a:pt x="37426" y="1758336"/>
                    <a:pt x="39065" y="1828800"/>
                  </a:cubicBezTo>
                  <a:cubicBezTo>
                    <a:pt x="40704" y="1899264"/>
                    <a:pt x="2447968" y="1991032"/>
                    <a:pt x="2447968" y="2054942"/>
                  </a:cubicBezTo>
                  <a:cubicBezTo>
                    <a:pt x="2447968" y="2118852"/>
                    <a:pt x="30871" y="2130323"/>
                    <a:pt x="39065" y="2212258"/>
                  </a:cubicBezTo>
                  <a:cubicBezTo>
                    <a:pt x="47259" y="2294194"/>
                    <a:pt x="2498769" y="2461342"/>
                    <a:pt x="2497130" y="2546555"/>
                  </a:cubicBezTo>
                  <a:cubicBezTo>
                    <a:pt x="2495491" y="2631768"/>
                    <a:pt x="253736" y="2649794"/>
                    <a:pt x="29233" y="2723536"/>
                  </a:cubicBezTo>
                  <a:cubicBezTo>
                    <a:pt x="-195270" y="2797278"/>
                    <a:pt x="940355" y="2908710"/>
                    <a:pt x="1150110" y="2989007"/>
                  </a:cubicBezTo>
                  <a:cubicBezTo>
                    <a:pt x="1359865" y="3069304"/>
                    <a:pt x="1287762" y="3205316"/>
                    <a:pt x="1287762" y="3205316"/>
                  </a:cubicBez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  <a:lnTo>
                    <a:pt x="1287762" y="3205316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8800" y="2210790"/>
              <a:ext cx="94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Core </a:t>
              </a:r>
              <a:r>
                <a:rPr lang="en-US" b="1" dirty="0" err="1"/>
                <a:t>i</a:t>
              </a:r>
              <a:endParaRPr lang="en-US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889102" y="1727447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j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23972" y="2956057"/>
            <a:ext cx="707927" cy="2802193"/>
            <a:chOff x="3957047" y="2477730"/>
            <a:chExt cx="707927" cy="2802193"/>
          </a:xfrm>
        </p:grpSpPr>
        <p:sp>
          <p:nvSpPr>
            <p:cNvPr id="18" name="Rectangle 17"/>
            <p:cNvSpPr/>
            <p:nvPr/>
          </p:nvSpPr>
          <p:spPr>
            <a:xfrm>
              <a:off x="3957051" y="2477730"/>
              <a:ext cx="707923" cy="28021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957050" y="2832887"/>
              <a:ext cx="70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57050" y="3181932"/>
              <a:ext cx="70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57050" y="3604719"/>
              <a:ext cx="70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57049" y="4057004"/>
              <a:ext cx="70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57048" y="4420797"/>
              <a:ext cx="70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57047" y="4862674"/>
              <a:ext cx="70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221739" y="2611564"/>
            <a:ext cx="23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Memory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-70840" y="3713135"/>
            <a:ext cx="3564225" cy="682412"/>
            <a:chOff x="277501" y="4322734"/>
            <a:chExt cx="3564225" cy="682412"/>
          </a:xfrm>
        </p:grpSpPr>
        <p:sp>
          <p:nvSpPr>
            <p:cNvPr id="14" name="TextBox 13"/>
            <p:cNvSpPr txBox="1"/>
            <p:nvPr/>
          </p:nvSpPr>
          <p:spPr>
            <a:xfrm>
              <a:off x="277501" y="4635814"/>
              <a:ext cx="229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store data</a:t>
              </a:r>
              <a:r>
                <a:rPr lang="en-US" b="1" dirty="0">
                  <a:sym typeface="Wingdings" panose="05000000000000000000" pitchFamily="2" charset="2"/>
                </a:rPr>
                <a:t>[mem]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23634" y="4322734"/>
              <a:ext cx="618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455263" y="4387162"/>
              <a:ext cx="775037" cy="516089"/>
              <a:chOff x="2455263" y="4387162"/>
              <a:chExt cx="775037" cy="516089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2455263" y="4586553"/>
                <a:ext cx="775037" cy="316698"/>
              </a:xfrm>
              <a:prstGeom prst="straightConnector1">
                <a:avLst/>
              </a:prstGeom>
              <a:ln w="28575"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474240" y="4387162"/>
                <a:ext cx="373818" cy="3164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455170" y="3668707"/>
            <a:ext cx="3326257" cy="1001944"/>
            <a:chOff x="3455170" y="4278306"/>
            <a:chExt cx="3326257" cy="1001944"/>
          </a:xfrm>
        </p:grpSpPr>
        <p:grpSp>
          <p:nvGrpSpPr>
            <p:cNvPr id="34" name="Group 33"/>
            <p:cNvGrpSpPr/>
            <p:nvPr/>
          </p:nvGrpSpPr>
          <p:grpSpPr>
            <a:xfrm>
              <a:off x="3455170" y="4545331"/>
              <a:ext cx="3326257" cy="734919"/>
              <a:chOff x="6306575" y="4907526"/>
              <a:chExt cx="3326257" cy="73491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179412" y="4948747"/>
                <a:ext cx="2453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load  </a:t>
                </a:r>
                <a:r>
                  <a:rPr lang="en-US" dirty="0" err="1"/>
                  <a:t>tmp</a:t>
                </a:r>
                <a:r>
                  <a:rPr lang="en-US" dirty="0">
                    <a:sym typeface="Wingdings" panose="05000000000000000000" pitchFamily="2" charset="2"/>
                  </a:rPr>
                  <a:t>[mem]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49767" y="5273113"/>
                <a:ext cx="270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If (</a:t>
                </a:r>
                <a:r>
                  <a:rPr lang="en-US" b="1" dirty="0" err="1"/>
                  <a:t>tmp</a:t>
                </a:r>
                <a:r>
                  <a:rPr lang="en-US" b="1" dirty="0"/>
                  <a:t> !=  data) Error;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306575" y="4907526"/>
                <a:ext cx="802110" cy="214894"/>
              </a:xfrm>
              <a:prstGeom prst="straightConnector1">
                <a:avLst/>
              </a:prstGeom>
              <a:ln w="28575"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3628127" y="4278306"/>
              <a:ext cx="373818" cy="3164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1731410"/>
            <a:ext cx="12251952" cy="4532827"/>
            <a:chOff x="0" y="1731410"/>
            <a:chExt cx="12251952" cy="4532827"/>
          </a:xfrm>
        </p:grpSpPr>
        <p:grpSp>
          <p:nvGrpSpPr>
            <p:cNvPr id="42" name="Group 41"/>
            <p:cNvGrpSpPr/>
            <p:nvPr/>
          </p:nvGrpSpPr>
          <p:grpSpPr>
            <a:xfrm>
              <a:off x="6444182" y="2131571"/>
              <a:ext cx="5660734" cy="3551984"/>
              <a:chOff x="6444182" y="2131571"/>
              <a:chExt cx="5660734" cy="3551984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182" y="2131571"/>
                <a:ext cx="5660734" cy="2655489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7045318" y="4760225"/>
                <a:ext cx="48236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81K transient fault and ~16K permanent fault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3000 transient faults + 600 permanent faults for each version of program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662371" y="1731410"/>
              <a:ext cx="558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More than 65x better error coverage than SRMT</a:t>
              </a:r>
              <a:r>
                <a:rPr lang="en-US" b="1" baseline="30000" dirty="0"/>
                <a:t>1</a:t>
              </a:r>
              <a:r>
                <a:rPr lang="en-US" b="1" dirty="0"/>
                <a:t>!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0" y="5894905"/>
              <a:ext cx="12017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[1] Wang, Cheng, et al. "Compiler-managed software-based redundant multi-threading for transient fault detection." </a:t>
              </a:r>
              <a:r>
                <a:rPr lang="en-US" i="1" dirty="0"/>
                <a:t>CGO</a:t>
              </a:r>
              <a:r>
                <a:rPr lang="en-US" dirty="0"/>
                <a:t>, 2007.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FiSHER</a:t>
            </a:r>
            <a:r>
              <a:rPr lang="en-US" dirty="0"/>
              <a:t>: Flexible Soft and Hard Error Resiliency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77"/>
          <a:stretch/>
        </p:blipFill>
        <p:spPr>
          <a:xfrm>
            <a:off x="14513" y="1052355"/>
            <a:ext cx="7474858" cy="5791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574" y="2148113"/>
            <a:ext cx="4642426" cy="26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0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" y="187414"/>
            <a:ext cx="11084947" cy="685800"/>
          </a:xfrm>
        </p:spPr>
        <p:txBody>
          <a:bodyPr/>
          <a:lstStyle/>
          <a:p>
            <a:r>
              <a:rPr lang="en-US" sz="4000" dirty="0">
                <a:effectLst/>
              </a:rPr>
              <a:t>Publications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23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11609799" y="873214"/>
            <a:ext cx="537394" cy="2692400"/>
          </a:xfrm>
          <a:prstGeom prst="up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Dissertation</a:t>
            </a:r>
            <a:endParaRPr lang="en-US" b="1" dirty="0"/>
          </a:p>
        </p:txBody>
      </p:sp>
      <p:sp>
        <p:nvSpPr>
          <p:cNvPr id="6" name="Up-Down Arrow 5"/>
          <p:cNvSpPr/>
          <p:nvPr/>
        </p:nvSpPr>
        <p:spPr>
          <a:xfrm>
            <a:off x="11828481" y="3937152"/>
            <a:ext cx="362592" cy="22992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860" y="898614"/>
            <a:ext cx="12106940" cy="6452260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sz="2400" i="1" dirty="0"/>
              <a:t>DAC, </a:t>
            </a:r>
            <a:r>
              <a:rPr lang="en-US" sz="2400" dirty="0"/>
              <a:t>2016, “</a:t>
            </a:r>
            <a:r>
              <a:rPr lang="en-US" sz="2400" b="1" dirty="0"/>
              <a:t>nZDC</a:t>
            </a:r>
            <a:r>
              <a:rPr lang="en-US" sz="2400" dirty="0"/>
              <a:t>: A compiler technique for near Zero Silent Data Corruption.”</a:t>
            </a:r>
          </a:p>
          <a:p>
            <a:pPr>
              <a:lnSpc>
                <a:spcPts val="2600"/>
              </a:lnSpc>
            </a:pPr>
            <a:r>
              <a:rPr lang="en-US" sz="2400" i="1" dirty="0"/>
              <a:t>IEEE Transactions on Reliability, </a:t>
            </a:r>
            <a:r>
              <a:rPr lang="en-US" sz="2400" dirty="0"/>
              <a:t>“</a:t>
            </a:r>
            <a:r>
              <a:rPr lang="en-US" sz="2400" b="1" dirty="0"/>
              <a:t>A Compiler Technique for Processor-Wide Protection From Soft Errors in Multithreaded Environments</a:t>
            </a:r>
            <a:r>
              <a:rPr lang="en-US" sz="2400" dirty="0"/>
              <a:t>.” 67.1 (2018): 249-263.</a:t>
            </a:r>
            <a:endParaRPr lang="en-US" sz="600" dirty="0"/>
          </a:p>
          <a:p>
            <a:pPr>
              <a:lnSpc>
                <a:spcPts val="2600"/>
              </a:lnSpc>
            </a:pPr>
            <a:r>
              <a:rPr lang="en-US" sz="2400" dirty="0"/>
              <a:t>DAC, 2017, “</a:t>
            </a:r>
            <a:r>
              <a:rPr lang="en-US" sz="2400" b="1" dirty="0" err="1"/>
              <a:t>InCheck</a:t>
            </a:r>
            <a:r>
              <a:rPr lang="en-US" sz="2400" dirty="0"/>
              <a:t>: An in-application recovery scheme for soft errors.”</a:t>
            </a:r>
          </a:p>
          <a:p>
            <a:pPr>
              <a:lnSpc>
                <a:spcPts val="2600"/>
              </a:lnSpc>
            </a:pPr>
            <a:r>
              <a:rPr lang="en-US" sz="2400" i="1" dirty="0"/>
              <a:t>ICCAD, 2017, </a:t>
            </a:r>
            <a:r>
              <a:rPr lang="en-US" sz="2400" dirty="0"/>
              <a:t>“</a:t>
            </a:r>
            <a:r>
              <a:rPr lang="en-US" sz="2400" b="1" dirty="0"/>
              <a:t>NEMESIS</a:t>
            </a:r>
            <a:r>
              <a:rPr lang="en-US" sz="2400" dirty="0"/>
              <a:t>: A Software Approach for Computing in Presence of Soft Errors”.</a:t>
            </a:r>
            <a:endParaRPr lang="en-US" sz="300" dirty="0"/>
          </a:p>
          <a:p>
            <a:pPr>
              <a:lnSpc>
                <a:spcPts val="2600"/>
              </a:lnSpc>
            </a:pPr>
            <a:r>
              <a:rPr lang="en-US" sz="2400" dirty="0"/>
              <a:t>IEEE Transactions on Dependable and Secure Computing, “</a:t>
            </a:r>
            <a:r>
              <a:rPr lang="en-US" sz="2400" b="1" dirty="0"/>
              <a:t>Generic Soft Error Data and Control Flow Error Detection by Instruction Duplication</a:t>
            </a:r>
            <a:r>
              <a:rPr lang="en-US" sz="2400" dirty="0"/>
              <a:t>” (under review).</a:t>
            </a:r>
          </a:p>
          <a:p>
            <a:pPr marL="0" indent="0">
              <a:lnSpc>
                <a:spcPts val="2600"/>
              </a:lnSpc>
              <a:buNone/>
            </a:pPr>
            <a:endParaRPr lang="en-US" sz="2400" dirty="0"/>
          </a:p>
          <a:p>
            <a:pPr>
              <a:lnSpc>
                <a:spcPts val="2600"/>
              </a:lnSpc>
            </a:pPr>
            <a:r>
              <a:rPr lang="en-US" sz="2400" dirty="0"/>
              <a:t>DATE, 2018, “</a:t>
            </a:r>
            <a:r>
              <a:rPr lang="en-US" sz="2400" b="1" dirty="0"/>
              <a:t>Expert</a:t>
            </a:r>
            <a:r>
              <a:rPr lang="en-US" sz="2400" dirty="0"/>
              <a:t>: Effective and flexible error protection by redundant multithreading.”</a:t>
            </a:r>
            <a:endParaRPr lang="en-US" sz="2400" i="1" dirty="0"/>
          </a:p>
          <a:p>
            <a:pPr>
              <a:lnSpc>
                <a:spcPts val="2600"/>
              </a:lnSpc>
            </a:pPr>
            <a:r>
              <a:rPr lang="en-US" sz="2400" i="1" dirty="0"/>
              <a:t>DATE, 2019,</a:t>
            </a:r>
            <a:r>
              <a:rPr lang="en-US" sz="2400" dirty="0"/>
              <a:t> “</a:t>
            </a:r>
            <a:r>
              <a:rPr lang="en-US" sz="2400" b="1" dirty="0"/>
              <a:t>A software-level Redundant </a:t>
            </a:r>
            <a:r>
              <a:rPr lang="en-US" sz="2400" b="1" dirty="0" err="1"/>
              <a:t>MultiThreading</a:t>
            </a:r>
            <a:r>
              <a:rPr lang="en-US" sz="2400" b="1" dirty="0"/>
              <a:t> for Soft/Hard Error Detection and Recovery”</a:t>
            </a:r>
            <a:r>
              <a:rPr lang="en-US" sz="2400" dirty="0"/>
              <a:t>.</a:t>
            </a:r>
            <a:endParaRPr lang="en-US" sz="2400" i="1" dirty="0"/>
          </a:p>
          <a:p>
            <a:pPr>
              <a:lnSpc>
                <a:spcPts val="2600"/>
              </a:lnSpc>
            </a:pPr>
            <a:r>
              <a:rPr lang="en-US" sz="2400" dirty="0"/>
              <a:t>ACM Transactions on Architecture and Code Optimization, “</a:t>
            </a:r>
            <a:r>
              <a:rPr lang="en-US" sz="2400" b="1" dirty="0"/>
              <a:t>A Software-level Redundant </a:t>
            </a:r>
            <a:r>
              <a:rPr lang="en-US" sz="2400" b="1" dirty="0" err="1"/>
              <a:t>MultiThreaded</a:t>
            </a:r>
            <a:r>
              <a:rPr lang="en-US" sz="2400" b="1" dirty="0"/>
              <a:t> Scheme for Protection against Hardware Random Faults</a:t>
            </a:r>
            <a:r>
              <a:rPr lang="en-US" sz="2400" dirty="0"/>
              <a:t>” (to be submitted).</a:t>
            </a:r>
          </a:p>
          <a:p>
            <a:pPr>
              <a:lnSpc>
                <a:spcPts val="2600"/>
              </a:lnSpc>
            </a:pPr>
            <a:r>
              <a:rPr lang="en-US" sz="2400" dirty="0"/>
              <a:t>DAC 2019, “</a:t>
            </a:r>
            <a:r>
              <a:rPr lang="en-US" sz="2400" b="1" dirty="0" err="1"/>
              <a:t>WholeSafe</a:t>
            </a:r>
            <a:r>
              <a:rPr lang="en-US" sz="2400" dirty="0"/>
              <a:t>: Whole Microprocessor Soft Error Detection and Recovery” </a:t>
            </a:r>
            <a:r>
              <a:rPr lang="en-US" sz="1400" dirty="0"/>
              <a:t>(to be submitted)</a:t>
            </a:r>
          </a:p>
          <a:p>
            <a:pPr marL="0" indent="0">
              <a:lnSpc>
                <a:spcPts val="26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90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3" y="116298"/>
            <a:ext cx="11524344" cy="685800"/>
          </a:xfrm>
        </p:spPr>
        <p:txBody>
          <a:bodyPr/>
          <a:lstStyle/>
          <a:p>
            <a:r>
              <a:rPr lang="en-US" dirty="0"/>
              <a:t>What I learned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8687" y="1001487"/>
            <a:ext cx="11335657" cy="5155474"/>
          </a:xfrm>
        </p:spPr>
        <p:txBody>
          <a:bodyPr>
            <a:noAutofit/>
          </a:bodyPr>
          <a:lstStyle/>
          <a:p>
            <a:r>
              <a:rPr lang="en-US" dirty="0"/>
              <a:t>Effient error resilience is great only if protection is accomplished.</a:t>
            </a:r>
          </a:p>
          <a:p>
            <a:pPr lvl="1"/>
            <a:r>
              <a:rPr lang="en-US" dirty="0"/>
              <a:t>Simple triplication and voting!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Protection package encompasses data-flow errors, wrong-direction branches and unexpected-jump errors. </a:t>
            </a:r>
          </a:p>
          <a:p>
            <a:pPr lvl="1"/>
            <a:r>
              <a:rPr lang="en-US" dirty="0"/>
              <a:t>User-level resilience</a:t>
            </a:r>
          </a:p>
          <a:p>
            <a:pPr marL="274320" lvl="1" indent="0">
              <a:buNone/>
            </a:pPr>
            <a:endParaRPr lang="en-US" sz="2000" dirty="0"/>
          </a:p>
          <a:p>
            <a:r>
              <a:rPr lang="en-US" dirty="0"/>
              <a:t>Seemingly small vulnerability windows  add up quickly.</a:t>
            </a:r>
          </a:p>
          <a:p>
            <a:pPr lvl="1"/>
            <a:r>
              <a:rPr lang="en-US" dirty="0"/>
              <a:t>Hard to achieve five nine reliability</a:t>
            </a:r>
          </a:p>
          <a:p>
            <a:endParaRPr lang="en-US" sz="2000" dirty="0"/>
          </a:p>
          <a:p>
            <a:r>
              <a:rPr lang="en-US" dirty="0"/>
              <a:t>Recovery is challenging.</a:t>
            </a:r>
          </a:p>
          <a:p>
            <a:pPr lvl="1"/>
            <a:r>
              <a:rPr lang="en-US" dirty="0"/>
              <a:t>Maybe that’s why restarting is the preferable recovery strategy</a:t>
            </a:r>
          </a:p>
        </p:txBody>
      </p:sp>
    </p:spTree>
    <p:extLst>
      <p:ext uri="{BB962C8B-B14F-4D97-AF65-F5344CB8AC3E}">
        <p14:creationId xmlns:p14="http://schemas.microsoft.com/office/powerpoint/2010/main" val="42345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58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47650" y="257173"/>
          <a:ext cx="11811000" cy="62198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Non-Failure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System-Visible Error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SWIFT-R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WholeSafe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SWIFT-R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WholeSafe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SWIFT-R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WholeSafe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함초롬바탕" panose="02030504000101010101" pitchFamily="18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ADPCMC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80.1%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90.2%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95.1%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11.24%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BITCOUNT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91.7%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11.71%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CRC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77.7%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95.8%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12.19%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SHA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95.8%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11.24%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STRINGSEARCH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86.24%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91.48%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95.97%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3.95%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2.52%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QSORT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85.05%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92.24%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96.93%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10.29%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4.67%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1.67%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함초롬바탕" panose="02030504000101010101" pitchFamily="18" charset="-127"/>
                          <a:cs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81.3%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96.0%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9.17%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2.40%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0.34%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8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49" y="1086840"/>
            <a:ext cx="9031451" cy="56346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0700" y="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nZDC</a:t>
            </a:r>
            <a:r>
              <a:rPr lang="en-US" sz="3200" b="1" dirty="0"/>
              <a:t> is multithreaded Environment: Load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4669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0" y="59444"/>
            <a:ext cx="127889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err="1"/>
              <a:t>nZDC</a:t>
            </a:r>
            <a:r>
              <a:rPr lang="en-US" sz="3100" b="1" dirty="0"/>
              <a:t> is multithreaded Environment: Store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765353"/>
            <a:ext cx="8242300" cy="60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InCheck</a:t>
            </a:r>
            <a:r>
              <a:rPr lang="en-US" dirty="0"/>
              <a:t>: Performance overhead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1449320"/>
            <a:ext cx="8059363" cy="5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" y="107084"/>
            <a:ext cx="8827751" cy="685800"/>
          </a:xfrm>
        </p:spPr>
        <p:txBody>
          <a:bodyPr/>
          <a:lstStyle/>
          <a:p>
            <a:r>
              <a:rPr lang="en-US" sz="4000" dirty="0">
                <a:effectLst/>
              </a:rPr>
              <a:t>Scope of Research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508000" y="914400"/>
            <a:ext cx="10972800" cy="4785360"/>
          </a:xfrm>
        </p:spPr>
        <p:txBody>
          <a:bodyPr/>
          <a:lstStyle/>
          <a:p>
            <a:r>
              <a:rPr lang="en-US" dirty="0"/>
              <a:t>Redundancy as the main protection strategy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84312" y="2387600"/>
            <a:ext cx="4684588" cy="2430165"/>
            <a:chOff x="484312" y="2387600"/>
            <a:chExt cx="4684588" cy="2430165"/>
          </a:xfrm>
        </p:grpSpPr>
        <p:grpSp>
          <p:nvGrpSpPr>
            <p:cNvPr id="7" name="Group 6"/>
            <p:cNvGrpSpPr/>
            <p:nvPr/>
          </p:nvGrpSpPr>
          <p:grpSpPr>
            <a:xfrm>
              <a:off x="484312" y="2387600"/>
              <a:ext cx="2298700" cy="1045865"/>
              <a:chOff x="662112" y="1562100"/>
              <a:chExt cx="2298700" cy="10458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62112" y="1562100"/>
                <a:ext cx="2298700" cy="104586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71662" y="1669533"/>
                <a:ext cx="187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Main Program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4312" y="3771900"/>
              <a:ext cx="2298700" cy="1045865"/>
              <a:chOff x="662112" y="1562100"/>
              <a:chExt cx="2298700" cy="1045865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62112" y="1562100"/>
                <a:ext cx="2298700" cy="1045865"/>
              </a:xfrm>
              <a:prstGeom prst="roundRect">
                <a:avLst/>
              </a:prstGeom>
              <a:solidFill>
                <a:srgbClr val="00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71662" y="1669533"/>
                <a:ext cx="187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Redundant Program</a:t>
                </a:r>
              </a:p>
            </p:txBody>
          </p:sp>
        </p:grpSp>
        <p:cxnSp>
          <p:nvCxnSpPr>
            <p:cNvPr id="12" name="Straight Arrow Connector 11"/>
            <p:cNvCxnSpPr>
              <a:stCxn id="5" idx="3"/>
              <a:endCxn id="16" idx="2"/>
            </p:cNvCxnSpPr>
            <p:nvPr/>
          </p:nvCxnSpPr>
          <p:spPr>
            <a:xfrm>
              <a:off x="2783012" y="2910533"/>
              <a:ext cx="785688" cy="58763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6" idx="2"/>
            </p:cNvCxnSpPr>
            <p:nvPr/>
          </p:nvCxnSpPr>
          <p:spPr>
            <a:xfrm flipV="1">
              <a:off x="2783012" y="3498166"/>
              <a:ext cx="785688" cy="79666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568700" y="3066023"/>
              <a:ext cx="1600200" cy="864285"/>
            </a:xfrm>
            <a:prstGeom prst="ellipse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Check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0768" y="1567762"/>
            <a:ext cx="11092719" cy="4042991"/>
            <a:chOff x="570768" y="1567762"/>
            <a:chExt cx="11092719" cy="4042991"/>
          </a:xfrm>
        </p:grpSpPr>
        <p:sp>
          <p:nvSpPr>
            <p:cNvPr id="49" name="Right Arrow 48"/>
            <p:cNvSpPr/>
            <p:nvPr/>
          </p:nvSpPr>
          <p:spPr>
            <a:xfrm>
              <a:off x="830387" y="1567762"/>
              <a:ext cx="10833100" cy="742993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Flexibility</a:t>
              </a:r>
              <a:r>
                <a:rPr lang="en-US" sz="2800" dirty="0"/>
                <a:t> </a:t>
              </a:r>
            </a:p>
          </p:txBody>
        </p:sp>
        <p:sp>
          <p:nvSpPr>
            <p:cNvPr id="54" name="Left Arrow 53"/>
            <p:cNvSpPr/>
            <p:nvPr/>
          </p:nvSpPr>
          <p:spPr>
            <a:xfrm>
              <a:off x="570768" y="4917399"/>
              <a:ext cx="11001375" cy="693354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Detection Latency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90160" y="2044055"/>
            <a:ext cx="12065326" cy="2900065"/>
            <a:chOff x="-90160" y="2044055"/>
            <a:chExt cx="12065326" cy="2900065"/>
          </a:xfrm>
        </p:grpSpPr>
        <p:grpSp>
          <p:nvGrpSpPr>
            <p:cNvPr id="44" name="Group 43"/>
            <p:cNvGrpSpPr/>
            <p:nvPr/>
          </p:nvGrpSpPr>
          <p:grpSpPr>
            <a:xfrm>
              <a:off x="6575425" y="2941158"/>
              <a:ext cx="5013325" cy="1167866"/>
              <a:chOff x="7045325" y="2445858"/>
              <a:chExt cx="5013325" cy="116786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089775" y="2445858"/>
                <a:ext cx="3981450" cy="461665"/>
                <a:chOff x="7089775" y="2445858"/>
                <a:chExt cx="3981450" cy="461665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01000" y="2476843"/>
                  <a:ext cx="2197100" cy="419100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89775" y="2445858"/>
                  <a:ext cx="39814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add R1, R2, R3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045325" y="3152059"/>
                <a:ext cx="3981450" cy="461665"/>
                <a:chOff x="7045325" y="2936159"/>
                <a:chExt cx="3981450" cy="461665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8001000" y="2966998"/>
                  <a:ext cx="2197100" cy="419100"/>
                </a:xfrm>
                <a:prstGeom prst="roundRect">
                  <a:avLst/>
                </a:prstGeom>
                <a:solidFill>
                  <a:srgbClr val="00CC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045325" y="2936159"/>
                  <a:ext cx="39814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add R2, R2, R3</a:t>
                  </a:r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10496550" y="2698543"/>
                <a:ext cx="1562100" cy="692149"/>
              </a:xfrm>
              <a:prstGeom prst="ellipse">
                <a:avLst/>
              </a:prstGeom>
              <a:solidFill>
                <a:srgbClr val="00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Check</a:t>
                </a:r>
              </a:p>
            </p:txBody>
          </p:sp>
          <p:cxnSp>
            <p:nvCxnSpPr>
              <p:cNvPr id="33" name="Straight Arrow Connector 32"/>
              <p:cNvCxnSpPr>
                <a:endCxn id="32" idx="1"/>
              </p:cNvCxnSpPr>
              <p:nvPr/>
            </p:nvCxnSpPr>
            <p:spPr>
              <a:xfrm>
                <a:off x="10166350" y="2661813"/>
                <a:ext cx="558964" cy="138093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2" idx="3"/>
              </p:cNvCxnSpPr>
              <p:nvPr/>
            </p:nvCxnSpPr>
            <p:spPr>
              <a:xfrm flipV="1">
                <a:off x="10166350" y="3289329"/>
                <a:ext cx="558964" cy="112522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 rot="16200000">
              <a:off x="-1278583" y="3232478"/>
              <a:ext cx="2900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Coarse-grained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560299" y="3153320"/>
              <a:ext cx="230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Fine-grained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73308" y="2482746"/>
              <a:ext cx="2638860" cy="1893195"/>
              <a:chOff x="5073308" y="2482746"/>
              <a:chExt cx="2638860" cy="189319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769255" y="3367781"/>
                <a:ext cx="774700" cy="172136"/>
                <a:chOff x="5422900" y="3160930"/>
                <a:chExt cx="774700" cy="172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5422900" y="3160930"/>
                  <a:ext cx="190500" cy="1721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702300" y="3160930"/>
                  <a:ext cx="190500" cy="1721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007100" y="3160930"/>
                  <a:ext cx="190500" cy="1721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5416690" y="2914862"/>
                <a:ext cx="178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Thread-Level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39056" y="3622344"/>
                <a:ext cx="178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Function-Level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416690" y="2482746"/>
                <a:ext cx="178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Process-Level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73308" y="4006609"/>
                <a:ext cx="2638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 Statement Level</a:t>
                </a:r>
              </a:p>
            </p:txBody>
          </p:sp>
        </p:grpSp>
      </p:grpSp>
      <p:sp>
        <p:nvSpPr>
          <p:cNvPr id="3" name="Cloud 2"/>
          <p:cNvSpPr/>
          <p:nvPr/>
        </p:nvSpPr>
        <p:spPr>
          <a:xfrm>
            <a:off x="8218159" y="4128137"/>
            <a:ext cx="3020082" cy="92465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of my dissertation</a:t>
            </a:r>
          </a:p>
        </p:txBody>
      </p: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99337063-B7C5-42E2-BBF2-4D95638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</p:spPr>
        <p:txBody>
          <a:bodyPr/>
          <a:lstStyle/>
          <a:p>
            <a:fld id="{AF51A2C7-AC48-4E76-A19C-24EF83A3B3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but not recoverable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96537"/>
              </p:ext>
            </p:extLst>
          </p:nvPr>
        </p:nvGraphicFramePr>
        <p:xfrm>
          <a:off x="423862" y="1203643"/>
          <a:ext cx="10796588" cy="5335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19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5123887" cy="685800"/>
          </a:xfrm>
        </p:spPr>
        <p:txBody>
          <a:bodyPr/>
          <a:lstStyle/>
          <a:p>
            <a:r>
              <a:rPr lang="en-US" sz="3600" dirty="0"/>
              <a:t>Example of Nemesis memory write error detection/recovery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2408"/>
            <a:ext cx="12192000" cy="55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9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181" y="-172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memory write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60299" y="961038"/>
            <a:ext cx="3155674" cy="4906618"/>
            <a:chOff x="6236299" y="961038"/>
            <a:chExt cx="3155674" cy="4906618"/>
          </a:xfrm>
        </p:grpSpPr>
        <p:grpSp>
          <p:nvGrpSpPr>
            <p:cNvPr id="67" name="Group 66"/>
            <p:cNvGrpSpPr/>
            <p:nvPr/>
          </p:nvGrpSpPr>
          <p:grpSpPr>
            <a:xfrm>
              <a:off x="6472219" y="1295521"/>
              <a:ext cx="1821426" cy="2933158"/>
              <a:chOff x="3065014" y="823936"/>
              <a:chExt cx="2428568" cy="285462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065014" y="2630184"/>
                <a:ext cx="2428568" cy="1048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</a:rPr>
                  <a:t>store   x2, [x1]</a:t>
                </a:r>
              </a:p>
              <a:p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load    x2, [x1*]</a:t>
                </a:r>
              </a:p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x2, x2*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</a:p>
            </p:txBody>
          </p:sp>
          <p:cxnSp>
            <p:nvCxnSpPr>
              <p:cNvPr id="69" name="Curved Connector 68"/>
              <p:cNvCxnSpPr/>
              <p:nvPr/>
            </p:nvCxnSpPr>
            <p:spPr>
              <a:xfrm rot="5400000">
                <a:off x="3328896" y="2186005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358057" y="1470958"/>
                <a:ext cx="1564959" cy="509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Duplicable</a:t>
                </a:r>
              </a:p>
              <a:p>
                <a:r>
                  <a:rPr lang="en-US" sz="1400" dirty="0"/>
                  <a:t>computations</a:t>
                </a:r>
              </a:p>
            </p:txBody>
          </p:sp>
          <p:cxnSp>
            <p:nvCxnSpPr>
              <p:cNvPr id="71" name="Curved Connector 70"/>
              <p:cNvCxnSpPr/>
              <p:nvPr/>
            </p:nvCxnSpPr>
            <p:spPr>
              <a:xfrm rot="16200000" flipH="1">
                <a:off x="3348942" y="1127906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5400000">
                <a:off x="3841921" y="2224892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6200000" flipH="1">
                <a:off x="3861967" y="1166793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6236299" y="5221325"/>
              <a:ext cx="3155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++ “store” is protected</a:t>
              </a:r>
            </a:p>
            <a:p>
              <a:r>
                <a:rPr lang="en-US" dirty="0"/>
                <a:t>++ optimal number of checks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40953" y="961038"/>
              <a:ext cx="1524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/>
                <a:t>nZDC</a:t>
              </a:r>
              <a:endParaRPr lang="en-US" sz="16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85458" y="979006"/>
            <a:ext cx="4201855" cy="4301778"/>
            <a:chOff x="61457" y="979006"/>
            <a:chExt cx="4225524" cy="4301778"/>
          </a:xfrm>
        </p:grpSpPr>
        <p:grpSp>
          <p:nvGrpSpPr>
            <p:cNvPr id="30" name="Group 29"/>
            <p:cNvGrpSpPr/>
            <p:nvPr/>
          </p:nvGrpSpPr>
          <p:grpSpPr>
            <a:xfrm>
              <a:off x="228441" y="1286405"/>
              <a:ext cx="1821426" cy="3172321"/>
              <a:chOff x="3065014" y="803867"/>
              <a:chExt cx="2428568" cy="313360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065014" y="2630186"/>
                <a:ext cx="2428568" cy="130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x1, x1*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  <a:endParaRPr lang="en-US" sz="1600" dirty="0">
                  <a:solidFill>
                    <a:srgbClr val="00B05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x2, x2*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  <a:endParaRPr lang="en-US" sz="1600" b="1" dirty="0">
                  <a:latin typeface="Arial" panose="020B0604020202020204" pitchFamily="34" charset="0"/>
                </a:endParaRPr>
              </a:p>
              <a:p>
                <a:r>
                  <a:rPr lang="en-US" sz="1600" b="1" dirty="0">
                    <a:latin typeface="Arial" panose="020B0604020202020204" pitchFamily="34" charset="0"/>
                  </a:rPr>
                  <a:t>store   x2, [x1]</a:t>
                </a:r>
              </a:p>
            </p:txBody>
          </p:sp>
          <p:cxnSp>
            <p:nvCxnSpPr>
              <p:cNvPr id="32" name="Curved Connector 31"/>
              <p:cNvCxnSpPr/>
              <p:nvPr/>
            </p:nvCxnSpPr>
            <p:spPr>
              <a:xfrm rot="5400000">
                <a:off x="3328896" y="2186005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36770" y="1433157"/>
                <a:ext cx="1564959" cy="516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Duplicable </a:t>
                </a:r>
              </a:p>
              <a:p>
                <a:r>
                  <a:rPr lang="en-US" sz="1400" dirty="0"/>
                  <a:t>computations</a:t>
                </a:r>
              </a:p>
            </p:txBody>
          </p:sp>
          <p:cxnSp>
            <p:nvCxnSpPr>
              <p:cNvPr id="34" name="Curved Connector 33"/>
              <p:cNvCxnSpPr/>
              <p:nvPr/>
            </p:nvCxnSpPr>
            <p:spPr>
              <a:xfrm rot="16200000" flipH="1">
                <a:off x="3348941" y="1107837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5400000">
                <a:off x="3841921" y="2224892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/>
              <p:nvPr/>
            </p:nvCxnSpPr>
            <p:spPr>
              <a:xfrm rot="16200000" flipH="1">
                <a:off x="3861967" y="1146724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1457" y="4634453"/>
              <a:ext cx="4225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-- RF </a:t>
              </a:r>
              <a:r>
                <a:rPr lang="en-US"/>
                <a:t>vulnerable intervals</a:t>
              </a:r>
              <a:endParaRPr lang="en-US" dirty="0"/>
            </a:p>
            <a:p>
              <a:r>
                <a:rPr lang="en-US" dirty="0"/>
                <a:t>-- “store” is unprotected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748" y="979006"/>
              <a:ext cx="1625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SWIFT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76735" y="840056"/>
            <a:ext cx="3802668" cy="5087336"/>
            <a:chOff x="1652735" y="840056"/>
            <a:chExt cx="3802668" cy="5087336"/>
          </a:xfrm>
        </p:grpSpPr>
        <p:grpSp>
          <p:nvGrpSpPr>
            <p:cNvPr id="48" name="Group 47"/>
            <p:cNvGrpSpPr/>
            <p:nvPr/>
          </p:nvGrpSpPr>
          <p:grpSpPr>
            <a:xfrm>
              <a:off x="2113324" y="1295930"/>
              <a:ext cx="1821426" cy="3162796"/>
              <a:chOff x="3065014" y="813276"/>
              <a:chExt cx="2428568" cy="3124197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065014" y="2630186"/>
                <a:ext cx="2428568" cy="130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</a:rPr>
                  <a:t>store   x2, [x1]</a:t>
                </a:r>
              </a:p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x1, x1*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  <a:endParaRPr lang="en-US" sz="1600" dirty="0">
                  <a:solidFill>
                    <a:srgbClr val="00B05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x2, x2*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</a:p>
            </p:txBody>
          </p:sp>
          <p:cxnSp>
            <p:nvCxnSpPr>
              <p:cNvPr id="50" name="Curved Connector 49"/>
              <p:cNvCxnSpPr/>
              <p:nvPr/>
            </p:nvCxnSpPr>
            <p:spPr>
              <a:xfrm rot="5400000">
                <a:off x="3328896" y="2186005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352857" y="1462631"/>
                <a:ext cx="1564959" cy="516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Duplicable </a:t>
                </a:r>
              </a:p>
              <a:p>
                <a:r>
                  <a:rPr lang="en-US" sz="1400" dirty="0"/>
                  <a:t>computations</a:t>
                </a:r>
              </a:p>
            </p:txBody>
          </p:sp>
          <p:cxnSp>
            <p:nvCxnSpPr>
              <p:cNvPr id="52" name="Curved Connector 51"/>
              <p:cNvCxnSpPr/>
              <p:nvPr/>
            </p:nvCxnSpPr>
            <p:spPr>
              <a:xfrm rot="16200000" flipH="1">
                <a:off x="3348942" y="1117246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/>
              <p:nvPr/>
            </p:nvCxnSpPr>
            <p:spPr>
              <a:xfrm rot="5400000">
                <a:off x="3841921" y="2224892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3861967" y="1156133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754288" y="5281061"/>
              <a:ext cx="3701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++ Eliminate RF </a:t>
              </a:r>
              <a:r>
                <a:rPr lang="en-US"/>
                <a:t>vulnerable intervals</a:t>
              </a:r>
              <a:endParaRPr lang="en-US" dirty="0"/>
            </a:p>
            <a:p>
              <a:r>
                <a:rPr lang="en-US" dirty="0"/>
                <a:t>-- “store” is unprotected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52735" y="840056"/>
              <a:ext cx="2683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Check after store</a:t>
              </a:r>
              <a:endParaRPr lang="en-US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03766" y="1020558"/>
            <a:ext cx="3286320" cy="4263443"/>
            <a:chOff x="3579766" y="1020557"/>
            <a:chExt cx="3286320" cy="4263443"/>
          </a:xfrm>
        </p:grpSpPr>
        <p:grpSp>
          <p:nvGrpSpPr>
            <p:cNvPr id="29" name="Group 28"/>
            <p:cNvGrpSpPr/>
            <p:nvPr/>
          </p:nvGrpSpPr>
          <p:grpSpPr>
            <a:xfrm>
              <a:off x="4306477" y="1383029"/>
              <a:ext cx="1821426" cy="3273222"/>
              <a:chOff x="3065014" y="857817"/>
              <a:chExt cx="2428568" cy="340542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065014" y="2630184"/>
                <a:ext cx="2428568" cy="1633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</a:rPr>
                  <a:t>store   x2, [x1]</a:t>
                </a:r>
              </a:p>
              <a:p>
                <a:r>
                  <a:rPr lang="en-US" sz="1600" u="sng" dirty="0">
                    <a:latin typeface="Arial" panose="020B0604020202020204" pitchFamily="34" charset="0"/>
                  </a:rPr>
                  <a:t>load    x2*, [x1*]</a:t>
                </a:r>
              </a:p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x1, x1*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  <a:endParaRPr lang="en-US" sz="1600" dirty="0">
                  <a:solidFill>
                    <a:srgbClr val="00B05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600" dirty="0" err="1">
                    <a:latin typeface="Arial" panose="020B0604020202020204" pitchFamily="34" charset="0"/>
                  </a:rPr>
                  <a:t>cmp</a:t>
                </a:r>
                <a:r>
                  <a:rPr lang="en-US" sz="1600" dirty="0">
                    <a:latin typeface="Arial" panose="020B0604020202020204" pitchFamily="34" charset="0"/>
                  </a:rPr>
                  <a:t>    x2, x2*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b.ne   error</a:t>
                </a: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>
                <a:off x="3366996" y="2275192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320715" y="1495970"/>
                <a:ext cx="1564959" cy="5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Duplicable </a:t>
                </a:r>
              </a:p>
              <a:p>
                <a:r>
                  <a:rPr lang="en-US" sz="1400" dirty="0"/>
                  <a:t>computations</a:t>
                </a:r>
              </a:p>
            </p:txBody>
          </p:sp>
          <p:cxnSp>
            <p:nvCxnSpPr>
              <p:cNvPr id="26" name="Curved Connector 25"/>
              <p:cNvCxnSpPr/>
              <p:nvPr/>
            </p:nvCxnSpPr>
            <p:spPr>
              <a:xfrm rot="16200000" flipH="1">
                <a:off x="3348942" y="1161787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/>
              <p:nvPr/>
            </p:nvCxnSpPr>
            <p:spPr>
              <a:xfrm rot="5400000">
                <a:off x="3880021" y="2314080"/>
                <a:ext cx="648034" cy="1254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/>
              <p:nvPr/>
            </p:nvCxnSpPr>
            <p:spPr>
              <a:xfrm rot="16200000" flipH="1">
                <a:off x="3861967" y="1190764"/>
                <a:ext cx="682226" cy="7428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830946" y="4637669"/>
              <a:ext cx="3035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++ address part is protected</a:t>
              </a:r>
            </a:p>
            <a:p>
              <a:r>
                <a:rPr lang="en-US" dirty="0"/>
                <a:t>-- data part is vulnerable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79766" y="1020557"/>
              <a:ext cx="2849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Checking load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1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" y="187414"/>
            <a:ext cx="11084947" cy="685800"/>
          </a:xfrm>
        </p:spPr>
        <p:txBody>
          <a:bodyPr/>
          <a:lstStyle/>
          <a:p>
            <a:r>
              <a:rPr lang="en-US" sz="4000" dirty="0">
                <a:effectLst/>
              </a:rPr>
              <a:t>Publications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4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11609799" y="873214"/>
            <a:ext cx="537394" cy="2692400"/>
          </a:xfrm>
          <a:prstGeom prst="up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Dissertation</a:t>
            </a:r>
            <a:endParaRPr lang="en-US" b="1" dirty="0"/>
          </a:p>
        </p:txBody>
      </p:sp>
      <p:sp>
        <p:nvSpPr>
          <p:cNvPr id="6" name="Up-Down Arrow 5"/>
          <p:cNvSpPr/>
          <p:nvPr/>
        </p:nvSpPr>
        <p:spPr>
          <a:xfrm>
            <a:off x="11828481" y="3937152"/>
            <a:ext cx="362592" cy="22992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860" y="898614"/>
            <a:ext cx="12106940" cy="6452260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sz="2400" i="1" dirty="0"/>
              <a:t>DAC, </a:t>
            </a:r>
            <a:r>
              <a:rPr lang="en-US" sz="2400" dirty="0"/>
              <a:t>2016, “</a:t>
            </a:r>
            <a:r>
              <a:rPr lang="en-US" sz="2400" b="1" dirty="0"/>
              <a:t>nZDC</a:t>
            </a:r>
            <a:r>
              <a:rPr lang="en-US" sz="2400" dirty="0"/>
              <a:t>: A compiler technique for near Zero Silent Data Corruption.”</a:t>
            </a:r>
          </a:p>
          <a:p>
            <a:pPr>
              <a:lnSpc>
                <a:spcPts val="2600"/>
              </a:lnSpc>
            </a:pPr>
            <a:r>
              <a:rPr lang="en-US" sz="2400" i="1" dirty="0"/>
              <a:t>IEEE Transactions on Reliability, </a:t>
            </a:r>
            <a:r>
              <a:rPr lang="en-US" sz="2400" dirty="0"/>
              <a:t>“</a:t>
            </a:r>
            <a:r>
              <a:rPr lang="en-US" sz="2400" b="1" dirty="0"/>
              <a:t>A Compiler Technique for Processor-Wide Protection From Soft Errors in Multithreaded Environments</a:t>
            </a:r>
            <a:r>
              <a:rPr lang="en-US" sz="2400" dirty="0"/>
              <a:t>.” 67.1 (2018): 249-263.</a:t>
            </a:r>
            <a:endParaRPr lang="en-US" sz="600" dirty="0"/>
          </a:p>
          <a:p>
            <a:pPr>
              <a:lnSpc>
                <a:spcPts val="2600"/>
              </a:lnSpc>
            </a:pPr>
            <a:r>
              <a:rPr lang="en-US" sz="2400" dirty="0"/>
              <a:t>DAC, 2017, “</a:t>
            </a:r>
            <a:r>
              <a:rPr lang="en-US" sz="2400" b="1" dirty="0" err="1"/>
              <a:t>InCheck</a:t>
            </a:r>
            <a:r>
              <a:rPr lang="en-US" sz="2400" dirty="0"/>
              <a:t>: An in-application recovery scheme for soft errors.”</a:t>
            </a:r>
          </a:p>
          <a:p>
            <a:pPr>
              <a:lnSpc>
                <a:spcPts val="2600"/>
              </a:lnSpc>
            </a:pPr>
            <a:r>
              <a:rPr lang="en-US" sz="2400" i="1" dirty="0"/>
              <a:t>ICCAD, 2017, </a:t>
            </a:r>
            <a:r>
              <a:rPr lang="en-US" sz="2400" dirty="0"/>
              <a:t>“</a:t>
            </a:r>
            <a:r>
              <a:rPr lang="en-US" sz="2400" b="1" dirty="0"/>
              <a:t>NEMESIS</a:t>
            </a:r>
            <a:r>
              <a:rPr lang="en-US" sz="2400" dirty="0"/>
              <a:t>: A Software Approach for Computing in Presence of Soft Errors”.</a:t>
            </a:r>
            <a:endParaRPr lang="en-US" sz="300" dirty="0"/>
          </a:p>
          <a:p>
            <a:pPr>
              <a:lnSpc>
                <a:spcPts val="2600"/>
              </a:lnSpc>
            </a:pPr>
            <a:r>
              <a:rPr lang="en-US" sz="2400" dirty="0"/>
              <a:t>IEEE Transactions on Dependable and Secure Computing, “</a:t>
            </a:r>
            <a:r>
              <a:rPr lang="en-US" sz="2400" b="1" dirty="0"/>
              <a:t>Generic Soft Error Data and Control Flow Error Detection by Instruction Duplication</a:t>
            </a:r>
            <a:r>
              <a:rPr lang="en-US" sz="2400" dirty="0"/>
              <a:t>” (under review).</a:t>
            </a:r>
          </a:p>
          <a:p>
            <a:pPr marL="0" indent="0">
              <a:lnSpc>
                <a:spcPts val="2600"/>
              </a:lnSpc>
              <a:buNone/>
            </a:pPr>
            <a:endParaRPr lang="en-US" sz="2400" dirty="0"/>
          </a:p>
          <a:p>
            <a:pPr>
              <a:lnSpc>
                <a:spcPts val="2600"/>
              </a:lnSpc>
            </a:pPr>
            <a:r>
              <a:rPr lang="en-US" sz="2400" dirty="0"/>
              <a:t>DATE, 2018, “</a:t>
            </a:r>
            <a:r>
              <a:rPr lang="en-US" sz="2400" b="1" dirty="0"/>
              <a:t>Expert</a:t>
            </a:r>
            <a:r>
              <a:rPr lang="en-US" sz="2400" dirty="0"/>
              <a:t>: Effective and flexible error protection by redundant multithreading.”</a:t>
            </a:r>
            <a:endParaRPr lang="en-US" sz="2400" i="1" dirty="0"/>
          </a:p>
          <a:p>
            <a:pPr>
              <a:lnSpc>
                <a:spcPts val="2600"/>
              </a:lnSpc>
            </a:pPr>
            <a:r>
              <a:rPr lang="en-US" sz="2400" i="1" dirty="0"/>
              <a:t>DATE, 2019,</a:t>
            </a:r>
            <a:r>
              <a:rPr lang="en-US" sz="2400" dirty="0"/>
              <a:t> “</a:t>
            </a:r>
            <a:r>
              <a:rPr lang="en-US" sz="2400" b="1" dirty="0"/>
              <a:t>A software-level Redundant </a:t>
            </a:r>
            <a:r>
              <a:rPr lang="en-US" sz="2400" b="1" dirty="0" err="1"/>
              <a:t>MultiThreading</a:t>
            </a:r>
            <a:r>
              <a:rPr lang="en-US" sz="2400" b="1" dirty="0"/>
              <a:t> for Soft/Hard Error Detection and Recovery”</a:t>
            </a:r>
            <a:r>
              <a:rPr lang="en-US" sz="2400" dirty="0"/>
              <a:t>.</a:t>
            </a:r>
            <a:endParaRPr lang="en-US" sz="2400" i="1" dirty="0"/>
          </a:p>
          <a:p>
            <a:pPr>
              <a:lnSpc>
                <a:spcPts val="2600"/>
              </a:lnSpc>
            </a:pPr>
            <a:r>
              <a:rPr lang="en-US" sz="2400" dirty="0"/>
              <a:t>ACM Transactions on Architecture and Code Optimization, “</a:t>
            </a:r>
            <a:r>
              <a:rPr lang="en-US" sz="2400" b="1" dirty="0"/>
              <a:t>A Software-level Redundant </a:t>
            </a:r>
            <a:r>
              <a:rPr lang="en-US" sz="2400" b="1" dirty="0" err="1"/>
              <a:t>MultiThreaded</a:t>
            </a:r>
            <a:r>
              <a:rPr lang="en-US" sz="2400" b="1" dirty="0"/>
              <a:t> Scheme for Protection against Hardware Random Faults</a:t>
            </a:r>
            <a:r>
              <a:rPr lang="en-US" sz="2400" dirty="0"/>
              <a:t>” (to be submitted).</a:t>
            </a:r>
          </a:p>
          <a:p>
            <a:pPr>
              <a:lnSpc>
                <a:spcPts val="2600"/>
              </a:lnSpc>
            </a:pPr>
            <a:r>
              <a:rPr lang="en-US" sz="2400" dirty="0"/>
              <a:t>DAC 2019, “</a:t>
            </a:r>
            <a:r>
              <a:rPr lang="en-US" sz="2400" b="1" dirty="0" err="1"/>
              <a:t>WholeSafe</a:t>
            </a:r>
            <a:r>
              <a:rPr lang="en-US" sz="2400" dirty="0"/>
              <a:t>: Whole Microprocessor Soft Error Detection and Recovery” </a:t>
            </a:r>
            <a:r>
              <a:rPr lang="en-US" sz="1400" dirty="0"/>
              <a:t>(to be submitted)</a:t>
            </a:r>
          </a:p>
          <a:p>
            <a:pPr marL="0" indent="0">
              <a:lnSpc>
                <a:spcPts val="26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21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28" y="191759"/>
            <a:ext cx="12192000" cy="685800"/>
          </a:xfrm>
        </p:spPr>
        <p:txBody>
          <a:bodyPr/>
          <a:lstStyle/>
          <a:p>
            <a:r>
              <a:rPr lang="en-US" sz="4000" dirty="0">
                <a:effectLst/>
              </a:rPr>
              <a:t>Presentation Organization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11282" y="1237080"/>
            <a:ext cx="11274175" cy="511927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Need for new fine-grained error protection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Overview of our proposed techniques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sz="3100" b="1" dirty="0"/>
              <a:t>Verilog level fault injection results</a:t>
            </a:r>
          </a:p>
          <a:p>
            <a:pPr marL="514350" indent="-514350">
              <a:buAutoNum type="arabicPeriod" startAt="3"/>
            </a:pPr>
            <a:endParaRPr lang="en-US" sz="3100" b="1" dirty="0"/>
          </a:p>
          <a:p>
            <a:pPr marL="514350" indent="-514350">
              <a:buAutoNum type="arabicPeriod" startAt="3"/>
            </a:pPr>
            <a:endParaRPr lang="en-US" sz="1700" b="1" dirty="0"/>
          </a:p>
          <a:p>
            <a:pPr marL="514350" indent="-514350">
              <a:buAutoNum type="arabicPeriod" startAt="3"/>
            </a:pPr>
            <a:r>
              <a:rPr lang="en-US" sz="3100" b="1" dirty="0"/>
              <a:t>Memory and data path protection</a:t>
            </a:r>
          </a:p>
          <a:p>
            <a:pPr marL="514350" indent="-514350">
              <a:buAutoNum type="arabicPeriod" startAt="3"/>
            </a:pPr>
            <a:endParaRPr lang="en-US" sz="3100" b="1" dirty="0"/>
          </a:p>
          <a:p>
            <a:pPr marL="514350" indent="-514350">
              <a:buFont typeface="Wingdings 3"/>
              <a:buAutoNum type="arabicPeriod" startAt="3"/>
            </a:pPr>
            <a:r>
              <a:rPr lang="en-US" sz="3100" b="1" dirty="0"/>
              <a:t>Core redundancy for soft and hard error protection</a:t>
            </a:r>
          </a:p>
          <a:p>
            <a:pPr marL="514350" indent="-514350">
              <a:buAutoNum type="arabicPeriod" startAt="3"/>
            </a:pPr>
            <a:endParaRPr lang="en-US" sz="3100" b="1" dirty="0"/>
          </a:p>
          <a:p>
            <a:pPr marL="0" indent="0">
              <a:buNone/>
            </a:pPr>
            <a:endParaRPr lang="en-US" sz="31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11950700" cy="584200"/>
          </a:xfrm>
        </p:spPr>
        <p:txBody>
          <a:bodyPr/>
          <a:lstStyle/>
          <a:p>
            <a:r>
              <a:rPr lang="en-US" dirty="0"/>
              <a:t>On the Shoulders of Giants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894" y="2740071"/>
            <a:ext cx="2707288" cy="2508349"/>
            <a:chOff x="193642" y="2690459"/>
            <a:chExt cx="2526624" cy="2316562"/>
          </a:xfrm>
        </p:grpSpPr>
        <p:grpSp>
          <p:nvGrpSpPr>
            <p:cNvPr id="8" name="Group 7"/>
            <p:cNvGrpSpPr/>
            <p:nvPr/>
          </p:nvGrpSpPr>
          <p:grpSpPr>
            <a:xfrm>
              <a:off x="193642" y="2690459"/>
              <a:ext cx="2526624" cy="2316562"/>
              <a:chOff x="1905614" y="2804887"/>
              <a:chExt cx="2436148" cy="308874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13194" y="3523756"/>
                <a:ext cx="2428568" cy="236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endParaRPr lang="en-US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endParaRPr lang="en-US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R4</a:t>
                </a:r>
              </a:p>
              <a:p>
                <a:endParaRPr lang="en-US" sz="135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5614" y="2804887"/>
                <a:ext cx="24361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Code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201505" y="3131636"/>
              <a:ext cx="2071795" cy="1753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94957" y="1284211"/>
            <a:ext cx="3531499" cy="4846269"/>
            <a:chOff x="2092177" y="1284211"/>
            <a:chExt cx="3531499" cy="4846269"/>
          </a:xfrm>
        </p:grpSpPr>
        <p:grpSp>
          <p:nvGrpSpPr>
            <p:cNvPr id="19" name="Group 18"/>
            <p:cNvGrpSpPr/>
            <p:nvPr/>
          </p:nvGrpSpPr>
          <p:grpSpPr>
            <a:xfrm>
              <a:off x="2440538" y="1284211"/>
              <a:ext cx="3070292" cy="4070196"/>
              <a:chOff x="2438400" y="1086005"/>
              <a:chExt cx="3070292" cy="407019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438400" y="1880246"/>
                <a:ext cx="2848442" cy="32759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87673" y="1086005"/>
                <a:ext cx="23838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EDDI </a:t>
                </a:r>
              </a:p>
              <a:p>
                <a:r>
                  <a:rPr lang="en-US" sz="2400" b="1" dirty="0"/>
                  <a:t>Stanford 2002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74974" y="1891185"/>
                <a:ext cx="303371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ADD R3*, R1*, R2*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MUL R4*, R3*, R5*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BNE R4, R4*, Error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 R4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Store  offset(SP)</a:t>
                </a:r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R4*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092177" y="5422594"/>
              <a:ext cx="3531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Instruction Duplication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Memory Duplication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1AB71A-2E8D-48D6-BBDC-009AE012E0EC}"/>
              </a:ext>
            </a:extLst>
          </p:cNvPr>
          <p:cNvSpPr txBox="1"/>
          <p:nvPr/>
        </p:nvSpPr>
        <p:spPr>
          <a:xfrm>
            <a:off x="-10878" y="1363384"/>
            <a:ext cx="240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Fault Model:</a:t>
            </a:r>
            <a:r>
              <a:rPr lang="en-US" dirty="0"/>
              <a:t> Transient Single Bit-Flip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D6E0CD-0682-4CDA-AC33-8DDBD1006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5" t="28974" r="22495" b="15033"/>
          <a:stretch/>
        </p:blipFill>
        <p:spPr>
          <a:xfrm>
            <a:off x="5207444" y="1289705"/>
            <a:ext cx="6915901" cy="46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507FC09-71E1-4B2A-A385-91582AE72AD5}"/>
              </a:ext>
            </a:extLst>
          </p:cNvPr>
          <p:cNvGrpSpPr/>
          <p:nvPr/>
        </p:nvGrpSpPr>
        <p:grpSpPr>
          <a:xfrm>
            <a:off x="1994957" y="1284211"/>
            <a:ext cx="3531499" cy="4846269"/>
            <a:chOff x="2092177" y="1284211"/>
            <a:chExt cx="3531499" cy="484626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FD4B52B-6147-4F26-AAA9-D68D47CCB611}"/>
                </a:ext>
              </a:extLst>
            </p:cNvPr>
            <p:cNvGrpSpPr/>
            <p:nvPr/>
          </p:nvGrpSpPr>
          <p:grpSpPr>
            <a:xfrm>
              <a:off x="2440538" y="1284211"/>
              <a:ext cx="3070292" cy="4070196"/>
              <a:chOff x="2438400" y="1086005"/>
              <a:chExt cx="3070292" cy="4070196"/>
            </a:xfrm>
          </p:grpSpPr>
          <p:sp>
            <p:nvSpPr>
              <p:cNvPr id="59" name="Rounded Rectangle 15">
                <a:extLst>
                  <a:ext uri="{FF2B5EF4-FFF2-40B4-BE49-F238E27FC236}">
                    <a16:creationId xmlns:a16="http://schemas.microsoft.com/office/drawing/2014/main" id="{20C72CD6-A38D-4BAF-B2EB-29ABC4AC4507}"/>
                  </a:ext>
                </a:extLst>
              </p:cNvPr>
              <p:cNvSpPr/>
              <p:nvPr/>
            </p:nvSpPr>
            <p:spPr>
              <a:xfrm>
                <a:off x="2438400" y="1880246"/>
                <a:ext cx="2848442" cy="32759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497817-0C90-47FD-8C4A-2BC4BF81F2CB}"/>
                  </a:ext>
                </a:extLst>
              </p:cNvPr>
              <p:cNvSpPr txBox="1"/>
              <p:nvPr/>
            </p:nvSpPr>
            <p:spPr>
              <a:xfrm>
                <a:off x="2587673" y="1086005"/>
                <a:ext cx="23838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EDDI </a:t>
                </a:r>
              </a:p>
              <a:p>
                <a:r>
                  <a:rPr lang="en-US" sz="2400" b="1" dirty="0"/>
                  <a:t>Stanford 2002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1F00C0-9157-490B-9E2C-6BEE7757294F}"/>
                  </a:ext>
                </a:extLst>
              </p:cNvPr>
              <p:cNvSpPr txBox="1"/>
              <p:nvPr/>
            </p:nvSpPr>
            <p:spPr>
              <a:xfrm>
                <a:off x="2474974" y="1891185"/>
                <a:ext cx="303371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ADD R3*, R1*, R2*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MUL R4*, R3*, R5*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BNE R4, R4*, Error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 R4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Store  offset(SP)</a:t>
                </a:r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R4*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EF990F-300D-4163-877C-510A9CE6ADC0}"/>
                </a:ext>
              </a:extLst>
            </p:cNvPr>
            <p:cNvSpPr txBox="1"/>
            <p:nvPr/>
          </p:nvSpPr>
          <p:spPr>
            <a:xfrm>
              <a:off x="2092177" y="5422594"/>
              <a:ext cx="3531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Instruction Duplication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Memory Duplication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11950700" cy="584200"/>
          </a:xfrm>
        </p:spPr>
        <p:txBody>
          <a:bodyPr/>
          <a:lstStyle/>
          <a:p>
            <a:r>
              <a:rPr lang="en-US" dirty="0"/>
              <a:t>On the Shoulders of Giants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85873" y="1363384"/>
            <a:ext cx="3467999" cy="4632937"/>
            <a:chOff x="5285873" y="1363384"/>
            <a:chExt cx="3467999" cy="4632937"/>
          </a:xfrm>
        </p:grpSpPr>
        <p:grpSp>
          <p:nvGrpSpPr>
            <p:cNvPr id="20" name="Group 19"/>
            <p:cNvGrpSpPr/>
            <p:nvPr/>
          </p:nvGrpSpPr>
          <p:grpSpPr>
            <a:xfrm>
              <a:off x="5628286" y="1363384"/>
              <a:ext cx="2718871" cy="3938923"/>
              <a:chOff x="5628286" y="1172884"/>
              <a:chExt cx="2718871" cy="393892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702966" y="1968105"/>
                <a:ext cx="2620363" cy="31437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28286" y="1172884"/>
                <a:ext cx="27187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SWIFT </a:t>
                </a:r>
              </a:p>
              <a:p>
                <a:pPr algn="ctr"/>
                <a:r>
                  <a:rPr lang="en-US" sz="2400" b="1" dirty="0"/>
                  <a:t>Princeton 2005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28394" y="1941708"/>
                <a:ext cx="25187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ADD R3*, R1*, R2*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MUL R4*, R3*, R5*</a:t>
                </a:r>
              </a:p>
              <a:p>
                <a:endParaRPr lang="en-US" sz="16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BNE R4, R4*, Error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BNE SP, SP*, Error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R4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285873" y="5288435"/>
              <a:ext cx="3467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Instruction Duplication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ECC-protected Memory 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95600" y="1327608"/>
            <a:ext cx="3498000" cy="4568781"/>
            <a:chOff x="8795600" y="1327608"/>
            <a:chExt cx="3498000" cy="4568781"/>
          </a:xfrm>
        </p:grpSpPr>
        <p:grpSp>
          <p:nvGrpSpPr>
            <p:cNvPr id="21" name="Group 20"/>
            <p:cNvGrpSpPr/>
            <p:nvPr/>
          </p:nvGrpSpPr>
          <p:grpSpPr>
            <a:xfrm>
              <a:off x="9071646" y="1327608"/>
              <a:ext cx="2620363" cy="3864963"/>
              <a:chOff x="8967532" y="999137"/>
              <a:chExt cx="2620363" cy="386496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967532" y="1830134"/>
                <a:ext cx="2620363" cy="303396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31426" y="999137"/>
                <a:ext cx="229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Shoestring</a:t>
                </a:r>
              </a:p>
              <a:p>
                <a:r>
                  <a:rPr lang="en-US" sz="2400" b="1" dirty="0" err="1"/>
                  <a:t>UMich</a:t>
                </a:r>
                <a:r>
                  <a:rPr lang="en-US" sz="2400" b="1" dirty="0"/>
                  <a:t> 2010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069132" y="1983123"/>
                <a:ext cx="25187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ADD R3*, R1*, R2*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MUL R4*, R3*, R5*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BNE R4, R4*, Error</a:t>
                </a:r>
              </a:p>
              <a:p>
                <a:endParaRPr lang="en-US" sz="2000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R4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795600" y="5188503"/>
              <a:ext cx="349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Selective Duplication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ECC-protected Memory  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640826" y="828014"/>
            <a:ext cx="9207500" cy="65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Performance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8553" y="4549614"/>
            <a:ext cx="11811094" cy="1806424"/>
            <a:chOff x="37232" y="4599174"/>
            <a:chExt cx="11811094" cy="1806424"/>
          </a:xfrm>
        </p:grpSpPr>
        <p:sp>
          <p:nvSpPr>
            <p:cNvPr id="30" name="TextBox 29"/>
            <p:cNvSpPr txBox="1"/>
            <p:nvPr/>
          </p:nvSpPr>
          <p:spPr>
            <a:xfrm>
              <a:off x="81549" y="5205269"/>
              <a:ext cx="20057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Pre-store error detection leaves store operations unprotected.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7232" y="5187161"/>
              <a:ext cx="1939101" cy="12184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49443" y="4599174"/>
              <a:ext cx="9598883" cy="63302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6348E-877B-4399-9B82-06D161FC9889}"/>
              </a:ext>
            </a:extLst>
          </p:cNvPr>
          <p:cNvGrpSpPr/>
          <p:nvPr/>
        </p:nvGrpSpPr>
        <p:grpSpPr>
          <a:xfrm>
            <a:off x="10894" y="2740071"/>
            <a:ext cx="2707288" cy="2508349"/>
            <a:chOff x="193642" y="2690459"/>
            <a:chExt cx="2526624" cy="231656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761BE-1C6B-4079-A9D4-540992E4410B}"/>
                </a:ext>
              </a:extLst>
            </p:cNvPr>
            <p:cNvGrpSpPr/>
            <p:nvPr/>
          </p:nvGrpSpPr>
          <p:grpSpPr>
            <a:xfrm>
              <a:off x="193642" y="2690459"/>
              <a:ext cx="2526624" cy="2316562"/>
              <a:chOff x="1905614" y="2804887"/>
              <a:chExt cx="2436148" cy="3088748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F15027-7551-4D16-B69E-9A0ECB9896F5}"/>
                  </a:ext>
                </a:extLst>
              </p:cNvPr>
              <p:cNvSpPr txBox="1"/>
              <p:nvPr/>
            </p:nvSpPr>
            <p:spPr>
              <a:xfrm>
                <a:off x="1913194" y="3523756"/>
                <a:ext cx="2428568" cy="236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endParaRPr lang="en-US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endParaRPr lang="en-US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R4</a:t>
                </a:r>
              </a:p>
              <a:p>
                <a:endParaRPr lang="en-US" sz="135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C8CA2-933A-4917-A0FC-EE7A14A1BF6E}"/>
                  </a:ext>
                </a:extLst>
              </p:cNvPr>
              <p:cNvSpPr txBox="1"/>
              <p:nvPr/>
            </p:nvSpPr>
            <p:spPr>
              <a:xfrm>
                <a:off x="1905614" y="2804887"/>
                <a:ext cx="24361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Code</a:t>
                </a:r>
              </a:p>
            </p:txBody>
          </p:sp>
        </p:grpSp>
        <p:sp>
          <p:nvSpPr>
            <p:cNvPr id="53" name="Rounded Rectangle 21">
              <a:extLst>
                <a:ext uri="{FF2B5EF4-FFF2-40B4-BE49-F238E27FC236}">
                  <a16:creationId xmlns:a16="http://schemas.microsoft.com/office/drawing/2014/main" id="{97927959-B245-46E7-BDB1-212FD582A4A8}"/>
                </a:ext>
              </a:extLst>
            </p:cNvPr>
            <p:cNvSpPr/>
            <p:nvPr/>
          </p:nvSpPr>
          <p:spPr>
            <a:xfrm>
              <a:off x="201505" y="3131636"/>
              <a:ext cx="2071795" cy="1753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7F0400B-056B-411B-BFB7-DFAC1D4BEC3D}"/>
              </a:ext>
            </a:extLst>
          </p:cNvPr>
          <p:cNvSpPr txBox="1"/>
          <p:nvPr/>
        </p:nvSpPr>
        <p:spPr>
          <a:xfrm>
            <a:off x="-10878" y="1363384"/>
            <a:ext cx="240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Fault Model:</a:t>
            </a:r>
            <a:r>
              <a:rPr lang="en-US" dirty="0"/>
              <a:t> Transient Single Bit-Flip</a:t>
            </a:r>
          </a:p>
        </p:txBody>
      </p:sp>
    </p:spTree>
    <p:extLst>
      <p:ext uri="{BB962C8B-B14F-4D97-AF65-F5344CB8AC3E}">
        <p14:creationId xmlns:p14="http://schemas.microsoft.com/office/powerpoint/2010/main" val="29283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8110"/>
            <a:ext cx="11252200" cy="685800"/>
          </a:xfrm>
        </p:spPr>
        <p:txBody>
          <a:bodyPr/>
          <a:lstStyle/>
          <a:p>
            <a:r>
              <a:rPr lang="en-US" dirty="0"/>
              <a:t>Our Error Detection Solution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" y="1003300"/>
            <a:ext cx="11087100" cy="5153660"/>
          </a:xfrm>
        </p:spPr>
        <p:txBody>
          <a:bodyPr/>
          <a:lstStyle/>
          <a:p>
            <a:r>
              <a:rPr lang="en-US" b="1" dirty="0"/>
              <a:t>Philosophy: Error Protection First </a:t>
            </a:r>
          </a:p>
          <a:p>
            <a:r>
              <a:rPr lang="en-US" b="1" dirty="0"/>
              <a:t>Failure mode: SDC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7687" y="1883606"/>
            <a:ext cx="2776711" cy="4325125"/>
            <a:chOff x="5576487" y="1312557"/>
            <a:chExt cx="2776711" cy="4325125"/>
          </a:xfrm>
        </p:grpSpPr>
        <p:sp>
          <p:nvSpPr>
            <p:cNvPr id="11" name="Rounded Rectangle 10"/>
            <p:cNvSpPr/>
            <p:nvPr/>
          </p:nvSpPr>
          <p:spPr>
            <a:xfrm>
              <a:off x="5702966" y="2098517"/>
              <a:ext cx="2620363" cy="329943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6487" y="1312557"/>
              <a:ext cx="27187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/>
                <a:t>nZDC</a:t>
              </a:r>
              <a:endParaRPr lang="en-US" sz="2400" b="1" dirty="0"/>
            </a:p>
            <a:p>
              <a:pPr algn="ctr"/>
              <a:r>
                <a:rPr lang="en-US" sz="2400" b="1" dirty="0"/>
                <a:t>ASU 2016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435" y="2159807"/>
              <a:ext cx="251876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</a:rPr>
                <a:t>ADD R3, R1, R2</a:t>
              </a:r>
            </a:p>
            <a:p>
              <a:r>
                <a:rPr lang="en-US" sz="20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ADD R3*, R1*, R2*</a:t>
              </a:r>
            </a:p>
            <a:p>
              <a:endParaRPr lang="en-US" sz="2000" b="1" dirty="0">
                <a:latin typeface="Arial" panose="020B0604020202020204" pitchFamily="34" charset="0"/>
              </a:endParaRPr>
            </a:p>
            <a:p>
              <a:r>
                <a:rPr lang="en-US" sz="2000" b="1" dirty="0">
                  <a:latin typeface="Arial" panose="020B0604020202020204" pitchFamily="34" charset="0"/>
                </a:rPr>
                <a:t>MUL R4, R3, R5</a:t>
              </a:r>
            </a:p>
            <a:p>
              <a:r>
                <a:rPr lang="en-US" sz="20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MUL R4*, R3*, R5*</a:t>
              </a:r>
            </a:p>
            <a:p>
              <a:endParaRPr lang="en-US" sz="2000" b="1" dirty="0">
                <a:latin typeface="Arial" panose="020B0604020202020204" pitchFamily="34" charset="0"/>
              </a:endParaRPr>
            </a:p>
            <a:p>
              <a:r>
                <a:rPr lang="en-US" sz="2000" b="1" dirty="0">
                  <a:latin typeface="Arial" panose="020B0604020202020204" pitchFamily="34" charset="0"/>
                </a:rPr>
                <a:t>store   0(SP)</a:t>
              </a:r>
              <a:r>
                <a:rPr lang="en-US" sz="2000" b="1" dirty="0">
                  <a:latin typeface="Arial" panose="020B0604020202020204" pitchFamily="34" charset="0"/>
                  <a:sym typeface="Wingdings" panose="05000000000000000000" pitchFamily="2" charset="2"/>
                </a:rPr>
                <a:t></a:t>
              </a:r>
              <a:r>
                <a:rPr lang="en-US" sz="2000" b="1" dirty="0">
                  <a:latin typeface="Arial" panose="020B0604020202020204" pitchFamily="34" charset="0"/>
                </a:rPr>
                <a:t> R4</a:t>
              </a:r>
            </a:p>
            <a:p>
              <a:r>
                <a:rPr lang="en-US" sz="2000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load    0(SP*)</a:t>
              </a:r>
              <a:r>
                <a:rPr lang="en-US" sz="2000" b="1" u="sng" dirty="0">
                  <a:solidFill>
                    <a:srgbClr val="0070C0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</a:t>
              </a:r>
              <a:r>
                <a:rPr lang="en-US" sz="2000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 R4</a:t>
              </a:r>
            </a:p>
            <a:p>
              <a:endParaRPr lang="en-US" sz="2000" b="1" u="sng" dirty="0">
                <a:latin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BNE R4, R4*, Error</a:t>
              </a:r>
            </a:p>
            <a:p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9872" y="1003300"/>
            <a:ext cx="4904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“SDC occurs when incorrect data is delivered by a computing system to the user </a:t>
            </a:r>
            <a:r>
              <a:rPr lang="en-US" sz="2400" u="sng" dirty="0"/>
              <a:t>without any error being logged</a:t>
            </a:r>
            <a:r>
              <a:rPr lang="en-US" sz="2400" dirty="0"/>
              <a:t>.”</a:t>
            </a:r>
          </a:p>
        </p:txBody>
      </p:sp>
      <p:sp>
        <p:nvSpPr>
          <p:cNvPr id="17" name="Cloud 16"/>
          <p:cNvSpPr/>
          <p:nvPr/>
        </p:nvSpPr>
        <p:spPr>
          <a:xfrm>
            <a:off x="6895923" y="3220757"/>
            <a:ext cx="5018209" cy="19185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Post-Store</a:t>
            </a:r>
            <a:r>
              <a:rPr lang="en-US" sz="2800" b="1" dirty="0">
                <a:solidFill>
                  <a:schemeClr val="tx1"/>
                </a:solidFill>
              </a:rPr>
              <a:t> Data Flow Error Detection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A62F0A-82F6-4CCB-9392-08F4EE1779EA}"/>
              </a:ext>
            </a:extLst>
          </p:cNvPr>
          <p:cNvGrpSpPr/>
          <p:nvPr/>
        </p:nvGrpSpPr>
        <p:grpSpPr>
          <a:xfrm>
            <a:off x="10894" y="2740071"/>
            <a:ext cx="2707288" cy="2508349"/>
            <a:chOff x="193642" y="2690459"/>
            <a:chExt cx="2526624" cy="23165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4F5E5F-9187-4E35-A9B6-35B4208862C2}"/>
                </a:ext>
              </a:extLst>
            </p:cNvPr>
            <p:cNvGrpSpPr/>
            <p:nvPr/>
          </p:nvGrpSpPr>
          <p:grpSpPr>
            <a:xfrm>
              <a:off x="193642" y="2690459"/>
              <a:ext cx="2526624" cy="2316562"/>
              <a:chOff x="1905614" y="2804887"/>
              <a:chExt cx="2436148" cy="30887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F918AE-0950-411A-A07F-7CD2E9E667DC}"/>
                  </a:ext>
                </a:extLst>
              </p:cNvPr>
              <p:cNvSpPr txBox="1"/>
              <p:nvPr/>
            </p:nvSpPr>
            <p:spPr>
              <a:xfrm>
                <a:off x="1913194" y="3523756"/>
                <a:ext cx="2428568" cy="236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</a:rPr>
                  <a:t>ADD R3, R1, R2</a:t>
                </a:r>
              </a:p>
              <a:p>
                <a:endParaRPr lang="en-US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MUL R4, R3, R5</a:t>
                </a:r>
              </a:p>
              <a:p>
                <a:endParaRPr lang="en-US" b="1" dirty="0">
                  <a:latin typeface="Arial" panose="020B0604020202020204" pitchFamily="34" charset="0"/>
                </a:endParaRPr>
              </a:p>
              <a:p>
                <a:r>
                  <a:rPr lang="en-US" sz="2000" b="1" dirty="0">
                    <a:latin typeface="Arial" panose="020B0604020202020204" pitchFamily="34" charset="0"/>
                  </a:rPr>
                  <a:t>store   0(SP)</a:t>
                </a:r>
                <a:r>
                  <a:rPr lang="en-US" sz="2000" b="1" dirty="0">
                    <a:latin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2000" b="1" dirty="0">
                    <a:latin typeface="Arial" panose="020B0604020202020204" pitchFamily="34" charset="0"/>
                  </a:rPr>
                  <a:t>R4</a:t>
                </a:r>
              </a:p>
              <a:p>
                <a:endParaRPr lang="en-US" sz="13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52BFE4-DA2C-4D15-ABAD-2125DF25F6F4}"/>
                  </a:ext>
                </a:extLst>
              </p:cNvPr>
              <p:cNvSpPr txBox="1"/>
              <p:nvPr/>
            </p:nvSpPr>
            <p:spPr>
              <a:xfrm>
                <a:off x="1905614" y="2804887"/>
                <a:ext cx="24361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Code</a:t>
                </a:r>
              </a:p>
            </p:txBody>
          </p:sp>
        </p:grpSp>
        <p:sp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EA70BA16-1F09-4D78-80BC-27AD6612B84A}"/>
                </a:ext>
              </a:extLst>
            </p:cNvPr>
            <p:cNvSpPr/>
            <p:nvPr/>
          </p:nvSpPr>
          <p:spPr>
            <a:xfrm>
              <a:off x="201505" y="3131636"/>
              <a:ext cx="2071795" cy="1753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7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 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8300" y="1052195"/>
            <a:ext cx="10972800" cy="4785360"/>
          </a:xfrm>
        </p:spPr>
        <p:txBody>
          <a:bodyPr/>
          <a:lstStyle/>
          <a:p>
            <a:r>
              <a:rPr lang="en-US" dirty="0" err="1"/>
              <a:t>OpenRISC</a:t>
            </a:r>
            <a:r>
              <a:rPr lang="en-US" dirty="0"/>
              <a:t> architecture </a:t>
            </a:r>
          </a:p>
          <a:p>
            <a:pPr lvl="1"/>
            <a:r>
              <a:rPr lang="en-US" dirty="0"/>
              <a:t>Synthesizable Verilog Code of OR1k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785"/>
            <a:ext cx="5985954" cy="4226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9563"/>
            <a:ext cx="6043299" cy="2533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4254" y="5089915"/>
            <a:ext cx="519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pick a fault site  and a cycle, and flip </a:t>
            </a:r>
            <a:r>
              <a:rPr lang="en-US"/>
              <a:t>the value </a:t>
            </a:r>
            <a:r>
              <a:rPr lang="en-US" dirty="0"/>
              <a:t>for one cycle by </a:t>
            </a:r>
            <a:r>
              <a:rPr lang="en-US" dirty="0" err="1"/>
              <a:t>XORing</a:t>
            </a:r>
            <a:r>
              <a:rPr lang="en-US" dirty="0"/>
              <a:t> </a:t>
            </a:r>
            <a:r>
              <a:rPr lang="en-US"/>
              <a:t>that value </a:t>
            </a:r>
            <a:r>
              <a:rPr lang="en-US" dirty="0"/>
              <a:t>with ‘1’.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micro benchmarking</a:t>
            </a:r>
          </a:p>
        </p:txBody>
      </p:sp>
    </p:spTree>
    <p:extLst>
      <p:ext uri="{BB962C8B-B14F-4D97-AF65-F5344CB8AC3E}">
        <p14:creationId xmlns:p14="http://schemas.microsoft.com/office/powerpoint/2010/main" val="4419519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B449146E-341C-3148-AD56-97E1A6974899}" vid="{357E1F4F-DEBA-1549-9605-59E41A7284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32810</TotalTime>
  <Words>2453</Words>
  <Application>Microsoft Office PowerPoint</Application>
  <PresentationFormat>Widescreen</PresentationFormat>
  <Paragraphs>697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맑은 고딕</vt:lpstr>
      <vt:lpstr>Arial</vt:lpstr>
      <vt:lpstr>Arial Narrow</vt:lpstr>
      <vt:lpstr>Bookman Old Style</vt:lpstr>
      <vt:lpstr>Calibri</vt:lpstr>
      <vt:lpstr>Calibri Light</vt:lpstr>
      <vt:lpstr>Candara</vt:lpstr>
      <vt:lpstr>Comic Sans MS</vt:lpstr>
      <vt:lpstr>Gill Sans MT</vt:lpstr>
      <vt:lpstr>Times New Roman</vt:lpstr>
      <vt:lpstr>Wingdings</vt:lpstr>
      <vt:lpstr>Wingdings 3</vt:lpstr>
      <vt:lpstr>함초롬바탕</vt:lpstr>
      <vt:lpstr>Custom Design</vt:lpstr>
      <vt:lpstr>cml</vt:lpstr>
      <vt:lpstr>Software Techniques for Soft Error Resilience</vt:lpstr>
      <vt:lpstr>Resilience Against Soft Errors</vt:lpstr>
      <vt:lpstr>Scope of Research</vt:lpstr>
      <vt:lpstr>Publications</vt:lpstr>
      <vt:lpstr>Presentation Organization</vt:lpstr>
      <vt:lpstr>On the Shoulders of Giants</vt:lpstr>
      <vt:lpstr>On the Shoulders of Giants</vt:lpstr>
      <vt:lpstr>Our Error Detection Solution </vt:lpstr>
      <vt:lpstr>Evaluation Set up</vt:lpstr>
      <vt:lpstr>Fault Injection Results</vt:lpstr>
      <vt:lpstr>nZDC: Branch Direction Check (1)</vt:lpstr>
      <vt:lpstr>nZDC: Branch Direction Check (2)</vt:lpstr>
      <vt:lpstr>nZDC: Unexpected Jump Error Detection (1)</vt:lpstr>
      <vt:lpstr>nZDC: Unexpected Jump Error Detection (2)</vt:lpstr>
      <vt:lpstr>Importance of unwanted jump error detection</vt:lpstr>
      <vt:lpstr>nZDC Vulnerability </vt:lpstr>
      <vt:lpstr>Error Recovery</vt:lpstr>
      <vt:lpstr>Revisiting soft error recovery solutions</vt:lpstr>
      <vt:lpstr>WholeSafe: Instruction and Memory Triplication </vt:lpstr>
      <vt:lpstr>WholeSafe RTL FI Results (on going)</vt:lpstr>
      <vt:lpstr>What about MBEs and permanent faults?</vt:lpstr>
      <vt:lpstr>FiSHER: Flexible Soft and Hard Error Resiliency </vt:lpstr>
      <vt:lpstr>Publications</vt:lpstr>
      <vt:lpstr>What I learned </vt:lpstr>
      <vt:lpstr>Thank you.</vt:lpstr>
      <vt:lpstr>PowerPoint Presentation</vt:lpstr>
      <vt:lpstr>PowerPoint Presentation</vt:lpstr>
      <vt:lpstr>nZDC is multithreaded Environment: Store transformation</vt:lpstr>
      <vt:lpstr>InCheck: Performance overhead</vt:lpstr>
      <vt:lpstr>Detected but not recoverable errors</vt:lpstr>
      <vt:lpstr>Example of Nemesis memory write error detection/recovery</vt:lpstr>
      <vt:lpstr>Check memory write instructions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detection/correction chapter</dc:title>
  <dc:creator>Moslem Didehban (Student)</dc:creator>
  <cp:keywords>NEMESIS</cp:keywords>
  <cp:lastModifiedBy>Mohammad Khayatian</cp:lastModifiedBy>
  <cp:revision>923</cp:revision>
  <cp:lastPrinted>2018-02-16T17:01:47Z</cp:lastPrinted>
  <dcterms:created xsi:type="dcterms:W3CDTF">2015-09-08T22:43:58Z</dcterms:created>
  <dcterms:modified xsi:type="dcterms:W3CDTF">2018-11-02T17:00:25Z</dcterms:modified>
</cp:coreProperties>
</file>