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4"/>
  </p:notesMasterIdLst>
  <p:sldIdLst>
    <p:sldId id="257" r:id="rId2"/>
    <p:sldId id="261" r:id="rId3"/>
    <p:sldId id="258" r:id="rId4"/>
    <p:sldId id="280" r:id="rId5"/>
    <p:sldId id="279" r:id="rId6"/>
    <p:sldId id="270" r:id="rId7"/>
    <p:sldId id="283" r:id="rId8"/>
    <p:sldId id="284" r:id="rId9"/>
    <p:sldId id="272" r:id="rId10"/>
    <p:sldId id="274" r:id="rId11"/>
    <p:sldId id="273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hd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C82"/>
    <a:srgbClr val="0099FF"/>
    <a:srgbClr val="006600"/>
    <a:srgbClr val="254793"/>
    <a:srgbClr val="FF9900"/>
    <a:srgbClr val="CCCC00"/>
    <a:srgbClr val="FFFF66"/>
    <a:srgbClr val="551313"/>
    <a:srgbClr val="CC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0180" autoAdjust="0"/>
  </p:normalViewPr>
  <p:slideViewPr>
    <p:cSldViewPr>
      <p:cViewPr varScale="1">
        <p:scale>
          <a:sx n="66" d="100"/>
          <a:sy n="66" d="100"/>
        </p:scale>
        <p:origin x="-15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Mahdi\Desktop\DAC\results3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Documents%20and%20Settings\Mahdi\Desktop\DAC\results3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Documents%20and%20Settings\Mahdi\Desktop\DAC\results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337357572269579E-2"/>
          <c:y val="0.19480351414406538"/>
          <c:w val="0.86765968627798784"/>
          <c:h val="0.647762280849156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Sheet4!$C$45</c:f>
              <c:strCache>
                <c:ptCount val="1"/>
                <c:pt idx="0">
                  <c:v>EPI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c:spPr>
          <c:invertIfNegative val="0"/>
          <c:cat>
            <c:strRef>
              <c:f>Sheet4!$A$70:$A$84</c:f>
              <c:strCache>
                <c:ptCount val="15"/>
                <c:pt idx="0">
                  <c:v>SOR</c:v>
                </c:pt>
                <c:pt idx="1">
                  <c:v>Swim_cal1</c:v>
                </c:pt>
                <c:pt idx="2">
                  <c:v>Swim_cal2</c:v>
                </c:pt>
                <c:pt idx="3">
                  <c:v>Sobel</c:v>
                </c:pt>
                <c:pt idx="4">
                  <c:v>lowpass</c:v>
                </c:pt>
                <c:pt idx="5">
                  <c:v>laplace</c:v>
                </c:pt>
                <c:pt idx="6">
                  <c:v>forward</c:v>
                </c:pt>
                <c:pt idx="7">
                  <c:v>wavelet</c:v>
                </c:pt>
                <c:pt idx="8">
                  <c:v>Bzip2</c:v>
                </c:pt>
                <c:pt idx="9">
                  <c:v>H.264</c:v>
                </c:pt>
                <c:pt idx="10">
                  <c:v>Jpeg</c:v>
                </c:pt>
                <c:pt idx="11">
                  <c:v>Libquantum</c:v>
                </c:pt>
                <c:pt idx="12">
                  <c:v>Milc</c:v>
                </c:pt>
                <c:pt idx="13">
                  <c:v>sjeng</c:v>
                </c:pt>
                <c:pt idx="14">
                  <c:v>Average</c:v>
                </c:pt>
              </c:strCache>
            </c:strRef>
          </c:cat>
          <c:val>
            <c:numRef>
              <c:f>Sheet4!$C$70:$C$84</c:f>
              <c:numCache>
                <c:formatCode>General</c:formatCode>
                <c:ptCount val="15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6</c:v>
                </c:pt>
                <c:pt idx="7">
                  <c:v>2</c:v>
                </c:pt>
                <c:pt idx="8">
                  <c:v>7</c:v>
                </c:pt>
                <c:pt idx="9">
                  <c:v>5.8181818181818157</c:v>
                </c:pt>
                <c:pt idx="10">
                  <c:v>12.666666666666671</c:v>
                </c:pt>
                <c:pt idx="11">
                  <c:v>3</c:v>
                </c:pt>
                <c:pt idx="12">
                  <c:v>6</c:v>
                </c:pt>
                <c:pt idx="13">
                  <c:v>3</c:v>
                </c:pt>
                <c:pt idx="14">
                  <c:v>4.5346320346320361</c:v>
                </c:pt>
              </c:numCache>
            </c:numRef>
          </c:val>
        </c:ser>
        <c:ser>
          <c:idx val="1"/>
          <c:order val="1"/>
          <c:tx>
            <c:strRef>
              <c:f>Sheet4!$D$45</c:f>
              <c:strCache>
                <c:ptCount val="1"/>
                <c:pt idx="0">
                  <c:v>EMS</c:v>
                </c:pt>
              </c:strCache>
            </c:strRef>
          </c:tx>
          <c:spPr>
            <a:solidFill>
              <a:srgbClr val="263C82"/>
            </a:solidFill>
            <a:ln w="25400">
              <a:solidFill>
                <a:schemeClr val="tx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c:spPr>
          <c:invertIfNegative val="0"/>
          <c:cat>
            <c:strRef>
              <c:f>Sheet4!$A$70:$A$84</c:f>
              <c:strCache>
                <c:ptCount val="15"/>
                <c:pt idx="0">
                  <c:v>SOR</c:v>
                </c:pt>
                <c:pt idx="1">
                  <c:v>Swim_cal1</c:v>
                </c:pt>
                <c:pt idx="2">
                  <c:v>Swim_cal2</c:v>
                </c:pt>
                <c:pt idx="3">
                  <c:v>Sobel</c:v>
                </c:pt>
                <c:pt idx="4">
                  <c:v>lowpass</c:v>
                </c:pt>
                <c:pt idx="5">
                  <c:v>laplace</c:v>
                </c:pt>
                <c:pt idx="6">
                  <c:v>forward</c:v>
                </c:pt>
                <c:pt idx="7">
                  <c:v>wavelet</c:v>
                </c:pt>
                <c:pt idx="8">
                  <c:v>Bzip2</c:v>
                </c:pt>
                <c:pt idx="9">
                  <c:v>H.264</c:v>
                </c:pt>
                <c:pt idx="10">
                  <c:v>Jpeg</c:v>
                </c:pt>
                <c:pt idx="11">
                  <c:v>Libquantum</c:v>
                </c:pt>
                <c:pt idx="12">
                  <c:v>Milc</c:v>
                </c:pt>
                <c:pt idx="13">
                  <c:v>sjeng</c:v>
                </c:pt>
                <c:pt idx="14">
                  <c:v>Average</c:v>
                </c:pt>
              </c:strCache>
            </c:strRef>
          </c:cat>
          <c:val>
            <c:numRef>
              <c:f>Sheet4!$D$70:$D$84</c:f>
              <c:numCache>
                <c:formatCode>General</c:formatCode>
                <c:ptCount val="15"/>
                <c:pt idx="0">
                  <c:v>9</c:v>
                </c:pt>
                <c:pt idx="1">
                  <c:v>12</c:v>
                </c:pt>
                <c:pt idx="2">
                  <c:v>21</c:v>
                </c:pt>
                <c:pt idx="3">
                  <c:v>12</c:v>
                </c:pt>
                <c:pt idx="4">
                  <c:v>8</c:v>
                </c:pt>
                <c:pt idx="5">
                  <c:v>7</c:v>
                </c:pt>
                <c:pt idx="6">
                  <c:v>20</c:v>
                </c:pt>
                <c:pt idx="7">
                  <c:v>6</c:v>
                </c:pt>
                <c:pt idx="8">
                  <c:v>13.333333333333334</c:v>
                </c:pt>
                <c:pt idx="9">
                  <c:v>16.272727272727252</c:v>
                </c:pt>
                <c:pt idx="10">
                  <c:v>24.666666666666668</c:v>
                </c:pt>
                <c:pt idx="11">
                  <c:v>10.5</c:v>
                </c:pt>
                <c:pt idx="12">
                  <c:v>11.5</c:v>
                </c:pt>
                <c:pt idx="13">
                  <c:v>10</c:v>
                </c:pt>
                <c:pt idx="14">
                  <c:v>12.948051948051942</c:v>
                </c:pt>
              </c:numCache>
            </c:numRef>
          </c:val>
        </c:ser>
        <c:ser>
          <c:idx val="2"/>
          <c:order val="2"/>
          <c:tx>
            <c:strRef>
              <c:f>Sheet4!$E$45</c:f>
              <c:strCache>
                <c:ptCount val="1"/>
                <c:pt idx="0">
                  <c:v>BCEMS</c:v>
                </c:pt>
              </c:strCache>
            </c:strRef>
          </c:tx>
          <c:spPr>
            <a:solidFill>
              <a:srgbClr val="FFFF00"/>
            </a:solidFill>
            <a:ln w="25400">
              <a:solidFill>
                <a:schemeClr val="tx1"/>
              </a:solidFill>
            </a:ln>
          </c:spPr>
          <c:invertIfNegative val="0"/>
          <c:cat>
            <c:strRef>
              <c:f>Sheet4!$A$70:$A$84</c:f>
              <c:strCache>
                <c:ptCount val="15"/>
                <c:pt idx="0">
                  <c:v>SOR</c:v>
                </c:pt>
                <c:pt idx="1">
                  <c:v>Swim_cal1</c:v>
                </c:pt>
                <c:pt idx="2">
                  <c:v>Swim_cal2</c:v>
                </c:pt>
                <c:pt idx="3">
                  <c:v>Sobel</c:v>
                </c:pt>
                <c:pt idx="4">
                  <c:v>lowpass</c:v>
                </c:pt>
                <c:pt idx="5">
                  <c:v>laplace</c:v>
                </c:pt>
                <c:pt idx="6">
                  <c:v>forward</c:v>
                </c:pt>
                <c:pt idx="7">
                  <c:v>wavelet</c:v>
                </c:pt>
                <c:pt idx="8">
                  <c:v>Bzip2</c:v>
                </c:pt>
                <c:pt idx="9">
                  <c:v>H.264</c:v>
                </c:pt>
                <c:pt idx="10">
                  <c:v>Jpeg</c:v>
                </c:pt>
                <c:pt idx="11">
                  <c:v>Libquantum</c:v>
                </c:pt>
                <c:pt idx="12">
                  <c:v>Milc</c:v>
                </c:pt>
                <c:pt idx="13">
                  <c:v>sjeng</c:v>
                </c:pt>
                <c:pt idx="14">
                  <c:v>Average</c:v>
                </c:pt>
              </c:strCache>
            </c:strRef>
          </c:cat>
          <c:val>
            <c:numRef>
              <c:f>Sheet4!$E$70:$E$84</c:f>
              <c:numCache>
                <c:formatCode>General</c:formatCode>
                <c:ptCount val="15"/>
                <c:pt idx="0">
                  <c:v>7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  <c:pt idx="6">
                  <c:v>16</c:v>
                </c:pt>
                <c:pt idx="7">
                  <c:v>5</c:v>
                </c:pt>
                <c:pt idx="8">
                  <c:v>11</c:v>
                </c:pt>
                <c:pt idx="9">
                  <c:v>12.181818181818175</c:v>
                </c:pt>
                <c:pt idx="10">
                  <c:v>20</c:v>
                </c:pt>
                <c:pt idx="11">
                  <c:v>9</c:v>
                </c:pt>
                <c:pt idx="12">
                  <c:v>10</c:v>
                </c:pt>
                <c:pt idx="13">
                  <c:v>9.5</c:v>
                </c:pt>
                <c:pt idx="14">
                  <c:v>10.26298701298702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491968"/>
        <c:axId val="71493504"/>
      </c:barChart>
      <c:catAx>
        <c:axId val="71491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71493504"/>
        <c:crosses val="autoZero"/>
        <c:auto val="1"/>
        <c:lblAlgn val="ctr"/>
        <c:lblOffset val="100"/>
        <c:noMultiLvlLbl val="0"/>
      </c:catAx>
      <c:valAx>
        <c:axId val="71493504"/>
        <c:scaling>
          <c:orientation val="minMax"/>
          <c:max val="2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b="1" baseline="0" dirty="0" smtClean="0">
                    <a:latin typeface="Times New Roman"/>
                    <a:cs typeface="Times New Roman"/>
                  </a:rPr>
                  <a:t>Initiation </a:t>
                </a:r>
                <a:r>
                  <a:rPr lang="en-US" sz="1800" b="1" baseline="0" dirty="0">
                    <a:latin typeface="Times New Roman"/>
                    <a:cs typeface="Times New Roman"/>
                  </a:rPr>
                  <a:t>Interval</a:t>
                </a:r>
                <a:endParaRPr lang="en-US" sz="1800" b="1" dirty="0"/>
              </a:p>
            </c:rich>
          </c:tx>
          <c:layout>
            <c:manualLayout>
              <c:xMode val="edge"/>
              <c:yMode val="edge"/>
              <c:x val="0"/>
              <c:y val="0.3179733253670409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71491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91578700304527"/>
          <c:y val="6.6108248959488664E-2"/>
          <c:w val="0.30340330520817038"/>
          <c:h val="0.37981609185121606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337357572269565E-2"/>
          <c:y val="0.19480351414406533"/>
          <c:w val="0.86765968627798784"/>
          <c:h val="0.5456681977252843"/>
        </c:manualLayout>
      </c:layout>
      <c:barChart>
        <c:barDir val="col"/>
        <c:grouping val="clustered"/>
        <c:varyColors val="0"/>
        <c:ser>
          <c:idx val="2"/>
          <c:order val="0"/>
          <c:tx>
            <c:v>EPI</c:v>
          </c:tx>
          <c:spPr>
            <a:solidFill>
              <a:schemeClr val="bg1"/>
            </a:solidFill>
            <a:ln w="25400">
              <a:solidFill>
                <a:schemeClr val="tx1"/>
              </a:solidFill>
            </a:ln>
          </c:spPr>
          <c:invertIfNegative val="0"/>
          <c:cat>
            <c:strRef>
              <c:f>Sheet4!$A$21:$A$35</c:f>
              <c:strCache>
                <c:ptCount val="15"/>
                <c:pt idx="0">
                  <c:v>SOR</c:v>
                </c:pt>
                <c:pt idx="1">
                  <c:v>Swim_cal1</c:v>
                </c:pt>
                <c:pt idx="2">
                  <c:v>Swim_cal2</c:v>
                </c:pt>
                <c:pt idx="3">
                  <c:v>Sobel</c:v>
                </c:pt>
                <c:pt idx="4">
                  <c:v>lowpass</c:v>
                </c:pt>
                <c:pt idx="5">
                  <c:v>laplace</c:v>
                </c:pt>
                <c:pt idx="6">
                  <c:v>forward</c:v>
                </c:pt>
                <c:pt idx="7">
                  <c:v>wavelet</c:v>
                </c:pt>
                <c:pt idx="8">
                  <c:v>Bzip2</c:v>
                </c:pt>
                <c:pt idx="9">
                  <c:v>H.264</c:v>
                </c:pt>
                <c:pt idx="10">
                  <c:v>Jpeg</c:v>
                </c:pt>
                <c:pt idx="11">
                  <c:v>Libquantum</c:v>
                </c:pt>
                <c:pt idx="12">
                  <c:v>Milc</c:v>
                </c:pt>
                <c:pt idx="13">
                  <c:v>Sjeng</c:v>
                </c:pt>
                <c:pt idx="14">
                  <c:v>Average</c:v>
                </c:pt>
              </c:strCache>
            </c:strRef>
          </c:cat>
          <c:val>
            <c:numRef>
              <c:f>Sheet4!$C$21:$C$35</c:f>
              <c:numCache>
                <c:formatCode>General</c:formatCode>
                <c:ptCount val="1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83.333333333333314</c:v>
                </c:pt>
                <c:pt idx="7">
                  <c:v>100</c:v>
                </c:pt>
                <c:pt idx="8">
                  <c:v>66.666666666666671</c:v>
                </c:pt>
                <c:pt idx="9">
                  <c:v>78.124999999999986</c:v>
                </c:pt>
                <c:pt idx="10">
                  <c:v>81.578947368421012</c:v>
                </c:pt>
                <c:pt idx="11">
                  <c:v>100</c:v>
                </c:pt>
                <c:pt idx="12">
                  <c:v>91.666666666666657</c:v>
                </c:pt>
                <c:pt idx="13">
                  <c:v>100</c:v>
                </c:pt>
                <c:pt idx="14">
                  <c:v>92.955043859649109</c:v>
                </c:pt>
              </c:numCache>
            </c:numRef>
          </c:val>
        </c:ser>
        <c:ser>
          <c:idx val="0"/>
          <c:order val="1"/>
          <c:tx>
            <c:v>EMS</c:v>
          </c:tx>
          <c:spPr>
            <a:solidFill>
              <a:srgbClr val="263C82"/>
            </a:solidFill>
            <a:ln w="25400">
              <a:solidFill>
                <a:schemeClr val="tx1"/>
              </a:solidFill>
            </a:ln>
          </c:spPr>
          <c:invertIfNegative val="0"/>
          <c:cat>
            <c:strRef>
              <c:f>Sheet4!$A$21:$A$35</c:f>
              <c:strCache>
                <c:ptCount val="15"/>
                <c:pt idx="0">
                  <c:v>SOR</c:v>
                </c:pt>
                <c:pt idx="1">
                  <c:v>Swim_cal1</c:v>
                </c:pt>
                <c:pt idx="2">
                  <c:v>Swim_cal2</c:v>
                </c:pt>
                <c:pt idx="3">
                  <c:v>Sobel</c:v>
                </c:pt>
                <c:pt idx="4">
                  <c:v>lowpass</c:v>
                </c:pt>
                <c:pt idx="5">
                  <c:v>laplace</c:v>
                </c:pt>
                <c:pt idx="6">
                  <c:v>forward</c:v>
                </c:pt>
                <c:pt idx="7">
                  <c:v>wavelet</c:v>
                </c:pt>
                <c:pt idx="8">
                  <c:v>Bzip2</c:v>
                </c:pt>
                <c:pt idx="9">
                  <c:v>H.264</c:v>
                </c:pt>
                <c:pt idx="10">
                  <c:v>Jpeg</c:v>
                </c:pt>
                <c:pt idx="11">
                  <c:v>Libquantum</c:v>
                </c:pt>
                <c:pt idx="12">
                  <c:v>Milc</c:v>
                </c:pt>
                <c:pt idx="13">
                  <c:v>Sjeng</c:v>
                </c:pt>
                <c:pt idx="14">
                  <c:v>Average</c:v>
                </c:pt>
              </c:strCache>
            </c:strRef>
          </c:cat>
          <c:val>
            <c:numRef>
              <c:f>Sheet4!$D$21:$D$35</c:f>
              <c:numCache>
                <c:formatCode>General</c:formatCode>
                <c:ptCount val="15"/>
                <c:pt idx="0">
                  <c:v>33.333333333333329</c:v>
                </c:pt>
                <c:pt idx="1">
                  <c:v>33.333333333333329</c:v>
                </c:pt>
                <c:pt idx="2">
                  <c:v>19.04761904761904</c:v>
                </c:pt>
                <c:pt idx="3">
                  <c:v>25</c:v>
                </c:pt>
                <c:pt idx="4">
                  <c:v>25</c:v>
                </c:pt>
                <c:pt idx="5">
                  <c:v>28.571428571428569</c:v>
                </c:pt>
                <c:pt idx="6">
                  <c:v>25</c:v>
                </c:pt>
                <c:pt idx="7">
                  <c:v>33.333333333333329</c:v>
                </c:pt>
                <c:pt idx="8">
                  <c:v>35</c:v>
                </c:pt>
                <c:pt idx="9">
                  <c:v>27.932960893854755</c:v>
                </c:pt>
                <c:pt idx="10">
                  <c:v>41.891891891891895</c:v>
                </c:pt>
                <c:pt idx="11">
                  <c:v>28.571428571428569</c:v>
                </c:pt>
                <c:pt idx="12">
                  <c:v>47.826086956521756</c:v>
                </c:pt>
                <c:pt idx="13">
                  <c:v>30</c:v>
                </c:pt>
                <c:pt idx="14">
                  <c:v>30.988672566624594</c:v>
                </c:pt>
              </c:numCache>
            </c:numRef>
          </c:val>
        </c:ser>
        <c:ser>
          <c:idx val="1"/>
          <c:order val="2"/>
          <c:tx>
            <c:v>BCEMS</c:v>
          </c:tx>
          <c:spPr>
            <a:solidFill>
              <a:srgbClr val="FFFF00"/>
            </a:solidFill>
            <a:ln w="25400">
              <a:solidFill>
                <a:schemeClr val="tx1"/>
              </a:solidFill>
            </a:ln>
          </c:spPr>
          <c:invertIfNegative val="0"/>
          <c:cat>
            <c:strRef>
              <c:f>Sheet4!$A$21:$A$35</c:f>
              <c:strCache>
                <c:ptCount val="15"/>
                <c:pt idx="0">
                  <c:v>SOR</c:v>
                </c:pt>
                <c:pt idx="1">
                  <c:v>Swim_cal1</c:v>
                </c:pt>
                <c:pt idx="2">
                  <c:v>Swim_cal2</c:v>
                </c:pt>
                <c:pt idx="3">
                  <c:v>Sobel</c:v>
                </c:pt>
                <c:pt idx="4">
                  <c:v>lowpass</c:v>
                </c:pt>
                <c:pt idx="5">
                  <c:v>laplace</c:v>
                </c:pt>
                <c:pt idx="6">
                  <c:v>forward</c:v>
                </c:pt>
                <c:pt idx="7">
                  <c:v>wavelet</c:v>
                </c:pt>
                <c:pt idx="8">
                  <c:v>Bzip2</c:v>
                </c:pt>
                <c:pt idx="9">
                  <c:v>H.264</c:v>
                </c:pt>
                <c:pt idx="10">
                  <c:v>Jpeg</c:v>
                </c:pt>
                <c:pt idx="11">
                  <c:v>Libquantum</c:v>
                </c:pt>
                <c:pt idx="12">
                  <c:v>Milc</c:v>
                </c:pt>
                <c:pt idx="13">
                  <c:v>Sjeng</c:v>
                </c:pt>
                <c:pt idx="14">
                  <c:v>Average</c:v>
                </c:pt>
              </c:strCache>
            </c:strRef>
          </c:cat>
          <c:val>
            <c:numRef>
              <c:f>Sheet4!$E$21:$E$35</c:f>
              <c:numCache>
                <c:formatCode>General</c:formatCode>
                <c:ptCount val="15"/>
                <c:pt idx="0">
                  <c:v>42.85714285714284</c:v>
                </c:pt>
                <c:pt idx="1">
                  <c:v>40</c:v>
                </c:pt>
                <c:pt idx="2">
                  <c:v>33.333333333333329</c:v>
                </c:pt>
                <c:pt idx="3">
                  <c:v>33.333333333333329</c:v>
                </c:pt>
                <c:pt idx="4">
                  <c:v>28.571428571428569</c:v>
                </c:pt>
                <c:pt idx="5">
                  <c:v>33.333333333333329</c:v>
                </c:pt>
                <c:pt idx="6">
                  <c:v>31.25</c:v>
                </c:pt>
                <c:pt idx="7">
                  <c:v>40</c:v>
                </c:pt>
                <c:pt idx="8">
                  <c:v>42.424242424242394</c:v>
                </c:pt>
                <c:pt idx="9">
                  <c:v>37.313432835820912</c:v>
                </c:pt>
                <c:pt idx="10">
                  <c:v>51.666666666666643</c:v>
                </c:pt>
                <c:pt idx="11">
                  <c:v>33.333333333333329</c:v>
                </c:pt>
                <c:pt idx="12">
                  <c:v>55.000000000000007</c:v>
                </c:pt>
                <c:pt idx="13">
                  <c:v>31.578947368421044</c:v>
                </c:pt>
                <c:pt idx="14">
                  <c:v>38.142513861218255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901888"/>
        <c:axId val="84903424"/>
      </c:barChart>
      <c:catAx>
        <c:axId val="84901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84903424"/>
        <c:crosses val="autoZero"/>
        <c:auto val="1"/>
        <c:lblAlgn val="ctr"/>
        <c:lblOffset val="100"/>
        <c:noMultiLvlLbl val="0"/>
      </c:catAx>
      <c:valAx>
        <c:axId val="84903424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1" dirty="0" smtClean="0"/>
                  <a:t>Relative to</a:t>
                </a:r>
                <a:r>
                  <a:rPr lang="en-US" sz="1200" b="1" baseline="0" dirty="0" smtClean="0"/>
                  <a:t> MII</a:t>
                </a:r>
                <a:endParaRPr lang="en-US" sz="1200" b="1" dirty="0"/>
              </a:p>
            </c:rich>
          </c:tx>
          <c:layout>
            <c:manualLayout>
              <c:xMode val="edge"/>
              <c:yMode val="edge"/>
              <c:x val="0"/>
              <c:y val="0.3599435273901853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4901888"/>
        <c:crosses val="autoZero"/>
        <c:crossBetween val="between"/>
        <c:majorUnit val="20"/>
      </c:valAx>
    </c:plotArea>
    <c:legend>
      <c:legendPos val="r"/>
      <c:layout>
        <c:manualLayout>
          <c:xMode val="edge"/>
          <c:yMode val="edge"/>
          <c:x val="0.62050626753552363"/>
          <c:y val="0"/>
          <c:w val="0.37039683567755505"/>
          <c:h val="0.16219803151338691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097134586711533E-2"/>
          <c:y val="0.13055292073364172"/>
          <c:w val="0.86165121275684586"/>
          <c:h val="0.71638824558694858"/>
        </c:manualLayout>
      </c:layout>
      <c:lineChart>
        <c:grouping val="standard"/>
        <c:varyColors val="0"/>
        <c:ser>
          <c:idx val="1"/>
          <c:order val="0"/>
          <c:tx>
            <c:v>EPI Compile Time</c:v>
          </c:tx>
          <c:spPr>
            <a:ln>
              <a:solidFill>
                <a:schemeClr val="tx1"/>
              </a:solidFill>
            </a:ln>
          </c:spPr>
          <c:marker>
            <c:spPr>
              <a:pattFill prst="wdDnDiag">
                <a:fgClr>
                  <a:schemeClr val="bg1"/>
                </a:fgClr>
                <a:bgClr>
                  <a:schemeClr val="tx1"/>
                </a:bgClr>
              </a:pattFill>
              <a:ln>
                <a:solidFill>
                  <a:schemeClr val="tx1"/>
                </a:solidFill>
              </a:ln>
            </c:spPr>
          </c:marker>
          <c:cat>
            <c:strRef>
              <c:f>Sheet4!$A$46:$A$60</c:f>
              <c:strCache>
                <c:ptCount val="15"/>
                <c:pt idx="0">
                  <c:v>SOR</c:v>
                </c:pt>
                <c:pt idx="1">
                  <c:v>Swim_cal1</c:v>
                </c:pt>
                <c:pt idx="2">
                  <c:v>Swim_cal2</c:v>
                </c:pt>
                <c:pt idx="3">
                  <c:v>Sobel</c:v>
                </c:pt>
                <c:pt idx="4">
                  <c:v>lowpass</c:v>
                </c:pt>
                <c:pt idx="5">
                  <c:v>laplace</c:v>
                </c:pt>
                <c:pt idx="6">
                  <c:v>forward</c:v>
                </c:pt>
                <c:pt idx="7">
                  <c:v>wavelet</c:v>
                </c:pt>
                <c:pt idx="8">
                  <c:v>Bzip2</c:v>
                </c:pt>
                <c:pt idx="9">
                  <c:v>H.264</c:v>
                </c:pt>
                <c:pt idx="10">
                  <c:v>Jpeg</c:v>
                </c:pt>
                <c:pt idx="11">
                  <c:v>Libquantum</c:v>
                </c:pt>
                <c:pt idx="12">
                  <c:v>Milc</c:v>
                </c:pt>
                <c:pt idx="13">
                  <c:v>Sjeng</c:v>
                </c:pt>
                <c:pt idx="14">
                  <c:v>Average</c:v>
                </c:pt>
              </c:strCache>
            </c:strRef>
          </c:cat>
          <c:val>
            <c:numRef>
              <c:f>Sheet4!$C$46:$C$60</c:f>
              <c:numCache>
                <c:formatCode>General</c:formatCode>
                <c:ptCount val="15"/>
                <c:pt idx="0">
                  <c:v>5.3000000000000012E-2</c:v>
                </c:pt>
                <c:pt idx="1">
                  <c:v>1.331</c:v>
                </c:pt>
                <c:pt idx="2">
                  <c:v>4.5000000000000012E-2</c:v>
                </c:pt>
                <c:pt idx="3">
                  <c:v>6.7000000000000004E-2</c:v>
                </c:pt>
                <c:pt idx="4">
                  <c:v>8.0000000000000054E-3</c:v>
                </c:pt>
                <c:pt idx="5">
                  <c:v>9.0000000000000028E-3</c:v>
                </c:pt>
                <c:pt idx="6">
                  <c:v>67.735000000000014</c:v>
                </c:pt>
                <c:pt idx="7">
                  <c:v>7.0000000000000019E-3</c:v>
                </c:pt>
                <c:pt idx="8">
                  <c:v>252.72133333333343</c:v>
                </c:pt>
                <c:pt idx="9">
                  <c:v>129.20772727272725</c:v>
                </c:pt>
                <c:pt idx="10">
                  <c:v>46.497666666666632</c:v>
                </c:pt>
                <c:pt idx="11">
                  <c:v>3.6500000000000005E-2</c:v>
                </c:pt>
                <c:pt idx="12">
                  <c:v>34.341000000000001</c:v>
                </c:pt>
                <c:pt idx="13">
                  <c:v>1.9339999999999995</c:v>
                </c:pt>
                <c:pt idx="14">
                  <c:v>38.142373376623368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427776"/>
        <c:axId val="72445952"/>
      </c:lineChart>
      <c:catAx>
        <c:axId val="72427776"/>
        <c:scaling>
          <c:orientation val="minMax"/>
        </c:scaling>
        <c:delete val="0"/>
        <c:axPos val="b"/>
        <c:majorTickMark val="none"/>
        <c:minorTickMark val="none"/>
        <c:tickLblPos val="low"/>
        <c:txPr>
          <a:bodyPr/>
          <a:lstStyle/>
          <a:p>
            <a:pPr>
              <a:defRPr sz="900" b="1"/>
            </a:pPr>
            <a:endParaRPr lang="en-US"/>
          </a:p>
        </c:txPr>
        <c:crossAx val="72445952"/>
        <c:crosses val="autoZero"/>
        <c:auto val="0"/>
        <c:lblAlgn val="ctr"/>
        <c:lblOffset val="100"/>
        <c:noMultiLvlLbl val="0"/>
      </c:catAx>
      <c:valAx>
        <c:axId val="72445952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 b="1"/>
                </a:pPr>
                <a:r>
                  <a:rPr lang="en-US" sz="1200" b="1"/>
                  <a:t>Time (S)</a:t>
                </a:r>
              </a:p>
            </c:rich>
          </c:tx>
          <c:layout>
            <c:manualLayout>
              <c:xMode val="edge"/>
              <c:yMode val="edge"/>
              <c:x val="1.5463091610317466E-3"/>
              <c:y val="0.2890582600727588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2427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0.85573</cdr:x>
      <cdr:y>0.85793</cdr:y>
    </cdr:from>
    <cdr:to>
      <cdr:x>0.93066</cdr:x>
      <cdr:y>0.94223</cdr:y>
    </cdr:to>
    <cdr:sp macro="" textlink="">
      <cdr:nvSpPr>
        <cdr:cNvPr id="4" name="Rectangle 3"/>
        <cdr:cNvSpPr/>
      </cdr:nvSpPr>
      <cdr:spPr>
        <a:xfrm xmlns:a="http://schemas.openxmlformats.org/drawingml/2006/main" rot="2766134">
          <a:off x="7732588" y="3139782"/>
          <a:ext cx="325082" cy="66232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 cmpd="dbl">
          <a:solidFill>
            <a:sysClr val="windowText" lastClr="0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0.85457</cdr:x>
      <cdr:y>0.77112</cdr:y>
    </cdr:from>
    <cdr:to>
      <cdr:x>0.9295</cdr:x>
      <cdr:y>0.85542</cdr:y>
    </cdr:to>
    <cdr:sp macro="" textlink="">
      <cdr:nvSpPr>
        <cdr:cNvPr id="4" name="Rectangle 3"/>
        <cdr:cNvSpPr/>
      </cdr:nvSpPr>
      <cdr:spPr>
        <a:xfrm xmlns:a="http://schemas.openxmlformats.org/drawingml/2006/main" rot="2766134">
          <a:off x="7737125" y="2519519"/>
          <a:ext cx="295489" cy="66232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 cmpd="dbl">
          <a:solidFill>
            <a:sysClr val="windowText" lastClr="0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14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16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19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20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21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23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24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25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26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27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28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29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32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33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34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35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36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37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38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39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40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41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42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43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44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45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46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47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48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0.83681</cdr:y>
    </cdr:from>
    <cdr:to>
      <cdr:x>0.83125</cdr:x>
      <cdr:y>0.97222</cdr:y>
    </cdr:to>
    <cdr:sp macro="" textlink="">
      <cdr:nvSpPr>
        <cdr:cNvPr id="49" name="TextBox 1"/>
        <cdr:cNvSpPr txBox="1"/>
      </cdr:nvSpPr>
      <cdr:spPr>
        <a:xfrm xmlns:a="http://schemas.openxmlformats.org/drawingml/2006/main">
          <a:off x="800100" y="2295525"/>
          <a:ext cx="30003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0.84935</cdr:x>
      <cdr:y>0.86211</cdr:y>
    </cdr:from>
    <cdr:to>
      <cdr:x>0.9246</cdr:x>
      <cdr:y>0.95283</cdr:y>
    </cdr:to>
    <cdr:sp macro="" textlink="">
      <cdr:nvSpPr>
        <cdr:cNvPr id="50" name="Rectangle 49"/>
        <cdr:cNvSpPr/>
      </cdr:nvSpPr>
      <cdr:spPr>
        <a:xfrm xmlns:a="http://schemas.openxmlformats.org/drawingml/2006/main" rot="2766134">
          <a:off x="7731461" y="3191149"/>
          <a:ext cx="352556" cy="67088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 cmpd="dbl">
          <a:solidFill>
            <a:sysClr val="windowText" lastClr="0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EE692-1904-40DF-AFA2-CC473632DC51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12024-1A9E-4BE0-BA3D-91903EBF3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2024-1A9E-4BE0-BA3D-91903EBF30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0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2024-1A9E-4BE0-BA3D-91903EBF30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5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C385-4F66-406E-A69B-2FF59D120318}" type="datetime4">
              <a:rPr lang="en-US" smtClean="0"/>
              <a:pPr/>
              <a:t>June 7,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9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C7A9-F6EF-4EDF-B32F-716FB30BB22B}" type="datetime4">
              <a:rPr lang="en-US" smtClean="0"/>
              <a:pPr/>
              <a:t>June 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F32E-F396-4857-9E0B-A297DAB04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6D57-42F5-4ECC-811C-86AB4257CC29}" type="datetime4">
              <a:rPr lang="en-US" smtClean="0"/>
              <a:pPr/>
              <a:t>June 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F32E-F396-4857-9E0B-A297DAB04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1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395-91C7-40FB-9DBE-DA4829969D83}" type="datetime4">
              <a:rPr lang="en-US" smtClean="0"/>
              <a:pPr/>
              <a:t>June 7,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4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CDB4-D7FC-42A2-BF9B-A8ABF58C8B8E}" type="datetime4">
              <a:rPr lang="en-US" smtClean="0"/>
              <a:pPr/>
              <a:t>June 7,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02C-11BE-4661-97C3-34D7CE1E90E8}" type="datetime4">
              <a:rPr lang="en-US" smtClean="0"/>
              <a:pPr/>
              <a:t>June 7,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79CE-9B29-4C3A-9570-1F92657D1E8A}" type="datetime4">
              <a:rPr lang="en-US" smtClean="0"/>
              <a:pPr/>
              <a:t>June 7,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CEBC-B14B-4DE4-93DB-C31FE93FA989}" type="datetime4">
              <a:rPr lang="en-US" smtClean="0"/>
              <a:pPr/>
              <a:t>June 7,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BDB-3C81-4A3B-8A7A-C6773B06C699}" type="datetime4">
              <a:rPr lang="en-US" smtClean="0"/>
              <a:pPr/>
              <a:t>June 7,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3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A50-9407-4143-9DEE-D7908A13FC67}" type="datetime4">
              <a:rPr lang="en-US" smtClean="0"/>
              <a:pPr/>
              <a:t>June 7,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0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6589-7150-4BA3-B495-F4699672FAB5}" type="datetime4">
              <a:rPr lang="en-US" smtClean="0"/>
              <a:pPr/>
              <a:t>June 7,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4308A-37F5-4579-BF98-3711553C9AD9}" type="datetime4">
              <a:rPr lang="en-US" smtClean="0"/>
              <a:pPr/>
              <a:t>June 7,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9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206" y="1600200"/>
            <a:ext cx="8279593" cy="1600200"/>
          </a:xfr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EPIMap</a:t>
            </a:r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Using </a:t>
            </a:r>
            <a:r>
              <a:rPr lang="en-US" sz="4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Epimorphism</a:t>
            </a:r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Map Applications on CGRAs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5" y="3581400"/>
            <a:ext cx="8839200" cy="1524000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Mahdi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Hamzeh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Aviral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Shrivastava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Sarma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Vrudhula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School of Computing, Informatics, and Decision Systems Engineering</a:t>
            </a:r>
          </a:p>
          <a:p>
            <a:r>
              <a:rPr lang="en-US" sz="1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Arizona State University</a:t>
            </a:r>
          </a:p>
          <a:p>
            <a:r>
              <a:rPr lang="en-US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June 2012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work was supported in part by NSF IUCRC Center for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Embedded Systems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under Grant DWS-0086, by the Science Foundation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of Arizona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(Grant SRG 0211-07), and by the Stardust Foundation.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7" y="304800"/>
            <a:ext cx="3402793" cy="797136"/>
          </a:xfrm>
          <a:prstGeom prst="rect">
            <a:avLst/>
          </a:prstGeom>
          <a:effectLst>
            <a:glow>
              <a:schemeClr val="accent1"/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8738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Achieved II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vs. Minimum II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042778"/>
              </p:ext>
            </p:extLst>
          </p:nvPr>
        </p:nvGraphicFramePr>
        <p:xfrm>
          <a:off x="76200" y="3276600"/>
          <a:ext cx="8839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990600"/>
            <a:ext cx="5105400" cy="712321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000" dirty="0" smtClean="0"/>
              <a:t>Minimum II may be not achievable</a:t>
            </a:r>
            <a:endParaRPr lang="en-US" sz="2000" dirty="0"/>
          </a:p>
        </p:txBody>
      </p:sp>
      <p:sp>
        <p:nvSpPr>
          <p:cNvPr id="3" name="Down Arrow 2"/>
          <p:cNvSpPr/>
          <p:nvPr/>
        </p:nvSpPr>
        <p:spPr>
          <a:xfrm>
            <a:off x="762000" y="3429000"/>
            <a:ext cx="152400" cy="4572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219200" y="3429000"/>
            <a:ext cx="152400" cy="4572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752600" y="3429000"/>
            <a:ext cx="152400" cy="4572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286000" y="3429000"/>
            <a:ext cx="152400" cy="4572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743200" y="3429000"/>
            <a:ext cx="152400" cy="4572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276600" y="3429000"/>
            <a:ext cx="152400" cy="4572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4343400" y="3429000"/>
            <a:ext cx="152400" cy="4572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324600" y="3429000"/>
            <a:ext cx="152400" cy="4572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91400" y="3429000"/>
            <a:ext cx="152400" cy="4572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0" y="1676400"/>
                <a:ext cx="5105400" cy="712321"/>
              </a:xfrm>
              <a:prstGeom prst="rect">
                <a:avLst/>
              </a:prstGeom>
              <a:solidFill>
                <a:srgbClr val="254793"/>
              </a:solidFill>
              <a:effectLst>
                <a:outerShdw blurRad="50800" dist="38100" dir="636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algn="ctr">
                  <a:spcBef>
                    <a:spcPct val="0"/>
                  </a:spcBef>
                  <a:buNone/>
                  <a:defRPr sz="36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en-US" sz="2000" dirty="0" smtClean="0"/>
                  <a:t>Relative to MII=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𝑀𝐼𝐼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𝐴𝑐h𝑖𝑒𝑣𝑒𝑑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𝐼𝐼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5105400" cy="71232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  <a:effectLst>
                <a:outerShdw blurRad="50800" dist="38100" dir="636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0" y="2388721"/>
            <a:ext cx="5105400" cy="712321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000" dirty="0" smtClean="0"/>
              <a:t>The higher the value, the closer to </a:t>
            </a:r>
            <a:r>
              <a:rPr lang="en-US" sz="2000" dirty="0"/>
              <a:t>o</a:t>
            </a:r>
            <a:r>
              <a:rPr lang="en-US" sz="2000" dirty="0" smtClean="0"/>
              <a:t>ptimum II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8001000" y="39579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92.9%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14300" y="3009037"/>
            <a:ext cx="8763000" cy="1754326"/>
          </a:xfrm>
          <a:prstGeom prst="rect">
            <a:avLst/>
          </a:prstGeom>
          <a:solidFill>
            <a:srgbClr val="263C82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EPIMap</a:t>
            </a:r>
            <a:r>
              <a:rPr lang="en-US" sz="5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finds MII in 9 out of 14 loops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6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3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Reasonable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Running time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838891"/>
              </p:ext>
            </p:extLst>
          </p:nvPr>
        </p:nvGraphicFramePr>
        <p:xfrm>
          <a:off x="76200" y="2362200"/>
          <a:ext cx="89154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39640" y="27432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63840" y="313586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Accelerators for energy efficiency</a:t>
            </a:r>
          </a:p>
          <a:p>
            <a:r>
              <a:rPr lang="en-US" dirty="0" smtClean="0"/>
              <a:t>Coarse-grained reconfigurable architecture, a programmable accelerator</a:t>
            </a:r>
          </a:p>
          <a:p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Problem formulation</a:t>
            </a:r>
          </a:p>
          <a:p>
            <a:pPr lvl="1"/>
            <a:r>
              <a:rPr lang="en-US" dirty="0" smtClean="0"/>
              <a:t>Re-computation, routing, or both</a:t>
            </a:r>
          </a:p>
          <a:p>
            <a:pPr lvl="1"/>
            <a:r>
              <a:rPr lang="en-US" dirty="0" err="1" smtClean="0"/>
              <a:t>EPIMap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Better mappings 2.8X performance improvement</a:t>
            </a:r>
          </a:p>
          <a:p>
            <a:pPr lvl="2"/>
            <a:r>
              <a:rPr lang="en-US" dirty="0" smtClean="0"/>
              <a:t>Optimum mapping in 9 out of 14</a:t>
            </a:r>
          </a:p>
          <a:p>
            <a:pPr lvl="2"/>
            <a:r>
              <a:rPr lang="en-US" dirty="0" smtClean="0"/>
              <a:t>Reasonable compilation time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Accelerators for Energy Efficiency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715000" y="1371600"/>
            <a:ext cx="3352800" cy="2797969"/>
            <a:chOff x="3200400" y="3983831"/>
            <a:chExt cx="3352800" cy="2797969"/>
          </a:xfrm>
        </p:grpSpPr>
        <p:sp>
          <p:nvSpPr>
            <p:cNvPr id="57" name="Rectangle 56"/>
            <p:cNvSpPr/>
            <p:nvPr/>
          </p:nvSpPr>
          <p:spPr>
            <a:xfrm>
              <a:off x="5334000" y="3983831"/>
              <a:ext cx="1219200" cy="1066800"/>
            </a:xfrm>
            <a:prstGeom prst="rect">
              <a:avLst/>
            </a:prstGeom>
            <a:solidFill>
              <a:srgbClr val="263C8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Processor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00400" y="4288631"/>
              <a:ext cx="1371600" cy="762000"/>
            </a:xfrm>
            <a:prstGeom prst="rect">
              <a:avLst/>
            </a:prstGeom>
            <a:solidFill>
              <a:srgbClr val="263C8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Accelerator</a:t>
              </a:r>
              <a:endParaRPr lang="en-US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038600" y="6019800"/>
              <a:ext cx="1752600" cy="762000"/>
            </a:xfrm>
            <a:prstGeom prst="rect">
              <a:avLst/>
            </a:prstGeom>
            <a:solidFill>
              <a:srgbClr val="263C8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Shared Memory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200400" y="5548312"/>
              <a:ext cx="3352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Up-Down Arrow 60"/>
            <p:cNvSpPr/>
            <p:nvPr/>
          </p:nvSpPr>
          <p:spPr>
            <a:xfrm>
              <a:off x="3733800" y="5057775"/>
              <a:ext cx="228600" cy="457200"/>
            </a:xfrm>
            <a:prstGeom prst="upDownArrow">
              <a:avLst>
                <a:gd name="adj1" fmla="val 27778"/>
                <a:gd name="adj2" fmla="val 47222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Up-Down Arrow 61"/>
            <p:cNvSpPr/>
            <p:nvPr/>
          </p:nvSpPr>
          <p:spPr>
            <a:xfrm>
              <a:off x="5867400" y="5057775"/>
              <a:ext cx="228600" cy="457200"/>
            </a:xfrm>
            <a:prstGeom prst="upDownArrow">
              <a:avLst>
                <a:gd name="adj1" fmla="val 27778"/>
                <a:gd name="adj2" fmla="val 47222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4800600" y="5562600"/>
              <a:ext cx="228600" cy="457200"/>
            </a:xfrm>
            <a:prstGeom prst="upDownArrow">
              <a:avLst>
                <a:gd name="adj1" fmla="val 27778"/>
                <a:gd name="adj2" fmla="val 47222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2674144"/>
            <a:ext cx="6400800" cy="4031456"/>
            <a:chOff x="0" y="2674144"/>
            <a:chExt cx="6400800" cy="4031456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533400" y="3302555"/>
              <a:ext cx="0" cy="297180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33400" y="6274355"/>
              <a:ext cx="46482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6800" y="633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28800" y="633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67000" y="633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429000" y="633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200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67200" y="633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250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655" y="604575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0" y="490275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0" y="371138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2514600" y="6121956"/>
              <a:ext cx="76200" cy="123825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4343400" y="5236131"/>
              <a:ext cx="76200" cy="123825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Connector 75"/>
            <p:cNvSpPr/>
            <p:nvPr/>
          </p:nvSpPr>
          <p:spPr>
            <a:xfrm>
              <a:off x="1728085" y="4140756"/>
              <a:ext cx="76200" cy="123825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1549" y="5033148"/>
              <a:ext cx="1177451" cy="1012608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075" y="3712975"/>
              <a:ext cx="2091125" cy="1419968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990600" y="3771424"/>
              <a:ext cx="1627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DRESC CGRA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67748" y="5828824"/>
              <a:ext cx="13516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Intel Core i7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108185" y="4826556"/>
              <a:ext cx="2378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NVIDIA Tesla™ c2050</a:t>
              </a:r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81600" y="632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Power (W)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415" y="2674144"/>
              <a:ext cx="1017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Giga Ops</a:t>
              </a:r>
            </a:p>
            <a:p>
              <a:r>
                <a:rPr lang="en-US" dirty="0" smtClean="0"/>
                <a:t>per Sec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990600" y="427886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/W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05840" y="5359956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/W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86438" y="537829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/W</a:t>
            </a:r>
            <a:endParaRPr lang="en-US" dirty="0"/>
          </a:p>
        </p:txBody>
      </p:sp>
      <p:sp>
        <p:nvSpPr>
          <p:cNvPr id="37" name="Content Placeholder 1"/>
          <p:cNvSpPr>
            <a:spLocks noGrp="1"/>
          </p:cNvSpPr>
          <p:nvPr>
            <p:ph idx="1"/>
          </p:nvPr>
        </p:nvSpPr>
        <p:spPr>
          <a:xfrm>
            <a:off x="371929" y="1219200"/>
            <a:ext cx="50292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Demand for performance</a:t>
            </a:r>
          </a:p>
          <a:p>
            <a:r>
              <a:rPr lang="en-US" dirty="0" smtClean="0"/>
              <a:t>Power consumption</a:t>
            </a:r>
          </a:p>
          <a:p>
            <a:r>
              <a:rPr lang="en-US" dirty="0" smtClean="0"/>
              <a:t>Technology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31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Coarse-grained Reconfigurable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2D array of Processing Elements (PEs)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ALU + local register File -&gt; PE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Mesh interconnection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Shared data bus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 inputs: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Neighboring PEs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Local register file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memory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9000"/>
                    </a14:imgEffect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14662"/>
            <a:ext cx="4659379" cy="3005138"/>
          </a:xfrm>
          <a:prstGeom prst="rect">
            <a:avLst/>
          </a:prstGeom>
          <a:noFill/>
          <a:ln>
            <a:noFill/>
          </a:ln>
          <a:effectLst>
            <a:reflection stA="29000" endPos="18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6200" y="1219200"/>
            <a:ext cx="2590800" cy="1905000"/>
            <a:chOff x="592319" y="1575480"/>
            <a:chExt cx="2590800" cy="1905000"/>
          </a:xfrm>
          <a:solidFill>
            <a:srgbClr val="254793"/>
          </a:solidFill>
        </p:grpSpPr>
        <p:sp>
          <p:nvSpPr>
            <p:cNvPr id="6" name="Rectangle 5"/>
            <p:cNvSpPr/>
            <p:nvPr/>
          </p:nvSpPr>
          <p:spPr>
            <a:xfrm>
              <a:off x="592319" y="1575480"/>
              <a:ext cx="1066800" cy="762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16319" y="1575480"/>
              <a:ext cx="1066800" cy="762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2319" y="2718480"/>
              <a:ext cx="1066800" cy="762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16319" y="2718480"/>
              <a:ext cx="1066800" cy="762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4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3"/>
              <a:endCxn id="7" idx="1"/>
            </p:cNvCxnSpPr>
            <p:nvPr/>
          </p:nvCxnSpPr>
          <p:spPr>
            <a:xfrm>
              <a:off x="1659119" y="1956480"/>
              <a:ext cx="4572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8" idx="0"/>
            </p:cNvCxnSpPr>
            <p:nvPr/>
          </p:nvCxnSpPr>
          <p:spPr>
            <a:xfrm>
              <a:off x="1125719" y="2337480"/>
              <a:ext cx="0" cy="381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1659119" y="3099480"/>
              <a:ext cx="4572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  <a:endCxn id="7" idx="2"/>
            </p:cNvCxnSpPr>
            <p:nvPr/>
          </p:nvCxnSpPr>
          <p:spPr>
            <a:xfrm flipV="1">
              <a:off x="2649719" y="2337480"/>
              <a:ext cx="0" cy="3810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228600" y="1213138"/>
            <a:ext cx="762000" cy="77412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1213138"/>
            <a:ext cx="762000" cy="774124"/>
          </a:xfrm>
          <a:prstGeom prst="ellipse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" y="2356138"/>
            <a:ext cx="762000" cy="774124"/>
          </a:xfrm>
          <a:prstGeom prst="ellipse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970518" y="1263362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18" name="Rectangle 17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1</a:t>
              </a:r>
              <a:endParaRPr lang="en-US" sz="4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2</a:t>
              </a:r>
              <a:endParaRPr lang="en-US" sz="4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3</a:t>
              </a:r>
              <a:endParaRPr lang="en-US" sz="4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4</a:t>
              </a:r>
              <a:endParaRPr lang="en-US" sz="4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9839" y="2253962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23" name="Rectangle 22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3564119" y="1371600"/>
            <a:ext cx="481083" cy="46326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81400" y="2356138"/>
            <a:ext cx="481083" cy="463262"/>
          </a:xfrm>
          <a:prstGeom prst="ellipse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00400" y="2743200"/>
            <a:ext cx="481083" cy="463262"/>
          </a:xfrm>
          <a:prstGeom prst="ellipse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83319" y="2362200"/>
            <a:ext cx="481083" cy="463262"/>
          </a:xfrm>
          <a:prstGeom prst="ellipse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943600" y="1447800"/>
            <a:ext cx="381000" cy="2119604"/>
          </a:xfrm>
          <a:prstGeom prst="downArrow">
            <a:avLst/>
          </a:prstGeom>
          <a:solidFill>
            <a:srgbClr val="263C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01879" y="990600"/>
            <a:ext cx="128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2049" name="Down Arrow 2048"/>
          <p:cNvSpPr/>
          <p:nvPr/>
        </p:nvSpPr>
        <p:spPr>
          <a:xfrm rot="18638957">
            <a:off x="4251016" y="1664298"/>
            <a:ext cx="411742" cy="83213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062462">
            <a:off x="3375529" y="1877767"/>
            <a:ext cx="411742" cy="83213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3626858" y="1915042"/>
            <a:ext cx="411742" cy="3770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16198 0.1081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15" grpId="1" animBg="1"/>
      <p:bldP spid="16" grpId="0" animBg="1"/>
      <p:bldP spid="16" grpId="1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/>
      <p:bldP spid="2049" grpId="0" animBg="1"/>
      <p:bldP spid="2049" grpId="1" animBg="1"/>
      <p:bldP spid="36" grpId="0" animBg="1"/>
      <p:bldP spid="36" grpId="1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52400" y="2272004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13670" y="2243875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2400" y="3352800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09800" y="3332843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19200" y="4381500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45939" y="4418045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6470" y="5361992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g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7" idx="4"/>
            <a:endCxn id="25" idx="0"/>
          </p:cNvCxnSpPr>
          <p:nvPr/>
        </p:nvCxnSpPr>
        <p:spPr>
          <a:xfrm>
            <a:off x="381000" y="2701212"/>
            <a:ext cx="0" cy="651588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0"/>
          </p:cNvCxnSpPr>
          <p:nvPr/>
        </p:nvCxnSpPr>
        <p:spPr>
          <a:xfrm flipH="1">
            <a:off x="381000" y="2610227"/>
            <a:ext cx="899625" cy="742573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24" idx="4"/>
            <a:endCxn id="27" idx="0"/>
          </p:cNvCxnSpPr>
          <p:nvPr/>
        </p:nvCxnSpPr>
        <p:spPr>
          <a:xfrm>
            <a:off x="1442270" y="2673083"/>
            <a:ext cx="5530" cy="1708417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26" idx="3"/>
            <a:endCxn id="27" idx="0"/>
          </p:cNvCxnSpPr>
          <p:nvPr/>
        </p:nvCxnSpPr>
        <p:spPr>
          <a:xfrm flipH="1">
            <a:off x="1447800" y="3699195"/>
            <a:ext cx="828955" cy="682305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>
            <a:stCxn id="25" idx="4"/>
            <a:endCxn id="28" idx="0"/>
          </p:cNvCxnSpPr>
          <p:nvPr/>
        </p:nvCxnSpPr>
        <p:spPr>
          <a:xfrm flipH="1">
            <a:off x="374539" y="3782008"/>
            <a:ext cx="6461" cy="636037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>
            <a:stCxn id="27" idx="3"/>
            <a:endCxn id="29" idx="0"/>
          </p:cNvCxnSpPr>
          <p:nvPr/>
        </p:nvCxnSpPr>
        <p:spPr>
          <a:xfrm flipH="1">
            <a:off x="985070" y="4747852"/>
            <a:ext cx="301085" cy="614140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>
            <a:stCxn id="28" idx="5"/>
            <a:endCxn id="29" idx="0"/>
          </p:cNvCxnSpPr>
          <p:nvPr/>
        </p:nvCxnSpPr>
        <p:spPr>
          <a:xfrm>
            <a:off x="536184" y="4784397"/>
            <a:ext cx="448886" cy="577595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605283" y="1398597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88" name="Rectangle 87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sp>
        <p:nvSpPr>
          <p:cNvPr id="92" name="Down Arrow 91"/>
          <p:cNvSpPr/>
          <p:nvPr/>
        </p:nvSpPr>
        <p:spPr>
          <a:xfrm>
            <a:off x="3148083" y="1676400"/>
            <a:ext cx="381000" cy="5147965"/>
          </a:xfrm>
          <a:prstGeom prst="downArrow">
            <a:avLst/>
          </a:prstGeom>
          <a:solidFill>
            <a:srgbClr val="263C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940841" y="1055697"/>
            <a:ext cx="128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2853962" y="1747212"/>
            <a:ext cx="44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2853962" y="303689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605283" y="2744797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97" name="Rectangle 96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5283" y="4090997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102" name="Rectangle 101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605283" y="5437197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107" name="Rectangle 106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853962" y="440849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853962" y="578009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8" name="Oval 117"/>
          <p:cNvSpPr/>
          <p:nvPr/>
        </p:nvSpPr>
        <p:spPr>
          <a:xfrm>
            <a:off x="152400" y="2272004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1213670" y="224387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1213670" y="2243875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52400" y="3352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209800" y="3332843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5" name="Oval 124"/>
          <p:cNvSpPr/>
          <p:nvPr/>
        </p:nvSpPr>
        <p:spPr>
          <a:xfrm>
            <a:off x="1219200" y="43815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45939" y="441804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56470" y="5361992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6323844" y="1409700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130" name="Rectangle 129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323844" y="2819400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135" name="Rectangle 134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323844" y="4152900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140" name="Rectangle 139"/>
            <p:cNvSpPr/>
            <p:nvPr/>
          </p:nvSpPr>
          <p:spPr>
            <a:xfrm>
              <a:off x="4250675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323844" y="5524500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145" name="Rectangle 144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4</a:t>
              </a:r>
              <a:endParaRPr lang="en-US" sz="4000" dirty="0"/>
            </a:p>
          </p:txBody>
        </p:sp>
      </p:grpSp>
      <p:sp>
        <p:nvSpPr>
          <p:cNvPr id="163" name="Oval 162"/>
          <p:cNvSpPr/>
          <p:nvPr/>
        </p:nvSpPr>
        <p:spPr>
          <a:xfrm>
            <a:off x="6944123" y="1371600"/>
            <a:ext cx="457200" cy="4572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4" name="Oval 163"/>
          <p:cNvSpPr/>
          <p:nvPr/>
        </p:nvSpPr>
        <p:spPr>
          <a:xfrm>
            <a:off x="8153400" y="1295400"/>
            <a:ext cx="457200" cy="4572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5" name="Oval 164"/>
          <p:cNvSpPr/>
          <p:nvPr/>
        </p:nvSpPr>
        <p:spPr>
          <a:xfrm>
            <a:off x="7848600" y="3048000"/>
            <a:ext cx="457200" cy="4572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66" name="Oval 165"/>
          <p:cNvSpPr/>
          <p:nvPr/>
        </p:nvSpPr>
        <p:spPr>
          <a:xfrm>
            <a:off x="7004947" y="2743200"/>
            <a:ext cx="457200" cy="4572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7" name="Oval 166"/>
          <p:cNvSpPr/>
          <p:nvPr/>
        </p:nvSpPr>
        <p:spPr>
          <a:xfrm>
            <a:off x="8239523" y="2743200"/>
            <a:ext cx="457200" cy="4572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54" name="Up-Down Arrow 1053"/>
          <p:cNvSpPr/>
          <p:nvPr/>
        </p:nvSpPr>
        <p:spPr>
          <a:xfrm>
            <a:off x="5869066" y="3900286"/>
            <a:ext cx="580141" cy="2673062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1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to Map on CGRA and How?</a:t>
            </a:r>
          </a:p>
        </p:txBody>
      </p:sp>
      <p:sp>
        <p:nvSpPr>
          <p:cNvPr id="160" name="Up-Down Arrow 159"/>
          <p:cNvSpPr/>
          <p:nvPr/>
        </p:nvSpPr>
        <p:spPr>
          <a:xfrm>
            <a:off x="3539242" y="1346200"/>
            <a:ext cx="580141" cy="5100359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152400" y="2272004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213670" y="2243875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152400" y="3352800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2209800" y="3332843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1219200" y="4381500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145939" y="4418045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756470" y="5361992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152400" y="2272004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1213670" y="224387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152400" y="3352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2209800" y="3332843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4" name="Oval 183"/>
          <p:cNvSpPr/>
          <p:nvPr/>
        </p:nvSpPr>
        <p:spPr>
          <a:xfrm>
            <a:off x="1213670" y="2243875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1219200" y="43815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45939" y="441804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756470" y="5361992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3219" y="3113966"/>
            <a:ext cx="8763000" cy="830997"/>
          </a:xfrm>
          <a:prstGeom prst="rect">
            <a:avLst/>
          </a:prstGeom>
          <a:solidFill>
            <a:srgbClr val="263C82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14400" indent="-914400" algn="ctr"/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 is the performance metric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45 -0.1312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45834 -0.12871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44966 -0.10093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3" y="-5046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0.46545 0.05856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31666 -0.04143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46267 -0.05324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45 -0.05533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38282 0.00694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32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6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8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9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1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2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4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5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7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8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1" dur="indefinite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3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4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7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9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0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3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6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8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9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1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2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4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5" dur="indefinit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8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0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1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3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4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6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7" dur="indefinit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9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0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74166 -0.13334 " pathEditMode="relative" rAng="0" ptsTypes="AA">
                                      <p:cBhvr>
                                        <p:cTn id="22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83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3.33333E-6 L 0.7632 -0.12709 " pathEditMode="relative" rAng="0" ptsTypes="AA">
                                      <p:cBhvr>
                                        <p:cTn id="23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34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75 -0.08889 " pathEditMode="relative" rAng="0" ptsTypes="AA">
                                      <p:cBhvr>
                                        <p:cTn id="25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2.96296E-6 L 0.65937 -0.08588 " pathEditMode="relative" rAng="0" ptsTypes="AA">
                                      <p:cBhvr>
                                        <p:cTn id="26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3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72291 0.12847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46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725 0.00556 " pathEditMode="relative" rAng="0" ptsTypes="AA">
                                      <p:cBhvr>
                                        <p:cTn id="28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5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0903 0.00023 " pathEditMode="relative" rAng="0" ptsTypes="AA">
                                      <p:cBhvr>
                                        <p:cTn id="29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64219 0.0625 " pathEditMode="relative" rAng="0" ptsTypes="AA">
                                      <p:cBhvr>
                                        <p:cTn id="30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1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3.33333E-6 L -0.00104 0.4 " pathEditMode="relative" rAng="0" ptsTypes="AA">
                                      <p:cBhvr>
                                        <p:cTn id="311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0.4 " pathEditMode="relative" rAng="0" ptsTypes="AA">
                                      <p:cBhvr>
                                        <p:cTn id="315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33333E-6 L 0.00052 0.4 " pathEditMode="relative" rAng="0" ptsTypes="AA">
                                      <p:cBhvr>
                                        <p:cTn id="321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4 " pathEditMode="relative" rAng="0" ptsTypes="AA">
                                      <p:cBhvr>
                                        <p:cTn id="325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00261 0.4 " pathEditMode="relative" rAng="0" ptsTypes="AA">
                                      <p:cBhvr>
                                        <p:cTn id="32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92" grpId="0" animBg="1"/>
      <p:bldP spid="92" grpId="1" animBg="1"/>
      <p:bldP spid="93" grpId="0"/>
      <p:bldP spid="93" grpId="1"/>
      <p:bldP spid="94" grpId="0"/>
      <p:bldP spid="94" grpId="1"/>
      <p:bldP spid="95" grpId="0"/>
      <p:bldP spid="95" grpId="1"/>
      <p:bldP spid="116" grpId="0"/>
      <p:bldP spid="116" grpId="1"/>
      <p:bldP spid="117" grpId="0"/>
      <p:bldP spid="117" grpId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27" grpId="0" animBg="1"/>
      <p:bldP spid="127" grpId="1" animBg="1"/>
      <p:bldP spid="127" grpId="2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054" grpId="0" animBg="1"/>
      <p:bldP spid="160" grpId="0" animBg="1"/>
      <p:bldP spid="160" grpId="1" animBg="1"/>
      <p:bldP spid="162" grpId="0" animBg="1"/>
      <p:bldP spid="162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2" animBg="1"/>
      <p:bldP spid="181" grpId="0" animBg="1"/>
      <p:bldP spid="181" grpId="2" animBg="1"/>
      <p:bldP spid="182" grpId="0" animBg="1"/>
      <p:bldP spid="182" grpId="2" animBg="1"/>
      <p:bldP spid="183" grpId="0" animBg="1"/>
      <p:bldP spid="183" grpId="2" animBg="1"/>
      <p:bldP spid="184" grpId="0" animBg="1"/>
      <p:bldP spid="184" grpId="2" animBg="1"/>
      <p:bldP spid="185" grpId="0" animBg="1"/>
      <p:bldP spid="185" grpId="2" animBg="1"/>
      <p:bldP spid="186" grpId="0" animBg="1"/>
      <p:bldP spid="186" grpId="2" animBg="1"/>
      <p:bldP spid="187" grpId="0" animBg="1"/>
      <p:bldP spid="187" grpId="2" animBg="1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97535" y="1885295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897535" y="2969996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81000" y="3962400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447800" y="3979872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370114" y="5017115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1447800" y="5024735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4" name="Straight Arrow Connector 33"/>
          <p:cNvCxnSpPr>
            <a:stCxn id="5" idx="4"/>
            <a:endCxn id="6" idx="0"/>
          </p:cNvCxnSpPr>
          <p:nvPr/>
        </p:nvCxnSpPr>
        <p:spPr>
          <a:xfrm>
            <a:off x="1126135" y="2342495"/>
            <a:ext cx="0" cy="6275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7" idx="0"/>
          </p:cNvCxnSpPr>
          <p:nvPr/>
        </p:nvCxnSpPr>
        <p:spPr>
          <a:xfrm flipH="1">
            <a:off x="609600" y="3360241"/>
            <a:ext cx="354890" cy="6021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5"/>
            <a:endCxn id="8" idx="0"/>
          </p:cNvCxnSpPr>
          <p:nvPr/>
        </p:nvCxnSpPr>
        <p:spPr>
          <a:xfrm>
            <a:off x="1287780" y="3360241"/>
            <a:ext cx="388620" cy="6196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4"/>
            <a:endCxn id="9" idx="0"/>
          </p:cNvCxnSpPr>
          <p:nvPr/>
        </p:nvCxnSpPr>
        <p:spPr>
          <a:xfrm flipH="1">
            <a:off x="598714" y="4419600"/>
            <a:ext cx="10886" cy="5975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3"/>
            <a:endCxn id="9" idx="7"/>
          </p:cNvCxnSpPr>
          <p:nvPr/>
        </p:nvCxnSpPr>
        <p:spPr>
          <a:xfrm flipH="1">
            <a:off x="760359" y="4370117"/>
            <a:ext cx="754396" cy="713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5"/>
            <a:endCxn id="10" idx="1"/>
          </p:cNvCxnSpPr>
          <p:nvPr/>
        </p:nvCxnSpPr>
        <p:spPr>
          <a:xfrm>
            <a:off x="771245" y="4352645"/>
            <a:ext cx="743510" cy="73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4"/>
            <a:endCxn id="10" idx="0"/>
          </p:cNvCxnSpPr>
          <p:nvPr/>
        </p:nvCxnSpPr>
        <p:spPr>
          <a:xfrm>
            <a:off x="1676400" y="4437072"/>
            <a:ext cx="0" cy="5876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342121" y="1138535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51" name="Rectangle 50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sp>
        <p:nvSpPr>
          <p:cNvPr id="55" name="Down Arrow 54"/>
          <p:cNvSpPr/>
          <p:nvPr/>
        </p:nvSpPr>
        <p:spPr>
          <a:xfrm>
            <a:off x="2884921" y="1329035"/>
            <a:ext cx="381000" cy="5452765"/>
          </a:xfrm>
          <a:prstGeom prst="downArrow">
            <a:avLst/>
          </a:prstGeom>
          <a:solidFill>
            <a:srgbClr val="263C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590800" y="1453515"/>
            <a:ext cx="44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2590800" y="2743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90800" y="4114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590800" y="5486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342121" y="2357735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62" name="Rectangle 61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2121" y="3843635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67" name="Rectangle 66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342121" y="5177135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72" name="Rectangle 71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sp>
        <p:nvSpPr>
          <p:cNvPr id="76" name="Oval 75"/>
          <p:cNvSpPr/>
          <p:nvPr/>
        </p:nvSpPr>
        <p:spPr>
          <a:xfrm>
            <a:off x="897535" y="188529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7" name="Oval 76"/>
          <p:cNvSpPr/>
          <p:nvPr/>
        </p:nvSpPr>
        <p:spPr>
          <a:xfrm>
            <a:off x="897535" y="2969996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8" name="Oval 77"/>
          <p:cNvSpPr/>
          <p:nvPr/>
        </p:nvSpPr>
        <p:spPr>
          <a:xfrm>
            <a:off x="381000" y="39624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9" name="Oval 78"/>
          <p:cNvSpPr/>
          <p:nvPr/>
        </p:nvSpPr>
        <p:spPr>
          <a:xfrm>
            <a:off x="1447800" y="3979872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0" name="Oval 79"/>
          <p:cNvSpPr/>
          <p:nvPr/>
        </p:nvSpPr>
        <p:spPr>
          <a:xfrm>
            <a:off x="370114" y="501711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1" name="Oval 80"/>
          <p:cNvSpPr/>
          <p:nvPr/>
        </p:nvSpPr>
        <p:spPr>
          <a:xfrm>
            <a:off x="1447800" y="502473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172200" y="1138535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97" name="Rectangle 96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172200" y="2357735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102" name="Rectangle 101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172200" y="3843635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107" name="Rectangle 106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172200" y="5177135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112" name="Rectangle 111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sp>
        <p:nvSpPr>
          <p:cNvPr id="130" name="Oval 129"/>
          <p:cNvSpPr/>
          <p:nvPr/>
        </p:nvSpPr>
        <p:spPr>
          <a:xfrm>
            <a:off x="6781800" y="1071265"/>
            <a:ext cx="457200" cy="4572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3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Re-Computation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Up-Down Arrow 125"/>
          <p:cNvSpPr/>
          <p:nvPr/>
        </p:nvSpPr>
        <p:spPr>
          <a:xfrm>
            <a:off x="2057400" y="1524000"/>
            <a:ext cx="580141" cy="5100359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7" name="Up-Down Arrow 126"/>
          <p:cNvSpPr/>
          <p:nvPr/>
        </p:nvSpPr>
        <p:spPr>
          <a:xfrm>
            <a:off x="2057400" y="1528465"/>
            <a:ext cx="580141" cy="3576935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8" name="Up-Down Arrow 127"/>
          <p:cNvSpPr/>
          <p:nvPr/>
        </p:nvSpPr>
        <p:spPr>
          <a:xfrm>
            <a:off x="5820659" y="3888433"/>
            <a:ext cx="580141" cy="2436167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447800" y="3979872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" y="6861155"/>
            <a:ext cx="8763000" cy="13234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Re-computation</a:t>
            </a:r>
            <a:r>
              <a:rPr lang="en-US" sz="8000" b="1" dirty="0" smtClean="0">
                <a:solidFill>
                  <a:srgbClr val="FF0000"/>
                </a:solidFill>
              </a:rPr>
              <a:t> </a:t>
            </a:r>
            <a:r>
              <a:rPr lang="en-US" sz="5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8000" b="1" dirty="0" smtClean="0">
                <a:solidFill>
                  <a:srgbClr val="FF0000"/>
                </a:solidFill>
              </a:rPr>
              <a:t> </a:t>
            </a:r>
            <a:r>
              <a:rPr lang="en-US" sz="5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necessary</a:t>
            </a:r>
          </a:p>
        </p:txBody>
      </p:sp>
      <p:sp>
        <p:nvSpPr>
          <p:cNvPr id="124" name="Oval 123"/>
          <p:cNvSpPr/>
          <p:nvPr/>
        </p:nvSpPr>
        <p:spPr>
          <a:xfrm>
            <a:off x="1447800" y="5024735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3" name="Oval 132"/>
          <p:cNvSpPr/>
          <p:nvPr/>
        </p:nvSpPr>
        <p:spPr>
          <a:xfrm>
            <a:off x="370114" y="5017115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0" name="Oval 139"/>
          <p:cNvSpPr/>
          <p:nvPr/>
        </p:nvSpPr>
        <p:spPr>
          <a:xfrm>
            <a:off x="1447800" y="3979872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1" name="Oval 140"/>
          <p:cNvSpPr/>
          <p:nvPr/>
        </p:nvSpPr>
        <p:spPr>
          <a:xfrm>
            <a:off x="370114" y="501711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2" name="Oval 141"/>
          <p:cNvSpPr/>
          <p:nvPr/>
        </p:nvSpPr>
        <p:spPr>
          <a:xfrm>
            <a:off x="1447800" y="502473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3" name="Oval 152"/>
          <p:cNvSpPr/>
          <p:nvPr/>
        </p:nvSpPr>
        <p:spPr>
          <a:xfrm>
            <a:off x="381000" y="3962400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1447800" y="3979872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7" name="Oval 156"/>
          <p:cNvSpPr/>
          <p:nvPr/>
        </p:nvSpPr>
        <p:spPr>
          <a:xfrm>
            <a:off x="381000" y="39624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8" name="Oval 157"/>
          <p:cNvSpPr/>
          <p:nvPr/>
        </p:nvSpPr>
        <p:spPr>
          <a:xfrm>
            <a:off x="1447800" y="3979872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5" name="Oval 154"/>
          <p:cNvSpPr/>
          <p:nvPr/>
        </p:nvSpPr>
        <p:spPr>
          <a:xfrm>
            <a:off x="370114" y="5017115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6" name="Oval 155"/>
          <p:cNvSpPr/>
          <p:nvPr/>
        </p:nvSpPr>
        <p:spPr>
          <a:xfrm>
            <a:off x="1447800" y="5024735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9" name="Oval 158"/>
          <p:cNvSpPr/>
          <p:nvPr/>
        </p:nvSpPr>
        <p:spPr>
          <a:xfrm>
            <a:off x="370114" y="501711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0" name="Oval 159"/>
          <p:cNvSpPr/>
          <p:nvPr/>
        </p:nvSpPr>
        <p:spPr>
          <a:xfrm>
            <a:off x="1447800" y="502473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3" name="Oval 162"/>
          <p:cNvSpPr/>
          <p:nvPr/>
        </p:nvSpPr>
        <p:spPr>
          <a:xfrm>
            <a:off x="381000" y="3962400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4" name="Oval 163"/>
          <p:cNvSpPr/>
          <p:nvPr/>
        </p:nvSpPr>
        <p:spPr>
          <a:xfrm>
            <a:off x="1447800" y="3979872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65" name="Oval 164"/>
          <p:cNvSpPr/>
          <p:nvPr/>
        </p:nvSpPr>
        <p:spPr>
          <a:xfrm>
            <a:off x="370114" y="5017115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66" name="Oval 165"/>
          <p:cNvSpPr/>
          <p:nvPr/>
        </p:nvSpPr>
        <p:spPr>
          <a:xfrm>
            <a:off x="1447800" y="5024735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7" name="Oval 166"/>
          <p:cNvSpPr/>
          <p:nvPr/>
        </p:nvSpPr>
        <p:spPr>
          <a:xfrm>
            <a:off x="897535" y="2969996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8" name="Oval 167"/>
          <p:cNvSpPr/>
          <p:nvPr/>
        </p:nvSpPr>
        <p:spPr>
          <a:xfrm>
            <a:off x="897535" y="2969996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Oval 168"/>
          <p:cNvSpPr/>
          <p:nvPr/>
        </p:nvSpPr>
        <p:spPr>
          <a:xfrm>
            <a:off x="381000" y="39624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0" name="Oval 169"/>
          <p:cNvSpPr/>
          <p:nvPr/>
        </p:nvSpPr>
        <p:spPr>
          <a:xfrm>
            <a:off x="1447800" y="3979872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1" name="Oval 170"/>
          <p:cNvSpPr/>
          <p:nvPr/>
        </p:nvSpPr>
        <p:spPr>
          <a:xfrm>
            <a:off x="370114" y="501711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2" name="Oval 171"/>
          <p:cNvSpPr/>
          <p:nvPr/>
        </p:nvSpPr>
        <p:spPr>
          <a:xfrm>
            <a:off x="1447800" y="502473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3" name="Oval 172"/>
          <p:cNvSpPr/>
          <p:nvPr/>
        </p:nvSpPr>
        <p:spPr>
          <a:xfrm>
            <a:off x="897535" y="1885295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2" name="Oval 161"/>
          <p:cNvSpPr/>
          <p:nvPr/>
        </p:nvSpPr>
        <p:spPr>
          <a:xfrm>
            <a:off x="897535" y="2969996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4" name="Oval 173"/>
          <p:cNvSpPr/>
          <p:nvPr/>
        </p:nvSpPr>
        <p:spPr>
          <a:xfrm>
            <a:off x="381000" y="3962400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5" name="Oval 174"/>
          <p:cNvSpPr/>
          <p:nvPr/>
        </p:nvSpPr>
        <p:spPr>
          <a:xfrm>
            <a:off x="1447800" y="3979872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76" name="Oval 175"/>
          <p:cNvSpPr/>
          <p:nvPr/>
        </p:nvSpPr>
        <p:spPr>
          <a:xfrm>
            <a:off x="370114" y="5017115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77" name="Oval 176"/>
          <p:cNvSpPr/>
          <p:nvPr/>
        </p:nvSpPr>
        <p:spPr>
          <a:xfrm>
            <a:off x="1447800" y="5024735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Oval 177"/>
          <p:cNvSpPr/>
          <p:nvPr/>
        </p:nvSpPr>
        <p:spPr>
          <a:xfrm>
            <a:off x="897535" y="188529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9" name="Oval 178"/>
          <p:cNvSpPr/>
          <p:nvPr/>
        </p:nvSpPr>
        <p:spPr>
          <a:xfrm>
            <a:off x="897535" y="2969996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0" name="Oval 179"/>
          <p:cNvSpPr/>
          <p:nvPr/>
        </p:nvSpPr>
        <p:spPr>
          <a:xfrm>
            <a:off x="897535" y="2969996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1" name="Oval 180"/>
          <p:cNvSpPr/>
          <p:nvPr/>
        </p:nvSpPr>
        <p:spPr>
          <a:xfrm>
            <a:off x="381000" y="39624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2" name="Oval 181"/>
          <p:cNvSpPr/>
          <p:nvPr/>
        </p:nvSpPr>
        <p:spPr>
          <a:xfrm>
            <a:off x="1447800" y="3979872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3" name="Oval 182"/>
          <p:cNvSpPr/>
          <p:nvPr/>
        </p:nvSpPr>
        <p:spPr>
          <a:xfrm>
            <a:off x="370114" y="501711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5" name="Oval 184"/>
          <p:cNvSpPr/>
          <p:nvPr/>
        </p:nvSpPr>
        <p:spPr>
          <a:xfrm>
            <a:off x="1447800" y="502473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6" name="Oval 185"/>
          <p:cNvSpPr/>
          <p:nvPr/>
        </p:nvSpPr>
        <p:spPr>
          <a:xfrm>
            <a:off x="8001000" y="2286000"/>
            <a:ext cx="457200" cy="4572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87" name="Oval 186"/>
          <p:cNvSpPr/>
          <p:nvPr/>
        </p:nvSpPr>
        <p:spPr>
          <a:xfrm>
            <a:off x="6477000" y="2590800"/>
            <a:ext cx="457200" cy="4572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73219" y="3113966"/>
            <a:ext cx="8763000" cy="1754326"/>
          </a:xfrm>
          <a:prstGeom prst="rect">
            <a:avLst/>
          </a:prstGeom>
          <a:solidFill>
            <a:srgbClr val="263C82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Re-computation can lead to better mapping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7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33385 -0.12708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4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33333 -0.10069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40122 -0.02824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2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4158 -0.02824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40122 0.01111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2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40834 0.01181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24167 0.01736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40122 0.01111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2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24167 0.0666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35955 0.01736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69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40834 -0.02708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40122 0.01111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2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36667 0.06643 " pathEditMode="relative" rAng="0" ptsTypes="AA">
                                      <p:cBhvr>
                                        <p:cTn id="20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475 -0.10092 " pathEditMode="relative" rAng="0" ptsTypes="AA">
                                      <p:cBhvr>
                                        <p:cTn id="25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53333 -0.02708 " pathEditMode="relative" rAng="0" ptsTypes="AA">
                                      <p:cBhvr>
                                        <p:cTn id="26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67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375 0.01967 " pathEditMode="relative" rAng="0" ptsTypes="AA">
                                      <p:cBhvr>
                                        <p:cTn id="2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525 0.01181 " pathEditMode="relative" rAng="0" ptsTypes="AA">
                                      <p:cBhvr>
                                        <p:cTn id="28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000"/>
                            </p:stCondLst>
                            <p:childTnLst>
                              <p:par>
                                <p:cTn id="2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36667 0.06643 " pathEditMode="relative" rAng="0" ptsTypes="AA">
                                      <p:cBhvr>
                                        <p:cTn id="29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3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6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8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9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1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2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4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5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7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8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0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1" dur="indefinite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3" dur="indefinite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4" dur="indefinite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6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7" dur="indefinite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9" dur="indefinit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0" dur="indefinite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64219 -0.12153 " pathEditMode="relative" rAng="0" ptsTypes="AA">
                                      <p:cBhvr>
                                        <p:cTn id="36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1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0.60226 -0.05533 " pathEditMode="relative" rAng="0" ptsTypes="AA">
                                      <p:cBhvr>
                                        <p:cTn id="37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4" y="-2778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76719 -0.10139 " pathEditMode="relative" rAng="0" ptsTypes="AA">
                                      <p:cBhvr>
                                        <p:cTn id="37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51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65833 0.02222 " pathEditMode="relative" rAng="0" ptsTypes="AA">
                                      <p:cBhvr>
                                        <p:cTn id="38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500"/>
                            </p:stCondLst>
                            <p:childTnLst>
                              <p:par>
                                <p:cTn id="3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725 -0.02477 " pathEditMode="relative" rAng="0" ptsTypes="AA">
                                      <p:cBhvr>
                                        <p:cTn id="39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50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81481E-6 L 0.70122 0.01297 " pathEditMode="relative" rAng="0" ptsTypes="AA">
                                      <p:cBhvr>
                                        <p:cTn id="40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52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2500"/>
                            </p:stCondLst>
                            <p:childTnLst>
                              <p:par>
                                <p:cTn id="4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675 0.05509 " pathEditMode="relative" rAng="0" ptsTypes="AA">
                                      <p:cBhvr>
                                        <p:cTn id="41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50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3 -0.00278 L -0.00643 0.39653 " pathEditMode="relative" rAng="0" ptsTypes="AA">
                                      <p:cBhvr>
                                        <p:cTn id="4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0521 0.41111 " pathEditMode="relative" rAng="0" ptsTypes="AA">
                                      <p:cBhvr>
                                        <p:cTn id="42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0556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0521 0.41111 " pathEditMode="relative" rAng="0" ptsTypes="AA">
                                      <p:cBhvr>
                                        <p:cTn id="43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5" grpId="0" animBg="1"/>
      <p:bldP spid="56" grpId="0"/>
      <p:bldP spid="57" grpId="0"/>
      <p:bldP spid="58" grpId="0"/>
      <p:bldP spid="59" grpId="0"/>
      <p:bldP spid="76" grpId="0" animBg="1"/>
      <p:bldP spid="76" grpId="1" animBg="1"/>
      <p:bldP spid="76" grpId="2" animBg="1"/>
      <p:bldP spid="77" grpId="0" animBg="1"/>
      <p:bldP spid="77" grpId="1" animBg="1"/>
      <p:bldP spid="77" grpId="3" animBg="1"/>
      <p:bldP spid="78" grpId="0" animBg="1"/>
      <p:bldP spid="78" grpId="1" animBg="1"/>
      <p:bldP spid="78" grpId="3" animBg="1"/>
      <p:bldP spid="79" grpId="0" animBg="1"/>
      <p:bldP spid="79" grpId="1" animBg="1"/>
      <p:bldP spid="79" grpId="3" animBg="1"/>
      <p:bldP spid="80" grpId="0" animBg="1"/>
      <p:bldP spid="80" grpId="1" animBg="1"/>
      <p:bldP spid="80" grpId="3" animBg="1"/>
      <p:bldP spid="81" grpId="0" animBg="1"/>
      <p:bldP spid="81" grpId="1" animBg="1"/>
      <p:bldP spid="81" grpId="3" animBg="1"/>
      <p:bldP spid="130" grpId="0" animBg="1"/>
      <p:bldP spid="130" grpId="1" animBg="1"/>
      <p:bldP spid="126" grpId="0" animBg="1"/>
      <p:bldP spid="126" grpId="1" animBg="1"/>
      <p:bldP spid="126" grpId="2" animBg="1"/>
      <p:bldP spid="126" grpId="3" animBg="1"/>
      <p:bldP spid="126" grpId="4" animBg="1"/>
      <p:bldP spid="126" grpId="5" animBg="1"/>
      <p:bldP spid="127" grpId="0" animBg="1"/>
      <p:bldP spid="128" grpId="0" animBg="1"/>
      <p:bldP spid="132" grpId="1" animBg="1"/>
      <p:bldP spid="132" grpId="2" animBg="1"/>
      <p:bldP spid="2" grpId="0" animBg="1"/>
      <p:bldP spid="124" grpId="0" animBg="1"/>
      <p:bldP spid="124" grpId="1" animBg="1"/>
      <p:bldP spid="133" grpId="0" animBg="1"/>
      <p:bldP spid="133" grpId="1" animBg="1"/>
      <p:bldP spid="140" grpId="0" animBg="1"/>
      <p:bldP spid="140" grpId="1" animBg="1"/>
      <p:bldP spid="140" grpId="3" animBg="1"/>
      <p:bldP spid="141" grpId="0" animBg="1"/>
      <p:bldP spid="141" grpId="1" animBg="1"/>
      <p:bldP spid="141" grpId="3" animBg="1"/>
      <p:bldP spid="142" grpId="0" animBg="1"/>
      <p:bldP spid="142" grpId="1" animBg="1"/>
      <p:bldP spid="142" grpId="3" animBg="1"/>
      <p:bldP spid="153" grpId="0" animBg="1"/>
      <p:bldP spid="153" grpId="1" animBg="1"/>
      <p:bldP spid="154" grpId="0" animBg="1"/>
      <p:bldP spid="154" grpId="1" animBg="1"/>
      <p:bldP spid="157" grpId="0" animBg="1"/>
      <p:bldP spid="157" grpId="1" animBg="1"/>
      <p:bldP spid="157" grpId="3" animBg="1"/>
      <p:bldP spid="158" grpId="0" animBg="1"/>
      <p:bldP spid="158" grpId="1" animBg="1"/>
      <p:bldP spid="158" grpId="2" animBg="1"/>
      <p:bldP spid="155" grpId="0" animBg="1"/>
      <p:bldP spid="155" grpId="1" animBg="1"/>
      <p:bldP spid="156" grpId="0" animBg="1"/>
      <p:bldP spid="156" grpId="1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3" animBg="1"/>
      <p:bldP spid="168" grpId="4" animBg="1"/>
      <p:bldP spid="169" grpId="0" animBg="1"/>
      <p:bldP spid="169" grpId="3" animBg="1"/>
      <p:bldP spid="169" grpId="4" animBg="1"/>
      <p:bldP spid="170" grpId="0" animBg="1"/>
      <p:bldP spid="170" grpId="2" animBg="1"/>
      <p:bldP spid="170" grpId="3" animBg="1"/>
      <p:bldP spid="171" grpId="0" animBg="1"/>
      <p:bldP spid="171" grpId="2" animBg="1"/>
      <p:bldP spid="171" grpId="3" animBg="1"/>
      <p:bldP spid="172" grpId="0" animBg="1"/>
      <p:bldP spid="172" grpId="2" animBg="1"/>
      <p:bldP spid="172" grpId="3" animBg="1"/>
      <p:bldP spid="173" grpId="0" animBg="1"/>
      <p:bldP spid="173" grpId="1" animBg="1"/>
      <p:bldP spid="162" grpId="0" animBg="1"/>
      <p:bldP spid="162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2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3" animBg="1"/>
      <p:bldP spid="182" grpId="0" animBg="1"/>
      <p:bldP spid="182" grpId="2" animBg="1"/>
      <p:bldP spid="183" grpId="0" animBg="1"/>
      <p:bldP spid="183" grpId="2" animBg="1"/>
      <p:bldP spid="185" grpId="0" animBg="1"/>
      <p:bldP spid="185" grpId="2" animBg="1"/>
      <p:bldP spid="186" grpId="0" animBg="1"/>
      <p:bldP spid="186" grpId="1" animBg="1"/>
      <p:bldP spid="187" grpId="0" animBg="1"/>
      <p:bldP spid="187" grpId="1" animBg="1"/>
      <p:bldP spid="1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390121" y="1219200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85" name="Rectangle 84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90121" y="2399026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90" name="Rectangle 89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390121" y="3694426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95" name="Rectangle 94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390121" y="4989826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100" name="Rectangle 99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94521" y="1220474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5" name="Rectangle 4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4191000" y="11430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066800" y="2582549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" name="Oval 20"/>
          <p:cNvSpPr/>
          <p:nvPr/>
        </p:nvSpPr>
        <p:spPr>
          <a:xfrm>
            <a:off x="1066800" y="3621530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76200" y="4648200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3" name="Oval 22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409700" y="4648200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5" name="Oval 24"/>
          <p:cNvSpPr/>
          <p:nvPr/>
        </p:nvSpPr>
        <p:spPr>
          <a:xfrm>
            <a:off x="2133600" y="4648200"/>
            <a:ext cx="457200" cy="457200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26" name="Straight Arrow Connector 25"/>
          <p:cNvCxnSpPr>
            <a:stCxn id="20" idx="4"/>
            <a:endCxn id="21" idx="0"/>
          </p:cNvCxnSpPr>
          <p:nvPr/>
        </p:nvCxnSpPr>
        <p:spPr>
          <a:xfrm>
            <a:off x="1295400" y="3039749"/>
            <a:ext cx="0" cy="5817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22" idx="0"/>
          </p:cNvCxnSpPr>
          <p:nvPr/>
        </p:nvCxnSpPr>
        <p:spPr>
          <a:xfrm flipH="1">
            <a:off x="304800" y="4011775"/>
            <a:ext cx="828955" cy="636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4"/>
            <a:endCxn id="23" idx="0"/>
          </p:cNvCxnSpPr>
          <p:nvPr/>
        </p:nvCxnSpPr>
        <p:spPr>
          <a:xfrm flipH="1">
            <a:off x="990600" y="4078730"/>
            <a:ext cx="304800" cy="5694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  <a:endCxn id="24" idx="0"/>
          </p:cNvCxnSpPr>
          <p:nvPr/>
        </p:nvCxnSpPr>
        <p:spPr>
          <a:xfrm>
            <a:off x="1295400" y="4078730"/>
            <a:ext cx="342900" cy="5694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5"/>
            <a:endCxn id="25" idx="1"/>
          </p:cNvCxnSpPr>
          <p:nvPr/>
        </p:nvCxnSpPr>
        <p:spPr>
          <a:xfrm>
            <a:off x="1457045" y="4011775"/>
            <a:ext cx="743510" cy="703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3048000" y="1219200"/>
            <a:ext cx="381000" cy="5452765"/>
          </a:xfrm>
          <a:prstGeom prst="downArrow">
            <a:avLst/>
          </a:prstGeom>
          <a:solidFill>
            <a:srgbClr val="263C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753879" y="1343680"/>
            <a:ext cx="44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753879" y="263336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53879" y="400496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494521" y="2400300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48" name="Rectangle 47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94521" y="3695700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53" name="Rectangle 52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4114800" y="2353949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Oval 15"/>
          <p:cNvSpPr/>
          <p:nvPr/>
        </p:nvSpPr>
        <p:spPr>
          <a:xfrm>
            <a:off x="4191000" y="36576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Oval 16"/>
          <p:cNvSpPr/>
          <p:nvPr/>
        </p:nvSpPr>
        <p:spPr>
          <a:xfrm>
            <a:off x="3810000" y="39624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7" name="Oval 56"/>
          <p:cNvSpPr/>
          <p:nvPr/>
        </p:nvSpPr>
        <p:spPr>
          <a:xfrm>
            <a:off x="5410200" y="36576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43200" y="54819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3494521" y="4991100"/>
            <a:ext cx="2601479" cy="1028700"/>
            <a:chOff x="3886200" y="1257300"/>
            <a:chExt cx="2601479" cy="1028700"/>
          </a:xfrm>
          <a:solidFill>
            <a:srgbClr val="263C82"/>
          </a:solidFill>
        </p:grpSpPr>
        <p:sp>
          <p:nvSpPr>
            <p:cNvPr id="60" name="Rectangle 59"/>
            <p:cNvSpPr/>
            <p:nvPr/>
          </p:nvSpPr>
          <p:spPr>
            <a:xfrm>
              <a:off x="4267200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79798" y="12573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86200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098798" y="1600200"/>
              <a:ext cx="1007881" cy="685800"/>
            </a:xfrm>
            <a:prstGeom prst="rect">
              <a:avLst/>
            </a:prstGeom>
            <a:grpFill/>
            <a:scene3d>
              <a:camera prst="isometricOffAxis2Top">
                <a:rot lat="17829426" lon="2855315" rev="18930000"/>
              </a:camera>
              <a:lightRig rig="threePt" dir="t">
                <a:rot lat="0" lon="0" rev="0"/>
              </a:lightRig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5410200" y="49530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5029200" y="5257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5" name="Oval 64"/>
          <p:cNvSpPr/>
          <p:nvPr/>
        </p:nvSpPr>
        <p:spPr>
          <a:xfrm>
            <a:off x="5410200" y="23622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6" name="Oval 65"/>
          <p:cNvSpPr/>
          <p:nvPr/>
        </p:nvSpPr>
        <p:spPr>
          <a:xfrm>
            <a:off x="5029200" y="40386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7" name="Oval 66"/>
          <p:cNvSpPr/>
          <p:nvPr/>
        </p:nvSpPr>
        <p:spPr>
          <a:xfrm>
            <a:off x="4191000" y="364807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" name="Oval 67"/>
          <p:cNvSpPr/>
          <p:nvPr/>
        </p:nvSpPr>
        <p:spPr>
          <a:xfrm>
            <a:off x="5410200" y="3648075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69" name="Oval 68"/>
          <p:cNvSpPr/>
          <p:nvPr/>
        </p:nvSpPr>
        <p:spPr>
          <a:xfrm>
            <a:off x="5410200" y="493395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0" name="Oval 69"/>
          <p:cNvSpPr/>
          <p:nvPr/>
        </p:nvSpPr>
        <p:spPr>
          <a:xfrm>
            <a:off x="5029200" y="525333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1" name="Oval 70"/>
          <p:cNvSpPr/>
          <p:nvPr/>
        </p:nvSpPr>
        <p:spPr>
          <a:xfrm>
            <a:off x="4114800" y="2354628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72" name="Oval 71"/>
          <p:cNvSpPr/>
          <p:nvPr/>
        </p:nvSpPr>
        <p:spPr>
          <a:xfrm>
            <a:off x="5410200" y="23622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73" name="Oval 72"/>
          <p:cNvSpPr/>
          <p:nvPr/>
        </p:nvSpPr>
        <p:spPr>
          <a:xfrm>
            <a:off x="5029200" y="40386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4" name="Oval 73"/>
          <p:cNvSpPr/>
          <p:nvPr/>
        </p:nvSpPr>
        <p:spPr>
          <a:xfrm>
            <a:off x="5410200" y="36576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5" name="Oval 74"/>
          <p:cNvSpPr/>
          <p:nvPr/>
        </p:nvSpPr>
        <p:spPr>
          <a:xfrm>
            <a:off x="4191000" y="36576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6" name="Oval 75"/>
          <p:cNvSpPr/>
          <p:nvPr/>
        </p:nvSpPr>
        <p:spPr>
          <a:xfrm>
            <a:off x="3798436" y="39624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7" name="Oval 76"/>
          <p:cNvSpPr/>
          <p:nvPr/>
        </p:nvSpPr>
        <p:spPr>
          <a:xfrm>
            <a:off x="8229600" y="36576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9" name="Oval 78"/>
          <p:cNvSpPr/>
          <p:nvPr/>
        </p:nvSpPr>
        <p:spPr>
          <a:xfrm>
            <a:off x="7848600" y="5257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0" name="Oval 79"/>
          <p:cNvSpPr/>
          <p:nvPr/>
        </p:nvSpPr>
        <p:spPr>
          <a:xfrm>
            <a:off x="6705600" y="5257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3" name="Oval 82"/>
          <p:cNvSpPr/>
          <p:nvPr/>
        </p:nvSpPr>
        <p:spPr>
          <a:xfrm>
            <a:off x="7924800" y="39624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3" name="Oval 112"/>
          <p:cNvSpPr/>
          <p:nvPr/>
        </p:nvSpPr>
        <p:spPr>
          <a:xfrm>
            <a:off x="7010400" y="1143000"/>
            <a:ext cx="457200" cy="4572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4" name="Oval 103"/>
          <p:cNvSpPr/>
          <p:nvPr/>
        </p:nvSpPr>
        <p:spPr>
          <a:xfrm>
            <a:off x="7010400" y="11430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Oval 106"/>
          <p:cNvSpPr/>
          <p:nvPr/>
        </p:nvSpPr>
        <p:spPr>
          <a:xfrm>
            <a:off x="8229600" y="2366010"/>
            <a:ext cx="457200" cy="4572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10" name="Oval 109"/>
          <p:cNvSpPr/>
          <p:nvPr/>
        </p:nvSpPr>
        <p:spPr>
          <a:xfrm>
            <a:off x="7010400" y="2366010"/>
            <a:ext cx="457200" cy="4572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Re-Computation and Routing</a:t>
            </a:r>
          </a:p>
        </p:txBody>
      </p:sp>
      <p:sp>
        <p:nvSpPr>
          <p:cNvPr id="117" name="Up-Down Arrow 116"/>
          <p:cNvSpPr/>
          <p:nvPr/>
        </p:nvSpPr>
        <p:spPr>
          <a:xfrm>
            <a:off x="2286000" y="1219200"/>
            <a:ext cx="580141" cy="3657600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3" name="Up-Down Arrow 122"/>
          <p:cNvSpPr/>
          <p:nvPr/>
        </p:nvSpPr>
        <p:spPr>
          <a:xfrm>
            <a:off x="5943600" y="3459480"/>
            <a:ext cx="580141" cy="2667000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229600" y="23622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81" name="Oval 80"/>
          <p:cNvSpPr/>
          <p:nvPr/>
        </p:nvSpPr>
        <p:spPr>
          <a:xfrm>
            <a:off x="7010400" y="23622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82" name="Oval 81"/>
          <p:cNvSpPr/>
          <p:nvPr/>
        </p:nvSpPr>
        <p:spPr>
          <a:xfrm>
            <a:off x="6705600" y="39624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8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3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6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8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9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0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3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6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9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2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4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5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7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8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1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3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4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6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7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0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2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3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3.33333E-6 0.36667 " pathEditMode="relative" rAng="0" ptsTypes="AA">
                                      <p:cBhvr>
                                        <p:cTn id="28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0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37732 " pathEditMode="relative" rAng="0" ptsTypes="AA">
                                      <p:cBhvr>
                                        <p:cTn id="297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66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37732 " pathEditMode="relative" rAng="0" ptsTypes="AA">
                                      <p:cBhvr>
                                        <p:cTn id="29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43" grpId="0" animBg="1"/>
      <p:bldP spid="44" grpId="0"/>
      <p:bldP spid="45" grpId="0"/>
      <p:bldP spid="46" grpId="0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57" grpId="0" animBg="1"/>
      <p:bldP spid="57" grpId="1" animBg="1"/>
      <p:bldP spid="57" grpId="2" animBg="1"/>
      <p:bldP spid="58" grpId="0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9" grpId="0" animBg="1"/>
      <p:bldP spid="80" grpId="0" animBg="1"/>
      <p:bldP spid="83" grpId="0" animBg="1"/>
      <p:bldP spid="113" grpId="0" animBg="1"/>
      <p:bldP spid="113" grpId="1" animBg="1"/>
      <p:bldP spid="104" grpId="0" animBg="1"/>
      <p:bldP spid="107" grpId="0" animBg="1"/>
      <p:bldP spid="107" grpId="1" animBg="1"/>
      <p:bldP spid="110" grpId="0" animBg="1"/>
      <p:bldP spid="110" grpId="1" animBg="1"/>
      <p:bldP spid="117" grpId="0" animBg="1"/>
      <p:bldP spid="117" grpId="1" animBg="1"/>
      <p:bldP spid="117" grpId="2" animBg="1"/>
      <p:bldP spid="117" grpId="3" animBg="1"/>
      <p:bldP spid="117" grpId="4" animBg="1"/>
      <p:bldP spid="123" grpId="0" animBg="1"/>
      <p:bldP spid="78" grpId="0" animBg="1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5100" dirty="0" smtClean="0"/>
              <a:t>Several CGRAs architectures been designed</a:t>
            </a:r>
          </a:p>
          <a:p>
            <a:pPr marL="742950" lvl="2" indent="-342900"/>
            <a:r>
              <a:rPr lang="en-US" sz="3600" dirty="0" smtClean="0"/>
              <a:t>XPP</a:t>
            </a:r>
            <a:r>
              <a:rPr lang="en-US" sz="3600" dirty="0"/>
              <a:t>, PADDI, </a:t>
            </a:r>
            <a:r>
              <a:rPr lang="en-US" sz="3600" dirty="0" err="1"/>
              <a:t>PipeBench</a:t>
            </a:r>
            <a:r>
              <a:rPr lang="en-US" sz="3600" dirty="0"/>
              <a:t>, </a:t>
            </a:r>
            <a:r>
              <a:rPr lang="en-US" sz="3600" dirty="0" err="1" smtClean="0"/>
              <a:t>KressArray</a:t>
            </a:r>
            <a:r>
              <a:rPr lang="en-US" sz="3600" dirty="0" smtClean="0"/>
              <a:t> etc. Survey in [</a:t>
            </a:r>
            <a:r>
              <a:rPr lang="en-US" sz="3600" dirty="0" err="1" smtClean="0"/>
              <a:t>Harstentien</a:t>
            </a:r>
            <a:r>
              <a:rPr lang="en-US" sz="3600" dirty="0" smtClean="0"/>
              <a:t> 2001]</a:t>
            </a:r>
          </a:p>
          <a:p>
            <a:pPr marL="742950" lvl="2" indent="-342900"/>
            <a:endParaRPr lang="en-US" sz="3600" dirty="0"/>
          </a:p>
          <a:p>
            <a:pPr marL="0" indent="-400050"/>
            <a:r>
              <a:rPr lang="en-US" sz="5100" dirty="0" smtClean="0"/>
              <a:t>Compilers </a:t>
            </a:r>
            <a:r>
              <a:rPr lang="en-US" sz="5100" dirty="0" smtClean="0"/>
              <a:t>for CGRA</a:t>
            </a:r>
            <a:endParaRPr lang="en-US" dirty="0" smtClean="0"/>
          </a:p>
          <a:p>
            <a:pPr lvl="1"/>
            <a:r>
              <a:rPr lang="en-US" sz="3600" dirty="0" smtClean="0"/>
              <a:t>EMS [Park 2008], Semi-simulated annealing based [Mei 2004] , Simulated annealing </a:t>
            </a:r>
            <a:r>
              <a:rPr lang="en-US" sz="3600" dirty="0"/>
              <a:t>based [</a:t>
            </a:r>
            <a:r>
              <a:rPr lang="en-US" sz="3600" dirty="0" err="1" smtClean="0"/>
              <a:t>Hatanaka</a:t>
            </a:r>
            <a:r>
              <a:rPr lang="en-US" sz="3600" dirty="0" smtClean="0"/>
              <a:t> 2007, Friedman 2009]</a:t>
            </a:r>
          </a:p>
          <a:p>
            <a:pPr lvl="1"/>
            <a:r>
              <a:rPr lang="en-US" sz="3600" dirty="0" smtClean="0"/>
              <a:t>Use routing to resolve resource limitation problem</a:t>
            </a:r>
          </a:p>
          <a:p>
            <a:pPr lvl="1"/>
            <a:r>
              <a:rPr lang="en-US" sz="3600" dirty="0" smtClean="0"/>
              <a:t>No </a:t>
            </a:r>
            <a:r>
              <a:rPr lang="en-US" sz="3600" dirty="0" smtClean="0"/>
              <a:t>techniques exist that exploit re-computation for mapping. </a:t>
            </a:r>
          </a:p>
          <a:p>
            <a:pPr lvl="1"/>
            <a:endParaRPr lang="en-US" sz="3600" dirty="0" smtClean="0"/>
          </a:p>
          <a:p>
            <a:r>
              <a:rPr lang="en-US" sz="5100" dirty="0" smtClean="0"/>
              <a:t>Contributions of this work</a:t>
            </a:r>
          </a:p>
          <a:p>
            <a:pPr lvl="1"/>
            <a:r>
              <a:rPr lang="en-US" sz="3600" dirty="0" smtClean="0"/>
              <a:t>General problem formulation</a:t>
            </a:r>
          </a:p>
          <a:p>
            <a:pPr lvl="2"/>
            <a:r>
              <a:rPr lang="en-US" sz="3300" dirty="0" smtClean="0"/>
              <a:t>Re-computation, routing, or both for resource limitation problem</a:t>
            </a:r>
          </a:p>
          <a:p>
            <a:pPr lvl="1"/>
            <a:r>
              <a:rPr lang="en-US" sz="3600" dirty="0" smtClean="0"/>
              <a:t>Application mapping heuristic </a:t>
            </a:r>
            <a:r>
              <a:rPr lang="en-US" sz="3600" dirty="0" err="1" smtClean="0"/>
              <a:t>EPIMap</a:t>
            </a:r>
            <a:endParaRPr lang="en-US" sz="3600" dirty="0" smtClean="0"/>
          </a:p>
          <a:p>
            <a:pPr lvl="2"/>
            <a:r>
              <a:rPr lang="en-US" sz="3200" dirty="0" smtClean="0"/>
              <a:t>More accurate MII </a:t>
            </a:r>
            <a:r>
              <a:rPr lang="en-US" sz="3200" dirty="0" smtClean="0"/>
              <a:t>extraction</a:t>
            </a:r>
            <a:endParaRPr lang="en-US" sz="3200" dirty="0" smtClean="0"/>
          </a:p>
          <a:p>
            <a:pPr lvl="2"/>
            <a:r>
              <a:rPr lang="en-US" sz="3200" dirty="0" smtClean="0"/>
              <a:t>Resource aware routing</a:t>
            </a:r>
          </a:p>
          <a:p>
            <a:pPr lvl="2"/>
            <a:r>
              <a:rPr lang="en-US" sz="3200" dirty="0" smtClean="0"/>
              <a:t>Efficient placement (Maximum Common </a:t>
            </a:r>
            <a:r>
              <a:rPr lang="en-US" sz="3200" dirty="0" err="1" smtClean="0"/>
              <a:t>Subgraph</a:t>
            </a:r>
            <a:r>
              <a:rPr lang="en-US" sz="3200" dirty="0" smtClean="0"/>
              <a:t> problem)</a:t>
            </a:r>
          </a:p>
          <a:p>
            <a:pPr lvl="2"/>
            <a:r>
              <a:rPr lang="en-US" sz="3200" dirty="0" smtClean="0"/>
              <a:t>Use information </a:t>
            </a:r>
            <a:r>
              <a:rPr lang="en-US" sz="3200" dirty="0" smtClean="0"/>
              <a:t>from unsuccessful </a:t>
            </a:r>
            <a:r>
              <a:rPr lang="en-US" sz="3200" dirty="0" smtClean="0"/>
              <a:t>attempts for </a:t>
            </a:r>
            <a:r>
              <a:rPr lang="en-US" sz="3200" dirty="0" smtClean="0"/>
              <a:t>next </a:t>
            </a:r>
            <a:r>
              <a:rPr lang="en-US" sz="3200" dirty="0" smtClean="0"/>
              <a:t>mapping</a:t>
            </a:r>
            <a:endParaRPr lang="en-US" sz="3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Related Works </a:t>
            </a: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Contributions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Loops from SPEC2006 and multimedia benchmarks</a:t>
            </a:r>
          </a:p>
          <a:p>
            <a:r>
              <a:rPr lang="en-US" dirty="0" smtClean="0"/>
              <a:t>4 × 4 CGRA with enough instruction and data memory</a:t>
            </a:r>
          </a:p>
          <a:p>
            <a:r>
              <a:rPr lang="en-US" dirty="0" smtClean="0"/>
              <a:t>Shared data bus for each row</a:t>
            </a:r>
          </a:p>
          <a:p>
            <a:r>
              <a:rPr lang="en-US" dirty="0" smtClean="0"/>
              <a:t>Latency is 1 cycle and 2 registers at PEs </a:t>
            </a:r>
          </a:p>
          <a:p>
            <a:r>
              <a:rPr lang="en-US" dirty="0" smtClean="0"/>
              <a:t>EMS[Park 2006] and BCEMS (best among 500 runs)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Setup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Mapping Results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122722"/>
              </p:ext>
            </p:extLst>
          </p:nvPr>
        </p:nvGraphicFramePr>
        <p:xfrm>
          <a:off x="116069" y="2009436"/>
          <a:ext cx="8839200" cy="3856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1878479"/>
            <a:ext cx="4305300" cy="712321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000" dirty="0"/>
              <a:t>The lower II, the better performance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4150" y="3807946"/>
            <a:ext cx="2381250" cy="559921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800" dirty="0" smtClean="0"/>
              <a:t>2.8X less than EMS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534150" y="3200400"/>
            <a:ext cx="2381250" cy="559921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800" dirty="0" smtClean="0"/>
              <a:t>2.2X less than BCEMS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" y="2467659"/>
            <a:ext cx="8763000" cy="2585323"/>
          </a:xfrm>
          <a:prstGeom prst="rect">
            <a:avLst/>
          </a:prstGeom>
          <a:solidFill>
            <a:srgbClr val="263C82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EPIMap</a:t>
            </a:r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improves performance on average by 2.8X more than EMS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5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10482</TotalTime>
  <Words>714</Words>
  <Application>Microsoft Office PowerPoint</Application>
  <PresentationFormat>On-screen Show (4:3)</PresentationFormat>
  <Paragraphs>363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EPIMap: Using Epimorphism to Map Applications on CGRAs</vt:lpstr>
      <vt:lpstr>PowerPoint Presentation</vt:lpstr>
      <vt:lpstr>Coarse-grained Reconfigurable Architectures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Coarse-Grained Reconfigurable Architectures</dc:title>
  <dc:creator/>
  <cp:lastModifiedBy>Mitra</cp:lastModifiedBy>
  <cp:revision>263</cp:revision>
  <dcterms:created xsi:type="dcterms:W3CDTF">2006-08-16T00:00:00Z</dcterms:created>
  <dcterms:modified xsi:type="dcterms:W3CDTF">2012-06-07T22:08:35Z</dcterms:modified>
</cp:coreProperties>
</file>