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tags/tag5.xml" ContentType="application/vnd.openxmlformats-officedocument.presentationml.tag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4"/>
  </p:notesMasterIdLst>
  <p:sldIdLst>
    <p:sldId id="257" r:id="rId2"/>
    <p:sldId id="261" r:id="rId3"/>
    <p:sldId id="258" r:id="rId4"/>
    <p:sldId id="280" r:id="rId5"/>
    <p:sldId id="285" r:id="rId6"/>
    <p:sldId id="283" r:id="rId7"/>
    <p:sldId id="286" r:id="rId8"/>
    <p:sldId id="288" r:id="rId9"/>
    <p:sldId id="284" r:id="rId10"/>
    <p:sldId id="272" r:id="rId11"/>
    <p:sldId id="273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hd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00"/>
    <a:srgbClr val="263C82"/>
    <a:srgbClr val="0099FF"/>
    <a:srgbClr val="FF9900"/>
    <a:srgbClr val="254793"/>
    <a:srgbClr val="CCCC00"/>
    <a:srgbClr val="FFFF66"/>
    <a:srgbClr val="55131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0180" autoAdjust="0"/>
  </p:normalViewPr>
  <p:slideViewPr>
    <p:cSldViewPr>
      <p:cViewPr>
        <p:scale>
          <a:sx n="80" d="100"/>
          <a:sy n="80" d="100"/>
        </p:scale>
        <p:origin x="-888" y="4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Mahdi\My%20Documents\Downloads\Experiments_final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Documents%20and%20Settings\Mahdi\My%20Documents\Downloads\Experiments_final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Documents%20and%20Settings\Mahdi\My%20Documents\Downloads\Experiments_final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Documents%20and%20Settings\Mahdi\My%20Documents\Downloads\Experiments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REGI</c:v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</c:spPr>
          <c:invertIfNegative val="0"/>
          <c:dPt>
            <c:idx val="11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dPt>
            <c:idx val="25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cat>
            <c:strRef>
              <c:f>'[Experiments_final.xlsx]4X4'!$A$20:$A$45</c:f>
              <c:strCache>
                <c:ptCount val="26"/>
                <c:pt idx="0">
                  <c:v>Swim_Calc</c:v>
                </c:pt>
                <c:pt idx="1">
                  <c:v>YUV2RGB</c:v>
                </c:pt>
                <c:pt idx="2">
                  <c:v>Sobel</c:v>
                </c:pt>
                <c:pt idx="3">
                  <c:v>Lowpass</c:v>
                </c:pt>
                <c:pt idx="4">
                  <c:v>SOR</c:v>
                </c:pt>
                <c:pt idx="5">
                  <c:v>Laplace</c:v>
                </c:pt>
                <c:pt idx="6">
                  <c:v>GSR</c:v>
                </c:pt>
                <c:pt idx="7">
                  <c:v>Wavelet</c:v>
                </c:pt>
                <c:pt idx="8">
                  <c:v>Forward</c:v>
                </c:pt>
                <c:pt idx="9">
                  <c:v>Compress</c:v>
                </c:pt>
                <c:pt idx="10">
                  <c:v>Mpeg2</c:v>
                </c:pt>
                <c:pt idx="11">
                  <c:v>Average Res</c:v>
                </c:pt>
                <c:pt idx="12">
                  <c:v>h264ref</c:v>
                </c:pt>
                <c:pt idx="13">
                  <c:v>gobmk</c:v>
                </c:pt>
                <c:pt idx="14">
                  <c:v>hmmer</c:v>
                </c:pt>
                <c:pt idx="15">
                  <c:v>dealII</c:v>
                </c:pt>
                <c:pt idx="16">
                  <c:v>bzip2</c:v>
                </c:pt>
                <c:pt idx="17">
                  <c:v>astar</c:v>
                </c:pt>
                <c:pt idx="18">
                  <c:v>omnetpp</c:v>
                </c:pt>
                <c:pt idx="19">
                  <c:v>perl</c:v>
                </c:pt>
                <c:pt idx="20">
                  <c:v>povray</c:v>
                </c:pt>
                <c:pt idx="21">
                  <c:v>sphinx</c:v>
                </c:pt>
                <c:pt idx="22">
                  <c:v>gcc</c:v>
                </c:pt>
                <c:pt idx="23">
                  <c:v>soplex</c:v>
                </c:pt>
                <c:pt idx="24">
                  <c:v>libquantum</c:v>
                </c:pt>
                <c:pt idx="25">
                  <c:v>Average Rec</c:v>
                </c:pt>
              </c:strCache>
            </c:strRef>
          </c:cat>
          <c:val>
            <c:numRef>
              <c:f>'[Experiments_final.xlsx]4X4'!$M$20:$M$45</c:f>
              <c:numCache>
                <c:formatCode>General</c:formatCode>
                <c:ptCount val="26"/>
                <c:pt idx="0">
                  <c:v>0.5714285714285714</c:v>
                </c:pt>
                <c:pt idx="1">
                  <c:v>1</c:v>
                </c:pt>
                <c:pt idx="2">
                  <c:v>0.66666666666666663</c:v>
                </c:pt>
                <c:pt idx="3">
                  <c:v>1</c:v>
                </c:pt>
                <c:pt idx="4">
                  <c:v>0.66666666666666663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0.75</c:v>
                </c:pt>
                <c:pt idx="9">
                  <c:v>1</c:v>
                </c:pt>
                <c:pt idx="10">
                  <c:v>1</c:v>
                </c:pt>
                <c:pt idx="11">
                  <c:v>0.87770562770562777</c:v>
                </c:pt>
                <c:pt idx="12">
                  <c:v>0.625</c:v>
                </c:pt>
                <c:pt idx="13">
                  <c:v>0.83333333333333337</c:v>
                </c:pt>
                <c:pt idx="14">
                  <c:v>0.6</c:v>
                </c:pt>
                <c:pt idx="15">
                  <c:v>0.75</c:v>
                </c:pt>
                <c:pt idx="16">
                  <c:v>0.81818181818181823</c:v>
                </c:pt>
                <c:pt idx="17">
                  <c:v>1</c:v>
                </c:pt>
                <c:pt idx="18">
                  <c:v>0.5</c:v>
                </c:pt>
                <c:pt idx="19">
                  <c:v>1</c:v>
                </c:pt>
                <c:pt idx="20">
                  <c:v>1</c:v>
                </c:pt>
                <c:pt idx="21">
                  <c:v>0.75</c:v>
                </c:pt>
                <c:pt idx="22">
                  <c:v>1</c:v>
                </c:pt>
                <c:pt idx="23">
                  <c:v>1</c:v>
                </c:pt>
                <c:pt idx="24">
                  <c:v>0.83333333333333337</c:v>
                </c:pt>
                <c:pt idx="25">
                  <c:v>0.82383449883449889</c:v>
                </c:pt>
              </c:numCache>
            </c:numRef>
          </c:val>
        </c:ser>
        <c:ser>
          <c:idx val="1"/>
          <c:order val="1"/>
          <c:tx>
            <c:v>DRECS</c:v>
          </c:tx>
          <c:spPr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c:spPr>
          <c:invertIfNegative val="0"/>
          <c:cat>
            <c:strRef>
              <c:f>'[Experiments_final.xlsx]4X4'!$A$20:$A$45</c:f>
              <c:strCache>
                <c:ptCount val="26"/>
                <c:pt idx="0">
                  <c:v>Swim_Calc</c:v>
                </c:pt>
                <c:pt idx="1">
                  <c:v>YUV2RGB</c:v>
                </c:pt>
                <c:pt idx="2">
                  <c:v>Sobel</c:v>
                </c:pt>
                <c:pt idx="3">
                  <c:v>Lowpass</c:v>
                </c:pt>
                <c:pt idx="4">
                  <c:v>SOR</c:v>
                </c:pt>
                <c:pt idx="5">
                  <c:v>Laplace</c:v>
                </c:pt>
                <c:pt idx="6">
                  <c:v>GSR</c:v>
                </c:pt>
                <c:pt idx="7">
                  <c:v>Wavelet</c:v>
                </c:pt>
                <c:pt idx="8">
                  <c:v>Forward</c:v>
                </c:pt>
                <c:pt idx="9">
                  <c:v>Compress</c:v>
                </c:pt>
                <c:pt idx="10">
                  <c:v>Mpeg2</c:v>
                </c:pt>
                <c:pt idx="11">
                  <c:v>Average Res</c:v>
                </c:pt>
                <c:pt idx="12">
                  <c:v>h264ref</c:v>
                </c:pt>
                <c:pt idx="13">
                  <c:v>gobmk</c:v>
                </c:pt>
                <c:pt idx="14">
                  <c:v>hmmer</c:v>
                </c:pt>
                <c:pt idx="15">
                  <c:v>dealII</c:v>
                </c:pt>
                <c:pt idx="16">
                  <c:v>bzip2</c:v>
                </c:pt>
                <c:pt idx="17">
                  <c:v>astar</c:v>
                </c:pt>
                <c:pt idx="18">
                  <c:v>omnetpp</c:v>
                </c:pt>
                <c:pt idx="19">
                  <c:v>perl</c:v>
                </c:pt>
                <c:pt idx="20">
                  <c:v>povray</c:v>
                </c:pt>
                <c:pt idx="21">
                  <c:v>sphinx</c:v>
                </c:pt>
                <c:pt idx="22">
                  <c:v>gcc</c:v>
                </c:pt>
                <c:pt idx="23">
                  <c:v>soplex</c:v>
                </c:pt>
                <c:pt idx="24">
                  <c:v>libquantum</c:v>
                </c:pt>
                <c:pt idx="25">
                  <c:v>Average Rec</c:v>
                </c:pt>
              </c:strCache>
            </c:strRef>
          </c:cat>
          <c:val>
            <c:numRef>
              <c:f>'[Experiments_final.xlsx]4X4'!$N$20:$N$45</c:f>
              <c:numCache>
                <c:formatCode>General</c:formatCode>
                <c:ptCount val="26"/>
                <c:pt idx="0">
                  <c:v>0.18604651162790695</c:v>
                </c:pt>
                <c:pt idx="1">
                  <c:v>0.1875</c:v>
                </c:pt>
                <c:pt idx="2">
                  <c:v>0.22222222222222221</c:v>
                </c:pt>
                <c:pt idx="3">
                  <c:v>0.33333333333333331</c:v>
                </c:pt>
                <c:pt idx="4">
                  <c:v>0.25</c:v>
                </c:pt>
                <c:pt idx="5">
                  <c:v>0.33333333333333331</c:v>
                </c:pt>
                <c:pt idx="6">
                  <c:v>0.5</c:v>
                </c:pt>
                <c:pt idx="7">
                  <c:v>0.5</c:v>
                </c:pt>
                <c:pt idx="8">
                  <c:v>0.54545454545454541</c:v>
                </c:pt>
                <c:pt idx="9">
                  <c:v>1</c:v>
                </c:pt>
                <c:pt idx="10">
                  <c:v>0.5</c:v>
                </c:pt>
                <c:pt idx="11">
                  <c:v>0.41435363145194015</c:v>
                </c:pt>
                <c:pt idx="12">
                  <c:v>0.45454545454545453</c:v>
                </c:pt>
                <c:pt idx="13">
                  <c:v>0.625</c:v>
                </c:pt>
                <c:pt idx="14">
                  <c:v>0.75</c:v>
                </c:pt>
                <c:pt idx="15">
                  <c:v>0.72</c:v>
                </c:pt>
                <c:pt idx="16">
                  <c:v>0.81818181818181823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0.75</c:v>
                </c:pt>
                <c:pt idx="22">
                  <c:v>1</c:v>
                </c:pt>
                <c:pt idx="23">
                  <c:v>0.87500000000000011</c:v>
                </c:pt>
                <c:pt idx="24">
                  <c:v>0.83333333333333337</c:v>
                </c:pt>
                <c:pt idx="25">
                  <c:v>0.8327738927738928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138304"/>
        <c:axId val="87139840"/>
      </c:barChart>
      <c:catAx>
        <c:axId val="87138304"/>
        <c:scaling>
          <c:orientation val="minMax"/>
        </c:scaling>
        <c:delete val="0"/>
        <c:axPos val="b"/>
        <c:majorTickMark val="none"/>
        <c:minorTickMark val="none"/>
        <c:tickLblPos val="nextTo"/>
        <c:crossAx val="87139840"/>
        <c:crosses val="autoZero"/>
        <c:auto val="1"/>
        <c:lblAlgn val="ctr"/>
        <c:lblOffset val="100"/>
        <c:noMultiLvlLbl val="0"/>
      </c:catAx>
      <c:valAx>
        <c:axId val="87139840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Performance Ratio (MII/II)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7138304"/>
        <c:crosses val="autoZero"/>
        <c:crossBetween val="between"/>
      </c:valAx>
      <c:spPr>
        <a:ln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REGI</c:v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</c:spPr>
          <c:invertIfNegative val="0"/>
          <c:dPt>
            <c:idx val="11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dPt>
            <c:idx val="25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cat>
            <c:strRef>
              <c:f>'[Experiments_final.xlsx]4X4'!$A$20:$A$45</c:f>
              <c:strCache>
                <c:ptCount val="26"/>
                <c:pt idx="0">
                  <c:v>Swim_Calc</c:v>
                </c:pt>
                <c:pt idx="1">
                  <c:v>YUV2RGB</c:v>
                </c:pt>
                <c:pt idx="2">
                  <c:v>Sobel</c:v>
                </c:pt>
                <c:pt idx="3">
                  <c:v>Lowpass</c:v>
                </c:pt>
                <c:pt idx="4">
                  <c:v>SOR</c:v>
                </c:pt>
                <c:pt idx="5">
                  <c:v>Laplace</c:v>
                </c:pt>
                <c:pt idx="6">
                  <c:v>GSR</c:v>
                </c:pt>
                <c:pt idx="7">
                  <c:v>Wavelet</c:v>
                </c:pt>
                <c:pt idx="8">
                  <c:v>Forward</c:v>
                </c:pt>
                <c:pt idx="9">
                  <c:v>Compress</c:v>
                </c:pt>
                <c:pt idx="10">
                  <c:v>Mpeg2</c:v>
                </c:pt>
                <c:pt idx="11">
                  <c:v>Average Res</c:v>
                </c:pt>
                <c:pt idx="12">
                  <c:v>h264ref</c:v>
                </c:pt>
                <c:pt idx="13">
                  <c:v>gobmk</c:v>
                </c:pt>
                <c:pt idx="14">
                  <c:v>hmmer</c:v>
                </c:pt>
                <c:pt idx="15">
                  <c:v>dealII</c:v>
                </c:pt>
                <c:pt idx="16">
                  <c:v>bzip2</c:v>
                </c:pt>
                <c:pt idx="17">
                  <c:v>astar</c:v>
                </c:pt>
                <c:pt idx="18">
                  <c:v>omnetpp</c:v>
                </c:pt>
                <c:pt idx="19">
                  <c:v>perl</c:v>
                </c:pt>
                <c:pt idx="20">
                  <c:v>povray</c:v>
                </c:pt>
                <c:pt idx="21">
                  <c:v>sphinx</c:v>
                </c:pt>
                <c:pt idx="22">
                  <c:v>gcc</c:v>
                </c:pt>
                <c:pt idx="23">
                  <c:v>soplex</c:v>
                </c:pt>
                <c:pt idx="24">
                  <c:v>libquantum</c:v>
                </c:pt>
                <c:pt idx="25">
                  <c:v>Average Rec</c:v>
                </c:pt>
              </c:strCache>
            </c:strRef>
          </c:cat>
          <c:val>
            <c:numRef>
              <c:f>'[Experiments_final.xlsx]4X4'!$O$20:$O$45</c:f>
              <c:numCache>
                <c:formatCode>General</c:formatCode>
                <c:ptCount val="26"/>
                <c:pt idx="0">
                  <c:v>0.72727272727272729</c:v>
                </c:pt>
                <c:pt idx="1">
                  <c:v>1</c:v>
                </c:pt>
                <c:pt idx="2">
                  <c:v>0.66666666666666663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0.75</c:v>
                </c:pt>
                <c:pt idx="9">
                  <c:v>1</c:v>
                </c:pt>
                <c:pt idx="10">
                  <c:v>1</c:v>
                </c:pt>
                <c:pt idx="11">
                  <c:v>0.92217630853994492</c:v>
                </c:pt>
                <c:pt idx="12">
                  <c:v>0.65217391304347827</c:v>
                </c:pt>
                <c:pt idx="13">
                  <c:v>0.83333333333333337</c:v>
                </c:pt>
                <c:pt idx="14">
                  <c:v>0.6</c:v>
                </c:pt>
                <c:pt idx="15">
                  <c:v>0.78260869565217395</c:v>
                </c:pt>
                <c:pt idx="16">
                  <c:v>0.81818181818181823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0.87500000000000011</c:v>
                </c:pt>
                <c:pt idx="24">
                  <c:v>0.83333333333333337</c:v>
                </c:pt>
                <c:pt idx="25">
                  <c:v>0.87651008411877984</c:v>
                </c:pt>
              </c:numCache>
            </c:numRef>
          </c:val>
        </c:ser>
        <c:ser>
          <c:idx val="1"/>
          <c:order val="1"/>
          <c:tx>
            <c:v>DRECS</c:v>
          </c:tx>
          <c:spPr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c:spPr>
          <c:invertIfNegative val="0"/>
          <c:cat>
            <c:strRef>
              <c:f>'[Experiments_final.xlsx]4X4'!$A$20:$A$45</c:f>
              <c:strCache>
                <c:ptCount val="26"/>
                <c:pt idx="0">
                  <c:v>Swim_Calc</c:v>
                </c:pt>
                <c:pt idx="1">
                  <c:v>YUV2RGB</c:v>
                </c:pt>
                <c:pt idx="2">
                  <c:v>Sobel</c:v>
                </c:pt>
                <c:pt idx="3">
                  <c:v>Lowpass</c:v>
                </c:pt>
                <c:pt idx="4">
                  <c:v>SOR</c:v>
                </c:pt>
                <c:pt idx="5">
                  <c:v>Laplace</c:v>
                </c:pt>
                <c:pt idx="6">
                  <c:v>GSR</c:v>
                </c:pt>
                <c:pt idx="7">
                  <c:v>Wavelet</c:v>
                </c:pt>
                <c:pt idx="8">
                  <c:v>Forward</c:v>
                </c:pt>
                <c:pt idx="9">
                  <c:v>Compress</c:v>
                </c:pt>
                <c:pt idx="10">
                  <c:v>Mpeg2</c:v>
                </c:pt>
                <c:pt idx="11">
                  <c:v>Average Res</c:v>
                </c:pt>
                <c:pt idx="12">
                  <c:v>h264ref</c:v>
                </c:pt>
                <c:pt idx="13">
                  <c:v>gobmk</c:v>
                </c:pt>
                <c:pt idx="14">
                  <c:v>hmmer</c:v>
                </c:pt>
                <c:pt idx="15">
                  <c:v>dealII</c:v>
                </c:pt>
                <c:pt idx="16">
                  <c:v>bzip2</c:v>
                </c:pt>
                <c:pt idx="17">
                  <c:v>astar</c:v>
                </c:pt>
                <c:pt idx="18">
                  <c:v>omnetpp</c:v>
                </c:pt>
                <c:pt idx="19">
                  <c:v>perl</c:v>
                </c:pt>
                <c:pt idx="20">
                  <c:v>povray</c:v>
                </c:pt>
                <c:pt idx="21">
                  <c:v>sphinx</c:v>
                </c:pt>
                <c:pt idx="22">
                  <c:v>gcc</c:v>
                </c:pt>
                <c:pt idx="23">
                  <c:v>soplex</c:v>
                </c:pt>
                <c:pt idx="24">
                  <c:v>libquantum</c:v>
                </c:pt>
                <c:pt idx="25">
                  <c:v>Average Rec</c:v>
                </c:pt>
              </c:strCache>
            </c:strRef>
          </c:cat>
          <c:val>
            <c:numRef>
              <c:f>'[Experiments_final.xlsx]4X4'!$P$20:$P$45</c:f>
              <c:numCache>
                <c:formatCode>General</c:formatCode>
                <c:ptCount val="26"/>
                <c:pt idx="0">
                  <c:v>0.2162162162162162</c:v>
                </c:pt>
                <c:pt idx="1">
                  <c:v>0.23076923076923078</c:v>
                </c:pt>
                <c:pt idx="2">
                  <c:v>0.25</c:v>
                </c:pt>
                <c:pt idx="3">
                  <c:v>0.33333333333333331</c:v>
                </c:pt>
                <c:pt idx="4">
                  <c:v>0.33333333333333331</c:v>
                </c:pt>
                <c:pt idx="5">
                  <c:v>0.4</c:v>
                </c:pt>
                <c:pt idx="6">
                  <c:v>0.5</c:v>
                </c:pt>
                <c:pt idx="7">
                  <c:v>0.5</c:v>
                </c:pt>
                <c:pt idx="8">
                  <c:v>0.6</c:v>
                </c:pt>
                <c:pt idx="9">
                  <c:v>1</c:v>
                </c:pt>
                <c:pt idx="10">
                  <c:v>1</c:v>
                </c:pt>
                <c:pt idx="11">
                  <c:v>0.4876047376047376</c:v>
                </c:pt>
                <c:pt idx="12">
                  <c:v>0.45454545454545453</c:v>
                </c:pt>
                <c:pt idx="13">
                  <c:v>0.625</c:v>
                </c:pt>
                <c:pt idx="14">
                  <c:v>0.75</c:v>
                </c:pt>
                <c:pt idx="15">
                  <c:v>0.75</c:v>
                </c:pt>
                <c:pt idx="16">
                  <c:v>0.81818181818181823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0.87674825174825177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030528"/>
        <c:axId val="87274240"/>
      </c:barChart>
      <c:catAx>
        <c:axId val="79030528"/>
        <c:scaling>
          <c:orientation val="minMax"/>
        </c:scaling>
        <c:delete val="0"/>
        <c:axPos val="b"/>
        <c:majorTickMark val="none"/>
        <c:minorTickMark val="none"/>
        <c:tickLblPos val="nextTo"/>
        <c:crossAx val="87274240"/>
        <c:crosses val="autoZero"/>
        <c:auto val="1"/>
        <c:lblAlgn val="ctr"/>
        <c:lblOffset val="100"/>
        <c:noMultiLvlLbl val="0"/>
      </c:catAx>
      <c:valAx>
        <c:axId val="87274240"/>
        <c:scaling>
          <c:orientation val="minMax"/>
          <c:max val="1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AU"/>
                  <a:t>Performance Ratio (MII/II)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030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1049094889359E-2"/>
          <c:y val="5.3524541033570801E-2"/>
          <c:w val="0.85751069774707844"/>
          <c:h val="0.63132743154555049"/>
        </c:manualLayout>
      </c:layout>
      <c:barChart>
        <c:barDir val="col"/>
        <c:grouping val="clustered"/>
        <c:varyColors val="0"/>
        <c:ser>
          <c:idx val="0"/>
          <c:order val="0"/>
          <c:tx>
            <c:v>REGI</c:v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</c:spPr>
          <c:invertIfNegative val="0"/>
          <c:dPt>
            <c:idx val="11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dPt>
            <c:idx val="25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cat>
            <c:strRef>
              <c:f>'[Experiments_final.xlsx]4X4'!$A$20:$A$45</c:f>
              <c:strCache>
                <c:ptCount val="26"/>
                <c:pt idx="0">
                  <c:v>Swim_Calc</c:v>
                </c:pt>
                <c:pt idx="1">
                  <c:v>YUV2RGB</c:v>
                </c:pt>
                <c:pt idx="2">
                  <c:v>Sobel</c:v>
                </c:pt>
                <c:pt idx="3">
                  <c:v>Lowpass</c:v>
                </c:pt>
                <c:pt idx="4">
                  <c:v>SOR</c:v>
                </c:pt>
                <c:pt idx="5">
                  <c:v>Laplace</c:v>
                </c:pt>
                <c:pt idx="6">
                  <c:v>GSR</c:v>
                </c:pt>
                <c:pt idx="7">
                  <c:v>Wavelet</c:v>
                </c:pt>
                <c:pt idx="8">
                  <c:v>Forward</c:v>
                </c:pt>
                <c:pt idx="9">
                  <c:v>Compress</c:v>
                </c:pt>
                <c:pt idx="10">
                  <c:v>Mpeg2</c:v>
                </c:pt>
                <c:pt idx="11">
                  <c:v>Average Res</c:v>
                </c:pt>
                <c:pt idx="12">
                  <c:v>h264ref</c:v>
                </c:pt>
                <c:pt idx="13">
                  <c:v>gobmk</c:v>
                </c:pt>
                <c:pt idx="14">
                  <c:v>hmmer</c:v>
                </c:pt>
                <c:pt idx="15">
                  <c:v>dealII</c:v>
                </c:pt>
                <c:pt idx="16">
                  <c:v>bzip2</c:v>
                </c:pt>
                <c:pt idx="17">
                  <c:v>astar</c:v>
                </c:pt>
                <c:pt idx="18">
                  <c:v>omnetpp</c:v>
                </c:pt>
                <c:pt idx="19">
                  <c:v>perl</c:v>
                </c:pt>
                <c:pt idx="20">
                  <c:v>povray</c:v>
                </c:pt>
                <c:pt idx="21">
                  <c:v>sphinx</c:v>
                </c:pt>
                <c:pt idx="22">
                  <c:v>gcc</c:v>
                </c:pt>
                <c:pt idx="23">
                  <c:v>soplex</c:v>
                </c:pt>
                <c:pt idx="24">
                  <c:v>libquantum</c:v>
                </c:pt>
                <c:pt idx="25">
                  <c:v>Average Rec</c:v>
                </c:pt>
              </c:strCache>
            </c:strRef>
          </c:cat>
          <c:val>
            <c:numRef>
              <c:f>'[Experiments_final.xlsx]4X4'!$B$56:$B$81</c:f>
              <c:numCache>
                <c:formatCode>General</c:formatCode>
                <c:ptCount val="26"/>
                <c:pt idx="0">
                  <c:v>6465.1166666666677</c:v>
                </c:pt>
                <c:pt idx="1">
                  <c:v>3.65</c:v>
                </c:pt>
                <c:pt idx="2">
                  <c:v>1.58</c:v>
                </c:pt>
                <c:pt idx="3">
                  <c:v>1.1000000000000001</c:v>
                </c:pt>
                <c:pt idx="4">
                  <c:v>88.53</c:v>
                </c:pt>
                <c:pt idx="5">
                  <c:v>0.71</c:v>
                </c:pt>
                <c:pt idx="6">
                  <c:v>0.04</c:v>
                </c:pt>
                <c:pt idx="7">
                  <c:v>0.41</c:v>
                </c:pt>
                <c:pt idx="8">
                  <c:v>7503.23</c:v>
                </c:pt>
                <c:pt idx="9">
                  <c:v>0.01</c:v>
                </c:pt>
                <c:pt idx="10">
                  <c:v>0.04</c:v>
                </c:pt>
                <c:pt idx="11" formatCode="0.00">
                  <c:v>1278.5833333333335</c:v>
                </c:pt>
                <c:pt idx="12">
                  <c:v>13118.63</c:v>
                </c:pt>
                <c:pt idx="13">
                  <c:v>12347.61</c:v>
                </c:pt>
                <c:pt idx="14">
                  <c:v>19423.98</c:v>
                </c:pt>
                <c:pt idx="15">
                  <c:v>37767.549999999996</c:v>
                </c:pt>
                <c:pt idx="16">
                  <c:v>950.64249999999993</c:v>
                </c:pt>
                <c:pt idx="17">
                  <c:v>0.01</c:v>
                </c:pt>
                <c:pt idx="18">
                  <c:v>175.28</c:v>
                </c:pt>
                <c:pt idx="19">
                  <c:v>0.11666666666666668</c:v>
                </c:pt>
                <c:pt idx="20">
                  <c:v>0.01</c:v>
                </c:pt>
                <c:pt idx="21">
                  <c:v>2167.63</c:v>
                </c:pt>
                <c:pt idx="22">
                  <c:v>0.01</c:v>
                </c:pt>
                <c:pt idx="23">
                  <c:v>1.7766666666666666</c:v>
                </c:pt>
                <c:pt idx="24">
                  <c:v>64.03</c:v>
                </c:pt>
                <c:pt idx="25" formatCode="0.00">
                  <c:v>6616.7135256410247</c:v>
                </c:pt>
              </c:numCache>
            </c:numRef>
          </c:val>
        </c:ser>
        <c:ser>
          <c:idx val="1"/>
          <c:order val="1"/>
          <c:tx>
            <c:v>DRECS</c:v>
          </c:tx>
          <c:spPr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c:spPr>
          <c:invertIfNegative val="0"/>
          <c:cat>
            <c:strRef>
              <c:f>'[Experiments_final.xlsx]4X4'!$A$20:$A$45</c:f>
              <c:strCache>
                <c:ptCount val="26"/>
                <c:pt idx="0">
                  <c:v>Swim_Calc</c:v>
                </c:pt>
                <c:pt idx="1">
                  <c:v>YUV2RGB</c:v>
                </c:pt>
                <c:pt idx="2">
                  <c:v>Sobel</c:v>
                </c:pt>
                <c:pt idx="3">
                  <c:v>Lowpass</c:v>
                </c:pt>
                <c:pt idx="4">
                  <c:v>SOR</c:v>
                </c:pt>
                <c:pt idx="5">
                  <c:v>Laplace</c:v>
                </c:pt>
                <c:pt idx="6">
                  <c:v>GSR</c:v>
                </c:pt>
                <c:pt idx="7">
                  <c:v>Wavelet</c:v>
                </c:pt>
                <c:pt idx="8">
                  <c:v>Forward</c:v>
                </c:pt>
                <c:pt idx="9">
                  <c:v>Compress</c:v>
                </c:pt>
                <c:pt idx="10">
                  <c:v>Mpeg2</c:v>
                </c:pt>
                <c:pt idx="11">
                  <c:v>Average Res</c:v>
                </c:pt>
                <c:pt idx="12">
                  <c:v>h264ref</c:v>
                </c:pt>
                <c:pt idx="13">
                  <c:v>gobmk</c:v>
                </c:pt>
                <c:pt idx="14">
                  <c:v>hmmer</c:v>
                </c:pt>
                <c:pt idx="15">
                  <c:v>dealII</c:v>
                </c:pt>
                <c:pt idx="16">
                  <c:v>bzip2</c:v>
                </c:pt>
                <c:pt idx="17">
                  <c:v>astar</c:v>
                </c:pt>
                <c:pt idx="18">
                  <c:v>omnetpp</c:v>
                </c:pt>
                <c:pt idx="19">
                  <c:v>perl</c:v>
                </c:pt>
                <c:pt idx="20">
                  <c:v>povray</c:v>
                </c:pt>
                <c:pt idx="21">
                  <c:v>sphinx</c:v>
                </c:pt>
                <c:pt idx="22">
                  <c:v>gcc</c:v>
                </c:pt>
                <c:pt idx="23">
                  <c:v>soplex</c:v>
                </c:pt>
                <c:pt idx="24">
                  <c:v>libquantum</c:v>
                </c:pt>
                <c:pt idx="25">
                  <c:v>Average Rec</c:v>
                </c:pt>
              </c:strCache>
            </c:strRef>
          </c:cat>
          <c:val>
            <c:numRef>
              <c:f>'[Experiments_final.xlsx]4X4'!$C$56:$C$81</c:f>
              <c:numCache>
                <c:formatCode>General</c:formatCode>
                <c:ptCount val="26"/>
                <c:pt idx="0">
                  <c:v>98440.903333333335</c:v>
                </c:pt>
                <c:pt idx="1">
                  <c:v>109731.5</c:v>
                </c:pt>
                <c:pt idx="2">
                  <c:v>61564.62</c:v>
                </c:pt>
                <c:pt idx="3">
                  <c:v>38394.44</c:v>
                </c:pt>
                <c:pt idx="4">
                  <c:v>51366.94</c:v>
                </c:pt>
                <c:pt idx="5">
                  <c:v>34606.18</c:v>
                </c:pt>
                <c:pt idx="6">
                  <c:v>7819.22</c:v>
                </c:pt>
                <c:pt idx="7">
                  <c:v>17911.55</c:v>
                </c:pt>
                <c:pt idx="8">
                  <c:v>98332.01</c:v>
                </c:pt>
                <c:pt idx="9">
                  <c:v>1522.15</c:v>
                </c:pt>
                <c:pt idx="10">
                  <c:v>7753.74</c:v>
                </c:pt>
                <c:pt idx="11" formatCode="0.00">
                  <c:v>47949.386666666665</c:v>
                </c:pt>
                <c:pt idx="12">
                  <c:v>380817.74</c:v>
                </c:pt>
                <c:pt idx="13">
                  <c:v>33463.089999999997</c:v>
                </c:pt>
                <c:pt idx="14">
                  <c:v>7900.47</c:v>
                </c:pt>
                <c:pt idx="15">
                  <c:v>68290.464999999997</c:v>
                </c:pt>
                <c:pt idx="16">
                  <c:v>3983.7750000000001</c:v>
                </c:pt>
                <c:pt idx="17">
                  <c:v>5.0000000000000001E-3</c:v>
                </c:pt>
                <c:pt idx="18">
                  <c:v>0.01</c:v>
                </c:pt>
                <c:pt idx="19">
                  <c:v>0.23500000000000001</c:v>
                </c:pt>
                <c:pt idx="20">
                  <c:v>0.01</c:v>
                </c:pt>
                <c:pt idx="21">
                  <c:v>7919.94</c:v>
                </c:pt>
                <c:pt idx="22">
                  <c:v>7.0000000000000007E-2</c:v>
                </c:pt>
                <c:pt idx="23">
                  <c:v>5333.22</c:v>
                </c:pt>
                <c:pt idx="24">
                  <c:v>20084.330000000002</c:v>
                </c:pt>
                <c:pt idx="25" formatCode="0.00">
                  <c:v>40599.489230769221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789312"/>
        <c:axId val="85795200"/>
      </c:barChart>
      <c:catAx>
        <c:axId val="85789312"/>
        <c:scaling>
          <c:orientation val="minMax"/>
        </c:scaling>
        <c:delete val="0"/>
        <c:axPos val="b"/>
        <c:majorTickMark val="none"/>
        <c:minorTickMark val="none"/>
        <c:tickLblPos val="nextTo"/>
        <c:crossAx val="85795200"/>
        <c:crossesAt val="1.0000000000000011E-19"/>
        <c:auto val="1"/>
        <c:lblAlgn val="ctr"/>
        <c:lblOffset val="100"/>
        <c:noMultiLvlLbl val="0"/>
      </c:catAx>
      <c:valAx>
        <c:axId val="85795200"/>
        <c:scaling>
          <c:logBase val="1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AU" sz="1200" b="0"/>
                  <a:t>Compilation</a:t>
                </a:r>
                <a:r>
                  <a:rPr lang="en-AU" sz="1200" b="0" baseline="0"/>
                  <a:t> Time (S)</a:t>
                </a:r>
                <a:endParaRPr lang="en-AU" sz="1200" b="0"/>
              </a:p>
            </c:rich>
          </c:tx>
          <c:layout>
            <c:manualLayout>
              <c:xMode val="edge"/>
              <c:yMode val="edge"/>
              <c:x val="0"/>
              <c:y val="0.1292824778085431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5789312"/>
        <c:crosses val="autoZero"/>
        <c:crossBetween val="between"/>
        <c:majorUnit val="100"/>
      </c:valAx>
    </c:plotArea>
    <c:legend>
      <c:legendPos val="r"/>
      <c:layout>
        <c:manualLayout>
          <c:xMode val="edge"/>
          <c:yMode val="edge"/>
          <c:x val="0.93457693732506997"/>
          <c:y val="0.18644993239481428"/>
          <c:w val="6.2539373987515898E-2"/>
          <c:h val="0.182655690765927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1049094889359E-2"/>
          <c:y val="5.3524541033570801E-2"/>
          <c:w val="0.84744075839062782"/>
          <c:h val="0.63132743154555049"/>
        </c:manualLayout>
      </c:layout>
      <c:barChart>
        <c:barDir val="col"/>
        <c:grouping val="clustered"/>
        <c:varyColors val="0"/>
        <c:ser>
          <c:idx val="0"/>
          <c:order val="0"/>
          <c:tx>
            <c:v>REGI</c:v>
          </c:tx>
          <c:spPr>
            <a:solidFill>
              <a:schemeClr val="tx1"/>
            </a:solidFill>
            <a:ln w="15875">
              <a:solidFill>
                <a:schemeClr val="tx1"/>
              </a:solidFill>
            </a:ln>
          </c:spPr>
          <c:invertIfNegative val="0"/>
          <c:dPt>
            <c:idx val="11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dPt>
            <c:idx val="25"/>
            <c:invertIfNegative val="0"/>
            <c:bubble3D val="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dPt>
          <c:cat>
            <c:strRef>
              <c:f>'[Experiments_final.xlsx]4X4'!$A$20:$A$45</c:f>
              <c:strCache>
                <c:ptCount val="26"/>
                <c:pt idx="0">
                  <c:v>Swim_Calc</c:v>
                </c:pt>
                <c:pt idx="1">
                  <c:v>YUV2RGB</c:v>
                </c:pt>
                <c:pt idx="2">
                  <c:v>Sobel</c:v>
                </c:pt>
                <c:pt idx="3">
                  <c:v>Lowpass</c:v>
                </c:pt>
                <c:pt idx="4">
                  <c:v>SOR</c:v>
                </c:pt>
                <c:pt idx="5">
                  <c:v>Laplace</c:v>
                </c:pt>
                <c:pt idx="6">
                  <c:v>GSR</c:v>
                </c:pt>
                <c:pt idx="7">
                  <c:v>Wavelet</c:v>
                </c:pt>
                <c:pt idx="8">
                  <c:v>Forward</c:v>
                </c:pt>
                <c:pt idx="9">
                  <c:v>Compress</c:v>
                </c:pt>
                <c:pt idx="10">
                  <c:v>Mpeg2</c:v>
                </c:pt>
                <c:pt idx="11">
                  <c:v>Average Res</c:v>
                </c:pt>
                <c:pt idx="12">
                  <c:v>h264ref</c:v>
                </c:pt>
                <c:pt idx="13">
                  <c:v>gobmk</c:v>
                </c:pt>
                <c:pt idx="14">
                  <c:v>hmmer</c:v>
                </c:pt>
                <c:pt idx="15">
                  <c:v>dealII</c:v>
                </c:pt>
                <c:pt idx="16">
                  <c:v>bzip2</c:v>
                </c:pt>
                <c:pt idx="17">
                  <c:v>astar</c:v>
                </c:pt>
                <c:pt idx="18">
                  <c:v>omnetpp</c:v>
                </c:pt>
                <c:pt idx="19">
                  <c:v>perl</c:v>
                </c:pt>
                <c:pt idx="20">
                  <c:v>povray</c:v>
                </c:pt>
                <c:pt idx="21">
                  <c:v>sphinx</c:v>
                </c:pt>
                <c:pt idx="22">
                  <c:v>gcc</c:v>
                </c:pt>
                <c:pt idx="23">
                  <c:v>soplex</c:v>
                </c:pt>
                <c:pt idx="24">
                  <c:v>libquantum</c:v>
                </c:pt>
                <c:pt idx="25">
                  <c:v>Average Rec</c:v>
                </c:pt>
              </c:strCache>
            </c:strRef>
          </c:cat>
          <c:val>
            <c:numRef>
              <c:f>'[Experiments_final.xlsx]4X4'!$D$56:$D$81</c:f>
              <c:numCache>
                <c:formatCode>General</c:formatCode>
                <c:ptCount val="26"/>
                <c:pt idx="0">
                  <c:v>5.2566666666666668</c:v>
                </c:pt>
                <c:pt idx="1">
                  <c:v>3.63</c:v>
                </c:pt>
                <c:pt idx="2">
                  <c:v>1.57</c:v>
                </c:pt>
                <c:pt idx="3">
                  <c:v>1.1000000000000001</c:v>
                </c:pt>
                <c:pt idx="4">
                  <c:v>0.96</c:v>
                </c:pt>
                <c:pt idx="5">
                  <c:v>0.71</c:v>
                </c:pt>
                <c:pt idx="6">
                  <c:v>0.04</c:v>
                </c:pt>
                <c:pt idx="7">
                  <c:v>0.41</c:v>
                </c:pt>
                <c:pt idx="8">
                  <c:v>7342.01</c:v>
                </c:pt>
                <c:pt idx="9">
                  <c:v>0.01</c:v>
                </c:pt>
                <c:pt idx="10">
                  <c:v>0.04</c:v>
                </c:pt>
                <c:pt idx="11" formatCode="0.00">
                  <c:v>668.70333333333338</c:v>
                </c:pt>
                <c:pt idx="12">
                  <c:v>9200.65</c:v>
                </c:pt>
                <c:pt idx="13">
                  <c:v>13237.61</c:v>
                </c:pt>
                <c:pt idx="14">
                  <c:v>19045.07</c:v>
                </c:pt>
                <c:pt idx="15">
                  <c:v>14409.365</c:v>
                </c:pt>
                <c:pt idx="16">
                  <c:v>950.62250000000006</c:v>
                </c:pt>
                <c:pt idx="17">
                  <c:v>0.01</c:v>
                </c:pt>
                <c:pt idx="18">
                  <c:v>0.01</c:v>
                </c:pt>
                <c:pt idx="19">
                  <c:v>0.11833333333333333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11.126666666666667</c:v>
                </c:pt>
                <c:pt idx="24">
                  <c:v>49.09</c:v>
                </c:pt>
                <c:pt idx="25" formatCode="0.00">
                  <c:v>4377.2078846153845</c:v>
                </c:pt>
              </c:numCache>
            </c:numRef>
          </c:val>
        </c:ser>
        <c:ser>
          <c:idx val="1"/>
          <c:order val="1"/>
          <c:tx>
            <c:v>DRECS</c:v>
          </c:tx>
          <c:spPr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c:spPr>
          <c:invertIfNegative val="0"/>
          <c:cat>
            <c:strRef>
              <c:f>'[Experiments_final.xlsx]4X4'!$A$20:$A$45</c:f>
              <c:strCache>
                <c:ptCount val="26"/>
                <c:pt idx="0">
                  <c:v>Swim_Calc</c:v>
                </c:pt>
                <c:pt idx="1">
                  <c:v>YUV2RGB</c:v>
                </c:pt>
                <c:pt idx="2">
                  <c:v>Sobel</c:v>
                </c:pt>
                <c:pt idx="3">
                  <c:v>Lowpass</c:v>
                </c:pt>
                <c:pt idx="4">
                  <c:v>SOR</c:v>
                </c:pt>
                <c:pt idx="5">
                  <c:v>Laplace</c:v>
                </c:pt>
                <c:pt idx="6">
                  <c:v>GSR</c:v>
                </c:pt>
                <c:pt idx="7">
                  <c:v>Wavelet</c:v>
                </c:pt>
                <c:pt idx="8">
                  <c:v>Forward</c:v>
                </c:pt>
                <c:pt idx="9">
                  <c:v>Compress</c:v>
                </c:pt>
                <c:pt idx="10">
                  <c:v>Mpeg2</c:v>
                </c:pt>
                <c:pt idx="11">
                  <c:v>Average Res</c:v>
                </c:pt>
                <c:pt idx="12">
                  <c:v>h264ref</c:v>
                </c:pt>
                <c:pt idx="13">
                  <c:v>gobmk</c:v>
                </c:pt>
                <c:pt idx="14">
                  <c:v>hmmer</c:v>
                </c:pt>
                <c:pt idx="15">
                  <c:v>dealII</c:v>
                </c:pt>
                <c:pt idx="16">
                  <c:v>bzip2</c:v>
                </c:pt>
                <c:pt idx="17">
                  <c:v>astar</c:v>
                </c:pt>
                <c:pt idx="18">
                  <c:v>omnetpp</c:v>
                </c:pt>
                <c:pt idx="19">
                  <c:v>perl</c:v>
                </c:pt>
                <c:pt idx="20">
                  <c:v>povray</c:v>
                </c:pt>
                <c:pt idx="21">
                  <c:v>sphinx</c:v>
                </c:pt>
                <c:pt idx="22">
                  <c:v>gcc</c:v>
                </c:pt>
                <c:pt idx="23">
                  <c:v>soplex</c:v>
                </c:pt>
                <c:pt idx="24">
                  <c:v>libquantum</c:v>
                </c:pt>
                <c:pt idx="25">
                  <c:v>Average Rec</c:v>
                </c:pt>
              </c:strCache>
            </c:strRef>
          </c:cat>
          <c:val>
            <c:numRef>
              <c:f>'[Experiments_final.xlsx]4X4'!$E$56:$E$81</c:f>
              <c:numCache>
                <c:formatCode>General</c:formatCode>
                <c:ptCount val="26"/>
                <c:pt idx="0">
                  <c:v>82370.03333333334</c:v>
                </c:pt>
                <c:pt idx="1">
                  <c:v>85199.67</c:v>
                </c:pt>
                <c:pt idx="2">
                  <c:v>53101.05</c:v>
                </c:pt>
                <c:pt idx="3">
                  <c:v>34661.800000000003</c:v>
                </c:pt>
                <c:pt idx="4">
                  <c:v>37351.279999999999</c:v>
                </c:pt>
                <c:pt idx="5">
                  <c:v>26900.99</c:v>
                </c:pt>
                <c:pt idx="6">
                  <c:v>7877.07</c:v>
                </c:pt>
                <c:pt idx="7">
                  <c:v>17944.5</c:v>
                </c:pt>
                <c:pt idx="8">
                  <c:v>66882.09</c:v>
                </c:pt>
                <c:pt idx="9">
                  <c:v>2015.85</c:v>
                </c:pt>
                <c:pt idx="10">
                  <c:v>2736.12</c:v>
                </c:pt>
                <c:pt idx="11" formatCode="0.00">
                  <c:v>37912.768484848486</c:v>
                </c:pt>
                <c:pt idx="12">
                  <c:v>430344.27666666667</c:v>
                </c:pt>
                <c:pt idx="13">
                  <c:v>31913.48</c:v>
                </c:pt>
                <c:pt idx="14">
                  <c:v>7904.02</c:v>
                </c:pt>
                <c:pt idx="15">
                  <c:v>22323.295000000002</c:v>
                </c:pt>
                <c:pt idx="16">
                  <c:v>3983.8674999999998</c:v>
                </c:pt>
                <c:pt idx="17">
                  <c:v>1.4999999999999999E-2</c:v>
                </c:pt>
                <c:pt idx="18">
                  <c:v>0.01</c:v>
                </c:pt>
                <c:pt idx="19">
                  <c:v>4.9999999999999996E-2</c:v>
                </c:pt>
                <c:pt idx="20">
                  <c:v>0.01</c:v>
                </c:pt>
                <c:pt idx="21">
                  <c:v>0.05</c:v>
                </c:pt>
                <c:pt idx="22">
                  <c:v>7.0000000000000007E-2</c:v>
                </c:pt>
                <c:pt idx="23">
                  <c:v>13.416666666666666</c:v>
                </c:pt>
                <c:pt idx="24">
                  <c:v>8081.63</c:v>
                </c:pt>
                <c:pt idx="25" formatCode="0.00">
                  <c:v>38812.630064102566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844736"/>
        <c:axId val="85846272"/>
      </c:barChart>
      <c:catAx>
        <c:axId val="85844736"/>
        <c:scaling>
          <c:orientation val="minMax"/>
        </c:scaling>
        <c:delete val="0"/>
        <c:axPos val="b"/>
        <c:majorTickMark val="none"/>
        <c:minorTickMark val="none"/>
        <c:tickLblPos val="nextTo"/>
        <c:crossAx val="85846272"/>
        <c:crossesAt val="1.0000000000000011E-19"/>
        <c:auto val="1"/>
        <c:lblAlgn val="ctr"/>
        <c:lblOffset val="100"/>
        <c:noMultiLvlLbl val="0"/>
      </c:catAx>
      <c:valAx>
        <c:axId val="85846272"/>
        <c:scaling>
          <c:logBase val="10"/>
          <c:orientation val="minMax"/>
          <c:min val="1.0000000000000002E-3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 b="0"/>
                </a:pPr>
                <a:r>
                  <a:rPr lang="en-AU" sz="1200" b="0"/>
                  <a:t>Compilation</a:t>
                </a:r>
                <a:r>
                  <a:rPr lang="en-AU" sz="1200" b="0" baseline="0"/>
                  <a:t> Time (S)</a:t>
                </a:r>
                <a:endParaRPr lang="en-AU" sz="1200" b="0"/>
              </a:p>
            </c:rich>
          </c:tx>
          <c:layout>
            <c:manualLayout>
              <c:xMode val="edge"/>
              <c:yMode val="edge"/>
              <c:x val="0"/>
              <c:y val="0.143740025089532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5844736"/>
        <c:crosses val="autoZero"/>
        <c:crossBetween val="between"/>
        <c:majorUnit val="100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0.16596</cdr:x>
      <cdr:y>0.91668</cdr:y>
    </cdr:from>
    <cdr:to>
      <cdr:x>0.28985</cdr:x>
      <cdr:y>1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1977696" y="2482017"/>
          <a:ext cx="1476458" cy="2255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="1">
            <a:ln>
              <a:noFill/>
            </a:ln>
          </a:endParaRPr>
        </a:p>
      </cdr:txBody>
    </cdr:sp>
  </cdr:relSizeAnchor>
  <cdr:relSizeAnchor xmlns:cdr="http://schemas.openxmlformats.org/drawingml/2006/chartDrawing">
    <cdr:from>
      <cdr:x>0.62609</cdr:x>
      <cdr:y>0.91668</cdr:y>
    </cdr:from>
    <cdr:to>
      <cdr:x>0.74998</cdr:x>
      <cdr:y>1</cdr:y>
    </cdr:to>
    <cdr:sp macro="" textlink="">
      <cdr:nvSpPr>
        <cdr:cNvPr id="10" name="TextBox 7"/>
        <cdr:cNvSpPr txBox="1"/>
      </cdr:nvSpPr>
      <cdr:spPr>
        <a:xfrm xmlns:a="http://schemas.openxmlformats.org/drawingml/2006/main">
          <a:off x="7488155" y="2469994"/>
          <a:ext cx="1481811" cy="2245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="1">
            <a:ln>
              <a:noFill/>
            </a:ln>
          </a:endParaRPr>
        </a:p>
      </cdr:txBody>
    </cdr:sp>
  </cdr:relSizeAnchor>
  <cdr:relSizeAnchor xmlns:cdr="http://schemas.openxmlformats.org/drawingml/2006/chartDrawing">
    <cdr:from>
      <cdr:x>0.66344</cdr:x>
      <cdr:y>0.54427</cdr:y>
    </cdr:from>
    <cdr:to>
      <cdr:x>0.88077</cdr:x>
      <cdr:y>0.65912</cdr:y>
    </cdr:to>
    <cdr:sp macro="" textlink="">
      <cdr:nvSpPr>
        <cdr:cNvPr id="18" name="TextBox 1"/>
        <cdr:cNvSpPr txBox="1"/>
      </cdr:nvSpPr>
      <cdr:spPr>
        <a:xfrm xmlns:a="http://schemas.openxmlformats.org/drawingml/2006/main">
          <a:off x="5876925" y="1219200"/>
          <a:ext cx="1925149" cy="257270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/>
            <a:t>Size</a:t>
          </a:r>
          <a:r>
            <a:rPr lang="en-US" sz="1400" baseline="0" dirty="0"/>
            <a:t> of Register File = 2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0.0386</cdr:x>
      <cdr:y>0.78525</cdr:y>
    </cdr:from>
    <cdr:to>
      <cdr:x>0.91377</cdr:x>
      <cdr:y>0.97936</cdr:y>
    </cdr:to>
    <cdr:grpSp>
      <cdr:nvGrpSpPr>
        <cdr:cNvPr id="2" name="Group 1"/>
        <cdr:cNvGrpSpPr/>
      </cdr:nvGrpSpPr>
      <cdr:grpSpPr>
        <a:xfrm xmlns:a="http://schemas.openxmlformats.org/drawingml/2006/main">
          <a:off x="341928" y="1759004"/>
          <a:ext cx="7752475" cy="434817"/>
          <a:chOff x="462013" y="2243139"/>
          <a:chExt cx="10445431" cy="540291"/>
        </a:xfrm>
      </cdr:grpSpPr>
      <cdr:cxnSp macro="">
        <cdr:nvCxnSpPr>
          <cdr:cNvPr id="66" name="Straight Arrow Connector 65"/>
          <cdr:cNvCxnSpPr/>
        </cdr:nvCxnSpPr>
        <cdr:spPr>
          <a:xfrm xmlns:a="http://schemas.openxmlformats.org/drawingml/2006/main" flipH="1">
            <a:off x="462013" y="2695863"/>
            <a:ext cx="1550984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arrow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65" name="Straight Arrow Connector 64"/>
          <cdr:cNvCxnSpPr/>
        </cdr:nvCxnSpPr>
        <cdr:spPr>
          <a:xfrm xmlns:a="http://schemas.openxmlformats.org/drawingml/2006/main">
            <a:off x="3299573" y="2695863"/>
            <a:ext cx="1487147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none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7" name="TextBox 7"/>
          <cdr:cNvSpPr txBox="1"/>
        </cdr:nvSpPr>
        <cdr:spPr>
          <a:xfrm xmlns:a="http://schemas.openxmlformats.org/drawingml/2006/main">
            <a:off x="2061871" y="2551515"/>
            <a:ext cx="1478657" cy="2319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  <a:latin typeface="+mn-lt"/>
                <a:ea typeface="+mn-ea"/>
                <a:cs typeface="+mn-cs"/>
              </a:rPr>
              <a:t>Res </a:t>
            </a:r>
            <a:r>
              <a:rPr lang="en-US" sz="1100" b="1" baseline="0">
                <a:effectLst/>
                <a:latin typeface="+mn-lt"/>
                <a:ea typeface="+mn-ea"/>
                <a:cs typeface="+mn-cs"/>
              </a:rPr>
              <a:t>Bounded</a:t>
            </a:r>
            <a:endParaRPr lang="en-US">
              <a:effectLst/>
            </a:endParaRPr>
          </a:p>
        </cdr:txBody>
      </cdr:sp>
      <cdr:sp macro="" textlink="">
        <cdr:nvSpPr>
          <cdr:cNvPr id="68" name="Rounded Rectangle 67"/>
          <cdr:cNvSpPr/>
        </cdr:nvSpPr>
        <cdr:spPr>
          <a:xfrm xmlns:a="http://schemas.openxmlformats.org/drawingml/2006/main" rot="18900000" flipV="1">
            <a:off x="4625308" y="2266911"/>
            <a:ext cx="842005" cy="203214"/>
          </a:xfrm>
          <a:prstGeom xmlns:a="http://schemas.openxmlformats.org/drawingml/2006/main" prst="roundRect">
            <a:avLst/>
          </a:prstGeom>
          <a:noFill xmlns:a="http://schemas.openxmlformats.org/drawingml/2006/main"/>
          <a:ln xmlns:a="http://schemas.openxmlformats.org/drawingml/2006/main" w="19050">
            <a:solidFill>
              <a:sysClr val="windowText" lastClr="00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cxnSp macro="">
        <cdr:nvCxnSpPr>
          <cdr:cNvPr id="93" name="Straight Arrow Connector 92"/>
          <cdr:cNvCxnSpPr/>
        </cdr:nvCxnSpPr>
        <cdr:spPr>
          <a:xfrm xmlns:a="http://schemas.openxmlformats.org/drawingml/2006/main" flipH="1">
            <a:off x="5488180" y="2711395"/>
            <a:ext cx="2041165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arrow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94" name="Straight Arrow Connector 93"/>
          <cdr:cNvCxnSpPr>
            <a:stCxn xmlns:a="http://schemas.openxmlformats.org/drawingml/2006/main" id="10" idx="3"/>
            <a:endCxn xmlns:a="http://schemas.openxmlformats.org/drawingml/2006/main" id="19" idx="1"/>
          </cdr:cNvCxnSpPr>
        </cdr:nvCxnSpPr>
        <cdr:spPr>
          <a:xfrm xmlns:a="http://schemas.openxmlformats.org/drawingml/2006/main">
            <a:off x="8952582" y="2724920"/>
            <a:ext cx="1099063" cy="5932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none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95" name="TextBox 7"/>
          <cdr:cNvSpPr txBox="1"/>
        </cdr:nvSpPr>
        <cdr:spPr>
          <a:xfrm xmlns:a="http://schemas.openxmlformats.org/drawingml/2006/main">
            <a:off x="7567150" y="2551515"/>
            <a:ext cx="1478657" cy="2319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  <a:latin typeface="+mn-lt"/>
                <a:ea typeface="+mn-ea"/>
                <a:cs typeface="+mn-cs"/>
              </a:rPr>
              <a:t>Rec </a:t>
            </a:r>
            <a:r>
              <a:rPr lang="en-US" sz="1100" b="1" baseline="0">
                <a:effectLst/>
                <a:latin typeface="+mn-lt"/>
                <a:ea typeface="+mn-ea"/>
                <a:cs typeface="+mn-cs"/>
              </a:rPr>
              <a:t>Bounded</a:t>
            </a:r>
            <a:endParaRPr lang="en-US">
              <a:effectLst/>
            </a:endParaRPr>
          </a:p>
        </cdr:txBody>
      </cdr:sp>
      <cdr:sp macro="" textlink="">
        <cdr:nvSpPr>
          <cdr:cNvPr id="19" name="Rounded Rectangle 18"/>
          <cdr:cNvSpPr/>
        </cdr:nvSpPr>
        <cdr:spPr>
          <a:xfrm xmlns:a="http://schemas.openxmlformats.org/drawingml/2006/main" rot="18900000" flipV="1">
            <a:off x="9938661" y="2243139"/>
            <a:ext cx="968783" cy="290394"/>
          </a:xfrm>
          <a:prstGeom xmlns:a="http://schemas.openxmlformats.org/drawingml/2006/main" prst="roundRect">
            <a:avLst/>
          </a:prstGeom>
          <a:noFill xmlns:a="http://schemas.openxmlformats.org/drawingml/2006/main"/>
          <a:ln xmlns:a="http://schemas.openxmlformats.org/drawingml/2006/main" w="19050">
            <a:solidFill>
              <a:sysClr val="windowText" lastClr="00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0.62609</cdr:x>
      <cdr:y>0.91668</cdr:y>
    </cdr:from>
    <cdr:to>
      <cdr:x>0.74998</cdr:x>
      <cdr:y>1</cdr:y>
    </cdr:to>
    <cdr:sp macro="" textlink="">
      <cdr:nvSpPr>
        <cdr:cNvPr id="95" name="TextBox 7"/>
        <cdr:cNvSpPr txBox="1"/>
      </cdr:nvSpPr>
      <cdr:spPr>
        <a:xfrm xmlns:a="http://schemas.openxmlformats.org/drawingml/2006/main">
          <a:off x="7488155" y="2469994"/>
          <a:ext cx="1481811" cy="2245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="1">
            <a:ln>
              <a:noFill/>
            </a:ln>
          </a:endParaRPr>
        </a:p>
      </cdr:txBody>
    </cdr:sp>
  </cdr:relSizeAnchor>
  <cdr:relSizeAnchor xmlns:cdr="http://schemas.openxmlformats.org/drawingml/2006/chartDrawing">
    <cdr:from>
      <cdr:x>0.16596</cdr:x>
      <cdr:y>0.91668</cdr:y>
    </cdr:from>
    <cdr:to>
      <cdr:x>0.28985</cdr:x>
      <cdr:y>1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1977696" y="2482017"/>
          <a:ext cx="1476458" cy="2255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="1">
            <a:ln>
              <a:noFill/>
            </a:ln>
          </a:endParaRPr>
        </a:p>
      </cdr:txBody>
    </cdr:sp>
  </cdr:relSizeAnchor>
  <cdr:relSizeAnchor xmlns:cdr="http://schemas.openxmlformats.org/drawingml/2006/chartDrawing">
    <cdr:from>
      <cdr:x>0.66588</cdr:x>
      <cdr:y>0.4757</cdr:y>
    </cdr:from>
    <cdr:to>
      <cdr:x>0.89451</cdr:x>
      <cdr:y>0.61387</cdr:y>
    </cdr:to>
    <cdr:sp macro="" textlink="">
      <cdr:nvSpPr>
        <cdr:cNvPr id="21" name="TextBox 1"/>
        <cdr:cNvSpPr txBox="1"/>
      </cdr:nvSpPr>
      <cdr:spPr>
        <a:xfrm xmlns:a="http://schemas.openxmlformats.org/drawingml/2006/main">
          <a:off x="5885333" y="898769"/>
          <a:ext cx="2020721" cy="261056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/>
            <a:t>Size</a:t>
          </a:r>
          <a:r>
            <a:rPr lang="en-US" sz="1400" baseline="0" dirty="0"/>
            <a:t> of Register File = 4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0.04035</cdr:x>
      <cdr:y>0.75626</cdr:y>
    </cdr:from>
    <cdr:to>
      <cdr:x>0.92065</cdr:x>
      <cdr:y>1</cdr:y>
    </cdr:to>
    <cdr:grpSp>
      <cdr:nvGrpSpPr>
        <cdr:cNvPr id="19" name="Group 18"/>
        <cdr:cNvGrpSpPr/>
      </cdr:nvGrpSpPr>
      <cdr:grpSpPr>
        <a:xfrm xmlns:a="http://schemas.openxmlformats.org/drawingml/2006/main">
          <a:off x="356629" y="1428854"/>
          <a:ext cx="7780434" cy="460515"/>
          <a:chOff x="0" y="-205155"/>
          <a:chExt cx="10504019" cy="678424"/>
        </a:xfrm>
      </cdr:grpSpPr>
      <cdr:cxnSp macro="">
        <cdr:nvCxnSpPr>
          <cdr:cNvPr id="20" name="Straight Arrow Connector 19"/>
          <cdr:cNvCxnSpPr/>
        </cdr:nvCxnSpPr>
        <cdr:spPr>
          <a:xfrm xmlns:a="http://schemas.openxmlformats.org/drawingml/2006/main" flipH="1">
            <a:off x="0" y="385702"/>
            <a:ext cx="1550984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arrow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2" name="Straight Arrow Connector 21"/>
          <cdr:cNvCxnSpPr/>
        </cdr:nvCxnSpPr>
        <cdr:spPr>
          <a:xfrm xmlns:a="http://schemas.openxmlformats.org/drawingml/2006/main">
            <a:off x="2810507" y="385701"/>
            <a:ext cx="1337365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none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3" name="TextBox 7"/>
          <cdr:cNvSpPr txBox="1"/>
        </cdr:nvSpPr>
        <cdr:spPr>
          <a:xfrm xmlns:a="http://schemas.openxmlformats.org/drawingml/2006/main">
            <a:off x="1479652" y="136499"/>
            <a:ext cx="1478657" cy="2319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effectLst/>
                <a:latin typeface="+mn-lt"/>
                <a:ea typeface="+mn-ea"/>
                <a:cs typeface="+mn-cs"/>
              </a:rPr>
              <a:t>Res </a:t>
            </a:r>
            <a:r>
              <a:rPr lang="en-US" sz="1100" b="1" baseline="0" dirty="0">
                <a:effectLst/>
                <a:latin typeface="+mn-lt"/>
                <a:ea typeface="+mn-ea"/>
                <a:cs typeface="+mn-cs"/>
              </a:rPr>
              <a:t>Bounded</a:t>
            </a:r>
            <a:endParaRPr lang="en-US" dirty="0">
              <a:effectLst/>
            </a:endParaRPr>
          </a:p>
        </cdr:txBody>
      </cdr:sp>
      <cdr:sp macro="" textlink="">
        <cdr:nvSpPr>
          <cdr:cNvPr id="24" name="Rounded Rectangle 23"/>
          <cdr:cNvSpPr/>
        </cdr:nvSpPr>
        <cdr:spPr>
          <a:xfrm xmlns:a="http://schemas.openxmlformats.org/drawingml/2006/main" rot="18900000" flipV="1">
            <a:off x="3956311" y="-160359"/>
            <a:ext cx="1190689" cy="240072"/>
          </a:xfrm>
          <a:prstGeom xmlns:a="http://schemas.openxmlformats.org/drawingml/2006/main" prst="roundRect">
            <a:avLst/>
          </a:prstGeom>
          <a:noFill xmlns:a="http://schemas.openxmlformats.org/drawingml/2006/main"/>
          <a:ln xmlns:a="http://schemas.openxmlformats.org/drawingml/2006/main" w="19050">
            <a:solidFill>
              <a:sysClr val="windowText" lastClr="00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cxnSp macro="">
        <cdr:nvCxnSpPr>
          <cdr:cNvPr id="25" name="Straight Arrow Connector 24"/>
          <cdr:cNvCxnSpPr/>
        </cdr:nvCxnSpPr>
        <cdr:spPr>
          <a:xfrm xmlns:a="http://schemas.openxmlformats.org/drawingml/2006/main" flipH="1">
            <a:off x="5026167" y="401234"/>
            <a:ext cx="2041165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arrow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6" name="Straight Arrow Connector 25"/>
          <cdr:cNvCxnSpPr/>
        </cdr:nvCxnSpPr>
        <cdr:spPr>
          <a:xfrm xmlns:a="http://schemas.openxmlformats.org/drawingml/2006/main">
            <a:off x="8468590" y="401235"/>
            <a:ext cx="1234491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none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7" name="TextBox 7"/>
          <cdr:cNvSpPr txBox="1"/>
        </cdr:nvSpPr>
        <cdr:spPr>
          <a:xfrm xmlns:a="http://schemas.openxmlformats.org/drawingml/2006/main">
            <a:off x="7131225" y="241354"/>
            <a:ext cx="1478657" cy="2319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effectLst/>
                <a:latin typeface="+mn-lt"/>
                <a:ea typeface="+mn-ea"/>
                <a:cs typeface="+mn-cs"/>
              </a:rPr>
              <a:t>Rec </a:t>
            </a:r>
            <a:r>
              <a:rPr lang="en-US" sz="1100" b="1" baseline="0" dirty="0">
                <a:effectLst/>
                <a:latin typeface="+mn-lt"/>
                <a:ea typeface="+mn-ea"/>
                <a:cs typeface="+mn-cs"/>
              </a:rPr>
              <a:t>Bounded</a:t>
            </a:r>
            <a:endParaRPr lang="en-US" dirty="0">
              <a:effectLst/>
            </a:endParaRPr>
          </a:p>
        </cdr:txBody>
      </cdr:sp>
      <cdr:sp macro="" textlink="">
        <cdr:nvSpPr>
          <cdr:cNvPr id="28" name="Rounded Rectangle 27"/>
          <cdr:cNvSpPr/>
        </cdr:nvSpPr>
        <cdr:spPr>
          <a:xfrm xmlns:a="http://schemas.openxmlformats.org/drawingml/2006/main" rot="18900000" flipV="1">
            <a:off x="9416546" y="-205155"/>
            <a:ext cx="1087473" cy="312814"/>
          </a:xfrm>
          <a:prstGeom xmlns:a="http://schemas.openxmlformats.org/drawingml/2006/main" prst="roundRect">
            <a:avLst/>
          </a:prstGeom>
          <a:noFill xmlns:a="http://schemas.openxmlformats.org/drawingml/2006/main"/>
          <a:ln xmlns:a="http://schemas.openxmlformats.org/drawingml/2006/main" w="19050">
            <a:solidFill>
              <a:sysClr val="windowText" lastClr="00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</cdr:grp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0.56364</cdr:x>
      <cdr:y>0.10007</cdr:y>
    </cdr:from>
    <cdr:to>
      <cdr:x>0.96776</cdr:x>
      <cdr:y>0.21487</cdr:y>
    </cdr:to>
    <cdr:sp macro="" textlink="">
      <cdr:nvSpPr>
        <cdr:cNvPr id="34" name="TextBox 1"/>
        <cdr:cNvSpPr txBox="1"/>
      </cdr:nvSpPr>
      <cdr:spPr>
        <a:xfrm xmlns:a="http://schemas.openxmlformats.org/drawingml/2006/main">
          <a:off x="6751917" y="263712"/>
          <a:ext cx="4840942" cy="3025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/>
            <a:t>Size</a:t>
          </a:r>
          <a:r>
            <a:rPr lang="en-US" sz="1400" baseline="0"/>
            <a:t> of Register File = 2</a:t>
          </a:r>
          <a:endParaRPr lang="en-US" sz="1400"/>
        </a:p>
      </cdr:txBody>
    </cdr:sp>
  </cdr:relSizeAnchor>
  <cdr:relSizeAnchor xmlns:cdr="http://schemas.openxmlformats.org/drawingml/2006/chartDrawing">
    <cdr:from>
      <cdr:x>0.03284</cdr:x>
      <cdr:y>0.78788</cdr:y>
    </cdr:from>
    <cdr:to>
      <cdr:x>0.91525</cdr:x>
      <cdr:y>0.96616</cdr:y>
    </cdr:to>
    <cdr:grpSp>
      <cdr:nvGrpSpPr>
        <cdr:cNvPr id="35" name="Group 34"/>
        <cdr:cNvGrpSpPr/>
      </cdr:nvGrpSpPr>
      <cdr:grpSpPr>
        <a:xfrm xmlns:a="http://schemas.openxmlformats.org/drawingml/2006/main">
          <a:off x="289260" y="1981203"/>
          <a:ext cx="7772411" cy="448303"/>
          <a:chOff x="0" y="-22737"/>
          <a:chExt cx="10813009" cy="496006"/>
        </a:xfrm>
      </cdr:grpSpPr>
      <cdr:cxnSp macro="">
        <cdr:nvCxnSpPr>
          <cdr:cNvPr id="36" name="Straight Arrow Connector 35"/>
          <cdr:cNvCxnSpPr/>
        </cdr:nvCxnSpPr>
        <cdr:spPr>
          <a:xfrm xmlns:a="http://schemas.openxmlformats.org/drawingml/2006/main" flipH="1">
            <a:off x="0" y="385702"/>
            <a:ext cx="1550984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arrow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7" name="Straight Arrow Connector 36"/>
          <cdr:cNvCxnSpPr/>
        </cdr:nvCxnSpPr>
        <cdr:spPr>
          <a:xfrm xmlns:a="http://schemas.openxmlformats.org/drawingml/2006/main">
            <a:off x="2862267" y="385702"/>
            <a:ext cx="1462440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none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38" name="TextBox 7"/>
          <cdr:cNvSpPr txBox="1"/>
        </cdr:nvSpPr>
        <cdr:spPr>
          <a:xfrm xmlns:a="http://schemas.openxmlformats.org/drawingml/2006/main">
            <a:off x="1599858" y="241354"/>
            <a:ext cx="1478657" cy="2319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  <a:latin typeface="+mn-lt"/>
                <a:ea typeface="+mn-ea"/>
                <a:cs typeface="+mn-cs"/>
              </a:rPr>
              <a:t>Res </a:t>
            </a:r>
            <a:r>
              <a:rPr lang="en-US" sz="1100" b="1" baseline="0">
                <a:effectLst/>
                <a:latin typeface="+mn-lt"/>
                <a:ea typeface="+mn-ea"/>
                <a:cs typeface="+mn-cs"/>
              </a:rPr>
              <a:t>Bounded</a:t>
            </a:r>
            <a:endParaRPr lang="en-US">
              <a:effectLst/>
            </a:endParaRPr>
          </a:p>
        </cdr:txBody>
      </cdr:sp>
      <cdr:sp macro="" textlink="">
        <cdr:nvSpPr>
          <cdr:cNvPr id="39" name="Rounded Rectangle 38"/>
          <cdr:cNvSpPr/>
        </cdr:nvSpPr>
        <cdr:spPr>
          <a:xfrm xmlns:a="http://schemas.openxmlformats.org/drawingml/2006/main" rot="18900000" flipV="1">
            <a:off x="4266272" y="7577"/>
            <a:ext cx="909591" cy="200239"/>
          </a:xfrm>
          <a:prstGeom xmlns:a="http://schemas.openxmlformats.org/drawingml/2006/main" prst="roundRect">
            <a:avLst/>
          </a:prstGeom>
          <a:noFill xmlns:a="http://schemas.openxmlformats.org/drawingml/2006/main"/>
          <a:ln xmlns:a="http://schemas.openxmlformats.org/drawingml/2006/main" w="19050">
            <a:solidFill>
              <a:sysClr val="windowText" lastClr="00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cxnSp macro="">
        <cdr:nvCxnSpPr>
          <cdr:cNvPr id="40" name="Straight Arrow Connector 39"/>
          <cdr:cNvCxnSpPr/>
        </cdr:nvCxnSpPr>
        <cdr:spPr>
          <a:xfrm xmlns:a="http://schemas.openxmlformats.org/drawingml/2006/main" flipH="1">
            <a:off x="5026167" y="401234"/>
            <a:ext cx="2041165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arrow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41" name="Straight Arrow Connector 40"/>
          <cdr:cNvCxnSpPr/>
        </cdr:nvCxnSpPr>
        <cdr:spPr>
          <a:xfrm xmlns:a="http://schemas.openxmlformats.org/drawingml/2006/main">
            <a:off x="8374781" y="401234"/>
            <a:ext cx="1678170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none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42" name="TextBox 7"/>
          <cdr:cNvSpPr txBox="1"/>
        </cdr:nvSpPr>
        <cdr:spPr>
          <a:xfrm xmlns:a="http://schemas.openxmlformats.org/drawingml/2006/main">
            <a:off x="7105137" y="241354"/>
            <a:ext cx="1478657" cy="2319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  <a:latin typeface="+mn-lt"/>
                <a:ea typeface="+mn-ea"/>
                <a:cs typeface="+mn-cs"/>
              </a:rPr>
              <a:t>Rec </a:t>
            </a:r>
            <a:r>
              <a:rPr lang="en-US" sz="1100" b="1" baseline="0">
                <a:effectLst/>
                <a:latin typeface="+mn-lt"/>
                <a:ea typeface="+mn-ea"/>
                <a:cs typeface="+mn-cs"/>
              </a:rPr>
              <a:t>Bounded</a:t>
            </a:r>
            <a:endParaRPr lang="en-US">
              <a:effectLst/>
            </a:endParaRPr>
          </a:p>
        </cdr:txBody>
      </cdr:sp>
      <cdr:sp macro="" textlink="">
        <cdr:nvSpPr>
          <cdr:cNvPr id="43" name="Rounded Rectangle 42"/>
          <cdr:cNvSpPr/>
        </cdr:nvSpPr>
        <cdr:spPr>
          <a:xfrm xmlns:a="http://schemas.openxmlformats.org/drawingml/2006/main" rot="18900000" flipV="1">
            <a:off x="10066884" y="-22737"/>
            <a:ext cx="746125" cy="218221"/>
          </a:xfrm>
          <a:prstGeom xmlns:a="http://schemas.openxmlformats.org/drawingml/2006/main" prst="roundRect">
            <a:avLst/>
          </a:prstGeom>
          <a:noFill xmlns:a="http://schemas.openxmlformats.org/drawingml/2006/main"/>
          <a:ln xmlns:a="http://schemas.openxmlformats.org/drawingml/2006/main" w="19050">
            <a:solidFill>
              <a:sysClr val="windowText" lastClr="00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</cdr:grp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0.16596</cdr:x>
      <cdr:y>0.91668</cdr:y>
    </cdr:from>
    <cdr:to>
      <cdr:x>0.28985</cdr:x>
      <cdr:y>1</cdr:y>
    </cdr:to>
    <cdr:sp macro="" textlink="">
      <cdr:nvSpPr>
        <cdr:cNvPr id="6" name="TextBox 7"/>
        <cdr:cNvSpPr txBox="1"/>
      </cdr:nvSpPr>
      <cdr:spPr>
        <a:xfrm xmlns:a="http://schemas.openxmlformats.org/drawingml/2006/main">
          <a:off x="1977696" y="2482017"/>
          <a:ext cx="1476458" cy="2255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="1">
            <a:ln>
              <a:noFill/>
            </a:ln>
          </a:endParaRPr>
        </a:p>
      </cdr:txBody>
    </cdr:sp>
  </cdr:relSizeAnchor>
  <cdr:relSizeAnchor xmlns:cdr="http://schemas.openxmlformats.org/drawingml/2006/chartDrawing">
    <cdr:from>
      <cdr:x>0.57505</cdr:x>
      <cdr:y>0.10504</cdr:y>
    </cdr:from>
    <cdr:to>
      <cdr:x>0.97903</cdr:x>
      <cdr:y>0.21985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6912874" y="288250"/>
          <a:ext cx="4856463" cy="3150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400" dirty="0"/>
            <a:t>Size</a:t>
          </a:r>
          <a:r>
            <a:rPr lang="en-US" sz="1400" baseline="0" dirty="0"/>
            <a:t> of Register File = 4</a:t>
          </a:r>
          <a:endParaRPr lang="en-US" sz="1400" dirty="0"/>
        </a:p>
      </cdr:txBody>
    </cdr:sp>
  </cdr:relSizeAnchor>
  <cdr:relSizeAnchor xmlns:cdr="http://schemas.openxmlformats.org/drawingml/2006/chartDrawing">
    <cdr:from>
      <cdr:x>0.04103</cdr:x>
      <cdr:y>0.77541</cdr:y>
    </cdr:from>
    <cdr:to>
      <cdr:x>0.9049</cdr:x>
      <cdr:y>0.94673</cdr:y>
    </cdr:to>
    <cdr:grpSp>
      <cdr:nvGrpSpPr>
        <cdr:cNvPr id="20" name="Group 19"/>
        <cdr:cNvGrpSpPr/>
      </cdr:nvGrpSpPr>
      <cdr:grpSpPr>
        <a:xfrm xmlns:a="http://schemas.openxmlformats.org/drawingml/2006/main">
          <a:off x="361631" y="1951495"/>
          <a:ext cx="7613997" cy="431166"/>
          <a:chOff x="0" y="-3780"/>
          <a:chExt cx="10774828" cy="477049"/>
        </a:xfrm>
      </cdr:grpSpPr>
      <cdr:cxnSp macro="">
        <cdr:nvCxnSpPr>
          <cdr:cNvPr id="21" name="Straight Arrow Connector 20"/>
          <cdr:cNvCxnSpPr/>
        </cdr:nvCxnSpPr>
        <cdr:spPr>
          <a:xfrm xmlns:a="http://schemas.openxmlformats.org/drawingml/2006/main" flipH="1">
            <a:off x="0" y="385702"/>
            <a:ext cx="1550984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arrow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2" name="Straight Arrow Connector 21"/>
          <cdr:cNvCxnSpPr/>
        </cdr:nvCxnSpPr>
        <cdr:spPr>
          <a:xfrm xmlns:a="http://schemas.openxmlformats.org/drawingml/2006/main">
            <a:off x="3010829" y="385702"/>
            <a:ext cx="1313878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none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3" name="TextBox 7"/>
          <cdr:cNvSpPr txBox="1"/>
        </cdr:nvSpPr>
        <cdr:spPr>
          <a:xfrm xmlns:a="http://schemas.openxmlformats.org/drawingml/2006/main">
            <a:off x="1599858" y="241354"/>
            <a:ext cx="1478657" cy="2319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  <a:latin typeface="+mn-lt"/>
                <a:ea typeface="+mn-ea"/>
                <a:cs typeface="+mn-cs"/>
              </a:rPr>
              <a:t>Res </a:t>
            </a:r>
            <a:r>
              <a:rPr lang="en-US" sz="1100" b="1" baseline="0">
                <a:effectLst/>
                <a:latin typeface="+mn-lt"/>
                <a:ea typeface="+mn-ea"/>
                <a:cs typeface="+mn-cs"/>
              </a:rPr>
              <a:t>Bounded</a:t>
            </a:r>
            <a:endParaRPr lang="en-US">
              <a:effectLst/>
            </a:endParaRPr>
          </a:p>
        </cdr:txBody>
      </cdr:sp>
      <cdr:sp macro="" textlink="">
        <cdr:nvSpPr>
          <cdr:cNvPr id="24" name="Rounded Rectangle 23"/>
          <cdr:cNvSpPr/>
        </cdr:nvSpPr>
        <cdr:spPr>
          <a:xfrm xmlns:a="http://schemas.openxmlformats.org/drawingml/2006/main" rot="18900000" flipV="1">
            <a:off x="4353002" y="-3780"/>
            <a:ext cx="746125" cy="218221"/>
          </a:xfrm>
          <a:prstGeom xmlns:a="http://schemas.openxmlformats.org/drawingml/2006/main" prst="roundRect">
            <a:avLst/>
          </a:prstGeom>
          <a:noFill xmlns:a="http://schemas.openxmlformats.org/drawingml/2006/main"/>
          <a:ln xmlns:a="http://schemas.openxmlformats.org/drawingml/2006/main" w="19050">
            <a:solidFill>
              <a:sysClr val="windowText" lastClr="00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  <cdr:cxnSp macro="">
        <cdr:nvCxnSpPr>
          <cdr:cNvPr id="25" name="Straight Arrow Connector 24"/>
          <cdr:cNvCxnSpPr/>
        </cdr:nvCxnSpPr>
        <cdr:spPr>
          <a:xfrm xmlns:a="http://schemas.openxmlformats.org/drawingml/2006/main" flipH="1">
            <a:off x="5026167" y="401234"/>
            <a:ext cx="2041165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arrow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6" name="Straight Arrow Connector 25"/>
          <cdr:cNvCxnSpPr/>
        </cdr:nvCxnSpPr>
        <cdr:spPr>
          <a:xfrm xmlns:a="http://schemas.openxmlformats.org/drawingml/2006/main">
            <a:off x="8402495" y="401234"/>
            <a:ext cx="1650457" cy="0"/>
          </a:xfrm>
          <a:prstGeom xmlns:a="http://schemas.openxmlformats.org/drawingml/2006/main" prst="straightConnector1">
            <a:avLst/>
          </a:prstGeom>
          <a:ln xmlns:a="http://schemas.openxmlformats.org/drawingml/2006/main" w="19050">
            <a:solidFill>
              <a:sysClr val="windowText" lastClr="000000"/>
            </a:solidFill>
            <a:headEnd type="none" w="med" len="med"/>
            <a:tailEnd type="none" w="med" len="med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7" name="TextBox 7"/>
          <cdr:cNvSpPr txBox="1"/>
        </cdr:nvSpPr>
        <cdr:spPr>
          <a:xfrm xmlns:a="http://schemas.openxmlformats.org/drawingml/2006/main">
            <a:off x="7105137" y="241354"/>
            <a:ext cx="1478657" cy="23191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  <a:latin typeface="+mn-lt"/>
                <a:ea typeface="+mn-ea"/>
                <a:cs typeface="+mn-cs"/>
              </a:rPr>
              <a:t>Rec </a:t>
            </a:r>
            <a:r>
              <a:rPr lang="en-US" sz="1100" b="1" baseline="0">
                <a:effectLst/>
                <a:latin typeface="+mn-lt"/>
                <a:ea typeface="+mn-ea"/>
                <a:cs typeface="+mn-cs"/>
              </a:rPr>
              <a:t>Bounded</a:t>
            </a:r>
            <a:endParaRPr lang="en-US">
              <a:effectLst/>
            </a:endParaRPr>
          </a:p>
        </cdr:txBody>
      </cdr:sp>
      <cdr:sp macro="" textlink="">
        <cdr:nvSpPr>
          <cdr:cNvPr id="28" name="Rounded Rectangle 27"/>
          <cdr:cNvSpPr/>
        </cdr:nvSpPr>
        <cdr:spPr>
          <a:xfrm xmlns:a="http://schemas.openxmlformats.org/drawingml/2006/main" rot="18900000" flipV="1">
            <a:off x="10028703" y="-3780"/>
            <a:ext cx="746125" cy="218221"/>
          </a:xfrm>
          <a:prstGeom xmlns:a="http://schemas.openxmlformats.org/drawingml/2006/main" prst="roundRect">
            <a:avLst/>
          </a:prstGeom>
          <a:noFill xmlns:a="http://schemas.openxmlformats.org/drawingml/2006/main"/>
          <a:ln xmlns:a="http://schemas.openxmlformats.org/drawingml/2006/main" w="19050">
            <a:solidFill>
              <a:sysClr val="windowText" lastClr="000000"/>
            </a:solidFill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EE692-1904-40DF-AFA2-CC473632DC51}" type="datetimeFigureOut">
              <a:rPr lang="en-US" smtClean="0"/>
              <a:pPr/>
              <a:t>6/4/2013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12024-1A9E-4BE0-BA3D-91903EBF3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2024-1A9E-4BE0-BA3D-91903EBF30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2024-1A9E-4BE0-BA3D-91903EBF30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5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2024-1A9E-4BE0-BA3D-91903EBF30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C385-4F66-406E-A69B-2FF59D120318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C7A9-F6EF-4EDF-B32F-716FB30BB22B}" type="datetime4">
              <a:rPr lang="en-US" smtClean="0"/>
              <a:pPr/>
              <a:t>June 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F32E-F396-4857-9E0B-A297DAB04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16D57-42F5-4ECC-811C-86AB4257CC29}" type="datetime4">
              <a:rPr lang="en-US" smtClean="0"/>
              <a:pPr/>
              <a:t>June 4,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F32E-F396-4857-9E0B-A297DAB04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1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395-91C7-40FB-9DBE-DA4829969D83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CDB4-D7FC-42A2-BF9B-A8ABF58C8B8E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02C-11BE-4661-97C3-34D7CE1E90E8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79CE-9B29-4C3A-9570-1F92657D1E8A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CEBC-B14B-4DE4-93DB-C31FE93FA989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7BDB-3C81-4A3B-8A7A-C6773B06C699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3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A50-9407-4143-9DEE-D7908A13FC67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0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6589-7150-4BA3-B495-F4699672FAB5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308A-37F5-4579-BF98-3711553C9AD9}" type="datetime4">
              <a:rPr lang="en-US" smtClean="0"/>
              <a:pPr/>
              <a:t>June 4,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9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905000"/>
            <a:ext cx="8839200" cy="2514600"/>
          </a:xfr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REGIMap: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Register-Aware Application 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Mapping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on Coarse-Grained Reconfigurable Architectures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648200"/>
            <a:ext cx="8839200" cy="1524000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Mahdi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Hamzeh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Aviral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Shrivastava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Sarma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Vrudhula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School of Computing, Informatics, and Decision Systems Engineering</a:t>
            </a:r>
          </a:p>
          <a:p>
            <a:r>
              <a:rPr lang="en-US" sz="18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Arizona State University</a:t>
            </a:r>
          </a:p>
          <a:p>
            <a:r>
              <a:rPr lang="en-US" sz="16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June 2013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This work was supported in part by CSR-EHS 0509540, CCF-0916652,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CCF 1055094,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NSF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IUCRC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for Embedded Systems (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IIP-0856090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), Center for Embedded Systems grant DWS-0086;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Science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Foundation Arizona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grant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SRG 0211-07,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Raytheon and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by the Stardust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Foundation.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7" y="304800"/>
            <a:ext cx="3402793" cy="797136"/>
          </a:xfrm>
          <a:prstGeom prst="rect">
            <a:avLst/>
          </a:prstGeom>
          <a:effectLst>
            <a:glow>
              <a:schemeClr val="accent1"/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8738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84"/>
    </mc:Choice>
    <mc:Fallback xmlns="">
      <p:transition spd="slow" advTm="2008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Mapping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612478"/>
              </p:ext>
            </p:extLst>
          </p:nvPr>
        </p:nvGraphicFramePr>
        <p:xfrm>
          <a:off x="142875" y="1828800"/>
          <a:ext cx="8858250" cy="2240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155286"/>
              </p:ext>
            </p:extLst>
          </p:nvPr>
        </p:nvGraphicFramePr>
        <p:xfrm>
          <a:off x="152400" y="4206631"/>
          <a:ext cx="8838389" cy="188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9822" y="2133600"/>
            <a:ext cx="8763000" cy="2585323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REGIMap improves performance on average by 1.8X more </a:t>
            </a:r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 DRESC</a:t>
            </a:r>
            <a:r>
              <a:rPr lang="en-US" sz="5400" b="1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</a:t>
            </a:r>
            <a:endParaRPr lang="en-US" sz="5400" b="1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3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90"/>
    </mc:Choice>
    <mc:Fallback xmlns="">
      <p:transition spd="slow" advTm="867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Reasonable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7224889"/>
              </p:ext>
            </p:extLst>
          </p:nvPr>
        </p:nvGraphicFramePr>
        <p:xfrm>
          <a:off x="167918" y="1295400"/>
          <a:ext cx="8808163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8799"/>
              </p:ext>
            </p:extLst>
          </p:nvPr>
        </p:nvGraphicFramePr>
        <p:xfrm>
          <a:off x="177778" y="3884073"/>
          <a:ext cx="8813822" cy="251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9303" y="2514600"/>
            <a:ext cx="8763000" cy="2585323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REGIMap</a:t>
            </a:r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maps </a:t>
            </a:r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loops </a:t>
            </a:r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on average 56X </a:t>
            </a:r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faster than </a:t>
            </a:r>
            <a:r>
              <a:rPr lang="en-US" sz="5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DRESC</a:t>
            </a:r>
            <a:r>
              <a:rPr lang="en-US" sz="5400" b="1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10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14"/>
    </mc:Choice>
    <mc:Fallback xmlns="">
      <p:transition spd="slow" advTm="38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Accelerators for energy efficiency</a:t>
            </a:r>
          </a:p>
          <a:p>
            <a:r>
              <a:rPr lang="en-US" dirty="0" smtClean="0"/>
              <a:t>Coarse-grained reconfigurable architecture, a programmable accelerator</a:t>
            </a:r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Problem formulation</a:t>
            </a:r>
          </a:p>
          <a:p>
            <a:pPr lvl="1"/>
            <a:r>
              <a:rPr lang="en-US" dirty="0" smtClean="0"/>
              <a:t>Search space reduction</a:t>
            </a:r>
          </a:p>
          <a:p>
            <a:pPr lvl="1"/>
            <a:r>
              <a:rPr lang="en-US" dirty="0"/>
              <a:t>Constructive </a:t>
            </a:r>
            <a:r>
              <a:rPr lang="en-US" dirty="0" smtClean="0"/>
              <a:t>search</a:t>
            </a:r>
          </a:p>
          <a:p>
            <a:pPr lvl="1"/>
            <a:r>
              <a:rPr lang="en-US" dirty="0"/>
              <a:t>Integrated register allocation</a:t>
            </a:r>
          </a:p>
          <a:p>
            <a:pPr lvl="1"/>
            <a:r>
              <a:rPr lang="en-US" dirty="0" err="1" smtClean="0"/>
              <a:t>REGIMap</a:t>
            </a:r>
            <a:endParaRPr lang="en-US" dirty="0" smtClean="0"/>
          </a:p>
          <a:p>
            <a:pPr lvl="2"/>
            <a:r>
              <a:rPr lang="en-US" dirty="0" smtClean="0"/>
              <a:t>Better mappings </a:t>
            </a:r>
            <a:r>
              <a:rPr lang="en-US" dirty="0"/>
              <a:t>1</a:t>
            </a:r>
            <a:r>
              <a:rPr lang="en-US" dirty="0" smtClean="0"/>
              <a:t>.8X performance improvement</a:t>
            </a:r>
          </a:p>
          <a:p>
            <a:pPr lvl="2"/>
            <a:r>
              <a:rPr lang="en-US" dirty="0" smtClean="0"/>
              <a:t>On average </a:t>
            </a:r>
            <a:r>
              <a:rPr lang="en-US" dirty="0" smtClean="0"/>
              <a:t>56 </a:t>
            </a:r>
            <a:r>
              <a:rPr lang="en-US" dirty="0" smtClean="0"/>
              <a:t>times better compilation time</a:t>
            </a:r>
          </a:p>
          <a:p>
            <a:r>
              <a:rPr lang="en-US" dirty="0" smtClean="0"/>
              <a:t>Please join my poster presentation for more details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46"/>
    </mc:Choice>
    <mc:Fallback xmlns="">
      <p:transition spd="slow" advTm="296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Accelerators for Energy Efficiency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2674144"/>
            <a:ext cx="6400800" cy="4031456"/>
            <a:chOff x="0" y="2674144"/>
            <a:chExt cx="6400800" cy="4031456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533400" y="3302555"/>
              <a:ext cx="0" cy="297180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33400" y="6274355"/>
              <a:ext cx="46482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68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50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288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670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150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4290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200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67200" y="633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250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655" y="604575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0" y="490275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0" y="371138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2514600" y="6121956"/>
              <a:ext cx="76200" cy="12382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4343400" y="5236131"/>
              <a:ext cx="76200" cy="12382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1728085" y="4140756"/>
              <a:ext cx="76200" cy="123825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549" y="5033148"/>
              <a:ext cx="1177451" cy="1012608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075" y="3712975"/>
              <a:ext cx="2091125" cy="1419968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990600" y="3771424"/>
              <a:ext cx="19094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ADRES[1] CGRA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67748" y="5828824"/>
              <a:ext cx="13516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Intel Core i7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08185" y="4826556"/>
              <a:ext cx="2378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NVIDIA Tesla™ c2050</a:t>
              </a: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181600" y="63246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Power (W)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415" y="2674144"/>
              <a:ext cx="1017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Giga Ops</a:t>
              </a:r>
            </a:p>
            <a:p>
              <a:r>
                <a:rPr lang="en-US" dirty="0" smtClean="0"/>
                <a:t>per Sec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990600" y="4278868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/W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05840" y="5359956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/W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686438" y="537829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/W</a:t>
            </a:r>
            <a:endParaRPr lang="en-US" dirty="0"/>
          </a:p>
        </p:txBody>
      </p:sp>
      <p:sp>
        <p:nvSpPr>
          <p:cNvPr id="37" name="Content Placeholder 1"/>
          <p:cNvSpPr>
            <a:spLocks noGrp="1"/>
          </p:cNvSpPr>
          <p:nvPr>
            <p:ph idx="1"/>
          </p:nvPr>
        </p:nvSpPr>
        <p:spPr>
          <a:xfrm>
            <a:off x="371929" y="1219200"/>
            <a:ext cx="50292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Demand for performance</a:t>
            </a:r>
          </a:p>
          <a:p>
            <a:r>
              <a:rPr lang="en-US" dirty="0" smtClean="0"/>
              <a:t>Power consumption</a:t>
            </a:r>
          </a:p>
          <a:p>
            <a:r>
              <a:rPr lang="en-US" dirty="0" smtClean="0"/>
              <a:t>Technology scaling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24500" y="1219200"/>
            <a:ext cx="3619500" cy="2797969"/>
            <a:chOff x="5524500" y="1219200"/>
            <a:chExt cx="3619500" cy="2797969"/>
          </a:xfrm>
        </p:grpSpPr>
        <p:sp>
          <p:nvSpPr>
            <p:cNvPr id="39" name="Rectangle 38"/>
            <p:cNvSpPr/>
            <p:nvPr/>
          </p:nvSpPr>
          <p:spPr>
            <a:xfrm>
              <a:off x="7553325" y="1219200"/>
              <a:ext cx="1590675" cy="1066800"/>
            </a:xfrm>
            <a:prstGeom prst="rect">
              <a:avLst/>
            </a:prstGeom>
            <a:solidFill>
              <a:srgbClr val="263C8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Core</a:t>
              </a:r>
              <a:endParaRPr lang="en-US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524500" y="1439823"/>
              <a:ext cx="1562100" cy="853321"/>
            </a:xfrm>
            <a:prstGeom prst="rect">
              <a:avLst/>
            </a:prstGeom>
            <a:solidFill>
              <a:srgbClr val="263C8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Accelerator</a:t>
              </a:r>
              <a:endParaRPr lang="en-US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38900" y="3255169"/>
              <a:ext cx="1752600" cy="762000"/>
            </a:xfrm>
            <a:prstGeom prst="rect">
              <a:avLst/>
            </a:prstGeom>
            <a:solidFill>
              <a:srgbClr val="263C8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Shared Cache</a:t>
              </a:r>
              <a:endParaRPr lang="en-US" b="1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5600700" y="2783681"/>
              <a:ext cx="3352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Up-Down Arrow 42"/>
            <p:cNvSpPr/>
            <p:nvPr/>
          </p:nvSpPr>
          <p:spPr>
            <a:xfrm>
              <a:off x="6134100" y="2293144"/>
              <a:ext cx="228600" cy="457200"/>
            </a:xfrm>
            <a:prstGeom prst="upDownArrow">
              <a:avLst>
                <a:gd name="adj1" fmla="val 27778"/>
                <a:gd name="adj2" fmla="val 47222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-Down Arrow 43"/>
            <p:cNvSpPr/>
            <p:nvPr/>
          </p:nvSpPr>
          <p:spPr>
            <a:xfrm>
              <a:off x="8267700" y="2293144"/>
              <a:ext cx="228600" cy="457200"/>
            </a:xfrm>
            <a:prstGeom prst="upDownArrow">
              <a:avLst>
                <a:gd name="adj1" fmla="val 27778"/>
                <a:gd name="adj2" fmla="val 47222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Up-Down Arrow 44"/>
            <p:cNvSpPr/>
            <p:nvPr/>
          </p:nvSpPr>
          <p:spPr>
            <a:xfrm>
              <a:off x="7200900" y="2797969"/>
              <a:ext cx="228600" cy="457200"/>
            </a:xfrm>
            <a:prstGeom prst="upDownArrow">
              <a:avLst>
                <a:gd name="adj1" fmla="val 27778"/>
                <a:gd name="adj2" fmla="val 47222"/>
              </a:avLst>
            </a:prstGeom>
            <a:solidFill>
              <a:schemeClr val="tx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2600" y="2027158"/>
              <a:ext cx="1485900" cy="24372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Private cache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00950" y="2027158"/>
              <a:ext cx="1485900" cy="24372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Private cache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US" sz="800" dirty="0"/>
              <a:t>BOUWENS, F., BEREKOVIC, M., SUTTER, B. D., AND GAYDADJIEV, </a:t>
            </a:r>
            <a:r>
              <a:rPr lang="en-US" sz="800" dirty="0" smtClean="0"/>
              <a:t>G. Architecture </a:t>
            </a:r>
            <a:r>
              <a:rPr lang="en-US" sz="800" dirty="0"/>
              <a:t>enhancements for the </a:t>
            </a:r>
            <a:r>
              <a:rPr lang="en-US" sz="800" dirty="0" err="1"/>
              <a:t>adres</a:t>
            </a:r>
            <a:r>
              <a:rPr lang="en-US" sz="800" dirty="0"/>
              <a:t> coarse-grained reconfigurable array. </a:t>
            </a:r>
            <a:r>
              <a:rPr lang="en-US" sz="800" dirty="0" smtClean="0"/>
              <a:t>In </a:t>
            </a:r>
            <a:r>
              <a:rPr lang="pl-PL" sz="800" dirty="0" smtClean="0"/>
              <a:t>Proc</a:t>
            </a:r>
            <a:r>
              <a:rPr lang="pl-PL" sz="800" dirty="0"/>
              <a:t>. HiPEAC (2008), pp. 66–81.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18731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49739"/>
    </mc:Choice>
    <mc:Fallback xmlns="">
      <p:transition spd="slow" advTm="14973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Coarse-grained Reconfigurable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2D array of Processing Elements (PEs)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ALU +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file → PE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Mesh interconnection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Shared data bus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memory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 inputs: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 Neighboring PEs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 register file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9000"/>
                    </a14:imgEffect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14662"/>
            <a:ext cx="4659379" cy="3005138"/>
          </a:xfrm>
          <a:prstGeom prst="rect">
            <a:avLst/>
          </a:prstGeom>
          <a:noFill/>
          <a:ln>
            <a:noFill/>
          </a:ln>
          <a:effectLst>
            <a:reflection stA="29000" endPos="18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65"/>
    </mc:Choice>
    <mc:Fallback xmlns="">
      <p:transition spd="slow" advTm="3296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2151436" y="1143000"/>
            <a:ext cx="3182564" cy="1212136"/>
            <a:chOff x="-2743200" y="3809999"/>
            <a:chExt cx="4191000" cy="1524001"/>
          </a:xfrm>
        </p:grpSpPr>
        <p:grpSp>
          <p:nvGrpSpPr>
            <p:cNvPr id="172" name="Group 171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92" name="Rectangle 19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89" name="Rectangle 188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/>
          <p:nvPr/>
        </p:nvGrpSpPr>
        <p:grpSpPr>
          <a:xfrm>
            <a:off x="5715000" y="1143000"/>
            <a:ext cx="3182564" cy="1212136"/>
            <a:chOff x="-2743200" y="3809999"/>
            <a:chExt cx="4191000" cy="1524001"/>
          </a:xfrm>
        </p:grpSpPr>
        <p:grpSp>
          <p:nvGrpSpPr>
            <p:cNvPr id="279" name="Group 27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85" name="Rectangle 28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P</a:t>
                </a:r>
                <a:endParaRPr lang="en-US" sz="4400" dirty="0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82" name="Rectangle 28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281" name="Straight Arrow Connector 28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2151436" y="2525812"/>
            <a:ext cx="3182564" cy="1212136"/>
            <a:chOff x="-2743200" y="3809999"/>
            <a:chExt cx="4191000" cy="1524001"/>
          </a:xfrm>
        </p:grpSpPr>
        <p:grpSp>
          <p:nvGrpSpPr>
            <p:cNvPr id="289" name="Group 28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95" name="Rectangle 29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92" name="Rectangle 29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291" name="Straight Arrow Connector 29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oup 297"/>
          <p:cNvGrpSpPr/>
          <p:nvPr/>
        </p:nvGrpSpPr>
        <p:grpSpPr>
          <a:xfrm>
            <a:off x="5715000" y="2525812"/>
            <a:ext cx="3182564" cy="1212136"/>
            <a:chOff x="-2743200" y="3809999"/>
            <a:chExt cx="4191000" cy="1524001"/>
          </a:xfrm>
        </p:grpSpPr>
        <p:grpSp>
          <p:nvGrpSpPr>
            <p:cNvPr id="299" name="Group 29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05" name="Rectangle 30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02" name="Rectangle 30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301" name="Straight Arrow Connector 30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2151436" y="3908624"/>
            <a:ext cx="3182564" cy="1212136"/>
            <a:chOff x="-2743200" y="3809999"/>
            <a:chExt cx="4191000" cy="1524001"/>
          </a:xfrm>
        </p:grpSpPr>
        <p:grpSp>
          <p:nvGrpSpPr>
            <p:cNvPr id="309" name="Group 30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15" name="Rectangle 31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12" name="Rectangle 31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311" name="Straight Arrow Connector 31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317"/>
          <p:cNvGrpSpPr/>
          <p:nvPr/>
        </p:nvGrpSpPr>
        <p:grpSpPr>
          <a:xfrm>
            <a:off x="5715000" y="3908624"/>
            <a:ext cx="3182564" cy="1212136"/>
            <a:chOff x="-2743200" y="3809999"/>
            <a:chExt cx="4191000" cy="1524001"/>
          </a:xfrm>
        </p:grpSpPr>
        <p:grpSp>
          <p:nvGrpSpPr>
            <p:cNvPr id="319" name="Group 31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25" name="Rectangle 32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22" name="Rectangle 32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321" name="Straight Arrow Connector 32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2151436" y="5291435"/>
            <a:ext cx="3182564" cy="1212136"/>
            <a:chOff x="-2743200" y="3809999"/>
            <a:chExt cx="4191000" cy="1524001"/>
          </a:xfrm>
        </p:grpSpPr>
        <p:grpSp>
          <p:nvGrpSpPr>
            <p:cNvPr id="329" name="Group 32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35" name="Rectangle 33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32" name="Rectangle 33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331" name="Straight Arrow Connector 33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8" name="Group 337"/>
          <p:cNvGrpSpPr/>
          <p:nvPr/>
        </p:nvGrpSpPr>
        <p:grpSpPr>
          <a:xfrm>
            <a:off x="5715000" y="5291435"/>
            <a:ext cx="3182564" cy="1212136"/>
            <a:chOff x="-2743200" y="3809999"/>
            <a:chExt cx="4191000" cy="1524001"/>
          </a:xfrm>
        </p:grpSpPr>
        <p:grpSp>
          <p:nvGrpSpPr>
            <p:cNvPr id="339" name="Group 33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45" name="Rectangle 34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42" name="Rectangle 34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341" name="Straight Arrow Connector 34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81730" y="3962400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75269" y="5027645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85800" y="5971592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d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7" idx="4"/>
            <a:endCxn id="25" idx="0"/>
          </p:cNvCxnSpPr>
          <p:nvPr/>
        </p:nvCxnSpPr>
        <p:spPr>
          <a:xfrm flipH="1">
            <a:off x="310330" y="3352800"/>
            <a:ext cx="604070" cy="609600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Arrow Connector 1034"/>
          <p:cNvCxnSpPr>
            <a:stCxn id="25" idx="4"/>
            <a:endCxn id="28" idx="0"/>
          </p:cNvCxnSpPr>
          <p:nvPr/>
        </p:nvCxnSpPr>
        <p:spPr>
          <a:xfrm flipH="1">
            <a:off x="303869" y="4391608"/>
            <a:ext cx="6461" cy="636037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17" idx="4"/>
            <a:endCxn id="29" idx="0"/>
          </p:cNvCxnSpPr>
          <p:nvPr/>
        </p:nvCxnSpPr>
        <p:spPr>
          <a:xfrm>
            <a:off x="914400" y="3352800"/>
            <a:ext cx="0" cy="2618792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/>
          <p:cNvCxnSpPr>
            <a:stCxn id="28" idx="5"/>
            <a:endCxn id="29" idx="0"/>
          </p:cNvCxnSpPr>
          <p:nvPr/>
        </p:nvCxnSpPr>
        <p:spPr>
          <a:xfrm>
            <a:off x="465514" y="5393997"/>
            <a:ext cx="448886" cy="577595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19200" y="1138535"/>
            <a:ext cx="128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19200" y="1600201"/>
            <a:ext cx="609600" cy="5181600"/>
            <a:chOff x="1447800" y="1600201"/>
            <a:chExt cx="609600" cy="5181600"/>
          </a:xfrm>
        </p:grpSpPr>
        <p:sp>
          <p:nvSpPr>
            <p:cNvPr id="92" name="Down Arrow 91"/>
            <p:cNvSpPr/>
            <p:nvPr/>
          </p:nvSpPr>
          <p:spPr>
            <a:xfrm>
              <a:off x="1676400" y="1600201"/>
              <a:ext cx="381000" cy="5181600"/>
            </a:xfrm>
            <a:prstGeom prst="downArrow">
              <a:avLst/>
            </a:prstGeom>
            <a:solidFill>
              <a:srgbClr val="263C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47800" y="1676400"/>
              <a:ext cx="457200" cy="4648200"/>
              <a:chOff x="1191778" y="1676400"/>
              <a:chExt cx="457200" cy="464820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191778" y="1676400"/>
                <a:ext cx="446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91778" y="307191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191778" y="4467424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191778" y="5862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</p:grpSp>
      <p:sp>
        <p:nvSpPr>
          <p:cNvPr id="121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Map Loops on CGRA and Minimize Initiation Interval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5" name="Oval 234"/>
          <p:cNvSpPr/>
          <p:nvPr/>
        </p:nvSpPr>
        <p:spPr>
          <a:xfrm>
            <a:off x="76200" y="39624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6" name="Oval 235"/>
          <p:cNvSpPr/>
          <p:nvPr/>
        </p:nvSpPr>
        <p:spPr>
          <a:xfrm>
            <a:off x="76200" y="50292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85800" y="5971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9" name="Oval 348"/>
          <p:cNvSpPr/>
          <p:nvPr/>
        </p:nvSpPr>
        <p:spPr>
          <a:xfrm>
            <a:off x="76200" y="39624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0" name="Oval 349"/>
          <p:cNvSpPr/>
          <p:nvPr/>
        </p:nvSpPr>
        <p:spPr>
          <a:xfrm>
            <a:off x="76200" y="50292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685800" y="5971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2" name="Oval 351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3" name="Oval 352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4" name="Oval 353"/>
          <p:cNvSpPr/>
          <p:nvPr/>
        </p:nvSpPr>
        <p:spPr>
          <a:xfrm>
            <a:off x="7696200" y="1582486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5" name="Oval 354"/>
          <p:cNvSpPr/>
          <p:nvPr/>
        </p:nvSpPr>
        <p:spPr>
          <a:xfrm>
            <a:off x="8382000" y="1430086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6" name="Oval 355"/>
          <p:cNvSpPr/>
          <p:nvPr/>
        </p:nvSpPr>
        <p:spPr>
          <a:xfrm>
            <a:off x="8382000" y="1447800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8" name="Oval 357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9" name="Oval 358"/>
          <p:cNvSpPr/>
          <p:nvPr/>
        </p:nvSpPr>
        <p:spPr>
          <a:xfrm>
            <a:off x="7696200" y="4325686"/>
            <a:ext cx="381000" cy="322514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0" name="Oval 359"/>
          <p:cNvSpPr/>
          <p:nvPr/>
        </p:nvSpPr>
        <p:spPr>
          <a:xfrm>
            <a:off x="76200" y="3962400"/>
            <a:ext cx="457200" cy="429208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0" name="Up-Down Arrow 159"/>
          <p:cNvSpPr/>
          <p:nvPr/>
        </p:nvSpPr>
        <p:spPr>
          <a:xfrm>
            <a:off x="2149815" y="1430086"/>
            <a:ext cx="580141" cy="5100359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54" name="Up-Down Arrow 1053"/>
          <p:cNvSpPr/>
          <p:nvPr/>
        </p:nvSpPr>
        <p:spPr>
          <a:xfrm>
            <a:off x="6198125" y="1446034"/>
            <a:ext cx="580141" cy="2673062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56335" y="1725218"/>
            <a:ext cx="8763000" cy="830997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14400" indent="-914400"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 is the performance metric</a:t>
            </a:r>
          </a:p>
        </p:txBody>
      </p:sp>
      <p:sp>
        <p:nvSpPr>
          <p:cNvPr id="120" name="Oval 119"/>
          <p:cNvSpPr/>
          <p:nvPr/>
        </p:nvSpPr>
        <p:spPr>
          <a:xfrm>
            <a:off x="8229600" y="4419600"/>
            <a:ext cx="381000" cy="322514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243656" y="3636120"/>
            <a:ext cx="8763000" cy="830997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14400" indent="-914400"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Register utilization decreases II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3388296" y="3211329"/>
            <a:ext cx="3182564" cy="1212136"/>
            <a:chOff x="-2743200" y="3809999"/>
            <a:chExt cx="4191000" cy="1524001"/>
          </a:xfrm>
        </p:grpSpPr>
        <p:grpSp>
          <p:nvGrpSpPr>
            <p:cNvPr id="123" name="Group 122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945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1"/>
    </mc:Choice>
    <mc:Fallback xmlns="">
      <p:transition spd="slow" advTm="6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36667 -0.213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23334 -0.16459 " pathEditMode="relative" rAng="0" ptsTypes="AA">
                                      <p:cBhvr>
                                        <p:cTn id="58" dur="16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4167 -0.1201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36667 -0.024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36667 0.1756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375 -0.0576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75416 -0.2229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08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944 L 0.07084 -0.0402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63334 -0.16459 " pathEditMode="relative" rAng="0" ptsTypes="AA">
                                      <p:cBhvr>
                                        <p:cTn id="130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67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625 -0.12014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249 L 0.00417 0.19172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8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249 L 0.00417 0.3917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89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75833 -0.0465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75 0.1756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0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5833 0.01111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9454E-6 L 0.00417 0.1972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9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625 0.224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51" grpId="0" animBg="1"/>
      <p:bldP spid="351" grpId="1" animBg="1"/>
      <p:bldP spid="352" grpId="0" animBg="1"/>
      <p:bldP spid="352" grpId="1" animBg="1"/>
      <p:bldP spid="353" grpId="0" animBg="1"/>
      <p:bldP spid="353" grpId="1" animBg="1"/>
      <p:bldP spid="354" grpId="0" animBg="1"/>
      <p:bldP spid="354" grpId="1" animBg="1"/>
      <p:bldP spid="355" grpId="0" animBg="1"/>
      <p:bldP spid="355" grpId="1" animBg="1"/>
      <p:bldP spid="356" grpId="0" animBg="1"/>
      <p:bldP spid="356" grpId="1" animBg="1"/>
      <p:bldP spid="358" grpId="0" animBg="1"/>
      <p:bldP spid="358" grpId="1" animBg="1"/>
      <p:bldP spid="359" grpId="0" animBg="1"/>
      <p:bldP spid="359" grpId="1" animBg="1"/>
      <p:bldP spid="360" grpId="0" animBg="1"/>
      <p:bldP spid="360" grpId="1" animBg="1"/>
      <p:bldP spid="160" grpId="0" animBg="1"/>
      <p:bldP spid="1054" grpId="0" animBg="1"/>
      <p:bldP spid="111" grpId="0" animBg="1"/>
      <p:bldP spid="120" grpId="0" animBg="1"/>
      <p:bldP spid="120" grpId="1" animBg="1"/>
      <p:bldP spid="3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Register Files for Inter-Iteration Dependencies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3446836" y="762000"/>
            <a:ext cx="3182564" cy="1212136"/>
            <a:chOff x="-2743200" y="3809999"/>
            <a:chExt cx="4191000" cy="1524001"/>
          </a:xfrm>
        </p:grpSpPr>
        <p:grpSp>
          <p:nvGrpSpPr>
            <p:cNvPr id="117" name="Group 116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25" name="Rectangle 12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20" name="Rectangle 119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Q</a:t>
                </a:r>
                <a:endParaRPr lang="en-US" sz="4400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446836" y="1492352"/>
            <a:ext cx="3182564" cy="1212136"/>
            <a:chOff x="-2743200" y="3809999"/>
            <a:chExt cx="4191000" cy="1524001"/>
          </a:xfrm>
        </p:grpSpPr>
        <p:grpSp>
          <p:nvGrpSpPr>
            <p:cNvPr id="148" name="Group 147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84" name="Rectangle 183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51" name="Rectangle 150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50" name="Straight Arrow Connector 149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3446836" y="2222704"/>
            <a:ext cx="3182564" cy="1212136"/>
            <a:chOff x="-2743200" y="3809999"/>
            <a:chExt cx="4191000" cy="1524001"/>
          </a:xfrm>
        </p:grpSpPr>
        <p:grpSp>
          <p:nvGrpSpPr>
            <p:cNvPr id="202" name="Group 201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08" name="Rectangle 207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05" name="Rectangle 20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204" name="Straight Arrow Connector 203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446836" y="2953056"/>
            <a:ext cx="3182564" cy="1212136"/>
            <a:chOff x="-2743200" y="3809999"/>
            <a:chExt cx="4191000" cy="1524001"/>
          </a:xfrm>
        </p:grpSpPr>
        <p:grpSp>
          <p:nvGrpSpPr>
            <p:cNvPr id="222" name="Group 221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28" name="Rectangle 227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25" name="Rectangle 22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224" name="Straight Arrow Connector 223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Oval 240"/>
          <p:cNvSpPr/>
          <p:nvPr/>
        </p:nvSpPr>
        <p:spPr>
          <a:xfrm>
            <a:off x="609600" y="2590800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2" name="Oval 241"/>
          <p:cNvSpPr/>
          <p:nvPr/>
        </p:nvSpPr>
        <p:spPr>
          <a:xfrm>
            <a:off x="81730" y="3629608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75269" y="4694853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609600" y="5638800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f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45" name="Straight Arrow Connector 244"/>
          <p:cNvCxnSpPr>
            <a:stCxn id="241" idx="3"/>
            <a:endCxn id="242" idx="0"/>
          </p:cNvCxnSpPr>
          <p:nvPr/>
        </p:nvCxnSpPr>
        <p:spPr>
          <a:xfrm flipH="1">
            <a:off x="310330" y="2957152"/>
            <a:ext cx="366225" cy="672456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2" idx="4"/>
            <a:endCxn id="243" idx="0"/>
          </p:cNvCxnSpPr>
          <p:nvPr/>
        </p:nvCxnSpPr>
        <p:spPr>
          <a:xfrm flipH="1">
            <a:off x="303869" y="4058816"/>
            <a:ext cx="6461" cy="636037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44" idx="0"/>
            <a:endCxn id="241" idx="4"/>
          </p:cNvCxnSpPr>
          <p:nvPr/>
        </p:nvCxnSpPr>
        <p:spPr>
          <a:xfrm flipV="1">
            <a:off x="838200" y="3020008"/>
            <a:ext cx="0" cy="2618792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43" idx="5"/>
            <a:endCxn id="244" idx="1"/>
          </p:cNvCxnSpPr>
          <p:nvPr/>
        </p:nvCxnSpPr>
        <p:spPr>
          <a:xfrm>
            <a:off x="465514" y="5061205"/>
            <a:ext cx="211041" cy="640451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Down Arrow 250"/>
          <p:cNvSpPr/>
          <p:nvPr/>
        </p:nvSpPr>
        <p:spPr>
          <a:xfrm>
            <a:off x="2819400" y="1068408"/>
            <a:ext cx="381000" cy="5713393"/>
          </a:xfrm>
          <a:prstGeom prst="downArrow">
            <a:avLst/>
          </a:prstGeom>
          <a:solidFill>
            <a:srgbClr val="263C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/>
          <p:cNvSpPr txBox="1"/>
          <p:nvPr/>
        </p:nvSpPr>
        <p:spPr>
          <a:xfrm>
            <a:off x="2514600" y="1152427"/>
            <a:ext cx="44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54" name="TextBox 253"/>
          <p:cNvSpPr txBox="1"/>
          <p:nvPr/>
        </p:nvSpPr>
        <p:spPr>
          <a:xfrm>
            <a:off x="2514600" y="261537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55" name="TextBox 254"/>
          <p:cNvSpPr txBox="1"/>
          <p:nvPr/>
        </p:nvSpPr>
        <p:spPr>
          <a:xfrm>
            <a:off x="2514600" y="480980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256" name="TextBox 255"/>
          <p:cNvSpPr txBox="1"/>
          <p:nvPr/>
        </p:nvSpPr>
        <p:spPr>
          <a:xfrm>
            <a:off x="2514600" y="627275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257" name="Up-Down Arrow 256"/>
          <p:cNvSpPr/>
          <p:nvPr/>
        </p:nvSpPr>
        <p:spPr>
          <a:xfrm>
            <a:off x="6858000" y="3040303"/>
            <a:ext cx="580141" cy="2406843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1066800" y="3629608"/>
            <a:ext cx="457200" cy="429208"/>
          </a:xfrm>
          <a:prstGeom prst="ellipse">
            <a:avLst/>
          </a:prstGeom>
          <a:solidFill>
            <a:srgbClr val="263C82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88" name="Straight Arrow Connector 287"/>
          <p:cNvCxnSpPr>
            <a:stCxn id="241" idx="5"/>
            <a:endCxn id="287" idx="0"/>
          </p:cNvCxnSpPr>
          <p:nvPr/>
        </p:nvCxnSpPr>
        <p:spPr>
          <a:xfrm>
            <a:off x="999845" y="2957152"/>
            <a:ext cx="295555" cy="672456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87" idx="4"/>
          </p:cNvCxnSpPr>
          <p:nvPr/>
        </p:nvCxnSpPr>
        <p:spPr>
          <a:xfrm flipH="1">
            <a:off x="999845" y="4058816"/>
            <a:ext cx="295555" cy="1642840"/>
          </a:xfrm>
          <a:prstGeom prst="straightConnector1">
            <a:avLst/>
          </a:prstGeom>
          <a:solidFill>
            <a:srgbClr val="263C82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8930" y="4134632"/>
            <a:ext cx="29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3446836" y="3683408"/>
            <a:ext cx="3182564" cy="1212136"/>
            <a:chOff x="-2743200" y="3809999"/>
            <a:chExt cx="4191000" cy="1524001"/>
          </a:xfrm>
        </p:grpSpPr>
        <p:grpSp>
          <p:nvGrpSpPr>
            <p:cNvPr id="130" name="Group 129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53" name="Rectangle 152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40" name="Rectangle 139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33" name="Straight Arrow Connector 132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/>
          <p:cNvGrpSpPr/>
          <p:nvPr/>
        </p:nvGrpSpPr>
        <p:grpSpPr>
          <a:xfrm>
            <a:off x="3446836" y="4413760"/>
            <a:ext cx="3182564" cy="1212136"/>
            <a:chOff x="-2743200" y="3809999"/>
            <a:chExt cx="4191000" cy="1524001"/>
          </a:xfrm>
        </p:grpSpPr>
        <p:grpSp>
          <p:nvGrpSpPr>
            <p:cNvPr id="157" name="Group 156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64" name="Rectangle 163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60" name="Rectangle 159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59" name="Straight Arrow Connector 158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3446836" y="5144112"/>
            <a:ext cx="3182564" cy="1212136"/>
            <a:chOff x="-2743200" y="3809999"/>
            <a:chExt cx="4191000" cy="1524001"/>
          </a:xfrm>
        </p:grpSpPr>
        <p:grpSp>
          <p:nvGrpSpPr>
            <p:cNvPr id="173" name="Group 172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79" name="Rectangle 178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76" name="Rectangle 175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75" name="Straight Arrow Connector 174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/>
        </p:nvGrpSpPr>
        <p:grpSpPr>
          <a:xfrm>
            <a:off x="3446836" y="5874464"/>
            <a:ext cx="3182564" cy="1212136"/>
            <a:chOff x="-2743200" y="3809999"/>
            <a:chExt cx="4191000" cy="1524001"/>
          </a:xfrm>
        </p:grpSpPr>
        <p:grpSp>
          <p:nvGrpSpPr>
            <p:cNvPr id="183" name="Group 182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60" name="Rectangle 259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87" name="Rectangle 186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3" name="Oval 262"/>
          <p:cNvSpPr/>
          <p:nvPr/>
        </p:nvSpPr>
        <p:spPr>
          <a:xfrm>
            <a:off x="609600" y="25908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4" name="Oval 263"/>
          <p:cNvSpPr/>
          <p:nvPr/>
        </p:nvSpPr>
        <p:spPr>
          <a:xfrm>
            <a:off x="78499" y="3619731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1066800" y="3618614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5375634" y="1885827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74342" y="4698075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158681" y="1694010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609600" y="56388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5391904" y="3329947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609600" y="2590800"/>
            <a:ext cx="457200" cy="42920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2" name="Oval 271"/>
          <p:cNvSpPr/>
          <p:nvPr/>
        </p:nvSpPr>
        <p:spPr>
          <a:xfrm>
            <a:off x="81730" y="3624722"/>
            <a:ext cx="457200" cy="42920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3" name="Oval 272"/>
          <p:cNvSpPr/>
          <p:nvPr/>
        </p:nvSpPr>
        <p:spPr>
          <a:xfrm>
            <a:off x="1066800" y="3624722"/>
            <a:ext cx="457200" cy="42920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4" name="Oval 273"/>
          <p:cNvSpPr/>
          <p:nvPr/>
        </p:nvSpPr>
        <p:spPr>
          <a:xfrm>
            <a:off x="5422476" y="3986645"/>
            <a:ext cx="381000" cy="32251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5" name="Oval 274"/>
          <p:cNvSpPr/>
          <p:nvPr/>
        </p:nvSpPr>
        <p:spPr>
          <a:xfrm>
            <a:off x="75269" y="4698075"/>
            <a:ext cx="457200" cy="42920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76" name="Oval 275"/>
          <p:cNvSpPr/>
          <p:nvPr/>
        </p:nvSpPr>
        <p:spPr>
          <a:xfrm>
            <a:off x="6140845" y="3886565"/>
            <a:ext cx="381000" cy="32251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7" name="Oval 276"/>
          <p:cNvSpPr/>
          <p:nvPr/>
        </p:nvSpPr>
        <p:spPr>
          <a:xfrm>
            <a:off x="603609" y="5625896"/>
            <a:ext cx="457200" cy="42920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78" name="Oval 277"/>
          <p:cNvSpPr/>
          <p:nvPr/>
        </p:nvSpPr>
        <p:spPr>
          <a:xfrm>
            <a:off x="5422476" y="5502315"/>
            <a:ext cx="381000" cy="32251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79" name="Oval 278"/>
          <p:cNvSpPr/>
          <p:nvPr/>
        </p:nvSpPr>
        <p:spPr>
          <a:xfrm>
            <a:off x="5940820" y="3373645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5924090" y="4011641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f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609600" y="2590800"/>
            <a:ext cx="457200" cy="42920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2" name="Oval 281"/>
          <p:cNvSpPr/>
          <p:nvPr/>
        </p:nvSpPr>
        <p:spPr>
          <a:xfrm>
            <a:off x="75269" y="3618614"/>
            <a:ext cx="457200" cy="42920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3" name="Oval 282"/>
          <p:cNvSpPr/>
          <p:nvPr/>
        </p:nvSpPr>
        <p:spPr>
          <a:xfrm>
            <a:off x="1067554" y="3618614"/>
            <a:ext cx="457200" cy="429208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4" name="Oval 283"/>
          <p:cNvSpPr/>
          <p:nvPr/>
        </p:nvSpPr>
        <p:spPr>
          <a:xfrm>
            <a:off x="5375634" y="6194991"/>
            <a:ext cx="381000" cy="32251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5" name="Oval 284"/>
          <p:cNvSpPr/>
          <p:nvPr/>
        </p:nvSpPr>
        <p:spPr>
          <a:xfrm>
            <a:off x="5943600" y="5541277"/>
            <a:ext cx="381000" cy="322514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2514600" y="1883902"/>
            <a:ext cx="44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291" name="TextBox 290"/>
          <p:cNvSpPr txBox="1"/>
          <p:nvPr/>
        </p:nvSpPr>
        <p:spPr>
          <a:xfrm>
            <a:off x="2514600" y="334685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292" name="TextBox 291"/>
          <p:cNvSpPr txBox="1"/>
          <p:nvPr/>
        </p:nvSpPr>
        <p:spPr>
          <a:xfrm>
            <a:off x="2514600" y="407832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93" name="TextBox 292"/>
          <p:cNvSpPr txBox="1"/>
          <p:nvPr/>
        </p:nvSpPr>
        <p:spPr>
          <a:xfrm>
            <a:off x="2514600" y="554127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286" name="TextBox 285"/>
          <p:cNvSpPr txBox="1"/>
          <p:nvPr/>
        </p:nvSpPr>
        <p:spPr>
          <a:xfrm>
            <a:off x="128602" y="2924165"/>
            <a:ext cx="8763000" cy="2308324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14400" indent="-914400"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Register Utilization is essential for Inter-iteration Data Dependencies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3388296" y="3211329"/>
            <a:ext cx="3182564" cy="1212136"/>
            <a:chOff x="-2743200" y="3809999"/>
            <a:chExt cx="4191000" cy="1524001"/>
          </a:xfrm>
        </p:grpSpPr>
        <p:grpSp>
          <p:nvGrpSpPr>
            <p:cNvPr id="135" name="Group 134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37" name="Straight Arrow Connector 136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717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047"/>
    </mc:Choice>
    <mc:Fallback xmlns="">
      <p:transition spd="slow" advTm="154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33333 -0.231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38316 -0.2701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9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475 -0.2810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0949 L 0.09167 -0.020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1111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0.38351 -0.32731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525 -0.35347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50" y="-1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903 L 0.0625 0.0152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33333 0.09097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39115 0.0402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475 0.0402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08333 -0.01111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0.38351 -0.00509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0348 L 0.00417 0.1134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7 L 0.5257 -0.0294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5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5833 0.02222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18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0208 0.1090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0.01111 L -0.04792 0.09491 " pathEditMode="relative" rAng="0" ptsTypes="AA">
                                      <p:cBhvr>
                                        <p:cTn id="192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33333 0.4020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475 0.36342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1111 L 0.08264 -0.01574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7037E-6 L 0.39184 0.36342 " pathEditMode="relative" rAng="0" ptsTypes="AA">
                                      <p:cBhvr>
                                        <p:cTn id="216" dur="16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533 L 0.00278 0.11296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3" grpId="0"/>
      <p:bldP spid="254" grpId="0"/>
      <p:bldP spid="255" grpId="0"/>
      <p:bldP spid="256" grpId="0"/>
      <p:bldP spid="257" grpId="0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0" grpId="0" animBg="1"/>
      <p:bldP spid="280" grpId="1" animBg="1"/>
      <p:bldP spid="281" grpId="0" animBg="1"/>
      <p:bldP spid="281" grpId="1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90" grpId="0"/>
      <p:bldP spid="291" grpId="0"/>
      <p:bldP spid="292" grpId="0"/>
      <p:bldP spid="293" grpId="0"/>
      <p:bldP spid="2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Size of resource graph </a:t>
            </a:r>
            <a:r>
              <a:rPr lang="en-US" sz="3200" dirty="0" smtClean="0">
                <a:latin typeface="Times New Roman"/>
                <a:cs typeface="Times New Roman"/>
              </a:rPr>
              <a:t>≈ O(n)</a:t>
            </a:r>
            <a:endParaRPr lang="en-US" sz="3200" dirty="0" smtClean="0"/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3200" dirty="0" smtClean="0"/>
              <a:t>Partition the resources n+1 partitions</a:t>
            </a:r>
          </a:p>
          <a:p>
            <a:pPr marL="742950" lvl="2" indent="-342900"/>
            <a:r>
              <a:rPr lang="en-US" dirty="0" smtClean="0"/>
              <a:t>Huge number of possible partitions (exponential)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Assign operations to sets such that </a:t>
            </a:r>
          </a:p>
          <a:p>
            <a:pPr marL="742950" lvl="2" indent="-342900"/>
            <a:r>
              <a:rPr lang="en-US" dirty="0" smtClean="0"/>
              <a:t>All operations are mapped</a:t>
            </a:r>
          </a:p>
          <a:p>
            <a:pPr marL="742950" lvl="2" indent="-342900"/>
            <a:r>
              <a:rPr lang="en-US" dirty="0" smtClean="0"/>
              <a:t>Data dependency between operations are obeyed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 smtClean="0"/>
              <a:t>Intractable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dirty="0"/>
              <a:t>Existing techniques are</a:t>
            </a:r>
          </a:p>
          <a:p>
            <a:pPr marL="857250" lvl="2" indent="-457200"/>
            <a:r>
              <a:rPr lang="en-US" dirty="0"/>
              <a:t>Exploratory</a:t>
            </a:r>
          </a:p>
          <a:p>
            <a:pPr marL="1314450" lvl="3" indent="-457200"/>
            <a:r>
              <a:rPr lang="en-US" dirty="0"/>
              <a:t>Huge search space</a:t>
            </a:r>
          </a:p>
          <a:p>
            <a:pPr marL="1314450" lvl="3" indent="-457200"/>
            <a:r>
              <a:rPr lang="en-US" dirty="0" smtClean="0"/>
              <a:t>If fail, start from scratch</a:t>
            </a:r>
            <a:endParaRPr lang="en-US" dirty="0"/>
          </a:p>
          <a:p>
            <a:pPr marL="857250" lvl="2" indent="-457200"/>
            <a:r>
              <a:rPr lang="en-US" dirty="0" err="1"/>
              <a:t>Adhoc</a:t>
            </a:r>
            <a:r>
              <a:rPr lang="en-US" dirty="0"/>
              <a:t> register allocation</a:t>
            </a:r>
          </a:p>
          <a:p>
            <a:pPr marL="0" lvl="1" indent="0">
              <a:buNone/>
            </a:pPr>
            <a:endParaRPr lang="en-US" dirty="0" smtClean="0"/>
          </a:p>
          <a:p>
            <a:pPr marL="742950" lvl="2" indent="-342900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Insight to the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49"/>
    </mc:Choice>
    <mc:Fallback xmlns="">
      <p:transition spd="slow" advTm="87249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857250" lvl="2" indent="-457200"/>
            <a:r>
              <a:rPr lang="en-US" dirty="0" smtClean="0"/>
              <a:t>General Problem formulation</a:t>
            </a:r>
          </a:p>
          <a:p>
            <a:pPr marL="857250" lvl="2" indent="-457200"/>
            <a:r>
              <a:rPr lang="en-US" dirty="0" smtClean="0"/>
              <a:t>Reduce search space</a:t>
            </a:r>
          </a:p>
          <a:p>
            <a:pPr marL="1314450" lvl="3" indent="-457200"/>
            <a:r>
              <a:rPr lang="en-US" dirty="0" smtClean="0"/>
              <a:t>Partition the problem to Scheduling and integrated placement and register allocation</a:t>
            </a:r>
          </a:p>
          <a:p>
            <a:pPr marL="1314450" lvl="3" indent="-457200"/>
            <a:r>
              <a:rPr lang="en-US" dirty="0" smtClean="0"/>
              <a:t>No register in resource graph</a:t>
            </a:r>
          </a:p>
          <a:p>
            <a:pPr marL="857250" lvl="2" indent="-457200"/>
            <a:r>
              <a:rPr lang="en-US" dirty="0" smtClean="0"/>
              <a:t>Constructive search</a:t>
            </a:r>
          </a:p>
          <a:p>
            <a:pPr marL="857250" lvl="2" indent="-457200"/>
            <a:r>
              <a:rPr lang="en-US" dirty="0" smtClean="0"/>
              <a:t>Integrated placement and register allocation</a:t>
            </a:r>
          </a:p>
          <a:p>
            <a:pPr marL="857250" lvl="2" indent="-457200"/>
            <a:r>
              <a:rPr lang="en-US" dirty="0" err="1" smtClean="0"/>
              <a:t>REGIMap</a:t>
            </a:r>
            <a:endParaRPr lang="en-US" dirty="0" smtClean="0"/>
          </a:p>
          <a:p>
            <a:pPr marL="1200150" lvl="3" indent="-342900"/>
            <a:r>
              <a:rPr lang="en-US" dirty="0"/>
              <a:t>Schedule DFG</a:t>
            </a:r>
          </a:p>
          <a:p>
            <a:pPr marL="1200150" lvl="3" indent="-342900"/>
            <a:r>
              <a:rPr lang="en-US" dirty="0"/>
              <a:t>Construct Resource graph</a:t>
            </a:r>
          </a:p>
          <a:p>
            <a:pPr marL="1200150" lvl="3" indent="-342900"/>
            <a:r>
              <a:rPr lang="en-US" dirty="0"/>
              <a:t>Construct a compatibility graph between DFG and resource graph</a:t>
            </a:r>
          </a:p>
          <a:p>
            <a:pPr marL="1200150" lvl="3" indent="-342900"/>
            <a:r>
              <a:rPr lang="en-US" dirty="0"/>
              <a:t>Model register requirement of operation in the weight of arcs in compatibility graph</a:t>
            </a:r>
          </a:p>
          <a:p>
            <a:pPr marL="1200150" lvl="3" indent="-342900"/>
            <a:r>
              <a:rPr lang="en-US" dirty="0"/>
              <a:t>Find a restricted maximal clique 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Contributions</a:t>
            </a:r>
            <a:endParaRPr 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190"/>
    </mc:Choice>
    <mc:Fallback xmlns="">
      <p:transition spd="slow" advTm="12419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213465" y="2390066"/>
            <a:ext cx="1067731" cy="3477208"/>
            <a:chOff x="75269" y="2923592"/>
            <a:chExt cx="1067731" cy="3477208"/>
          </a:xfrm>
        </p:grpSpPr>
        <p:sp>
          <p:nvSpPr>
            <p:cNvPr id="17" name="Oval 16"/>
            <p:cNvSpPr/>
            <p:nvPr/>
          </p:nvSpPr>
          <p:spPr>
            <a:xfrm>
              <a:off x="685800" y="2923592"/>
              <a:ext cx="457200" cy="429208"/>
            </a:xfrm>
            <a:prstGeom prst="ellipse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81730" y="3962400"/>
              <a:ext cx="457200" cy="429208"/>
            </a:xfrm>
            <a:prstGeom prst="ellipse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5269" y="5027645"/>
              <a:ext cx="457200" cy="429208"/>
            </a:xfrm>
            <a:prstGeom prst="ellipse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c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85800" y="5971592"/>
              <a:ext cx="457200" cy="429208"/>
            </a:xfrm>
            <a:prstGeom prst="ellipse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bg1"/>
                  </a:solidFill>
                </a:rPr>
                <a:t>d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4"/>
              <a:endCxn id="25" idx="0"/>
            </p:cNvCxnSpPr>
            <p:nvPr/>
          </p:nvCxnSpPr>
          <p:spPr>
            <a:xfrm flipH="1">
              <a:off x="310330" y="3352800"/>
              <a:ext cx="604070" cy="609600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>
              <a:stCxn id="25" idx="4"/>
              <a:endCxn id="28" idx="0"/>
            </p:cNvCxnSpPr>
            <p:nvPr/>
          </p:nvCxnSpPr>
          <p:spPr>
            <a:xfrm flipH="1">
              <a:off x="303869" y="4391608"/>
              <a:ext cx="6461" cy="636037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/>
            <p:cNvCxnSpPr>
              <a:stCxn id="17" idx="4"/>
              <a:endCxn id="29" idx="0"/>
            </p:cNvCxnSpPr>
            <p:nvPr/>
          </p:nvCxnSpPr>
          <p:spPr>
            <a:xfrm>
              <a:off x="914400" y="3352800"/>
              <a:ext cx="0" cy="2618792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/>
            <p:cNvCxnSpPr>
              <a:stCxn id="28" idx="5"/>
              <a:endCxn id="29" idx="0"/>
            </p:cNvCxnSpPr>
            <p:nvPr/>
          </p:nvCxnSpPr>
          <p:spPr>
            <a:xfrm>
              <a:off x="465514" y="5393997"/>
              <a:ext cx="448886" cy="577595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04800" y="-76200"/>
            <a:ext cx="2362200" cy="1212135"/>
            <a:chOff x="5715000" y="1142999"/>
            <a:chExt cx="2362200" cy="1212135"/>
          </a:xfrm>
        </p:grpSpPr>
        <p:sp>
          <p:nvSpPr>
            <p:cNvPr id="285" name="Rectangle 284"/>
            <p:cNvSpPr/>
            <p:nvPr/>
          </p:nvSpPr>
          <p:spPr>
            <a:xfrm>
              <a:off x="5715000" y="1142999"/>
              <a:ext cx="990600" cy="1212135"/>
            </a:xfrm>
            <a:prstGeom prst="rect">
              <a:avLst/>
            </a:prstGeom>
            <a:solidFill>
              <a:srgbClr val="263C82"/>
            </a:solidFill>
            <a:ln>
              <a:solidFill>
                <a:schemeClr val="tx1"/>
              </a:solidFill>
            </a:ln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P</a:t>
              </a:r>
            </a:p>
          </p:txBody>
        </p:sp>
        <p:cxnSp>
          <p:nvCxnSpPr>
            <p:cNvPr id="281" name="Straight Arrow Connector 280"/>
            <p:cNvCxnSpPr/>
            <p:nvPr/>
          </p:nvCxnSpPr>
          <p:spPr>
            <a:xfrm>
              <a:off x="6705600" y="1828800"/>
              <a:ext cx="347189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7086600" y="1142999"/>
              <a:ext cx="990600" cy="1212135"/>
            </a:xfrm>
            <a:prstGeom prst="rect">
              <a:avLst/>
            </a:prstGeom>
            <a:solidFill>
              <a:srgbClr val="263C82"/>
            </a:solidFill>
            <a:ln>
              <a:solidFill>
                <a:schemeClr val="tx1"/>
              </a:solidFill>
            </a:ln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Q</a:t>
              </a:r>
              <a:endParaRPr lang="en-US" sz="44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58329" y="1079858"/>
            <a:ext cx="2362200" cy="1212135"/>
            <a:chOff x="5715000" y="1142999"/>
            <a:chExt cx="2362200" cy="1212135"/>
          </a:xfrm>
        </p:grpSpPr>
        <p:sp>
          <p:nvSpPr>
            <p:cNvPr id="123" name="Rectangle 122"/>
            <p:cNvSpPr/>
            <p:nvPr/>
          </p:nvSpPr>
          <p:spPr>
            <a:xfrm>
              <a:off x="5715000" y="1142999"/>
              <a:ext cx="990600" cy="1212135"/>
            </a:xfrm>
            <a:prstGeom prst="rect">
              <a:avLst/>
            </a:prstGeom>
            <a:solidFill>
              <a:srgbClr val="263C82"/>
            </a:solidFill>
            <a:ln>
              <a:solidFill>
                <a:schemeClr val="tx1"/>
              </a:solidFill>
            </a:ln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P</a:t>
              </a:r>
              <a:endParaRPr lang="en-US" sz="4400" dirty="0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6705600" y="1828800"/>
              <a:ext cx="347189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7086600" y="1142999"/>
              <a:ext cx="990600" cy="1212135"/>
            </a:xfrm>
            <a:prstGeom prst="rect">
              <a:avLst/>
            </a:prstGeom>
            <a:solidFill>
              <a:srgbClr val="263C82"/>
            </a:solidFill>
            <a:ln>
              <a:solidFill>
                <a:schemeClr val="tx1"/>
              </a:solidFill>
            </a:ln>
            <a:scene3d>
              <a:camera prst="isometricOffAxis2Top">
                <a:rot lat="18250371" lon="2755361" rev="19121893"/>
              </a:camera>
              <a:lightRig rig="threePt" dir="t"/>
            </a:scene3d>
            <a:sp3d>
              <a:bevelT prst="relaxedInset"/>
              <a:bevelB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smtClean="0"/>
                <a:t>Q</a:t>
              </a:r>
              <a:endParaRPr lang="en-US" sz="4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316594" y="3200400"/>
                <a:ext cx="1570471" cy="762000"/>
              </a:xfrm>
              <a:prstGeom prst="ellipse">
                <a:avLst/>
              </a:prstGeom>
              <a:solidFill>
                <a:srgbClr val="263C8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 a)</a:t>
                </a:r>
                <a:endParaRPr lang="en-US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94" y="3200400"/>
                <a:ext cx="1570471" cy="762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Oval 127"/>
              <p:cNvSpPr/>
              <p:nvPr/>
            </p:nvSpPr>
            <p:spPr>
              <a:xfrm>
                <a:off x="2335768" y="2076450"/>
                <a:ext cx="1570471" cy="762000"/>
              </a:xfrm>
              <a:prstGeom prst="ellipse">
                <a:avLst/>
              </a:prstGeom>
              <a:solidFill>
                <a:srgbClr val="263C8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 a)</a:t>
                </a:r>
                <a:endParaRPr lang="en-US" dirty="0"/>
              </a:p>
            </p:txBody>
          </p:sp>
        </mc:Choice>
        <mc:Fallback xmlns="">
          <p:sp>
            <p:nvSpPr>
              <p:cNvPr id="128" name="Oval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768" y="2076450"/>
                <a:ext cx="1570471" cy="76200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/>
              <p:cNvSpPr/>
              <p:nvPr/>
            </p:nvSpPr>
            <p:spPr>
              <a:xfrm>
                <a:off x="4422852" y="1164510"/>
                <a:ext cx="1570471" cy="762000"/>
              </a:xfrm>
              <a:prstGeom prst="ellipse">
                <a:avLst/>
              </a:prstGeom>
              <a:solidFill>
                <a:srgbClr val="263C8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b)</a:t>
                </a:r>
                <a:endParaRPr lang="en-US" dirty="0"/>
              </a:p>
            </p:txBody>
          </p:sp>
        </mc:Choice>
        <mc:Fallback xmlns="">
          <p:sp>
            <p:nvSpPr>
              <p:cNvPr id="129" name="Oval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52" y="1164510"/>
                <a:ext cx="1570471" cy="76200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/>
              <p:cNvSpPr/>
              <p:nvPr/>
            </p:nvSpPr>
            <p:spPr>
              <a:xfrm>
                <a:off x="6707673" y="2076450"/>
                <a:ext cx="1570471" cy="762000"/>
              </a:xfrm>
              <a:prstGeom prst="ellipse">
                <a:avLst/>
              </a:prstGeom>
              <a:solidFill>
                <a:srgbClr val="263C8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b)</a:t>
                </a:r>
                <a:endParaRPr lang="en-US" dirty="0"/>
              </a:p>
            </p:txBody>
          </p:sp>
        </mc:Choice>
        <mc:Fallback xmlns="">
          <p:sp>
            <p:nvSpPr>
              <p:cNvPr id="130" name="Oval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73" y="2076450"/>
                <a:ext cx="1570471" cy="762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/>
              <p:cNvSpPr/>
              <p:nvPr/>
            </p:nvSpPr>
            <p:spPr>
              <a:xfrm>
                <a:off x="7401090" y="3219450"/>
                <a:ext cx="1570471" cy="762000"/>
              </a:xfrm>
              <a:prstGeom prst="ellipse">
                <a:avLst/>
              </a:prstGeom>
              <a:solidFill>
                <a:srgbClr val="263C8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 c)</a:t>
                </a:r>
                <a:endParaRPr lang="en-US" dirty="0"/>
              </a:p>
            </p:txBody>
          </p:sp>
        </mc:Choice>
        <mc:Fallback xmlns="">
          <p:sp>
            <p:nvSpPr>
              <p:cNvPr id="131" name="Oval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90" y="3219450"/>
                <a:ext cx="1570471" cy="7620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/>
              <p:cNvSpPr/>
              <p:nvPr/>
            </p:nvSpPr>
            <p:spPr>
              <a:xfrm>
                <a:off x="6707673" y="4453229"/>
                <a:ext cx="1570471" cy="762000"/>
              </a:xfrm>
              <a:prstGeom prst="ellipse">
                <a:avLst/>
              </a:prstGeom>
              <a:solidFill>
                <a:srgbClr val="263C8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, c)</a:t>
                </a:r>
                <a:endParaRPr lang="en-US" dirty="0"/>
              </a:p>
            </p:txBody>
          </p:sp>
        </mc:Choice>
        <mc:Fallback xmlns="">
          <p:sp>
            <p:nvSpPr>
              <p:cNvPr id="132" name="Oval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673" y="4453229"/>
                <a:ext cx="1570471" cy="7620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/>
              <p:nvPr/>
            </p:nvSpPr>
            <p:spPr>
              <a:xfrm>
                <a:off x="2334847" y="4281196"/>
                <a:ext cx="1570471" cy="762000"/>
              </a:xfrm>
              <a:prstGeom prst="ellipse">
                <a:avLst/>
              </a:prstGeom>
              <a:solidFill>
                <a:srgbClr val="263C8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d)</a:t>
                </a:r>
                <a:endParaRPr lang="en-US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47" y="4281196"/>
                <a:ext cx="1570471" cy="7620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/>
              <p:cNvSpPr/>
              <p:nvPr/>
            </p:nvSpPr>
            <p:spPr>
              <a:xfrm>
                <a:off x="4422852" y="5105400"/>
                <a:ext cx="1570471" cy="762000"/>
              </a:xfrm>
              <a:prstGeom prst="ellipse">
                <a:avLst/>
              </a:prstGeom>
              <a:solidFill>
                <a:srgbClr val="263C82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d)</a:t>
                </a:r>
                <a:endParaRPr lang="en-US" dirty="0"/>
              </a:p>
            </p:txBody>
          </p:sp>
        </mc:Choice>
        <mc:Fallback xmlns="">
          <p:sp>
            <p:nvSpPr>
              <p:cNvPr id="134" name="Oval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852" y="5105400"/>
                <a:ext cx="1570471" cy="762000"/>
              </a:xfrm>
              <a:prstGeom prst="ellipse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 rot="19844477">
            <a:off x="1039111" y="2189690"/>
            <a:ext cx="3252525" cy="1695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20546699">
            <a:off x="2196362" y="1153779"/>
            <a:ext cx="3961422" cy="17177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569324">
            <a:off x="969197" y="3236916"/>
            <a:ext cx="3252525" cy="16956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 rot="5400000">
            <a:off x="1235957" y="2515738"/>
            <a:ext cx="3770927" cy="21113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6"/>
            <a:endCxn id="130" idx="3"/>
          </p:cNvCxnSpPr>
          <p:nvPr/>
        </p:nvCxnSpPr>
        <p:spPr>
          <a:xfrm flipV="1">
            <a:off x="2887065" y="2726858"/>
            <a:ext cx="4050598" cy="854542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2" idx="1"/>
            <a:endCxn id="130" idx="3"/>
          </p:cNvCxnSpPr>
          <p:nvPr/>
        </p:nvCxnSpPr>
        <p:spPr>
          <a:xfrm flipV="1">
            <a:off x="6937663" y="2726858"/>
            <a:ext cx="0" cy="183796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2" idx="1"/>
            <a:endCxn id="4" idx="6"/>
          </p:cNvCxnSpPr>
          <p:nvPr/>
        </p:nvCxnSpPr>
        <p:spPr>
          <a:xfrm flipH="1" flipV="1">
            <a:off x="2887065" y="3581400"/>
            <a:ext cx="4050598" cy="98342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3" idx="7"/>
            <a:endCxn id="4" idx="6"/>
          </p:cNvCxnSpPr>
          <p:nvPr/>
        </p:nvCxnSpPr>
        <p:spPr>
          <a:xfrm flipH="1" flipV="1">
            <a:off x="2887065" y="3581400"/>
            <a:ext cx="788263" cy="8113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2" idx="1"/>
            <a:endCxn id="133" idx="7"/>
          </p:cNvCxnSpPr>
          <p:nvPr/>
        </p:nvCxnSpPr>
        <p:spPr>
          <a:xfrm flipH="1" flipV="1">
            <a:off x="3675328" y="4392788"/>
            <a:ext cx="3262335" cy="172033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0" idx="3"/>
            <a:endCxn id="133" idx="7"/>
          </p:cNvCxnSpPr>
          <p:nvPr/>
        </p:nvCxnSpPr>
        <p:spPr>
          <a:xfrm flipH="1">
            <a:off x="3675328" y="2726858"/>
            <a:ext cx="3262335" cy="166593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733318" y="2994382"/>
            <a:ext cx="3182564" cy="1212136"/>
            <a:chOff x="-2743200" y="3809999"/>
            <a:chExt cx="4191000" cy="1524001"/>
          </a:xfrm>
        </p:grpSpPr>
        <p:grpSp>
          <p:nvGrpSpPr>
            <p:cNvPr id="41" name="Group 40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63298" y="3755840"/>
            <a:ext cx="55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077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628"/>
    </mc:Choice>
    <mc:Fallback xmlns="">
      <p:transition spd="slow" advTm="1006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63552E-6 L -0.22535 0.1200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7" y="59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0" grpId="0" animBg="1"/>
      <p:bldP spid="10" grpId="1" animBg="1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Loops from SPEC2006 and multimedia benchmarks</a:t>
            </a:r>
          </a:p>
          <a:p>
            <a:r>
              <a:rPr lang="en-US" dirty="0" smtClean="0"/>
              <a:t>4 × 4 CGRA with enough instruction and data memory</a:t>
            </a:r>
          </a:p>
          <a:p>
            <a:r>
              <a:rPr lang="en-US" dirty="0" smtClean="0"/>
              <a:t>Shared data bus for each row</a:t>
            </a:r>
          </a:p>
          <a:p>
            <a:r>
              <a:rPr lang="en-US" dirty="0" smtClean="0"/>
              <a:t>Latency is 1 cycle</a:t>
            </a:r>
          </a:p>
          <a:p>
            <a:r>
              <a:rPr lang="en-US" dirty="0" smtClean="0"/>
              <a:t>Compared with register-aware DRESC [2]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254793"/>
          </a:solidFill>
          <a:effectLst>
            <a:outerShdw blurRad="50800" dist="38100" dir="636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Experimental Setup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6425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DE </a:t>
            </a:r>
            <a:r>
              <a:rPr lang="en-US" sz="800" dirty="0"/>
              <a:t>SUTTER, B., COENE, P., VANDER AA, T., AND MEI, </a:t>
            </a:r>
            <a:r>
              <a:rPr lang="en-US" sz="800" dirty="0" smtClean="0"/>
              <a:t>B. Placement-and-routing-based </a:t>
            </a:r>
            <a:r>
              <a:rPr lang="en-US" sz="800" dirty="0"/>
              <a:t>register allocation for </a:t>
            </a:r>
            <a:r>
              <a:rPr lang="en-US" sz="800" dirty="0" smtClean="0"/>
              <a:t>coarse-grained reconfigurable </a:t>
            </a:r>
            <a:r>
              <a:rPr lang="en-US" sz="800" dirty="0"/>
              <a:t>arrays. In Proc. LCTES (2008), pp. 151–160.</a:t>
            </a:r>
          </a:p>
        </p:txBody>
      </p:sp>
    </p:spTree>
    <p:extLst>
      <p:ext uri="{BB962C8B-B14F-4D97-AF65-F5344CB8AC3E}">
        <p14:creationId xmlns:p14="http://schemas.microsoft.com/office/powerpoint/2010/main" val="12392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22"/>
    </mc:Choice>
    <mc:Fallback xmlns="">
      <p:transition spd="slow" advTm="3202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|0.2|0.1|0.1|0.1|0.1|0.1|0.1|0.1|0.1|0.1|0.1|0.2|0.3|0.4|0.1|0.1|0.1|0.1|0.1|0.1|0.1|0.1|0.1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4.6|0.4|1.8|2.5|0.8|1.3|1.1|0.3|0.2|0.4|1.7|5.5|0.4|0.4|0.2|0.7|0.6|0.4|0.5|0.4|0.7|2.2|16.8|4.3|13.7|10.8|1|0.6|1.2|3.7|3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|2.4|5.2|3.5|22.1|8.1|0.3|12.2|0.2|18.6|0.3|7.1|0.2|1.1|0.3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5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25508</TotalTime>
  <Words>816</Words>
  <Application>Microsoft Office PowerPoint</Application>
  <PresentationFormat>On-screen Show (4:3)</PresentationFormat>
  <Paragraphs>322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REGIMap: Register-Aware Application Mapping on Coarse-Grained Reconfigurable Architectures</vt:lpstr>
      <vt:lpstr>PowerPoint Presentation</vt:lpstr>
      <vt:lpstr>Coarse-grained Reconfigurable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Coarse-Grained Reconfigurable Architectures</dc:title>
  <dc:creator/>
  <cp:lastModifiedBy>Hamzeh, Mahdi</cp:lastModifiedBy>
  <cp:revision>338</cp:revision>
  <dcterms:created xsi:type="dcterms:W3CDTF">2006-08-16T00:00:00Z</dcterms:created>
  <dcterms:modified xsi:type="dcterms:W3CDTF">2013-06-04T16:17:27Z</dcterms:modified>
</cp:coreProperties>
</file>