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21"/>
  </p:notesMasterIdLst>
  <p:handoutMasterIdLst>
    <p:handoutMasterId r:id="rId22"/>
  </p:handoutMasterIdLst>
  <p:sldIdLst>
    <p:sldId id="257" r:id="rId2"/>
    <p:sldId id="291" r:id="rId3"/>
    <p:sldId id="294" r:id="rId4"/>
    <p:sldId id="305" r:id="rId5"/>
    <p:sldId id="295" r:id="rId6"/>
    <p:sldId id="302" r:id="rId7"/>
    <p:sldId id="258" r:id="rId8"/>
    <p:sldId id="280" r:id="rId9"/>
    <p:sldId id="285" r:id="rId10"/>
    <p:sldId id="296" r:id="rId11"/>
    <p:sldId id="298" r:id="rId12"/>
    <p:sldId id="297" r:id="rId13"/>
    <p:sldId id="299" r:id="rId14"/>
    <p:sldId id="272" r:id="rId15"/>
    <p:sldId id="282" r:id="rId16"/>
    <p:sldId id="261" r:id="rId17"/>
    <p:sldId id="292" r:id="rId18"/>
    <p:sldId id="300" r:id="rId19"/>
    <p:sldId id="30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hd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63C82"/>
    <a:srgbClr val="006600"/>
    <a:srgbClr val="000000"/>
    <a:srgbClr val="0099FF"/>
    <a:srgbClr val="FF9900"/>
    <a:srgbClr val="254793"/>
    <a:srgbClr val="CCCC00"/>
    <a:srgbClr val="FFFF66"/>
    <a:srgbClr val="551313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740" autoAdjust="0"/>
    <p:restoredTop sz="89467" autoAdjust="0"/>
  </p:normalViewPr>
  <p:slideViewPr>
    <p:cSldViewPr>
      <p:cViewPr varScale="1">
        <p:scale>
          <a:sx n="65" d="100"/>
          <a:sy n="65" d="100"/>
        </p:scale>
        <p:origin x="-10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126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93D00-7992-4DF7-B1DD-C4C6D88A77A3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B36C8-00F6-4BE0-99E4-FAB8AA1D4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849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EE692-1904-40DF-AFA2-CC473632DC51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12024-1A9E-4BE0-BA3D-91903EBF30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488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2024-1A9E-4BE0-BA3D-91903EBF30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330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2024-1A9E-4BE0-BA3D-91903EBF308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375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9857-BC65-4DFD-9645-05681DAEA07F}" type="datetime4">
              <a:rPr lang="en-US" smtClean="0"/>
              <a:t>June 4,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109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9E8B-8966-4B93-BB02-3F1B372D1B8A}" type="datetime4">
              <a:rPr lang="en-US" smtClean="0"/>
              <a:t>June 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F32E-F396-4857-9E0B-A297DAB04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49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7B8B1-9C9F-4C4A-B123-5C11E6FF98D7}" type="datetime4">
              <a:rPr lang="en-US" smtClean="0"/>
              <a:t>June 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F32E-F396-4857-9E0B-A297DAB04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741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C05F-EB68-4723-884D-8D3CB7381D94}" type="datetime4">
              <a:rPr lang="en-US" smtClean="0"/>
              <a:t>June 4,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5342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A9AE-4BF3-4B3C-97AB-DB657D281E6F}" type="datetime4">
              <a:rPr lang="en-US" smtClean="0"/>
              <a:t>June 4,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46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74AD-148A-4B97-8B16-CD223365550E}" type="datetime4">
              <a:rPr lang="en-US" smtClean="0"/>
              <a:t>June 4,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121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78CA5-EB98-4E5B-8287-43D44EFBEB29}" type="datetime4">
              <a:rPr lang="en-US" smtClean="0"/>
              <a:t>June 4, 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302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41C9-E600-48B4-A30E-822FE184906F}" type="datetime4">
              <a:rPr lang="en-US" smtClean="0"/>
              <a:t>June 4,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41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547A-3144-4C8D-AF8E-CE04132348ED}" type="datetime4">
              <a:rPr lang="en-US" smtClean="0"/>
              <a:t>June 4,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333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21DB-6AFB-4516-BCB8-8A4A5CEEFEE9}" type="datetime4">
              <a:rPr lang="en-US" smtClean="0"/>
              <a:t>June 4,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020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61E5-EB6E-40A4-AE10-FE4B278D5E0A}" type="datetime4">
              <a:rPr lang="en-US" smtClean="0"/>
              <a:t>June 4,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119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13B2-E5A6-40A5-B224-BF6B209335B4}" type="datetime4">
              <a:rPr lang="en-US" smtClean="0"/>
              <a:t>June 4,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659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5.jpe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905000"/>
            <a:ext cx="8839200" cy="2514600"/>
          </a:xfr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Branch-Aware Loop Mapping on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Coarse-Grained Reconfigurable Accelerators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648200"/>
            <a:ext cx="8839200" cy="1524000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Mahdi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Hamzeh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Aviral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Shrivastava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Sarma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Vrudhula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School of Computing, Informatics, and Decision Systems Engineering</a:t>
            </a:r>
          </a:p>
          <a:p>
            <a:r>
              <a:rPr lang="en-US" sz="1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Arizona State University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3791185" cy="619125"/>
          </a:xfrm>
          <a:prstGeom prst="rect">
            <a:avLst/>
          </a:prstGeom>
          <a:noFill/>
          <a:ln>
            <a:noFill/>
          </a:ln>
          <a:effectLst>
            <a:outerShdw blurRad="63500" dist="38100" dir="4200000" sx="102000" sy="102000" algn="ctr" rotWithShape="0">
              <a:prstClr val="black">
                <a:alpha val="41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7382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84"/>
    </mc:Choice>
    <mc:Fallback>
      <p:transition spd="slow" advTm="2008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2954" y="1465356"/>
            <a:ext cx="3978299" cy="463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2596193" y="2362200"/>
            <a:ext cx="2180594" cy="2886336"/>
            <a:chOff x="2596193" y="2362200"/>
            <a:chExt cx="2180594" cy="2886336"/>
          </a:xfrm>
        </p:grpSpPr>
        <p:grpSp>
          <p:nvGrpSpPr>
            <p:cNvPr id="228" name="Group 227"/>
            <p:cNvGrpSpPr/>
            <p:nvPr/>
          </p:nvGrpSpPr>
          <p:grpSpPr>
            <a:xfrm>
              <a:off x="2596193" y="2362200"/>
              <a:ext cx="2180594" cy="2886336"/>
              <a:chOff x="3534410" y="2461191"/>
              <a:chExt cx="2180594" cy="2886336"/>
            </a:xfrm>
          </p:grpSpPr>
          <p:sp>
            <p:nvSpPr>
              <p:cNvPr id="229" name="Oval 228"/>
              <p:cNvSpPr/>
              <p:nvPr/>
            </p:nvSpPr>
            <p:spPr>
              <a:xfrm>
                <a:off x="3534410" y="2461191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4371340" y="2461191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b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3534410" y="3271108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c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4371340" y="4966527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3" name="Straight Arrow Connector 242"/>
              <p:cNvCxnSpPr>
                <a:stCxn id="229" idx="4"/>
                <a:endCxn id="241" idx="0"/>
              </p:cNvCxnSpPr>
              <p:nvPr/>
            </p:nvCxnSpPr>
            <p:spPr>
              <a:xfrm>
                <a:off x="3724910" y="2842191"/>
                <a:ext cx="0" cy="4289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stCxn id="230" idx="4"/>
                <a:endCxn id="241" idx="0"/>
              </p:cNvCxnSpPr>
              <p:nvPr/>
            </p:nvCxnSpPr>
            <p:spPr>
              <a:xfrm flipH="1">
                <a:off x="3724910" y="2842191"/>
                <a:ext cx="836930" cy="4289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>
                <a:stCxn id="241" idx="4"/>
                <a:endCxn id="242" idx="0"/>
              </p:cNvCxnSpPr>
              <p:nvPr/>
            </p:nvCxnSpPr>
            <p:spPr>
              <a:xfrm>
                <a:off x="3724910" y="3652108"/>
                <a:ext cx="836930" cy="13144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/>
              <p:cNvCxnSpPr>
                <a:stCxn id="230" idx="4"/>
                <a:endCxn id="247" idx="0"/>
              </p:cNvCxnSpPr>
              <p:nvPr/>
            </p:nvCxnSpPr>
            <p:spPr>
              <a:xfrm>
                <a:off x="4561840" y="2842191"/>
                <a:ext cx="848360" cy="4289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247" name="Oval 246"/>
                  <p:cNvSpPr/>
                  <p:nvPr/>
                </p:nvSpPr>
                <p:spPr>
                  <a:xfrm>
                    <a:off x="5219700" y="3271108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" name="Oval 2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9700" y="3271108"/>
                    <a:ext cx="381000" cy="381000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1" name="Oval 250"/>
              <p:cNvSpPr/>
              <p:nvPr/>
            </p:nvSpPr>
            <p:spPr>
              <a:xfrm>
                <a:off x="5219700" y="2461191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h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3" name="Straight Arrow Connector 252"/>
              <p:cNvCxnSpPr>
                <a:stCxn id="230" idx="4"/>
              </p:cNvCxnSpPr>
              <p:nvPr/>
            </p:nvCxnSpPr>
            <p:spPr>
              <a:xfrm>
                <a:off x="4561840" y="2842191"/>
                <a:ext cx="848360" cy="12450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Arrow Connector 253"/>
              <p:cNvCxnSpPr>
                <a:stCxn id="256" idx="4"/>
                <a:endCxn id="242" idx="0"/>
              </p:cNvCxnSpPr>
              <p:nvPr/>
            </p:nvCxnSpPr>
            <p:spPr>
              <a:xfrm flipH="1">
                <a:off x="4561840" y="4468255"/>
                <a:ext cx="848360" cy="4982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urved Connector 254"/>
              <p:cNvCxnSpPr>
                <a:stCxn id="256" idx="4"/>
                <a:endCxn id="251" idx="0"/>
              </p:cNvCxnSpPr>
              <p:nvPr/>
            </p:nvCxnSpPr>
            <p:spPr>
              <a:xfrm rot="5400000" flipH="1" flipV="1">
                <a:off x="4392063" y="3450118"/>
                <a:ext cx="2007064" cy="29210"/>
              </a:xfrm>
              <a:prstGeom prst="curvedConnector5">
                <a:avLst>
                  <a:gd name="adj1" fmla="val -5316"/>
                  <a:gd name="adj2" fmla="val -1230435"/>
                  <a:gd name="adj3" fmla="val 111390"/>
                </a:avLst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256" name="Oval 255"/>
                  <p:cNvSpPr/>
                  <p:nvPr/>
                </p:nvSpPr>
                <p:spPr>
                  <a:xfrm>
                    <a:off x="5190490" y="4087255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" name="Oval 2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0490" y="4087255"/>
                    <a:ext cx="381000" cy="381000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7" name="Curved Connector 256"/>
              <p:cNvCxnSpPr>
                <a:endCxn id="256" idx="7"/>
              </p:cNvCxnSpPr>
              <p:nvPr/>
            </p:nvCxnSpPr>
            <p:spPr>
              <a:xfrm rot="5400000">
                <a:off x="5220223" y="3648271"/>
                <a:ext cx="790251" cy="199308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urved Connector 258"/>
              <p:cNvCxnSpPr>
                <a:stCxn id="251" idx="4"/>
              </p:cNvCxnSpPr>
              <p:nvPr/>
            </p:nvCxnSpPr>
            <p:spPr>
              <a:xfrm rot="16200000" flipH="1">
                <a:off x="5307297" y="2945093"/>
                <a:ext cx="510610" cy="304805"/>
              </a:xfrm>
              <a:prstGeom prst="curvedConnector3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Straight Arrow Connector 191"/>
            <p:cNvCxnSpPr>
              <a:stCxn id="251" idx="4"/>
              <a:endCxn id="247" idx="0"/>
            </p:cNvCxnSpPr>
            <p:nvPr/>
          </p:nvCxnSpPr>
          <p:spPr>
            <a:xfrm>
              <a:off x="4471983" y="2743200"/>
              <a:ext cx="0" cy="4289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111" y="1481895"/>
            <a:ext cx="3447689" cy="4614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Full Predication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5662583" y="2362200"/>
            <a:ext cx="3252817" cy="428475"/>
            <a:chOff x="5381595" y="2155732"/>
            <a:chExt cx="3252817" cy="428475"/>
          </a:xfrm>
        </p:grpSpPr>
        <p:sp>
          <p:nvSpPr>
            <p:cNvPr id="121" name="Left-Right Arrow 120"/>
            <p:cNvSpPr/>
            <p:nvPr/>
          </p:nvSpPr>
          <p:spPr>
            <a:xfrm>
              <a:off x="5986336" y="2298558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22" name="Left-Right Arrow 121"/>
            <p:cNvSpPr/>
            <p:nvPr/>
          </p:nvSpPr>
          <p:spPr>
            <a:xfrm>
              <a:off x="6860001" y="2298558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24" name="Left-Right Arrow 123"/>
            <p:cNvSpPr/>
            <p:nvPr/>
          </p:nvSpPr>
          <p:spPr>
            <a:xfrm>
              <a:off x="7750112" y="2298557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6275896" y="2155732"/>
              <a:ext cx="588644" cy="428475"/>
              <a:chOff x="6715222" y="3553223"/>
              <a:chExt cx="588644" cy="428475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381595" y="2155732"/>
              <a:ext cx="588644" cy="428475"/>
              <a:chOff x="6715222" y="3553223"/>
              <a:chExt cx="588644" cy="428475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7155562" y="2155732"/>
              <a:ext cx="588644" cy="428475"/>
              <a:chOff x="6715222" y="3553223"/>
              <a:chExt cx="588644" cy="428475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8045768" y="2155732"/>
              <a:ext cx="588644" cy="428475"/>
              <a:chOff x="6715222" y="3553223"/>
              <a:chExt cx="588644" cy="428475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5662583" y="3152925"/>
            <a:ext cx="3252817" cy="428475"/>
            <a:chOff x="5381595" y="2155732"/>
            <a:chExt cx="3252817" cy="428475"/>
          </a:xfrm>
        </p:grpSpPr>
        <p:sp>
          <p:nvSpPr>
            <p:cNvPr id="142" name="Left-Right Arrow 141"/>
            <p:cNvSpPr/>
            <p:nvPr/>
          </p:nvSpPr>
          <p:spPr>
            <a:xfrm>
              <a:off x="5986336" y="2298558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3" name="Left-Right Arrow 142"/>
            <p:cNvSpPr/>
            <p:nvPr/>
          </p:nvSpPr>
          <p:spPr>
            <a:xfrm>
              <a:off x="6860001" y="2298558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4" name="Left-Right Arrow 143"/>
            <p:cNvSpPr/>
            <p:nvPr/>
          </p:nvSpPr>
          <p:spPr>
            <a:xfrm>
              <a:off x="7750112" y="2298557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6275896" y="2155732"/>
              <a:ext cx="588644" cy="428475"/>
              <a:chOff x="6715222" y="3553223"/>
              <a:chExt cx="588644" cy="42847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381595" y="2155732"/>
              <a:ext cx="588644" cy="428475"/>
              <a:chOff x="6715222" y="3553223"/>
              <a:chExt cx="588644" cy="428475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7155562" y="2155732"/>
              <a:ext cx="588644" cy="428475"/>
              <a:chOff x="6715222" y="3553223"/>
              <a:chExt cx="588644" cy="428475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8045768" y="2155732"/>
              <a:ext cx="588644" cy="428475"/>
              <a:chOff x="6715222" y="3553223"/>
              <a:chExt cx="588644" cy="428475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1" name="Group 160"/>
          <p:cNvGrpSpPr/>
          <p:nvPr/>
        </p:nvGrpSpPr>
        <p:grpSpPr>
          <a:xfrm>
            <a:off x="5662583" y="3962400"/>
            <a:ext cx="3252817" cy="428475"/>
            <a:chOff x="5381595" y="2155732"/>
            <a:chExt cx="3252817" cy="428475"/>
          </a:xfrm>
        </p:grpSpPr>
        <p:sp>
          <p:nvSpPr>
            <p:cNvPr id="162" name="Left-Right Arrow 161"/>
            <p:cNvSpPr/>
            <p:nvPr/>
          </p:nvSpPr>
          <p:spPr>
            <a:xfrm>
              <a:off x="5986336" y="2298558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63" name="Left-Right Arrow 162"/>
            <p:cNvSpPr/>
            <p:nvPr/>
          </p:nvSpPr>
          <p:spPr>
            <a:xfrm>
              <a:off x="6860001" y="2298558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64" name="Left-Right Arrow 163"/>
            <p:cNvSpPr/>
            <p:nvPr/>
          </p:nvSpPr>
          <p:spPr>
            <a:xfrm>
              <a:off x="7750112" y="2298557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6275896" y="2155732"/>
              <a:ext cx="588644" cy="428475"/>
              <a:chOff x="6715222" y="3553223"/>
              <a:chExt cx="588644" cy="428475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5381595" y="2155732"/>
              <a:ext cx="588644" cy="428475"/>
              <a:chOff x="6715222" y="3553223"/>
              <a:chExt cx="588644" cy="428475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7155562" y="2155732"/>
              <a:ext cx="588644" cy="428475"/>
              <a:chOff x="6715222" y="3553223"/>
              <a:chExt cx="588644" cy="428475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8045768" y="2155732"/>
              <a:ext cx="588644" cy="428475"/>
              <a:chOff x="6715222" y="3553223"/>
              <a:chExt cx="588644" cy="428475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5662583" y="4800600"/>
            <a:ext cx="3252817" cy="428475"/>
            <a:chOff x="5381595" y="2155732"/>
            <a:chExt cx="3252817" cy="428475"/>
          </a:xfrm>
        </p:grpSpPr>
        <p:sp>
          <p:nvSpPr>
            <p:cNvPr id="187" name="Left-Right Arrow 186"/>
            <p:cNvSpPr/>
            <p:nvPr/>
          </p:nvSpPr>
          <p:spPr>
            <a:xfrm>
              <a:off x="5986336" y="2298558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88" name="Left-Right Arrow 187"/>
            <p:cNvSpPr/>
            <p:nvPr/>
          </p:nvSpPr>
          <p:spPr>
            <a:xfrm>
              <a:off x="6860001" y="2298558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89" name="Left-Right Arrow 188"/>
            <p:cNvSpPr/>
            <p:nvPr/>
          </p:nvSpPr>
          <p:spPr>
            <a:xfrm>
              <a:off x="7750112" y="2298557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6275896" y="2155732"/>
              <a:ext cx="588644" cy="428475"/>
              <a:chOff x="6715222" y="3553223"/>
              <a:chExt cx="588644" cy="428475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5381595" y="2155732"/>
              <a:ext cx="588644" cy="428475"/>
              <a:chOff x="6715222" y="3553223"/>
              <a:chExt cx="588644" cy="428475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7155562" y="2155732"/>
              <a:ext cx="588644" cy="428475"/>
              <a:chOff x="6715222" y="3553223"/>
              <a:chExt cx="588644" cy="428475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8045768" y="2155732"/>
              <a:ext cx="588644" cy="428475"/>
              <a:chOff x="6715222" y="3553223"/>
              <a:chExt cx="588644" cy="428475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0" name="Oval 259"/>
          <p:cNvSpPr/>
          <p:nvPr/>
        </p:nvSpPr>
        <p:spPr>
          <a:xfrm>
            <a:off x="2639643" y="2408325"/>
            <a:ext cx="294101" cy="28875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1" name="Oval 260"/>
          <p:cNvSpPr/>
          <p:nvPr/>
        </p:nvSpPr>
        <p:spPr>
          <a:xfrm>
            <a:off x="7778448" y="2356658"/>
            <a:ext cx="203931" cy="21088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3476572" y="2408325"/>
            <a:ext cx="294101" cy="28875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3" name="Oval 262"/>
          <p:cNvSpPr/>
          <p:nvPr/>
        </p:nvSpPr>
        <p:spPr>
          <a:xfrm>
            <a:off x="6004481" y="2365549"/>
            <a:ext cx="203931" cy="21088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2639642" y="3222788"/>
            <a:ext cx="294101" cy="28875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4324931" y="2408325"/>
            <a:ext cx="294101" cy="28875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6" name="Oval 265"/>
          <p:cNvSpPr/>
          <p:nvPr/>
        </p:nvSpPr>
        <p:spPr>
          <a:xfrm>
            <a:off x="6898782" y="2365549"/>
            <a:ext cx="203931" cy="21088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4324930" y="3222788"/>
            <a:ext cx="294101" cy="28875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6898782" y="3156472"/>
            <a:ext cx="203931" cy="21088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9" name="Oval 268"/>
          <p:cNvSpPr/>
          <p:nvPr/>
        </p:nvSpPr>
        <p:spPr>
          <a:xfrm>
            <a:off x="6898782" y="3362617"/>
            <a:ext cx="203931" cy="21088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0" name="Oval 269"/>
          <p:cNvSpPr/>
          <p:nvPr/>
        </p:nvSpPr>
        <p:spPr>
          <a:xfrm>
            <a:off x="4295722" y="4034389"/>
            <a:ext cx="294101" cy="28875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1" name="Oval 270"/>
          <p:cNvSpPr/>
          <p:nvPr/>
        </p:nvSpPr>
        <p:spPr>
          <a:xfrm>
            <a:off x="5667566" y="3224543"/>
            <a:ext cx="294101" cy="28875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2" name="Oval 271"/>
          <p:cNvSpPr/>
          <p:nvPr/>
        </p:nvSpPr>
        <p:spPr>
          <a:xfrm>
            <a:off x="6898781" y="4179986"/>
            <a:ext cx="203931" cy="21088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3" name="Oval 272"/>
          <p:cNvSpPr/>
          <p:nvPr/>
        </p:nvSpPr>
        <p:spPr>
          <a:xfrm>
            <a:off x="3481388" y="4913661"/>
            <a:ext cx="294101" cy="28875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4" name="Oval 273"/>
          <p:cNvSpPr/>
          <p:nvPr/>
        </p:nvSpPr>
        <p:spPr>
          <a:xfrm>
            <a:off x="7441533" y="4065951"/>
            <a:ext cx="294101" cy="28875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6004480" y="3172117"/>
            <a:ext cx="203931" cy="21088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6004479" y="3954506"/>
            <a:ext cx="203931" cy="21088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6004479" y="4800600"/>
            <a:ext cx="203931" cy="21088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7777828" y="3143703"/>
            <a:ext cx="203931" cy="21088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7768968" y="3972585"/>
            <a:ext cx="203931" cy="21088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0" name="Oval 279"/>
          <p:cNvSpPr/>
          <p:nvPr/>
        </p:nvSpPr>
        <p:spPr>
          <a:xfrm>
            <a:off x="7768968" y="4800599"/>
            <a:ext cx="203931" cy="21088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6898781" y="5031782"/>
            <a:ext cx="203931" cy="21088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Up-Down Arrow 281"/>
          <p:cNvSpPr/>
          <p:nvPr/>
        </p:nvSpPr>
        <p:spPr>
          <a:xfrm>
            <a:off x="8345806" y="2402460"/>
            <a:ext cx="685800" cy="2840211"/>
          </a:xfrm>
          <a:prstGeom prst="upDownArrow">
            <a:avLst/>
          </a:prstGeom>
          <a:solidFill>
            <a:srgbClr val="263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</a:t>
            </a:r>
            <a:endParaRPr lang="en-US" dirty="0"/>
          </a:p>
        </p:txBody>
      </p:sp>
      <p:cxnSp>
        <p:nvCxnSpPr>
          <p:cNvPr id="169" name="Straight Arrow Connector 168"/>
          <p:cNvCxnSpPr>
            <a:endCxn id="160" idx="0"/>
          </p:cNvCxnSpPr>
          <p:nvPr/>
        </p:nvCxnSpPr>
        <p:spPr>
          <a:xfrm>
            <a:off x="5814616" y="2790675"/>
            <a:ext cx="891810" cy="362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37" idx="2"/>
            <a:endCxn id="151" idx="0"/>
          </p:cNvCxnSpPr>
          <p:nvPr/>
        </p:nvCxnSpPr>
        <p:spPr>
          <a:xfrm>
            <a:off x="5812125" y="2790675"/>
            <a:ext cx="2664173" cy="362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40" idx="2"/>
            <a:endCxn id="160" idx="0"/>
          </p:cNvCxnSpPr>
          <p:nvPr/>
        </p:nvCxnSpPr>
        <p:spPr>
          <a:xfrm>
            <a:off x="6706426" y="2790675"/>
            <a:ext cx="0" cy="362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34" idx="2"/>
            <a:endCxn id="151" idx="0"/>
          </p:cNvCxnSpPr>
          <p:nvPr/>
        </p:nvCxnSpPr>
        <p:spPr>
          <a:xfrm>
            <a:off x="7586092" y="2790675"/>
            <a:ext cx="890206" cy="362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269" idx="0"/>
            <a:endCxn id="185" idx="0"/>
          </p:cNvCxnSpPr>
          <p:nvPr/>
        </p:nvCxnSpPr>
        <p:spPr>
          <a:xfrm flipH="1">
            <a:off x="6706426" y="3362617"/>
            <a:ext cx="294322" cy="5997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37" idx="2"/>
            <a:endCxn id="157" idx="0"/>
          </p:cNvCxnSpPr>
          <p:nvPr/>
        </p:nvCxnSpPr>
        <p:spPr>
          <a:xfrm>
            <a:off x="5812125" y="2790675"/>
            <a:ext cx="0" cy="362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57" idx="2"/>
            <a:endCxn id="185" idx="0"/>
          </p:cNvCxnSpPr>
          <p:nvPr/>
        </p:nvCxnSpPr>
        <p:spPr>
          <a:xfrm>
            <a:off x="5812125" y="3581400"/>
            <a:ext cx="894301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endCxn id="225" idx="0"/>
          </p:cNvCxnSpPr>
          <p:nvPr/>
        </p:nvCxnSpPr>
        <p:spPr>
          <a:xfrm>
            <a:off x="6706426" y="4390875"/>
            <a:ext cx="0" cy="4097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51" idx="2"/>
            <a:endCxn id="179" idx="0"/>
          </p:cNvCxnSpPr>
          <p:nvPr/>
        </p:nvCxnSpPr>
        <p:spPr>
          <a:xfrm flipH="1">
            <a:off x="7586092" y="3581400"/>
            <a:ext cx="890206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79" idx="2"/>
            <a:endCxn id="225" idx="0"/>
          </p:cNvCxnSpPr>
          <p:nvPr/>
        </p:nvCxnSpPr>
        <p:spPr>
          <a:xfrm flipH="1">
            <a:off x="6706426" y="4390875"/>
            <a:ext cx="879666" cy="4097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Slide Number Placeholder 1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10</a:t>
            </a:fld>
            <a:r>
              <a:rPr lang="en-US" smtClean="0"/>
              <a:t>/15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916931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4047"/>
    </mc:Choice>
    <mc:Fallback>
      <p:transition spd="slow" advTm="1540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168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52 -0.06042 L -0.53837 -0.0451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03" y="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52604 0.0055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2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0.23455 0.0055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24167 0.0055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61771 -0.00208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8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24167 1.11111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0.24497 0.00185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 L 0.33403 -0.00417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01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 animBg="1"/>
      <p:bldP spid="260" grpId="1" animBg="1"/>
      <p:bldP spid="261" grpId="0" animBg="1"/>
      <p:bldP spid="262" grpId="0" animBg="1"/>
      <p:bldP spid="262" grpId="1" animBg="1"/>
      <p:bldP spid="263" grpId="0" animBg="1"/>
      <p:bldP spid="264" grpId="0" animBg="1"/>
      <p:bldP spid="264" grpId="1" animBg="1"/>
      <p:bldP spid="265" grpId="0" animBg="1"/>
      <p:bldP spid="265" grpId="1" animBg="1"/>
      <p:bldP spid="266" grpId="0" animBg="1"/>
      <p:bldP spid="267" grpId="0" animBg="1"/>
      <p:bldP spid="267" grpId="1" animBg="1"/>
      <p:bldP spid="268" grpId="0" animBg="1"/>
      <p:bldP spid="269" grpId="0" animBg="1"/>
      <p:bldP spid="270" grpId="0" animBg="1"/>
      <p:bldP spid="270" grpId="1" animBg="1"/>
      <p:bldP spid="271" grpId="0" animBg="1"/>
      <p:bldP spid="272" grpId="0" animBg="1"/>
      <p:bldP spid="273" grpId="0" animBg="1"/>
      <p:bldP spid="273" grpId="1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Dual Issue Architecture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4128819" cy="315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399" y="1752600"/>
            <a:ext cx="4114801" cy="336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11</a:t>
            </a:fld>
            <a:r>
              <a:rPr lang="en-US" smtClean="0"/>
              <a:t>/15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8901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4047"/>
    </mc:Choice>
    <mc:Fallback>
      <p:transition spd="slow" advTm="1540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How to map kernels on Dual Issue CGRA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228600" y="2376098"/>
            <a:ext cx="2800350" cy="2886336"/>
            <a:chOff x="1742599" y="2388946"/>
            <a:chExt cx="2800350" cy="2886336"/>
          </a:xfrm>
        </p:grpSpPr>
        <p:grpSp>
          <p:nvGrpSpPr>
            <p:cNvPr id="168" name="Group 167"/>
            <p:cNvGrpSpPr/>
            <p:nvPr/>
          </p:nvGrpSpPr>
          <p:grpSpPr>
            <a:xfrm>
              <a:off x="1742599" y="2388946"/>
              <a:ext cx="2800350" cy="2886336"/>
              <a:chOff x="5715000" y="1751514"/>
              <a:chExt cx="2800350" cy="2886336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6477000" y="1751514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7313930" y="1751514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b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5715000" y="2554643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c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7313930" y="425685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3" name="Straight Arrow Connector 192"/>
              <p:cNvCxnSpPr>
                <a:stCxn id="170" idx="4"/>
                <a:endCxn id="191" idx="0"/>
              </p:cNvCxnSpPr>
              <p:nvPr/>
            </p:nvCxnSpPr>
            <p:spPr>
              <a:xfrm flipH="1">
                <a:off x="5905500" y="2132514"/>
                <a:ext cx="762000" cy="4221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>
                <a:stCxn id="171" idx="4"/>
                <a:endCxn id="191" idx="0"/>
              </p:cNvCxnSpPr>
              <p:nvPr/>
            </p:nvCxnSpPr>
            <p:spPr>
              <a:xfrm flipH="1">
                <a:off x="5905500" y="2132514"/>
                <a:ext cx="1598930" cy="4221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>
                <a:stCxn id="191" idx="4"/>
                <a:endCxn id="192" idx="0"/>
              </p:cNvCxnSpPr>
              <p:nvPr/>
            </p:nvCxnSpPr>
            <p:spPr>
              <a:xfrm>
                <a:off x="5905500" y="2935643"/>
                <a:ext cx="1598930" cy="13212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>
                <a:stCxn id="171" idx="4"/>
                <a:endCxn id="197" idx="0"/>
              </p:cNvCxnSpPr>
              <p:nvPr/>
            </p:nvCxnSpPr>
            <p:spPr>
              <a:xfrm>
                <a:off x="7504430" y="2132514"/>
                <a:ext cx="820420" cy="4221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197" name="Oval 196"/>
                  <p:cNvSpPr/>
                  <p:nvPr/>
                </p:nvSpPr>
                <p:spPr>
                  <a:xfrm>
                    <a:off x="8134350" y="2554643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" name="Oval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4350" y="2554643"/>
                    <a:ext cx="381000" cy="381000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 l="-8824" b="-597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8" name="Straight Arrow Connector 197"/>
              <p:cNvCxnSpPr>
                <a:stCxn id="197" idx="4"/>
              </p:cNvCxnSpPr>
              <p:nvPr/>
            </p:nvCxnSpPr>
            <p:spPr>
              <a:xfrm flipH="1">
                <a:off x="7620000" y="2935643"/>
                <a:ext cx="704850" cy="4933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Diamond 198"/>
              <p:cNvSpPr/>
              <p:nvPr/>
            </p:nvSpPr>
            <p:spPr>
              <a:xfrm>
                <a:off x="7232650" y="3279257"/>
                <a:ext cx="543560" cy="456460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200" name="Oval 199"/>
                  <p:cNvSpPr/>
                  <p:nvPr/>
                </p:nvSpPr>
                <p:spPr>
                  <a:xfrm>
                    <a:off x="6572250" y="2554643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4" name="Oval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2250" y="2554643"/>
                    <a:ext cx="381000" cy="381000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 l="-11765" b="-2388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1" name="Oval 210"/>
              <p:cNvSpPr/>
              <p:nvPr/>
            </p:nvSpPr>
            <p:spPr>
              <a:xfrm>
                <a:off x="7313930" y="2554643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h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2" name="Straight Arrow Connector 211"/>
              <p:cNvCxnSpPr>
                <a:stCxn id="171" idx="4"/>
                <a:endCxn id="200" idx="0"/>
              </p:cNvCxnSpPr>
              <p:nvPr/>
            </p:nvCxnSpPr>
            <p:spPr>
              <a:xfrm flipH="1">
                <a:off x="6762750" y="2132514"/>
                <a:ext cx="741680" cy="4221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>
                <a:stCxn id="211" idx="4"/>
                <a:endCxn id="199" idx="0"/>
              </p:cNvCxnSpPr>
              <p:nvPr/>
            </p:nvCxnSpPr>
            <p:spPr>
              <a:xfrm>
                <a:off x="7504430" y="2935643"/>
                <a:ext cx="0" cy="3436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>
                <a:stCxn id="200" idx="4"/>
              </p:cNvCxnSpPr>
              <p:nvPr/>
            </p:nvCxnSpPr>
            <p:spPr>
              <a:xfrm>
                <a:off x="6762750" y="2935643"/>
                <a:ext cx="628650" cy="4933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stCxn id="199" idx="2"/>
                <a:endCxn id="192" idx="0"/>
              </p:cNvCxnSpPr>
              <p:nvPr/>
            </p:nvCxnSpPr>
            <p:spPr>
              <a:xfrm>
                <a:off x="7504430" y="3735717"/>
                <a:ext cx="0" cy="5211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Curved Connector 168"/>
            <p:cNvCxnSpPr>
              <a:stCxn id="199" idx="2"/>
              <a:endCxn id="211" idx="0"/>
            </p:cNvCxnSpPr>
            <p:nvPr/>
          </p:nvCxnSpPr>
          <p:spPr>
            <a:xfrm rot="5400000" flipH="1">
              <a:off x="2941492" y="3782612"/>
              <a:ext cx="1181074" cy="12700"/>
            </a:xfrm>
            <a:prstGeom prst="curvedConnector5">
              <a:avLst>
                <a:gd name="adj1" fmla="val -10323"/>
                <a:gd name="adj2" fmla="val 3580000"/>
                <a:gd name="adj3" fmla="val 110323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>
            <a:off x="3124200" y="2242763"/>
            <a:ext cx="2038350" cy="2253928"/>
            <a:chOff x="4361815" y="2366939"/>
            <a:chExt cx="2038350" cy="2253928"/>
          </a:xfrm>
        </p:grpSpPr>
        <p:grpSp>
          <p:nvGrpSpPr>
            <p:cNvPr id="217" name="Group 216"/>
            <p:cNvGrpSpPr/>
            <p:nvPr/>
          </p:nvGrpSpPr>
          <p:grpSpPr>
            <a:xfrm>
              <a:off x="4361815" y="2366939"/>
              <a:ext cx="2038350" cy="2253928"/>
              <a:chOff x="6477000" y="1746989"/>
              <a:chExt cx="2038350" cy="2253928"/>
            </a:xfrm>
          </p:grpSpPr>
          <p:sp>
            <p:nvSpPr>
              <p:cNvPr id="220" name="Oval 219"/>
              <p:cNvSpPr/>
              <p:nvPr/>
            </p:nvSpPr>
            <p:spPr>
              <a:xfrm>
                <a:off x="6477000" y="1751514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7313930" y="1751514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b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6477000" y="2660258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c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7313930" y="3619917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4" name="Straight Arrow Connector 233"/>
              <p:cNvCxnSpPr>
                <a:stCxn id="220" idx="4"/>
                <a:endCxn id="232" idx="0"/>
              </p:cNvCxnSpPr>
              <p:nvPr/>
            </p:nvCxnSpPr>
            <p:spPr>
              <a:xfrm>
                <a:off x="6667500" y="2132514"/>
                <a:ext cx="0" cy="5277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/>
              <p:cNvCxnSpPr>
                <a:stCxn id="231" idx="4"/>
                <a:endCxn id="232" idx="0"/>
              </p:cNvCxnSpPr>
              <p:nvPr/>
            </p:nvCxnSpPr>
            <p:spPr>
              <a:xfrm flipH="1">
                <a:off x="6667500" y="2132514"/>
                <a:ext cx="836930" cy="5277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>
                <a:stCxn id="232" idx="4"/>
                <a:endCxn id="233" idx="0"/>
              </p:cNvCxnSpPr>
              <p:nvPr/>
            </p:nvCxnSpPr>
            <p:spPr>
              <a:xfrm>
                <a:off x="6667500" y="3041258"/>
                <a:ext cx="836930" cy="5786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/>
              <p:cNvCxnSpPr>
                <a:stCxn id="238" idx="4"/>
                <a:endCxn id="218" idx="5"/>
              </p:cNvCxnSpPr>
              <p:nvPr/>
            </p:nvCxnSpPr>
            <p:spPr>
              <a:xfrm flipH="1">
                <a:off x="7649601" y="2127989"/>
                <a:ext cx="675249" cy="53226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8134350" y="1746989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h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9" name="Straight Arrow Connector 238"/>
              <p:cNvCxnSpPr>
                <a:stCxn id="231" idx="4"/>
              </p:cNvCxnSpPr>
              <p:nvPr/>
            </p:nvCxnSpPr>
            <p:spPr>
              <a:xfrm>
                <a:off x="7504430" y="2132514"/>
                <a:ext cx="0" cy="5277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>
                <a:endCxn id="233" idx="0"/>
              </p:cNvCxnSpPr>
              <p:nvPr/>
            </p:nvCxnSpPr>
            <p:spPr>
              <a:xfrm>
                <a:off x="7504430" y="3098784"/>
                <a:ext cx="0" cy="5211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Hexagon 217"/>
            <p:cNvSpPr/>
            <p:nvPr/>
          </p:nvSpPr>
          <p:spPr>
            <a:xfrm>
              <a:off x="5131117" y="3280208"/>
              <a:ext cx="516255" cy="451826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e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19" name="Curved Connector 218"/>
            <p:cNvCxnSpPr>
              <a:stCxn id="218" idx="1"/>
              <a:endCxn id="238" idx="0"/>
            </p:cNvCxnSpPr>
            <p:nvPr/>
          </p:nvCxnSpPr>
          <p:spPr>
            <a:xfrm rot="5400000" flipH="1" flipV="1">
              <a:off x="5189492" y="2711862"/>
              <a:ext cx="1365095" cy="675249"/>
            </a:xfrm>
            <a:prstGeom prst="curvedConnector5">
              <a:avLst>
                <a:gd name="adj1" fmla="val -16746"/>
                <a:gd name="adj2" fmla="val 44258"/>
                <a:gd name="adj3" fmla="val 116746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>
            <a:off x="5433983" y="2133600"/>
            <a:ext cx="3252817" cy="428475"/>
            <a:chOff x="5381595" y="2155732"/>
            <a:chExt cx="3252817" cy="428475"/>
          </a:xfrm>
        </p:grpSpPr>
        <p:sp>
          <p:nvSpPr>
            <p:cNvPr id="250" name="Left-Right Arrow 249"/>
            <p:cNvSpPr/>
            <p:nvPr/>
          </p:nvSpPr>
          <p:spPr>
            <a:xfrm>
              <a:off x="5986336" y="2298558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52" name="Left-Right Arrow 251"/>
            <p:cNvSpPr/>
            <p:nvPr/>
          </p:nvSpPr>
          <p:spPr>
            <a:xfrm>
              <a:off x="6860001" y="2298558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58" name="Left-Right Arrow 257"/>
            <p:cNvSpPr/>
            <p:nvPr/>
          </p:nvSpPr>
          <p:spPr>
            <a:xfrm>
              <a:off x="7750112" y="2298557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grpSp>
          <p:nvGrpSpPr>
            <p:cNvPr id="283" name="Group 282"/>
            <p:cNvGrpSpPr/>
            <p:nvPr/>
          </p:nvGrpSpPr>
          <p:grpSpPr>
            <a:xfrm>
              <a:off x="6275896" y="2155732"/>
              <a:ext cx="588644" cy="428475"/>
              <a:chOff x="6715222" y="3553223"/>
              <a:chExt cx="588644" cy="428475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>
              <a:off x="5381595" y="2155732"/>
              <a:ext cx="588644" cy="428475"/>
              <a:chOff x="6715222" y="3553223"/>
              <a:chExt cx="588644" cy="428475"/>
            </a:xfrm>
          </p:grpSpPr>
          <p:sp>
            <p:nvSpPr>
              <p:cNvPr id="293" name="Rectangle 292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>
              <a:off x="7155562" y="2155732"/>
              <a:ext cx="588644" cy="428475"/>
              <a:chOff x="6715222" y="3553223"/>
              <a:chExt cx="588644" cy="428475"/>
            </a:xfrm>
          </p:grpSpPr>
          <p:sp>
            <p:nvSpPr>
              <p:cNvPr id="290" name="Rectangle 289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8045768" y="2155732"/>
              <a:ext cx="588644" cy="428475"/>
              <a:chOff x="6715222" y="3553223"/>
              <a:chExt cx="588644" cy="428475"/>
            </a:xfrm>
          </p:grpSpPr>
          <p:sp>
            <p:nvSpPr>
              <p:cNvPr id="287" name="Rectangle 286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9" name="Group 298"/>
          <p:cNvGrpSpPr/>
          <p:nvPr/>
        </p:nvGrpSpPr>
        <p:grpSpPr>
          <a:xfrm>
            <a:off x="5433983" y="3124200"/>
            <a:ext cx="3252817" cy="428475"/>
            <a:chOff x="5381595" y="2155732"/>
            <a:chExt cx="3252817" cy="428475"/>
          </a:xfrm>
        </p:grpSpPr>
        <p:sp>
          <p:nvSpPr>
            <p:cNvPr id="300" name="Left-Right Arrow 299"/>
            <p:cNvSpPr/>
            <p:nvPr/>
          </p:nvSpPr>
          <p:spPr>
            <a:xfrm>
              <a:off x="5986336" y="2298558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301" name="Left-Right Arrow 300"/>
            <p:cNvSpPr/>
            <p:nvPr/>
          </p:nvSpPr>
          <p:spPr>
            <a:xfrm>
              <a:off x="6860001" y="2298558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302" name="Left-Right Arrow 301"/>
            <p:cNvSpPr/>
            <p:nvPr/>
          </p:nvSpPr>
          <p:spPr>
            <a:xfrm>
              <a:off x="7750112" y="2298557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grpSp>
          <p:nvGrpSpPr>
            <p:cNvPr id="303" name="Group 302"/>
            <p:cNvGrpSpPr/>
            <p:nvPr/>
          </p:nvGrpSpPr>
          <p:grpSpPr>
            <a:xfrm>
              <a:off x="6275896" y="2155732"/>
              <a:ext cx="588644" cy="428475"/>
              <a:chOff x="6715222" y="3553223"/>
              <a:chExt cx="588644" cy="428475"/>
            </a:xfrm>
          </p:grpSpPr>
          <p:sp>
            <p:nvSpPr>
              <p:cNvPr id="316" name="Rectangle 315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5381595" y="2155732"/>
              <a:ext cx="588644" cy="428475"/>
              <a:chOff x="6715222" y="3553223"/>
              <a:chExt cx="588644" cy="428475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5" name="Group 304"/>
            <p:cNvGrpSpPr/>
            <p:nvPr/>
          </p:nvGrpSpPr>
          <p:grpSpPr>
            <a:xfrm>
              <a:off x="7155562" y="2155732"/>
              <a:ext cx="588644" cy="428475"/>
              <a:chOff x="6715222" y="3553223"/>
              <a:chExt cx="588644" cy="428475"/>
            </a:xfrm>
          </p:grpSpPr>
          <p:sp>
            <p:nvSpPr>
              <p:cNvPr id="310" name="Rectangle 309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>
              <a:off x="8045768" y="2155732"/>
              <a:ext cx="588644" cy="428475"/>
              <a:chOff x="6715222" y="3553223"/>
              <a:chExt cx="588644" cy="428475"/>
            </a:xfrm>
          </p:grpSpPr>
          <p:sp>
            <p:nvSpPr>
              <p:cNvPr id="307" name="Rectangle 306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19" name="Group 318"/>
          <p:cNvGrpSpPr/>
          <p:nvPr/>
        </p:nvGrpSpPr>
        <p:grpSpPr>
          <a:xfrm>
            <a:off x="5433983" y="4143525"/>
            <a:ext cx="3252817" cy="428475"/>
            <a:chOff x="5381595" y="2155732"/>
            <a:chExt cx="3252817" cy="428475"/>
          </a:xfrm>
        </p:grpSpPr>
        <p:sp>
          <p:nvSpPr>
            <p:cNvPr id="320" name="Left-Right Arrow 319"/>
            <p:cNvSpPr/>
            <p:nvPr/>
          </p:nvSpPr>
          <p:spPr>
            <a:xfrm>
              <a:off x="5986336" y="2298558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321" name="Left-Right Arrow 320"/>
            <p:cNvSpPr/>
            <p:nvPr/>
          </p:nvSpPr>
          <p:spPr>
            <a:xfrm>
              <a:off x="6860001" y="2298558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322" name="Left-Right Arrow 321"/>
            <p:cNvSpPr/>
            <p:nvPr/>
          </p:nvSpPr>
          <p:spPr>
            <a:xfrm>
              <a:off x="7750112" y="2298557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grpSp>
          <p:nvGrpSpPr>
            <p:cNvPr id="323" name="Group 322"/>
            <p:cNvGrpSpPr/>
            <p:nvPr/>
          </p:nvGrpSpPr>
          <p:grpSpPr>
            <a:xfrm>
              <a:off x="6275896" y="2155732"/>
              <a:ext cx="588644" cy="428475"/>
              <a:chOff x="6715222" y="3553223"/>
              <a:chExt cx="588644" cy="428475"/>
            </a:xfrm>
          </p:grpSpPr>
          <p:sp>
            <p:nvSpPr>
              <p:cNvPr id="336" name="Rectangle 335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>
              <a:off x="5381595" y="2155732"/>
              <a:ext cx="588644" cy="428475"/>
              <a:chOff x="6715222" y="3553223"/>
              <a:chExt cx="588644" cy="428475"/>
            </a:xfrm>
          </p:grpSpPr>
          <p:sp>
            <p:nvSpPr>
              <p:cNvPr id="333" name="Rectangle 332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5" name="Group 324"/>
            <p:cNvGrpSpPr/>
            <p:nvPr/>
          </p:nvGrpSpPr>
          <p:grpSpPr>
            <a:xfrm>
              <a:off x="7155562" y="2155732"/>
              <a:ext cx="588644" cy="428475"/>
              <a:chOff x="6715222" y="3553223"/>
              <a:chExt cx="588644" cy="428475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6" name="Group 325"/>
            <p:cNvGrpSpPr/>
            <p:nvPr/>
          </p:nvGrpSpPr>
          <p:grpSpPr>
            <a:xfrm>
              <a:off x="8045768" y="2155732"/>
              <a:ext cx="588644" cy="428475"/>
              <a:chOff x="6715222" y="3553223"/>
              <a:chExt cx="588644" cy="428475"/>
            </a:xfrm>
          </p:grpSpPr>
          <p:sp>
            <p:nvSpPr>
              <p:cNvPr id="327" name="Rectangle 326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9" name="Oval 338"/>
          <p:cNvSpPr/>
          <p:nvPr/>
        </p:nvSpPr>
        <p:spPr>
          <a:xfrm>
            <a:off x="3167649" y="2310581"/>
            <a:ext cx="294101" cy="28875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0" name="Oval 339"/>
          <p:cNvSpPr/>
          <p:nvPr/>
        </p:nvSpPr>
        <p:spPr>
          <a:xfrm>
            <a:off x="5775881" y="2150751"/>
            <a:ext cx="203931" cy="21088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4004579" y="2303670"/>
            <a:ext cx="294101" cy="28875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2" name="Oval 341"/>
          <p:cNvSpPr/>
          <p:nvPr/>
        </p:nvSpPr>
        <p:spPr>
          <a:xfrm>
            <a:off x="6670182" y="2135273"/>
            <a:ext cx="203931" cy="21088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3" name="Oval 342"/>
          <p:cNvSpPr/>
          <p:nvPr/>
        </p:nvSpPr>
        <p:spPr>
          <a:xfrm>
            <a:off x="4836699" y="2295252"/>
            <a:ext cx="294101" cy="28875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4" name="Oval 343"/>
          <p:cNvSpPr/>
          <p:nvPr/>
        </p:nvSpPr>
        <p:spPr>
          <a:xfrm>
            <a:off x="3172998" y="3202157"/>
            <a:ext cx="294101" cy="28875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5" name="Hexagon 344"/>
          <p:cNvSpPr/>
          <p:nvPr/>
        </p:nvSpPr>
        <p:spPr>
          <a:xfrm>
            <a:off x="4022565" y="3264994"/>
            <a:ext cx="258128" cy="225913"/>
          </a:xfrm>
          <a:prstGeom prst="hexagon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6" name="Oval 345"/>
          <p:cNvSpPr/>
          <p:nvPr/>
        </p:nvSpPr>
        <p:spPr>
          <a:xfrm>
            <a:off x="4004579" y="4176131"/>
            <a:ext cx="294101" cy="28875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7" name="Oval 346"/>
          <p:cNvSpPr/>
          <p:nvPr/>
        </p:nvSpPr>
        <p:spPr>
          <a:xfrm>
            <a:off x="5776899" y="3119368"/>
            <a:ext cx="203931" cy="21088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8" name="Oval 347"/>
          <p:cNvSpPr/>
          <p:nvPr/>
        </p:nvSpPr>
        <p:spPr>
          <a:xfrm>
            <a:off x="6680483" y="3125873"/>
            <a:ext cx="203931" cy="21088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9" name="Up-Down Arrow 348"/>
          <p:cNvSpPr/>
          <p:nvPr/>
        </p:nvSpPr>
        <p:spPr>
          <a:xfrm>
            <a:off x="8397240" y="1984072"/>
            <a:ext cx="685800" cy="1811649"/>
          </a:xfrm>
          <a:prstGeom prst="upDownArrow">
            <a:avLst/>
          </a:prstGeom>
          <a:solidFill>
            <a:srgbClr val="263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50" name="Oval Callout 349"/>
          <p:cNvSpPr/>
          <p:nvPr/>
        </p:nvSpPr>
        <p:spPr>
          <a:xfrm>
            <a:off x="1026441" y="3096888"/>
            <a:ext cx="2933194" cy="1324886"/>
          </a:xfrm>
          <a:custGeom>
            <a:avLst/>
            <a:gdLst>
              <a:gd name="connsiteX0" fmla="*/ 2969034 w 2218959"/>
              <a:gd name="connsiteY0" fmla="*/ 611015 h 1392245"/>
              <a:gd name="connsiteX1" fmla="*/ 2211090 w 2218959"/>
              <a:gd name="connsiteY1" fmla="*/ 778883 h 1392245"/>
              <a:gd name="connsiteX2" fmla="*/ 1099658 w 2218959"/>
              <a:gd name="connsiteY2" fmla="*/ 1392218 h 1392245"/>
              <a:gd name="connsiteX3" fmla="*/ 3073 w 2218959"/>
              <a:gd name="connsiteY3" fmla="*/ 747907 h 1392245"/>
              <a:gd name="connsiteX4" fmla="*/ 1034424 w 2218959"/>
              <a:gd name="connsiteY4" fmla="*/ 1594 h 1392245"/>
              <a:gd name="connsiteX5" fmla="*/ 2180288 w 2218959"/>
              <a:gd name="connsiteY5" fmla="*/ 513934 h 1392245"/>
              <a:gd name="connsiteX6" fmla="*/ 2969034 w 2218959"/>
              <a:gd name="connsiteY6" fmla="*/ 611015 h 1392245"/>
              <a:gd name="connsiteX0" fmla="*/ 2965975 w 2965975"/>
              <a:gd name="connsiteY0" fmla="*/ 203926 h 985156"/>
              <a:gd name="connsiteX1" fmla="*/ 2208031 w 2965975"/>
              <a:gd name="connsiteY1" fmla="*/ 371794 h 985156"/>
              <a:gd name="connsiteX2" fmla="*/ 1096599 w 2965975"/>
              <a:gd name="connsiteY2" fmla="*/ 985129 h 985156"/>
              <a:gd name="connsiteX3" fmla="*/ 14 w 2965975"/>
              <a:gd name="connsiteY3" fmla="*/ 340818 h 985156"/>
              <a:gd name="connsiteX4" fmla="*/ 1078990 w 2965975"/>
              <a:gd name="connsiteY4" fmla="*/ 308880 h 985156"/>
              <a:gd name="connsiteX5" fmla="*/ 2177229 w 2965975"/>
              <a:gd name="connsiteY5" fmla="*/ 106845 h 985156"/>
              <a:gd name="connsiteX6" fmla="*/ 2965975 w 2965975"/>
              <a:gd name="connsiteY6" fmla="*/ 203926 h 985156"/>
              <a:gd name="connsiteX0" fmla="*/ 2965975 w 2965975"/>
              <a:gd name="connsiteY0" fmla="*/ 203926 h 985156"/>
              <a:gd name="connsiteX1" fmla="*/ 2208031 w 2965975"/>
              <a:gd name="connsiteY1" fmla="*/ 371794 h 985156"/>
              <a:gd name="connsiteX2" fmla="*/ 1096599 w 2965975"/>
              <a:gd name="connsiteY2" fmla="*/ 985129 h 985156"/>
              <a:gd name="connsiteX3" fmla="*/ 14 w 2965975"/>
              <a:gd name="connsiteY3" fmla="*/ 340818 h 985156"/>
              <a:gd name="connsiteX4" fmla="*/ 1078990 w 2965975"/>
              <a:gd name="connsiteY4" fmla="*/ 308880 h 985156"/>
              <a:gd name="connsiteX5" fmla="*/ 2177229 w 2965975"/>
              <a:gd name="connsiteY5" fmla="*/ 106845 h 985156"/>
              <a:gd name="connsiteX6" fmla="*/ 2965975 w 2965975"/>
              <a:gd name="connsiteY6" fmla="*/ 203926 h 985156"/>
              <a:gd name="connsiteX0" fmla="*/ 2973425 w 2973425"/>
              <a:gd name="connsiteY0" fmla="*/ 391049 h 1172279"/>
              <a:gd name="connsiteX1" fmla="*/ 2215481 w 2973425"/>
              <a:gd name="connsiteY1" fmla="*/ 558917 h 1172279"/>
              <a:gd name="connsiteX2" fmla="*/ 1104049 w 2973425"/>
              <a:gd name="connsiteY2" fmla="*/ 1172252 h 1172279"/>
              <a:gd name="connsiteX3" fmla="*/ 7464 w 2973425"/>
              <a:gd name="connsiteY3" fmla="*/ 527941 h 1172279"/>
              <a:gd name="connsiteX4" fmla="*/ 1086440 w 2973425"/>
              <a:gd name="connsiteY4" fmla="*/ 496003 h 1172279"/>
              <a:gd name="connsiteX5" fmla="*/ 2184679 w 2973425"/>
              <a:gd name="connsiteY5" fmla="*/ 293968 h 1172279"/>
              <a:gd name="connsiteX6" fmla="*/ 2973425 w 2973425"/>
              <a:gd name="connsiteY6" fmla="*/ 391049 h 1172279"/>
              <a:gd name="connsiteX0" fmla="*/ 2973425 w 2973425"/>
              <a:gd name="connsiteY0" fmla="*/ 391049 h 1172279"/>
              <a:gd name="connsiteX1" fmla="*/ 2215481 w 2973425"/>
              <a:gd name="connsiteY1" fmla="*/ 558917 h 1172279"/>
              <a:gd name="connsiteX2" fmla="*/ 1104049 w 2973425"/>
              <a:gd name="connsiteY2" fmla="*/ 1172252 h 1172279"/>
              <a:gd name="connsiteX3" fmla="*/ 7464 w 2973425"/>
              <a:gd name="connsiteY3" fmla="*/ 527941 h 1172279"/>
              <a:gd name="connsiteX4" fmla="*/ 1086440 w 2973425"/>
              <a:gd name="connsiteY4" fmla="*/ 496003 h 1172279"/>
              <a:gd name="connsiteX5" fmla="*/ 2184679 w 2973425"/>
              <a:gd name="connsiteY5" fmla="*/ 293968 h 1172279"/>
              <a:gd name="connsiteX6" fmla="*/ 2973425 w 2973425"/>
              <a:gd name="connsiteY6" fmla="*/ 391049 h 1172279"/>
              <a:gd name="connsiteX0" fmla="*/ 2969249 w 2969249"/>
              <a:gd name="connsiteY0" fmla="*/ 277977 h 1059207"/>
              <a:gd name="connsiteX1" fmla="*/ 2211305 w 2969249"/>
              <a:gd name="connsiteY1" fmla="*/ 445845 h 1059207"/>
              <a:gd name="connsiteX2" fmla="*/ 1099873 w 2969249"/>
              <a:gd name="connsiteY2" fmla="*/ 1059180 h 1059207"/>
              <a:gd name="connsiteX3" fmla="*/ 3288 w 2969249"/>
              <a:gd name="connsiteY3" fmla="*/ 414869 h 1059207"/>
              <a:gd name="connsiteX4" fmla="*/ 771740 w 2969249"/>
              <a:gd name="connsiteY4" fmla="*/ 272476 h 1059207"/>
              <a:gd name="connsiteX5" fmla="*/ 1082264 w 2969249"/>
              <a:gd name="connsiteY5" fmla="*/ 382931 h 1059207"/>
              <a:gd name="connsiteX6" fmla="*/ 2180503 w 2969249"/>
              <a:gd name="connsiteY6" fmla="*/ 180896 h 1059207"/>
              <a:gd name="connsiteX7" fmla="*/ 2969249 w 2969249"/>
              <a:gd name="connsiteY7" fmla="*/ 277977 h 1059207"/>
              <a:gd name="connsiteX0" fmla="*/ 2976727 w 2976727"/>
              <a:gd name="connsiteY0" fmla="*/ 452821 h 1234051"/>
              <a:gd name="connsiteX1" fmla="*/ 2218783 w 2976727"/>
              <a:gd name="connsiteY1" fmla="*/ 620689 h 1234051"/>
              <a:gd name="connsiteX2" fmla="*/ 1107351 w 2976727"/>
              <a:gd name="connsiteY2" fmla="*/ 1234024 h 1234051"/>
              <a:gd name="connsiteX3" fmla="*/ 10766 w 2976727"/>
              <a:gd name="connsiteY3" fmla="*/ 589713 h 1234051"/>
              <a:gd name="connsiteX4" fmla="*/ 779218 w 2976727"/>
              <a:gd name="connsiteY4" fmla="*/ 447320 h 1234051"/>
              <a:gd name="connsiteX5" fmla="*/ 1089742 w 2976727"/>
              <a:gd name="connsiteY5" fmla="*/ 557775 h 1234051"/>
              <a:gd name="connsiteX6" fmla="*/ 2187981 w 2976727"/>
              <a:gd name="connsiteY6" fmla="*/ 355740 h 1234051"/>
              <a:gd name="connsiteX7" fmla="*/ 2976727 w 2976727"/>
              <a:gd name="connsiteY7" fmla="*/ 452821 h 1234051"/>
              <a:gd name="connsiteX0" fmla="*/ 2976727 w 2976727"/>
              <a:gd name="connsiteY0" fmla="*/ 452821 h 1234051"/>
              <a:gd name="connsiteX1" fmla="*/ 2218783 w 2976727"/>
              <a:gd name="connsiteY1" fmla="*/ 620689 h 1234051"/>
              <a:gd name="connsiteX2" fmla="*/ 1107351 w 2976727"/>
              <a:gd name="connsiteY2" fmla="*/ 1234024 h 1234051"/>
              <a:gd name="connsiteX3" fmla="*/ 10766 w 2976727"/>
              <a:gd name="connsiteY3" fmla="*/ 589713 h 1234051"/>
              <a:gd name="connsiteX4" fmla="*/ 779218 w 2976727"/>
              <a:gd name="connsiteY4" fmla="*/ 447320 h 1234051"/>
              <a:gd name="connsiteX5" fmla="*/ 1089742 w 2976727"/>
              <a:gd name="connsiteY5" fmla="*/ 557775 h 1234051"/>
              <a:gd name="connsiteX6" fmla="*/ 2187981 w 2976727"/>
              <a:gd name="connsiteY6" fmla="*/ 355740 h 1234051"/>
              <a:gd name="connsiteX7" fmla="*/ 2976727 w 2976727"/>
              <a:gd name="connsiteY7" fmla="*/ 452821 h 1234051"/>
              <a:gd name="connsiteX0" fmla="*/ 2976727 w 2976727"/>
              <a:gd name="connsiteY0" fmla="*/ 452821 h 1234051"/>
              <a:gd name="connsiteX1" fmla="*/ 2218783 w 2976727"/>
              <a:gd name="connsiteY1" fmla="*/ 620689 h 1234051"/>
              <a:gd name="connsiteX2" fmla="*/ 1107351 w 2976727"/>
              <a:gd name="connsiteY2" fmla="*/ 1234024 h 1234051"/>
              <a:gd name="connsiteX3" fmla="*/ 10766 w 2976727"/>
              <a:gd name="connsiteY3" fmla="*/ 589713 h 1234051"/>
              <a:gd name="connsiteX4" fmla="*/ 779218 w 2976727"/>
              <a:gd name="connsiteY4" fmla="*/ 447320 h 1234051"/>
              <a:gd name="connsiteX5" fmla="*/ 1089742 w 2976727"/>
              <a:gd name="connsiteY5" fmla="*/ 557775 h 1234051"/>
              <a:gd name="connsiteX6" fmla="*/ 2187981 w 2976727"/>
              <a:gd name="connsiteY6" fmla="*/ 355740 h 1234051"/>
              <a:gd name="connsiteX7" fmla="*/ 2976727 w 2976727"/>
              <a:gd name="connsiteY7" fmla="*/ 452821 h 1234051"/>
              <a:gd name="connsiteX0" fmla="*/ 2976727 w 2976727"/>
              <a:gd name="connsiteY0" fmla="*/ 452821 h 1234051"/>
              <a:gd name="connsiteX1" fmla="*/ 2218783 w 2976727"/>
              <a:gd name="connsiteY1" fmla="*/ 620689 h 1234051"/>
              <a:gd name="connsiteX2" fmla="*/ 1107351 w 2976727"/>
              <a:gd name="connsiteY2" fmla="*/ 1234024 h 1234051"/>
              <a:gd name="connsiteX3" fmla="*/ 10766 w 2976727"/>
              <a:gd name="connsiteY3" fmla="*/ 589713 h 1234051"/>
              <a:gd name="connsiteX4" fmla="*/ 779218 w 2976727"/>
              <a:gd name="connsiteY4" fmla="*/ 447320 h 1234051"/>
              <a:gd name="connsiteX5" fmla="*/ 1089742 w 2976727"/>
              <a:gd name="connsiteY5" fmla="*/ 557775 h 1234051"/>
              <a:gd name="connsiteX6" fmla="*/ 2187981 w 2976727"/>
              <a:gd name="connsiteY6" fmla="*/ 355740 h 1234051"/>
              <a:gd name="connsiteX7" fmla="*/ 2976727 w 2976727"/>
              <a:gd name="connsiteY7" fmla="*/ 452821 h 1234051"/>
              <a:gd name="connsiteX0" fmla="*/ 2976727 w 2976727"/>
              <a:gd name="connsiteY0" fmla="*/ 452821 h 1234051"/>
              <a:gd name="connsiteX1" fmla="*/ 2218783 w 2976727"/>
              <a:gd name="connsiteY1" fmla="*/ 620689 h 1234051"/>
              <a:gd name="connsiteX2" fmla="*/ 1107351 w 2976727"/>
              <a:gd name="connsiteY2" fmla="*/ 1234024 h 1234051"/>
              <a:gd name="connsiteX3" fmla="*/ 10766 w 2976727"/>
              <a:gd name="connsiteY3" fmla="*/ 589713 h 1234051"/>
              <a:gd name="connsiteX4" fmla="*/ 779218 w 2976727"/>
              <a:gd name="connsiteY4" fmla="*/ 447320 h 1234051"/>
              <a:gd name="connsiteX5" fmla="*/ 1089742 w 2976727"/>
              <a:gd name="connsiteY5" fmla="*/ 557775 h 1234051"/>
              <a:gd name="connsiteX6" fmla="*/ 2187981 w 2976727"/>
              <a:gd name="connsiteY6" fmla="*/ 355740 h 1234051"/>
              <a:gd name="connsiteX7" fmla="*/ 2976727 w 2976727"/>
              <a:gd name="connsiteY7" fmla="*/ 452821 h 1234051"/>
              <a:gd name="connsiteX0" fmla="*/ 2976727 w 2976727"/>
              <a:gd name="connsiteY0" fmla="*/ 452821 h 1234051"/>
              <a:gd name="connsiteX1" fmla="*/ 2218783 w 2976727"/>
              <a:gd name="connsiteY1" fmla="*/ 620689 h 1234051"/>
              <a:gd name="connsiteX2" fmla="*/ 1107351 w 2976727"/>
              <a:gd name="connsiteY2" fmla="*/ 1234024 h 1234051"/>
              <a:gd name="connsiteX3" fmla="*/ 10766 w 2976727"/>
              <a:gd name="connsiteY3" fmla="*/ 589713 h 1234051"/>
              <a:gd name="connsiteX4" fmla="*/ 779218 w 2976727"/>
              <a:gd name="connsiteY4" fmla="*/ 447320 h 1234051"/>
              <a:gd name="connsiteX5" fmla="*/ 1089742 w 2976727"/>
              <a:gd name="connsiteY5" fmla="*/ 567300 h 1234051"/>
              <a:gd name="connsiteX6" fmla="*/ 2187981 w 2976727"/>
              <a:gd name="connsiteY6" fmla="*/ 355740 h 1234051"/>
              <a:gd name="connsiteX7" fmla="*/ 2976727 w 2976727"/>
              <a:gd name="connsiteY7" fmla="*/ 452821 h 1234051"/>
              <a:gd name="connsiteX0" fmla="*/ 2976727 w 2976727"/>
              <a:gd name="connsiteY0" fmla="*/ 452821 h 1234051"/>
              <a:gd name="connsiteX1" fmla="*/ 2218783 w 2976727"/>
              <a:gd name="connsiteY1" fmla="*/ 620689 h 1234051"/>
              <a:gd name="connsiteX2" fmla="*/ 1107351 w 2976727"/>
              <a:gd name="connsiteY2" fmla="*/ 1234024 h 1234051"/>
              <a:gd name="connsiteX3" fmla="*/ 10766 w 2976727"/>
              <a:gd name="connsiteY3" fmla="*/ 589713 h 1234051"/>
              <a:gd name="connsiteX4" fmla="*/ 779218 w 2976727"/>
              <a:gd name="connsiteY4" fmla="*/ 447320 h 1234051"/>
              <a:gd name="connsiteX5" fmla="*/ 1356442 w 2976727"/>
              <a:gd name="connsiteY5" fmla="*/ 500625 h 1234051"/>
              <a:gd name="connsiteX6" fmla="*/ 2187981 w 2976727"/>
              <a:gd name="connsiteY6" fmla="*/ 355740 h 1234051"/>
              <a:gd name="connsiteX7" fmla="*/ 2976727 w 2976727"/>
              <a:gd name="connsiteY7" fmla="*/ 452821 h 1234051"/>
              <a:gd name="connsiteX0" fmla="*/ 2976727 w 2976727"/>
              <a:gd name="connsiteY0" fmla="*/ 452821 h 1234051"/>
              <a:gd name="connsiteX1" fmla="*/ 2218783 w 2976727"/>
              <a:gd name="connsiteY1" fmla="*/ 620689 h 1234051"/>
              <a:gd name="connsiteX2" fmla="*/ 1107351 w 2976727"/>
              <a:gd name="connsiteY2" fmla="*/ 1234024 h 1234051"/>
              <a:gd name="connsiteX3" fmla="*/ 10766 w 2976727"/>
              <a:gd name="connsiteY3" fmla="*/ 589713 h 1234051"/>
              <a:gd name="connsiteX4" fmla="*/ 779218 w 2976727"/>
              <a:gd name="connsiteY4" fmla="*/ 447320 h 1234051"/>
              <a:gd name="connsiteX5" fmla="*/ 1356442 w 2976727"/>
              <a:gd name="connsiteY5" fmla="*/ 500625 h 1234051"/>
              <a:gd name="connsiteX6" fmla="*/ 2187981 w 2976727"/>
              <a:gd name="connsiteY6" fmla="*/ 355740 h 1234051"/>
              <a:gd name="connsiteX7" fmla="*/ 2976727 w 2976727"/>
              <a:gd name="connsiteY7" fmla="*/ 452821 h 1234051"/>
              <a:gd name="connsiteX0" fmla="*/ 2976727 w 2976727"/>
              <a:gd name="connsiteY0" fmla="*/ 480106 h 1261336"/>
              <a:gd name="connsiteX1" fmla="*/ 2218783 w 2976727"/>
              <a:gd name="connsiteY1" fmla="*/ 647974 h 1261336"/>
              <a:gd name="connsiteX2" fmla="*/ 1107351 w 2976727"/>
              <a:gd name="connsiteY2" fmla="*/ 1261309 h 1261336"/>
              <a:gd name="connsiteX3" fmla="*/ 10766 w 2976727"/>
              <a:gd name="connsiteY3" fmla="*/ 616998 h 1261336"/>
              <a:gd name="connsiteX4" fmla="*/ 779218 w 2976727"/>
              <a:gd name="connsiteY4" fmla="*/ 474605 h 1261336"/>
              <a:gd name="connsiteX5" fmla="*/ 1356442 w 2976727"/>
              <a:gd name="connsiteY5" fmla="*/ 527910 h 1261336"/>
              <a:gd name="connsiteX6" fmla="*/ 2187981 w 2976727"/>
              <a:gd name="connsiteY6" fmla="*/ 383025 h 1261336"/>
              <a:gd name="connsiteX7" fmla="*/ 2976727 w 2976727"/>
              <a:gd name="connsiteY7" fmla="*/ 480106 h 1261336"/>
              <a:gd name="connsiteX0" fmla="*/ 2976727 w 2976727"/>
              <a:gd name="connsiteY0" fmla="*/ 452822 h 1234052"/>
              <a:gd name="connsiteX1" fmla="*/ 2218783 w 2976727"/>
              <a:gd name="connsiteY1" fmla="*/ 620690 h 1234052"/>
              <a:gd name="connsiteX2" fmla="*/ 1107351 w 2976727"/>
              <a:gd name="connsiteY2" fmla="*/ 1234025 h 1234052"/>
              <a:gd name="connsiteX3" fmla="*/ 10766 w 2976727"/>
              <a:gd name="connsiteY3" fmla="*/ 589714 h 1234052"/>
              <a:gd name="connsiteX4" fmla="*/ 779218 w 2976727"/>
              <a:gd name="connsiteY4" fmla="*/ 447321 h 1234052"/>
              <a:gd name="connsiteX5" fmla="*/ 1356442 w 2976727"/>
              <a:gd name="connsiteY5" fmla="*/ 500626 h 1234052"/>
              <a:gd name="connsiteX6" fmla="*/ 2187981 w 2976727"/>
              <a:gd name="connsiteY6" fmla="*/ 450991 h 1234052"/>
              <a:gd name="connsiteX7" fmla="*/ 2976727 w 2976727"/>
              <a:gd name="connsiteY7" fmla="*/ 452822 h 1234052"/>
              <a:gd name="connsiteX0" fmla="*/ 2975368 w 2975368"/>
              <a:gd name="connsiteY0" fmla="*/ 455200 h 1303100"/>
              <a:gd name="connsiteX1" fmla="*/ 2217424 w 2975368"/>
              <a:gd name="connsiteY1" fmla="*/ 623068 h 1303100"/>
              <a:gd name="connsiteX2" fmla="*/ 1077417 w 2975368"/>
              <a:gd name="connsiteY2" fmla="*/ 1303078 h 1303100"/>
              <a:gd name="connsiteX3" fmla="*/ 9407 w 2975368"/>
              <a:gd name="connsiteY3" fmla="*/ 592092 h 1303100"/>
              <a:gd name="connsiteX4" fmla="*/ 777859 w 2975368"/>
              <a:gd name="connsiteY4" fmla="*/ 449699 h 1303100"/>
              <a:gd name="connsiteX5" fmla="*/ 1355083 w 2975368"/>
              <a:gd name="connsiteY5" fmla="*/ 503004 h 1303100"/>
              <a:gd name="connsiteX6" fmla="*/ 2186622 w 2975368"/>
              <a:gd name="connsiteY6" fmla="*/ 453369 h 1303100"/>
              <a:gd name="connsiteX7" fmla="*/ 2975368 w 2975368"/>
              <a:gd name="connsiteY7" fmla="*/ 455200 h 1303100"/>
              <a:gd name="connsiteX0" fmla="*/ 2975368 w 2975368"/>
              <a:gd name="connsiteY0" fmla="*/ 455200 h 1366880"/>
              <a:gd name="connsiteX1" fmla="*/ 2217424 w 2975368"/>
              <a:gd name="connsiteY1" fmla="*/ 623068 h 1366880"/>
              <a:gd name="connsiteX2" fmla="*/ 1077417 w 2975368"/>
              <a:gd name="connsiteY2" fmla="*/ 1303078 h 1366880"/>
              <a:gd name="connsiteX3" fmla="*/ 9407 w 2975368"/>
              <a:gd name="connsiteY3" fmla="*/ 592092 h 1366880"/>
              <a:gd name="connsiteX4" fmla="*/ 777859 w 2975368"/>
              <a:gd name="connsiteY4" fmla="*/ 449699 h 1366880"/>
              <a:gd name="connsiteX5" fmla="*/ 1355083 w 2975368"/>
              <a:gd name="connsiteY5" fmla="*/ 503004 h 1366880"/>
              <a:gd name="connsiteX6" fmla="*/ 2186622 w 2975368"/>
              <a:gd name="connsiteY6" fmla="*/ 453369 h 1366880"/>
              <a:gd name="connsiteX7" fmla="*/ 2975368 w 2975368"/>
              <a:gd name="connsiteY7" fmla="*/ 455200 h 1366880"/>
              <a:gd name="connsiteX0" fmla="*/ 2975368 w 2975368"/>
              <a:gd name="connsiteY0" fmla="*/ 455200 h 1366880"/>
              <a:gd name="connsiteX1" fmla="*/ 2217424 w 2975368"/>
              <a:gd name="connsiteY1" fmla="*/ 623068 h 1366880"/>
              <a:gd name="connsiteX2" fmla="*/ 1077417 w 2975368"/>
              <a:gd name="connsiteY2" fmla="*/ 1303078 h 1366880"/>
              <a:gd name="connsiteX3" fmla="*/ 9407 w 2975368"/>
              <a:gd name="connsiteY3" fmla="*/ 592092 h 1366880"/>
              <a:gd name="connsiteX4" fmla="*/ 777859 w 2975368"/>
              <a:gd name="connsiteY4" fmla="*/ 449699 h 1366880"/>
              <a:gd name="connsiteX5" fmla="*/ 1355083 w 2975368"/>
              <a:gd name="connsiteY5" fmla="*/ 503004 h 1366880"/>
              <a:gd name="connsiteX6" fmla="*/ 2186622 w 2975368"/>
              <a:gd name="connsiteY6" fmla="*/ 453369 h 1366880"/>
              <a:gd name="connsiteX7" fmla="*/ 2975368 w 2975368"/>
              <a:gd name="connsiteY7" fmla="*/ 455200 h 1366880"/>
              <a:gd name="connsiteX0" fmla="*/ 2996360 w 2996360"/>
              <a:gd name="connsiteY0" fmla="*/ 442388 h 1290277"/>
              <a:gd name="connsiteX1" fmla="*/ 2238416 w 2996360"/>
              <a:gd name="connsiteY1" fmla="*/ 610256 h 1290277"/>
              <a:gd name="connsiteX2" fmla="*/ 1098409 w 2996360"/>
              <a:gd name="connsiteY2" fmla="*/ 1290266 h 1290277"/>
              <a:gd name="connsiteX3" fmla="*/ 246400 w 2996360"/>
              <a:gd name="connsiteY3" fmla="*/ 627387 h 1290277"/>
              <a:gd name="connsiteX4" fmla="*/ 30399 w 2996360"/>
              <a:gd name="connsiteY4" fmla="*/ 579280 h 1290277"/>
              <a:gd name="connsiteX5" fmla="*/ 798851 w 2996360"/>
              <a:gd name="connsiteY5" fmla="*/ 436887 h 1290277"/>
              <a:gd name="connsiteX6" fmla="*/ 1376075 w 2996360"/>
              <a:gd name="connsiteY6" fmla="*/ 490192 h 1290277"/>
              <a:gd name="connsiteX7" fmla="*/ 2207614 w 2996360"/>
              <a:gd name="connsiteY7" fmla="*/ 440557 h 1290277"/>
              <a:gd name="connsiteX8" fmla="*/ 2996360 w 2996360"/>
              <a:gd name="connsiteY8" fmla="*/ 442388 h 1290277"/>
              <a:gd name="connsiteX0" fmla="*/ 3001508 w 3001508"/>
              <a:gd name="connsiteY0" fmla="*/ 442388 h 1290277"/>
              <a:gd name="connsiteX1" fmla="*/ 2243564 w 3001508"/>
              <a:gd name="connsiteY1" fmla="*/ 610256 h 1290277"/>
              <a:gd name="connsiteX2" fmla="*/ 1103557 w 3001508"/>
              <a:gd name="connsiteY2" fmla="*/ 1290266 h 1290277"/>
              <a:gd name="connsiteX3" fmla="*/ 251548 w 3001508"/>
              <a:gd name="connsiteY3" fmla="*/ 627387 h 1290277"/>
              <a:gd name="connsiteX4" fmla="*/ 35547 w 3001508"/>
              <a:gd name="connsiteY4" fmla="*/ 579280 h 1290277"/>
              <a:gd name="connsiteX5" fmla="*/ 803999 w 3001508"/>
              <a:gd name="connsiteY5" fmla="*/ 436887 h 1290277"/>
              <a:gd name="connsiteX6" fmla="*/ 1381223 w 3001508"/>
              <a:gd name="connsiteY6" fmla="*/ 490192 h 1290277"/>
              <a:gd name="connsiteX7" fmla="*/ 2212762 w 3001508"/>
              <a:gd name="connsiteY7" fmla="*/ 440557 h 1290277"/>
              <a:gd name="connsiteX8" fmla="*/ 3001508 w 3001508"/>
              <a:gd name="connsiteY8" fmla="*/ 442388 h 1290277"/>
              <a:gd name="connsiteX0" fmla="*/ 2985935 w 2985935"/>
              <a:gd name="connsiteY0" fmla="*/ 480635 h 1328524"/>
              <a:gd name="connsiteX1" fmla="*/ 2227991 w 2985935"/>
              <a:gd name="connsiteY1" fmla="*/ 648503 h 1328524"/>
              <a:gd name="connsiteX2" fmla="*/ 1087984 w 2985935"/>
              <a:gd name="connsiteY2" fmla="*/ 1328513 h 1328524"/>
              <a:gd name="connsiteX3" fmla="*/ 235975 w 2985935"/>
              <a:gd name="connsiteY3" fmla="*/ 665634 h 1328524"/>
              <a:gd name="connsiteX4" fmla="*/ 39024 w 2985935"/>
              <a:gd name="connsiteY4" fmla="*/ 427027 h 1328524"/>
              <a:gd name="connsiteX5" fmla="*/ 788426 w 2985935"/>
              <a:gd name="connsiteY5" fmla="*/ 475134 h 1328524"/>
              <a:gd name="connsiteX6" fmla="*/ 1365650 w 2985935"/>
              <a:gd name="connsiteY6" fmla="*/ 528439 h 1328524"/>
              <a:gd name="connsiteX7" fmla="*/ 2197189 w 2985935"/>
              <a:gd name="connsiteY7" fmla="*/ 478804 h 1328524"/>
              <a:gd name="connsiteX8" fmla="*/ 2985935 w 2985935"/>
              <a:gd name="connsiteY8" fmla="*/ 480635 h 1328524"/>
              <a:gd name="connsiteX0" fmla="*/ 3076553 w 3076553"/>
              <a:gd name="connsiteY0" fmla="*/ 452852 h 1300741"/>
              <a:gd name="connsiteX1" fmla="*/ 2318609 w 3076553"/>
              <a:gd name="connsiteY1" fmla="*/ 620720 h 1300741"/>
              <a:gd name="connsiteX2" fmla="*/ 1178602 w 3076553"/>
              <a:gd name="connsiteY2" fmla="*/ 1300730 h 1300741"/>
              <a:gd name="connsiteX3" fmla="*/ 326593 w 3076553"/>
              <a:gd name="connsiteY3" fmla="*/ 637851 h 1300741"/>
              <a:gd name="connsiteX4" fmla="*/ 24867 w 3076553"/>
              <a:gd name="connsiteY4" fmla="*/ 504019 h 1300741"/>
              <a:gd name="connsiteX5" fmla="*/ 879044 w 3076553"/>
              <a:gd name="connsiteY5" fmla="*/ 447351 h 1300741"/>
              <a:gd name="connsiteX6" fmla="*/ 1456268 w 3076553"/>
              <a:gd name="connsiteY6" fmla="*/ 500656 h 1300741"/>
              <a:gd name="connsiteX7" fmla="*/ 2287807 w 3076553"/>
              <a:gd name="connsiteY7" fmla="*/ 451021 h 1300741"/>
              <a:gd name="connsiteX8" fmla="*/ 3076553 w 3076553"/>
              <a:gd name="connsiteY8" fmla="*/ 452852 h 1300741"/>
              <a:gd name="connsiteX0" fmla="*/ 2754104 w 2754104"/>
              <a:gd name="connsiteY0" fmla="*/ 442388 h 1290277"/>
              <a:gd name="connsiteX1" fmla="*/ 1996160 w 2754104"/>
              <a:gd name="connsiteY1" fmla="*/ 610256 h 1290277"/>
              <a:gd name="connsiteX2" fmla="*/ 856153 w 2754104"/>
              <a:gd name="connsiteY2" fmla="*/ 1290266 h 1290277"/>
              <a:gd name="connsiteX3" fmla="*/ 4144 w 2754104"/>
              <a:gd name="connsiteY3" fmla="*/ 627387 h 1290277"/>
              <a:gd name="connsiteX4" fmla="*/ 556595 w 2754104"/>
              <a:gd name="connsiteY4" fmla="*/ 436887 h 1290277"/>
              <a:gd name="connsiteX5" fmla="*/ 1133819 w 2754104"/>
              <a:gd name="connsiteY5" fmla="*/ 490192 h 1290277"/>
              <a:gd name="connsiteX6" fmla="*/ 1965358 w 2754104"/>
              <a:gd name="connsiteY6" fmla="*/ 440557 h 1290277"/>
              <a:gd name="connsiteX7" fmla="*/ 2754104 w 2754104"/>
              <a:gd name="connsiteY7" fmla="*/ 442388 h 1290277"/>
              <a:gd name="connsiteX0" fmla="*/ 2852977 w 2852977"/>
              <a:gd name="connsiteY0" fmla="*/ 442388 h 1290277"/>
              <a:gd name="connsiteX1" fmla="*/ 2095033 w 2852977"/>
              <a:gd name="connsiteY1" fmla="*/ 610256 h 1290277"/>
              <a:gd name="connsiteX2" fmla="*/ 955026 w 2852977"/>
              <a:gd name="connsiteY2" fmla="*/ 1290266 h 1290277"/>
              <a:gd name="connsiteX3" fmla="*/ 103017 w 2852977"/>
              <a:gd name="connsiteY3" fmla="*/ 627387 h 1290277"/>
              <a:gd name="connsiteX4" fmla="*/ 655468 w 2852977"/>
              <a:gd name="connsiteY4" fmla="*/ 436887 h 1290277"/>
              <a:gd name="connsiteX5" fmla="*/ 1232692 w 2852977"/>
              <a:gd name="connsiteY5" fmla="*/ 490192 h 1290277"/>
              <a:gd name="connsiteX6" fmla="*/ 2064231 w 2852977"/>
              <a:gd name="connsiteY6" fmla="*/ 440557 h 1290277"/>
              <a:gd name="connsiteX7" fmla="*/ 2852977 w 2852977"/>
              <a:gd name="connsiteY7" fmla="*/ 442388 h 1290277"/>
              <a:gd name="connsiteX0" fmla="*/ 2933194 w 2933194"/>
              <a:gd name="connsiteY0" fmla="*/ 442388 h 1290277"/>
              <a:gd name="connsiteX1" fmla="*/ 2175250 w 2933194"/>
              <a:gd name="connsiteY1" fmla="*/ 610256 h 1290277"/>
              <a:gd name="connsiteX2" fmla="*/ 1035243 w 2933194"/>
              <a:gd name="connsiteY2" fmla="*/ 1290266 h 1290277"/>
              <a:gd name="connsiteX3" fmla="*/ 183234 w 2933194"/>
              <a:gd name="connsiteY3" fmla="*/ 627387 h 1290277"/>
              <a:gd name="connsiteX4" fmla="*/ 735685 w 2933194"/>
              <a:gd name="connsiteY4" fmla="*/ 436887 h 1290277"/>
              <a:gd name="connsiteX5" fmla="*/ 1312909 w 2933194"/>
              <a:gd name="connsiteY5" fmla="*/ 490192 h 1290277"/>
              <a:gd name="connsiteX6" fmla="*/ 2144448 w 2933194"/>
              <a:gd name="connsiteY6" fmla="*/ 440557 h 1290277"/>
              <a:gd name="connsiteX7" fmla="*/ 2933194 w 2933194"/>
              <a:gd name="connsiteY7" fmla="*/ 442388 h 1290277"/>
              <a:gd name="connsiteX0" fmla="*/ 2933194 w 2933194"/>
              <a:gd name="connsiteY0" fmla="*/ 442388 h 1311391"/>
              <a:gd name="connsiteX1" fmla="*/ 2175250 w 2933194"/>
              <a:gd name="connsiteY1" fmla="*/ 610256 h 1311391"/>
              <a:gd name="connsiteX2" fmla="*/ 1035243 w 2933194"/>
              <a:gd name="connsiteY2" fmla="*/ 1290266 h 1311391"/>
              <a:gd name="connsiteX3" fmla="*/ 183234 w 2933194"/>
              <a:gd name="connsiteY3" fmla="*/ 627387 h 1311391"/>
              <a:gd name="connsiteX4" fmla="*/ 735685 w 2933194"/>
              <a:gd name="connsiteY4" fmla="*/ 436887 h 1311391"/>
              <a:gd name="connsiteX5" fmla="*/ 1312909 w 2933194"/>
              <a:gd name="connsiteY5" fmla="*/ 490192 h 1311391"/>
              <a:gd name="connsiteX6" fmla="*/ 2144448 w 2933194"/>
              <a:gd name="connsiteY6" fmla="*/ 440557 h 1311391"/>
              <a:gd name="connsiteX7" fmla="*/ 2933194 w 2933194"/>
              <a:gd name="connsiteY7" fmla="*/ 442388 h 1311391"/>
              <a:gd name="connsiteX0" fmla="*/ 2933194 w 2933194"/>
              <a:gd name="connsiteY0" fmla="*/ 442388 h 1293799"/>
              <a:gd name="connsiteX1" fmla="*/ 2175250 w 2933194"/>
              <a:gd name="connsiteY1" fmla="*/ 610256 h 1293799"/>
              <a:gd name="connsiteX2" fmla="*/ 1035243 w 2933194"/>
              <a:gd name="connsiteY2" fmla="*/ 1290266 h 1293799"/>
              <a:gd name="connsiteX3" fmla="*/ 183234 w 2933194"/>
              <a:gd name="connsiteY3" fmla="*/ 627387 h 1293799"/>
              <a:gd name="connsiteX4" fmla="*/ 735685 w 2933194"/>
              <a:gd name="connsiteY4" fmla="*/ 436887 h 1293799"/>
              <a:gd name="connsiteX5" fmla="*/ 1312909 w 2933194"/>
              <a:gd name="connsiteY5" fmla="*/ 490192 h 1293799"/>
              <a:gd name="connsiteX6" fmla="*/ 2144448 w 2933194"/>
              <a:gd name="connsiteY6" fmla="*/ 440557 h 1293799"/>
              <a:gd name="connsiteX7" fmla="*/ 2933194 w 2933194"/>
              <a:gd name="connsiteY7" fmla="*/ 442388 h 1293799"/>
              <a:gd name="connsiteX0" fmla="*/ 2933194 w 2933194"/>
              <a:gd name="connsiteY0" fmla="*/ 442388 h 1379106"/>
              <a:gd name="connsiteX1" fmla="*/ 2175250 w 2933194"/>
              <a:gd name="connsiteY1" fmla="*/ 610256 h 1379106"/>
              <a:gd name="connsiteX2" fmla="*/ 1016193 w 2933194"/>
              <a:gd name="connsiteY2" fmla="*/ 1375991 h 1379106"/>
              <a:gd name="connsiteX3" fmla="*/ 183234 w 2933194"/>
              <a:gd name="connsiteY3" fmla="*/ 627387 h 1379106"/>
              <a:gd name="connsiteX4" fmla="*/ 735685 w 2933194"/>
              <a:gd name="connsiteY4" fmla="*/ 436887 h 1379106"/>
              <a:gd name="connsiteX5" fmla="*/ 1312909 w 2933194"/>
              <a:gd name="connsiteY5" fmla="*/ 490192 h 1379106"/>
              <a:gd name="connsiteX6" fmla="*/ 2144448 w 2933194"/>
              <a:gd name="connsiteY6" fmla="*/ 440557 h 1379106"/>
              <a:gd name="connsiteX7" fmla="*/ 2933194 w 2933194"/>
              <a:gd name="connsiteY7" fmla="*/ 442388 h 1379106"/>
              <a:gd name="connsiteX0" fmla="*/ 2933194 w 2933194"/>
              <a:gd name="connsiteY0" fmla="*/ 442388 h 1420411"/>
              <a:gd name="connsiteX1" fmla="*/ 2175250 w 2933194"/>
              <a:gd name="connsiteY1" fmla="*/ 610256 h 1420411"/>
              <a:gd name="connsiteX2" fmla="*/ 1392909 w 2933194"/>
              <a:gd name="connsiteY2" fmla="*/ 1256037 h 1420411"/>
              <a:gd name="connsiteX3" fmla="*/ 1016193 w 2933194"/>
              <a:gd name="connsiteY3" fmla="*/ 1375991 h 1420411"/>
              <a:gd name="connsiteX4" fmla="*/ 183234 w 2933194"/>
              <a:gd name="connsiteY4" fmla="*/ 627387 h 1420411"/>
              <a:gd name="connsiteX5" fmla="*/ 735685 w 2933194"/>
              <a:gd name="connsiteY5" fmla="*/ 436887 h 1420411"/>
              <a:gd name="connsiteX6" fmla="*/ 1312909 w 2933194"/>
              <a:gd name="connsiteY6" fmla="*/ 490192 h 1420411"/>
              <a:gd name="connsiteX7" fmla="*/ 2144448 w 2933194"/>
              <a:gd name="connsiteY7" fmla="*/ 440557 h 1420411"/>
              <a:gd name="connsiteX8" fmla="*/ 2933194 w 2933194"/>
              <a:gd name="connsiteY8" fmla="*/ 442388 h 1420411"/>
              <a:gd name="connsiteX0" fmla="*/ 2933194 w 2933194"/>
              <a:gd name="connsiteY0" fmla="*/ 442388 h 1376543"/>
              <a:gd name="connsiteX1" fmla="*/ 2175250 w 2933194"/>
              <a:gd name="connsiteY1" fmla="*/ 610256 h 1376543"/>
              <a:gd name="connsiteX2" fmla="*/ 1392909 w 2933194"/>
              <a:gd name="connsiteY2" fmla="*/ 1256037 h 1376543"/>
              <a:gd name="connsiteX3" fmla="*/ 1016193 w 2933194"/>
              <a:gd name="connsiteY3" fmla="*/ 1375991 h 1376543"/>
              <a:gd name="connsiteX4" fmla="*/ 764259 w 2933194"/>
              <a:gd name="connsiteY4" fmla="*/ 1246512 h 1376543"/>
              <a:gd name="connsiteX5" fmla="*/ 183234 w 2933194"/>
              <a:gd name="connsiteY5" fmla="*/ 627387 h 1376543"/>
              <a:gd name="connsiteX6" fmla="*/ 735685 w 2933194"/>
              <a:gd name="connsiteY6" fmla="*/ 436887 h 1376543"/>
              <a:gd name="connsiteX7" fmla="*/ 1312909 w 2933194"/>
              <a:gd name="connsiteY7" fmla="*/ 490192 h 1376543"/>
              <a:gd name="connsiteX8" fmla="*/ 2144448 w 2933194"/>
              <a:gd name="connsiteY8" fmla="*/ 440557 h 1376543"/>
              <a:gd name="connsiteX9" fmla="*/ 2933194 w 2933194"/>
              <a:gd name="connsiteY9" fmla="*/ 442388 h 1376543"/>
              <a:gd name="connsiteX0" fmla="*/ 2933194 w 2933194"/>
              <a:gd name="connsiteY0" fmla="*/ 442388 h 1330514"/>
              <a:gd name="connsiteX1" fmla="*/ 2175250 w 2933194"/>
              <a:gd name="connsiteY1" fmla="*/ 610256 h 1330514"/>
              <a:gd name="connsiteX2" fmla="*/ 1392909 w 2933194"/>
              <a:gd name="connsiteY2" fmla="*/ 1256037 h 1330514"/>
              <a:gd name="connsiteX3" fmla="*/ 764259 w 2933194"/>
              <a:gd name="connsiteY3" fmla="*/ 1246512 h 1330514"/>
              <a:gd name="connsiteX4" fmla="*/ 183234 w 2933194"/>
              <a:gd name="connsiteY4" fmla="*/ 627387 h 1330514"/>
              <a:gd name="connsiteX5" fmla="*/ 735685 w 2933194"/>
              <a:gd name="connsiteY5" fmla="*/ 436887 h 1330514"/>
              <a:gd name="connsiteX6" fmla="*/ 1312909 w 2933194"/>
              <a:gd name="connsiteY6" fmla="*/ 490192 h 1330514"/>
              <a:gd name="connsiteX7" fmla="*/ 2144448 w 2933194"/>
              <a:gd name="connsiteY7" fmla="*/ 440557 h 1330514"/>
              <a:gd name="connsiteX8" fmla="*/ 2933194 w 2933194"/>
              <a:gd name="connsiteY8" fmla="*/ 442388 h 1330514"/>
              <a:gd name="connsiteX0" fmla="*/ 2933194 w 2933194"/>
              <a:gd name="connsiteY0" fmla="*/ 442388 h 1367713"/>
              <a:gd name="connsiteX1" fmla="*/ 2175250 w 2933194"/>
              <a:gd name="connsiteY1" fmla="*/ 610256 h 1367713"/>
              <a:gd name="connsiteX2" fmla="*/ 1392909 w 2933194"/>
              <a:gd name="connsiteY2" fmla="*/ 1256037 h 1367713"/>
              <a:gd name="connsiteX3" fmla="*/ 764259 w 2933194"/>
              <a:gd name="connsiteY3" fmla="*/ 1246512 h 1367713"/>
              <a:gd name="connsiteX4" fmla="*/ 183234 w 2933194"/>
              <a:gd name="connsiteY4" fmla="*/ 627387 h 1367713"/>
              <a:gd name="connsiteX5" fmla="*/ 735685 w 2933194"/>
              <a:gd name="connsiteY5" fmla="*/ 436887 h 1367713"/>
              <a:gd name="connsiteX6" fmla="*/ 1312909 w 2933194"/>
              <a:gd name="connsiteY6" fmla="*/ 490192 h 1367713"/>
              <a:gd name="connsiteX7" fmla="*/ 2144448 w 2933194"/>
              <a:gd name="connsiteY7" fmla="*/ 440557 h 1367713"/>
              <a:gd name="connsiteX8" fmla="*/ 2933194 w 2933194"/>
              <a:gd name="connsiteY8" fmla="*/ 442388 h 1367713"/>
              <a:gd name="connsiteX0" fmla="*/ 2933194 w 2933194"/>
              <a:gd name="connsiteY0" fmla="*/ 442388 h 1367713"/>
              <a:gd name="connsiteX1" fmla="*/ 2175250 w 2933194"/>
              <a:gd name="connsiteY1" fmla="*/ 610256 h 1367713"/>
              <a:gd name="connsiteX2" fmla="*/ 1392909 w 2933194"/>
              <a:gd name="connsiteY2" fmla="*/ 1256037 h 1367713"/>
              <a:gd name="connsiteX3" fmla="*/ 764259 w 2933194"/>
              <a:gd name="connsiteY3" fmla="*/ 1246512 h 1367713"/>
              <a:gd name="connsiteX4" fmla="*/ 183234 w 2933194"/>
              <a:gd name="connsiteY4" fmla="*/ 627387 h 1367713"/>
              <a:gd name="connsiteX5" fmla="*/ 735685 w 2933194"/>
              <a:gd name="connsiteY5" fmla="*/ 436887 h 1367713"/>
              <a:gd name="connsiteX6" fmla="*/ 1312909 w 2933194"/>
              <a:gd name="connsiteY6" fmla="*/ 490192 h 1367713"/>
              <a:gd name="connsiteX7" fmla="*/ 2144448 w 2933194"/>
              <a:gd name="connsiteY7" fmla="*/ 440557 h 1367713"/>
              <a:gd name="connsiteX8" fmla="*/ 2933194 w 2933194"/>
              <a:gd name="connsiteY8" fmla="*/ 442388 h 1367713"/>
              <a:gd name="connsiteX0" fmla="*/ 2933194 w 2933194"/>
              <a:gd name="connsiteY0" fmla="*/ 442388 h 1344504"/>
              <a:gd name="connsiteX1" fmla="*/ 2175250 w 2933194"/>
              <a:gd name="connsiteY1" fmla="*/ 610256 h 1344504"/>
              <a:gd name="connsiteX2" fmla="*/ 1373859 w 2933194"/>
              <a:gd name="connsiteY2" fmla="*/ 1189362 h 1344504"/>
              <a:gd name="connsiteX3" fmla="*/ 764259 w 2933194"/>
              <a:gd name="connsiteY3" fmla="*/ 1246512 h 1344504"/>
              <a:gd name="connsiteX4" fmla="*/ 183234 w 2933194"/>
              <a:gd name="connsiteY4" fmla="*/ 627387 h 1344504"/>
              <a:gd name="connsiteX5" fmla="*/ 735685 w 2933194"/>
              <a:gd name="connsiteY5" fmla="*/ 436887 h 1344504"/>
              <a:gd name="connsiteX6" fmla="*/ 1312909 w 2933194"/>
              <a:gd name="connsiteY6" fmla="*/ 490192 h 1344504"/>
              <a:gd name="connsiteX7" fmla="*/ 2144448 w 2933194"/>
              <a:gd name="connsiteY7" fmla="*/ 440557 h 1344504"/>
              <a:gd name="connsiteX8" fmla="*/ 2933194 w 2933194"/>
              <a:gd name="connsiteY8" fmla="*/ 442388 h 1344504"/>
              <a:gd name="connsiteX0" fmla="*/ 2933194 w 2933194"/>
              <a:gd name="connsiteY0" fmla="*/ 442388 h 1324886"/>
              <a:gd name="connsiteX1" fmla="*/ 2175250 w 2933194"/>
              <a:gd name="connsiteY1" fmla="*/ 610256 h 1324886"/>
              <a:gd name="connsiteX2" fmla="*/ 1373859 w 2933194"/>
              <a:gd name="connsiteY2" fmla="*/ 1189362 h 1324886"/>
              <a:gd name="connsiteX3" fmla="*/ 802359 w 2933194"/>
              <a:gd name="connsiteY3" fmla="*/ 1217937 h 1324886"/>
              <a:gd name="connsiteX4" fmla="*/ 183234 w 2933194"/>
              <a:gd name="connsiteY4" fmla="*/ 627387 h 1324886"/>
              <a:gd name="connsiteX5" fmla="*/ 735685 w 2933194"/>
              <a:gd name="connsiteY5" fmla="*/ 436887 h 1324886"/>
              <a:gd name="connsiteX6" fmla="*/ 1312909 w 2933194"/>
              <a:gd name="connsiteY6" fmla="*/ 490192 h 1324886"/>
              <a:gd name="connsiteX7" fmla="*/ 2144448 w 2933194"/>
              <a:gd name="connsiteY7" fmla="*/ 440557 h 1324886"/>
              <a:gd name="connsiteX8" fmla="*/ 2933194 w 2933194"/>
              <a:gd name="connsiteY8" fmla="*/ 442388 h 1324886"/>
              <a:gd name="connsiteX0" fmla="*/ 2933194 w 2933194"/>
              <a:gd name="connsiteY0" fmla="*/ 442388 h 1324886"/>
              <a:gd name="connsiteX1" fmla="*/ 2175250 w 2933194"/>
              <a:gd name="connsiteY1" fmla="*/ 610256 h 1324886"/>
              <a:gd name="connsiteX2" fmla="*/ 1373859 w 2933194"/>
              <a:gd name="connsiteY2" fmla="*/ 1189362 h 1324886"/>
              <a:gd name="connsiteX3" fmla="*/ 802359 w 2933194"/>
              <a:gd name="connsiteY3" fmla="*/ 1217937 h 1324886"/>
              <a:gd name="connsiteX4" fmla="*/ 183234 w 2933194"/>
              <a:gd name="connsiteY4" fmla="*/ 665487 h 1324886"/>
              <a:gd name="connsiteX5" fmla="*/ 735685 w 2933194"/>
              <a:gd name="connsiteY5" fmla="*/ 436887 h 1324886"/>
              <a:gd name="connsiteX6" fmla="*/ 1312909 w 2933194"/>
              <a:gd name="connsiteY6" fmla="*/ 490192 h 1324886"/>
              <a:gd name="connsiteX7" fmla="*/ 2144448 w 2933194"/>
              <a:gd name="connsiteY7" fmla="*/ 440557 h 1324886"/>
              <a:gd name="connsiteX8" fmla="*/ 2933194 w 2933194"/>
              <a:gd name="connsiteY8" fmla="*/ 442388 h 1324886"/>
              <a:gd name="connsiteX0" fmla="*/ 2933194 w 2933194"/>
              <a:gd name="connsiteY0" fmla="*/ 442388 h 1324886"/>
              <a:gd name="connsiteX1" fmla="*/ 2175250 w 2933194"/>
              <a:gd name="connsiteY1" fmla="*/ 610256 h 1324886"/>
              <a:gd name="connsiteX2" fmla="*/ 1373859 w 2933194"/>
              <a:gd name="connsiteY2" fmla="*/ 1189362 h 1324886"/>
              <a:gd name="connsiteX3" fmla="*/ 802359 w 2933194"/>
              <a:gd name="connsiteY3" fmla="*/ 1217937 h 1324886"/>
              <a:gd name="connsiteX4" fmla="*/ 183234 w 2933194"/>
              <a:gd name="connsiteY4" fmla="*/ 665487 h 1324886"/>
              <a:gd name="connsiteX5" fmla="*/ 735685 w 2933194"/>
              <a:gd name="connsiteY5" fmla="*/ 436887 h 1324886"/>
              <a:gd name="connsiteX6" fmla="*/ 1312909 w 2933194"/>
              <a:gd name="connsiteY6" fmla="*/ 490192 h 1324886"/>
              <a:gd name="connsiteX7" fmla="*/ 2144448 w 2933194"/>
              <a:gd name="connsiteY7" fmla="*/ 440557 h 1324886"/>
              <a:gd name="connsiteX8" fmla="*/ 2933194 w 2933194"/>
              <a:gd name="connsiteY8" fmla="*/ 442388 h 1324886"/>
              <a:gd name="connsiteX0" fmla="*/ 2933194 w 2933194"/>
              <a:gd name="connsiteY0" fmla="*/ 442388 h 1324886"/>
              <a:gd name="connsiteX1" fmla="*/ 2051425 w 2933194"/>
              <a:gd name="connsiteY1" fmla="*/ 572156 h 1324886"/>
              <a:gd name="connsiteX2" fmla="*/ 1373859 w 2933194"/>
              <a:gd name="connsiteY2" fmla="*/ 1189362 h 1324886"/>
              <a:gd name="connsiteX3" fmla="*/ 802359 w 2933194"/>
              <a:gd name="connsiteY3" fmla="*/ 1217937 h 1324886"/>
              <a:gd name="connsiteX4" fmla="*/ 183234 w 2933194"/>
              <a:gd name="connsiteY4" fmla="*/ 665487 h 1324886"/>
              <a:gd name="connsiteX5" fmla="*/ 735685 w 2933194"/>
              <a:gd name="connsiteY5" fmla="*/ 436887 h 1324886"/>
              <a:gd name="connsiteX6" fmla="*/ 1312909 w 2933194"/>
              <a:gd name="connsiteY6" fmla="*/ 490192 h 1324886"/>
              <a:gd name="connsiteX7" fmla="*/ 2144448 w 2933194"/>
              <a:gd name="connsiteY7" fmla="*/ 440557 h 1324886"/>
              <a:gd name="connsiteX8" fmla="*/ 2933194 w 2933194"/>
              <a:gd name="connsiteY8" fmla="*/ 442388 h 1324886"/>
              <a:gd name="connsiteX0" fmla="*/ 2933194 w 2933194"/>
              <a:gd name="connsiteY0" fmla="*/ 442388 h 1324886"/>
              <a:gd name="connsiteX1" fmla="*/ 2051425 w 2933194"/>
              <a:gd name="connsiteY1" fmla="*/ 572156 h 1324886"/>
              <a:gd name="connsiteX2" fmla="*/ 1373859 w 2933194"/>
              <a:gd name="connsiteY2" fmla="*/ 1189362 h 1324886"/>
              <a:gd name="connsiteX3" fmla="*/ 802359 w 2933194"/>
              <a:gd name="connsiteY3" fmla="*/ 1217937 h 1324886"/>
              <a:gd name="connsiteX4" fmla="*/ 183234 w 2933194"/>
              <a:gd name="connsiteY4" fmla="*/ 665487 h 1324886"/>
              <a:gd name="connsiteX5" fmla="*/ 735685 w 2933194"/>
              <a:gd name="connsiteY5" fmla="*/ 436887 h 1324886"/>
              <a:gd name="connsiteX6" fmla="*/ 1312909 w 2933194"/>
              <a:gd name="connsiteY6" fmla="*/ 490192 h 1324886"/>
              <a:gd name="connsiteX7" fmla="*/ 2144448 w 2933194"/>
              <a:gd name="connsiteY7" fmla="*/ 440557 h 1324886"/>
              <a:gd name="connsiteX8" fmla="*/ 2933194 w 2933194"/>
              <a:gd name="connsiteY8" fmla="*/ 442388 h 132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3194" h="1324886">
                <a:moveTo>
                  <a:pt x="2933194" y="442388"/>
                </a:moveTo>
                <a:lnTo>
                  <a:pt x="2051425" y="572156"/>
                </a:lnTo>
                <a:cubicBezTo>
                  <a:pt x="1610561" y="1004627"/>
                  <a:pt x="2161474" y="540394"/>
                  <a:pt x="1373859" y="1189362"/>
                </a:cubicBezTo>
                <a:cubicBezTo>
                  <a:pt x="1138694" y="1295405"/>
                  <a:pt x="1108747" y="1417962"/>
                  <a:pt x="802359" y="1217937"/>
                </a:cubicBezTo>
                <a:cubicBezTo>
                  <a:pt x="663533" y="1093170"/>
                  <a:pt x="784896" y="1192537"/>
                  <a:pt x="183234" y="665487"/>
                </a:cubicBezTo>
                <a:cubicBezTo>
                  <a:pt x="-57192" y="532782"/>
                  <a:pt x="-214594" y="-568947"/>
                  <a:pt x="735685" y="436887"/>
                </a:cubicBezTo>
                <a:cubicBezTo>
                  <a:pt x="1125064" y="764939"/>
                  <a:pt x="949528" y="843593"/>
                  <a:pt x="1312909" y="490192"/>
                </a:cubicBezTo>
                <a:cubicBezTo>
                  <a:pt x="1935938" y="-389511"/>
                  <a:pt x="2006001" y="120220"/>
                  <a:pt x="2144448" y="440557"/>
                </a:cubicBezTo>
                <a:lnTo>
                  <a:pt x="2933194" y="442388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Straight Arrow Connector 109"/>
          <p:cNvCxnSpPr>
            <a:stCxn id="295" idx="2"/>
            <a:endCxn id="315" idx="0"/>
          </p:cNvCxnSpPr>
          <p:nvPr/>
        </p:nvCxnSpPr>
        <p:spPr>
          <a:xfrm>
            <a:off x="5583525" y="2562075"/>
            <a:ext cx="0" cy="5621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98" idx="2"/>
            <a:endCxn id="315" idx="0"/>
          </p:cNvCxnSpPr>
          <p:nvPr/>
        </p:nvCxnSpPr>
        <p:spPr>
          <a:xfrm flipH="1">
            <a:off x="5583525" y="2562075"/>
            <a:ext cx="894301" cy="5621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98" idx="2"/>
            <a:endCxn id="312" idx="0"/>
          </p:cNvCxnSpPr>
          <p:nvPr/>
        </p:nvCxnSpPr>
        <p:spPr>
          <a:xfrm>
            <a:off x="6477826" y="2562075"/>
            <a:ext cx="879666" cy="5621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92" idx="2"/>
            <a:endCxn id="312" idx="0"/>
          </p:cNvCxnSpPr>
          <p:nvPr/>
        </p:nvCxnSpPr>
        <p:spPr>
          <a:xfrm>
            <a:off x="7357492" y="2562075"/>
            <a:ext cx="0" cy="5621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12" idx="2"/>
            <a:endCxn id="329" idx="0"/>
          </p:cNvCxnSpPr>
          <p:nvPr/>
        </p:nvCxnSpPr>
        <p:spPr>
          <a:xfrm>
            <a:off x="7357492" y="3552675"/>
            <a:ext cx="890206" cy="5908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315" idx="2"/>
            <a:endCxn id="329" idx="0"/>
          </p:cNvCxnSpPr>
          <p:nvPr/>
        </p:nvCxnSpPr>
        <p:spPr>
          <a:xfrm>
            <a:off x="5583525" y="3552675"/>
            <a:ext cx="2664173" cy="5908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Slide Number Placeholder 1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12</a:t>
            </a:fld>
            <a:r>
              <a:rPr lang="en-US" smtClean="0"/>
              <a:t>/15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414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4047"/>
    </mc:Choice>
    <mc:Fallback>
      <p:transition spd="slow" advTm="1540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7037E-7 L 0.24583 -0.0134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0.25434 -0.012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96296E-6 L 0.25503 -0.0113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3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24531 0.0009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59259E-6 L 0.34601 -0.0037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9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59259E-6 L 0.44601 0.00324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9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0" animBg="1"/>
      <p:bldP spid="339" grpId="1" animBg="1"/>
      <p:bldP spid="340" grpId="0" animBg="1"/>
      <p:bldP spid="341" grpId="0" animBg="1"/>
      <p:bldP spid="341" grpId="1" animBg="1"/>
      <p:bldP spid="342" grpId="0" animBg="1"/>
      <p:bldP spid="343" grpId="0" animBg="1"/>
      <p:bldP spid="343" grpId="1" animBg="1"/>
      <p:bldP spid="344" grpId="0" animBg="1"/>
      <p:bldP spid="344" grpId="1" animBg="1"/>
      <p:bldP spid="345" grpId="0" animBg="1"/>
      <p:bldP spid="345" grpId="1" animBg="1"/>
      <p:bldP spid="346" grpId="0" animBg="1"/>
      <p:bldP spid="346" grpId="1" animBg="1"/>
      <p:bldP spid="347" grpId="0" animBg="1"/>
      <p:bldP spid="348" grpId="0" animBg="1"/>
      <p:bldP spid="349" grpId="0" animBg="1"/>
      <p:bldP spid="3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raph transformation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00200"/>
            <a:ext cx="344658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14775" y="1514475"/>
            <a:ext cx="3507307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3352800" cy="3948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13</a:t>
            </a:fld>
            <a:r>
              <a:rPr lang="en-US" smtClean="0"/>
              <a:t>/15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684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4047"/>
    </mc:Choice>
    <mc:Fallback>
      <p:transition spd="slow" advTm="1540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35312 -0.002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56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Best Performance: Dual Issue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839200" cy="267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350" y="4038600"/>
            <a:ext cx="8915400" cy="272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14</a:t>
            </a:fld>
            <a:r>
              <a:rPr lang="en-US" smtClean="0"/>
              <a:t>/15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10353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86790"/>
    </mc:Choice>
    <mc:Fallback>
      <p:transition spd="slow" advTm="8679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Performance improvement using software accelerators such as CGRAs</a:t>
            </a:r>
          </a:p>
          <a:p>
            <a:r>
              <a:rPr lang="en-US" dirty="0" smtClean="0"/>
              <a:t>Control flows are common in benchmarks</a:t>
            </a:r>
          </a:p>
          <a:p>
            <a:r>
              <a:rPr lang="en-US" dirty="0" smtClean="0"/>
              <a:t>Most accelerators use classic predication scheme for accelerating loops with </a:t>
            </a:r>
            <a:r>
              <a:rPr lang="en-US" dirty="0" smtClean="0"/>
              <a:t>conditional</a:t>
            </a:r>
          </a:p>
          <a:p>
            <a:r>
              <a:rPr lang="en-US" dirty="0" smtClean="0"/>
              <a:t>Acceleration of loops with divergence in CGRAs, opportunities and challenges</a:t>
            </a:r>
          </a:p>
          <a:p>
            <a:r>
              <a:rPr lang="en-US" dirty="0" smtClean="0"/>
              <a:t>Dual issue scheme: potential performance gain and compiler challenges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15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4412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9646"/>
    </mc:Choice>
    <mc:Fallback>
      <p:transition spd="slow" advTm="2964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The market demands for higher computation power</a:t>
            </a:r>
          </a:p>
        </p:txBody>
      </p:sp>
      <p:pic>
        <p:nvPicPr>
          <p:cNvPr id="48" name="Picture 10" descr="C:\Users\m&amp;m\Desktop\images for presentation\wireless_her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14600"/>
            <a:ext cx="2567963" cy="14478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m&amp;m\Desktop\images for presentation\2115i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100000" l="9217" r="898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38348"/>
            <a:ext cx="905117" cy="1176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m&amp;m\Desktop\images for presentation\2007Computex_e21-MartinCoop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2628900" cy="3505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" descr="C:\Users\m&amp;m\Desktop\images for presentation\oldcellphones6_18_06_08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84836"/>
            <a:ext cx="2107025" cy="2107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>
            <a:off x="685800" y="6057900"/>
            <a:ext cx="8001000" cy="2286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/>
          <p:cNvSpPr txBox="1"/>
          <p:nvPr/>
        </p:nvSpPr>
        <p:spPr>
          <a:xfrm>
            <a:off x="685800" y="5726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1973</a:t>
            </a:r>
            <a:endParaRPr lang="en-AU" dirty="0"/>
          </a:p>
        </p:txBody>
      </p:sp>
      <p:sp>
        <p:nvSpPr>
          <p:cNvPr id="54" name="TextBox 53"/>
          <p:cNvSpPr txBox="1"/>
          <p:nvPr/>
        </p:nvSpPr>
        <p:spPr>
          <a:xfrm>
            <a:off x="7848600" y="5726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</a:t>
            </a:r>
            <a:endParaRPr lang="en-AU" dirty="0"/>
          </a:p>
        </p:txBody>
      </p:sp>
      <p:sp>
        <p:nvSpPr>
          <p:cNvPr id="55" name="TextBox 54"/>
          <p:cNvSpPr txBox="1"/>
          <p:nvPr/>
        </p:nvSpPr>
        <p:spPr>
          <a:xfrm>
            <a:off x="2286000" y="5726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1989</a:t>
            </a:r>
            <a:endParaRPr lang="en-AU" dirty="0"/>
          </a:p>
        </p:txBody>
      </p:sp>
      <p:sp>
        <p:nvSpPr>
          <p:cNvPr id="56" name="TextBox 55"/>
          <p:cNvSpPr txBox="1"/>
          <p:nvPr/>
        </p:nvSpPr>
        <p:spPr>
          <a:xfrm>
            <a:off x="3876690" y="5726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1999</a:t>
            </a:r>
            <a:endParaRPr lang="en-AU" dirty="0"/>
          </a:p>
        </p:txBody>
      </p:sp>
      <p:sp>
        <p:nvSpPr>
          <p:cNvPr id="57" name="TextBox 56"/>
          <p:cNvSpPr txBox="1"/>
          <p:nvPr/>
        </p:nvSpPr>
        <p:spPr>
          <a:xfrm>
            <a:off x="5181600" y="5726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2002</a:t>
            </a:r>
            <a:endParaRPr lang="en-AU" dirty="0"/>
          </a:p>
        </p:txBody>
      </p:sp>
      <p:pic>
        <p:nvPicPr>
          <p:cNvPr id="58" name="Picture 3" descr="C:\Users\m&amp;m\Desktop\images for presentation\iphone_flat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733800"/>
            <a:ext cx="2132396" cy="9144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7" descr="C:\Users\m&amp;m\Desktop\images for presentation\cell-1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1">
                    <a14:imgEffect>
                      <a14:backgroundRemoval t="0" b="96786" l="21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267200"/>
            <a:ext cx="1351236" cy="1351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6477000" y="5726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2007</a:t>
            </a:r>
            <a:endParaRPr lang="en-AU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16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8731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149739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Hardware accelerators achieve best performance at least power but result in low utilization</a:t>
            </a:r>
          </a:p>
        </p:txBody>
      </p:sp>
      <p:pic>
        <p:nvPicPr>
          <p:cNvPr id="4" name="Picture 2" descr="C:\Users\m&amp;m\Desktop\images for presentation\qualcomm-snapdragon-800-aufba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14600"/>
            <a:ext cx="59055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625578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Source: Qualcomm</a:t>
            </a:r>
            <a:endParaRPr lang="en-A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52107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Snapdragon 800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17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1663909"/>
      </p:ext>
    </p:extLst>
  </p:cSld>
  <p:clrMapOvr>
    <a:masterClrMapping/>
  </p:clrMapOvr>
  <p:transition spd="slow" advTm="149739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Mapping Algorithm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4692152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18</a:t>
            </a:fld>
            <a:r>
              <a:rPr lang="en-US" smtClean="0"/>
              <a:t>/15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6848338"/>
      </p:ext>
    </p:extLst>
  </p:cSld>
  <p:clrMapOvr>
    <a:masterClrMapping/>
  </p:clrMapOvr>
  <p:transition spd="slow" advTm="154047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Accelerators are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Branch divergence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CGRAs: Opportunity through </a:t>
            </a:r>
            <a:r>
              <a:rPr lang="en-US" dirty="0" err="1" smtClean="0"/>
              <a:t>hw</a:t>
            </a:r>
            <a:r>
              <a:rPr lang="en-US" dirty="0" smtClean="0"/>
              <a:t>/</a:t>
            </a:r>
            <a:r>
              <a:rPr lang="en-US" dirty="0" err="1" smtClean="0"/>
              <a:t>sw</a:t>
            </a:r>
            <a:r>
              <a:rPr lang="en-US" dirty="0" smtClean="0"/>
              <a:t> </a:t>
            </a:r>
            <a:r>
              <a:rPr lang="en-US" dirty="0" err="1" smtClean="0"/>
              <a:t>codesign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CGRAs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Partial Predication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ull predication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Dual issue – idea is simple, but need compiler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does the compiler do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6676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Improve </a:t>
            </a:r>
            <a:r>
              <a:rPr lang="en-US" dirty="0"/>
              <a:t>performance </a:t>
            </a:r>
            <a:r>
              <a:rPr lang="en-US" dirty="0" smtClean="0"/>
              <a:t>at the pace of transistor </a:t>
            </a:r>
            <a:r>
              <a:rPr lang="en-US" dirty="0"/>
              <a:t>density </a:t>
            </a:r>
            <a:r>
              <a:rPr lang="en-US" dirty="0" smtClean="0"/>
              <a:t>increasing</a:t>
            </a:r>
            <a:endParaRPr lang="en-US" dirty="0"/>
          </a:p>
        </p:txBody>
      </p:sp>
      <p:pic>
        <p:nvPicPr>
          <p:cNvPr id="17" name="Picture 2" descr="C:\Users\m&amp;m\Desktop\images for presentation\processor-performance-plateau_610x3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51593"/>
            <a:ext cx="7746670" cy="502954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Arrow 2"/>
          <p:cNvSpPr/>
          <p:nvPr/>
        </p:nvSpPr>
        <p:spPr>
          <a:xfrm>
            <a:off x="8229600" y="2133600"/>
            <a:ext cx="609600" cy="38100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Left Arrow 6"/>
          <p:cNvSpPr/>
          <p:nvPr/>
        </p:nvSpPr>
        <p:spPr>
          <a:xfrm>
            <a:off x="8229600" y="3048000"/>
            <a:ext cx="609600" cy="38100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1219200" y="643830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Source: Intel</a:t>
            </a:r>
            <a:endParaRPr lang="en-AU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2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6576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9739"/>
    </mc:Choice>
    <mc:Fallback>
      <p:transition spd="slow" advTm="1497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Goal: Increase performance at lower power vs. utilization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409700" y="2602468"/>
            <a:ext cx="0" cy="3581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409700" y="6183868"/>
            <a:ext cx="5867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714500" y="2602468"/>
            <a:ext cx="19812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accelerators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6183868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Flexibility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956137"/>
            <a:ext cx="163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Efficiency</a:t>
            </a:r>
            <a:endParaRPr lang="en-AU" dirty="0"/>
          </a:p>
        </p:txBody>
      </p:sp>
      <p:sp>
        <p:nvSpPr>
          <p:cNvPr id="9" name="Oval 8"/>
          <p:cNvSpPr/>
          <p:nvPr/>
        </p:nvSpPr>
        <p:spPr>
          <a:xfrm>
            <a:off x="5143500" y="5193268"/>
            <a:ext cx="2133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purpose processors</a:t>
            </a:r>
            <a:endParaRPr lang="en-AU" dirty="0"/>
          </a:p>
        </p:txBody>
      </p:sp>
      <p:grpSp>
        <p:nvGrpSpPr>
          <p:cNvPr id="10" name="Group 9"/>
          <p:cNvGrpSpPr/>
          <p:nvPr/>
        </p:nvGrpSpPr>
        <p:grpSpPr>
          <a:xfrm>
            <a:off x="3848100" y="3652992"/>
            <a:ext cx="856470" cy="457200"/>
            <a:chOff x="4172730" y="3336524"/>
            <a:chExt cx="856470" cy="457200"/>
          </a:xfrm>
        </p:grpSpPr>
        <p:sp>
          <p:nvSpPr>
            <p:cNvPr id="11" name="Oval 10"/>
            <p:cNvSpPr/>
            <p:nvPr/>
          </p:nvSpPr>
          <p:spPr>
            <a:xfrm>
              <a:off x="4172730" y="3336524"/>
              <a:ext cx="704069" cy="4572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000" spc="3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338045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DSPs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82230" y="4876800"/>
            <a:ext cx="1008870" cy="457200"/>
            <a:chOff x="3171774" y="4114800"/>
            <a:chExt cx="1008870" cy="457200"/>
          </a:xfrm>
        </p:grpSpPr>
        <p:sp>
          <p:nvSpPr>
            <p:cNvPr id="14" name="Oval 13"/>
            <p:cNvSpPr/>
            <p:nvPr/>
          </p:nvSpPr>
          <p:spPr>
            <a:xfrm>
              <a:off x="3171774" y="4114800"/>
              <a:ext cx="866826" cy="4572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000" spc="3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0044" y="41816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FPGAs</a:t>
              </a:r>
              <a:endParaRPr lang="en-AU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19500" y="4228392"/>
            <a:ext cx="990600" cy="457200"/>
            <a:chOff x="2209800" y="3682791"/>
            <a:chExt cx="990600" cy="457200"/>
          </a:xfrm>
        </p:grpSpPr>
        <p:sp>
          <p:nvSpPr>
            <p:cNvPr id="19" name="Oval 18"/>
            <p:cNvSpPr/>
            <p:nvPr/>
          </p:nvSpPr>
          <p:spPr>
            <a:xfrm>
              <a:off x="2209800" y="3682791"/>
              <a:ext cx="866826" cy="4572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000" spc="3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09800" y="3745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GPUs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29300" y="5421868"/>
            <a:ext cx="990600" cy="457200"/>
            <a:chOff x="2618799" y="4572000"/>
            <a:chExt cx="990600" cy="457200"/>
          </a:xfrm>
        </p:grpSpPr>
        <p:sp>
          <p:nvSpPr>
            <p:cNvPr id="22" name="Oval 21"/>
            <p:cNvSpPr/>
            <p:nvPr/>
          </p:nvSpPr>
          <p:spPr>
            <a:xfrm>
              <a:off x="2618799" y="4572000"/>
              <a:ext cx="866826" cy="4572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000" spc="3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18799" y="4615934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CGRAs</a:t>
              </a:r>
              <a:endParaRPr lang="en-AU" dirty="0"/>
            </a:p>
          </p:txBody>
        </p:sp>
      </p:grpSp>
      <p:sp>
        <p:nvSpPr>
          <p:cNvPr id="24" name="Right Arrow 23"/>
          <p:cNvSpPr/>
          <p:nvPr/>
        </p:nvSpPr>
        <p:spPr>
          <a:xfrm rot="19295983">
            <a:off x="1706055" y="5128537"/>
            <a:ext cx="1103689" cy="457200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</a:t>
            </a:r>
            <a:endParaRPr lang="en-AU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3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107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9739"/>
    </mc:Choice>
    <mc:Fallback>
      <p:transition spd="slow" advTm="1497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97085E-6 L -0.09583 -0.266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13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Branch divergences damage resource utilization in accelerators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295400" y="2362200"/>
            <a:ext cx="1295400" cy="609600"/>
          </a:xfrm>
          <a:prstGeom prst="rect">
            <a:avLst/>
          </a:prstGeom>
          <a:solidFill>
            <a:srgbClr val="263C8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7200" y="3581400"/>
            <a:ext cx="1295400" cy="609600"/>
          </a:xfrm>
          <a:prstGeom prst="rect">
            <a:avLst/>
          </a:prstGeom>
          <a:solidFill>
            <a:srgbClr val="263C8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09800" y="3581400"/>
            <a:ext cx="1295400" cy="609600"/>
          </a:xfrm>
          <a:prstGeom prst="rect">
            <a:avLst/>
          </a:prstGeom>
          <a:solidFill>
            <a:srgbClr val="263C8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95400" y="4876800"/>
            <a:ext cx="1295400" cy="609600"/>
          </a:xfrm>
          <a:prstGeom prst="rect">
            <a:avLst/>
          </a:prstGeom>
          <a:solidFill>
            <a:srgbClr val="263C8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0" name="Elbow Connector 29"/>
          <p:cNvCxnSpPr>
            <a:stCxn id="25" idx="2"/>
            <a:endCxn id="26" idx="0"/>
          </p:cNvCxnSpPr>
          <p:nvPr/>
        </p:nvCxnSpPr>
        <p:spPr>
          <a:xfrm rot="5400000">
            <a:off x="1219200" y="2857500"/>
            <a:ext cx="609600" cy="838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2"/>
            <a:endCxn id="27" idx="0"/>
          </p:cNvCxnSpPr>
          <p:nvPr/>
        </p:nvCxnSpPr>
        <p:spPr>
          <a:xfrm rot="16200000" flipH="1">
            <a:off x="2095500" y="2819400"/>
            <a:ext cx="609600" cy="914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6" idx="2"/>
            <a:endCxn id="28" idx="0"/>
          </p:cNvCxnSpPr>
          <p:nvPr/>
        </p:nvCxnSpPr>
        <p:spPr>
          <a:xfrm rot="16200000" flipH="1">
            <a:off x="1181100" y="4114800"/>
            <a:ext cx="685800" cy="838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7" idx="2"/>
            <a:endCxn id="28" idx="0"/>
          </p:cNvCxnSpPr>
          <p:nvPr/>
        </p:nvCxnSpPr>
        <p:spPr>
          <a:xfrm rot="5400000">
            <a:off x="2057400" y="4076700"/>
            <a:ext cx="685800" cy="914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191000" y="2438400"/>
            <a:ext cx="1295400" cy="609600"/>
          </a:xfrm>
          <a:prstGeom prst="rect">
            <a:avLst/>
          </a:prstGeom>
          <a:solidFill>
            <a:srgbClr val="263C8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191000" y="3200400"/>
            <a:ext cx="1295400" cy="609600"/>
          </a:xfrm>
          <a:prstGeom prst="rect">
            <a:avLst/>
          </a:prstGeom>
          <a:solidFill>
            <a:srgbClr val="263C8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191000" y="3962400"/>
            <a:ext cx="1295400" cy="609600"/>
          </a:xfrm>
          <a:prstGeom prst="rect">
            <a:avLst/>
          </a:prstGeom>
          <a:solidFill>
            <a:srgbClr val="263C8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191000" y="4724400"/>
            <a:ext cx="1295400" cy="609600"/>
          </a:xfrm>
          <a:prstGeom prst="rect">
            <a:avLst/>
          </a:prstGeom>
          <a:solidFill>
            <a:srgbClr val="263C8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629400" y="2438400"/>
            <a:ext cx="1295400" cy="609600"/>
          </a:xfrm>
          <a:prstGeom prst="rect">
            <a:avLst/>
          </a:prstGeom>
          <a:solidFill>
            <a:srgbClr val="263C8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943600" y="3200400"/>
            <a:ext cx="1295400" cy="609600"/>
          </a:xfrm>
          <a:prstGeom prst="rect">
            <a:avLst/>
          </a:prstGeom>
          <a:solidFill>
            <a:srgbClr val="263C8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315200" y="3200400"/>
            <a:ext cx="1295400" cy="609600"/>
          </a:xfrm>
          <a:prstGeom prst="rect">
            <a:avLst/>
          </a:prstGeom>
          <a:solidFill>
            <a:srgbClr val="263C8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629400" y="3962400"/>
            <a:ext cx="1295400" cy="609600"/>
          </a:xfrm>
          <a:prstGeom prst="rect">
            <a:avLst/>
          </a:prstGeom>
          <a:solidFill>
            <a:srgbClr val="263C8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3" name="Down Arrow 62"/>
          <p:cNvSpPr/>
          <p:nvPr/>
        </p:nvSpPr>
        <p:spPr>
          <a:xfrm>
            <a:off x="3505200" y="1905000"/>
            <a:ext cx="381000" cy="4572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429000" y="1524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4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107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49739"/>
    </mc:Choice>
    <mc:Fallback>
      <p:transition spd="slow" advTm="1497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/>
          </p:cNvSpPr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Control Flow Acceleration on CGRAs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85480"/>
            <a:ext cx="3573360" cy="478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5</a:t>
            </a:fld>
            <a:r>
              <a:rPr lang="en-US" smtClean="0"/>
              <a:t>/15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363715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911"/>
    </mc:Choice>
    <mc:Fallback>
      <p:transition spd="slow" advTm="691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/>
          </p:cNvSpPr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Loops with 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conditionals 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frequent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20" y="2438400"/>
            <a:ext cx="833056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6</a:t>
            </a:fld>
            <a:r>
              <a:rPr lang="en-US" smtClean="0"/>
              <a:t>/15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72261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911"/>
    </mc:Choice>
    <mc:Fallback>
      <p:transition spd="slow" advTm="691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828800"/>
          </a:xfr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Coarse-grained reconfigurable accelerators: a promising solution for high performance, power, and 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utilization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632099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90800"/>
            <a:ext cx="4128819" cy="315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7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267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2965"/>
    </mc:Choice>
    <mc:Fallback>
      <p:transition spd="slow" advTm="32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/>
          </p:cNvSpPr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Loop Acceleration and Modulo Scheduling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628650" y="3141189"/>
            <a:ext cx="2038350" cy="2802411"/>
            <a:chOff x="628650" y="3141189"/>
            <a:chExt cx="2038350" cy="2802411"/>
          </a:xfrm>
        </p:grpSpPr>
        <p:sp>
          <p:nvSpPr>
            <p:cNvPr id="133" name="Oval 132"/>
            <p:cNvSpPr/>
            <p:nvPr/>
          </p:nvSpPr>
          <p:spPr>
            <a:xfrm>
              <a:off x="628650" y="3141189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1465580" y="3141189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628650" y="3944318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628650" y="4753459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1465580" y="4753459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914400" y="55626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9" name="Straight Arrow Connector 138"/>
            <p:cNvCxnSpPr>
              <a:stCxn id="133" idx="4"/>
              <a:endCxn id="135" idx="0"/>
            </p:cNvCxnSpPr>
            <p:nvPr/>
          </p:nvCxnSpPr>
          <p:spPr>
            <a:xfrm>
              <a:off x="819150" y="3522189"/>
              <a:ext cx="0" cy="4221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34" idx="4"/>
              <a:endCxn id="135" idx="0"/>
            </p:cNvCxnSpPr>
            <p:nvPr/>
          </p:nvCxnSpPr>
          <p:spPr>
            <a:xfrm flipH="1">
              <a:off x="819150" y="3522189"/>
              <a:ext cx="836930" cy="4221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5" idx="4"/>
              <a:endCxn id="136" idx="0"/>
            </p:cNvCxnSpPr>
            <p:nvPr/>
          </p:nvCxnSpPr>
          <p:spPr>
            <a:xfrm>
              <a:off x="819150" y="4325318"/>
              <a:ext cx="0" cy="4281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34" idx="4"/>
              <a:endCxn id="137" idx="0"/>
            </p:cNvCxnSpPr>
            <p:nvPr/>
          </p:nvCxnSpPr>
          <p:spPr>
            <a:xfrm>
              <a:off x="1656080" y="3522189"/>
              <a:ext cx="0" cy="12312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36" idx="4"/>
              <a:endCxn id="138" idx="0"/>
            </p:cNvCxnSpPr>
            <p:nvPr/>
          </p:nvCxnSpPr>
          <p:spPr>
            <a:xfrm>
              <a:off x="819150" y="5134459"/>
              <a:ext cx="285750" cy="4281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37" idx="4"/>
              <a:endCxn id="138" idx="0"/>
            </p:cNvCxnSpPr>
            <p:nvPr/>
          </p:nvCxnSpPr>
          <p:spPr>
            <a:xfrm flipH="1">
              <a:off x="1104900" y="5134459"/>
              <a:ext cx="551180" cy="4281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2286000" y="3944318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Straight Arrow Connector 145"/>
            <p:cNvCxnSpPr>
              <a:stCxn id="145" idx="4"/>
              <a:endCxn id="137" idx="0"/>
            </p:cNvCxnSpPr>
            <p:nvPr/>
          </p:nvCxnSpPr>
          <p:spPr>
            <a:xfrm flipH="1">
              <a:off x="1656080" y="4325318"/>
              <a:ext cx="820420" cy="4281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4240181" y="3117451"/>
            <a:ext cx="3223006" cy="428475"/>
            <a:chOff x="4366514" y="3076725"/>
            <a:chExt cx="3223006" cy="428475"/>
          </a:xfrm>
        </p:grpSpPr>
        <p:sp>
          <p:nvSpPr>
            <p:cNvPr id="148" name="Rectangle 147"/>
            <p:cNvSpPr/>
            <p:nvPr/>
          </p:nvSpPr>
          <p:spPr>
            <a:xfrm>
              <a:off x="4366514" y="3076725"/>
              <a:ext cx="579120" cy="428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242084" y="3076725"/>
              <a:ext cx="579120" cy="428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120289" y="3076725"/>
              <a:ext cx="579120" cy="428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010400" y="3076725"/>
              <a:ext cx="579120" cy="428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2" name="Left-Right Arrow 151"/>
            <p:cNvSpPr/>
            <p:nvPr/>
          </p:nvSpPr>
          <p:spPr>
            <a:xfrm>
              <a:off x="4947539" y="3224312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53" name="Left-Right Arrow 152"/>
            <p:cNvSpPr/>
            <p:nvPr/>
          </p:nvSpPr>
          <p:spPr>
            <a:xfrm>
              <a:off x="5821204" y="3224312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54" name="Left-Right Arrow 153"/>
            <p:cNvSpPr/>
            <p:nvPr/>
          </p:nvSpPr>
          <p:spPr>
            <a:xfrm>
              <a:off x="6711315" y="3224311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55" name="Oval 154"/>
          <p:cNvSpPr/>
          <p:nvPr/>
        </p:nvSpPr>
        <p:spPr>
          <a:xfrm>
            <a:off x="628650" y="3145950"/>
            <a:ext cx="381000" cy="381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748030" y="1650675"/>
            <a:ext cx="1447800" cy="1141932"/>
            <a:chOff x="609600" y="2145468"/>
            <a:chExt cx="1447800" cy="1141932"/>
          </a:xfrm>
        </p:grpSpPr>
        <p:sp>
          <p:nvSpPr>
            <p:cNvPr id="157" name="Rectangle 156"/>
            <p:cNvSpPr/>
            <p:nvPr/>
          </p:nvSpPr>
          <p:spPr>
            <a:xfrm>
              <a:off x="609600" y="2145468"/>
              <a:ext cx="579120" cy="428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478280" y="2145468"/>
              <a:ext cx="579120" cy="428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09600" y="2858925"/>
              <a:ext cx="579120" cy="428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4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61" name="Left-Right Arrow 160"/>
            <p:cNvSpPr/>
            <p:nvPr/>
          </p:nvSpPr>
          <p:spPr>
            <a:xfrm>
              <a:off x="1188720" y="2288293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62" name="Left-Right Arrow 161"/>
            <p:cNvSpPr/>
            <p:nvPr/>
          </p:nvSpPr>
          <p:spPr>
            <a:xfrm rot="5400000">
              <a:off x="756335" y="2643710"/>
              <a:ext cx="285650" cy="144780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478280" y="2858925"/>
              <a:ext cx="579120" cy="428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64" name="Left-Right Arrow 163"/>
            <p:cNvSpPr/>
            <p:nvPr/>
          </p:nvSpPr>
          <p:spPr>
            <a:xfrm rot="5400000">
              <a:off x="1625015" y="2644378"/>
              <a:ext cx="285650" cy="144780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65" name="Left-Right Arrow 164"/>
            <p:cNvSpPr/>
            <p:nvPr/>
          </p:nvSpPr>
          <p:spPr>
            <a:xfrm>
              <a:off x="1188720" y="3001750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66" name="Rectangle 165"/>
          <p:cNvSpPr/>
          <p:nvPr/>
        </p:nvSpPr>
        <p:spPr>
          <a:xfrm>
            <a:off x="4214114" y="2074055"/>
            <a:ext cx="579120" cy="428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089684" y="2074055"/>
            <a:ext cx="579120" cy="428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5967889" y="2074055"/>
            <a:ext cx="579120" cy="428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858000" y="2074055"/>
            <a:ext cx="579120" cy="428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0" name="Left-Right Arrow 169"/>
          <p:cNvSpPr/>
          <p:nvPr/>
        </p:nvSpPr>
        <p:spPr>
          <a:xfrm>
            <a:off x="4795139" y="2221642"/>
            <a:ext cx="289560" cy="14282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71" name="Left-Right Arrow 170"/>
          <p:cNvSpPr/>
          <p:nvPr/>
        </p:nvSpPr>
        <p:spPr>
          <a:xfrm>
            <a:off x="5668804" y="2221642"/>
            <a:ext cx="289560" cy="14282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74" name="Left-Right Arrow 173"/>
          <p:cNvSpPr/>
          <p:nvPr/>
        </p:nvSpPr>
        <p:spPr>
          <a:xfrm>
            <a:off x="6558915" y="2221641"/>
            <a:ext cx="289560" cy="14282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175" name="Curved Connector 174"/>
          <p:cNvCxnSpPr>
            <a:stCxn id="166" idx="1"/>
            <a:endCxn id="169" idx="3"/>
          </p:cNvCxnSpPr>
          <p:nvPr/>
        </p:nvCxnSpPr>
        <p:spPr>
          <a:xfrm rot="10800000" flipH="1">
            <a:off x="4214114" y="2288293"/>
            <a:ext cx="3223006" cy="12700"/>
          </a:xfrm>
          <a:prstGeom prst="curvedConnector5">
            <a:avLst>
              <a:gd name="adj1" fmla="val -7093"/>
              <a:gd name="adj2" fmla="val 3886906"/>
              <a:gd name="adj3" fmla="val 107093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4240181" y="3962400"/>
            <a:ext cx="3223006" cy="428475"/>
            <a:chOff x="4366514" y="3076725"/>
            <a:chExt cx="3223006" cy="428475"/>
          </a:xfrm>
        </p:grpSpPr>
        <p:sp>
          <p:nvSpPr>
            <p:cNvPr id="177" name="Rectangle 176"/>
            <p:cNvSpPr/>
            <p:nvPr/>
          </p:nvSpPr>
          <p:spPr>
            <a:xfrm>
              <a:off x="4366514" y="3076725"/>
              <a:ext cx="579120" cy="428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242084" y="3076725"/>
              <a:ext cx="579120" cy="428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6120289" y="3076725"/>
              <a:ext cx="579120" cy="428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010400" y="3076725"/>
              <a:ext cx="579120" cy="428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81" name="Left-Right Arrow 180"/>
            <p:cNvSpPr/>
            <p:nvPr/>
          </p:nvSpPr>
          <p:spPr>
            <a:xfrm>
              <a:off x="4947539" y="3224312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82" name="Left-Right Arrow 181"/>
            <p:cNvSpPr/>
            <p:nvPr/>
          </p:nvSpPr>
          <p:spPr>
            <a:xfrm>
              <a:off x="5821204" y="3224312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83" name="Left-Right Arrow 182"/>
            <p:cNvSpPr/>
            <p:nvPr/>
          </p:nvSpPr>
          <p:spPr>
            <a:xfrm>
              <a:off x="6711315" y="3224311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4240181" y="5591325"/>
            <a:ext cx="3223006" cy="428475"/>
            <a:chOff x="4366514" y="3076725"/>
            <a:chExt cx="3223006" cy="428475"/>
          </a:xfrm>
        </p:grpSpPr>
        <p:sp>
          <p:nvSpPr>
            <p:cNvPr id="185" name="Rectangle 184"/>
            <p:cNvSpPr/>
            <p:nvPr/>
          </p:nvSpPr>
          <p:spPr>
            <a:xfrm>
              <a:off x="4366514" y="3076725"/>
              <a:ext cx="579120" cy="428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5242084" y="3076725"/>
              <a:ext cx="579120" cy="428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120289" y="3076725"/>
              <a:ext cx="579120" cy="428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7010400" y="3076725"/>
              <a:ext cx="579120" cy="428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96" name="Left-Right Arrow 195"/>
            <p:cNvSpPr/>
            <p:nvPr/>
          </p:nvSpPr>
          <p:spPr>
            <a:xfrm>
              <a:off x="4947539" y="3224312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97" name="Left-Right Arrow 196"/>
            <p:cNvSpPr/>
            <p:nvPr/>
          </p:nvSpPr>
          <p:spPr>
            <a:xfrm>
              <a:off x="5821204" y="3224312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98" name="Left-Right Arrow 197"/>
            <p:cNvSpPr/>
            <p:nvPr/>
          </p:nvSpPr>
          <p:spPr>
            <a:xfrm>
              <a:off x="6711315" y="3224311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4240181" y="4729721"/>
            <a:ext cx="3223006" cy="428475"/>
            <a:chOff x="4366514" y="3076725"/>
            <a:chExt cx="3223006" cy="428475"/>
          </a:xfrm>
        </p:grpSpPr>
        <p:sp>
          <p:nvSpPr>
            <p:cNvPr id="200" name="Rectangle 199"/>
            <p:cNvSpPr/>
            <p:nvPr/>
          </p:nvSpPr>
          <p:spPr>
            <a:xfrm>
              <a:off x="4366514" y="3076725"/>
              <a:ext cx="579120" cy="428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5242084" y="3076725"/>
              <a:ext cx="579120" cy="428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120289" y="3076725"/>
              <a:ext cx="579120" cy="428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7010400" y="3076725"/>
              <a:ext cx="579120" cy="428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04" name="Left-Right Arrow 203"/>
            <p:cNvSpPr/>
            <p:nvPr/>
          </p:nvSpPr>
          <p:spPr>
            <a:xfrm>
              <a:off x="4947539" y="3224312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05" name="Left-Right Arrow 204"/>
            <p:cNvSpPr/>
            <p:nvPr/>
          </p:nvSpPr>
          <p:spPr>
            <a:xfrm>
              <a:off x="5821204" y="3224312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206" name="Left-Right Arrow 205"/>
            <p:cNvSpPr/>
            <p:nvPr/>
          </p:nvSpPr>
          <p:spPr>
            <a:xfrm>
              <a:off x="6711315" y="3224311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>
                <a:solidFill>
                  <a:schemeClr val="tx1"/>
                </a:solidFill>
              </a:endParaRPr>
            </a:p>
          </p:txBody>
        </p:sp>
      </p:grpSp>
      <p:sp>
        <p:nvSpPr>
          <p:cNvPr id="207" name="Oval 206"/>
          <p:cNvSpPr/>
          <p:nvPr/>
        </p:nvSpPr>
        <p:spPr>
          <a:xfrm>
            <a:off x="1465580" y="3141189"/>
            <a:ext cx="381000" cy="381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631190" y="3940321"/>
            <a:ext cx="381000" cy="381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2286000" y="3944192"/>
            <a:ext cx="381000" cy="381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6093016" y="3986137"/>
            <a:ext cx="381000" cy="381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1465580" y="4758220"/>
            <a:ext cx="381000" cy="381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628650" y="4753459"/>
            <a:ext cx="381000" cy="381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914400" y="5567361"/>
            <a:ext cx="381000" cy="381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4" name="Straight Arrow Connector 213"/>
          <p:cNvCxnSpPr>
            <a:stCxn id="148" idx="2"/>
            <a:endCxn id="177" idx="0"/>
          </p:cNvCxnSpPr>
          <p:nvPr/>
        </p:nvCxnSpPr>
        <p:spPr>
          <a:xfrm>
            <a:off x="4529741" y="3545926"/>
            <a:ext cx="0" cy="4164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51" idx="2"/>
            <a:endCxn id="179" idx="0"/>
          </p:cNvCxnSpPr>
          <p:nvPr/>
        </p:nvCxnSpPr>
        <p:spPr>
          <a:xfrm flipH="1">
            <a:off x="6283516" y="3545926"/>
            <a:ext cx="890111" cy="4164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51" idx="2"/>
            <a:endCxn id="177" idx="0"/>
          </p:cNvCxnSpPr>
          <p:nvPr/>
        </p:nvCxnSpPr>
        <p:spPr>
          <a:xfrm flipH="1">
            <a:off x="4529741" y="3545926"/>
            <a:ext cx="2643886" cy="4164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10" idx="4"/>
            <a:endCxn id="202" idx="0"/>
          </p:cNvCxnSpPr>
          <p:nvPr/>
        </p:nvCxnSpPr>
        <p:spPr>
          <a:xfrm>
            <a:off x="6283516" y="4367137"/>
            <a:ext cx="0" cy="362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80" idx="2"/>
            <a:endCxn id="202" idx="0"/>
          </p:cNvCxnSpPr>
          <p:nvPr/>
        </p:nvCxnSpPr>
        <p:spPr>
          <a:xfrm flipH="1">
            <a:off x="6283516" y="4390875"/>
            <a:ext cx="890111" cy="338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77" idx="2"/>
            <a:endCxn id="201" idx="0"/>
          </p:cNvCxnSpPr>
          <p:nvPr/>
        </p:nvCxnSpPr>
        <p:spPr>
          <a:xfrm>
            <a:off x="4529741" y="4390875"/>
            <a:ext cx="875570" cy="338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02" idx="2"/>
            <a:endCxn id="186" idx="0"/>
          </p:cNvCxnSpPr>
          <p:nvPr/>
        </p:nvCxnSpPr>
        <p:spPr>
          <a:xfrm flipH="1">
            <a:off x="5405311" y="5158196"/>
            <a:ext cx="878205" cy="4331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01" idx="2"/>
            <a:endCxn id="186" idx="0"/>
          </p:cNvCxnSpPr>
          <p:nvPr/>
        </p:nvCxnSpPr>
        <p:spPr>
          <a:xfrm>
            <a:off x="5405311" y="5158196"/>
            <a:ext cx="0" cy="4331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631190" y="3141188"/>
            <a:ext cx="381000" cy="381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1471930" y="3141189"/>
            <a:ext cx="381000" cy="381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628650" y="3940321"/>
            <a:ext cx="381000" cy="381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2286000" y="3944192"/>
            <a:ext cx="381000" cy="381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6097175" y="5619823"/>
            <a:ext cx="381000" cy="381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27" name="Straight Arrow Connector 226"/>
          <p:cNvCxnSpPr>
            <a:stCxn id="200" idx="2"/>
            <a:endCxn id="185" idx="0"/>
          </p:cNvCxnSpPr>
          <p:nvPr/>
        </p:nvCxnSpPr>
        <p:spPr>
          <a:xfrm>
            <a:off x="4529741" y="5158196"/>
            <a:ext cx="0" cy="4331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03" idx="2"/>
            <a:endCxn id="187" idx="0"/>
          </p:cNvCxnSpPr>
          <p:nvPr/>
        </p:nvCxnSpPr>
        <p:spPr>
          <a:xfrm flipH="1">
            <a:off x="6283516" y="5158196"/>
            <a:ext cx="890111" cy="4331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03" idx="2"/>
            <a:endCxn id="185" idx="0"/>
          </p:cNvCxnSpPr>
          <p:nvPr/>
        </p:nvCxnSpPr>
        <p:spPr>
          <a:xfrm flipH="1">
            <a:off x="4529741" y="5158196"/>
            <a:ext cx="2643886" cy="4331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Up-Down Arrow 229"/>
          <p:cNvSpPr/>
          <p:nvPr/>
        </p:nvSpPr>
        <p:spPr>
          <a:xfrm>
            <a:off x="3429000" y="3152182"/>
            <a:ext cx="685800" cy="1496017"/>
          </a:xfrm>
          <a:prstGeom prst="upDownArrow">
            <a:avLst/>
          </a:prstGeom>
          <a:solidFill>
            <a:srgbClr val="263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8</a:t>
            </a:fld>
            <a:r>
              <a:rPr lang="en-US" smtClean="0"/>
              <a:t>/15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41945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911"/>
    </mc:Choice>
    <mc:Fallback>
      <p:transition spd="slow" advTm="6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40209 0.002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0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7 L 0.60225 0.0030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0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0.40174 0.00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87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0.5125 0.008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25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50209 0.0013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0.50225 0.0006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47084 0.0048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4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40209 0.2375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04" y="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60156 0.23634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69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40209 0.24213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04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0.5125 0.24143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25" y="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5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10978" y="1131184"/>
            <a:ext cx="4604283" cy="481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933" y="1115911"/>
            <a:ext cx="3606445" cy="482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Partial Predication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5738783" y="2362200"/>
            <a:ext cx="3252817" cy="428475"/>
            <a:chOff x="5381595" y="2155732"/>
            <a:chExt cx="3252817" cy="428475"/>
          </a:xfrm>
        </p:grpSpPr>
        <p:sp>
          <p:nvSpPr>
            <p:cNvPr id="168" name="Left-Right Arrow 167"/>
            <p:cNvSpPr/>
            <p:nvPr/>
          </p:nvSpPr>
          <p:spPr>
            <a:xfrm>
              <a:off x="5986336" y="2298558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69" name="Left-Right Arrow 168"/>
            <p:cNvSpPr/>
            <p:nvPr/>
          </p:nvSpPr>
          <p:spPr>
            <a:xfrm>
              <a:off x="6860001" y="2298558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70" name="Left-Right Arrow 169"/>
            <p:cNvSpPr/>
            <p:nvPr/>
          </p:nvSpPr>
          <p:spPr>
            <a:xfrm>
              <a:off x="7750112" y="2298557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6275896" y="2155732"/>
              <a:ext cx="588644" cy="428475"/>
              <a:chOff x="6715222" y="3553223"/>
              <a:chExt cx="588644" cy="428475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5381595" y="2155732"/>
              <a:ext cx="588644" cy="428475"/>
              <a:chOff x="6715222" y="3553223"/>
              <a:chExt cx="588644" cy="428475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7155562" y="2155732"/>
              <a:ext cx="588644" cy="428475"/>
              <a:chOff x="6715222" y="3553223"/>
              <a:chExt cx="588644" cy="428475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8045768" y="2155732"/>
              <a:ext cx="588644" cy="428475"/>
              <a:chOff x="6715222" y="3553223"/>
              <a:chExt cx="588644" cy="428475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6" name="Group 215"/>
          <p:cNvGrpSpPr/>
          <p:nvPr/>
        </p:nvGrpSpPr>
        <p:grpSpPr>
          <a:xfrm>
            <a:off x="5738783" y="3152925"/>
            <a:ext cx="3252817" cy="428475"/>
            <a:chOff x="5381595" y="2155732"/>
            <a:chExt cx="3252817" cy="428475"/>
          </a:xfrm>
        </p:grpSpPr>
        <p:sp>
          <p:nvSpPr>
            <p:cNvPr id="217" name="Left-Right Arrow 216"/>
            <p:cNvSpPr/>
            <p:nvPr/>
          </p:nvSpPr>
          <p:spPr>
            <a:xfrm>
              <a:off x="5986336" y="2298558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18" name="Left-Right Arrow 217"/>
            <p:cNvSpPr/>
            <p:nvPr/>
          </p:nvSpPr>
          <p:spPr>
            <a:xfrm>
              <a:off x="6860001" y="2298558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19" name="Left-Right Arrow 218"/>
            <p:cNvSpPr/>
            <p:nvPr/>
          </p:nvSpPr>
          <p:spPr>
            <a:xfrm>
              <a:off x="7750112" y="2298557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6275896" y="2155732"/>
              <a:ext cx="588644" cy="428475"/>
              <a:chOff x="6715222" y="3553223"/>
              <a:chExt cx="588644" cy="428475"/>
            </a:xfrm>
          </p:grpSpPr>
          <p:sp>
            <p:nvSpPr>
              <p:cNvPr id="252" name="Rectangle 251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5381595" y="2155732"/>
              <a:ext cx="588644" cy="428475"/>
              <a:chOff x="6715222" y="3553223"/>
              <a:chExt cx="588644" cy="428475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7155562" y="2155732"/>
              <a:ext cx="588644" cy="428475"/>
              <a:chOff x="6715222" y="3553223"/>
              <a:chExt cx="588644" cy="428475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3" name="Group 232"/>
            <p:cNvGrpSpPr/>
            <p:nvPr/>
          </p:nvGrpSpPr>
          <p:grpSpPr>
            <a:xfrm>
              <a:off x="8045768" y="2155732"/>
              <a:ext cx="588644" cy="428475"/>
              <a:chOff x="6715222" y="3553223"/>
              <a:chExt cx="588644" cy="428475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5" name="Group 294"/>
          <p:cNvGrpSpPr/>
          <p:nvPr/>
        </p:nvGrpSpPr>
        <p:grpSpPr>
          <a:xfrm>
            <a:off x="5738783" y="3962400"/>
            <a:ext cx="3252817" cy="428475"/>
            <a:chOff x="5381595" y="2155732"/>
            <a:chExt cx="3252817" cy="428475"/>
          </a:xfrm>
        </p:grpSpPr>
        <p:sp>
          <p:nvSpPr>
            <p:cNvPr id="296" name="Left-Right Arrow 295"/>
            <p:cNvSpPr/>
            <p:nvPr/>
          </p:nvSpPr>
          <p:spPr>
            <a:xfrm>
              <a:off x="5986336" y="2298558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97" name="Left-Right Arrow 296"/>
            <p:cNvSpPr/>
            <p:nvPr/>
          </p:nvSpPr>
          <p:spPr>
            <a:xfrm>
              <a:off x="6860001" y="2298558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98" name="Left-Right Arrow 297"/>
            <p:cNvSpPr/>
            <p:nvPr/>
          </p:nvSpPr>
          <p:spPr>
            <a:xfrm>
              <a:off x="7750112" y="2298557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grpSp>
          <p:nvGrpSpPr>
            <p:cNvPr id="299" name="Group 298"/>
            <p:cNvGrpSpPr/>
            <p:nvPr/>
          </p:nvGrpSpPr>
          <p:grpSpPr>
            <a:xfrm>
              <a:off x="6275896" y="2155732"/>
              <a:ext cx="588644" cy="428475"/>
              <a:chOff x="6715222" y="3553223"/>
              <a:chExt cx="588644" cy="428475"/>
            </a:xfrm>
          </p:grpSpPr>
          <p:sp>
            <p:nvSpPr>
              <p:cNvPr id="312" name="Rectangle 311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5381595" y="2155732"/>
              <a:ext cx="588644" cy="428475"/>
              <a:chOff x="6715222" y="3553223"/>
              <a:chExt cx="588644" cy="428475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>
              <a:off x="7155562" y="2155732"/>
              <a:ext cx="588644" cy="428475"/>
              <a:chOff x="6715222" y="3553223"/>
              <a:chExt cx="588644" cy="428475"/>
            </a:xfrm>
          </p:grpSpPr>
          <p:sp>
            <p:nvSpPr>
              <p:cNvPr id="306" name="Rectangle 305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8045768" y="2155732"/>
              <a:ext cx="588644" cy="428475"/>
              <a:chOff x="6715222" y="3553223"/>
              <a:chExt cx="588644" cy="428475"/>
            </a:xfrm>
          </p:grpSpPr>
          <p:sp>
            <p:nvSpPr>
              <p:cNvPr id="303" name="Rectangle 302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15" name="Group 314"/>
          <p:cNvGrpSpPr/>
          <p:nvPr/>
        </p:nvGrpSpPr>
        <p:grpSpPr>
          <a:xfrm>
            <a:off x="5738783" y="4800600"/>
            <a:ext cx="3252817" cy="428475"/>
            <a:chOff x="5381595" y="2155732"/>
            <a:chExt cx="3252817" cy="428475"/>
          </a:xfrm>
        </p:grpSpPr>
        <p:sp>
          <p:nvSpPr>
            <p:cNvPr id="316" name="Left-Right Arrow 315"/>
            <p:cNvSpPr/>
            <p:nvPr/>
          </p:nvSpPr>
          <p:spPr>
            <a:xfrm>
              <a:off x="5986336" y="2298558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317" name="Left-Right Arrow 316"/>
            <p:cNvSpPr/>
            <p:nvPr/>
          </p:nvSpPr>
          <p:spPr>
            <a:xfrm>
              <a:off x="6860001" y="2298558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318" name="Left-Right Arrow 317"/>
            <p:cNvSpPr/>
            <p:nvPr/>
          </p:nvSpPr>
          <p:spPr>
            <a:xfrm>
              <a:off x="7750112" y="2298557"/>
              <a:ext cx="289560" cy="142825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grpSp>
          <p:nvGrpSpPr>
            <p:cNvPr id="319" name="Group 318"/>
            <p:cNvGrpSpPr/>
            <p:nvPr/>
          </p:nvGrpSpPr>
          <p:grpSpPr>
            <a:xfrm>
              <a:off x="6275896" y="2155732"/>
              <a:ext cx="588644" cy="428475"/>
              <a:chOff x="6715222" y="3553223"/>
              <a:chExt cx="588644" cy="428475"/>
            </a:xfrm>
          </p:grpSpPr>
          <p:sp>
            <p:nvSpPr>
              <p:cNvPr id="332" name="Rectangle 331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>
              <a:off x="5381595" y="2155732"/>
              <a:ext cx="588644" cy="428475"/>
              <a:chOff x="6715222" y="3553223"/>
              <a:chExt cx="588644" cy="428475"/>
            </a:xfrm>
          </p:grpSpPr>
          <p:sp>
            <p:nvSpPr>
              <p:cNvPr id="329" name="Rectangle 328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1" name="Group 320"/>
            <p:cNvGrpSpPr/>
            <p:nvPr/>
          </p:nvGrpSpPr>
          <p:grpSpPr>
            <a:xfrm>
              <a:off x="7155562" y="2155732"/>
              <a:ext cx="588644" cy="428475"/>
              <a:chOff x="6715222" y="3553223"/>
              <a:chExt cx="588644" cy="428475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8045768" y="2155732"/>
              <a:ext cx="588644" cy="428475"/>
              <a:chOff x="6715222" y="3553223"/>
              <a:chExt cx="588644" cy="428475"/>
            </a:xfrm>
          </p:grpSpPr>
          <p:sp>
            <p:nvSpPr>
              <p:cNvPr id="323" name="Rectangle 322"/>
              <p:cNvSpPr/>
              <p:nvPr/>
            </p:nvSpPr>
            <p:spPr>
              <a:xfrm>
                <a:off x="7014306" y="3553223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7014306" y="3767461"/>
                <a:ext cx="289560" cy="2142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6715222" y="3553223"/>
                <a:ext cx="299084" cy="428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7" name="Group 336"/>
          <p:cNvGrpSpPr/>
          <p:nvPr/>
        </p:nvGrpSpPr>
        <p:grpSpPr>
          <a:xfrm>
            <a:off x="2105978" y="2388459"/>
            <a:ext cx="2800350" cy="2886336"/>
            <a:chOff x="1742599" y="2388946"/>
            <a:chExt cx="2800350" cy="2886336"/>
          </a:xfrm>
        </p:grpSpPr>
        <p:grpSp>
          <p:nvGrpSpPr>
            <p:cNvPr id="338" name="Group 337"/>
            <p:cNvGrpSpPr/>
            <p:nvPr/>
          </p:nvGrpSpPr>
          <p:grpSpPr>
            <a:xfrm>
              <a:off x="1742599" y="2388946"/>
              <a:ext cx="2800350" cy="2886336"/>
              <a:chOff x="5715000" y="1751514"/>
              <a:chExt cx="2800350" cy="2886336"/>
            </a:xfrm>
          </p:grpSpPr>
          <p:sp>
            <p:nvSpPr>
              <p:cNvPr id="340" name="Oval 339"/>
              <p:cNvSpPr/>
              <p:nvPr/>
            </p:nvSpPr>
            <p:spPr>
              <a:xfrm>
                <a:off x="6477000" y="1751514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7313930" y="1751514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b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5715000" y="2554643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c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7313930" y="425685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4" name="Straight Arrow Connector 343"/>
              <p:cNvCxnSpPr>
                <a:stCxn id="340" idx="4"/>
                <a:endCxn id="342" idx="0"/>
              </p:cNvCxnSpPr>
              <p:nvPr/>
            </p:nvCxnSpPr>
            <p:spPr>
              <a:xfrm flipH="1">
                <a:off x="5905500" y="2132514"/>
                <a:ext cx="762000" cy="4221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>
                <a:stCxn id="341" idx="4"/>
                <a:endCxn id="342" idx="0"/>
              </p:cNvCxnSpPr>
              <p:nvPr/>
            </p:nvCxnSpPr>
            <p:spPr>
              <a:xfrm flipH="1">
                <a:off x="5905500" y="2132514"/>
                <a:ext cx="1598930" cy="4221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>
                <a:stCxn id="342" idx="4"/>
                <a:endCxn id="343" idx="0"/>
              </p:cNvCxnSpPr>
              <p:nvPr/>
            </p:nvCxnSpPr>
            <p:spPr>
              <a:xfrm>
                <a:off x="5905500" y="2935643"/>
                <a:ext cx="1598930" cy="13212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>
                <a:stCxn id="341" idx="4"/>
                <a:endCxn id="348" idx="0"/>
              </p:cNvCxnSpPr>
              <p:nvPr/>
            </p:nvCxnSpPr>
            <p:spPr>
              <a:xfrm>
                <a:off x="7504430" y="2132514"/>
                <a:ext cx="820420" cy="4221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348" name="Oval 347"/>
                  <p:cNvSpPr/>
                  <p:nvPr/>
                </p:nvSpPr>
                <p:spPr>
                  <a:xfrm>
                    <a:off x="8134350" y="2554643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" name="Oval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4350" y="2554643"/>
                    <a:ext cx="381000" cy="381000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 l="-10448" b="-597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9" name="Straight Arrow Connector 348"/>
              <p:cNvCxnSpPr>
                <a:stCxn id="348" idx="4"/>
              </p:cNvCxnSpPr>
              <p:nvPr/>
            </p:nvCxnSpPr>
            <p:spPr>
              <a:xfrm flipH="1">
                <a:off x="7620000" y="2935643"/>
                <a:ext cx="704850" cy="4933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Diamond 349"/>
              <p:cNvSpPr/>
              <p:nvPr/>
            </p:nvSpPr>
            <p:spPr>
              <a:xfrm>
                <a:off x="7232650" y="3279257"/>
                <a:ext cx="543560" cy="456460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351" name="Oval 350"/>
                  <p:cNvSpPr/>
                  <p:nvPr/>
                </p:nvSpPr>
                <p:spPr>
                  <a:xfrm>
                    <a:off x="6572250" y="2554643"/>
                    <a:ext cx="381000" cy="381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 xmlns="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Oval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2250" y="2554643"/>
                    <a:ext cx="381000" cy="381000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 l="-13433" b="-2388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2" name="Oval 351"/>
              <p:cNvSpPr/>
              <p:nvPr/>
            </p:nvSpPr>
            <p:spPr>
              <a:xfrm>
                <a:off x="7313930" y="2554643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h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3" name="Straight Arrow Connector 352"/>
              <p:cNvCxnSpPr>
                <a:stCxn id="341" idx="4"/>
                <a:endCxn id="351" idx="0"/>
              </p:cNvCxnSpPr>
              <p:nvPr/>
            </p:nvCxnSpPr>
            <p:spPr>
              <a:xfrm flipH="1">
                <a:off x="6762750" y="2132514"/>
                <a:ext cx="741680" cy="4221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Arrow Connector 353"/>
              <p:cNvCxnSpPr>
                <a:stCxn id="352" idx="4"/>
                <a:endCxn id="350" idx="0"/>
              </p:cNvCxnSpPr>
              <p:nvPr/>
            </p:nvCxnSpPr>
            <p:spPr>
              <a:xfrm>
                <a:off x="7504430" y="2935643"/>
                <a:ext cx="0" cy="3436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Arrow Connector 354"/>
              <p:cNvCxnSpPr>
                <a:stCxn id="351" idx="4"/>
              </p:cNvCxnSpPr>
              <p:nvPr/>
            </p:nvCxnSpPr>
            <p:spPr>
              <a:xfrm>
                <a:off x="6762750" y="2935643"/>
                <a:ext cx="628650" cy="4933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Arrow Connector 355"/>
              <p:cNvCxnSpPr>
                <a:stCxn id="350" idx="2"/>
                <a:endCxn id="343" idx="0"/>
              </p:cNvCxnSpPr>
              <p:nvPr/>
            </p:nvCxnSpPr>
            <p:spPr>
              <a:xfrm>
                <a:off x="7504430" y="3735717"/>
                <a:ext cx="0" cy="52113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9" name="Curved Connector 338"/>
            <p:cNvCxnSpPr>
              <a:stCxn id="350" idx="2"/>
              <a:endCxn id="352" idx="0"/>
            </p:cNvCxnSpPr>
            <p:nvPr/>
          </p:nvCxnSpPr>
          <p:spPr>
            <a:xfrm rot="5400000" flipH="1">
              <a:off x="2941492" y="3782612"/>
              <a:ext cx="1181074" cy="12700"/>
            </a:xfrm>
            <a:prstGeom prst="curvedConnector5">
              <a:avLst>
                <a:gd name="adj1" fmla="val -10323"/>
                <a:gd name="adj2" fmla="val 3580000"/>
                <a:gd name="adj3" fmla="val 110323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7" name="Oval 356"/>
          <p:cNvSpPr/>
          <p:nvPr/>
        </p:nvSpPr>
        <p:spPr>
          <a:xfrm>
            <a:off x="3742165" y="3249172"/>
            <a:ext cx="294101" cy="28875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8" name="Oval 357"/>
          <p:cNvSpPr/>
          <p:nvPr/>
        </p:nvSpPr>
        <p:spPr>
          <a:xfrm>
            <a:off x="2905236" y="2448356"/>
            <a:ext cx="294101" cy="28875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9" name="Oval 358"/>
          <p:cNvSpPr/>
          <p:nvPr/>
        </p:nvSpPr>
        <p:spPr>
          <a:xfrm>
            <a:off x="3742166" y="2448356"/>
            <a:ext cx="294101" cy="28875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2149427" y="3237713"/>
            <a:ext cx="294101" cy="28875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1" name="Oval 360"/>
          <p:cNvSpPr/>
          <p:nvPr/>
        </p:nvSpPr>
        <p:spPr>
          <a:xfrm>
            <a:off x="3737389" y="4943426"/>
            <a:ext cx="294101" cy="28875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62" name="Oval 361"/>
              <p:cNvSpPr/>
              <p:nvPr/>
            </p:nvSpPr>
            <p:spPr>
              <a:xfrm>
                <a:off x="4568777" y="3237713"/>
                <a:ext cx="294101" cy="28875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2" name="Oval 3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777" y="3237713"/>
                <a:ext cx="294101" cy="288750"/>
              </a:xfrm>
              <a:prstGeom prst="ellipse">
                <a:avLst/>
              </a:prstGeom>
              <a:blipFill rotWithShape="1">
                <a:blip r:embed="rId7"/>
                <a:stretch>
                  <a:fillRect l="-5660" t="-17647" r="-33962" b="-411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3" name="Diamond 362"/>
          <p:cNvSpPr/>
          <p:nvPr/>
        </p:nvSpPr>
        <p:spPr>
          <a:xfrm>
            <a:off x="3768166" y="3971462"/>
            <a:ext cx="322822" cy="345939"/>
          </a:xfrm>
          <a:prstGeom prst="diamon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64" name="Oval 363"/>
              <p:cNvSpPr/>
              <p:nvPr/>
            </p:nvSpPr>
            <p:spPr>
              <a:xfrm>
                <a:off x="3006677" y="3237713"/>
                <a:ext cx="294101" cy="28875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4" name="Oval 3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677" y="3237713"/>
                <a:ext cx="294101" cy="288750"/>
              </a:xfrm>
              <a:prstGeom prst="ellipse">
                <a:avLst/>
              </a:prstGeom>
              <a:blipFill rotWithShape="1">
                <a:blip r:embed="rId8"/>
                <a:stretch>
                  <a:fillRect l="-7692" t="-19608" r="-38462" b="-392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Oval 364"/>
          <p:cNvSpPr/>
          <p:nvPr/>
        </p:nvSpPr>
        <p:spPr>
          <a:xfrm>
            <a:off x="7854648" y="2365107"/>
            <a:ext cx="203931" cy="21088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6" name="Oval 365"/>
          <p:cNvSpPr/>
          <p:nvPr/>
        </p:nvSpPr>
        <p:spPr>
          <a:xfrm>
            <a:off x="6080681" y="2363873"/>
            <a:ext cx="203931" cy="21088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6986588" y="2362200"/>
            <a:ext cx="203931" cy="21088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8" name="Oval 367"/>
          <p:cNvSpPr/>
          <p:nvPr/>
        </p:nvSpPr>
        <p:spPr>
          <a:xfrm>
            <a:off x="6080681" y="3141911"/>
            <a:ext cx="203931" cy="21088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9" name="Oval 368"/>
          <p:cNvSpPr/>
          <p:nvPr/>
        </p:nvSpPr>
        <p:spPr>
          <a:xfrm>
            <a:off x="7850553" y="3152925"/>
            <a:ext cx="203931" cy="21088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0" name="Oval 369"/>
          <p:cNvSpPr/>
          <p:nvPr/>
        </p:nvSpPr>
        <p:spPr>
          <a:xfrm>
            <a:off x="8407939" y="4045684"/>
            <a:ext cx="294101" cy="28875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212" idx="2"/>
            <a:endCxn id="250" idx="0"/>
          </p:cNvCxnSpPr>
          <p:nvPr/>
        </p:nvCxnSpPr>
        <p:spPr>
          <a:xfrm>
            <a:off x="5888325" y="2790675"/>
            <a:ext cx="0" cy="362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15" idx="2"/>
            <a:endCxn id="294" idx="0"/>
          </p:cNvCxnSpPr>
          <p:nvPr/>
        </p:nvCxnSpPr>
        <p:spPr>
          <a:xfrm>
            <a:off x="6782626" y="2790675"/>
            <a:ext cx="0" cy="362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15" idx="2"/>
            <a:endCxn id="250" idx="0"/>
          </p:cNvCxnSpPr>
          <p:nvPr/>
        </p:nvCxnSpPr>
        <p:spPr>
          <a:xfrm flipH="1">
            <a:off x="5888325" y="2790675"/>
            <a:ext cx="894301" cy="362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15" idx="2"/>
            <a:endCxn id="239" idx="0"/>
          </p:cNvCxnSpPr>
          <p:nvPr/>
        </p:nvCxnSpPr>
        <p:spPr>
          <a:xfrm>
            <a:off x="6782626" y="2790675"/>
            <a:ext cx="879666" cy="362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50" idx="2"/>
            <a:endCxn id="305" idx="0"/>
          </p:cNvCxnSpPr>
          <p:nvPr/>
        </p:nvCxnSpPr>
        <p:spPr>
          <a:xfrm>
            <a:off x="5888325" y="3581400"/>
            <a:ext cx="2664173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294" idx="2"/>
            <a:endCxn id="308" idx="0"/>
          </p:cNvCxnSpPr>
          <p:nvPr/>
        </p:nvCxnSpPr>
        <p:spPr>
          <a:xfrm>
            <a:off x="6782626" y="3581400"/>
            <a:ext cx="879666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239" idx="2"/>
            <a:endCxn id="308" idx="0"/>
          </p:cNvCxnSpPr>
          <p:nvPr/>
        </p:nvCxnSpPr>
        <p:spPr>
          <a:xfrm>
            <a:off x="7662292" y="3581400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308" idx="2"/>
            <a:endCxn id="325" idx="0"/>
          </p:cNvCxnSpPr>
          <p:nvPr/>
        </p:nvCxnSpPr>
        <p:spPr>
          <a:xfrm>
            <a:off x="7662292" y="4390875"/>
            <a:ext cx="890206" cy="4097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305" idx="2"/>
            <a:endCxn id="325" idx="0"/>
          </p:cNvCxnSpPr>
          <p:nvPr/>
        </p:nvCxnSpPr>
        <p:spPr>
          <a:xfrm>
            <a:off x="8552498" y="4390875"/>
            <a:ext cx="0" cy="4097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Up-Down Arrow 370"/>
          <p:cNvSpPr/>
          <p:nvPr/>
        </p:nvSpPr>
        <p:spPr>
          <a:xfrm>
            <a:off x="6878828" y="2388459"/>
            <a:ext cx="685800" cy="2335941"/>
          </a:xfrm>
          <a:prstGeom prst="upDownArrow">
            <a:avLst/>
          </a:prstGeom>
          <a:solidFill>
            <a:srgbClr val="263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129" name="Slide Number Placeholder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9</a:t>
            </a:fld>
            <a:r>
              <a:rPr lang="en-US" smtClean="0"/>
              <a:t>/15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147174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4047"/>
    </mc:Choice>
    <mc:Fallback>
      <p:transition spd="slow" advTm="1540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121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7.40741E-7 L -0.53212 0.2842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15" y="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0.00023 L 0.31371 -0.0002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0.31372 -0.0002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0.41372 -0.1171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77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38802 -0.00417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92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39427 -0.0041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32344 -0.0041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6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40469 0.00671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26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50591 -0.00857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95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animBg="1"/>
      <p:bldP spid="357" grpId="1" animBg="1"/>
      <p:bldP spid="358" grpId="0" animBg="1"/>
      <p:bldP spid="358" grpId="1" animBg="1"/>
      <p:bldP spid="359" grpId="0" animBg="1"/>
      <p:bldP spid="359" grpId="1" animBg="1"/>
      <p:bldP spid="360" grpId="0" animBg="1"/>
      <p:bldP spid="360" grpId="1" animBg="1"/>
      <p:bldP spid="361" grpId="0" animBg="1"/>
      <p:bldP spid="361" grpId="1" animBg="1"/>
      <p:bldP spid="362" grpId="0" animBg="1"/>
      <p:bldP spid="362" grpId="1" animBg="1"/>
      <p:bldP spid="363" grpId="0" animBg="1"/>
      <p:bldP spid="363" grpId="1" animBg="1"/>
      <p:bldP spid="364" grpId="0" animBg="1"/>
      <p:bldP spid="364" grpId="1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|0.2|0.1|0.1|0.1|0.1|0.1|0.1|0.1|0.1|0.1|0.1|0.2|0.3|0.4|0.1|0.1|0.1|0.1|0.1|0.1|0.1|0.1|0.1|0.4|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4.6|0.4|1.8|2.5|0.8|1.3|1.1|0.3|0.2|0.4|1.7|5.5|0.4|0.4|0.2|0.7|0.6|0.4|0.5|0.4|0.7|2.2|16.8|4.3|13.7|10.8|1|0.6|1.2|3.7|3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|0.2|0.1|0.1|0.1|0.1|0.1|0.1|0.1|0.1|0.1|0.1|0.2|0.3|0.4|0.1|0.1|0.1|0.1|0.1|0.1|0.1|0.1|0.1|0.4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|0.2|0.1|0.1|0.1|0.1|0.1|0.1|0.1|0.1|0.1|0.1|0.2|0.3|0.4|0.1|0.1|0.1|0.1|0.1|0.1|0.1|0.1|0.1|0.4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4.6|0.4|1.8|2.5|0.8|1.3|1.1|0.3|0.2|0.4|1.7|5.5|0.4|0.4|0.2|0.7|0.6|0.4|0.5|0.4|0.7|2.2|16.8|4.3|13.7|10.8|1|0.6|1.2|3.7|37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4.6|0.4|1.8|2.5|0.8|1.3|1.1|0.3|0.2|0.4|1.7|5.5|0.4|0.4|0.2|0.7|0.6|0.4|0.5|0.4|0.7|2.2|16.8|4.3|13.7|10.8|1|0.6|1.2|3.7|37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4.6|0.4|1.8|2.5|0.8|1.3|1.1|0.3|0.2|0.4|1.7|5.5|0.4|0.4|0.2|0.7|0.6|0.4|0.5|0.4|0.7|2.2|16.8|4.3|13.7|10.8|1|0.6|1.2|3.7|37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4.6|0.4|1.8|2.5|0.8|1.3|1.1|0.3|0.2|0.4|1.7|5.5|0.4|0.4|0.2|0.7|0.6|0.4|0.5|0.4|0.7|2.2|16.8|4.3|13.7|10.8|1|0.6|1.2|3.7|3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4.6|0.4|1.8|2.5|0.8|1.3|1.1|0.3|0.2|0.4|1.7|5.5|0.4|0.4|0.2|0.7|0.6|0.4|0.5|0.4|0.7|2.2|16.8|4.3|13.7|10.8|1|0.6|1.2|3.7|37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.6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26284</TotalTime>
  <Words>373</Words>
  <Application>Microsoft Macintosh PowerPoint</Application>
  <PresentationFormat>On-screen Show (4:3)</PresentationFormat>
  <Paragraphs>195</Paragraphs>
  <Slides>19</Slides>
  <Notes>2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Branch-Aware Loop Mapping on Coarse-Grained Reconfigurable Accelerators</vt:lpstr>
      <vt:lpstr>Slide 2</vt:lpstr>
      <vt:lpstr>Slide 3</vt:lpstr>
      <vt:lpstr>Slide 4</vt:lpstr>
      <vt:lpstr>Slide 5</vt:lpstr>
      <vt:lpstr>Slide 6</vt:lpstr>
      <vt:lpstr>Coarse-grained reconfigurable accelerators: a promising solution for high performance, power, and utilization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Coarse-Grained Reconfigurable Architectures</dc:title>
  <dc:creator/>
  <cp:lastModifiedBy>m&amp;m</cp:lastModifiedBy>
  <cp:revision>404</cp:revision>
  <dcterms:created xsi:type="dcterms:W3CDTF">2006-08-16T00:00:00Z</dcterms:created>
  <dcterms:modified xsi:type="dcterms:W3CDTF">2014-06-04T07:58:13Z</dcterms:modified>
</cp:coreProperties>
</file>