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32" r:id="rId4"/>
    <p:sldId id="258" r:id="rId5"/>
    <p:sldId id="309" r:id="rId6"/>
    <p:sldId id="331" r:id="rId7"/>
    <p:sldId id="259" r:id="rId8"/>
    <p:sldId id="265" r:id="rId9"/>
    <p:sldId id="262" r:id="rId10"/>
    <p:sldId id="310" r:id="rId11"/>
    <p:sldId id="311" r:id="rId12"/>
    <p:sldId id="313" r:id="rId13"/>
    <p:sldId id="314" r:id="rId14"/>
    <p:sldId id="278" r:id="rId15"/>
    <p:sldId id="318" r:id="rId16"/>
    <p:sldId id="319" r:id="rId17"/>
    <p:sldId id="317" r:id="rId18"/>
    <p:sldId id="315" r:id="rId19"/>
    <p:sldId id="316" r:id="rId20"/>
    <p:sldId id="286" r:id="rId21"/>
    <p:sldId id="276" r:id="rId22"/>
    <p:sldId id="273" r:id="rId23"/>
    <p:sldId id="329" r:id="rId24"/>
    <p:sldId id="322" r:id="rId25"/>
    <p:sldId id="320" r:id="rId26"/>
    <p:sldId id="274" r:id="rId27"/>
    <p:sldId id="324" r:id="rId28"/>
    <p:sldId id="275" r:id="rId29"/>
    <p:sldId id="325" r:id="rId30"/>
    <p:sldId id="327" r:id="rId31"/>
    <p:sldId id="290" r:id="rId32"/>
    <p:sldId id="303" r:id="rId33"/>
    <p:sldId id="323" r:id="rId34"/>
    <p:sldId id="308" r:id="rId35"/>
    <p:sldId id="330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ey" initials="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6E4"/>
    <a:srgbClr val="6F94D7"/>
    <a:srgbClr val="000000"/>
    <a:srgbClr val="003E1C"/>
    <a:srgbClr val="FEC6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6" autoAdjust="0"/>
    <p:restoredTop sz="91022" autoAdjust="0"/>
  </p:normalViewPr>
  <p:slideViewPr>
    <p:cSldViewPr>
      <p:cViewPr varScale="1">
        <p:scale>
          <a:sx n="63" d="100"/>
          <a:sy n="63" d="100"/>
        </p:scale>
        <p:origin x="-7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R:\Work\Analytical%20Cache%20Model\CME\vulmodel\CodeTrans%20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9.9446756655418009E-2"/>
          <c:y val="0.11516640419947505"/>
          <c:w val="0.82947694038245157"/>
          <c:h val="0.77004604424446965"/>
        </c:manualLayout>
      </c:layout>
      <c:barChart>
        <c:barDir val="col"/>
        <c:grouping val="clustered"/>
        <c:ser>
          <c:idx val="0"/>
          <c:order val="0"/>
          <c:tx>
            <c:strRef>
              <c:f>Sheet4!$G$25</c:f>
              <c:strCache>
                <c:ptCount val="1"/>
                <c:pt idx="0">
                  <c:v>Vulnerability</c:v>
                </c:pt>
              </c:strCache>
            </c:strRef>
          </c:tx>
          <c:spPr>
            <a:solidFill>
              <a:srgbClr val="00B0F0"/>
            </a:solidFill>
            <a:ln w="8617">
              <a:solidFill>
                <a:srgbClr val="002060"/>
              </a:solidFill>
            </a:ln>
          </c:spPr>
          <c:cat>
            <c:strRef>
              <c:f>Sheet4!$F$26:$F$31</c:f>
              <c:strCache>
                <c:ptCount val="6"/>
                <c:pt idx="0">
                  <c:v>IKJ</c:v>
                </c:pt>
                <c:pt idx="1">
                  <c:v>IJK</c:v>
                </c:pt>
                <c:pt idx="2">
                  <c:v>JIK</c:v>
                </c:pt>
                <c:pt idx="3">
                  <c:v>JKI</c:v>
                </c:pt>
                <c:pt idx="4">
                  <c:v>KJI</c:v>
                </c:pt>
                <c:pt idx="5">
                  <c:v>KIJ</c:v>
                </c:pt>
              </c:strCache>
            </c:strRef>
          </c:cat>
          <c:val>
            <c:numRef>
              <c:f>Sheet4!$G$26:$G$31</c:f>
              <c:numCache>
                <c:formatCode>General</c:formatCode>
                <c:ptCount val="6"/>
                <c:pt idx="0">
                  <c:v>8250.46797099992</c:v>
                </c:pt>
                <c:pt idx="1">
                  <c:v>18585.646495000121</c:v>
                </c:pt>
                <c:pt idx="2">
                  <c:v>24373.117039999892</c:v>
                </c:pt>
                <c:pt idx="3">
                  <c:v>41990.850729000013</c:v>
                </c:pt>
                <c:pt idx="4">
                  <c:v>121690.95988400001</c:v>
                </c:pt>
                <c:pt idx="5">
                  <c:v>132090.395877</c:v>
                </c:pt>
              </c:numCache>
            </c:numRef>
          </c:val>
        </c:ser>
        <c:axId val="85595264"/>
        <c:axId val="85597184"/>
      </c:barChart>
      <c:lineChart>
        <c:grouping val="standard"/>
        <c:ser>
          <c:idx val="1"/>
          <c:order val="1"/>
          <c:tx>
            <c:strRef>
              <c:f>Sheet4!$H$25</c:f>
              <c:strCache>
                <c:ptCount val="1"/>
                <c:pt idx="0">
                  <c:v>Runtime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triangle"/>
            <c:size val="7"/>
            <c:spPr>
              <a:solidFill>
                <a:srgbClr val="C00000"/>
              </a:solidFill>
            </c:spPr>
          </c:marker>
          <c:cat>
            <c:strRef>
              <c:f>Sheet4!$F$26:$F$31</c:f>
              <c:strCache>
                <c:ptCount val="6"/>
                <c:pt idx="0">
                  <c:v>IKJ</c:v>
                </c:pt>
                <c:pt idx="1">
                  <c:v>IJK</c:v>
                </c:pt>
                <c:pt idx="2">
                  <c:v>JIK</c:v>
                </c:pt>
                <c:pt idx="3">
                  <c:v>JKI</c:v>
                </c:pt>
                <c:pt idx="4">
                  <c:v>KJI</c:v>
                </c:pt>
                <c:pt idx="5">
                  <c:v>KIJ</c:v>
                </c:pt>
              </c:strCache>
            </c:strRef>
          </c:cat>
          <c:val>
            <c:numRef>
              <c:f>Sheet4!$H$26:$H$31</c:f>
              <c:numCache>
                <c:formatCode>General</c:formatCode>
                <c:ptCount val="6"/>
                <c:pt idx="0">
                  <c:v>5768098</c:v>
                </c:pt>
                <c:pt idx="1">
                  <c:v>6759496</c:v>
                </c:pt>
                <c:pt idx="2">
                  <c:v>6520028</c:v>
                </c:pt>
                <c:pt idx="3">
                  <c:v>6793552</c:v>
                </c:pt>
                <c:pt idx="4">
                  <c:v>6322427</c:v>
                </c:pt>
                <c:pt idx="5">
                  <c:v>5322858</c:v>
                </c:pt>
              </c:numCache>
            </c:numRef>
          </c:val>
        </c:ser>
        <c:marker val="1"/>
        <c:axId val="85599744"/>
        <c:axId val="85601280"/>
      </c:lineChart>
      <c:catAx>
        <c:axId val="8559526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85597184"/>
        <c:crosses val="autoZero"/>
        <c:auto val="1"/>
        <c:lblAlgn val="ctr"/>
        <c:lblOffset val="100"/>
      </c:catAx>
      <c:valAx>
        <c:axId val="85597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Vulnerability </a:t>
                </a:r>
              </a:p>
            </c:rich>
          </c:tx>
          <c:layout/>
          <c:spPr>
            <a:noFill/>
            <a:ln w="11489">
              <a:noFill/>
            </a:ln>
          </c:spPr>
        </c:title>
        <c:numFmt formatCode="General" sourceLinked="1"/>
        <c:tickLblPos val="nextTo"/>
        <c:txPr>
          <a:bodyPr/>
          <a:lstStyle/>
          <a:p>
            <a:pPr>
              <a:defRPr sz="900" b="1"/>
            </a:pPr>
            <a:endParaRPr lang="en-US"/>
          </a:p>
        </c:txPr>
        <c:crossAx val="85595264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8571428571428612E-2"/>
                <c:y val="3.6817397825272299E-3"/>
              </c:manualLayout>
            </c:layout>
            <c:tx>
              <c:rich>
                <a:bodyPr rot="0" vert="horz" anchor="t" anchorCtr="1"/>
                <a:lstStyle/>
                <a:p>
                  <a:pPr>
                    <a:defRPr sz="900"/>
                  </a:pPr>
                  <a:r>
                    <a:rPr lang="en-US" sz="900"/>
                    <a:t>KByte x Cycle</a:t>
                  </a:r>
                </a:p>
              </c:rich>
            </c:tx>
            <c:spPr>
              <a:noFill/>
              <a:ln w="11489">
                <a:noFill/>
              </a:ln>
            </c:spPr>
          </c:dispUnitsLbl>
        </c:dispUnits>
      </c:valAx>
      <c:catAx>
        <c:axId val="85599744"/>
        <c:scaling>
          <c:orientation val="minMax"/>
        </c:scaling>
        <c:delete val="1"/>
        <c:axPos val="b"/>
        <c:tickLblPos val="nextTo"/>
        <c:crossAx val="85601280"/>
        <c:crosses val="autoZero"/>
        <c:auto val="1"/>
        <c:lblAlgn val="ctr"/>
        <c:lblOffset val="100"/>
      </c:catAx>
      <c:valAx>
        <c:axId val="85601280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Runtime</a:t>
                </a:r>
              </a:p>
            </c:rich>
          </c:tx>
          <c:layout/>
          <c:spPr>
            <a:noFill/>
            <a:ln w="11489">
              <a:noFill/>
            </a:ln>
          </c:spPr>
        </c:title>
        <c:numFmt formatCode="General" sourceLinked="1"/>
        <c:tickLblPos val="nextTo"/>
        <c:txPr>
          <a:bodyPr/>
          <a:lstStyle/>
          <a:p>
            <a:pPr>
              <a:defRPr sz="900" b="1"/>
            </a:pPr>
            <a:endParaRPr lang="en-US"/>
          </a:p>
        </c:txPr>
        <c:crossAx val="85599744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8702214098237766"/>
                <c:y val="4.868391451068659E-4"/>
              </c:manualLayout>
            </c:layout>
            <c:tx>
              <c:rich>
                <a:bodyPr rot="0" vert="horz" anchor="t" anchorCtr="0"/>
                <a:lstStyle/>
                <a:p>
                  <a:pPr>
                    <a:defRPr sz="900"/>
                  </a:pPr>
                  <a:r>
                    <a:rPr lang="en-US" sz="900"/>
                    <a:t>M Cycles</a:t>
                  </a:r>
                </a:p>
              </c:rich>
            </c:tx>
            <c:spPr>
              <a:noFill/>
              <a:ln w="11489">
                <a:noFill/>
              </a:ln>
            </c:spPr>
          </c:dispUnitsLbl>
        </c:dispUnits>
      </c:valAx>
    </c:plotArea>
    <c:legend>
      <c:legendPos val="r"/>
      <c:layout>
        <c:manualLayout>
          <c:xMode val="edge"/>
          <c:yMode val="edge"/>
          <c:x val="0.15658961379827521"/>
          <c:y val="0"/>
          <c:w val="0.69718309859155103"/>
          <c:h val="0.11501597444089477"/>
        </c:manualLayout>
      </c:layout>
      <c:spPr>
        <a:noFill/>
      </c:spPr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</c:chart>
  <c:spPr>
    <a:noFill/>
    <a:ln w="12700" cap="flat" cmpd="sng" algn="ctr">
      <a:solidFill>
        <a:schemeClr val="tx1"/>
      </a:solidFill>
      <a:prstDash val="solid"/>
      <a:miter lim="800000"/>
      <a:headEnd type="none" w="med" len="med"/>
      <a:tailEnd type="none" w="med" len="med"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8510602325348"/>
          <c:y val="8.0510061242344721E-2"/>
          <c:w val="0.86681142397048738"/>
          <c:h val="0.71142817147856563"/>
        </c:manualLayout>
      </c:layout>
      <c:barChart>
        <c:barDir val="col"/>
        <c:grouping val="clustered"/>
        <c:ser>
          <c:idx val="0"/>
          <c:order val="0"/>
          <c:tx>
            <c:strRef>
              <c:f>'WB-WT-CacheConfig'!$C$4</c:f>
              <c:strCache>
                <c:ptCount val="1"/>
                <c:pt idx="0">
                  <c:v>Write Back Cache</c:v>
                </c:pt>
              </c:strCache>
            </c:strRef>
          </c:tx>
          <c:dLbls>
            <c:dLbl>
              <c:idx val="10"/>
              <c:layout>
                <c:manualLayout>
                  <c:x val="-1.466666651268592E-2"/>
                  <c:y val="-2.0202020202020202E-3"/>
                </c:manualLayout>
              </c:layout>
              <c:numFmt formatCode="#,##0.00" sourceLinked="0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tx2"/>
                      </a:solidFill>
                    </a:defRPr>
                  </a:pPr>
                  <a:endParaRPr lang="en-US"/>
                </a:p>
              </c:txPr>
              <c:showVal val="1"/>
            </c:dLbl>
            <c:delete val="1"/>
          </c:dLbls>
          <c:cat>
            <c:strRef>
              <c:f>'WB-WT-CacheConfig'!$B$5:$B$15</c:f>
              <c:strCache>
                <c:ptCount val="11"/>
                <c:pt idx="0">
                  <c:v>matmul</c:v>
                </c:pt>
                <c:pt idx="1">
                  <c:v>matgen</c:v>
                </c:pt>
                <c:pt idx="2">
                  <c:v>exact_rhs</c:v>
                </c:pt>
                <c:pt idx="3">
                  <c:v>nas_nowait</c:v>
                </c:pt>
                <c:pt idx="4">
                  <c:v>rhs_flux</c:v>
                </c:pt>
                <c:pt idx="5">
                  <c:v>rhs-nowait</c:v>
                </c:pt>
                <c:pt idx="6">
                  <c:v>transformation</c:v>
                </c:pt>
                <c:pt idx="7">
                  <c:v>shade</c:v>
                </c:pt>
                <c:pt idx="8">
                  <c:v>teximage</c:v>
                </c:pt>
                <c:pt idx="9">
                  <c:v>equake</c:v>
                </c:pt>
                <c:pt idx="10">
                  <c:v>Average</c:v>
                </c:pt>
              </c:strCache>
            </c:strRef>
          </c:cat>
          <c:val>
            <c:numRef>
              <c:f>'WB-WT-CacheConfig'!$C$5:$C$15</c:f>
              <c:numCache>
                <c:formatCode>General</c:formatCode>
                <c:ptCount val="11"/>
                <c:pt idx="0">
                  <c:v>1.2683825403715112</c:v>
                </c:pt>
                <c:pt idx="1">
                  <c:v>1.0914438340794299</c:v>
                </c:pt>
                <c:pt idx="2">
                  <c:v>14.31921992968477</c:v>
                </c:pt>
                <c:pt idx="3">
                  <c:v>14.156088144109194</c:v>
                </c:pt>
                <c:pt idx="4">
                  <c:v>12.75285036694342</c:v>
                </c:pt>
                <c:pt idx="5">
                  <c:v>52.361451376425052</c:v>
                </c:pt>
                <c:pt idx="6">
                  <c:v>28.548072960395871</c:v>
                </c:pt>
                <c:pt idx="7">
                  <c:v>4.4244579419895445</c:v>
                </c:pt>
                <c:pt idx="8">
                  <c:v>9.7914770631743409</c:v>
                </c:pt>
                <c:pt idx="9">
                  <c:v>1.008552412569208</c:v>
                </c:pt>
                <c:pt idx="10">
                  <c:v>13.972199656974306</c:v>
                </c:pt>
              </c:numCache>
            </c:numRef>
          </c:val>
        </c:ser>
        <c:ser>
          <c:idx val="1"/>
          <c:order val="1"/>
          <c:tx>
            <c:strRef>
              <c:f>'WB-WT-CacheConfig'!$D$4</c:f>
              <c:strCache>
                <c:ptCount val="1"/>
                <c:pt idx="0">
                  <c:v>Write Through Cache</c:v>
                </c:pt>
              </c:strCache>
            </c:strRef>
          </c:tx>
          <c:dLbls>
            <c:dLbl>
              <c:idx val="10"/>
              <c:numFmt formatCode="#,##0.00" sourceLinked="0"/>
              <c:spPr/>
              <c:txPr>
                <a:bodyPr/>
                <a:lstStyle/>
                <a:p>
                  <a:pPr algn="ctr" rtl="0">
                    <a:defRPr lang="en-US" sz="1400" b="1" i="0" u="none" strike="noStrike" kern="1200" baseline="0">
                      <a:solidFill>
                        <a:srgbClr val="C000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defRPr>
                  </a:pPr>
                  <a:endParaRPr lang="en-US"/>
                </a:p>
              </c:txPr>
              <c:showVal val="1"/>
            </c:dLbl>
            <c:delete val="1"/>
          </c:dLbls>
          <c:cat>
            <c:strRef>
              <c:f>'WB-WT-CacheConfig'!$B$5:$B$15</c:f>
              <c:strCache>
                <c:ptCount val="11"/>
                <c:pt idx="0">
                  <c:v>matmul</c:v>
                </c:pt>
                <c:pt idx="1">
                  <c:v>matgen</c:v>
                </c:pt>
                <c:pt idx="2">
                  <c:v>exact_rhs</c:v>
                </c:pt>
                <c:pt idx="3">
                  <c:v>nas_nowait</c:v>
                </c:pt>
                <c:pt idx="4">
                  <c:v>rhs_flux</c:v>
                </c:pt>
                <c:pt idx="5">
                  <c:v>rhs-nowait</c:v>
                </c:pt>
                <c:pt idx="6">
                  <c:v>transformation</c:v>
                </c:pt>
                <c:pt idx="7">
                  <c:v>shade</c:v>
                </c:pt>
                <c:pt idx="8">
                  <c:v>teximage</c:v>
                </c:pt>
                <c:pt idx="9">
                  <c:v>equake</c:v>
                </c:pt>
                <c:pt idx="10">
                  <c:v>Average</c:v>
                </c:pt>
              </c:strCache>
            </c:strRef>
          </c:cat>
          <c:val>
            <c:numRef>
              <c:f>'WB-WT-CacheConfig'!$D$5:$D$15</c:f>
              <c:numCache>
                <c:formatCode>General</c:formatCode>
                <c:ptCount val="11"/>
                <c:pt idx="0">
                  <c:v>1.2370225766748506</c:v>
                </c:pt>
                <c:pt idx="1">
                  <c:v>1.1158207203631154</c:v>
                </c:pt>
                <c:pt idx="2">
                  <c:v>46.640044245486145</c:v>
                </c:pt>
                <c:pt idx="3">
                  <c:v>13.806087733227027</c:v>
                </c:pt>
                <c:pt idx="4">
                  <c:v>70.678768666691383</c:v>
                </c:pt>
                <c:pt idx="5">
                  <c:v>18.52670462628743</c:v>
                </c:pt>
                <c:pt idx="6">
                  <c:v>29.271799874138871</c:v>
                </c:pt>
                <c:pt idx="7">
                  <c:v>1.0248183564984958</c:v>
                </c:pt>
                <c:pt idx="8">
                  <c:v>1.0107748499869553</c:v>
                </c:pt>
                <c:pt idx="9">
                  <c:v>1.7207192762054324</c:v>
                </c:pt>
                <c:pt idx="10">
                  <c:v>18.503256092556057</c:v>
                </c:pt>
              </c:numCache>
            </c:numRef>
          </c:val>
        </c:ser>
        <c:axId val="49829760"/>
        <c:axId val="49831936"/>
      </c:barChart>
      <c:catAx>
        <c:axId val="49829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Benchmarks</a:t>
                </a:r>
              </a:p>
            </c:rich>
          </c:tx>
        </c:title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49831936"/>
        <c:crosses val="autoZero"/>
        <c:auto val="1"/>
        <c:lblAlgn val="ctr"/>
        <c:lblOffset val="100"/>
      </c:catAx>
      <c:valAx>
        <c:axId val="498319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Vulnerability  Reduction </a:t>
                </a:r>
              </a:p>
              <a:p>
                <a:pPr>
                  <a:defRPr sz="2000"/>
                </a:pPr>
                <a:r>
                  <a:rPr lang="en-US" sz="2000"/>
                  <a:t>(Max/Min  Vulnerability)  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49829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353337897980142"/>
          <c:y val="3.680108168297187E-3"/>
          <c:w val="0.68441173114230269"/>
          <c:h val="5.0677515310586167E-2"/>
        </c:manualLayout>
      </c:layout>
      <c:txPr>
        <a:bodyPr/>
        <a:lstStyle/>
        <a:p>
          <a:pPr>
            <a:defRPr sz="1600" b="1"/>
          </a:pPr>
          <a:endParaRPr lang="en-US"/>
        </a:p>
      </c:txPr>
    </c:legend>
    <c:plotVisOnly val="1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AAA6B3-62D3-4969-A843-E7287109A5E0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B180E8-D8C6-46CD-8B5C-7043E7CAF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46EC0A-CA2D-4EF9-8B8A-28B2C3ABCA21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120CA2-9491-4F9C-A213-AE21DB0EC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total number of vulnerability equations generated = O(narr^2 x </a:t>
            </a:r>
            <a:r>
              <a:rPr lang="en-US" baseline="0" dirty="0" err="1" smtClean="0"/>
              <a:t>nreuse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Worst case time to calculate numerical values for the closed convex polyhedrons is polynomial time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Refs:</a:t>
            </a:r>
          </a:p>
          <a:p>
            <a:r>
              <a:rPr lang="en-US" dirty="0" smtClean="0"/>
              <a:t>1) Graph</a:t>
            </a:r>
            <a:r>
              <a:rPr lang="en-US" baseline="0" dirty="0" smtClean="0"/>
              <a:t> 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 Seifert, M. Zhang, Q. Shi, and K. S. Kim. Robust system design with built-in soft-error resilience. Computer, 38(2):43–52, 2005.</a:t>
            </a:r>
          </a:p>
          <a:p>
            <a:r>
              <a:rPr lang="en-US" dirty="0" smtClean="0"/>
              <a:t>2) Processor cache specifications</a:t>
            </a:r>
            <a:r>
              <a:rPr lang="en-US" baseline="0" dirty="0" smtClean="0"/>
              <a:t> from the information about the Intel Itanium II processor at 0.18um technology.</a:t>
            </a:r>
            <a:endParaRPr lang="en-US" dirty="0" smtClean="0"/>
          </a:p>
          <a:p>
            <a:r>
              <a:rPr lang="en-US" u="sng" dirty="0" smtClean="0"/>
              <a:t>Masking</a:t>
            </a:r>
          </a:p>
          <a:p>
            <a:pPr marL="228600" indent="-228600">
              <a:buAutoNum type="arabicParenR" startAt="2"/>
            </a:pPr>
            <a:r>
              <a:rPr lang="en-US" dirty="0" smtClean="0"/>
              <a:t>Timing window is very small,</a:t>
            </a:r>
            <a:r>
              <a:rPr lang="en-US" baseline="0" dirty="0" smtClean="0"/>
              <a:t> causing temporal masking nearly impossible. </a:t>
            </a:r>
          </a:p>
          <a:p>
            <a:pPr marL="228600" indent="-228600">
              <a:buAutoNum type="arabicParenR" startAt="2"/>
            </a:pPr>
            <a:r>
              <a:rPr lang="en-US" baseline="0" dirty="0" smtClean="0"/>
              <a:t> No depth in logic involved and therefore no logical masking </a:t>
            </a:r>
          </a:p>
          <a:p>
            <a:pPr marL="228600" indent="-228600">
              <a:buAutoNum type="arabicParenR" startAt="2"/>
            </a:pPr>
            <a:r>
              <a:rPr lang="en-US" dirty="0" smtClean="0"/>
              <a:t> Involves</a:t>
            </a:r>
            <a:r>
              <a:rPr lang="en-US" baseline="0" dirty="0" smtClean="0"/>
              <a:t> reinforcing inverters which are very critically designed for maximum performance therefore no electrical masking capabilities. </a:t>
            </a:r>
          </a:p>
          <a:p>
            <a:pPr marL="228600" indent="-228600">
              <a:buAutoNum type="arabicParenR" startAt="2"/>
            </a:pPr>
            <a:r>
              <a:rPr lang="en-US" baseline="0" dirty="0" smtClean="0"/>
              <a:t> No microarchitecture masking possible.</a:t>
            </a:r>
          </a:p>
          <a:p>
            <a:pPr marL="228600" indent="-228600">
              <a:buAutoNum type="arabicParenR" startAt="2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Refs:</a:t>
            </a:r>
          </a:p>
          <a:p>
            <a:r>
              <a:rPr lang="en-US" dirty="0" smtClean="0"/>
              <a:t>1) Graph</a:t>
            </a:r>
            <a:r>
              <a:rPr lang="en-US" baseline="0" dirty="0" smtClean="0"/>
              <a:t> 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 Seifert, M. Zhang, Q. Shi, and K. S. Kim. Robust system design with built-in soft-error resilience. Computer, 38(2):43–52, 2005.</a:t>
            </a:r>
          </a:p>
          <a:p>
            <a:r>
              <a:rPr lang="en-US" dirty="0" smtClean="0"/>
              <a:t>2) Processor cache specifications</a:t>
            </a:r>
            <a:r>
              <a:rPr lang="en-US" baseline="0" dirty="0" smtClean="0"/>
              <a:t> from the information about the Intel Itanium II processor at 0.18um technology.</a:t>
            </a:r>
            <a:endParaRPr lang="en-US" dirty="0" smtClean="0"/>
          </a:p>
          <a:p>
            <a:r>
              <a:rPr lang="en-US" u="sng" dirty="0" smtClean="0"/>
              <a:t>Masking</a:t>
            </a:r>
          </a:p>
          <a:p>
            <a:pPr marL="228600" indent="-228600">
              <a:buAutoNum type="arabicParenR" startAt="2"/>
            </a:pPr>
            <a:r>
              <a:rPr lang="en-US" dirty="0" smtClean="0"/>
              <a:t>Timing window is very small,</a:t>
            </a:r>
            <a:r>
              <a:rPr lang="en-US" baseline="0" dirty="0" smtClean="0"/>
              <a:t> causing temporal masking nearly impossible. </a:t>
            </a:r>
          </a:p>
          <a:p>
            <a:pPr marL="228600" indent="-228600">
              <a:buAutoNum type="arabicParenR" startAt="2"/>
            </a:pPr>
            <a:r>
              <a:rPr lang="en-US" baseline="0" dirty="0" smtClean="0"/>
              <a:t> No depth in logic involved and therefore no logical masking </a:t>
            </a:r>
          </a:p>
          <a:p>
            <a:pPr marL="228600" indent="-228600">
              <a:buAutoNum type="arabicParenR" startAt="2"/>
            </a:pPr>
            <a:r>
              <a:rPr lang="en-US" dirty="0" smtClean="0"/>
              <a:t> Involves</a:t>
            </a:r>
            <a:r>
              <a:rPr lang="en-US" baseline="0" dirty="0" smtClean="0"/>
              <a:t> reinforcing inverters which are very critically designed for maximum performance therefore no electrical masking capabilities. </a:t>
            </a:r>
          </a:p>
          <a:p>
            <a:pPr marL="228600" indent="-228600">
              <a:buAutoNum type="arabicParenR" startAt="2"/>
            </a:pPr>
            <a:r>
              <a:rPr lang="en-US" baseline="0" dirty="0" smtClean="0"/>
              <a:t> No microarchitecture masking possible.</a:t>
            </a:r>
          </a:p>
          <a:p>
            <a:pPr marL="228600" indent="-228600">
              <a:buAutoNum type="arabicParenR" startAt="2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9A70C4-4F02-46E7-901D-966525B74337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pSp>
        <p:nvGrpSpPr>
          <p:cNvPr id="30" name="Group 13"/>
          <p:cNvGrpSpPr>
            <a:grpSpLocks/>
          </p:cNvGrpSpPr>
          <p:nvPr userDrawn="1"/>
        </p:nvGrpSpPr>
        <p:grpSpPr bwMode="auto">
          <a:xfrm>
            <a:off x="522514" y="3494087"/>
            <a:ext cx="1443037" cy="1001713"/>
            <a:chOff x="4755" y="3497"/>
            <a:chExt cx="909" cy="631"/>
          </a:xfrm>
        </p:grpSpPr>
        <p:sp>
          <p:nvSpPr>
            <p:cNvPr id="3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0D5-1320-470E-980B-5B2526093449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088-AE32-4FAC-AA8E-3B519B0AC44B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8ECF2E-95C7-4599-B643-2B3F46FF0113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534400" y="6336792"/>
            <a:ext cx="609600" cy="521208"/>
          </a:xfrm>
        </p:spPr>
        <p:txBody>
          <a:bodyPr rtlCol="0"/>
          <a:lstStyle>
            <a:lvl1pPr>
              <a:defRPr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5FCF4C-362C-4853-9ED2-5133BE4DB9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3DFB45-A1CD-454F-866B-F9B864096B2E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8C3A-7D65-47CE-BABC-3F29A06149E0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128A-D47C-44CC-B28A-016AB4EDFCEC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E21D32-018A-4C7E-B26A-1F0D8345D8F2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E5CE-816D-4F75-9176-D95741565E2C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E9E14C-857A-4862-94C6-08C1D4124230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CAE5CF-FECF-499E-94B9-1C70F898AEB2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AD6385-6B72-4E28-A2E1-A38DBA260653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336792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lvl1pPr marL="0" algn="ctr" defTabSz="914400" rtl="0" eaLnBrk="1" latinLnBrk="0" hangingPunct="1">
              <a:defRPr kumimoji="0" lang="en-US" sz="1400" b="1" kern="12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5F664F08-D0D6-46E8-B3FE-F05BA7BDE8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7233" y="6388370"/>
            <a:ext cx="838199" cy="46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781800" y="65532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B4B949-F7C7-48D4-A0EF-87C3D0E6957C}" type="datetime4">
              <a:rPr lang="en-US" sz="1200" smtClean="0"/>
              <a:pPr/>
              <a:t>January 5, 2009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5.bin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2085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Times New Roman" pitchFamily="18" charset="0"/>
              </a:rPr>
              <a:t>Static Analysis to Mitigate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Times New Roman" pitchFamily="18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Times New Roman" pitchFamily="18" charset="0"/>
              </a:rPr>
              <a:t>Soft Error Failures in Processors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6066504"/>
            <a:ext cx="43434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sz="5000" dirty="0" smtClean="0">
                <a:solidFill>
                  <a:srgbClr val="2F16E4"/>
                </a:solidFill>
                <a:latin typeface="Freestyle Script" pitchFamily="66" charset="0"/>
              </a:rPr>
              <a:t>C</a:t>
            </a:r>
            <a:r>
              <a:rPr lang="en-US" sz="3600" dirty="0" smtClean="0">
                <a:solidFill>
                  <a:schemeClr val="tx1"/>
                </a:solidFill>
                <a:latin typeface="Brush Script MT" pitchFamily="66" charset="0"/>
              </a:rPr>
              <a:t>ompiler</a:t>
            </a:r>
            <a:r>
              <a:rPr lang="en-US" sz="3600" dirty="0" smtClean="0">
                <a:solidFill>
                  <a:srgbClr val="2F16E4"/>
                </a:solidFill>
                <a:latin typeface="Brush Script MT" pitchFamily="66" charset="0"/>
              </a:rPr>
              <a:t> </a:t>
            </a:r>
            <a:r>
              <a:rPr lang="en-US" sz="5000" dirty="0" smtClean="0">
                <a:solidFill>
                  <a:srgbClr val="2F16E4"/>
                </a:solidFill>
                <a:latin typeface="Freestyle Script" pitchFamily="66" charset="0"/>
              </a:rPr>
              <a:t>M</a:t>
            </a:r>
            <a:r>
              <a:rPr lang="en-US" sz="3600" dirty="0" smtClean="0">
                <a:solidFill>
                  <a:schemeClr val="tx1"/>
                </a:solidFill>
                <a:latin typeface="Brush Script MT" pitchFamily="66" charset="0"/>
              </a:rPr>
              <a:t>icroarchitecture</a:t>
            </a:r>
            <a:r>
              <a:rPr lang="en-US" sz="3600" dirty="0" smtClean="0">
                <a:solidFill>
                  <a:srgbClr val="2F16E4"/>
                </a:solidFill>
                <a:latin typeface="Brush Script MT" pitchFamily="66" charset="0"/>
              </a:rPr>
              <a:t> </a:t>
            </a:r>
            <a:r>
              <a:rPr lang="en-US" sz="5000" dirty="0" smtClean="0">
                <a:solidFill>
                  <a:srgbClr val="2F16E4"/>
                </a:solidFill>
                <a:latin typeface="Freestyle Script" pitchFamily="66" charset="0"/>
              </a:rPr>
              <a:t>L</a:t>
            </a:r>
            <a:r>
              <a:rPr lang="en-US" sz="3600" dirty="0" smtClean="0">
                <a:solidFill>
                  <a:schemeClr val="tx1"/>
                </a:solidFill>
                <a:latin typeface="Brush Script MT" pitchFamily="66" charset="0"/>
              </a:rPr>
              <a:t>aboratory</a:t>
            </a:r>
            <a:endParaRPr lang="en-US" sz="3600" dirty="0">
              <a:solidFill>
                <a:schemeClr val="tx1"/>
              </a:solidFill>
              <a:latin typeface="Brush Script MT" pitchFamily="66" charset="0"/>
            </a:endParaRPr>
          </a:p>
        </p:txBody>
      </p:sp>
      <p:pic>
        <p:nvPicPr>
          <p:cNvPr id="4" name="Picture 3" descr="ASU_engineering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6035482"/>
            <a:ext cx="3200400" cy="81268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895600" y="1905000"/>
            <a:ext cx="38100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</a:rPr>
              <a:t>Master’s Thesis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2000" b="1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</a:rPr>
              <a:t>Reiley Jeyapaul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895600" y="3581400"/>
            <a:ext cx="3810000" cy="1676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</a:rPr>
              <a:t>Advisory Committee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2000" b="1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Dr. Aviral Shrivastava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</a:rPr>
              <a:t>Dr.</a:t>
            </a:r>
            <a:r>
              <a:rPr kumimoji="0" lang="en-US" sz="2000" b="1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</a:rPr>
              <a:t> Lawrence Clark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2000" b="1" baseline="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Dr.</a:t>
            </a:r>
            <a:r>
              <a:rPr lang="en-US" sz="2000" b="1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 Yu Cao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Modeling A Cache Access</a:t>
            </a:r>
            <a:endParaRPr lang="en-US" sz="3600" dirty="0"/>
          </a:p>
        </p:txBody>
      </p:sp>
      <p:grpSp>
        <p:nvGrpSpPr>
          <p:cNvPr id="3" name="Group 52"/>
          <p:cNvGrpSpPr/>
          <p:nvPr/>
        </p:nvGrpSpPr>
        <p:grpSpPr>
          <a:xfrm>
            <a:off x="3898227" y="3420973"/>
            <a:ext cx="2334046" cy="1899431"/>
            <a:chOff x="5791200" y="2362200"/>
            <a:chExt cx="22098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4" name="Straight Arrow Connector 13"/>
          <p:cNvCxnSpPr/>
          <p:nvPr/>
        </p:nvCxnSpPr>
        <p:spPr>
          <a:xfrm rot="10800000">
            <a:off x="3535191" y="5041062"/>
            <a:ext cx="1931624" cy="14865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6199733" y="3391104"/>
            <a:ext cx="1609687" cy="12387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266629" y="6457726"/>
            <a:ext cx="953571" cy="4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k(0,0,1)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8102" y="2895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j(0,1,0)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71800" y="47019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44131" y="4254129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13346" y="4041232"/>
            <a:ext cx="2334046" cy="18994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9433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0825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003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3181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5245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6637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40"/>
          <p:cNvGrpSpPr/>
          <p:nvPr/>
        </p:nvGrpSpPr>
        <p:grpSpPr>
          <a:xfrm>
            <a:off x="5466814" y="4629863"/>
            <a:ext cx="2334046" cy="1899431"/>
            <a:chOff x="5791200" y="2362200"/>
            <a:chExt cx="2209800" cy="1752600"/>
          </a:xfrm>
        </p:grpSpPr>
        <p:sp>
          <p:nvSpPr>
            <p:cNvPr id="15" name="Rectangle 14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2" name="Flowchart: Connector 81"/>
          <p:cNvSpPr/>
          <p:nvPr/>
        </p:nvSpPr>
        <p:spPr>
          <a:xfrm>
            <a:off x="4340034" y="4547279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4799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6191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7369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298" y="4134359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Flowchart: Connector 79"/>
          <p:cNvSpPr/>
          <p:nvPr/>
        </p:nvSpPr>
        <p:spPr>
          <a:xfrm>
            <a:off x="5949720" y="5703455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715000" y="541020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Flowchart: Connector 106"/>
          <p:cNvSpPr/>
          <p:nvPr/>
        </p:nvSpPr>
        <p:spPr>
          <a:xfrm>
            <a:off x="5144877" y="5123264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855480" y="483397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3774705" y="4835461"/>
            <a:ext cx="3384221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66815" y="6527573"/>
            <a:ext cx="2897435" cy="1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3857128" y="3391104"/>
            <a:ext cx="1619962" cy="12493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4619821" y="5931170"/>
            <a:ext cx="82584" cy="8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3806418" y="5331997"/>
            <a:ext cx="82584" cy="8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180811" y="6538338"/>
            <a:ext cx="628491" cy="300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(0,0,0)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59549" y="595120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 = 1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82286" y="536257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 = N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34988" y="574354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(0,4,2)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30925" y="5181600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(1,4,2)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857128" y="4631022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(N,4,2)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Flowchart: Connector 128"/>
          <p:cNvSpPr/>
          <p:nvPr/>
        </p:nvSpPr>
        <p:spPr>
          <a:xfrm>
            <a:off x="5427430" y="6497665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94"/>
          <p:cNvGrpSpPr/>
          <p:nvPr/>
        </p:nvGrpSpPr>
        <p:grpSpPr>
          <a:xfrm>
            <a:off x="228600" y="697468"/>
            <a:ext cx="3615898" cy="2906365"/>
            <a:chOff x="228600" y="697468"/>
            <a:chExt cx="3615898" cy="2906365"/>
          </a:xfrm>
        </p:grpSpPr>
        <p:cxnSp>
          <p:nvCxnSpPr>
            <p:cNvPr id="133" name="Straight Arrow Connector 132"/>
            <p:cNvCxnSpPr/>
            <p:nvPr/>
          </p:nvCxnSpPr>
          <p:spPr>
            <a:xfrm rot="5400000" flipH="1" flipV="1">
              <a:off x="-735185" y="2095500"/>
              <a:ext cx="2514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531048" y="1066800"/>
              <a:ext cx="2819400" cy="228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35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263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40545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4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119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5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6145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521320" y="3352800"/>
              <a:ext cx="3048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38200" y="69746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Data Space in the cache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93120" y="3200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3778" y="697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1247590" y="2209800"/>
              <a:ext cx="76200" cy="76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5400000" flipH="1" flipV="1">
              <a:off x="2642917" y="2819400"/>
              <a:ext cx="15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989806" y="2209800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C(4,2)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Straight Connector 157"/>
            <p:cNvCxnSpPr>
              <a:endCxn id="151" idx="3"/>
            </p:cNvCxnSpPr>
            <p:nvPr/>
          </p:nvCxnSpPr>
          <p:spPr>
            <a:xfrm>
              <a:off x="503778" y="1022866"/>
              <a:ext cx="15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28600" y="3296056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(0,0)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7" name="Rounded Rectangular Callout 166"/>
          <p:cNvSpPr/>
          <p:nvPr/>
        </p:nvSpPr>
        <p:spPr>
          <a:xfrm>
            <a:off x="3810000" y="1905000"/>
            <a:ext cx="1905000" cy="990600"/>
          </a:xfrm>
          <a:prstGeom prst="wedgeRoundRectCallout">
            <a:avLst>
              <a:gd name="adj1" fmla="val 19229"/>
              <a:gd name="adj2" fmla="val 12257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Space:</a:t>
            </a:r>
          </a:p>
          <a:p>
            <a:pPr algn="ctr"/>
            <a:r>
              <a:rPr lang="en-US" sz="1500" dirty="0" smtClean="0">
                <a:solidFill>
                  <a:srgbClr val="002060"/>
                </a:solidFill>
              </a:rPr>
              <a:t>Every node is an iteration point of the loop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5867400" y="762000"/>
            <a:ext cx="3048000" cy="175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for (j=0; j &lt; N; j++)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(k=0; k &lt; N; k++) </a:t>
            </a:r>
          </a:p>
          <a:p>
            <a:r>
              <a:rPr lang="pl-PL" sz="1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A[i][k] += B[i][j] * C[j][k]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ounded Rectangular Callout 169"/>
          <p:cNvSpPr/>
          <p:nvPr/>
        </p:nvSpPr>
        <p:spPr>
          <a:xfrm>
            <a:off x="6934200" y="5486400"/>
            <a:ext cx="1752600" cy="685800"/>
          </a:xfrm>
          <a:prstGeom prst="wedgeRoundRectCallout">
            <a:avLst>
              <a:gd name="adj1" fmla="val -85493"/>
              <a:gd name="adj2" fmla="val 9275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An iteration point is represented by the loop indices.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6400800" y="3962400"/>
            <a:ext cx="2438400" cy="914400"/>
          </a:xfrm>
          <a:prstGeom prst="wedgeRoundRectCallout">
            <a:avLst>
              <a:gd name="adj1" fmla="val -55161"/>
              <a:gd name="adj2" fmla="val 1199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0000"/>
                </a:solidFill>
              </a:rPr>
              <a:t>Array element accessed in any iteration is represented by the </a:t>
            </a:r>
            <a:r>
              <a:rPr lang="en-US" sz="1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function </a:t>
            </a:r>
            <a:r>
              <a:rPr lang="en-US" sz="1300" dirty="0" smtClean="0">
                <a:solidFill>
                  <a:srgbClr val="FF0000"/>
                </a:solidFill>
              </a:rPr>
              <a:t>on the loop indices.</a:t>
            </a:r>
            <a:endParaRPr lang="en-US" sz="1300" dirty="0">
              <a:solidFill>
                <a:srgbClr val="FF0000"/>
              </a:solidFill>
            </a:endParaRPr>
          </a:p>
        </p:txBody>
      </p:sp>
      <p:grpSp>
        <p:nvGrpSpPr>
          <p:cNvPr id="6" name="Group 185"/>
          <p:cNvGrpSpPr/>
          <p:nvPr/>
        </p:nvGrpSpPr>
        <p:grpSpPr>
          <a:xfrm>
            <a:off x="138480" y="4038600"/>
            <a:ext cx="2909520" cy="2437618"/>
            <a:chOff x="138480" y="4038600"/>
            <a:chExt cx="2909520" cy="2437618"/>
          </a:xfrm>
        </p:grpSpPr>
        <p:cxnSp>
          <p:nvCxnSpPr>
            <p:cNvPr id="114" name="Straight Arrow Connector 113"/>
            <p:cNvCxnSpPr/>
            <p:nvPr/>
          </p:nvCxnSpPr>
          <p:spPr>
            <a:xfrm rot="5400000" flipH="1" flipV="1">
              <a:off x="-440321" y="5146620"/>
              <a:ext cx="1929340" cy="18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522858" y="4524878"/>
              <a:ext cx="2191032" cy="1594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027" y="4564750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95725" y="4564750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18216" y="4564750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5120" y="4564750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07611" y="4564750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4" name="Straight Arrow Connector 133"/>
            <p:cNvCxnSpPr/>
            <p:nvPr/>
          </p:nvCxnSpPr>
          <p:spPr>
            <a:xfrm>
              <a:off x="515298" y="6119786"/>
              <a:ext cx="2368683" cy="11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33400" y="4190998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Data Space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24764" y="6013459"/>
              <a:ext cx="223236" cy="257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8600" y="4038600"/>
              <a:ext cx="223236" cy="257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lowchart: Connector 138"/>
            <p:cNvSpPr/>
            <p:nvPr/>
          </p:nvSpPr>
          <p:spPr>
            <a:xfrm>
              <a:off x="1603885" y="5694477"/>
              <a:ext cx="59217" cy="53164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/>
            <p:cNvCxnSpPr>
              <a:endCxn id="140" idx="0"/>
            </p:cNvCxnSpPr>
            <p:nvPr/>
          </p:nvCxnSpPr>
          <p:spPr>
            <a:xfrm rot="5400000" flipH="1" flipV="1">
              <a:off x="2688294" y="6119723"/>
              <a:ext cx="1108" cy="1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2679748" y="6146305"/>
              <a:ext cx="53164" cy="1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403554" y="5694477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C(4,2)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Straight Connector 159"/>
            <p:cNvCxnSpPr>
              <a:endCxn id="152" idx="3"/>
            </p:cNvCxnSpPr>
            <p:nvPr/>
          </p:nvCxnSpPr>
          <p:spPr>
            <a:xfrm>
              <a:off x="501665" y="4494225"/>
              <a:ext cx="1234" cy="1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442448" y="4524878"/>
              <a:ext cx="59217" cy="1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87817" y="6080196"/>
              <a:ext cx="626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(0,0)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522450" y="610688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38480" y="44196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5" name="Straight Arrow Connector 184"/>
          <p:cNvCxnSpPr>
            <a:endCxn id="159" idx="0"/>
          </p:cNvCxnSpPr>
          <p:nvPr/>
        </p:nvCxnSpPr>
        <p:spPr>
          <a:xfrm rot="10800000">
            <a:off x="1727522" y="5694478"/>
            <a:ext cx="4216079" cy="2211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56" idx="2"/>
          </p:cNvCxnSpPr>
          <p:nvPr/>
        </p:nvCxnSpPr>
        <p:spPr>
          <a:xfrm rot="16200000" flipV="1">
            <a:off x="-101221" y="3937380"/>
            <a:ext cx="3121226" cy="28161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ular Callout 190"/>
          <p:cNvSpPr/>
          <p:nvPr/>
        </p:nvSpPr>
        <p:spPr>
          <a:xfrm>
            <a:off x="1752600" y="3526970"/>
            <a:ext cx="2057400" cy="685800"/>
          </a:xfrm>
          <a:prstGeom prst="wedgeRoundRectCallout">
            <a:avLst>
              <a:gd name="adj1" fmla="val -63079"/>
              <a:gd name="adj2" fmla="val 44412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CacheAddr</a:t>
            </a:r>
            <a:r>
              <a:rPr lang="en-US" sz="1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(4,2)</a:t>
            </a:r>
            <a:r>
              <a:rPr lang="en-US" sz="1300" dirty="0" smtClean="0">
                <a:solidFill>
                  <a:srgbClr val="00B050"/>
                </a:solidFill>
              </a:rPr>
              <a:t> = Mapping of an array data to a cache location</a:t>
            </a:r>
            <a:endParaRPr lang="en-US" sz="1300" dirty="0">
              <a:solidFill>
                <a:srgbClr val="00B050"/>
              </a:solidFill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2" grpId="0" animBg="1"/>
      <p:bldP spid="80" grpId="0" animBg="1"/>
      <p:bldP spid="81" grpId="0"/>
      <p:bldP spid="107" grpId="0" animBg="1"/>
      <p:bldP spid="108" grpId="0"/>
      <p:bldP spid="125" grpId="0"/>
      <p:bldP spid="127" grpId="0"/>
      <p:bldP spid="128" grpId="0"/>
      <p:bldP spid="170" grpId="0" animBg="1"/>
      <p:bldP spid="112" grpId="0" animBg="1"/>
      <p:bldP spid="1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Reuse and Cache Miss</a:t>
            </a:r>
            <a:endParaRPr lang="en-US" sz="3600" dirty="0"/>
          </a:p>
        </p:txBody>
      </p:sp>
      <p:grpSp>
        <p:nvGrpSpPr>
          <p:cNvPr id="3" name="Group 52"/>
          <p:cNvGrpSpPr/>
          <p:nvPr/>
        </p:nvGrpSpPr>
        <p:grpSpPr>
          <a:xfrm>
            <a:off x="3898228" y="3420973"/>
            <a:ext cx="2334046" cy="1899431"/>
            <a:chOff x="5790935" y="2362200"/>
            <a:chExt cx="2209698" cy="1752600"/>
          </a:xfrm>
        </p:grpSpPr>
        <p:sp>
          <p:nvSpPr>
            <p:cNvPr id="54" name="Rectangle 53"/>
            <p:cNvSpPr/>
            <p:nvPr/>
          </p:nvSpPr>
          <p:spPr>
            <a:xfrm>
              <a:off x="5790935" y="2362200"/>
              <a:ext cx="2209698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526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591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452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01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08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2944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179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381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4" name="Straight Arrow Connector 13"/>
          <p:cNvCxnSpPr/>
          <p:nvPr/>
        </p:nvCxnSpPr>
        <p:spPr>
          <a:xfrm rot="10800000">
            <a:off x="3535191" y="5041062"/>
            <a:ext cx="1931624" cy="14865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6199733" y="3391104"/>
            <a:ext cx="1609687" cy="12387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266629" y="6457726"/>
            <a:ext cx="953571" cy="4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k(0,0,1)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8102" y="2826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j(0,1,0)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71800" y="47019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44131" y="4254129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13346" y="4041232"/>
            <a:ext cx="2334046" cy="18994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9433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0825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2003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3181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5245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6637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40"/>
          <p:cNvGrpSpPr/>
          <p:nvPr/>
        </p:nvGrpSpPr>
        <p:grpSpPr>
          <a:xfrm>
            <a:off x="5466815" y="4629863"/>
            <a:ext cx="2334046" cy="1899431"/>
            <a:chOff x="5790935" y="2362200"/>
            <a:chExt cx="2209698" cy="1752600"/>
          </a:xfrm>
        </p:grpSpPr>
        <p:sp>
          <p:nvSpPr>
            <p:cNvPr id="15" name="Rectangle 14"/>
            <p:cNvSpPr/>
            <p:nvPr/>
          </p:nvSpPr>
          <p:spPr>
            <a:xfrm>
              <a:off x="5790935" y="2362200"/>
              <a:ext cx="2209698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526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591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452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01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08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2944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179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381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2" name="Flowchart: Connector 81"/>
          <p:cNvSpPr/>
          <p:nvPr/>
        </p:nvSpPr>
        <p:spPr>
          <a:xfrm>
            <a:off x="4340034" y="4547279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4799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6191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7369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298" y="4134359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Flowchart: Connector 79"/>
          <p:cNvSpPr/>
          <p:nvPr/>
        </p:nvSpPr>
        <p:spPr>
          <a:xfrm>
            <a:off x="5949720" y="5703455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867400" y="541020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Flowchart: Connector 106"/>
          <p:cNvSpPr/>
          <p:nvPr/>
        </p:nvSpPr>
        <p:spPr>
          <a:xfrm>
            <a:off x="5144877" y="5123264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855480" y="483397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10800000">
            <a:off x="5213576" y="5204299"/>
            <a:ext cx="736145" cy="5097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3774705" y="4835461"/>
            <a:ext cx="3384221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66815" y="6527573"/>
            <a:ext cx="2897435" cy="1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3857128" y="3391104"/>
            <a:ext cx="1619962" cy="12493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/>
        </p:nvGraphicFramePr>
        <p:xfrm>
          <a:off x="5601204" y="5156064"/>
          <a:ext cx="189996" cy="330336"/>
        </p:xfrm>
        <a:graphic>
          <a:graphicData uri="http://schemas.openxmlformats.org/presentationml/2006/ole">
            <p:oleObj spid="_x0000_s202754" name="Equation" r:id="rId5" imgW="126720" imgH="164880" progId="Equation.3">
              <p:embed/>
            </p:oleObj>
          </a:graphicData>
        </a:graphic>
      </p:graphicFrame>
      <p:cxnSp>
        <p:nvCxnSpPr>
          <p:cNvPr id="118" name="Straight Connector 117"/>
          <p:cNvCxnSpPr/>
          <p:nvPr/>
        </p:nvCxnSpPr>
        <p:spPr>
          <a:xfrm rot="5400000">
            <a:off x="4619821" y="5931170"/>
            <a:ext cx="82584" cy="8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3806418" y="5331997"/>
            <a:ext cx="82584" cy="8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180811" y="6538338"/>
            <a:ext cx="628491" cy="300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(0,0,0)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59549" y="595120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 = 1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82286" y="536257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 = N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rot="10800000">
            <a:off x="4408732" y="4615666"/>
            <a:ext cx="736145" cy="5097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902483" y="4629863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(N,4,2)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Flowchart: Connector 128"/>
          <p:cNvSpPr/>
          <p:nvPr/>
        </p:nvSpPr>
        <p:spPr>
          <a:xfrm>
            <a:off x="5427430" y="6497665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64"/>
          <p:cNvGrpSpPr/>
          <p:nvPr/>
        </p:nvGrpSpPr>
        <p:grpSpPr>
          <a:xfrm>
            <a:off x="152400" y="697468"/>
            <a:ext cx="3627978" cy="3024664"/>
            <a:chOff x="152400" y="697468"/>
            <a:chExt cx="3627978" cy="3024664"/>
          </a:xfrm>
        </p:grpSpPr>
        <p:cxnSp>
          <p:nvCxnSpPr>
            <p:cNvPr id="133" name="Straight Arrow Connector 132"/>
            <p:cNvCxnSpPr/>
            <p:nvPr/>
          </p:nvCxnSpPr>
          <p:spPr>
            <a:xfrm rot="5400000" flipH="1" flipV="1">
              <a:off x="-735185" y="2095500"/>
              <a:ext cx="2514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531048" y="1066800"/>
              <a:ext cx="2819400" cy="228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35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263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40545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119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5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26145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521320" y="3352800"/>
              <a:ext cx="3048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38200" y="69746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Data Space in the cache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93120" y="32004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3778" y="69746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1922104" y="2743200"/>
              <a:ext cx="76200" cy="76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141742" y="33528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52400" y="8382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3" name="Straight Connector 152"/>
            <p:cNvCxnSpPr>
              <a:stCxn id="150" idx="0"/>
              <a:endCxn id="150" idx="0"/>
            </p:cNvCxnSpPr>
            <p:nvPr/>
          </p:nvCxnSpPr>
          <p:spPr>
            <a:xfrm rot="5400000" flipH="1" flipV="1">
              <a:off x="3317431" y="3352800"/>
              <a:ext cx="15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3302620" y="3390900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704648" y="2743200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C(4,2)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Straight Connector 157"/>
            <p:cNvCxnSpPr>
              <a:stCxn id="151" idx="3"/>
              <a:endCxn id="151" idx="3"/>
            </p:cNvCxnSpPr>
            <p:nvPr/>
          </p:nvCxnSpPr>
          <p:spPr>
            <a:xfrm>
              <a:off x="503778" y="1022866"/>
              <a:ext cx="15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0800000">
              <a:off x="427578" y="1066800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28600" y="3296056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(0,0)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7" name="Rounded Rectangular Callout 166"/>
          <p:cNvSpPr/>
          <p:nvPr/>
        </p:nvSpPr>
        <p:spPr>
          <a:xfrm>
            <a:off x="3505200" y="1981200"/>
            <a:ext cx="2057400" cy="914400"/>
          </a:xfrm>
          <a:prstGeom prst="wedgeRoundRectCallout">
            <a:avLst>
              <a:gd name="adj1" fmla="val 35432"/>
              <a:gd name="adj2" fmla="val 12377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Space: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Every node is an iteration of the loop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5715000" y="685800"/>
            <a:ext cx="3048000" cy="175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for (j=0; j &lt; N; j++)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(k=0; k &lt; N; k++) </a:t>
            </a:r>
          </a:p>
          <a:p>
            <a:r>
              <a:rPr lang="pl-PL" sz="1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A[i][k] += B[i][j] * C[j][k]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6324600" y="2667000"/>
            <a:ext cx="2362200" cy="1066800"/>
          </a:xfrm>
          <a:prstGeom prst="wedgeRoundRectCallout">
            <a:avLst>
              <a:gd name="adj1" fmla="val -85979"/>
              <a:gd name="adj2" fmla="val 1985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 Vector :</a:t>
            </a:r>
          </a:p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Direction of reuse of the data element at (</a:t>
            </a:r>
            <a:r>
              <a:rPr lang="en-US" sz="1400" i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solidFill>
                  <a:schemeClr val="accent3"/>
                </a:solidFill>
              </a:rPr>
              <a:t> is represented by (</a:t>
            </a:r>
            <a:r>
              <a:rPr lang="en-US" sz="14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 = </a:t>
            </a:r>
            <a:r>
              <a:rPr lang="en-US" sz="1400" i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-p)</a:t>
            </a:r>
            <a:endParaRPr lang="en-US" sz="1400" i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179"/>
          <p:cNvGrpSpPr/>
          <p:nvPr/>
        </p:nvGrpSpPr>
        <p:grpSpPr>
          <a:xfrm>
            <a:off x="6254925" y="4924238"/>
            <a:ext cx="2736675" cy="1552762"/>
            <a:chOff x="6254925" y="4924238"/>
            <a:chExt cx="2736675" cy="1552762"/>
          </a:xfrm>
        </p:grpSpPr>
        <p:sp>
          <p:nvSpPr>
            <p:cNvPr id="171" name="Flowchart: Connector 170"/>
            <p:cNvSpPr/>
            <p:nvPr/>
          </p:nvSpPr>
          <p:spPr>
            <a:xfrm>
              <a:off x="6853716" y="5105400"/>
              <a:ext cx="80484" cy="825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ular Callout 171"/>
            <p:cNvSpPr/>
            <p:nvPr/>
          </p:nvSpPr>
          <p:spPr>
            <a:xfrm>
              <a:off x="6553200" y="5562600"/>
              <a:ext cx="2438400" cy="914400"/>
            </a:xfrm>
            <a:prstGeom prst="wedgeRoundRectCallout">
              <a:avLst>
                <a:gd name="adj1" fmla="val -36287"/>
                <a:gd name="adj2" fmla="val -9195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003E1C"/>
                  </a:solidFill>
                </a:rPr>
                <a:t>Another iteration accesses data of array B, mapped to the same cache location causing a </a:t>
              </a:r>
              <a:r>
                <a:rPr lang="en-US" sz="1300" b="1" dirty="0" smtClean="0">
                  <a:solidFill>
                    <a:srgbClr val="003E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Cache Miss</a:t>
              </a:r>
              <a:r>
                <a:rPr lang="en-US" sz="1300" dirty="0" smtClean="0">
                  <a:solidFill>
                    <a:srgbClr val="003E1C"/>
                  </a:solidFill>
                </a:rPr>
                <a:t>.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254925" y="5105400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p(0,7,4)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324600" y="4924238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B(0,7)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180"/>
          <p:cNvGrpSpPr/>
          <p:nvPr/>
        </p:nvGrpSpPr>
        <p:grpSpPr>
          <a:xfrm>
            <a:off x="1676400" y="2438400"/>
            <a:ext cx="657552" cy="674132"/>
            <a:chOff x="1676400" y="2438400"/>
            <a:chExt cx="657552" cy="674132"/>
          </a:xfrm>
        </p:grpSpPr>
        <p:sp>
          <p:nvSpPr>
            <p:cNvPr id="175" name="Flowchart: Connector 174"/>
            <p:cNvSpPr/>
            <p:nvPr/>
          </p:nvSpPr>
          <p:spPr>
            <a:xfrm>
              <a:off x="1914728" y="2746544"/>
              <a:ext cx="80484" cy="8258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676400" y="2438400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B(0,7)</a:t>
              </a:r>
              <a:endPara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676400" y="27432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715000" y="5771536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p(0,4,2)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24402" y="522619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(1,4,2)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43533" y="52192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ounded Rectangular Callout 112"/>
          <p:cNvSpPr/>
          <p:nvPr/>
        </p:nvSpPr>
        <p:spPr>
          <a:xfrm>
            <a:off x="3581400" y="762000"/>
            <a:ext cx="1905000" cy="1143000"/>
          </a:xfrm>
          <a:prstGeom prst="wedgeRoundRectCallout">
            <a:avLst>
              <a:gd name="adj1" fmla="val -82965"/>
              <a:gd name="adj2" fmla="val 525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Space:</a:t>
            </a:r>
          </a:p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Every data element is directly mapped to a location in cache.</a:t>
            </a:r>
            <a:endParaRPr lang="en-US" sz="1300" dirty="0">
              <a:solidFill>
                <a:srgbClr val="002060"/>
              </a:solidFill>
            </a:endParaRPr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6" name="Rounded Rectangular Callout 125"/>
          <p:cNvSpPr/>
          <p:nvPr/>
        </p:nvSpPr>
        <p:spPr>
          <a:xfrm>
            <a:off x="0" y="1295400"/>
            <a:ext cx="2895600" cy="762000"/>
          </a:xfrm>
          <a:prstGeom prst="wedgeRoundRectCallout">
            <a:avLst>
              <a:gd name="adj1" fmla="val 16884"/>
              <a:gd name="adj2" fmla="val 96136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3E1C"/>
                </a:solidFill>
              </a:rPr>
              <a:t>The element of array C is </a:t>
            </a:r>
            <a:r>
              <a:rPr lang="en-US" sz="1400" b="1" dirty="0" smtClean="0">
                <a:solidFill>
                  <a:srgbClr val="003E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evicted from the cache</a:t>
            </a:r>
            <a:r>
              <a:rPr lang="en-US" sz="1400" dirty="0" smtClean="0">
                <a:solidFill>
                  <a:srgbClr val="003E1C"/>
                </a:solidFill>
              </a:rPr>
              <a:t> and replaced with one from array B.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206909" y="4019718"/>
            <a:ext cx="2909520" cy="2437618"/>
            <a:chOff x="206909" y="4039382"/>
            <a:chExt cx="2909520" cy="2437618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-371892" y="5147402"/>
              <a:ext cx="1929340" cy="18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91287" y="4525660"/>
              <a:ext cx="2191032" cy="1594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19456" y="4565532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7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64154" y="4565532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686645" y="4565532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53549" y="4565532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76040" y="4565532"/>
              <a:ext cx="22206" cy="1555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6" name="Straight Arrow Connector 135"/>
            <p:cNvCxnSpPr/>
            <p:nvPr/>
          </p:nvCxnSpPr>
          <p:spPr>
            <a:xfrm>
              <a:off x="583727" y="6120568"/>
              <a:ext cx="2368683" cy="11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01829" y="4191780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Data Space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893193" y="6014241"/>
              <a:ext cx="223236" cy="257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7029" y="4039382"/>
              <a:ext cx="223236" cy="257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1672314" y="5695259"/>
              <a:ext cx="59217" cy="53164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5400000" flipH="1" flipV="1">
              <a:off x="2756723" y="6120505"/>
              <a:ext cx="1108" cy="1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2748177" y="6147087"/>
              <a:ext cx="53164" cy="1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447800" y="5734664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C(4,2)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570094" y="4495007"/>
              <a:ext cx="1234" cy="1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10800000">
              <a:off x="510877" y="4525660"/>
              <a:ext cx="59217" cy="1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356246" y="6080978"/>
              <a:ext cx="626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(0,0)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590879" y="61076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06909" y="442038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8" name="Straight Arrow Connector 187"/>
          <p:cNvCxnSpPr>
            <a:endCxn id="157" idx="0"/>
          </p:cNvCxnSpPr>
          <p:nvPr/>
        </p:nvCxnSpPr>
        <p:spPr>
          <a:xfrm rot="10800000">
            <a:off x="1771767" y="5715001"/>
            <a:ext cx="4147650" cy="959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5400000" flipH="1" flipV="1">
            <a:off x="457200" y="4191000"/>
            <a:ext cx="2667000" cy="2286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10800000" flipV="1">
            <a:off x="1782096" y="5181599"/>
            <a:ext cx="3399504" cy="49652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28" idx="0"/>
          </p:cNvCxnSpPr>
          <p:nvPr/>
        </p:nvCxnSpPr>
        <p:spPr>
          <a:xfrm rot="16200000" flipH="1" flipV="1">
            <a:off x="2527938" y="3930725"/>
            <a:ext cx="1048266" cy="2446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10800000">
            <a:off x="2209800" y="4876800"/>
            <a:ext cx="4604850" cy="24834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owchart: Connector 201"/>
          <p:cNvSpPr/>
          <p:nvPr/>
        </p:nvSpPr>
        <p:spPr>
          <a:xfrm>
            <a:off x="2150583" y="4861736"/>
            <a:ext cx="59217" cy="5316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905000" y="457200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B(0,7)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4" name="Straight Arrow Connector 203"/>
          <p:cNvCxnSpPr>
            <a:stCxn id="203" idx="2"/>
          </p:cNvCxnSpPr>
          <p:nvPr/>
        </p:nvCxnSpPr>
        <p:spPr>
          <a:xfrm rot="5400000" flipH="1">
            <a:off x="1153499" y="3799501"/>
            <a:ext cx="1907977" cy="25257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10800000" flipV="1">
            <a:off x="1782096" y="5181600"/>
            <a:ext cx="3399504" cy="496529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ular Callout 206"/>
          <p:cNvSpPr/>
          <p:nvPr/>
        </p:nvSpPr>
        <p:spPr>
          <a:xfrm>
            <a:off x="3048000" y="6324600"/>
            <a:ext cx="2057400" cy="381000"/>
          </a:xfrm>
          <a:prstGeom prst="wedgeRoundRectCallout">
            <a:avLst>
              <a:gd name="adj1" fmla="val -35241"/>
              <a:gd name="adj2" fmla="val -261600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miss iteration</a:t>
            </a:r>
            <a:endParaRPr lang="en-US" sz="13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12" grpId="0"/>
      <p:bldP spid="126" grpId="0" animBg="1"/>
      <p:bldP spid="202" grpId="0" animBg="1"/>
      <p:bldP spid="203" grpId="0"/>
      <p:bldP spid="2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Read Reuse Vulnerability</a:t>
            </a:r>
            <a:endParaRPr lang="en-US" sz="3600" dirty="0"/>
          </a:p>
        </p:txBody>
      </p:sp>
      <p:grpSp>
        <p:nvGrpSpPr>
          <p:cNvPr id="3" name="Group 43"/>
          <p:cNvGrpSpPr/>
          <p:nvPr/>
        </p:nvGrpSpPr>
        <p:grpSpPr>
          <a:xfrm>
            <a:off x="228600" y="762000"/>
            <a:ext cx="4495801" cy="1219200"/>
            <a:chOff x="304799" y="4267200"/>
            <a:chExt cx="8275707" cy="1600200"/>
          </a:xfrm>
        </p:grpSpPr>
        <p:sp>
          <p:nvSpPr>
            <p:cNvPr id="37" name="Rounded Rectangle 36"/>
            <p:cNvSpPr/>
            <p:nvPr/>
          </p:nvSpPr>
          <p:spPr>
            <a:xfrm>
              <a:off x="304800" y="4267200"/>
              <a:ext cx="8229600" cy="1600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" name="Group 42"/>
            <p:cNvGrpSpPr/>
            <p:nvPr/>
          </p:nvGrpSpPr>
          <p:grpSpPr>
            <a:xfrm>
              <a:off x="304799" y="4419600"/>
              <a:ext cx="8275707" cy="1352938"/>
              <a:chOff x="911250" y="2610256"/>
              <a:chExt cx="8617748" cy="135293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418306" y="3314700"/>
                <a:ext cx="1296194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063448" y="3511651"/>
                <a:ext cx="7909714" cy="1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5400000">
                <a:off x="1685533" y="3360745"/>
                <a:ext cx="301591" cy="1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5400000">
                <a:off x="2544388" y="3359960"/>
                <a:ext cx="301591" cy="1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3404140" y="3359960"/>
                <a:ext cx="301591" cy="1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>
                <a:off x="4264787" y="3360745"/>
                <a:ext cx="301591" cy="1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5123643" y="3359960"/>
                <a:ext cx="301591" cy="1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5400000">
                <a:off x="7532739" y="3359960"/>
                <a:ext cx="301591" cy="1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664378" y="2833072"/>
                <a:ext cx="628403" cy="3877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2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12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28611" y="2844616"/>
                <a:ext cx="628403" cy="3877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200" i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12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97905" y="2833072"/>
                <a:ext cx="628403" cy="3877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200" i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12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48115" y="2833072"/>
                <a:ext cx="628403" cy="387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200" i="1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sz="12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61310" y="2833072"/>
                <a:ext cx="542888" cy="5601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200" i="1" baseline="-25000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sz="12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24713" y="2833072"/>
                <a:ext cx="628403" cy="3877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200" i="1" baseline="-250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12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3760354" y="3285403"/>
                <a:ext cx="451601" cy="89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8041590" y="3284617"/>
                <a:ext cx="451601" cy="89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738757" y="2683883"/>
                <a:ext cx="679911" cy="323165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b="1" i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CE</a:t>
                </a:r>
                <a:endParaRPr lang="en-US" sz="900" b="1" i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09913" y="2693821"/>
                <a:ext cx="679911" cy="323165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b="1" i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CE</a:t>
                </a:r>
                <a:endParaRPr lang="en-US" sz="900" b="1" i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256738" y="3521532"/>
                <a:ext cx="12722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dirty="0" smtClean="0">
                    <a:latin typeface="Times New Roman" pitchFamily="18" charset="0"/>
                    <a:cs typeface="Times New Roman" pitchFamily="18" charset="0"/>
                  </a:rPr>
                  <a:t>Iterations</a:t>
                </a:r>
                <a:endParaRPr lang="en-US" sz="9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27185" y="3739451"/>
                <a:ext cx="859751" cy="150796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696080" y="3739451"/>
                <a:ext cx="859751" cy="150796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415583" y="3739451"/>
                <a:ext cx="859751" cy="150796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275334" y="3739451"/>
                <a:ext cx="2407304" cy="150796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298139" y="2833857"/>
                <a:ext cx="2235355" cy="81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.  .  .  .  .  .  .  .</a:t>
                </a:r>
                <a:endParaRPr lang="en-US" sz="16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11250" y="2610256"/>
                <a:ext cx="2438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u="sng" dirty="0" smtClean="0">
                    <a:solidFill>
                      <a:srgbClr val="0070C0"/>
                    </a:solidFill>
                  </a:rPr>
                  <a:t> Read Vulnerability</a:t>
                </a:r>
                <a:endParaRPr lang="en-US" sz="900" u="sng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114229" y="3085470"/>
            <a:ext cx="953571" cy="4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k(0,0,1)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2"/>
          <p:cNvGrpSpPr/>
          <p:nvPr/>
        </p:nvGrpSpPr>
        <p:grpSpPr>
          <a:xfrm>
            <a:off x="5267444" y="809799"/>
            <a:ext cx="1707386" cy="1614299"/>
            <a:chOff x="5791200" y="2362200"/>
            <a:chExt cx="2209800" cy="1752600"/>
          </a:xfrm>
        </p:grpSpPr>
        <p:sp>
          <p:nvSpPr>
            <p:cNvPr id="36" name="Rectangle 35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9" name="Straight Arrow Connector 48"/>
          <p:cNvCxnSpPr/>
          <p:nvPr/>
        </p:nvCxnSpPr>
        <p:spPr>
          <a:xfrm rot="10800000">
            <a:off x="5001878" y="2186690"/>
            <a:ext cx="1413009" cy="1263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6951027" y="784414"/>
            <a:ext cx="1177508" cy="10528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7000" y="304800"/>
            <a:ext cx="632276" cy="31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j(0,1,0)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7200" y="2181254"/>
            <a:ext cx="632276" cy="31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74175" y="1517887"/>
            <a:ext cx="473972" cy="261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40"/>
          <p:cNvGrpSpPr/>
          <p:nvPr/>
        </p:nvGrpSpPr>
        <p:grpSpPr>
          <a:xfrm>
            <a:off x="6414886" y="1837218"/>
            <a:ext cx="1707386" cy="1614299"/>
            <a:chOff x="5791200" y="2362200"/>
            <a:chExt cx="2209800" cy="1752600"/>
          </a:xfrm>
        </p:grpSpPr>
        <p:sp>
          <p:nvSpPr>
            <p:cNvPr id="63" name="Rectangle 62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3" name="Flowchart: Connector 72"/>
          <p:cNvSpPr/>
          <p:nvPr/>
        </p:nvSpPr>
        <p:spPr>
          <a:xfrm>
            <a:off x="5590632" y="1767031"/>
            <a:ext cx="58875" cy="7018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679681" y="2540755"/>
            <a:ext cx="473972" cy="261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rot="16200000" flipV="1">
            <a:off x="4976787" y="2011953"/>
            <a:ext cx="287620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414887" y="3450054"/>
            <a:ext cx="2119513" cy="14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>
            <a:off x="5237379" y="784414"/>
            <a:ext cx="1185024" cy="1061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5195397" y="2438715"/>
            <a:ext cx="70187" cy="58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05671" y="3459203"/>
            <a:ext cx="459750" cy="255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(0,0,0)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63177" y="2459940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 = N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49801" y="1656944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3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(N,4,2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6386077" y="3424636"/>
            <a:ext cx="58875" cy="7018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6400800" y="2495144"/>
            <a:ext cx="58875" cy="7018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6265725" y="2368421"/>
            <a:ext cx="58875" cy="7018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6115664" y="2243061"/>
            <a:ext cx="58875" cy="7018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5801032" y="1942080"/>
            <a:ext cx="58875" cy="7018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ular Callout 106"/>
          <p:cNvSpPr/>
          <p:nvPr/>
        </p:nvSpPr>
        <p:spPr>
          <a:xfrm>
            <a:off x="6934200" y="1676400"/>
            <a:ext cx="1998408" cy="685800"/>
          </a:xfrm>
          <a:prstGeom prst="wedgeRoundRectCallout">
            <a:avLst>
              <a:gd name="adj1" fmla="val -69242"/>
              <a:gd name="adj2" fmla="val 8404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 Direction:</a:t>
            </a:r>
          </a:p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 Direction along which the data element is reused.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2945" y="894944"/>
            <a:ext cx="7359" cy="147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5" name="Straight Arrow Connector 104"/>
          <p:cNvCxnSpPr>
            <a:endCxn id="73" idx="6"/>
          </p:cNvCxnSpPr>
          <p:nvPr/>
        </p:nvCxnSpPr>
        <p:spPr>
          <a:xfrm rot="10800000">
            <a:off x="5649507" y="1802125"/>
            <a:ext cx="1090393" cy="102295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Connector 111"/>
          <p:cNvSpPr/>
          <p:nvPr/>
        </p:nvSpPr>
        <p:spPr>
          <a:xfrm>
            <a:off x="5960808" y="2090661"/>
            <a:ext cx="58875" cy="7018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52400" y="2286000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Iterations: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iterations accessing the array element.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481013" y="2886075"/>
          <a:ext cx="4752975" cy="323850"/>
        </p:xfrm>
        <a:graphic>
          <a:graphicData uri="http://schemas.openxmlformats.org/presentationml/2006/ole">
            <p:oleObj spid="_x0000_s295938" name="Equation" r:id="rId5" imgW="3352680" imgH="228600" progId="Equation.3">
              <p:embed/>
            </p:oleObj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152400" y="3304723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Miss Iterations: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iterations at which reuse vector is not realized.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303213" y="3952875"/>
          <a:ext cx="8535987" cy="401638"/>
        </p:xfrm>
        <a:graphic>
          <a:graphicData uri="http://schemas.openxmlformats.org/presentationml/2006/ole">
            <p:oleObj spid="_x0000_s295939" name="Equation" r:id="rId6" imgW="4647960" imgH="241200" progId="Equation.3">
              <p:embed/>
            </p:oleObj>
          </a:graphicData>
        </a:graphic>
      </p:graphicFrame>
      <p:sp>
        <p:nvSpPr>
          <p:cNvPr id="124" name="Flowchart: Connector 123"/>
          <p:cNvSpPr/>
          <p:nvPr/>
        </p:nvSpPr>
        <p:spPr>
          <a:xfrm>
            <a:off x="6400800" y="2495213"/>
            <a:ext cx="58875" cy="70187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/>
          <p:cNvSpPr/>
          <p:nvPr/>
        </p:nvSpPr>
        <p:spPr>
          <a:xfrm>
            <a:off x="6113325" y="2235200"/>
            <a:ext cx="58875" cy="70187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/>
          <p:cNvSpPr/>
          <p:nvPr/>
        </p:nvSpPr>
        <p:spPr>
          <a:xfrm>
            <a:off x="5803900" y="1942763"/>
            <a:ext cx="58875" cy="70187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31"/>
          <p:cNvGrpSpPr/>
          <p:nvPr/>
        </p:nvGrpSpPr>
        <p:grpSpPr>
          <a:xfrm>
            <a:off x="5734050" y="1743075"/>
            <a:ext cx="1047750" cy="990600"/>
            <a:chOff x="5734050" y="1743075"/>
            <a:chExt cx="1047750" cy="990600"/>
          </a:xfrm>
        </p:grpSpPr>
        <p:cxnSp>
          <p:nvCxnSpPr>
            <p:cNvPr id="128" name="Straight Arrow Connector 127"/>
            <p:cNvCxnSpPr/>
            <p:nvPr/>
          </p:nvCxnSpPr>
          <p:spPr>
            <a:xfrm rot="16200000" flipV="1">
              <a:off x="6324600" y="2286000"/>
              <a:ext cx="152400" cy="152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16200000" flipV="1">
              <a:off x="6057900" y="2038350"/>
              <a:ext cx="152400" cy="152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V="1">
              <a:off x="5734050" y="1743075"/>
              <a:ext cx="152400" cy="152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rot="16200000" flipV="1">
              <a:off x="6629400" y="2581275"/>
              <a:ext cx="152400" cy="152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228600" y="4596825"/>
            <a:ext cx="46858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Vulnerable Accesses (Cache Hits):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iterations at which the reuse is realized.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214938" y="4852987"/>
          <a:ext cx="2176462" cy="442913"/>
        </p:xfrm>
        <a:graphic>
          <a:graphicData uri="http://schemas.openxmlformats.org/presentationml/2006/ole">
            <p:oleObj spid="_x0000_s295940" name="Equation" r:id="rId7" imgW="1117440" imgH="228600" progId="Equation.3">
              <p:embed/>
            </p:oleObj>
          </a:graphicData>
        </a:graphic>
      </p:graphicFrame>
      <p:grpSp>
        <p:nvGrpSpPr>
          <p:cNvPr id="29" name="Group 136"/>
          <p:cNvGrpSpPr/>
          <p:nvPr/>
        </p:nvGrpSpPr>
        <p:grpSpPr>
          <a:xfrm>
            <a:off x="533401" y="5486400"/>
            <a:ext cx="7696199" cy="762000"/>
            <a:chOff x="152400" y="5832527"/>
            <a:chExt cx="7696200" cy="685800"/>
          </a:xfrm>
        </p:grpSpPr>
        <p:sp>
          <p:nvSpPr>
            <p:cNvPr id="136" name="Rounded Rectangle 135"/>
            <p:cNvSpPr/>
            <p:nvPr/>
          </p:nvSpPr>
          <p:spPr>
            <a:xfrm>
              <a:off x="152400" y="5832527"/>
              <a:ext cx="7696200" cy="6858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083" y="5867400"/>
              <a:ext cx="5772735" cy="58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u="sng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Vulnerable Iterations (Read Reuse Vulnerability):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The number of iterations between successive reuses.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06504" name="Object 8"/>
            <p:cNvGraphicFramePr>
              <a:graphicFrameLocks noChangeAspect="1"/>
            </p:cNvGraphicFramePr>
            <p:nvPr/>
          </p:nvGraphicFramePr>
          <p:xfrm>
            <a:off x="6014044" y="5912537"/>
            <a:ext cx="1715455" cy="468630"/>
          </p:xfrm>
          <a:graphic>
            <a:graphicData uri="http://schemas.openxmlformats.org/presentationml/2006/ole">
              <p:oleObj spid="_x0000_s295941" name="Equation" r:id="rId8" imgW="927000" imgH="253800" progId="Equation.3">
                <p:embed/>
              </p:oleObj>
            </a:graphicData>
          </a:graphic>
        </p:graphicFrame>
      </p:grpSp>
      <p:sp>
        <p:nvSpPr>
          <p:cNvPr id="101" name="TextBox 100"/>
          <p:cNvSpPr txBox="1"/>
          <p:nvPr/>
        </p:nvSpPr>
        <p:spPr>
          <a:xfrm>
            <a:off x="6752304" y="2723536"/>
            <a:ext cx="732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3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(0,4,2)</a:t>
            </a:r>
            <a:endParaRPr lang="en-US" sz="13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Flowchart: Connector 137"/>
          <p:cNvSpPr/>
          <p:nvPr/>
        </p:nvSpPr>
        <p:spPr>
          <a:xfrm>
            <a:off x="6543152" y="2632821"/>
            <a:ext cx="58875" cy="7018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/>
          <p:cNvSpPr/>
          <p:nvPr/>
        </p:nvSpPr>
        <p:spPr>
          <a:xfrm>
            <a:off x="6722925" y="2819400"/>
            <a:ext cx="58875" cy="7018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10" grpId="0" animBg="1"/>
      <p:bldP spid="111" grpId="0" animBg="1"/>
      <p:bldP spid="113" grpId="0" animBg="1"/>
      <p:bldP spid="107" grpId="0" animBg="1"/>
      <p:bldP spid="107" grpId="1" animBg="1"/>
      <p:bldP spid="112" grpId="0" animBg="1"/>
      <p:bldP spid="122" grpId="0"/>
      <p:bldP spid="123" grpId="0"/>
      <p:bldP spid="124" grpId="0" animBg="1"/>
      <p:bldP spid="125" grpId="0" animBg="1"/>
      <p:bldP spid="126" grpId="0" animBg="1"/>
      <p:bldP spid="133" grpId="0"/>
      <p:bldP spid="1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Vulnerability Equations ( RRV )</a:t>
            </a:r>
            <a:endParaRPr 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38575" y="2286000"/>
          <a:ext cx="3019425" cy="377825"/>
        </p:xfrm>
        <a:graphic>
          <a:graphicData uri="http://schemas.openxmlformats.org/presentationml/2006/ole">
            <p:oleObj spid="_x0000_s296962" name="Equation" r:id="rId4" imgW="1625400" imgH="203040" progId="Equation.3">
              <p:embed/>
            </p:oleObj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86800" cy="2743200"/>
          </a:xfrm>
        </p:spPr>
        <p:txBody>
          <a:bodyPr>
            <a:normAutofit/>
          </a:bodyPr>
          <a:lstStyle/>
          <a:p>
            <a:r>
              <a:rPr lang="en-US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Miss Iterations</a:t>
            </a:r>
            <a:r>
              <a:rPr lang="en-US" dirty="0" smtClean="0"/>
              <a:t> on array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, is due to interference by any array accessed within the program.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Calculation: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2257425"/>
          <a:ext cx="1676400" cy="542925"/>
        </p:xfrm>
        <a:graphic>
          <a:graphicData uri="http://schemas.openxmlformats.org/presentationml/2006/ole">
            <p:oleObj spid="_x0000_s296963" name="Equation" r:id="rId5" imgW="939600" imgH="30456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603750" y="4240213"/>
          <a:ext cx="2101850" cy="382587"/>
        </p:xfrm>
        <a:graphic>
          <a:graphicData uri="http://schemas.openxmlformats.org/presentationml/2006/ole">
            <p:oleObj spid="_x0000_s296964" name="Equation" r:id="rId6" imgW="1180800" imgH="21564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810125" y="4883150"/>
          <a:ext cx="1133475" cy="450850"/>
        </p:xfrm>
        <a:graphic>
          <a:graphicData uri="http://schemas.openxmlformats.org/presentationml/2006/ole">
            <p:oleObj spid="_x0000_s296965" name="Equation" r:id="rId7" imgW="634680" imgH="2538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8538" y="422116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Hit Iterations,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4959350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</a:t>
            </a:r>
            <a:r>
              <a:rPr lang="en-US" i="1" dirty="0" smtClean="0"/>
              <a:t>=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Cache-Interference Analysis</a:t>
            </a:r>
            <a:endParaRPr lang="en-US" sz="3600" dirty="0"/>
          </a:p>
        </p:txBody>
      </p:sp>
      <p:grpSp>
        <p:nvGrpSpPr>
          <p:cNvPr id="3" name="Group 52"/>
          <p:cNvGrpSpPr/>
          <p:nvPr/>
        </p:nvGrpSpPr>
        <p:grpSpPr>
          <a:xfrm>
            <a:off x="3745827" y="3420973"/>
            <a:ext cx="2334046" cy="1899431"/>
            <a:chOff x="5791200" y="2362200"/>
            <a:chExt cx="22098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4" name="Straight Arrow Connector 13"/>
          <p:cNvCxnSpPr/>
          <p:nvPr/>
        </p:nvCxnSpPr>
        <p:spPr>
          <a:xfrm rot="10800000">
            <a:off x="3382791" y="5041062"/>
            <a:ext cx="1931624" cy="14865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6047333" y="3391104"/>
            <a:ext cx="1609687" cy="12387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14229" y="6457726"/>
            <a:ext cx="953571" cy="4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k(0,0,1)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07861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j(0,1,0)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19400" y="47019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91731" y="4254129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60946" y="4041232"/>
            <a:ext cx="2334046" cy="18994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7033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8425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9603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0781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2845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4237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40"/>
          <p:cNvGrpSpPr/>
          <p:nvPr/>
        </p:nvGrpSpPr>
        <p:grpSpPr>
          <a:xfrm>
            <a:off x="5314414" y="4629863"/>
            <a:ext cx="2334046" cy="1899431"/>
            <a:chOff x="5791200" y="2362200"/>
            <a:chExt cx="2209800" cy="1752600"/>
          </a:xfrm>
        </p:grpSpPr>
        <p:sp>
          <p:nvSpPr>
            <p:cNvPr id="15" name="Rectangle 14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2" name="Flowchart: Connector 81"/>
          <p:cNvSpPr/>
          <p:nvPr/>
        </p:nvSpPr>
        <p:spPr>
          <a:xfrm>
            <a:off x="4187634" y="4547279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2399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3791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4969" y="4123816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898" y="4134359"/>
            <a:ext cx="10061" cy="17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Flowchart: Connector 79"/>
          <p:cNvSpPr/>
          <p:nvPr/>
        </p:nvSpPr>
        <p:spPr>
          <a:xfrm>
            <a:off x="5797320" y="5703455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819586" y="5610038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Flowchart: Connector 106"/>
          <p:cNvSpPr/>
          <p:nvPr/>
        </p:nvSpPr>
        <p:spPr>
          <a:xfrm>
            <a:off x="4992477" y="5123264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703080" y="483397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10800000">
            <a:off x="5061176" y="5204299"/>
            <a:ext cx="736145" cy="5097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3622305" y="4835461"/>
            <a:ext cx="3384221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14415" y="6527573"/>
            <a:ext cx="2897435" cy="1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3704728" y="3391104"/>
            <a:ext cx="1619962" cy="12493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/>
        </p:nvGraphicFramePr>
        <p:xfrm>
          <a:off x="5465108" y="5186865"/>
          <a:ext cx="189996" cy="330336"/>
        </p:xfrm>
        <a:graphic>
          <a:graphicData uri="http://schemas.openxmlformats.org/presentationml/2006/ole">
            <p:oleObj spid="_x0000_s4098" name="Equation" r:id="rId5" imgW="126720" imgH="164880" progId="Equation.3">
              <p:embed/>
            </p:oleObj>
          </a:graphicData>
        </a:graphic>
      </p:graphicFrame>
      <p:cxnSp>
        <p:nvCxnSpPr>
          <p:cNvPr id="118" name="Straight Connector 117"/>
          <p:cNvCxnSpPr/>
          <p:nvPr/>
        </p:nvCxnSpPr>
        <p:spPr>
          <a:xfrm rot="5400000">
            <a:off x="4467421" y="5931170"/>
            <a:ext cx="82584" cy="8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3654018" y="5331997"/>
            <a:ext cx="82584" cy="8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028411" y="6538338"/>
            <a:ext cx="628491" cy="300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(0,0,0)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07149" y="595120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 = 1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329886" y="536257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 = N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rot="10800000">
            <a:off x="4256332" y="4615666"/>
            <a:ext cx="736145" cy="5097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51736" y="578603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p(0,4,2)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29235" y="517176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(1,4,2)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04728" y="4629863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(N,4,2)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Flowchart: Connector 128"/>
          <p:cNvSpPr/>
          <p:nvPr/>
        </p:nvSpPr>
        <p:spPr>
          <a:xfrm>
            <a:off x="5275030" y="6497665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64"/>
          <p:cNvGrpSpPr/>
          <p:nvPr/>
        </p:nvGrpSpPr>
        <p:grpSpPr>
          <a:xfrm>
            <a:off x="0" y="697468"/>
            <a:ext cx="3627978" cy="3024664"/>
            <a:chOff x="152400" y="697468"/>
            <a:chExt cx="3627978" cy="3024664"/>
          </a:xfrm>
        </p:grpSpPr>
        <p:cxnSp>
          <p:nvCxnSpPr>
            <p:cNvPr id="133" name="Straight Arrow Connector 132"/>
            <p:cNvCxnSpPr/>
            <p:nvPr/>
          </p:nvCxnSpPr>
          <p:spPr>
            <a:xfrm rot="5400000" flipH="1" flipV="1">
              <a:off x="-735185" y="2095500"/>
              <a:ext cx="2514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531048" y="1066800"/>
              <a:ext cx="2819400" cy="228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35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263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40545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11920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5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26145" y="1123950"/>
              <a:ext cx="2857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521320" y="3352800"/>
              <a:ext cx="3048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38200" y="69746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Data Space in the cache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93120" y="32004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3778" y="69746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1922104" y="2743200"/>
              <a:ext cx="76200" cy="76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141742" y="33528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52400" y="8382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3" name="Straight Connector 152"/>
            <p:cNvCxnSpPr>
              <a:stCxn id="150" idx="0"/>
              <a:endCxn id="150" idx="0"/>
            </p:cNvCxnSpPr>
            <p:nvPr/>
          </p:nvCxnSpPr>
          <p:spPr>
            <a:xfrm rot="5400000" flipH="1" flipV="1">
              <a:off x="3317431" y="3352800"/>
              <a:ext cx="15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3302620" y="3390900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664320" y="2743200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C(4,2)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Straight Connector 157"/>
            <p:cNvCxnSpPr>
              <a:stCxn id="151" idx="3"/>
              <a:endCxn id="151" idx="3"/>
            </p:cNvCxnSpPr>
            <p:nvPr/>
          </p:nvCxnSpPr>
          <p:spPr>
            <a:xfrm>
              <a:off x="503778" y="1022866"/>
              <a:ext cx="15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0800000">
              <a:off x="427578" y="1066800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28600" y="3296056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(0,0)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7" name="Rounded Rectangular Callout 166"/>
          <p:cNvSpPr/>
          <p:nvPr/>
        </p:nvSpPr>
        <p:spPr>
          <a:xfrm>
            <a:off x="3352800" y="1981200"/>
            <a:ext cx="2057400" cy="762000"/>
          </a:xfrm>
          <a:prstGeom prst="wedgeRoundRectCallout">
            <a:avLst>
              <a:gd name="adj1" fmla="val 27129"/>
              <a:gd name="adj2" fmla="val 148831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Space:</a:t>
            </a:r>
          </a:p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Every node is an iteration of the loop</a:t>
            </a:r>
            <a:endParaRPr lang="en-US" sz="1300" dirty="0">
              <a:solidFill>
                <a:srgbClr val="002060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5638800" y="685800"/>
            <a:ext cx="3124200" cy="175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for (j=0; j &lt; N; j++)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(k=0; k &lt; N; k++) </a:t>
            </a:r>
          </a:p>
          <a:p>
            <a:r>
              <a:rPr lang="pl-PL" sz="1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A[i][k] += B[i][j] * C[j][k]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Flowchart: Connector 170"/>
          <p:cNvSpPr/>
          <p:nvPr/>
        </p:nvSpPr>
        <p:spPr>
          <a:xfrm>
            <a:off x="6931987" y="4981762"/>
            <a:ext cx="80484" cy="825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ular Callout 171"/>
          <p:cNvSpPr/>
          <p:nvPr/>
        </p:nvSpPr>
        <p:spPr>
          <a:xfrm>
            <a:off x="6553200" y="5562600"/>
            <a:ext cx="2438400" cy="914400"/>
          </a:xfrm>
          <a:prstGeom prst="wedgeRoundRectCallout">
            <a:avLst>
              <a:gd name="adj1" fmla="val -26941"/>
              <a:gd name="adj2" fmla="val -98129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3E1C"/>
                </a:solidFill>
              </a:rPr>
              <a:t>Iteration accessing data of array B, mapped to the same cache location causing a </a:t>
            </a:r>
            <a:r>
              <a:rPr lang="en-US" sz="1400" b="1" dirty="0" smtClean="0">
                <a:solidFill>
                  <a:srgbClr val="003E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Miss</a:t>
            </a:r>
            <a:r>
              <a:rPr lang="en-US" sz="1400" dirty="0" smtClean="0">
                <a:solidFill>
                  <a:srgbClr val="003E1C"/>
                </a:solidFill>
              </a:rPr>
              <a:t>.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985309" y="486707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p(0,7,4)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723432" y="466765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B(0,7)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180"/>
          <p:cNvGrpSpPr/>
          <p:nvPr/>
        </p:nvGrpSpPr>
        <p:grpSpPr>
          <a:xfrm>
            <a:off x="152400" y="2438400"/>
            <a:ext cx="2895600" cy="1981200"/>
            <a:chOff x="304800" y="2438400"/>
            <a:chExt cx="2895600" cy="1981200"/>
          </a:xfrm>
        </p:grpSpPr>
        <p:sp>
          <p:nvSpPr>
            <p:cNvPr id="175" name="Flowchart: Connector 174"/>
            <p:cNvSpPr/>
            <p:nvPr/>
          </p:nvSpPr>
          <p:spPr>
            <a:xfrm>
              <a:off x="1914728" y="2746544"/>
              <a:ext cx="80484" cy="8258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676400" y="2438400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B(0,7)</a:t>
              </a:r>
              <a:endPara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676400" y="27432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8" name="Rounded Rectangular Callout 177"/>
            <p:cNvSpPr/>
            <p:nvPr/>
          </p:nvSpPr>
          <p:spPr>
            <a:xfrm>
              <a:off x="304800" y="3657600"/>
              <a:ext cx="2895600" cy="762000"/>
            </a:xfrm>
            <a:prstGeom prst="wedgeRoundRectCallout">
              <a:avLst>
                <a:gd name="adj1" fmla="val 3302"/>
                <a:gd name="adj2" fmla="val -1361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3E1C"/>
                  </a:solidFill>
                </a:rPr>
                <a:t>The element of array C is </a:t>
              </a:r>
              <a:r>
                <a:rPr lang="en-US" sz="1400" b="1" dirty="0" smtClean="0">
                  <a:solidFill>
                    <a:srgbClr val="003E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evicted from the cache</a:t>
              </a:r>
              <a:r>
                <a:rPr lang="en-US" sz="1400" dirty="0" smtClean="0">
                  <a:solidFill>
                    <a:srgbClr val="003E1C"/>
                  </a:solidFill>
                </a:rPr>
                <a:t> and replaced with one from array B.</a:t>
              </a:r>
            </a:p>
          </p:txBody>
        </p:sp>
      </p:grpSp>
      <p:sp>
        <p:nvSpPr>
          <p:cNvPr id="183" name="Rounded Rectangular Callout 182"/>
          <p:cNvSpPr/>
          <p:nvPr/>
        </p:nvSpPr>
        <p:spPr>
          <a:xfrm>
            <a:off x="152400" y="5486400"/>
            <a:ext cx="3276600" cy="1219200"/>
          </a:xfrm>
          <a:prstGeom prst="wedgeRoundRectCallout">
            <a:avLst>
              <a:gd name="adj1" fmla="val 89683"/>
              <a:gd name="adj2" fmla="val -553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The iteration at (</a:t>
            </a:r>
            <a:r>
              <a:rPr lang="en-US" sz="1400" i="1" dirty="0" err="1" smtClean="0">
                <a:solidFill>
                  <a:srgbClr val="C00000"/>
                </a:solidFill>
              </a:rPr>
              <a:t>i</a:t>
            </a:r>
            <a:r>
              <a:rPr lang="en-US" sz="1400" dirty="0" smtClean="0">
                <a:solidFill>
                  <a:srgbClr val="C00000"/>
                </a:solidFill>
              </a:rPr>
              <a:t>) accessing C(4,2) can’t reuse the data from iteration (</a:t>
            </a:r>
            <a:r>
              <a:rPr lang="en-US" sz="1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solidFill>
                  <a:srgbClr val="C00000"/>
                </a:solidFill>
              </a:rPr>
              <a:t>), and therefore experiences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 </a:t>
            </a:r>
            <a:r>
              <a:rPr lang="en-US" sz="1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miss along (</a:t>
            </a:r>
            <a:r>
              <a:rPr lang="en-US" sz="14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r)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5867400" y="5029202"/>
            <a:ext cx="1066800" cy="685798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 rot="19628204">
            <a:off x="6181390" y="5030409"/>
            <a:ext cx="42832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</a:t>
            </a:r>
            <a:endParaRPr lang="en-US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ounded Rectangular Callout 108"/>
          <p:cNvSpPr/>
          <p:nvPr/>
        </p:nvSpPr>
        <p:spPr>
          <a:xfrm>
            <a:off x="3429000" y="762000"/>
            <a:ext cx="1905000" cy="990600"/>
          </a:xfrm>
          <a:prstGeom prst="wedgeRoundRectCallout">
            <a:avLst>
              <a:gd name="adj1" fmla="val -82965"/>
              <a:gd name="adj2" fmla="val 525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Space:</a:t>
            </a:r>
          </a:p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Every data element is directly mapped to a location in cache.</a:t>
            </a:r>
            <a:endParaRPr lang="en-US" sz="1300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06064" y="527576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ounded Rectangular Callout 112"/>
          <p:cNvSpPr/>
          <p:nvPr/>
        </p:nvSpPr>
        <p:spPr>
          <a:xfrm>
            <a:off x="6096000" y="2514600"/>
            <a:ext cx="2590800" cy="914400"/>
          </a:xfrm>
          <a:prstGeom prst="wedgeRoundRectCallout">
            <a:avLst>
              <a:gd name="adj1" fmla="val -40016"/>
              <a:gd name="adj2" fmla="val 230232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Vulnerable Iterations: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Iterations between the last write access, and point of eviction from the cache.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6400800" y="3581400"/>
            <a:ext cx="2743200" cy="838200"/>
          </a:xfrm>
          <a:prstGeom prst="wedgeRoundRectCallout">
            <a:avLst>
              <a:gd name="adj1" fmla="val -24013"/>
              <a:gd name="adj2" fmla="val 84378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3E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Cache-Interference-Point(CIP)</a:t>
            </a:r>
            <a:r>
              <a:rPr lang="en-US" sz="1200" dirty="0" smtClean="0">
                <a:solidFill>
                  <a:srgbClr val="003E1C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rgbClr val="003E1C"/>
                </a:solidFill>
              </a:rPr>
              <a:t>the iteration at which the data of array C is evicted from the cache.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3" grpId="0" animBg="1"/>
      <p:bldP spid="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6868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Cache-Interference Point (CIP)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332" y="685800"/>
            <a:ext cx="5410200" cy="44958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For every cache miss, there exist many possible interference points: 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j 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50" dirty="0" smtClean="0"/>
          </a:p>
          <a:p>
            <a:r>
              <a:rPr lang="en-US" sz="1800" dirty="0" smtClean="0"/>
              <a:t>The cache line is evicted at the first interference point.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first CIP:</a:t>
            </a:r>
          </a:p>
          <a:p>
            <a:pPr lvl="1"/>
            <a:endParaRPr lang="en-US" sz="900" dirty="0" smtClean="0"/>
          </a:p>
          <a:p>
            <a:pPr lvl="1"/>
            <a:r>
              <a:rPr lang="en-US" sz="1500" dirty="0" smtClean="0"/>
              <a:t>The set of Intermediate Iterations between a possible CIP and </a:t>
            </a:r>
            <a:r>
              <a:rPr lang="en-US" sz="15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dirty="0" smtClean="0"/>
              <a:t> : </a:t>
            </a:r>
            <a:r>
              <a:rPr lang="en-US" sz="1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5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1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endParaRPr lang="en-US" sz="15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5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500" dirty="0" smtClean="0">
                <a:solidFill>
                  <a:srgbClr val="002060"/>
                </a:solidFill>
              </a:rPr>
              <a:t>This guarantees that all “</a:t>
            </a:r>
            <a:r>
              <a:rPr lang="en-US" sz="15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5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500" dirty="0" smtClean="0">
                <a:solidFill>
                  <a:srgbClr val="002060"/>
                </a:solidFill>
              </a:rPr>
              <a:t> points isolated, for a cache-miss iteration “</a:t>
            </a:r>
            <a:r>
              <a:rPr lang="en-US" sz="15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smtClean="0">
                <a:solidFill>
                  <a:srgbClr val="002060"/>
                </a:solidFill>
              </a:rPr>
              <a:t>”, are greater than the first </a:t>
            </a:r>
            <a:r>
              <a:rPr lang="en-US" sz="1500" i="1" dirty="0" smtClean="0">
                <a:solidFill>
                  <a:srgbClr val="002060"/>
                </a:solidFill>
              </a:rPr>
              <a:t>cache-interference point “</a:t>
            </a:r>
            <a:r>
              <a:rPr lang="en-US" sz="15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500" i="1" dirty="0" smtClean="0">
                <a:solidFill>
                  <a:srgbClr val="002060"/>
                </a:solidFill>
              </a:rPr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5FCF4C-362C-4853-9ED2-5133BE4DB9D4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rot="16200000" flipV="1">
            <a:off x="4251572" y="2447674"/>
            <a:ext cx="280954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56343" y="3852446"/>
            <a:ext cx="3428999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0"/>
          <p:cNvGrpSpPr/>
          <p:nvPr/>
        </p:nvGrpSpPr>
        <p:grpSpPr>
          <a:xfrm>
            <a:off x="5666502" y="1195606"/>
            <a:ext cx="3276600" cy="2643686"/>
            <a:chOff x="5791200" y="2362200"/>
            <a:chExt cx="2209800" cy="1752600"/>
          </a:xfrm>
        </p:grpSpPr>
        <p:sp>
          <p:nvSpPr>
            <p:cNvPr id="86" name="Rectangle 85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6" name="Flowchart: Connector 95"/>
          <p:cNvSpPr/>
          <p:nvPr/>
        </p:nvSpPr>
        <p:spPr>
          <a:xfrm>
            <a:off x="6570742" y="3090446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7" name="Flowchart: Connector 96"/>
          <p:cNvSpPr/>
          <p:nvPr/>
        </p:nvSpPr>
        <p:spPr>
          <a:xfrm>
            <a:off x="8333781" y="1566446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897382" y="380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8962" y="83820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6402467" y="3134896"/>
          <a:ext cx="187325" cy="336550"/>
        </p:xfrm>
        <a:graphic>
          <a:graphicData uri="http://schemas.openxmlformats.org/presentationml/2006/ole">
            <p:oleObj spid="_x0000_s302082" name="Equation" r:id="rId5" imgW="152280" imgH="203040" progId="Equation.3">
              <p:embed/>
            </p:oleObj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8464630" y="1337846"/>
          <a:ext cx="139700" cy="336550"/>
        </p:xfrm>
        <a:graphic>
          <a:graphicData uri="http://schemas.openxmlformats.org/presentationml/2006/ole">
            <p:oleObj spid="_x0000_s302083" name="Equation" r:id="rId6" imgW="114120" imgH="203040" progId="Equation.3">
              <p:embed/>
            </p:oleObj>
          </a:graphicData>
        </a:graphic>
      </p:graphicFrame>
      <p:cxnSp>
        <p:nvCxnSpPr>
          <p:cNvPr id="103" name="Straight Arrow Connector 102"/>
          <p:cNvCxnSpPr>
            <a:stCxn id="96" idx="7"/>
            <a:endCxn id="97" idx="3"/>
          </p:cNvCxnSpPr>
          <p:nvPr/>
        </p:nvCxnSpPr>
        <p:spPr>
          <a:xfrm rot="5400000" flipH="1" flipV="1">
            <a:off x="6747382" y="1504457"/>
            <a:ext cx="1475520" cy="171653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681742" y="1576606"/>
            <a:ext cx="2641600" cy="7620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676662" y="1652806"/>
            <a:ext cx="3276600" cy="15240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661422" y="1805206"/>
            <a:ext cx="1061720" cy="6604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128588" y="2099846"/>
            <a:ext cx="817880" cy="7620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667359" y="1871246"/>
            <a:ext cx="3276600" cy="22860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809502" y="1806063"/>
            <a:ext cx="2133600" cy="65183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656342" y="2099846"/>
            <a:ext cx="2438400" cy="7620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667359" y="2176046"/>
            <a:ext cx="3276600" cy="45720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656342" y="2633246"/>
            <a:ext cx="2209800" cy="7620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>
            <a:stCxn id="96" idx="7"/>
          </p:cNvCxnSpPr>
          <p:nvPr/>
        </p:nvCxnSpPr>
        <p:spPr>
          <a:xfrm rot="5400000" flipH="1" flipV="1">
            <a:off x="7050987" y="2285332"/>
            <a:ext cx="391040" cy="1239269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321725" y="2775280"/>
            <a:ext cx="402674" cy="36933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</a:t>
            </a: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668278" y="2709446"/>
            <a:ext cx="3276600" cy="381000"/>
          </a:xfrm>
          <a:prstGeom prst="rect">
            <a:avLst/>
          </a:prstGeom>
          <a:solidFill>
            <a:schemeClr val="accent2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888176" y="2633246"/>
            <a:ext cx="1066800" cy="76200"/>
          </a:xfrm>
          <a:prstGeom prst="rect">
            <a:avLst/>
          </a:prstGeom>
          <a:solidFill>
            <a:schemeClr val="accent2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656342" y="3090446"/>
            <a:ext cx="914400" cy="76200"/>
          </a:xfrm>
          <a:prstGeom prst="rect">
            <a:avLst/>
          </a:prstGeom>
          <a:solidFill>
            <a:schemeClr val="accent2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ular Callout 144"/>
          <p:cNvSpPr/>
          <p:nvPr/>
        </p:nvSpPr>
        <p:spPr>
          <a:xfrm>
            <a:off x="5943600" y="457200"/>
            <a:ext cx="2895600" cy="609600"/>
          </a:xfrm>
          <a:prstGeom prst="wedgeRoundRectCallout">
            <a:avLst>
              <a:gd name="adj1" fmla="val -14"/>
              <a:gd name="adj2" fmla="val 150634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: iterations between </a:t>
            </a:r>
            <a:r>
              <a:rPr lang="en-US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and any existing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point</a:t>
            </a:r>
            <a:endParaRPr lang="en-US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Flowchart: Connector 103"/>
          <p:cNvSpPr/>
          <p:nvPr/>
        </p:nvSpPr>
        <p:spPr>
          <a:xfrm>
            <a:off x="6433582" y="2343686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08" name="Flowchart: Connector 107"/>
          <p:cNvSpPr/>
          <p:nvPr/>
        </p:nvSpPr>
        <p:spPr>
          <a:xfrm>
            <a:off x="6723142" y="1795046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28782" y="20505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418342" y="150191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Flowchart: Connector 106"/>
          <p:cNvSpPr/>
          <p:nvPr/>
        </p:nvSpPr>
        <p:spPr>
          <a:xfrm>
            <a:off x="8094742" y="2099846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94742" y="18219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Flowchart: Connector 104"/>
          <p:cNvSpPr/>
          <p:nvPr/>
        </p:nvSpPr>
        <p:spPr>
          <a:xfrm>
            <a:off x="7835662" y="2639080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835662" y="23342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Flowchart: Connector 142"/>
          <p:cNvSpPr/>
          <p:nvPr/>
        </p:nvSpPr>
        <p:spPr>
          <a:xfrm>
            <a:off x="7835662" y="2639080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789942" y="2297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US" b="1" i="1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228600" y="4114800"/>
            <a:ext cx="4953000" cy="2590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261938" y="1362075"/>
          <a:ext cx="5164137" cy="304800"/>
        </p:xfrm>
        <a:graphic>
          <a:graphicData uri="http://schemas.openxmlformats.org/presentationml/2006/ole">
            <p:oleObj spid="_x0000_s302084" name="Equation" r:id="rId7" imgW="3873240" imgH="228600" progId="Equation.3">
              <p:embed/>
            </p:oleObj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1143000" y="3733800"/>
          <a:ext cx="3613150" cy="350838"/>
        </p:xfrm>
        <a:graphic>
          <a:graphicData uri="http://schemas.openxmlformats.org/presentationml/2006/ole">
            <p:oleObj spid="_x0000_s302085" name="Equation" r:id="rId8" imgW="2349360" imgH="228600" progId="Equation.3">
              <p:embed/>
            </p:oleObj>
          </a:graphicData>
        </a:graphic>
      </p:graphicFrame>
      <p:graphicFrame>
        <p:nvGraphicFramePr>
          <p:cNvPr id="155660" name="Object 12"/>
          <p:cNvGraphicFramePr>
            <a:graphicFrameLocks noChangeAspect="1"/>
          </p:cNvGraphicFramePr>
          <p:nvPr/>
        </p:nvGraphicFramePr>
        <p:xfrm>
          <a:off x="2913063" y="5583238"/>
          <a:ext cx="1463675" cy="338137"/>
        </p:xfrm>
        <a:graphic>
          <a:graphicData uri="http://schemas.openxmlformats.org/presentationml/2006/ole">
            <p:oleObj spid="_x0000_s302086" name="Equation" r:id="rId9" imgW="876240" imgH="203040" progId="Equation.3">
              <p:embed/>
            </p:oleObj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152400" y="5029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Vulnerable Iterations(VI)</a:t>
            </a:r>
            <a:r>
              <a:rPr lang="en-US" dirty="0" smtClean="0"/>
              <a:t> for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/>
              <a:t>is given by, </a:t>
            </a:r>
          </a:p>
        </p:txBody>
      </p:sp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7315200" y="2057400"/>
          <a:ext cx="153988" cy="274637"/>
        </p:xfrm>
        <a:graphic>
          <a:graphicData uri="http://schemas.openxmlformats.org/presentationml/2006/ole">
            <p:oleObj spid="_x0000_s302087" name="Equation" r:id="rId10" imgW="126720" imgH="16488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7" grpId="0"/>
      <p:bldP spid="138" grpId="0" animBg="1"/>
      <p:bldP spid="139" grpId="0" animBg="1"/>
      <p:bldP spid="140" grpId="0" animBg="1"/>
      <p:bldP spid="145" grpId="0" animBg="1"/>
      <p:bldP spid="147" grpId="0"/>
      <p:bldP spid="1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Vulnerability Equations ( WV 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458200" cy="5638800"/>
          </a:xfrm>
        </p:spPr>
        <p:txBody>
          <a:bodyPr>
            <a:normAutofit/>
          </a:bodyPr>
          <a:lstStyle/>
          <a:p>
            <a:r>
              <a:rPr lang="en-US" sz="2000" i="1" u="sng" dirty="0" smtClean="0"/>
              <a:t>Determining </a:t>
            </a:r>
            <a:r>
              <a:rPr lang="en-US" sz="2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Iterations (</a:t>
            </a:r>
            <a:r>
              <a:rPr lang="en-US" sz="2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sz="2000" dirty="0" smtClean="0"/>
              <a:t>Identifying the first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CIP</a:t>
            </a:r>
            <a:r>
              <a:rPr lang="en-US" sz="2000" dirty="0" smtClean="0"/>
              <a:t> at which cache evictions occur.</a:t>
            </a:r>
          </a:p>
          <a:p>
            <a:pPr lvl="1"/>
            <a:r>
              <a:rPr lang="en-US" sz="2000" dirty="0" smtClean="0"/>
              <a:t>Isolating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Intermediate Iterations </a:t>
            </a:r>
            <a:r>
              <a:rPr lang="en-US" sz="2000" dirty="0" smtClean="0"/>
              <a:t>for every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/>
              <a:t>due to array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x: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700" dirty="0" smtClean="0"/>
          </a:p>
          <a:p>
            <a:pPr lvl="1"/>
            <a:r>
              <a:rPr lang="en-US" sz="2000" dirty="0" smtClean="0"/>
              <a:t>The set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 dirty="0" smtClean="0"/>
              <a:t> for the array R : </a:t>
            </a:r>
          </a:p>
          <a:p>
            <a:endParaRPr lang="en-US" sz="500" dirty="0" smtClean="0"/>
          </a:p>
          <a:p>
            <a:endParaRPr lang="en-US" sz="2000" i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Calculation:</a:t>
            </a:r>
          </a:p>
          <a:p>
            <a:pPr lvl="1"/>
            <a:r>
              <a:rPr lang="en-US" sz="2200" dirty="0" smtClean="0"/>
              <a:t>Subtracting the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200" dirty="0" smtClean="0"/>
              <a:t> iterations from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|r|</a:t>
            </a:r>
            <a:r>
              <a:rPr lang="en-US" sz="2200" dirty="0" smtClean="0"/>
              <a:t> iterations for every accessed iteration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endParaRPr lang="en-US" sz="22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Vulnerability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buNone/>
            </a:pPr>
            <a:endParaRPr lang="en-US" sz="3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114800" y="2743200"/>
          <a:ext cx="1222375" cy="541337"/>
        </p:xfrm>
        <a:graphic>
          <a:graphicData uri="http://schemas.openxmlformats.org/presentationml/2006/ole">
            <p:oleObj spid="_x0000_s303107" name="Equation" r:id="rId4" imgW="685800" imgH="30456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74688" y="2036763"/>
          <a:ext cx="7450137" cy="401637"/>
        </p:xfrm>
        <a:graphic>
          <a:graphicData uri="http://schemas.openxmlformats.org/presentationml/2006/ole">
            <p:oleObj spid="_x0000_s303108" name="Equation" r:id="rId5" imgW="4470120" imgH="24120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886200" y="5256213"/>
          <a:ext cx="2066925" cy="382587"/>
        </p:xfrm>
        <a:graphic>
          <a:graphicData uri="http://schemas.openxmlformats.org/presentationml/2006/ole">
            <p:oleObj spid="_x0000_s303109" name="Equation" r:id="rId6" imgW="1091880" imgH="20304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03110" name="Object 6"/>
          <p:cNvGraphicFramePr>
            <a:graphicFrameLocks noChangeAspect="1"/>
          </p:cNvGraphicFramePr>
          <p:nvPr/>
        </p:nvGraphicFramePr>
        <p:xfrm>
          <a:off x="5410200" y="2790825"/>
          <a:ext cx="3019425" cy="377825"/>
        </p:xfrm>
        <a:graphic>
          <a:graphicData uri="http://schemas.openxmlformats.org/presentationml/2006/ole">
            <p:oleObj spid="_x0000_s303110" name="Equation" r:id="rId7" imgW="1625400" imgH="20304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55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Vulnerability Estimation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 Vectors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Reuse Vectors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Smallest Valid Reuse Vector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Reuse Vector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9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Types of Reuse Vectors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038600"/>
            <a:ext cx="8610600" cy="251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Multiple references to the same array with the same array index and distinguished by only the constant coefficient demonstrate a </a:t>
            </a:r>
            <a:r>
              <a:rPr lang="en-US" sz="1800" i="1" u="sng" dirty="0" smtClean="0">
                <a:solidFill>
                  <a:srgbClr val="003E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Reuse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For example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C[j+3][k], C[j+5][k]</a:t>
            </a:r>
            <a:r>
              <a:rPr lang="en-US" sz="1600" dirty="0" smtClean="0"/>
              <a:t> forms a group temporal reuse along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r(1,0,0)</a:t>
            </a:r>
            <a:r>
              <a:rPr lang="en-US" sz="1600" dirty="0" smtClean="0"/>
              <a:t>.</a:t>
            </a:r>
          </a:p>
        </p:txBody>
      </p:sp>
      <p:grpSp>
        <p:nvGrpSpPr>
          <p:cNvPr id="4" name="Group 52"/>
          <p:cNvGrpSpPr/>
          <p:nvPr/>
        </p:nvGrpSpPr>
        <p:grpSpPr>
          <a:xfrm>
            <a:off x="4795559" y="956619"/>
            <a:ext cx="1907086" cy="1576886"/>
            <a:chOff x="5791200" y="2362200"/>
            <a:chExt cx="2209800" cy="1752600"/>
          </a:xfrm>
        </p:grpSpPr>
        <p:sp>
          <p:nvSpPr>
            <p:cNvPr id="5" name="Rectangle 4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5" name="Straight Arrow Connector 14"/>
          <p:cNvCxnSpPr/>
          <p:nvPr/>
        </p:nvCxnSpPr>
        <p:spPr>
          <a:xfrm rot="10800000">
            <a:off x="4498932" y="2301599"/>
            <a:ext cx="1578278" cy="12340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6676057" y="931822"/>
            <a:ext cx="1315232" cy="1028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4863" y="3477697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k(0,0,1)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57584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j(0,1,0)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8600" y="202003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0791" y="1681639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61571" y="1471551"/>
            <a:ext cx="1907086" cy="1576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9105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169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7059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5948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48244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7308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Flowchart: Connector 38"/>
          <p:cNvSpPr/>
          <p:nvPr/>
        </p:nvSpPr>
        <p:spPr>
          <a:xfrm>
            <a:off x="5156547" y="1891666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8855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7919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6809" y="1540111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7629" y="1548864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Flowchart: Connector 45"/>
          <p:cNvSpPr/>
          <p:nvPr/>
        </p:nvSpPr>
        <p:spPr>
          <a:xfrm>
            <a:off x="5848350" y="2369842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86400" y="2552700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672439" y="2130911"/>
            <a:ext cx="280954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7210" y="3535683"/>
            <a:ext cx="2367416" cy="14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4761978" y="931822"/>
            <a:ext cx="1323627" cy="10371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384612" y="3041084"/>
            <a:ext cx="68560" cy="65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4720002" y="2543657"/>
            <a:ext cx="68560" cy="65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43524" y="3544620"/>
            <a:ext cx="513523" cy="249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(0,0,0)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0785" y="305719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 = 1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55704" y="256851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 = N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35660" y="241010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i="1" dirty="0" smtClean="0">
                <a:latin typeface="Times New Roman" pitchFamily="18" charset="0"/>
                <a:cs typeface="Times New Roman" pitchFamily="18" charset="0"/>
              </a:rPr>
              <a:t>(1,4,2)</a:t>
            </a:r>
            <a:endParaRPr lang="en-US" sz="11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61978" y="196022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100" b="1" i="1" dirty="0" smtClean="0">
                <a:latin typeface="Times New Roman" pitchFamily="18" charset="0"/>
                <a:cs typeface="Times New Roman" pitchFamily="18" charset="0"/>
              </a:rPr>
              <a:t>(N,4,2)</a:t>
            </a:r>
            <a:endParaRPr lang="en-US" sz="11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8600" y="990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When a reference accesses a data element on the same cache line in different iterations, it is </a:t>
            </a:r>
            <a:r>
              <a:rPr lang="en-US" sz="1750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Reuse</a:t>
            </a:r>
            <a:r>
              <a:rPr lang="en-US" sz="1750" i="1" u="sng" dirty="0" smtClean="0">
                <a:solidFill>
                  <a:srgbClr val="002060"/>
                </a:solidFill>
              </a:rPr>
              <a:t>,</a:t>
            </a:r>
            <a:r>
              <a:rPr lang="en-US" sz="1750" dirty="0" smtClean="0">
                <a:solidFill>
                  <a:srgbClr val="002060"/>
                </a:solidFill>
              </a:rPr>
              <a:t> </a:t>
            </a:r>
            <a:r>
              <a:rPr lang="en-US" sz="1750" dirty="0" smtClean="0"/>
              <a:t>denoted by </a:t>
            </a:r>
            <a:r>
              <a:rPr lang="en-US" sz="175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750" b="1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750" b="1" i="1" baseline="-25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750" dirty="0"/>
          </a:p>
        </p:txBody>
      </p:sp>
      <p:grpSp>
        <p:nvGrpSpPr>
          <p:cNvPr id="28" name="Group 96"/>
          <p:cNvGrpSpPr/>
          <p:nvPr/>
        </p:nvGrpSpPr>
        <p:grpSpPr>
          <a:xfrm>
            <a:off x="5664878" y="2324100"/>
            <a:ext cx="1066800" cy="160814"/>
            <a:chOff x="1295400" y="1973580"/>
            <a:chExt cx="1066800" cy="160814"/>
          </a:xfrm>
        </p:grpSpPr>
        <p:sp>
          <p:nvSpPr>
            <p:cNvPr id="98" name="Rectangle 97"/>
            <p:cNvSpPr/>
            <p:nvPr/>
          </p:nvSpPr>
          <p:spPr>
            <a:xfrm>
              <a:off x="1295400" y="1981200"/>
              <a:ext cx="1066800" cy="1524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 rot="16200000" flipH="1">
              <a:off x="1752600" y="2057400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202009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148669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161623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1347945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1882934" y="204898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214201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0"/>
          <p:cNvGrpSpPr/>
          <p:nvPr/>
        </p:nvGrpSpPr>
        <p:grpSpPr>
          <a:xfrm>
            <a:off x="6077209" y="1960226"/>
            <a:ext cx="1907086" cy="1576886"/>
            <a:chOff x="5791200" y="2362200"/>
            <a:chExt cx="2209800" cy="1752600"/>
          </a:xfrm>
        </p:grpSpPr>
        <p:sp>
          <p:nvSpPr>
            <p:cNvPr id="29" name="Rectangle 28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1" name="Flowchart: Connector 60"/>
          <p:cNvSpPr/>
          <p:nvPr/>
        </p:nvSpPr>
        <p:spPr>
          <a:xfrm>
            <a:off x="6045029" y="3510854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5870295" y="2437116"/>
            <a:ext cx="601484" cy="4231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694005" y="2400300"/>
            <a:ext cx="167640" cy="158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6471779" y="2851510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47808" y="3063240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8400" y="2920070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Times New Roman" pitchFamily="18" charset="0"/>
                <a:cs typeface="Times New Roman" pitchFamily="18" charset="0"/>
              </a:rPr>
              <a:t>p(0,4,2)</a:t>
            </a:r>
            <a:endParaRPr lang="en-US" sz="11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" name="Group 84"/>
          <p:cNvGrpSpPr/>
          <p:nvPr/>
        </p:nvGrpSpPr>
        <p:grpSpPr>
          <a:xfrm>
            <a:off x="6293528" y="2810986"/>
            <a:ext cx="1066800" cy="160814"/>
            <a:chOff x="1295400" y="1973580"/>
            <a:chExt cx="1066800" cy="160814"/>
          </a:xfrm>
        </p:grpSpPr>
        <p:sp>
          <p:nvSpPr>
            <p:cNvPr id="76" name="Rectangle 75"/>
            <p:cNvSpPr/>
            <p:nvPr/>
          </p:nvSpPr>
          <p:spPr>
            <a:xfrm>
              <a:off x="1295400" y="1981200"/>
              <a:ext cx="1066800" cy="1524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6" idx="0"/>
              <a:endCxn id="76" idx="2"/>
            </p:cNvCxnSpPr>
            <p:nvPr/>
          </p:nvCxnSpPr>
          <p:spPr>
            <a:xfrm rot="16200000" flipH="1">
              <a:off x="1752600" y="2057400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202009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148669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161623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1347945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1882934" y="204898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214201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6172200" y="2362200"/>
          <a:ext cx="153987" cy="381000"/>
        </p:xfrm>
        <a:graphic>
          <a:graphicData uri="http://schemas.openxmlformats.org/presentationml/2006/ole">
            <p:oleObj spid="_x0000_s300034" name="Equation" r:id="rId5" imgW="126720" imgH="228600" progId="Equation.3">
              <p:embed/>
            </p:oleObj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249987" y="2417989"/>
            <a:ext cx="486187" cy="22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8600" y="2838271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 reference accesses the same data on different iterations, it is </a:t>
            </a:r>
            <a:r>
              <a:rPr lang="en-US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Temporal Reuse,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denoted by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b="1" i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111" name="Object 110"/>
          <p:cNvGraphicFramePr>
            <a:graphicFrameLocks noChangeAspect="1"/>
          </p:cNvGraphicFramePr>
          <p:nvPr/>
        </p:nvGraphicFramePr>
        <p:xfrm>
          <a:off x="5486400" y="2006600"/>
          <a:ext cx="169863" cy="381000"/>
        </p:xfrm>
        <a:graphic>
          <a:graphicData uri="http://schemas.openxmlformats.org/presentationml/2006/ole">
            <p:oleObj spid="_x0000_s300035" name="Equation" r:id="rId6" imgW="139680" imgH="228600" progId="Equation.3">
              <p:embed/>
            </p:oleObj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5543550" y="207327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(0,0,1)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934200" y="76200"/>
            <a:ext cx="21336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for (j=0; j &lt; N; j++)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(k=0; k &lt; N; k++) </a:t>
            </a:r>
          </a:p>
          <a:p>
            <a:r>
              <a:rPr lang="pl-PL" sz="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A[i][k] += B[i][j] * </a:t>
            </a:r>
            <a:r>
              <a:rPr lang="pl-PL" sz="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C[j][k]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9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9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9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9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Slide Number Placeholder 1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152400" y="5105400"/>
            <a:ext cx="8458200" cy="1676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17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the smallest reuse vector guarantees a cache-interference at iteration </a:t>
            </a:r>
            <a:r>
              <a:rPr lang="en-US" sz="17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17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However,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7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all reuse vectors are valid over all the Access Iterations of the array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7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smaller reuse vector cannot be identified globally for the entire iteration space.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6" grpId="0"/>
      <p:bldP spid="64" grpId="0"/>
      <p:bldP spid="110" grpId="0"/>
      <p:bldP spid="112" grpId="0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579438"/>
          </a:xfrm>
        </p:spPr>
        <p:txBody>
          <a:bodyPr>
            <a:noAutofit/>
          </a:bodyPr>
          <a:lstStyle/>
          <a:p>
            <a:r>
              <a:rPr lang="en-US" sz="3200" dirty="0" smtClean="0"/>
              <a:t>Determining Smallest Valid Reuse Vector</a:t>
            </a:r>
            <a:endParaRPr lang="en-US" sz="3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200" y="685800"/>
            <a:ext cx="6553200" cy="609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dirty="0" smtClean="0"/>
              <a:t>Iteration Space of the loop, can be partitioned into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domains</a:t>
            </a:r>
            <a:r>
              <a:rPr lang="en-US" dirty="0" smtClean="0"/>
              <a:t>, in which each reuse vector of the array is valid.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8534400" y="6336792"/>
            <a:ext cx="609600" cy="521208"/>
          </a:xfrm>
        </p:spPr>
        <p:txBody>
          <a:bodyPr/>
          <a:lstStyle/>
          <a:p>
            <a:fld id="{5F664F08-D0D6-46E8-B3FE-F05BA7BDE8C8}" type="slidenum">
              <a:rPr lang="en-US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19</a:t>
            </a:fld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781800" y="533400"/>
            <a:ext cx="2133600" cy="129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 16;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for (j=0; j &lt; 16; j++)</a:t>
            </a: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(k=0; k &lt; 16; k++) </a:t>
            </a:r>
          </a:p>
          <a:p>
            <a:r>
              <a:rPr lang="pl-PL" sz="11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A[i][k] += B[i][j] * </a:t>
            </a:r>
            <a:r>
              <a:rPr lang="pl-PL" sz="11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C[j][k]</a:t>
            </a: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1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1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1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9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02"/>
          <p:cNvGrpSpPr/>
          <p:nvPr/>
        </p:nvGrpSpPr>
        <p:grpSpPr>
          <a:xfrm>
            <a:off x="6033735" y="3200400"/>
            <a:ext cx="2881665" cy="1981200"/>
            <a:chOff x="3810000" y="2819400"/>
            <a:chExt cx="3262665" cy="2250535"/>
          </a:xfrm>
        </p:grpSpPr>
        <p:sp>
          <p:nvSpPr>
            <p:cNvPr id="154" name="Cube 153"/>
            <p:cNvSpPr/>
            <p:nvPr/>
          </p:nvSpPr>
          <p:spPr>
            <a:xfrm rot="10800000" flipV="1">
              <a:off x="4396398" y="3127039"/>
              <a:ext cx="1412489" cy="1494865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6200000" flipV="1">
              <a:off x="4188433" y="4061080"/>
              <a:ext cx="719831" cy="706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378162" y="4704229"/>
              <a:ext cx="694503" cy="288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k(0,0,1)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16244" y="2819400"/>
              <a:ext cx="666139" cy="288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j(0,1,0)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10000" y="3794312"/>
              <a:ext cx="666139" cy="288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(1,0,0)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rot="5400000" flipH="1" flipV="1">
              <a:off x="4056544" y="3924302"/>
              <a:ext cx="16898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346356" y="4265852"/>
              <a:ext cx="58478" cy="55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708857" y="4773556"/>
              <a:ext cx="432680" cy="21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(0,0,0)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991199" y="4272983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i = 15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4870079" y="4762088"/>
              <a:ext cx="55408" cy="584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 rot="5400000">
              <a:off x="5896905" y="4827049"/>
              <a:ext cx="64994" cy="1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5696345" y="4792936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k = 15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4901469" y="4769224"/>
              <a:ext cx="1540897" cy="1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5286693" y="2852432"/>
              <a:ext cx="825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(15,15,15)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5456476" y="3085893"/>
              <a:ext cx="55408" cy="584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16200000" flipH="1">
              <a:off x="4690550" y="3422865"/>
              <a:ext cx="194982" cy="192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 flipH="1" flipV="1">
              <a:off x="5316478" y="4206678"/>
              <a:ext cx="1219605" cy="4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4901469" y="3629660"/>
              <a:ext cx="1027265" cy="1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5799535" y="3470131"/>
              <a:ext cx="129988" cy="128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4678789" y="4632104"/>
              <a:ext cx="58478" cy="55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4377051" y="4639235"/>
              <a:ext cx="396009" cy="23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i = 1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201"/>
          <p:cNvGrpSpPr/>
          <p:nvPr/>
        </p:nvGrpSpPr>
        <p:grpSpPr>
          <a:xfrm>
            <a:off x="76200" y="1295400"/>
            <a:ext cx="2819400" cy="2136279"/>
            <a:chOff x="228600" y="1569720"/>
            <a:chExt cx="2819400" cy="2136279"/>
          </a:xfrm>
        </p:grpSpPr>
        <p:sp>
          <p:nvSpPr>
            <p:cNvPr id="133" name="Cube 132"/>
            <p:cNvSpPr/>
            <p:nvPr/>
          </p:nvSpPr>
          <p:spPr>
            <a:xfrm rot="10800000" flipV="1">
              <a:off x="1471382" y="1981200"/>
              <a:ext cx="610294" cy="1296147"/>
            </a:xfrm>
            <a:prstGeom prst="cube">
              <a:avLst>
                <a:gd name="adj" fmla="val 5045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ube 128"/>
            <p:cNvSpPr/>
            <p:nvPr/>
          </p:nvSpPr>
          <p:spPr>
            <a:xfrm rot="10800000" flipV="1">
              <a:off x="1005338" y="1984935"/>
              <a:ext cx="610294" cy="1296147"/>
            </a:xfrm>
            <a:prstGeom prst="cube">
              <a:avLst>
                <a:gd name="adj" fmla="val 5045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V="1">
              <a:off x="556364" y="2669882"/>
              <a:ext cx="620544" cy="6102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47852" y="3225053"/>
              <a:ext cx="600148" cy="248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k(0,0,1)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8414" y="1569720"/>
              <a:ext cx="575637" cy="248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j(0,1,0)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600" y="2400001"/>
              <a:ext cx="575637" cy="248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(1,0,0)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443398" y="2552701"/>
              <a:ext cx="145676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812972" y="2953642"/>
              <a:ext cx="50412" cy="47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92903" y="3284818"/>
              <a:ext cx="373897" cy="183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(0,0,0)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000" y="2959847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i = 15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lowchart: Connector 77"/>
            <p:cNvSpPr/>
            <p:nvPr/>
          </p:nvSpPr>
          <p:spPr>
            <a:xfrm>
              <a:off x="1144657" y="3274931"/>
              <a:ext cx="47881" cy="504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>
              <a:off x="2059975" y="3329545"/>
              <a:ext cx="56029" cy="1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939947" y="3301524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k = 15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171782" y="3281082"/>
              <a:ext cx="1331551" cy="1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be 129"/>
            <p:cNvSpPr/>
            <p:nvPr/>
          </p:nvSpPr>
          <p:spPr>
            <a:xfrm rot="10800000" flipV="1">
              <a:off x="864786" y="1984935"/>
              <a:ext cx="1220589" cy="1288676"/>
            </a:xfrm>
            <a:prstGeom prst="cub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15632" y="1676400"/>
              <a:ext cx="825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(15,15,15)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1762348" y="1933960"/>
              <a:ext cx="47881" cy="504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00200" y="342900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K=8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rot="5400000">
              <a:off x="1678940" y="3380740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1143000" y="3429000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k=1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Straight Connector 199"/>
            <p:cNvCxnSpPr/>
            <p:nvPr/>
          </p:nvCxnSpPr>
          <p:spPr>
            <a:xfrm rot="5400000">
              <a:off x="1205706" y="33901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2362200" y="161907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Reuse: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first element of a memory-line does not have a preceding element in the same line.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Spatial reuse vector is not valid for those data.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52400" y="34290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Temporal Reuse: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 accesses on data elements do not have a </a:t>
            </a:r>
            <a:r>
              <a:rPr lang="en-US" dirty="0" err="1" smtClean="0"/>
              <a:t>preceeding</a:t>
            </a:r>
            <a:r>
              <a:rPr lang="en-US" dirty="0" smtClean="0"/>
              <a:t> iteration that accesses the same element.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Temporal reuse vector is not valid for the first accesses on the array elements.</a:t>
            </a:r>
          </a:p>
        </p:txBody>
      </p:sp>
      <p:graphicFrame>
        <p:nvGraphicFramePr>
          <p:cNvPr id="206" name="Object 205"/>
          <p:cNvGraphicFramePr>
            <a:graphicFrameLocks noChangeAspect="1"/>
          </p:cNvGraphicFramePr>
          <p:nvPr/>
        </p:nvGraphicFramePr>
        <p:xfrm>
          <a:off x="3492500" y="2798763"/>
          <a:ext cx="4311650" cy="381000"/>
        </p:xfrm>
        <a:graphic>
          <a:graphicData uri="http://schemas.openxmlformats.org/presentationml/2006/ole">
            <p:oleObj spid="_x0000_s301058" name="Equation" r:id="rId4" imgW="2730240" imgH="241200" progId="Equation.3">
              <p:embed/>
            </p:oleObj>
          </a:graphicData>
        </a:graphic>
      </p:graphicFrame>
      <p:sp>
        <p:nvSpPr>
          <p:cNvPr id="207" name="TextBox 206"/>
          <p:cNvSpPr txBox="1"/>
          <p:nvPr/>
        </p:nvSpPr>
        <p:spPr>
          <a:xfrm>
            <a:off x="228600" y="5395456"/>
            <a:ext cx="78486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Disjoint Domains are formed from the overlapping domains.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smallest reuse vector identified  </a:t>
            </a:r>
            <a:r>
              <a:rPr lang="en-US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each disjoint domain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used in the vulnerability equations for each disjoint domain formed.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893763" y="4864100"/>
          <a:ext cx="3871912" cy="381000"/>
        </p:xfrm>
        <a:graphic>
          <a:graphicData uri="http://schemas.openxmlformats.org/presentationml/2006/ole">
            <p:oleObj spid="_x0000_s301059" name="Equation" r:id="rId5" imgW="2450880" imgH="2412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05" grpId="0"/>
      <p:bldP spid="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162"/>
            <a:ext cx="7467600" cy="579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Soft Errors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2667000"/>
            <a:ext cx="4419600" cy="1219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Soft Errors, are a rapidly increasing menace to the dependability of laptops and handheld devices of tomorrow.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112" y="1752600"/>
            <a:ext cx="4451350" cy="293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53000" y="533400"/>
            <a:ext cx="3733800" cy="2133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029200"/>
            <a:ext cx="86106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 error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instances at sea level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baseline="0" dirty="0" smtClean="0">
                <a:solidFill>
                  <a:schemeClr val="accent1">
                    <a:lumMod val="75000"/>
                  </a:schemeClr>
                </a:solidFill>
              </a:rPr>
              <a:t>SUN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server crashes of Nov, 2000.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CISCO 12000 series routers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experience unexpected resets.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7600" y="3810000"/>
            <a:ext cx="4953000" cy="1219200"/>
          </a:xfrm>
          <a:prstGeom prst="roundRect">
            <a:avLst/>
          </a:prstGeom>
          <a:solidFill>
            <a:srgbClr val="FFFF00">
              <a:alpha val="74000"/>
            </a:srgb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Rapid reduction in device dimensions and growing circuit complexity will only make things worse.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056" y="609600"/>
            <a:ext cx="5105400" cy="1066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Radiation induced transient faults –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 Errors,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in random erroneous program states, causing system failure.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9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Derived Reuse </a:t>
            </a:r>
            <a:r>
              <a:rPr lang="en-US" sz="3600" dirty="0" err="1" smtClean="0"/>
              <a:t>VectorS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114800"/>
            <a:ext cx="8458200" cy="251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Derivation of Derived Reuse Vector</a:t>
            </a:r>
          </a:p>
          <a:p>
            <a:r>
              <a:rPr lang="en-US" dirty="0" smtClean="0"/>
              <a:t>The difference between temporal and spatial reuse vectors offset by the cache line size/loop bound, gives the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Reuse vector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– (C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-1).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Where, 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size of cache line.</a:t>
            </a:r>
          </a:p>
          <a:p>
            <a:pPr lvl="1"/>
            <a:r>
              <a:rPr lang="en-US" dirty="0" smtClean="0"/>
              <a:t>If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– (N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-1).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loop bound along k. 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pSp>
        <p:nvGrpSpPr>
          <p:cNvPr id="4" name="Group 52"/>
          <p:cNvGrpSpPr/>
          <p:nvPr/>
        </p:nvGrpSpPr>
        <p:grpSpPr>
          <a:xfrm>
            <a:off x="4445631" y="1295173"/>
            <a:ext cx="1907086" cy="1576886"/>
            <a:chOff x="5791200" y="2362200"/>
            <a:chExt cx="2209800" cy="1752600"/>
          </a:xfrm>
        </p:grpSpPr>
        <p:sp>
          <p:nvSpPr>
            <p:cNvPr id="5" name="Rectangle 4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5" name="Straight Arrow Connector 14"/>
          <p:cNvCxnSpPr/>
          <p:nvPr/>
        </p:nvCxnSpPr>
        <p:spPr>
          <a:xfrm rot="10800000">
            <a:off x="4149004" y="2640153"/>
            <a:ext cx="1578278" cy="12340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6326129" y="1270376"/>
            <a:ext cx="1315232" cy="1028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935" y="3816251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k(0,0,1)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4072" y="91440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j(0,1,0)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8672" y="235858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(1,0,0)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0863" y="2020193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11643" y="1810105"/>
            <a:ext cx="1907086" cy="1576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9177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8241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7131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6020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8316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7380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Flowchart: Connector 27"/>
          <p:cNvSpPr/>
          <p:nvPr/>
        </p:nvSpPr>
        <p:spPr>
          <a:xfrm>
            <a:off x="4806619" y="2230220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8927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6881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7991" y="1878665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7701" y="1887418"/>
            <a:ext cx="8221" cy="14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Straight Arrow Connector 35"/>
          <p:cNvCxnSpPr/>
          <p:nvPr/>
        </p:nvCxnSpPr>
        <p:spPr>
          <a:xfrm>
            <a:off x="5727282" y="3874237"/>
            <a:ext cx="2367416" cy="14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370074" y="2882211"/>
            <a:ext cx="68560" cy="65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3596" y="3883174"/>
            <a:ext cx="513523" cy="249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(0,0,0)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05776" y="2907070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i = N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12050" y="2298780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100" b="1" i="1" dirty="0" smtClean="0">
                <a:latin typeface="Times New Roman" pitchFamily="18" charset="0"/>
                <a:cs typeface="Times New Roman" pitchFamily="18" charset="0"/>
              </a:rPr>
              <a:t>(N,4,2)</a:t>
            </a:r>
            <a:endParaRPr lang="en-US" sz="11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5695101" y="3849408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964199" y="3177540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400800" y="76200"/>
            <a:ext cx="2536372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for (j=0; j &lt; N; j++)</a:t>
            </a: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(k=0; k &lt; N; k++) </a:t>
            </a:r>
          </a:p>
          <a:p>
            <a:r>
              <a:rPr lang="pl-PL" sz="11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A[i][k] += B[i][j] * </a:t>
            </a:r>
            <a:r>
              <a:rPr lang="pl-PL" sz="11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C[j][k]</a:t>
            </a: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1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1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11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5014727" y="3387954"/>
            <a:ext cx="68560" cy="65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20900" y="340406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 = 1</a:t>
            </a:r>
            <a:endParaRPr lang="en-US" sz="12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6280560" y="2815350"/>
            <a:ext cx="1315232" cy="1028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40"/>
          <p:cNvGrpSpPr/>
          <p:nvPr/>
        </p:nvGrpSpPr>
        <p:grpSpPr>
          <a:xfrm>
            <a:off x="5725160" y="2286000"/>
            <a:ext cx="1907086" cy="1576886"/>
            <a:chOff x="5791200" y="2362200"/>
            <a:chExt cx="22098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5791200" y="2362200"/>
              <a:ext cx="2209800" cy="175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388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577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3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4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72147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9728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48803" y="2438400"/>
              <a:ext cx="95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2" name="Group 91"/>
          <p:cNvGrpSpPr/>
          <p:nvPr/>
        </p:nvGrpSpPr>
        <p:grpSpPr>
          <a:xfrm>
            <a:off x="5305200" y="2616140"/>
            <a:ext cx="1066800" cy="160814"/>
            <a:chOff x="1295400" y="1973580"/>
            <a:chExt cx="1066800" cy="160814"/>
          </a:xfrm>
        </p:grpSpPr>
        <p:sp>
          <p:nvSpPr>
            <p:cNvPr id="93" name="Rectangle 92"/>
            <p:cNvSpPr/>
            <p:nvPr/>
          </p:nvSpPr>
          <p:spPr>
            <a:xfrm>
              <a:off x="1295400" y="1981200"/>
              <a:ext cx="1066800" cy="1524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0"/>
              <a:endCxn id="93" idx="2"/>
            </p:cNvCxnSpPr>
            <p:nvPr/>
          </p:nvCxnSpPr>
          <p:spPr>
            <a:xfrm rot="16200000" flipH="1">
              <a:off x="1752600" y="2057400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 flipH="1">
              <a:off x="202009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148669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H="1">
              <a:off x="161623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1347945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1882934" y="204898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214201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rot="16200000" flipV="1">
            <a:off x="4322511" y="2469465"/>
            <a:ext cx="280954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4412050" y="1270376"/>
            <a:ext cx="1323627" cy="10371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923280" y="3124200"/>
            <a:ext cx="1066800" cy="160814"/>
            <a:chOff x="1295400" y="1973580"/>
            <a:chExt cx="1066800" cy="160814"/>
          </a:xfrm>
        </p:grpSpPr>
        <p:sp>
          <p:nvSpPr>
            <p:cNvPr id="72" name="Rectangle 71"/>
            <p:cNvSpPr/>
            <p:nvPr/>
          </p:nvSpPr>
          <p:spPr>
            <a:xfrm>
              <a:off x="1295400" y="1981200"/>
              <a:ext cx="1066800" cy="1524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>
            <a:xfrm rot="16200000" flipH="1">
              <a:off x="1752600" y="2057400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202009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148669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161623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1347945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1882934" y="204898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2142014" y="2056606"/>
              <a:ext cx="152400" cy="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Flowchart: Connector 100"/>
          <p:cNvSpPr/>
          <p:nvPr/>
        </p:nvSpPr>
        <p:spPr>
          <a:xfrm>
            <a:off x="5953760" y="3185180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5340125" y="2663825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23172" y="3078480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C(4,9)</a:t>
            </a:r>
            <a:endParaRPr lang="en-US" sz="1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07200" y="3208020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p(0,4,9)</a:t>
            </a:r>
            <a:endParaRPr lang="en-US" sz="11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Flowchart: Connector 105"/>
          <p:cNvSpPr/>
          <p:nvPr/>
        </p:nvSpPr>
        <p:spPr>
          <a:xfrm>
            <a:off x="6893839" y="3169940"/>
            <a:ext cx="65761" cy="6856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46852" y="2418814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0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01360" y="3411379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C(4,2)</a:t>
            </a:r>
            <a:endParaRPr lang="en-US" sz="1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31840" y="322326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(0,4,2)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053740" y="2713464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(1,4,2)</a:t>
            </a:r>
            <a:endParaRPr lang="en-US" sz="11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3" name="Straight Arrow Connector 112"/>
          <p:cNvCxnSpPr>
            <a:stCxn id="106" idx="2"/>
          </p:cNvCxnSpPr>
          <p:nvPr/>
        </p:nvCxnSpPr>
        <p:spPr>
          <a:xfrm rot="10800000">
            <a:off x="5410201" y="2667000"/>
            <a:ext cx="1483639" cy="53722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510338" y="2755166"/>
            <a:ext cx="729522" cy="381417"/>
            <a:chOff x="4260209" y="3810000"/>
            <a:chExt cx="729522" cy="381417"/>
          </a:xfrm>
        </p:grpSpPr>
        <p:graphicFrame>
          <p:nvGraphicFramePr>
            <p:cNvPr id="82" name="Object 81"/>
            <p:cNvGraphicFramePr>
              <a:graphicFrameLocks noChangeAspect="1"/>
            </p:cNvGraphicFramePr>
            <p:nvPr/>
          </p:nvGraphicFramePr>
          <p:xfrm>
            <a:off x="4260209" y="3810417"/>
            <a:ext cx="184150" cy="381000"/>
          </p:xfrm>
          <a:graphic>
            <a:graphicData uri="http://schemas.openxmlformats.org/presentationml/2006/ole">
              <p:oleObj spid="_x0000_s131075" name="Equation" r:id="rId5" imgW="152280" imgH="228600" progId="Equation.3">
                <p:embed/>
              </p:oleObj>
            </a:graphicData>
          </a:graphic>
        </p:graphicFrame>
        <p:sp>
          <p:nvSpPr>
            <p:cNvPr id="83" name="TextBox 82"/>
            <p:cNvSpPr txBox="1"/>
            <p:nvPr/>
          </p:nvSpPr>
          <p:spPr>
            <a:xfrm>
              <a:off x="4343400" y="381000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Times New Roman" pitchFamily="18" charset="0"/>
                  <a:cs typeface="Times New Roman" pitchFamily="18" charset="0"/>
                </a:rPr>
                <a:t>(1,0,-7)</a:t>
              </a:r>
              <a:endParaRPr 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52400" y="11430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exists a reuse pattern between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last access on a cache line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access to the same cache line</a:t>
            </a:r>
            <a:r>
              <a:rPr lang="en-US" dirty="0" smtClean="0"/>
              <a:t> (on a subsequent iteration).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8600" y="28956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Reuse Vector: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vector which defines this reuse pattern is Derived Reuse :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– p.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endParaRPr lang="en-US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55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Cache Vulnerability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Calculating Vulnerability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Reuse Vectors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Optimizing Vulnerability Equations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setup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Model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experiments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transformation experiments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Experiment Setup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114800"/>
            <a:ext cx="845820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Environment</a:t>
            </a:r>
          </a:p>
          <a:p>
            <a:r>
              <a:rPr lang="en-US" sz="1800" dirty="0" smtClean="0">
                <a:solidFill>
                  <a:prstClr val="black"/>
                </a:solidFill>
              </a:rPr>
              <a:t>Simulator:</a:t>
            </a:r>
          </a:p>
          <a:p>
            <a:pPr lvl="1"/>
            <a:r>
              <a:rPr lang="en-US" sz="1500" dirty="0" err="1" smtClean="0">
                <a:solidFill>
                  <a:prstClr val="black"/>
                </a:solidFill>
              </a:rPr>
              <a:t>Simplescalar</a:t>
            </a:r>
            <a:r>
              <a:rPr lang="en-US" sz="1500" dirty="0" smtClean="0">
                <a:solidFill>
                  <a:prstClr val="black"/>
                </a:solidFill>
              </a:rPr>
              <a:t> 3.0 toolset</a:t>
            </a:r>
          </a:p>
          <a:p>
            <a:pPr>
              <a:buNone/>
            </a:pPr>
            <a:endParaRPr lang="en-US" sz="600" dirty="0" smtClean="0"/>
          </a:p>
          <a:p>
            <a:r>
              <a:rPr lang="en-US" sz="1800" dirty="0" smtClean="0">
                <a:solidFill>
                  <a:prstClr val="black"/>
                </a:solidFill>
              </a:rPr>
              <a:t>Architecture Configuration: 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1500" dirty="0" smtClean="0">
                <a:solidFill>
                  <a:prstClr val="black"/>
                </a:solidFill>
              </a:rPr>
              <a:t>5 stage </a:t>
            </a:r>
            <a:r>
              <a:rPr lang="en-US" sz="1500" dirty="0" err="1" smtClean="0">
                <a:solidFill>
                  <a:prstClr val="black"/>
                </a:solidFill>
              </a:rPr>
              <a:t>uni</a:t>
            </a:r>
            <a:r>
              <a:rPr lang="en-US" sz="1500" dirty="0" smtClean="0">
                <a:solidFill>
                  <a:prstClr val="black"/>
                </a:solidFill>
              </a:rPr>
              <a:t>-processor model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1500" dirty="0" smtClean="0">
                <a:solidFill>
                  <a:prstClr val="black"/>
                </a:solidFill>
              </a:rPr>
              <a:t>Direct mapped L1-cache in write-back mode</a:t>
            </a:r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762000"/>
            <a:ext cx="84582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Benchmarks:</a:t>
            </a:r>
          </a:p>
          <a:p>
            <a:pPr marL="274320" lvl="0" indent="-27432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  <a:defRPr/>
            </a:pPr>
            <a:r>
              <a:rPr lang="en-US" dirty="0" smtClean="0">
                <a:solidFill>
                  <a:prstClr val="black"/>
                </a:solidFill>
              </a:rPr>
              <a:t>Loop kernels from </a:t>
            </a:r>
            <a:r>
              <a:rPr lang="en-US" dirty="0" err="1" smtClean="0">
                <a:solidFill>
                  <a:prstClr val="black"/>
                </a:solidFill>
              </a:rPr>
              <a:t>MiBench</a:t>
            </a:r>
            <a:r>
              <a:rPr lang="en-US" dirty="0" smtClean="0">
                <a:solidFill>
                  <a:prstClr val="black"/>
                </a:solidFill>
              </a:rPr>
              <a:t> benchmark suite</a:t>
            </a:r>
          </a:p>
          <a:p>
            <a:pPr marL="274320" lvl="0" indent="-27432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"/>
              <a:defRPr/>
            </a:pPr>
            <a:r>
              <a:rPr lang="en-US" dirty="0" smtClean="0">
                <a:solidFill>
                  <a:prstClr val="black"/>
                </a:solidFill>
              </a:rPr>
              <a:t>Compiled using –O3 option.</a:t>
            </a:r>
          </a:p>
          <a:p>
            <a:pPr marL="640080" lvl="1" indent="-274320">
              <a:spcBef>
                <a:spcPct val="20000"/>
              </a:spcBef>
              <a:buClr>
                <a:srgbClr val="FE8637"/>
              </a:buClr>
              <a:buSzPct val="80000"/>
            </a:pPr>
            <a:endParaRPr lang="en-US" sz="500" dirty="0" smtClean="0">
              <a:solidFill>
                <a:prstClr val="black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2F16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Analytical </a:t>
            </a:r>
            <a:r>
              <a:rPr kumimoji="0" lang="en-US" sz="2000" b="0" i="0" strike="noStrike" kern="1200" cap="none" spc="0" normalizeH="0" baseline="0" noProof="0" dirty="0" err="1" smtClean="0">
                <a:ln>
                  <a:noFill/>
                </a:ln>
                <a:solidFill>
                  <a:srgbClr val="2F16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Modelling</a:t>
            </a:r>
            <a:endParaRPr kumimoji="0" lang="en-US" sz="2000" b="0" i="0" strike="noStrike" kern="1200" cap="none" spc="0" normalizeH="0" baseline="0" noProof="0" dirty="0" smtClean="0">
              <a:ln>
                <a:noFill/>
              </a:ln>
              <a:solidFill>
                <a:srgbClr val="2F16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Vulnerability equations were generated by hand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Solving the vulnerability equations: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sz="150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Omega library </a:t>
            </a:r>
            <a:r>
              <a:rPr kumimoji="0" lang="en-US" sz="15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(for solving vulnerability equations)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i="1" dirty="0" err="1" smtClean="0"/>
              <a:t>Barvinok</a:t>
            </a:r>
            <a:r>
              <a:rPr lang="en-US" sz="1500" i="1" dirty="0" smtClean="0"/>
              <a:t> library</a:t>
            </a:r>
            <a:r>
              <a:rPr lang="en-US" sz="1500" dirty="0" smtClean="0"/>
              <a:t> (for enumerating the solved equations of closed form polyhedrons)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700" dirty="0" smtClean="0"/>
              <a:t>Validated against simulation results for the same kernel.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Program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5181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nested loops </a:t>
            </a:r>
            <a:r>
              <a:rPr lang="en-US" sz="2000" dirty="0" smtClean="0"/>
              <a:t>of the program are considered to estimate the vulnerability of the application.</a:t>
            </a:r>
          </a:p>
          <a:p>
            <a:endParaRPr lang="en-US" sz="2000" dirty="0" smtClean="0"/>
          </a:p>
          <a:p>
            <a:r>
              <a:rPr lang="en-US" sz="20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loop characteristics</a:t>
            </a:r>
            <a:r>
              <a:rPr lang="en-US" sz="2000" u="sng" dirty="0" smtClean="0"/>
              <a:t>:</a:t>
            </a:r>
          </a:p>
          <a:p>
            <a:pPr lvl="1"/>
            <a:r>
              <a:rPr lang="en-US" sz="1700" dirty="0" smtClean="0"/>
              <a:t>Perfectly nested loops with well defined loop bounds</a:t>
            </a:r>
          </a:p>
          <a:p>
            <a:pPr lvl="1"/>
            <a:r>
              <a:rPr lang="en-US" sz="1700" dirty="0" smtClean="0"/>
              <a:t>Array references in which access functions are affine relations of the loop indices.</a:t>
            </a:r>
          </a:p>
          <a:p>
            <a:pPr lvl="1"/>
            <a:r>
              <a:rPr lang="en-US" sz="1700" dirty="0" smtClean="0"/>
              <a:t>Multiple references to the same array should have the same indices.</a:t>
            </a:r>
          </a:p>
          <a:p>
            <a:pPr lvl="1"/>
            <a:r>
              <a:rPr lang="en-US" sz="1700" dirty="0" smtClean="0"/>
              <a:t>No conditional statements exist within the basic block.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S.Gosh</a:t>
            </a:r>
            <a:r>
              <a:rPr lang="en-US" sz="2000" dirty="0" smtClean="0"/>
              <a:t> et al in their work have determined 72% of the loop kernels of </a:t>
            </a:r>
            <a:r>
              <a:rPr lang="en-US" sz="2000" dirty="0" err="1" smtClean="0"/>
              <a:t>SPECfp</a:t>
            </a:r>
            <a:r>
              <a:rPr lang="en-US" sz="2000" dirty="0" smtClean="0"/>
              <a:t> suite, satisfy the above restrictions.</a:t>
            </a:r>
          </a:p>
          <a:p>
            <a:endParaRPr lang="en-US" sz="2000" dirty="0" smtClean="0"/>
          </a:p>
          <a:p>
            <a:r>
              <a:rPr lang="en-US" sz="2000" dirty="0" smtClean="0"/>
              <a:t>Vulnerability is 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calculated in iterations </a:t>
            </a:r>
            <a:r>
              <a:rPr lang="en-US" sz="2000" dirty="0" smtClean="0"/>
              <a:t>of the nested loop which has a  nearly constant relation to the number of processor cycles.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Validation Experiments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Loop kernels were validated for different cache sizes against simulation values of vulnerability.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12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0"/>
            <a:ext cx="9114530" cy="253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Validation Experiments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4582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Validation of the vulnerability equations for different array placement configurations.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13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" y="2514600"/>
            <a:ext cx="914399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Application of Vulnerability Equations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10668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16E4"/>
                </a:solidFill>
              </a:rPr>
              <a:t>The order of the loop indices accessing the data is varied across all combinations.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Vulnerability reduction </a:t>
            </a:r>
            <a:r>
              <a:rPr lang="en-US" b="1" dirty="0" smtClean="0">
                <a:solidFill>
                  <a:srgbClr val="002060"/>
                </a:solidFill>
              </a:rPr>
              <a:t>( 14 X 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Performance tradeoff  </a:t>
            </a:r>
            <a:r>
              <a:rPr lang="en-US" b="1" dirty="0" smtClean="0">
                <a:solidFill>
                  <a:srgbClr val="C00000"/>
                </a:solidFill>
              </a:rPr>
              <a:t>( 25% 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82" y="4495800"/>
            <a:ext cx="45818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>
                <a:solidFill>
                  <a:srgbClr val="FF0000"/>
                </a:solidFill>
              </a:rPr>
              <a:t>Independent instructions within the loop nest, are executed as separate loops. </a:t>
            </a:r>
          </a:p>
          <a:p>
            <a:pPr>
              <a:buFont typeface="Arial" charset="0"/>
              <a:buChar char="•"/>
            </a:pPr>
            <a:r>
              <a:rPr lang="en-US" sz="1750" dirty="0" smtClean="0"/>
              <a:t> Increase in runtime </a:t>
            </a:r>
            <a:r>
              <a:rPr lang="en-US" sz="1750" b="1" dirty="0" smtClean="0">
                <a:solidFill>
                  <a:srgbClr val="C00000"/>
                </a:solidFill>
              </a:rPr>
              <a:t>(32 %)</a:t>
            </a:r>
          </a:p>
          <a:p>
            <a:pPr>
              <a:buFont typeface="Arial" charset="0"/>
              <a:buChar char="•"/>
            </a:pPr>
            <a:r>
              <a:rPr lang="en-US" sz="1750" dirty="0" smtClean="0"/>
              <a:t> Reduced runtime during fusion </a:t>
            </a:r>
            <a:r>
              <a:rPr lang="en-US" sz="1750" b="1" dirty="0" smtClean="0">
                <a:solidFill>
                  <a:srgbClr val="C00000"/>
                </a:solidFill>
              </a:rPr>
              <a:t>( -49%)</a:t>
            </a:r>
          </a:p>
          <a:p>
            <a:pPr>
              <a:buFont typeface="Arial" charset="0"/>
              <a:buChar char="•"/>
            </a:pPr>
            <a:r>
              <a:rPr lang="en-US" sz="1750" dirty="0" smtClean="0"/>
              <a:t> Reduced vulnerability due to reduced reuse capabilities </a:t>
            </a:r>
            <a:r>
              <a:rPr lang="en-US" sz="1750" b="1" dirty="0" smtClean="0">
                <a:solidFill>
                  <a:srgbClr val="002060"/>
                </a:solidFill>
              </a:rPr>
              <a:t>( 18 X )</a:t>
            </a:r>
            <a:endParaRPr lang="en-US" sz="175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6858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2F16E4"/>
                </a:solidFill>
              </a:rPr>
              <a:t>Impact of Loop Interchange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7800" y="3048000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Impact of Loop Fission/Fusion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038225"/>
            <a:ext cx="4652261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9408" y="3394049"/>
            <a:ext cx="4724400" cy="343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Application of Vulnerability Equations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9125" y="1009650"/>
            <a:ext cx="4512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Arrays accessed within the same nested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loop are interleaved.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Improved performance </a:t>
            </a:r>
            <a:r>
              <a:rPr lang="en-US" b="1" dirty="0" smtClean="0">
                <a:solidFill>
                  <a:srgbClr val="C00000"/>
                </a:solidFill>
              </a:rPr>
              <a:t>(41 %)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Vulnerability tradeoff  </a:t>
            </a:r>
            <a:r>
              <a:rPr lang="en-US" b="1" dirty="0" smtClean="0">
                <a:solidFill>
                  <a:srgbClr val="002060"/>
                </a:solidFill>
              </a:rPr>
              <a:t>(1.5 X 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9" y="4343400"/>
            <a:ext cx="4288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16E4"/>
                </a:solidFill>
              </a:rPr>
              <a:t>Multiples of cache-line distance is </a:t>
            </a:r>
          </a:p>
          <a:p>
            <a:r>
              <a:rPr lang="en-US" dirty="0" smtClean="0">
                <a:solidFill>
                  <a:srgbClr val="2F16E4"/>
                </a:solidFill>
              </a:rPr>
              <a:t>introduced between array memory locations: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No defined variation pattern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Extensive exploration required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Analytically, an optimal placement can be determined efficiently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3012043"/>
            <a:ext cx="378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2F16E4"/>
                </a:solidFill>
              </a:rPr>
              <a:t>Impact of Relative Array Placement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1950" y="714375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Impact of Array Interleaving</a:t>
            </a:r>
          </a:p>
        </p:txBody>
      </p:sp>
      <p:pic>
        <p:nvPicPr>
          <p:cNvPr id="312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358328"/>
            <a:ext cx="5135544" cy="348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23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399" y="1124064"/>
            <a:ext cx="4114801" cy="299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55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7448"/>
            <a:ext cx="8686800" cy="5102352"/>
          </a:xfrm>
        </p:spPr>
        <p:txBody>
          <a:bodyPr>
            <a:normAutofit/>
          </a:bodyPr>
          <a:lstStyle/>
          <a:p>
            <a:r>
              <a:rPr lang="en-US" dirty="0" smtClean="0"/>
              <a:t>A novel static analysis methodology has been proposed for the accurate evaluation of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cache vulnerability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r>
              <a:rPr lang="en-US" dirty="0" smtClean="0"/>
              <a:t>Worst case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complexity </a:t>
            </a:r>
            <a:r>
              <a:rPr lang="en-US" dirty="0" smtClean="0"/>
              <a:t>for implementation of the analytical technique is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polynomial time </a:t>
            </a:r>
            <a:r>
              <a:rPr lang="en-US" dirty="0" smtClean="0"/>
              <a:t>(comparable to existing compiler optimizations).</a:t>
            </a:r>
          </a:p>
          <a:p>
            <a:endParaRPr lang="en-US" sz="1200" dirty="0" smtClean="0"/>
          </a:p>
          <a:p>
            <a:r>
              <a:rPr lang="en-US" dirty="0" smtClean="0"/>
              <a:t>The model has been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validated</a:t>
            </a:r>
            <a:r>
              <a:rPr lang="en-US" dirty="0" smtClean="0"/>
              <a:t> through experiments on benchmark loops across code transformations.</a:t>
            </a:r>
          </a:p>
          <a:p>
            <a:endParaRPr lang="en-US" sz="1600" dirty="0" smtClean="0"/>
          </a:p>
          <a:p>
            <a:r>
              <a:rPr lang="en-US" dirty="0" smtClean="0"/>
              <a:t>The application of the vulnerability model in optimizing for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robustness and optimal performance, </a:t>
            </a:r>
            <a:r>
              <a:rPr lang="en-US" dirty="0" smtClean="0"/>
              <a:t>across various code transformations has been demonstrated.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55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9848"/>
            <a:ext cx="8305800" cy="5102352"/>
          </a:xfrm>
        </p:spPr>
        <p:txBody>
          <a:bodyPr/>
          <a:lstStyle/>
          <a:p>
            <a:r>
              <a:rPr lang="en-US" dirty="0" smtClean="0"/>
              <a:t>To incorporate versatility in the analytical model accommodating nested loops with more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 access functions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 model the vulnerability of data in cache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architectures of arbitrary associativity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 model vulnerability for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multi-core architectures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5FCF4C-362C-4853-9ED2-5133BE4DB9D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7" descr="image00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Related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47244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b="1" dirty="0" smtClean="0"/>
              <a:t>Code Transformations for TLB Power Reduction</a:t>
            </a:r>
            <a:r>
              <a:rPr lang="en-US" dirty="0" smtClean="0"/>
              <a:t>”, </a:t>
            </a:r>
            <a:r>
              <a:rPr lang="en-US" i="1" dirty="0" smtClean="0">
                <a:solidFill>
                  <a:srgbClr val="FF0000"/>
                </a:solidFill>
              </a:rPr>
              <a:t>Reiley Jeyapaul, </a:t>
            </a:r>
            <a:r>
              <a:rPr lang="en-US" i="1" dirty="0" err="1" smtClean="0">
                <a:solidFill>
                  <a:srgbClr val="FF0000"/>
                </a:solidFill>
              </a:rPr>
              <a:t>Sandeep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Marathe</a:t>
            </a:r>
            <a:r>
              <a:rPr lang="en-US" i="1" dirty="0" smtClean="0">
                <a:solidFill>
                  <a:srgbClr val="FF0000"/>
                </a:solidFill>
              </a:rPr>
              <a:t>, Aviral Shrivastava </a:t>
            </a:r>
            <a:r>
              <a:rPr lang="en-US" i="1" dirty="0" smtClean="0"/>
              <a:t>[</a:t>
            </a:r>
            <a:r>
              <a:rPr lang="en-US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VLSI’09</a:t>
            </a:r>
            <a:r>
              <a:rPr lang="en-US" i="1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compiler techniques </a:t>
            </a:r>
            <a:r>
              <a:rPr lang="en-US" dirty="0" smtClean="0"/>
              <a:t>to reduce page switches: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page-switch aware instruction and operand reordering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page-switch aware array interleaving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page-switch aware loop unrolling</a:t>
            </a:r>
          </a:p>
          <a:p>
            <a:endParaRPr lang="en-US" dirty="0" smtClean="0"/>
          </a:p>
          <a:p>
            <a:r>
              <a:rPr lang="en-US" dirty="0" smtClean="0"/>
              <a:t>Implemented the technique for the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use-last TLB architecture </a:t>
            </a:r>
            <a:r>
              <a:rPr lang="en-US" dirty="0" smtClean="0"/>
              <a:t>design. </a:t>
            </a:r>
          </a:p>
          <a:p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The comprehensive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page-switch reduction algorithm results in 39% reduction </a:t>
            </a:r>
            <a:r>
              <a:rPr lang="en-US" dirty="0" smtClean="0"/>
              <a:t>in the data-TLB page switching energy, with negligible variation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5FCF4C-362C-4853-9ED2-5133BE4DB9D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62484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Bradley Hand ITC" pitchFamily="66" charset="0"/>
              </a:rPr>
              <a:t>Thank you and God Bless !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FCF4C-362C-4853-9ED2-5133BE4DB9D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4200" y="2438400"/>
            <a:ext cx="32766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FCF4C-362C-4853-9ED2-5133BE4DB9D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Application of Vulnerability Equations</a:t>
            </a:r>
            <a:br>
              <a:rPr lang="en-US" sz="3600" dirty="0" smtClean="0"/>
            </a:br>
            <a:r>
              <a:rPr lang="en-US" sz="2400" dirty="0" smtClean="0"/>
              <a:t>Vulnerability variation on Cache Configurations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143000"/>
          <a:ext cx="8763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5FCF4C-362C-4853-9ED2-5133BE4DB9D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7" descr="image00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2"/>
            <a:ext cx="7467600" cy="579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Path To a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8848"/>
            <a:ext cx="8077200" cy="54071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 smtClean="0"/>
              <a:t>Circuit-level techniques</a:t>
            </a:r>
          </a:p>
          <a:p>
            <a:pPr lvl="1"/>
            <a:r>
              <a:rPr lang="en-US" dirty="0" smtClean="0"/>
              <a:t>TMR technique using a majority voter.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Nieuwland</a:t>
            </a:r>
            <a:r>
              <a:rPr lang="en-US" dirty="0" smtClean="0">
                <a:solidFill>
                  <a:srgbClr val="FF0000"/>
                </a:solidFill>
              </a:rPr>
              <a:t> et al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IOLTS’06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Error masking using the I/O propagation delay of circuits.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Krishnamohan</a:t>
            </a:r>
            <a:r>
              <a:rPr lang="en-US" dirty="0" smtClean="0">
                <a:solidFill>
                  <a:srgbClr val="FF0000"/>
                </a:solidFill>
              </a:rPr>
              <a:t> et al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SOC’04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Area, power and implementation cost overhead</a:t>
            </a:r>
          </a:p>
          <a:p>
            <a:pPr lvl="1">
              <a:buNone/>
            </a:pPr>
            <a:endParaRPr lang="en-US" sz="900" dirty="0" smtClean="0"/>
          </a:p>
          <a:p>
            <a:pPr>
              <a:buNone/>
            </a:pPr>
            <a:r>
              <a:rPr lang="en-US" u="sng" dirty="0" smtClean="0"/>
              <a:t>Microarchitecture-level techniques</a:t>
            </a:r>
          </a:p>
          <a:p>
            <a:pPr lvl="1"/>
            <a:r>
              <a:rPr lang="en-US" dirty="0" smtClean="0"/>
              <a:t>Selective re-fetching and store-through caches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Sridharan</a:t>
            </a:r>
            <a:r>
              <a:rPr lang="en-US" dirty="0" smtClean="0">
                <a:solidFill>
                  <a:srgbClr val="FF0000"/>
                </a:solidFill>
              </a:rPr>
              <a:t> et al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Trans’06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Partially protected caches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Shrivastava et al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CASES’06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modification of existing architecture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design and verification complexity</a:t>
            </a:r>
          </a:p>
          <a:p>
            <a:pPr lvl="1">
              <a:buNone/>
            </a:pPr>
            <a:endParaRPr lang="en-US" sz="1200" dirty="0" smtClean="0"/>
          </a:p>
          <a:p>
            <a:pPr>
              <a:buNone/>
            </a:pPr>
            <a:r>
              <a:rPr lang="en-US" u="sng" dirty="0" smtClean="0"/>
              <a:t>System- level techniques</a:t>
            </a:r>
          </a:p>
          <a:p>
            <a:pPr lvl="1"/>
            <a:r>
              <a:rPr lang="en-US" dirty="0" smtClean="0"/>
              <a:t>(SWIFT)Reclaiming unused resources during the execution.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Reis et al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CGO’05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SMT thread for redundancy based error detection and correction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Gomaa</a:t>
            </a:r>
            <a:r>
              <a:rPr lang="en-US" dirty="0" smtClean="0">
                <a:solidFill>
                  <a:srgbClr val="FF0000"/>
                </a:solidFill>
              </a:rPr>
              <a:t> et al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SIGARCH’05]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85800" y="5867400"/>
            <a:ext cx="7620000" cy="609600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technique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 the impact of soft errors on applications has been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till date.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2"/>
            <a:ext cx="7467600" cy="579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Path To a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8848"/>
            <a:ext cx="8915400" cy="5635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 smtClean="0"/>
              <a:t>Circuit-level techniques</a:t>
            </a:r>
          </a:p>
          <a:p>
            <a:pPr lvl="1"/>
            <a:r>
              <a:rPr lang="en-US" dirty="0" smtClean="0"/>
              <a:t>TMR technique using a majority voter.</a:t>
            </a:r>
          </a:p>
          <a:p>
            <a:pPr lvl="1"/>
            <a:r>
              <a:rPr lang="en-US" dirty="0" smtClean="0"/>
              <a:t>Error masking using the I/O propagation delay of circuits.</a:t>
            </a:r>
          </a:p>
          <a:p>
            <a:pPr lvl="1"/>
            <a:r>
              <a:rPr lang="en-US" dirty="0" smtClean="0"/>
              <a:t>SEU hardened CMOS circuits</a:t>
            </a:r>
          </a:p>
          <a:p>
            <a:pPr lvl="1"/>
            <a:r>
              <a:rPr lang="en-US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 :</a:t>
            </a:r>
          </a:p>
          <a:p>
            <a:pPr lvl="2"/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Area, power and implementation cost overhead</a:t>
            </a:r>
          </a:p>
          <a:p>
            <a:pPr lvl="1">
              <a:buNone/>
            </a:pPr>
            <a:endParaRPr lang="en-US" sz="900" dirty="0" smtClean="0"/>
          </a:p>
          <a:p>
            <a:pPr>
              <a:buNone/>
            </a:pPr>
            <a:r>
              <a:rPr lang="en-US" u="sng" dirty="0" smtClean="0"/>
              <a:t>Microarchitecture-level techniques</a:t>
            </a:r>
          </a:p>
          <a:p>
            <a:pPr lvl="1"/>
            <a:r>
              <a:rPr lang="en-US" dirty="0" smtClean="0"/>
              <a:t>Selective re-fetching and store-through caches</a:t>
            </a:r>
          </a:p>
          <a:p>
            <a:pPr lvl="1"/>
            <a:r>
              <a:rPr lang="en-US" dirty="0" smtClean="0"/>
              <a:t>Partially protected caches</a:t>
            </a:r>
          </a:p>
          <a:p>
            <a:pPr lvl="1"/>
            <a:r>
              <a:rPr lang="en-US" dirty="0" smtClean="0"/>
              <a:t>SEC-DED techniques</a:t>
            </a:r>
          </a:p>
          <a:p>
            <a:pPr lvl="1"/>
            <a:r>
              <a:rPr lang="en-US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Drawback: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/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modification of existing architecture</a:t>
            </a:r>
          </a:p>
          <a:p>
            <a:pPr lvl="2"/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 design and verification complexity</a:t>
            </a:r>
          </a:p>
          <a:p>
            <a:pPr lvl="1">
              <a:buNone/>
            </a:pPr>
            <a:endParaRPr lang="en-US" sz="1200" dirty="0" smtClean="0"/>
          </a:p>
          <a:p>
            <a:pPr>
              <a:buNone/>
            </a:pPr>
            <a:r>
              <a:rPr lang="en-US" u="sng" dirty="0" smtClean="0"/>
              <a:t>Software - level techniques</a:t>
            </a:r>
          </a:p>
          <a:p>
            <a:pPr lvl="1"/>
            <a:r>
              <a:rPr lang="en-US" dirty="0" smtClean="0"/>
              <a:t>(SWIFT) Reclaiming unused instruction resources and Control flow check.</a:t>
            </a:r>
          </a:p>
          <a:p>
            <a:pPr lvl="1"/>
            <a:r>
              <a:rPr lang="en-US" dirty="0" smtClean="0"/>
              <a:t>SMT thread for redundancy based error detection and correction</a:t>
            </a:r>
          </a:p>
          <a:p>
            <a:pPr lvl="1"/>
            <a:r>
              <a:rPr lang="en-US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Drawback:</a:t>
            </a:r>
          </a:p>
          <a:p>
            <a:pPr lvl="2"/>
            <a:r>
              <a:rPr lang="en-US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overhead is involved because of additional resource usage.</a:t>
            </a:r>
          </a:p>
          <a:p>
            <a:pPr lvl="2"/>
            <a:endParaRPr lang="en-US" i="1" u="sng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5943600"/>
            <a:ext cx="6172200" cy="609600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1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technique </a:t>
            </a:r>
            <a:r>
              <a:rPr 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 the impact of </a:t>
            </a:r>
            <a:r>
              <a:rPr lang="en-US" sz="1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</a:t>
            </a:r>
            <a:r>
              <a:rPr 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 </a:t>
            </a:r>
            <a:endParaRPr lang="en-US" sz="17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caches has </a:t>
            </a:r>
            <a:r>
              <a:rPr 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been </a:t>
            </a:r>
            <a:r>
              <a:rPr lang="en-US" sz="1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till date.</a:t>
            </a:r>
            <a:endParaRPr lang="en-US" sz="17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2"/>
            <a:ext cx="7467600" cy="579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Soft Errors and the Cache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962400"/>
            <a:ext cx="86868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Majority of overall soft errors occur in memories:</a:t>
            </a:r>
          </a:p>
          <a:p>
            <a:pPr lvl="1"/>
            <a:r>
              <a:rPr lang="en-US" sz="1700" dirty="0" smtClean="0"/>
              <a:t>Probability of multi-bit errors is greater in memories</a:t>
            </a:r>
          </a:p>
          <a:p>
            <a:pPr lvl="1"/>
            <a:r>
              <a:rPr lang="en-US" sz="1700" dirty="0" smtClean="0"/>
              <a:t>The high transistor density increases probability of neutron impact and secondary emissions.</a:t>
            </a:r>
          </a:p>
          <a:p>
            <a:pPr lvl="1"/>
            <a:r>
              <a:rPr lang="en-US" sz="1700" dirty="0" smtClean="0"/>
              <a:t>ECC techniques in L1 cache has a performance overhead owing to the small memory latency.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5FCF4C-362C-4853-9ED2-5133BE4DB9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28600" y="762000"/>
            <a:ext cx="54102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000" dirty="0" smtClean="0"/>
              <a:t>Caches occupy more than 50% of the processor chip-area.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000" dirty="0" smtClean="0"/>
              <a:t>90% of the chip transistors are in caches.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000" dirty="0" smtClean="0"/>
              <a:t>Low operating voltages of caches are required for improved performance.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000" dirty="0" smtClean="0"/>
              <a:t>Low masking capabilities in SRAM cells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486400" y="533400"/>
            <a:ext cx="3352800" cy="3352800"/>
            <a:chOff x="5638800" y="685800"/>
            <a:chExt cx="3505200" cy="3460086"/>
          </a:xfrm>
        </p:grpSpPr>
        <p:pic>
          <p:nvPicPr>
            <p:cNvPr id="38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38800" y="685800"/>
              <a:ext cx="3505200" cy="3460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5943600" y="838199"/>
              <a:ext cx="3124200" cy="3081338"/>
            </a:xfrm>
            <a:custGeom>
              <a:avLst/>
              <a:gdLst/>
              <a:ahLst/>
              <a:cxnLst>
                <a:cxn ang="0">
                  <a:pos x="0" y="2640"/>
                </a:cxn>
                <a:cxn ang="0">
                  <a:pos x="0" y="1104"/>
                </a:cxn>
                <a:cxn ang="0">
                  <a:pos x="336" y="1104"/>
                </a:cxn>
                <a:cxn ang="0">
                  <a:pos x="384" y="336"/>
                </a:cxn>
                <a:cxn ang="0">
                  <a:pos x="720" y="336"/>
                </a:cxn>
                <a:cxn ang="0">
                  <a:pos x="720" y="864"/>
                </a:cxn>
                <a:cxn ang="0">
                  <a:pos x="624" y="864"/>
                </a:cxn>
                <a:cxn ang="0">
                  <a:pos x="576" y="1152"/>
                </a:cxn>
                <a:cxn ang="0">
                  <a:pos x="1008" y="1152"/>
                </a:cxn>
                <a:cxn ang="0">
                  <a:pos x="1008" y="672"/>
                </a:cxn>
                <a:cxn ang="0">
                  <a:pos x="1344" y="672"/>
                </a:cxn>
                <a:cxn ang="0">
                  <a:pos x="1344" y="912"/>
                </a:cxn>
                <a:cxn ang="0">
                  <a:pos x="1488" y="912"/>
                </a:cxn>
                <a:cxn ang="0">
                  <a:pos x="1536" y="1008"/>
                </a:cxn>
                <a:cxn ang="0">
                  <a:pos x="1536" y="1152"/>
                </a:cxn>
                <a:cxn ang="0">
                  <a:pos x="1824" y="1152"/>
                </a:cxn>
                <a:cxn ang="0">
                  <a:pos x="2112" y="1104"/>
                </a:cxn>
                <a:cxn ang="0">
                  <a:pos x="2112" y="672"/>
                </a:cxn>
                <a:cxn ang="0">
                  <a:pos x="1920" y="672"/>
                </a:cxn>
                <a:cxn ang="0">
                  <a:pos x="1920" y="0"/>
                </a:cxn>
                <a:cxn ang="0">
                  <a:pos x="2352" y="0"/>
                </a:cxn>
                <a:cxn ang="0">
                  <a:pos x="2352" y="2640"/>
                </a:cxn>
                <a:cxn ang="0">
                  <a:pos x="0" y="2640"/>
                </a:cxn>
              </a:cxnLst>
              <a:rect l="0" t="0" r="r" b="b"/>
              <a:pathLst>
                <a:path w="2352" h="2640">
                  <a:moveTo>
                    <a:pt x="0" y="2640"/>
                  </a:moveTo>
                  <a:lnTo>
                    <a:pt x="0" y="1104"/>
                  </a:lnTo>
                  <a:lnTo>
                    <a:pt x="336" y="1104"/>
                  </a:lnTo>
                  <a:lnTo>
                    <a:pt x="384" y="336"/>
                  </a:lnTo>
                  <a:lnTo>
                    <a:pt x="720" y="336"/>
                  </a:lnTo>
                  <a:lnTo>
                    <a:pt x="720" y="864"/>
                  </a:lnTo>
                  <a:lnTo>
                    <a:pt x="624" y="864"/>
                  </a:lnTo>
                  <a:lnTo>
                    <a:pt x="576" y="1152"/>
                  </a:lnTo>
                  <a:lnTo>
                    <a:pt x="1008" y="1152"/>
                  </a:lnTo>
                  <a:lnTo>
                    <a:pt x="1008" y="672"/>
                  </a:lnTo>
                  <a:lnTo>
                    <a:pt x="1344" y="672"/>
                  </a:lnTo>
                  <a:lnTo>
                    <a:pt x="1344" y="912"/>
                  </a:lnTo>
                  <a:lnTo>
                    <a:pt x="1488" y="912"/>
                  </a:lnTo>
                  <a:lnTo>
                    <a:pt x="1536" y="1008"/>
                  </a:lnTo>
                  <a:lnTo>
                    <a:pt x="1536" y="1152"/>
                  </a:lnTo>
                  <a:lnTo>
                    <a:pt x="1824" y="1152"/>
                  </a:lnTo>
                  <a:lnTo>
                    <a:pt x="2112" y="1104"/>
                  </a:lnTo>
                  <a:lnTo>
                    <a:pt x="2112" y="672"/>
                  </a:lnTo>
                  <a:lnTo>
                    <a:pt x="1920" y="672"/>
                  </a:lnTo>
                  <a:lnTo>
                    <a:pt x="1920" y="0"/>
                  </a:lnTo>
                  <a:lnTo>
                    <a:pt x="2352" y="0"/>
                  </a:lnTo>
                  <a:lnTo>
                    <a:pt x="2352" y="2640"/>
                  </a:lnTo>
                  <a:lnTo>
                    <a:pt x="0" y="2640"/>
                  </a:lnTo>
                  <a:close/>
                </a:path>
              </a:pathLst>
            </a:custGeom>
            <a:solidFill>
              <a:srgbClr val="FF0066">
                <a:alpha val="39999"/>
              </a:srgbClr>
            </a:solidFill>
            <a:ln w="38100" cmpd="sng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28600" y="3048000"/>
            <a:ext cx="5257800" cy="685800"/>
          </a:xfrm>
          <a:prstGeom prst="roundRect">
            <a:avLst/>
          </a:prstGeom>
          <a:solidFill>
            <a:srgbClr val="FFFF00">
              <a:alpha val="74000"/>
            </a:srgb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Caches are most susceptible to radiation impact and directly translate to system failure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2"/>
            <a:ext cx="8229600" cy="579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Measuring Soft Errors in Cache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5FCF4C-362C-4853-9ED2-5133BE4DB9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679424" cy="3429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Vulnerability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measure of the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“susceptibility of data in the cache”.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/>
              <a:t>A </a:t>
            </a:r>
            <a:r>
              <a:rPr lang="en-US" sz="2000" i="1" dirty="0" smtClean="0"/>
              <a:t>datum</a:t>
            </a:r>
            <a:r>
              <a:rPr lang="en-US" sz="2000" dirty="0" smtClean="0"/>
              <a:t> is vulnerable in the cache only if,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700" dirty="0" smtClean="0">
                <a:solidFill>
                  <a:srgbClr val="2F16E4"/>
                </a:solidFill>
              </a:rPr>
              <a:t>it will be read by the processor</a:t>
            </a:r>
            <a:endParaRPr lang="en-US" sz="17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700" dirty="0" smtClean="0">
                <a:solidFill>
                  <a:srgbClr val="C00000"/>
                </a:solidFill>
              </a:rPr>
              <a:t>it will be committed to memory after a write operation (dirty data)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1700" dirty="0" smtClean="0">
              <a:solidFill>
                <a:srgbClr val="C00000"/>
              </a:solidFill>
            </a:endParaRPr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/>
              <a:t>A </a:t>
            </a:r>
            <a:r>
              <a:rPr lang="en-US" sz="2000" i="1" dirty="0" smtClean="0"/>
              <a:t>datum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chemeClr val="accent1"/>
                </a:solidFill>
              </a:rPr>
              <a:t>not vulnerable </a:t>
            </a:r>
            <a:r>
              <a:rPr lang="en-US" sz="2000" dirty="0" smtClean="0"/>
              <a:t>if,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700" dirty="0" smtClean="0"/>
              <a:t>it will be overwritten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700" dirty="0" smtClean="0"/>
              <a:t>it will be evicted from cache, and not written back (when not dirty)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98479" y="5227098"/>
            <a:ext cx="1464118" cy="1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1299" y="5373050"/>
            <a:ext cx="6720919" cy="12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370890" y="5255770"/>
            <a:ext cx="234259" cy="15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100663" y="5255160"/>
            <a:ext cx="234259" cy="15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562494" y="5255770"/>
            <a:ext cx="234259" cy="15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292268" y="5255160"/>
            <a:ext cx="234259" cy="15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339287" y="5255160"/>
            <a:ext cx="234259" cy="15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1913" y="4845968"/>
            <a:ext cx="312280" cy="28385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6257" y="4854936"/>
            <a:ext cx="361457" cy="28385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7327" y="4845968"/>
            <a:ext cx="312280" cy="283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8303" y="4845968"/>
            <a:ext cx="401016" cy="28385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6495" y="4845968"/>
            <a:ext cx="312280" cy="28385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3130475" y="5197280"/>
            <a:ext cx="350778" cy="763"/>
          </a:xfrm>
          <a:prstGeom prst="straightConnector1">
            <a:avLst/>
          </a:prstGeom>
          <a:ln w="190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7009900" y="5196670"/>
            <a:ext cx="350778" cy="763"/>
          </a:xfrm>
          <a:prstGeom prst="straightConnector1">
            <a:avLst/>
          </a:prstGeom>
          <a:ln w="190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65700" y="4671095"/>
            <a:ext cx="479618" cy="3693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endParaRPr lang="en-US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5869" y="4668982"/>
            <a:ext cx="479618" cy="3693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endParaRPr lang="en-US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5711" y="5054988"/>
            <a:ext cx="607409" cy="283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18554" y="5549993"/>
            <a:ext cx="1095802" cy="11649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79624" y="5549993"/>
            <a:ext cx="730535" cy="117129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10158" y="5549993"/>
            <a:ext cx="2045497" cy="117129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00600" y="5943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RV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5400000">
            <a:off x="4950510" y="4454163"/>
            <a:ext cx="234259" cy="2776032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83821" y="5725049"/>
            <a:ext cx="415247" cy="21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WV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1" y="5562601"/>
            <a:ext cx="609600" cy="122904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42646" y="5421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X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87128" y="5720788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2350" y="5334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X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86832" y="5632920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6086" y="53978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X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52800" y="571500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3" grpId="0" animBg="1"/>
      <p:bldP spid="31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Motivation for Compiler Technique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201889"/>
            <a:ext cx="8534400" cy="2275112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Such a “Performance – Vulnerability”</a:t>
            </a:r>
            <a:r>
              <a:rPr lang="en-US" sz="2000" dirty="0" smtClean="0">
                <a:solidFill>
                  <a:srgbClr val="C00000"/>
                </a:solidFill>
              </a:rPr>
              <a:t> tradeoff is required for an optimal robust application.</a:t>
            </a:r>
          </a:p>
          <a:p>
            <a:r>
              <a:rPr lang="en-US" sz="2000" dirty="0" smtClean="0"/>
              <a:t>At the compiler, such tradeoffs can be identified through static estimation of vulnerability and performance.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352800" y="772888"/>
          <a:ext cx="53340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3981254" y="1763488"/>
            <a:ext cx="533400" cy="2362200"/>
          </a:xfrm>
          <a:prstGeom prst="ellipse">
            <a:avLst/>
          </a:prstGeom>
          <a:noFill/>
          <a:ln w="15875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52400" y="1676399"/>
            <a:ext cx="3124200" cy="914401"/>
          </a:xfrm>
          <a:prstGeom prst="wedgeRoundRectCallout">
            <a:avLst>
              <a:gd name="adj1" fmla="val 73857"/>
              <a:gd name="adj2" fmla="val -16379"/>
              <a:gd name="adj3" fmla="val 16667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An optimal loop order exists, with reduced vulnerability and low runtime.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2830288"/>
            <a:ext cx="2895600" cy="97971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13X variation in vulnerability for less than 30% variation in runtime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" y="5638800"/>
            <a:ext cx="8077200" cy="685800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principal motive :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efficient analytical methodology to evaluate vulnerability statically.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52400" y="696688"/>
            <a:ext cx="3124200" cy="838200"/>
          </a:xfrm>
          <a:prstGeom prst="wedgeRoundRectCallout">
            <a:avLst>
              <a:gd name="adj1" fmla="val 97147"/>
              <a:gd name="adj2" fmla="val 6134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C00000"/>
                </a:solidFill>
              </a:rPr>
              <a:t>Performance trend irregular when compared to vulnerability variation.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55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487375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Estimation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Modes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Analysis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vulnerability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vulnerability</a:t>
            </a:r>
          </a:p>
          <a:p>
            <a:r>
              <a:rPr lang="en-US" dirty="0" smtClean="0"/>
              <a:t>Reuse Vectors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55638"/>
          </a:xfrm>
        </p:spPr>
        <p:txBody>
          <a:bodyPr/>
          <a:lstStyle/>
          <a:p>
            <a:r>
              <a:rPr lang="en-US" dirty="0" smtClean="0"/>
              <a:t>Vulnerability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5715000" cy="1447800"/>
          </a:xfrm>
        </p:spPr>
        <p:txBody>
          <a:bodyPr vert="horz">
            <a:noAutofit/>
          </a:bodyPr>
          <a:lstStyle/>
          <a:p>
            <a:pPr marL="273050">
              <a:spcBef>
                <a:spcPts val="575"/>
              </a:spcBef>
              <a:buSzPct val="85000"/>
              <a:buNone/>
              <a:defRPr/>
            </a:pPr>
            <a:r>
              <a:rPr lang="en-US" sz="2000" b="1" i="1" u="sng" dirty="0" smtClean="0">
                <a:solidFill>
                  <a:srgbClr val="0070C0"/>
                </a:solidFill>
              </a:rPr>
              <a:t>RRV ( Read Reuse Vulnerability)</a:t>
            </a:r>
          </a:p>
          <a:p>
            <a:pPr marL="638810" lvl="1">
              <a:spcBef>
                <a:spcPts val="575"/>
              </a:spcBef>
              <a:buSzPct val="85000"/>
              <a:buNone/>
              <a:defRPr/>
            </a:pPr>
            <a:r>
              <a:rPr lang="en-US" sz="1800" dirty="0" smtClean="0"/>
              <a:t>The time that the data is present in the cache </a:t>
            </a:r>
            <a:r>
              <a:rPr lang="en-US" sz="1800" i="1" dirty="0" smtClean="0"/>
              <a:t>before any read operation</a:t>
            </a:r>
            <a:r>
              <a:rPr lang="en-US" sz="1800" dirty="0" smtClean="0"/>
              <a:t>, it is vulnerable to data corruption in the cache.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5638800" y="198120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781800" y="99060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6781800" y="304800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8077200" y="198120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</a:t>
            </a:r>
          </a:p>
        </p:txBody>
      </p:sp>
      <p:cxnSp>
        <p:nvCxnSpPr>
          <p:cNvPr id="15" name="Straight Arrow Connector 14"/>
          <p:cNvCxnSpPr>
            <a:stCxn id="4" idx="5"/>
            <a:endCxn id="6" idx="1"/>
          </p:cNvCxnSpPr>
          <p:nvPr/>
        </p:nvCxnSpPr>
        <p:spPr>
          <a:xfrm rot="16200000" flipH="1">
            <a:off x="6067145" y="2333345"/>
            <a:ext cx="743510" cy="819710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7162800" y="1371600"/>
            <a:ext cx="981355" cy="6765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5400000">
            <a:off x="6286500" y="1943100"/>
            <a:ext cx="1600200" cy="609600"/>
          </a:xfrm>
          <a:prstGeom prst="arc">
            <a:avLst>
              <a:gd name="adj1" fmla="val 10910210"/>
              <a:gd name="adj2" fmla="val 0"/>
            </a:avLst>
          </a:prstGeom>
          <a:ln w="1905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/>
          <p:cNvSpPr/>
          <p:nvPr/>
        </p:nvSpPr>
        <p:spPr>
          <a:xfrm rot="10800000">
            <a:off x="6877456" y="3266872"/>
            <a:ext cx="304800" cy="457200"/>
          </a:xfrm>
          <a:prstGeom prst="arc">
            <a:avLst>
              <a:gd name="adj1" fmla="val 10910210"/>
              <a:gd name="adj2" fmla="val 0"/>
            </a:avLst>
          </a:prstGeom>
          <a:ln w="1905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019800" y="533400"/>
            <a:ext cx="1267716" cy="2514601"/>
            <a:chOff x="5410200" y="533400"/>
            <a:chExt cx="1267716" cy="2514601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410200" y="1380845"/>
              <a:ext cx="828955" cy="676555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16200000">
              <a:off x="5524500" y="1943101"/>
              <a:ext cx="1600200" cy="609600"/>
            </a:xfrm>
            <a:prstGeom prst="arc">
              <a:avLst>
                <a:gd name="adj1" fmla="val 10910210"/>
                <a:gd name="adj2" fmla="val 0"/>
              </a:avLst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Arc 33"/>
            <p:cNvSpPr/>
            <p:nvPr/>
          </p:nvSpPr>
          <p:spPr>
            <a:xfrm>
              <a:off x="6258128" y="771728"/>
              <a:ext cx="266700" cy="495300"/>
            </a:xfrm>
            <a:prstGeom prst="arc">
              <a:avLst>
                <a:gd name="adj1" fmla="val 10910210"/>
                <a:gd name="adj2" fmla="val 0"/>
              </a:avLst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6568" y="1437968"/>
              <a:ext cx="505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RRV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1284" y="2085201"/>
              <a:ext cx="505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RRV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2200" y="533400"/>
              <a:ext cx="505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RRV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82256" y="2381173"/>
            <a:ext cx="972110" cy="743510"/>
            <a:chOff x="6638645" y="2371445"/>
            <a:chExt cx="972110" cy="743510"/>
          </a:xfrm>
        </p:grpSpPr>
        <p:cxnSp>
          <p:nvCxnSpPr>
            <p:cNvPr id="17" name="Straight Arrow Connector 16"/>
            <p:cNvCxnSpPr>
              <a:stCxn id="6" idx="7"/>
              <a:endCxn id="7" idx="3"/>
            </p:cNvCxnSpPr>
            <p:nvPr/>
          </p:nvCxnSpPr>
          <p:spPr>
            <a:xfrm rot="5400000" flipH="1" flipV="1">
              <a:off x="6752945" y="2257145"/>
              <a:ext cx="743510" cy="9721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29960" y="270612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WBV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6019317" y="1381328"/>
            <a:ext cx="828955" cy="676555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7294932" y="2268014"/>
            <a:ext cx="743510" cy="9721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16200000">
            <a:off x="6134100" y="1943101"/>
            <a:ext cx="1600200" cy="609600"/>
          </a:xfrm>
          <a:prstGeom prst="arc">
            <a:avLst>
              <a:gd name="adj1" fmla="val 10910210"/>
              <a:gd name="adj2" fmla="val 0"/>
            </a:avLst>
          </a:prstGeom>
          <a:ln w="1905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c 44"/>
          <p:cNvSpPr/>
          <p:nvPr/>
        </p:nvSpPr>
        <p:spPr>
          <a:xfrm>
            <a:off x="6867728" y="771728"/>
            <a:ext cx="266700" cy="495300"/>
          </a:xfrm>
          <a:prstGeom prst="arc">
            <a:avLst>
              <a:gd name="adj1" fmla="val 10910210"/>
              <a:gd name="adj2" fmla="val 0"/>
            </a:avLst>
          </a:prstGeom>
          <a:ln w="1905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-152400" y="2133600"/>
            <a:ext cx="6096000" cy="1752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3050">
              <a:spcBef>
                <a:spcPts val="575"/>
              </a:spcBef>
              <a:buSzPct val="85000"/>
              <a:defRPr/>
            </a:pPr>
            <a:r>
              <a:rPr lang="en-US" sz="2000" b="1" i="1" u="sng" dirty="0" smtClean="0">
                <a:solidFill>
                  <a:srgbClr val="FF0000"/>
                </a:solidFill>
              </a:rPr>
              <a:t>WBV (Write Back Vulnerability)</a:t>
            </a:r>
          </a:p>
          <a:p>
            <a:pPr marL="638810" lvl="1">
              <a:spcBef>
                <a:spcPts val="575"/>
              </a:spcBef>
              <a:buSzPct val="85000"/>
              <a:defRPr/>
            </a:pPr>
            <a:r>
              <a:rPr lang="en-US" dirty="0" smtClean="0"/>
              <a:t>The time that data is present in the cache after the </a:t>
            </a:r>
            <a:r>
              <a:rPr lang="en-US" i="1" dirty="0" smtClean="0"/>
              <a:t>last write operation to the point of eviction</a:t>
            </a:r>
            <a:r>
              <a:rPr lang="en-US" dirty="0" smtClean="0"/>
              <a:t>, it is vulnerable. The data present in the cache before eviction is updated in the memory.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-342900" y="5295106"/>
            <a:ext cx="1905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10394" y="5484812"/>
            <a:ext cx="7010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1143000" y="5332412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1904206" y="5331618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666206" y="5331618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3429000" y="5332412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4190206" y="5331618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6325394" y="5331618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43000" y="4799012"/>
            <a:ext cx="3770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08974" y="4810680"/>
            <a:ext cx="3770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0800" y="4799012"/>
            <a:ext cx="3770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32974" y="47990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53712" y="4799012"/>
            <a:ext cx="41828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48400" y="4799012"/>
            <a:ext cx="3770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981528" y="4648236"/>
            <a:ext cx="4508490" cy="836576"/>
            <a:chOff x="2981528" y="4877630"/>
            <a:chExt cx="4508490" cy="836576"/>
          </a:xfrm>
        </p:grpSpPr>
        <p:cxnSp>
          <p:nvCxnSpPr>
            <p:cNvPr id="67" name="Straight Arrow Connector 66"/>
            <p:cNvCxnSpPr/>
            <p:nvPr/>
          </p:nvCxnSpPr>
          <p:spPr>
            <a:xfrm rot="5400000">
              <a:off x="2972594" y="5485606"/>
              <a:ext cx="456406" cy="794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>
              <a:off x="7010399" y="5484812"/>
              <a:ext cx="456406" cy="794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981528" y="4877630"/>
              <a:ext cx="479618" cy="3693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CE</a:t>
              </a:r>
              <a:endParaRPr lang="en-US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10400" y="4887674"/>
              <a:ext cx="479618" cy="3693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CE</a:t>
              </a:r>
              <a:endParaRPr lang="en-US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375852" y="51349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Iterations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87296" y="5715036"/>
            <a:ext cx="762000" cy="15240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057400" y="5715036"/>
            <a:ext cx="762000" cy="15240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819400" y="5715036"/>
            <a:ext cx="3810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581400" y="5715036"/>
            <a:ext cx="762000" cy="15240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343400" y="5715036"/>
            <a:ext cx="2133600" cy="15240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77000" y="5715036"/>
            <a:ext cx="7620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28600" y="4038600"/>
            <a:ext cx="724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For Example, an array with a RW access to the data on each access.</a:t>
            </a:r>
            <a:endParaRPr lang="en-US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4495800" y="47998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  .  .  .  .  .  .  .  .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828800" y="6199207"/>
            <a:ext cx="505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RRV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 rot="5400000">
            <a:off x="1866900" y="5371306"/>
            <a:ext cx="304800" cy="1447800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00600" y="624760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RRV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6" name="Right Brace 65"/>
          <p:cNvSpPr/>
          <p:nvPr/>
        </p:nvSpPr>
        <p:spPr>
          <a:xfrm rot="5400000">
            <a:off x="4876800" y="4647406"/>
            <a:ext cx="304800" cy="2895600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19400" y="594280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WBV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05600" y="594280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WBV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64F08-D0D6-46E8-B3FE-F05BA7BDE8C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4" name="Cloud 93"/>
          <p:cNvSpPr/>
          <p:nvPr/>
        </p:nvSpPr>
        <p:spPr>
          <a:xfrm>
            <a:off x="1600200" y="2895600"/>
            <a:ext cx="5486400" cy="20574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know statically(without simulation), how long a data will remain in the cache ?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 animBg="1"/>
      <p:bldP spid="45" grpId="0" animBg="1"/>
      <p:bldP spid="51" grpId="0"/>
      <p:bldP spid="65" grpId="0"/>
      <p:bldP spid="70" grpId="0"/>
      <p:bldP spid="71" grpId="0"/>
      <p:bldP spid="72" grpId="0"/>
      <p:bldP spid="73" grpId="0"/>
      <p:bldP spid="74" grpId="0"/>
      <p:bldP spid="77" grpId="0"/>
      <p:bldP spid="78" grpId="0" animBg="1"/>
      <p:bldP spid="79" grpId="0" animBg="1"/>
      <p:bldP spid="80" grpId="0" animBg="1"/>
      <p:bldP spid="82" grpId="0" animBg="1"/>
      <p:bldP spid="83" grpId="0" animBg="1"/>
      <p:bldP spid="84" grpId="1" animBg="1"/>
      <p:bldP spid="85" grpId="0"/>
      <p:bldP spid="91" grpId="0"/>
      <p:bldP spid="56" grpId="0"/>
      <p:bldP spid="57" grpId="0" animBg="1"/>
      <p:bldP spid="58" grpId="0"/>
      <p:bldP spid="66" grpId="0" animBg="1"/>
      <p:bldP spid="68" grpId="0"/>
      <p:bldP spid="81" grpId="0"/>
      <p:bldP spid="9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27208</TotalTime>
  <Words>3260</Words>
  <Application>Microsoft Office PowerPoint</Application>
  <PresentationFormat>On-screen Show (4:3)</PresentationFormat>
  <Paragraphs>649</Paragraphs>
  <Slides>35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Oriel</vt:lpstr>
      <vt:lpstr>Equation</vt:lpstr>
      <vt:lpstr>Static Analysis to Mitigate  Soft Error Failures in Processors</vt:lpstr>
      <vt:lpstr>Soft Errors</vt:lpstr>
      <vt:lpstr>Slide 3</vt:lpstr>
      <vt:lpstr>The Path To a Solution</vt:lpstr>
      <vt:lpstr>Soft Errors and the Cache</vt:lpstr>
      <vt:lpstr>Measuring Soft Errors in Cache</vt:lpstr>
      <vt:lpstr>Motivation for Compiler Technique</vt:lpstr>
      <vt:lpstr>Outline</vt:lpstr>
      <vt:lpstr>Vulnerability Modes</vt:lpstr>
      <vt:lpstr>Modeling A Cache Access</vt:lpstr>
      <vt:lpstr>Data Reuse and Cache Miss</vt:lpstr>
      <vt:lpstr>Read Reuse Vulnerability</vt:lpstr>
      <vt:lpstr>Vulnerability Equations ( RRV )</vt:lpstr>
      <vt:lpstr>Cache-Interference Analysis</vt:lpstr>
      <vt:lpstr>Cache-Interference Point (CIP)</vt:lpstr>
      <vt:lpstr>Vulnerability Equations ( WV )</vt:lpstr>
      <vt:lpstr>Outline</vt:lpstr>
      <vt:lpstr>Types of Reuse Vectors</vt:lpstr>
      <vt:lpstr>Determining Smallest Valid Reuse Vector</vt:lpstr>
      <vt:lpstr>Derived Reuse VectorS</vt:lpstr>
      <vt:lpstr>Outline</vt:lpstr>
      <vt:lpstr>Experiment Setup</vt:lpstr>
      <vt:lpstr>Program Model</vt:lpstr>
      <vt:lpstr>Validation Experiments</vt:lpstr>
      <vt:lpstr>Validation Experiments</vt:lpstr>
      <vt:lpstr>Application of Vulnerability Equations</vt:lpstr>
      <vt:lpstr>Application of Vulnerability Equations</vt:lpstr>
      <vt:lpstr>Conclusion</vt:lpstr>
      <vt:lpstr>Future Work</vt:lpstr>
      <vt:lpstr>Related Publication</vt:lpstr>
      <vt:lpstr>Thank you and God Bless !</vt:lpstr>
      <vt:lpstr>Backup Slides</vt:lpstr>
      <vt:lpstr>Application of Vulnerability Equations Vulnerability variation on Cache Configurations</vt:lpstr>
      <vt:lpstr>Slide 34</vt:lpstr>
      <vt:lpstr>The Path To a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Reiley</dc:creator>
  <cp:lastModifiedBy> </cp:lastModifiedBy>
  <cp:revision>1989</cp:revision>
  <dcterms:created xsi:type="dcterms:W3CDTF">2008-10-12T07:30:21Z</dcterms:created>
  <dcterms:modified xsi:type="dcterms:W3CDTF">2009-01-05T07:50:23Z</dcterms:modified>
</cp:coreProperties>
</file>