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7" r:id="rId3"/>
    <p:sldId id="259" r:id="rId4"/>
    <p:sldId id="262" r:id="rId5"/>
    <p:sldId id="263" r:id="rId6"/>
    <p:sldId id="265" r:id="rId7"/>
    <p:sldId id="270" r:id="rId8"/>
    <p:sldId id="278" r:id="rId9"/>
    <p:sldId id="264" r:id="rId10"/>
    <p:sldId id="272" r:id="rId11"/>
    <p:sldId id="271" r:id="rId12"/>
    <p:sldId id="275" r:id="rId13"/>
    <p:sldId id="273" r:id="rId14"/>
    <p:sldId id="279" r:id="rId15"/>
    <p:sldId id="274" r:id="rId16"/>
    <p:sldId id="267" r:id="rId17"/>
    <p:sldId id="269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22"/>
    <a:srgbClr val="E9F5DB"/>
    <a:srgbClr val="FEF6CE"/>
    <a:srgbClr val="50230C"/>
    <a:srgbClr val="DCF0C6"/>
    <a:srgbClr val="CEEAB0"/>
    <a:srgbClr val="1109B7"/>
    <a:srgbClr val="FDEFA9"/>
    <a:srgbClr val="FFFFFF"/>
    <a:srgbClr val="FDF0A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9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R:\Work\Low%20Power\TLB%20PageSwitching\iTLB%20Power\Work\Experiment-Resul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200"/>
            </a:pPr>
            <a:r>
              <a:rPr lang="en-US" sz="2200"/>
              <a:t>Impact</a:t>
            </a:r>
            <a:r>
              <a:rPr lang="en-US" sz="2200" baseline="0"/>
              <a:t> due to Page-Aware Procedure Placement</a:t>
            </a:r>
            <a:endParaRPr lang="en-US" sz="2200"/>
          </a:p>
        </c:rich>
      </c:tx>
      <c:layout>
        <c:manualLayout>
          <c:xMode val="edge"/>
          <c:yMode val="edge"/>
          <c:x val="3.9867911859828086E-4"/>
          <c:y val="4.0404040404040404E-3"/>
        </c:manualLayout>
      </c:layout>
    </c:title>
    <c:plotArea>
      <c:layout>
        <c:manualLayout>
          <c:layoutTarget val="inner"/>
          <c:xMode val="edge"/>
          <c:yMode val="edge"/>
          <c:x val="0.10724295152285852"/>
          <c:y val="9.7171717171717159E-2"/>
          <c:w val="0.87663212871217988"/>
          <c:h val="0.69288067536334175"/>
        </c:manualLayout>
      </c:layout>
      <c:barChart>
        <c:barDir val="col"/>
        <c:grouping val="clustered"/>
        <c:ser>
          <c:idx val="0"/>
          <c:order val="0"/>
          <c:tx>
            <c:strRef>
              <c:f>Consol!$G$36</c:f>
              <c:strCache>
                <c:ptCount val="1"/>
                <c:pt idx="0">
                  <c:v>Normalized Page Switch Count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</c:spPr>
          <c:dPt>
            <c:idx val="7"/>
            <c:spPr>
              <a:solidFill>
                <a:srgbClr val="C00000"/>
              </a:solidFill>
              <a:ln>
                <a:solidFill>
                  <a:srgbClr val="002060"/>
                </a:solidFill>
              </a:ln>
            </c:spPr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 sz="1600" b="1"/>
                    </a:pPr>
                    <a:r>
                      <a:rPr lang="en-US" sz="1600" b="1"/>
                      <a:t>0.48</a:t>
                    </a:r>
                  </a:p>
                </c:rich>
              </c:tx>
              <c:spPr/>
              <c:showVal val="1"/>
            </c:dLbl>
            <c:dLbl>
              <c:idx val="1"/>
              <c:tx>
                <c:rich>
                  <a:bodyPr/>
                  <a:lstStyle/>
                  <a:p>
                    <a:pPr>
                      <a:defRPr sz="1600" b="1"/>
                    </a:pPr>
                    <a:r>
                      <a:rPr lang="en-US" sz="1600" b="1"/>
                      <a:t>0.049</a:t>
                    </a:r>
                  </a:p>
                </c:rich>
              </c:tx>
              <c:spPr/>
              <c:showVal val="1"/>
            </c:dLbl>
            <c:dLbl>
              <c:idx val="2"/>
              <c:tx>
                <c:rich>
                  <a:bodyPr/>
                  <a:lstStyle/>
                  <a:p>
                    <a:pPr>
                      <a:defRPr sz="1600" b="1"/>
                    </a:pPr>
                    <a:r>
                      <a:rPr lang="en-US" sz="1600" b="1"/>
                      <a:t>0.015</a:t>
                    </a:r>
                  </a:p>
                </c:rich>
              </c:tx>
              <c:spPr/>
              <c:showVal val="1"/>
            </c:dLbl>
            <c:dLbl>
              <c:idx val="3"/>
              <c:tx>
                <c:rich>
                  <a:bodyPr/>
                  <a:lstStyle/>
                  <a:p>
                    <a:pPr>
                      <a:defRPr sz="1600" b="1"/>
                    </a:pPr>
                    <a:r>
                      <a:rPr lang="en-US" sz="1600" b="1"/>
                      <a:t>0.0006</a:t>
                    </a:r>
                  </a:p>
                </c:rich>
              </c:tx>
              <c:spPr/>
              <c:showVal val="1"/>
            </c:dLbl>
            <c:dLbl>
              <c:idx val="4"/>
              <c:tx>
                <c:rich>
                  <a:bodyPr/>
                  <a:lstStyle/>
                  <a:p>
                    <a:pPr>
                      <a:defRPr sz="1600" b="1"/>
                    </a:pPr>
                    <a:r>
                      <a:rPr lang="en-US" sz="1600" b="1"/>
                      <a:t>0.44</a:t>
                    </a:r>
                  </a:p>
                </c:rich>
              </c:tx>
              <c:spPr/>
              <c:showVal val="1"/>
            </c:dLbl>
            <c:dLbl>
              <c:idx val="5"/>
              <c:tx>
                <c:rich>
                  <a:bodyPr/>
                  <a:lstStyle/>
                  <a:p>
                    <a:pPr>
                      <a:defRPr sz="1600" b="1"/>
                    </a:pPr>
                    <a:r>
                      <a:rPr lang="en-US" sz="1600" b="1"/>
                      <a:t>0.44</a:t>
                    </a:r>
                  </a:p>
                </c:rich>
              </c:tx>
              <c:spPr/>
              <c:showVal val="1"/>
            </c:dLbl>
            <c:dLbl>
              <c:idx val="6"/>
              <c:layout>
                <c:manualLayout>
                  <c:x val="1.074982232710971E-16"/>
                  <c:y val="4.0404040404040404E-3"/>
                </c:manualLayout>
              </c:layout>
              <c:tx>
                <c:rich>
                  <a:bodyPr/>
                  <a:lstStyle/>
                  <a:p>
                    <a:r>
                      <a:rPr lang="en-US" sz="1600" b="1">
                        <a:solidFill>
                          <a:sysClr val="windowText" lastClr="000000"/>
                        </a:solidFill>
                      </a:rPr>
                      <a:t>0.32</a:t>
                    </a:r>
                  </a:p>
                </c:rich>
              </c:tx>
              <c:showVal val="1"/>
            </c:dLbl>
            <c:dLbl>
              <c:idx val="7"/>
              <c:tx>
                <c:rich>
                  <a:bodyPr/>
                  <a:lstStyle/>
                  <a:p>
                    <a:pPr>
                      <a:defRPr sz="1600" b="1">
                        <a:solidFill>
                          <a:srgbClr val="C00000"/>
                        </a:solidFill>
                      </a:defRPr>
                    </a:pPr>
                    <a:r>
                      <a:rPr lang="en-US" sz="1600" b="1">
                        <a:solidFill>
                          <a:srgbClr val="C00000"/>
                        </a:solidFill>
                      </a:rPr>
                      <a:t>0.24</a:t>
                    </a:r>
                  </a:p>
                </c:rich>
              </c:tx>
              <c:spPr/>
              <c:showVal val="1"/>
            </c:dLbl>
            <c:delete val="1"/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</c:dLbls>
          <c:cat>
            <c:strRef>
              <c:f>Consol!$F$37:$F$44</c:f>
              <c:strCache>
                <c:ptCount val="8"/>
                <c:pt idx="0">
                  <c:v>dijkstra</c:v>
                </c:pt>
                <c:pt idx="1">
                  <c:v>patricia</c:v>
                </c:pt>
                <c:pt idx="2">
                  <c:v>sha</c:v>
                </c:pt>
                <c:pt idx="3">
                  <c:v>adpcm</c:v>
                </c:pt>
                <c:pt idx="4">
                  <c:v>fft</c:v>
                </c:pt>
                <c:pt idx="5">
                  <c:v>fft_inv</c:v>
                </c:pt>
                <c:pt idx="6">
                  <c:v>blowfish</c:v>
                </c:pt>
                <c:pt idx="7">
                  <c:v>AVERAGE</c:v>
                </c:pt>
              </c:strCache>
            </c:strRef>
          </c:cat>
          <c:val>
            <c:numRef>
              <c:f>Consol!$G$37:$G$44</c:f>
              <c:numCache>
                <c:formatCode>General</c:formatCode>
                <c:ptCount val="8"/>
                <c:pt idx="0">
                  <c:v>0.48108938785964378</c:v>
                </c:pt>
                <c:pt idx="1">
                  <c:v>4.8574294311505978E-2</c:v>
                </c:pt>
                <c:pt idx="2">
                  <c:v>1.5283770978377503E-2</c:v>
                </c:pt>
                <c:pt idx="3">
                  <c:v>6.7563976639496844E-4</c:v>
                </c:pt>
                <c:pt idx="4">
                  <c:v>0.44440233867475137</c:v>
                </c:pt>
                <c:pt idx="5">
                  <c:v>0.44439928466915973</c:v>
                </c:pt>
                <c:pt idx="6">
                  <c:v>0.32213904294779039</c:v>
                </c:pt>
                <c:pt idx="7">
                  <c:v>0.23907078604330534</c:v>
                </c:pt>
              </c:numCache>
            </c:numRef>
          </c:val>
        </c:ser>
        <c:axId val="77506816"/>
        <c:axId val="77521280"/>
      </c:barChart>
      <c:catAx>
        <c:axId val="77506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/>
                </a:pPr>
                <a:r>
                  <a:rPr lang="en-US" sz="1600" b="1"/>
                  <a:t>Benchmarks</a:t>
                </a:r>
              </a:p>
            </c:rich>
          </c:tx>
        </c:title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77521280"/>
        <c:crosses val="autoZero"/>
        <c:auto val="1"/>
        <c:lblAlgn val="ctr"/>
        <c:lblOffset val="100"/>
      </c:catAx>
      <c:valAx>
        <c:axId val="775212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700"/>
                </a:pPr>
                <a:r>
                  <a:rPr lang="en-US" sz="1700"/>
                  <a:t>Normalized Page Switch Count</a:t>
                </a:r>
              </a:p>
            </c:rich>
          </c:tx>
          <c:layout>
            <c:manualLayout>
              <c:xMode val="edge"/>
              <c:yMode val="edge"/>
              <c:x val="2.9318035936294002E-3"/>
              <c:y val="0.2499233277658474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77506816"/>
        <c:crosses val="autoZero"/>
        <c:crossBetween val="between"/>
      </c:valAx>
      <c:spPr>
        <a:noFill/>
      </c:spPr>
    </c:plotArea>
    <c:plotVisOnly val="1"/>
  </c:chart>
  <c:spPr>
    <a:solidFill>
      <a:srgbClr val="FFFFFF"/>
    </a:solidFill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EE090C-7A06-4574-A795-453440891B09}" type="datetimeFigureOut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12629F2-DD93-4A1C-BD06-661E58715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animations to explain the power on page-switching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</a:t>
            </a:r>
            <a:r>
              <a:rPr lang="en-US" baseline="0" dirty="0" smtClean="0"/>
              <a:t> two more placement techniques showing basic-block level and also instruction level granularity of code placement.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629F2-DD93-4A1C-BD06-661E58715A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24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5C80D6-EDEB-4DD6-8698-6E61EF88F4F5}" type="datetime1">
              <a:rPr lang="en-US"/>
              <a:pPr>
                <a:defRPr/>
              </a:pPr>
              <a:t>6/18/2010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59256ADF-8B07-42FA-8E6C-09AF4A52430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8060E-7DF9-4461-BE4C-A7CF147018D5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879897-CD47-420A-89CC-D4BD27E59FF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362993-054F-43A8-ADD0-DE6C1D85CEEC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F62D69-CDAF-4520-AFB7-CF22AFC43B0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4644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447800"/>
            <a:ext cx="7464425" cy="4495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39A49A-33FC-4587-B891-FB064142E91A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FD4B20-4B2A-4FCF-B6E9-6CFD974EA99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>
            <a:lvl2pPr>
              <a:defRPr>
                <a:solidFill>
                  <a:srgbClr val="000099"/>
                </a:solidFill>
              </a:defRPr>
            </a:lvl2pPr>
            <a:lvl3pPr>
              <a:defRPr>
                <a:solidFill>
                  <a:srgbClr val="CC330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8823E-547C-465B-9B10-B9A0DD320DD6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03B5570A-6763-4B3B-9AD9-F580443CADA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D76796-D1A2-4FF7-9810-8918C950FD0B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248400"/>
            <a:ext cx="60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01CC5C-6BE4-424B-BEF1-599E1A3230D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CC33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CC33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8C476B-2264-4EAA-A431-EB7DE26920E8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" y="6248400"/>
            <a:ext cx="60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9CE14B-5436-49AA-82AD-6E202BF2601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rgbClr val="000099"/>
                </a:solidFill>
              </a:defRPr>
            </a:lvl2pPr>
            <a:lvl3pPr>
              <a:defRPr sz="1800">
                <a:solidFill>
                  <a:srgbClr val="CC3300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rgbClr val="000099"/>
                </a:solidFill>
              </a:defRPr>
            </a:lvl2pPr>
            <a:lvl3pPr>
              <a:defRPr sz="1800">
                <a:solidFill>
                  <a:srgbClr val="CC3300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465122-07C4-44D4-AB3F-449735BC2EE9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5CECA1-6750-43B1-8E7E-D6111ACBFB5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83EC0E-E8F9-4495-A1EC-C9E5E6AB41AD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F8A192-69E2-489E-945F-41B9696B02A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95F043-1581-4C54-9A39-A93795EEE5CC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DC5781-5A02-4D8E-B29A-05494BF56A3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5B2FEE-D4DD-41CC-8667-A6F1606D134A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A3F849-D18A-4E86-BBC9-282CC9AC300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1614F8-67CE-49B5-A121-1BB15BD5FFD4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http://www.public.asu.edu/~ashriva6/cml/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6AA4EC-E76F-4D0D-91CE-55B5B6F4750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template_idea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467E71-25E3-4D2E-9425-6721A48C4425}" type="datetime1">
              <a:rPr lang="en-US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308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33400" cy="457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1400" kern="120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C471FCD7-75B0-4D1D-A4F1-13467E198C03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3082" name="Picture 12" descr="template_idea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ヒラギノ角ゴ Pro W3" pitchFamily="1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sz="4800" b="1">
          <a:solidFill>
            <a:srgbClr val="6633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just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FF0000"/>
          </a:solidFill>
          <a:latin typeface="+mn-lt"/>
          <a:ea typeface="+mn-ea"/>
        </a:defRPr>
      </a:lvl2pPr>
      <a:lvl3pPr marL="1143000" indent="-228600" algn="just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+mn-ea"/>
        </a:defRPr>
      </a:lvl3pPr>
      <a:lvl4pPr marL="1600200" indent="-228600" algn="just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+mn-lt"/>
          <a:ea typeface="+mn-ea"/>
        </a:defRPr>
      </a:lvl4pPr>
      <a:lvl5pPr marL="20574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2228850"/>
          </a:xfrm>
        </p:spPr>
        <p:txBody>
          <a:bodyPr/>
          <a:lstStyle/>
          <a:p>
            <a:pPr>
              <a:defRPr/>
            </a:pPr>
            <a:r>
              <a:rPr lang="en-US" sz="4400" b="0" dirty="0" smtClean="0">
                <a:latin typeface="Arial" pitchFamily="34" charset="0"/>
              </a:rPr>
              <a:t>B2P2</a:t>
            </a:r>
            <a:r>
              <a:rPr lang="en-US" sz="4400" b="0" dirty="0" smtClean="0"/>
              <a:t>: </a:t>
            </a:r>
            <a:r>
              <a:rPr lang="en-US" sz="4400" dirty="0" smtClean="0"/>
              <a:t>B</a:t>
            </a:r>
            <a:r>
              <a:rPr lang="en-US" sz="4400" b="0" dirty="0" smtClean="0"/>
              <a:t>ounds </a:t>
            </a:r>
            <a:r>
              <a:rPr lang="en-US" sz="4400" dirty="0" smtClean="0"/>
              <a:t>B</a:t>
            </a:r>
            <a:r>
              <a:rPr lang="en-US" sz="4400" b="0" dirty="0" smtClean="0"/>
              <a:t>ased </a:t>
            </a:r>
            <a:r>
              <a:rPr lang="en-US" sz="4400" dirty="0" smtClean="0"/>
              <a:t>P</a:t>
            </a:r>
            <a:r>
              <a:rPr lang="en-US" sz="4400" b="0" dirty="0" smtClean="0"/>
              <a:t>rocedure </a:t>
            </a:r>
            <a:r>
              <a:rPr lang="en-US" sz="4400" dirty="0" smtClean="0"/>
              <a:t>P</a:t>
            </a:r>
            <a:r>
              <a:rPr lang="en-US" sz="4400" b="0" dirty="0" smtClean="0"/>
              <a:t>lacement for Instruction TLB Power Reduction in Embedded Systems</a:t>
            </a:r>
            <a:endParaRPr lang="en-US" sz="4400" b="0" dirty="0"/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r>
              <a:rPr lang="en-US" sz="2000" dirty="0" err="1" smtClean="0"/>
              <a:t>Reiley</a:t>
            </a:r>
            <a:r>
              <a:rPr lang="en-US" sz="2000" dirty="0" smtClean="0"/>
              <a:t> </a:t>
            </a:r>
            <a:r>
              <a:rPr lang="en-US" sz="2000" dirty="0" err="1" smtClean="0"/>
              <a:t>Jeyapaul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Aviral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Shrivastava</a:t>
            </a:r>
            <a:endParaRPr lang="en-US" sz="2000" b="1" dirty="0" smtClean="0"/>
          </a:p>
          <a:p>
            <a:r>
              <a:rPr lang="en-US" sz="2000" dirty="0" smtClean="0"/>
              <a:t>Compiler-</a:t>
            </a:r>
            <a:r>
              <a:rPr lang="en-US" sz="2000" dirty="0" err="1" smtClean="0"/>
              <a:t>Microarchitecture</a:t>
            </a:r>
            <a:r>
              <a:rPr lang="en-US" sz="2000" dirty="0" smtClean="0"/>
              <a:t> Lab</a:t>
            </a:r>
          </a:p>
          <a:p>
            <a:r>
              <a:rPr lang="en-US" sz="2000" dirty="0" smtClean="0"/>
              <a:t>Arizona State University, Arizona, USA</a:t>
            </a:r>
          </a:p>
          <a:p>
            <a:endParaRPr lang="en-US" sz="2000" b="1" dirty="0" smtClean="0"/>
          </a:p>
        </p:txBody>
      </p:sp>
      <p:sp>
        <p:nvSpPr>
          <p:cNvPr id="1741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8CDDBB-0652-4821-BE9F-6F2AA7E6EA3F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6/18/2010</a:t>
            </a:fld>
            <a:endParaRPr lang="en-US" dirty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FCC73DC-815B-4F85-A718-89418AD1F720}" type="slidenum">
              <a:rPr>
                <a:latin typeface="Arial" pitchFamily="34" charset="0"/>
                <a:ea typeface="ヒラギノ角ゴ Pro W3"/>
                <a:cs typeface="ヒラギノ角ゴ Pro W3"/>
              </a:rPr>
              <a:pPr/>
              <a:t>1</a:t>
            </a:fld>
            <a:endParaRPr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741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http://www.public.asu.edu/~ashriva6/cml/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Placement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4953000"/>
          </a:xfrm>
        </p:spPr>
        <p:txBody>
          <a:bodyPr/>
          <a:lstStyle/>
          <a:p>
            <a:pPr>
              <a:buNone/>
            </a:pPr>
            <a:r>
              <a:rPr lang="en-US" sz="2400" i="1" u="sng" dirty="0" smtClean="0">
                <a:solidFill>
                  <a:srgbClr val="004C22"/>
                </a:solidFill>
              </a:rPr>
              <a:t>Definition:</a:t>
            </a:r>
            <a:r>
              <a:rPr lang="en-US" sz="2400" i="1" dirty="0" smtClean="0">
                <a:solidFill>
                  <a:srgbClr val="004C22"/>
                </a:solidFill>
              </a:rPr>
              <a:t> Assign start addresses to the procedures such that, the program execution incurs reduced number of page-switches and thereby </a:t>
            </a:r>
            <a:r>
              <a:rPr lang="en-US" sz="2400" i="1" dirty="0" err="1" smtClean="0">
                <a:solidFill>
                  <a:srgbClr val="004C22"/>
                </a:solidFill>
              </a:rPr>
              <a:t>i</a:t>
            </a:r>
            <a:r>
              <a:rPr lang="en-US" sz="2400" i="1" dirty="0" smtClean="0">
                <a:solidFill>
                  <a:srgbClr val="004C22"/>
                </a:solidFill>
              </a:rPr>
              <a:t>-TLB power.</a:t>
            </a:r>
            <a:endParaRPr lang="en-US" sz="2800" i="1" dirty="0" smtClean="0">
              <a:solidFill>
                <a:srgbClr val="004C22"/>
              </a:solidFill>
            </a:endParaRPr>
          </a:p>
          <a:p>
            <a:pPr>
              <a:buNone/>
            </a:pPr>
            <a:r>
              <a:rPr lang="en-US" sz="2400" u="sng" dirty="0" smtClean="0"/>
              <a:t>Input: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-Program profile information (Function-Call count, loop count)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-CFG of the program (function size, loop size, call site, etc.)</a:t>
            </a:r>
          </a:p>
          <a:p>
            <a:pPr>
              <a:buNone/>
            </a:pPr>
            <a:r>
              <a:rPr lang="en-US" sz="2400" u="sng" dirty="0" smtClean="0"/>
              <a:t>Output: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>
                <a:solidFill>
                  <a:srgbClr val="1109B7"/>
                </a:solidFill>
              </a:rPr>
              <a:t>  -New Start address for functions</a:t>
            </a:r>
            <a:endParaRPr lang="en-US" sz="2400" u="sng" dirty="0" smtClean="0">
              <a:solidFill>
                <a:srgbClr val="1109B7"/>
              </a:solidFill>
            </a:endParaRPr>
          </a:p>
          <a:p>
            <a:pPr>
              <a:buNone/>
            </a:pPr>
            <a:r>
              <a:rPr lang="en-US" sz="2400" u="sng" dirty="0" smtClean="0"/>
              <a:t>Constraint: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1109B7"/>
                </a:solidFill>
              </a:rPr>
              <a:t>  - No two functions overlap in their memory allocation</a:t>
            </a:r>
          </a:p>
          <a:p>
            <a:pPr>
              <a:buNone/>
            </a:pPr>
            <a:r>
              <a:rPr lang="en-US" sz="2400" u="sng" dirty="0" smtClean="0"/>
              <a:t>Objective: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C00000"/>
                </a:solidFill>
              </a:rPr>
              <a:t>- Minimize page-switches incurred by the placement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8823E-547C-465B-9B10-B9A0DD320DD6}" type="datetime1">
              <a:rPr lang="en-US" smtClean="0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http://www.public.asu.edu/~ashriva6/cml/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5570A-6763-4B3B-9AD9-F580443CAD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 bwMode="auto">
          <a:xfrm>
            <a:off x="2067128" y="4229100"/>
            <a:ext cx="1429728" cy="32552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004C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458200" cy="762000"/>
          </a:xfrm>
        </p:spPr>
        <p:txBody>
          <a:bodyPr/>
          <a:lstStyle/>
          <a:p>
            <a:r>
              <a:rPr lang="en-US" sz="3600" dirty="0" smtClean="0"/>
              <a:t>An Optimal solution to the Procedure Placement Problem</a:t>
            </a:r>
            <a:endParaRPr lang="en-US" sz="3600" dirty="0"/>
          </a:p>
        </p:txBody>
      </p:sp>
      <p:grpSp>
        <p:nvGrpSpPr>
          <p:cNvPr id="3" name="Group 29"/>
          <p:cNvGrpSpPr/>
          <p:nvPr/>
        </p:nvGrpSpPr>
        <p:grpSpPr>
          <a:xfrm>
            <a:off x="2057400" y="4558889"/>
            <a:ext cx="1438913" cy="2036661"/>
            <a:chOff x="1295400" y="4950023"/>
            <a:chExt cx="1524000" cy="1603177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1295400" y="4953000"/>
              <a:ext cx="1524000" cy="1600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8854" y="495002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Function_3()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371600" y="5208550"/>
              <a:ext cx="990600" cy="1227724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Loop3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eaLnBrk="0" hangingPunct="0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i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: 1-10)</a:t>
              </a: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2057400" y="2667610"/>
            <a:ext cx="1438912" cy="1562590"/>
            <a:chOff x="1295400" y="2968823"/>
            <a:chExt cx="1524000" cy="160317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295400" y="2971800"/>
              <a:ext cx="1524000" cy="1600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296882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Function_2()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371600" y="3276600"/>
              <a:ext cx="1295801" cy="1066800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Loop2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solidFill>
                  <a:srgbClr val="002060"/>
                </a:solidFill>
                <a:latin typeface="Arial" charset="0"/>
                <a:ea typeface="ヒラギノ角ゴ Pro W3" pitchFamily="1" charset="-128"/>
              </a:endParaRPr>
            </a:p>
            <a:p>
              <a:pPr eaLnBrk="0" hangingPunct="0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i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: 1-10)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5400" y="3657601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1109B7"/>
                  </a:solidFill>
                </a:rPr>
                <a:t>Function_3();</a:t>
              </a:r>
              <a:endParaRPr lang="en-US" sz="1400" b="1" i="1" dirty="0">
                <a:solidFill>
                  <a:srgbClr val="1109B7"/>
                </a:solidFill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2057400" y="948710"/>
            <a:ext cx="1438913" cy="1562591"/>
            <a:chOff x="1295400" y="987623"/>
            <a:chExt cx="1524000" cy="160317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295400" y="1039905"/>
              <a:ext cx="1524000" cy="155089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78854" y="98762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Function_1()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371600" y="1752600"/>
              <a:ext cx="990600" cy="685800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Loop1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i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: 1-10)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444823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1109B7"/>
                  </a:solidFill>
                </a:rPr>
                <a:t>Function_2();</a:t>
              </a:r>
              <a:endParaRPr lang="en-US" sz="1400" b="1" i="1" dirty="0">
                <a:solidFill>
                  <a:srgbClr val="1109B7"/>
                </a:solidFill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752600" y="914400"/>
            <a:ext cx="2971800" cy="5867400"/>
            <a:chOff x="5334000" y="762000"/>
            <a:chExt cx="3147532" cy="6019800"/>
          </a:xfrm>
        </p:grpSpPr>
        <p:grpSp>
          <p:nvGrpSpPr>
            <p:cNvPr id="11" name="Group 26"/>
            <p:cNvGrpSpPr/>
            <p:nvPr/>
          </p:nvGrpSpPr>
          <p:grpSpPr>
            <a:xfrm>
              <a:off x="5334000" y="838200"/>
              <a:ext cx="2209800" cy="5943600"/>
              <a:chOff x="4267200" y="838200"/>
              <a:chExt cx="2209800" cy="59436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267200" y="838200"/>
                <a:ext cx="2209800" cy="5943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 bwMode="auto">
              <a:xfrm>
                <a:off x="4267200" y="2819400"/>
                <a:ext cx="2209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4267200" y="4800600"/>
                <a:ext cx="2209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TextBox 30"/>
            <p:cNvSpPr txBox="1"/>
            <p:nvPr/>
          </p:nvSpPr>
          <p:spPr>
            <a:xfrm>
              <a:off x="7467600" y="762000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67600" y="2754868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67600" y="4736068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Curved Left Arrow 26"/>
          <p:cNvSpPr/>
          <p:nvPr/>
        </p:nvSpPr>
        <p:spPr bwMode="auto">
          <a:xfrm>
            <a:off x="3505200" y="2771775"/>
            <a:ext cx="287783" cy="371354"/>
          </a:xfrm>
          <a:prstGeom prst="curvedLeftArrow">
            <a:avLst/>
          </a:prstGeom>
          <a:solidFill>
            <a:srgbClr val="2DA5FF"/>
          </a:solidFill>
          <a:ln w="9525" cap="flat" cmpd="sng" algn="ctr">
            <a:solidFill>
              <a:srgbClr val="1109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Arc 34"/>
          <p:cNvSpPr/>
          <p:nvPr/>
        </p:nvSpPr>
        <p:spPr bwMode="auto">
          <a:xfrm rot="3897094">
            <a:off x="2651730" y="3529927"/>
            <a:ext cx="1281117" cy="1060553"/>
          </a:xfrm>
          <a:prstGeom prst="arc">
            <a:avLst>
              <a:gd name="adj1" fmla="val 14011333"/>
              <a:gd name="adj2" fmla="val 54840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Bevel 47"/>
          <p:cNvSpPr/>
          <p:nvPr/>
        </p:nvSpPr>
        <p:spPr bwMode="auto">
          <a:xfrm>
            <a:off x="3810000" y="5791200"/>
            <a:ext cx="3962400" cy="1066800"/>
          </a:xfrm>
          <a:prstGeom prst="beve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Total Page-Switches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1+10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ヒラギノ角ゴ Pro W3" pitchFamily="1" charset="-128"/>
              </a:rPr>
              <a:t>+10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4C22"/>
                </a:solidFill>
                <a:effectLst/>
                <a:latin typeface="Arial" charset="0"/>
                <a:ea typeface="ヒラギノ角ゴ Pro W3" pitchFamily="1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21</a:t>
            </a:r>
          </a:p>
        </p:txBody>
      </p:sp>
      <p:sp>
        <p:nvSpPr>
          <p:cNvPr id="37" name="Line Callout 1 36"/>
          <p:cNvSpPr/>
          <p:nvPr/>
        </p:nvSpPr>
        <p:spPr bwMode="auto">
          <a:xfrm>
            <a:off x="4648200" y="1981200"/>
            <a:ext cx="359728" cy="371354"/>
          </a:xfrm>
          <a:prstGeom prst="borderCallout1">
            <a:avLst>
              <a:gd name="adj1" fmla="val 46835"/>
              <a:gd name="adj2" fmla="val -3227"/>
              <a:gd name="adj3" fmla="val 237608"/>
              <a:gd name="adj4" fmla="val -246044"/>
            </a:avLst>
          </a:prstGeom>
          <a:solidFill>
            <a:srgbClr val="00B0F0"/>
          </a:solidFill>
          <a:ln w="12700" cap="flat" cmpd="sng" algn="ctr">
            <a:solidFill>
              <a:srgbClr val="1109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57175" y="3200400"/>
            <a:ext cx="4676466" cy="3200399"/>
            <a:chOff x="1371600" y="3048000"/>
            <a:chExt cx="4953000" cy="3283526"/>
          </a:xfrm>
        </p:grpSpPr>
        <p:sp>
          <p:nvSpPr>
            <p:cNvPr id="41" name="Curved Left Arrow 40"/>
            <p:cNvSpPr/>
            <p:nvPr/>
          </p:nvSpPr>
          <p:spPr bwMode="auto">
            <a:xfrm rot="10800000">
              <a:off x="2364365" y="3200398"/>
              <a:ext cx="907271" cy="3131128"/>
            </a:xfrm>
            <a:prstGeom prst="curvedLeftArrow">
              <a:avLst>
                <a:gd name="adj1" fmla="val 25000"/>
                <a:gd name="adj2" fmla="val 44317"/>
                <a:gd name="adj3" fmla="val 25000"/>
              </a:avLst>
            </a:prstGeom>
            <a:solidFill>
              <a:srgbClr val="FF6D6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6" name="Line Callout 1 45"/>
            <p:cNvSpPr/>
            <p:nvPr/>
          </p:nvSpPr>
          <p:spPr bwMode="auto">
            <a:xfrm>
              <a:off x="1371600" y="3048000"/>
              <a:ext cx="564942" cy="381000"/>
            </a:xfrm>
            <a:prstGeom prst="borderCallout1">
              <a:avLst>
                <a:gd name="adj1" fmla="val 54518"/>
                <a:gd name="adj2" fmla="val 130580"/>
                <a:gd name="adj3" fmla="val 265692"/>
                <a:gd name="adj4" fmla="val 263263"/>
              </a:avLst>
            </a:prstGeom>
            <a:solidFill>
              <a:srgbClr val="FF6D6D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ヒラギノ角ゴ Pro W3" pitchFamily="1" charset="-128"/>
                </a:rPr>
                <a:t>10</a:t>
              </a:r>
            </a:p>
          </p:txBody>
        </p:sp>
        <p:sp>
          <p:nvSpPr>
            <p:cNvPr id="39" name="Curved Left Arrow 38"/>
            <p:cNvSpPr/>
            <p:nvPr/>
          </p:nvSpPr>
          <p:spPr bwMode="auto">
            <a:xfrm>
              <a:off x="4800600" y="4599338"/>
              <a:ext cx="304801" cy="381000"/>
            </a:xfrm>
            <a:prstGeom prst="curvedLeftArrow">
              <a:avLst/>
            </a:prstGeom>
            <a:solidFill>
              <a:srgbClr val="2DA5FF"/>
            </a:solidFill>
            <a:ln w="9525" cap="flat" cmpd="sng" algn="ctr">
              <a:solidFill>
                <a:srgbClr val="1109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7" name="Line Callout 1 46"/>
            <p:cNvSpPr/>
            <p:nvPr/>
          </p:nvSpPr>
          <p:spPr bwMode="auto">
            <a:xfrm>
              <a:off x="5729721" y="3829792"/>
              <a:ext cx="594879" cy="381000"/>
            </a:xfrm>
            <a:prstGeom prst="borderCallout1">
              <a:avLst>
                <a:gd name="adj1" fmla="val 49400"/>
                <a:gd name="adj2" fmla="val -460"/>
                <a:gd name="adj3" fmla="val 232478"/>
                <a:gd name="adj4" fmla="val -118855"/>
              </a:avLst>
            </a:prstGeom>
            <a:solidFill>
              <a:srgbClr val="00B0F0"/>
            </a:solidFill>
            <a:ln w="12700" cap="flat" cmpd="sng" algn="ctr">
              <a:solidFill>
                <a:srgbClr val="1109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1109B7"/>
                  </a:solidFill>
                  <a:effectLst/>
                  <a:latin typeface="Arial" charset="0"/>
                  <a:ea typeface="ヒラギノ角ゴ Pro W3" pitchFamily="1" charset="-128"/>
                </a:rPr>
                <a:t>10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2400" y="1524000"/>
            <a:ext cx="3236020" cy="2855480"/>
            <a:chOff x="1371600" y="1371600"/>
            <a:chExt cx="3427376" cy="292964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3284704" y="2409216"/>
              <a:ext cx="1514272" cy="1248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3" name="Line Callout 1 52"/>
            <p:cNvSpPr/>
            <p:nvPr/>
          </p:nvSpPr>
          <p:spPr bwMode="auto">
            <a:xfrm>
              <a:off x="1371600" y="1371600"/>
              <a:ext cx="685800" cy="307848"/>
            </a:xfrm>
            <a:prstGeom prst="borderCallout1">
              <a:avLst>
                <a:gd name="adj1" fmla="val 47331"/>
                <a:gd name="adj2" fmla="val 104597"/>
                <a:gd name="adj3" fmla="val 352173"/>
                <a:gd name="adj4" fmla="val 285439"/>
              </a:avLst>
            </a:prstGeom>
            <a:solidFill>
              <a:srgbClr val="15FF7F"/>
            </a:solidFill>
            <a:ln w="9525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rPr>
                <a:t>nop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rPr>
                <a:t>()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rot="16200000" flipH="1">
              <a:off x="1207040" y="2145760"/>
              <a:ext cx="2624848" cy="16861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5257800" y="1143000"/>
            <a:ext cx="3276600" cy="1066800"/>
            <a:chOff x="5257800" y="914400"/>
            <a:chExt cx="3276600" cy="1066800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5257800" y="914400"/>
              <a:ext cx="3276600" cy="1066800"/>
            </a:xfrm>
            <a:prstGeom prst="roundRect">
              <a:avLst/>
            </a:prstGeom>
            <a:solidFill>
              <a:srgbClr val="E9F5DB"/>
            </a:solidFill>
            <a:ln w="19050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7800" y="914400"/>
              <a:ext cx="3276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4C22"/>
                  </a:solidFill>
                </a:rPr>
                <a:t>nop</a:t>
              </a:r>
              <a:r>
                <a:rPr lang="en-US" b="1" dirty="0" smtClean="0">
                  <a:solidFill>
                    <a:srgbClr val="004C22"/>
                  </a:solidFill>
                </a:rPr>
                <a:t>()</a:t>
              </a:r>
            </a:p>
            <a:p>
              <a:r>
                <a:rPr lang="en-US" dirty="0" smtClean="0"/>
                <a:t>Procedures repositioned by providing appropriate padding.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24400" y="2667000"/>
            <a:ext cx="4267200" cy="1066800"/>
            <a:chOff x="4724400" y="2667000"/>
            <a:chExt cx="4267200" cy="1066800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4724400" y="2667000"/>
              <a:ext cx="4267200" cy="1066800"/>
            </a:xfrm>
            <a:prstGeom prst="roundRect">
              <a:avLst/>
            </a:prstGeom>
            <a:solidFill>
              <a:srgbClr val="FDEFA9"/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00600" y="2734270"/>
              <a:ext cx="419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achieve such a result, we employ a </a:t>
              </a:r>
              <a:r>
                <a:rPr lang="en-US" dirty="0" smtClean="0">
                  <a:solidFill>
                    <a:srgbClr val="C00000"/>
                  </a:solidFill>
                </a:rPr>
                <a:t>Branch Based Procedure Placement</a:t>
              </a:r>
              <a:r>
                <a:rPr lang="en-US" dirty="0" smtClean="0"/>
                <a:t> heuristic 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7" grpId="0" animBg="1"/>
      <p:bldP spid="48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ln w="12700"/>
        </p:spPr>
        <p:txBody>
          <a:bodyPr/>
          <a:lstStyle/>
          <a:p>
            <a:pPr algn="l"/>
            <a:r>
              <a:rPr lang="en-US" dirty="0" smtClean="0">
                <a:latin typeface="Arial" pitchFamily="34" charset="0"/>
              </a:rPr>
              <a:t>B2P2</a:t>
            </a:r>
            <a:r>
              <a:rPr lang="en-US" dirty="0" smtClean="0"/>
              <a:t> Heuristic (step 1):</a:t>
            </a:r>
            <a:br>
              <a:rPr lang="en-US" dirty="0" smtClean="0"/>
            </a:br>
            <a:r>
              <a:rPr lang="en-US" dirty="0" smtClean="0"/>
              <a:t>                            Bound formation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 bwMode="auto">
          <a:xfrm>
            <a:off x="3082725" y="2352020"/>
            <a:ext cx="1219200" cy="304800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DCFG</a:t>
            </a:r>
          </a:p>
        </p:txBody>
      </p:sp>
      <p:sp>
        <p:nvSpPr>
          <p:cNvPr id="8" name="Flowchart: Document 7"/>
          <p:cNvSpPr/>
          <p:nvPr/>
        </p:nvSpPr>
        <p:spPr bwMode="auto">
          <a:xfrm>
            <a:off x="457200" y="1981200"/>
            <a:ext cx="1066800" cy="914400"/>
          </a:xfrm>
          <a:prstGeom prst="flowChartDocument">
            <a:avLst/>
          </a:prstGeom>
          <a:solidFill>
            <a:srgbClr val="CEEAB0"/>
          </a:solidFill>
          <a:ln w="12700" cap="flat" cmpd="sng" algn="ctr">
            <a:solidFill>
              <a:srgbClr val="004C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Program + Profile Information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524000" y="2466681"/>
            <a:ext cx="1676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362173" y="2057400"/>
            <a:ext cx="19812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Generate </a:t>
            </a:r>
          </a:p>
          <a:p>
            <a:pPr algn="ctr"/>
            <a:r>
              <a:rPr lang="en-US" sz="1200" dirty="0" smtClean="0"/>
              <a:t>edge-annotated DCFG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7239000" y="1905000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&lt;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Page_List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&gt;P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  <a:ea typeface="ヒラギノ角ゴ Pro W3" pitchFamily="1" charset="-128"/>
              </a:rPr>
              <a:t>Pages occupied by program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2743200"/>
            <a:ext cx="1524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&lt;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Elements_List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&gt;E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  <a:ea typeface="ヒラギノ角ゴ Pro W3" pitchFamily="1" charset="-128"/>
              </a:rPr>
              <a:t>Call-Sites, 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Loops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239000" y="2590800"/>
            <a:ext cx="1600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&lt;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Functions_List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&gt;F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  <a:ea typeface="ヒラギノ角ゴ Pro W3" pitchFamily="1" charset="-128"/>
              </a:rPr>
              <a:t>List of Functions in the program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191000" y="2514600"/>
            <a:ext cx="1143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5"/>
            <a:endCxn id="14" idx="1"/>
          </p:cNvCxnSpPr>
          <p:nvPr/>
        </p:nvCxnSpPr>
        <p:spPr bwMode="auto">
          <a:xfrm flipV="1">
            <a:off x="4180005" y="2209800"/>
            <a:ext cx="3058995" cy="294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</p:cNvCxnSpPr>
          <p:nvPr/>
        </p:nvCxnSpPr>
        <p:spPr bwMode="auto">
          <a:xfrm>
            <a:off x="4180005" y="2504420"/>
            <a:ext cx="3069990" cy="248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ounded Rectangular Callout 40"/>
          <p:cNvSpPr/>
          <p:nvPr/>
        </p:nvSpPr>
        <p:spPr bwMode="auto">
          <a:xfrm>
            <a:off x="4038600" y="1752600"/>
            <a:ext cx="2286000" cy="457200"/>
          </a:xfrm>
          <a:prstGeom prst="wedgeRoundRectCallout">
            <a:avLst>
              <a:gd name="adj1" fmla="val 37477"/>
              <a:gd name="adj2" fmla="val 181882"/>
              <a:gd name="adj3" fmla="val 16667"/>
            </a:avLst>
          </a:prstGeom>
          <a:solidFill>
            <a:srgbClr val="C1EFFF"/>
          </a:solidFill>
          <a:ln w="12700" cap="flat" cmpd="sng" algn="ctr">
            <a:solidFill>
              <a:srgbClr val="1109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Sorted by decreasing weights (call-count,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 loop count)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109B7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762000" y="2209800"/>
            <a:ext cx="8153400" cy="1524000"/>
            <a:chOff x="762000" y="1219200"/>
            <a:chExt cx="8153400" cy="1524000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8686800" y="1219200"/>
              <a:ext cx="228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rot="5400000">
              <a:off x="7924800" y="2286000"/>
              <a:ext cx="152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6" name="Group 185"/>
            <p:cNvGrpSpPr/>
            <p:nvPr/>
          </p:nvGrpSpPr>
          <p:grpSpPr>
            <a:xfrm>
              <a:off x="762000" y="1219200"/>
              <a:ext cx="8153400" cy="1524000"/>
              <a:chOff x="762000" y="1219200"/>
              <a:chExt cx="8153400" cy="1524000"/>
            </a:xfrm>
          </p:grpSpPr>
          <p:cxnSp>
            <p:nvCxnSpPr>
              <p:cNvPr id="33" name="Straight Arrow Connector 32"/>
              <p:cNvCxnSpPr/>
              <p:nvPr/>
            </p:nvCxnSpPr>
            <p:spPr bwMode="auto">
              <a:xfrm rot="10800000">
                <a:off x="4876800" y="2133600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4" name="Rectangle 33"/>
              <p:cNvSpPr/>
              <p:nvPr/>
            </p:nvSpPr>
            <p:spPr bwMode="auto">
              <a:xfrm>
                <a:off x="3810000" y="1905000"/>
                <a:ext cx="1066800" cy="609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>
                    <a:latin typeface="Arial" charset="0"/>
                    <a:ea typeface="ヒラギノ角ゴ Pro W3" pitchFamily="1" charset="-128"/>
                  </a:rPr>
                  <a:t>Element </a:t>
                </a:r>
                <a:r>
                  <a:rPr lang="en-US" sz="1200" b="1" i="1" dirty="0" smtClean="0"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200" b="1" dirty="0" smtClean="0">
                    <a:latin typeface="Arial" charset="0"/>
                    <a:ea typeface="ヒラギノ角ゴ Pro W3" pitchFamily="1" charset="-128"/>
                  </a:rPr>
                  <a:t> from top of List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cxnSp>
            <p:nvCxnSpPr>
              <p:cNvPr id="37" name="Straight Arrow Connector 36"/>
              <p:cNvCxnSpPr>
                <a:stCxn id="34" idx="1"/>
              </p:cNvCxnSpPr>
              <p:nvPr/>
            </p:nvCxnSpPr>
            <p:spPr bwMode="auto">
              <a:xfrm rot="10800000">
                <a:off x="3048000" y="2209800"/>
                <a:ext cx="7620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8" name="Rectangle 37"/>
              <p:cNvSpPr/>
              <p:nvPr/>
            </p:nvSpPr>
            <p:spPr bwMode="auto">
              <a:xfrm>
                <a:off x="762000" y="1981200"/>
                <a:ext cx="2286000" cy="762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latin typeface="Arial" charset="0"/>
                    <a:ea typeface="ヒラギノ角ゴ Pro W3" pitchFamily="1" charset="-128"/>
                  </a:rPr>
                  <a:t>Form </a:t>
                </a:r>
                <a:r>
                  <a:rPr lang="en-US" sz="1200" b="1" i="1" dirty="0" smtClean="0">
                    <a:latin typeface="Arial" charset="0"/>
                    <a:ea typeface="ヒラギノ角ゴ Pro W3" pitchFamily="1" charset="-128"/>
                  </a:rPr>
                  <a:t>bound </a:t>
                </a:r>
                <a:r>
                  <a:rPr lang="en-US" sz="1200" b="1" dirty="0" smtClean="0">
                    <a:latin typeface="Arial" charset="0"/>
                    <a:ea typeface="ヒラギノ角ゴ Pro W3" pitchFamily="1" charset="-128"/>
                  </a:rPr>
                  <a:t>B</a:t>
                </a:r>
                <a:r>
                  <a:rPr lang="en-US" sz="1200" b="1" i="1" dirty="0" smtClean="0">
                    <a:latin typeface="Arial" charset="0"/>
                    <a:ea typeface="ヒラギノ角ゴ Pro W3" pitchFamily="1" charset="-128"/>
                  </a:rPr>
                  <a:t>:</a:t>
                </a:r>
                <a:r>
                  <a:rPr lang="en-US" sz="1200" i="1" dirty="0" smtClean="0">
                    <a:latin typeface="Arial" charset="0"/>
                    <a:ea typeface="ヒラギノ角ゴ Pro W3" pitchFamily="1" charset="-128"/>
                  </a:rPr>
                  <a:t> (</a:t>
                </a:r>
                <a:r>
                  <a:rPr lang="en-US" sz="1200" dirty="0" smtClean="0">
                    <a:latin typeface="Arial" charset="0"/>
                    <a:ea typeface="ヒラギノ角ゴ Pro W3" pitchFamily="1" charset="-128"/>
                  </a:rPr>
                  <a:t>to remove page-switches by element)</a:t>
                </a:r>
              </a:p>
              <a:p>
                <a:pPr eaLnBrk="0" hangingPunct="0"/>
                <a:endParaRPr lang="en-US" sz="400" b="1" i="1" dirty="0" smtClean="0">
                  <a:latin typeface="Arial" charset="0"/>
                  <a:ea typeface="ヒラギノ角ゴ Pro W3" pitchFamily="1" charset="-128"/>
                </a:endParaRPr>
              </a:p>
              <a:p>
                <a:pPr eaLnBrk="0" hangingPunct="0"/>
                <a:r>
                  <a:rPr lang="en-US" sz="1200" b="1" dirty="0" smtClean="0">
                    <a:latin typeface="Arial" charset="0"/>
                    <a:ea typeface="ヒラギノ角ゴ Pro W3" pitchFamily="1" charset="-128"/>
                  </a:rPr>
                  <a:t>B = [</a:t>
                </a:r>
                <a:r>
                  <a:rPr lang="en-US" sz="1200" b="1" i="1" dirty="0" smtClean="0">
                    <a:latin typeface="Arial" charset="0"/>
                    <a:ea typeface="ヒラギノ角ゴ Pro W3" pitchFamily="1" charset="-128"/>
                  </a:rPr>
                  <a:t> P.SA , Element , P.EA </a:t>
                </a:r>
                <a:r>
                  <a:rPr lang="en-US" sz="1200" b="1" dirty="0" smtClean="0">
                    <a:latin typeface="Arial" charset="0"/>
                    <a:ea typeface="ヒラギノ角ゴ Pro W3" pitchFamily="1" charset="-128"/>
                  </a:rPr>
                  <a:t>]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 bwMode="auto">
              <a:xfrm rot="5400000">
                <a:off x="8191500" y="1943100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Arrow Connector 51"/>
              <p:cNvCxnSpPr/>
              <p:nvPr/>
            </p:nvCxnSpPr>
            <p:spPr bwMode="auto">
              <a:xfrm rot="10800000">
                <a:off x="3048000" y="2667000"/>
                <a:ext cx="58674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8" name="Straight Arrow Connector 77"/>
              <p:cNvCxnSpPr/>
              <p:nvPr/>
            </p:nvCxnSpPr>
            <p:spPr bwMode="auto">
              <a:xfrm rot="10800000">
                <a:off x="4876800" y="2362200"/>
                <a:ext cx="31242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 bwMode="auto">
          <a:xfrm>
            <a:off x="6029227" y="2113962"/>
            <a:ext cx="2971800" cy="962319"/>
          </a:xfrm>
          <a:prstGeom prst="rect">
            <a:avLst/>
          </a:prstGeom>
          <a:solidFill>
            <a:srgbClr val="DAF8FE"/>
          </a:solidFill>
          <a:ln w="12700" cap="flat" cmpd="sng" algn="ctr">
            <a:solidFill>
              <a:srgbClr val="1109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6019800" y="1295400"/>
            <a:ext cx="2971800" cy="533400"/>
          </a:xfrm>
          <a:prstGeom prst="rect">
            <a:avLst/>
          </a:prstGeom>
          <a:solidFill>
            <a:srgbClr val="FCEFE8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029227" y="3362227"/>
            <a:ext cx="2971800" cy="533400"/>
          </a:xfrm>
          <a:prstGeom prst="rect">
            <a:avLst/>
          </a:prstGeom>
          <a:solidFill>
            <a:srgbClr val="DDF0C8"/>
          </a:solidFill>
          <a:ln w="12700" cap="flat" cmpd="sng" algn="ctr">
            <a:solidFill>
              <a:srgbClr val="004C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1" name="Bevel 80"/>
          <p:cNvSpPr/>
          <p:nvPr/>
        </p:nvSpPr>
        <p:spPr bwMode="auto">
          <a:xfrm>
            <a:off x="2992222" y="4495800"/>
            <a:ext cx="4648200" cy="1600200"/>
          </a:xfrm>
          <a:prstGeom prst="bevel">
            <a:avLst>
              <a:gd name="adj" fmla="val 13331"/>
            </a:avLst>
          </a:prstGeom>
          <a:solidFill>
            <a:srgbClr val="FDF0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916022" y="895546"/>
            <a:ext cx="2971800" cy="1828800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B2P2</a:t>
            </a:r>
            <a:r>
              <a:rPr lang="en-US" dirty="0" smtClean="0"/>
              <a:t> Heuristic Demonstration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130" y="5791200"/>
            <a:ext cx="131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Function Sizes</a:t>
            </a:r>
          </a:p>
          <a:p>
            <a:r>
              <a:rPr lang="en-US" sz="1200" b="1" dirty="0" smtClean="0"/>
              <a:t>F1</a:t>
            </a:r>
            <a:r>
              <a:rPr lang="en-US" sz="1200" dirty="0" smtClean="0"/>
              <a:t>() </a:t>
            </a:r>
            <a:r>
              <a:rPr lang="en-US" dirty="0" smtClean="0"/>
              <a:t>:</a:t>
            </a:r>
            <a:r>
              <a:rPr lang="en-US" sz="1200" dirty="0" smtClean="0"/>
              <a:t> 80</a:t>
            </a:r>
          </a:p>
          <a:p>
            <a:r>
              <a:rPr lang="en-US" sz="1200" b="1" dirty="0" smtClean="0"/>
              <a:t>F2</a:t>
            </a:r>
            <a:r>
              <a:rPr lang="en-US" sz="1200" dirty="0" smtClean="0"/>
              <a:t>() </a:t>
            </a:r>
            <a:r>
              <a:rPr lang="en-US" sz="1200" b="1" dirty="0" smtClean="0"/>
              <a:t>:</a:t>
            </a:r>
            <a:r>
              <a:rPr lang="en-US" sz="1200" dirty="0" smtClean="0"/>
              <a:t> 70</a:t>
            </a:r>
          </a:p>
          <a:p>
            <a:r>
              <a:rPr lang="en-US" sz="1200" b="1" dirty="0" smtClean="0"/>
              <a:t>F3</a:t>
            </a:r>
            <a:r>
              <a:rPr lang="en-US" sz="1200" dirty="0" smtClean="0"/>
              <a:t>() </a:t>
            </a:r>
            <a:r>
              <a:rPr lang="en-US" sz="1200" b="1" dirty="0" smtClean="0"/>
              <a:t>:</a:t>
            </a:r>
            <a:r>
              <a:rPr lang="en-US" sz="1200" dirty="0" smtClean="0"/>
              <a:t> 100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40866" y="5791200"/>
            <a:ext cx="104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Loop Sizes</a:t>
            </a:r>
          </a:p>
          <a:p>
            <a:r>
              <a:rPr lang="en-US" sz="1200" b="1" dirty="0" smtClean="0"/>
              <a:t>L1</a:t>
            </a:r>
            <a:r>
              <a:rPr lang="en-US" sz="1200" dirty="0" smtClean="0"/>
              <a:t> </a:t>
            </a:r>
            <a:r>
              <a:rPr lang="en-US" dirty="0" smtClean="0"/>
              <a:t>:</a:t>
            </a:r>
            <a:r>
              <a:rPr lang="en-US" sz="1200" dirty="0" smtClean="0"/>
              <a:t> 50</a:t>
            </a:r>
          </a:p>
          <a:p>
            <a:r>
              <a:rPr lang="en-US" sz="1200" b="1" dirty="0" smtClean="0"/>
              <a:t>L2</a:t>
            </a:r>
            <a:r>
              <a:rPr lang="en-US" sz="1200" dirty="0" smtClean="0"/>
              <a:t> </a:t>
            </a:r>
            <a:r>
              <a:rPr lang="en-US" sz="1200" b="1" dirty="0" smtClean="0"/>
              <a:t>:</a:t>
            </a:r>
            <a:r>
              <a:rPr lang="en-US" sz="1200" dirty="0" smtClean="0"/>
              <a:t> 50</a:t>
            </a:r>
          </a:p>
          <a:p>
            <a:r>
              <a:rPr lang="en-US" sz="1200" b="1" dirty="0" smtClean="0"/>
              <a:t>L3</a:t>
            </a:r>
            <a:r>
              <a:rPr lang="en-US" sz="1200" dirty="0" smtClean="0"/>
              <a:t> </a:t>
            </a:r>
            <a:r>
              <a:rPr lang="en-US" sz="1200" b="1" dirty="0" smtClean="0"/>
              <a:t>:</a:t>
            </a:r>
            <a:r>
              <a:rPr lang="en-US" sz="1200" dirty="0" smtClean="0"/>
              <a:t> 80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92222" y="860303"/>
            <a:ext cx="297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 err="1" smtClean="0"/>
              <a:t>Elements_List</a:t>
            </a:r>
            <a:r>
              <a:rPr lang="en-US" sz="1300" b="1" i="1" dirty="0" smtClean="0"/>
              <a:t>:</a:t>
            </a:r>
          </a:p>
          <a:p>
            <a:r>
              <a:rPr lang="en-US" sz="1300" i="1" dirty="0" smtClean="0"/>
              <a:t>&lt;Id,   Count,   [offsets from Fn.SA]&gt;</a:t>
            </a:r>
            <a:endParaRPr lang="en-US" sz="1300" i="1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95054" y="941721"/>
            <a:ext cx="2838371" cy="5001879"/>
            <a:chOff x="105932" y="941721"/>
            <a:chExt cx="2838371" cy="5001879"/>
          </a:xfrm>
        </p:grpSpPr>
        <p:grpSp>
          <p:nvGrpSpPr>
            <p:cNvPr id="45" name="Group 44"/>
            <p:cNvGrpSpPr/>
            <p:nvPr/>
          </p:nvGrpSpPr>
          <p:grpSpPr>
            <a:xfrm>
              <a:off x="105932" y="999547"/>
              <a:ext cx="1600200" cy="4690090"/>
              <a:chOff x="2971800" y="796310"/>
              <a:chExt cx="2209800" cy="5985490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276600" y="3981254"/>
                <a:ext cx="1524000" cy="22494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10961" y="3981380"/>
                <a:ext cx="611417" cy="333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F3()</a:t>
                </a:r>
                <a:endParaRPr lang="en-US" sz="1100" dirty="0"/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494205" y="4285762"/>
                <a:ext cx="990600" cy="1750436"/>
              </a:xfrm>
              <a:prstGeom prst="rect">
                <a:avLst/>
              </a:prstGeom>
              <a:solidFill>
                <a:srgbClr val="EEB5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Arial" charset="0"/>
                    <a:ea typeface="ヒラギノ角ゴ Pro W3" pitchFamily="1" charset="-128"/>
                  </a:rPr>
                  <a:t>   L3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  <a:p>
                <a:pPr eaLnBrk="0" hangingPunct="0"/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Arial" charset="0"/>
                    <a:ea typeface="ヒラギノ角ゴ Pro W3" pitchFamily="1" charset="-128"/>
                  </a:rPr>
                  <a:t>(I: 1-10)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3276600" y="2390481"/>
                <a:ext cx="1524000" cy="1600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04879" y="2353253"/>
                <a:ext cx="611417" cy="333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F2()</a:t>
                </a:r>
                <a:endParaRPr lang="en-US" sz="1100" dirty="0"/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512382" y="2681085"/>
                <a:ext cx="990600" cy="1069709"/>
              </a:xfrm>
              <a:prstGeom prst="rect">
                <a:avLst/>
              </a:prstGeom>
              <a:solidFill>
                <a:srgbClr val="EEB5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Arial" charset="0"/>
                    <a:ea typeface="ヒラギノ角ゴ Pro W3" pitchFamily="1" charset="-128"/>
                  </a:rPr>
                  <a:t>   </a:t>
                </a: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Arial" charset="0"/>
                    <a:ea typeface="ヒラギノ角ゴ Pro W3" pitchFamily="1" charset="-128"/>
                  </a:rPr>
                  <a:t>L2</a:t>
                </a:r>
                <a:endPara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100" dirty="0">
                  <a:solidFill>
                    <a:srgbClr val="002060"/>
                  </a:solidFill>
                  <a:latin typeface="Arial" charset="0"/>
                  <a:ea typeface="ヒラギノ角ゴ Pro W3" pitchFamily="1" charset="-128"/>
                </a:endParaRPr>
              </a:p>
              <a:p>
                <a:pPr eaLnBrk="0" hangingPunct="0"/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Arial" charset="0"/>
                    <a:ea typeface="ヒラギノ角ゴ Pro W3" pitchFamily="1" charset="-128"/>
                  </a:rPr>
                  <a:t>(I: 1-10)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16259" y="2985855"/>
                <a:ext cx="728741" cy="333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rgbClr val="1109B7"/>
                    </a:solidFill>
                  </a:rPr>
                  <a:t>F3(); </a:t>
                </a:r>
                <a:endParaRPr lang="en-US" sz="1100" b="1" i="1" dirty="0">
                  <a:solidFill>
                    <a:srgbClr val="1109B7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3276600" y="848592"/>
                <a:ext cx="1524000" cy="1550896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99108" y="796310"/>
                <a:ext cx="611417" cy="333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F1()</a:t>
                </a:r>
                <a:endParaRPr lang="en-US" sz="1100" dirty="0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484778" y="1521083"/>
                <a:ext cx="990600" cy="685800"/>
              </a:xfrm>
              <a:prstGeom prst="rect">
                <a:avLst/>
              </a:prstGeom>
              <a:solidFill>
                <a:srgbClr val="EEB5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Arial" charset="0"/>
                    <a:ea typeface="ヒラギノ角ゴ Pro W3" pitchFamily="1" charset="-128"/>
                  </a:rPr>
                  <a:t>    </a:t>
                </a: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Arial" charset="0"/>
                    <a:ea typeface="ヒラギノ角ゴ Pro W3" pitchFamily="1" charset="-128"/>
                  </a:rPr>
                  <a:t>L1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 smtClean="0">
                  <a:solidFill>
                    <a:srgbClr val="002060"/>
                  </a:solidFill>
                  <a:latin typeface="Arial" charset="0"/>
                  <a:ea typeface="ヒラギノ角ゴ Pro W3" pitchFamily="1" charset="-128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Arial" charset="0"/>
                    <a:ea typeface="ヒラギノ角ゴ Pro W3" pitchFamily="1" charset="-128"/>
                  </a:rPr>
                  <a:t>(I: 1-10)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08400" y="1088049"/>
                <a:ext cx="675612" cy="333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 smtClean="0">
                    <a:solidFill>
                      <a:srgbClr val="1109B7"/>
                    </a:solidFill>
                  </a:rPr>
                  <a:t>F2();</a:t>
                </a:r>
                <a:endParaRPr lang="en-US" sz="1100" b="1" i="1" dirty="0">
                  <a:solidFill>
                    <a:srgbClr val="1109B7"/>
                  </a:solidFill>
                </a:endParaRPr>
              </a:p>
            </p:txBody>
          </p:sp>
          <p:grpSp>
            <p:nvGrpSpPr>
              <p:cNvPr id="24" name="Group 26"/>
              <p:cNvGrpSpPr/>
              <p:nvPr/>
            </p:nvGrpSpPr>
            <p:grpSpPr>
              <a:xfrm>
                <a:off x="2971800" y="838200"/>
                <a:ext cx="2209800" cy="5943600"/>
                <a:chOff x="4267200" y="838200"/>
                <a:chExt cx="2209800" cy="5943600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4267200" y="838200"/>
                  <a:ext cx="2209800" cy="59436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4267200" y="2819400"/>
                  <a:ext cx="2209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4267200" y="4800600"/>
                  <a:ext cx="2209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47" name="Straight Connector 46"/>
            <p:cNvCxnSpPr/>
            <p:nvPr/>
          </p:nvCxnSpPr>
          <p:spPr bwMode="auto">
            <a:xfrm rot="5400000">
              <a:off x="29732" y="3361747"/>
              <a:ext cx="4724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163332" y="999547"/>
              <a:ext cx="457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163332" y="5723947"/>
              <a:ext cx="457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2077705" y="9417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0</a:t>
              </a:r>
              <a:endParaRPr lang="en-US" sz="1200" b="1" dirty="0"/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2163332" y="2580109"/>
              <a:ext cx="457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0148" y="2523547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100</a:t>
              </a:r>
              <a:endParaRPr lang="en-US" sz="1200" b="1" dirty="0"/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2163332" y="4152508"/>
              <a:ext cx="457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10932" y="410441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200</a:t>
              </a:r>
              <a:endParaRPr lang="en-US" sz="1200" b="1" dirty="0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1172732" y="1380547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2544332" y="118965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1296851" y="1580866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2570748" y="139940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</a:t>
              </a:r>
              <a:endParaRPr lang="en-US" sz="1200" dirty="0"/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1287424" y="2094628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534905" y="19037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>
              <a:off x="1277213" y="2475628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532256" y="22847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90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03975" y="2675947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120</a:t>
              </a:r>
              <a:endParaRPr lang="en-US" sz="1200" dirty="0"/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1287424" y="3304705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504759" y="311381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140</a:t>
              </a:r>
              <a:endParaRPr lang="en-US" sz="1200" dirty="0"/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1248932" y="3734888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2494548" y="354399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160</a:t>
              </a:r>
              <a:endParaRPr lang="en-US" sz="1200" dirty="0"/>
            </a:p>
          </p:txBody>
        </p:sp>
        <p:cxnSp>
          <p:nvCxnSpPr>
            <p:cNvPr id="74" name="Straight Connector 73"/>
            <p:cNvCxnSpPr/>
            <p:nvPr/>
          </p:nvCxnSpPr>
          <p:spPr bwMode="auto">
            <a:xfrm>
              <a:off x="1248932" y="5100216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2503975" y="4909324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240</a:t>
              </a:r>
              <a:endParaRPr lang="en-US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48640" y="566660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300</a:t>
              </a:r>
              <a:endParaRPr lang="en-US" sz="1200" b="1" dirty="0"/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>
              <a:off x="1115386" y="2866055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0" name="TextBox 89"/>
          <p:cNvSpPr txBox="1"/>
          <p:nvPr/>
        </p:nvSpPr>
        <p:spPr>
          <a:xfrm>
            <a:off x="3623947" y="1352746"/>
            <a:ext cx="211147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L1,	10,    [20-70]</a:t>
            </a:r>
          </a:p>
          <a:p>
            <a:endParaRPr lang="en-US" sz="800" dirty="0" smtClean="0"/>
          </a:p>
          <a:p>
            <a:r>
              <a:rPr lang="en-US" sz="1400" dirty="0" smtClean="0"/>
              <a:t>L2,	10,   [10-60]</a:t>
            </a:r>
          </a:p>
          <a:p>
            <a:endParaRPr lang="en-US" sz="800" dirty="0" smtClean="0"/>
          </a:p>
          <a:p>
            <a:r>
              <a:rPr lang="en-US" sz="1400" dirty="0" smtClean="0"/>
              <a:t>CS.F3(), 	10,   [40]</a:t>
            </a:r>
          </a:p>
          <a:p>
            <a:endParaRPr lang="en-US" sz="900" dirty="0" smtClean="0"/>
          </a:p>
          <a:p>
            <a:r>
              <a:rPr lang="en-US" sz="1400" dirty="0" smtClean="0"/>
              <a:t>L3,	10,   [10-90]</a:t>
            </a:r>
            <a:endParaRPr lang="en-US" sz="1400" dirty="0"/>
          </a:p>
        </p:txBody>
      </p:sp>
      <p:sp>
        <p:nvSpPr>
          <p:cNvPr id="91" name="Right Arrow 90"/>
          <p:cNvSpPr/>
          <p:nvPr/>
        </p:nvSpPr>
        <p:spPr bwMode="auto">
          <a:xfrm>
            <a:off x="3068422" y="1419519"/>
            <a:ext cx="533400" cy="200319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50260" y="2936557"/>
            <a:ext cx="28504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u="sng" dirty="0" smtClean="0"/>
              <a:t>Bounds B formed for the Element</a:t>
            </a:r>
          </a:p>
          <a:p>
            <a:r>
              <a:rPr lang="en-US" sz="1300" dirty="0" smtClean="0"/>
              <a:t>(To reduce page-switches(if any))</a:t>
            </a:r>
            <a:endParaRPr lang="en-US" sz="13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838200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Pagewise</a:t>
            </a:r>
            <a:r>
              <a:rPr lang="en-US" sz="1600" dirty="0" smtClean="0"/>
              <a:t> </a:t>
            </a:r>
            <a:r>
              <a:rPr lang="en-US" sz="1600" b="1" i="1" dirty="0" err="1" smtClean="0"/>
              <a:t>Bounds_List</a:t>
            </a:r>
            <a:r>
              <a:rPr lang="en-US" sz="1600" b="1" i="1" dirty="0" smtClean="0"/>
              <a:t>:</a:t>
            </a:r>
            <a:endParaRPr lang="en-US" sz="1600" b="1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3297022" y="3730823"/>
            <a:ext cx="26100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0 ≤ F1.SA+20 &lt; F1.SA+70 ≤ 100</a:t>
            </a:r>
            <a:endParaRPr lang="en-US" sz="1300" dirty="0"/>
          </a:p>
        </p:txBody>
      </p:sp>
      <p:sp>
        <p:nvSpPr>
          <p:cNvPr id="98" name="TextBox 97"/>
          <p:cNvSpPr txBox="1"/>
          <p:nvPr/>
        </p:nvSpPr>
        <p:spPr>
          <a:xfrm>
            <a:off x="3601822" y="5124254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109B7"/>
                </a:solidFill>
              </a:rPr>
              <a:t>Placing Loop </a:t>
            </a:r>
            <a:r>
              <a:rPr lang="en-US" sz="1600" b="1" dirty="0" smtClean="0">
                <a:solidFill>
                  <a:srgbClr val="1109B7"/>
                </a:solidFill>
              </a:rPr>
              <a:t>L1</a:t>
            </a:r>
            <a:r>
              <a:rPr lang="en-US" sz="1600" dirty="0" smtClean="0">
                <a:solidFill>
                  <a:srgbClr val="1109B7"/>
                </a:solidFill>
              </a:rPr>
              <a:t> within </a:t>
            </a:r>
            <a:r>
              <a:rPr lang="en-US" sz="1600" b="1" dirty="0" smtClean="0">
                <a:solidFill>
                  <a:srgbClr val="1109B7"/>
                </a:solidFill>
              </a:rPr>
              <a:t>Page 1</a:t>
            </a:r>
            <a:endParaRPr lang="en-US" sz="1600" b="1" dirty="0">
              <a:solidFill>
                <a:srgbClr val="1109B7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10715" y="3730823"/>
            <a:ext cx="27959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 ≤ F2.SA+10 &lt; F2.SA+60 ≤ 200</a:t>
            </a:r>
            <a:endParaRPr lang="en-US" sz="13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78022" y="4747736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1109B7"/>
                </a:solidFill>
              </a:rPr>
              <a:t>Sizeof</a:t>
            </a:r>
            <a:r>
              <a:rPr lang="en-US" sz="1400" dirty="0" smtClean="0">
                <a:solidFill>
                  <a:srgbClr val="1109B7"/>
                </a:solidFill>
              </a:rPr>
              <a:t>(F1)+</a:t>
            </a:r>
            <a:r>
              <a:rPr lang="en-US" sz="1400" dirty="0" err="1" smtClean="0">
                <a:solidFill>
                  <a:srgbClr val="1109B7"/>
                </a:solidFill>
              </a:rPr>
              <a:t>Sizeof</a:t>
            </a:r>
            <a:r>
              <a:rPr lang="en-US" sz="1400" dirty="0" smtClean="0">
                <a:solidFill>
                  <a:srgbClr val="1109B7"/>
                </a:solidFill>
              </a:rPr>
              <a:t>(F2) &gt; </a:t>
            </a:r>
            <a:r>
              <a:rPr lang="en-US" sz="1400" dirty="0" err="1" smtClean="0">
                <a:solidFill>
                  <a:srgbClr val="1109B7"/>
                </a:solidFill>
              </a:rPr>
              <a:t>PageSize</a:t>
            </a:r>
            <a:endParaRPr lang="en-US" sz="1400" dirty="0" smtClean="0">
              <a:solidFill>
                <a:srgbClr val="1109B7"/>
              </a:solidFill>
            </a:endParaRPr>
          </a:p>
          <a:p>
            <a:endParaRPr lang="en-US" sz="1400" dirty="0" smtClean="0">
              <a:solidFill>
                <a:srgbClr val="004C22"/>
              </a:solidFill>
            </a:endParaRPr>
          </a:p>
          <a:p>
            <a:r>
              <a:rPr lang="en-US" sz="1400" dirty="0" smtClean="0">
                <a:solidFill>
                  <a:srgbClr val="004C22"/>
                </a:solidFill>
              </a:rPr>
              <a:t>Therefore next element in new page  </a:t>
            </a:r>
            <a:endParaRPr lang="en-US" sz="1400" dirty="0">
              <a:solidFill>
                <a:srgbClr val="004C2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54222" y="5505254"/>
            <a:ext cx="277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109B7"/>
                </a:solidFill>
              </a:rPr>
              <a:t>Placing Loop </a:t>
            </a:r>
            <a:r>
              <a:rPr lang="en-US" sz="1400" b="1" dirty="0" smtClean="0">
                <a:solidFill>
                  <a:srgbClr val="1109B7"/>
                </a:solidFill>
              </a:rPr>
              <a:t>L2</a:t>
            </a:r>
            <a:r>
              <a:rPr lang="en-US" sz="1400" dirty="0" smtClean="0">
                <a:solidFill>
                  <a:srgbClr val="1109B7"/>
                </a:solidFill>
              </a:rPr>
              <a:t> within </a:t>
            </a:r>
            <a:r>
              <a:rPr lang="en-US" sz="1400" b="1" dirty="0" smtClean="0">
                <a:solidFill>
                  <a:srgbClr val="1109B7"/>
                </a:solidFill>
              </a:rPr>
              <a:t>Page 2</a:t>
            </a:r>
            <a:endParaRPr lang="en-US" sz="1400" b="1" dirty="0">
              <a:solidFill>
                <a:srgbClr val="1109B7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86665" y="4766590"/>
            <a:ext cx="3763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109B7"/>
                </a:solidFill>
              </a:rPr>
              <a:t>Placing End of </a:t>
            </a:r>
            <a:r>
              <a:rPr lang="en-US" sz="1400" b="1" dirty="0" smtClean="0">
                <a:solidFill>
                  <a:srgbClr val="1109B7"/>
                </a:solidFill>
              </a:rPr>
              <a:t>F3</a:t>
            </a:r>
            <a:r>
              <a:rPr lang="en-US" sz="1400" dirty="0" smtClean="0">
                <a:solidFill>
                  <a:srgbClr val="1109B7"/>
                </a:solidFill>
              </a:rPr>
              <a:t> within </a:t>
            </a:r>
            <a:r>
              <a:rPr lang="en-US" sz="1400" b="1" dirty="0" smtClean="0">
                <a:solidFill>
                  <a:srgbClr val="1109B7"/>
                </a:solidFill>
              </a:rPr>
              <a:t>Page 2</a:t>
            </a:r>
          </a:p>
          <a:p>
            <a:endParaRPr lang="en-US" sz="1400" b="1" dirty="0" smtClean="0">
              <a:solidFill>
                <a:srgbClr val="1109B7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Conflicts with existing bounds </a:t>
            </a: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 Drop bound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20822" y="3733800"/>
            <a:ext cx="25495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 ≤ F2.SA &lt; F2.SA+70 ≤ 200 </a:t>
            </a:r>
          </a:p>
          <a:p>
            <a:r>
              <a:rPr lang="en-US" sz="1300" b="1" dirty="0" smtClean="0"/>
              <a:t>  &amp;&amp;</a:t>
            </a:r>
            <a:r>
              <a:rPr lang="en-US" sz="1300" dirty="0" smtClean="0"/>
              <a:t>  100 ≤ F3.SA + 100 ≤ 200</a:t>
            </a:r>
            <a:endParaRPr lang="en-US" sz="13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754222" y="5200454"/>
            <a:ext cx="277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109B7"/>
                </a:solidFill>
              </a:rPr>
              <a:t>Placing Start of </a:t>
            </a:r>
            <a:r>
              <a:rPr lang="en-US" sz="1400" b="1" dirty="0" smtClean="0">
                <a:solidFill>
                  <a:srgbClr val="1109B7"/>
                </a:solidFill>
              </a:rPr>
              <a:t>F3 </a:t>
            </a:r>
            <a:r>
              <a:rPr lang="en-US" sz="1400" dirty="0" smtClean="0">
                <a:solidFill>
                  <a:srgbClr val="1109B7"/>
                </a:solidFill>
              </a:rPr>
              <a:t>within </a:t>
            </a:r>
            <a:r>
              <a:rPr lang="en-US" sz="1400" b="1" dirty="0" smtClean="0">
                <a:solidFill>
                  <a:srgbClr val="1109B7"/>
                </a:solidFill>
              </a:rPr>
              <a:t>Page 2</a:t>
            </a:r>
            <a:endParaRPr lang="en-US" sz="1400" b="1" dirty="0">
              <a:solidFill>
                <a:srgbClr val="1109B7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11997" y="3724730"/>
            <a:ext cx="25495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 ≤ F2.SA &lt; F2.SA+70 ≤ 200 </a:t>
            </a:r>
          </a:p>
          <a:p>
            <a:r>
              <a:rPr lang="en-US" sz="1300" b="1" dirty="0" smtClean="0"/>
              <a:t>       &amp;&amp;</a:t>
            </a:r>
            <a:r>
              <a:rPr lang="en-US" sz="1300" dirty="0" smtClean="0"/>
              <a:t>  100 ≤ F3.SA ≤ 200</a:t>
            </a:r>
            <a:endParaRPr lang="en-US" sz="13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210715" y="3733800"/>
            <a:ext cx="27959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200 ≤ F3.SA+10 &lt; F3.SA+90 ≤ 300</a:t>
            </a:r>
            <a:endParaRPr 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3754222" y="5200454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109B7"/>
                </a:solidFill>
              </a:rPr>
              <a:t>Placing Loop </a:t>
            </a:r>
            <a:r>
              <a:rPr lang="en-US" sz="1400" b="1" dirty="0" smtClean="0">
                <a:solidFill>
                  <a:srgbClr val="1109B7"/>
                </a:solidFill>
              </a:rPr>
              <a:t>L3 </a:t>
            </a:r>
            <a:r>
              <a:rPr lang="en-US" sz="1400" dirty="0" smtClean="0">
                <a:solidFill>
                  <a:srgbClr val="1109B7"/>
                </a:solidFill>
              </a:rPr>
              <a:t>within </a:t>
            </a:r>
            <a:r>
              <a:rPr lang="en-US" sz="1400" b="1" dirty="0" smtClean="0">
                <a:solidFill>
                  <a:srgbClr val="1109B7"/>
                </a:solidFill>
              </a:rPr>
              <a:t>Page 3</a:t>
            </a:r>
            <a:endParaRPr lang="en-US" sz="1400" b="1" dirty="0">
              <a:solidFill>
                <a:srgbClr val="1109B7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35741" y="1070569"/>
            <a:ext cx="7232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rgbClr val="C00000"/>
                </a:solidFill>
              </a:rPr>
              <a:t>Page 1</a:t>
            </a:r>
            <a:endParaRPr lang="en-US" sz="1300" b="1" dirty="0">
              <a:solidFill>
                <a:srgbClr val="C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43600" y="1889915"/>
            <a:ext cx="7232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rgbClr val="1109B7"/>
                </a:solidFill>
              </a:rPr>
              <a:t>Page 2</a:t>
            </a:r>
            <a:endParaRPr lang="en-US" sz="1300" b="1" dirty="0">
              <a:solidFill>
                <a:srgbClr val="1109B7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43600" y="3136612"/>
            <a:ext cx="7232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rgbClr val="004C22"/>
                </a:solidFill>
              </a:rPr>
              <a:t>Page 3</a:t>
            </a:r>
            <a:endParaRPr lang="en-US" sz="1300" b="1" dirty="0">
              <a:solidFill>
                <a:srgbClr val="004C22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95838" y="943465"/>
            <a:ext cx="2865868" cy="5001879"/>
            <a:chOff x="609600" y="990600"/>
            <a:chExt cx="2865868" cy="5001879"/>
          </a:xfrm>
        </p:grpSpPr>
        <p:sp>
          <p:nvSpPr>
            <p:cNvPr id="141" name="Rounded Rectangle 140"/>
            <p:cNvSpPr/>
            <p:nvPr/>
          </p:nvSpPr>
          <p:spPr bwMode="auto">
            <a:xfrm>
              <a:off x="809919" y="2267146"/>
              <a:ext cx="1134896" cy="1524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2" name="Rounded Rectangle 141"/>
            <p:cNvSpPr/>
            <p:nvPr/>
          </p:nvSpPr>
          <p:spPr bwMode="auto">
            <a:xfrm>
              <a:off x="820914" y="3657600"/>
              <a:ext cx="1134896" cy="3048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3" name="Rounded Rectangle 142"/>
            <p:cNvSpPr/>
            <p:nvPr/>
          </p:nvSpPr>
          <p:spPr bwMode="auto">
            <a:xfrm>
              <a:off x="830317" y="3962400"/>
              <a:ext cx="1103586" cy="16764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81173" y="3943546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F3()</a:t>
              </a:r>
              <a:endParaRPr lang="en-US" sz="1100" dirty="0"/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987893" y="4187150"/>
              <a:ext cx="717331" cy="1375450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   L3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eaLnBrk="0" hangingPunct="0"/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(I: 1-10)</a:t>
              </a:r>
            </a:p>
          </p:txBody>
        </p:sp>
        <p:sp>
          <p:nvSpPr>
            <p:cNvPr id="146" name="Rounded Rectangle 145"/>
            <p:cNvSpPr/>
            <p:nvPr/>
          </p:nvSpPr>
          <p:spPr bwMode="auto">
            <a:xfrm>
              <a:off x="830317" y="2405494"/>
              <a:ext cx="1103586" cy="125387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95623" y="2376323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F2()</a:t>
              </a:r>
              <a:endParaRPr lang="en-US" sz="1100" dirty="0"/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001056" y="2633204"/>
              <a:ext cx="717331" cy="838199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   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L2</a:t>
              </a:r>
              <a:endPara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100" dirty="0">
                <a:solidFill>
                  <a:srgbClr val="002060"/>
                </a:solidFill>
                <a:latin typeface="Arial" charset="0"/>
                <a:ea typeface="ヒラギノ角ゴ Pro W3" pitchFamily="1" charset="-128"/>
              </a:endParaRPr>
            </a:p>
            <a:p>
              <a:pPr eaLnBrk="0" hangingPunct="0"/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(I: 1-10)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48691" y="2872015"/>
              <a:ext cx="5277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rgbClr val="1109B7"/>
                  </a:solidFill>
                </a:rPr>
                <a:t>F3(); </a:t>
              </a:r>
              <a:endParaRPr lang="en-US" sz="1100" b="1" i="1" dirty="0">
                <a:solidFill>
                  <a:srgbClr val="1109B7"/>
                </a:solidFill>
              </a:endParaRPr>
            </a:p>
          </p:txBody>
        </p:sp>
        <p:sp>
          <p:nvSpPr>
            <p:cNvPr id="150" name="Rounded Rectangle 149"/>
            <p:cNvSpPr/>
            <p:nvPr/>
          </p:nvSpPr>
          <p:spPr bwMode="auto">
            <a:xfrm>
              <a:off x="830317" y="1089393"/>
              <a:ext cx="1103586" cy="121524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91444" y="1048426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F1()</a:t>
              </a:r>
              <a:endParaRPr lang="en-US" sz="1100" dirty="0"/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981067" y="1616341"/>
              <a:ext cx="717331" cy="537377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    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050" dirty="0" smtClean="0">
                <a:solidFill>
                  <a:srgbClr val="002060"/>
                </a:solidFill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(I: 1-10)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143000" y="1277026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smtClean="0">
                  <a:solidFill>
                    <a:srgbClr val="1109B7"/>
                  </a:solidFill>
                </a:rPr>
                <a:t>F2();</a:t>
              </a:r>
              <a:endParaRPr lang="en-US" sz="1100" b="1" i="1" dirty="0">
                <a:solidFill>
                  <a:srgbClr val="1109B7"/>
                </a:solidFill>
              </a:endParaRPr>
            </a:p>
          </p:txBody>
        </p:sp>
        <p:grpSp>
          <p:nvGrpSpPr>
            <p:cNvPr id="154" name="Group 26"/>
            <p:cNvGrpSpPr/>
            <p:nvPr/>
          </p:nvGrpSpPr>
          <p:grpSpPr>
            <a:xfrm>
              <a:off x="609600" y="1081250"/>
              <a:ext cx="1600200" cy="4657265"/>
              <a:chOff x="4267200" y="838200"/>
              <a:chExt cx="2209800" cy="5943600"/>
            </a:xfrm>
          </p:grpSpPr>
          <p:sp>
            <p:nvSpPr>
              <p:cNvPr id="182" name="Rectangle 181"/>
              <p:cNvSpPr/>
              <p:nvPr/>
            </p:nvSpPr>
            <p:spPr bwMode="auto">
              <a:xfrm>
                <a:off x="4267200" y="838200"/>
                <a:ext cx="2209800" cy="5943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 bwMode="auto">
              <a:xfrm>
                <a:off x="4267200" y="2819400"/>
                <a:ext cx="2209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Straight Connector 183"/>
              <p:cNvCxnSpPr/>
              <p:nvPr/>
            </p:nvCxnSpPr>
            <p:spPr bwMode="auto">
              <a:xfrm>
                <a:off x="4267200" y="4800600"/>
                <a:ext cx="2209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5" name="Straight Connector 154"/>
            <p:cNvCxnSpPr/>
            <p:nvPr/>
          </p:nvCxnSpPr>
          <p:spPr bwMode="auto">
            <a:xfrm rot="5400000">
              <a:off x="533400" y="3410626"/>
              <a:ext cx="4724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/>
            <p:nvPr/>
          </p:nvCxnSpPr>
          <p:spPr bwMode="auto">
            <a:xfrm>
              <a:off x="2667000" y="1048426"/>
              <a:ext cx="457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auto">
            <a:xfrm>
              <a:off x="2667000" y="5772826"/>
              <a:ext cx="457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Box 157"/>
            <p:cNvSpPr txBox="1"/>
            <p:nvPr/>
          </p:nvSpPr>
          <p:spPr>
            <a:xfrm>
              <a:off x="2581373" y="990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0</a:t>
              </a:r>
              <a:endParaRPr lang="en-US" sz="1200" b="1" dirty="0"/>
            </a:p>
          </p:txBody>
        </p:sp>
        <p:cxnSp>
          <p:nvCxnSpPr>
            <p:cNvPr id="159" name="Straight Connector 158"/>
            <p:cNvCxnSpPr/>
            <p:nvPr/>
          </p:nvCxnSpPr>
          <p:spPr bwMode="auto">
            <a:xfrm>
              <a:off x="2667000" y="2628988"/>
              <a:ext cx="457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Box 159"/>
            <p:cNvSpPr txBox="1"/>
            <p:nvPr/>
          </p:nvSpPr>
          <p:spPr>
            <a:xfrm>
              <a:off x="2513816" y="257242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100</a:t>
              </a:r>
              <a:endParaRPr lang="en-US" sz="1200" b="1" dirty="0"/>
            </a:p>
          </p:txBody>
        </p:sp>
        <p:cxnSp>
          <p:nvCxnSpPr>
            <p:cNvPr id="161" name="Straight Connector 160"/>
            <p:cNvCxnSpPr/>
            <p:nvPr/>
          </p:nvCxnSpPr>
          <p:spPr bwMode="auto">
            <a:xfrm>
              <a:off x="2667000" y="4182533"/>
              <a:ext cx="457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2" name="TextBox 161"/>
            <p:cNvSpPr txBox="1"/>
            <p:nvPr/>
          </p:nvSpPr>
          <p:spPr>
            <a:xfrm>
              <a:off x="2514600" y="4153292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200</a:t>
              </a:r>
              <a:endParaRPr lang="en-US" sz="1200" b="1" dirty="0"/>
            </a:p>
          </p:txBody>
        </p:sp>
        <p:cxnSp>
          <p:nvCxnSpPr>
            <p:cNvPr id="163" name="Straight Connector 162"/>
            <p:cNvCxnSpPr/>
            <p:nvPr/>
          </p:nvCxnSpPr>
          <p:spPr bwMode="auto">
            <a:xfrm>
              <a:off x="1676400" y="1429426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TextBox 163"/>
            <p:cNvSpPr txBox="1"/>
            <p:nvPr/>
          </p:nvSpPr>
          <p:spPr>
            <a:xfrm>
              <a:off x="3048000" y="123853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>
              <a:off x="1800519" y="1629745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TextBox 165"/>
            <p:cNvSpPr txBox="1"/>
            <p:nvPr/>
          </p:nvSpPr>
          <p:spPr>
            <a:xfrm>
              <a:off x="3074416" y="144828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</a:t>
              </a:r>
              <a:endParaRPr lang="en-US" sz="1200" dirty="0"/>
            </a:p>
          </p:txBody>
        </p:sp>
        <p:cxnSp>
          <p:nvCxnSpPr>
            <p:cNvPr id="167" name="Straight Connector 166"/>
            <p:cNvCxnSpPr/>
            <p:nvPr/>
          </p:nvCxnSpPr>
          <p:spPr bwMode="auto">
            <a:xfrm>
              <a:off x="1791092" y="2143507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8" name="TextBox 167"/>
            <p:cNvSpPr txBox="1"/>
            <p:nvPr/>
          </p:nvSpPr>
          <p:spPr>
            <a:xfrm>
              <a:off x="3038573" y="195261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69" name="Straight Connector 168"/>
            <p:cNvCxnSpPr/>
            <p:nvPr/>
          </p:nvCxnSpPr>
          <p:spPr bwMode="auto">
            <a:xfrm>
              <a:off x="1780881" y="2632420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>
              <a:off x="3035924" y="244152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100</a:t>
              </a:r>
              <a:endParaRPr lang="en-US" sz="12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007643" y="283273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130</a:t>
              </a:r>
              <a:endParaRPr lang="en-US" sz="1200" dirty="0"/>
            </a:p>
          </p:txBody>
        </p:sp>
        <p:cxnSp>
          <p:nvCxnSpPr>
            <p:cNvPr id="172" name="Straight Connector 171"/>
            <p:cNvCxnSpPr/>
            <p:nvPr/>
          </p:nvCxnSpPr>
          <p:spPr bwMode="auto">
            <a:xfrm>
              <a:off x="1791092" y="3461497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3008427" y="3270605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150</a:t>
              </a:r>
              <a:endParaRPr lang="en-US" sz="1200" dirty="0"/>
            </a:p>
          </p:txBody>
        </p:sp>
        <p:cxnSp>
          <p:nvCxnSpPr>
            <p:cNvPr id="174" name="Straight Connector 173"/>
            <p:cNvCxnSpPr/>
            <p:nvPr/>
          </p:nvCxnSpPr>
          <p:spPr bwMode="auto">
            <a:xfrm>
              <a:off x="1752600" y="4183917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TextBox 174"/>
            <p:cNvSpPr txBox="1"/>
            <p:nvPr/>
          </p:nvSpPr>
          <p:spPr>
            <a:xfrm>
              <a:off x="2998216" y="401187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200</a:t>
              </a:r>
              <a:endParaRPr lang="en-US" sz="1200" dirty="0"/>
            </a:p>
          </p:txBody>
        </p:sp>
        <p:cxnSp>
          <p:nvCxnSpPr>
            <p:cNvPr id="176" name="Straight Connector 175"/>
            <p:cNvCxnSpPr/>
            <p:nvPr/>
          </p:nvCxnSpPr>
          <p:spPr bwMode="auto">
            <a:xfrm>
              <a:off x="1752600" y="5553173"/>
              <a:ext cx="1295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176"/>
            <p:cNvSpPr txBox="1"/>
            <p:nvPr/>
          </p:nvSpPr>
          <p:spPr>
            <a:xfrm>
              <a:off x="3007643" y="536228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280</a:t>
              </a:r>
              <a:endParaRPr lang="en-US" sz="12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552308" y="5715480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300</a:t>
              </a:r>
              <a:endParaRPr lang="en-US" sz="1200" b="1" dirty="0"/>
            </a:p>
          </p:txBody>
        </p:sp>
        <p:cxnSp>
          <p:nvCxnSpPr>
            <p:cNvPr id="179" name="Straight Connector 178"/>
            <p:cNvCxnSpPr/>
            <p:nvPr/>
          </p:nvCxnSpPr>
          <p:spPr bwMode="auto">
            <a:xfrm>
              <a:off x="1619054" y="3022847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0" name="Line Callout 1 179"/>
            <p:cNvSpPr/>
            <p:nvPr/>
          </p:nvSpPr>
          <p:spPr bwMode="auto">
            <a:xfrm>
              <a:off x="2133600" y="3077065"/>
              <a:ext cx="609600" cy="304800"/>
            </a:xfrm>
            <a:prstGeom prst="borderCallout1">
              <a:avLst>
                <a:gd name="adj1" fmla="val 43492"/>
                <a:gd name="adj2" fmla="val -601"/>
                <a:gd name="adj3" fmla="val -243170"/>
                <a:gd name="adj4" fmla="val -38333"/>
              </a:avLst>
            </a:prstGeom>
            <a:solidFill>
              <a:srgbClr val="CEEAB0"/>
            </a:solidFill>
            <a:ln w="12700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rPr>
                <a:t>nop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rPr>
                <a:t>()</a:t>
              </a:r>
            </a:p>
          </p:txBody>
        </p:sp>
        <p:cxnSp>
          <p:nvCxnSpPr>
            <p:cNvPr id="181" name="Straight Connector 180"/>
            <p:cNvCxnSpPr>
              <a:endCxn id="142" idx="3"/>
            </p:cNvCxnSpPr>
            <p:nvPr/>
          </p:nvCxnSpPr>
          <p:spPr bwMode="auto">
            <a:xfrm rot="5400000">
              <a:off x="1739905" y="3416305"/>
              <a:ext cx="609600" cy="1777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0382E-6 L 0.30503 -0.3539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7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208 L 0.00417 0.0423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0382E-6 L 0.30434 -0.23179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1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458 L 0.00417 0.09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2586E-6 L 0.31771 -0.17881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9715 L 0.00417 0.14365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6213E-6 L 0.30434 -0.04349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2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6" grpId="0" animBg="1"/>
      <p:bldP spid="94" grpId="0" animBg="1"/>
      <p:bldP spid="81" grpId="1" animBg="1"/>
      <p:bldP spid="91" grpId="0" animBg="1"/>
      <p:bldP spid="91" grpId="1" animBg="1"/>
      <p:bldP spid="91" grpId="2" animBg="1"/>
      <p:bldP spid="91" grpId="3" animBg="1"/>
      <p:bldP spid="93" grpId="0"/>
      <p:bldP spid="96" grpId="0"/>
      <p:bldP spid="96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79" grpId="0"/>
      <p:bldP spid="107" grpId="0"/>
      <p:bldP spid="108" grpId="0"/>
      <p:bldP spid="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6"/>
          <p:cNvGrpSpPr/>
          <p:nvPr/>
        </p:nvGrpSpPr>
        <p:grpSpPr>
          <a:xfrm>
            <a:off x="381000" y="2689624"/>
            <a:ext cx="8305800" cy="1246696"/>
            <a:chOff x="381000" y="2689624"/>
            <a:chExt cx="8305800" cy="1246696"/>
          </a:xfrm>
        </p:grpSpPr>
        <p:cxnSp>
          <p:nvCxnSpPr>
            <p:cNvPr id="109" name="Straight Connector 108"/>
            <p:cNvCxnSpPr>
              <a:stCxn id="42" idx="0"/>
            </p:cNvCxnSpPr>
            <p:nvPr/>
          </p:nvCxnSpPr>
          <p:spPr bwMode="auto">
            <a:xfrm rot="5400000" flipH="1" flipV="1">
              <a:off x="2010265" y="2851059"/>
              <a:ext cx="332297" cy="94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Flowchart: Decision 41"/>
            <p:cNvSpPr/>
            <p:nvPr/>
          </p:nvSpPr>
          <p:spPr bwMode="auto">
            <a:xfrm>
              <a:off x="381000" y="3021920"/>
              <a:ext cx="3581400" cy="914400"/>
            </a:xfrm>
            <a:prstGeom prst="flowChartDecisio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latin typeface="Arial" charset="0"/>
                  <a:ea typeface="ヒラギノ角ゴ Pro W3" pitchFamily="1" charset="-128"/>
                </a:rPr>
                <a:t>Does </a:t>
              </a:r>
              <a:r>
                <a:rPr lang="en-US" sz="1200" b="1" i="1" dirty="0" smtClean="0">
                  <a:latin typeface="Arial" charset="0"/>
                  <a:ea typeface="ヒラギノ角ゴ Pro W3" pitchFamily="1" charset="-128"/>
                </a:rPr>
                <a:t>B</a:t>
              </a:r>
              <a:r>
                <a:rPr lang="en-US" sz="1200" dirty="0" smtClean="0">
                  <a:latin typeface="Arial" charset="0"/>
                  <a:ea typeface="ヒラギノ角ゴ Pro W3" pitchFamily="1" charset="-128"/>
                </a:rPr>
                <a:t> conflict with existing </a:t>
              </a:r>
              <a:r>
                <a:rPr lang="en-US" sz="1200" b="1" i="1" dirty="0" err="1" smtClean="0">
                  <a:latin typeface="Arial" charset="0"/>
                  <a:ea typeface="ヒラギノ角ゴ Pro W3" pitchFamily="1" charset="-128"/>
                </a:rPr>
                <a:t>PB</a:t>
              </a:r>
              <a:r>
                <a:rPr lang="en-US" sz="1200" b="1" i="1" baseline="-25000" dirty="0" err="1" smtClean="0">
                  <a:latin typeface="Arial" charset="0"/>
                  <a:ea typeface="ヒラギノ角ゴ Pro W3" pitchFamily="1" charset="-128"/>
                </a:rPr>
                <a:t>i</a:t>
              </a:r>
              <a:r>
                <a:rPr lang="en-US" sz="1200" b="1" i="1" dirty="0" err="1" smtClean="0">
                  <a:latin typeface="Arial" charset="0"/>
                  <a:ea typeface="ヒラギノ角ゴ Pro W3" pitchFamily="1" charset="-128"/>
                </a:rPr>
                <a:t>.bounds</a:t>
              </a:r>
              <a:r>
                <a:rPr lang="en-US" sz="1200" b="1" dirty="0" smtClean="0">
                  <a:latin typeface="Arial" charset="0"/>
                  <a:ea typeface="ヒラギノ角ゴ Pro W3" pitchFamily="1" charset="-128"/>
                </a:rPr>
                <a:t>?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4" name="Flowchart: Stored Data 93"/>
            <p:cNvSpPr/>
            <p:nvPr/>
          </p:nvSpPr>
          <p:spPr bwMode="auto">
            <a:xfrm>
              <a:off x="6172200" y="3060412"/>
              <a:ext cx="2514600" cy="838200"/>
            </a:xfrm>
            <a:prstGeom prst="flowChartOnlineStorag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rPr>
                <a:t>&lt;</a:t>
              </a:r>
              <a:r>
                <a:rPr kumimoji="0" lang="en-US" sz="12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rPr>
                <a:t>Page_Bounds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rPr>
                <a:t>&gt;PB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latin typeface="Arial" charset="0"/>
                  <a:ea typeface="ヒラギノ角ゴ Pro W3" pitchFamily="1" charset="-128"/>
                </a:rPr>
                <a:t>Set of bounds placing functions into each page.</a:t>
              </a:r>
              <a:endParaRPr kumimoji="0" 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96" name="Straight Arrow Connector 95"/>
            <p:cNvCxnSpPr>
              <a:stCxn id="94" idx="1"/>
              <a:endCxn id="42" idx="3"/>
            </p:cNvCxnSpPr>
            <p:nvPr/>
          </p:nvCxnSpPr>
          <p:spPr bwMode="auto">
            <a:xfrm rot="10800000">
              <a:off x="3962400" y="3479120"/>
              <a:ext cx="2209800" cy="3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4114800" y="3231666"/>
              <a:ext cx="145905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For each page </a:t>
              </a:r>
              <a:r>
                <a:rPr lang="en-US" sz="1200" b="1" i="1" dirty="0" err="1" smtClean="0"/>
                <a:t>PB</a:t>
              </a:r>
              <a:r>
                <a:rPr lang="en-US" sz="1200" b="1" i="1" baseline="-25000" dirty="0" err="1" smtClean="0"/>
                <a:t>i</a:t>
              </a:r>
              <a:endParaRPr lang="en-US" sz="1200" b="1" i="1" baseline="-25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B2P2</a:t>
            </a:r>
            <a:r>
              <a:rPr lang="en-US" dirty="0" smtClean="0"/>
              <a:t> Heuristic Flow-Chart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 bwMode="auto">
          <a:xfrm>
            <a:off x="3082725" y="1361420"/>
            <a:ext cx="1219200" cy="304800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DCFG</a:t>
            </a:r>
          </a:p>
        </p:txBody>
      </p:sp>
      <p:sp>
        <p:nvSpPr>
          <p:cNvPr id="8" name="Flowchart: Document 7"/>
          <p:cNvSpPr/>
          <p:nvPr/>
        </p:nvSpPr>
        <p:spPr bwMode="auto">
          <a:xfrm>
            <a:off x="457200" y="990600"/>
            <a:ext cx="1066800" cy="914400"/>
          </a:xfrm>
          <a:prstGeom prst="flowChartDocument">
            <a:avLst/>
          </a:prstGeom>
          <a:solidFill>
            <a:srgbClr val="CEEAB0"/>
          </a:solidFill>
          <a:ln w="12700" cap="flat" cmpd="sng" algn="ctr">
            <a:solidFill>
              <a:srgbClr val="004C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Program + Profile Information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524000" y="1476081"/>
            <a:ext cx="1676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362173" y="1066800"/>
            <a:ext cx="19812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Generate </a:t>
            </a:r>
          </a:p>
          <a:p>
            <a:pPr algn="ctr"/>
            <a:r>
              <a:rPr lang="en-US" sz="1200" dirty="0" smtClean="0"/>
              <a:t>edge-annotated DCFG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7239000" y="914400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&lt;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Page_List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&gt;P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  <a:ea typeface="ヒラギノ角ゴ Pro W3" pitchFamily="1" charset="-128"/>
              </a:rPr>
              <a:t>Pages occupied by program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1752600"/>
            <a:ext cx="1524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&lt;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Elements_List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&gt;E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  <a:ea typeface="ヒラギノ角ゴ Pro W3" pitchFamily="1" charset="-128"/>
              </a:rPr>
              <a:t>Call-Sites, 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Loops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239000" y="1600200"/>
            <a:ext cx="1600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&lt;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Functions_List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&gt;F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  <a:ea typeface="ヒラギノ角ゴ Pro W3" pitchFamily="1" charset="-128"/>
              </a:rPr>
              <a:t>List of Functions in the program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191000" y="1524000"/>
            <a:ext cx="1143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5"/>
            <a:endCxn id="14" idx="1"/>
          </p:cNvCxnSpPr>
          <p:nvPr/>
        </p:nvCxnSpPr>
        <p:spPr bwMode="auto">
          <a:xfrm flipV="1">
            <a:off x="4180005" y="1219200"/>
            <a:ext cx="3058995" cy="294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</p:cNvCxnSpPr>
          <p:nvPr/>
        </p:nvCxnSpPr>
        <p:spPr bwMode="auto">
          <a:xfrm>
            <a:off x="4180005" y="1513820"/>
            <a:ext cx="3069990" cy="248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ounded Rectangular Callout 40"/>
          <p:cNvSpPr/>
          <p:nvPr/>
        </p:nvSpPr>
        <p:spPr bwMode="auto">
          <a:xfrm>
            <a:off x="4038600" y="762000"/>
            <a:ext cx="2286000" cy="457200"/>
          </a:xfrm>
          <a:prstGeom prst="wedgeRoundRectCallout">
            <a:avLst>
              <a:gd name="adj1" fmla="val 37477"/>
              <a:gd name="adj2" fmla="val 181882"/>
              <a:gd name="adj3" fmla="val 16667"/>
            </a:avLst>
          </a:prstGeom>
          <a:solidFill>
            <a:srgbClr val="C1EFFF"/>
          </a:solidFill>
          <a:ln w="12700" cap="flat" cmpd="sng" algn="ctr">
            <a:solidFill>
              <a:srgbClr val="1109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Sorted by decreasing weights (call-count,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 loop count)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109B7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grpSp>
        <p:nvGrpSpPr>
          <p:cNvPr id="4" name="Group 191"/>
          <p:cNvGrpSpPr/>
          <p:nvPr/>
        </p:nvGrpSpPr>
        <p:grpSpPr>
          <a:xfrm>
            <a:off x="762000" y="1219200"/>
            <a:ext cx="8153400" cy="1524000"/>
            <a:chOff x="762000" y="1219200"/>
            <a:chExt cx="8153400" cy="1524000"/>
          </a:xfrm>
        </p:grpSpPr>
        <p:cxnSp>
          <p:nvCxnSpPr>
            <p:cNvPr id="48" name="Straight Connector 47"/>
            <p:cNvCxnSpPr>
              <a:stCxn id="14" idx="3"/>
            </p:cNvCxnSpPr>
            <p:nvPr/>
          </p:nvCxnSpPr>
          <p:spPr bwMode="auto">
            <a:xfrm>
              <a:off x="8686800" y="1219200"/>
              <a:ext cx="228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rot="5400000">
              <a:off x="7924800" y="2286000"/>
              <a:ext cx="152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" name="Group 185"/>
            <p:cNvGrpSpPr/>
            <p:nvPr/>
          </p:nvGrpSpPr>
          <p:grpSpPr>
            <a:xfrm>
              <a:off x="762000" y="1219200"/>
              <a:ext cx="8153400" cy="1524000"/>
              <a:chOff x="762000" y="1219200"/>
              <a:chExt cx="8153400" cy="1524000"/>
            </a:xfrm>
          </p:grpSpPr>
          <p:cxnSp>
            <p:nvCxnSpPr>
              <p:cNvPr id="33" name="Straight Arrow Connector 32"/>
              <p:cNvCxnSpPr/>
              <p:nvPr/>
            </p:nvCxnSpPr>
            <p:spPr bwMode="auto">
              <a:xfrm rot="10800000">
                <a:off x="4876800" y="2133600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4" name="Rectangle 33"/>
              <p:cNvSpPr/>
              <p:nvPr/>
            </p:nvSpPr>
            <p:spPr bwMode="auto">
              <a:xfrm>
                <a:off x="3810000" y="1905000"/>
                <a:ext cx="1066800" cy="609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>
                    <a:latin typeface="Arial" charset="0"/>
                    <a:ea typeface="ヒラギノ角ゴ Pro W3" pitchFamily="1" charset="-128"/>
                  </a:rPr>
                  <a:t>Element </a:t>
                </a:r>
                <a:r>
                  <a:rPr lang="en-US" sz="1200" b="1" i="1" dirty="0" smtClean="0"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200" b="1" dirty="0" smtClean="0">
                    <a:latin typeface="Arial" charset="0"/>
                    <a:ea typeface="ヒラギノ角ゴ Pro W3" pitchFamily="1" charset="-128"/>
                  </a:rPr>
                  <a:t> from top of List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cxnSp>
            <p:nvCxnSpPr>
              <p:cNvPr id="37" name="Straight Arrow Connector 36"/>
              <p:cNvCxnSpPr>
                <a:stCxn id="34" idx="1"/>
              </p:cNvCxnSpPr>
              <p:nvPr/>
            </p:nvCxnSpPr>
            <p:spPr bwMode="auto">
              <a:xfrm rot="10800000">
                <a:off x="3048000" y="2209800"/>
                <a:ext cx="7620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8" name="Rectangle 37"/>
              <p:cNvSpPr/>
              <p:nvPr/>
            </p:nvSpPr>
            <p:spPr bwMode="auto">
              <a:xfrm>
                <a:off x="762000" y="1981200"/>
                <a:ext cx="2286000" cy="762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>
                    <a:latin typeface="Arial" charset="0"/>
                    <a:ea typeface="ヒラギノ角ゴ Pro W3" pitchFamily="1" charset="-128"/>
                  </a:rPr>
                  <a:t>Form </a:t>
                </a:r>
                <a:r>
                  <a:rPr lang="en-US" sz="1200" b="1" i="1" dirty="0" smtClean="0">
                    <a:latin typeface="Arial" charset="0"/>
                    <a:ea typeface="ヒラギノ角ゴ Pro W3" pitchFamily="1" charset="-128"/>
                  </a:rPr>
                  <a:t>bound </a:t>
                </a:r>
                <a:r>
                  <a:rPr lang="en-US" sz="1200" b="1" dirty="0" smtClean="0">
                    <a:latin typeface="Arial" charset="0"/>
                    <a:ea typeface="ヒラギノ角ゴ Pro W3" pitchFamily="1" charset="-128"/>
                  </a:rPr>
                  <a:t>B</a:t>
                </a:r>
                <a:r>
                  <a:rPr lang="en-US" sz="1200" b="1" i="1" dirty="0" smtClean="0">
                    <a:latin typeface="Arial" charset="0"/>
                    <a:ea typeface="ヒラギノ角ゴ Pro W3" pitchFamily="1" charset="-128"/>
                  </a:rPr>
                  <a:t>:</a:t>
                </a:r>
                <a:r>
                  <a:rPr lang="en-US" sz="1200" i="1" dirty="0" smtClean="0">
                    <a:latin typeface="Arial" charset="0"/>
                    <a:ea typeface="ヒラギノ角ゴ Pro W3" pitchFamily="1" charset="-128"/>
                  </a:rPr>
                  <a:t> (</a:t>
                </a:r>
                <a:r>
                  <a:rPr lang="en-US" sz="1200" dirty="0" smtClean="0">
                    <a:latin typeface="Arial" charset="0"/>
                    <a:ea typeface="ヒラギノ角ゴ Pro W3" pitchFamily="1" charset="-128"/>
                  </a:rPr>
                  <a:t>to remove page-switches by element)</a:t>
                </a:r>
              </a:p>
              <a:p>
                <a:pPr eaLnBrk="0" hangingPunct="0"/>
                <a:endParaRPr lang="en-US" sz="400" b="1" i="1" dirty="0" smtClean="0">
                  <a:latin typeface="Arial" charset="0"/>
                  <a:ea typeface="ヒラギノ角ゴ Pro W3" pitchFamily="1" charset="-128"/>
                </a:endParaRPr>
              </a:p>
              <a:p>
                <a:pPr eaLnBrk="0" hangingPunct="0"/>
                <a:r>
                  <a:rPr lang="en-US" sz="1200" b="1" dirty="0" smtClean="0">
                    <a:latin typeface="Arial" charset="0"/>
                    <a:ea typeface="ヒラギノ角ゴ Pro W3" pitchFamily="1" charset="-128"/>
                  </a:rPr>
                  <a:t>B = [</a:t>
                </a:r>
                <a:r>
                  <a:rPr lang="en-US" sz="1200" b="1" i="1" dirty="0" smtClean="0">
                    <a:latin typeface="Arial" charset="0"/>
                    <a:ea typeface="ヒラギノ角ゴ Pro W3" pitchFamily="1" charset="-128"/>
                  </a:rPr>
                  <a:t> P.SA , Element , P.EA </a:t>
                </a:r>
                <a:r>
                  <a:rPr lang="en-US" sz="1200" b="1" dirty="0" smtClean="0">
                    <a:latin typeface="Arial" charset="0"/>
                    <a:ea typeface="ヒラギノ角ゴ Pro W3" pitchFamily="1" charset="-128"/>
                  </a:rPr>
                  <a:t>]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 bwMode="auto">
              <a:xfrm rot="5400000">
                <a:off x="8191500" y="1943100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Arrow Connector 51"/>
              <p:cNvCxnSpPr/>
              <p:nvPr/>
            </p:nvCxnSpPr>
            <p:spPr bwMode="auto">
              <a:xfrm rot="10800000">
                <a:off x="3048000" y="2667000"/>
                <a:ext cx="58674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8" name="Straight Arrow Connector 77"/>
              <p:cNvCxnSpPr/>
              <p:nvPr/>
            </p:nvCxnSpPr>
            <p:spPr bwMode="auto">
              <a:xfrm rot="10800000">
                <a:off x="4876800" y="2362200"/>
                <a:ext cx="31242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6" name="Group 187"/>
          <p:cNvGrpSpPr/>
          <p:nvPr/>
        </p:nvGrpSpPr>
        <p:grpSpPr>
          <a:xfrm>
            <a:off x="98666" y="3479120"/>
            <a:ext cx="7330834" cy="1894156"/>
            <a:chOff x="98666" y="3479120"/>
            <a:chExt cx="7330834" cy="1894156"/>
          </a:xfrm>
        </p:grpSpPr>
        <p:cxnSp>
          <p:nvCxnSpPr>
            <p:cNvPr id="145" name="Elbow Connector 144"/>
            <p:cNvCxnSpPr>
              <a:stCxn id="42" idx="2"/>
              <a:endCxn id="94" idx="2"/>
            </p:cNvCxnSpPr>
            <p:nvPr/>
          </p:nvCxnSpPr>
          <p:spPr bwMode="auto">
            <a:xfrm rot="5400000" flipH="1" flipV="1">
              <a:off x="4781746" y="1288566"/>
              <a:ext cx="37708" cy="5257800"/>
            </a:xfrm>
            <a:prstGeom prst="bentConnector3">
              <a:avLst>
                <a:gd name="adj1" fmla="val -60623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6" name="TextBox 145"/>
            <p:cNvSpPr txBox="1"/>
            <p:nvPr/>
          </p:nvSpPr>
          <p:spPr>
            <a:xfrm>
              <a:off x="2105319" y="3897828"/>
              <a:ext cx="434734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b="1" dirty="0" smtClean="0"/>
                <a:t>NO</a:t>
              </a:r>
              <a:endParaRPr lang="en-US" sz="13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762317" y="3898132"/>
              <a:ext cx="2066591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charset="0"/>
                  <a:ea typeface="ヒラギノ角ゴ Pro W3" pitchFamily="1" charset="-128"/>
                </a:rPr>
                <a:t>Add to page-bounds list </a:t>
              </a:r>
              <a:r>
                <a:rPr lang="en-US" sz="1200" b="1" i="1" dirty="0" err="1" smtClean="0">
                  <a:latin typeface="Arial" charset="0"/>
                  <a:ea typeface="ヒラギノ角ゴ Pro W3" pitchFamily="1" charset="-128"/>
                </a:rPr>
                <a:t>PB</a:t>
              </a:r>
              <a:r>
                <a:rPr lang="en-US" sz="1200" b="1" i="1" baseline="-25000" dirty="0" err="1" smtClean="0">
                  <a:latin typeface="Arial" charset="0"/>
                  <a:ea typeface="ヒラギノ角ゴ Pro W3" pitchFamily="1" charset="-128"/>
                </a:rPr>
                <a:t>i</a:t>
              </a:r>
              <a:endParaRPr lang="en-US" sz="1200" b="1" i="1" baseline="-25000" dirty="0" smtClean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9" name="Flowchart: Decision 148"/>
            <p:cNvSpPr/>
            <p:nvPr/>
          </p:nvSpPr>
          <p:spPr bwMode="auto">
            <a:xfrm>
              <a:off x="381000" y="4458876"/>
              <a:ext cx="3581400" cy="914400"/>
            </a:xfrm>
            <a:prstGeom prst="flowChartDecision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1" dirty="0" err="1" smtClean="0">
                  <a:latin typeface="Arial" charset="0"/>
                  <a:ea typeface="ヒラギノ角ゴ Pro W3" pitchFamily="1" charset="-128"/>
                </a:rPr>
                <a:t>PB.bounds</a:t>
              </a:r>
              <a:r>
                <a:rPr lang="en-US" sz="1200" b="1" i="1" dirty="0" smtClean="0">
                  <a:latin typeface="Arial" charset="0"/>
                  <a:ea typeface="ヒラギノ角ゴ Pro W3" pitchFamily="1" charset="-128"/>
                </a:rPr>
                <a:t> </a:t>
              </a:r>
              <a:r>
                <a:rPr lang="en-US" sz="1200" dirty="0" smtClean="0">
                  <a:latin typeface="Arial" charset="0"/>
                  <a:ea typeface="ヒラギノ角ゴ Pro W3" pitchFamily="1" charset="-128"/>
                </a:rPr>
                <a:t>exists for function </a:t>
              </a:r>
              <a:r>
                <a:rPr lang="en-US" sz="1200" b="1" i="1" dirty="0" err="1" smtClean="0">
                  <a:latin typeface="Arial" charset="0"/>
                  <a:ea typeface="ヒラギノ角ゴ Pro W3" pitchFamily="1" charset="-128"/>
                </a:rPr>
                <a:t>F</a:t>
              </a:r>
              <a:r>
                <a:rPr lang="en-US" sz="1200" b="1" i="1" baseline="-25000" dirty="0" err="1" smtClean="0">
                  <a:latin typeface="Arial" charset="0"/>
                  <a:ea typeface="ヒラギノ角ゴ Pro W3" pitchFamily="1" charset="-128"/>
                </a:rPr>
                <a:t>x</a:t>
              </a:r>
              <a:r>
                <a:rPr lang="en-US" sz="1200" b="1" dirty="0" smtClean="0">
                  <a:latin typeface="Arial" charset="0"/>
                  <a:ea typeface="ヒラギノ角ゴ Pro W3" pitchFamily="1" charset="-128"/>
                </a:rPr>
                <a:t> </a:t>
              </a:r>
              <a:r>
                <a:rPr lang="en-US" sz="1200" dirty="0" smtClean="0">
                  <a:latin typeface="Arial" charset="0"/>
                  <a:ea typeface="ヒラギノ角ゴ Pro W3" pitchFamily="1" charset="-128"/>
                </a:rPr>
                <a:t>associated to</a:t>
              </a:r>
              <a:r>
                <a:rPr lang="en-US" sz="1200" b="1" dirty="0" smtClean="0">
                  <a:latin typeface="Arial" charset="0"/>
                  <a:ea typeface="ヒラギノ角ゴ Pro W3" pitchFamily="1" charset="-128"/>
                </a:rPr>
                <a:t> E?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151" name="Elbow Connector 150"/>
            <p:cNvCxnSpPr>
              <a:stCxn id="42" idx="1"/>
              <a:endCxn id="149" idx="1"/>
            </p:cNvCxnSpPr>
            <p:nvPr/>
          </p:nvCxnSpPr>
          <p:spPr bwMode="auto">
            <a:xfrm rot="10800000" flipV="1">
              <a:off x="381000" y="3479120"/>
              <a:ext cx="1588" cy="1436956"/>
            </a:xfrm>
            <a:prstGeom prst="bentConnector3">
              <a:avLst>
                <a:gd name="adj1" fmla="val 1439546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98666" y="4051012"/>
              <a:ext cx="516488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b="1" dirty="0" smtClean="0"/>
                <a:t>YES</a:t>
              </a:r>
              <a:endParaRPr lang="en-US" sz="1300" b="1" dirty="0"/>
            </a:p>
          </p:txBody>
        </p:sp>
      </p:grpSp>
      <p:grpSp>
        <p:nvGrpSpPr>
          <p:cNvPr id="9" name="Group 190"/>
          <p:cNvGrpSpPr/>
          <p:nvPr/>
        </p:nvGrpSpPr>
        <p:grpSpPr>
          <a:xfrm>
            <a:off x="1793920" y="3915265"/>
            <a:ext cx="6473780" cy="2256935"/>
            <a:chOff x="1793920" y="3915265"/>
            <a:chExt cx="6473780" cy="2256935"/>
          </a:xfrm>
        </p:grpSpPr>
        <p:sp>
          <p:nvSpPr>
            <p:cNvPr id="156" name="TextBox 155"/>
            <p:cNvSpPr txBox="1"/>
            <p:nvPr/>
          </p:nvSpPr>
          <p:spPr>
            <a:xfrm>
              <a:off x="3733800" y="4895654"/>
              <a:ext cx="516488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b="1" dirty="0" smtClean="0"/>
                <a:t>YES</a:t>
              </a:r>
              <a:endParaRPr lang="en-US" sz="1300" b="1" dirty="0"/>
            </a:p>
          </p:txBody>
        </p:sp>
        <p:grpSp>
          <p:nvGrpSpPr>
            <p:cNvPr id="12" name="Group 189"/>
            <p:cNvGrpSpPr/>
            <p:nvPr/>
          </p:nvGrpSpPr>
          <p:grpSpPr>
            <a:xfrm>
              <a:off x="1793920" y="3915265"/>
              <a:ext cx="6473780" cy="2256935"/>
              <a:chOff x="1793920" y="3915265"/>
              <a:chExt cx="6473780" cy="2256935"/>
            </a:xfrm>
          </p:grpSpPr>
          <p:cxnSp>
            <p:nvCxnSpPr>
              <p:cNvPr id="180" name="Straight Arrow Connector 179"/>
              <p:cNvCxnSpPr>
                <a:endCxn id="153" idx="3"/>
              </p:cNvCxnSpPr>
              <p:nvPr/>
            </p:nvCxnSpPr>
            <p:spPr bwMode="auto">
              <a:xfrm flipV="1">
                <a:off x="4800600" y="5158935"/>
                <a:ext cx="1332707" cy="55606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13" name="Group 188"/>
              <p:cNvGrpSpPr/>
              <p:nvPr/>
            </p:nvGrpSpPr>
            <p:grpSpPr>
              <a:xfrm>
                <a:off x="1793920" y="3915265"/>
                <a:ext cx="6473780" cy="2256935"/>
                <a:chOff x="1793920" y="3915265"/>
                <a:chExt cx="6473780" cy="2256935"/>
              </a:xfrm>
            </p:grpSpPr>
            <p:sp>
              <p:nvSpPr>
                <p:cNvPr id="153" name="Flowchart: Connector 152"/>
                <p:cNvSpPr/>
                <p:nvPr/>
              </p:nvSpPr>
              <p:spPr bwMode="auto">
                <a:xfrm>
                  <a:off x="5943600" y="4573568"/>
                  <a:ext cx="1295400" cy="685800"/>
                </a:xfrm>
                <a:prstGeom prst="flowChartConnector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ヒラギノ角ゴ Pro W3" pitchFamily="1" charset="-128"/>
                    </a:rPr>
                    <a:t>Get</a:t>
                  </a:r>
                  <a:r>
                    <a:rPr kumimoji="0" lang="en-US" sz="12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ヒラギノ角ゴ Pro W3" pitchFamily="1" charset="-128"/>
                    </a:rPr>
                    <a:t> n</a:t>
                  </a: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ヒラギノ角ゴ Pro W3" pitchFamily="1" charset="-128"/>
                    </a:rPr>
                    <a:t>ext element </a:t>
                  </a:r>
                  <a:r>
                    <a:rPr kumimoji="0" lang="en-US" sz="1200" b="1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ヒラギノ角ゴ Pro W3" pitchFamily="1" charset="-128"/>
                    </a:rPr>
                    <a:t>E</a:t>
                  </a:r>
                </a:p>
              </p:txBody>
            </p:sp>
            <p:cxnSp>
              <p:nvCxnSpPr>
                <p:cNvPr id="155" name="Elbow Connector 154"/>
                <p:cNvCxnSpPr>
                  <a:stCxn id="149" idx="3"/>
                  <a:endCxn id="153" idx="2"/>
                </p:cNvCxnSpPr>
                <p:nvPr/>
              </p:nvCxnSpPr>
              <p:spPr bwMode="auto">
                <a:xfrm>
                  <a:off x="3962400" y="4916076"/>
                  <a:ext cx="1981200" cy="392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57" name="TextBox 156"/>
                <p:cNvSpPr txBox="1"/>
                <p:nvPr/>
              </p:nvSpPr>
              <p:spPr>
                <a:xfrm>
                  <a:off x="4038600" y="4676481"/>
                  <a:ext cx="172675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Arial" charset="0"/>
                      <a:ea typeface="ヒラギノ角ゴ Pro W3" pitchFamily="1" charset="-128"/>
                    </a:rPr>
                    <a:t>Disregard the bound </a:t>
                  </a:r>
                  <a:r>
                    <a:rPr lang="en-US" sz="1200" b="1" i="1" dirty="0" smtClean="0">
                      <a:latin typeface="Arial" charset="0"/>
                      <a:ea typeface="ヒラギノ角ゴ Pro W3" pitchFamily="1" charset="-128"/>
                    </a:rPr>
                    <a:t>B</a:t>
                  </a:r>
                  <a:endParaRPr lang="en-US" sz="1200" b="1" i="1" baseline="-25000" dirty="0" smtClean="0"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 bwMode="auto">
                <a:xfrm>
                  <a:off x="3429000" y="5715000"/>
                  <a:ext cx="1371600" cy="4572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ヒラギノ角ゴ Pro W3" pitchFamily="1" charset="-128"/>
                    </a:rPr>
                    <a:t>Add bound </a:t>
                  </a:r>
                  <a:r>
                    <a:rPr kumimoji="0" lang="en-US" sz="1200" b="1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ヒラギノ角ゴ Pro W3" pitchFamily="1" charset="-128"/>
                    </a:rPr>
                    <a:t>B</a:t>
                  </a:r>
                  <a:r>
                    <a:rPr kumimoji="0" lang="en-US" sz="12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ヒラギノ角ゴ Pro W3" pitchFamily="1" charset="-128"/>
                    </a:rPr>
                    <a:t> to a new page.</a:t>
                  </a:r>
                </a:p>
              </p:txBody>
            </p:sp>
            <p:cxnSp>
              <p:nvCxnSpPr>
                <p:cNvPr id="160" name="Shape 159"/>
                <p:cNvCxnSpPr>
                  <a:stCxn id="149" idx="2"/>
                  <a:endCxn id="158" idx="1"/>
                </p:cNvCxnSpPr>
                <p:nvPr/>
              </p:nvCxnSpPr>
              <p:spPr bwMode="auto">
                <a:xfrm rot="16200000" flipH="1">
                  <a:off x="2515188" y="5029788"/>
                  <a:ext cx="570324" cy="1257300"/>
                </a:xfrm>
                <a:prstGeom prst="bentConnector2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61" name="TextBox 160"/>
                <p:cNvSpPr txBox="1"/>
                <p:nvPr/>
              </p:nvSpPr>
              <p:spPr>
                <a:xfrm>
                  <a:off x="1793920" y="5372492"/>
                  <a:ext cx="434734" cy="2923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/>
                    <a:t>NO</a:t>
                  </a:r>
                  <a:endParaRPr lang="en-US" sz="1300" b="1" dirty="0"/>
                </a:p>
              </p:txBody>
            </p:sp>
            <p:cxnSp>
              <p:nvCxnSpPr>
                <p:cNvPr id="163" name="Elbow Connector 162"/>
                <p:cNvCxnSpPr/>
                <p:nvPr/>
              </p:nvCxnSpPr>
              <p:spPr bwMode="auto">
                <a:xfrm flipV="1">
                  <a:off x="4800600" y="3915265"/>
                  <a:ext cx="3467100" cy="1981200"/>
                </a:xfrm>
                <a:prstGeom prst="bentConnector3">
                  <a:avLst>
                    <a:gd name="adj1" fmla="val 100028"/>
                  </a:avLst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75" name="TextBox 174"/>
                <p:cNvSpPr txBox="1"/>
                <p:nvPr/>
              </p:nvSpPr>
              <p:spPr>
                <a:xfrm>
                  <a:off x="5361792" y="5657654"/>
                  <a:ext cx="2182008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Arial" charset="0"/>
                      <a:ea typeface="ヒラギノ角ゴ Pro W3" pitchFamily="1" charset="-128"/>
                    </a:rPr>
                    <a:t>Add to page-bounds list </a:t>
                  </a:r>
                  <a:r>
                    <a:rPr lang="en-US" sz="1200" b="1" i="1" dirty="0" smtClean="0">
                      <a:latin typeface="Arial" charset="0"/>
                      <a:ea typeface="ヒラギノ角ゴ Pro W3" pitchFamily="1" charset="-128"/>
                    </a:rPr>
                    <a:t>Pb</a:t>
                  </a:r>
                  <a:r>
                    <a:rPr lang="en-US" sz="1200" b="1" i="1" baseline="-25000" dirty="0" smtClean="0">
                      <a:latin typeface="Arial" charset="0"/>
                      <a:ea typeface="ヒラギノ角ゴ Pro W3" pitchFamily="1" charset="-128"/>
                    </a:rPr>
                    <a:t>i+1</a:t>
                  </a: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 rot="20319607">
                  <a:off x="4915204" y="5257537"/>
                  <a:ext cx="79701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 smtClean="0"/>
                    <a:t>Continue</a:t>
                  </a:r>
                  <a:endParaRPr lang="en-US" sz="1200" i="1" dirty="0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5250"/>
            <a:ext cx="8305800" cy="762000"/>
          </a:xfrm>
        </p:spPr>
        <p:txBody>
          <a:bodyPr/>
          <a:lstStyle/>
          <a:p>
            <a:r>
              <a:rPr lang="en-US" sz="3600" dirty="0" smtClean="0"/>
              <a:t>Page-Switch Reduction by applying </a:t>
            </a:r>
            <a:br>
              <a:rPr lang="en-US" sz="3600" dirty="0" smtClean="0"/>
            </a:br>
            <a:r>
              <a:rPr lang="en-US" sz="3600" dirty="0" smtClean="0">
                <a:latin typeface="Arial" pitchFamily="34" charset="0"/>
              </a:rPr>
              <a:t>B2P2</a:t>
            </a:r>
            <a:r>
              <a:rPr lang="en-US" sz="3600" dirty="0" smtClean="0"/>
              <a:t> on applications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447800" cy="457200"/>
          </a:xfrm>
        </p:spPr>
        <p:txBody>
          <a:bodyPr/>
          <a:lstStyle/>
          <a:p>
            <a:pPr>
              <a:defRPr/>
            </a:pPr>
            <a:fld id="{5388823E-547C-465B-9B10-B9A0DD320DD6}" type="datetime1">
              <a:rPr lang="en-US" smtClean="0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400800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http://www.public.asu.edu/~ashriva6/cml/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400800"/>
            <a:ext cx="533400" cy="457200"/>
          </a:xfrm>
        </p:spPr>
        <p:txBody>
          <a:bodyPr/>
          <a:lstStyle/>
          <a:p>
            <a:pPr>
              <a:defRPr/>
            </a:pPr>
            <a:fld id="{03B5570A-6763-4B3B-9AD9-F580443CADA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09600" y="1066800"/>
          <a:ext cx="7772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2057400" y="4397991"/>
            <a:ext cx="2819400" cy="1469409"/>
          </a:xfrm>
          <a:prstGeom prst="ellipse">
            <a:avLst/>
          </a:prstGeom>
          <a:noFill/>
          <a:ln w="19050" cap="flat" cmpd="sng" algn="ctr">
            <a:solidFill>
              <a:srgbClr val="004C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2286000" y="2571466"/>
            <a:ext cx="2514600" cy="1314734"/>
          </a:xfrm>
          <a:prstGeom prst="wedgeRectCallout">
            <a:avLst>
              <a:gd name="adj1" fmla="val -25378"/>
              <a:gd name="adj2" fmla="val 97059"/>
            </a:avLst>
          </a:prstGeom>
          <a:solidFill>
            <a:srgbClr val="E9F5DB"/>
          </a:solidFill>
          <a:ln w="9525" cap="flat" cmpd="sng" algn="ctr">
            <a:solidFill>
              <a:srgbClr val="004C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4C22"/>
                </a:solidFill>
                <a:effectLst/>
                <a:latin typeface="Arial" charset="0"/>
                <a:ea typeface="ヒラギノ角ゴ Pro W3" pitchFamily="1" charset="-128"/>
              </a:rPr>
              <a:t>Large sized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4C22"/>
                </a:solidFill>
                <a:effectLst/>
                <a:latin typeface="Arial" charset="0"/>
                <a:ea typeface="ヒラギノ角ゴ Pro W3" pitchFamily="1" charset="-128"/>
              </a:rPr>
              <a:t> functions with high call-counts are rightly analyzed by B2P2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4C22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6477000" y="1430740"/>
            <a:ext cx="1828800" cy="1160060"/>
          </a:xfrm>
          <a:prstGeom prst="borderCallout1">
            <a:avLst>
              <a:gd name="adj1" fmla="val 16856"/>
              <a:gd name="adj2" fmla="val 1"/>
              <a:gd name="adj3" fmla="val 94469"/>
              <a:gd name="adj4" fmla="val -61250"/>
            </a:avLst>
          </a:prstGeom>
          <a:solidFill>
            <a:srgbClr val="FEF6CE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50230C"/>
                </a:solidFill>
                <a:latin typeface="Arial" charset="0"/>
                <a:ea typeface="ヒラギノ角ゴ Pro W3" pitchFamily="1" charset="-128"/>
              </a:rPr>
              <a:t>Large nested loop structures restrict the optimization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50230C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>
            <a:off x="5867400" y="1905000"/>
            <a:ext cx="9144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the Greedy Heuristic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8823E-547C-465B-9B10-B9A0DD320DD6}" type="datetime1">
              <a:rPr lang="en-US" smtClean="0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http://www.public.asu.edu/~ashriva6/cml/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5570A-6763-4B3B-9AD9-F580443CADA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1" y="1219200"/>
            <a:ext cx="90254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3086100" y="1828800"/>
            <a:ext cx="1600200" cy="228600"/>
          </a:xfrm>
          <a:prstGeom prst="ellipse">
            <a:avLst/>
          </a:prstGeom>
          <a:noFill/>
          <a:ln w="190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" name="Line Callout 1 7"/>
          <p:cNvSpPr/>
          <p:nvPr/>
        </p:nvSpPr>
        <p:spPr bwMode="auto">
          <a:xfrm>
            <a:off x="152400" y="3733800"/>
            <a:ext cx="5029200" cy="914400"/>
          </a:xfrm>
          <a:prstGeom prst="borderCallout1">
            <a:avLst>
              <a:gd name="adj1" fmla="val 3203"/>
              <a:gd name="adj2" fmla="val 44206"/>
              <a:gd name="adj3" fmla="val -191714"/>
              <a:gd name="adj4" fmla="val 58384"/>
            </a:avLst>
          </a:prstGeom>
          <a:solidFill>
            <a:srgbClr val="FEF6CE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rPr>
              <a:t>Dijkstra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rPr>
              <a:t>While reducing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rPr>
              <a:t> PS due to function-calls, position of 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rPr>
              <a:t> loop created new page-switches.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2400" y="2209800"/>
            <a:ext cx="8610600" cy="381000"/>
          </a:xfrm>
          <a:prstGeom prst="rect">
            <a:avLst/>
          </a:prstGeom>
          <a:noFill/>
          <a:ln w="19050" cap="flat" cmpd="sng" algn="ctr">
            <a:solidFill>
              <a:srgbClr val="004C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990600" y="4876800"/>
            <a:ext cx="8077200" cy="914400"/>
          </a:xfrm>
          <a:prstGeom prst="borderCallout1">
            <a:avLst>
              <a:gd name="adj1" fmla="val 1648"/>
              <a:gd name="adj2" fmla="val 86187"/>
              <a:gd name="adj3" fmla="val -253593"/>
              <a:gd name="adj4" fmla="val 70483"/>
            </a:avLst>
          </a:prstGeom>
          <a:solidFill>
            <a:srgbClr val="E9F5DB"/>
          </a:solidFill>
          <a:ln w="12700" cap="flat" cmpd="sng" algn="ctr">
            <a:solidFill>
              <a:srgbClr val="004C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rgbClr val="004C22"/>
                </a:solidFill>
              </a:rPr>
              <a:t>Blowfish: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4C22"/>
                </a:solidFill>
                <a:latin typeface="Arial" charset="0"/>
                <a:ea typeface="ヒラギノ角ゴ Pro W3" pitchFamily="1" charset="-128"/>
              </a:rPr>
              <a:t>An </a:t>
            </a:r>
            <a:r>
              <a:rPr lang="en-US" b="1" i="1" dirty="0" smtClean="0">
                <a:solidFill>
                  <a:srgbClr val="004C22"/>
                </a:solidFill>
                <a:latin typeface="Arial" charset="0"/>
                <a:ea typeface="ヒラギノ角ゴ Pro W3" pitchFamily="1" charset="-128"/>
              </a:rPr>
              <a:t>if</a:t>
            </a:r>
            <a:r>
              <a:rPr lang="en-US" dirty="0" smtClean="0">
                <a:solidFill>
                  <a:srgbClr val="004C22"/>
                </a:solidFill>
                <a:latin typeface="Arial" charset="0"/>
                <a:ea typeface="ヒラギノ角ゴ Pro W3" pitchFamily="1" charset="-128"/>
              </a:rPr>
              <a:t> condition enabling a different loop only for the </a:t>
            </a:r>
            <a:r>
              <a:rPr lang="en-US" b="1" i="1" dirty="0" smtClean="0">
                <a:solidFill>
                  <a:srgbClr val="004C22"/>
                </a:solidFill>
                <a:latin typeface="Arial" charset="0"/>
                <a:ea typeface="ヒラギノ角ゴ Pro W3" pitchFamily="1" charset="-128"/>
              </a:rPr>
              <a:t>decode</a:t>
            </a:r>
            <a:r>
              <a:rPr lang="en-US" b="1" dirty="0" smtClean="0">
                <a:solidFill>
                  <a:srgbClr val="004C22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dirty="0" smtClean="0">
                <a:solidFill>
                  <a:srgbClr val="004C22"/>
                </a:solidFill>
                <a:latin typeface="Arial" charset="0"/>
                <a:ea typeface="ヒラギノ角ゴ Pro W3" pitchFamily="1" charset="-128"/>
              </a:rPr>
              <a:t>functionality incurred page-switches, which could be optimized through profile information.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4C22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z="2800" dirty="0" smtClean="0"/>
              <a:t>Proposed a greedy </a:t>
            </a:r>
            <a:r>
              <a:rPr lang="en-US" sz="2800" dirty="0" smtClean="0">
                <a:solidFill>
                  <a:srgbClr val="1109B7"/>
                </a:solidFill>
              </a:rPr>
              <a:t>Bounds Based Procedure Placement</a:t>
            </a:r>
            <a:r>
              <a:rPr lang="en-US" sz="2800" dirty="0" smtClean="0"/>
              <a:t> heuristic for </a:t>
            </a:r>
            <a:r>
              <a:rPr lang="en-US" sz="2800" dirty="0" err="1" smtClean="0"/>
              <a:t>i</a:t>
            </a:r>
            <a:r>
              <a:rPr lang="en-US" sz="2800" dirty="0" smtClean="0"/>
              <a:t>-TLB power reduction.</a:t>
            </a:r>
          </a:p>
          <a:p>
            <a:endParaRPr lang="en-US" sz="2800" dirty="0" smtClean="0"/>
          </a:p>
          <a:p>
            <a:r>
              <a:rPr lang="en-US" sz="2800" dirty="0" smtClean="0"/>
              <a:t>Power consumption of </a:t>
            </a:r>
            <a:r>
              <a:rPr lang="en-US" sz="2800" dirty="0" err="1" smtClean="0"/>
              <a:t>i</a:t>
            </a:r>
            <a:r>
              <a:rPr lang="en-US" sz="2800" dirty="0" smtClean="0"/>
              <a:t>-TLB can be </a:t>
            </a:r>
            <a:r>
              <a:rPr lang="en-US" sz="2800" dirty="0" smtClean="0">
                <a:solidFill>
                  <a:srgbClr val="1109B7"/>
                </a:solidFill>
              </a:rPr>
              <a:t>reduced by 76%</a:t>
            </a:r>
            <a:r>
              <a:rPr lang="en-US" sz="2800" dirty="0" smtClean="0"/>
              <a:t> over and above that achieved through Use-Last TLB architecture.</a:t>
            </a:r>
          </a:p>
          <a:p>
            <a:endParaRPr lang="en-US" sz="2800" dirty="0" smtClean="0"/>
          </a:p>
          <a:p>
            <a:r>
              <a:rPr lang="en-US" sz="2800" dirty="0" smtClean="0"/>
              <a:t>Performance impact is </a:t>
            </a:r>
            <a:r>
              <a:rPr lang="en-US" sz="2800" dirty="0" smtClean="0">
                <a:solidFill>
                  <a:srgbClr val="1109B7"/>
                </a:solidFill>
              </a:rPr>
              <a:t>less than 2%</a:t>
            </a:r>
            <a:r>
              <a:rPr lang="en-US" sz="2800" dirty="0" smtClean="0"/>
              <a:t> with negligible code-size increase.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8823E-547C-465B-9B10-B9A0DD320DD6}" type="datetime1">
              <a:rPr lang="en-US" smtClean="0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http://www.public.asu.edu/~ashriva6/cml/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5570A-6763-4B3B-9AD9-F580443CADA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z="2400" dirty="0" smtClean="0"/>
              <a:t>Procedure placement at basic-block level can be implemented and performance tradeoff analyzed</a:t>
            </a:r>
          </a:p>
          <a:p>
            <a:endParaRPr lang="en-US" sz="2400" dirty="0" smtClean="0"/>
          </a:p>
          <a:p>
            <a:r>
              <a:rPr lang="en-US" sz="2400" dirty="0" smtClean="0"/>
              <a:t>Formulating the PPP as a network-flow problem opens the possibility of a more efficient heuristic.</a:t>
            </a:r>
          </a:p>
          <a:p>
            <a:endParaRPr lang="en-US" sz="2400" dirty="0" smtClean="0"/>
          </a:p>
          <a:p>
            <a:r>
              <a:rPr lang="en-US" sz="2400" dirty="0" smtClean="0"/>
              <a:t>Evaluating the combined effects of compiler techniques on D-TLB[18] and I-TLB using the Use-Last TLB architecture.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8823E-547C-465B-9B10-B9A0DD320DD6}" type="datetime1">
              <a:rPr lang="en-US" smtClean="0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http://www.public.asu.edu/~ashriva6/cml/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5570A-6763-4B3B-9AD9-F580443CADA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6200" y="52578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ndara" pitchFamily="34" charset="0"/>
              </a:rPr>
              <a:t>[18]    R. Jeyapaul, S. Marathe, </a:t>
            </a:r>
            <a:r>
              <a:rPr lang="en-US" sz="1400" dirty="0">
                <a:latin typeface="Candara" pitchFamily="34" charset="0"/>
              </a:rPr>
              <a:t>and </a:t>
            </a:r>
            <a:r>
              <a:rPr lang="en-US" sz="1400" dirty="0" smtClean="0">
                <a:latin typeface="Candara" pitchFamily="34" charset="0"/>
              </a:rPr>
              <a:t>A. Shrivastava. Code Transformations for </a:t>
            </a:r>
            <a:r>
              <a:rPr lang="en-US" sz="1400" dirty="0" err="1" smtClean="0">
                <a:latin typeface="Candara" pitchFamily="34" charset="0"/>
              </a:rPr>
              <a:t>Tlb</a:t>
            </a:r>
            <a:r>
              <a:rPr lang="en-US" sz="1400" dirty="0" smtClean="0">
                <a:latin typeface="Candara" pitchFamily="34" charset="0"/>
              </a:rPr>
              <a:t> Power Reduction.</a:t>
            </a:r>
            <a:endParaRPr lang="en-US" sz="1400" dirty="0">
              <a:latin typeface="Candara" pitchFamily="34" charset="0"/>
            </a:endParaRPr>
          </a:p>
          <a:p>
            <a:r>
              <a:rPr lang="en-US" sz="1400" dirty="0">
                <a:latin typeface="Candara" pitchFamily="34" charset="0"/>
              </a:rPr>
              <a:t>      In </a:t>
            </a:r>
            <a:r>
              <a:rPr lang="en-US" sz="1400" dirty="0" smtClean="0">
                <a:latin typeface="Candara" pitchFamily="34" charset="0"/>
              </a:rPr>
              <a:t>VLSID ’09, </a:t>
            </a:r>
            <a:r>
              <a:rPr lang="en-US" sz="1400" dirty="0">
                <a:latin typeface="Candara" pitchFamily="34" charset="0"/>
              </a:rPr>
              <a:t>pages </a:t>
            </a:r>
            <a:r>
              <a:rPr lang="en-US" sz="1400" dirty="0" smtClean="0">
                <a:latin typeface="Candara" pitchFamily="34" charset="0"/>
              </a:rPr>
              <a:t>413–418, Washington, </a:t>
            </a:r>
            <a:r>
              <a:rPr lang="nn-NO" sz="1400" dirty="0" smtClean="0">
                <a:latin typeface="Candara" pitchFamily="34" charset="0"/>
              </a:rPr>
              <a:t>DC, </a:t>
            </a:r>
            <a:r>
              <a:rPr lang="nn-NO" sz="1400" dirty="0">
                <a:latin typeface="Candara" pitchFamily="34" charset="0"/>
              </a:rPr>
              <a:t>USA, </a:t>
            </a:r>
            <a:r>
              <a:rPr lang="nn-NO" sz="1400" dirty="0" smtClean="0">
                <a:latin typeface="Candara" pitchFamily="34" charset="0"/>
              </a:rPr>
              <a:t>2009. IEEE Computer Society</a:t>
            </a:r>
            <a:endParaRPr lang="nn-NO" sz="1400" dirty="0">
              <a:latin typeface="Candar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3045088"/>
            <a:ext cx="6960781" cy="3812912"/>
            <a:chOff x="0" y="3045088"/>
            <a:chExt cx="6960781" cy="3812912"/>
          </a:xfrm>
        </p:grpSpPr>
        <p:pic>
          <p:nvPicPr>
            <p:cNvPr id="849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045088"/>
              <a:ext cx="6960781" cy="3812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749429" y="64770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PI-PT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6600" y="64770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VI-PT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97629" y="64770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VI-VT</a:t>
              </a:r>
              <a:endParaRPr lang="en-US" b="1" dirty="0"/>
            </a:p>
          </p:txBody>
        </p:sp>
      </p:grp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7906" y="914401"/>
            <a:ext cx="418609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TLB an Integral Hot-Spot of </a:t>
            </a:r>
            <a:br>
              <a:rPr lang="en-US" sz="2800" dirty="0" smtClean="0"/>
            </a:br>
            <a:r>
              <a:rPr lang="en-US" sz="2800" dirty="0" smtClean="0"/>
              <a:t>Virtual Memory Management in a processor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8823E-547C-465B-9B10-B9A0DD320DD6}" type="datetime1">
              <a:rPr lang="en-US" smtClean="0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http://www.public.asu.edu/~ashriva6/cml/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5570A-6763-4B3B-9AD9-F580443CAD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64455" y="885825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 access mechanism on a </a:t>
            </a:r>
          </a:p>
          <a:p>
            <a:r>
              <a:rPr lang="en-US" sz="1400" dirty="0" smtClean="0"/>
              <a:t>virtual memory processor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914400"/>
            <a:ext cx="4800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+mn-lt"/>
                <a:cs typeface="+mn-cs"/>
              </a:rPr>
              <a:t>Memory Virtualization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solidFill>
                  <a:srgbClr val="000099"/>
                </a:solidFill>
                <a:latin typeface="+mn-lt"/>
              </a:rPr>
              <a:t>Application programmers see a single, almost unlimited memory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solidFill>
                  <a:srgbClr val="000099"/>
                </a:solidFill>
                <a:latin typeface="+mn-lt"/>
              </a:rPr>
              <a:t> Page access control, for privacy and security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8600" y="3505200"/>
            <a:ext cx="6553200" cy="2438400"/>
            <a:chOff x="228600" y="3505200"/>
            <a:chExt cx="6553200" cy="2438400"/>
          </a:xfrm>
        </p:grpSpPr>
        <p:sp>
          <p:nvSpPr>
            <p:cNvPr id="13" name="Oval 12"/>
            <p:cNvSpPr/>
            <p:nvPr/>
          </p:nvSpPr>
          <p:spPr bwMode="auto">
            <a:xfrm>
              <a:off x="228600" y="3581400"/>
              <a:ext cx="1981200" cy="609600"/>
            </a:xfrm>
            <a:prstGeom prst="ellipse">
              <a:avLst/>
            </a:prstGeom>
            <a:noFill/>
            <a:ln w="19050" cap="flat" cmpd="sng" algn="ctr">
              <a:solidFill>
                <a:srgbClr val="1109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819400" y="3505200"/>
              <a:ext cx="1981200" cy="609600"/>
            </a:xfrm>
            <a:prstGeom prst="ellipse">
              <a:avLst/>
            </a:prstGeom>
            <a:noFill/>
            <a:ln w="19050" cap="flat" cmpd="sng" algn="ctr">
              <a:solidFill>
                <a:srgbClr val="1109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800600" y="5334000"/>
              <a:ext cx="1981200" cy="609600"/>
            </a:xfrm>
            <a:prstGeom prst="ellipse">
              <a:avLst/>
            </a:prstGeom>
            <a:noFill/>
            <a:ln w="19050" cap="flat" cmpd="sng" algn="ctr">
              <a:solidFill>
                <a:srgbClr val="1109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sp>
        <p:nvSpPr>
          <p:cNvPr id="16" name="Oval 15"/>
          <p:cNvSpPr/>
          <p:nvPr/>
        </p:nvSpPr>
        <p:spPr bwMode="auto">
          <a:xfrm rot="5400000">
            <a:off x="6972300" y="1485900"/>
            <a:ext cx="685800" cy="609600"/>
          </a:xfrm>
          <a:prstGeom prst="ellipse">
            <a:avLst/>
          </a:prstGeom>
          <a:noFill/>
          <a:ln w="19050" cap="flat" cmpd="sng" algn="ctr">
            <a:solidFill>
              <a:srgbClr val="1109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2895600"/>
            <a:ext cx="2210862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109B7"/>
                </a:solidFill>
              </a:rPr>
              <a:t>TLB activated on </a:t>
            </a:r>
          </a:p>
          <a:p>
            <a:r>
              <a:rPr lang="en-US" dirty="0" smtClean="0">
                <a:solidFill>
                  <a:srgbClr val="1109B7"/>
                </a:solidFill>
              </a:rPr>
              <a:t>every cache access</a:t>
            </a:r>
            <a:endParaRPr lang="en-US" dirty="0">
              <a:solidFill>
                <a:srgbClr val="1109B7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50" y="3505200"/>
            <a:ext cx="2557110" cy="175432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109B7"/>
                </a:solidFill>
              </a:rPr>
              <a:t>TLB Power: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- 20-25% cache power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1109B7"/>
                </a:solidFill>
              </a:rPr>
              <a:t>TLB Power Density: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 ~ 7.820 </a:t>
            </a:r>
            <a:r>
              <a:rPr lang="en-US" dirty="0" err="1" smtClean="0">
                <a:solidFill>
                  <a:srgbClr val="FF0000"/>
                </a:solidFill>
              </a:rPr>
              <a:t>nW</a:t>
            </a:r>
            <a:r>
              <a:rPr lang="en-US" dirty="0" smtClean="0">
                <a:solidFill>
                  <a:srgbClr val="FF0000"/>
                </a:solidFill>
              </a:rPr>
              <a:t>/mm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- 8X that of iL1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2676525"/>
            <a:ext cx="65532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109B7"/>
                </a:solidFill>
              </a:rPr>
              <a:t>Cache addressing modes in a virtual memory processor</a:t>
            </a:r>
            <a:endParaRPr lang="en-US" dirty="0">
              <a:solidFill>
                <a:srgbClr val="1109B7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Efficient Hybrid Approach </a:t>
            </a:r>
            <a:br>
              <a:rPr lang="en-US" sz="3600" dirty="0" smtClean="0"/>
            </a:br>
            <a:r>
              <a:rPr lang="en-US" sz="3600" dirty="0" smtClean="0"/>
              <a:t>is the need of the day</a:t>
            </a:r>
            <a:endParaRPr sz="36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sz="2400" dirty="0" smtClean="0"/>
              <a:t>Hardware Approaches</a:t>
            </a:r>
          </a:p>
          <a:p>
            <a:pPr lvl="1"/>
            <a:r>
              <a:rPr lang="en-US" sz="2000" dirty="0" smtClean="0"/>
              <a:t>Banked Associative TLB </a:t>
            </a:r>
            <a:r>
              <a:rPr lang="en-US" sz="2000" dirty="0" smtClean="0">
                <a:solidFill>
                  <a:schemeClr val="tx1"/>
                </a:solidFill>
              </a:rPr>
              <a:t>[</a:t>
            </a:r>
            <a:r>
              <a:rPr lang="en-US" sz="2000" dirty="0" err="1" smtClean="0">
                <a:solidFill>
                  <a:schemeClr val="tx1"/>
                </a:solidFill>
              </a:rPr>
              <a:t>Manne</a:t>
            </a:r>
            <a:r>
              <a:rPr lang="en-US" sz="2000" dirty="0" smtClean="0">
                <a:solidFill>
                  <a:schemeClr val="tx1"/>
                </a:solidFill>
              </a:rPr>
              <a:t>, 1997]</a:t>
            </a:r>
          </a:p>
          <a:p>
            <a:pPr lvl="1"/>
            <a:r>
              <a:rPr lang="en-US" sz="2000" dirty="0" smtClean="0"/>
              <a:t>2-level TLB  </a:t>
            </a:r>
            <a:r>
              <a:rPr lang="en-US" sz="2000" dirty="0" smtClean="0">
                <a:solidFill>
                  <a:schemeClr val="tx1"/>
                </a:solidFill>
              </a:rPr>
              <a:t>[Lee, ISPLED’03]</a:t>
            </a:r>
          </a:p>
          <a:p>
            <a:pPr lvl="1"/>
            <a:r>
              <a:rPr lang="en-US" sz="2000" dirty="0" smtClean="0"/>
              <a:t>Use-last TLB  </a:t>
            </a:r>
            <a:r>
              <a:rPr lang="en-US" sz="2000" dirty="0" smtClean="0">
                <a:solidFill>
                  <a:schemeClr val="tx1"/>
                </a:solidFill>
              </a:rPr>
              <a:t>[Clark, ISLPED’03]</a:t>
            </a:r>
          </a:p>
          <a:p>
            <a:r>
              <a:rPr lang="en-US" sz="2400" dirty="0" smtClean="0"/>
              <a:t>Software Approaches</a:t>
            </a:r>
          </a:p>
          <a:p>
            <a:pPr lvl="1"/>
            <a:r>
              <a:rPr lang="en-US" sz="2000" dirty="0" smtClean="0"/>
              <a:t>Energy-oriented instruction scheduling  </a:t>
            </a:r>
            <a:r>
              <a:rPr lang="en-US" sz="2000" dirty="0" smtClean="0">
                <a:solidFill>
                  <a:schemeClr val="tx1"/>
                </a:solidFill>
              </a:rPr>
              <a:t>[Parikh, VLSI-SP’04]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No software only approach for I-TLB power reduction.</a:t>
            </a:r>
          </a:p>
          <a:p>
            <a:r>
              <a:rPr lang="en-US" sz="2400" dirty="0" smtClean="0"/>
              <a:t>Hybrid Approaches</a:t>
            </a:r>
          </a:p>
          <a:p>
            <a:pPr lvl="1"/>
            <a:r>
              <a:rPr lang="en-US" sz="2000" dirty="0" smtClean="0"/>
              <a:t>Translation Registers used in conjunction with compiler optimizations to enhance TR usage </a:t>
            </a:r>
            <a:r>
              <a:rPr lang="en-US" sz="2000" dirty="0" smtClean="0">
                <a:solidFill>
                  <a:schemeClr val="tx1"/>
                </a:solidFill>
              </a:rPr>
              <a:t>[</a:t>
            </a:r>
            <a:r>
              <a:rPr lang="en-US" sz="2000" dirty="0" err="1" smtClean="0">
                <a:solidFill>
                  <a:schemeClr val="tx1"/>
                </a:solidFill>
              </a:rPr>
              <a:t>Kandemir</a:t>
            </a:r>
            <a:r>
              <a:rPr lang="en-US" sz="2000" dirty="0" smtClean="0">
                <a:solidFill>
                  <a:schemeClr val="tx1"/>
                </a:solidFill>
              </a:rPr>
              <a:t>, CODES+ISS’04]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 implement compiler optimizations utilizing the  </a:t>
            </a:r>
            <a:r>
              <a:rPr lang="en-US" sz="2400" i="1" dirty="0" smtClean="0">
                <a:solidFill>
                  <a:srgbClr val="FF0000"/>
                </a:solidFill>
              </a:rPr>
              <a:t>use-last </a:t>
            </a:r>
            <a:r>
              <a:rPr lang="en-US" sz="2400" dirty="0" smtClean="0">
                <a:solidFill>
                  <a:srgbClr val="FF0000"/>
                </a:solidFill>
              </a:rPr>
              <a:t>TLB architecture for I-TLB power reduction.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lvl="1"/>
            <a:endParaRPr lang="en-US" sz="2000" dirty="0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A20415-6929-45DB-BFD0-E4858AF8C704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6/18/2010</a:t>
            </a:fld>
            <a:endParaRPr 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075D0C8-DCBE-425C-A360-5A233DA9C3E7}" type="slidenum">
              <a:rPr>
                <a:latin typeface="Arial" pitchFamily="34" charset="0"/>
                <a:ea typeface="ヒラギノ角ゴ Pro W3"/>
                <a:cs typeface="ヒラギノ角ゴ Pro W3"/>
              </a:rPr>
              <a:pPr/>
              <a:t>3</a:t>
            </a:fld>
            <a:endParaRPr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http://www.public.asu.edu/~ashriva6/cml/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762000"/>
          </a:xfrm>
        </p:spPr>
        <p:txBody>
          <a:bodyPr/>
          <a:lstStyle/>
          <a:p>
            <a:pPr algn="l">
              <a:defRPr/>
            </a:pPr>
            <a:r>
              <a:rPr lang="en-US" sz="3200" i="1" dirty="0" smtClean="0"/>
              <a:t>Use-Last</a:t>
            </a:r>
            <a:r>
              <a:rPr lang="en-US" sz="3200" dirty="0" smtClean="0"/>
              <a:t> TLB Architecture : Reduces power on successive accesses to same page</a:t>
            </a:r>
            <a:endParaRPr sz="32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39645" y="1038226"/>
          <a:ext cx="8483673" cy="2438400"/>
        </p:xfrm>
        <a:graphic>
          <a:graphicData uri="http://schemas.openxmlformats.org/presentationml/2006/ole">
            <p:oleObj spid="_x0000_s59394" name="Visio" r:id="rId4" imgW="8955723" imgH="2694931" progId="Visio.Drawing.11">
              <p:embed/>
            </p:oleObj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3505200"/>
            <a:ext cx="8458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ndara" pitchFamily="34" charset="0"/>
              </a:rPr>
              <a:t>Use-last TLB architecture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solidFill>
                  <a:srgbClr val="000099"/>
                </a:solidFill>
                <a:latin typeface="Candara" pitchFamily="34" charset="0"/>
              </a:rPr>
              <a:t>Achieves </a:t>
            </a:r>
            <a:r>
              <a:rPr lang="en-US" sz="2000" dirty="0">
                <a:solidFill>
                  <a:srgbClr val="000099"/>
                </a:solidFill>
                <a:latin typeface="Candara" pitchFamily="34" charset="0"/>
              </a:rPr>
              <a:t>75% power savings in I-TLB</a:t>
            </a:r>
          </a:p>
          <a:p>
            <a:pPr marL="285750" indent="-2857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u="sng" dirty="0" smtClean="0">
                <a:latin typeface="Candara" pitchFamily="34" charset="0"/>
              </a:rPr>
              <a:t>Power distribution:</a:t>
            </a:r>
            <a:r>
              <a:rPr lang="en-US" sz="2000" dirty="0" smtClean="0">
                <a:solidFill>
                  <a:srgbClr val="000099"/>
                </a:solidFill>
                <a:latin typeface="Candara" pitchFamily="34" charset="0"/>
              </a:rPr>
              <a:t> 40%(tag arrays), 60%(data arrays)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solidFill>
                  <a:srgbClr val="000099"/>
                </a:solidFill>
                <a:latin typeface="Candara" pitchFamily="34" charset="0"/>
              </a:rPr>
              <a:t>Less than 1% in physical tag due to lookup squashing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TLB power is reduced by reducing total number of 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     page-switches by the program.</a:t>
            </a:r>
            <a:endParaRPr lang="en-US" sz="2400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4953000" y="962025"/>
            <a:ext cx="914400" cy="457200"/>
          </a:xfrm>
          <a:prstGeom prst="borderCallout1">
            <a:avLst>
              <a:gd name="adj1" fmla="val 104920"/>
              <a:gd name="adj2" fmla="val 33156"/>
              <a:gd name="adj3" fmla="val 288032"/>
              <a:gd name="adj4" fmla="val 50178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Previous Page #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3962400" y="962025"/>
            <a:ext cx="838200" cy="457200"/>
          </a:xfrm>
          <a:prstGeom prst="borderCallout1">
            <a:avLst>
              <a:gd name="adj1" fmla="val 104920"/>
              <a:gd name="adj2" fmla="val 33156"/>
              <a:gd name="adj3" fmla="val 488032"/>
              <a:gd name="adj4" fmla="val 65265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Current Page #</a:t>
            </a:r>
          </a:p>
        </p:txBody>
      </p:sp>
      <p:sp>
        <p:nvSpPr>
          <p:cNvPr id="13" name="Line Callout 1 12"/>
          <p:cNvSpPr/>
          <p:nvPr/>
        </p:nvSpPr>
        <p:spPr bwMode="auto">
          <a:xfrm>
            <a:off x="7315200" y="3095625"/>
            <a:ext cx="1600200" cy="533400"/>
          </a:xfrm>
          <a:prstGeom prst="borderCallout1">
            <a:avLst>
              <a:gd name="adj1" fmla="val 51245"/>
              <a:gd name="adj2" fmla="val -942"/>
              <a:gd name="adj3" fmla="val 10372"/>
              <a:gd name="adj4" fmla="val -43708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Triggered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 </a:t>
            </a:r>
            <a:r>
              <a:rPr kumimoji="0" lang="en-US" sz="1300" b="1" i="1" u="none" strike="noStrike" cap="none" normalizeH="0" dirty="0" err="1" smtClean="0">
                <a:ln>
                  <a:noFill/>
                </a:ln>
                <a:solidFill>
                  <a:srgbClr val="1109B7"/>
                </a:solidFill>
                <a:effectLst/>
                <a:latin typeface="Times New Roman" pitchFamily="18" charset="0"/>
                <a:ea typeface="ヒラギノ角ゴ Pro W3" pitchFamily="1" charset="-128"/>
                <a:cs typeface="Times New Roman" pitchFamily="18" charset="0"/>
              </a:rPr>
              <a:t>iff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 page Numbers differ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rgbClr val="1109B7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1925"/>
            <a:ext cx="7772400" cy="762000"/>
          </a:xfrm>
        </p:spPr>
        <p:txBody>
          <a:bodyPr/>
          <a:lstStyle/>
          <a:p>
            <a:r>
              <a:rPr lang="en-US" dirty="0" smtClean="0"/>
              <a:t>Type of Page Switches in the Instruction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8823E-547C-465B-9B10-B9A0DD320DD6}" type="datetime1">
              <a:rPr lang="en-US" smtClean="0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http://www.public.asu.edu/~ashriva6/cml/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5570A-6763-4B3B-9AD9-F580443CADA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819400" y="1524000"/>
            <a:ext cx="2057400" cy="1752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   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819400" y="3886200"/>
            <a:ext cx="2057400" cy="1905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2438400"/>
            <a:ext cx="914400" cy="685800"/>
          </a:xfrm>
          <a:prstGeom prst="rect">
            <a:avLst/>
          </a:prstGeom>
          <a:solidFill>
            <a:srgbClr val="EEB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rPr>
              <a:t>Loop1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2800" y="4038600"/>
            <a:ext cx="914400" cy="685800"/>
          </a:xfrm>
          <a:prstGeom prst="rect">
            <a:avLst/>
          </a:prstGeom>
          <a:solidFill>
            <a:srgbClr val="EEB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rPr>
              <a:t>Loop2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2108" y="115466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52A01"/>
                </a:solidFill>
              </a:rPr>
              <a:t>Function_1()</a:t>
            </a:r>
            <a:endParaRPr lang="en-US" dirty="0">
              <a:solidFill>
                <a:srgbClr val="352A0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505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52A01"/>
                </a:solidFill>
              </a:rPr>
              <a:t>Function_2()</a:t>
            </a:r>
            <a:endParaRPr lang="en-US" dirty="0">
              <a:solidFill>
                <a:srgbClr val="352A0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18288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Function_2()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447800" y="2209800"/>
            <a:ext cx="6889304" cy="3707487"/>
            <a:chOff x="1447800" y="2057400"/>
            <a:chExt cx="6889304" cy="3707487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1447800" y="2667000"/>
              <a:ext cx="6781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447800" y="5029200"/>
              <a:ext cx="6781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063268" y="2057400"/>
              <a:ext cx="11976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accent6">
                      <a:lumMod val="50000"/>
                    </a:schemeClr>
                  </a:solidFill>
                </a:rPr>
                <a:t>PAGE 1</a:t>
              </a:r>
              <a:endParaRPr lang="en-US" sz="2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3440668"/>
              <a:ext cx="11976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accent6">
                      <a:lumMod val="50000"/>
                    </a:schemeClr>
                  </a:solidFill>
                </a:rPr>
                <a:t>PAGE 2</a:t>
              </a:r>
              <a:endParaRPr lang="en-US" sz="2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39468" y="5334000"/>
              <a:ext cx="11976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accent6">
                      <a:lumMod val="50000"/>
                    </a:schemeClr>
                  </a:solidFill>
                </a:rPr>
                <a:t>PAGE 3</a:t>
              </a:r>
              <a:endParaRPr lang="en-US" sz="2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1451" y="1905000"/>
            <a:ext cx="2637949" cy="2438400"/>
            <a:chOff x="181451" y="1752600"/>
            <a:chExt cx="2637949" cy="2362200"/>
          </a:xfrm>
        </p:grpSpPr>
        <p:sp>
          <p:nvSpPr>
            <p:cNvPr id="30" name="Curved Right Arrow 29"/>
            <p:cNvSpPr/>
            <p:nvPr/>
          </p:nvSpPr>
          <p:spPr bwMode="auto">
            <a:xfrm>
              <a:off x="1752600" y="1752600"/>
              <a:ext cx="1066800" cy="2362200"/>
            </a:xfrm>
            <a:prstGeom prst="curvedRightArrow">
              <a:avLst/>
            </a:prstGeom>
            <a:solidFill>
              <a:srgbClr val="FF6D6D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1451" y="1868269"/>
              <a:ext cx="2056973" cy="626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PS</a:t>
              </a:r>
              <a:r>
                <a:rPr lang="en-US" b="1" baseline="-25000" dirty="0" err="1" smtClean="0">
                  <a:solidFill>
                    <a:srgbClr val="C00000"/>
                  </a:solidFill>
                </a:rPr>
                <a:t>F</a:t>
              </a:r>
              <a:r>
                <a:rPr lang="en-US" dirty="0" err="1" smtClean="0">
                  <a:solidFill>
                    <a:srgbClr val="C00000"/>
                  </a:solidFill>
                </a:rPr>
                <a:t>:Function</a:t>
              </a:r>
              <a:r>
                <a:rPr lang="en-US" dirty="0" smtClean="0">
                  <a:solidFill>
                    <a:srgbClr val="C00000"/>
                  </a:solidFill>
                </a:rPr>
                <a:t>-Call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Page-Switches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76800" y="1868269"/>
            <a:ext cx="2287806" cy="1255931"/>
            <a:chOff x="4876800" y="1715869"/>
            <a:chExt cx="2287806" cy="1255931"/>
          </a:xfrm>
        </p:grpSpPr>
        <p:sp>
          <p:nvSpPr>
            <p:cNvPr id="32" name="Curved Left Arrow 31"/>
            <p:cNvSpPr/>
            <p:nvPr/>
          </p:nvSpPr>
          <p:spPr bwMode="auto">
            <a:xfrm>
              <a:off x="4876800" y="2286000"/>
              <a:ext cx="457200" cy="685800"/>
            </a:xfrm>
            <a:prstGeom prst="curvedLeftArrow">
              <a:avLst/>
            </a:prstGeom>
            <a:solidFill>
              <a:srgbClr val="15FF7F"/>
            </a:solidFill>
            <a:ln w="12700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76800" y="1715869"/>
              <a:ext cx="2287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4C22"/>
                  </a:solidFill>
                </a:rPr>
                <a:t>PS</a:t>
              </a:r>
              <a:r>
                <a:rPr lang="en-US" b="1" baseline="-25000" dirty="0" err="1" smtClean="0">
                  <a:solidFill>
                    <a:srgbClr val="004C22"/>
                  </a:solidFill>
                </a:rPr>
                <a:t>L</a:t>
              </a:r>
              <a:r>
                <a:rPr lang="en-US" dirty="0" err="1" smtClean="0">
                  <a:solidFill>
                    <a:srgbClr val="004C22"/>
                  </a:solidFill>
                </a:rPr>
                <a:t>:Loop</a:t>
              </a:r>
              <a:r>
                <a:rPr lang="en-US" dirty="0" smtClean="0">
                  <a:solidFill>
                    <a:srgbClr val="004C22"/>
                  </a:solidFill>
                </a:rPr>
                <a:t>-Execution</a:t>
              </a:r>
            </a:p>
            <a:p>
              <a:r>
                <a:rPr lang="en-US" dirty="0" smtClean="0">
                  <a:solidFill>
                    <a:srgbClr val="004C22"/>
                  </a:solidFill>
                </a:rPr>
                <a:t>Page-Switches</a:t>
              </a:r>
              <a:endParaRPr lang="en-US" dirty="0">
                <a:solidFill>
                  <a:srgbClr val="004C22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76800" y="4230469"/>
            <a:ext cx="2890535" cy="1255931"/>
            <a:chOff x="4876800" y="4078069"/>
            <a:chExt cx="2890535" cy="1255931"/>
          </a:xfrm>
        </p:grpSpPr>
        <p:sp>
          <p:nvSpPr>
            <p:cNvPr id="34" name="Curved Left Arrow 33"/>
            <p:cNvSpPr/>
            <p:nvPr/>
          </p:nvSpPr>
          <p:spPr bwMode="auto">
            <a:xfrm>
              <a:off x="4876800" y="4724400"/>
              <a:ext cx="381000" cy="609600"/>
            </a:xfrm>
            <a:prstGeom prst="curvedLeftArrow">
              <a:avLst/>
            </a:prstGeom>
            <a:solidFill>
              <a:srgbClr val="2DA5FF"/>
            </a:solidFill>
            <a:ln w="12700" cap="flat" cmpd="sng" algn="ctr">
              <a:solidFill>
                <a:srgbClr val="1109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76800" y="4078069"/>
              <a:ext cx="2890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1109B7"/>
                  </a:solidFill>
                </a:rPr>
                <a:t>PS</a:t>
              </a:r>
              <a:r>
                <a:rPr lang="en-US" b="1" baseline="-25000" dirty="0" err="1" smtClean="0">
                  <a:solidFill>
                    <a:srgbClr val="1109B7"/>
                  </a:solidFill>
                </a:rPr>
                <a:t>S</a:t>
              </a:r>
              <a:r>
                <a:rPr lang="en-US" dirty="0" err="1" smtClean="0">
                  <a:solidFill>
                    <a:srgbClr val="1109B7"/>
                  </a:solidFill>
                </a:rPr>
                <a:t>:Sequential</a:t>
              </a:r>
              <a:r>
                <a:rPr lang="en-US" dirty="0" smtClean="0">
                  <a:solidFill>
                    <a:srgbClr val="1109B7"/>
                  </a:solidFill>
                </a:rPr>
                <a:t>-Execution</a:t>
              </a:r>
            </a:p>
            <a:p>
              <a:r>
                <a:rPr lang="en-US" dirty="0" smtClean="0">
                  <a:solidFill>
                    <a:srgbClr val="1109B7"/>
                  </a:solidFill>
                </a:rPr>
                <a:t>Page-Switches</a:t>
              </a:r>
              <a:endParaRPr lang="en-US" dirty="0">
                <a:solidFill>
                  <a:srgbClr val="1109B7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Code</a:t>
            </a:r>
            <a:r>
              <a:rPr lang="en-US" dirty="0" smtClean="0"/>
              <a:t> </a:t>
            </a:r>
            <a:r>
              <a:rPr lang="en-US" sz="5400" dirty="0" smtClean="0"/>
              <a:t>P</a:t>
            </a:r>
            <a:r>
              <a:rPr lang="en-US" dirty="0" smtClean="0"/>
              <a:t>lacement in the GCC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838200" y="4448175"/>
            <a:ext cx="1524000" cy="2285999"/>
            <a:chOff x="1295400" y="4950023"/>
            <a:chExt cx="1524000" cy="2285999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1295400" y="4952999"/>
              <a:ext cx="1524000" cy="22830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8854" y="495002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Function_3()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371600" y="5333999"/>
              <a:ext cx="990600" cy="1749623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Loop3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eaLnBrk="0" hangingPunct="0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i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: 1-10)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8200" y="2743200"/>
            <a:ext cx="1524000" cy="1603177"/>
            <a:chOff x="1295400" y="2968823"/>
            <a:chExt cx="1524000" cy="160317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295400" y="2971800"/>
              <a:ext cx="1524000" cy="1600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296882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Function_2()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371600" y="3276600"/>
              <a:ext cx="1219200" cy="1066800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Loop2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solidFill>
                  <a:srgbClr val="002060"/>
                </a:solidFill>
                <a:latin typeface="Arial" charset="0"/>
                <a:ea typeface="ヒラギノ角ゴ Pro W3" pitchFamily="1" charset="-128"/>
              </a:endParaRPr>
            </a:p>
            <a:p>
              <a:pPr eaLnBrk="0" hangingPunct="0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i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: 1-10)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5400" y="3657600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1109B7"/>
                  </a:solidFill>
                </a:rPr>
                <a:t>Function_3();</a:t>
              </a:r>
              <a:endParaRPr lang="en-US" sz="1400" b="1" i="1" dirty="0">
                <a:solidFill>
                  <a:srgbClr val="1109B7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987623"/>
            <a:ext cx="1524000" cy="1603178"/>
            <a:chOff x="1295400" y="987623"/>
            <a:chExt cx="1524000" cy="160317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295400" y="1039905"/>
              <a:ext cx="1524000" cy="155089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78854" y="98762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Function_1()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371600" y="1752600"/>
              <a:ext cx="990600" cy="685800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Loop1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i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: 1-10)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444823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1109B7"/>
                  </a:solidFill>
                </a:rPr>
                <a:t>Function_2();</a:t>
              </a:r>
              <a:endParaRPr lang="en-US" sz="1400" b="1" i="1" dirty="0">
                <a:solidFill>
                  <a:srgbClr val="1109B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00400" y="762000"/>
            <a:ext cx="3147532" cy="6019800"/>
            <a:chOff x="5334000" y="762000"/>
            <a:chExt cx="3147532" cy="6019800"/>
          </a:xfrm>
        </p:grpSpPr>
        <p:grpSp>
          <p:nvGrpSpPr>
            <p:cNvPr id="27" name="Group 26"/>
            <p:cNvGrpSpPr/>
            <p:nvPr/>
          </p:nvGrpSpPr>
          <p:grpSpPr>
            <a:xfrm>
              <a:off x="5334000" y="838200"/>
              <a:ext cx="2209800" cy="5943600"/>
              <a:chOff x="4267200" y="838200"/>
              <a:chExt cx="2209800" cy="59436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267200" y="838200"/>
                <a:ext cx="2209800" cy="5943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 bwMode="auto">
              <a:xfrm>
                <a:off x="4267200" y="2819400"/>
                <a:ext cx="2209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4267200" y="4800600"/>
                <a:ext cx="2209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TextBox 30"/>
            <p:cNvSpPr txBox="1"/>
            <p:nvPr/>
          </p:nvSpPr>
          <p:spPr>
            <a:xfrm>
              <a:off x="7467600" y="762000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67600" y="2754868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67600" y="4736068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29167 -0.02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3 -0.05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29167 -0.0666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Switches (Un-Optimized)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505200" y="4002664"/>
            <a:ext cx="1524000" cy="23981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88654" y="3999688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Function_3()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3581400" y="4383664"/>
            <a:ext cx="990600" cy="1788535"/>
          </a:xfrm>
          <a:prstGeom prst="rect">
            <a:avLst/>
          </a:prstGeom>
          <a:solidFill>
            <a:srgbClr val="EEB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rPr>
              <a:t>Loop3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ヒラギノ角ゴ Pro W3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ヒラギノ角ゴ Pro W3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ヒラギノ角ゴ Pro W3" pitchFamily="1" charset="-128"/>
            </a:endParaRP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rPr>
              <a:t>: 1-10)</a:t>
            </a:r>
          </a:p>
        </p:txBody>
      </p:sp>
      <p:grpSp>
        <p:nvGrpSpPr>
          <p:cNvPr id="4" name="Group 28"/>
          <p:cNvGrpSpPr/>
          <p:nvPr/>
        </p:nvGrpSpPr>
        <p:grpSpPr>
          <a:xfrm>
            <a:off x="3505200" y="2396511"/>
            <a:ext cx="1524000" cy="1603177"/>
            <a:chOff x="1295400" y="2968823"/>
            <a:chExt cx="1524000" cy="160317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295400" y="2971800"/>
              <a:ext cx="1524000" cy="1600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296882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Function_2()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371600" y="3276600"/>
              <a:ext cx="1219200" cy="1066800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Loop2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solidFill>
                  <a:srgbClr val="002060"/>
                </a:solidFill>
                <a:latin typeface="Arial" charset="0"/>
                <a:ea typeface="ヒラギノ角ゴ Pro W3" pitchFamily="1" charset="-128"/>
              </a:endParaRPr>
            </a:p>
            <a:p>
              <a:pPr eaLnBrk="0" hangingPunct="0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i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: 1-10)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5400" y="3657600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1109B7"/>
                  </a:solidFill>
                </a:rPr>
                <a:t>Function_3();</a:t>
              </a:r>
              <a:endParaRPr lang="en-US" sz="1400" b="1" i="1" dirty="0">
                <a:solidFill>
                  <a:srgbClr val="1109B7"/>
                </a:solidFill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3505200" y="796310"/>
            <a:ext cx="1524000" cy="1603178"/>
            <a:chOff x="1295400" y="987623"/>
            <a:chExt cx="1524000" cy="160317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295400" y="1039905"/>
              <a:ext cx="1524000" cy="155089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78854" y="98762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Function_1()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371600" y="1752600"/>
              <a:ext cx="990600" cy="685800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Loop1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i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: 1-10)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444823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1109B7"/>
                  </a:solidFill>
                </a:rPr>
                <a:t>Function_2();</a:t>
              </a:r>
              <a:endParaRPr lang="en-US" sz="1400" b="1" i="1" dirty="0">
                <a:solidFill>
                  <a:srgbClr val="1109B7"/>
                </a:solidFill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3200400" y="762000"/>
            <a:ext cx="3147532" cy="6019800"/>
            <a:chOff x="5334000" y="762000"/>
            <a:chExt cx="3147532" cy="6019800"/>
          </a:xfrm>
        </p:grpSpPr>
        <p:grpSp>
          <p:nvGrpSpPr>
            <p:cNvPr id="11" name="Group 26"/>
            <p:cNvGrpSpPr/>
            <p:nvPr/>
          </p:nvGrpSpPr>
          <p:grpSpPr>
            <a:xfrm>
              <a:off x="5334000" y="838200"/>
              <a:ext cx="2209800" cy="5943600"/>
              <a:chOff x="4267200" y="838200"/>
              <a:chExt cx="2209800" cy="59436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267200" y="838200"/>
                <a:ext cx="2209800" cy="5943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 bwMode="auto">
              <a:xfrm>
                <a:off x="4267200" y="2819400"/>
                <a:ext cx="2209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4267200" y="4800600"/>
                <a:ext cx="2209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TextBox 30"/>
            <p:cNvSpPr txBox="1"/>
            <p:nvPr/>
          </p:nvSpPr>
          <p:spPr>
            <a:xfrm>
              <a:off x="7467600" y="762000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67600" y="2754868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67600" y="4736068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Arc 34"/>
          <p:cNvSpPr/>
          <p:nvPr/>
        </p:nvSpPr>
        <p:spPr bwMode="auto">
          <a:xfrm rot="3897094">
            <a:off x="4381394" y="3266314"/>
            <a:ext cx="1028545" cy="858771"/>
          </a:xfrm>
          <a:prstGeom prst="arc">
            <a:avLst>
              <a:gd name="adj1" fmla="val 13318430"/>
              <a:gd name="adj2" fmla="val 54840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953000" y="3810000"/>
            <a:ext cx="3429001" cy="1295400"/>
            <a:chOff x="4724400" y="3810000"/>
            <a:chExt cx="2819401" cy="1295400"/>
          </a:xfrm>
        </p:grpSpPr>
        <p:sp>
          <p:nvSpPr>
            <p:cNvPr id="38" name="Curved Left Arrow 37"/>
            <p:cNvSpPr/>
            <p:nvPr/>
          </p:nvSpPr>
          <p:spPr bwMode="auto">
            <a:xfrm>
              <a:off x="4724400" y="4572000"/>
              <a:ext cx="304800" cy="533400"/>
            </a:xfrm>
            <a:prstGeom prst="curvedLeftArrow">
              <a:avLst/>
            </a:prstGeom>
            <a:solidFill>
              <a:srgbClr val="15FF7F"/>
            </a:solidFill>
            <a:ln w="9525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3" name="Line Callout 1 42"/>
            <p:cNvSpPr/>
            <p:nvPr/>
          </p:nvSpPr>
          <p:spPr bwMode="auto">
            <a:xfrm>
              <a:off x="5601547" y="3810000"/>
              <a:ext cx="1942254" cy="381000"/>
            </a:xfrm>
            <a:prstGeom prst="borderCallout1">
              <a:avLst>
                <a:gd name="adj1" fmla="val 51888"/>
                <a:gd name="adj2" fmla="val -2387"/>
                <a:gd name="adj3" fmla="val 219735"/>
                <a:gd name="adj4" fmla="val -36697"/>
              </a:avLst>
            </a:prstGeom>
            <a:solidFill>
              <a:srgbClr val="15FF7F"/>
            </a:solidFill>
            <a:ln w="12700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4C22"/>
                  </a:solidFill>
                  <a:effectLst/>
                  <a:latin typeface="Arial" charset="0"/>
                  <a:ea typeface="ヒラギノ角ゴ Pro W3" pitchFamily="1" charset="-128"/>
                </a:rPr>
                <a:t>10x(1x10) =100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4800" y="4496392"/>
            <a:ext cx="3232047" cy="609008"/>
            <a:chOff x="310320" y="4496392"/>
            <a:chExt cx="2997927" cy="609008"/>
          </a:xfrm>
        </p:grpSpPr>
        <p:sp>
          <p:nvSpPr>
            <p:cNvPr id="40" name="Curved Left Arrow 39"/>
            <p:cNvSpPr/>
            <p:nvPr/>
          </p:nvSpPr>
          <p:spPr bwMode="auto">
            <a:xfrm rot="10601182">
              <a:off x="3029365" y="4496392"/>
              <a:ext cx="278882" cy="539822"/>
            </a:xfrm>
            <a:prstGeom prst="curvedLeftArrow">
              <a:avLst/>
            </a:prstGeom>
            <a:solidFill>
              <a:srgbClr val="15FF7F"/>
            </a:solidFill>
            <a:ln w="9525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5" name="Line Callout 1 44"/>
            <p:cNvSpPr/>
            <p:nvPr/>
          </p:nvSpPr>
          <p:spPr bwMode="auto">
            <a:xfrm>
              <a:off x="310320" y="4724400"/>
              <a:ext cx="2120409" cy="381000"/>
            </a:xfrm>
            <a:prstGeom prst="borderCallout1">
              <a:avLst>
                <a:gd name="adj1" fmla="val 54335"/>
                <a:gd name="adj2" fmla="val 100037"/>
                <a:gd name="adj3" fmla="val 52288"/>
                <a:gd name="adj4" fmla="val 131908"/>
              </a:avLst>
            </a:prstGeom>
            <a:solidFill>
              <a:srgbClr val="15FF7F"/>
            </a:solidFill>
            <a:ln w="12700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4C22"/>
                  </a:solidFill>
                  <a:effectLst/>
                  <a:latin typeface="Arial" charset="0"/>
                  <a:ea typeface="ヒラギノ角ゴ Pro W3" pitchFamily="1" charset="-128"/>
                </a:rPr>
                <a:t>10x(1x10)=100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371600" y="3048000"/>
            <a:ext cx="2128639" cy="3276600"/>
            <a:chOff x="1143000" y="3048000"/>
            <a:chExt cx="2128639" cy="2514927"/>
          </a:xfrm>
        </p:grpSpPr>
        <p:sp>
          <p:nvSpPr>
            <p:cNvPr id="41" name="Curved Left Arrow 40"/>
            <p:cNvSpPr/>
            <p:nvPr/>
          </p:nvSpPr>
          <p:spPr bwMode="auto">
            <a:xfrm rot="10800000">
              <a:off x="2364368" y="3124200"/>
              <a:ext cx="907271" cy="2438727"/>
            </a:xfrm>
            <a:prstGeom prst="curvedLeftArrow">
              <a:avLst>
                <a:gd name="adj1" fmla="val 25000"/>
                <a:gd name="adj2" fmla="val 44317"/>
                <a:gd name="adj3" fmla="val 25000"/>
              </a:avLst>
            </a:prstGeom>
            <a:solidFill>
              <a:srgbClr val="FF6D6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6" name="Line Callout 1 45"/>
            <p:cNvSpPr/>
            <p:nvPr/>
          </p:nvSpPr>
          <p:spPr bwMode="auto">
            <a:xfrm>
              <a:off x="1143000" y="3048000"/>
              <a:ext cx="1447800" cy="381000"/>
            </a:xfrm>
            <a:prstGeom prst="borderCallout1">
              <a:avLst>
                <a:gd name="adj1" fmla="val 54388"/>
                <a:gd name="adj2" fmla="val 99399"/>
                <a:gd name="adj3" fmla="val 100692"/>
                <a:gd name="adj4" fmla="val 112605"/>
              </a:avLst>
            </a:prstGeom>
            <a:solidFill>
              <a:srgbClr val="FF6D6D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ヒラギノ角ゴ Pro W3" pitchFamily="1" charset="-128"/>
                </a:rPr>
                <a:t>10x1=10</a:t>
              </a:r>
            </a:p>
          </p:txBody>
        </p:sp>
      </p:grpSp>
      <p:sp>
        <p:nvSpPr>
          <p:cNvPr id="48" name="Bevel 47"/>
          <p:cNvSpPr/>
          <p:nvPr/>
        </p:nvSpPr>
        <p:spPr bwMode="auto">
          <a:xfrm>
            <a:off x="76200" y="6019800"/>
            <a:ext cx="7848600" cy="838200"/>
          </a:xfrm>
          <a:prstGeom prst="beve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Total Page-Switches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4C22"/>
                </a:solidFill>
                <a:effectLst/>
                <a:latin typeface="Arial" charset="0"/>
                <a:ea typeface="ヒラギノ角ゴ Pro W3" pitchFamily="1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+(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4C22"/>
                </a:solidFill>
                <a:effectLst/>
                <a:latin typeface="Arial" charset="0"/>
                <a:ea typeface="ヒラギノ角ゴ Pro W3" pitchFamily="1" charset="-128"/>
              </a:rPr>
              <a:t>100+100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ヒラギノ角ゴ Pro W3" pitchFamily="1" charset="-128"/>
              </a:rPr>
              <a:t>+10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4C22"/>
                </a:solidFill>
                <a:effectLst/>
                <a:latin typeface="Arial" charset="0"/>
                <a:ea typeface="ヒラギノ角ゴ Pro W3" pitchFamily="1" charset="-128"/>
              </a:rPr>
              <a:t>+10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ヒラギノ角ゴ Pro W3" pitchFamily="1" charset="-128"/>
              </a:rPr>
              <a:t>+1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4C22"/>
                </a:solidFill>
                <a:effectLst/>
                <a:latin typeface="Arial" charset="0"/>
                <a:ea typeface="ヒラギノ角ゴ Pro W3" pitchFamily="1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231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85800" y="1828800"/>
            <a:ext cx="7162800" cy="1287721"/>
            <a:chOff x="457200" y="1828800"/>
            <a:chExt cx="7162800" cy="1287721"/>
          </a:xfrm>
        </p:grpSpPr>
        <p:sp>
          <p:nvSpPr>
            <p:cNvPr id="27" name="Curved Left Arrow 26"/>
            <p:cNvSpPr/>
            <p:nvPr/>
          </p:nvSpPr>
          <p:spPr bwMode="auto">
            <a:xfrm>
              <a:off x="4724400" y="2667000"/>
              <a:ext cx="304800" cy="381000"/>
            </a:xfrm>
            <a:prstGeom prst="curvedLeftArrow">
              <a:avLst/>
            </a:prstGeom>
            <a:solidFill>
              <a:srgbClr val="15FF7F"/>
            </a:solidFill>
            <a:ln w="9525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4" name="Curved Left Arrow 33"/>
            <p:cNvSpPr/>
            <p:nvPr/>
          </p:nvSpPr>
          <p:spPr bwMode="auto">
            <a:xfrm rot="10601182">
              <a:off x="3023672" y="2660056"/>
              <a:ext cx="278882" cy="456465"/>
            </a:xfrm>
            <a:prstGeom prst="curvedLeftArrow">
              <a:avLst/>
            </a:prstGeom>
            <a:solidFill>
              <a:srgbClr val="15FF7F"/>
            </a:solidFill>
            <a:ln w="9525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2" name="Line Callout 1 41"/>
            <p:cNvSpPr/>
            <p:nvPr/>
          </p:nvSpPr>
          <p:spPr bwMode="auto">
            <a:xfrm>
              <a:off x="5867400" y="1828800"/>
              <a:ext cx="1752600" cy="381000"/>
            </a:xfrm>
            <a:prstGeom prst="borderCallout1">
              <a:avLst>
                <a:gd name="adj1" fmla="val 46835"/>
                <a:gd name="adj2" fmla="val -3227"/>
                <a:gd name="adj3" fmla="val 229948"/>
                <a:gd name="adj4" fmla="val -52001"/>
              </a:avLst>
            </a:prstGeom>
            <a:solidFill>
              <a:srgbClr val="15FF7F"/>
            </a:solidFill>
            <a:ln w="12700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4C22"/>
                  </a:solidFill>
                  <a:effectLst/>
                  <a:latin typeface="Arial" charset="0"/>
                  <a:ea typeface="ヒラギノ角ゴ Pro W3" pitchFamily="1" charset="-128"/>
                </a:rPr>
                <a:t>1x10 = 10</a:t>
              </a:r>
            </a:p>
          </p:txBody>
        </p:sp>
        <p:sp>
          <p:nvSpPr>
            <p:cNvPr id="49" name="Line Callout 1 48"/>
            <p:cNvSpPr/>
            <p:nvPr/>
          </p:nvSpPr>
          <p:spPr bwMode="auto">
            <a:xfrm>
              <a:off x="457200" y="1905000"/>
              <a:ext cx="1676400" cy="381000"/>
            </a:xfrm>
            <a:prstGeom prst="borderCallout1">
              <a:avLst>
                <a:gd name="adj1" fmla="val 46835"/>
                <a:gd name="adj2" fmla="val 100758"/>
                <a:gd name="adj3" fmla="val 229948"/>
                <a:gd name="adj4" fmla="val 155167"/>
              </a:avLst>
            </a:prstGeom>
            <a:solidFill>
              <a:srgbClr val="15FF7F"/>
            </a:solidFill>
            <a:ln w="12700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4C22"/>
                  </a:solidFill>
                  <a:effectLst/>
                  <a:latin typeface="Arial" charset="0"/>
                  <a:ea typeface="ヒラギノ角ゴ Pro W3" pitchFamily="1" charset="-128"/>
                </a:rPr>
                <a:t>1x10 = 10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pPr algn="l"/>
            <a:r>
              <a:rPr lang="en-US" sz="3200" dirty="0" smtClean="0"/>
              <a:t>Page Switches (naïve Optimization)</a:t>
            </a:r>
            <a:br>
              <a:rPr lang="en-US" sz="3200" dirty="0" smtClean="0"/>
            </a:br>
            <a:r>
              <a:rPr lang="en-US" sz="3200" dirty="0" smtClean="0"/>
              <a:t>  - Placing each function in a separate page</a:t>
            </a:r>
            <a:endParaRPr lang="en-US" sz="3200" dirty="0"/>
          </a:p>
        </p:txBody>
      </p:sp>
      <p:grpSp>
        <p:nvGrpSpPr>
          <p:cNvPr id="3" name="Group 29"/>
          <p:cNvGrpSpPr/>
          <p:nvPr/>
        </p:nvGrpSpPr>
        <p:grpSpPr>
          <a:xfrm>
            <a:off x="3505200" y="4569023"/>
            <a:ext cx="1524000" cy="2060377"/>
            <a:chOff x="1295400" y="4950023"/>
            <a:chExt cx="1524000" cy="1731231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1295400" y="4953000"/>
              <a:ext cx="1524000" cy="172825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8854" y="495002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Function_3()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447800" y="5272660"/>
              <a:ext cx="990600" cy="1344567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Loop3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eaLnBrk="0" hangingPunct="0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i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: 1-10)</a:t>
              </a: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3505200" y="2686050"/>
            <a:ext cx="1524000" cy="1603177"/>
            <a:chOff x="1295400" y="2968823"/>
            <a:chExt cx="1524000" cy="160317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295400" y="2971800"/>
              <a:ext cx="1524000" cy="1600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296882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Function_2()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371600" y="3276600"/>
              <a:ext cx="1219200" cy="1066800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Loop2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solidFill>
                  <a:srgbClr val="002060"/>
                </a:solidFill>
                <a:latin typeface="Arial" charset="0"/>
                <a:ea typeface="ヒラギノ角ゴ Pro W3" pitchFamily="1" charset="-128"/>
              </a:endParaRPr>
            </a:p>
            <a:p>
              <a:pPr eaLnBrk="0" hangingPunct="0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i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: 1-10)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5400" y="3657600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1109B7"/>
                  </a:solidFill>
                </a:rPr>
                <a:t>Function_3();</a:t>
              </a:r>
              <a:endParaRPr lang="en-US" sz="1400" b="1" i="1" dirty="0">
                <a:solidFill>
                  <a:srgbClr val="1109B7"/>
                </a:solidFill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3505200" y="796310"/>
            <a:ext cx="1524000" cy="1603178"/>
            <a:chOff x="1295400" y="987623"/>
            <a:chExt cx="1524000" cy="160317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295400" y="1039905"/>
              <a:ext cx="1524000" cy="155089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78854" y="98762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Function_1()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371600" y="1752600"/>
              <a:ext cx="990600" cy="685800"/>
            </a:xfrm>
            <a:prstGeom prst="rect">
              <a:avLst/>
            </a:prstGeom>
            <a:solidFill>
              <a:srgbClr val="EEB5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Loop1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ヒラギノ角ゴ Pro W3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i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  <a:ea typeface="ヒラギノ角ゴ Pro W3" pitchFamily="1" charset="-128"/>
                </a:rPr>
                <a:t>: 1-10)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444823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1109B7"/>
                  </a:solidFill>
                </a:rPr>
                <a:t>Function_2();</a:t>
              </a:r>
              <a:endParaRPr lang="en-US" sz="1400" b="1" i="1" dirty="0">
                <a:solidFill>
                  <a:srgbClr val="1109B7"/>
                </a:solidFill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3200399" y="762000"/>
            <a:ext cx="2828926" cy="5638800"/>
            <a:chOff x="5334000" y="762000"/>
            <a:chExt cx="3158167" cy="6019800"/>
          </a:xfrm>
        </p:grpSpPr>
        <p:grpSp>
          <p:nvGrpSpPr>
            <p:cNvPr id="11" name="Group 26"/>
            <p:cNvGrpSpPr/>
            <p:nvPr/>
          </p:nvGrpSpPr>
          <p:grpSpPr>
            <a:xfrm>
              <a:off x="5334000" y="838200"/>
              <a:ext cx="2209800" cy="5943600"/>
              <a:chOff x="4267200" y="838200"/>
              <a:chExt cx="2209800" cy="59436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267200" y="838200"/>
                <a:ext cx="2209800" cy="5943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 bwMode="auto">
              <a:xfrm>
                <a:off x="4267200" y="2819400"/>
                <a:ext cx="2209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4267200" y="4800600"/>
                <a:ext cx="2209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TextBox 30"/>
            <p:cNvSpPr txBox="1"/>
            <p:nvPr/>
          </p:nvSpPr>
          <p:spPr>
            <a:xfrm>
              <a:off x="7467600" y="762000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78235" y="3263471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67600" y="5354935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PAGE 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Arc 34"/>
          <p:cNvSpPr/>
          <p:nvPr/>
        </p:nvSpPr>
        <p:spPr bwMode="auto">
          <a:xfrm rot="3897094">
            <a:off x="4381394" y="3266314"/>
            <a:ext cx="1028545" cy="858771"/>
          </a:xfrm>
          <a:prstGeom prst="arc">
            <a:avLst>
              <a:gd name="adj1" fmla="val 13318430"/>
              <a:gd name="adj2" fmla="val 54840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Bevel 47"/>
          <p:cNvSpPr/>
          <p:nvPr/>
        </p:nvSpPr>
        <p:spPr bwMode="auto">
          <a:xfrm>
            <a:off x="5791200" y="1905000"/>
            <a:ext cx="3352800" cy="1143000"/>
          </a:xfrm>
          <a:prstGeom prst="beve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Total Page-Switches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ヒラギノ角ゴ Pro W3" pitchFamily="1" charset="-128"/>
              </a:rPr>
              <a:t>1+10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+100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ヒラギノ角ゴ Pro W3" pitchFamily="1" charset="-128"/>
              </a:rPr>
              <a:t>+10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109B7"/>
                </a:solidFill>
                <a:effectLst/>
                <a:latin typeface="Arial" charset="0"/>
                <a:ea typeface="ヒラギノ角ゴ Pro W3" pitchFamily="1" charset="-128"/>
              </a:rPr>
              <a:t>+100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ヒラギノ角ゴ Pro W3" pitchFamily="1" charset="-128"/>
              </a:rPr>
              <a:t>+1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4C22"/>
                </a:solidFill>
                <a:effectLst/>
                <a:latin typeface="Arial" charset="0"/>
                <a:ea typeface="ヒラギノ角ゴ Pro W3" pitchFamily="1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222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371600" y="1295400"/>
            <a:ext cx="6553200" cy="3886200"/>
            <a:chOff x="1371600" y="1295400"/>
            <a:chExt cx="6553200" cy="3886200"/>
          </a:xfrm>
        </p:grpSpPr>
        <p:grpSp>
          <p:nvGrpSpPr>
            <p:cNvPr id="16" name="Group 52"/>
            <p:cNvGrpSpPr/>
            <p:nvPr/>
          </p:nvGrpSpPr>
          <p:grpSpPr>
            <a:xfrm>
              <a:off x="1371600" y="3352801"/>
              <a:ext cx="2128639" cy="1752600"/>
              <a:chOff x="1143000" y="3048000"/>
              <a:chExt cx="2128639" cy="2514927"/>
            </a:xfrm>
          </p:grpSpPr>
          <p:sp>
            <p:nvSpPr>
              <p:cNvPr id="41" name="Curved Left Arrow 40"/>
              <p:cNvSpPr/>
              <p:nvPr/>
            </p:nvSpPr>
            <p:spPr bwMode="auto">
              <a:xfrm rot="10800000">
                <a:off x="2364368" y="3124200"/>
                <a:ext cx="907271" cy="2438727"/>
              </a:xfrm>
              <a:prstGeom prst="curvedLeftArrow">
                <a:avLst>
                  <a:gd name="adj1" fmla="val 25000"/>
                  <a:gd name="adj2" fmla="val 44317"/>
                  <a:gd name="adj3" fmla="val 25000"/>
                </a:avLst>
              </a:prstGeom>
              <a:solidFill>
                <a:srgbClr val="FF6D6D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6" name="Line Callout 1 45"/>
              <p:cNvSpPr/>
              <p:nvPr/>
            </p:nvSpPr>
            <p:spPr bwMode="auto">
              <a:xfrm>
                <a:off x="1143000" y="3048000"/>
                <a:ext cx="1447800" cy="546722"/>
              </a:xfrm>
              <a:prstGeom prst="borderCallout1">
                <a:avLst>
                  <a:gd name="adj1" fmla="val 54388"/>
                  <a:gd name="adj2" fmla="val 99399"/>
                  <a:gd name="adj3" fmla="val 100692"/>
                  <a:gd name="adj4" fmla="val 112605"/>
                </a:avLst>
              </a:prstGeom>
              <a:solidFill>
                <a:srgbClr val="FF6D6D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charset="0"/>
                    <a:ea typeface="ヒラギノ角ゴ Pro W3" pitchFamily="1" charset="-128"/>
                  </a:rPr>
                  <a:t>10x1=10</a:t>
                </a:r>
              </a:p>
            </p:txBody>
          </p:sp>
        </p:grpSp>
        <p:sp>
          <p:nvSpPr>
            <p:cNvPr id="44" name="Curved Left Arrow 43"/>
            <p:cNvSpPr/>
            <p:nvPr/>
          </p:nvSpPr>
          <p:spPr bwMode="auto">
            <a:xfrm>
              <a:off x="5029200" y="3581400"/>
              <a:ext cx="907271" cy="1600200"/>
            </a:xfrm>
            <a:prstGeom prst="curvedLeftArrow">
              <a:avLst>
                <a:gd name="adj1" fmla="val 25000"/>
                <a:gd name="adj2" fmla="val 44317"/>
                <a:gd name="adj3" fmla="val 25000"/>
              </a:avLst>
            </a:prstGeom>
            <a:solidFill>
              <a:srgbClr val="FF6D6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7" name="Line Callout 1 46"/>
            <p:cNvSpPr/>
            <p:nvPr/>
          </p:nvSpPr>
          <p:spPr bwMode="auto">
            <a:xfrm>
              <a:off x="6477000" y="3429000"/>
              <a:ext cx="1447800" cy="380999"/>
            </a:xfrm>
            <a:prstGeom prst="borderCallout1">
              <a:avLst>
                <a:gd name="adj1" fmla="val 46888"/>
                <a:gd name="adj2" fmla="val -2575"/>
                <a:gd name="adj3" fmla="val 123192"/>
                <a:gd name="adj4" fmla="val -46606"/>
              </a:avLst>
            </a:prstGeom>
            <a:solidFill>
              <a:srgbClr val="FF6D6D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ヒラギノ角ゴ Pro W3" pitchFamily="1" charset="-128"/>
                </a:rPr>
                <a:t>10x1=10</a:t>
              </a:r>
            </a:p>
          </p:txBody>
        </p:sp>
        <p:sp>
          <p:nvSpPr>
            <p:cNvPr id="50" name="Curved Left Arrow 49"/>
            <p:cNvSpPr/>
            <p:nvPr/>
          </p:nvSpPr>
          <p:spPr bwMode="auto">
            <a:xfrm rot="10800000">
              <a:off x="2666999" y="1295400"/>
              <a:ext cx="831071" cy="1752600"/>
            </a:xfrm>
            <a:prstGeom prst="curvedLeftArrow">
              <a:avLst>
                <a:gd name="adj1" fmla="val 15683"/>
                <a:gd name="adj2" fmla="val 44317"/>
                <a:gd name="adj3" fmla="val 25000"/>
              </a:avLst>
            </a:prstGeom>
            <a:solidFill>
              <a:srgbClr val="FF6D6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1" name="Curved Left Arrow 50"/>
            <p:cNvSpPr/>
            <p:nvPr/>
          </p:nvSpPr>
          <p:spPr bwMode="auto">
            <a:xfrm>
              <a:off x="5029201" y="1371600"/>
              <a:ext cx="685800" cy="1752600"/>
            </a:xfrm>
            <a:prstGeom prst="curvedLeftArrow">
              <a:avLst>
                <a:gd name="adj1" fmla="val 14333"/>
                <a:gd name="adj2" fmla="val 44317"/>
                <a:gd name="adj3" fmla="val 25000"/>
              </a:avLst>
            </a:prstGeom>
            <a:solidFill>
              <a:srgbClr val="FF6D6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2" name="Line Callout 1 51"/>
            <p:cNvSpPr/>
            <p:nvPr/>
          </p:nvSpPr>
          <p:spPr bwMode="auto">
            <a:xfrm>
              <a:off x="5943600" y="1295400"/>
              <a:ext cx="381000" cy="380999"/>
            </a:xfrm>
            <a:prstGeom prst="borderCallout1">
              <a:avLst>
                <a:gd name="adj1" fmla="val 46888"/>
                <a:gd name="adj2" fmla="val -2575"/>
                <a:gd name="adj3" fmla="val 100692"/>
                <a:gd name="adj4" fmla="val -77790"/>
              </a:avLst>
            </a:prstGeom>
            <a:solidFill>
              <a:srgbClr val="FF6D6D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ヒラギノ角ゴ Pro W3" pitchFamily="1" charset="-128"/>
                </a:rPr>
                <a:t>1</a:t>
              </a:r>
            </a:p>
          </p:txBody>
        </p:sp>
        <p:sp>
          <p:nvSpPr>
            <p:cNvPr id="53" name="Line Callout 1 52"/>
            <p:cNvSpPr/>
            <p:nvPr/>
          </p:nvSpPr>
          <p:spPr bwMode="auto">
            <a:xfrm>
              <a:off x="2209800" y="1295400"/>
              <a:ext cx="381000" cy="380999"/>
            </a:xfrm>
            <a:prstGeom prst="borderCallout1">
              <a:avLst>
                <a:gd name="adj1" fmla="val 51888"/>
                <a:gd name="adj2" fmla="val 97425"/>
                <a:gd name="adj3" fmla="val 73192"/>
                <a:gd name="adj4" fmla="val 167210"/>
              </a:avLst>
            </a:prstGeom>
            <a:solidFill>
              <a:srgbClr val="FF6D6D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ヒラギノ角ゴ Pro W3" pitchFamily="1" charset="-128"/>
                </a:rPr>
                <a:t>1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447800" y="1752600"/>
            <a:ext cx="3581400" cy="2819400"/>
            <a:chOff x="1447800" y="1752600"/>
            <a:chExt cx="3581400" cy="2819400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3514928" y="4267200"/>
              <a:ext cx="1514272" cy="3048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4C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447800" y="1752600"/>
              <a:ext cx="3581400" cy="2743200"/>
              <a:chOff x="1447800" y="1752600"/>
              <a:chExt cx="3581400" cy="2743200"/>
            </a:xfrm>
          </p:grpSpPr>
          <p:sp>
            <p:nvSpPr>
              <p:cNvPr id="55" name="Rounded Rectangle 54"/>
              <p:cNvSpPr/>
              <p:nvPr/>
            </p:nvSpPr>
            <p:spPr bwMode="auto">
              <a:xfrm>
                <a:off x="3514928" y="2371116"/>
                <a:ext cx="1514272" cy="333984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4C2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6" name="Line Callout 1 55"/>
              <p:cNvSpPr/>
              <p:nvPr/>
            </p:nvSpPr>
            <p:spPr bwMode="auto">
              <a:xfrm>
                <a:off x="1447800" y="1752600"/>
                <a:ext cx="916024" cy="384048"/>
              </a:xfrm>
              <a:prstGeom prst="borderCallout1">
                <a:avLst>
                  <a:gd name="adj1" fmla="val 47331"/>
                  <a:gd name="adj2" fmla="val 98050"/>
                  <a:gd name="adj3" fmla="val 231519"/>
                  <a:gd name="adj4" fmla="val 241986"/>
                </a:avLst>
              </a:prstGeom>
              <a:solidFill>
                <a:srgbClr val="15FF7F"/>
              </a:solidFill>
              <a:ln w="9525" cap="flat" cmpd="sng" algn="ctr">
                <a:solidFill>
                  <a:srgbClr val="004C2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ヒラギノ角ゴ Pro W3" pitchFamily="1" charset="-128"/>
                  </a:rPr>
                  <a:t>nop</a:t>
                </a: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ヒラギノ角ゴ Pro W3" pitchFamily="1" charset="-128"/>
                  </a:rPr>
                  <a:t>()</a:t>
                </a:r>
              </a:p>
            </p:txBody>
          </p:sp>
          <p:cxnSp>
            <p:nvCxnSpPr>
              <p:cNvPr id="57" name="Straight Connector 56"/>
              <p:cNvCxnSpPr>
                <a:stCxn id="56" idx="1"/>
              </p:cNvCxnSpPr>
              <p:nvPr/>
            </p:nvCxnSpPr>
            <p:spPr bwMode="auto">
              <a:xfrm rot="16200000" flipH="1">
                <a:off x="1564030" y="2478430"/>
                <a:ext cx="2359152" cy="1675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4C2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63" name="Straight Connector 62"/>
          <p:cNvCxnSpPr/>
          <p:nvPr/>
        </p:nvCxnSpPr>
        <p:spPr bwMode="auto">
          <a:xfrm rot="5400000">
            <a:off x="4953000" y="6629400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2971800" y="6629400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762000" y="5410200"/>
            <a:ext cx="7772400" cy="1219200"/>
            <a:chOff x="762000" y="5410200"/>
            <a:chExt cx="7772400" cy="1219200"/>
          </a:xfrm>
        </p:grpSpPr>
        <p:sp>
          <p:nvSpPr>
            <p:cNvPr id="66" name="Curved Left Arrow 65"/>
            <p:cNvSpPr/>
            <p:nvPr/>
          </p:nvSpPr>
          <p:spPr bwMode="auto">
            <a:xfrm>
              <a:off x="5029200" y="6248400"/>
              <a:ext cx="304800" cy="381000"/>
            </a:xfrm>
            <a:prstGeom prst="curvedLeftArrow">
              <a:avLst/>
            </a:prstGeom>
            <a:solidFill>
              <a:srgbClr val="2DA5FF"/>
            </a:solidFill>
            <a:ln w="9525" cap="flat" cmpd="sng" algn="ctr">
              <a:solidFill>
                <a:srgbClr val="1109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7" name="Curved Left Arrow 66"/>
            <p:cNvSpPr/>
            <p:nvPr/>
          </p:nvSpPr>
          <p:spPr bwMode="auto">
            <a:xfrm rot="10800000">
              <a:off x="3200400" y="6172200"/>
              <a:ext cx="304800" cy="381000"/>
            </a:xfrm>
            <a:prstGeom prst="curvedLeftArrow">
              <a:avLst/>
            </a:prstGeom>
            <a:solidFill>
              <a:srgbClr val="2DA5FF"/>
            </a:solidFill>
            <a:ln w="9525" cap="flat" cmpd="sng" algn="ctr">
              <a:solidFill>
                <a:srgbClr val="1109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8" name="Line Callout 1 67"/>
            <p:cNvSpPr/>
            <p:nvPr/>
          </p:nvSpPr>
          <p:spPr bwMode="auto">
            <a:xfrm>
              <a:off x="6248400" y="5410200"/>
              <a:ext cx="2286000" cy="381000"/>
            </a:xfrm>
            <a:prstGeom prst="borderCallout1">
              <a:avLst>
                <a:gd name="adj1" fmla="val 51835"/>
                <a:gd name="adj2" fmla="val -727"/>
                <a:gd name="adj3" fmla="val 252608"/>
                <a:gd name="adj4" fmla="val -43544"/>
              </a:avLst>
            </a:prstGeom>
            <a:solidFill>
              <a:srgbClr val="00B0F0"/>
            </a:solidFill>
            <a:ln w="12700" cap="flat" cmpd="sng" algn="ctr">
              <a:solidFill>
                <a:srgbClr val="1109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1109B7"/>
                  </a:solidFill>
                  <a:effectLst/>
                  <a:latin typeface="Arial" charset="0"/>
                  <a:ea typeface="ヒラギノ角ゴ Pro W3" pitchFamily="1" charset="-128"/>
                </a:rPr>
                <a:t>10(1x10)=100</a:t>
              </a:r>
            </a:p>
          </p:txBody>
        </p:sp>
        <p:sp>
          <p:nvSpPr>
            <p:cNvPr id="69" name="Line Callout 1 68"/>
            <p:cNvSpPr/>
            <p:nvPr/>
          </p:nvSpPr>
          <p:spPr bwMode="auto">
            <a:xfrm>
              <a:off x="762000" y="5410200"/>
              <a:ext cx="2133600" cy="381000"/>
            </a:xfrm>
            <a:prstGeom prst="borderCallout1">
              <a:avLst>
                <a:gd name="adj1" fmla="val 51835"/>
                <a:gd name="adj2" fmla="val 100245"/>
                <a:gd name="adj3" fmla="val 227608"/>
                <a:gd name="adj4" fmla="val 118739"/>
              </a:avLst>
            </a:prstGeom>
            <a:solidFill>
              <a:srgbClr val="00B0F0"/>
            </a:solidFill>
            <a:ln w="12700" cap="flat" cmpd="sng" algn="ctr">
              <a:solidFill>
                <a:srgbClr val="1109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1109B7"/>
                  </a:solidFill>
                  <a:effectLst/>
                  <a:latin typeface="Arial" charset="0"/>
                  <a:ea typeface="ヒラギノ角ゴ Pro W3" pitchFamily="1" charset="-128"/>
                </a:rPr>
                <a:t>10(1x10)=100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4000" dirty="0" smtClean="0"/>
              <a:t>Code Placement can be performed at different granularities</a:t>
            </a:r>
            <a:endParaRPr lang="en-US" sz="4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09600" y="1259840"/>
          <a:ext cx="77724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86200"/>
                <a:gridCol w="38862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Instruction Level Granularity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Fine grained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code placement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1109B7"/>
                          </a:solidFill>
                        </a:rPr>
                        <a:t>Increase </a:t>
                      </a:r>
                      <a:r>
                        <a:rPr lang="en-US" dirty="0" smtClean="0">
                          <a:solidFill>
                            <a:srgbClr val="1109B7"/>
                          </a:solidFill>
                        </a:rPr>
                        <a:t>in code-size </a:t>
                      </a:r>
                      <a:endParaRPr lang="en-US" dirty="0">
                        <a:solidFill>
                          <a:srgbClr val="1109B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Greatest flexibility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in placement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1109B7"/>
                          </a:solidFill>
                        </a:rPr>
                        <a:t>Additional</a:t>
                      </a:r>
                      <a:r>
                        <a:rPr lang="en-US" b="1" baseline="0" dirty="0" smtClean="0">
                          <a:solidFill>
                            <a:srgbClr val="1109B7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1109B7"/>
                          </a:solidFill>
                        </a:rPr>
                        <a:t>executable instructions</a:t>
                      </a:r>
                      <a:endParaRPr lang="en-US" dirty="0" smtClean="0">
                        <a:solidFill>
                          <a:srgbClr val="1109B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Maximum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Page-Switch Reduction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1109B7"/>
                          </a:solidFill>
                        </a:rPr>
                        <a:t>Increased branch instructions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8823E-547C-465B-9B10-B9A0DD320DD6}" type="datetime1">
              <a:rPr lang="en-US" smtClean="0"/>
              <a:pPr>
                <a:defRPr/>
              </a:pPr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http://www.public.asu.edu/~ashriva6/cml/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5570A-6763-4B3B-9AD9-F580443CAD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/>
        </p:nvGraphicFramePr>
        <p:xfrm>
          <a:off x="609600" y="2860040"/>
          <a:ext cx="77724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86200"/>
                <a:gridCol w="38862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Basic-Block Level Granularity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Only basic-blocks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can be moved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1109B7"/>
                          </a:solidFill>
                        </a:rPr>
                        <a:t>Lower increase</a:t>
                      </a:r>
                      <a:r>
                        <a:rPr lang="en-US" dirty="0" smtClean="0">
                          <a:solidFill>
                            <a:srgbClr val="1109B7"/>
                          </a:solidFill>
                        </a:rPr>
                        <a:t> in code-size </a:t>
                      </a:r>
                      <a:endParaRPr lang="en-US" dirty="0">
                        <a:solidFill>
                          <a:srgbClr val="1109B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Reduced flexibility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in placement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rgbClr val="1109B7"/>
                          </a:solidFill>
                        </a:rPr>
                        <a:t>Reduced</a:t>
                      </a:r>
                      <a:r>
                        <a:rPr lang="en-US" baseline="0" dirty="0" smtClean="0">
                          <a:solidFill>
                            <a:srgbClr val="1109B7"/>
                          </a:solidFill>
                        </a:rPr>
                        <a:t> (&gt; 0) executable instructions</a:t>
                      </a:r>
                      <a:endParaRPr lang="en-US" dirty="0" smtClean="0">
                        <a:solidFill>
                          <a:srgbClr val="1109B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Reduced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Page-Switch Reduction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1109B7"/>
                          </a:solidFill>
                        </a:rPr>
                        <a:t>Reduced</a:t>
                      </a:r>
                      <a:r>
                        <a:rPr lang="en-US" b="1" baseline="0" dirty="0" smtClean="0">
                          <a:solidFill>
                            <a:srgbClr val="1109B7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1109B7"/>
                          </a:solidFill>
                        </a:rPr>
                        <a:t>(&gt; 0) </a:t>
                      </a:r>
                      <a:r>
                        <a:rPr lang="en-US" dirty="0" smtClean="0">
                          <a:solidFill>
                            <a:srgbClr val="1109B7"/>
                          </a:solidFill>
                        </a:rPr>
                        <a:t>branch instructions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609600" y="4536440"/>
          <a:ext cx="77724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86200"/>
                <a:gridCol w="38862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Procedure Level Granularity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Only procedures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can be moved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1109B7"/>
                          </a:solidFill>
                        </a:rPr>
                        <a:t>Least increase</a:t>
                      </a:r>
                      <a:r>
                        <a:rPr lang="en-US" dirty="0" smtClean="0">
                          <a:solidFill>
                            <a:srgbClr val="1109B7"/>
                          </a:solidFill>
                        </a:rPr>
                        <a:t> in code-size </a:t>
                      </a:r>
                      <a:endParaRPr lang="en-US" dirty="0">
                        <a:solidFill>
                          <a:srgbClr val="1109B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Lowest flexibility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in placement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rgbClr val="1109B7"/>
                          </a:solidFill>
                        </a:rPr>
                        <a:t>No</a:t>
                      </a:r>
                      <a:r>
                        <a:rPr lang="en-US" baseline="0" dirty="0" smtClean="0">
                          <a:solidFill>
                            <a:srgbClr val="1109B7"/>
                          </a:solidFill>
                        </a:rPr>
                        <a:t> executable instructions</a:t>
                      </a:r>
                      <a:endParaRPr lang="en-US" dirty="0" smtClean="0">
                        <a:solidFill>
                          <a:srgbClr val="1109B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Page-Switch Reduction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1109B7"/>
                          </a:solidFill>
                        </a:rPr>
                        <a:t>No</a:t>
                      </a:r>
                      <a:r>
                        <a:rPr lang="en-US" baseline="0" dirty="0" smtClean="0">
                          <a:solidFill>
                            <a:srgbClr val="1109B7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1109B7"/>
                          </a:solidFill>
                        </a:rPr>
                        <a:t>branch instructions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ML">
  <a:themeElements>
    <a:clrScheme name="Blank Presentatio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12437</TotalTime>
  <Words>1491</Words>
  <Application>Microsoft Office PowerPoint</Application>
  <PresentationFormat>On-screen Show (4:3)</PresentationFormat>
  <Paragraphs>424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CML</vt:lpstr>
      <vt:lpstr>Visio</vt:lpstr>
      <vt:lpstr>B2P2: Bounds Based Procedure Placement for Instruction TLB Power Reduction in Embedded Systems</vt:lpstr>
      <vt:lpstr>TLB an Integral Hot-Spot of  Virtual Memory Management in a processor</vt:lpstr>
      <vt:lpstr>Efficient Hybrid Approach  is the need of the day</vt:lpstr>
      <vt:lpstr>Use-Last TLB Architecture : Reduces power on successive accesses to same page</vt:lpstr>
      <vt:lpstr>Type of Page Switches in the Instruction Memory</vt:lpstr>
      <vt:lpstr>Code Placement in the GCC</vt:lpstr>
      <vt:lpstr>Page Switches (Un-Optimized)</vt:lpstr>
      <vt:lpstr>Page Switches (naïve Optimization)   - Placing each function in a separate page</vt:lpstr>
      <vt:lpstr>Code Placement can be performed at different granularities</vt:lpstr>
      <vt:lpstr>Procedure Placement Problem</vt:lpstr>
      <vt:lpstr>An Optimal solution to the Procedure Placement Problem</vt:lpstr>
      <vt:lpstr>B2P2 Heuristic (step 1):                             Bound formation</vt:lpstr>
      <vt:lpstr>B2P2 Heuristic Demonstration</vt:lpstr>
      <vt:lpstr>B2P2 Heuristic Flow-Chart</vt:lpstr>
      <vt:lpstr>Page-Switch Reduction by applying  B2P2 on applications</vt:lpstr>
      <vt:lpstr>Impact of the Greedy Heuristic</vt:lpstr>
      <vt:lpstr>Summary</vt:lpstr>
      <vt:lpstr>Future Work</vt:lpstr>
    </vt:vector>
  </TitlesOfParts>
  <Company>Arizona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Transformation for TLB Power Reduction</dc:title>
  <dc:creator>Aviral Shrivatstava</dc:creator>
  <cp:lastModifiedBy>Ronny</cp:lastModifiedBy>
  <cp:revision>541</cp:revision>
  <dcterms:created xsi:type="dcterms:W3CDTF">2009-01-03T08:24:04Z</dcterms:created>
  <dcterms:modified xsi:type="dcterms:W3CDTF">2010-06-18T16:11:43Z</dcterms:modified>
</cp:coreProperties>
</file>